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7" r:id="rId2"/>
  </p:sldMasterIdLst>
  <p:notesMasterIdLst>
    <p:notesMasterId r:id="rId35"/>
  </p:notesMasterIdLst>
  <p:sldIdLst>
    <p:sldId id="256" r:id="rId3"/>
    <p:sldId id="340" r:id="rId4"/>
    <p:sldId id="387" r:id="rId5"/>
    <p:sldId id="335" r:id="rId6"/>
    <p:sldId id="336" r:id="rId7"/>
    <p:sldId id="343" r:id="rId8"/>
    <p:sldId id="342" r:id="rId9"/>
    <p:sldId id="344" r:id="rId10"/>
    <p:sldId id="346" r:id="rId11"/>
    <p:sldId id="348" r:id="rId12"/>
    <p:sldId id="349" r:id="rId13"/>
    <p:sldId id="354" r:id="rId14"/>
    <p:sldId id="355" r:id="rId15"/>
    <p:sldId id="359" r:id="rId16"/>
    <p:sldId id="347" r:id="rId17"/>
    <p:sldId id="383" r:id="rId18"/>
    <p:sldId id="388" r:id="rId19"/>
    <p:sldId id="385" r:id="rId20"/>
    <p:sldId id="386" r:id="rId21"/>
    <p:sldId id="371" r:id="rId22"/>
    <p:sldId id="370" r:id="rId23"/>
    <p:sldId id="368" r:id="rId24"/>
    <p:sldId id="382" r:id="rId25"/>
    <p:sldId id="375" r:id="rId26"/>
    <p:sldId id="389" r:id="rId27"/>
    <p:sldId id="384" r:id="rId28"/>
    <p:sldId id="390" r:id="rId29"/>
    <p:sldId id="337" r:id="rId30"/>
    <p:sldId id="338" r:id="rId31"/>
    <p:sldId id="339" r:id="rId32"/>
    <p:sldId id="283" r:id="rId33"/>
    <p:sldId id="3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4"/>
    <p:restoredTop sz="94651"/>
  </p:normalViewPr>
  <p:slideViewPr>
    <p:cSldViewPr snapToGrid="0" snapToObjects="1">
      <p:cViewPr>
        <p:scale>
          <a:sx n="100" d="100"/>
          <a:sy n="100" d="100"/>
        </p:scale>
        <p:origin x="2352" y="22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BB8F1-0AAB-4B4B-91AD-CDAD6A4BC47E}"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GB"/>
        </a:p>
      </dgm:t>
    </dgm:pt>
    <dgm:pt modelId="{F997AC2A-5B8C-46E4-936F-07C3B466B5AD}">
      <dgm:prSet phldrT="[Text]"/>
      <dgm:spPr>
        <a:xfrm>
          <a:off x="1449171" y="0"/>
          <a:ext cx="1276709" cy="127670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Better health</a:t>
          </a:r>
        </a:p>
      </dgm:t>
    </dgm:pt>
    <dgm:pt modelId="{958CF5B6-A829-433B-98B8-DADEBCC23AD1}" type="parTrans" cxnId="{50DFD0E9-3D77-44A3-BA64-49037C740333}">
      <dgm:prSet/>
      <dgm:spPr/>
      <dgm:t>
        <a:bodyPr/>
        <a:lstStyle/>
        <a:p>
          <a:endParaRPr lang="en-GB"/>
        </a:p>
      </dgm:t>
    </dgm:pt>
    <dgm:pt modelId="{46DFF39E-3930-4C8D-938B-0CC00B583D1B}" type="sibTrans" cxnId="{50DFD0E9-3D77-44A3-BA64-49037C740333}">
      <dgm:prSet/>
      <dgm:spPr/>
      <dgm:t>
        <a:bodyPr/>
        <a:lstStyle/>
        <a:p>
          <a:endParaRPr lang="en-GB"/>
        </a:p>
      </dgm:t>
    </dgm:pt>
    <dgm:pt modelId="{F439EBAB-D3ED-462C-964B-03A1E5637D12}">
      <dgm:prSet phldrT="[Text]" custT="1"/>
      <dgm:spPr>
        <a:xfrm rot="10800000">
          <a:off x="1449171" y="1276709"/>
          <a:ext cx="1276709" cy="127670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GB" sz="1200" b="1" dirty="0">
            <a:solidFill>
              <a:sysClr val="window" lastClr="FFFFFF"/>
            </a:solidFill>
            <a:latin typeface="Calibri" panose="020F0502020204030204"/>
            <a:ea typeface="+mn-ea"/>
            <a:cs typeface="+mn-cs"/>
          </a:endParaRPr>
        </a:p>
        <a:p>
          <a:r>
            <a:rPr lang="en-GB" sz="1200" b="1" dirty="0">
              <a:solidFill>
                <a:sysClr val="window" lastClr="FFFFFF"/>
              </a:solidFill>
              <a:latin typeface="Calibri" panose="020F0502020204030204"/>
              <a:ea typeface="+mn-ea"/>
              <a:cs typeface="+mn-cs"/>
            </a:rPr>
            <a:t>Triple impact of nursing</a:t>
          </a:r>
        </a:p>
      </dgm:t>
    </dgm:pt>
    <dgm:pt modelId="{D6B466F7-D2ED-48F8-81CD-6A07243A4C64}" type="parTrans" cxnId="{68E00416-170C-4EBF-989E-A89F2DCC0FB4}">
      <dgm:prSet/>
      <dgm:spPr/>
      <dgm:t>
        <a:bodyPr/>
        <a:lstStyle/>
        <a:p>
          <a:endParaRPr lang="en-GB"/>
        </a:p>
      </dgm:t>
    </dgm:pt>
    <dgm:pt modelId="{CF67204F-6749-49BE-92E2-AC1F110D3812}" type="sibTrans" cxnId="{68E00416-170C-4EBF-989E-A89F2DCC0FB4}">
      <dgm:prSet/>
      <dgm:spPr/>
      <dgm:t>
        <a:bodyPr/>
        <a:lstStyle/>
        <a:p>
          <a:endParaRPr lang="en-GB"/>
        </a:p>
      </dgm:t>
    </dgm:pt>
    <dgm:pt modelId="{20EDF0D2-A6E7-4E04-A914-44EFB56417D7}">
      <dgm:prSet phldrT="[Text]"/>
      <dgm:spPr>
        <a:xfrm>
          <a:off x="2087526" y="1276709"/>
          <a:ext cx="1276709" cy="127670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 Stronger economies</a:t>
          </a:r>
        </a:p>
      </dgm:t>
    </dgm:pt>
    <dgm:pt modelId="{3791D089-7153-4BC2-B09F-838C839A90FF}" type="parTrans" cxnId="{2316F852-E12A-4923-A6C4-4067FD1836F2}">
      <dgm:prSet/>
      <dgm:spPr/>
      <dgm:t>
        <a:bodyPr/>
        <a:lstStyle/>
        <a:p>
          <a:endParaRPr lang="en-GB"/>
        </a:p>
      </dgm:t>
    </dgm:pt>
    <dgm:pt modelId="{EE01BE94-21CD-48DF-8334-CD77CE2DA30A}" type="sibTrans" cxnId="{2316F852-E12A-4923-A6C4-4067FD1836F2}">
      <dgm:prSet/>
      <dgm:spPr/>
      <dgm:t>
        <a:bodyPr/>
        <a:lstStyle/>
        <a:p>
          <a:endParaRPr lang="en-GB"/>
        </a:p>
      </dgm:t>
    </dgm:pt>
    <dgm:pt modelId="{85CC075F-AEF1-4CAF-8D86-130377B0552F}">
      <dgm:prSet phldrT="[Text]"/>
      <dgm:spPr>
        <a:xfrm>
          <a:off x="810817" y="1276709"/>
          <a:ext cx="1276709" cy="127670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dirty="0">
              <a:solidFill>
                <a:sysClr val="window" lastClr="FFFFFF"/>
              </a:solidFill>
              <a:latin typeface="Calibri" panose="020F0502020204030204"/>
              <a:ea typeface="+mn-ea"/>
              <a:cs typeface="+mn-cs"/>
            </a:rPr>
            <a:t>Greater gender equality</a:t>
          </a:r>
        </a:p>
      </dgm:t>
    </dgm:pt>
    <dgm:pt modelId="{C8DED8BD-0D4A-4614-A927-835044E49EBE}" type="sibTrans" cxnId="{A845D8F8-9C91-4D32-BE71-5FBD5F9ECC6C}">
      <dgm:prSet/>
      <dgm:spPr/>
      <dgm:t>
        <a:bodyPr/>
        <a:lstStyle/>
        <a:p>
          <a:endParaRPr lang="en-GB"/>
        </a:p>
      </dgm:t>
    </dgm:pt>
    <dgm:pt modelId="{7C7B673B-0440-4A6F-9B1F-E10DB920AAE2}" type="parTrans" cxnId="{A845D8F8-9C91-4D32-BE71-5FBD5F9ECC6C}">
      <dgm:prSet/>
      <dgm:spPr/>
      <dgm:t>
        <a:bodyPr/>
        <a:lstStyle/>
        <a:p>
          <a:endParaRPr lang="en-GB"/>
        </a:p>
      </dgm:t>
    </dgm:pt>
    <dgm:pt modelId="{68C64C6B-10DB-4429-93C7-28725677A829}" type="pres">
      <dgm:prSet presAssocID="{CFABB8F1-0AAB-4B4B-91AD-CDAD6A4BC47E}" presName="compositeShape" presStyleCnt="0">
        <dgm:presLayoutVars>
          <dgm:chMax val="9"/>
          <dgm:dir/>
          <dgm:resizeHandles val="exact"/>
        </dgm:presLayoutVars>
      </dgm:prSet>
      <dgm:spPr/>
      <dgm:t>
        <a:bodyPr/>
        <a:lstStyle/>
        <a:p>
          <a:endParaRPr lang="en-GB"/>
        </a:p>
      </dgm:t>
    </dgm:pt>
    <dgm:pt modelId="{57A01940-9531-44E8-AB4B-63A10A3EC94E}" type="pres">
      <dgm:prSet presAssocID="{CFABB8F1-0AAB-4B4B-91AD-CDAD6A4BC47E}" presName="triangle1" presStyleLbl="node1" presStyleIdx="0" presStyleCnt="4">
        <dgm:presLayoutVars>
          <dgm:bulletEnabled val="1"/>
        </dgm:presLayoutVars>
      </dgm:prSet>
      <dgm:spPr>
        <a:prstGeom prst="triangle">
          <a:avLst/>
        </a:prstGeom>
      </dgm:spPr>
      <dgm:t>
        <a:bodyPr/>
        <a:lstStyle/>
        <a:p>
          <a:endParaRPr lang="en-GB"/>
        </a:p>
      </dgm:t>
    </dgm:pt>
    <dgm:pt modelId="{55177E83-324D-43EF-800C-E92B69C41DDF}" type="pres">
      <dgm:prSet presAssocID="{CFABB8F1-0AAB-4B4B-91AD-CDAD6A4BC47E}" presName="triangle2" presStyleLbl="node1" presStyleIdx="1" presStyleCnt="4">
        <dgm:presLayoutVars>
          <dgm:bulletEnabled val="1"/>
        </dgm:presLayoutVars>
      </dgm:prSet>
      <dgm:spPr>
        <a:prstGeom prst="triangle">
          <a:avLst/>
        </a:prstGeom>
      </dgm:spPr>
      <dgm:t>
        <a:bodyPr/>
        <a:lstStyle/>
        <a:p>
          <a:endParaRPr lang="en-GB"/>
        </a:p>
      </dgm:t>
    </dgm:pt>
    <dgm:pt modelId="{32DB443E-DF88-448A-9041-26AC2D57A79C}" type="pres">
      <dgm:prSet presAssocID="{CFABB8F1-0AAB-4B4B-91AD-CDAD6A4BC47E}" presName="triangle3" presStyleLbl="node1" presStyleIdx="2" presStyleCnt="4">
        <dgm:presLayoutVars>
          <dgm:bulletEnabled val="1"/>
        </dgm:presLayoutVars>
      </dgm:prSet>
      <dgm:spPr>
        <a:prstGeom prst="triangle">
          <a:avLst/>
        </a:prstGeom>
      </dgm:spPr>
      <dgm:t>
        <a:bodyPr/>
        <a:lstStyle/>
        <a:p>
          <a:endParaRPr lang="en-GB"/>
        </a:p>
      </dgm:t>
    </dgm:pt>
    <dgm:pt modelId="{DCD9DC9B-B647-4754-85BE-48ED62698114}" type="pres">
      <dgm:prSet presAssocID="{CFABB8F1-0AAB-4B4B-91AD-CDAD6A4BC47E}" presName="triangle4" presStyleLbl="node1" presStyleIdx="3" presStyleCnt="4">
        <dgm:presLayoutVars>
          <dgm:bulletEnabled val="1"/>
        </dgm:presLayoutVars>
      </dgm:prSet>
      <dgm:spPr>
        <a:prstGeom prst="triangle">
          <a:avLst/>
        </a:prstGeom>
      </dgm:spPr>
      <dgm:t>
        <a:bodyPr/>
        <a:lstStyle/>
        <a:p>
          <a:endParaRPr lang="en-GB"/>
        </a:p>
      </dgm:t>
    </dgm:pt>
  </dgm:ptLst>
  <dgm:cxnLst>
    <dgm:cxn modelId="{FD32756C-5C72-7E4C-B587-B2CFF246E5B3}" type="presOf" srcId="{20EDF0D2-A6E7-4E04-A914-44EFB56417D7}" destId="{DCD9DC9B-B647-4754-85BE-48ED62698114}" srcOrd="0" destOrd="0" presId="urn:microsoft.com/office/officeart/2005/8/layout/pyramid4"/>
    <dgm:cxn modelId="{2316F852-E12A-4923-A6C4-4067FD1836F2}" srcId="{CFABB8F1-0AAB-4B4B-91AD-CDAD6A4BC47E}" destId="{20EDF0D2-A6E7-4E04-A914-44EFB56417D7}" srcOrd="3" destOrd="0" parTransId="{3791D089-7153-4BC2-B09F-838C839A90FF}" sibTransId="{EE01BE94-21CD-48DF-8334-CD77CE2DA30A}"/>
    <dgm:cxn modelId="{5010D699-8696-BF45-93AE-C142472FEB66}" type="presOf" srcId="{CFABB8F1-0AAB-4B4B-91AD-CDAD6A4BC47E}" destId="{68C64C6B-10DB-4429-93C7-28725677A829}" srcOrd="0" destOrd="0" presId="urn:microsoft.com/office/officeart/2005/8/layout/pyramid4"/>
    <dgm:cxn modelId="{9FE03431-8B2B-C743-A492-D56498E86DB1}" type="presOf" srcId="{F997AC2A-5B8C-46E4-936F-07C3B466B5AD}" destId="{57A01940-9531-44E8-AB4B-63A10A3EC94E}" srcOrd="0" destOrd="0" presId="urn:microsoft.com/office/officeart/2005/8/layout/pyramid4"/>
    <dgm:cxn modelId="{BB58DAB6-FADD-9D4A-8377-D04A3B041297}" type="presOf" srcId="{F439EBAB-D3ED-462C-964B-03A1E5637D12}" destId="{32DB443E-DF88-448A-9041-26AC2D57A79C}" srcOrd="0" destOrd="0" presId="urn:microsoft.com/office/officeart/2005/8/layout/pyramid4"/>
    <dgm:cxn modelId="{50DFD0E9-3D77-44A3-BA64-49037C740333}" srcId="{CFABB8F1-0AAB-4B4B-91AD-CDAD6A4BC47E}" destId="{F997AC2A-5B8C-46E4-936F-07C3B466B5AD}" srcOrd="0" destOrd="0" parTransId="{958CF5B6-A829-433B-98B8-DADEBCC23AD1}" sibTransId="{46DFF39E-3930-4C8D-938B-0CC00B583D1B}"/>
    <dgm:cxn modelId="{A845D8F8-9C91-4D32-BE71-5FBD5F9ECC6C}" srcId="{CFABB8F1-0AAB-4B4B-91AD-CDAD6A4BC47E}" destId="{85CC075F-AEF1-4CAF-8D86-130377B0552F}" srcOrd="1" destOrd="0" parTransId="{7C7B673B-0440-4A6F-9B1F-E10DB920AAE2}" sibTransId="{C8DED8BD-0D4A-4614-A927-835044E49EBE}"/>
    <dgm:cxn modelId="{1961A218-8C5C-D642-9702-C1775873B0B6}" type="presOf" srcId="{85CC075F-AEF1-4CAF-8D86-130377B0552F}" destId="{55177E83-324D-43EF-800C-E92B69C41DDF}" srcOrd="0" destOrd="0" presId="urn:microsoft.com/office/officeart/2005/8/layout/pyramid4"/>
    <dgm:cxn modelId="{68E00416-170C-4EBF-989E-A89F2DCC0FB4}" srcId="{CFABB8F1-0AAB-4B4B-91AD-CDAD6A4BC47E}" destId="{F439EBAB-D3ED-462C-964B-03A1E5637D12}" srcOrd="2" destOrd="0" parTransId="{D6B466F7-D2ED-48F8-81CD-6A07243A4C64}" sibTransId="{CF67204F-6749-49BE-92E2-AC1F110D3812}"/>
    <dgm:cxn modelId="{4A5B7BB7-A125-5E43-B1C1-FB8DA41D46BF}" type="presParOf" srcId="{68C64C6B-10DB-4429-93C7-28725677A829}" destId="{57A01940-9531-44E8-AB4B-63A10A3EC94E}" srcOrd="0" destOrd="0" presId="urn:microsoft.com/office/officeart/2005/8/layout/pyramid4"/>
    <dgm:cxn modelId="{6862197F-19C9-A344-818A-C35D3B175E00}" type="presParOf" srcId="{68C64C6B-10DB-4429-93C7-28725677A829}" destId="{55177E83-324D-43EF-800C-E92B69C41DDF}" srcOrd="1" destOrd="0" presId="urn:microsoft.com/office/officeart/2005/8/layout/pyramid4"/>
    <dgm:cxn modelId="{9FFB3101-F951-9343-B108-51A5ADA791D7}" type="presParOf" srcId="{68C64C6B-10DB-4429-93C7-28725677A829}" destId="{32DB443E-DF88-448A-9041-26AC2D57A79C}" srcOrd="2" destOrd="0" presId="urn:microsoft.com/office/officeart/2005/8/layout/pyramid4"/>
    <dgm:cxn modelId="{275F7489-FA85-9547-8446-9E014DF8213A}" type="presParOf" srcId="{68C64C6B-10DB-4429-93C7-28725677A829}" destId="{DCD9DC9B-B647-4754-85BE-48ED62698114}"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1940-9531-44E8-AB4B-63A10A3EC94E}">
      <dsp:nvSpPr>
        <dsp:cNvPr id="0" name=""/>
        <dsp:cNvSpPr/>
      </dsp:nvSpPr>
      <dsp:spPr>
        <a:xfrm>
          <a:off x="2997199" y="0"/>
          <a:ext cx="2260600" cy="2260600"/>
        </a:xfrm>
        <a:prstGeom prst="triangl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solidFill>
                <a:sysClr val="window" lastClr="FFFFFF"/>
              </a:solidFill>
              <a:latin typeface="Calibri" panose="020F0502020204030204"/>
              <a:ea typeface="+mn-ea"/>
              <a:cs typeface="+mn-cs"/>
            </a:rPr>
            <a:t>Better health</a:t>
          </a:r>
        </a:p>
      </dsp:txBody>
      <dsp:txXfrm>
        <a:off x="3562349" y="1130300"/>
        <a:ext cx="1130300" cy="1130300"/>
      </dsp:txXfrm>
    </dsp:sp>
    <dsp:sp modelId="{55177E83-324D-43EF-800C-E92B69C41DDF}">
      <dsp:nvSpPr>
        <dsp:cNvPr id="0" name=""/>
        <dsp:cNvSpPr/>
      </dsp:nvSpPr>
      <dsp:spPr>
        <a:xfrm>
          <a:off x="1866899" y="2260600"/>
          <a:ext cx="2260600" cy="2260600"/>
        </a:xfrm>
        <a:prstGeom prst="triangl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solidFill>
                <a:sysClr val="window" lastClr="FFFFFF"/>
              </a:solidFill>
              <a:latin typeface="Calibri" panose="020F0502020204030204"/>
              <a:ea typeface="+mn-ea"/>
              <a:cs typeface="+mn-cs"/>
            </a:rPr>
            <a:t>Greater gender equality</a:t>
          </a:r>
        </a:p>
      </dsp:txBody>
      <dsp:txXfrm>
        <a:off x="2432049" y="3390900"/>
        <a:ext cx="1130300" cy="1130300"/>
      </dsp:txXfrm>
    </dsp:sp>
    <dsp:sp modelId="{32DB443E-DF88-448A-9041-26AC2D57A79C}">
      <dsp:nvSpPr>
        <dsp:cNvPr id="0" name=""/>
        <dsp:cNvSpPr/>
      </dsp:nvSpPr>
      <dsp:spPr>
        <a:xfrm rot="10800000">
          <a:off x="2997199" y="2260600"/>
          <a:ext cx="2260600" cy="2260600"/>
        </a:xfrm>
        <a:prstGeom prst="triangl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GB" sz="1200" b="1" kern="1200" dirty="0">
            <a:solidFill>
              <a:sysClr val="window" lastClr="FFFFFF"/>
            </a:solidFill>
            <a:latin typeface="Calibri" panose="020F0502020204030204"/>
            <a:ea typeface="+mn-ea"/>
            <a:cs typeface="+mn-cs"/>
          </a:endParaRPr>
        </a:p>
        <a:p>
          <a:pPr lvl="0" algn="ctr" defTabSz="533400">
            <a:lnSpc>
              <a:spcPct val="90000"/>
            </a:lnSpc>
            <a:spcBef>
              <a:spcPct val="0"/>
            </a:spcBef>
            <a:spcAft>
              <a:spcPct val="35000"/>
            </a:spcAft>
          </a:pPr>
          <a:r>
            <a:rPr lang="en-GB" sz="1200" b="1" kern="1200" dirty="0">
              <a:solidFill>
                <a:sysClr val="window" lastClr="FFFFFF"/>
              </a:solidFill>
              <a:latin typeface="Calibri" panose="020F0502020204030204"/>
              <a:ea typeface="+mn-ea"/>
              <a:cs typeface="+mn-cs"/>
            </a:rPr>
            <a:t>Triple impact of nursing</a:t>
          </a:r>
        </a:p>
      </dsp:txBody>
      <dsp:txXfrm rot="10800000">
        <a:off x="3562349" y="2260600"/>
        <a:ext cx="1130300" cy="1130300"/>
      </dsp:txXfrm>
    </dsp:sp>
    <dsp:sp modelId="{DCD9DC9B-B647-4754-85BE-48ED62698114}">
      <dsp:nvSpPr>
        <dsp:cNvPr id="0" name=""/>
        <dsp:cNvSpPr/>
      </dsp:nvSpPr>
      <dsp:spPr>
        <a:xfrm>
          <a:off x="4127500" y="2260600"/>
          <a:ext cx="2260600" cy="2260600"/>
        </a:xfrm>
        <a:prstGeom prst="triangl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solidFill>
                <a:sysClr val="window" lastClr="FFFFFF"/>
              </a:solidFill>
              <a:latin typeface="Calibri" panose="020F0502020204030204"/>
              <a:ea typeface="+mn-ea"/>
              <a:cs typeface="+mn-cs"/>
            </a:rPr>
            <a:t> Stronger economies</a:t>
          </a:r>
        </a:p>
      </dsp:txBody>
      <dsp:txXfrm>
        <a:off x="4692650" y="3390900"/>
        <a:ext cx="1130300" cy="11303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16825-311F-0440-ABFC-68AE814A1EF3}" type="datetimeFigureOut">
              <a:rPr lang="en-US" smtClean="0"/>
              <a:pPr/>
              <a:t>10/1/18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70730-7E87-E64F-85B2-0467C87BDA6E}" type="slidenum">
              <a:rPr lang="en-US" smtClean="0"/>
              <a:pPr/>
              <a:t>‹#›</a:t>
            </a:fld>
            <a:endParaRPr lang="en-US"/>
          </a:p>
        </p:txBody>
      </p:sp>
    </p:spTree>
    <p:extLst>
      <p:ext uri="{BB962C8B-B14F-4D97-AF65-F5344CB8AC3E}">
        <p14:creationId xmlns:p14="http://schemas.microsoft.com/office/powerpoint/2010/main" val="151405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 photo is taken from WHO primary care website </a:t>
            </a:r>
            <a:r>
              <a:rPr lang="mr-IN" dirty="0" smtClean="0"/>
              <a:t>–</a:t>
            </a:r>
            <a:r>
              <a:rPr lang="en-US" dirty="0" smtClean="0"/>
              <a:t> she is a community volunteer </a:t>
            </a: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pPr/>
              <a:t>1</a:t>
            </a:fld>
            <a:endParaRPr lang="en-US"/>
          </a:p>
        </p:txBody>
      </p:sp>
    </p:spTree>
    <p:extLst>
      <p:ext uri="{BB962C8B-B14F-4D97-AF65-F5344CB8AC3E}">
        <p14:creationId xmlns:p14="http://schemas.microsoft.com/office/powerpoint/2010/main" val="182603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Scoping review 2012</a:t>
            </a:r>
          </a:p>
          <a:p>
            <a:r>
              <a:rPr lang="en-US" dirty="0"/>
              <a:t>Education strategy 2014</a:t>
            </a:r>
          </a:p>
        </p:txBody>
      </p:sp>
      <p:sp>
        <p:nvSpPr>
          <p:cNvPr id="4" name="Slide Number Placeholder 3"/>
          <p:cNvSpPr>
            <a:spLocks noGrp="1"/>
          </p:cNvSpPr>
          <p:nvPr>
            <p:ph type="sldNum" sz="quarter" idx="10"/>
          </p:nvPr>
        </p:nvSpPr>
        <p:spPr/>
        <p:txBody>
          <a:bodyPr/>
          <a:lstStyle/>
          <a:p>
            <a:fld id="{686D8A60-5C9D-8A44-BE28-364C8F6E0654}" type="slidenum">
              <a:rPr lang="en-US" smtClean="0"/>
              <a:pPr/>
              <a:t>26</a:t>
            </a:fld>
            <a:endParaRPr lang="en-US"/>
          </a:p>
        </p:txBody>
      </p:sp>
    </p:spTree>
    <p:extLst>
      <p:ext uri="{BB962C8B-B14F-4D97-AF65-F5344CB8AC3E}">
        <p14:creationId xmlns:p14="http://schemas.microsoft.com/office/powerpoint/2010/main" val="144269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be offered as a handout</a:t>
            </a:r>
          </a:p>
          <a:p>
            <a:r>
              <a:rPr lang="en-GB" dirty="0"/>
              <a:t>These are the obvious ones, but is that the right place to start?</a:t>
            </a:r>
          </a:p>
        </p:txBody>
      </p:sp>
      <p:sp>
        <p:nvSpPr>
          <p:cNvPr id="4" name="Slide Number Placeholder 3"/>
          <p:cNvSpPr>
            <a:spLocks noGrp="1"/>
          </p:cNvSpPr>
          <p:nvPr>
            <p:ph type="sldNum" sz="quarter" idx="10"/>
          </p:nvPr>
        </p:nvSpPr>
        <p:spPr/>
        <p:txBody>
          <a:bodyPr/>
          <a:lstStyle/>
          <a:p>
            <a:fld id="{094DEEDA-671F-BF41-86CF-C23B995D3C4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4742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D8A1BD4-1A8F-2E40-BD51-63D7F4312B93}" type="slidenum">
              <a:rPr lang="en-US">
                <a:solidFill>
                  <a:prstClr val="black"/>
                </a:solidFill>
              </a:rPr>
              <a:pPr/>
              <a:t>31</a:t>
            </a:fld>
            <a:endParaRPr lang="en-US">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a:ln/>
        </p:spPr>
        <p:txBody>
          <a:bodyPr/>
          <a:lstStyle/>
          <a:p>
            <a:pPr eaLnBrk="1" hangingPunct="1"/>
            <a:r>
              <a:rPr lang="en-US" baseline="0" dirty="0" err="1">
                <a:latin typeface="Times" pitchFamily="-65" charset="0"/>
                <a:ea typeface="ＭＳ Ｐゴシック" pitchFamily="-65" charset="-128"/>
                <a:cs typeface="ＭＳ Ｐゴシック" pitchFamily="-65" charset="-128"/>
              </a:rPr>
              <a:t>Primar</a:t>
            </a:r>
            <a:endParaRPr lang="en-US" dirty="0">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676497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 5 and 6</a:t>
            </a:r>
            <a:endParaRPr lang="en-GB" dirty="0"/>
          </a:p>
        </p:txBody>
      </p:sp>
      <p:sp>
        <p:nvSpPr>
          <p:cNvPr id="4" name="Slide Number Placeholder 3"/>
          <p:cNvSpPr>
            <a:spLocks noGrp="1"/>
          </p:cNvSpPr>
          <p:nvPr>
            <p:ph type="sldNum" sz="quarter" idx="10"/>
          </p:nvPr>
        </p:nvSpPr>
        <p:spPr/>
        <p:txBody>
          <a:bodyPr/>
          <a:lstStyle/>
          <a:p>
            <a:fld id="{3A844B31-64AF-4BD3-A785-858849E77899}" type="slidenum">
              <a:rPr lang="en-GB" smtClean="0"/>
              <a:pPr/>
              <a:t>4</a:t>
            </a:fld>
            <a:endParaRPr lang="en-GB"/>
          </a:p>
        </p:txBody>
      </p:sp>
    </p:spTree>
    <p:extLst>
      <p:ext uri="{BB962C8B-B14F-4D97-AF65-F5344CB8AC3E}">
        <p14:creationId xmlns:p14="http://schemas.microsoft.com/office/powerpoint/2010/main" val="213910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3C4245"/>
                </a:solidFill>
                <a:effectLst/>
                <a:latin typeface="Arial" charset="0"/>
              </a:rPr>
              <a:t>UHC means that all individuals and communities receive the health services they need without suffering financial hardship. It includes the full spectrum of essential, quality health services, from health promotion to prevention, treatment, rehabilitation, and palliative care.</a:t>
            </a:r>
          </a:p>
          <a:p>
            <a:r>
              <a:rPr lang="en-US" b="0" i="0" dirty="0" smtClean="0">
                <a:solidFill>
                  <a:srgbClr val="3C4245"/>
                </a:solidFill>
                <a:effectLst/>
                <a:latin typeface="Arial" charset="0"/>
              </a:rPr>
              <a:t>UHC enables everyone to access the services that address the most important causes of disease and death, and ensures that the quality of those services is good enough to improve the health of the people who receive them.</a:t>
            </a:r>
          </a:p>
          <a:p>
            <a:r>
              <a:rPr lang="en-US" b="0" i="0" dirty="0" smtClean="0">
                <a:solidFill>
                  <a:srgbClr val="3C4245"/>
                </a:solidFill>
                <a:effectLst/>
                <a:latin typeface="Arial" charset="0"/>
              </a:rPr>
              <a:t>Protecting people from the financial consequences of paying for health services out of their own pockets reduces the risk that people will be pushed into poverty because unexpected illness requires them to use up their life savings, sell assets, or borrow – destroying their futures and often those of their children.</a:t>
            </a:r>
          </a:p>
          <a:p>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pPr/>
              <a:t>8</a:t>
            </a:fld>
            <a:endParaRPr lang="en-US"/>
          </a:p>
        </p:txBody>
      </p:sp>
    </p:spTree>
    <p:extLst>
      <p:ext uri="{BB962C8B-B14F-4D97-AF65-F5344CB8AC3E}">
        <p14:creationId xmlns:p14="http://schemas.microsoft.com/office/powerpoint/2010/main" val="1075307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point of contact</a:t>
            </a:r>
          </a:p>
          <a:p>
            <a:r>
              <a:rPr lang="en-US" dirty="0" smtClean="0"/>
              <a:t>Community-based</a:t>
            </a:r>
          </a:p>
          <a:p>
            <a:r>
              <a:rPr lang="en-US" dirty="0" smtClean="0"/>
              <a:t>Along life-course</a:t>
            </a:r>
          </a:p>
          <a:p>
            <a:r>
              <a:rPr lang="en-US" dirty="0" smtClean="0"/>
              <a:t>Primary to quaternary prevention</a:t>
            </a:r>
          </a:p>
          <a:p>
            <a:r>
              <a:rPr lang="en-US" dirty="0" smtClean="0"/>
              <a:t>Relevant: can deal with 80-90% of an individuals’ needs over their lifetime and no more than required</a:t>
            </a:r>
          </a:p>
          <a:p>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pPr/>
              <a:t>10</a:t>
            </a:fld>
            <a:endParaRPr lang="en-US"/>
          </a:p>
        </p:txBody>
      </p:sp>
    </p:spTree>
    <p:extLst>
      <p:ext uri="{BB962C8B-B14F-4D97-AF65-F5344CB8AC3E}">
        <p14:creationId xmlns:p14="http://schemas.microsoft.com/office/powerpoint/2010/main" val="113323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Note – this is about family physicians, and in some countries, primary care is a</a:t>
            </a:r>
            <a:r>
              <a:rPr lang="en-US" baseline="0" dirty="0"/>
              <a:t> broader WHO definition, not involving GPs trained in a vocational training programme.</a:t>
            </a:r>
            <a:endParaRPr lang="en-US" dirty="0"/>
          </a:p>
        </p:txBody>
      </p:sp>
      <p:sp>
        <p:nvSpPr>
          <p:cNvPr id="4" name="Slide Number Placeholder 3"/>
          <p:cNvSpPr>
            <a:spLocks noGrp="1"/>
          </p:cNvSpPr>
          <p:nvPr>
            <p:ph type="sldNum" sz="quarter" idx="10"/>
          </p:nvPr>
        </p:nvSpPr>
        <p:spPr/>
        <p:txBody>
          <a:bodyPr/>
          <a:lstStyle/>
          <a:p>
            <a:fld id="{686D8A60-5C9D-8A44-BE28-364C8F6E065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089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https://read.oecd-ilibrary.org/social-issues-migration-health/health-at-a-glance-europe-2016/avoidable-admissions-for-chronic-ambulatory-care-sensitive-conditions-2013-or-nearest-year_health_glance_eur-2016-graph23-en#page1</a:t>
            </a:r>
            <a:endParaRPr lang="en-US" dirty="0"/>
          </a:p>
        </p:txBody>
      </p:sp>
      <p:sp>
        <p:nvSpPr>
          <p:cNvPr id="4" name="Slide Number Placeholder 3"/>
          <p:cNvSpPr>
            <a:spLocks noGrp="1"/>
          </p:cNvSpPr>
          <p:nvPr>
            <p:ph type="sldNum" sz="quarter" idx="10"/>
          </p:nvPr>
        </p:nvSpPr>
        <p:spPr/>
        <p:txBody>
          <a:bodyPr/>
          <a:lstStyle/>
          <a:p>
            <a:fld id="{AE534CEB-8032-1649-9A98-A7D43B63828B}" type="slidenum">
              <a:rPr lang="en-US" smtClean="0"/>
              <a:pPr/>
              <a:t>16</a:t>
            </a:fld>
            <a:endParaRPr lang="en-US"/>
          </a:p>
        </p:txBody>
      </p:sp>
    </p:spTree>
    <p:extLst>
      <p:ext uri="{BB962C8B-B14F-4D97-AF65-F5344CB8AC3E}">
        <p14:creationId xmlns:p14="http://schemas.microsoft.com/office/powerpoint/2010/main" val="204458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ea typeface="ＭＳ Ｐゴシック" pitchFamily="4" charset="-128"/>
                <a:cs typeface="Arial" charset="0"/>
              </a:rPr>
              <a:t>Report  of the All-Parliamentary Committee UK (APPG) on Global Health Office of</a:t>
            </a:r>
            <a:r>
              <a:rPr lang="en-GB" altLang="en-US" sz="1200" baseline="0" dirty="0" smtClean="0">
                <a:ea typeface="ＭＳ Ｐゴシック" pitchFamily="4" charset="-128"/>
                <a:cs typeface="Arial" charset="0"/>
              </a:rPr>
              <a:t> Lord Crisp (2016):</a:t>
            </a:r>
            <a:endParaRPr lang="en-GB" altLang="en-US" sz="1200" dirty="0" smtClean="0">
              <a:ea typeface="ＭＳ Ｐゴシック" pitchFamily="4" charset="-128"/>
              <a:cs typeface="Arial" charset="0"/>
            </a:endParaRPr>
          </a:p>
          <a:p>
            <a:endParaRPr lang="en-GB" altLang="en-US" sz="1200" dirty="0" smtClean="0">
              <a:ea typeface="ＭＳ Ｐゴシック" pitchFamily="4" charset="-128"/>
              <a:cs typeface="Arial" charset="0"/>
            </a:endParaRPr>
          </a:p>
          <a:p>
            <a:r>
              <a:rPr lang="en-GB" altLang="en-US" sz="1200" dirty="0" smtClean="0">
                <a:ea typeface="ＭＳ Ｐゴシック" pitchFamily="4" charset="-128"/>
                <a:cs typeface="Arial" charset="0"/>
              </a:rPr>
              <a:t>Report conclusions:</a:t>
            </a:r>
          </a:p>
          <a:p>
            <a:r>
              <a:rPr lang="en-GB" altLang="en-US" sz="1200" dirty="0" smtClean="0">
                <a:ea typeface="ＭＳ Ｐゴシック" pitchFamily="4" charset="-128"/>
                <a:cs typeface="Arial" charset="0"/>
              </a:rPr>
              <a:t>Nurses are half the health workforce: Universal Health Coverage and other goals  will not be achieved without strengthening nursing. </a:t>
            </a:r>
          </a:p>
          <a:p>
            <a:r>
              <a:rPr lang="en-GB" altLang="en-US" sz="1200" dirty="0" smtClean="0">
                <a:ea typeface="ＭＳ Ｐゴシック" pitchFamily="4" charset="-128"/>
                <a:cs typeface="Arial" charset="0"/>
              </a:rPr>
              <a:t>Nurses are systematically undervalued and could contribute more.</a:t>
            </a:r>
          </a:p>
          <a:p>
            <a:r>
              <a:rPr lang="en-GB" altLang="en-US" sz="1200" dirty="0" smtClean="0">
                <a:ea typeface="ＭＳ Ｐゴシック" pitchFamily="4" charset="-128"/>
                <a:cs typeface="Arial" charset="0"/>
              </a:rPr>
              <a:t>Developing nursing will have the </a:t>
            </a:r>
            <a:r>
              <a:rPr lang="en-GB" altLang="en-US" sz="1200" i="1" dirty="0" smtClean="0">
                <a:ea typeface="ＭＳ Ｐゴシック" pitchFamily="4" charset="-128"/>
                <a:cs typeface="Arial" charset="0"/>
              </a:rPr>
              <a:t>Triple Impact </a:t>
            </a:r>
            <a:r>
              <a:rPr lang="en-GB" altLang="en-US" sz="1200" dirty="0" smtClean="0">
                <a:ea typeface="ＭＳ Ｐゴシック" pitchFamily="4" charset="-128"/>
                <a:cs typeface="Arial" charset="0"/>
              </a:rPr>
              <a:t>of improving health, promoting gender equality and strengthening economies.</a:t>
            </a:r>
          </a:p>
          <a:p>
            <a:pPr algn="r"/>
            <a:endParaRPr lang="en-GB" dirty="0" smtClean="0"/>
          </a:p>
          <a:p>
            <a:endParaRPr lang="en-GB" altLang="en-US" sz="1200" dirty="0" smtClean="0">
              <a:ea typeface="ＭＳ Ｐゴシック" pitchFamily="4" charset="-128"/>
              <a:cs typeface="Arial" charset="0"/>
            </a:endParaRPr>
          </a:p>
          <a:p>
            <a:endParaRPr lang="en-GB" altLang="en-US" sz="1200" dirty="0" smtClean="0">
              <a:ea typeface="ＭＳ Ｐゴシック" pitchFamily="4" charset="-128"/>
              <a:cs typeface="Arial" charset="0"/>
            </a:endParaRPr>
          </a:p>
          <a:p>
            <a:pPr algn="r"/>
            <a:endParaRPr lang="en-GB" dirty="0"/>
          </a:p>
        </p:txBody>
      </p:sp>
      <p:sp>
        <p:nvSpPr>
          <p:cNvPr id="4" name="Slide Number Placeholder 3"/>
          <p:cNvSpPr>
            <a:spLocks noGrp="1"/>
          </p:cNvSpPr>
          <p:nvPr>
            <p:ph type="sldNum" sz="quarter" idx="10"/>
          </p:nvPr>
        </p:nvSpPr>
        <p:spPr/>
        <p:txBody>
          <a:bodyPr/>
          <a:lstStyle/>
          <a:p>
            <a:fld id="{3A844B31-64AF-4BD3-A785-858849E77899}" type="slidenum">
              <a:rPr lang="en-GB" smtClean="0"/>
              <a:pPr/>
              <a:t>21</a:t>
            </a:fld>
            <a:endParaRPr lang="en-GB"/>
          </a:p>
        </p:txBody>
      </p:sp>
    </p:spTree>
    <p:extLst>
      <p:ext uri="{BB962C8B-B14F-4D97-AF65-F5344CB8AC3E}">
        <p14:creationId xmlns:p14="http://schemas.microsoft.com/office/powerpoint/2010/main" val="134427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844B31-64AF-4BD3-A785-858849E77899}" type="slidenum">
              <a:rPr lang="en-GB" smtClean="0"/>
              <a:pPr/>
              <a:t>23</a:t>
            </a:fld>
            <a:endParaRPr lang="en-GB"/>
          </a:p>
        </p:txBody>
      </p:sp>
    </p:spTree>
    <p:extLst>
      <p:ext uri="{BB962C8B-B14F-4D97-AF65-F5344CB8AC3E}">
        <p14:creationId xmlns:p14="http://schemas.microsoft.com/office/powerpoint/2010/main" val="245602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UHC and health security are two sides of the same coin. This was painfully apparent during the west African Ebola outbreak of 2014–15, when the perceived lack of quality led to community distrust in the health system, decreased </a:t>
            </a:r>
            <a:r>
              <a:rPr lang="en-US" dirty="0" err="1" smtClean="0"/>
              <a:t>utilisation</a:t>
            </a:r>
            <a:r>
              <a:rPr lang="en-US" dirty="0" smtClean="0"/>
              <a:t> of services, and an increase in morbidity and mortality from non-Ebola conditions...</a:t>
            </a:r>
            <a:br>
              <a:rPr lang="en-US" dirty="0" smtClean="0"/>
            </a:b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pPr/>
              <a:t>25</a:t>
            </a:fld>
            <a:endParaRPr lang="en-US"/>
          </a:p>
        </p:txBody>
      </p:sp>
    </p:spTree>
    <p:extLst>
      <p:ext uri="{BB962C8B-B14F-4D97-AF65-F5344CB8AC3E}">
        <p14:creationId xmlns:p14="http://schemas.microsoft.com/office/powerpoint/2010/main" val="4310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136525"/>
            <a:ext cx="10972800" cy="890103"/>
          </a:xfrm>
          <a:prstGeom prst="rect">
            <a:avLst/>
          </a:prstGeom>
        </p:spPr>
        <p:txBody>
          <a:bodyPr anchor="t" anchorCtr="0"/>
          <a:lstStyle>
            <a:lvl1pPr>
              <a:defRPr sz="3800" b="1">
                <a:solidFill>
                  <a:schemeClr val="accent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extLst mod="1">
    <p:ext uri="{DCECCB84-F9BA-43D5-87BE-67443E8EF086}">
      <p15:sldGuideLst xmlns:p15="http://schemas.microsoft.com/office/powerpoint/2012/main">
        <p15:guide id="1" pos="143">
          <p15:clr>
            <a:srgbClr val="FBAE40"/>
          </p15:clr>
        </p15:guide>
        <p15:guide id="2" orient="horz" pos="1094">
          <p15:clr>
            <a:srgbClr val="FBAE40"/>
          </p15:clr>
        </p15:guide>
        <p15:guide id="3" orient="horz" pos="3952">
          <p15:clr>
            <a:srgbClr val="FBAE40"/>
          </p15:clr>
        </p15:guide>
        <p15:guide id="4" pos="75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GB"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457200"/>
            <a:fld id="{18F8A275-1FBB-894C-9857-F363899A89FE}" type="datetimeFigureOut">
              <a:rPr lang="en-US" smtClean="0">
                <a:solidFill>
                  <a:srgbClr val="074B88"/>
                </a:solidFill>
              </a:rPr>
              <a:pPr defTabSz="457200"/>
              <a:t>10/1/18</a:t>
            </a:fld>
            <a:endParaRPr lang="en-US">
              <a:solidFill>
                <a:srgbClr val="074B88"/>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457200"/>
            <a:endParaRPr lang="en-US">
              <a:solidFill>
                <a:srgbClr val="074B88"/>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457200"/>
            <a:fld id="{08AC0591-DD33-484A-AF5D-60094CD946DE}" type="slidenum">
              <a:rPr lang="en-US" smtClean="0">
                <a:solidFill>
                  <a:srgbClr val="074B88"/>
                </a:solidFill>
              </a:rPr>
              <a:pPr defTabSz="457200"/>
              <a:t>‹#›</a:t>
            </a:fld>
            <a:endParaRPr lang="en-US">
              <a:solidFill>
                <a:srgbClr val="074B88"/>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C4B8B3-43BC-4898-9883-BC91C05C5C66}" type="datetimeFigureOut">
              <a:rPr lang="en-GB" smtClean="0"/>
              <a:pPr/>
              <a:t>01/10/2018</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9680F382-611B-42F8-9499-A39FC147DCE3}" type="slidenum">
              <a:rPr lang="en-GB" smtClean="0"/>
              <a:pPr/>
              <a:t>‹#›</a:t>
            </a:fld>
            <a:endParaRPr lang="en-GB"/>
          </a:p>
        </p:txBody>
      </p:sp>
    </p:spTree>
    <p:extLst>
      <p:ext uri="{BB962C8B-B14F-4D97-AF65-F5344CB8AC3E}">
        <p14:creationId xmlns:p14="http://schemas.microsoft.com/office/powerpoint/2010/main" val="340953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PT" dirty="0" smtClean="0"/>
              <a:t>Clique para editar o estilo do título do Modelo Global</a:t>
            </a:r>
            <a:endParaRPr lang="en-US" dirty="0"/>
          </a:p>
        </p:txBody>
      </p:sp>
      <p:sp>
        <p:nvSpPr>
          <p:cNvPr id="3" name="Marcador de Posição de Conteúdo 2"/>
          <p:cNvSpPr>
            <a:spLocks noGrp="1"/>
          </p:cNvSpPr>
          <p:nvPr>
            <p:ph sz="half" idx="1"/>
          </p:nvPr>
        </p:nvSpPr>
        <p:spPr>
          <a:xfrm>
            <a:off x="609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61976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002" y="274639"/>
            <a:ext cx="9249399" cy="1143000"/>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07365" y="274639"/>
            <a:ext cx="9275036"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extLst>
    <p:ext uri="{DCECCB84-F9BA-43D5-87BE-67443E8EF086}">
      <p15:sldGuideLst xmlns:p15="http://schemas.microsoft.com/office/powerpoint/2012/main">
        <p15:guide id="1" pos="14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1240" y="274639"/>
            <a:ext cx="9301161"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spTree>
    <p:extLst/>
  </p:cSld>
  <p:clrMapOvr>
    <a:masterClrMapping/>
  </p:clrMapOvr>
  <p:extLst>
    <p:ext uri="{DCECCB84-F9BA-43D5-87BE-67443E8EF086}">
      <p15:sldGuideLst xmlns:p15="http://schemas.microsoft.com/office/powerpoint/2012/main">
        <p15:guide id="1" pos="143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2611967" y="533400"/>
            <a:ext cx="9580033"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5" name="Rectangle 4"/>
          <p:cNvSpPr>
            <a:spLocks noGrp="1" noChangeArrowheads="1"/>
          </p:cNvSpPr>
          <p:nvPr>
            <p:ph type="body" idx="1"/>
          </p:nvPr>
        </p:nvSpPr>
        <p:spPr bwMode="auto">
          <a:xfrm>
            <a:off x="478367" y="1798638"/>
            <a:ext cx="10363200" cy="350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60412" y="127004"/>
            <a:ext cx="2043173" cy="1265191"/>
          </a:xfrm>
          <a:prstGeom prst="rect">
            <a:avLst/>
          </a:prstGeom>
        </p:spPr>
      </p:pic>
    </p:spTree>
    <p:extLst>
      <p:ext uri="{BB962C8B-B14F-4D97-AF65-F5344CB8AC3E}">
        <p14:creationId xmlns:p14="http://schemas.microsoft.com/office/powerpoint/2010/main" val="766335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5" r:id="rId3"/>
    <p:sldLayoutId id="2147483706" r:id="rId4"/>
  </p:sldLayoutIdLst>
  <p:txStyles>
    <p:titleStyle>
      <a:lvl1pPr algn="l" rtl="0" eaLnBrk="0" fontAlgn="base" hangingPunct="0">
        <a:spcBef>
          <a:spcPct val="0"/>
        </a:spcBef>
        <a:spcAft>
          <a:spcPct val="0"/>
        </a:spcAft>
        <a:defRPr sz="3500" b="1">
          <a:solidFill>
            <a:srgbClr val="CC030B"/>
          </a:solidFill>
          <a:latin typeface="+mj-lt"/>
          <a:ea typeface="ＭＳ Ｐゴシック" pitchFamily="112" charset="-128"/>
          <a:cs typeface="ＭＳ Ｐゴシック" pitchFamily="96" charset="-128"/>
        </a:defRPr>
      </a:lvl1pPr>
      <a:lvl2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2pPr>
      <a:lvl3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3pPr>
      <a:lvl4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4pPr>
      <a:lvl5pPr algn="l" rtl="0" eaLnBrk="0" fontAlgn="base" hangingPunct="0">
        <a:spcBef>
          <a:spcPct val="0"/>
        </a:spcBef>
        <a:spcAft>
          <a:spcPct val="0"/>
        </a:spcAft>
        <a:defRPr sz="3500" b="1">
          <a:solidFill>
            <a:srgbClr val="CC030B"/>
          </a:solidFill>
          <a:latin typeface="Arial" charset="0"/>
          <a:ea typeface="ＭＳ Ｐゴシック" pitchFamily="112" charset="-128"/>
          <a:cs typeface="ＭＳ Ｐゴシック" pitchFamily="96" charset="-128"/>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6075" indent="-346075" algn="l" rtl="0" eaLnBrk="0" fontAlgn="base"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sz="3000">
          <a:solidFill>
            <a:schemeClr val="tx1"/>
          </a:solidFill>
          <a:latin typeface="+mn-lt"/>
          <a:ea typeface="ＭＳ Ｐゴシック" pitchFamily="112" charset="-128"/>
          <a:cs typeface="ＭＳ Ｐゴシック" pitchFamily="96" charset="-128"/>
        </a:defRPr>
      </a:lvl1pPr>
      <a:lvl2pPr marL="701675" indent="-354013" algn="l" rtl="0" eaLnBrk="0" fontAlgn="base" hangingPunct="0">
        <a:lnSpc>
          <a:spcPct val="120000"/>
        </a:lnSpc>
        <a:spcBef>
          <a:spcPct val="20000"/>
        </a:spcBef>
        <a:spcAft>
          <a:spcPct val="0"/>
        </a:spcAft>
        <a:buClr>
          <a:srgbClr val="CC030B"/>
        </a:buClr>
        <a:buSzPct val="100000"/>
        <a:buChar char="o"/>
        <a:tabLst>
          <a:tab pos="1427163" algn="l"/>
          <a:tab pos="1641475" algn="l"/>
        </a:tabLst>
        <a:defRPr sz="2600">
          <a:solidFill>
            <a:schemeClr val="tx1"/>
          </a:solidFill>
          <a:latin typeface="+mn-lt"/>
          <a:ea typeface="ＭＳ Ｐゴシック" pitchFamily="112" charset="-128"/>
        </a:defRPr>
      </a:lvl2pPr>
      <a:lvl3pPr marL="993775" indent="-268288" algn="l" rtl="0" eaLnBrk="0" fontAlgn="base" hangingPunct="0">
        <a:lnSpc>
          <a:spcPct val="120000"/>
        </a:lnSpc>
        <a:spcBef>
          <a:spcPct val="20000"/>
        </a:spcBef>
        <a:spcAft>
          <a:spcPct val="0"/>
        </a:spcAft>
        <a:buClr>
          <a:srgbClr val="CC030B"/>
        </a:buClr>
        <a:buChar char="•"/>
        <a:tabLst>
          <a:tab pos="1427163" algn="l"/>
          <a:tab pos="1641475" algn="l"/>
        </a:tabLst>
        <a:defRPr sz="2200">
          <a:solidFill>
            <a:schemeClr val="tx1"/>
          </a:solidFill>
          <a:latin typeface="+mn-lt"/>
          <a:ea typeface="ＭＳ Ｐゴシック" pitchFamily="112" charset="-128"/>
        </a:defRPr>
      </a:lvl3pPr>
      <a:lvl4pPr marL="1325563" indent="-330200" algn="l" rtl="0" eaLnBrk="0" fontAlgn="base" hangingPunct="0">
        <a:lnSpc>
          <a:spcPct val="120000"/>
        </a:lnSpc>
        <a:spcBef>
          <a:spcPct val="20000"/>
        </a:spcBef>
        <a:spcAft>
          <a:spcPct val="0"/>
        </a:spcAft>
        <a:buClr>
          <a:srgbClr val="CC030B"/>
        </a:buClr>
        <a:buChar char="–"/>
        <a:tabLst>
          <a:tab pos="1427163" algn="l"/>
          <a:tab pos="1641475" algn="l"/>
        </a:tabLst>
        <a:defRPr sz="1900">
          <a:solidFill>
            <a:schemeClr val="tx1"/>
          </a:solidFill>
          <a:latin typeface="+mn-lt"/>
          <a:ea typeface="ＭＳ Ｐゴシック" pitchFamily="112" charset="-128"/>
        </a:defRPr>
      </a:lvl4pPr>
      <a:lvl5pPr marL="1600200" indent="-273050" algn="l" rtl="0" eaLnBrk="0" fontAlgn="base" hangingPunct="0">
        <a:lnSpc>
          <a:spcPct val="120000"/>
        </a:lnSpc>
        <a:spcBef>
          <a:spcPct val="20000"/>
        </a:spcBef>
        <a:spcAft>
          <a:spcPct val="0"/>
        </a:spcAft>
        <a:buClr>
          <a:srgbClr val="CC030B"/>
        </a:buClr>
        <a:buChar char="»"/>
        <a:tabLst>
          <a:tab pos="1427163" algn="l"/>
          <a:tab pos="1641475" algn="l"/>
        </a:tabLst>
        <a:defRPr sz="1700">
          <a:solidFill>
            <a:schemeClr val="tx1"/>
          </a:solidFill>
          <a:latin typeface="+mn-lt"/>
          <a:ea typeface="ＭＳ Ｐゴシック" pitchFamily="112" charset="-128"/>
        </a:defRPr>
      </a:lvl5pPr>
      <a:lvl6pPr marL="20574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6pPr>
      <a:lvl7pPr marL="25146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7pPr>
      <a:lvl8pPr marL="29718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8pPr>
      <a:lvl9pPr marL="34290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1176000" cy="4525963"/>
          </a:xfrm>
          <a:prstGeom prst="rect">
            <a:avLst/>
          </a:prstGeom>
        </p:spPr>
        <p:txBody>
          <a:bodyPr vert="horz" lIns="91440" tIns="45720" rIns="91440" bIns="45720" rtlCol="0">
            <a:normAutofit/>
          </a:bodyPr>
          <a:lstStyle/>
          <a:p>
            <a:pPr marL="461411" marR="0" lvl="0" indent="-461411" algn="l" defTabSz="1219140" rtl="0" eaLnBrk="0" fontAlgn="base" latinLnBrk="0" hangingPunct="0">
              <a:lnSpc>
                <a:spcPct val="120000"/>
              </a:lnSpc>
              <a:spcBef>
                <a:spcPct val="20000"/>
              </a:spcBef>
              <a:spcAft>
                <a:spcPct val="0"/>
              </a:spcAft>
              <a:buClr>
                <a:srgbClr val="CC030B"/>
              </a:buClr>
              <a:buSzPct val="130000"/>
              <a:buFont typeface="Times" pitchFamily="-65" charset="0"/>
              <a:buChar char="•"/>
              <a:tabLst>
                <a:tab pos="1902788" algn="l"/>
                <a:tab pos="2188524" algn="l"/>
              </a:tabLst>
              <a:defRPr/>
            </a:pPr>
            <a:r>
              <a:rPr kumimoji="0" lang="en-GB" sz="4000" b="0" i="0" u="none" strike="noStrike" kern="0" cap="none" spc="0" normalizeH="0" baseline="0" noProof="0" dirty="0">
                <a:ln>
                  <a:noFill/>
                </a:ln>
                <a:solidFill>
                  <a:srgbClr val="074B88"/>
                </a:solidFill>
                <a:effectLst/>
                <a:uLnTx/>
                <a:uFillTx/>
                <a:latin typeface="Arial"/>
                <a:ea typeface="ＭＳ Ｐゴシック" pitchFamily="112" charset="-128"/>
                <a:cs typeface="ＭＳ Ｐゴシック" pitchFamily="96" charset="-128"/>
              </a:rPr>
              <a:t>Click to edit Master text styles</a:t>
            </a:r>
          </a:p>
          <a:p>
            <a:pPr marL="935519" marR="0" lvl="1" indent="-471995" algn="l" defTabSz="1219140" rtl="0" eaLnBrk="0" fontAlgn="base" latinLnBrk="0" hangingPunct="0">
              <a:lnSpc>
                <a:spcPct val="120000"/>
              </a:lnSpc>
              <a:spcBef>
                <a:spcPct val="20000"/>
              </a:spcBef>
              <a:spcAft>
                <a:spcPct val="0"/>
              </a:spcAft>
              <a:buClr>
                <a:srgbClr val="CC030B"/>
              </a:buClr>
              <a:buSzPct val="100000"/>
              <a:buFontTx/>
              <a:buChar char="o"/>
              <a:tabLst>
                <a:tab pos="1902788" algn="l"/>
                <a:tab pos="2188524" algn="l"/>
              </a:tabLst>
              <a:defRPr/>
            </a:pPr>
            <a:r>
              <a:rPr kumimoji="0" lang="en-GB" sz="3467" b="0" i="0" u="none" strike="noStrike" kern="0" cap="none" spc="0" normalizeH="0" baseline="0" noProof="0" dirty="0">
                <a:ln>
                  <a:noFill/>
                </a:ln>
                <a:solidFill>
                  <a:srgbClr val="074B88"/>
                </a:solidFill>
                <a:effectLst/>
                <a:uLnTx/>
                <a:uFillTx/>
                <a:latin typeface="Arial"/>
                <a:ea typeface="ＭＳ Ｐゴシック" pitchFamily="112" charset="-128"/>
              </a:rPr>
              <a:t>Second level</a:t>
            </a:r>
          </a:p>
          <a:p>
            <a:pPr marL="1324967" marR="0" lvl="2" indent="-357699"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a:pPr>
            <a:r>
              <a:rPr kumimoji="0" lang="en-GB" sz="2933" b="0" i="0" u="none" strike="noStrike" kern="0" cap="none" spc="0" normalizeH="0" baseline="0" noProof="0" dirty="0">
                <a:ln>
                  <a:noFill/>
                </a:ln>
                <a:solidFill>
                  <a:srgbClr val="074B88"/>
                </a:solidFill>
                <a:effectLst/>
                <a:uLnTx/>
                <a:uFillTx/>
                <a:latin typeface="Arial"/>
                <a:ea typeface="ＭＳ Ｐゴシック" pitchFamily="112" charset="-128"/>
              </a:rPr>
              <a:t>Third level</a:t>
            </a:r>
          </a:p>
          <a:p>
            <a:pPr marL="1767329" marR="0" lvl="3" indent="-440245"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a:pPr>
            <a:r>
              <a:rPr kumimoji="0" lang="en-GB" sz="2533" b="0" i="0" u="none" strike="noStrike" kern="0" cap="none" spc="0" normalizeH="0" baseline="0" noProof="0" dirty="0">
                <a:ln>
                  <a:noFill/>
                </a:ln>
                <a:solidFill>
                  <a:srgbClr val="074B88"/>
                </a:solidFill>
                <a:effectLst/>
                <a:uLnTx/>
                <a:uFillTx/>
                <a:latin typeface="Arial"/>
                <a:ea typeface="ＭＳ Ｐゴシック" pitchFamily="112" charset="-128"/>
              </a:rPr>
              <a:t>Fourth level</a:t>
            </a:r>
          </a:p>
          <a:p>
            <a:pPr marL="2133493" marR="0" lvl="4" indent="-364050"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a:pPr>
            <a:r>
              <a:rPr kumimoji="0" lang="en-GB" sz="2267" b="0" i="0" u="none" strike="noStrike" kern="0" cap="none" spc="0" normalizeH="0" baseline="0" noProof="0" dirty="0">
                <a:ln>
                  <a:noFill/>
                </a:ln>
                <a:solidFill>
                  <a:srgbClr val="074B88"/>
                </a:solidFill>
                <a:effectLst/>
                <a:uLnTx/>
                <a:uFillTx/>
                <a:latin typeface="Arial"/>
                <a:ea typeface="ＭＳ Ｐゴシック" pitchFamily="112" charset="-128"/>
              </a:rPr>
              <a:t>Fifth level</a:t>
            </a:r>
            <a:endParaRPr kumimoji="0" lang="en-US" sz="2267" b="0" i="0" u="none" strike="noStrike" kern="0" cap="none" spc="0" normalizeH="0" baseline="0" noProof="0" dirty="0">
              <a:ln>
                <a:noFill/>
              </a:ln>
              <a:solidFill>
                <a:srgbClr val="074B88"/>
              </a:solidFill>
              <a:effectLst/>
              <a:uLnTx/>
              <a:uFillTx/>
              <a:latin typeface="Arial"/>
              <a:ea typeface="ＭＳ Ｐゴシック" pitchFamily="112" charset="-128"/>
            </a:endParaRP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D3D356F-7518-41BD-9508-1DFBB563BF79}" type="datetimeFigureOut">
              <a:rPr lang="en-GB" smtClean="0">
                <a:solidFill>
                  <a:prstClr val="black">
                    <a:tint val="75000"/>
                  </a:prstClr>
                </a:solidFill>
              </a:rPr>
              <a:pPr/>
              <a:t>01/10/2018</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0BF3205-0656-4044-BB61-E0C28A0EC7A4}" type="slidenum">
              <a:rPr lang="en-GB" smtClean="0">
                <a:solidFill>
                  <a:prstClr val="black">
                    <a:tint val="75000"/>
                  </a:prstClr>
                </a:solidFill>
              </a:rPr>
              <a:pPr/>
              <a:t>‹#›</a:t>
            </a:fld>
            <a:endParaRPr lang="en-GB" dirty="0">
              <a:solidFill>
                <a:prstClr val="black">
                  <a:tint val="75000"/>
                </a:prstClr>
              </a:solidFill>
            </a:endParaRPr>
          </a:p>
        </p:txBody>
      </p:sp>
      <p:pic>
        <p:nvPicPr>
          <p:cNvPr id="7" name="Picture 12" descr="IPCRG Logo (large file).tif"/>
          <p:cNvPicPr>
            <a:picLocks noChangeAspect="1"/>
          </p:cNvPicPr>
          <p:nvPr userDrawn="1"/>
        </p:nvPicPr>
        <p:blipFill>
          <a:blip r:embed="rId13"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90503" y="189706"/>
            <a:ext cx="1537364" cy="1084261"/>
          </a:xfrm>
          <a:prstGeom prst="rect">
            <a:avLst/>
          </a:prstGeom>
          <a:noFill/>
          <a:ln w="9525">
            <a:noFill/>
            <a:miter lim="800000"/>
            <a:headEnd/>
            <a:tailEnd/>
          </a:ln>
        </p:spPr>
      </p:pic>
      <p:sp>
        <p:nvSpPr>
          <p:cNvPr id="9" name="Rectangle 3"/>
          <p:cNvSpPr>
            <a:spLocks noGrp="1" noChangeArrowheads="1"/>
          </p:cNvSpPr>
          <p:nvPr>
            <p:ph type="title"/>
          </p:nvPr>
        </p:nvSpPr>
        <p:spPr bwMode="auto">
          <a:xfrm>
            <a:off x="2235202" y="279400"/>
            <a:ext cx="9580033" cy="101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en-US" sz="4667" b="1" i="0" u="none" strike="noStrike" kern="0" cap="none" spc="0" normalizeH="0" baseline="0" noProof="0" dirty="0">
                <a:ln>
                  <a:noFill/>
                </a:ln>
                <a:solidFill>
                  <a:srgbClr val="CC030B"/>
                </a:solidFill>
                <a:effectLst/>
                <a:uLnTx/>
                <a:uFillTx/>
                <a:latin typeface="Arial"/>
                <a:ea typeface="ＭＳ Ｐゴシック" pitchFamily="112" charset="-128"/>
                <a:cs typeface="ＭＳ Ｐゴシック" pitchFamily="96" charset="-128"/>
              </a:rPr>
              <a:t>Click to edit Master title style</a:t>
            </a:r>
            <a:endParaRPr kumimoji="0" lang="en-US"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285242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marL="0" marR="0" indent="0" algn="ctr" defTabSz="1219140" rtl="0" eaLnBrk="1" fontAlgn="auto" latinLnBrk="0" hangingPunct="1">
        <a:lnSpc>
          <a:spcPct val="100000"/>
        </a:lnSpc>
        <a:spcBef>
          <a:spcPts val="0"/>
        </a:spcBef>
        <a:spcAft>
          <a:spcPts val="0"/>
        </a:spcAft>
        <a:buClrTx/>
        <a:buSzTx/>
        <a:buFontTx/>
        <a:buNone/>
        <a:tabLst/>
        <a:defRPr sz="3600" kern="1200">
          <a:solidFill>
            <a:schemeClr val="tx1"/>
          </a:solidFill>
          <a:latin typeface="+mj-lt"/>
          <a:ea typeface="+mj-ea"/>
          <a:cs typeface="+mj-cs"/>
        </a:defRPr>
      </a:lvl1pPr>
    </p:titleStyle>
    <p:bodyStyle>
      <a:lvl1pPr marL="461411" marR="0" indent="-461411" algn="l" defTabSz="1219140" rtl="0" eaLnBrk="0" fontAlgn="base" latinLnBrk="0" hangingPunct="0">
        <a:lnSpc>
          <a:spcPct val="120000"/>
        </a:lnSpc>
        <a:spcBef>
          <a:spcPct val="20000"/>
        </a:spcBef>
        <a:spcAft>
          <a:spcPct val="0"/>
        </a:spcAft>
        <a:buClr>
          <a:srgbClr val="CC030B"/>
        </a:buClr>
        <a:buSzPct val="130000"/>
        <a:buFont typeface="Times" pitchFamily="-65" charset="0"/>
        <a:buChar char="•"/>
        <a:tabLst>
          <a:tab pos="1902788" algn="l"/>
          <a:tab pos="2188524" algn="l"/>
        </a:tabLst>
        <a:defRPr sz="4267" kern="1200">
          <a:solidFill>
            <a:schemeClr val="tx1"/>
          </a:solidFill>
          <a:latin typeface="+mn-lt"/>
          <a:ea typeface="+mn-ea"/>
          <a:cs typeface="+mn-cs"/>
        </a:defRPr>
      </a:lvl1pPr>
      <a:lvl2pPr marL="935519" marR="0" indent="-471995" algn="l" defTabSz="1219140" rtl="0" eaLnBrk="0" fontAlgn="base" latinLnBrk="0" hangingPunct="0">
        <a:lnSpc>
          <a:spcPct val="120000"/>
        </a:lnSpc>
        <a:spcBef>
          <a:spcPct val="20000"/>
        </a:spcBef>
        <a:spcAft>
          <a:spcPct val="0"/>
        </a:spcAft>
        <a:buClr>
          <a:srgbClr val="CC030B"/>
        </a:buClr>
        <a:buSzPct val="100000"/>
        <a:buFontTx/>
        <a:buChar char="o"/>
        <a:tabLst>
          <a:tab pos="1902788" algn="l"/>
          <a:tab pos="2188524" algn="l"/>
        </a:tabLst>
        <a:defRPr sz="3733" kern="1200">
          <a:solidFill>
            <a:schemeClr val="tx1"/>
          </a:solidFill>
          <a:latin typeface="+mn-lt"/>
          <a:ea typeface="+mn-ea"/>
          <a:cs typeface="+mn-cs"/>
        </a:defRPr>
      </a:lvl2pPr>
      <a:lvl3pPr marL="1324967" marR="0" indent="-357699"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sz="3200" kern="1200">
          <a:solidFill>
            <a:schemeClr val="tx1"/>
          </a:solidFill>
          <a:latin typeface="+mn-lt"/>
          <a:ea typeface="+mn-ea"/>
          <a:cs typeface="+mn-cs"/>
        </a:defRPr>
      </a:lvl3pPr>
      <a:lvl4pPr marL="1767329" marR="0" indent="-440245"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sz="2667" kern="1200">
          <a:solidFill>
            <a:schemeClr val="tx1"/>
          </a:solidFill>
          <a:latin typeface="+mn-lt"/>
          <a:ea typeface="+mn-ea"/>
          <a:cs typeface="+mn-cs"/>
        </a:defRPr>
      </a:lvl4pPr>
      <a:lvl5pPr marL="2133493" marR="0" indent="-364050" algn="l" defTabSz="1219140" rtl="0" eaLnBrk="0" fontAlgn="base" latinLnBrk="0" hangingPunct="0">
        <a:lnSpc>
          <a:spcPct val="120000"/>
        </a:lnSpc>
        <a:spcBef>
          <a:spcPct val="20000"/>
        </a:spcBef>
        <a:spcAft>
          <a:spcPct val="0"/>
        </a:spcAft>
        <a:buClr>
          <a:srgbClr val="CC030B"/>
        </a:buClr>
        <a:buSzTx/>
        <a:buFontTx/>
        <a:buChar char="»"/>
        <a:tabLst>
          <a:tab pos="1902788" algn="l"/>
          <a:tab pos="2188524" algn="l"/>
        </a:tabLst>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Excel_97_-_2004_Worksheet1.xls"/><Relationship Id="rId5"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importance of primary care</a:t>
            </a:r>
            <a:br>
              <a:rPr lang="en-US" dirty="0" smtClean="0"/>
            </a:br>
            <a:r>
              <a:rPr lang="en-US" dirty="0" smtClean="0"/>
              <a:t/>
            </a:r>
            <a:br>
              <a:rPr lang="en-US" dirty="0" smtClean="0"/>
            </a:br>
            <a:r>
              <a:rPr lang="en-US" sz="3200" dirty="0" smtClean="0">
                <a:solidFill>
                  <a:schemeClr val="tx1"/>
                </a:solidFill>
              </a:rPr>
              <a:t>Siân Williams, Chief Executive Officer</a:t>
            </a:r>
            <a:br>
              <a:rPr lang="en-US" sz="3200" dirty="0" smtClean="0">
                <a:solidFill>
                  <a:schemeClr val="tx1"/>
                </a:solidFill>
              </a:rPr>
            </a:br>
            <a:r>
              <a:rPr lang="en-US" sz="3200" dirty="0" smtClean="0">
                <a:solidFill>
                  <a:schemeClr val="tx1"/>
                </a:solidFill>
              </a:rPr>
              <a:t>International Primary Care Respiratory Group</a:t>
            </a:r>
            <a:endParaRPr lang="en-US" sz="3200" dirty="0">
              <a:solidFill>
                <a:schemeClr val="tx1"/>
              </a:solidFill>
            </a:endParaRPr>
          </a:p>
        </p:txBody>
      </p:sp>
      <p:grpSp>
        <p:nvGrpSpPr>
          <p:cNvPr id="9" name="Group 8"/>
          <p:cNvGrpSpPr/>
          <p:nvPr/>
        </p:nvGrpSpPr>
        <p:grpSpPr>
          <a:xfrm>
            <a:off x="142874" y="4079630"/>
            <a:ext cx="11983728" cy="2564058"/>
            <a:chOff x="142874" y="4079630"/>
            <a:chExt cx="11983728" cy="2564058"/>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a:ext>
              </a:extLst>
            </a:blip>
            <a:srcRect l="36319" t="13813" r="2441" b="4959"/>
            <a:stretch/>
          </p:blipFill>
          <p:spPr>
            <a:xfrm>
              <a:off x="7929638" y="4079630"/>
              <a:ext cx="4196964" cy="2564057"/>
            </a:xfrm>
            <a:prstGeom prst="rect">
              <a:avLst/>
            </a:prstGeom>
          </p:spPr>
        </p:pic>
        <p:pic>
          <p:nvPicPr>
            <p:cNvPr id="7" name="Picture 5" descr="DSC01775.JPG"/>
            <p:cNvPicPr>
              <a:picLocks noChangeAspect="1"/>
            </p:cNvPicPr>
            <p:nvPr/>
          </p:nvPicPr>
          <p:blipFill>
            <a:blip r:embed="rId4"/>
            <a:srcRect l="23708" t="29167" r="23167"/>
            <a:stretch>
              <a:fillRect/>
            </a:stretch>
          </p:blipFill>
          <p:spPr bwMode="auto">
            <a:xfrm>
              <a:off x="142874" y="4079631"/>
              <a:ext cx="2564057" cy="2564057"/>
            </a:xfrm>
            <a:prstGeom prst="rect">
              <a:avLst/>
            </a:prstGeom>
            <a:noFill/>
            <a:ln w="9525">
              <a:noFill/>
              <a:miter lim="800000"/>
              <a:headEnd/>
              <a:tailEnd/>
            </a:ln>
          </p:spPr>
        </p:pic>
        <p:pic>
          <p:nvPicPr>
            <p:cNvPr id="8" name="Picture 8" descr="Picture2.jpg"/>
            <p:cNvPicPr>
              <a:picLocks noChangeAspect="1"/>
            </p:cNvPicPr>
            <p:nvPr/>
          </p:nvPicPr>
          <p:blipFill>
            <a:blip r:embed="rId5"/>
            <a:srcRect l="13554" r="12149"/>
            <a:stretch>
              <a:fillRect/>
            </a:stretch>
          </p:blipFill>
          <p:spPr bwMode="auto">
            <a:xfrm>
              <a:off x="2733853" y="4079630"/>
              <a:ext cx="2564057" cy="2564057"/>
            </a:xfrm>
            <a:prstGeom prst="rect">
              <a:avLst/>
            </a:prstGeom>
            <a:noFill/>
            <a:ln w="9525">
              <a:noFill/>
              <a:miter lim="800000"/>
              <a:headEnd/>
              <a:tailEnd/>
            </a:ln>
          </p:spPr>
        </p:pic>
        <p:pic>
          <p:nvPicPr>
            <p:cNvPr id="10" name="Picture 8" descr="IMGP4022.JPG"/>
            <p:cNvPicPr>
              <a:picLocks noChangeAspect="1"/>
            </p:cNvPicPr>
            <p:nvPr/>
          </p:nvPicPr>
          <p:blipFill>
            <a:blip r:embed="rId6"/>
            <a:srcRect l="12291" t="17834" r="30374" b="6140"/>
            <a:stretch>
              <a:fillRect/>
            </a:stretch>
          </p:blipFill>
          <p:spPr bwMode="auto">
            <a:xfrm>
              <a:off x="5324832" y="4079630"/>
              <a:ext cx="2577884" cy="2564057"/>
            </a:xfrm>
            <a:prstGeom prst="rect">
              <a:avLst/>
            </a:prstGeom>
            <a:noFill/>
            <a:ln w="9525">
              <a:noFill/>
              <a:miter lim="800000"/>
              <a:headEnd/>
              <a:tailEnd/>
            </a:ln>
          </p:spPr>
        </p:pic>
      </p:grpSp>
      <p:sp>
        <p:nvSpPr>
          <p:cNvPr id="11" name="TextBox 10"/>
          <p:cNvSpPr txBox="1"/>
          <p:nvPr/>
        </p:nvSpPr>
        <p:spPr>
          <a:xfrm>
            <a:off x="439614" y="3235569"/>
            <a:ext cx="12080632" cy="584775"/>
          </a:xfrm>
          <a:prstGeom prst="rect">
            <a:avLst/>
          </a:prstGeom>
          <a:noFill/>
        </p:spPr>
        <p:txBody>
          <a:bodyPr wrap="square" rtlCol="0">
            <a:spAutoFit/>
          </a:bodyPr>
          <a:lstStyle/>
          <a:p>
            <a:r>
              <a:rPr lang="en-US" sz="3200" i="1" dirty="0" smtClean="0"/>
              <a:t>Breathing and feeling well through universal access to right care</a:t>
            </a:r>
            <a:endParaRPr lang="en-US" sz="3200" i="1" dirty="0"/>
          </a:p>
        </p:txBody>
      </p:sp>
    </p:spTree>
    <p:extLst>
      <p:ext uri="{BB962C8B-B14F-4D97-AF65-F5344CB8AC3E}">
        <p14:creationId xmlns:p14="http://schemas.microsoft.com/office/powerpoint/2010/main" val="2005362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rot="19937247">
            <a:off x="20" y="10"/>
            <a:ext cx="12191980" cy="6857990"/>
          </a:xfrm>
          <a:prstGeom prst="rect">
            <a:avLst/>
          </a:prstGeom>
        </p:spPr>
      </p:pic>
    </p:spTree>
    <p:extLst>
      <p:ext uri="{BB962C8B-B14F-4D97-AF65-F5344CB8AC3E}">
        <p14:creationId xmlns:p14="http://schemas.microsoft.com/office/powerpoint/2010/main" val="154170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186478" y="120674"/>
            <a:ext cx="9120430" cy="6498306"/>
          </a:xfrm>
          <a:prstGeom prst="rect">
            <a:avLst/>
          </a:prstGeom>
        </p:spPr>
      </p:pic>
    </p:spTree>
    <p:extLst>
      <p:ext uri="{BB962C8B-B14F-4D97-AF65-F5344CB8AC3E}">
        <p14:creationId xmlns:p14="http://schemas.microsoft.com/office/powerpoint/2010/main" val="1286264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primary care?</a:t>
            </a:r>
            <a:endParaRPr lang="en-US" dirty="0"/>
          </a:p>
        </p:txBody>
      </p:sp>
      <p:sp>
        <p:nvSpPr>
          <p:cNvPr id="3" name="Content Placeholder 2"/>
          <p:cNvSpPr>
            <a:spLocks noGrp="1"/>
          </p:cNvSpPr>
          <p:nvPr>
            <p:ph idx="1"/>
          </p:nvPr>
        </p:nvSpPr>
        <p:spPr/>
        <p:txBody>
          <a:bodyPr>
            <a:normAutofit/>
          </a:bodyPr>
          <a:lstStyle/>
          <a:p>
            <a:r>
              <a:rPr lang="en-US" dirty="0" smtClean="0"/>
              <a:t>First point of contact</a:t>
            </a:r>
          </a:p>
          <a:p>
            <a:r>
              <a:rPr lang="en-US" dirty="0" smtClean="0"/>
              <a:t>May be a community worker, nurse or family physician</a:t>
            </a:r>
          </a:p>
          <a:p>
            <a:r>
              <a:rPr lang="en-US" dirty="0" smtClean="0"/>
              <a:t>Family medicine is a medical specialism of </a:t>
            </a:r>
            <a:r>
              <a:rPr lang="en-US" dirty="0" err="1" smtClean="0"/>
              <a:t>generalism</a:t>
            </a:r>
            <a:r>
              <a:rPr lang="en-US" dirty="0" smtClean="0"/>
              <a:t>! </a:t>
            </a:r>
          </a:p>
          <a:p>
            <a:endParaRPr lang="en-US" dirty="0"/>
          </a:p>
        </p:txBody>
      </p:sp>
      <p:grpSp>
        <p:nvGrpSpPr>
          <p:cNvPr id="4" name="Group 3"/>
          <p:cNvGrpSpPr/>
          <p:nvPr/>
        </p:nvGrpSpPr>
        <p:grpSpPr>
          <a:xfrm>
            <a:off x="142874" y="4079630"/>
            <a:ext cx="11983728" cy="2564058"/>
            <a:chOff x="142874" y="4079630"/>
            <a:chExt cx="11983728" cy="2564058"/>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a:ext>
              </a:extLst>
            </a:blip>
            <a:srcRect l="36319" t="13813" r="2441" b="4959"/>
            <a:stretch/>
          </p:blipFill>
          <p:spPr>
            <a:xfrm>
              <a:off x="7929638" y="4079630"/>
              <a:ext cx="4196964" cy="2564057"/>
            </a:xfrm>
            <a:prstGeom prst="rect">
              <a:avLst/>
            </a:prstGeom>
          </p:spPr>
        </p:pic>
        <p:pic>
          <p:nvPicPr>
            <p:cNvPr id="6" name="Picture 5" descr="DSC01775.JPG"/>
            <p:cNvPicPr>
              <a:picLocks noChangeAspect="1"/>
            </p:cNvPicPr>
            <p:nvPr/>
          </p:nvPicPr>
          <p:blipFill>
            <a:blip r:embed="rId3"/>
            <a:srcRect l="23708" t="29167" r="23167"/>
            <a:stretch>
              <a:fillRect/>
            </a:stretch>
          </p:blipFill>
          <p:spPr bwMode="auto">
            <a:xfrm>
              <a:off x="142874" y="4079631"/>
              <a:ext cx="2564057" cy="2564057"/>
            </a:xfrm>
            <a:prstGeom prst="rect">
              <a:avLst/>
            </a:prstGeom>
            <a:noFill/>
            <a:ln w="9525">
              <a:noFill/>
              <a:miter lim="800000"/>
              <a:headEnd/>
              <a:tailEnd/>
            </a:ln>
          </p:spPr>
        </p:pic>
        <p:pic>
          <p:nvPicPr>
            <p:cNvPr id="7" name="Picture 8" descr="Picture2.jpg"/>
            <p:cNvPicPr>
              <a:picLocks noChangeAspect="1"/>
            </p:cNvPicPr>
            <p:nvPr/>
          </p:nvPicPr>
          <p:blipFill>
            <a:blip r:embed="rId4"/>
            <a:srcRect l="13554" r="12149"/>
            <a:stretch>
              <a:fillRect/>
            </a:stretch>
          </p:blipFill>
          <p:spPr bwMode="auto">
            <a:xfrm>
              <a:off x="2733853" y="4079630"/>
              <a:ext cx="2564057" cy="2564057"/>
            </a:xfrm>
            <a:prstGeom prst="rect">
              <a:avLst/>
            </a:prstGeom>
            <a:noFill/>
            <a:ln w="9525">
              <a:noFill/>
              <a:miter lim="800000"/>
              <a:headEnd/>
              <a:tailEnd/>
            </a:ln>
          </p:spPr>
        </p:pic>
        <p:pic>
          <p:nvPicPr>
            <p:cNvPr id="8" name="Picture 8" descr="IMGP4022.JPG"/>
            <p:cNvPicPr>
              <a:picLocks noChangeAspect="1"/>
            </p:cNvPicPr>
            <p:nvPr/>
          </p:nvPicPr>
          <p:blipFill>
            <a:blip r:embed="rId5"/>
            <a:srcRect l="12291" t="17834" r="30374" b="6140"/>
            <a:stretch>
              <a:fillRect/>
            </a:stretch>
          </p:blipFill>
          <p:spPr bwMode="auto">
            <a:xfrm>
              <a:off x="5324832" y="4079630"/>
              <a:ext cx="2577884" cy="2564057"/>
            </a:xfrm>
            <a:prstGeom prst="rect">
              <a:avLst/>
            </a:prstGeom>
            <a:noFill/>
            <a:ln w="9525">
              <a:noFill/>
              <a:miter lim="800000"/>
              <a:headEnd/>
              <a:tailEnd/>
            </a:ln>
          </p:spPr>
        </p:pic>
      </p:grpSp>
    </p:spTree>
    <p:extLst>
      <p:ext uri="{BB962C8B-B14F-4D97-AF65-F5344CB8AC3E}">
        <p14:creationId xmlns:p14="http://schemas.microsoft.com/office/powerpoint/2010/main" val="898393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9048" y="152400"/>
            <a:ext cx="9341362" cy="762000"/>
          </a:xfrm>
        </p:spPr>
        <p:txBody>
          <a:bodyPr>
            <a:normAutofit fontScale="90000"/>
          </a:bodyPr>
          <a:lstStyle/>
          <a:p>
            <a:r>
              <a:rPr lang="en-GB" sz="3111" dirty="0"/>
              <a:t>Family physicians are neighbourhood-based expert generalists who</a:t>
            </a:r>
            <a:r>
              <a:rPr lang="en-GB" sz="2400" dirty="0"/>
              <a:t>: </a:t>
            </a:r>
            <a:endParaRPr lang="en-US" sz="2400" dirty="0"/>
          </a:p>
        </p:txBody>
      </p:sp>
      <p:sp>
        <p:nvSpPr>
          <p:cNvPr id="5" name="Content Placeholder 4"/>
          <p:cNvSpPr>
            <a:spLocks noGrp="1"/>
          </p:cNvSpPr>
          <p:nvPr>
            <p:ph idx="1"/>
          </p:nvPr>
        </p:nvSpPr>
        <p:spPr>
          <a:xfrm>
            <a:off x="2159048" y="1066800"/>
            <a:ext cx="10233765" cy="5943600"/>
          </a:xfrm>
        </p:spPr>
        <p:txBody>
          <a:bodyPr>
            <a:noAutofit/>
          </a:bodyPr>
          <a:lstStyle/>
          <a:p>
            <a:r>
              <a:rPr lang="en-GB" sz="2400" dirty="0"/>
              <a:t>Deal </a:t>
            </a:r>
            <a:r>
              <a:rPr lang="en-GB" sz="2400" b="1" dirty="0"/>
              <a:t>compassionately </a:t>
            </a:r>
            <a:r>
              <a:rPr lang="en-GB" sz="2400" dirty="0"/>
              <a:t>with patients’ needs</a:t>
            </a:r>
          </a:p>
          <a:p>
            <a:pPr lvl="0"/>
            <a:r>
              <a:rPr lang="en-GB" sz="2400" dirty="0"/>
              <a:t>Provide </a:t>
            </a:r>
            <a:r>
              <a:rPr lang="en-GB" sz="2400" b="1" dirty="0"/>
              <a:t>person-centred </a:t>
            </a:r>
            <a:r>
              <a:rPr lang="en-GB" sz="2400" dirty="0"/>
              <a:t>care: relating to patients as individuals</a:t>
            </a:r>
          </a:p>
          <a:p>
            <a:pPr lvl="0"/>
            <a:r>
              <a:rPr lang="en-GB" sz="2400" dirty="0"/>
              <a:t>Use problem solving to help patients through </a:t>
            </a:r>
            <a:r>
              <a:rPr lang="en-GB" sz="2400" b="1" dirty="0"/>
              <a:t>uncertainty</a:t>
            </a:r>
          </a:p>
          <a:p>
            <a:pPr lvl="0"/>
            <a:r>
              <a:rPr lang="en-GB" sz="2400" dirty="0"/>
              <a:t>Marginalise danger without </a:t>
            </a:r>
            <a:r>
              <a:rPr lang="en-GB" sz="2400" dirty="0" err="1"/>
              <a:t>medicalising</a:t>
            </a:r>
            <a:r>
              <a:rPr lang="en-GB" sz="2400" dirty="0"/>
              <a:t> </a:t>
            </a:r>
            <a:r>
              <a:rPr lang="en-GB" sz="2400" b="1" dirty="0"/>
              <a:t>normality</a:t>
            </a:r>
          </a:p>
          <a:p>
            <a:pPr lvl="0"/>
            <a:r>
              <a:rPr lang="en-GB" sz="2400" dirty="0"/>
              <a:t>Take a </a:t>
            </a:r>
            <a:r>
              <a:rPr lang="en-GB" sz="2400" b="1" dirty="0"/>
              <a:t>collaborative </a:t>
            </a:r>
            <a:r>
              <a:rPr lang="en-GB" sz="2400" dirty="0"/>
              <a:t>approach to manage co-morbidity + coordinate complex care</a:t>
            </a:r>
          </a:p>
          <a:p>
            <a:pPr lvl="0"/>
            <a:r>
              <a:rPr lang="en-GB" sz="2400" dirty="0"/>
              <a:t>Understand + utilise </a:t>
            </a:r>
            <a:r>
              <a:rPr lang="en-GB" sz="2400" b="1" dirty="0"/>
              <a:t>environment </a:t>
            </a:r>
            <a:r>
              <a:rPr lang="en-GB" sz="2400" dirty="0"/>
              <a:t>of their practice population</a:t>
            </a:r>
          </a:p>
          <a:p>
            <a:pPr lvl="0"/>
            <a:r>
              <a:rPr lang="en-GB" sz="2400" dirty="0"/>
              <a:t>Understand + utilise </a:t>
            </a:r>
            <a:r>
              <a:rPr lang="en-GB" sz="2400" b="1" dirty="0"/>
              <a:t>interrelationships </a:t>
            </a:r>
            <a:r>
              <a:rPr lang="en-GB" sz="2400" dirty="0"/>
              <a:t>between health, social + family care</a:t>
            </a:r>
          </a:p>
          <a:p>
            <a:r>
              <a:rPr lang="en-GB" sz="2400" dirty="0"/>
              <a:t>Approach problems </a:t>
            </a:r>
            <a:r>
              <a:rPr lang="en-GB" sz="2400" b="1" dirty="0"/>
              <a:t>holistically </a:t>
            </a:r>
            <a:r>
              <a:rPr lang="en-GB" sz="2400" dirty="0"/>
              <a:t>by understanding and respecting:</a:t>
            </a:r>
          </a:p>
          <a:p>
            <a:pPr lvl="1"/>
            <a:r>
              <a:rPr lang="en-GB" sz="1800" dirty="0"/>
              <a:t>patients’ </a:t>
            </a:r>
            <a:r>
              <a:rPr lang="en-GB" sz="1800" dirty="0" smtClean="0"/>
              <a:t>values, preferences</a:t>
            </a:r>
            <a:r>
              <a:rPr lang="en-GB" sz="1800" dirty="0"/>
              <a:t>, priorities, cultures and family beliefs, </a:t>
            </a:r>
          </a:p>
          <a:p>
            <a:pPr lvl="1"/>
            <a:r>
              <a:rPr lang="en-GB" sz="1800" dirty="0"/>
              <a:t>how these will affect the experience and management of illness and health </a:t>
            </a:r>
            <a:r>
              <a:rPr lang="en-GB" sz="1800" dirty="0" smtClean="0"/>
              <a:t> </a:t>
            </a:r>
            <a:endParaRPr lang="en-GB" sz="1800" dirty="0"/>
          </a:p>
        </p:txBody>
      </p:sp>
      <p:sp>
        <p:nvSpPr>
          <p:cNvPr id="6" name="TextBox 5"/>
          <p:cNvSpPr txBox="1"/>
          <p:nvPr/>
        </p:nvSpPr>
        <p:spPr>
          <a:xfrm>
            <a:off x="0" y="6365557"/>
            <a:ext cx="2349500" cy="492443"/>
          </a:xfrm>
          <a:prstGeom prst="rect">
            <a:avLst/>
          </a:prstGeom>
          <a:noFill/>
        </p:spPr>
        <p:txBody>
          <a:bodyPr wrap="square" rtlCol="0">
            <a:spAutoFit/>
          </a:bodyPr>
          <a:lstStyle/>
          <a:p>
            <a:pPr marL="0" lvl="1"/>
            <a:r>
              <a:rPr lang="en-GB" sz="1200" dirty="0" smtClean="0"/>
              <a:t>(Adapted from M </a:t>
            </a:r>
            <a:r>
              <a:rPr lang="en-GB" sz="1200" dirty="0" err="1" smtClean="0"/>
              <a:t>Drage</a:t>
            </a:r>
            <a:r>
              <a:rPr lang="en-GB" sz="1200" dirty="0" smtClean="0"/>
              <a:t>, 2016)</a:t>
            </a:r>
            <a:endParaRPr lang="en-US" sz="1200" dirty="0" smtClean="0"/>
          </a:p>
          <a:p>
            <a:endParaRPr lang="en-US" sz="1400" dirty="0"/>
          </a:p>
        </p:txBody>
      </p:sp>
    </p:spTree>
    <p:extLst>
      <p:ext uri="{BB962C8B-B14F-4D97-AF65-F5344CB8AC3E}">
        <p14:creationId xmlns:p14="http://schemas.microsoft.com/office/powerpoint/2010/main" val="1985348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mv="urn:schemas-microsoft-com:mac:vml" xmlns:mc="http://schemas.openxmlformats.org/markup-compatibility/2006" id="{7B5034FC-1472-C246-9395-E8BDCC67A2BF}"/>
              </a:ext>
            </a:extLst>
          </p:cNvPr>
          <p:cNvSpPr>
            <a:spLocks noGrp="1"/>
          </p:cNvSpPr>
          <p:nvPr>
            <p:ph type="title"/>
          </p:nvPr>
        </p:nvSpPr>
        <p:spPr>
          <a:xfrm>
            <a:off x="3363686" y="362859"/>
            <a:ext cx="6675665" cy="1132115"/>
          </a:xfrm>
        </p:spPr>
        <p:txBody>
          <a:bodyPr>
            <a:normAutofit/>
          </a:bodyPr>
          <a:lstStyle/>
          <a:p>
            <a:r>
              <a:rPr lang="en-US" sz="3200" dirty="0" smtClean="0"/>
              <a:t>They ask the right questions and listen…so that they understand</a:t>
            </a:r>
            <a:endParaRPr lang="en-US" sz="3200" dirty="0"/>
          </a:p>
        </p:txBody>
      </p:sp>
      <p:pic>
        <p:nvPicPr>
          <p:cNvPr id="5" name="Picture 4"/>
          <p:cNvPicPr>
            <a:picLocks noChangeAspect="1"/>
          </p:cNvPicPr>
          <p:nvPr/>
        </p:nvPicPr>
        <p:blipFill>
          <a:blip r:embed="rId2"/>
          <a:stretch>
            <a:fillRect/>
          </a:stretch>
        </p:blipFill>
        <p:spPr>
          <a:xfrm>
            <a:off x="834571" y="1532216"/>
            <a:ext cx="10620829" cy="4973448"/>
          </a:xfrm>
          <a:prstGeom prst="rect">
            <a:avLst/>
          </a:prstGeom>
        </p:spPr>
      </p:pic>
    </p:spTree>
    <p:extLst>
      <p:ext uri="{BB962C8B-B14F-4D97-AF65-F5344CB8AC3E}">
        <p14:creationId xmlns:p14="http://schemas.microsoft.com/office/powerpoint/2010/main" val="1738177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0500" y="0"/>
            <a:ext cx="9017000" cy="1344975"/>
          </a:xfrm>
        </p:spPr>
        <p:txBody>
          <a:bodyPr vert="horz" lIns="91440" tIns="45720" rIns="91440" bIns="45720" rtlCol="0" anchor="ctr">
            <a:noAutofit/>
          </a:bodyPr>
          <a:lstStyle/>
          <a:p>
            <a:pPr eaLnBrk="1" hangingPunct="1">
              <a:lnSpc>
                <a:spcPct val="90000"/>
              </a:lnSpc>
            </a:pPr>
            <a:r>
              <a:rPr lang="en-US" sz="2800" dirty="0"/>
              <a:t>Primary care must include essential quality</a:t>
            </a:r>
            <a:r>
              <a:rPr lang="en-US" sz="2800" dirty="0" smtClean="0"/>
              <a:t> </a:t>
            </a:r>
            <a:r>
              <a:rPr lang="en-US" sz="2800" i="1" dirty="0" smtClean="0"/>
              <a:t>respiratory </a:t>
            </a:r>
            <a:r>
              <a:rPr lang="en-US" sz="2800" dirty="0"/>
              <a:t>services because</a:t>
            </a:r>
            <a:r>
              <a:rPr lang="en-US" sz="2800" dirty="0" smtClean="0"/>
              <a:t> they </a:t>
            </a:r>
            <a:r>
              <a:rPr lang="en-US" sz="2800" dirty="0"/>
              <a:t>add </a:t>
            </a:r>
            <a:r>
              <a:rPr lang="en-US" sz="2800" dirty="0" smtClean="0"/>
              <a:t>value:</a:t>
            </a:r>
            <a:br>
              <a:rPr lang="en-US" sz="2800" dirty="0" smtClean="0"/>
            </a:br>
            <a:r>
              <a:rPr lang="en-US" sz="2800" dirty="0" smtClean="0"/>
              <a:t>They are accessible, cost</a:t>
            </a:r>
            <a:r>
              <a:rPr lang="en-US" sz="2800" dirty="0"/>
              <a:t>-</a:t>
            </a:r>
            <a:r>
              <a:rPr lang="en-US" sz="2800" dirty="0" smtClean="0"/>
              <a:t>effective, reduce </a:t>
            </a:r>
            <a:r>
              <a:rPr lang="en-US" sz="2800" dirty="0"/>
              <a:t>inequity</a:t>
            </a:r>
          </a:p>
        </p:txBody>
      </p:sp>
      <p:pic>
        <p:nvPicPr>
          <p:cNvPr id="5" name="Picture 8" descr="Screen Shot position paper primary care.jpg"/>
          <p:cNvPicPr>
            <a:picLocks noChangeAspect="1"/>
          </p:cNvPicPr>
          <p:nvPr/>
        </p:nvPicPr>
        <p:blipFill rotWithShape="1">
          <a:blip r:embed="rId2"/>
          <a:srcRect b="54239"/>
          <a:stretch/>
        </p:blipFill>
        <p:spPr bwMode="auto">
          <a:xfrm>
            <a:off x="167132" y="2501900"/>
            <a:ext cx="5126736" cy="2727958"/>
          </a:xfrm>
          <a:prstGeom prst="rect">
            <a:avLst/>
          </a:prstGeom>
          <a:noFill/>
        </p:spPr>
      </p:pic>
      <p:sp>
        <p:nvSpPr>
          <p:cNvPr id="4" name="Content Placeholder 2"/>
          <p:cNvSpPr txBox="1">
            <a:spLocks/>
          </p:cNvSpPr>
          <p:nvPr/>
        </p:nvSpPr>
        <p:spPr bwMode="auto">
          <a:xfrm>
            <a:off x="5676900" y="1631696"/>
            <a:ext cx="5806990" cy="5276638"/>
          </a:xfrm>
          <a:prstGeom prst="rect">
            <a:avLst/>
          </a:prstGeom>
        </p:spPr>
        <p:txBody>
          <a:bodyPr vert="horz" lIns="91440" tIns="45720" rIns="91440" bIns="45720" numCol="1" rtlCol="0" anchorCtr="0" compatLnSpc="1">
            <a:prstTxWarp prst="textNoShape">
              <a:avLst/>
            </a:prstTxWarp>
            <a:normAutofit fontScale="70000" lnSpcReduction="20000"/>
          </a:bodyPr>
          <a:lstStyle>
            <a:lvl1pPr marL="346075" indent="-346075" algn="l" rtl="0" eaLnBrk="0" fontAlgn="base"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sz="3000">
                <a:solidFill>
                  <a:schemeClr val="tx1"/>
                </a:solidFill>
                <a:latin typeface="+mn-lt"/>
                <a:ea typeface="ＭＳ Ｐゴシック" pitchFamily="112" charset="-128"/>
                <a:cs typeface="ＭＳ Ｐゴシック" pitchFamily="96" charset="-128"/>
              </a:defRPr>
            </a:lvl1pPr>
            <a:lvl2pPr marL="701675" indent="-354013" algn="l" rtl="0" eaLnBrk="0" fontAlgn="base" hangingPunct="0">
              <a:lnSpc>
                <a:spcPct val="120000"/>
              </a:lnSpc>
              <a:spcBef>
                <a:spcPct val="20000"/>
              </a:spcBef>
              <a:spcAft>
                <a:spcPct val="0"/>
              </a:spcAft>
              <a:buClr>
                <a:srgbClr val="CC030B"/>
              </a:buClr>
              <a:buSzPct val="100000"/>
              <a:buChar char="o"/>
              <a:tabLst>
                <a:tab pos="1427163" algn="l"/>
                <a:tab pos="1641475" algn="l"/>
              </a:tabLst>
              <a:defRPr sz="2600">
                <a:solidFill>
                  <a:schemeClr val="tx1"/>
                </a:solidFill>
                <a:latin typeface="+mn-lt"/>
                <a:ea typeface="ＭＳ Ｐゴシック" pitchFamily="112" charset="-128"/>
              </a:defRPr>
            </a:lvl2pPr>
            <a:lvl3pPr marL="993775" indent="-268288" algn="l" rtl="0" eaLnBrk="0" fontAlgn="base" hangingPunct="0">
              <a:lnSpc>
                <a:spcPct val="120000"/>
              </a:lnSpc>
              <a:spcBef>
                <a:spcPct val="20000"/>
              </a:spcBef>
              <a:spcAft>
                <a:spcPct val="0"/>
              </a:spcAft>
              <a:buClr>
                <a:srgbClr val="CC030B"/>
              </a:buClr>
              <a:buChar char="•"/>
              <a:tabLst>
                <a:tab pos="1427163" algn="l"/>
                <a:tab pos="1641475" algn="l"/>
              </a:tabLst>
              <a:defRPr sz="2200">
                <a:solidFill>
                  <a:schemeClr val="tx1"/>
                </a:solidFill>
                <a:latin typeface="+mn-lt"/>
                <a:ea typeface="ＭＳ Ｐゴシック" pitchFamily="112" charset="-128"/>
              </a:defRPr>
            </a:lvl3pPr>
            <a:lvl4pPr marL="1325563" indent="-330200" algn="l" rtl="0" eaLnBrk="0" fontAlgn="base" hangingPunct="0">
              <a:lnSpc>
                <a:spcPct val="120000"/>
              </a:lnSpc>
              <a:spcBef>
                <a:spcPct val="20000"/>
              </a:spcBef>
              <a:spcAft>
                <a:spcPct val="0"/>
              </a:spcAft>
              <a:buClr>
                <a:srgbClr val="CC030B"/>
              </a:buClr>
              <a:buChar char="–"/>
              <a:tabLst>
                <a:tab pos="1427163" algn="l"/>
                <a:tab pos="1641475" algn="l"/>
              </a:tabLst>
              <a:defRPr sz="1900">
                <a:solidFill>
                  <a:schemeClr val="tx1"/>
                </a:solidFill>
                <a:latin typeface="+mn-lt"/>
                <a:ea typeface="ＭＳ Ｐゴシック" pitchFamily="112" charset="-128"/>
              </a:defRPr>
            </a:lvl4pPr>
            <a:lvl5pPr marL="1600200" indent="-273050" algn="l" rtl="0" eaLnBrk="0" fontAlgn="base" hangingPunct="0">
              <a:lnSpc>
                <a:spcPct val="120000"/>
              </a:lnSpc>
              <a:spcBef>
                <a:spcPct val="20000"/>
              </a:spcBef>
              <a:spcAft>
                <a:spcPct val="0"/>
              </a:spcAft>
              <a:buClr>
                <a:srgbClr val="CC030B"/>
              </a:buClr>
              <a:buChar char="»"/>
              <a:tabLst>
                <a:tab pos="1427163" algn="l"/>
                <a:tab pos="1641475" algn="l"/>
              </a:tabLst>
              <a:defRPr sz="1700">
                <a:solidFill>
                  <a:schemeClr val="tx1"/>
                </a:solidFill>
                <a:latin typeface="+mn-lt"/>
                <a:ea typeface="ＭＳ Ｐゴシック" pitchFamily="112" charset="-128"/>
              </a:defRPr>
            </a:lvl5pPr>
            <a:lvl6pPr marL="20574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6pPr>
            <a:lvl7pPr marL="25146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7pPr>
            <a:lvl8pPr marL="29718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8pPr>
            <a:lvl9pPr marL="3429000" indent="-273050" algn="l" rtl="0" fontAlgn="base">
              <a:lnSpc>
                <a:spcPct val="120000"/>
              </a:lnSpc>
              <a:spcBef>
                <a:spcPct val="20000"/>
              </a:spcBef>
              <a:spcAft>
                <a:spcPct val="0"/>
              </a:spcAft>
              <a:buClr>
                <a:schemeClr val="tx2"/>
              </a:buClr>
              <a:buChar char="»"/>
              <a:tabLst>
                <a:tab pos="1427163" algn="l"/>
                <a:tab pos="1641475" algn="l"/>
              </a:tabLst>
              <a:defRPr sz="1700">
                <a:solidFill>
                  <a:schemeClr val="tx1"/>
                </a:solidFill>
                <a:latin typeface="+mn-lt"/>
              </a:defRPr>
            </a:lvl9pPr>
          </a:lstStyle>
          <a:p>
            <a:pPr indent="-228600" eaLnBrk="1" hangingPunct="1">
              <a:buFont typeface="Arial" panose="020B0604020202020204" pitchFamily="34" charset="0"/>
              <a:buChar char="•"/>
            </a:pPr>
            <a:r>
              <a:rPr lang="en-US" sz="2880" dirty="0" smtClean="0">
                <a:ea typeface="+mn-ea"/>
              </a:rPr>
              <a:t>Treating </a:t>
            </a:r>
            <a:r>
              <a:rPr lang="en-US" sz="2880" dirty="0">
                <a:ea typeface="+mn-ea"/>
              </a:rPr>
              <a:t>tobacco dependence</a:t>
            </a:r>
          </a:p>
          <a:p>
            <a:pPr indent="-228600" eaLnBrk="1" hangingPunct="1">
              <a:buFont typeface="Arial" panose="020B0604020202020204" pitchFamily="34" charset="0"/>
              <a:buChar char="•"/>
            </a:pPr>
            <a:r>
              <a:rPr lang="en-US" sz="2880" dirty="0">
                <a:ea typeface="+mn-ea"/>
              </a:rPr>
              <a:t>Vaccination: flu, pneumococcal, TB</a:t>
            </a:r>
          </a:p>
          <a:p>
            <a:pPr indent="-228600" eaLnBrk="1" hangingPunct="1">
              <a:buFont typeface="Arial" panose="020B0604020202020204" pitchFamily="34" charset="0"/>
              <a:buChar char="•"/>
            </a:pPr>
            <a:r>
              <a:rPr lang="en-US" sz="2880" dirty="0">
                <a:ea typeface="+mn-ea"/>
              </a:rPr>
              <a:t>Maternal healthcare and information about smoke</a:t>
            </a:r>
            <a:r>
              <a:rPr lang="en-US" sz="2880" dirty="0" smtClean="0">
                <a:ea typeface="+mn-ea"/>
              </a:rPr>
              <a:t> and dust exposure</a:t>
            </a:r>
          </a:p>
          <a:p>
            <a:pPr indent="-228600" eaLnBrk="1" hangingPunct="1">
              <a:buFont typeface="Arial" panose="020B0604020202020204" pitchFamily="34" charset="0"/>
              <a:buChar char="•"/>
            </a:pPr>
            <a:r>
              <a:rPr lang="en-US" sz="2880" dirty="0" smtClean="0">
                <a:ea typeface="+mn-ea"/>
              </a:rPr>
              <a:t>Diagnosis of respiratory symptoms</a:t>
            </a:r>
          </a:p>
          <a:p>
            <a:pPr indent="-228600" eaLnBrk="1" hangingPunct="1">
              <a:buFont typeface="Arial" panose="020B0604020202020204" pitchFamily="34" charset="0"/>
              <a:buChar char="•"/>
            </a:pPr>
            <a:r>
              <a:rPr lang="en-US" sz="2880" dirty="0" smtClean="0">
                <a:ea typeface="+mn-ea"/>
              </a:rPr>
              <a:t>Treatment and/or referral of acute problems:</a:t>
            </a:r>
          </a:p>
          <a:p>
            <a:pPr lvl="1" indent="-228600" eaLnBrk="1" hangingPunct="1">
              <a:buFont typeface="Arial" panose="020B0604020202020204" pitchFamily="34" charset="0"/>
              <a:buChar char="•"/>
            </a:pPr>
            <a:r>
              <a:rPr lang="en-US" sz="2560" dirty="0" smtClean="0">
                <a:ea typeface="+mn-ea"/>
              </a:rPr>
              <a:t>Pneumonia, respiratory failure</a:t>
            </a:r>
          </a:p>
          <a:p>
            <a:pPr indent="-228600" eaLnBrk="1" hangingPunct="1">
              <a:buFont typeface="Arial" panose="020B0604020202020204" pitchFamily="34" charset="0"/>
              <a:buChar char="•"/>
            </a:pPr>
            <a:r>
              <a:rPr lang="en-US" sz="2880" dirty="0" smtClean="0">
                <a:ea typeface="+mn-ea"/>
              </a:rPr>
              <a:t>Management </a:t>
            </a:r>
            <a:r>
              <a:rPr lang="en-US" sz="2880" dirty="0">
                <a:ea typeface="+mn-ea"/>
              </a:rPr>
              <a:t>and treatment </a:t>
            </a:r>
            <a:r>
              <a:rPr lang="en-US" sz="2880" dirty="0" smtClean="0">
                <a:ea typeface="+mn-ea"/>
              </a:rPr>
              <a:t>of:</a:t>
            </a:r>
          </a:p>
          <a:p>
            <a:pPr lvl="1" indent="-228600" eaLnBrk="1" hangingPunct="1">
              <a:buFont typeface="Arial" panose="020B0604020202020204" pitchFamily="34" charset="0"/>
              <a:buChar char="•"/>
            </a:pPr>
            <a:r>
              <a:rPr lang="en-US" sz="2560" dirty="0" smtClean="0">
                <a:ea typeface="+mn-ea"/>
              </a:rPr>
              <a:t>TB</a:t>
            </a:r>
          </a:p>
          <a:p>
            <a:pPr lvl="1" indent="-228600" eaLnBrk="1" hangingPunct="1">
              <a:buFont typeface="Arial" panose="020B0604020202020204" pitchFamily="34" charset="0"/>
              <a:buChar char="•"/>
            </a:pPr>
            <a:r>
              <a:rPr lang="en-US" sz="2560" dirty="0" smtClean="0">
                <a:ea typeface="+mn-ea"/>
              </a:rPr>
              <a:t>Asthma</a:t>
            </a:r>
          </a:p>
          <a:p>
            <a:pPr lvl="1" indent="-228600" eaLnBrk="1" hangingPunct="1">
              <a:buFont typeface="Arial" panose="020B0604020202020204" pitchFamily="34" charset="0"/>
              <a:buChar char="•"/>
            </a:pPr>
            <a:r>
              <a:rPr lang="en-US" sz="2560" dirty="0" smtClean="0">
                <a:ea typeface="+mn-ea"/>
              </a:rPr>
              <a:t>COPD</a:t>
            </a:r>
          </a:p>
          <a:p>
            <a:pPr lvl="1" indent="-228600" eaLnBrk="1" hangingPunct="1">
              <a:buFont typeface="Arial" panose="020B0604020202020204" pitchFamily="34" charset="0"/>
              <a:buChar char="•"/>
            </a:pPr>
            <a:r>
              <a:rPr lang="en-US" sz="2560" dirty="0" smtClean="0">
                <a:ea typeface="+mn-ea"/>
              </a:rPr>
              <a:t>Allergic rhinitis</a:t>
            </a:r>
          </a:p>
          <a:p>
            <a:pPr indent="-228600" eaLnBrk="1" hangingPunct="1">
              <a:buFont typeface="Arial" panose="020B0604020202020204" pitchFamily="34" charset="0"/>
              <a:buChar char="•"/>
            </a:pPr>
            <a:r>
              <a:rPr lang="en-US" sz="2880" dirty="0" smtClean="0"/>
              <a:t>Diagnosis and management of multi-morbidity</a:t>
            </a:r>
          </a:p>
          <a:p>
            <a:pPr indent="-228600" eaLnBrk="1" hangingPunct="1">
              <a:buFont typeface="Arial" panose="020B0604020202020204" pitchFamily="34" charset="0"/>
              <a:buChar char="•"/>
            </a:pPr>
            <a:r>
              <a:rPr lang="en-US" sz="2880" dirty="0" smtClean="0">
                <a:ea typeface="+mn-ea"/>
              </a:rPr>
              <a:t>Palliative </a:t>
            </a:r>
            <a:r>
              <a:rPr lang="en-US" sz="2880" dirty="0">
                <a:ea typeface="+mn-ea"/>
              </a:rPr>
              <a:t>care</a:t>
            </a:r>
          </a:p>
          <a:p>
            <a:pPr indent="-228600" eaLnBrk="1" hangingPunct="1">
              <a:buFont typeface="Arial" panose="020B0604020202020204" pitchFamily="34" charset="0"/>
              <a:buChar char="•"/>
            </a:pPr>
            <a:r>
              <a:rPr lang="en-US" sz="2880" dirty="0">
                <a:ea typeface="+mn-ea"/>
              </a:rPr>
              <a:t>End of life care</a:t>
            </a:r>
            <a:endParaRPr lang="en-US" sz="2240" dirty="0">
              <a:ea typeface="+mn-ea"/>
            </a:endParaRPr>
          </a:p>
          <a:p>
            <a:pPr indent="-228600" eaLnBrk="1" hangingPunct="1">
              <a:lnSpc>
                <a:spcPct val="90000"/>
              </a:lnSpc>
              <a:buFont typeface="Arial" panose="020B0604020202020204" pitchFamily="34" charset="0"/>
              <a:buChar char="•"/>
            </a:pPr>
            <a:endParaRPr lang="en-US" sz="1300" dirty="0">
              <a:ea typeface="+mn-ea"/>
              <a:cs typeface="+mn-cs"/>
            </a:endParaRPr>
          </a:p>
        </p:txBody>
      </p:sp>
    </p:spTree>
    <p:extLst>
      <p:ext uri="{BB962C8B-B14F-4D97-AF65-F5344CB8AC3E}">
        <p14:creationId xmlns:p14="http://schemas.microsoft.com/office/powerpoint/2010/main" val="56823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shot 2018-06-07 17.26.25.png"/>
          <p:cNvPicPr>
            <a:picLocks noGrp="1" noChangeAspect="1"/>
          </p:cNvPicPr>
          <p:nvPr>
            <p:ph idx="1"/>
          </p:nvPr>
        </p:nvPicPr>
        <p:blipFill>
          <a:blip r:embed="rId3">
            <a:extLst>
              <a:ext uri="{28A0092B-C50C-407E-A947-70E740481C1C}">
                <a14:useLocalDpi xmlns:a14="http://schemas.microsoft.com/office/drawing/2010/main"/>
              </a:ext>
            </a:extLst>
          </a:blip>
          <a:srcRect l="-2416" t="25086" r="-2557" b="11352"/>
          <a:stretch>
            <a:fillRect/>
          </a:stretch>
        </p:blipFill>
        <p:spPr>
          <a:xfrm>
            <a:off x="1397000" y="989085"/>
            <a:ext cx="10795000" cy="5018016"/>
          </a:xfrm>
        </p:spPr>
      </p:pic>
      <p:pic>
        <p:nvPicPr>
          <p:cNvPr id="5" name="Content Placeholder 3" descr="Screenshot 2018-06-07 17.26.25.png"/>
          <p:cNvPicPr>
            <a:picLocks noChangeAspect="1"/>
          </p:cNvPicPr>
          <p:nvPr/>
        </p:nvPicPr>
        <p:blipFill>
          <a:blip r:embed="rId3">
            <a:extLst>
              <a:ext uri="{28A0092B-C50C-407E-A947-70E740481C1C}">
                <a14:useLocalDpi xmlns:a14="http://schemas.microsoft.com/office/drawing/2010/main"/>
              </a:ext>
            </a:extLst>
          </a:blip>
          <a:srcRect l="-2416" r="-2557" b="85250"/>
          <a:stretch>
            <a:fillRect/>
          </a:stretch>
        </p:blipFill>
        <p:spPr bwMode="auto">
          <a:xfrm>
            <a:off x="4914900" y="6007100"/>
            <a:ext cx="7277100" cy="784992"/>
          </a:xfrm>
          <a:prstGeom prst="rect">
            <a:avLst/>
          </a:prstGeom>
          <a:noFill/>
          <a:ln w="9525">
            <a:noFill/>
            <a:miter lim="800000"/>
            <a:headEnd/>
            <a:tailEnd/>
          </a:ln>
        </p:spPr>
      </p:pic>
      <p:sp>
        <p:nvSpPr>
          <p:cNvPr id="6" name="TextBox 5"/>
          <p:cNvSpPr txBox="1"/>
          <p:nvPr/>
        </p:nvSpPr>
        <p:spPr>
          <a:xfrm>
            <a:off x="2133600" y="261865"/>
            <a:ext cx="11874500" cy="830997"/>
          </a:xfrm>
          <a:prstGeom prst="rect">
            <a:avLst/>
          </a:prstGeom>
          <a:noFill/>
        </p:spPr>
        <p:txBody>
          <a:bodyPr wrap="square" rtlCol="0">
            <a:spAutoFit/>
          </a:bodyPr>
          <a:lstStyle/>
          <a:p>
            <a:r>
              <a:rPr lang="en-US" sz="2400" b="1" dirty="0" smtClean="0">
                <a:solidFill>
                  <a:srgbClr val="CC030B"/>
                </a:solidFill>
                <a:latin typeface="+mj-lt"/>
                <a:ea typeface="ＭＳ Ｐゴシック" pitchFamily="112" charset="-128"/>
                <a:cs typeface="ＭＳ Ｐゴシック" pitchFamily="96" charset="-128"/>
              </a:rPr>
              <a:t>Admissions that could have been avoided if improved </a:t>
            </a:r>
            <a:br>
              <a:rPr lang="en-US" sz="2400" b="1" dirty="0" smtClean="0">
                <a:solidFill>
                  <a:srgbClr val="CC030B"/>
                </a:solidFill>
                <a:latin typeface="+mj-lt"/>
                <a:ea typeface="ＭＳ Ｐゴシック" pitchFamily="112" charset="-128"/>
                <a:cs typeface="ＭＳ Ｐゴシック" pitchFamily="96" charset="-128"/>
              </a:rPr>
            </a:br>
            <a:r>
              <a:rPr lang="en-US" sz="2400" b="1" dirty="0" smtClean="0">
                <a:solidFill>
                  <a:srgbClr val="CC030B"/>
                </a:solidFill>
                <a:latin typeface="+mj-lt"/>
                <a:ea typeface="ＭＳ Ｐゴシック" pitchFamily="112" charset="-128"/>
                <a:cs typeface="ＭＳ Ｐゴシック" pitchFamily="96" charset="-128"/>
              </a:rPr>
              <a:t>“ambulatory services” available: OECD example   </a:t>
            </a:r>
          </a:p>
        </p:txBody>
      </p:sp>
      <p:sp>
        <p:nvSpPr>
          <p:cNvPr id="7" name="TextBox 6"/>
          <p:cNvSpPr txBox="1"/>
          <p:nvPr/>
        </p:nvSpPr>
        <p:spPr>
          <a:xfrm>
            <a:off x="165100" y="5799435"/>
            <a:ext cx="2540000" cy="923330"/>
          </a:xfrm>
          <a:prstGeom prst="rect">
            <a:avLst/>
          </a:prstGeom>
          <a:noFill/>
        </p:spPr>
        <p:txBody>
          <a:bodyPr wrap="square" rtlCol="0">
            <a:spAutoFit/>
          </a:bodyPr>
          <a:lstStyle/>
          <a:p>
            <a:r>
              <a:rPr lang="en-US" dirty="0" smtClean="0"/>
              <a:t>Rates not adjusted by health care need and health risk factors</a:t>
            </a:r>
            <a:endParaRPr lang="en-US" dirty="0"/>
          </a:p>
        </p:txBody>
      </p:sp>
    </p:spTree>
    <p:extLst>
      <p:ext uri="{BB962C8B-B14F-4D97-AF65-F5344CB8AC3E}">
        <p14:creationId xmlns:p14="http://schemas.microsoft.com/office/powerpoint/2010/main" val="2087296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a:xfrm>
            <a:off x="2307167" y="152400"/>
            <a:ext cx="9580033" cy="762000"/>
          </a:xfrm>
        </p:spPr>
        <p:txBody>
          <a:bodyPr/>
          <a:lstStyle/>
          <a:p>
            <a:pPr eaLnBrk="1" hangingPunct="1"/>
            <a:r>
              <a:rPr lang="en-GB" altLang="x-none" sz="2800" b="1" dirty="0"/>
              <a:t>People with </a:t>
            </a:r>
            <a:r>
              <a:rPr lang="en-GB" altLang="x-none" sz="2800" b="1" dirty="0" err="1"/>
              <a:t>multimorbidity</a:t>
            </a:r>
            <a:r>
              <a:rPr lang="en-GB" altLang="x-none" sz="2800" b="1" dirty="0"/>
              <a:t> in Scotland are much more likely to have emergency and potentially preventable admissions</a:t>
            </a:r>
          </a:p>
        </p:txBody>
      </p:sp>
      <p:graphicFrame>
        <p:nvGraphicFramePr>
          <p:cNvPr id="193538" name="Object 2"/>
          <p:cNvGraphicFramePr>
            <a:graphicFrameLocks noChangeAspect="1"/>
          </p:cNvGraphicFramePr>
          <p:nvPr/>
        </p:nvGraphicFramePr>
        <p:xfrm>
          <a:off x="478367" y="1412875"/>
          <a:ext cx="6223000" cy="5445125"/>
        </p:xfrm>
        <a:graphic>
          <a:graphicData uri="http://schemas.openxmlformats.org/presentationml/2006/ole">
            <mc:AlternateContent xmlns:mc="http://schemas.openxmlformats.org/markup-compatibility/2006">
              <mc:Choice xmlns:v="urn:schemas-microsoft-com:vml" Requires="v">
                <p:oleObj spid="_x0000_s193544" name="Worksheet" r:id="rId4" imgW="12534900" imgH="8229600" progId="Excel.Sheet.8">
                  <p:embed/>
                </p:oleObj>
              </mc:Choice>
              <mc:Fallback>
                <p:oleObj name="Worksheet" r:id="rId4" imgW="12534900" imgH="82296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67" y="1412875"/>
                        <a:ext cx="6223000" cy="544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851900" y="4149676"/>
            <a:ext cx="2832100" cy="2308324"/>
          </a:xfrm>
          <a:prstGeom prst="rect">
            <a:avLst/>
          </a:prstGeom>
          <a:noFill/>
        </p:spPr>
        <p:txBody>
          <a:bodyPr wrap="square" rtlCol="0">
            <a:spAutoFit/>
          </a:bodyPr>
          <a:lstStyle/>
          <a:p>
            <a:r>
              <a:rPr lang="en-GB" altLang="x-none" dirty="0" smtClean="0">
                <a:solidFill>
                  <a:srgbClr val="B2B2B2"/>
                </a:solidFill>
              </a:rPr>
              <a:t>The Scottish School of Primary Care’s </a:t>
            </a:r>
            <a:r>
              <a:rPr lang="en-GB" altLang="x-none" dirty="0" err="1" smtClean="0">
                <a:solidFill>
                  <a:srgbClr val="B2B2B2"/>
                </a:solidFill>
              </a:rPr>
              <a:t>Multimorbidity</a:t>
            </a:r>
            <a:r>
              <a:rPr lang="en-GB" altLang="x-none" dirty="0" smtClean="0">
                <a:solidFill>
                  <a:srgbClr val="B2B2B2"/>
                </a:solidFill>
              </a:rPr>
              <a:t> Research Programme</a:t>
            </a:r>
            <a:br>
              <a:rPr lang="en-GB" altLang="x-none" dirty="0" smtClean="0">
                <a:solidFill>
                  <a:srgbClr val="B2B2B2"/>
                </a:solidFill>
              </a:rPr>
            </a:br>
            <a:r>
              <a:rPr lang="en-GB" altLang="x-none" dirty="0" smtClean="0"/>
              <a:t>Clinical data from 310 Scottish general practices for 1,754,133 registered patients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70200" y="274638"/>
            <a:ext cx="10972800" cy="1143000"/>
          </a:xfrm>
        </p:spPr>
        <p:txBody>
          <a:bodyPr/>
          <a:lstStyle/>
          <a:p>
            <a:r>
              <a:rPr lang="en-US" dirty="0" smtClean="0"/>
              <a:t>Stepped care </a:t>
            </a:r>
            <a:r>
              <a:rPr lang="en-US" dirty="0"/>
              <a:t>of chronic diseases</a:t>
            </a:r>
            <a:endParaRPr lang="pt-PT" dirty="0"/>
          </a:p>
        </p:txBody>
      </p:sp>
      <p:sp>
        <p:nvSpPr>
          <p:cNvPr id="3" name="Marcador de Posição de Conteúdo 2"/>
          <p:cNvSpPr>
            <a:spLocks noGrp="1"/>
          </p:cNvSpPr>
          <p:nvPr>
            <p:ph sz="quarter" idx="1"/>
          </p:nvPr>
        </p:nvSpPr>
        <p:spPr>
          <a:ln>
            <a:noFill/>
          </a:ln>
        </p:spPr>
        <p:txBody>
          <a:bodyPr>
            <a:normAutofit fontScale="85000" lnSpcReduction="20000"/>
          </a:bodyPr>
          <a:lstStyle/>
          <a:p>
            <a:pPr marL="0" indent="0">
              <a:buNone/>
            </a:pPr>
            <a:r>
              <a:rPr lang="en-GB" dirty="0" smtClean="0"/>
              <a:t>Stage 1: Diagnosis</a:t>
            </a:r>
          </a:p>
          <a:p>
            <a:pPr marL="274320" lvl="1" indent="0">
              <a:buNone/>
            </a:pPr>
            <a:r>
              <a:rPr lang="en-GB" dirty="0" smtClean="0"/>
              <a:t>Recognition and diagnosis with screening and / or diagnostic tools</a:t>
            </a:r>
          </a:p>
          <a:p>
            <a:pPr marL="0" indent="0">
              <a:buNone/>
            </a:pPr>
            <a:r>
              <a:rPr lang="en-GB" dirty="0" smtClean="0"/>
              <a:t>Stage 2:  Initial management</a:t>
            </a:r>
          </a:p>
          <a:p>
            <a:pPr marL="274320" lvl="1" indent="0">
              <a:buNone/>
            </a:pPr>
            <a:r>
              <a:rPr lang="en-GB" dirty="0" smtClean="0"/>
              <a:t>Treatment</a:t>
            </a:r>
          </a:p>
          <a:p>
            <a:pPr marL="274320" lvl="1" indent="0">
              <a:buNone/>
            </a:pPr>
            <a:r>
              <a:rPr lang="en-GB" dirty="0" smtClean="0"/>
              <a:t>Patient enablement</a:t>
            </a:r>
          </a:p>
          <a:p>
            <a:pPr marL="274320" lvl="1" indent="0">
              <a:buNone/>
            </a:pPr>
            <a:r>
              <a:rPr lang="en-GB" dirty="0" smtClean="0"/>
              <a:t>Referral – when appropriate</a:t>
            </a:r>
          </a:p>
          <a:p>
            <a:pPr marL="0" indent="0">
              <a:buNone/>
            </a:pPr>
            <a:r>
              <a:rPr lang="en-GB" dirty="0"/>
              <a:t>Stage </a:t>
            </a:r>
            <a:r>
              <a:rPr lang="en-GB" dirty="0" smtClean="0"/>
              <a:t>3: Follow up</a:t>
            </a:r>
          </a:p>
          <a:p>
            <a:pPr marL="274320" lvl="1" indent="0">
              <a:buNone/>
            </a:pPr>
            <a:r>
              <a:rPr lang="en-GB" dirty="0" smtClean="0"/>
              <a:t>Regular appointments – “reasonable” intervals</a:t>
            </a:r>
          </a:p>
          <a:p>
            <a:pPr marL="274320" lvl="1" indent="0">
              <a:buNone/>
            </a:pPr>
            <a:r>
              <a:rPr lang="en-GB" dirty="0" smtClean="0"/>
              <a:t>Practice team – define roles and tasks</a:t>
            </a:r>
          </a:p>
          <a:p>
            <a:pPr marL="274320" lvl="1" indent="0">
              <a:buNone/>
            </a:pPr>
            <a:r>
              <a:rPr lang="en-GB" dirty="0" smtClean="0"/>
              <a:t>Patient enablement</a:t>
            </a:r>
          </a:p>
        </p:txBody>
      </p:sp>
      <p:pic>
        <p:nvPicPr>
          <p:cNvPr id="4" name="Marcador de Posição de Conteúdo 3"/>
          <p:cNvPicPr>
            <a:picLocks noGrp="1" noChangeAspect="1"/>
          </p:cNvPicPr>
          <p:nvPr>
            <p:ph sz="quarter" idx="2"/>
          </p:nvPr>
        </p:nvPicPr>
        <p:blipFill>
          <a:blip r:embed="rId2">
            <a:extLst>
              <a:ext uri="{28A0092B-C50C-407E-A947-70E740481C1C}">
                <a14:useLocalDpi xmlns:a14="http://schemas.microsoft.com/office/drawing/2010/main"/>
              </a:ext>
            </a:extLst>
          </a:blip>
          <a:stretch>
            <a:fillRect/>
          </a:stretch>
        </p:blipFill>
        <p:spPr>
          <a:xfrm>
            <a:off x="6629400" y="1340484"/>
            <a:ext cx="2971800" cy="4892040"/>
          </a:xfrm>
          <a:ln>
            <a:solidFill>
              <a:schemeClr val="tx1"/>
            </a:solidFill>
          </a:ln>
        </p:spPr>
      </p:pic>
    </p:spTree>
    <p:extLst>
      <p:ext uri="{BB962C8B-B14F-4D97-AF65-F5344CB8AC3E}">
        <p14:creationId xmlns:p14="http://schemas.microsoft.com/office/powerpoint/2010/main" val="5977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2500" y="274638"/>
            <a:ext cx="10972800" cy="1143000"/>
          </a:xfrm>
        </p:spPr>
        <p:txBody>
          <a:bodyPr/>
          <a:lstStyle/>
          <a:p>
            <a:r>
              <a:rPr lang="en-US" dirty="0" smtClean="0"/>
              <a:t>Stepped care </a:t>
            </a:r>
            <a:r>
              <a:rPr lang="en-US" dirty="0"/>
              <a:t>of chronic diseases</a:t>
            </a:r>
            <a:endParaRPr lang="pt-PT" dirty="0"/>
          </a:p>
        </p:txBody>
      </p:sp>
      <p:sp>
        <p:nvSpPr>
          <p:cNvPr id="3" name="Marcador de Posição de Conteúdo 2"/>
          <p:cNvSpPr>
            <a:spLocks noGrp="1"/>
          </p:cNvSpPr>
          <p:nvPr>
            <p:ph sz="quarter" idx="1"/>
          </p:nvPr>
        </p:nvSpPr>
        <p:spPr>
          <a:ln>
            <a:noFill/>
          </a:ln>
        </p:spPr>
        <p:txBody>
          <a:bodyPr>
            <a:normAutofit/>
          </a:bodyPr>
          <a:lstStyle/>
          <a:p>
            <a:pPr marL="0" indent="0">
              <a:buNone/>
            </a:pPr>
            <a:r>
              <a:rPr lang="en-GB" dirty="0"/>
              <a:t>Stage 4: Manage relapses or exacerbations (flare ups)</a:t>
            </a:r>
          </a:p>
          <a:p>
            <a:pPr marL="274320" lvl="1" indent="0">
              <a:buNone/>
            </a:pPr>
            <a:r>
              <a:rPr lang="en-GB" dirty="0"/>
              <a:t>Accessibility</a:t>
            </a:r>
          </a:p>
          <a:p>
            <a:pPr marL="274320" lvl="1" indent="0">
              <a:buNone/>
            </a:pPr>
            <a:r>
              <a:rPr lang="en-GB" dirty="0"/>
              <a:t>Practice team</a:t>
            </a:r>
          </a:p>
          <a:p>
            <a:pPr marL="274320" lvl="1" indent="0">
              <a:buNone/>
            </a:pPr>
            <a:r>
              <a:rPr lang="en-GB" dirty="0"/>
              <a:t>Patient enablement</a:t>
            </a:r>
          </a:p>
          <a:p>
            <a:pPr marL="0" indent="0">
              <a:buNone/>
            </a:pPr>
            <a:r>
              <a:rPr lang="en-GB" dirty="0"/>
              <a:t>Stage 5: Terminal care</a:t>
            </a:r>
          </a:p>
          <a:p>
            <a:pPr marL="274320" lvl="1" indent="0">
              <a:buNone/>
            </a:pPr>
            <a:r>
              <a:rPr lang="en-GB" dirty="0"/>
              <a:t>Practice and community team involvement </a:t>
            </a:r>
          </a:p>
          <a:p>
            <a:pPr marL="274320" lvl="1" indent="0">
              <a:buNone/>
            </a:pPr>
            <a:r>
              <a:rPr lang="en-GB" dirty="0"/>
              <a:t>Enablement of patient and family</a:t>
            </a:r>
          </a:p>
        </p:txBody>
      </p:sp>
      <p:pic>
        <p:nvPicPr>
          <p:cNvPr id="7" name="Marcador de Posição de Conteúdo 6"/>
          <p:cNvPicPr>
            <a:picLocks noGrp="1" noChangeAspect="1"/>
          </p:cNvPicPr>
          <p:nvPr>
            <p:ph sz="quarter" idx="2"/>
          </p:nvPr>
        </p:nvPicPr>
        <p:blipFill>
          <a:blip r:embed="rId2">
            <a:extLst>
              <a:ext uri="{28A0092B-C50C-407E-A947-70E740481C1C}">
                <a14:useLocalDpi xmlns:a14="http://schemas.microsoft.com/office/drawing/2010/main"/>
              </a:ext>
            </a:extLst>
          </a:blip>
          <a:stretch>
            <a:fillRect/>
          </a:stretch>
        </p:blipFill>
        <p:spPr>
          <a:xfrm>
            <a:off x="6156326" y="2480140"/>
            <a:ext cx="4041775" cy="2408897"/>
          </a:xfrm>
        </p:spPr>
      </p:pic>
    </p:spTree>
    <p:extLst>
      <p:ext uri="{BB962C8B-B14F-4D97-AF65-F5344CB8AC3E}">
        <p14:creationId xmlns:p14="http://schemas.microsoft.com/office/powerpoint/2010/main" val="18319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857" y="0"/>
            <a:ext cx="11161486" cy="6858000"/>
          </a:xfrm>
          <a:prstGeom prst="rect">
            <a:avLst/>
          </a:prstGeom>
        </p:spPr>
      </p:pic>
      <p:sp>
        <p:nvSpPr>
          <p:cNvPr id="4" name="TextBox 3"/>
          <p:cNvSpPr txBox="1"/>
          <p:nvPr/>
        </p:nvSpPr>
        <p:spPr>
          <a:xfrm>
            <a:off x="11049002" y="-2"/>
            <a:ext cx="1142999" cy="10618288"/>
          </a:xfrm>
          <a:prstGeom prst="rect">
            <a:avLst/>
          </a:prstGeom>
          <a:solidFill>
            <a:schemeClr val="accent4"/>
          </a:solidFill>
        </p:spPr>
        <p:txBody>
          <a:bodyPr wrap="square" rtlCol="0">
            <a:spAutoFit/>
          </a:bodyPr>
          <a:lstStyle/>
          <a:p>
            <a:r>
              <a:rPr lang="en-US" dirty="0" smtClean="0">
                <a:solidFill>
                  <a:srgbClr val="FF0000"/>
                </a:solidFill>
              </a:rPr>
              <a:t>Reaching 150,00 primary care professionals globally</a:t>
            </a: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Represent primary care on WHO Global Alliance Against Respiratory Disease</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5" name="Oval 4"/>
          <p:cNvSpPr/>
          <p:nvPr/>
        </p:nvSpPr>
        <p:spPr bwMode="auto">
          <a:xfrm>
            <a:off x="5348514" y="1597789"/>
            <a:ext cx="308661" cy="330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074B88"/>
              </a:solidFill>
              <a:latin typeface="Times"/>
            </a:endParaRPr>
          </a:p>
        </p:txBody>
      </p:sp>
      <p:cxnSp>
        <p:nvCxnSpPr>
          <p:cNvPr id="7" name="Straight Arrow Connector 6"/>
          <p:cNvCxnSpPr>
            <a:endCxn id="5" idx="7"/>
          </p:cNvCxnSpPr>
          <p:nvPr/>
        </p:nvCxnSpPr>
        <p:spPr bwMode="auto">
          <a:xfrm flipH="1">
            <a:off x="5611973" y="791346"/>
            <a:ext cx="547644" cy="85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6290247" y="560514"/>
            <a:ext cx="899883" cy="230832"/>
          </a:xfrm>
          <a:prstGeom prst="rect">
            <a:avLst/>
          </a:prstGeom>
          <a:noFill/>
        </p:spPr>
        <p:txBody>
          <a:bodyPr wrap="square" rtlCol="0">
            <a:spAutoFit/>
          </a:bodyPr>
          <a:lstStyle/>
          <a:p>
            <a:r>
              <a:rPr lang="en-US" sz="900" dirty="0">
                <a:solidFill>
                  <a:srgbClr val="074B88"/>
                </a:solidFill>
              </a:rPr>
              <a:t>Montenegro</a:t>
            </a:r>
          </a:p>
        </p:txBody>
      </p:sp>
    </p:spTree>
    <p:extLst>
      <p:ext uri="{BB962C8B-B14F-4D97-AF65-F5344CB8AC3E}">
        <p14:creationId xmlns:p14="http://schemas.microsoft.com/office/powerpoint/2010/main" val="808795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bwMode="auto">
          <a:xfrm>
            <a:off x="190500" y="1331640"/>
            <a:ext cx="10769600" cy="5003140"/>
          </a:xfrm>
          <a:prstGeom prst="wedgeEllipseCallout">
            <a:avLst>
              <a:gd name="adj1" fmla="val 26573"/>
              <a:gd name="adj2" fmla="val 57169"/>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a:xfrm>
            <a:off x="1991544" y="188640"/>
            <a:ext cx="8229600" cy="1143000"/>
          </a:xfrm>
        </p:spPr>
        <p:txBody>
          <a:bodyPr>
            <a:noAutofit/>
          </a:bodyPr>
          <a:lstStyle/>
          <a:p>
            <a:r>
              <a:rPr lang="en-GB" sz="3600" dirty="0">
                <a:latin typeface="+mn-lt"/>
                <a:cs typeface="Arial" panose="020B0604020202020204" pitchFamily="34" charset="0"/>
              </a:rPr>
              <a:t>A personal message from the Executive </a:t>
            </a:r>
            <a:r>
              <a:rPr lang="en-GB" sz="3600" dirty="0" smtClean="0">
                <a:latin typeface="+mn-lt"/>
                <a:cs typeface="Arial" panose="020B0604020202020204" pitchFamily="34" charset="0"/>
              </a:rPr>
              <a:t>Director of Nursing Now  </a:t>
            </a:r>
            <a:endParaRPr lang="en-GB" sz="3600" dirty="0">
              <a:latin typeface="+mn-lt"/>
              <a:cs typeface="Arial" panose="020B0604020202020204" pitchFamily="34" charset="0"/>
            </a:endParaRPr>
          </a:p>
        </p:txBody>
      </p:sp>
      <p:sp>
        <p:nvSpPr>
          <p:cNvPr id="3" name="Content Placeholder 2"/>
          <p:cNvSpPr>
            <a:spLocks noGrp="1"/>
          </p:cNvSpPr>
          <p:nvPr>
            <p:ph idx="1"/>
          </p:nvPr>
        </p:nvSpPr>
        <p:spPr>
          <a:xfrm>
            <a:off x="1295400" y="2273300"/>
            <a:ext cx="9385300" cy="1841500"/>
          </a:xfrm>
        </p:spPr>
        <p:txBody>
          <a:bodyPr>
            <a:noAutofit/>
          </a:bodyPr>
          <a:lstStyle/>
          <a:p>
            <a:pPr marL="0" indent="0">
              <a:buNone/>
            </a:pPr>
            <a:r>
              <a:rPr lang="en-GB" sz="2400" dirty="0" smtClean="0">
                <a:solidFill>
                  <a:schemeClr val="bg1"/>
                </a:solidFill>
                <a:cs typeface="Arial" panose="020B0604020202020204" pitchFamily="34" charset="0"/>
              </a:rPr>
              <a:t>“Community engagement is at the heart of PHC. As the largest cadre in the health care global workforce nurses have the potential to be the biggest force for change in approaches to health.  </a:t>
            </a:r>
          </a:p>
          <a:p>
            <a:pPr marL="0" indent="0">
              <a:buNone/>
            </a:pPr>
            <a:r>
              <a:rPr lang="en-GB" sz="2400" dirty="0" smtClean="0">
                <a:solidFill>
                  <a:schemeClr val="bg1"/>
                </a:solidFill>
                <a:cs typeface="Arial" panose="020B0604020202020204" pitchFamily="34" charset="0"/>
              </a:rPr>
              <a:t>Nurses are pivotal to community engagement and can work with people over time to help them manage </a:t>
            </a:r>
            <a:r>
              <a:rPr lang="en-GB" sz="2400" dirty="0" err="1" smtClean="0">
                <a:solidFill>
                  <a:schemeClr val="bg1"/>
                </a:solidFill>
                <a:cs typeface="Arial" panose="020B0604020202020204" pitchFamily="34" charset="0"/>
              </a:rPr>
              <a:t>NCDs</a:t>
            </a:r>
            <a:r>
              <a:rPr lang="en-GB" sz="2400" dirty="0" smtClean="0">
                <a:solidFill>
                  <a:schemeClr val="bg1"/>
                </a:solidFill>
                <a:cs typeface="Arial" panose="020B0604020202020204" pitchFamily="34" charset="0"/>
              </a:rPr>
              <a:t> and to tailor prevention activities especially when they come from the communities in which they  live and work.”</a:t>
            </a:r>
            <a:r>
              <a:rPr lang="en-GB" sz="2400" dirty="0" smtClean="0">
                <a:cs typeface="Arial" panose="020B0604020202020204" pitchFamily="34" charset="0"/>
              </a:rPr>
              <a:t/>
            </a:r>
            <a:br>
              <a:rPr lang="en-GB" sz="2400" dirty="0" smtClean="0">
                <a:cs typeface="Arial" panose="020B0604020202020204" pitchFamily="34" charset="0"/>
              </a:rPr>
            </a:br>
            <a:r>
              <a:rPr lang="en-GB" sz="2400" dirty="0" smtClean="0">
                <a:cs typeface="Arial" panose="020B0604020202020204" pitchFamily="34" charset="0"/>
              </a:rPr>
              <a:t>  </a:t>
            </a:r>
          </a:p>
          <a:p>
            <a:pPr marL="0" indent="0">
              <a:buNone/>
            </a:pPr>
            <a:endParaRPr lang="en-GB" sz="1600" dirty="0" smtClean="0"/>
          </a:p>
          <a:p>
            <a:pPr marL="0" indent="0">
              <a:buNone/>
            </a:pPr>
            <a:endParaRPr lang="en-GB" sz="1600" dirty="0" smtClean="0"/>
          </a:p>
          <a:p>
            <a:endParaRPr lang="en-GB" sz="1600" dirty="0"/>
          </a:p>
        </p:txBody>
      </p:sp>
      <p:sp>
        <p:nvSpPr>
          <p:cNvPr id="5" name="TextBox 4"/>
          <p:cNvSpPr txBox="1"/>
          <p:nvPr/>
        </p:nvSpPr>
        <p:spPr>
          <a:xfrm>
            <a:off x="190500" y="6334780"/>
            <a:ext cx="7162800" cy="523220"/>
          </a:xfrm>
          <a:prstGeom prst="rect">
            <a:avLst/>
          </a:prstGeom>
          <a:noFill/>
        </p:spPr>
        <p:txBody>
          <a:bodyPr wrap="square" rtlCol="0">
            <a:spAutoFit/>
          </a:bodyPr>
          <a:lstStyle/>
          <a:p>
            <a:r>
              <a:rPr lang="en-GB" sz="1400" dirty="0" smtClean="0"/>
              <a:t>Dr Barbara Stilwell (Personal message,  2018)</a:t>
            </a:r>
          </a:p>
          <a:p>
            <a:r>
              <a:rPr lang="en-GB" sz="1400" dirty="0" smtClean="0"/>
              <a:t>Global Campaign Executive Director, Nursing Now</a:t>
            </a:r>
            <a:endParaRPr lang="en-GB" sz="1400" dirty="0"/>
          </a:p>
        </p:txBody>
      </p:sp>
    </p:spTree>
    <p:extLst>
      <p:ext uri="{BB962C8B-B14F-4D97-AF65-F5344CB8AC3E}">
        <p14:creationId xmlns:p14="http://schemas.microsoft.com/office/powerpoint/2010/main" val="646181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19536" y="274638"/>
            <a:ext cx="8291264" cy="1786210"/>
          </a:xfrm>
        </p:spPr>
        <p:txBody>
          <a:bodyPr>
            <a:noAutofit/>
          </a:bodyPr>
          <a:lstStyle/>
          <a:p>
            <a:r>
              <a:rPr lang="en-US" altLang="en-US" sz="2800" dirty="0"/>
              <a:t>The Triple Impact of Nursing</a:t>
            </a:r>
            <a:br>
              <a:rPr lang="en-US" altLang="en-US" sz="2800" dirty="0"/>
            </a:br>
            <a:r>
              <a:rPr lang="en-US" altLang="en-US" sz="2800" dirty="0"/>
              <a:t>A report by the</a:t>
            </a:r>
            <a:r>
              <a:rPr lang="en-US" altLang="en-US" sz="2800" dirty="0" smtClean="0"/>
              <a:t> UK All</a:t>
            </a:r>
            <a:r>
              <a:rPr lang="en-US" altLang="en-US" sz="2800" dirty="0"/>
              <a:t>-Party</a:t>
            </a:r>
            <a:r>
              <a:rPr lang="en-US" altLang="en-US" sz="2800" dirty="0" smtClean="0"/>
              <a:t> Parliamentary </a:t>
            </a:r>
            <a:r>
              <a:rPr lang="en-US" altLang="en-US" sz="2800" dirty="0"/>
              <a:t>Committee on Global Health (2016</a:t>
            </a:r>
            <a:r>
              <a:rPr lang="en-US" altLang="en-US" sz="2800" dirty="0" smtClean="0"/>
              <a:t>) that inspired Nursing Now </a:t>
            </a:r>
            <a:endParaRPr lang="en-US" altLang="en-US" sz="2800" dirty="0"/>
          </a:p>
        </p:txBody>
      </p:sp>
      <p:graphicFrame>
        <p:nvGraphicFramePr>
          <p:cNvPr id="4" name="Content Placeholder 3"/>
          <p:cNvGraphicFramePr>
            <a:graphicFrameLocks noGrp="1"/>
          </p:cNvGraphicFramePr>
          <p:nvPr>
            <p:ph idx="1"/>
            <p:extLst/>
          </p:nvPr>
        </p:nvGraphicFramePr>
        <p:xfrm>
          <a:off x="2374900" y="1816100"/>
          <a:ext cx="8255000"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474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Nursing Workforce</a:t>
            </a:r>
            <a:endParaRPr lang="en-GB" dirty="0"/>
          </a:p>
        </p:txBody>
      </p:sp>
      <p:sp>
        <p:nvSpPr>
          <p:cNvPr id="3" name="Content Placeholder 2"/>
          <p:cNvSpPr>
            <a:spLocks noGrp="1"/>
          </p:cNvSpPr>
          <p:nvPr>
            <p:ph idx="1"/>
          </p:nvPr>
        </p:nvSpPr>
        <p:spPr>
          <a:xfrm>
            <a:off x="1981200" y="1600200"/>
            <a:ext cx="8219256" cy="4853136"/>
          </a:xfrm>
        </p:spPr>
        <p:txBody>
          <a:bodyPr>
            <a:normAutofit lnSpcReduction="10000"/>
          </a:bodyPr>
          <a:lstStyle/>
          <a:p>
            <a:r>
              <a:rPr lang="en-GB" dirty="0" smtClean="0"/>
              <a:t>Nurses and midwives contribute more than 50% of the health workforce in many countries (WHO 2015)</a:t>
            </a:r>
          </a:p>
          <a:p>
            <a:r>
              <a:rPr lang="en-GB" dirty="0" smtClean="0"/>
              <a:t>Nurses can take primary care roles</a:t>
            </a:r>
          </a:p>
          <a:p>
            <a:r>
              <a:rPr lang="en-GB" dirty="0" smtClean="0"/>
              <a:t>Assistant ‘first aid’ roles</a:t>
            </a:r>
          </a:p>
          <a:p>
            <a:r>
              <a:rPr lang="en-GB" dirty="0" smtClean="0"/>
              <a:t>Treatment</a:t>
            </a:r>
          </a:p>
          <a:p>
            <a:r>
              <a:rPr lang="en-GB" dirty="0" smtClean="0"/>
              <a:t>Ultimately, diagnosis</a:t>
            </a:r>
          </a:p>
          <a:p>
            <a:r>
              <a:rPr lang="en-GB" dirty="0" smtClean="0"/>
              <a:t>Generalist and specialist roles</a:t>
            </a:r>
          </a:p>
          <a:p>
            <a:pPr marL="0" indent="0">
              <a:buNone/>
            </a:pPr>
            <a:endParaRPr lang="en-GB" dirty="0"/>
          </a:p>
        </p:txBody>
      </p:sp>
    </p:spTree>
    <p:extLst>
      <p:ext uri="{BB962C8B-B14F-4D97-AF65-F5344CB8AC3E}">
        <p14:creationId xmlns:p14="http://schemas.microsoft.com/office/powerpoint/2010/main" val="1244240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is needed</a:t>
            </a:r>
            <a:br>
              <a:rPr lang="en-GB" dirty="0" smtClean="0"/>
            </a:br>
            <a:endParaRPr lang="en-GB" dirty="0"/>
          </a:p>
        </p:txBody>
      </p:sp>
      <p:sp>
        <p:nvSpPr>
          <p:cNvPr id="5" name="Content Placeholder 4"/>
          <p:cNvSpPr>
            <a:spLocks noGrp="1"/>
          </p:cNvSpPr>
          <p:nvPr>
            <p:ph idx="1"/>
          </p:nvPr>
        </p:nvSpPr>
        <p:spPr>
          <a:xfrm>
            <a:off x="478367" y="1295400"/>
            <a:ext cx="10363200" cy="3505200"/>
          </a:xfrm>
        </p:spPr>
        <p:txBody>
          <a:bodyPr/>
          <a:lstStyle/>
          <a:p>
            <a:r>
              <a:rPr lang="en-US" sz="2800" dirty="0" smtClean="0"/>
              <a:t>Create a </a:t>
            </a:r>
            <a:r>
              <a:rPr lang="en-US" sz="2800" b="1" dirty="0" smtClean="0"/>
              <a:t>vision </a:t>
            </a:r>
            <a:r>
              <a:rPr lang="en-US" sz="2800" dirty="0" smtClean="0"/>
              <a:t>for primary care</a:t>
            </a:r>
          </a:p>
          <a:p>
            <a:r>
              <a:rPr lang="en-GB" sz="2800" b="1" dirty="0" smtClean="0">
                <a:cs typeface="Arial" panose="020B0604020202020204" pitchFamily="34" charset="0"/>
              </a:rPr>
              <a:t>Specify competences</a:t>
            </a:r>
            <a:r>
              <a:rPr lang="en-GB" sz="2800" dirty="0" smtClean="0">
                <a:cs typeface="Arial" panose="020B0604020202020204" pitchFamily="34" charset="0"/>
              </a:rPr>
              <a:t>: Key skills include diagnosis and treatment of acute infections and </a:t>
            </a:r>
            <a:r>
              <a:rPr lang="en-GB" sz="2800" dirty="0" err="1" smtClean="0">
                <a:cs typeface="Arial" panose="020B0604020202020204" pitchFamily="34" charset="0"/>
              </a:rPr>
              <a:t>NCDs</a:t>
            </a:r>
            <a:r>
              <a:rPr lang="en-GB" sz="2800" dirty="0" smtClean="0">
                <a:cs typeface="Arial" panose="020B0604020202020204" pitchFamily="34" charset="0"/>
              </a:rPr>
              <a:t> at primary care level </a:t>
            </a:r>
          </a:p>
          <a:p>
            <a:r>
              <a:rPr lang="en-US" sz="2800" b="1" dirty="0" smtClean="0"/>
              <a:t>Educate</a:t>
            </a:r>
            <a:r>
              <a:rPr lang="en-US" sz="2800" dirty="0" smtClean="0"/>
              <a:t>: increase </a:t>
            </a:r>
            <a:r>
              <a:rPr lang="en-GB" sz="2800" dirty="0" smtClean="0">
                <a:cs typeface="Arial" panose="020B0604020202020204" pitchFamily="34" charset="0"/>
              </a:rPr>
              <a:t>evidence based knowledge and clinical skills</a:t>
            </a:r>
          </a:p>
          <a:p>
            <a:r>
              <a:rPr lang="en-GB" sz="2800" b="1" dirty="0" smtClean="0">
                <a:cs typeface="Arial" panose="020B0604020202020204" pitchFamily="34" charset="0"/>
              </a:rPr>
              <a:t>Identify roles </a:t>
            </a:r>
            <a:r>
              <a:rPr lang="en-GB" sz="2800" dirty="0" smtClean="0">
                <a:cs typeface="Arial" panose="020B0604020202020204" pitchFamily="34" charset="0"/>
              </a:rPr>
              <a:t>of family physicians, nurses, </a:t>
            </a:r>
            <a:r>
              <a:rPr lang="en-GB" sz="2800" dirty="0" err="1" smtClean="0">
                <a:cs typeface="Arial" panose="020B0604020202020204" pitchFamily="34" charset="0"/>
              </a:rPr>
              <a:t>feldshers</a:t>
            </a:r>
            <a:endParaRPr lang="en-GB" sz="2800" dirty="0" smtClean="0">
              <a:cs typeface="Arial" panose="020B0604020202020204" pitchFamily="34" charset="0"/>
            </a:endParaRPr>
          </a:p>
          <a:p>
            <a:r>
              <a:rPr lang="en-GB" sz="2800" dirty="0" smtClean="0">
                <a:cs typeface="Arial" panose="020B0604020202020204" pitchFamily="34" charset="0"/>
              </a:rPr>
              <a:t>Agree </a:t>
            </a:r>
            <a:r>
              <a:rPr lang="en-GB" sz="2800" b="1" dirty="0" smtClean="0">
                <a:cs typeface="Arial" panose="020B0604020202020204" pitchFamily="34" charset="0"/>
              </a:rPr>
              <a:t>appropriate delegation </a:t>
            </a:r>
            <a:r>
              <a:rPr lang="en-GB" sz="2800" dirty="0" smtClean="0">
                <a:cs typeface="Arial" panose="020B0604020202020204" pitchFamily="34" charset="0"/>
              </a:rPr>
              <a:t>of authority from physicians to nurses </a:t>
            </a:r>
          </a:p>
          <a:p>
            <a:r>
              <a:rPr lang="en-GB" sz="2800" dirty="0" smtClean="0">
                <a:cs typeface="Arial" panose="020B0604020202020204" pitchFamily="34" charset="0"/>
              </a:rPr>
              <a:t>Inter-professional </a:t>
            </a:r>
            <a:r>
              <a:rPr lang="en-GB" sz="2800" b="1" dirty="0" smtClean="0">
                <a:cs typeface="Arial" panose="020B0604020202020204" pitchFamily="34" charset="0"/>
              </a:rPr>
              <a:t>cooperation</a:t>
            </a:r>
            <a:endParaRPr lang="en-US" sz="2800" b="1" dirty="0" smtClean="0"/>
          </a:p>
          <a:p>
            <a:endParaRPr lang="en-US" dirty="0"/>
          </a:p>
        </p:txBody>
      </p:sp>
    </p:spTree>
    <p:extLst>
      <p:ext uri="{BB962C8B-B14F-4D97-AF65-F5344CB8AC3E}">
        <p14:creationId xmlns:p14="http://schemas.microsoft.com/office/powerpoint/2010/main" val="548928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Priorities for primary care workforce in Kyrgyzstan</a:t>
            </a:r>
            <a:endParaRPr lang="en-GB" dirty="0"/>
          </a:p>
        </p:txBody>
      </p:sp>
      <p:sp>
        <p:nvSpPr>
          <p:cNvPr id="3" name="Content Placeholder 2"/>
          <p:cNvSpPr>
            <a:spLocks noGrp="1"/>
          </p:cNvSpPr>
          <p:nvPr>
            <p:ph idx="1"/>
          </p:nvPr>
        </p:nvSpPr>
        <p:spPr>
          <a:xfrm>
            <a:off x="668867" y="1524000"/>
            <a:ext cx="5770033" cy="3805238"/>
          </a:xfrm>
        </p:spPr>
        <p:txBody>
          <a:bodyPr/>
          <a:lstStyle/>
          <a:p>
            <a:r>
              <a:rPr lang="en-GB" dirty="0" smtClean="0"/>
              <a:t>Postgraduate education and research</a:t>
            </a:r>
          </a:p>
          <a:p>
            <a:r>
              <a:rPr lang="en-GB" dirty="0" smtClean="0"/>
              <a:t>Professional and high quality care</a:t>
            </a:r>
          </a:p>
          <a:p>
            <a:r>
              <a:rPr lang="en-GB" dirty="0" smtClean="0"/>
              <a:t>Transfer of professional skills and knowledge across the family physician &amp; nursing workforce</a:t>
            </a:r>
          </a:p>
          <a:p>
            <a:r>
              <a:rPr lang="en-GB" dirty="0" smtClean="0"/>
              <a:t>Systems thinking</a:t>
            </a:r>
          </a:p>
          <a:p>
            <a:pPr marL="0" indent="0">
              <a:buNone/>
            </a:pPr>
            <a:endParaRPr lang="en-GB" dirty="0"/>
          </a:p>
        </p:txBody>
      </p:sp>
      <p:sp>
        <p:nvSpPr>
          <p:cNvPr id="4" name="Content Placeholder 2"/>
          <p:cNvSpPr txBox="1">
            <a:spLocks/>
          </p:cNvSpPr>
          <p:nvPr/>
        </p:nvSpPr>
        <p:spPr bwMode="auto">
          <a:xfrm>
            <a:off x="6777567" y="1798638"/>
            <a:ext cx="5046133"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0" marR="0" lvl="0" indent="0" algn="l" defTabSz="914400" rtl="0" eaLnBrk="0" fontAlgn="base" latinLnBrk="0" hangingPunct="0">
              <a:lnSpc>
                <a:spcPct val="120000"/>
              </a:lnSpc>
              <a:spcBef>
                <a:spcPct val="20000"/>
              </a:spcBef>
              <a:spcAft>
                <a:spcPct val="0"/>
              </a:spcAft>
              <a:buClr>
                <a:srgbClr val="CC030B"/>
              </a:buClr>
              <a:buSzPct val="130000"/>
              <a:buFont typeface="Times" pitchFamily="-65" charset="0"/>
              <a:buNone/>
              <a:tabLst>
                <a:tab pos="1427163" algn="l"/>
                <a:tab pos="1641475" algn="l"/>
              </a:tabLst>
              <a:defRPr/>
            </a:pPr>
            <a:endParaRPr kumimoji="0" lang="en-GB" sz="300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96" charset="-128"/>
            </a:endParaRPr>
          </a:p>
          <a:p>
            <a:pPr marL="346075" marR="0" lvl="0" indent="-346075" algn="l" defTabSz="914400" rtl="0" eaLnBrk="0" fontAlgn="base" latinLnBrk="0"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a:pPr>
            <a:r>
              <a:rPr lang="en-GB" sz="3840" kern="0" dirty="0" smtClean="0">
                <a:ea typeface="ＭＳ Ｐゴシック" pitchFamily="112" charset="-128"/>
                <a:cs typeface="ＭＳ Ｐゴシック" pitchFamily="96" charset="-128"/>
              </a:rPr>
              <a:t>S</a:t>
            </a:r>
            <a:r>
              <a:rPr kumimoji="0" lang="en-GB" sz="3840" b="0" i="0" u="none" strike="noStrike" kern="0" cap="none" spc="0" normalizeH="0" baseline="0" noProof="0" dirty="0" err="1" smtClean="0">
                <a:ln>
                  <a:noFill/>
                </a:ln>
                <a:solidFill>
                  <a:schemeClr val="tx1"/>
                </a:solidFill>
                <a:effectLst/>
                <a:uLnTx/>
                <a:uFillTx/>
                <a:latin typeface="+mn-lt"/>
                <a:ea typeface="ＭＳ Ｐゴシック" pitchFamily="112" charset="-128"/>
                <a:cs typeface="ＭＳ Ｐゴシック" pitchFamily="96" charset="-128"/>
              </a:rPr>
              <a:t>upportive</a:t>
            </a:r>
            <a:r>
              <a:rPr kumimoji="0" lang="en-GB" sz="384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96" charset="-128"/>
              </a:rPr>
              <a:t> policies and systems</a:t>
            </a:r>
          </a:p>
          <a:p>
            <a:pPr marL="346075" marR="0" lvl="0" indent="-346075" algn="l" defTabSz="914400" rtl="0" eaLnBrk="0" fontAlgn="base" latinLnBrk="0"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a:pPr>
            <a:r>
              <a:rPr kumimoji="0" lang="en-GB" sz="384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96" charset="-128"/>
              </a:rPr>
              <a:t>Define competencies for levels of practice</a:t>
            </a:r>
          </a:p>
          <a:p>
            <a:pPr marL="346075" marR="0" lvl="0" indent="-346075" algn="l" defTabSz="914400" rtl="0" eaLnBrk="0" fontAlgn="base" latinLnBrk="0"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a:pPr>
            <a:r>
              <a:rPr kumimoji="0" lang="en-GB" sz="384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96" charset="-128"/>
              </a:rPr>
              <a:t>Regulation</a:t>
            </a:r>
          </a:p>
          <a:p>
            <a:pPr marL="346075" marR="0" lvl="0" indent="-346075" algn="l" defTabSz="914400" rtl="0" eaLnBrk="0" fontAlgn="base" latinLnBrk="0" hangingPunct="0">
              <a:lnSpc>
                <a:spcPct val="120000"/>
              </a:lnSpc>
              <a:spcBef>
                <a:spcPct val="20000"/>
              </a:spcBef>
              <a:spcAft>
                <a:spcPct val="0"/>
              </a:spcAft>
              <a:buClr>
                <a:srgbClr val="CC030B"/>
              </a:buClr>
              <a:buSzPct val="130000"/>
              <a:buFont typeface="Times" pitchFamily="-65" charset="0"/>
              <a:buChar char="•"/>
              <a:tabLst>
                <a:tab pos="1427163" algn="l"/>
                <a:tab pos="1641475" algn="l"/>
              </a:tabLst>
              <a:defRPr/>
            </a:pPr>
            <a:r>
              <a:rPr kumimoji="0" lang="en-GB" sz="3840" b="0" i="0" u="none" strike="noStrike" kern="0" cap="none" spc="0" normalizeH="0" baseline="0" noProof="0" dirty="0" smtClean="0">
                <a:ln>
                  <a:noFill/>
                </a:ln>
                <a:solidFill>
                  <a:schemeClr val="tx1"/>
                </a:solidFill>
                <a:effectLst/>
                <a:uLnTx/>
                <a:uFillTx/>
                <a:latin typeface="+mn-lt"/>
                <a:ea typeface="ＭＳ Ｐゴシック" pitchFamily="112" charset="-128"/>
                <a:cs typeface="ＭＳ Ｐゴシック" pitchFamily="96" charset="-128"/>
              </a:rPr>
              <a:t>Authorisation to practice </a:t>
            </a:r>
            <a:endParaRPr kumimoji="0" lang="en-GB" sz="3840" b="0" i="0" u="none" strike="noStrike" kern="0" cap="none" spc="0" normalizeH="0" baseline="0" noProof="0" dirty="0">
              <a:ln>
                <a:noFill/>
              </a:ln>
              <a:solidFill>
                <a:schemeClr val="tx1"/>
              </a:solidFill>
              <a:effectLst/>
              <a:uLnTx/>
              <a:uFillTx/>
              <a:latin typeface="+mn-lt"/>
              <a:ea typeface="ＭＳ Ｐゴシック" pitchFamily="112" charset="-128"/>
              <a:cs typeface="ＭＳ Ｐゴシック" pitchFamily="96" charset="-128"/>
            </a:endParaRPr>
          </a:p>
        </p:txBody>
      </p:sp>
      <p:sp>
        <p:nvSpPr>
          <p:cNvPr id="5" name="Title 1"/>
          <p:cNvSpPr txBox="1">
            <a:spLocks/>
          </p:cNvSpPr>
          <p:nvPr/>
        </p:nvSpPr>
        <p:spPr bwMode="auto">
          <a:xfrm>
            <a:off x="6777567" y="1295400"/>
            <a:ext cx="4790017"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Nursing Leadership</a:t>
            </a:r>
            <a:endParaRPr kumimoji="0" lang="en-GB" sz="3500" b="1" i="0" u="none" strike="noStrike" kern="0" cap="none" spc="0" normalizeH="0" baseline="0" noProof="0" dirty="0">
              <a:ln>
                <a:noFill/>
              </a:ln>
              <a:solidFill>
                <a:srgbClr val="CC030B"/>
              </a:solidFill>
              <a:effectLst/>
              <a:uLnTx/>
              <a:uFillTx/>
              <a:latin typeface="+mj-lt"/>
              <a:ea typeface="ＭＳ Ｐゴシック" pitchFamily="112" charset="-128"/>
              <a:cs typeface="ＭＳ Ｐゴシック" pitchFamily="96" charset="-128"/>
            </a:endParaRPr>
          </a:p>
        </p:txBody>
      </p:sp>
    </p:spTree>
    <p:extLst>
      <p:ext uri="{BB962C8B-B14F-4D97-AF65-F5344CB8AC3E}">
        <p14:creationId xmlns:p14="http://schemas.microsoft.com/office/powerpoint/2010/main" val="1331981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0" y="901700"/>
            <a:ext cx="11163300" cy="5433080"/>
          </a:xfrm>
          <a:prstGeom prst="wedgeEllipseCallout">
            <a:avLst>
              <a:gd name="adj1" fmla="val 26573"/>
              <a:gd name="adj2" fmla="val 57169"/>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p:txBody>
          <a:bodyPr/>
          <a:lstStyle/>
          <a:p>
            <a:r>
              <a:rPr lang="en-US" sz="2800" dirty="0" err="1" smtClean="0"/>
              <a:t>Dr</a:t>
            </a:r>
            <a:r>
              <a:rPr lang="en-US" sz="2800" dirty="0" smtClean="0"/>
              <a:t> </a:t>
            </a:r>
            <a:r>
              <a:rPr lang="en-US" sz="2800" dirty="0" err="1" smtClean="0"/>
              <a:t>Tedros</a:t>
            </a:r>
            <a:r>
              <a:rPr lang="en-US" sz="2800" dirty="0" smtClean="0"/>
              <a:t>, Director General WHO, September 2018</a:t>
            </a:r>
            <a:endParaRPr lang="en-US" sz="2800" dirty="0"/>
          </a:p>
        </p:txBody>
      </p:sp>
      <p:sp>
        <p:nvSpPr>
          <p:cNvPr id="4" name="TextBox 3"/>
          <p:cNvSpPr txBox="1"/>
          <p:nvPr/>
        </p:nvSpPr>
        <p:spPr>
          <a:xfrm>
            <a:off x="1905000" y="1062137"/>
            <a:ext cx="8115300" cy="5355312"/>
          </a:xfrm>
          <a:prstGeom prst="rect">
            <a:avLst/>
          </a:prstGeom>
          <a:noFill/>
        </p:spPr>
        <p:txBody>
          <a:bodyPr wrap="square" rtlCol="0">
            <a:spAutoFit/>
          </a:bodyPr>
          <a:lstStyle/>
          <a:p>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b="1" dirty="0" smtClean="0">
                <a:solidFill>
                  <a:schemeClr val="bg1"/>
                </a:solidFill>
              </a:rPr>
              <a:t>Poor </a:t>
            </a:r>
            <a:r>
              <a:rPr lang="en-US" b="1" dirty="0">
                <a:solidFill>
                  <a:schemeClr val="bg1"/>
                </a:solidFill>
              </a:rPr>
              <a:t>care </a:t>
            </a:r>
            <a:r>
              <a:rPr lang="en-US" dirty="0">
                <a:solidFill>
                  <a:schemeClr val="bg1"/>
                </a:solidFill>
              </a:rPr>
              <a:t>not only </a:t>
            </a:r>
            <a:r>
              <a:rPr lang="en-US" dirty="0" err="1">
                <a:solidFill>
                  <a:schemeClr val="bg1"/>
                </a:solidFill>
              </a:rPr>
              <a:t>jeopardises</a:t>
            </a:r>
            <a:r>
              <a:rPr lang="en-US" dirty="0">
                <a:solidFill>
                  <a:schemeClr val="bg1"/>
                </a:solidFill>
              </a:rPr>
              <a:t> the health of individuals; it erodes trust and puts entire health systems and populations at risk...</a:t>
            </a:r>
            <a:br>
              <a:rPr lang="en-US" dirty="0">
                <a:solidFill>
                  <a:schemeClr val="bg1"/>
                </a:solidFill>
              </a:rPr>
            </a:br>
            <a:r>
              <a:rPr lang="en-US" dirty="0">
                <a:solidFill>
                  <a:schemeClr val="bg1"/>
                </a:solidFill>
              </a:rPr>
              <a:t/>
            </a:r>
            <a:br>
              <a:rPr lang="en-US" dirty="0">
                <a:solidFill>
                  <a:schemeClr val="bg1"/>
                </a:solidFill>
              </a:rPr>
            </a:br>
            <a:r>
              <a:rPr lang="en-US" b="1" dirty="0">
                <a:solidFill>
                  <a:schemeClr val="bg1"/>
                </a:solidFill>
              </a:rPr>
              <a:t>Without quality, </a:t>
            </a:r>
            <a:r>
              <a:rPr lang="en-US" dirty="0">
                <a:solidFill>
                  <a:schemeClr val="bg1"/>
                </a:solidFill>
              </a:rPr>
              <a:t>universal health coverage (UHC) remains an empty promise...</a:t>
            </a:r>
            <a:br>
              <a:rPr lang="en-US" dirty="0">
                <a:solidFill>
                  <a:schemeClr val="bg1"/>
                </a:solidFill>
              </a:rPr>
            </a:br>
            <a:r>
              <a:rPr lang="en-US" dirty="0">
                <a:solidFill>
                  <a:schemeClr val="bg1"/>
                </a:solidFill>
              </a:rPr>
              <a:t> The same nurse who vaccinates children and cares for new mothers will also need to detect an unusual communicable </a:t>
            </a:r>
            <a:r>
              <a:rPr lang="en-US" dirty="0" smtClean="0">
                <a:solidFill>
                  <a:schemeClr val="bg1"/>
                </a:solidFill>
              </a:rPr>
              <a:t>disease</a:t>
            </a:r>
            <a:r>
              <a:rPr lang="mr-IN" dirty="0" smtClean="0">
                <a:solidFill>
                  <a:schemeClr val="bg1"/>
                </a:solidFill>
              </a:rPr>
              <a:t>…</a:t>
            </a:r>
            <a:r>
              <a:rPr lang="en-GB" dirty="0" smtClean="0">
                <a:solidFill>
                  <a:schemeClr val="bg1"/>
                </a:solidFill>
              </a:rPr>
              <a:t>.</a:t>
            </a:r>
            <a:r>
              <a:rPr lang="en-US" dirty="0" smtClean="0"/>
              <a:t>disease </a:t>
            </a:r>
            <a:r>
              <a:rPr lang="en-US" dirty="0">
                <a:solidFill>
                  <a:schemeClr val="bg1"/>
                </a:solidFill>
              </a:rPr>
              <a:t/>
            </a:r>
            <a:br>
              <a:rPr lang="en-US" dirty="0">
                <a:solidFill>
                  <a:schemeClr val="bg1"/>
                </a:solidFill>
              </a:rPr>
            </a:br>
            <a:r>
              <a:rPr lang="en-US" dirty="0">
                <a:solidFill>
                  <a:schemeClr val="bg1"/>
                </a:solidFill>
              </a:rPr>
              <a:t>All of this requires </a:t>
            </a:r>
            <a:r>
              <a:rPr lang="en-US" dirty="0" smtClean="0">
                <a:solidFill>
                  <a:schemeClr val="bg1"/>
                </a:solidFill>
              </a:rPr>
              <a:t>[ ] </a:t>
            </a:r>
            <a:r>
              <a:rPr lang="en-US" b="1" dirty="0" smtClean="0">
                <a:solidFill>
                  <a:schemeClr val="bg1"/>
                </a:solidFill>
              </a:rPr>
              <a:t>active </a:t>
            </a:r>
            <a:r>
              <a:rPr lang="en-US" b="1" dirty="0">
                <a:solidFill>
                  <a:schemeClr val="bg1"/>
                </a:solidFill>
              </a:rPr>
              <a:t>learning systems</a:t>
            </a:r>
            <a:r>
              <a:rPr lang="en-US" dirty="0">
                <a:solidFill>
                  <a:schemeClr val="bg1"/>
                </a:solidFill>
              </a:rPr>
              <a:t>... We must go deep into the </a:t>
            </a:r>
            <a:r>
              <a:rPr lang="en-US" b="1" dirty="0">
                <a:solidFill>
                  <a:schemeClr val="bg1"/>
                </a:solidFill>
              </a:rPr>
              <a:t>messy realities </a:t>
            </a:r>
            <a:r>
              <a:rPr lang="en-US" dirty="0">
                <a:solidFill>
                  <a:schemeClr val="bg1"/>
                </a:solidFill>
              </a:rPr>
              <a:t>of health services to </a:t>
            </a:r>
            <a:r>
              <a:rPr lang="en-US" b="1" dirty="0">
                <a:solidFill>
                  <a:schemeClr val="bg1"/>
                </a:solidFill>
              </a:rPr>
              <a:t>understand local problems, find innovative solutions, learn from mistakes, scale up what works, and share experiences.</a:t>
            </a:r>
            <a:r>
              <a:rPr lang="en-US" dirty="0">
                <a:solidFill>
                  <a:schemeClr val="bg1"/>
                </a:solidFill>
              </a:rPr>
              <a:t> Local learning needs to be </a:t>
            </a:r>
            <a:r>
              <a:rPr lang="en-US" dirty="0" err="1">
                <a:solidFill>
                  <a:schemeClr val="bg1"/>
                </a:solidFill>
              </a:rPr>
              <a:t>prioritised</a:t>
            </a:r>
            <a:r>
              <a:rPr lang="en-US" dirty="0">
                <a:solidFill>
                  <a:schemeClr val="bg1"/>
                </a:solidFill>
              </a:rPr>
              <a:t>, but local lessons must also be shared nationally and with the world...</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Quality is not a given. It takes vision, planning, investment, compassion, meticulous execution, and rigorous monitoring, </a:t>
            </a:r>
            <a:r>
              <a:rPr lang="en-US" b="1" dirty="0">
                <a:solidFill>
                  <a:schemeClr val="bg1"/>
                </a:solidFill>
              </a:rPr>
              <a:t>from the national level to the smallest, remotest clinic.</a:t>
            </a:r>
            <a:r>
              <a:rPr lang="en-US" dirty="0">
                <a:solidFill>
                  <a:schemeClr val="bg1"/>
                </a:solidFill>
              </a:rPr>
              <a:t/>
            </a:r>
            <a:br>
              <a:rPr lang="en-US" dirty="0">
                <a:solidFill>
                  <a:schemeClr val="bg1"/>
                </a:solidFill>
              </a:rPr>
            </a:br>
            <a:endParaRPr lang="en-US" dirty="0">
              <a:solidFill>
                <a:schemeClr val="bg1"/>
              </a:solidFill>
            </a:endParaRPr>
          </a:p>
        </p:txBody>
      </p:sp>
      <p:sp>
        <p:nvSpPr>
          <p:cNvPr id="5" name="TextBox 4"/>
          <p:cNvSpPr txBox="1"/>
          <p:nvPr/>
        </p:nvSpPr>
        <p:spPr>
          <a:xfrm>
            <a:off x="838200" y="6324600"/>
            <a:ext cx="9029700" cy="523220"/>
          </a:xfrm>
          <a:prstGeom prst="rect">
            <a:avLst/>
          </a:prstGeom>
          <a:noFill/>
        </p:spPr>
        <p:txBody>
          <a:bodyPr wrap="square" rtlCol="0">
            <a:spAutoFit/>
          </a:bodyPr>
          <a:lstStyle/>
          <a:p>
            <a:r>
              <a:rPr lang="en-US" sz="1400" dirty="0"/>
              <a:t>https://</a:t>
            </a:r>
            <a:r>
              <a:rPr lang="en-US" sz="1400" dirty="0" err="1"/>
              <a:t>www.thelancet.com</a:t>
            </a:r>
            <a:r>
              <a:rPr lang="en-US" sz="1400" dirty="0"/>
              <a:t>/journals/</a:t>
            </a:r>
            <a:r>
              <a:rPr lang="en-US" sz="1400" dirty="0" err="1"/>
              <a:t>langlo</a:t>
            </a:r>
            <a:r>
              <a:rPr lang="en-US" sz="1400" dirty="0"/>
              <a:t>/article/PIIS2214-109X(18)30394-2/</a:t>
            </a:r>
            <a:r>
              <a:rPr lang="en-US" sz="1400" dirty="0" err="1"/>
              <a:t>fulltext</a:t>
            </a:r>
            <a:r>
              <a:rPr lang="en-US" sz="1400" dirty="0"/>
              <a:t/>
            </a:r>
            <a:br>
              <a:rPr lang="en-US" sz="1400" dirty="0"/>
            </a:br>
            <a:endParaRPr lang="en-US" sz="1400" dirty="0"/>
          </a:p>
        </p:txBody>
      </p:sp>
    </p:spTree>
    <p:extLst>
      <p:ext uri="{BB962C8B-B14F-4D97-AF65-F5344CB8AC3E}">
        <p14:creationId xmlns:p14="http://schemas.microsoft.com/office/powerpoint/2010/main" val="100875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5-12 15.29.35.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588001" y="815621"/>
            <a:ext cx="5324780" cy="3544712"/>
          </a:xfrm>
          <a:prstGeom prst="rect">
            <a:avLst/>
          </a:prstGeom>
        </p:spPr>
      </p:pic>
      <p:sp>
        <p:nvSpPr>
          <p:cNvPr id="2" name="Title 1"/>
          <p:cNvSpPr>
            <a:spLocks noGrp="1"/>
          </p:cNvSpPr>
          <p:nvPr>
            <p:ph type="title"/>
          </p:nvPr>
        </p:nvSpPr>
        <p:spPr>
          <a:xfrm>
            <a:off x="3570113" y="208844"/>
            <a:ext cx="6745110" cy="1086556"/>
          </a:xfrm>
        </p:spPr>
        <p:txBody>
          <a:bodyPr/>
          <a:lstStyle/>
          <a:p>
            <a:r>
              <a:rPr lang="nl-NL" sz="2400" dirty="0" err="1"/>
              <a:t>Education</a:t>
            </a:r>
            <a:r>
              <a:rPr lang="nl-NL" sz="2400" dirty="0"/>
              <a:t> </a:t>
            </a:r>
            <a:r>
              <a:rPr lang="nl-NL" sz="2400" dirty="0" err="1"/>
              <a:t>strategy</a:t>
            </a:r>
            <a:endParaRPr lang="nl-NL" sz="2400" dirty="0"/>
          </a:p>
        </p:txBody>
      </p:sp>
      <p:pic>
        <p:nvPicPr>
          <p:cNvPr id="4" name="Picture 3" descr="education strategy copy.png"/>
          <p:cNvPicPr>
            <a:picLocks noChangeAspect="1"/>
          </p:cNvPicPr>
          <p:nvPr/>
        </p:nvPicPr>
        <p:blipFill>
          <a:blip r:embed="rId4"/>
          <a:stretch>
            <a:fillRect/>
          </a:stretch>
        </p:blipFill>
        <p:spPr>
          <a:xfrm>
            <a:off x="1524000" y="3866311"/>
            <a:ext cx="5299924" cy="2681247"/>
          </a:xfrm>
          <a:prstGeom prst="rect">
            <a:avLst/>
          </a:prstGeom>
        </p:spPr>
      </p:pic>
      <p:pic>
        <p:nvPicPr>
          <p:cNvPr id="7" name="Picture 6" descr="Education strategy development Porto Jan 2014 20140125_165209.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524001" y="1540283"/>
            <a:ext cx="4642556" cy="2142719"/>
          </a:xfrm>
          <a:prstGeom prst="rect">
            <a:avLst/>
          </a:prstGeom>
        </p:spPr>
      </p:pic>
      <p:pic>
        <p:nvPicPr>
          <p:cNvPr id="8" name="Picture 7" descr="Education strategy dinner CAN THE FOUR IN MIDDLE BE CUT OUT AND USED?.jpg"/>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004000" y="4828724"/>
            <a:ext cx="2355255" cy="1611490"/>
          </a:xfrm>
          <a:prstGeom prst="rect">
            <a:avLst/>
          </a:prstGeom>
        </p:spPr>
      </p:pic>
    </p:spTree>
    <p:extLst>
      <p:ext uri="{BB962C8B-B14F-4D97-AF65-F5344CB8AC3E}">
        <p14:creationId xmlns:p14="http://schemas.microsoft.com/office/powerpoint/2010/main" val="430425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xmlns="" id="{CA93EF11-91C8-4312-AD04-D8B04DBD074B}"/>
              </a:ext>
            </a:extLst>
          </p:cNvPr>
          <p:cNvSpPr/>
          <p:nvPr/>
        </p:nvSpPr>
        <p:spPr>
          <a:xfrm>
            <a:off x="0" y="1452582"/>
            <a:ext cx="12192000" cy="5224261"/>
          </a:xfrm>
          <a:prstGeom prst="rect">
            <a:avLst/>
          </a:prstGeom>
          <a:solidFill>
            <a:schemeClr val="bg1">
              <a:lumMod val="9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prstClr val="white"/>
              </a:solidFill>
            </a:endParaRPr>
          </a:p>
        </p:txBody>
      </p:sp>
      <p:sp>
        <p:nvSpPr>
          <p:cNvPr id="146" name="Rectangle: Rounded Corners 145">
            <a:extLst>
              <a:ext uri="{FF2B5EF4-FFF2-40B4-BE49-F238E27FC236}">
                <a16:creationId xmlns:a16="http://schemas.microsoft.com/office/drawing/2014/main" xmlns="" id="{D2567648-748B-4D44-B6B0-180A25BAD04F}"/>
              </a:ext>
            </a:extLst>
          </p:cNvPr>
          <p:cNvSpPr/>
          <p:nvPr/>
        </p:nvSpPr>
        <p:spPr>
          <a:xfrm>
            <a:off x="7455916" y="5514735"/>
            <a:ext cx="2623112" cy="666725"/>
          </a:xfrm>
          <a:prstGeom prst="roundRect">
            <a:avLst/>
          </a:prstGeom>
          <a:solidFill>
            <a:schemeClr val="accent2">
              <a:alpha val="23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prstClr val="white"/>
              </a:solidFill>
            </a:endParaRPr>
          </a:p>
        </p:txBody>
      </p:sp>
      <p:sp>
        <p:nvSpPr>
          <p:cNvPr id="240" name="Rectangle: Rounded Corners 239">
            <a:extLst>
              <a:ext uri="{FF2B5EF4-FFF2-40B4-BE49-F238E27FC236}">
                <a16:creationId xmlns:a16="http://schemas.microsoft.com/office/drawing/2014/main" xmlns="" id="{1F00B8A3-A890-48BE-B7F0-7F9C2C0CEDE4}"/>
              </a:ext>
            </a:extLst>
          </p:cNvPr>
          <p:cNvSpPr/>
          <p:nvPr/>
        </p:nvSpPr>
        <p:spPr>
          <a:xfrm>
            <a:off x="1645732" y="5514735"/>
            <a:ext cx="2623112" cy="666725"/>
          </a:xfrm>
          <a:prstGeom prst="roundRect">
            <a:avLst/>
          </a:prstGeom>
          <a:solidFill>
            <a:schemeClr val="accent2">
              <a:alpha val="23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prstClr val="white"/>
              </a:solidFill>
            </a:endParaRPr>
          </a:p>
        </p:txBody>
      </p:sp>
      <p:sp>
        <p:nvSpPr>
          <p:cNvPr id="239" name="Rectangle: Rounded Corners 238">
            <a:extLst>
              <a:ext uri="{FF2B5EF4-FFF2-40B4-BE49-F238E27FC236}">
                <a16:creationId xmlns:a16="http://schemas.microsoft.com/office/drawing/2014/main" xmlns="" id="{E5044DD1-93F1-42D1-B929-35BC228A1B9C}"/>
              </a:ext>
            </a:extLst>
          </p:cNvPr>
          <p:cNvSpPr/>
          <p:nvPr/>
        </p:nvSpPr>
        <p:spPr>
          <a:xfrm>
            <a:off x="7440116" y="1568990"/>
            <a:ext cx="2623112" cy="666725"/>
          </a:xfrm>
          <a:prstGeom prst="roundRect">
            <a:avLst/>
          </a:prstGeom>
          <a:solidFill>
            <a:schemeClr val="accent2">
              <a:alpha val="23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prstClr val="white"/>
              </a:solidFill>
            </a:endParaRPr>
          </a:p>
        </p:txBody>
      </p:sp>
      <p:grpSp>
        <p:nvGrpSpPr>
          <p:cNvPr id="238" name="Group 237">
            <a:extLst>
              <a:ext uri="{FF2B5EF4-FFF2-40B4-BE49-F238E27FC236}">
                <a16:creationId xmlns:a16="http://schemas.microsoft.com/office/drawing/2014/main" xmlns="" id="{A8596479-DBE5-4727-B242-2151668E503A}"/>
              </a:ext>
            </a:extLst>
          </p:cNvPr>
          <p:cNvGrpSpPr/>
          <p:nvPr/>
        </p:nvGrpSpPr>
        <p:grpSpPr>
          <a:xfrm>
            <a:off x="199670" y="1662145"/>
            <a:ext cx="11849572" cy="4435131"/>
            <a:chOff x="76299" y="1491760"/>
            <a:chExt cx="11849572" cy="4614213"/>
          </a:xfrm>
        </p:grpSpPr>
        <p:grpSp>
          <p:nvGrpSpPr>
            <p:cNvPr id="217" name="Group 216">
              <a:extLst>
                <a:ext uri="{FF2B5EF4-FFF2-40B4-BE49-F238E27FC236}">
                  <a16:creationId xmlns:a16="http://schemas.microsoft.com/office/drawing/2014/main" xmlns="" id="{2B2C10E1-7ABA-491A-AE6C-BC3CF72F7F7A}"/>
                </a:ext>
              </a:extLst>
            </p:cNvPr>
            <p:cNvGrpSpPr/>
            <p:nvPr/>
          </p:nvGrpSpPr>
          <p:grpSpPr>
            <a:xfrm>
              <a:off x="1902494" y="2371553"/>
              <a:ext cx="7502977" cy="2953307"/>
              <a:chOff x="1573992" y="2506992"/>
              <a:chExt cx="7834731" cy="2903458"/>
            </a:xfrm>
          </p:grpSpPr>
          <p:grpSp>
            <p:nvGrpSpPr>
              <p:cNvPr id="201" name="Group 200">
                <a:extLst>
                  <a:ext uri="{FF2B5EF4-FFF2-40B4-BE49-F238E27FC236}">
                    <a16:creationId xmlns:a16="http://schemas.microsoft.com/office/drawing/2014/main" xmlns="" id="{25916B49-3C6C-4C2E-83EF-BBE47D74A6BF}"/>
                  </a:ext>
                </a:extLst>
              </p:cNvPr>
              <p:cNvGrpSpPr/>
              <p:nvPr/>
            </p:nvGrpSpPr>
            <p:grpSpPr>
              <a:xfrm>
                <a:off x="6594068" y="2805106"/>
                <a:ext cx="1271792" cy="2307230"/>
                <a:chOff x="6613092" y="2839618"/>
                <a:chExt cx="1233744" cy="2238206"/>
              </a:xfrm>
            </p:grpSpPr>
            <p:cxnSp>
              <p:nvCxnSpPr>
                <p:cNvPr id="199" name="Straight Arrow Connector 198">
                  <a:extLst>
                    <a:ext uri="{FF2B5EF4-FFF2-40B4-BE49-F238E27FC236}">
                      <a16:creationId xmlns:a16="http://schemas.microsoft.com/office/drawing/2014/main" xmlns="" id="{D13AC9A7-41C1-488D-8952-7555C4D6231F}"/>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xmlns="" id="{57778647-C36A-459A-B3DE-7FDCE872A680}"/>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xmlns="" id="{3D04231D-DE69-4B7A-962F-5850D04B7D30}"/>
                  </a:ext>
                </a:extLst>
              </p:cNvPr>
              <p:cNvGrpSpPr/>
              <p:nvPr/>
            </p:nvGrpSpPr>
            <p:grpSpPr>
              <a:xfrm>
                <a:off x="7808275" y="2506992"/>
                <a:ext cx="1600448" cy="2903458"/>
                <a:chOff x="7929632" y="2727151"/>
                <a:chExt cx="1357733" cy="2463139"/>
              </a:xfrm>
            </p:grpSpPr>
            <p:cxnSp>
              <p:nvCxnSpPr>
                <p:cNvPr id="202" name="Straight Arrow Connector 201">
                  <a:extLst>
                    <a:ext uri="{FF2B5EF4-FFF2-40B4-BE49-F238E27FC236}">
                      <a16:creationId xmlns:a16="http://schemas.microsoft.com/office/drawing/2014/main" xmlns="" id="{5AC7A748-A687-47DD-8D3D-5E3F38BD50CF}"/>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xmlns="" id="{664B35B1-3D74-453F-A43D-C02C16B5143C}"/>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xmlns="" id="{4E9F6D69-DE31-4C90-B676-735FA2519C5A}"/>
                  </a:ext>
                </a:extLst>
              </p:cNvPr>
              <p:cNvGrpSpPr/>
              <p:nvPr/>
            </p:nvGrpSpPr>
            <p:grpSpPr>
              <a:xfrm>
                <a:off x="3863894" y="3030366"/>
                <a:ext cx="1023456" cy="1856710"/>
                <a:chOff x="4657433" y="2986554"/>
                <a:chExt cx="1071755" cy="1944334"/>
              </a:xfrm>
            </p:grpSpPr>
            <p:cxnSp>
              <p:nvCxnSpPr>
                <p:cNvPr id="205" name="Straight Arrow Connector 204">
                  <a:extLst>
                    <a:ext uri="{FF2B5EF4-FFF2-40B4-BE49-F238E27FC236}">
                      <a16:creationId xmlns:a16="http://schemas.microsoft.com/office/drawing/2014/main" xmlns="" id="{763509B5-C7FC-4A87-923C-8D85E33CF268}"/>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xmlns="" id="{650FF769-D423-449A-B075-C53CE14D86E2}"/>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08" name="Group 207">
                <a:extLst>
                  <a:ext uri="{FF2B5EF4-FFF2-40B4-BE49-F238E27FC236}">
                    <a16:creationId xmlns:a16="http://schemas.microsoft.com/office/drawing/2014/main" xmlns="" id="{F4C166C8-EAD5-4E93-AE6D-EBF78C8635D0}"/>
                  </a:ext>
                </a:extLst>
              </p:cNvPr>
              <p:cNvGrpSpPr/>
              <p:nvPr/>
            </p:nvGrpSpPr>
            <p:grpSpPr>
              <a:xfrm>
                <a:off x="5018443" y="2861521"/>
                <a:ext cx="1209598" cy="2194400"/>
                <a:chOff x="6613092" y="2839618"/>
                <a:chExt cx="1233744" cy="2238206"/>
              </a:xfrm>
            </p:grpSpPr>
            <p:cxnSp>
              <p:nvCxnSpPr>
                <p:cNvPr id="209" name="Straight Arrow Connector 208">
                  <a:extLst>
                    <a:ext uri="{FF2B5EF4-FFF2-40B4-BE49-F238E27FC236}">
                      <a16:creationId xmlns:a16="http://schemas.microsoft.com/office/drawing/2014/main" xmlns="" id="{34A5CC6C-C458-4FE8-933E-6D0A7BE09CEF}"/>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944CB6B9-034D-4E4D-8513-BDCDB44F517D}"/>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xmlns="" id="{19D0A463-35BE-4A5E-AA5A-C62035FC51AA}"/>
                  </a:ext>
                </a:extLst>
              </p:cNvPr>
              <p:cNvGrpSpPr/>
              <p:nvPr/>
            </p:nvGrpSpPr>
            <p:grpSpPr>
              <a:xfrm>
                <a:off x="2629001" y="3229389"/>
                <a:ext cx="804044" cy="1458664"/>
                <a:chOff x="3114350" y="3229389"/>
                <a:chExt cx="804044" cy="1458664"/>
              </a:xfrm>
            </p:grpSpPr>
            <p:cxnSp>
              <p:nvCxnSpPr>
                <p:cNvPr id="211" name="Straight Arrow Connector 210">
                  <a:extLst>
                    <a:ext uri="{FF2B5EF4-FFF2-40B4-BE49-F238E27FC236}">
                      <a16:creationId xmlns:a16="http://schemas.microsoft.com/office/drawing/2014/main" xmlns="" id="{D7F7CF68-299D-4A12-935D-19B14124066A}"/>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xmlns="" id="{84335C49-721C-4145-B640-9B06294834E4}"/>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xmlns="" id="{664302C4-87EB-4200-9363-5F319CAA3456}"/>
                  </a:ext>
                </a:extLst>
              </p:cNvPr>
              <p:cNvGrpSpPr/>
              <p:nvPr/>
            </p:nvGrpSpPr>
            <p:grpSpPr>
              <a:xfrm>
                <a:off x="1573992" y="3429000"/>
                <a:ext cx="583986" cy="1059442"/>
                <a:chOff x="2143207" y="3429000"/>
                <a:chExt cx="583986" cy="1059442"/>
              </a:xfrm>
            </p:grpSpPr>
            <p:cxnSp>
              <p:nvCxnSpPr>
                <p:cNvPr id="214" name="Straight Arrow Connector 213">
                  <a:extLst>
                    <a:ext uri="{FF2B5EF4-FFF2-40B4-BE49-F238E27FC236}">
                      <a16:creationId xmlns:a16="http://schemas.microsoft.com/office/drawing/2014/main" xmlns="" id="{640D82AC-4AFB-4B51-8A75-8E34ED8260D6}"/>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xmlns="" id="{9F8575A3-72AC-412F-87E4-1243D26E0316}"/>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grpSp>
          <p:nvGrpSpPr>
            <p:cNvPr id="180" name="Group 179">
              <a:extLst>
                <a:ext uri="{FF2B5EF4-FFF2-40B4-BE49-F238E27FC236}">
                  <a16:creationId xmlns:a16="http://schemas.microsoft.com/office/drawing/2014/main" xmlns="" id="{9E1C007B-AC88-4392-8ECE-BBB8A0D93A6B}"/>
                </a:ext>
              </a:extLst>
            </p:cNvPr>
            <p:cNvGrpSpPr/>
            <p:nvPr/>
          </p:nvGrpSpPr>
          <p:grpSpPr>
            <a:xfrm>
              <a:off x="219404" y="2995914"/>
              <a:ext cx="9790818" cy="1631870"/>
              <a:chOff x="-183520" y="3119914"/>
              <a:chExt cx="10223734" cy="1604326"/>
            </a:xfrm>
          </p:grpSpPr>
          <p:sp>
            <p:nvSpPr>
              <p:cNvPr id="181" name="Freeform: Shape 180">
                <a:extLst>
                  <a:ext uri="{FF2B5EF4-FFF2-40B4-BE49-F238E27FC236}">
                    <a16:creationId xmlns:a16="http://schemas.microsoft.com/office/drawing/2014/main" xmlns="" id="{4B3CA0B9-868C-42DF-B75D-1D2BA7B51A6A}"/>
                  </a:ext>
                </a:extLst>
              </p:cNvPr>
              <p:cNvSpPr/>
              <p:nvPr/>
            </p:nvSpPr>
            <p:spPr>
              <a:xfrm>
                <a:off x="1073986" y="3759200"/>
                <a:ext cx="8966228" cy="34290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dirty="0">
                  <a:solidFill>
                    <a:prstClr val="white"/>
                  </a:solidFill>
                </a:endParaRPr>
              </a:p>
            </p:txBody>
          </p:sp>
          <p:sp>
            <p:nvSpPr>
              <p:cNvPr id="182" name="Freeform 18">
                <a:extLst>
                  <a:ext uri="{FF2B5EF4-FFF2-40B4-BE49-F238E27FC236}">
                    <a16:creationId xmlns:a16="http://schemas.microsoft.com/office/drawing/2014/main" xmlns="" id="{9BE42C3B-CA79-4377-AE45-3B753588BA6A}"/>
                  </a:ext>
                </a:extLst>
              </p:cNvPr>
              <p:cNvSpPr>
                <a:spLocks/>
              </p:cNvSpPr>
              <p:nvPr/>
            </p:nvSpPr>
            <p:spPr bwMode="auto">
              <a:xfrm flipH="1">
                <a:off x="-183520" y="3119914"/>
                <a:ext cx="1280740" cy="1604326"/>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alpha val="6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dirty="0">
                  <a:solidFill>
                    <a:prstClr val="black"/>
                  </a:solidFill>
                </a:endParaRPr>
              </a:p>
            </p:txBody>
          </p:sp>
        </p:grpSp>
        <p:grpSp>
          <p:nvGrpSpPr>
            <p:cNvPr id="63" name="Group 62">
              <a:extLst>
                <a:ext uri="{FF2B5EF4-FFF2-40B4-BE49-F238E27FC236}">
                  <a16:creationId xmlns:a16="http://schemas.microsoft.com/office/drawing/2014/main" xmlns="" id="{CC0EA8D3-89FD-4175-A792-7D78E94E82CE}"/>
                </a:ext>
              </a:extLst>
            </p:cNvPr>
            <p:cNvGrpSpPr/>
            <p:nvPr/>
          </p:nvGrpSpPr>
          <p:grpSpPr>
            <a:xfrm flipV="1">
              <a:off x="2789054" y="3924557"/>
              <a:ext cx="7174097" cy="1718872"/>
              <a:chOff x="2471760" y="2209798"/>
              <a:chExt cx="7491308" cy="1689859"/>
            </a:xfrm>
          </p:grpSpPr>
          <p:cxnSp>
            <p:nvCxnSpPr>
              <p:cNvPr id="64" name="Straight Arrow Connector 63">
                <a:extLst>
                  <a:ext uri="{FF2B5EF4-FFF2-40B4-BE49-F238E27FC236}">
                    <a16:creationId xmlns:a16="http://schemas.microsoft.com/office/drawing/2014/main" xmlns="" id="{82E62ACF-D309-47F1-B3C2-C6ED1A307F5C}"/>
                  </a:ext>
                </a:extLst>
              </p:cNvPr>
              <p:cNvCxnSpPr>
                <a:cxnSpLocks/>
              </p:cNvCxnSpPr>
              <p:nvPr/>
            </p:nvCxnSpPr>
            <p:spPr>
              <a:xfrm>
                <a:off x="2471760" y="2209798"/>
                <a:ext cx="1480694" cy="1689859"/>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27216638-1E8B-45D3-812B-6DB15D814E37}"/>
                  </a:ext>
                </a:extLst>
              </p:cNvPr>
              <p:cNvCxnSpPr>
                <a:cxnSpLocks/>
              </p:cNvCxnSpPr>
              <p:nvPr/>
            </p:nvCxnSpPr>
            <p:spPr>
              <a:xfrm>
                <a:off x="8518871" y="2209798"/>
                <a:ext cx="1444197" cy="1619879"/>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88D1FACA-A96D-4458-8978-A067B3F1E0D4}"/>
                  </a:ext>
                </a:extLst>
              </p:cNvPr>
              <p:cNvCxnSpPr>
                <a:cxnSpLocks/>
              </p:cNvCxnSpPr>
              <p:nvPr/>
            </p:nvCxnSpPr>
            <p:spPr>
              <a:xfrm>
                <a:off x="5495316" y="2209798"/>
                <a:ext cx="1438038" cy="1641177"/>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xmlns="" id="{C0CF0FE9-6016-4C73-87F1-0564932AE654}"/>
                </a:ext>
              </a:extLst>
            </p:cNvPr>
            <p:cNvGrpSpPr/>
            <p:nvPr/>
          </p:nvGrpSpPr>
          <p:grpSpPr>
            <a:xfrm>
              <a:off x="603866" y="2183291"/>
              <a:ext cx="2308964" cy="187837"/>
              <a:chOff x="207525" y="2374642"/>
              <a:chExt cx="2411058" cy="184666"/>
            </a:xfrm>
          </p:grpSpPr>
          <p:cxnSp>
            <p:nvCxnSpPr>
              <p:cNvPr id="71" name="Straight Arrow Connector 70">
                <a:extLst>
                  <a:ext uri="{FF2B5EF4-FFF2-40B4-BE49-F238E27FC236}">
                    <a16:creationId xmlns:a16="http://schemas.microsoft.com/office/drawing/2014/main" xmlns="" id="{B80FF75B-7BD8-407B-985E-21BB2183234A}"/>
                  </a:ext>
                </a:extLst>
              </p:cNvPr>
              <p:cNvCxnSpPr>
                <a:cxnSpLocks/>
              </p:cNvCxnSpPr>
              <p:nvPr/>
            </p:nvCxnSpPr>
            <p:spPr>
              <a:xfrm>
                <a:off x="1552582" y="2483642"/>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FA676DCE-F46A-4D37-8E02-684FE12EF06E}"/>
                  </a:ext>
                </a:extLst>
              </p:cNvPr>
              <p:cNvSpPr/>
              <p:nvPr/>
            </p:nvSpPr>
            <p:spPr>
              <a:xfrm>
                <a:off x="207525" y="2374642"/>
                <a:ext cx="1235075" cy="184666"/>
              </a:xfrm>
              <a:prstGeom prst="rect">
                <a:avLst/>
              </a:prstGeom>
            </p:spPr>
            <p:txBody>
              <a:bodyPr wrap="square" lIns="0" tIns="0" rIns="0" bIns="0">
                <a:noAutofit/>
              </a:bodyPr>
              <a:lstStyle/>
              <a:p>
                <a:pPr algn="r" defTabSz="914377"/>
                <a:r>
                  <a:rPr lang="en-GB" sz="1400" dirty="0">
                    <a:solidFill>
                      <a:prstClr val="black"/>
                    </a:solidFill>
                  </a:rPr>
                  <a:t>Housing</a:t>
                </a:r>
              </a:p>
            </p:txBody>
          </p:sp>
        </p:grpSp>
        <p:grpSp>
          <p:nvGrpSpPr>
            <p:cNvPr id="82" name="Group 81">
              <a:extLst>
                <a:ext uri="{FF2B5EF4-FFF2-40B4-BE49-F238E27FC236}">
                  <a16:creationId xmlns:a16="http://schemas.microsoft.com/office/drawing/2014/main" xmlns="" id="{5C2AE9D5-5385-4C11-B937-491526663C18}"/>
                </a:ext>
              </a:extLst>
            </p:cNvPr>
            <p:cNvGrpSpPr/>
            <p:nvPr/>
          </p:nvGrpSpPr>
          <p:grpSpPr>
            <a:xfrm>
              <a:off x="709925" y="2544332"/>
              <a:ext cx="2514600" cy="187837"/>
              <a:chOff x="363100" y="2722999"/>
              <a:chExt cx="2625787" cy="184666"/>
            </a:xfrm>
          </p:grpSpPr>
          <p:cxnSp>
            <p:nvCxnSpPr>
              <p:cNvPr id="72" name="Straight Arrow Connector 71">
                <a:extLst>
                  <a:ext uri="{FF2B5EF4-FFF2-40B4-BE49-F238E27FC236}">
                    <a16:creationId xmlns:a16="http://schemas.microsoft.com/office/drawing/2014/main" xmlns="" id="{A67E1323-19C8-4267-B26E-B4F51FFF35DA}"/>
                  </a:ext>
                </a:extLst>
              </p:cNvPr>
              <p:cNvCxnSpPr>
                <a:cxnSpLocks/>
              </p:cNvCxnSpPr>
              <p:nvPr/>
            </p:nvCxnSpPr>
            <p:spPr>
              <a:xfrm>
                <a:off x="1922886" y="2846647"/>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xmlns="" id="{CB496E62-897E-45A7-8645-FAAC620F060D}"/>
                  </a:ext>
                </a:extLst>
              </p:cNvPr>
              <p:cNvSpPr/>
              <p:nvPr/>
            </p:nvSpPr>
            <p:spPr>
              <a:xfrm>
                <a:off x="363100" y="2722999"/>
                <a:ext cx="1480694" cy="184666"/>
              </a:xfrm>
              <a:prstGeom prst="rect">
                <a:avLst/>
              </a:prstGeom>
            </p:spPr>
            <p:txBody>
              <a:bodyPr wrap="square" lIns="0" tIns="0" rIns="0" bIns="0">
                <a:noAutofit/>
              </a:bodyPr>
              <a:lstStyle/>
              <a:p>
                <a:pPr algn="r" defTabSz="914377"/>
                <a:r>
                  <a:rPr lang="en-GB" sz="1400" dirty="0">
                    <a:solidFill>
                      <a:prstClr val="black"/>
                    </a:solidFill>
                  </a:rPr>
                  <a:t>Indoor air pollution</a:t>
                </a:r>
              </a:p>
            </p:txBody>
          </p:sp>
        </p:grpSp>
        <p:grpSp>
          <p:nvGrpSpPr>
            <p:cNvPr id="83" name="Group 82">
              <a:extLst>
                <a:ext uri="{FF2B5EF4-FFF2-40B4-BE49-F238E27FC236}">
                  <a16:creationId xmlns:a16="http://schemas.microsoft.com/office/drawing/2014/main" xmlns="" id="{A9B6BB76-F286-413E-B722-E8C0DAD20321}"/>
                </a:ext>
              </a:extLst>
            </p:cNvPr>
            <p:cNvGrpSpPr/>
            <p:nvPr/>
          </p:nvGrpSpPr>
          <p:grpSpPr>
            <a:xfrm>
              <a:off x="638333" y="2869251"/>
              <a:ext cx="2887319" cy="187837"/>
              <a:chOff x="207524" y="2982617"/>
              <a:chExt cx="3014986" cy="184666"/>
            </a:xfrm>
          </p:grpSpPr>
          <p:cxnSp>
            <p:nvCxnSpPr>
              <p:cNvPr id="73" name="Straight Arrow Connector 72">
                <a:extLst>
                  <a:ext uri="{FF2B5EF4-FFF2-40B4-BE49-F238E27FC236}">
                    <a16:creationId xmlns:a16="http://schemas.microsoft.com/office/drawing/2014/main" xmlns="" id="{8B829AA5-B827-4722-BDA8-C50D1B377824}"/>
                  </a:ext>
                </a:extLst>
              </p:cNvPr>
              <p:cNvCxnSpPr>
                <a:cxnSpLocks/>
              </p:cNvCxnSpPr>
              <p:nvPr/>
            </p:nvCxnSpPr>
            <p:spPr>
              <a:xfrm>
                <a:off x="2156509" y="3107142"/>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xmlns="" id="{B2A10C7C-7BFC-4673-A0D1-4D56DDAB29EA}"/>
                  </a:ext>
                </a:extLst>
              </p:cNvPr>
              <p:cNvSpPr/>
              <p:nvPr/>
            </p:nvSpPr>
            <p:spPr>
              <a:xfrm>
                <a:off x="207524" y="2982617"/>
                <a:ext cx="1855626" cy="184666"/>
              </a:xfrm>
              <a:prstGeom prst="rect">
                <a:avLst/>
              </a:prstGeom>
            </p:spPr>
            <p:txBody>
              <a:bodyPr wrap="square" lIns="0" tIns="0" rIns="0" bIns="0">
                <a:noAutofit/>
              </a:bodyPr>
              <a:lstStyle/>
              <a:p>
                <a:pPr algn="r" defTabSz="914377"/>
                <a:r>
                  <a:rPr lang="en-GB" sz="1400" dirty="0">
                    <a:solidFill>
                      <a:prstClr val="black"/>
                    </a:solidFill>
                  </a:rPr>
                  <a:t>Ambient air pollution</a:t>
                </a:r>
              </a:p>
            </p:txBody>
          </p:sp>
        </p:grpSp>
        <p:grpSp>
          <p:nvGrpSpPr>
            <p:cNvPr id="84" name="Group 83">
              <a:extLst>
                <a:ext uri="{FF2B5EF4-FFF2-40B4-BE49-F238E27FC236}">
                  <a16:creationId xmlns:a16="http://schemas.microsoft.com/office/drawing/2014/main" xmlns="" id="{FC4CBDDE-64BF-4072-8EBF-28BD37858498}"/>
                </a:ext>
              </a:extLst>
            </p:cNvPr>
            <p:cNvGrpSpPr/>
            <p:nvPr/>
          </p:nvGrpSpPr>
          <p:grpSpPr>
            <a:xfrm>
              <a:off x="1404999" y="3194171"/>
              <a:ext cx="2437085" cy="389093"/>
              <a:chOff x="901940" y="3178077"/>
              <a:chExt cx="2544845" cy="382525"/>
            </a:xfrm>
          </p:grpSpPr>
          <p:cxnSp>
            <p:nvCxnSpPr>
              <p:cNvPr id="74" name="Straight Arrow Connector 73">
                <a:extLst>
                  <a:ext uri="{FF2B5EF4-FFF2-40B4-BE49-F238E27FC236}">
                    <a16:creationId xmlns:a16="http://schemas.microsoft.com/office/drawing/2014/main" xmlns="" id="{B5AF21F6-2CA0-489C-ADA4-D8AB49BC3864}"/>
                  </a:ext>
                </a:extLst>
              </p:cNvPr>
              <p:cNvCxnSpPr>
                <a:cxnSpLocks/>
              </p:cNvCxnSpPr>
              <p:nvPr/>
            </p:nvCxnSpPr>
            <p:spPr>
              <a:xfrm>
                <a:off x="2380784" y="3351059"/>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xmlns="" id="{C77D097E-D5B2-48E7-B586-1274BE296DD0}"/>
                  </a:ext>
                </a:extLst>
              </p:cNvPr>
              <p:cNvSpPr/>
              <p:nvPr/>
            </p:nvSpPr>
            <p:spPr>
              <a:xfrm>
                <a:off x="901940" y="3178077"/>
                <a:ext cx="1365249" cy="382525"/>
              </a:xfrm>
              <a:prstGeom prst="rect">
                <a:avLst/>
              </a:prstGeom>
            </p:spPr>
            <p:txBody>
              <a:bodyPr wrap="square" lIns="0" tIns="0" rIns="0" bIns="0">
                <a:noAutofit/>
              </a:bodyPr>
              <a:lstStyle/>
              <a:p>
                <a:pPr algn="r" defTabSz="914377">
                  <a:lnSpc>
                    <a:spcPts val="1500"/>
                  </a:lnSpc>
                </a:pPr>
                <a:r>
                  <a:rPr lang="en-GB" sz="1400" dirty="0">
                    <a:solidFill>
                      <a:prstClr val="black"/>
                    </a:solidFill>
                  </a:rPr>
                  <a:t>Conduciveness to physical activity</a:t>
                </a:r>
              </a:p>
            </p:txBody>
          </p:sp>
        </p:grpSp>
        <p:grpSp>
          <p:nvGrpSpPr>
            <p:cNvPr id="87" name="Group 86">
              <a:extLst>
                <a:ext uri="{FF2B5EF4-FFF2-40B4-BE49-F238E27FC236}">
                  <a16:creationId xmlns:a16="http://schemas.microsoft.com/office/drawing/2014/main" xmlns="" id="{F69B25C4-12D6-43A0-88B2-571E33E16E72}"/>
                </a:ext>
              </a:extLst>
            </p:cNvPr>
            <p:cNvGrpSpPr/>
            <p:nvPr/>
          </p:nvGrpSpPr>
          <p:grpSpPr>
            <a:xfrm>
              <a:off x="3499223" y="2441109"/>
              <a:ext cx="2495938" cy="187837"/>
              <a:chOff x="382588" y="2722999"/>
              <a:chExt cx="2606299" cy="184666"/>
            </a:xfrm>
          </p:grpSpPr>
          <p:cxnSp>
            <p:nvCxnSpPr>
              <p:cNvPr id="88" name="Straight Arrow Connector 87">
                <a:extLst>
                  <a:ext uri="{FF2B5EF4-FFF2-40B4-BE49-F238E27FC236}">
                    <a16:creationId xmlns:a16="http://schemas.microsoft.com/office/drawing/2014/main" xmlns="" id="{6AF566EC-B3A3-44E1-8E75-2F22DA8C589E}"/>
                  </a:ext>
                </a:extLst>
              </p:cNvPr>
              <p:cNvCxnSpPr>
                <a:cxnSpLocks/>
              </p:cNvCxnSpPr>
              <p:nvPr/>
            </p:nvCxnSpPr>
            <p:spPr>
              <a:xfrm>
                <a:off x="1922886" y="2846647"/>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xmlns="" id="{7D41A4BD-7797-41D4-94E7-2FE4042860D9}"/>
                  </a:ext>
                </a:extLst>
              </p:cNvPr>
              <p:cNvSpPr/>
              <p:nvPr/>
            </p:nvSpPr>
            <p:spPr>
              <a:xfrm>
                <a:off x="382588" y="2722999"/>
                <a:ext cx="1439130" cy="184666"/>
              </a:xfrm>
              <a:prstGeom prst="rect">
                <a:avLst/>
              </a:prstGeom>
            </p:spPr>
            <p:txBody>
              <a:bodyPr wrap="square" lIns="0" tIns="0" rIns="0" bIns="0">
                <a:noAutofit/>
              </a:bodyPr>
              <a:lstStyle/>
              <a:p>
                <a:pPr algn="r" defTabSz="914377"/>
                <a:r>
                  <a:rPr lang="en-GB" sz="1400" dirty="0">
                    <a:solidFill>
                      <a:prstClr val="black"/>
                    </a:solidFill>
                  </a:rPr>
                  <a:t>Medical record</a:t>
                </a:r>
              </a:p>
            </p:txBody>
          </p:sp>
        </p:grpSp>
        <p:grpSp>
          <p:nvGrpSpPr>
            <p:cNvPr id="90" name="Group 89">
              <a:extLst>
                <a:ext uri="{FF2B5EF4-FFF2-40B4-BE49-F238E27FC236}">
                  <a16:creationId xmlns:a16="http://schemas.microsoft.com/office/drawing/2014/main" xmlns="" id="{FFDDBFF1-B46B-4777-AA6B-E1EC053C347F}"/>
                </a:ext>
              </a:extLst>
            </p:cNvPr>
            <p:cNvGrpSpPr/>
            <p:nvPr/>
          </p:nvGrpSpPr>
          <p:grpSpPr>
            <a:xfrm>
              <a:off x="3681560" y="2764835"/>
              <a:ext cx="2718948" cy="465234"/>
              <a:chOff x="-721293" y="2786741"/>
              <a:chExt cx="2839170" cy="457381"/>
            </a:xfrm>
          </p:grpSpPr>
          <p:cxnSp>
            <p:nvCxnSpPr>
              <p:cNvPr id="91" name="Straight Arrow Connector 90">
                <a:extLst>
                  <a:ext uri="{FF2B5EF4-FFF2-40B4-BE49-F238E27FC236}">
                    <a16:creationId xmlns:a16="http://schemas.microsoft.com/office/drawing/2014/main" xmlns="" id="{EECB29DF-558A-499B-8A72-CD31FD843C45}"/>
                  </a:ext>
                </a:extLst>
              </p:cNvPr>
              <p:cNvCxnSpPr>
                <a:cxnSpLocks/>
              </p:cNvCxnSpPr>
              <p:nvPr/>
            </p:nvCxnSpPr>
            <p:spPr>
              <a:xfrm flipH="1">
                <a:off x="-721293" y="2911267"/>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xmlns="" id="{BD5F660F-5F34-4186-B923-F42807471C6F}"/>
                  </a:ext>
                </a:extLst>
              </p:cNvPr>
              <p:cNvSpPr/>
              <p:nvPr/>
            </p:nvSpPr>
            <p:spPr>
              <a:xfrm>
                <a:off x="447985" y="2786741"/>
                <a:ext cx="1669892" cy="457381"/>
              </a:xfrm>
              <a:prstGeom prst="rect">
                <a:avLst/>
              </a:prstGeom>
            </p:spPr>
            <p:txBody>
              <a:bodyPr wrap="square" lIns="0" tIns="0" rIns="0" bIns="0">
                <a:noAutofit/>
              </a:bodyPr>
              <a:lstStyle/>
              <a:p>
                <a:pPr defTabSz="914377"/>
                <a:r>
                  <a:rPr lang="en-GB" sz="1400" dirty="0">
                    <a:solidFill>
                      <a:prstClr val="black"/>
                    </a:solidFill>
                  </a:rPr>
                  <a:t>Access to affordable nutritious food</a:t>
                </a:r>
              </a:p>
            </p:txBody>
          </p:sp>
        </p:grpSp>
        <p:grpSp>
          <p:nvGrpSpPr>
            <p:cNvPr id="93" name="Group 92">
              <a:extLst>
                <a:ext uri="{FF2B5EF4-FFF2-40B4-BE49-F238E27FC236}">
                  <a16:creationId xmlns:a16="http://schemas.microsoft.com/office/drawing/2014/main" xmlns="" id="{61A7F941-27F6-4A44-9142-C188C3E32A81}"/>
                </a:ext>
              </a:extLst>
            </p:cNvPr>
            <p:cNvGrpSpPr/>
            <p:nvPr/>
          </p:nvGrpSpPr>
          <p:grpSpPr>
            <a:xfrm>
              <a:off x="5177060" y="2094205"/>
              <a:ext cx="3545712" cy="193503"/>
              <a:chOff x="-1181873" y="2191559"/>
              <a:chExt cx="3702490" cy="190236"/>
            </a:xfrm>
          </p:grpSpPr>
          <p:cxnSp>
            <p:nvCxnSpPr>
              <p:cNvPr id="94" name="Straight Arrow Connector 93">
                <a:extLst>
                  <a:ext uri="{FF2B5EF4-FFF2-40B4-BE49-F238E27FC236}">
                    <a16:creationId xmlns:a16="http://schemas.microsoft.com/office/drawing/2014/main" xmlns="" id="{34DB9AD4-1F75-4878-B708-973774CB0DB8}"/>
                  </a:ext>
                </a:extLst>
              </p:cNvPr>
              <p:cNvCxnSpPr>
                <a:cxnSpLocks/>
              </p:cNvCxnSpPr>
              <p:nvPr/>
            </p:nvCxnSpPr>
            <p:spPr>
              <a:xfrm>
                <a:off x="1454616" y="2381795"/>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xmlns="" id="{BC9862CE-04E8-4C3A-80EF-CD7C889C679A}"/>
                  </a:ext>
                </a:extLst>
              </p:cNvPr>
              <p:cNvSpPr/>
              <p:nvPr/>
            </p:nvSpPr>
            <p:spPr>
              <a:xfrm>
                <a:off x="-1181873" y="2191559"/>
                <a:ext cx="2535317" cy="184666"/>
              </a:xfrm>
              <a:prstGeom prst="rect">
                <a:avLst/>
              </a:prstGeom>
            </p:spPr>
            <p:txBody>
              <a:bodyPr wrap="square" lIns="0" tIns="0" rIns="0" bIns="0">
                <a:noAutofit/>
              </a:bodyPr>
              <a:lstStyle/>
              <a:p>
                <a:pPr algn="r" defTabSz="914377"/>
                <a:r>
                  <a:rPr lang="en-GB" sz="1400" dirty="0">
                    <a:solidFill>
                      <a:prstClr val="black"/>
                    </a:solidFill>
                  </a:rPr>
                  <a:t>Licensed </a:t>
                </a:r>
                <a:br>
                  <a:rPr lang="en-GB" sz="1400" dirty="0">
                    <a:solidFill>
                      <a:prstClr val="black"/>
                    </a:solidFill>
                  </a:rPr>
                </a:br>
                <a:r>
                  <a:rPr lang="en-GB" sz="1400" dirty="0">
                    <a:solidFill>
                      <a:prstClr val="black"/>
                    </a:solidFill>
                  </a:rPr>
                  <a:t>and approved</a:t>
                </a:r>
              </a:p>
            </p:txBody>
          </p:sp>
        </p:grpSp>
        <p:grpSp>
          <p:nvGrpSpPr>
            <p:cNvPr id="96" name="Group 95">
              <a:extLst>
                <a:ext uri="{FF2B5EF4-FFF2-40B4-BE49-F238E27FC236}">
                  <a16:creationId xmlns:a16="http://schemas.microsoft.com/office/drawing/2014/main" xmlns="" id="{C3A1B8CB-70DD-4353-960D-84A1AB0C9576}"/>
                </a:ext>
              </a:extLst>
            </p:cNvPr>
            <p:cNvGrpSpPr/>
            <p:nvPr/>
          </p:nvGrpSpPr>
          <p:grpSpPr>
            <a:xfrm>
              <a:off x="6610324" y="2683702"/>
              <a:ext cx="2540401" cy="187837"/>
              <a:chOff x="336159" y="2722999"/>
              <a:chExt cx="2652728" cy="184666"/>
            </a:xfrm>
          </p:grpSpPr>
          <p:cxnSp>
            <p:nvCxnSpPr>
              <p:cNvPr id="97" name="Straight Arrow Connector 96">
                <a:extLst>
                  <a:ext uri="{FF2B5EF4-FFF2-40B4-BE49-F238E27FC236}">
                    <a16:creationId xmlns:a16="http://schemas.microsoft.com/office/drawing/2014/main" xmlns="" id="{1EAB727D-08B4-432C-AEB5-5E2EEE77BDB5}"/>
                  </a:ext>
                </a:extLst>
              </p:cNvPr>
              <p:cNvCxnSpPr>
                <a:cxnSpLocks/>
              </p:cNvCxnSpPr>
              <p:nvPr/>
            </p:nvCxnSpPr>
            <p:spPr>
              <a:xfrm>
                <a:off x="1922886" y="2846647"/>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xmlns="" id="{E9F890AB-DCFB-46A0-A7AD-BD58F24B1665}"/>
                  </a:ext>
                </a:extLst>
              </p:cNvPr>
              <p:cNvSpPr/>
              <p:nvPr/>
            </p:nvSpPr>
            <p:spPr>
              <a:xfrm>
                <a:off x="336159" y="2722999"/>
                <a:ext cx="1480694" cy="184666"/>
              </a:xfrm>
              <a:prstGeom prst="rect">
                <a:avLst/>
              </a:prstGeom>
            </p:spPr>
            <p:txBody>
              <a:bodyPr wrap="square" lIns="0" tIns="0" rIns="0" bIns="0">
                <a:noAutofit/>
              </a:bodyPr>
              <a:lstStyle/>
              <a:p>
                <a:pPr algn="r" defTabSz="914377"/>
                <a:r>
                  <a:rPr lang="en-GB" sz="1400" dirty="0">
                    <a:solidFill>
                      <a:prstClr val="black"/>
                    </a:solidFill>
                  </a:rPr>
                  <a:t>Affordability to </a:t>
                </a:r>
                <a:br>
                  <a:rPr lang="en-GB" sz="1400" dirty="0">
                    <a:solidFill>
                      <a:prstClr val="black"/>
                    </a:solidFill>
                  </a:rPr>
                </a:br>
                <a:r>
                  <a:rPr lang="en-GB" sz="1400" dirty="0">
                    <a:solidFill>
                      <a:prstClr val="black"/>
                    </a:solidFill>
                  </a:rPr>
                  <a:t>the payor</a:t>
                </a:r>
              </a:p>
            </p:txBody>
          </p:sp>
        </p:grpSp>
        <p:grpSp>
          <p:nvGrpSpPr>
            <p:cNvPr id="105" name="Group 104">
              <a:extLst>
                <a:ext uri="{FF2B5EF4-FFF2-40B4-BE49-F238E27FC236}">
                  <a16:creationId xmlns:a16="http://schemas.microsoft.com/office/drawing/2014/main" xmlns="" id="{DBBA5336-2245-46E6-AC49-63E800855B7B}"/>
                </a:ext>
              </a:extLst>
            </p:cNvPr>
            <p:cNvGrpSpPr/>
            <p:nvPr/>
          </p:nvGrpSpPr>
          <p:grpSpPr>
            <a:xfrm>
              <a:off x="6736734" y="3245130"/>
              <a:ext cx="2868657" cy="187837"/>
              <a:chOff x="227012" y="2982617"/>
              <a:chExt cx="2995498" cy="184666"/>
            </a:xfrm>
          </p:grpSpPr>
          <p:cxnSp>
            <p:nvCxnSpPr>
              <p:cNvPr id="106" name="Straight Arrow Connector 105">
                <a:extLst>
                  <a:ext uri="{FF2B5EF4-FFF2-40B4-BE49-F238E27FC236}">
                    <a16:creationId xmlns:a16="http://schemas.microsoft.com/office/drawing/2014/main" xmlns="" id="{B0FDD459-9BE6-4C2D-A4D0-67AE37191211}"/>
                  </a:ext>
                </a:extLst>
              </p:cNvPr>
              <p:cNvCxnSpPr>
                <a:cxnSpLocks/>
              </p:cNvCxnSpPr>
              <p:nvPr/>
            </p:nvCxnSpPr>
            <p:spPr>
              <a:xfrm>
                <a:off x="2156509" y="3107142"/>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xmlns="" id="{F15DB26B-ACCC-4DD1-88F4-8149E1E33B60}"/>
                  </a:ext>
                </a:extLst>
              </p:cNvPr>
              <p:cNvSpPr/>
              <p:nvPr/>
            </p:nvSpPr>
            <p:spPr>
              <a:xfrm>
                <a:off x="227012" y="2982617"/>
                <a:ext cx="1855626" cy="184666"/>
              </a:xfrm>
              <a:prstGeom prst="rect">
                <a:avLst/>
              </a:prstGeom>
            </p:spPr>
            <p:txBody>
              <a:bodyPr wrap="square" lIns="0" tIns="0" rIns="0" bIns="0">
                <a:noAutofit/>
              </a:bodyPr>
              <a:lstStyle/>
              <a:p>
                <a:pPr algn="r" defTabSz="914377"/>
                <a:r>
                  <a:rPr lang="en-GB" sz="1400" dirty="0">
                    <a:solidFill>
                      <a:prstClr val="black"/>
                    </a:solidFill>
                  </a:rPr>
                  <a:t>Availability (stock)</a:t>
                </a:r>
              </a:p>
            </p:txBody>
          </p:sp>
        </p:grpSp>
        <p:grpSp>
          <p:nvGrpSpPr>
            <p:cNvPr id="108" name="Group 107">
              <a:extLst>
                <a:ext uri="{FF2B5EF4-FFF2-40B4-BE49-F238E27FC236}">
                  <a16:creationId xmlns:a16="http://schemas.microsoft.com/office/drawing/2014/main" xmlns="" id="{440D0DD2-C6E4-4AC1-B88C-FC0C41B1F486}"/>
                </a:ext>
              </a:extLst>
            </p:cNvPr>
            <p:cNvGrpSpPr/>
            <p:nvPr/>
          </p:nvGrpSpPr>
          <p:grpSpPr>
            <a:xfrm>
              <a:off x="8918994" y="2183291"/>
              <a:ext cx="1766796" cy="187837"/>
              <a:chOff x="-458569" y="2272795"/>
              <a:chExt cx="1844917" cy="184666"/>
            </a:xfrm>
          </p:grpSpPr>
          <p:cxnSp>
            <p:nvCxnSpPr>
              <p:cNvPr id="109" name="Straight Arrow Connector 108">
                <a:extLst>
                  <a:ext uri="{FF2B5EF4-FFF2-40B4-BE49-F238E27FC236}">
                    <a16:creationId xmlns:a16="http://schemas.microsoft.com/office/drawing/2014/main" xmlns="" id="{34C475B7-2FFD-49D0-A2AD-86E112DA672F}"/>
                  </a:ext>
                </a:extLst>
              </p:cNvPr>
              <p:cNvCxnSpPr>
                <a:cxnSpLocks/>
              </p:cNvCxnSpPr>
              <p:nvPr/>
            </p:nvCxnSpPr>
            <p:spPr>
              <a:xfrm flipH="1">
                <a:off x="-458569" y="2381795"/>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xmlns="" id="{1B91746D-2159-4387-86F3-9E480F81B7E9}"/>
                  </a:ext>
                </a:extLst>
              </p:cNvPr>
              <p:cNvSpPr/>
              <p:nvPr/>
            </p:nvSpPr>
            <p:spPr>
              <a:xfrm>
                <a:off x="-305421" y="2272795"/>
                <a:ext cx="1691769" cy="184666"/>
              </a:xfrm>
              <a:prstGeom prst="rect">
                <a:avLst/>
              </a:prstGeom>
            </p:spPr>
            <p:txBody>
              <a:bodyPr wrap="square" lIns="0" tIns="0" rIns="0" bIns="0">
                <a:noAutofit/>
              </a:bodyPr>
              <a:lstStyle/>
              <a:p>
                <a:pPr algn="r" defTabSz="914377"/>
                <a:r>
                  <a:rPr lang="en-GB" sz="1400" dirty="0">
                    <a:solidFill>
                      <a:prstClr val="black"/>
                    </a:solidFill>
                  </a:rPr>
                  <a:t>Right use</a:t>
                </a:r>
              </a:p>
            </p:txBody>
          </p:sp>
        </p:grpSp>
        <p:grpSp>
          <p:nvGrpSpPr>
            <p:cNvPr id="111" name="Group 110">
              <a:extLst>
                <a:ext uri="{FF2B5EF4-FFF2-40B4-BE49-F238E27FC236}">
                  <a16:creationId xmlns:a16="http://schemas.microsoft.com/office/drawing/2014/main" xmlns="" id="{B3BFF27A-C38F-4B12-A99E-72844845198B}"/>
                </a:ext>
              </a:extLst>
            </p:cNvPr>
            <p:cNvGrpSpPr/>
            <p:nvPr/>
          </p:nvGrpSpPr>
          <p:grpSpPr>
            <a:xfrm>
              <a:off x="1137599" y="4031389"/>
              <a:ext cx="2688150" cy="455229"/>
              <a:chOff x="-188428" y="2320337"/>
              <a:chExt cx="2807011" cy="447545"/>
            </a:xfrm>
          </p:grpSpPr>
          <p:cxnSp>
            <p:nvCxnSpPr>
              <p:cNvPr id="112" name="Straight Arrow Connector 111">
                <a:extLst>
                  <a:ext uri="{FF2B5EF4-FFF2-40B4-BE49-F238E27FC236}">
                    <a16:creationId xmlns:a16="http://schemas.microsoft.com/office/drawing/2014/main" xmlns="" id="{8C0AEE1F-5812-4516-A063-C261B6B0EF66}"/>
                  </a:ext>
                </a:extLst>
              </p:cNvPr>
              <p:cNvCxnSpPr>
                <a:cxnSpLocks/>
              </p:cNvCxnSpPr>
              <p:nvPr/>
            </p:nvCxnSpPr>
            <p:spPr>
              <a:xfrm>
                <a:off x="1552582" y="2544109"/>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xmlns="" id="{A0E99CAC-4B8D-4DAD-A3B8-505F656D9E5B}"/>
                  </a:ext>
                </a:extLst>
              </p:cNvPr>
              <p:cNvSpPr/>
              <p:nvPr/>
            </p:nvSpPr>
            <p:spPr>
              <a:xfrm>
                <a:off x="-188428" y="2320337"/>
                <a:ext cx="1669024" cy="447545"/>
              </a:xfrm>
              <a:prstGeom prst="rect">
                <a:avLst/>
              </a:prstGeom>
            </p:spPr>
            <p:txBody>
              <a:bodyPr wrap="square" lIns="0" tIns="0" rIns="0" bIns="0">
                <a:noAutofit/>
              </a:bodyPr>
              <a:lstStyle/>
              <a:p>
                <a:pPr algn="r" defTabSz="914377">
                  <a:lnSpc>
                    <a:spcPts val="1500"/>
                  </a:lnSpc>
                </a:pPr>
                <a:r>
                  <a:rPr lang="en-GB" sz="1400" dirty="0">
                    <a:solidFill>
                      <a:prstClr val="black"/>
                    </a:solidFill>
                  </a:rPr>
                  <a:t>Access to treatment and care: availability</a:t>
                </a:r>
              </a:p>
            </p:txBody>
          </p:sp>
        </p:grpSp>
        <p:grpSp>
          <p:nvGrpSpPr>
            <p:cNvPr id="114" name="Group 113">
              <a:extLst>
                <a:ext uri="{FF2B5EF4-FFF2-40B4-BE49-F238E27FC236}">
                  <a16:creationId xmlns:a16="http://schemas.microsoft.com/office/drawing/2014/main" xmlns="" id="{65A3C9FC-7F4F-4EC2-9F33-80FE7E374845}"/>
                </a:ext>
              </a:extLst>
            </p:cNvPr>
            <p:cNvGrpSpPr/>
            <p:nvPr/>
          </p:nvGrpSpPr>
          <p:grpSpPr>
            <a:xfrm>
              <a:off x="552938" y="4544010"/>
              <a:ext cx="2799142" cy="648831"/>
              <a:chOff x="65977" y="2669404"/>
              <a:chExt cx="2922910" cy="637879"/>
            </a:xfrm>
          </p:grpSpPr>
          <p:cxnSp>
            <p:nvCxnSpPr>
              <p:cNvPr id="115" name="Straight Arrow Connector 114">
                <a:extLst>
                  <a:ext uri="{FF2B5EF4-FFF2-40B4-BE49-F238E27FC236}">
                    <a16:creationId xmlns:a16="http://schemas.microsoft.com/office/drawing/2014/main" xmlns="" id="{E0125CF2-2B01-48A3-BB7C-266729B469F2}"/>
                  </a:ext>
                </a:extLst>
              </p:cNvPr>
              <p:cNvCxnSpPr>
                <a:cxnSpLocks/>
              </p:cNvCxnSpPr>
              <p:nvPr/>
            </p:nvCxnSpPr>
            <p:spPr>
              <a:xfrm>
                <a:off x="1922886" y="2941897"/>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xmlns="" id="{034672B1-AE44-42EB-B323-2B2E49E679A5}"/>
                  </a:ext>
                </a:extLst>
              </p:cNvPr>
              <p:cNvSpPr/>
              <p:nvPr/>
            </p:nvSpPr>
            <p:spPr>
              <a:xfrm>
                <a:off x="65977" y="2669404"/>
                <a:ext cx="1777817" cy="637879"/>
              </a:xfrm>
              <a:prstGeom prst="rect">
                <a:avLst/>
              </a:prstGeom>
            </p:spPr>
            <p:txBody>
              <a:bodyPr wrap="square" lIns="0" tIns="0" rIns="0" bIns="0">
                <a:noAutofit/>
              </a:bodyPr>
              <a:lstStyle/>
              <a:p>
                <a:pPr algn="r" defTabSz="914377">
                  <a:lnSpc>
                    <a:spcPts val="1500"/>
                  </a:lnSpc>
                </a:pPr>
                <a:r>
                  <a:rPr lang="en-GB" sz="1400" dirty="0">
                    <a:solidFill>
                      <a:prstClr val="black"/>
                    </a:solidFill>
                  </a:rPr>
                  <a:t>Access to treatment care: affordability, </a:t>
                </a:r>
                <a:br>
                  <a:rPr lang="en-GB" sz="1400" dirty="0">
                    <a:solidFill>
                      <a:prstClr val="black"/>
                    </a:solidFill>
                  </a:rPr>
                </a:br>
                <a:r>
                  <a:rPr lang="en-GB" sz="1400" dirty="0">
                    <a:solidFill>
                      <a:prstClr val="black"/>
                    </a:solidFill>
                  </a:rPr>
                  <a:t>value (involves trust)</a:t>
                </a:r>
              </a:p>
            </p:txBody>
          </p:sp>
        </p:grpSp>
        <p:grpSp>
          <p:nvGrpSpPr>
            <p:cNvPr id="117" name="Group 116">
              <a:extLst>
                <a:ext uri="{FF2B5EF4-FFF2-40B4-BE49-F238E27FC236}">
                  <a16:creationId xmlns:a16="http://schemas.microsoft.com/office/drawing/2014/main" xmlns="" id="{EA5BE004-46F4-4882-89A6-856182B1BDE6}"/>
                </a:ext>
              </a:extLst>
            </p:cNvPr>
            <p:cNvGrpSpPr/>
            <p:nvPr/>
          </p:nvGrpSpPr>
          <p:grpSpPr>
            <a:xfrm>
              <a:off x="76299" y="5175995"/>
              <a:ext cx="2887319" cy="187837"/>
              <a:chOff x="280465" y="2931946"/>
              <a:chExt cx="3014986" cy="184666"/>
            </a:xfrm>
          </p:grpSpPr>
          <p:cxnSp>
            <p:nvCxnSpPr>
              <p:cNvPr id="118" name="Straight Arrow Connector 117">
                <a:extLst>
                  <a:ext uri="{FF2B5EF4-FFF2-40B4-BE49-F238E27FC236}">
                    <a16:creationId xmlns:a16="http://schemas.microsoft.com/office/drawing/2014/main" xmlns="" id="{1A2A62E1-687E-4D3B-9DCF-CBB68320F99C}"/>
                  </a:ext>
                </a:extLst>
              </p:cNvPr>
              <p:cNvCxnSpPr>
                <a:cxnSpLocks/>
              </p:cNvCxnSpPr>
              <p:nvPr/>
            </p:nvCxnSpPr>
            <p:spPr>
              <a:xfrm>
                <a:off x="2229450" y="3056471"/>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xmlns="" id="{0778D007-D6D3-4052-868A-926D1CAC1959}"/>
                  </a:ext>
                </a:extLst>
              </p:cNvPr>
              <p:cNvSpPr/>
              <p:nvPr/>
            </p:nvSpPr>
            <p:spPr>
              <a:xfrm>
                <a:off x="280465" y="2931946"/>
                <a:ext cx="1855626" cy="184666"/>
              </a:xfrm>
              <a:prstGeom prst="rect">
                <a:avLst/>
              </a:prstGeom>
            </p:spPr>
            <p:txBody>
              <a:bodyPr wrap="square" lIns="0" tIns="0" rIns="0" bIns="0">
                <a:noAutofit/>
              </a:bodyPr>
              <a:lstStyle/>
              <a:p>
                <a:pPr algn="r" defTabSz="914377"/>
                <a:r>
                  <a:rPr lang="en-GB" sz="1400" dirty="0">
                    <a:solidFill>
                      <a:prstClr val="black"/>
                    </a:solidFill>
                  </a:rPr>
                  <a:t>Incentives</a:t>
                </a:r>
              </a:p>
            </p:txBody>
          </p:sp>
        </p:grpSp>
        <p:grpSp>
          <p:nvGrpSpPr>
            <p:cNvPr id="121" name="Group 120">
              <a:extLst>
                <a:ext uri="{FF2B5EF4-FFF2-40B4-BE49-F238E27FC236}">
                  <a16:creationId xmlns:a16="http://schemas.microsoft.com/office/drawing/2014/main" xmlns="" id="{E9F5E666-078F-413C-A6C0-4D344472826E}"/>
                </a:ext>
              </a:extLst>
            </p:cNvPr>
            <p:cNvGrpSpPr/>
            <p:nvPr/>
          </p:nvGrpSpPr>
          <p:grpSpPr>
            <a:xfrm>
              <a:off x="4024623" y="4231749"/>
              <a:ext cx="2536306" cy="396743"/>
              <a:chOff x="-1381556" y="2591861"/>
              <a:chExt cx="2648453" cy="390046"/>
            </a:xfrm>
          </p:grpSpPr>
          <p:cxnSp>
            <p:nvCxnSpPr>
              <p:cNvPr id="122" name="Straight Arrow Connector 121">
                <a:extLst>
                  <a:ext uri="{FF2B5EF4-FFF2-40B4-BE49-F238E27FC236}">
                    <a16:creationId xmlns:a16="http://schemas.microsoft.com/office/drawing/2014/main" xmlns="" id="{823D5CA3-2065-4903-B938-B644E2B91A64}"/>
                  </a:ext>
                </a:extLst>
              </p:cNvPr>
              <p:cNvCxnSpPr>
                <a:cxnSpLocks/>
              </p:cNvCxnSpPr>
              <p:nvPr/>
            </p:nvCxnSpPr>
            <p:spPr>
              <a:xfrm flipH="1">
                <a:off x="-1381556" y="2741087"/>
                <a:ext cx="811047"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xmlns="" id="{A4971DCC-93AE-48F5-B083-4652B9761034}"/>
                  </a:ext>
                </a:extLst>
              </p:cNvPr>
              <p:cNvSpPr/>
              <p:nvPr/>
            </p:nvSpPr>
            <p:spPr>
              <a:xfrm>
                <a:off x="-450230" y="2591861"/>
                <a:ext cx="1717127" cy="390046"/>
              </a:xfrm>
              <a:prstGeom prst="rect">
                <a:avLst/>
              </a:prstGeom>
            </p:spPr>
            <p:txBody>
              <a:bodyPr wrap="square" lIns="0" tIns="0" rIns="0" bIns="0">
                <a:noAutofit/>
              </a:bodyPr>
              <a:lstStyle/>
              <a:p>
                <a:pPr defTabSz="914377">
                  <a:lnSpc>
                    <a:spcPts val="1500"/>
                  </a:lnSpc>
                </a:pPr>
                <a:r>
                  <a:rPr lang="en-GB" sz="1400" dirty="0">
                    <a:solidFill>
                      <a:prstClr val="black"/>
                    </a:solidFill>
                  </a:rPr>
                  <a:t>Diagnostic knowledge: words and actions</a:t>
                </a:r>
              </a:p>
            </p:txBody>
          </p:sp>
        </p:grpSp>
        <p:grpSp>
          <p:nvGrpSpPr>
            <p:cNvPr id="124" name="Group 123">
              <a:extLst>
                <a:ext uri="{FF2B5EF4-FFF2-40B4-BE49-F238E27FC236}">
                  <a16:creationId xmlns:a16="http://schemas.microsoft.com/office/drawing/2014/main" xmlns="" id="{0F46E953-4691-44D0-95FE-B285BDCAAB08}"/>
                </a:ext>
              </a:extLst>
            </p:cNvPr>
            <p:cNvGrpSpPr/>
            <p:nvPr/>
          </p:nvGrpSpPr>
          <p:grpSpPr>
            <a:xfrm>
              <a:off x="3528069" y="4728381"/>
              <a:ext cx="2723400" cy="436418"/>
              <a:chOff x="-924360" y="2850662"/>
              <a:chExt cx="2843818" cy="429051"/>
            </a:xfrm>
          </p:grpSpPr>
          <p:cxnSp>
            <p:nvCxnSpPr>
              <p:cNvPr id="125" name="Straight Arrow Connector 124">
                <a:extLst>
                  <a:ext uri="{FF2B5EF4-FFF2-40B4-BE49-F238E27FC236}">
                    <a16:creationId xmlns:a16="http://schemas.microsoft.com/office/drawing/2014/main" xmlns="" id="{AF00611C-6062-4D95-B896-9040AF91A5FA}"/>
                  </a:ext>
                </a:extLst>
              </p:cNvPr>
              <p:cNvCxnSpPr>
                <a:cxnSpLocks/>
              </p:cNvCxnSpPr>
              <p:nvPr/>
            </p:nvCxnSpPr>
            <p:spPr>
              <a:xfrm flipH="1">
                <a:off x="-924360" y="3058586"/>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xmlns="" id="{22D8678C-7A71-4806-93AC-845C8A70F37C}"/>
                  </a:ext>
                </a:extLst>
              </p:cNvPr>
              <p:cNvSpPr/>
              <p:nvPr/>
            </p:nvSpPr>
            <p:spPr>
              <a:xfrm>
                <a:off x="233967" y="2850662"/>
                <a:ext cx="1685491" cy="429051"/>
              </a:xfrm>
              <a:prstGeom prst="rect">
                <a:avLst/>
              </a:prstGeom>
            </p:spPr>
            <p:txBody>
              <a:bodyPr wrap="square" lIns="0" tIns="0" rIns="0" bIns="0">
                <a:noAutofit/>
              </a:bodyPr>
              <a:lstStyle/>
              <a:p>
                <a:pPr defTabSz="914377">
                  <a:lnSpc>
                    <a:spcPts val="1500"/>
                  </a:lnSpc>
                </a:pPr>
                <a:r>
                  <a:rPr lang="en-GB" sz="1400" dirty="0">
                    <a:solidFill>
                      <a:prstClr val="black"/>
                    </a:solidFill>
                  </a:rPr>
                  <a:t>Diagnostic skills: words and actions</a:t>
                </a:r>
              </a:p>
            </p:txBody>
          </p:sp>
        </p:grpSp>
        <p:grpSp>
          <p:nvGrpSpPr>
            <p:cNvPr id="127" name="Group 126">
              <a:extLst>
                <a:ext uri="{FF2B5EF4-FFF2-40B4-BE49-F238E27FC236}">
                  <a16:creationId xmlns:a16="http://schemas.microsoft.com/office/drawing/2014/main" xmlns="" id="{62D1EA40-B934-407B-9E6A-9A8DCB5ED8C7}"/>
                </a:ext>
              </a:extLst>
            </p:cNvPr>
            <p:cNvGrpSpPr/>
            <p:nvPr/>
          </p:nvGrpSpPr>
          <p:grpSpPr>
            <a:xfrm>
              <a:off x="3143043" y="5175995"/>
              <a:ext cx="2980946" cy="187837"/>
              <a:chOff x="-662285" y="2931946"/>
              <a:chExt cx="3112752" cy="184666"/>
            </a:xfrm>
          </p:grpSpPr>
          <p:cxnSp>
            <p:nvCxnSpPr>
              <p:cNvPr id="128" name="Straight Arrow Connector 127">
                <a:extLst>
                  <a:ext uri="{FF2B5EF4-FFF2-40B4-BE49-F238E27FC236}">
                    <a16:creationId xmlns:a16="http://schemas.microsoft.com/office/drawing/2014/main" xmlns="" id="{B94DF2A3-99A6-4CA6-A830-787F689EB664}"/>
                  </a:ext>
                </a:extLst>
              </p:cNvPr>
              <p:cNvCxnSpPr>
                <a:cxnSpLocks/>
              </p:cNvCxnSpPr>
              <p:nvPr/>
            </p:nvCxnSpPr>
            <p:spPr>
              <a:xfrm flipH="1">
                <a:off x="-662285" y="3056470"/>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xmlns="" id="{C083B615-9184-4B4B-BEE5-F5EE5B48168B}"/>
                  </a:ext>
                </a:extLst>
              </p:cNvPr>
              <p:cNvSpPr/>
              <p:nvPr/>
            </p:nvSpPr>
            <p:spPr>
              <a:xfrm>
                <a:off x="480041" y="2931946"/>
                <a:ext cx="1970426" cy="184666"/>
              </a:xfrm>
              <a:prstGeom prst="rect">
                <a:avLst/>
              </a:prstGeom>
            </p:spPr>
            <p:txBody>
              <a:bodyPr wrap="square" lIns="0" tIns="0" rIns="0" bIns="0">
                <a:noAutofit/>
              </a:bodyPr>
              <a:lstStyle/>
              <a:p>
                <a:pPr defTabSz="914377"/>
                <a:r>
                  <a:rPr lang="en-GB" sz="1400" spc="-31" dirty="0">
                    <a:solidFill>
                      <a:prstClr val="black"/>
                    </a:solidFill>
                  </a:rPr>
                  <a:t>Beliefs and experiences</a:t>
                </a:r>
              </a:p>
              <a:p>
                <a:pPr defTabSz="914377"/>
                <a:endParaRPr lang="en-GB" sz="1400" spc="-31" dirty="0">
                  <a:solidFill>
                    <a:prstClr val="black"/>
                  </a:solidFill>
                </a:endParaRPr>
              </a:p>
            </p:txBody>
          </p:sp>
        </p:grpSp>
        <p:cxnSp>
          <p:nvCxnSpPr>
            <p:cNvPr id="43" name="Straight Arrow Connector 42">
              <a:extLst>
                <a:ext uri="{FF2B5EF4-FFF2-40B4-BE49-F238E27FC236}">
                  <a16:creationId xmlns:a16="http://schemas.microsoft.com/office/drawing/2014/main" xmlns="" id="{15698EDF-DA46-404D-8E83-BE402CDDC397}"/>
                </a:ext>
              </a:extLst>
            </p:cNvPr>
            <p:cNvCxnSpPr>
              <a:cxnSpLocks/>
            </p:cNvCxnSpPr>
            <p:nvPr/>
          </p:nvCxnSpPr>
          <p:spPr>
            <a:xfrm>
              <a:off x="2781296" y="1953980"/>
              <a:ext cx="1417995" cy="1718872"/>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EB8B6824-F12E-40E4-8A48-50AA527D4AD6}"/>
                </a:ext>
              </a:extLst>
            </p:cNvPr>
            <p:cNvCxnSpPr>
              <a:cxnSpLocks/>
            </p:cNvCxnSpPr>
            <p:nvPr/>
          </p:nvCxnSpPr>
          <p:spPr>
            <a:xfrm>
              <a:off x="8572349" y="1953980"/>
              <a:ext cx="1341271" cy="1696000"/>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4015D7B2-6D39-4240-B8F4-871151024B2F}"/>
                </a:ext>
              </a:extLst>
            </p:cNvPr>
            <p:cNvCxnSpPr>
              <a:cxnSpLocks/>
            </p:cNvCxnSpPr>
            <p:nvPr/>
          </p:nvCxnSpPr>
          <p:spPr>
            <a:xfrm>
              <a:off x="5676823" y="1953980"/>
              <a:ext cx="1417995" cy="1718872"/>
            </a:xfrm>
            <a:prstGeom prst="straightConnector1">
              <a:avLst/>
            </a:prstGeom>
            <a:ln w="31750">
              <a:solidFill>
                <a:schemeClr val="tx2"/>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xmlns="" id="{D75E4B31-1FEE-4A0A-8154-7FD64FFF87E2}"/>
                </a:ext>
              </a:extLst>
            </p:cNvPr>
            <p:cNvGrpSpPr/>
            <p:nvPr/>
          </p:nvGrpSpPr>
          <p:grpSpPr>
            <a:xfrm>
              <a:off x="9101833" y="5147939"/>
              <a:ext cx="2727447" cy="579316"/>
              <a:chOff x="2034526" y="3472346"/>
              <a:chExt cx="2848042" cy="569538"/>
            </a:xfrm>
          </p:grpSpPr>
          <p:cxnSp>
            <p:nvCxnSpPr>
              <p:cNvPr id="132" name="Straight Arrow Connector 131">
                <a:extLst>
                  <a:ext uri="{FF2B5EF4-FFF2-40B4-BE49-F238E27FC236}">
                    <a16:creationId xmlns:a16="http://schemas.microsoft.com/office/drawing/2014/main" xmlns="" id="{7012942C-4D9B-4042-882C-CB268CFDE9A0}"/>
                  </a:ext>
                </a:extLst>
              </p:cNvPr>
              <p:cNvCxnSpPr>
                <a:cxnSpLocks/>
              </p:cNvCxnSpPr>
              <p:nvPr/>
            </p:nvCxnSpPr>
            <p:spPr>
              <a:xfrm flipH="1">
                <a:off x="2034526" y="3517561"/>
                <a:ext cx="937852" cy="2561"/>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xmlns="" id="{F7ACE1AF-ABE4-49AE-8DEB-1D548A740F96}"/>
                  </a:ext>
                </a:extLst>
              </p:cNvPr>
              <p:cNvSpPr/>
              <p:nvPr/>
            </p:nvSpPr>
            <p:spPr>
              <a:xfrm>
                <a:off x="3186889" y="3472346"/>
                <a:ext cx="1695679" cy="569538"/>
              </a:xfrm>
              <a:prstGeom prst="rect">
                <a:avLst/>
              </a:prstGeom>
            </p:spPr>
            <p:txBody>
              <a:bodyPr wrap="square" lIns="0" tIns="0" rIns="0" bIns="0">
                <a:noAutofit/>
              </a:bodyPr>
              <a:lstStyle/>
              <a:p>
                <a:pPr defTabSz="914377">
                  <a:lnSpc>
                    <a:spcPts val="1500"/>
                  </a:lnSpc>
                </a:pPr>
                <a:r>
                  <a:rPr lang="en-GB" sz="1400" dirty="0">
                    <a:solidFill>
                      <a:prstClr val="black"/>
                    </a:solidFill>
                  </a:rPr>
                  <a:t>Risk factors (smoke, genes, physical activity, diet)</a:t>
                </a:r>
              </a:p>
            </p:txBody>
          </p:sp>
        </p:grpSp>
        <p:grpSp>
          <p:nvGrpSpPr>
            <p:cNvPr id="134" name="Group 133">
              <a:extLst>
                <a:ext uri="{FF2B5EF4-FFF2-40B4-BE49-F238E27FC236}">
                  <a16:creationId xmlns:a16="http://schemas.microsoft.com/office/drawing/2014/main" xmlns="" id="{201988FA-D73F-42F9-89D7-D3C0CE625B83}"/>
                </a:ext>
              </a:extLst>
            </p:cNvPr>
            <p:cNvGrpSpPr/>
            <p:nvPr/>
          </p:nvGrpSpPr>
          <p:grpSpPr>
            <a:xfrm>
              <a:off x="6815083" y="4011432"/>
              <a:ext cx="2805953" cy="217514"/>
              <a:chOff x="531439" y="2090070"/>
              <a:chExt cx="2930020" cy="213842"/>
            </a:xfrm>
          </p:grpSpPr>
          <p:cxnSp>
            <p:nvCxnSpPr>
              <p:cNvPr id="135" name="Straight Arrow Connector 134">
                <a:extLst>
                  <a:ext uri="{FF2B5EF4-FFF2-40B4-BE49-F238E27FC236}">
                    <a16:creationId xmlns:a16="http://schemas.microsoft.com/office/drawing/2014/main" xmlns="" id="{3AFD6A59-B78E-42E2-A193-01BFD3E7FCDC}"/>
                  </a:ext>
                </a:extLst>
              </p:cNvPr>
              <p:cNvCxnSpPr>
                <a:cxnSpLocks/>
              </p:cNvCxnSpPr>
              <p:nvPr/>
            </p:nvCxnSpPr>
            <p:spPr>
              <a:xfrm>
                <a:off x="2395458" y="2303912"/>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xmlns="" id="{03A400AB-E9CA-49B6-A9FB-ABE61C8A9435}"/>
                  </a:ext>
                </a:extLst>
              </p:cNvPr>
              <p:cNvSpPr/>
              <p:nvPr/>
            </p:nvSpPr>
            <p:spPr>
              <a:xfrm>
                <a:off x="531439" y="2090070"/>
                <a:ext cx="1717128" cy="184666"/>
              </a:xfrm>
              <a:prstGeom prst="rect">
                <a:avLst/>
              </a:prstGeom>
            </p:spPr>
            <p:txBody>
              <a:bodyPr wrap="square" lIns="0" tIns="0" rIns="0" bIns="0">
                <a:noAutofit/>
              </a:bodyPr>
              <a:lstStyle/>
              <a:p>
                <a:pPr algn="r" defTabSz="914377"/>
                <a:r>
                  <a:rPr lang="en-GB" sz="1400" spc="-31" dirty="0">
                    <a:solidFill>
                      <a:prstClr val="black"/>
                    </a:solidFill>
                  </a:rPr>
                  <a:t>Knowledge </a:t>
                </a:r>
                <a:br>
                  <a:rPr lang="en-GB" sz="1400" spc="-31" dirty="0">
                    <a:solidFill>
                      <a:prstClr val="black"/>
                    </a:solidFill>
                  </a:rPr>
                </a:br>
                <a:r>
                  <a:rPr lang="en-GB" sz="1400" spc="-31" dirty="0">
                    <a:solidFill>
                      <a:prstClr val="black"/>
                    </a:solidFill>
                  </a:rPr>
                  <a:t>and beliefs</a:t>
                </a:r>
              </a:p>
            </p:txBody>
          </p:sp>
        </p:grpSp>
        <p:grpSp>
          <p:nvGrpSpPr>
            <p:cNvPr id="137" name="Group 136">
              <a:extLst>
                <a:ext uri="{FF2B5EF4-FFF2-40B4-BE49-F238E27FC236}">
                  <a16:creationId xmlns:a16="http://schemas.microsoft.com/office/drawing/2014/main" xmlns="" id="{F09A9295-BF15-4381-9017-E85540218511}"/>
                </a:ext>
              </a:extLst>
            </p:cNvPr>
            <p:cNvGrpSpPr/>
            <p:nvPr/>
          </p:nvGrpSpPr>
          <p:grpSpPr>
            <a:xfrm>
              <a:off x="5984292" y="5000341"/>
              <a:ext cx="2868657" cy="187837"/>
              <a:chOff x="101465" y="3041091"/>
              <a:chExt cx="2995498" cy="184666"/>
            </a:xfrm>
          </p:grpSpPr>
          <p:cxnSp>
            <p:nvCxnSpPr>
              <p:cNvPr id="138" name="Straight Arrow Connector 137">
                <a:extLst>
                  <a:ext uri="{FF2B5EF4-FFF2-40B4-BE49-F238E27FC236}">
                    <a16:creationId xmlns:a16="http://schemas.microsoft.com/office/drawing/2014/main" xmlns="" id="{8D607FD1-394E-4A2A-AA94-18059EECC2EF}"/>
                  </a:ext>
                </a:extLst>
              </p:cNvPr>
              <p:cNvCxnSpPr>
                <a:cxnSpLocks/>
              </p:cNvCxnSpPr>
              <p:nvPr/>
            </p:nvCxnSpPr>
            <p:spPr>
              <a:xfrm>
                <a:off x="2030962" y="3165620"/>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xmlns="" id="{4A95620A-EF5A-44DB-959B-D9C564ADD708}"/>
                  </a:ext>
                </a:extLst>
              </p:cNvPr>
              <p:cNvSpPr/>
              <p:nvPr/>
            </p:nvSpPr>
            <p:spPr>
              <a:xfrm>
                <a:off x="101465" y="3041091"/>
                <a:ext cx="1855628" cy="184666"/>
              </a:xfrm>
              <a:prstGeom prst="rect">
                <a:avLst/>
              </a:prstGeom>
            </p:spPr>
            <p:txBody>
              <a:bodyPr wrap="square" lIns="0" tIns="0" rIns="0" bIns="0">
                <a:noAutofit/>
              </a:bodyPr>
              <a:lstStyle/>
              <a:p>
                <a:pPr algn="r" defTabSz="914377"/>
                <a:r>
                  <a:rPr lang="en-GB" sz="1400" dirty="0">
                    <a:solidFill>
                      <a:prstClr val="black"/>
                    </a:solidFill>
                  </a:rPr>
                  <a:t>Experience</a:t>
                </a:r>
              </a:p>
            </p:txBody>
          </p:sp>
        </p:grpSp>
        <p:grpSp>
          <p:nvGrpSpPr>
            <p:cNvPr id="140" name="Group 139">
              <a:extLst>
                <a:ext uri="{FF2B5EF4-FFF2-40B4-BE49-F238E27FC236}">
                  <a16:creationId xmlns:a16="http://schemas.microsoft.com/office/drawing/2014/main" xmlns="" id="{8BA81B43-2383-4528-AD85-8D5A3D5A84CC}"/>
                </a:ext>
              </a:extLst>
            </p:cNvPr>
            <p:cNvGrpSpPr/>
            <p:nvPr/>
          </p:nvGrpSpPr>
          <p:grpSpPr>
            <a:xfrm>
              <a:off x="6844703" y="5200396"/>
              <a:ext cx="1935714" cy="195663"/>
              <a:chOff x="1528328" y="3192829"/>
              <a:chExt cx="2021304" cy="192360"/>
            </a:xfrm>
          </p:grpSpPr>
          <p:cxnSp>
            <p:nvCxnSpPr>
              <p:cNvPr id="141" name="Straight Arrow Connector 140">
                <a:extLst>
                  <a:ext uri="{FF2B5EF4-FFF2-40B4-BE49-F238E27FC236}">
                    <a16:creationId xmlns:a16="http://schemas.microsoft.com/office/drawing/2014/main" xmlns="" id="{161FB086-903B-4A92-ADAA-E670DDCFD47F}"/>
                  </a:ext>
                </a:extLst>
              </p:cNvPr>
              <p:cNvCxnSpPr>
                <a:cxnSpLocks/>
              </p:cNvCxnSpPr>
              <p:nvPr/>
            </p:nvCxnSpPr>
            <p:spPr>
              <a:xfrm>
                <a:off x="2483631" y="3300388"/>
                <a:ext cx="1066001"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xmlns="" id="{C62A9A26-EC44-4471-83B1-D98EC8FC3FE1}"/>
                  </a:ext>
                </a:extLst>
              </p:cNvPr>
              <p:cNvSpPr/>
              <p:nvPr/>
            </p:nvSpPr>
            <p:spPr>
              <a:xfrm>
                <a:off x="1528328" y="3192829"/>
                <a:ext cx="861198" cy="192360"/>
              </a:xfrm>
              <a:prstGeom prst="rect">
                <a:avLst/>
              </a:prstGeom>
            </p:spPr>
            <p:txBody>
              <a:bodyPr wrap="none" lIns="0" tIns="0" rIns="0" bIns="0">
                <a:noAutofit/>
              </a:bodyPr>
              <a:lstStyle/>
              <a:p>
                <a:pPr algn="r" defTabSz="914377">
                  <a:lnSpc>
                    <a:spcPts val="1500"/>
                  </a:lnSpc>
                </a:pPr>
                <a:r>
                  <a:rPr lang="en-GB" sz="1400" dirty="0">
                    <a:solidFill>
                      <a:prstClr val="black"/>
                    </a:solidFill>
                  </a:rPr>
                  <a:t>Preferences</a:t>
                </a:r>
              </a:p>
            </p:txBody>
          </p:sp>
        </p:grpSp>
        <p:sp>
          <p:nvSpPr>
            <p:cNvPr id="228" name="Freeform 22">
              <a:extLst>
                <a:ext uri="{FF2B5EF4-FFF2-40B4-BE49-F238E27FC236}">
                  <a16:creationId xmlns:a16="http://schemas.microsoft.com/office/drawing/2014/main" xmlns="" id="{8DE4A6FE-C271-4E53-A94E-78E315EC4751}"/>
                </a:ext>
              </a:extLst>
            </p:cNvPr>
            <p:cNvSpPr>
              <a:spLocks noEditPoints="1"/>
            </p:cNvSpPr>
            <p:nvPr/>
          </p:nvSpPr>
          <p:spPr bwMode="auto">
            <a:xfrm flipH="1">
              <a:off x="9963521" y="2371553"/>
              <a:ext cx="1962350" cy="2880591"/>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alpha val="6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en-GB" dirty="0">
                <a:solidFill>
                  <a:prstClr val="black"/>
                </a:solidFill>
              </a:endParaRPr>
            </a:p>
          </p:txBody>
        </p:sp>
        <p:sp>
          <p:nvSpPr>
            <p:cNvPr id="232" name="Rectangle 231">
              <a:extLst>
                <a:ext uri="{FF2B5EF4-FFF2-40B4-BE49-F238E27FC236}">
                  <a16:creationId xmlns:a16="http://schemas.microsoft.com/office/drawing/2014/main" xmlns="" id="{742BC957-A4A4-449B-8D92-5530FFD650A9}"/>
                </a:ext>
              </a:extLst>
            </p:cNvPr>
            <p:cNvSpPr/>
            <p:nvPr/>
          </p:nvSpPr>
          <p:spPr>
            <a:xfrm>
              <a:off x="10007630" y="3535790"/>
              <a:ext cx="1755409" cy="672429"/>
            </a:xfrm>
            <a:prstGeom prst="rect">
              <a:avLst/>
            </a:prstGeom>
          </p:spPr>
          <p:txBody>
            <a:bodyPr wrap="square" lIns="0" tIns="0" rIns="0" bIns="0">
              <a:spAutoFit/>
            </a:bodyPr>
            <a:lstStyle/>
            <a:p>
              <a:pPr algn="ctr" defTabSz="914377"/>
              <a:r>
                <a:rPr lang="en-GB" sz="1400" b="1" spc="-20" dirty="0">
                  <a:solidFill>
                    <a:prstClr val="black"/>
                  </a:solidFill>
                </a:rPr>
                <a:t>Quality care for </a:t>
              </a:r>
              <a:br>
                <a:rPr lang="en-GB" sz="1400" b="1" spc="-20" dirty="0">
                  <a:solidFill>
                    <a:prstClr val="black"/>
                  </a:solidFill>
                </a:rPr>
              </a:br>
              <a:r>
                <a:rPr lang="en-GB" sz="1400" b="1" spc="-20" dirty="0">
                  <a:solidFill>
                    <a:prstClr val="black"/>
                  </a:solidFill>
                </a:rPr>
                <a:t>children &amp; adults with respiratory symptoms</a:t>
              </a:r>
            </a:p>
          </p:txBody>
        </p:sp>
        <p:sp>
          <p:nvSpPr>
            <p:cNvPr id="67" name="Rectangle: Rounded Corners 66">
              <a:extLst>
                <a:ext uri="{FF2B5EF4-FFF2-40B4-BE49-F238E27FC236}">
                  <a16:creationId xmlns:a16="http://schemas.microsoft.com/office/drawing/2014/main" xmlns="" id="{217D5A91-C07B-42E3-880E-5BACDFE53BDF}"/>
                </a:ext>
              </a:extLst>
            </p:cNvPr>
            <p:cNvSpPr/>
            <p:nvPr/>
          </p:nvSpPr>
          <p:spPr>
            <a:xfrm>
              <a:off x="1639085" y="5601973"/>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HEALTH SERVICES </a:t>
              </a:r>
              <a:br>
                <a:rPr lang="en-GB" sz="1400" b="1" dirty="0">
                  <a:solidFill>
                    <a:prstClr val="white"/>
                  </a:solidFill>
                </a:rPr>
              </a:br>
              <a:r>
                <a:rPr lang="en-GB" sz="1400" b="1" dirty="0">
                  <a:solidFill>
                    <a:prstClr val="white"/>
                  </a:solidFill>
                </a:rPr>
                <a:t>AND WORKFORCE</a:t>
              </a:r>
            </a:p>
          </p:txBody>
        </p:sp>
        <p:sp>
          <p:nvSpPr>
            <p:cNvPr id="68" name="Rectangle: Rounded Corners 67">
              <a:extLst>
                <a:ext uri="{FF2B5EF4-FFF2-40B4-BE49-F238E27FC236}">
                  <a16:creationId xmlns:a16="http://schemas.microsoft.com/office/drawing/2014/main" xmlns="" id="{42F6073B-2F25-4058-A304-9F0E85CF2565}"/>
                </a:ext>
              </a:extLst>
            </p:cNvPr>
            <p:cNvSpPr/>
            <p:nvPr/>
          </p:nvSpPr>
          <p:spPr>
            <a:xfrm>
              <a:off x="4534612" y="5601973"/>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FINANCING, LEADERSHIP, GOVERNANCE</a:t>
              </a:r>
            </a:p>
          </p:txBody>
        </p:sp>
        <p:sp>
          <p:nvSpPr>
            <p:cNvPr id="69" name="Rectangle: Rounded Corners 68">
              <a:extLst>
                <a:ext uri="{FF2B5EF4-FFF2-40B4-BE49-F238E27FC236}">
                  <a16:creationId xmlns:a16="http://schemas.microsoft.com/office/drawing/2014/main" xmlns="" id="{8FE36E22-8D6E-4A15-A9C0-30584CF2FF1E}"/>
                </a:ext>
              </a:extLst>
            </p:cNvPr>
            <p:cNvSpPr/>
            <p:nvPr/>
          </p:nvSpPr>
          <p:spPr>
            <a:xfrm>
              <a:off x="7430138" y="5601973"/>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PERSONAL</a:t>
              </a:r>
            </a:p>
          </p:txBody>
        </p:sp>
        <p:sp>
          <p:nvSpPr>
            <p:cNvPr id="34" name="Rectangle: Rounded Corners 33">
              <a:extLst>
                <a:ext uri="{FF2B5EF4-FFF2-40B4-BE49-F238E27FC236}">
                  <a16:creationId xmlns:a16="http://schemas.microsoft.com/office/drawing/2014/main" xmlns="" id="{B1CBBF8F-E69A-4F4B-B05C-DFBB75F1A498}"/>
                </a:ext>
              </a:extLst>
            </p:cNvPr>
            <p:cNvSpPr/>
            <p:nvPr/>
          </p:nvSpPr>
          <p:spPr>
            <a:xfrm>
              <a:off x="1639085" y="1491760"/>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ENVIRONMENT</a:t>
              </a:r>
            </a:p>
          </p:txBody>
        </p:sp>
        <p:sp>
          <p:nvSpPr>
            <p:cNvPr id="36" name="Rectangle: Rounded Corners 35">
              <a:extLst>
                <a:ext uri="{FF2B5EF4-FFF2-40B4-BE49-F238E27FC236}">
                  <a16:creationId xmlns:a16="http://schemas.microsoft.com/office/drawing/2014/main" xmlns="" id="{AE7A4023-4186-4F6A-B7A7-5F9861F8CD59}"/>
                </a:ext>
              </a:extLst>
            </p:cNvPr>
            <p:cNvSpPr/>
            <p:nvPr/>
          </p:nvSpPr>
          <p:spPr>
            <a:xfrm>
              <a:off x="4534612" y="1491760"/>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INFORMATION</a:t>
              </a:r>
            </a:p>
          </p:txBody>
        </p:sp>
        <p:sp>
          <p:nvSpPr>
            <p:cNvPr id="37" name="Rectangle: Rounded Corners 36">
              <a:extLst>
                <a:ext uri="{FF2B5EF4-FFF2-40B4-BE49-F238E27FC236}">
                  <a16:creationId xmlns:a16="http://schemas.microsoft.com/office/drawing/2014/main" xmlns="" id="{A3367418-B226-4A29-9435-89725AB5E5B4}"/>
                </a:ext>
              </a:extLst>
            </p:cNvPr>
            <p:cNvSpPr/>
            <p:nvPr/>
          </p:nvSpPr>
          <p:spPr>
            <a:xfrm>
              <a:off x="7430138" y="1491760"/>
              <a:ext cx="2412000" cy="504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r>
                <a:rPr lang="en-GB" sz="1400" b="1" dirty="0">
                  <a:solidFill>
                    <a:prstClr val="white"/>
                  </a:solidFill>
                </a:rPr>
                <a:t>MEDICINES AND VACCINES</a:t>
              </a:r>
            </a:p>
          </p:txBody>
        </p:sp>
      </p:grpSp>
      <p:sp>
        <p:nvSpPr>
          <p:cNvPr id="243" name="Title 242">
            <a:extLst>
              <a:ext uri="{FF2B5EF4-FFF2-40B4-BE49-F238E27FC236}">
                <a16:creationId xmlns:a16="http://schemas.microsoft.com/office/drawing/2014/main" xmlns="" id="{3A5109F6-4C86-4450-9019-D0782350C949}"/>
              </a:ext>
            </a:extLst>
          </p:cNvPr>
          <p:cNvSpPr>
            <a:spLocks noGrp="1"/>
          </p:cNvSpPr>
          <p:nvPr>
            <p:ph type="title"/>
          </p:nvPr>
        </p:nvSpPr>
        <p:spPr>
          <a:xfrm>
            <a:off x="1645733" y="193675"/>
            <a:ext cx="10240676" cy="890103"/>
          </a:xfrm>
        </p:spPr>
        <p:txBody>
          <a:bodyPr/>
          <a:lstStyle/>
          <a:p>
            <a:pPr defTabSz="1625519" fontAlgn="base">
              <a:spcBef>
                <a:spcPct val="50000"/>
              </a:spcBef>
              <a:spcAft>
                <a:spcPct val="0"/>
              </a:spcAft>
            </a:pPr>
            <a:r>
              <a:rPr lang="en-US" altLang="x-none" sz="4267" dirty="0">
                <a:solidFill>
                  <a:srgbClr val="CC030B"/>
                </a:solidFill>
                <a:ea typeface="ＭＳ Ｐゴシック" pitchFamily="112" charset="-128"/>
                <a:cs typeface="ＭＳ Ｐゴシック" pitchFamily="96" charset="-128"/>
              </a:rPr>
              <a:t>Today we are focused on the workforce, but note the other elements that are needed</a:t>
            </a:r>
            <a:endParaRPr lang="en-US" altLang="x-none" sz="4267" dirty="0">
              <a:solidFill>
                <a:srgbClr val="CC030B"/>
              </a:solidFill>
              <a:ea typeface="ＭＳ Ｐゴシック" pitchFamily="112" charset="-128"/>
              <a:cs typeface="ＭＳ Ｐゴシック" pitchFamily="96" charset="-128"/>
            </a:endParaRPr>
          </a:p>
        </p:txBody>
      </p:sp>
      <p:sp>
        <p:nvSpPr>
          <p:cNvPr id="144" name="TextBox 143">
            <a:extLst>
              <a:ext uri="{FF2B5EF4-FFF2-40B4-BE49-F238E27FC236}">
                <a16:creationId xmlns:a16="http://schemas.microsoft.com/office/drawing/2014/main" xmlns="" id="{2065511D-E3F9-4E54-ABF6-CE98A94FC5BF}"/>
              </a:ext>
            </a:extLst>
          </p:cNvPr>
          <p:cNvSpPr txBox="1"/>
          <p:nvPr/>
        </p:nvSpPr>
        <p:spPr>
          <a:xfrm>
            <a:off x="2" y="6280445"/>
            <a:ext cx="12191999" cy="369332"/>
          </a:xfrm>
          <a:prstGeom prst="rect">
            <a:avLst/>
          </a:prstGeom>
          <a:noFill/>
        </p:spPr>
        <p:txBody>
          <a:bodyPr wrap="square" rtlCol="0">
            <a:spAutoFit/>
          </a:bodyPr>
          <a:lstStyle/>
          <a:p>
            <a:pPr algn="ctr" defTabSz="1219140"/>
            <a:r>
              <a:rPr lang="en-US" b="1" dirty="0">
                <a:solidFill>
                  <a:srgbClr val="1F497D"/>
                </a:solidFill>
              </a:rPr>
              <a:t>WHO Health Systems Framework for universal coverage adapted </a:t>
            </a:r>
            <a:r>
              <a:rPr lang="en-US" b="1">
                <a:solidFill>
                  <a:srgbClr val="1F497D"/>
                </a:solidFill>
              </a:rPr>
              <a:t>by IPCRG</a:t>
            </a:r>
            <a:endParaRPr lang="en-US" b="1" dirty="0">
              <a:solidFill>
                <a:srgbClr val="1F497D"/>
              </a:solidFill>
            </a:endParaRPr>
          </a:p>
        </p:txBody>
      </p:sp>
      <p:cxnSp>
        <p:nvCxnSpPr>
          <p:cNvPr id="120" name="Straight Arrow Connector 119">
            <a:extLst>
              <a:ext uri="{FF2B5EF4-FFF2-40B4-BE49-F238E27FC236}">
                <a16:creationId xmlns:a16="http://schemas.microsoft.com/office/drawing/2014/main" xmlns="" id="{59315E5E-10A8-45F9-A156-BB124993A3E6}"/>
              </a:ext>
            </a:extLst>
          </p:cNvPr>
          <p:cNvCxnSpPr>
            <a:cxnSpLocks/>
          </p:cNvCxnSpPr>
          <p:nvPr/>
        </p:nvCxnSpPr>
        <p:spPr>
          <a:xfrm>
            <a:off x="5974467" y="3621508"/>
            <a:ext cx="1020863"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xmlns="" id="{8591C661-68D6-4F95-B52C-C1018C17AD3B}"/>
              </a:ext>
            </a:extLst>
          </p:cNvPr>
          <p:cNvSpPr/>
          <p:nvPr/>
        </p:nvSpPr>
        <p:spPr>
          <a:xfrm>
            <a:off x="4499391" y="3500619"/>
            <a:ext cx="1378192" cy="180547"/>
          </a:xfrm>
          <a:prstGeom prst="rect">
            <a:avLst/>
          </a:prstGeom>
        </p:spPr>
        <p:txBody>
          <a:bodyPr wrap="square" lIns="0" tIns="0" rIns="0" bIns="0">
            <a:noAutofit/>
          </a:bodyPr>
          <a:lstStyle/>
          <a:p>
            <a:pPr algn="r" defTabSz="914377"/>
            <a:r>
              <a:rPr lang="en-GB" sz="1400" dirty="0">
                <a:solidFill>
                  <a:prstClr val="black"/>
                </a:solidFill>
              </a:rPr>
              <a:t>Public information</a:t>
            </a:r>
          </a:p>
        </p:txBody>
      </p:sp>
      <p:cxnSp>
        <p:nvCxnSpPr>
          <p:cNvPr id="143" name="Straight Arrow Connector 142">
            <a:extLst>
              <a:ext uri="{FF2B5EF4-FFF2-40B4-BE49-F238E27FC236}">
                <a16:creationId xmlns:a16="http://schemas.microsoft.com/office/drawing/2014/main" xmlns="" id="{A959B609-BF3E-4D44-9B54-569560F51C33}"/>
              </a:ext>
            </a:extLst>
          </p:cNvPr>
          <p:cNvCxnSpPr>
            <a:cxnSpLocks/>
          </p:cNvCxnSpPr>
          <p:nvPr/>
        </p:nvCxnSpPr>
        <p:spPr>
          <a:xfrm>
            <a:off x="6283182" y="4164669"/>
            <a:ext cx="651364" cy="3163"/>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xmlns="" id="{BAA94AE8-9EE4-4B56-9101-CAF1493F4CDD}"/>
              </a:ext>
            </a:extLst>
          </p:cNvPr>
          <p:cNvSpPr/>
          <p:nvPr/>
        </p:nvSpPr>
        <p:spPr>
          <a:xfrm>
            <a:off x="4717808" y="4046943"/>
            <a:ext cx="1378192" cy="180547"/>
          </a:xfrm>
          <a:prstGeom prst="rect">
            <a:avLst/>
          </a:prstGeom>
        </p:spPr>
        <p:txBody>
          <a:bodyPr wrap="square" lIns="0" tIns="0" rIns="0" bIns="0">
            <a:noAutofit/>
          </a:bodyPr>
          <a:lstStyle/>
          <a:p>
            <a:pPr algn="r" defTabSz="914377"/>
            <a:r>
              <a:rPr lang="en-GB" sz="1400" dirty="0">
                <a:solidFill>
                  <a:prstClr val="black"/>
                </a:solidFill>
              </a:rPr>
              <a:t>Finance</a:t>
            </a:r>
          </a:p>
        </p:txBody>
      </p:sp>
      <p:sp>
        <p:nvSpPr>
          <p:cNvPr id="148" name="Rectangle 147">
            <a:extLst>
              <a:ext uri="{FF2B5EF4-FFF2-40B4-BE49-F238E27FC236}">
                <a16:creationId xmlns:a16="http://schemas.microsoft.com/office/drawing/2014/main" xmlns="" id="{7474BE26-A323-40F0-BAEC-BE0BF98AF1FB}"/>
              </a:ext>
            </a:extLst>
          </p:cNvPr>
          <p:cNvSpPr/>
          <p:nvPr/>
        </p:nvSpPr>
        <p:spPr>
          <a:xfrm>
            <a:off x="7071966" y="4548043"/>
            <a:ext cx="2025765" cy="199707"/>
          </a:xfrm>
          <a:prstGeom prst="rect">
            <a:avLst/>
          </a:prstGeom>
        </p:spPr>
        <p:txBody>
          <a:bodyPr wrap="square" lIns="0" tIns="0" rIns="0" bIns="0">
            <a:noAutofit/>
          </a:bodyPr>
          <a:lstStyle/>
          <a:p>
            <a:pPr algn="r" defTabSz="914377"/>
            <a:r>
              <a:rPr lang="en-GB" sz="1400" spc="-31" dirty="0">
                <a:solidFill>
                  <a:prstClr val="black"/>
                </a:solidFill>
              </a:rPr>
              <a:t>Investment in education</a:t>
            </a:r>
          </a:p>
        </p:txBody>
      </p:sp>
      <p:cxnSp>
        <p:nvCxnSpPr>
          <p:cNvPr id="149" name="Straight Arrow Connector 148">
            <a:extLst>
              <a:ext uri="{FF2B5EF4-FFF2-40B4-BE49-F238E27FC236}">
                <a16:creationId xmlns:a16="http://schemas.microsoft.com/office/drawing/2014/main" xmlns="" id="{FEB8BD58-4406-4CE4-A2FB-EF7166B2238D}"/>
              </a:ext>
            </a:extLst>
          </p:cNvPr>
          <p:cNvCxnSpPr>
            <a:cxnSpLocks/>
          </p:cNvCxnSpPr>
          <p:nvPr/>
        </p:nvCxnSpPr>
        <p:spPr>
          <a:xfrm flipH="1">
            <a:off x="6789165" y="4643372"/>
            <a:ext cx="388352"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xmlns="" id="{71E5B4F7-B479-4A2D-992B-80C5E075C46E}"/>
              </a:ext>
            </a:extLst>
          </p:cNvPr>
          <p:cNvSpPr/>
          <p:nvPr/>
        </p:nvSpPr>
        <p:spPr>
          <a:xfrm>
            <a:off x="6851743" y="4797975"/>
            <a:ext cx="2025765" cy="199707"/>
          </a:xfrm>
          <a:prstGeom prst="rect">
            <a:avLst/>
          </a:prstGeom>
        </p:spPr>
        <p:txBody>
          <a:bodyPr wrap="square" lIns="0" tIns="0" rIns="0" bIns="0">
            <a:noAutofit/>
          </a:bodyPr>
          <a:lstStyle/>
          <a:p>
            <a:pPr algn="r" defTabSz="914377"/>
            <a:r>
              <a:rPr lang="en-GB" sz="1400" spc="-31" dirty="0">
                <a:solidFill>
                  <a:prstClr val="black"/>
                </a:solidFill>
              </a:rPr>
              <a:t>Leadership programmes</a:t>
            </a:r>
          </a:p>
        </p:txBody>
      </p:sp>
      <p:cxnSp>
        <p:nvCxnSpPr>
          <p:cNvPr id="151" name="Straight Arrow Connector 150">
            <a:extLst>
              <a:ext uri="{FF2B5EF4-FFF2-40B4-BE49-F238E27FC236}">
                <a16:creationId xmlns:a16="http://schemas.microsoft.com/office/drawing/2014/main" xmlns="" id="{C71BD9E6-31AA-4BCD-874E-83B77956BB08}"/>
              </a:ext>
            </a:extLst>
          </p:cNvPr>
          <p:cNvCxnSpPr>
            <a:cxnSpLocks/>
          </p:cNvCxnSpPr>
          <p:nvPr/>
        </p:nvCxnSpPr>
        <p:spPr>
          <a:xfrm flipH="1">
            <a:off x="6568943" y="4893304"/>
            <a:ext cx="388352" cy="0"/>
          </a:xfrm>
          <a:prstGeom prst="straightConnector1">
            <a:avLst/>
          </a:prstGeom>
          <a:ln>
            <a:solidFill>
              <a:schemeClr val="bg2">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12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240" grpId="0" animBg="1"/>
      <p:bldP spid="2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967" y="152400"/>
            <a:ext cx="9580033" cy="762000"/>
          </a:xfrm>
        </p:spPr>
        <p:txBody>
          <a:bodyPr>
            <a:noAutofit/>
          </a:bodyPr>
          <a:lstStyle/>
          <a:p>
            <a:r>
              <a:rPr lang="en-US" sz="3200" b="1" dirty="0" smtClean="0"/>
              <a:t>If we can help children stay well through care and education, they can attend school, and become part of the solution</a:t>
            </a:r>
            <a:r>
              <a:rPr lang="mr-IN" sz="3200" b="1" dirty="0" smtClean="0"/>
              <a:t>…</a:t>
            </a:r>
            <a:r>
              <a:rPr lang="en-GB" sz="3200" b="1" dirty="0" smtClean="0"/>
              <a:t>.</a:t>
            </a:r>
            <a:endParaRPr lang="en-US" sz="3200" b="1" dirty="0"/>
          </a:p>
        </p:txBody>
      </p:sp>
      <p:pic>
        <p:nvPicPr>
          <p:cNvPr id="4" name="Content Placeholder 3"/>
          <p:cNvPicPr>
            <a:picLocks noGrp="1" noChangeAspect="1"/>
          </p:cNvPicPr>
          <p:nvPr>
            <p:ph idx="1"/>
          </p:nvPr>
        </p:nvPicPr>
        <p:blipFill>
          <a:blip r:embed="rId2"/>
          <a:stretch>
            <a:fillRect/>
          </a:stretch>
        </p:blipFill>
        <p:spPr>
          <a:xfrm>
            <a:off x="838200" y="1834503"/>
            <a:ext cx="4351338" cy="4351338"/>
          </a:xfrm>
          <a:prstGeom prst="rect">
            <a:avLst/>
          </a:prstGeom>
        </p:spPr>
      </p:pic>
      <p:sp>
        <p:nvSpPr>
          <p:cNvPr id="5" name="Rectangle 4"/>
          <p:cNvSpPr/>
          <p:nvPr/>
        </p:nvSpPr>
        <p:spPr>
          <a:xfrm>
            <a:off x="5765800" y="1886513"/>
            <a:ext cx="6096000" cy="4524315"/>
          </a:xfrm>
          <a:prstGeom prst="rect">
            <a:avLst/>
          </a:prstGeom>
        </p:spPr>
        <p:txBody>
          <a:bodyPr>
            <a:spAutoFit/>
          </a:bodyPr>
          <a:lstStyle/>
          <a:p>
            <a:r>
              <a:rPr lang="en-US" b="1" i="0" dirty="0" smtClean="0">
                <a:solidFill>
                  <a:srgbClr val="172B4D"/>
                </a:solidFill>
                <a:effectLst/>
                <a:latin typeface="Helvetica" charset="0"/>
              </a:rPr>
              <a:t>4.4 By 2030, substantially increase the number of youth and adults who have relevant skills, including technical and vocational skills, for employment, decent jobs and entrepreneurship</a:t>
            </a:r>
            <a:br>
              <a:rPr lang="en-US" b="1" i="0" dirty="0" smtClean="0">
                <a:solidFill>
                  <a:srgbClr val="172B4D"/>
                </a:solidFill>
                <a:effectLst/>
                <a:latin typeface="Helvetica" charset="0"/>
              </a:rPr>
            </a:br>
            <a:endParaRPr lang="en-US" b="1" i="0" dirty="0" smtClean="0">
              <a:solidFill>
                <a:srgbClr val="172B4D"/>
              </a:solidFill>
              <a:effectLst/>
              <a:latin typeface="Helvetica" charset="0"/>
            </a:endParaRPr>
          </a:p>
          <a:p>
            <a:r>
              <a:rPr lang="en-US" b="1" i="0" dirty="0" smtClean="0">
                <a:solidFill>
                  <a:srgbClr val="172B4D"/>
                </a:solidFill>
                <a:effectLst/>
                <a:latin typeface="Helvetica" charset="0"/>
              </a:rPr>
              <a:t>4.5 By 2030, eliminate gender disparities in education and ensure equal access to all levels of education and vocational training for the vulnerable, including persons with disabilities, indigenous peoples and children in vulnerable situations</a:t>
            </a:r>
            <a:br>
              <a:rPr lang="en-US" b="1" i="0" dirty="0" smtClean="0">
                <a:solidFill>
                  <a:srgbClr val="172B4D"/>
                </a:solidFill>
                <a:effectLst/>
                <a:latin typeface="Helvetica" charset="0"/>
              </a:rPr>
            </a:br>
            <a:endParaRPr lang="en-US" b="1" i="0" dirty="0" smtClean="0">
              <a:solidFill>
                <a:srgbClr val="172B4D"/>
              </a:solidFill>
              <a:effectLst/>
              <a:latin typeface="Helvetica" charset="0"/>
            </a:endParaRPr>
          </a:p>
          <a:p>
            <a:r>
              <a:rPr lang="en-US" b="1" i="0" dirty="0" smtClean="0">
                <a:solidFill>
                  <a:srgbClr val="172B4D"/>
                </a:solidFill>
                <a:effectLst/>
                <a:latin typeface="Helvetica" charset="0"/>
              </a:rPr>
              <a:t>4.7 By 2030, ensure that all learners acquire the knowledge and skills needed to promote sustainable development, including, among others, through education for sustainable development and sustainable lifestyles</a:t>
            </a:r>
            <a:endParaRPr lang="en-US" b="1" i="0" dirty="0">
              <a:solidFill>
                <a:srgbClr val="172B4D"/>
              </a:solidFill>
              <a:effectLst/>
              <a:latin typeface="Helvetica" charset="0"/>
            </a:endParaRPr>
          </a:p>
        </p:txBody>
      </p:sp>
    </p:spTree>
    <p:extLst>
      <p:ext uri="{BB962C8B-B14F-4D97-AF65-F5344CB8AC3E}">
        <p14:creationId xmlns:p14="http://schemas.microsoft.com/office/powerpoint/2010/main" val="11578361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we learn from FRESH AIR, we can show why it is so important to reach this goal</a:t>
            </a:r>
            <a:endParaRPr lang="en-US" dirty="0"/>
          </a:p>
        </p:txBody>
      </p:sp>
      <p:sp>
        <p:nvSpPr>
          <p:cNvPr id="3" name="Content Placeholder 2"/>
          <p:cNvSpPr>
            <a:spLocks noGrp="1"/>
          </p:cNvSpPr>
          <p:nvPr>
            <p:ph idx="1"/>
          </p:nvPr>
        </p:nvSpPr>
        <p:spPr>
          <a:xfrm>
            <a:off x="6313714" y="1825625"/>
            <a:ext cx="5040086" cy="4351338"/>
          </a:xfrm>
        </p:spPr>
        <p:txBody>
          <a:bodyPr/>
          <a:lstStyle/>
          <a:p>
            <a:pPr marL="0" indent="0">
              <a:buNone/>
            </a:pPr>
            <a:r>
              <a:rPr lang="en-US" b="1" dirty="0" smtClean="0"/>
              <a:t>7.1 By 2030, ensure universal access to affordable, reliable and modern energy services</a:t>
            </a:r>
            <a:endParaRPr lang="en-US" b="1" dirty="0"/>
          </a:p>
        </p:txBody>
      </p:sp>
      <p:pic>
        <p:nvPicPr>
          <p:cNvPr id="4" name="Picture 3"/>
          <p:cNvPicPr>
            <a:picLocks noChangeAspect="1"/>
          </p:cNvPicPr>
          <p:nvPr/>
        </p:nvPicPr>
        <p:blipFill>
          <a:blip r:embed="rId2"/>
          <a:stretch>
            <a:fillRect/>
          </a:stretch>
        </p:blipFill>
        <p:spPr>
          <a:xfrm>
            <a:off x="968828" y="1825625"/>
            <a:ext cx="4260774" cy="4260774"/>
          </a:xfrm>
          <a:prstGeom prst="rect">
            <a:avLst/>
          </a:prstGeom>
        </p:spPr>
      </p:pic>
    </p:spTree>
    <p:extLst>
      <p:ext uri="{BB962C8B-B14F-4D97-AF65-F5344CB8AC3E}">
        <p14:creationId xmlns:p14="http://schemas.microsoft.com/office/powerpoint/2010/main" val="1402511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24"/>
            <a:ext cx="12192000" cy="1639195"/>
          </a:xfrm>
          <a:solidFill>
            <a:schemeClr val="accent4"/>
          </a:solidFill>
        </p:spPr>
        <p:txBody>
          <a:bodyPr/>
          <a:lstStyle/>
          <a:p>
            <a:r>
              <a:rPr lang="en-US" dirty="0" smtClean="0"/>
              <a:t>4 global health programmes to engage in &amp; transfer knowledge to and from our network</a:t>
            </a:r>
            <a:endParaRPr lang="en-US" dirty="0"/>
          </a:p>
        </p:txBody>
      </p:sp>
      <p:sp>
        <p:nvSpPr>
          <p:cNvPr id="8" name="Rectangle 7"/>
          <p:cNvSpPr/>
          <p:nvPr/>
        </p:nvSpPr>
        <p:spPr>
          <a:xfrm>
            <a:off x="7982900" y="4207015"/>
            <a:ext cx="3429000" cy="1477328"/>
          </a:xfrm>
          <a:prstGeom prst="rect">
            <a:avLst/>
          </a:prstGeom>
        </p:spPr>
        <p:txBody>
          <a:bodyPr>
            <a:spAutoFit/>
          </a:bodyPr>
          <a:lstStyle/>
          <a:p>
            <a:r>
              <a:rPr lang="en-US" dirty="0">
                <a:solidFill>
                  <a:srgbClr val="053F73"/>
                </a:solidFill>
                <a:latin typeface="Source Sans Pro" charset="0"/>
              </a:rPr>
              <a:t>NIHR Global Health Research Group on Global COPD in Primary Care Breathe Well at University of Birmingham, China, Brazil, Georgia, FYR Macedonia</a:t>
            </a:r>
          </a:p>
        </p:txBody>
      </p:sp>
      <p:sp>
        <p:nvSpPr>
          <p:cNvPr id="9" name="TextBox 8"/>
          <p:cNvSpPr txBox="1"/>
          <p:nvPr/>
        </p:nvSpPr>
        <p:spPr>
          <a:xfrm>
            <a:off x="242833" y="6386610"/>
            <a:ext cx="4802980" cy="369332"/>
          </a:xfrm>
          <a:prstGeom prst="rect">
            <a:avLst/>
          </a:prstGeom>
          <a:noFill/>
        </p:spPr>
        <p:txBody>
          <a:bodyPr wrap="none" rtlCol="0">
            <a:spAutoFit/>
          </a:bodyPr>
          <a:lstStyle/>
          <a:p>
            <a:r>
              <a:rPr lang="en-US" dirty="0" smtClean="0">
                <a:solidFill>
                  <a:srgbClr val="074B88"/>
                </a:solidFill>
              </a:rPr>
              <a:t>And now, NIHR - RECHARGE - rehabilitation</a:t>
            </a:r>
            <a:endParaRPr lang="en-US" dirty="0">
              <a:solidFill>
                <a:srgbClr val="074B88"/>
              </a:solidFill>
            </a:endParaRPr>
          </a:p>
        </p:txBody>
      </p:sp>
      <p:sp>
        <p:nvSpPr>
          <p:cNvPr id="10" name="Rectangle 9"/>
          <p:cNvSpPr/>
          <p:nvPr/>
        </p:nvSpPr>
        <p:spPr>
          <a:xfrm>
            <a:off x="4607139" y="4022320"/>
            <a:ext cx="2586181" cy="2031325"/>
          </a:xfrm>
          <a:prstGeom prst="rect">
            <a:avLst/>
          </a:prstGeom>
        </p:spPr>
        <p:txBody>
          <a:bodyPr wrap="square">
            <a:spAutoFit/>
          </a:bodyPr>
          <a:lstStyle/>
          <a:p>
            <a:r>
              <a:rPr lang="en-US" dirty="0">
                <a:solidFill>
                  <a:srgbClr val="053F73"/>
                </a:solidFill>
                <a:latin typeface="Source Sans Pro" charset="0"/>
              </a:rPr>
              <a:t>NIHR Global Health Research Unit on Respiratory Health (RESPIRE) at The University of Edinburgh, Pakistan, Bangladesh, India, Malaysia</a:t>
            </a:r>
            <a:endParaRPr lang="en-US" dirty="0">
              <a:solidFill>
                <a:srgbClr val="053F73"/>
              </a:solidFill>
            </a:endParaRPr>
          </a:p>
        </p:txBody>
      </p:sp>
      <p:pic>
        <p:nvPicPr>
          <p:cNvPr id="12" name="Picture 12" descr="IPCRG Logo (large file).tif"/>
          <p:cNvPicPr>
            <a:picLocks noChangeAspect="1"/>
          </p:cNvPicPr>
          <p:nvPr/>
        </p:nvPicPr>
        <p:blipFill>
          <a:blip r:embed="rId2"/>
          <a:srcRect/>
          <a:stretch>
            <a:fillRect/>
          </a:stretch>
        </p:blipFill>
        <p:spPr bwMode="auto">
          <a:xfrm>
            <a:off x="8890000" y="5378966"/>
            <a:ext cx="1968500" cy="13769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8629" y="2030983"/>
            <a:ext cx="1837871" cy="19913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833" y="1786256"/>
            <a:ext cx="2696309" cy="9271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70914" y="2285804"/>
            <a:ext cx="1677961" cy="160322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658272" y="2852769"/>
            <a:ext cx="1070096" cy="787282"/>
          </a:xfrm>
          <a:prstGeom prst="rect">
            <a:avLst/>
          </a:prstGeom>
        </p:spPr>
      </p:pic>
      <p:pic>
        <p:nvPicPr>
          <p:cNvPr id="13" name="Picture 12"/>
          <p:cNvPicPr>
            <a:picLocks noChangeAspect="1"/>
          </p:cNvPicPr>
          <p:nvPr/>
        </p:nvPicPr>
        <p:blipFill>
          <a:blip r:embed="rId7"/>
          <a:stretch>
            <a:fillRect/>
          </a:stretch>
        </p:blipFill>
        <p:spPr>
          <a:xfrm>
            <a:off x="118428" y="3889028"/>
            <a:ext cx="1527624" cy="317987"/>
          </a:xfrm>
          <a:prstGeom prst="rect">
            <a:avLst/>
          </a:prstGeom>
        </p:spPr>
      </p:pic>
      <p:sp>
        <p:nvSpPr>
          <p:cNvPr id="14" name="TextBox 13"/>
          <p:cNvSpPr txBox="1"/>
          <p:nvPr/>
        </p:nvSpPr>
        <p:spPr>
          <a:xfrm>
            <a:off x="115339" y="2852769"/>
            <a:ext cx="2823803" cy="1169551"/>
          </a:xfrm>
          <a:prstGeom prst="rect">
            <a:avLst/>
          </a:prstGeom>
          <a:noFill/>
        </p:spPr>
        <p:txBody>
          <a:bodyPr wrap="square" rtlCol="0">
            <a:spAutoFit/>
          </a:bodyPr>
          <a:lstStyle/>
          <a:p>
            <a:r>
              <a:rPr lang="en-US" sz="1400" dirty="0">
                <a:solidFill>
                  <a:srgbClr val="074B88"/>
                </a:solidFill>
              </a:rPr>
              <a:t>In </a:t>
            </a:r>
            <a:r>
              <a:rPr lang="en-US" sz="1400" dirty="0">
                <a:solidFill>
                  <a:srgbClr val="053F73"/>
                </a:solidFill>
              </a:rPr>
              <a:t>Uganda, Vietnam, Crete, Kyrgyzstan led by Leiden University Medical Center based on an IPCRG concept</a:t>
            </a:r>
            <a:br>
              <a:rPr lang="en-US" sz="1400" dirty="0">
                <a:solidFill>
                  <a:srgbClr val="053F73"/>
                </a:solidFill>
              </a:rPr>
            </a:br>
            <a:endParaRPr lang="en-US" sz="1400" dirty="0">
              <a:solidFill>
                <a:srgbClr val="00B0F0"/>
              </a:solidFill>
            </a:endParaRPr>
          </a:p>
        </p:txBody>
      </p:sp>
    </p:spTree>
    <p:extLst>
      <p:ext uri="{BB962C8B-B14F-4D97-AF65-F5344CB8AC3E}">
        <p14:creationId xmlns:p14="http://schemas.microsoft.com/office/powerpoint/2010/main" val="1595512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we achieve affordable energy then we reach Goal 15 too</a:t>
            </a:r>
            <a:r>
              <a:rPr lang="mr-IN"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838200" y="1854653"/>
            <a:ext cx="4351338" cy="4351338"/>
          </a:xfrm>
          <a:prstGeom prst="rect">
            <a:avLst/>
          </a:prstGeom>
        </p:spPr>
      </p:pic>
      <p:sp>
        <p:nvSpPr>
          <p:cNvPr id="5" name="TextBox 4"/>
          <p:cNvSpPr txBox="1"/>
          <p:nvPr/>
        </p:nvSpPr>
        <p:spPr>
          <a:xfrm>
            <a:off x="5788241" y="2015231"/>
            <a:ext cx="5655076" cy="1754326"/>
          </a:xfrm>
          <a:prstGeom prst="rect">
            <a:avLst/>
          </a:prstGeom>
          <a:noFill/>
        </p:spPr>
        <p:txBody>
          <a:bodyPr wrap="square" rtlCol="0">
            <a:spAutoFit/>
          </a:bodyPr>
          <a:lstStyle/>
          <a:p>
            <a:r>
              <a:rPr lang="en-US" b="1" dirty="0"/>
              <a:t>15.2 By 2020, promote the implementation of sustainable management of all types of forests, halt deforestation, restore degraded forests and substantially increase afforestation and reforestation globally</a:t>
            </a:r>
          </a:p>
          <a:p>
            <a:r>
              <a:rPr lang="en-US" dirty="0" smtClean="0"/>
              <a:t/>
            </a:r>
            <a:br>
              <a:rPr lang="en-US" dirty="0" smtClean="0"/>
            </a:br>
            <a:endParaRPr lang="en-US" dirty="0"/>
          </a:p>
        </p:txBody>
      </p:sp>
    </p:spTree>
    <p:extLst>
      <p:ext uri="{BB962C8B-B14F-4D97-AF65-F5344CB8AC3E}">
        <p14:creationId xmlns:p14="http://schemas.microsoft.com/office/powerpoint/2010/main" val="1127135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4002" y="1019188"/>
            <a:ext cx="5894017" cy="5770812"/>
          </a:xfrm>
          <a:prstGeom prst="rect">
            <a:avLst/>
          </a:prstGeom>
          <a:noFill/>
          <a:ln w="9525">
            <a:noFill/>
            <a:miter lim="800000"/>
            <a:headEnd/>
            <a:tailEnd/>
          </a:ln>
        </p:spPr>
        <p:txBody>
          <a:bodyPr wrap="square">
            <a:prstTxWarp prst="textNoShape">
              <a:avLst/>
            </a:prstTxWarp>
            <a:spAutoFit/>
          </a:bodyPr>
          <a:lstStyle/>
          <a:p>
            <a:pPr marL="457200" indent="-457200">
              <a:spcBef>
                <a:spcPts val="600"/>
              </a:spcBef>
              <a:buFont typeface="Arial" pitchFamily="-65" charset="0"/>
              <a:buAutoNum type="arabicPeriod"/>
            </a:pPr>
            <a:endParaRPr lang="en-US" dirty="0">
              <a:solidFill>
                <a:prstClr val="black"/>
              </a:solidFill>
              <a:latin typeface="Arial" pitchFamily="-65" charset="0"/>
              <a:ea typeface="ＭＳ Ｐゴシック" pitchFamily="-65" charset="-128"/>
              <a:cs typeface="ＭＳ Ｐゴシック" pitchFamily="-65" charset="-128"/>
            </a:endParaRPr>
          </a:p>
          <a:p>
            <a:pPr marL="457200" indent="-457200">
              <a:spcBef>
                <a:spcPts val="600"/>
              </a:spcBef>
              <a:buFont typeface="Arial" pitchFamily="-65" charset="0"/>
              <a:buAutoNum type="arabicPeriod"/>
            </a:pPr>
            <a:endParaRPr lang="en-US" dirty="0">
              <a:solidFill>
                <a:prstClr val="black"/>
              </a:solidFill>
              <a:latin typeface="Arial" pitchFamily="-65" charset="0"/>
              <a:ea typeface="ＭＳ Ｐゴシック" pitchFamily="-65" charset="-128"/>
              <a:cs typeface="ＭＳ Ｐゴシック" pitchFamily="-65" charset="-128"/>
            </a:endParaRP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Primary care to diagnose and treat respiratory disease, tobacco dependence and exposure to indoor air pollution</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Practical peer-led training and education</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Integrated care systems, involving patients, multi-disciplinary health and social care</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Generation of real life evidence to feed guidelines that are useful in primary care</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Primary care as population health educators</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Right incentives to practise population respiratory heath: go where the people in need are</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Universal access to good quality inhaled medicines and tobacco treatment and training in how to use them </a:t>
            </a:r>
          </a:p>
          <a:p>
            <a:pPr marL="457200" indent="-457200">
              <a:spcBef>
                <a:spcPts val="600"/>
              </a:spcBef>
              <a:buFont typeface="Arial" pitchFamily="-65" charset="0"/>
              <a:buAutoNum type="arabicPeriod"/>
            </a:pPr>
            <a:r>
              <a:rPr lang="en-US" dirty="0">
                <a:solidFill>
                  <a:srgbClr val="1F497D"/>
                </a:solidFill>
                <a:latin typeface="Arial" pitchFamily="-65" charset="0"/>
                <a:ea typeface="ＭＳ Ｐゴシック" pitchFamily="-65" charset="-128"/>
                <a:cs typeface="ＭＳ Ｐゴシック" pitchFamily="-65" charset="-128"/>
              </a:rPr>
              <a:t>IPCRG that can leverage major clinician-led   change working locally, collaborating globally</a:t>
            </a:r>
            <a:endParaRPr lang="en-GB" dirty="0">
              <a:solidFill>
                <a:srgbClr val="1F497D"/>
              </a:solidFill>
              <a:latin typeface="Arial" pitchFamily="-65" charset="0"/>
              <a:ea typeface="ＭＳ Ｐゴシック" pitchFamily="-65" charset="-128"/>
              <a:cs typeface="ＭＳ Ｐゴシック" pitchFamily="-65" charset="-128"/>
            </a:endParaRPr>
          </a:p>
        </p:txBody>
      </p:sp>
      <p:sp>
        <p:nvSpPr>
          <p:cNvPr id="33796" name="TextBox 16"/>
          <p:cNvSpPr txBox="1">
            <a:spLocks noChangeArrowheads="1"/>
          </p:cNvSpPr>
          <p:nvPr/>
        </p:nvSpPr>
        <p:spPr bwMode="auto">
          <a:xfrm>
            <a:off x="3712896" y="214316"/>
            <a:ext cx="3699225" cy="646331"/>
          </a:xfrm>
          <a:prstGeom prst="rect">
            <a:avLst/>
          </a:prstGeom>
          <a:noFill/>
          <a:ln w="9525">
            <a:noFill/>
            <a:miter lim="800000"/>
            <a:headEnd/>
            <a:tailEnd/>
          </a:ln>
        </p:spPr>
        <p:txBody>
          <a:bodyPr wrap="none">
            <a:prstTxWarp prst="textNoShape">
              <a:avLst/>
            </a:prstTxWarp>
            <a:spAutoFit/>
          </a:bodyPr>
          <a:lstStyle/>
          <a:p>
            <a:r>
              <a:rPr lang="en-GB" sz="3600" b="1" dirty="0">
                <a:solidFill>
                  <a:srgbClr val="CC030B"/>
                </a:solidFill>
                <a:latin typeface="Arial" pitchFamily="-65" charset="0"/>
                <a:ea typeface="ＭＳ Ｐゴシック" pitchFamily="-65" charset="-128"/>
                <a:cs typeface="ＭＳ Ｐゴシック" pitchFamily="-65" charset="-128"/>
              </a:rPr>
              <a:t>IPCRG calls for:</a:t>
            </a:r>
          </a:p>
        </p:txBody>
      </p:sp>
      <p:sp>
        <p:nvSpPr>
          <p:cNvPr id="8" name="Rectangle 7"/>
          <p:cNvSpPr/>
          <p:nvPr/>
        </p:nvSpPr>
        <p:spPr>
          <a:xfrm>
            <a:off x="1666877" y="1403350"/>
            <a:ext cx="5147563" cy="369332"/>
          </a:xfrm>
          <a:prstGeom prst="rect">
            <a:avLst/>
          </a:prstGeom>
        </p:spPr>
        <p:txBody>
          <a:bodyPr wrap="none">
            <a:spAutoFit/>
          </a:bodyPr>
          <a:lstStyle/>
          <a:p>
            <a:r>
              <a:rPr lang="en-US" dirty="0">
                <a:solidFill>
                  <a:srgbClr val="1F497D"/>
                </a:solidFill>
                <a:latin typeface="Arial" pitchFamily="-65" charset="0"/>
                <a:ea typeface="ＭＳ Ｐゴシック" pitchFamily="-65" charset="-128"/>
                <a:cs typeface="ＭＳ Ｐゴシック" pitchFamily="-65" charset="-128"/>
              </a:rPr>
              <a:t>Governments and healthcare </a:t>
            </a:r>
            <a:r>
              <a:rPr lang="en-US" dirty="0" err="1">
                <a:solidFill>
                  <a:srgbClr val="1F497D"/>
                </a:solidFill>
                <a:latin typeface="Arial" pitchFamily="-65" charset="0"/>
                <a:ea typeface="ＭＳ Ｐゴシック" pitchFamily="-65" charset="-128"/>
                <a:cs typeface="ＭＳ Ｐゴシック" pitchFamily="-65" charset="-128"/>
              </a:rPr>
              <a:t>payors</a:t>
            </a:r>
            <a:r>
              <a:rPr lang="en-US" dirty="0">
                <a:solidFill>
                  <a:srgbClr val="1F497D"/>
                </a:solidFill>
                <a:latin typeface="Arial" pitchFamily="-65" charset="0"/>
                <a:ea typeface="ＭＳ Ｐゴシック" pitchFamily="-65" charset="-128"/>
                <a:cs typeface="ＭＳ Ｐゴシック" pitchFamily="-65" charset="-128"/>
              </a:rPr>
              <a:t> to invest in </a:t>
            </a:r>
            <a:endParaRPr lang="en-US" dirty="0"/>
          </a:p>
        </p:txBody>
      </p:sp>
      <p:pic>
        <p:nvPicPr>
          <p:cNvPr id="9" name="Picture 8" descr="Sonia in Braz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516379" y="1786453"/>
            <a:ext cx="1494223" cy="3026760"/>
          </a:xfrm>
          <a:prstGeom prst="rect">
            <a:avLst/>
          </a:prstGeom>
        </p:spPr>
      </p:pic>
      <p:grpSp>
        <p:nvGrpSpPr>
          <p:cNvPr id="2" name="Group 12"/>
          <p:cNvGrpSpPr/>
          <p:nvPr/>
        </p:nvGrpSpPr>
        <p:grpSpPr>
          <a:xfrm>
            <a:off x="7491251" y="34051"/>
            <a:ext cx="3176751" cy="6823950"/>
            <a:chOff x="5967249" y="34050"/>
            <a:chExt cx="3176751" cy="6823950"/>
          </a:xfrm>
        </p:grpSpPr>
        <p:pic>
          <p:nvPicPr>
            <p:cNvPr id="10" name="Picture 9" descr="Bulgaria teaching session.jpeg"/>
            <p:cNvPicPr>
              <a:picLocks noChangeAspect="1"/>
            </p:cNvPicPr>
            <p:nvPr/>
          </p:nvPicPr>
          <p:blipFill>
            <a:blip r:embed="rId4"/>
            <a:stretch>
              <a:fillRect/>
            </a:stretch>
          </p:blipFill>
          <p:spPr>
            <a:xfrm>
              <a:off x="6634212" y="34050"/>
              <a:ext cx="2509787" cy="1882340"/>
            </a:xfrm>
            <a:prstGeom prst="rect">
              <a:avLst/>
            </a:prstGeom>
          </p:spPr>
        </p:pic>
        <p:pic>
          <p:nvPicPr>
            <p:cNvPr id="11" name="Picture 10" descr="Jim Stout and Kerr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7249" y="4740166"/>
              <a:ext cx="3176751" cy="2117834"/>
            </a:xfrm>
            <a:prstGeom prst="rect">
              <a:avLst/>
            </a:prstGeom>
          </p:spPr>
        </p:pic>
      </p:grpSp>
      <p:pic>
        <p:nvPicPr>
          <p:cNvPr id="12" name="Picture 11" descr="GRESP inhaler workshop.JPG"/>
          <p:cNvPicPr>
            <a:picLocks noChangeAspect="1"/>
          </p:cNvPicPr>
          <p:nvPr/>
        </p:nvPicPr>
        <p:blipFill rotWithShape="1">
          <a:blip r:embed="rId6">
            <a:extLst>
              <a:ext uri="{28A0092B-C50C-407E-A947-70E740481C1C}">
                <a14:useLocalDpi xmlns:a14="http://schemas.microsoft.com/office/drawing/2010/main"/>
              </a:ext>
            </a:extLst>
          </a:blip>
          <a:srcRect t="-18308"/>
          <a:stretch/>
        </p:blipFill>
        <p:spPr>
          <a:xfrm>
            <a:off x="7325710" y="2515235"/>
            <a:ext cx="3342290" cy="2224933"/>
          </a:xfrm>
          <a:prstGeom prst="rect">
            <a:avLst/>
          </a:prstGeom>
        </p:spPr>
      </p:pic>
    </p:spTree>
    <p:extLst>
      <p:ext uri="{BB962C8B-B14F-4D97-AF65-F5344CB8AC3E}">
        <p14:creationId xmlns:p14="http://schemas.microsoft.com/office/powerpoint/2010/main" val="3522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8367" y="2716212"/>
            <a:ext cx="10363200" cy="3505200"/>
          </a:xfrm>
        </p:spPr>
        <p:txBody>
          <a:bodyPr/>
          <a:lstStyle/>
          <a:p>
            <a:endParaRPr lang="en-US" dirty="0"/>
          </a:p>
        </p:txBody>
      </p:sp>
      <p:pic>
        <p:nvPicPr>
          <p:cNvPr id="4" name="Content Placeholder 5" descr="Postcard D.pdf"/>
          <p:cNvPicPr>
            <a:picLocks noChangeAspect="1"/>
          </p:cNvPicPr>
          <p:nvPr/>
        </p:nvPicPr>
        <p:blipFill rotWithShape="1">
          <a:blip r:embed="rId2"/>
          <a:srcRect l="7677" t="9409" r="7317" b="6258"/>
          <a:stretch/>
        </p:blipFill>
        <p:spPr>
          <a:xfrm>
            <a:off x="2205566" y="774700"/>
            <a:ext cx="8041905" cy="58610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478" y="-682173"/>
            <a:ext cx="9970476" cy="8421016"/>
          </a:xfrm>
          <a:prstGeom prst="rect">
            <a:avLst/>
          </a:prstGeom>
        </p:spPr>
      </p:pic>
      <p:sp>
        <p:nvSpPr>
          <p:cNvPr id="4" name="Title 4"/>
          <p:cNvSpPr txBox="1">
            <a:spLocks/>
          </p:cNvSpPr>
          <p:nvPr/>
        </p:nvSpPr>
        <p:spPr bwMode="auto">
          <a:xfrm>
            <a:off x="1" y="1756899"/>
            <a:ext cx="1969477" cy="3548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The </a:t>
            </a:r>
            <a:r>
              <a:rPr kumimoji="0" lang="en-US" sz="2800" b="1" i="0" u="none" strike="noStrike" kern="0" cap="none" spc="0" normalizeH="0" baseline="0" noProof="0" dirty="0" err="1" smtClean="0">
                <a:ln>
                  <a:noFill/>
                </a:ln>
                <a:solidFill>
                  <a:srgbClr val="CC030B"/>
                </a:solidFill>
                <a:effectLst/>
                <a:uLnTx/>
                <a:uFillTx/>
                <a:latin typeface="+mj-lt"/>
                <a:ea typeface="ＭＳ Ｐゴシック" pitchFamily="112" charset="-128"/>
                <a:cs typeface="ＭＳ Ｐゴシック" pitchFamily="96" charset="-128"/>
              </a:rPr>
              <a:t>UN’s</a:t>
            </a:r>
            <a:r>
              <a:rPr kumimoji="0" lang="en-US" sz="28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most important strategic document </a:t>
            </a:r>
            <a:r>
              <a:rPr kumimoji="0" lang="en-US" sz="2800" b="1" i="0" u="none" strike="noStrike" kern="0" cap="none" spc="0" normalizeH="0" baseline="0" noProof="0" dirty="0" err="1" smtClean="0">
                <a:ln>
                  <a:noFill/>
                </a:ln>
                <a:solidFill>
                  <a:srgbClr val="CC030B"/>
                </a:solidFill>
                <a:effectLst/>
                <a:uLnTx/>
                <a:uFillTx/>
                <a:latin typeface="+mj-lt"/>
                <a:ea typeface="ＭＳ Ｐゴシック" pitchFamily="112" charset="-128"/>
                <a:cs typeface="ＭＳ Ｐゴシック" pitchFamily="96" charset="-128"/>
              </a:rPr>
              <a:t>fo</a:t>
            </a:r>
            <a:r>
              <a:rPr lang="en-US" sz="2800" b="1" kern="0" dirty="0" err="1" smtClean="0">
                <a:solidFill>
                  <a:srgbClr val="CC030B"/>
                </a:solidFill>
                <a:latin typeface="+mj-lt"/>
                <a:ea typeface="ＭＳ Ｐゴシック" pitchFamily="112" charset="-128"/>
                <a:cs typeface="ＭＳ Ｐゴシック" pitchFamily="96" charset="-128"/>
              </a:rPr>
              <a:t>r</a:t>
            </a:r>
            <a:r>
              <a:rPr lang="en-US" sz="2800" b="1" kern="0" dirty="0" smtClean="0">
                <a:solidFill>
                  <a:srgbClr val="CC030B"/>
                </a:solidFill>
                <a:latin typeface="+mj-lt"/>
                <a:ea typeface="ＭＳ Ｐゴシック" pitchFamily="112" charset="-128"/>
                <a:cs typeface="ＭＳ Ｐゴシック" pitchFamily="96" charset="-128"/>
              </a:rPr>
              <a:t> </a:t>
            </a:r>
            <a:r>
              <a:rPr lang="en-US" sz="2800" b="1" kern="0" dirty="0" err="1" smtClean="0">
                <a:solidFill>
                  <a:srgbClr val="CC030B"/>
                </a:solidFill>
                <a:latin typeface="+mj-lt"/>
                <a:ea typeface="ＭＳ Ｐゴシック" pitchFamily="112" charset="-128"/>
                <a:cs typeface="ＭＳ Ｐゴシック" pitchFamily="96" charset="-128"/>
              </a:rPr>
              <a:t>LMICs</a:t>
            </a:r>
            <a:r>
              <a:rPr kumimoji="0" lang="en-US" sz="28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a:t>
            </a:r>
            <a: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a:r>
            <a:b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br>
            <a: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a:r>
            <a:b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br>
            <a:endParaRPr kumimoji="0" lang="en-US" sz="3200" b="1" i="0" u="none" strike="noStrike" kern="0" cap="none" spc="0" normalizeH="0" baseline="0" noProof="0" dirty="0">
              <a:ln>
                <a:noFill/>
              </a:ln>
              <a:solidFill>
                <a:schemeClr val="tx1"/>
              </a:solidFill>
              <a:effectLst/>
              <a:uLnTx/>
              <a:uFillTx/>
              <a:latin typeface="+mj-lt"/>
              <a:ea typeface="ＭＳ Ｐゴシック" pitchFamily="112" charset="-128"/>
              <a:cs typeface="ＭＳ Ｐゴシック" pitchFamily="96" charset="-128"/>
            </a:endParaRPr>
          </a:p>
        </p:txBody>
      </p:sp>
    </p:spTree>
    <p:extLst>
      <p:ext uri="{BB962C8B-B14F-4D97-AF65-F5344CB8AC3E}">
        <p14:creationId xmlns:p14="http://schemas.microsoft.com/office/powerpoint/2010/main" val="287233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570" y="123459"/>
            <a:ext cx="9583075" cy="1808894"/>
          </a:xfrm>
          <a:prstGeom prst="rect">
            <a:avLst/>
          </a:prstGeom>
        </p:spPr>
      </p:pic>
      <p:pic>
        <p:nvPicPr>
          <p:cNvPr id="5" name="Content Placeholder 4"/>
          <p:cNvPicPr>
            <a:picLocks noGrp="1" noChangeAspect="1"/>
          </p:cNvPicPr>
          <p:nvPr>
            <p:ph idx="1"/>
          </p:nvPr>
        </p:nvPicPr>
        <p:blipFill>
          <a:blip r:embed="rId3"/>
          <a:stretch>
            <a:fillRect/>
          </a:stretch>
        </p:blipFill>
        <p:spPr>
          <a:xfrm>
            <a:off x="838200" y="1932353"/>
            <a:ext cx="4351338" cy="4351338"/>
          </a:xfrm>
          <a:prstGeom prst="rect">
            <a:avLst/>
          </a:prstGeom>
        </p:spPr>
      </p:pic>
      <p:sp>
        <p:nvSpPr>
          <p:cNvPr id="6" name="Rectangle 5"/>
          <p:cNvSpPr/>
          <p:nvPr/>
        </p:nvSpPr>
        <p:spPr>
          <a:xfrm>
            <a:off x="5651639" y="2025908"/>
            <a:ext cx="6096000" cy="4832092"/>
          </a:xfrm>
          <a:prstGeom prst="rect">
            <a:avLst/>
          </a:prstGeom>
        </p:spPr>
        <p:txBody>
          <a:bodyPr>
            <a:spAutoFit/>
          </a:bodyPr>
          <a:lstStyle/>
          <a:p>
            <a:r>
              <a:rPr lang="en-US" sz="1600" b="1" i="0" dirty="0" smtClean="0">
                <a:solidFill>
                  <a:srgbClr val="172B4D"/>
                </a:solidFill>
                <a:effectLst/>
                <a:latin typeface="Helvetica" charset="0"/>
              </a:rPr>
              <a:t>3.4 By 2030, reduce by one third premature mortality from non-communicable diseases through prevention and treatment and promote mental health and well-being</a:t>
            </a:r>
            <a:r>
              <a:rPr lang="en-US" sz="1600" b="0" i="0" dirty="0" smtClean="0">
                <a:solidFill>
                  <a:srgbClr val="172B4D"/>
                </a:solidFill>
                <a:effectLst/>
                <a:latin typeface="Helvetica" charset="0"/>
              </a:rPr>
              <a:t/>
            </a:r>
            <a:br>
              <a:rPr lang="en-US" sz="1600" b="0" i="0" dirty="0" smtClean="0">
                <a:solidFill>
                  <a:srgbClr val="172B4D"/>
                </a:solidFill>
                <a:effectLst/>
                <a:latin typeface="Helvetica" charset="0"/>
              </a:rPr>
            </a:br>
            <a:endParaRPr lang="en-US" sz="1600" b="0" i="0" dirty="0" smtClean="0">
              <a:solidFill>
                <a:srgbClr val="172B4D"/>
              </a:solidFill>
              <a:effectLst/>
              <a:latin typeface="Helvetica" charset="0"/>
            </a:endParaRPr>
          </a:p>
          <a:p>
            <a:r>
              <a:rPr lang="en-US" sz="1600" b="1" i="0" dirty="0" smtClean="0">
                <a:solidFill>
                  <a:srgbClr val="172B4D"/>
                </a:solidFill>
                <a:effectLst/>
                <a:latin typeface="Helvetica" charset="0"/>
              </a:rPr>
              <a:t>3.8 Achieve universal health coverage, including financial risk protection, access to quality essential health-care services and access to safe, effective, quality and affordable essential medicines and vaccines for all</a:t>
            </a:r>
            <a:br>
              <a:rPr lang="en-US" sz="1600" b="1" i="0" dirty="0" smtClean="0">
                <a:solidFill>
                  <a:srgbClr val="172B4D"/>
                </a:solidFill>
                <a:effectLst/>
                <a:latin typeface="Helvetica" charset="0"/>
              </a:rPr>
            </a:br>
            <a:endParaRPr lang="en-US" sz="1600" b="1" i="0" dirty="0" smtClean="0">
              <a:solidFill>
                <a:srgbClr val="172B4D"/>
              </a:solidFill>
              <a:effectLst/>
              <a:latin typeface="Helvetica" charset="0"/>
            </a:endParaRPr>
          </a:p>
          <a:p>
            <a:r>
              <a:rPr lang="en-US" sz="1600" b="1" i="0" dirty="0" smtClean="0">
                <a:solidFill>
                  <a:srgbClr val="172B4D"/>
                </a:solidFill>
                <a:effectLst/>
                <a:latin typeface="Helvetica" charset="0"/>
              </a:rPr>
              <a:t>3.a Strengthen the implementation of the World Health Organization Framework Convention on Tobacco Control in all countries, as appropriate</a:t>
            </a:r>
            <a:r>
              <a:rPr lang="en-US" sz="1600" b="0" i="0" dirty="0" smtClean="0">
                <a:solidFill>
                  <a:srgbClr val="172B4D"/>
                </a:solidFill>
                <a:effectLst/>
                <a:latin typeface="Helvetica" charset="0"/>
              </a:rPr>
              <a:t/>
            </a:r>
            <a:br>
              <a:rPr lang="en-US" sz="1600" b="0" i="0" dirty="0" smtClean="0">
                <a:solidFill>
                  <a:srgbClr val="172B4D"/>
                </a:solidFill>
                <a:effectLst/>
                <a:latin typeface="Helvetica" charset="0"/>
              </a:rPr>
            </a:br>
            <a:endParaRPr lang="en-US" sz="1600" b="0" i="0" dirty="0" smtClean="0">
              <a:solidFill>
                <a:srgbClr val="172B4D"/>
              </a:solidFill>
              <a:effectLst/>
              <a:latin typeface="Helvetica" charset="0"/>
            </a:endParaRPr>
          </a:p>
          <a:p>
            <a:r>
              <a:rPr lang="en-US" sz="1600" b="1" i="0" dirty="0" smtClean="0">
                <a:solidFill>
                  <a:srgbClr val="172B4D"/>
                </a:solidFill>
                <a:effectLst/>
                <a:latin typeface="Helvetica" charset="0"/>
              </a:rPr>
              <a:t>3.c Substantially increase health financing and the recruitment, development, training and retention of the health workforce in developing countries, especially in least developed countries and small island developing States</a:t>
            </a:r>
          </a:p>
          <a:p>
            <a:r>
              <a:rPr lang="en-US" dirty="0" smtClean="0"/>
              <a:t/>
            </a:r>
            <a:br>
              <a:rPr lang="en-US" dirty="0" smtClean="0"/>
            </a:br>
            <a:endParaRPr lang="en-US" dirty="0"/>
          </a:p>
        </p:txBody>
      </p:sp>
      <p:sp>
        <p:nvSpPr>
          <p:cNvPr id="7" name="Title 4"/>
          <p:cNvSpPr txBox="1">
            <a:spLocks/>
          </p:cNvSpPr>
          <p:nvPr/>
        </p:nvSpPr>
        <p:spPr bwMode="auto">
          <a:xfrm>
            <a:off x="9787645" y="0"/>
            <a:ext cx="1969477" cy="1774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The most important goal for us</a:t>
            </a:r>
            <a: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a:r>
            <a:b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br>
            <a: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t/>
            </a:r>
            <a:br>
              <a:rPr kumimoji="0" lang="en-US" sz="3500" b="1" i="0" u="none" strike="noStrike" kern="0" cap="none" spc="0" normalizeH="0" baseline="0" noProof="0" dirty="0" smtClean="0">
                <a:ln>
                  <a:noFill/>
                </a:ln>
                <a:solidFill>
                  <a:srgbClr val="CC030B"/>
                </a:solidFill>
                <a:effectLst/>
                <a:uLnTx/>
                <a:uFillTx/>
                <a:latin typeface="+mj-lt"/>
                <a:ea typeface="ＭＳ Ｐゴシック" pitchFamily="112" charset="-128"/>
                <a:cs typeface="ＭＳ Ｐゴシック" pitchFamily="96" charset="-128"/>
              </a:rPr>
            </a:br>
            <a:endParaRPr kumimoji="0" lang="en-US" sz="3200" b="1" i="0" u="none" strike="noStrike" kern="0" cap="none" spc="0" normalizeH="0" baseline="0" noProof="0" dirty="0">
              <a:ln>
                <a:noFill/>
              </a:ln>
              <a:solidFill>
                <a:schemeClr val="tx1"/>
              </a:solidFill>
              <a:effectLst/>
              <a:uLnTx/>
              <a:uFillTx/>
              <a:latin typeface="+mj-lt"/>
              <a:ea typeface="ＭＳ Ｐゴシック" pitchFamily="112" charset="-128"/>
              <a:cs typeface="ＭＳ Ｐゴシック" pitchFamily="96" charset="-128"/>
            </a:endParaRPr>
          </a:p>
        </p:txBody>
      </p:sp>
    </p:spTree>
    <p:extLst>
      <p:ext uri="{BB962C8B-B14F-4D97-AF65-F5344CB8AC3E}">
        <p14:creationId xmlns:p14="http://schemas.microsoft.com/office/powerpoint/2010/main" val="96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68" y="33028"/>
            <a:ext cx="4735164" cy="3101172"/>
          </a:xfrm>
          <a:solidFill>
            <a:srgbClr val="074B88"/>
          </a:solidFill>
        </p:spPr>
        <p:txBody>
          <a:bodyPr>
            <a:normAutofit/>
          </a:bodyPr>
          <a:lstStyle/>
          <a:p>
            <a:r>
              <a:rPr lang="en-US" sz="2400" dirty="0" smtClean="0">
                <a:solidFill>
                  <a:schemeClr val="bg1"/>
                </a:solidFill>
                <a:latin typeface="Helvetica" charset="0"/>
              </a:rPr>
              <a:t>If we must reduce by 1/3 premature mortality from non-communicable diseases by 2030 in Kyrgyzstan, </a:t>
            </a:r>
            <a:r>
              <a:rPr lang="en-US" sz="2400" dirty="0" smtClean="0">
                <a:solidFill>
                  <a:schemeClr val="bg1"/>
                </a:solidFill>
              </a:rPr>
              <a:t>respiratory mortality should be a priority</a:t>
            </a:r>
            <a:endParaRPr lang="en-US" sz="2400" dirty="0">
              <a:solidFill>
                <a:schemeClr val="bg1"/>
              </a:solidFil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r="-1"/>
          <a:stretch/>
        </p:blipFill>
        <p:spPr>
          <a:xfrm>
            <a:off x="4800832" y="2042673"/>
            <a:ext cx="2829214" cy="218305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r="-5"/>
          <a:stretch/>
        </p:blipFill>
        <p:spPr>
          <a:xfrm>
            <a:off x="4819742" y="33028"/>
            <a:ext cx="2825496" cy="224146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36235" y="4225727"/>
            <a:ext cx="2829212" cy="2241464"/>
          </a:xfrm>
          <a:prstGeom prst="rect">
            <a:avLst/>
          </a:prstGeom>
        </p:spPr>
      </p:pic>
      <p:sp>
        <p:nvSpPr>
          <p:cNvPr id="11" name="TextBox 10"/>
          <p:cNvSpPr txBox="1"/>
          <p:nvPr/>
        </p:nvSpPr>
        <p:spPr>
          <a:xfrm>
            <a:off x="4816026" y="340773"/>
            <a:ext cx="2743200" cy="369332"/>
          </a:xfrm>
          <a:prstGeom prst="rect">
            <a:avLst/>
          </a:prstGeom>
          <a:noFill/>
        </p:spPr>
        <p:txBody>
          <a:bodyPr wrap="square" rtlCol="0">
            <a:spAutoFit/>
          </a:bodyPr>
          <a:lstStyle/>
          <a:p>
            <a:r>
              <a:rPr lang="en-US" smtClean="0"/>
              <a:t>Kazakhstan</a:t>
            </a:r>
            <a:endParaRPr lang="en-US" dirty="0"/>
          </a:p>
        </p:txBody>
      </p:sp>
      <p:sp>
        <p:nvSpPr>
          <p:cNvPr id="12" name="TextBox 11"/>
          <p:cNvSpPr txBox="1"/>
          <p:nvPr/>
        </p:nvSpPr>
        <p:spPr>
          <a:xfrm>
            <a:off x="4902038" y="2397570"/>
            <a:ext cx="2743200" cy="369332"/>
          </a:xfrm>
          <a:prstGeom prst="rect">
            <a:avLst/>
          </a:prstGeom>
          <a:noFill/>
        </p:spPr>
        <p:txBody>
          <a:bodyPr wrap="square" rtlCol="0">
            <a:spAutoFit/>
          </a:bodyPr>
          <a:lstStyle/>
          <a:p>
            <a:r>
              <a:rPr lang="en-US" dirty="0" smtClean="0"/>
              <a:t>Tajikistan</a:t>
            </a:r>
            <a:endParaRPr lang="en-US" dirty="0"/>
          </a:p>
        </p:txBody>
      </p:sp>
      <p:sp>
        <p:nvSpPr>
          <p:cNvPr id="14" name="TextBox 13"/>
          <p:cNvSpPr txBox="1"/>
          <p:nvPr/>
        </p:nvSpPr>
        <p:spPr>
          <a:xfrm>
            <a:off x="4816026" y="4457545"/>
            <a:ext cx="2743200" cy="369332"/>
          </a:xfrm>
          <a:prstGeom prst="rect">
            <a:avLst/>
          </a:prstGeom>
          <a:noFill/>
        </p:spPr>
        <p:txBody>
          <a:bodyPr wrap="square" rtlCol="0">
            <a:spAutoFit/>
          </a:bodyPr>
          <a:lstStyle/>
          <a:p>
            <a:r>
              <a:rPr lang="en-US" dirty="0" smtClean="0"/>
              <a:t>Uzbekistan</a:t>
            </a:r>
            <a:endParaRPr lang="en-US" dirty="0"/>
          </a:p>
        </p:txBody>
      </p:sp>
      <p:pic>
        <p:nvPicPr>
          <p:cNvPr id="16" name="Content Placeholder 3"/>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7847650" y="0"/>
            <a:ext cx="4344350" cy="6467191"/>
          </a:xfrm>
          <a:prstGeom prst="rect">
            <a:avLst/>
          </a:prstGeom>
          <a:noFill/>
          <a:ln w="9525">
            <a:noFill/>
            <a:miter lim="800000"/>
            <a:headEnd/>
            <a:tailEnd/>
          </a:ln>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a:ext>
            </a:extLst>
          </a:blip>
          <a:srcRect/>
          <a:stretch/>
        </p:blipFill>
        <p:spPr bwMode="auto">
          <a:xfrm>
            <a:off x="7556500" y="5770099"/>
            <a:ext cx="4635500" cy="465273"/>
          </a:xfrm>
          <a:prstGeom prst="rect">
            <a:avLst/>
          </a:prstGeom>
          <a:noFill/>
          <a:ln w="9525">
            <a:noFill/>
            <a:miter lim="800000"/>
            <a:headEnd/>
            <a:tailEnd/>
          </a:ln>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10354"/>
          <a:stretch/>
        </p:blipFill>
        <p:spPr>
          <a:xfrm>
            <a:off x="90175" y="2475749"/>
            <a:ext cx="4710657" cy="4382251"/>
          </a:xfrm>
          <a:prstGeom prst="rect">
            <a:avLst/>
          </a:prstGeom>
        </p:spPr>
      </p:pic>
      <p:sp>
        <p:nvSpPr>
          <p:cNvPr id="3" name="TextBox 2"/>
          <p:cNvSpPr txBox="1"/>
          <p:nvPr/>
        </p:nvSpPr>
        <p:spPr>
          <a:xfrm>
            <a:off x="305805" y="2577909"/>
            <a:ext cx="2743200" cy="369332"/>
          </a:xfrm>
          <a:prstGeom prst="rect">
            <a:avLst/>
          </a:prstGeom>
          <a:noFill/>
        </p:spPr>
        <p:txBody>
          <a:bodyPr wrap="square" rtlCol="0">
            <a:spAutoFit/>
          </a:bodyPr>
          <a:lstStyle/>
          <a:p>
            <a:r>
              <a:rPr lang="en-US" dirty="0" smtClean="0"/>
              <a:t>Kyrgyzstan</a:t>
            </a:r>
            <a:endParaRPr lang="en-US" dirty="0"/>
          </a:p>
        </p:txBody>
      </p:sp>
    </p:spTree>
    <p:extLst>
      <p:ext uri="{BB962C8B-B14F-4D97-AF65-F5344CB8AC3E}">
        <p14:creationId xmlns:p14="http://schemas.microsoft.com/office/powerpoint/2010/main" val="1669756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24" y="5937490"/>
            <a:ext cx="5202653" cy="1676603"/>
          </a:xfrm>
        </p:spPr>
        <p:txBody>
          <a:bodyPr>
            <a:noAutofit/>
          </a:bodyPr>
          <a:lstStyle/>
          <a:p>
            <a:r>
              <a:rPr lang="en-US" sz="2000" dirty="0"/>
              <a:t>https://</a:t>
            </a:r>
            <a:r>
              <a:rPr lang="en-US" sz="2000" dirty="0" err="1"/>
              <a:t>www.erswhitebook.org</a:t>
            </a:r>
            <a:r>
              <a:rPr lang="en-US" sz="2000" dirty="0"/>
              <a:t>/chapters/the-burden-of-lung-disease/</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627077" y="422031"/>
            <a:ext cx="5974793" cy="6353761"/>
          </a:xfrm>
        </p:spPr>
      </p:pic>
      <p:sp>
        <p:nvSpPr>
          <p:cNvPr id="4" name="TextBox 3"/>
          <p:cNvSpPr txBox="1"/>
          <p:nvPr/>
        </p:nvSpPr>
        <p:spPr>
          <a:xfrm>
            <a:off x="730737" y="1739505"/>
            <a:ext cx="4260363" cy="4431983"/>
          </a:xfrm>
          <a:prstGeom prst="rect">
            <a:avLst/>
          </a:prstGeom>
          <a:noFill/>
        </p:spPr>
        <p:txBody>
          <a:bodyPr wrap="square" rtlCol="0">
            <a:spAutoFit/>
          </a:bodyPr>
          <a:lstStyle/>
          <a:p>
            <a:r>
              <a:rPr lang="en-US" sz="2400" dirty="0" smtClean="0"/>
              <a:t>If we improve respiratory health we could:</a:t>
            </a:r>
          </a:p>
          <a:p>
            <a:pPr marL="342900" indent="-342900">
              <a:buAutoNum type="alphaLcPeriod"/>
            </a:pPr>
            <a:r>
              <a:rPr lang="en-US" sz="2400" dirty="0" smtClean="0"/>
              <a:t>Reduce premature mortality of our citizens </a:t>
            </a:r>
          </a:p>
          <a:p>
            <a:pPr marL="342900" indent="-342900">
              <a:buAutoNum type="alphaLcPeriod"/>
            </a:pPr>
            <a:r>
              <a:rPr lang="en-US" sz="2400" dirty="0" smtClean="0"/>
              <a:t>Reduce inequity</a:t>
            </a:r>
          </a:p>
          <a:p>
            <a:pPr marL="342900" indent="-342900">
              <a:buAutoNum type="alphaLcPeriod"/>
            </a:pPr>
            <a:r>
              <a:rPr lang="en-US" sz="2400" dirty="0" smtClean="0"/>
              <a:t>Reduce expenditure on acute care (hospital admissions)</a:t>
            </a:r>
          </a:p>
          <a:p>
            <a:pPr marL="342900" indent="-342900">
              <a:buAutoNum type="alphaLcPeriod"/>
            </a:pPr>
            <a:r>
              <a:rPr lang="en-US" sz="2400" dirty="0" smtClean="0"/>
              <a:t>Therefore have more resources for other health needs</a:t>
            </a:r>
          </a:p>
          <a:p>
            <a:pPr marL="342900" indent="-342900">
              <a:buAutoNum type="alphaLcPeriod"/>
            </a:pPr>
            <a:endParaRPr lang="en-US" dirty="0"/>
          </a:p>
        </p:txBody>
      </p:sp>
    </p:spTree>
    <p:extLst>
      <p:ext uri="{BB962C8B-B14F-4D97-AF65-F5344CB8AC3E}">
        <p14:creationId xmlns:p14="http://schemas.microsoft.com/office/powerpoint/2010/main" val="2051497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063" y="152400"/>
            <a:ext cx="9580033" cy="762000"/>
          </a:xfrm>
        </p:spPr>
        <p:txBody>
          <a:bodyPr/>
          <a:lstStyle/>
          <a:p>
            <a:r>
              <a:rPr lang="en-US" dirty="0" smtClean="0"/>
              <a:t>So how can we reduce it?  </a:t>
            </a:r>
            <a:br>
              <a:rPr lang="en-US" dirty="0" smtClean="0"/>
            </a:br>
            <a:r>
              <a:rPr lang="en-US" dirty="0" smtClean="0"/>
              <a:t>Achieve universal health coverage</a:t>
            </a:r>
            <a:endParaRPr lang="en-US" dirty="0"/>
          </a:p>
        </p:txBody>
      </p:sp>
      <p:sp>
        <p:nvSpPr>
          <p:cNvPr id="5" name="Rectangle 4"/>
          <p:cNvSpPr/>
          <p:nvPr/>
        </p:nvSpPr>
        <p:spPr>
          <a:xfrm>
            <a:off x="5410933" y="1846385"/>
            <a:ext cx="6562163" cy="5016757"/>
          </a:xfrm>
          <a:prstGeom prst="rect">
            <a:avLst/>
          </a:prstGeom>
        </p:spPr>
        <p:txBody>
          <a:bodyPr wrap="square">
            <a:spAutoFit/>
          </a:bodyPr>
          <a:lstStyle/>
          <a:p>
            <a:r>
              <a:rPr lang="en-US" sz="3200" dirty="0" smtClean="0">
                <a:solidFill>
                  <a:srgbClr val="3C4245"/>
                </a:solidFill>
                <a:latin typeface="Arial" charset="0"/>
              </a:rPr>
              <a:t>WHO measures p</a:t>
            </a:r>
            <a:r>
              <a:rPr lang="en-US" sz="3200" b="0" i="0" dirty="0" smtClean="0">
                <a:solidFill>
                  <a:srgbClr val="3C4245"/>
                </a:solidFill>
                <a:effectLst/>
                <a:latin typeface="Arial" charset="0"/>
              </a:rPr>
              <a:t>rogress towards UHC through 2 things:</a:t>
            </a:r>
            <a:br>
              <a:rPr lang="en-US" sz="3200" b="0" i="0" dirty="0" smtClean="0">
                <a:solidFill>
                  <a:srgbClr val="3C4245"/>
                </a:solidFill>
                <a:effectLst/>
                <a:latin typeface="Arial" charset="0"/>
              </a:rPr>
            </a:br>
            <a:endParaRPr lang="en-US" sz="3200" b="0" i="0" dirty="0" smtClean="0">
              <a:solidFill>
                <a:srgbClr val="3C4245"/>
              </a:solidFill>
              <a:effectLst/>
              <a:latin typeface="Arial" charset="0"/>
            </a:endParaRPr>
          </a:p>
          <a:p>
            <a:pPr marL="514350" indent="-514350">
              <a:buFont typeface="+mj-lt"/>
              <a:buAutoNum type="arabicPeriod"/>
            </a:pPr>
            <a:r>
              <a:rPr lang="en-US" sz="3200" b="0" i="0" dirty="0" smtClean="0">
                <a:solidFill>
                  <a:srgbClr val="3C4245"/>
                </a:solidFill>
                <a:effectLst/>
                <a:latin typeface="Arial" charset="0"/>
              </a:rPr>
              <a:t>The proportion of a population that can access essential quality health services</a:t>
            </a:r>
            <a:br>
              <a:rPr lang="en-US" sz="3200" b="0" i="0" dirty="0" smtClean="0">
                <a:solidFill>
                  <a:srgbClr val="3C4245"/>
                </a:solidFill>
                <a:effectLst/>
                <a:latin typeface="Arial" charset="0"/>
              </a:rPr>
            </a:br>
            <a:endParaRPr lang="en-US" sz="3200" b="0" i="0" dirty="0" smtClean="0">
              <a:solidFill>
                <a:srgbClr val="3C4245"/>
              </a:solidFill>
              <a:effectLst/>
              <a:latin typeface="Arial" charset="0"/>
            </a:endParaRPr>
          </a:p>
          <a:p>
            <a:pPr marL="514350" indent="-514350">
              <a:buFont typeface="+mj-lt"/>
              <a:buAutoNum type="arabicPeriod"/>
            </a:pPr>
            <a:r>
              <a:rPr lang="en-US" sz="3200" b="0" i="0" dirty="0" smtClean="0">
                <a:solidFill>
                  <a:srgbClr val="3C4245"/>
                </a:solidFill>
                <a:effectLst/>
                <a:latin typeface="Arial" charset="0"/>
              </a:rPr>
              <a:t>The proportion of the population that spends a large amount of household income on health.</a:t>
            </a:r>
            <a:endParaRPr lang="en-US" sz="3200" b="0" i="0" dirty="0">
              <a:solidFill>
                <a:srgbClr val="3C4245"/>
              </a:solidFill>
              <a:effectLst/>
              <a:latin typeface="Arial" charset="0"/>
            </a:endParaRPr>
          </a:p>
        </p:txBody>
      </p:sp>
      <p:sp>
        <p:nvSpPr>
          <p:cNvPr id="4" name="TextBox 3"/>
          <p:cNvSpPr txBox="1"/>
          <p:nvPr/>
        </p:nvSpPr>
        <p:spPr>
          <a:xfrm>
            <a:off x="643744" y="1846385"/>
            <a:ext cx="4386613" cy="4832093"/>
          </a:xfrm>
          <a:prstGeom prst="rect">
            <a:avLst/>
          </a:prstGeom>
          <a:solidFill>
            <a:srgbClr val="008000"/>
          </a:solidFill>
          <a:ln>
            <a:solidFill>
              <a:srgbClr val="008000"/>
            </a:solidFill>
          </a:ln>
        </p:spPr>
        <p:txBody>
          <a:bodyPr wrap="square" rtlCol="0">
            <a:spAutoFit/>
          </a:bodyPr>
          <a:lstStyle/>
          <a:p>
            <a:r>
              <a:rPr lang="en-US" sz="2800" b="1" dirty="0" smtClean="0">
                <a:solidFill>
                  <a:schemeClr val="bg1"/>
                </a:solidFill>
              </a:rPr>
              <a:t>SDG 3.8</a:t>
            </a:r>
            <a:r>
              <a:rPr lang="en-US" sz="2800" b="1" dirty="0" smtClean="0">
                <a:solidFill>
                  <a:schemeClr val="bg1"/>
                </a:solidFill>
                <a:latin typeface="Helvetica" charset="0"/>
              </a:rPr>
              <a:t> Achieve universal health coverage, including financial risk protection, access to quality essential health-care services and access to safe, effective, quality and affordable essential medicines and vaccines for all</a:t>
            </a:r>
            <a:endParaRPr lang="en-US" sz="2800" dirty="0">
              <a:solidFill>
                <a:schemeClr val="bg1"/>
              </a:solidFill>
            </a:endParaRPr>
          </a:p>
        </p:txBody>
      </p:sp>
    </p:spTree>
    <p:extLst>
      <p:ext uri="{BB962C8B-B14F-4D97-AF65-F5344CB8AC3E}">
        <p14:creationId xmlns:p14="http://schemas.microsoft.com/office/powerpoint/2010/main" val="1115336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is the only way to achieve universal health coverage:</a:t>
            </a:r>
            <a:endParaRPr lang="en-US" dirty="0"/>
          </a:p>
        </p:txBody>
      </p:sp>
      <p:pic>
        <p:nvPicPr>
          <p:cNvPr id="3"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5616" y="2813539"/>
            <a:ext cx="5931876" cy="39741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2220" y="1682861"/>
            <a:ext cx="6849780" cy="3141541"/>
          </a:xfrm>
          <a:prstGeom prst="rect">
            <a:avLst/>
          </a:prstGeom>
        </p:spPr>
      </p:pic>
      <p:sp>
        <p:nvSpPr>
          <p:cNvPr id="5" name="Rectangle 4"/>
          <p:cNvSpPr/>
          <p:nvPr/>
        </p:nvSpPr>
        <p:spPr>
          <a:xfrm>
            <a:off x="7464181" y="6095790"/>
            <a:ext cx="3967753" cy="369332"/>
          </a:xfrm>
          <a:prstGeom prst="rect">
            <a:avLst/>
          </a:prstGeom>
        </p:spPr>
        <p:txBody>
          <a:bodyPr wrap="none">
            <a:spAutoFit/>
          </a:bodyPr>
          <a:lstStyle/>
          <a:p>
            <a:pPr defTabSz="457200"/>
            <a:r>
              <a:rPr lang="en-US" dirty="0">
                <a:solidFill>
                  <a:srgbClr val="074B88"/>
                </a:solidFill>
              </a:rPr>
              <a:t>http://</a:t>
            </a:r>
            <a:r>
              <a:rPr lang="en-US" dirty="0" err="1">
                <a:solidFill>
                  <a:srgbClr val="074B88"/>
                </a:solidFill>
              </a:rPr>
              <a:t>www.who.int</a:t>
            </a:r>
            <a:r>
              <a:rPr lang="en-US" dirty="0">
                <a:solidFill>
                  <a:srgbClr val="074B88"/>
                </a:solidFill>
              </a:rPr>
              <a:t>/primary-health/en/</a:t>
            </a:r>
          </a:p>
        </p:txBody>
      </p:sp>
    </p:spTree>
    <p:extLst>
      <p:ext uri="{BB962C8B-B14F-4D97-AF65-F5344CB8AC3E}">
        <p14:creationId xmlns:p14="http://schemas.microsoft.com/office/powerpoint/2010/main" val="1292659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74B88"/>
      </a:dk1>
      <a:lt1>
        <a:srgbClr val="FFFFFF"/>
      </a:lt1>
      <a:dk2>
        <a:srgbClr val="FC1721"/>
      </a:dk2>
      <a:lt2>
        <a:srgbClr val="808080"/>
      </a:lt2>
      <a:accent1>
        <a:srgbClr val="BBE0E3"/>
      </a:accent1>
      <a:accent2>
        <a:srgbClr val="333399"/>
      </a:accent2>
      <a:accent3>
        <a:srgbClr val="FFFFFF"/>
      </a:accent3>
      <a:accent4>
        <a:srgbClr val="053F73"/>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1911</TotalTime>
  <Words>1457</Words>
  <Application>Microsoft Macintosh PowerPoint</Application>
  <PresentationFormat>Widescreen</PresentationFormat>
  <Paragraphs>241</Paragraphs>
  <Slides>32</Slides>
  <Notes>12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Helvetica</vt:lpstr>
      <vt:lpstr>Mangal</vt:lpstr>
      <vt:lpstr>ＭＳ Ｐゴシック</vt:lpstr>
      <vt:lpstr>Source Sans Pro</vt:lpstr>
      <vt:lpstr>Times</vt:lpstr>
      <vt:lpstr>Blank Presentation</vt:lpstr>
      <vt:lpstr>2_Office Theme</vt:lpstr>
      <vt:lpstr>Worksheet</vt:lpstr>
      <vt:lpstr>The importance of primary care  Siân Williams, Chief Executive Officer International Primary Care Respiratory Group</vt:lpstr>
      <vt:lpstr>PowerPoint Presentation</vt:lpstr>
      <vt:lpstr>4 global health programmes to engage in &amp; transfer knowledge to and from our network</vt:lpstr>
      <vt:lpstr>PowerPoint Presentation</vt:lpstr>
      <vt:lpstr>PowerPoint Presentation</vt:lpstr>
      <vt:lpstr>If we must reduce by 1/3 premature mortality from non-communicable diseases by 2030 in Kyrgyzstan, respiratory mortality should be a priority</vt:lpstr>
      <vt:lpstr>https://www.erswhitebook.org/chapters/the-burden-of-lung-disease/</vt:lpstr>
      <vt:lpstr>So how can we reduce it?   Achieve universal health coverage</vt:lpstr>
      <vt:lpstr>Primary care is the only way to achieve universal health coverage:</vt:lpstr>
      <vt:lpstr>PowerPoint Presentation</vt:lpstr>
      <vt:lpstr>PowerPoint Presentation</vt:lpstr>
      <vt:lpstr>What is primary care?</vt:lpstr>
      <vt:lpstr>Family physicians are neighbourhood-based expert generalists who: </vt:lpstr>
      <vt:lpstr>They ask the right questions and listen…so that they understand</vt:lpstr>
      <vt:lpstr>Primary care must include essential quality respiratory services because they add value: They are accessible, cost-effective, reduce inequity</vt:lpstr>
      <vt:lpstr>PowerPoint Presentation</vt:lpstr>
      <vt:lpstr>People with multimorbidity in Scotland are much more likely to have emergency and potentially preventable admissions</vt:lpstr>
      <vt:lpstr>Stepped care of chronic diseases</vt:lpstr>
      <vt:lpstr>Stepped care of chronic diseases</vt:lpstr>
      <vt:lpstr>A personal message from the Executive Director of Nursing Now  </vt:lpstr>
      <vt:lpstr>The Triple Impact of Nursing A report by the UK All-Party Parliamentary Committee on Global Health (2016) that inspired Nursing Now </vt:lpstr>
      <vt:lpstr>The Nursing Workforce</vt:lpstr>
      <vt:lpstr>What is needed </vt:lpstr>
      <vt:lpstr>Priorities for primary care workforce in Kyrgyzstan</vt:lpstr>
      <vt:lpstr>Dr Tedros, Director General WHO, September 2018</vt:lpstr>
      <vt:lpstr>Education strategy</vt:lpstr>
      <vt:lpstr>Today we are focused on the workforce, but note the other elements that are needed</vt:lpstr>
      <vt:lpstr>If we can help children stay well through care and education, they can attend school, and become part of the solution….</vt:lpstr>
      <vt:lpstr>If we learn from FRESH AIR, we can show why it is so important to reach this goal</vt:lpstr>
      <vt:lpstr>If we achieve affordable energy then we reach Goal 15 too…</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Siân Williams</dc:creator>
  <cp:lastModifiedBy>Siân Williams</cp:lastModifiedBy>
  <cp:revision>41</cp:revision>
  <dcterms:created xsi:type="dcterms:W3CDTF">2018-09-23T17:24:00Z</dcterms:created>
  <dcterms:modified xsi:type="dcterms:W3CDTF">2018-10-01T15:33:41Z</dcterms:modified>
</cp:coreProperties>
</file>