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8.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9.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0.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2.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3.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4.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5.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6.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7.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8.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9.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4" r:id="rId3"/>
    <p:sldMasterId id="2147483684" r:id="rId4"/>
    <p:sldMasterId id="2147483694" r:id="rId5"/>
    <p:sldMasterId id="2147483705" r:id="rId6"/>
    <p:sldMasterId id="2147483720" r:id="rId7"/>
    <p:sldMasterId id="2147483733" r:id="rId8"/>
    <p:sldMasterId id="2147483736" r:id="rId9"/>
    <p:sldMasterId id="2147483746" r:id="rId10"/>
    <p:sldMasterId id="2147483756" r:id="rId11"/>
    <p:sldMasterId id="2147483769" r:id="rId12"/>
    <p:sldMasterId id="2147483782" r:id="rId13"/>
    <p:sldMasterId id="2147483796" r:id="rId14"/>
    <p:sldMasterId id="2147483809" r:id="rId15"/>
    <p:sldMasterId id="2147483822" r:id="rId16"/>
    <p:sldMasterId id="2147483832" r:id="rId17"/>
    <p:sldMasterId id="2147483842" r:id="rId18"/>
    <p:sldMasterId id="2147483847" r:id="rId19"/>
    <p:sldMasterId id="2147483857" r:id="rId20"/>
  </p:sldMasterIdLst>
  <p:notesMasterIdLst>
    <p:notesMasterId r:id="rId44"/>
  </p:notesMasterIdLst>
  <p:sldIdLst>
    <p:sldId id="260" r:id="rId21"/>
    <p:sldId id="350" r:id="rId22"/>
    <p:sldId id="351" r:id="rId23"/>
    <p:sldId id="352" r:id="rId24"/>
    <p:sldId id="353" r:id="rId25"/>
    <p:sldId id="355" r:id="rId26"/>
    <p:sldId id="336" r:id="rId27"/>
    <p:sldId id="337" r:id="rId28"/>
    <p:sldId id="333" r:id="rId29"/>
    <p:sldId id="348" r:id="rId30"/>
    <p:sldId id="338" r:id="rId31"/>
    <p:sldId id="339" r:id="rId32"/>
    <p:sldId id="340" r:id="rId33"/>
    <p:sldId id="341" r:id="rId34"/>
    <p:sldId id="342" r:id="rId35"/>
    <p:sldId id="343" r:id="rId36"/>
    <p:sldId id="354" r:id="rId37"/>
    <p:sldId id="345" r:id="rId38"/>
    <p:sldId id="346" r:id="rId39"/>
    <p:sldId id="347" r:id="rId40"/>
    <p:sldId id="331" r:id="rId41"/>
    <p:sldId id="330" r:id="rId42"/>
    <p:sldId id="327" r:id="rId43"/>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985" autoAdjust="0"/>
    <p:restoredTop sz="96433" autoAdjust="0"/>
  </p:normalViewPr>
  <p:slideViewPr>
    <p:cSldViewPr>
      <p:cViewPr varScale="1">
        <p:scale>
          <a:sx n="113" d="100"/>
          <a:sy n="113" d="100"/>
        </p:scale>
        <p:origin x="1098" y="84"/>
      </p:cViewPr>
      <p:guideLst>
        <p:guide orient="horz" pos="2160"/>
        <p:guide pos="2880"/>
      </p:guideLst>
    </p:cSldViewPr>
  </p:slideViewPr>
  <p:outlineViewPr>
    <p:cViewPr>
      <p:scale>
        <a:sx n="33" d="100"/>
        <a:sy n="33" d="100"/>
      </p:scale>
      <p:origin x="0" y="-1482"/>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567A3C-ACA2-4BDC-86C2-A2D95D7C6E5E}" type="datetimeFigureOut">
              <a:rPr lang="pt-PT" smtClean="0"/>
              <a:t>25/06/2017</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50EDCA-6D59-4C26-89E5-FFCD104284F9}" type="slidenum">
              <a:rPr lang="pt-PT" smtClean="0"/>
              <a:t>‹nº›</a:t>
            </a:fld>
            <a:endParaRPr lang="pt-PT"/>
          </a:p>
        </p:txBody>
      </p:sp>
    </p:spTree>
    <p:extLst>
      <p:ext uri="{BB962C8B-B14F-4D97-AF65-F5344CB8AC3E}">
        <p14:creationId xmlns:p14="http://schemas.microsoft.com/office/powerpoint/2010/main" val="20021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El asma y la enfermedad pulmonar obstructiva crónica (EPOC) son dos enfermedades respiratorias crónicas diferentes en su etiopatogenia y fisiopatología.</a:t>
            </a: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dirty="0"/>
              <a:t>Su naturaleza inflamatoria es muy diferente. La inflamación del asma es, típicamente, una inflamación de perfil Th2: con </a:t>
            </a:r>
            <a:r>
              <a:rPr lang="es-ES" altLang="es-ES" dirty="0" err="1"/>
              <a:t>eosinófilos</a:t>
            </a:r>
            <a:r>
              <a:rPr lang="es-ES" altLang="es-ES" dirty="0"/>
              <a:t> activados, </a:t>
            </a:r>
            <a:r>
              <a:rPr lang="es-ES" sz="1200" kern="1200" dirty="0">
                <a:solidFill>
                  <a:schemeClr val="tx1"/>
                </a:solidFill>
                <a:effectLst/>
                <a:latin typeface="+mn-lt"/>
                <a:ea typeface="+mn-ea"/>
                <a:cs typeface="+mn-cs"/>
              </a:rPr>
              <a:t>células natural </a:t>
            </a:r>
            <a:r>
              <a:rPr lang="es-ES" sz="1200" kern="1200" dirty="0" err="1">
                <a:solidFill>
                  <a:schemeClr val="tx1"/>
                </a:solidFill>
                <a:effectLst/>
                <a:latin typeface="+mn-lt"/>
                <a:ea typeface="+mn-ea"/>
                <a:cs typeface="+mn-cs"/>
              </a:rPr>
              <a:t>Killer</a:t>
            </a:r>
            <a:r>
              <a:rPr lang="es-ES" sz="1200" kern="1200" dirty="0">
                <a:solidFill>
                  <a:schemeClr val="tx1"/>
                </a:solidFill>
                <a:effectLst/>
                <a:latin typeface="+mn-lt"/>
                <a:ea typeface="+mn-ea"/>
                <a:cs typeface="+mn-cs"/>
              </a:rPr>
              <a:t> y linfocitos T cooperadores (</a:t>
            </a:r>
            <a:r>
              <a:rPr lang="es-ES" sz="1200" kern="1200" dirty="0" err="1">
                <a:solidFill>
                  <a:schemeClr val="tx1"/>
                </a:solidFill>
                <a:effectLst/>
                <a:latin typeface="+mn-lt"/>
                <a:ea typeface="+mn-ea"/>
                <a:cs typeface="+mn-cs"/>
              </a:rPr>
              <a:t>helper</a:t>
            </a:r>
            <a:r>
              <a:rPr lang="es-ES" sz="1200" kern="1200" dirty="0">
                <a:solidFill>
                  <a:schemeClr val="tx1"/>
                </a:solidFill>
                <a:effectLst/>
                <a:latin typeface="+mn-lt"/>
                <a:ea typeface="+mn-ea"/>
                <a:cs typeface="+mn-cs"/>
              </a:rPr>
              <a:t>) tipo 2 (Th2) </a:t>
            </a:r>
            <a:r>
              <a:rPr lang="es-ES" altLang="es-ES" dirty="0"/>
              <a:t>mastocitos</a:t>
            </a:r>
            <a:r>
              <a:rPr lang="es-ES" altLang="es-ES" baseline="0" dirty="0"/>
              <a:t> y</a:t>
            </a:r>
            <a:r>
              <a:rPr lang="es-ES" altLang="es-ES" dirty="0"/>
              <a:t> basófilos.</a:t>
            </a:r>
            <a:r>
              <a:rPr lang="es-ES" altLang="es-ES" baseline="0" dirty="0"/>
              <a:t> </a:t>
            </a:r>
            <a:r>
              <a:rPr lang="es-ES" altLang="es-ES" dirty="0"/>
              <a:t>La inflamación de</a:t>
            </a:r>
            <a:r>
              <a:rPr lang="es-ES" altLang="es-ES" baseline="0" dirty="0"/>
              <a:t> la EPOC es típicamente Th1, con neutrófilos, linfocitos CD8, macrófagos, etc. </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Aunque esta caracterización inmunológica define a ambas enfermedades en sus extremos, cerca del 50% de pacientes con asma presentan una inflamación no </a:t>
            </a:r>
            <a:r>
              <a:rPr lang="es-ES" sz="1200" kern="1200" dirty="0" err="1">
                <a:solidFill>
                  <a:schemeClr val="tx1"/>
                </a:solidFill>
                <a:effectLst/>
                <a:latin typeface="+mn-lt"/>
                <a:ea typeface="+mn-ea"/>
                <a:cs typeface="+mn-cs"/>
              </a:rPr>
              <a:t>eosinofílica</a:t>
            </a:r>
            <a:r>
              <a:rPr lang="es-ES" sz="1200" kern="1200" dirty="0">
                <a:solidFill>
                  <a:schemeClr val="tx1"/>
                </a:solidFill>
                <a:effectLst/>
                <a:latin typeface="+mn-lt"/>
                <a:ea typeface="+mn-ea"/>
                <a:cs typeface="+mn-cs"/>
              </a:rPr>
              <a:t>, y un subgrupo de ellos muestran persistencia de </a:t>
            </a:r>
            <a:r>
              <a:rPr lang="es-ES" sz="1200" kern="1200" dirty="0" err="1">
                <a:solidFill>
                  <a:schemeClr val="tx1"/>
                </a:solidFill>
                <a:effectLst/>
                <a:latin typeface="+mn-lt"/>
                <a:ea typeface="+mn-ea"/>
                <a:cs typeface="+mn-cs"/>
              </a:rPr>
              <a:t>neutrofilia</a:t>
            </a:r>
            <a:r>
              <a:rPr lang="es-ES" sz="1200" kern="1200" dirty="0">
                <a:solidFill>
                  <a:schemeClr val="tx1"/>
                </a:solidFill>
                <a:effectLst/>
                <a:latin typeface="+mn-lt"/>
                <a:ea typeface="+mn-ea"/>
                <a:cs typeface="+mn-cs"/>
              </a:rPr>
              <a:t> en la vía aérea, lo que se conoce como asma </a:t>
            </a:r>
            <a:r>
              <a:rPr lang="es-ES" sz="1200" kern="1200" dirty="0" err="1">
                <a:solidFill>
                  <a:schemeClr val="tx1"/>
                </a:solidFill>
                <a:effectLst/>
                <a:latin typeface="+mn-lt"/>
                <a:ea typeface="+mn-ea"/>
                <a:cs typeface="+mn-cs"/>
              </a:rPr>
              <a:t>neutrofílico</a:t>
            </a:r>
            <a:r>
              <a:rPr lang="es-ES" sz="1200" kern="1200" dirty="0">
                <a:solidFill>
                  <a:schemeClr val="tx1"/>
                </a:solidFill>
                <a:effectLst/>
                <a:latin typeface="+mn-lt"/>
                <a:ea typeface="+mn-ea"/>
                <a:cs typeface="+mn-cs"/>
              </a:rPr>
              <a:t> y aproximadamente un 20% de los pacientes EPOC pueden presentar un patrón inflamatorio de tipo Th2, con mayor sensibilidad al efecto de los esteroides inhalados </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Más allá de la caracterización del mecanismo inflamatorio, en la práctica clínica, es relativamente frecuente encontrar pacientes con características comunes</a:t>
            </a:r>
            <a:r>
              <a:rPr lang="es-ES" sz="1200" kern="1200" baseline="0" dirty="0">
                <a:solidFill>
                  <a:schemeClr val="tx1"/>
                </a:solidFill>
                <a:effectLst/>
                <a:latin typeface="+mn-lt"/>
                <a:ea typeface="+mn-ea"/>
                <a:cs typeface="+mn-cs"/>
              </a:rPr>
              <a:t> de ambas enfermedades</a:t>
            </a:r>
            <a:r>
              <a:rPr lang="es-ES" sz="1200" kern="1200" dirty="0">
                <a:solidFill>
                  <a:schemeClr val="tx1"/>
                </a:solidFill>
                <a:effectLst/>
                <a:latin typeface="+mn-lt"/>
                <a:ea typeface="+mn-ea"/>
                <a:cs typeface="+mn-cs"/>
              </a:rPr>
              <a:t>. Difíciles de catalogar y que generan muchas dudas por tener características comunes a ambas entidades.</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Se desconoce si esta situación obedece a la mera coincidencia de dos enfermedades prevalentes o si, por el contrario, subyace algún elemento patogénico común como sugiere la hipótesis holandesa y parecen probar</a:t>
            </a:r>
            <a:r>
              <a:rPr lang="es-ES" sz="1200" kern="1200" baseline="0" dirty="0">
                <a:solidFill>
                  <a:schemeClr val="tx1"/>
                </a:solidFill>
                <a:effectLst/>
                <a:latin typeface="+mn-lt"/>
                <a:ea typeface="+mn-ea"/>
                <a:cs typeface="+mn-cs"/>
              </a:rPr>
              <a:t> algunos recientes trabajos sobre marcadores genéticos en el ACO</a:t>
            </a:r>
            <a:endParaRPr lang="es-ES"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448FB7F7-448A-422F-BD8B-E0871000259A}" type="slidenum">
              <a:rPr lang="es-ES" smtClean="0"/>
              <a:t>7</a:t>
            </a:fld>
            <a:endParaRPr lang="es-ES"/>
          </a:p>
        </p:txBody>
      </p:sp>
    </p:spTree>
    <p:extLst>
      <p:ext uri="{BB962C8B-B14F-4D97-AF65-F5344CB8AC3E}">
        <p14:creationId xmlns:p14="http://schemas.microsoft.com/office/powerpoint/2010/main" val="194449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Un punto importante a la hora de definir el concepto es su propio</a:t>
            </a:r>
            <a:r>
              <a:rPr lang="es-ES" baseline="0" dirty="0"/>
              <a:t> nombre. La terminología. </a:t>
            </a:r>
          </a:p>
          <a:p>
            <a:r>
              <a:rPr lang="es-ES" baseline="0" dirty="0"/>
              <a:t>Hasta el año pasado, el término utilizado para identificar  estos pacientes era el de ACOS. Ha surgido una gran polémica en foros de discusión neumológicos sobre la pertinencia de la “s” de síndrome y finalmente parece que como propone Peter Barnes en un reciente editorial que acompaña un trabajo del grupo español de la cohorte CHAIN, parece más correcto referirnos a este </a:t>
            </a:r>
            <a:r>
              <a:rPr lang="es-ES" baseline="0" dirty="0" err="1"/>
              <a:t>solapamieto</a:t>
            </a:r>
            <a:r>
              <a:rPr lang="es-ES" baseline="0" dirty="0"/>
              <a:t> sin considerarlo como un </a:t>
            </a:r>
            <a:r>
              <a:rPr lang="es-ES" baseline="0" dirty="0" err="1"/>
              <a:t>síndorme</a:t>
            </a:r>
            <a:endParaRPr lang="es-ES" dirty="0"/>
          </a:p>
        </p:txBody>
      </p:sp>
      <p:sp>
        <p:nvSpPr>
          <p:cNvPr id="4" name="Marcador de número de diapositiva 3"/>
          <p:cNvSpPr>
            <a:spLocks noGrp="1"/>
          </p:cNvSpPr>
          <p:nvPr>
            <p:ph type="sldNum" sz="quarter" idx="10"/>
          </p:nvPr>
        </p:nvSpPr>
        <p:spPr/>
        <p:txBody>
          <a:bodyPr/>
          <a:lstStyle/>
          <a:p>
            <a:fld id="{448FB7F7-448A-422F-BD8B-E0871000259A}" type="slidenum">
              <a:rPr lang="es-ES" smtClean="0"/>
              <a:t>8</a:t>
            </a:fld>
            <a:endParaRPr lang="es-ES"/>
          </a:p>
        </p:txBody>
      </p:sp>
    </p:spTree>
    <p:extLst>
      <p:ext uri="{BB962C8B-B14F-4D97-AF65-F5344CB8AC3E}">
        <p14:creationId xmlns:p14="http://schemas.microsoft.com/office/powerpoint/2010/main" val="1318249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err="1"/>
              <a:t>Porque</a:t>
            </a:r>
            <a:r>
              <a:rPr lang="en-US" dirty="0"/>
              <a:t>, </a:t>
            </a:r>
            <a:r>
              <a:rPr lang="en-US" dirty="0" err="1"/>
              <a:t>en</a:t>
            </a:r>
            <a:r>
              <a:rPr lang="en-US" dirty="0"/>
              <a:t> la </a:t>
            </a:r>
            <a:r>
              <a:rPr lang="en-US" dirty="0" err="1"/>
              <a:t>práctica</a:t>
            </a:r>
            <a:r>
              <a:rPr lang="en-US" dirty="0"/>
              <a:t> </a:t>
            </a:r>
            <a:r>
              <a:rPr lang="en-US" dirty="0" err="1"/>
              <a:t>clínica</a:t>
            </a:r>
            <a:r>
              <a:rPr lang="en-US" dirty="0"/>
              <a:t> </a:t>
            </a:r>
            <a:r>
              <a:rPr lang="en-US" dirty="0" err="1"/>
              <a:t>es</a:t>
            </a:r>
            <a:r>
              <a:rPr lang="en-US" dirty="0"/>
              <a:t> </a:t>
            </a:r>
            <a:r>
              <a:rPr lang="en-US" dirty="0" err="1"/>
              <a:t>muy</a:t>
            </a:r>
            <a:r>
              <a:rPr lang="en-US" dirty="0"/>
              <a:t> </a:t>
            </a:r>
            <a:r>
              <a:rPr lang="en-US" dirty="0" err="1"/>
              <a:t>difícil</a:t>
            </a:r>
            <a:r>
              <a:rPr lang="en-US" dirty="0"/>
              <a:t> </a:t>
            </a:r>
            <a:r>
              <a:rPr lang="en-US" dirty="0" err="1"/>
              <a:t>diferenciar</a:t>
            </a:r>
            <a:r>
              <a:rPr lang="en-US" dirty="0"/>
              <a:t> el </a:t>
            </a:r>
            <a:r>
              <a:rPr lang="en-US" dirty="0" err="1"/>
              <a:t>tipo</a:t>
            </a:r>
            <a:r>
              <a:rPr lang="en-US" dirty="0"/>
              <a:t> de </a:t>
            </a:r>
            <a:r>
              <a:rPr lang="en-US" dirty="0" err="1"/>
              <a:t>inflamación</a:t>
            </a:r>
            <a:r>
              <a:rPr lang="en-US" baseline="0" dirty="0"/>
              <a:t> que </a:t>
            </a:r>
            <a:r>
              <a:rPr lang="en-US" baseline="0" dirty="0" err="1"/>
              <a:t>presenta</a:t>
            </a:r>
            <a:r>
              <a:rPr lang="en-US" baseline="0" dirty="0"/>
              <a:t> </a:t>
            </a:r>
            <a:r>
              <a:rPr lang="en-US" baseline="0" dirty="0" err="1"/>
              <a:t>nuestro</a:t>
            </a:r>
            <a:r>
              <a:rPr lang="en-US" baseline="0" dirty="0"/>
              <a:t> </a:t>
            </a:r>
            <a:r>
              <a:rPr lang="en-US" baseline="0" dirty="0" err="1"/>
              <a:t>paciente</a:t>
            </a:r>
            <a:r>
              <a:rPr lang="en-US" baseline="0" dirty="0"/>
              <a:t> y </a:t>
            </a:r>
            <a:r>
              <a:rPr lang="en-US" baseline="0" dirty="0" err="1"/>
              <a:t>es</a:t>
            </a:r>
            <a:r>
              <a:rPr lang="en-US" baseline="0" dirty="0"/>
              <a:t> </a:t>
            </a:r>
            <a:r>
              <a:rPr lang="en-US" baseline="0" dirty="0" err="1"/>
              <a:t>por</a:t>
            </a:r>
            <a:r>
              <a:rPr lang="en-US" baseline="0" dirty="0"/>
              <a:t> </a:t>
            </a:r>
            <a:r>
              <a:rPr lang="en-US" baseline="0" dirty="0" err="1"/>
              <a:t>ello</a:t>
            </a:r>
            <a:r>
              <a:rPr lang="en-US" baseline="0" dirty="0"/>
              <a:t> que </a:t>
            </a:r>
            <a:r>
              <a:rPr lang="en-US" baseline="0" dirty="0" err="1"/>
              <a:t>necesitamos</a:t>
            </a:r>
            <a:r>
              <a:rPr lang="en-US" baseline="0" dirty="0"/>
              <a:t> </a:t>
            </a:r>
            <a:r>
              <a:rPr lang="en-US" baseline="0" dirty="0" err="1"/>
              <a:t>marcadores</a:t>
            </a:r>
            <a:r>
              <a:rPr lang="en-US" baseline="0" dirty="0"/>
              <a:t> que </a:t>
            </a:r>
            <a:r>
              <a:rPr lang="en-US" baseline="0" dirty="0" err="1"/>
              <a:t>nos</a:t>
            </a:r>
            <a:r>
              <a:rPr lang="en-US" baseline="0" dirty="0"/>
              <a:t> </a:t>
            </a:r>
            <a:r>
              <a:rPr lang="en-US" baseline="0" dirty="0" err="1"/>
              <a:t>ayuden</a:t>
            </a:r>
            <a:r>
              <a:rPr lang="en-US" baseline="0" dirty="0"/>
              <a:t> a </a:t>
            </a:r>
            <a:r>
              <a:rPr lang="en-US" baseline="0" dirty="0" err="1"/>
              <a:t>diferenciar</a:t>
            </a:r>
            <a:r>
              <a:rPr lang="en-US" baseline="0" dirty="0"/>
              <a:t> e </a:t>
            </a:r>
            <a:r>
              <a:rPr lang="en-US" baseline="0" dirty="0" err="1"/>
              <a:t>identificar</a:t>
            </a:r>
            <a:r>
              <a:rPr lang="en-US" baseline="0" dirty="0"/>
              <a:t> </a:t>
            </a:r>
            <a:r>
              <a:rPr lang="en-US" baseline="0" dirty="0" err="1"/>
              <a:t>estos</a:t>
            </a:r>
            <a:r>
              <a:rPr lang="en-US" baseline="0" dirty="0"/>
              <a:t> </a:t>
            </a:r>
            <a:r>
              <a:rPr lang="en-US" baseline="0" dirty="0" err="1"/>
              <a:t>pacientes</a:t>
            </a:r>
            <a:r>
              <a:rPr lang="en-US" baseline="0" dirty="0"/>
              <a:t>. </a:t>
            </a:r>
            <a:r>
              <a:rPr lang="en-US" baseline="0" dirty="0" err="1"/>
              <a:t>Ya</a:t>
            </a:r>
            <a:r>
              <a:rPr lang="en-US" baseline="0" dirty="0"/>
              <a:t> la GINA y la GOLD </a:t>
            </a:r>
            <a:r>
              <a:rPr lang="en-US" baseline="0" dirty="0" err="1"/>
              <a:t>en</a:t>
            </a:r>
            <a:r>
              <a:rPr lang="en-US" baseline="0" dirty="0"/>
              <a:t> </a:t>
            </a:r>
            <a:r>
              <a:rPr lang="en-US" baseline="0" dirty="0" err="1"/>
              <a:t>su</a:t>
            </a:r>
            <a:r>
              <a:rPr lang="en-US" baseline="0" dirty="0"/>
              <a:t> </a:t>
            </a:r>
            <a:r>
              <a:rPr lang="en-US" baseline="0" dirty="0" err="1"/>
              <a:t>publicación</a:t>
            </a:r>
            <a:r>
              <a:rPr lang="en-US" baseline="0" dirty="0"/>
              <a:t> </a:t>
            </a:r>
            <a:r>
              <a:rPr lang="en-US" baseline="0" dirty="0" err="1"/>
              <a:t>conjunta</a:t>
            </a:r>
            <a:r>
              <a:rPr lang="en-US" baseline="0" dirty="0"/>
              <a:t> del </a:t>
            </a:r>
            <a:r>
              <a:rPr lang="en-US" baseline="0" dirty="0" err="1"/>
              <a:t>año</a:t>
            </a:r>
            <a:r>
              <a:rPr lang="en-US" baseline="0" dirty="0"/>
              <a:t> 2015, </a:t>
            </a:r>
            <a:r>
              <a:rPr lang="en-US" baseline="0" dirty="0" err="1"/>
              <a:t>proponen</a:t>
            </a:r>
            <a:r>
              <a:rPr lang="en-US" baseline="0" dirty="0"/>
              <a:t> </a:t>
            </a:r>
            <a:r>
              <a:rPr lang="en-US" baseline="0" dirty="0" err="1"/>
              <a:t>una</a:t>
            </a:r>
            <a:r>
              <a:rPr lang="en-US" baseline="0" dirty="0"/>
              <a:t> </a:t>
            </a:r>
            <a:r>
              <a:rPr lang="en-US" baseline="0" dirty="0" err="1"/>
              <a:t>serie</a:t>
            </a:r>
            <a:r>
              <a:rPr lang="en-US" baseline="0" dirty="0"/>
              <a:t> de </a:t>
            </a:r>
            <a:r>
              <a:rPr lang="en-US" baseline="0" dirty="0" err="1"/>
              <a:t>marcadores</a:t>
            </a:r>
            <a:r>
              <a:rPr lang="en-US" baseline="0" dirty="0"/>
              <a:t> que </a:t>
            </a:r>
            <a:r>
              <a:rPr lang="en-US" baseline="0" dirty="0" err="1"/>
              <a:t>pueden</a:t>
            </a:r>
            <a:r>
              <a:rPr lang="en-US" baseline="0" dirty="0"/>
              <a:t> </a:t>
            </a:r>
            <a:r>
              <a:rPr lang="en-US" baseline="0" dirty="0" err="1"/>
              <a:t>ayudar</a:t>
            </a:r>
            <a:r>
              <a:rPr lang="en-US" baseline="0" dirty="0"/>
              <a:t> a </a:t>
            </a:r>
            <a:r>
              <a:rPr lang="en-US" baseline="0" dirty="0" err="1"/>
              <a:t>identificar</a:t>
            </a:r>
            <a:r>
              <a:rPr lang="en-US" baseline="0" dirty="0"/>
              <a:t> </a:t>
            </a:r>
            <a:r>
              <a:rPr lang="en-US" baseline="0" dirty="0" err="1"/>
              <a:t>estos</a:t>
            </a:r>
            <a:r>
              <a:rPr lang="en-US" baseline="0" dirty="0"/>
              <a:t> </a:t>
            </a:r>
            <a:r>
              <a:rPr lang="en-US" baseline="0" dirty="0" err="1"/>
              <a:t>pacientes</a:t>
            </a:r>
            <a:r>
              <a:rPr lang="en-US" baseline="0" dirty="0"/>
              <a:t>. </a:t>
            </a:r>
            <a:r>
              <a:rPr lang="en-US" baseline="0" dirty="0" err="1"/>
              <a:t>Algunos</a:t>
            </a:r>
            <a:r>
              <a:rPr lang="en-US" baseline="0" dirty="0"/>
              <a:t> de </a:t>
            </a:r>
            <a:r>
              <a:rPr lang="en-US" baseline="0" dirty="0" err="1"/>
              <a:t>ellos</a:t>
            </a:r>
            <a:r>
              <a:rPr lang="en-US" baseline="0" dirty="0"/>
              <a:t> </a:t>
            </a:r>
            <a:r>
              <a:rPr lang="en-US" baseline="0" dirty="0" err="1"/>
              <a:t>muy</a:t>
            </a:r>
            <a:r>
              <a:rPr lang="en-US" baseline="0" dirty="0"/>
              <a:t> </a:t>
            </a:r>
            <a:r>
              <a:rPr lang="en-US" baseline="0" dirty="0" err="1"/>
              <a:t>asequibles</a:t>
            </a:r>
            <a:r>
              <a:rPr lang="en-US" baseline="0" dirty="0"/>
              <a:t> para las </a:t>
            </a:r>
            <a:r>
              <a:rPr lang="en-US" baseline="0" dirty="0" err="1"/>
              <a:t>consultas</a:t>
            </a:r>
            <a:r>
              <a:rPr lang="en-US" baseline="0" dirty="0"/>
              <a:t> </a:t>
            </a:r>
            <a:r>
              <a:rPr lang="en-US" baseline="0" dirty="0" err="1"/>
              <a:t>mientras</a:t>
            </a:r>
            <a:r>
              <a:rPr lang="en-US" baseline="0" dirty="0"/>
              <a:t> </a:t>
            </a:r>
            <a:r>
              <a:rPr lang="en-US" baseline="0" dirty="0" err="1"/>
              <a:t>otros</a:t>
            </a:r>
            <a:r>
              <a:rPr lang="en-US" baseline="0" dirty="0"/>
              <a:t> no </a:t>
            </a:r>
            <a:r>
              <a:rPr lang="en-US" baseline="0" dirty="0" err="1"/>
              <a:t>tanto</a:t>
            </a:r>
            <a:r>
              <a:rPr lang="en-US" baseline="0" dirty="0"/>
              <a:t>. </a:t>
            </a:r>
          </a:p>
        </p:txBody>
      </p:sp>
      <p:sp>
        <p:nvSpPr>
          <p:cNvPr id="4" name="3 Marcador de número de diapositiva"/>
          <p:cNvSpPr>
            <a:spLocks noGrp="1"/>
          </p:cNvSpPr>
          <p:nvPr>
            <p:ph type="sldNum" sz="quarter" idx="10"/>
          </p:nvPr>
        </p:nvSpPr>
        <p:spPr/>
        <p:txBody>
          <a:bodyPr/>
          <a:lstStyle/>
          <a:p>
            <a:fld id="{4A2F9551-7E2A-4C2B-A602-B310840265B2}" type="slidenum">
              <a:rPr lang="es-ES" altLang="es-ES" smtClean="0"/>
              <a:pPr/>
              <a:t>11</a:t>
            </a:fld>
            <a:endParaRPr lang="es-ES" altLang="es-ES"/>
          </a:p>
        </p:txBody>
      </p:sp>
    </p:spTree>
    <p:extLst>
      <p:ext uri="{BB962C8B-B14F-4D97-AF65-F5344CB8AC3E}">
        <p14:creationId xmlns:p14="http://schemas.microsoft.com/office/powerpoint/2010/main" val="1952860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Desde la salida de GESEPOC</a:t>
            </a:r>
            <a:r>
              <a:rPr lang="es-ES" baseline="0" dirty="0"/>
              <a:t> y la aproximación por fenotipos, </a:t>
            </a:r>
            <a:r>
              <a:rPr lang="es-ES" dirty="0"/>
              <a:t>en los últimos 5 años, han surgido multitud de trabajos discutiendo sobre el ACO,</a:t>
            </a:r>
            <a:r>
              <a:rPr lang="es-ES" baseline="0" dirty="0"/>
              <a:t> su definición y su diagnóstico. </a:t>
            </a:r>
            <a:r>
              <a:rPr lang="es-ES" dirty="0"/>
              <a:t>En este trabajo de Marc </a:t>
            </a:r>
            <a:r>
              <a:rPr lang="es-ES" dirty="0" err="1"/>
              <a:t>Miravitlles</a:t>
            </a:r>
            <a:r>
              <a:rPr lang="es-ES" dirty="0"/>
              <a:t>, otro de los padres del consenso que presentamos hoy, ya se propone un set más reducido de</a:t>
            </a:r>
            <a:r>
              <a:rPr lang="es-ES" baseline="0" dirty="0"/>
              <a:t> marcadores de ACO y un abordaje más práctico y menos restrictivo </a:t>
            </a:r>
            <a:endParaRPr lang="es-ES" dirty="0"/>
          </a:p>
        </p:txBody>
      </p:sp>
      <p:sp>
        <p:nvSpPr>
          <p:cNvPr id="4" name="Marcador de número de diapositiva 3"/>
          <p:cNvSpPr>
            <a:spLocks noGrp="1"/>
          </p:cNvSpPr>
          <p:nvPr>
            <p:ph type="sldNum" sz="quarter" idx="10"/>
          </p:nvPr>
        </p:nvSpPr>
        <p:spPr/>
        <p:txBody>
          <a:bodyPr/>
          <a:lstStyle/>
          <a:p>
            <a:fld id="{448FB7F7-448A-422F-BD8B-E0871000259A}" type="slidenum">
              <a:rPr lang="es-ES" smtClean="0">
                <a:solidFill>
                  <a:prstClr val="black"/>
                </a:solidFill>
              </a:rPr>
              <a:pPr/>
              <a:t>12</a:t>
            </a:fld>
            <a:endParaRPr lang="es-ES">
              <a:solidFill>
                <a:prstClr val="black"/>
              </a:solidFill>
            </a:endParaRPr>
          </a:p>
        </p:txBody>
      </p:sp>
    </p:spTree>
    <p:extLst>
      <p:ext uri="{BB962C8B-B14F-4D97-AF65-F5344CB8AC3E}">
        <p14:creationId xmlns:p14="http://schemas.microsoft.com/office/powerpoint/2010/main" val="2498940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Explicar</a:t>
            </a:r>
            <a:r>
              <a:rPr lang="es-ES" baseline="0" dirty="0"/>
              <a:t> consenso</a:t>
            </a:r>
            <a:endParaRPr lang="es-ES" dirty="0"/>
          </a:p>
        </p:txBody>
      </p:sp>
      <p:sp>
        <p:nvSpPr>
          <p:cNvPr id="4" name="Marcador de número de diapositiva 3"/>
          <p:cNvSpPr>
            <a:spLocks noGrp="1"/>
          </p:cNvSpPr>
          <p:nvPr>
            <p:ph type="sldNum" sz="quarter" idx="10"/>
          </p:nvPr>
        </p:nvSpPr>
        <p:spPr/>
        <p:txBody>
          <a:bodyPr/>
          <a:lstStyle/>
          <a:p>
            <a:fld id="{448FB7F7-448A-422F-BD8B-E0871000259A}" type="slidenum">
              <a:rPr lang="es-ES" smtClean="0">
                <a:solidFill>
                  <a:prstClr val="black"/>
                </a:solidFill>
              </a:rPr>
              <a:pPr/>
              <a:t>14</a:t>
            </a:fld>
            <a:endParaRPr lang="es-ES">
              <a:solidFill>
                <a:prstClr val="black"/>
              </a:solidFill>
            </a:endParaRPr>
          </a:p>
        </p:txBody>
      </p:sp>
    </p:spTree>
    <p:extLst>
      <p:ext uri="{BB962C8B-B14F-4D97-AF65-F5344CB8AC3E}">
        <p14:creationId xmlns:p14="http://schemas.microsoft.com/office/powerpoint/2010/main" val="2247921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buFont typeface="Arial" pitchFamily="34" charset="0"/>
              <a:buChar char="•"/>
            </a:pPr>
            <a:r>
              <a:rPr lang="en-US" dirty="0"/>
              <a:t>ACOS patients have more frequent exacerbations compared with patients with COPD [21,22&amp; ,23&amp; ]. </a:t>
            </a:r>
          </a:p>
          <a:p>
            <a:pPr>
              <a:buFont typeface="Arial" pitchFamily="34" charset="0"/>
              <a:buChar char="•"/>
            </a:pPr>
            <a:r>
              <a:rPr lang="en-US" dirty="0"/>
              <a:t>They also have more respiratory symptoms such as </a:t>
            </a:r>
            <a:r>
              <a:rPr lang="en-US" dirty="0" err="1"/>
              <a:t>dyspnoea</a:t>
            </a:r>
            <a:r>
              <a:rPr lang="en-US" dirty="0"/>
              <a:t> and wheezing (but not more cough and sputum) and reduced physical activity compared with COPD alone [22&amp; ]. </a:t>
            </a:r>
          </a:p>
          <a:p>
            <a:pPr>
              <a:buFont typeface="Arial" pitchFamily="34" charset="0"/>
              <a:buChar char="•"/>
            </a:pPr>
            <a:r>
              <a:rPr lang="en-US" dirty="0"/>
              <a:t>ACOS patients have a lower self-rated health and more impaired health-related quality of life compared with COPD [24,25] and particularly with non-</a:t>
            </a:r>
            <a:r>
              <a:rPr lang="en-US" dirty="0" err="1"/>
              <a:t>exacerbators</a:t>
            </a:r>
            <a:r>
              <a:rPr lang="en-US" dirty="0"/>
              <a:t> with COPD [26]. </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a:t>As a consequence, ACOS patients consume from 2 to 6-fold more healthcare resources than those used by asthma or COPD patients [27]</a:t>
            </a:r>
            <a:endParaRPr lang="es-ES" dirty="0"/>
          </a:p>
          <a:p>
            <a:pPr>
              <a:buFont typeface="Arial" pitchFamily="34" charset="0"/>
              <a:buChar char="•"/>
            </a:pPr>
            <a:endParaRPr lang="es-ES" dirty="0"/>
          </a:p>
        </p:txBody>
      </p:sp>
      <p:sp>
        <p:nvSpPr>
          <p:cNvPr id="4" name="3 Marcador de número de diapositiva"/>
          <p:cNvSpPr>
            <a:spLocks noGrp="1"/>
          </p:cNvSpPr>
          <p:nvPr>
            <p:ph type="sldNum" sz="quarter" idx="10"/>
          </p:nvPr>
        </p:nvSpPr>
        <p:spPr/>
        <p:txBody>
          <a:bodyPr/>
          <a:lstStyle/>
          <a:p>
            <a:fld id="{4A2F9551-7E2A-4C2B-A602-B310840265B2}" type="slidenum">
              <a:rPr lang="es-ES" altLang="es-ES" smtClean="0"/>
              <a:pPr/>
              <a:t>15</a:t>
            </a:fld>
            <a:endParaRPr lang="es-ES" altLang="es-ES"/>
          </a:p>
        </p:txBody>
      </p:sp>
    </p:spTree>
    <p:extLst>
      <p:ext uri="{BB962C8B-B14F-4D97-AF65-F5344CB8AC3E}">
        <p14:creationId xmlns:p14="http://schemas.microsoft.com/office/powerpoint/2010/main" val="3016899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1 Marcador de imagen de diapositiva"/>
          <p:cNvSpPr>
            <a:spLocks noGrp="1" noRot="1" noChangeAspect="1" noTextEdit="1"/>
          </p:cNvSpPr>
          <p:nvPr>
            <p:ph type="sldImg"/>
          </p:nvPr>
        </p:nvSpPr>
        <p:spPr>
          <a:ln/>
        </p:spPr>
      </p:sp>
      <p:sp>
        <p:nvSpPr>
          <p:cNvPr id="206850" name="2 Marcador de notas"/>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s-ES">
              <a:latin typeface="Arial" charset="0"/>
            </a:endParaRPr>
          </a:p>
        </p:txBody>
      </p:sp>
      <p:sp>
        <p:nvSpPr>
          <p:cNvPr id="206851" name="3 Marcador de número de diapositiva"/>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9D79A47-CF91-FE45-99D4-3C4CC7E86983}" type="slidenum">
              <a:rPr lang="es-ES" sz="1200">
                <a:solidFill>
                  <a:srgbClr val="000000"/>
                </a:solidFill>
              </a:rPr>
              <a:pPr/>
              <a:t>16</a:t>
            </a:fld>
            <a:endParaRPr lang="es-ES" sz="1200">
              <a:solidFill>
                <a:srgbClr val="000000"/>
              </a:solidFill>
            </a:endParaRPr>
          </a:p>
        </p:txBody>
      </p:sp>
    </p:spTree>
    <p:extLst>
      <p:ext uri="{BB962C8B-B14F-4D97-AF65-F5344CB8AC3E}">
        <p14:creationId xmlns:p14="http://schemas.microsoft.com/office/powerpoint/2010/main" val="1055912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CA" dirty="0"/>
          </a:p>
        </p:txBody>
      </p:sp>
      <p:sp>
        <p:nvSpPr>
          <p:cNvPr id="4" name="Marcador de Posição do Número do Diapositivo 3"/>
          <p:cNvSpPr>
            <a:spLocks noGrp="1"/>
          </p:cNvSpPr>
          <p:nvPr>
            <p:ph type="sldNum" sz="quarter" idx="10"/>
          </p:nvPr>
        </p:nvSpPr>
        <p:spPr/>
        <p:txBody>
          <a:bodyPr/>
          <a:lstStyle/>
          <a:p>
            <a:fld id="{2F83C759-6EDA-4A3A-9F05-5710EA27E1A2}" type="slidenum">
              <a:rPr lang="en-CA" smtClean="0"/>
              <a:pPr/>
              <a:t>23</a:t>
            </a:fld>
            <a:endParaRPr lang="en-CA" dirty="0"/>
          </a:p>
        </p:txBody>
      </p:sp>
    </p:spTree>
    <p:extLst>
      <p:ext uri="{BB962C8B-B14F-4D97-AF65-F5344CB8AC3E}">
        <p14:creationId xmlns:p14="http://schemas.microsoft.com/office/powerpoint/2010/main" val="1831391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6.xml"/><Relationship Id="rId4" Type="http://schemas.openxmlformats.org/officeDocument/2006/relationships/image" Target="../media/image8.pn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6.xml"/><Relationship Id="rId4" Type="http://schemas.openxmlformats.org/officeDocument/2006/relationships/image" Target="../media/image9.pn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7.xml"/><Relationship Id="rId4" Type="http://schemas.openxmlformats.org/officeDocument/2006/relationships/image" Target="../media/image8.png"/></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7.xml"/><Relationship Id="rId4" Type="http://schemas.openxmlformats.org/officeDocument/2006/relationships/image" Target="../media/image9.png"/></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8.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8.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8.xml"/><Relationship Id="rId4" Type="http://schemas.openxmlformats.org/officeDocument/2006/relationships/image" Target="../media/image9.pn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8.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9.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9.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9.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9.xml"/><Relationship Id="rId4" Type="http://schemas.openxmlformats.org/officeDocument/2006/relationships/image" Target="../media/image8.pn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9.xml"/><Relationship Id="rId4" Type="http://schemas.openxmlformats.org/officeDocument/2006/relationships/image" Target="../media/image9.pn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9.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9.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0.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0.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0.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0.xml"/><Relationship Id="rId4" Type="http://schemas.openxmlformats.org/officeDocument/2006/relationships/image" Target="../media/image8.pn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0.xml"/><Relationship Id="rId4" Type="http://schemas.openxmlformats.org/officeDocument/2006/relationships/image" Target="../media/image9.png"/></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8.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 Id="rId4" Type="http://schemas.openxmlformats.org/officeDocument/2006/relationships/image" Target="../media/image9.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8.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 Id="rId4" Type="http://schemas.openxmlformats.org/officeDocument/2006/relationships/image" Target="../media/image9.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1C270875-E729-438F-AD64-DA10B3256A5A}" type="datetimeFigureOut">
              <a:rPr lang="pt-PT" smtClean="0"/>
              <a:t>25/06/2017</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7AC85B3-BB92-4040-8F52-E774985663BC}" type="slidenum">
              <a:rPr lang="pt-PT" smtClean="0"/>
              <a:t>‹nº›</a:t>
            </a:fld>
            <a:endParaRPr lang="pt-PT"/>
          </a:p>
        </p:txBody>
      </p:sp>
      <p:pic>
        <p:nvPicPr>
          <p:cNvPr id="9" name="Picture 3" descr="C:\Users\Jaime Sousa\Documents\Documentos\IPCRG\IPCRG Logo.t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6336" y="299142"/>
            <a:ext cx="1361934" cy="95999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2485" y="404664"/>
            <a:ext cx="1709275" cy="103411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1C270875-E729-438F-AD64-DA10B3256A5A}" type="datetimeFigureOut">
              <a:rPr lang="pt-PT" smtClean="0"/>
              <a:t>25/06/2017</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7AC85B3-BB92-4040-8F52-E774985663BC}" type="slidenum">
              <a:rPr lang="pt-PT" smtClean="0"/>
              <a:t>‹nº›</a:t>
            </a:fld>
            <a:endParaRPr lang="pt-PT"/>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a:t>
            </a:r>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a:t>
            </a:r>
          </a:p>
        </p:txBody>
      </p:sp>
      <p:sp>
        <p:nvSpPr>
          <p:cNvPr id="4" name="Marcador de Posição da Data 3"/>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38748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23233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a:t>Clique para editar o estilo</a:t>
            </a:r>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8" name="Marcador de Posição do Rodapé 7"/>
          <p:cNvSpPr>
            <a:spLocks noGrp="1"/>
          </p:cNvSpPr>
          <p:nvPr>
            <p:ph type="ftr" sz="quarter" idx="11"/>
          </p:nvPr>
        </p:nvSpPr>
        <p:spPr/>
        <p:txBody>
          <a:bodyPr/>
          <a:lstStyle/>
          <a:p>
            <a:endParaRPr lang="pt-PT">
              <a:solidFill>
                <a:prstClr val="black">
                  <a:tint val="75000"/>
                </a:prstClr>
              </a:solidFill>
            </a:endParaRPr>
          </a:p>
        </p:txBody>
      </p:sp>
      <p:sp>
        <p:nvSpPr>
          <p:cNvPr id="9" name="Marcador de Posição do Número do Diapositivo 8"/>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48541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4" name="Marcador de Posição do Rodapé 3"/>
          <p:cNvSpPr>
            <a:spLocks noGrp="1"/>
          </p:cNvSpPr>
          <p:nvPr>
            <p:ph type="ftr" sz="quarter" idx="11"/>
          </p:nvPr>
        </p:nvSpPr>
        <p:spPr/>
        <p:txBody>
          <a:bodyPr/>
          <a:lstStyle/>
          <a:p>
            <a:endParaRPr lang="pt-PT">
              <a:solidFill>
                <a:prstClr val="black">
                  <a:tint val="75000"/>
                </a:prstClr>
              </a:solidFill>
            </a:endParaRPr>
          </a:p>
        </p:txBody>
      </p:sp>
      <p:sp>
        <p:nvSpPr>
          <p:cNvPr id="5" name="Marcador de Posição do Número do Diapositivo 4"/>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89152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3" name="Marcador de Posição do Rodapé 2"/>
          <p:cNvSpPr>
            <a:spLocks noGrp="1"/>
          </p:cNvSpPr>
          <p:nvPr>
            <p:ph type="ftr" sz="quarter" idx="11"/>
          </p:nvPr>
        </p:nvSpPr>
        <p:spPr/>
        <p:txBody>
          <a:bodyPr/>
          <a:lstStyle/>
          <a:p>
            <a:endParaRPr lang="pt-PT">
              <a:solidFill>
                <a:prstClr val="black">
                  <a:tint val="75000"/>
                </a:prstClr>
              </a:solidFill>
            </a:endParaRPr>
          </a:p>
        </p:txBody>
      </p:sp>
      <p:sp>
        <p:nvSpPr>
          <p:cNvPr id="4" name="Marcador de Posição do Número do Diapositivo 3"/>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94808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18778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99754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89239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405978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userDrawn="1">
  <p:cSld name="1_Título y objetos">
    <p:spTree>
      <p:nvGrpSpPr>
        <p:cNvPr id="1" name=""/>
        <p:cNvGrpSpPr/>
        <p:nvPr/>
      </p:nvGrpSpPr>
      <p:grpSpPr>
        <a:xfrm>
          <a:off x="0" y="0"/>
          <a:ext cx="0" cy="0"/>
          <a:chOff x="0" y="0"/>
          <a:chExt cx="0" cy="0"/>
        </a:xfrm>
      </p:grpSpPr>
      <p:sp>
        <p:nvSpPr>
          <p:cNvPr id="5" name="1 Título"/>
          <p:cNvSpPr>
            <a:spLocks noGrp="1"/>
          </p:cNvSpPr>
          <p:nvPr>
            <p:ph type="title"/>
          </p:nvPr>
        </p:nvSpPr>
        <p:spPr>
          <a:xfrm>
            <a:off x="263769" y="138599"/>
            <a:ext cx="8625254" cy="1143000"/>
          </a:xfrm>
        </p:spPr>
        <p:txBody>
          <a:bodyPr anchor="b"/>
          <a:lstStyle/>
          <a:p>
            <a:r>
              <a:rPr lang="es-ES" dirty="0"/>
              <a:t>Haga clic para modificar el estilo de título del patrón</a:t>
            </a:r>
          </a:p>
        </p:txBody>
      </p:sp>
      <p:sp>
        <p:nvSpPr>
          <p:cNvPr id="6" name="Text Placeholder 6"/>
          <p:cNvSpPr>
            <a:spLocks noGrp="1"/>
          </p:cNvSpPr>
          <p:nvPr>
            <p:ph type="body" sz="quarter" idx="10"/>
          </p:nvPr>
        </p:nvSpPr>
        <p:spPr>
          <a:xfrm>
            <a:off x="263771" y="6484938"/>
            <a:ext cx="4036769" cy="373063"/>
          </a:xfrm>
        </p:spPr>
        <p:txBody>
          <a:bodyPr anchor="b"/>
          <a:lstStyle>
            <a:lvl1pPr marL="0" indent="0">
              <a:spcBef>
                <a:spcPts val="0"/>
              </a:spcBef>
              <a:buNone/>
              <a:defRPr sz="1200" b="0">
                <a:solidFill>
                  <a:schemeClr val="tx1"/>
                </a:solidFill>
              </a:defRPr>
            </a:lvl1pPr>
          </a:lstStyle>
          <a:p>
            <a:pPr lvl="0"/>
            <a:r>
              <a:rPr lang="en-US" dirty="0"/>
              <a:t>Click to edit Master text styles</a:t>
            </a:r>
          </a:p>
        </p:txBody>
      </p:sp>
      <p:sp>
        <p:nvSpPr>
          <p:cNvPr id="9" name="Text Placeholder 6"/>
          <p:cNvSpPr>
            <a:spLocks noGrp="1"/>
          </p:cNvSpPr>
          <p:nvPr>
            <p:ph type="body" sz="quarter" idx="11"/>
          </p:nvPr>
        </p:nvSpPr>
        <p:spPr>
          <a:xfrm>
            <a:off x="4843463" y="6484938"/>
            <a:ext cx="4045561" cy="373063"/>
          </a:xfrm>
        </p:spPr>
        <p:txBody>
          <a:bodyPr anchor="b"/>
          <a:lstStyle>
            <a:lvl1pPr marL="0" indent="0" algn="r">
              <a:spcBef>
                <a:spcPts val="0"/>
              </a:spcBef>
              <a:buNone/>
              <a:defRPr sz="1200"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718741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1C270875-E729-438F-AD64-DA10B3256A5A}" type="datetimeFigureOut">
              <a:rPr lang="pt-PT" smtClean="0"/>
              <a:t>25/06/2017</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7AC85B3-BB92-4040-8F52-E774985663BC}" type="slidenum">
              <a:rPr lang="pt-PT" smtClean="0"/>
              <a:t>‹nº›</a:t>
            </a:fld>
            <a:endParaRPr lang="pt-PT"/>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a:t>Clique para editar o estilo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Faça clique para editar o estilo</a:t>
            </a:r>
          </a:p>
        </p:txBody>
      </p:sp>
      <p:sp>
        <p:nvSpPr>
          <p:cNvPr id="4" name="Marcador de Posição da Data 3"/>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56561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67709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a:t>
            </a:r>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a:t>
            </a:r>
          </a:p>
        </p:txBody>
      </p:sp>
      <p:sp>
        <p:nvSpPr>
          <p:cNvPr id="4" name="Marcador de Posição da Data 3"/>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00977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66569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a:t>Clique para editar o estilo</a:t>
            </a:r>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8" name="Marcador de Posição do Rodapé 7"/>
          <p:cNvSpPr>
            <a:spLocks noGrp="1"/>
          </p:cNvSpPr>
          <p:nvPr>
            <p:ph type="ftr" sz="quarter" idx="11"/>
          </p:nvPr>
        </p:nvSpPr>
        <p:spPr/>
        <p:txBody>
          <a:bodyPr/>
          <a:lstStyle/>
          <a:p>
            <a:endParaRPr lang="pt-PT">
              <a:solidFill>
                <a:prstClr val="black">
                  <a:tint val="75000"/>
                </a:prstClr>
              </a:solidFill>
            </a:endParaRPr>
          </a:p>
        </p:txBody>
      </p:sp>
      <p:sp>
        <p:nvSpPr>
          <p:cNvPr id="9" name="Marcador de Posição do Número do Diapositivo 8"/>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32110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4" name="Marcador de Posição do Rodapé 3"/>
          <p:cNvSpPr>
            <a:spLocks noGrp="1"/>
          </p:cNvSpPr>
          <p:nvPr>
            <p:ph type="ftr" sz="quarter" idx="11"/>
          </p:nvPr>
        </p:nvSpPr>
        <p:spPr/>
        <p:txBody>
          <a:bodyPr/>
          <a:lstStyle/>
          <a:p>
            <a:endParaRPr lang="pt-PT">
              <a:solidFill>
                <a:prstClr val="black">
                  <a:tint val="75000"/>
                </a:prstClr>
              </a:solidFill>
            </a:endParaRPr>
          </a:p>
        </p:txBody>
      </p:sp>
      <p:sp>
        <p:nvSpPr>
          <p:cNvPr id="5" name="Marcador de Posição do Número do Diapositivo 4"/>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96434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3" name="Marcador de Posição do Rodapé 2"/>
          <p:cNvSpPr>
            <a:spLocks noGrp="1"/>
          </p:cNvSpPr>
          <p:nvPr>
            <p:ph type="ftr" sz="quarter" idx="11"/>
          </p:nvPr>
        </p:nvSpPr>
        <p:spPr/>
        <p:txBody>
          <a:bodyPr/>
          <a:lstStyle/>
          <a:p>
            <a:endParaRPr lang="pt-PT">
              <a:solidFill>
                <a:prstClr val="black">
                  <a:tint val="75000"/>
                </a:prstClr>
              </a:solidFill>
            </a:endParaRPr>
          </a:p>
        </p:txBody>
      </p:sp>
      <p:sp>
        <p:nvSpPr>
          <p:cNvPr id="4" name="Marcador de Posição do Número do Diapositivo 3"/>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62724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425644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418554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73591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1798638"/>
            <a:ext cx="3810000" cy="422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321175" y="1798638"/>
            <a:ext cx="3810000" cy="422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370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15211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userDrawn="1">
  <p:cSld name="1_Título y objetos">
    <p:spTree>
      <p:nvGrpSpPr>
        <p:cNvPr id="1" name=""/>
        <p:cNvGrpSpPr/>
        <p:nvPr/>
      </p:nvGrpSpPr>
      <p:grpSpPr>
        <a:xfrm>
          <a:off x="0" y="0"/>
          <a:ext cx="0" cy="0"/>
          <a:chOff x="0" y="0"/>
          <a:chExt cx="0" cy="0"/>
        </a:xfrm>
      </p:grpSpPr>
      <p:sp>
        <p:nvSpPr>
          <p:cNvPr id="5" name="1 Título"/>
          <p:cNvSpPr>
            <a:spLocks noGrp="1"/>
          </p:cNvSpPr>
          <p:nvPr>
            <p:ph type="title"/>
          </p:nvPr>
        </p:nvSpPr>
        <p:spPr>
          <a:xfrm>
            <a:off x="263769" y="138599"/>
            <a:ext cx="8625254" cy="1143000"/>
          </a:xfrm>
        </p:spPr>
        <p:txBody>
          <a:bodyPr anchor="b"/>
          <a:lstStyle/>
          <a:p>
            <a:r>
              <a:rPr lang="es-ES" dirty="0"/>
              <a:t>Haga clic para modificar el estilo de título del patrón</a:t>
            </a:r>
          </a:p>
        </p:txBody>
      </p:sp>
      <p:sp>
        <p:nvSpPr>
          <p:cNvPr id="6" name="Text Placeholder 6"/>
          <p:cNvSpPr>
            <a:spLocks noGrp="1"/>
          </p:cNvSpPr>
          <p:nvPr>
            <p:ph type="body" sz="quarter" idx="10"/>
          </p:nvPr>
        </p:nvSpPr>
        <p:spPr>
          <a:xfrm>
            <a:off x="263771" y="6484938"/>
            <a:ext cx="4036769" cy="373063"/>
          </a:xfrm>
        </p:spPr>
        <p:txBody>
          <a:bodyPr anchor="b"/>
          <a:lstStyle>
            <a:lvl1pPr marL="0" indent="0">
              <a:spcBef>
                <a:spcPts val="0"/>
              </a:spcBef>
              <a:buNone/>
              <a:defRPr sz="1200" b="0">
                <a:solidFill>
                  <a:schemeClr val="tx1"/>
                </a:solidFill>
              </a:defRPr>
            </a:lvl1pPr>
          </a:lstStyle>
          <a:p>
            <a:pPr lvl="0"/>
            <a:r>
              <a:rPr lang="en-US" dirty="0"/>
              <a:t>Click to edit Master text styles</a:t>
            </a:r>
          </a:p>
        </p:txBody>
      </p:sp>
      <p:sp>
        <p:nvSpPr>
          <p:cNvPr id="9" name="Text Placeholder 6"/>
          <p:cNvSpPr>
            <a:spLocks noGrp="1"/>
          </p:cNvSpPr>
          <p:nvPr>
            <p:ph type="body" sz="quarter" idx="11"/>
          </p:nvPr>
        </p:nvSpPr>
        <p:spPr>
          <a:xfrm>
            <a:off x="4843463" y="6484938"/>
            <a:ext cx="4045561" cy="373063"/>
          </a:xfrm>
        </p:spPr>
        <p:txBody>
          <a:bodyPr anchor="b"/>
          <a:lstStyle>
            <a:lvl1pPr marL="0" indent="0" algn="r">
              <a:spcBef>
                <a:spcPts val="0"/>
              </a:spcBef>
              <a:buNone/>
              <a:defRPr sz="1200"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17750977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a:t>Clique para editar o estilo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Faça clique para editar o estilo</a:t>
            </a:r>
          </a:p>
        </p:txBody>
      </p:sp>
      <p:sp>
        <p:nvSpPr>
          <p:cNvPr id="4" name="Marcador de Posição da Data 3"/>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427664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76188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a:t>
            </a:r>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a:t>
            </a:r>
          </a:p>
        </p:txBody>
      </p:sp>
      <p:sp>
        <p:nvSpPr>
          <p:cNvPr id="4" name="Marcador de Posição da Data 3"/>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416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89394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a:t>Clique para editar o estilo</a:t>
            </a:r>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8" name="Marcador de Posição do Rodapé 7"/>
          <p:cNvSpPr>
            <a:spLocks noGrp="1"/>
          </p:cNvSpPr>
          <p:nvPr>
            <p:ph type="ftr" sz="quarter" idx="11"/>
          </p:nvPr>
        </p:nvSpPr>
        <p:spPr/>
        <p:txBody>
          <a:bodyPr/>
          <a:lstStyle/>
          <a:p>
            <a:endParaRPr lang="pt-PT">
              <a:solidFill>
                <a:prstClr val="black">
                  <a:tint val="75000"/>
                </a:prstClr>
              </a:solidFill>
            </a:endParaRPr>
          </a:p>
        </p:txBody>
      </p:sp>
      <p:sp>
        <p:nvSpPr>
          <p:cNvPr id="9" name="Marcador de Posição do Número do Diapositivo 8"/>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77523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4" name="Marcador de Posição do Rodapé 3"/>
          <p:cNvSpPr>
            <a:spLocks noGrp="1"/>
          </p:cNvSpPr>
          <p:nvPr>
            <p:ph type="ftr" sz="quarter" idx="11"/>
          </p:nvPr>
        </p:nvSpPr>
        <p:spPr/>
        <p:txBody>
          <a:bodyPr/>
          <a:lstStyle/>
          <a:p>
            <a:endParaRPr lang="pt-PT">
              <a:solidFill>
                <a:prstClr val="black">
                  <a:tint val="75000"/>
                </a:prstClr>
              </a:solidFill>
            </a:endParaRPr>
          </a:p>
        </p:txBody>
      </p:sp>
      <p:sp>
        <p:nvSpPr>
          <p:cNvPr id="5" name="Marcador de Posição do Número do Diapositivo 4"/>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49128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3" name="Marcador de Posição do Rodapé 2"/>
          <p:cNvSpPr>
            <a:spLocks noGrp="1"/>
          </p:cNvSpPr>
          <p:nvPr>
            <p:ph type="ftr" sz="quarter" idx="11"/>
          </p:nvPr>
        </p:nvSpPr>
        <p:spPr/>
        <p:txBody>
          <a:bodyPr/>
          <a:lstStyle/>
          <a:p>
            <a:endParaRPr lang="pt-PT">
              <a:solidFill>
                <a:prstClr val="black">
                  <a:tint val="75000"/>
                </a:prstClr>
              </a:solidFill>
            </a:endParaRPr>
          </a:p>
        </p:txBody>
      </p:sp>
      <p:sp>
        <p:nvSpPr>
          <p:cNvPr id="4" name="Marcador de Posição do Número do Diapositivo 3"/>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7753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1299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ítulo y objetos">
    <p:spTree>
      <p:nvGrpSpPr>
        <p:cNvPr id="1" name=""/>
        <p:cNvGrpSpPr/>
        <p:nvPr/>
      </p:nvGrpSpPr>
      <p:grpSpPr>
        <a:xfrm>
          <a:off x="0" y="0"/>
          <a:ext cx="0" cy="0"/>
          <a:chOff x="0" y="0"/>
          <a:chExt cx="0" cy="0"/>
        </a:xfrm>
      </p:grpSpPr>
      <p:sp>
        <p:nvSpPr>
          <p:cNvPr id="5" name="1 Título"/>
          <p:cNvSpPr>
            <a:spLocks noGrp="1"/>
          </p:cNvSpPr>
          <p:nvPr>
            <p:ph type="title"/>
          </p:nvPr>
        </p:nvSpPr>
        <p:spPr>
          <a:xfrm>
            <a:off x="263769" y="138599"/>
            <a:ext cx="8625254" cy="1143000"/>
          </a:xfrm>
        </p:spPr>
        <p:txBody>
          <a:bodyPr anchor="b"/>
          <a:lstStyle/>
          <a:p>
            <a:r>
              <a:rPr lang="es-ES" dirty="0"/>
              <a:t>Haga clic para modificar el estilo de título del patrón</a:t>
            </a:r>
          </a:p>
        </p:txBody>
      </p:sp>
      <p:sp>
        <p:nvSpPr>
          <p:cNvPr id="6" name="Text Placeholder 6"/>
          <p:cNvSpPr>
            <a:spLocks noGrp="1"/>
          </p:cNvSpPr>
          <p:nvPr>
            <p:ph type="body" sz="quarter" idx="10"/>
          </p:nvPr>
        </p:nvSpPr>
        <p:spPr>
          <a:xfrm>
            <a:off x="263771" y="6484938"/>
            <a:ext cx="4036769" cy="373063"/>
          </a:xfrm>
        </p:spPr>
        <p:txBody>
          <a:bodyPr anchor="b"/>
          <a:lstStyle>
            <a:lvl1pPr marL="0" indent="0">
              <a:spcBef>
                <a:spcPts val="0"/>
              </a:spcBef>
              <a:buNone/>
              <a:defRPr sz="1200" b="0">
                <a:solidFill>
                  <a:schemeClr val="tx1"/>
                </a:solidFill>
              </a:defRPr>
            </a:lvl1pPr>
          </a:lstStyle>
          <a:p>
            <a:pPr lvl="0"/>
            <a:r>
              <a:rPr lang="en-US" dirty="0"/>
              <a:t>Click to edit Master text styles</a:t>
            </a:r>
          </a:p>
        </p:txBody>
      </p:sp>
      <p:sp>
        <p:nvSpPr>
          <p:cNvPr id="9" name="Text Placeholder 6"/>
          <p:cNvSpPr>
            <a:spLocks noGrp="1"/>
          </p:cNvSpPr>
          <p:nvPr>
            <p:ph type="body" sz="quarter" idx="11"/>
          </p:nvPr>
        </p:nvSpPr>
        <p:spPr>
          <a:xfrm>
            <a:off x="4843463" y="6484938"/>
            <a:ext cx="4045561" cy="373063"/>
          </a:xfrm>
        </p:spPr>
        <p:txBody>
          <a:bodyPr anchor="b"/>
          <a:lstStyle>
            <a:lvl1pPr marL="0" indent="0" algn="r">
              <a:spcBef>
                <a:spcPts val="0"/>
              </a:spcBef>
              <a:buNone/>
              <a:defRPr sz="1200"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39575962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99556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26526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4201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userDrawn="1">
  <p:cSld name="1_Título y objetos">
    <p:spTree>
      <p:nvGrpSpPr>
        <p:cNvPr id="1" name=""/>
        <p:cNvGrpSpPr/>
        <p:nvPr/>
      </p:nvGrpSpPr>
      <p:grpSpPr>
        <a:xfrm>
          <a:off x="0" y="0"/>
          <a:ext cx="0" cy="0"/>
          <a:chOff x="0" y="0"/>
          <a:chExt cx="0" cy="0"/>
        </a:xfrm>
      </p:grpSpPr>
      <p:sp>
        <p:nvSpPr>
          <p:cNvPr id="5" name="1 Título"/>
          <p:cNvSpPr>
            <a:spLocks noGrp="1"/>
          </p:cNvSpPr>
          <p:nvPr>
            <p:ph type="title"/>
          </p:nvPr>
        </p:nvSpPr>
        <p:spPr>
          <a:xfrm>
            <a:off x="263769" y="138599"/>
            <a:ext cx="8625254" cy="1143000"/>
          </a:xfrm>
        </p:spPr>
        <p:txBody>
          <a:bodyPr anchor="b"/>
          <a:lstStyle/>
          <a:p>
            <a:r>
              <a:rPr lang="es-ES" dirty="0"/>
              <a:t>Haga clic para modificar el estilo de título del patrón</a:t>
            </a:r>
          </a:p>
        </p:txBody>
      </p:sp>
      <p:sp>
        <p:nvSpPr>
          <p:cNvPr id="6" name="Text Placeholder 6"/>
          <p:cNvSpPr>
            <a:spLocks noGrp="1"/>
          </p:cNvSpPr>
          <p:nvPr>
            <p:ph type="body" sz="quarter" idx="10"/>
          </p:nvPr>
        </p:nvSpPr>
        <p:spPr>
          <a:xfrm>
            <a:off x="263771" y="6484938"/>
            <a:ext cx="4036769" cy="373063"/>
          </a:xfrm>
        </p:spPr>
        <p:txBody>
          <a:bodyPr anchor="b"/>
          <a:lstStyle>
            <a:lvl1pPr marL="0" indent="0">
              <a:spcBef>
                <a:spcPts val="0"/>
              </a:spcBef>
              <a:buNone/>
              <a:defRPr sz="1200" b="0">
                <a:solidFill>
                  <a:schemeClr val="tx1"/>
                </a:solidFill>
              </a:defRPr>
            </a:lvl1pPr>
          </a:lstStyle>
          <a:p>
            <a:pPr lvl="0"/>
            <a:r>
              <a:rPr lang="en-US" dirty="0"/>
              <a:t>Click to edit Master text styles</a:t>
            </a:r>
          </a:p>
        </p:txBody>
      </p:sp>
      <p:sp>
        <p:nvSpPr>
          <p:cNvPr id="9" name="Text Placeholder 6"/>
          <p:cNvSpPr>
            <a:spLocks noGrp="1"/>
          </p:cNvSpPr>
          <p:nvPr>
            <p:ph type="body" sz="quarter" idx="11"/>
          </p:nvPr>
        </p:nvSpPr>
        <p:spPr>
          <a:xfrm>
            <a:off x="4843463" y="6484938"/>
            <a:ext cx="4045561" cy="373063"/>
          </a:xfrm>
        </p:spPr>
        <p:txBody>
          <a:bodyPr anchor="b"/>
          <a:lstStyle>
            <a:lvl1pPr marL="0" indent="0" algn="r">
              <a:spcBef>
                <a:spcPts val="0"/>
              </a:spcBef>
              <a:buNone/>
              <a:defRPr sz="1200"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73302224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a:t>Clique para editar o estilo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Faça clique para editar o estilo</a:t>
            </a:r>
          </a:p>
        </p:txBody>
      </p:sp>
      <p:sp>
        <p:nvSpPr>
          <p:cNvPr id="4" name="Marcador de Posição da Data 3"/>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7751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37828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a:t>
            </a:r>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a:t>
            </a:r>
          </a:p>
        </p:txBody>
      </p:sp>
      <p:sp>
        <p:nvSpPr>
          <p:cNvPr id="4" name="Marcador de Posição da Data 3"/>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18973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43700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a:t>Clique para editar o estilo</a:t>
            </a:r>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8" name="Marcador de Posição do Rodapé 7"/>
          <p:cNvSpPr>
            <a:spLocks noGrp="1"/>
          </p:cNvSpPr>
          <p:nvPr>
            <p:ph type="ftr" sz="quarter" idx="11"/>
          </p:nvPr>
        </p:nvSpPr>
        <p:spPr/>
        <p:txBody>
          <a:bodyPr/>
          <a:lstStyle/>
          <a:p>
            <a:endParaRPr lang="pt-PT">
              <a:solidFill>
                <a:prstClr val="black">
                  <a:tint val="75000"/>
                </a:prstClr>
              </a:solidFill>
            </a:endParaRPr>
          </a:p>
        </p:txBody>
      </p:sp>
      <p:sp>
        <p:nvSpPr>
          <p:cNvPr id="9" name="Marcador de Posição do Número do Diapositivo 8"/>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63778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4" name="Marcador de Posição do Rodapé 3"/>
          <p:cNvSpPr>
            <a:spLocks noGrp="1"/>
          </p:cNvSpPr>
          <p:nvPr>
            <p:ph type="ftr" sz="quarter" idx="11"/>
          </p:nvPr>
        </p:nvSpPr>
        <p:spPr/>
        <p:txBody>
          <a:bodyPr/>
          <a:lstStyle/>
          <a:p>
            <a:endParaRPr lang="pt-PT">
              <a:solidFill>
                <a:prstClr val="black">
                  <a:tint val="75000"/>
                </a:prstClr>
              </a:solidFill>
            </a:endParaRPr>
          </a:p>
        </p:txBody>
      </p:sp>
      <p:sp>
        <p:nvSpPr>
          <p:cNvPr id="5" name="Marcador de Posição do Número do Diapositivo 4"/>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67357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TextBox 1"/>
          <p:cNvSpPr txBox="1">
            <a:spLocks noChangeArrowheads="1"/>
          </p:cNvSpPr>
          <p:nvPr userDrawn="1"/>
        </p:nvSpPr>
        <p:spPr bwMode="auto">
          <a:xfrm>
            <a:off x="1524000" y="6573072"/>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Asthma</a:t>
            </a:r>
          </a:p>
        </p:txBody>
      </p:sp>
      <p:pic>
        <p:nvPicPr>
          <p:cNvPr id="9"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157916" y="99940"/>
            <a:ext cx="8856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 name="Title 1"/>
          <p:cNvSpPr>
            <a:spLocks noGrp="1"/>
          </p:cNvSpPr>
          <p:nvPr>
            <p:ph type="ctrTitle"/>
          </p:nvPr>
        </p:nvSpPr>
        <p:spPr>
          <a:xfrm>
            <a:off x="685800" y="778721"/>
            <a:ext cx="77724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
        <p:nvSpPr>
          <p:cNvPr id="13" name="Rectangle 7"/>
          <p:cNvSpPr>
            <a:spLocks/>
          </p:cNvSpPr>
          <p:nvPr userDrawn="1"/>
        </p:nvSpPr>
        <p:spPr bwMode="auto">
          <a:xfrm>
            <a:off x="179016" y="4218334"/>
            <a:ext cx="8813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500" dirty="0">
                <a:solidFill>
                  <a:srgbClr val="134679"/>
                </a:solidFill>
                <a:latin typeface="Arial" charset="0"/>
                <a:cs typeface="Arial" charset="0"/>
                <a:sym typeface="Arial" charset="0"/>
              </a:rPr>
              <a:t>GINA </a:t>
            </a:r>
            <a:r>
              <a:rPr lang="en-US" altLang="en-US" sz="2500" dirty="0" smtClean="0">
                <a:solidFill>
                  <a:srgbClr val="134679"/>
                </a:solidFill>
                <a:latin typeface="Arial" charset="0"/>
                <a:cs typeface="Arial" charset="0"/>
                <a:sym typeface="Arial" charset="0"/>
              </a:rPr>
              <a:t>Global Strategy </a:t>
            </a:r>
            <a:r>
              <a:rPr lang="en-US" altLang="en-US" sz="2500" dirty="0">
                <a:solidFill>
                  <a:srgbClr val="134679"/>
                </a:solidFill>
                <a:latin typeface="Arial" charset="0"/>
                <a:cs typeface="Arial" charset="0"/>
                <a:sym typeface="Arial" charset="0"/>
              </a:rPr>
              <a:t>for </a:t>
            </a:r>
            <a:r>
              <a:rPr lang="en-US" altLang="en-US" sz="2500" dirty="0" smtClean="0">
                <a:solidFill>
                  <a:srgbClr val="134679"/>
                </a:solidFill>
                <a:latin typeface="Arial" charset="0"/>
                <a:cs typeface="Arial" charset="0"/>
                <a:sym typeface="Arial" charset="0"/>
              </a:rPr>
              <a:t>Asthma </a:t>
            </a:r>
            <a:r>
              <a:rPr lang="en-US" altLang="en-US" sz="2500" dirty="0">
                <a:solidFill>
                  <a:srgbClr val="134679"/>
                </a:solidFill>
                <a:latin typeface="Arial" charset="0"/>
                <a:cs typeface="Arial" charset="0"/>
                <a:sym typeface="Arial" charset="0"/>
              </a:rPr>
              <a:t/>
            </a:r>
            <a:br>
              <a:rPr lang="en-US" altLang="en-US" sz="2500" dirty="0">
                <a:solidFill>
                  <a:srgbClr val="134679"/>
                </a:solidFill>
                <a:latin typeface="Arial" charset="0"/>
                <a:cs typeface="Arial" charset="0"/>
                <a:sym typeface="Arial" charset="0"/>
              </a:rPr>
            </a:br>
            <a:r>
              <a:rPr lang="en-US" altLang="en-US" sz="2500" dirty="0" smtClean="0">
                <a:solidFill>
                  <a:srgbClr val="134679"/>
                </a:solidFill>
                <a:latin typeface="Arial" charset="0"/>
                <a:cs typeface="Arial" charset="0"/>
                <a:sym typeface="Arial" charset="0"/>
              </a:rPr>
              <a:t>Management </a:t>
            </a:r>
            <a:r>
              <a:rPr lang="en-US" altLang="en-US" sz="2500" dirty="0">
                <a:solidFill>
                  <a:srgbClr val="134679"/>
                </a:solidFill>
                <a:latin typeface="Arial" charset="0"/>
                <a:cs typeface="Arial" charset="0"/>
                <a:sym typeface="Arial" charset="0"/>
              </a:rPr>
              <a:t>and </a:t>
            </a:r>
            <a:r>
              <a:rPr lang="en-US" altLang="en-US" sz="2500" smtClean="0">
                <a:solidFill>
                  <a:srgbClr val="134679"/>
                </a:solidFill>
                <a:latin typeface="Arial" charset="0"/>
                <a:cs typeface="Arial" charset="0"/>
                <a:sym typeface="Arial" charset="0"/>
              </a:rPr>
              <a:t>Prevention 2016</a:t>
            </a:r>
            <a:endParaRPr lang="en-US" altLang="en-US" sz="2500" dirty="0">
              <a:solidFill>
                <a:srgbClr val="134679"/>
              </a:solidFill>
              <a:latin typeface="Arial" charset="0"/>
              <a:cs typeface="Arial" charset="0"/>
              <a:sym typeface="Arial" charset="0"/>
            </a:endParaRPr>
          </a:p>
        </p:txBody>
      </p:sp>
      <p:pic>
        <p:nvPicPr>
          <p:cNvPr id="14"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53734" y="2409550"/>
            <a:ext cx="17065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 name="TextBox 2"/>
          <p:cNvSpPr txBox="1"/>
          <p:nvPr userDrawn="1"/>
        </p:nvSpPr>
        <p:spPr>
          <a:xfrm>
            <a:off x="901148" y="5183534"/>
            <a:ext cx="7076661" cy="923330"/>
          </a:xfrm>
          <a:prstGeom prst="rect">
            <a:avLst/>
          </a:prstGeom>
          <a:noFill/>
        </p:spPr>
        <p:txBody>
          <a:bodyPr wrap="square" rtlCol="0">
            <a:spAutoFit/>
          </a:bodyPr>
          <a:lstStyle/>
          <a:p>
            <a:r>
              <a:rPr lang="en-US" dirty="0" smtClean="0">
                <a:solidFill>
                  <a:srgbClr val="134679"/>
                </a:solidFill>
              </a:rPr>
              <a:t>This slide set is restricted for academic and educational purposes only.  Use of the slide set, or of individual slides, for commercial or promotional purposes requires approval from GINA. </a:t>
            </a:r>
            <a:endParaRPr lang="en-AU" dirty="0">
              <a:solidFill>
                <a:prstClr val="black"/>
              </a:solidFill>
            </a:endParaRPr>
          </a:p>
        </p:txBody>
      </p:sp>
    </p:spTree>
    <p:extLst>
      <p:ext uri="{BB962C8B-B14F-4D97-AF65-F5344CB8AC3E}">
        <p14:creationId xmlns:p14="http://schemas.microsoft.com/office/powerpoint/2010/main" val="127294218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3" name="Marcador de Posição do Rodapé 2"/>
          <p:cNvSpPr>
            <a:spLocks noGrp="1"/>
          </p:cNvSpPr>
          <p:nvPr>
            <p:ph type="ftr" sz="quarter" idx="11"/>
          </p:nvPr>
        </p:nvSpPr>
        <p:spPr/>
        <p:txBody>
          <a:bodyPr/>
          <a:lstStyle/>
          <a:p>
            <a:endParaRPr lang="pt-PT">
              <a:solidFill>
                <a:prstClr val="black">
                  <a:tint val="75000"/>
                </a:prstClr>
              </a:solidFill>
            </a:endParaRPr>
          </a:p>
        </p:txBody>
      </p:sp>
      <p:sp>
        <p:nvSpPr>
          <p:cNvPr id="4" name="Marcador de Posição do Número do Diapositivo 3"/>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30812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68322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14685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35903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16006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userDrawn="1">
  <p:cSld name="1_Título y objetos">
    <p:spTree>
      <p:nvGrpSpPr>
        <p:cNvPr id="1" name=""/>
        <p:cNvGrpSpPr/>
        <p:nvPr/>
      </p:nvGrpSpPr>
      <p:grpSpPr>
        <a:xfrm>
          <a:off x="0" y="0"/>
          <a:ext cx="0" cy="0"/>
          <a:chOff x="0" y="0"/>
          <a:chExt cx="0" cy="0"/>
        </a:xfrm>
      </p:grpSpPr>
      <p:sp>
        <p:nvSpPr>
          <p:cNvPr id="5" name="1 Título"/>
          <p:cNvSpPr>
            <a:spLocks noGrp="1"/>
          </p:cNvSpPr>
          <p:nvPr>
            <p:ph type="title"/>
          </p:nvPr>
        </p:nvSpPr>
        <p:spPr>
          <a:xfrm>
            <a:off x="263769" y="138599"/>
            <a:ext cx="8625254" cy="1143000"/>
          </a:xfrm>
        </p:spPr>
        <p:txBody>
          <a:bodyPr anchor="b"/>
          <a:lstStyle/>
          <a:p>
            <a:r>
              <a:rPr lang="es-ES" dirty="0"/>
              <a:t>Haga clic para modificar el estilo de título del patrón</a:t>
            </a:r>
          </a:p>
        </p:txBody>
      </p:sp>
      <p:sp>
        <p:nvSpPr>
          <p:cNvPr id="6" name="Text Placeholder 6"/>
          <p:cNvSpPr>
            <a:spLocks noGrp="1"/>
          </p:cNvSpPr>
          <p:nvPr>
            <p:ph type="body" sz="quarter" idx="10"/>
          </p:nvPr>
        </p:nvSpPr>
        <p:spPr>
          <a:xfrm>
            <a:off x="263771" y="6484938"/>
            <a:ext cx="4036769" cy="373063"/>
          </a:xfrm>
        </p:spPr>
        <p:txBody>
          <a:bodyPr anchor="b"/>
          <a:lstStyle>
            <a:lvl1pPr marL="0" indent="0">
              <a:spcBef>
                <a:spcPts val="0"/>
              </a:spcBef>
              <a:buNone/>
              <a:defRPr sz="1200" b="0">
                <a:solidFill>
                  <a:schemeClr val="tx1"/>
                </a:solidFill>
              </a:defRPr>
            </a:lvl1pPr>
          </a:lstStyle>
          <a:p>
            <a:pPr lvl="0"/>
            <a:r>
              <a:rPr lang="en-US" dirty="0"/>
              <a:t>Click to edit Master text styles</a:t>
            </a:r>
          </a:p>
        </p:txBody>
      </p:sp>
      <p:sp>
        <p:nvSpPr>
          <p:cNvPr id="9" name="Text Placeholder 6"/>
          <p:cNvSpPr>
            <a:spLocks noGrp="1"/>
          </p:cNvSpPr>
          <p:nvPr>
            <p:ph type="body" sz="quarter" idx="11"/>
          </p:nvPr>
        </p:nvSpPr>
        <p:spPr>
          <a:xfrm>
            <a:off x="4843463" y="6484938"/>
            <a:ext cx="4045561" cy="373063"/>
          </a:xfrm>
        </p:spPr>
        <p:txBody>
          <a:bodyPr anchor="b"/>
          <a:lstStyle>
            <a:lvl1pPr marL="0" indent="0" algn="r">
              <a:spcBef>
                <a:spcPts val="0"/>
              </a:spcBef>
              <a:buNone/>
              <a:defRPr sz="1200"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58746867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TextBox 1"/>
          <p:cNvSpPr txBox="1">
            <a:spLocks noChangeArrowheads="1"/>
          </p:cNvSpPr>
          <p:nvPr userDrawn="1"/>
        </p:nvSpPr>
        <p:spPr bwMode="auto">
          <a:xfrm>
            <a:off x="1524000" y="6573072"/>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Asthma</a:t>
            </a:r>
          </a:p>
        </p:txBody>
      </p:sp>
      <p:pic>
        <p:nvPicPr>
          <p:cNvPr id="9"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157916" y="99940"/>
            <a:ext cx="8856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 name="Title 1"/>
          <p:cNvSpPr>
            <a:spLocks noGrp="1"/>
          </p:cNvSpPr>
          <p:nvPr>
            <p:ph type="ctrTitle"/>
          </p:nvPr>
        </p:nvSpPr>
        <p:spPr>
          <a:xfrm>
            <a:off x="685800" y="778721"/>
            <a:ext cx="77724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3" name="Rectangle 7"/>
          <p:cNvSpPr>
            <a:spLocks/>
          </p:cNvSpPr>
          <p:nvPr userDrawn="1"/>
        </p:nvSpPr>
        <p:spPr bwMode="auto">
          <a:xfrm>
            <a:off x="179016" y="4218334"/>
            <a:ext cx="8813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500" dirty="0">
                <a:solidFill>
                  <a:srgbClr val="134679"/>
                </a:solidFill>
                <a:latin typeface="Arial" charset="0"/>
                <a:cs typeface="Arial" charset="0"/>
                <a:sym typeface="Arial" charset="0"/>
              </a:rPr>
              <a:t>GINA Global Strategy for Asthma </a:t>
            </a:r>
            <a:br>
              <a:rPr lang="en-US" altLang="en-US" sz="2500" dirty="0">
                <a:solidFill>
                  <a:srgbClr val="134679"/>
                </a:solidFill>
                <a:latin typeface="Arial" charset="0"/>
                <a:cs typeface="Arial" charset="0"/>
                <a:sym typeface="Arial" charset="0"/>
              </a:rPr>
            </a:br>
            <a:r>
              <a:rPr lang="en-US" altLang="en-US" sz="2500" dirty="0">
                <a:solidFill>
                  <a:srgbClr val="134679"/>
                </a:solidFill>
                <a:latin typeface="Arial" charset="0"/>
                <a:cs typeface="Arial" charset="0"/>
                <a:sym typeface="Arial" charset="0"/>
              </a:rPr>
              <a:t>Management and </a:t>
            </a:r>
            <a:r>
              <a:rPr lang="en-US" altLang="en-US" sz="2500">
                <a:solidFill>
                  <a:srgbClr val="134679"/>
                </a:solidFill>
                <a:latin typeface="Arial" charset="0"/>
                <a:cs typeface="Arial" charset="0"/>
                <a:sym typeface="Arial" charset="0"/>
              </a:rPr>
              <a:t>Prevention 2016</a:t>
            </a:r>
            <a:endParaRPr lang="en-US" altLang="en-US" sz="2500" dirty="0">
              <a:solidFill>
                <a:srgbClr val="134679"/>
              </a:solidFill>
              <a:latin typeface="Arial" charset="0"/>
              <a:cs typeface="Arial" charset="0"/>
              <a:sym typeface="Arial" charset="0"/>
            </a:endParaRPr>
          </a:p>
        </p:txBody>
      </p:sp>
      <p:pic>
        <p:nvPicPr>
          <p:cNvPr id="14"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53734" y="2409550"/>
            <a:ext cx="17065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 name="TextBox 2"/>
          <p:cNvSpPr txBox="1"/>
          <p:nvPr userDrawn="1"/>
        </p:nvSpPr>
        <p:spPr>
          <a:xfrm>
            <a:off x="901148" y="5183534"/>
            <a:ext cx="7076661" cy="923330"/>
          </a:xfrm>
          <a:prstGeom prst="rect">
            <a:avLst/>
          </a:prstGeom>
          <a:noFill/>
        </p:spPr>
        <p:txBody>
          <a:bodyPr wrap="square" rtlCol="0">
            <a:spAutoFit/>
          </a:bodyPr>
          <a:lstStyle/>
          <a:p>
            <a:r>
              <a:rPr lang="en-US" dirty="0">
                <a:solidFill>
                  <a:srgbClr val="134679"/>
                </a:solidFill>
              </a:rPr>
              <a:t>This slide set is restricted for academic and educational purposes only.  Use of the slide set, or of individual slides, for commercial or promotional purposes requires approval from GINA. </a:t>
            </a:r>
            <a:endParaRPr lang="en-AU" dirty="0">
              <a:solidFill>
                <a:prstClr val="black"/>
              </a:solidFill>
            </a:endParaRPr>
          </a:p>
        </p:txBody>
      </p:sp>
    </p:spTree>
    <p:extLst>
      <p:ext uri="{BB962C8B-B14F-4D97-AF65-F5344CB8AC3E}">
        <p14:creationId xmlns:p14="http://schemas.microsoft.com/office/powerpoint/2010/main" val="104123444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400" y="-165100"/>
            <a:ext cx="9702800" cy="718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128752717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3" name="Content Placeholder 2"/>
          <p:cNvSpPr>
            <a:spLocks noGrp="1"/>
          </p:cNvSpPr>
          <p:nvPr>
            <p:ph idx="1"/>
          </p:nvPr>
        </p:nvSpPr>
        <p:spPr>
          <a:xfrm>
            <a:off x="457200" y="1192696"/>
            <a:ext cx="8527348" cy="5208104"/>
          </a:xfrm>
          <a:prstGeom prst="rect">
            <a:avLst/>
          </a:prstGeom>
        </p:spPr>
        <p:txBody>
          <a:bodyPr>
            <a:normAutofit/>
          </a:bodyPr>
          <a:lstStyle>
            <a:lvl1pPr marL="342900" indent="-342900">
              <a:buClr>
                <a:srgbClr val="F79646"/>
              </a:buClr>
              <a:buSzPct val="80000"/>
              <a:buFont typeface="Wingdings" panose="05000000000000000000" pitchFamily="2" charset="2"/>
              <a:buChar char=""/>
              <a:defRPr sz="2200" baseline="0">
                <a:solidFill>
                  <a:srgbClr val="07192B"/>
                </a:solidFill>
                <a:latin typeface="Arial" panose="020B0604020202020204" pitchFamily="34" charset="0"/>
                <a:cs typeface="Arial" panose="020B0604020202020204" pitchFamily="34" charset="0"/>
              </a:defRPr>
            </a:lvl1pPr>
            <a:lvl2pPr marL="742950" indent="-285750">
              <a:buClr>
                <a:srgbClr val="F79646"/>
              </a:buClr>
              <a:buFont typeface="Wingdings" panose="05000000000000000000" pitchFamily="2" charset="2"/>
              <a:buChar char="§"/>
              <a:defRPr sz="2000">
                <a:solidFill>
                  <a:srgbClr val="134679"/>
                </a:solidFill>
                <a:latin typeface="Arial" panose="020B0604020202020204" pitchFamily="34" charset="0"/>
                <a:cs typeface="Arial" panose="020B0604020202020204" pitchFamily="34" charset="0"/>
              </a:defRPr>
            </a:lvl2pPr>
            <a:lvl3pPr>
              <a:buClr>
                <a:srgbClr val="F79646"/>
              </a:buClr>
              <a:defRPr sz="1800">
                <a:solidFill>
                  <a:srgbClr val="134679"/>
                </a:solidFill>
                <a:latin typeface="Arial" panose="020B0604020202020204" pitchFamily="34" charset="0"/>
                <a:cs typeface="Arial" panose="020B0604020202020204" pitchFamily="34" charset="0"/>
              </a:defRPr>
            </a:lvl3pPr>
            <a:lvl4pPr>
              <a:buClr>
                <a:srgbClr val="F79646"/>
              </a:buClr>
              <a:defRPr sz="1600">
                <a:solidFill>
                  <a:srgbClr val="134679"/>
                </a:solidFill>
                <a:latin typeface="Arial" panose="020B0604020202020204" pitchFamily="34" charset="0"/>
                <a:cs typeface="Arial" panose="020B0604020202020204" pitchFamily="34" charset="0"/>
              </a:defRPr>
            </a:lvl4pPr>
            <a:lvl5pPr>
              <a:buClr>
                <a:srgbClr val="F79646"/>
              </a:buClr>
              <a:defRPr sz="1600">
                <a:solidFill>
                  <a:srgbClr val="134679"/>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dirty="0">
                <a:solidFill>
                  <a:srgbClr val="FFFFFF"/>
                </a:solidFill>
                <a:latin typeface="Arial" charset="0"/>
                <a:cs typeface="Arial" charset="0"/>
                <a:sym typeface="Arial" charset="0"/>
              </a:rPr>
              <a:t>© Global Initiative for Asthma</a:t>
            </a:r>
          </a:p>
        </p:txBody>
      </p:sp>
      <p:sp>
        <p:nvSpPr>
          <p:cNvPr id="2" name="Title 1"/>
          <p:cNvSpPr>
            <a:spLocks noGrp="1"/>
          </p:cNvSpPr>
          <p:nvPr>
            <p:ph type="title"/>
          </p:nvPr>
        </p:nvSpPr>
        <p:spPr>
          <a:xfrm>
            <a:off x="172279" y="251382"/>
            <a:ext cx="7580243"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273559799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sp>
        <p:nvSpPr>
          <p:cNvPr id="11" name="Title 1"/>
          <p:cNvSpPr>
            <a:spLocks noGrp="1"/>
          </p:cNvSpPr>
          <p:nvPr>
            <p:ph type="title"/>
          </p:nvPr>
        </p:nvSpPr>
        <p:spPr>
          <a:xfrm>
            <a:off x="172279" y="251382"/>
            <a:ext cx="7598533"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Tree>
    <p:extLst>
      <p:ext uri="{BB962C8B-B14F-4D97-AF65-F5344CB8AC3E}">
        <p14:creationId xmlns:p14="http://schemas.microsoft.com/office/powerpoint/2010/main" val="4144187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400" y="-165100"/>
            <a:ext cx="9702800" cy="718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136146197"/>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sp>
        <p:nvSpPr>
          <p:cNvPr id="12"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3"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Tree>
    <p:extLst>
      <p:ext uri="{BB962C8B-B14F-4D97-AF65-F5344CB8AC3E}">
        <p14:creationId xmlns:p14="http://schemas.microsoft.com/office/powerpoint/2010/main" val="73150273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3"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157916" y="99940"/>
            <a:ext cx="8856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sp>
        <p:nvSpPr>
          <p:cNvPr id="8" name="TextBox 1"/>
          <p:cNvSpPr txBox="1">
            <a:spLocks noChangeArrowheads="1"/>
          </p:cNvSpPr>
          <p:nvPr userDrawn="1"/>
        </p:nvSpPr>
        <p:spPr bwMode="auto">
          <a:xfrm>
            <a:off x="1524000" y="6573072"/>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Asthma3.</a:t>
            </a:r>
          </a:p>
        </p:txBody>
      </p:sp>
      <p:sp>
        <p:nvSpPr>
          <p:cNvPr id="2" name="Title 1"/>
          <p:cNvSpPr>
            <a:spLocks noGrp="1"/>
          </p:cNvSpPr>
          <p:nvPr>
            <p:ph type="ctrTitle"/>
          </p:nvPr>
        </p:nvSpPr>
        <p:spPr>
          <a:xfrm>
            <a:off x="685800" y="1255793"/>
            <a:ext cx="77724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0" name="Rectangle 7"/>
          <p:cNvSpPr>
            <a:spLocks/>
          </p:cNvSpPr>
          <p:nvPr userDrawn="1"/>
        </p:nvSpPr>
        <p:spPr bwMode="auto">
          <a:xfrm>
            <a:off x="304800" y="4970120"/>
            <a:ext cx="8813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200" dirty="0">
                <a:solidFill>
                  <a:srgbClr val="134679"/>
                </a:solidFill>
                <a:latin typeface="Arial" charset="0"/>
                <a:cs typeface="Arial" charset="0"/>
                <a:sym typeface="Arial" charset="0"/>
              </a:rPr>
              <a:t>GINA Global Strategy for Asthma Management </a:t>
            </a:r>
            <a:br>
              <a:rPr lang="en-US" altLang="en-US" sz="2200" dirty="0">
                <a:solidFill>
                  <a:srgbClr val="134679"/>
                </a:solidFill>
                <a:latin typeface="Arial" charset="0"/>
                <a:cs typeface="Arial" charset="0"/>
                <a:sym typeface="Arial" charset="0"/>
              </a:rPr>
            </a:br>
            <a:r>
              <a:rPr lang="en-US" altLang="en-US" sz="2200" dirty="0">
                <a:solidFill>
                  <a:srgbClr val="134679"/>
                </a:solidFill>
                <a:latin typeface="Arial" charset="0"/>
                <a:cs typeface="Arial" charset="0"/>
                <a:sym typeface="Arial" charset="0"/>
              </a:rPr>
              <a:t>and Prevention</a:t>
            </a:r>
          </a:p>
          <a:p>
            <a:pPr algn="ctr">
              <a:spcBef>
                <a:spcPts val="663"/>
              </a:spcBef>
            </a:pPr>
            <a:r>
              <a:rPr lang="en-US" altLang="en-US" sz="2200" dirty="0">
                <a:solidFill>
                  <a:srgbClr val="134679"/>
                </a:solidFill>
                <a:latin typeface="Arial" charset="0"/>
                <a:cs typeface="Arial" charset="0"/>
                <a:sym typeface="Arial" charset="0"/>
              </a:rPr>
              <a:t>GOLD Global Strategy for Diagnosis, </a:t>
            </a:r>
            <a:br>
              <a:rPr lang="en-US" altLang="en-US" sz="2200" dirty="0">
                <a:solidFill>
                  <a:srgbClr val="134679"/>
                </a:solidFill>
                <a:latin typeface="Arial" charset="0"/>
                <a:cs typeface="Arial" charset="0"/>
                <a:sym typeface="Arial" charset="0"/>
              </a:rPr>
            </a:br>
            <a:r>
              <a:rPr lang="en-US" altLang="en-US" sz="2200" dirty="0">
                <a:solidFill>
                  <a:srgbClr val="134679"/>
                </a:solidFill>
                <a:latin typeface="Arial" charset="0"/>
                <a:cs typeface="Arial" charset="0"/>
                <a:sym typeface="Arial" charset="0"/>
              </a:rPr>
              <a:t>Management and Prevention of COPD</a:t>
            </a:r>
          </a:p>
        </p:txBody>
      </p:sp>
      <p:pic>
        <p:nvPicPr>
          <p:cNvPr id="11" name="Picture 5"/>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06605" y="3361008"/>
            <a:ext cx="1382316" cy="141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 name="Picture 2"/>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97228" y="3466585"/>
            <a:ext cx="1238562" cy="1249681"/>
          </a:xfrm>
          <a:prstGeom prst="rect">
            <a:avLst/>
          </a:prstGeom>
        </p:spPr>
      </p:pic>
    </p:spTree>
    <p:extLst>
      <p:ext uri="{BB962C8B-B14F-4D97-AF65-F5344CB8AC3E}">
        <p14:creationId xmlns:p14="http://schemas.microsoft.com/office/powerpoint/2010/main" val="425412365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sp>
        <p:nvSpPr>
          <p:cNvPr id="11" name="Title 1"/>
          <p:cNvSpPr>
            <a:spLocks noGrp="1"/>
          </p:cNvSpPr>
          <p:nvPr>
            <p:ph type="title"/>
          </p:nvPr>
        </p:nvSpPr>
        <p:spPr>
          <a:xfrm>
            <a:off x="172278" y="251382"/>
            <a:ext cx="6480000"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pic>
        <p:nvPicPr>
          <p:cNvPr id="12" name="Picture 11"/>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82740" y="239367"/>
            <a:ext cx="860728" cy="868455"/>
          </a:xfrm>
          <a:prstGeom prst="rect">
            <a:avLst/>
          </a:prstGeom>
        </p:spPr>
      </p:pic>
    </p:spTree>
    <p:extLst>
      <p:ext uri="{BB962C8B-B14F-4D97-AF65-F5344CB8AC3E}">
        <p14:creationId xmlns:p14="http://schemas.microsoft.com/office/powerpoint/2010/main" val="395093583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sp>
        <p:nvSpPr>
          <p:cNvPr id="12"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3"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pic>
        <p:nvPicPr>
          <p:cNvPr id="8" name="Picture 7"/>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740" y="239367"/>
            <a:ext cx="860728" cy="868455"/>
          </a:xfrm>
          <a:prstGeom prst="rect">
            <a:avLst/>
          </a:prstGeom>
        </p:spPr>
      </p:pic>
    </p:spTree>
    <p:extLst>
      <p:ext uri="{BB962C8B-B14F-4D97-AF65-F5344CB8AC3E}">
        <p14:creationId xmlns:p14="http://schemas.microsoft.com/office/powerpoint/2010/main" val="293731531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ounded Rectangle 14"/>
          <p:cNvSpPr/>
          <p:nvPr userDrawn="1"/>
        </p:nvSpPr>
        <p:spPr>
          <a:xfrm>
            <a:off x="165100" y="6653213"/>
            <a:ext cx="882015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sp>
        <p:nvSpPr>
          <p:cNvPr id="3" name="Rectangle 23"/>
          <p:cNvSpPr>
            <a:spLocks/>
          </p:cNvSpPr>
          <p:nvPr userDrawn="1"/>
        </p:nvSpPr>
        <p:spPr bwMode="auto">
          <a:xfrm>
            <a:off x="7148513" y="6648450"/>
            <a:ext cx="1728787" cy="215900"/>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Asthma</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1313" y="184150"/>
            <a:ext cx="968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04E9227-E274-4440-BA8E-C7106F132587}" type="datetime1">
              <a:rPr lang="en-AU" altLang="en-US">
                <a:solidFill>
                  <a:prstClr val="black"/>
                </a:solidFill>
              </a:rPr>
              <a:pPr/>
              <a:t>25/06/2017</a:t>
            </a:fld>
            <a:endParaRPr lang="en-AU" altLang="en-US">
              <a:solidFill>
                <a:prstClr val="black"/>
              </a:solidFill>
            </a:endParaRPr>
          </a:p>
        </p:txBody>
      </p:sp>
      <p:sp>
        <p:nvSpPr>
          <p:cNvPr id="6"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7"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51FF73E-AFE6-47C7-B9BC-46EA8BF16127}" type="slidenum">
              <a:rPr lang="en-AU" altLang="en-US">
                <a:solidFill>
                  <a:prstClr val="black"/>
                </a:solidFill>
              </a:rPr>
              <a:pPr/>
              <a:t>‹nº›</a:t>
            </a:fld>
            <a:endParaRPr lang="en-AU" altLang="en-US">
              <a:solidFill>
                <a:prstClr val="black"/>
              </a:solidFill>
            </a:endParaRPr>
          </a:p>
        </p:txBody>
      </p:sp>
    </p:spTree>
    <p:extLst>
      <p:ext uri="{BB962C8B-B14F-4D97-AF65-F5344CB8AC3E}">
        <p14:creationId xmlns:p14="http://schemas.microsoft.com/office/powerpoint/2010/main" val="67238553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TextBox 1"/>
          <p:cNvSpPr txBox="1">
            <a:spLocks noChangeArrowheads="1"/>
          </p:cNvSpPr>
          <p:nvPr userDrawn="1"/>
        </p:nvSpPr>
        <p:spPr bwMode="auto">
          <a:xfrm>
            <a:off x="1524000" y="6573072"/>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Asthma</a:t>
            </a:r>
          </a:p>
        </p:txBody>
      </p:sp>
      <p:pic>
        <p:nvPicPr>
          <p:cNvPr id="9"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157916" y="99940"/>
            <a:ext cx="8856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 name="Title 1"/>
          <p:cNvSpPr>
            <a:spLocks noGrp="1"/>
          </p:cNvSpPr>
          <p:nvPr>
            <p:ph type="ctrTitle"/>
          </p:nvPr>
        </p:nvSpPr>
        <p:spPr>
          <a:xfrm>
            <a:off x="685800" y="778721"/>
            <a:ext cx="77724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3" name="Rectangle 7"/>
          <p:cNvSpPr>
            <a:spLocks/>
          </p:cNvSpPr>
          <p:nvPr userDrawn="1"/>
        </p:nvSpPr>
        <p:spPr bwMode="auto">
          <a:xfrm>
            <a:off x="179016" y="4218334"/>
            <a:ext cx="8813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500" dirty="0">
                <a:solidFill>
                  <a:srgbClr val="134679"/>
                </a:solidFill>
                <a:latin typeface="Arial" charset="0"/>
                <a:cs typeface="Arial" charset="0"/>
                <a:sym typeface="Arial" charset="0"/>
              </a:rPr>
              <a:t>GINA Global Strategy for Asthma </a:t>
            </a:r>
            <a:br>
              <a:rPr lang="en-US" altLang="en-US" sz="2500" dirty="0">
                <a:solidFill>
                  <a:srgbClr val="134679"/>
                </a:solidFill>
                <a:latin typeface="Arial" charset="0"/>
                <a:cs typeface="Arial" charset="0"/>
                <a:sym typeface="Arial" charset="0"/>
              </a:rPr>
            </a:br>
            <a:r>
              <a:rPr lang="en-US" altLang="en-US" sz="2500" dirty="0">
                <a:solidFill>
                  <a:srgbClr val="134679"/>
                </a:solidFill>
                <a:latin typeface="Arial" charset="0"/>
                <a:cs typeface="Arial" charset="0"/>
                <a:sym typeface="Arial" charset="0"/>
              </a:rPr>
              <a:t>Management and </a:t>
            </a:r>
            <a:r>
              <a:rPr lang="en-US" altLang="en-US" sz="2500">
                <a:solidFill>
                  <a:srgbClr val="134679"/>
                </a:solidFill>
                <a:latin typeface="Arial" charset="0"/>
                <a:cs typeface="Arial" charset="0"/>
                <a:sym typeface="Arial" charset="0"/>
              </a:rPr>
              <a:t>Prevention 2016</a:t>
            </a:r>
            <a:endParaRPr lang="en-US" altLang="en-US" sz="2500" dirty="0">
              <a:solidFill>
                <a:srgbClr val="134679"/>
              </a:solidFill>
              <a:latin typeface="Arial" charset="0"/>
              <a:cs typeface="Arial" charset="0"/>
              <a:sym typeface="Arial" charset="0"/>
            </a:endParaRPr>
          </a:p>
        </p:txBody>
      </p:sp>
      <p:pic>
        <p:nvPicPr>
          <p:cNvPr id="14"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53734" y="2409550"/>
            <a:ext cx="17065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 name="TextBox 2"/>
          <p:cNvSpPr txBox="1"/>
          <p:nvPr userDrawn="1"/>
        </p:nvSpPr>
        <p:spPr>
          <a:xfrm>
            <a:off x="901148" y="5183534"/>
            <a:ext cx="7076661" cy="923330"/>
          </a:xfrm>
          <a:prstGeom prst="rect">
            <a:avLst/>
          </a:prstGeom>
          <a:noFill/>
        </p:spPr>
        <p:txBody>
          <a:bodyPr wrap="square" rtlCol="0">
            <a:spAutoFit/>
          </a:bodyPr>
          <a:lstStyle/>
          <a:p>
            <a:r>
              <a:rPr lang="en-US" dirty="0">
                <a:solidFill>
                  <a:srgbClr val="134679"/>
                </a:solidFill>
              </a:rPr>
              <a:t>This slide set is restricted for academic and educational purposes only.  Use of the slide set, or of individual slides, for commercial or promotional purposes requires approval from GINA. </a:t>
            </a:r>
            <a:endParaRPr lang="en-AU" dirty="0">
              <a:solidFill>
                <a:prstClr val="black"/>
              </a:solidFill>
            </a:endParaRPr>
          </a:p>
        </p:txBody>
      </p:sp>
    </p:spTree>
    <p:extLst>
      <p:ext uri="{BB962C8B-B14F-4D97-AF65-F5344CB8AC3E}">
        <p14:creationId xmlns:p14="http://schemas.microsoft.com/office/powerpoint/2010/main" val="166160462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400" y="-165100"/>
            <a:ext cx="9702800" cy="718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295904792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3" name="Content Placeholder 2"/>
          <p:cNvSpPr>
            <a:spLocks noGrp="1"/>
          </p:cNvSpPr>
          <p:nvPr>
            <p:ph idx="1"/>
          </p:nvPr>
        </p:nvSpPr>
        <p:spPr>
          <a:xfrm>
            <a:off x="457200" y="1192696"/>
            <a:ext cx="8527348" cy="5208104"/>
          </a:xfrm>
          <a:prstGeom prst="rect">
            <a:avLst/>
          </a:prstGeom>
        </p:spPr>
        <p:txBody>
          <a:bodyPr>
            <a:normAutofit/>
          </a:bodyPr>
          <a:lstStyle>
            <a:lvl1pPr marL="342900" indent="-342900">
              <a:buClr>
                <a:srgbClr val="F79646"/>
              </a:buClr>
              <a:buSzPct val="80000"/>
              <a:buFont typeface="Wingdings" panose="05000000000000000000" pitchFamily="2" charset="2"/>
              <a:buChar char=""/>
              <a:defRPr sz="2200" baseline="0">
                <a:solidFill>
                  <a:srgbClr val="07192B"/>
                </a:solidFill>
                <a:latin typeface="Arial" panose="020B0604020202020204" pitchFamily="34" charset="0"/>
                <a:cs typeface="Arial" panose="020B0604020202020204" pitchFamily="34" charset="0"/>
              </a:defRPr>
            </a:lvl1pPr>
            <a:lvl2pPr marL="742950" indent="-285750">
              <a:buClr>
                <a:srgbClr val="F79646"/>
              </a:buClr>
              <a:buFont typeface="Wingdings" panose="05000000000000000000" pitchFamily="2" charset="2"/>
              <a:buChar char="§"/>
              <a:defRPr sz="2000">
                <a:solidFill>
                  <a:srgbClr val="134679"/>
                </a:solidFill>
                <a:latin typeface="Arial" panose="020B0604020202020204" pitchFamily="34" charset="0"/>
                <a:cs typeface="Arial" panose="020B0604020202020204" pitchFamily="34" charset="0"/>
              </a:defRPr>
            </a:lvl2pPr>
            <a:lvl3pPr>
              <a:buClr>
                <a:srgbClr val="F79646"/>
              </a:buClr>
              <a:defRPr sz="1800">
                <a:solidFill>
                  <a:srgbClr val="134679"/>
                </a:solidFill>
                <a:latin typeface="Arial" panose="020B0604020202020204" pitchFamily="34" charset="0"/>
                <a:cs typeface="Arial" panose="020B0604020202020204" pitchFamily="34" charset="0"/>
              </a:defRPr>
            </a:lvl3pPr>
            <a:lvl4pPr>
              <a:buClr>
                <a:srgbClr val="F79646"/>
              </a:buClr>
              <a:defRPr sz="1600">
                <a:solidFill>
                  <a:srgbClr val="134679"/>
                </a:solidFill>
                <a:latin typeface="Arial" panose="020B0604020202020204" pitchFamily="34" charset="0"/>
                <a:cs typeface="Arial" panose="020B0604020202020204" pitchFamily="34" charset="0"/>
              </a:defRPr>
            </a:lvl4pPr>
            <a:lvl5pPr>
              <a:buClr>
                <a:srgbClr val="F79646"/>
              </a:buClr>
              <a:defRPr sz="1600">
                <a:solidFill>
                  <a:srgbClr val="134679"/>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dirty="0">
                <a:solidFill>
                  <a:srgbClr val="FFFFFF"/>
                </a:solidFill>
                <a:latin typeface="Arial" charset="0"/>
                <a:cs typeface="Arial" charset="0"/>
                <a:sym typeface="Arial" charset="0"/>
              </a:rPr>
              <a:t>© Global Initiative for Asthma</a:t>
            </a:r>
          </a:p>
        </p:txBody>
      </p:sp>
      <p:sp>
        <p:nvSpPr>
          <p:cNvPr id="2" name="Title 1"/>
          <p:cNvSpPr>
            <a:spLocks noGrp="1"/>
          </p:cNvSpPr>
          <p:nvPr>
            <p:ph type="title"/>
          </p:nvPr>
        </p:nvSpPr>
        <p:spPr>
          <a:xfrm>
            <a:off x="172279" y="251382"/>
            <a:ext cx="7580243"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273647812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sp>
        <p:nvSpPr>
          <p:cNvPr id="11" name="Title 1"/>
          <p:cNvSpPr>
            <a:spLocks noGrp="1"/>
          </p:cNvSpPr>
          <p:nvPr>
            <p:ph type="title"/>
          </p:nvPr>
        </p:nvSpPr>
        <p:spPr>
          <a:xfrm>
            <a:off x="172279" y="251382"/>
            <a:ext cx="7598533"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Tree>
    <p:extLst>
      <p:ext uri="{BB962C8B-B14F-4D97-AF65-F5344CB8AC3E}">
        <p14:creationId xmlns:p14="http://schemas.microsoft.com/office/powerpoint/2010/main" val="140921819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sp>
        <p:nvSpPr>
          <p:cNvPr id="12"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3"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Tree>
    <p:extLst>
      <p:ext uri="{BB962C8B-B14F-4D97-AF65-F5344CB8AC3E}">
        <p14:creationId xmlns:p14="http://schemas.microsoft.com/office/powerpoint/2010/main" val="399476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3" name="Content Placeholder 2"/>
          <p:cNvSpPr>
            <a:spLocks noGrp="1"/>
          </p:cNvSpPr>
          <p:nvPr>
            <p:ph idx="1"/>
          </p:nvPr>
        </p:nvSpPr>
        <p:spPr>
          <a:xfrm>
            <a:off x="457200" y="1192696"/>
            <a:ext cx="8527348" cy="5208104"/>
          </a:xfrm>
          <a:prstGeom prst="rect">
            <a:avLst/>
          </a:prstGeom>
        </p:spPr>
        <p:txBody>
          <a:bodyPr>
            <a:normAutofit/>
          </a:bodyPr>
          <a:lstStyle>
            <a:lvl1pPr marL="342900" indent="-342900">
              <a:buClr>
                <a:srgbClr val="F79646"/>
              </a:buClr>
              <a:buSzPct val="80000"/>
              <a:buFont typeface="Wingdings" panose="05000000000000000000" pitchFamily="2" charset="2"/>
              <a:buChar char=""/>
              <a:defRPr sz="2200" baseline="0">
                <a:solidFill>
                  <a:srgbClr val="07192B"/>
                </a:solidFill>
                <a:latin typeface="Arial" panose="020B0604020202020204" pitchFamily="34" charset="0"/>
                <a:cs typeface="Arial" panose="020B0604020202020204" pitchFamily="34" charset="0"/>
              </a:defRPr>
            </a:lvl1pPr>
            <a:lvl2pPr marL="742950" indent="-285750">
              <a:buClr>
                <a:srgbClr val="F79646"/>
              </a:buClr>
              <a:buFont typeface="Wingdings" panose="05000000000000000000" pitchFamily="2" charset="2"/>
              <a:buChar char="§"/>
              <a:defRPr sz="2000">
                <a:solidFill>
                  <a:srgbClr val="134679"/>
                </a:solidFill>
                <a:latin typeface="Arial" panose="020B0604020202020204" pitchFamily="34" charset="0"/>
                <a:cs typeface="Arial" panose="020B0604020202020204" pitchFamily="34" charset="0"/>
              </a:defRPr>
            </a:lvl2pPr>
            <a:lvl3pPr>
              <a:buClr>
                <a:srgbClr val="F79646"/>
              </a:buClr>
              <a:defRPr sz="1800">
                <a:solidFill>
                  <a:srgbClr val="134679"/>
                </a:solidFill>
                <a:latin typeface="Arial" panose="020B0604020202020204" pitchFamily="34" charset="0"/>
                <a:cs typeface="Arial" panose="020B0604020202020204" pitchFamily="34" charset="0"/>
              </a:defRPr>
            </a:lvl3pPr>
            <a:lvl4pPr>
              <a:buClr>
                <a:srgbClr val="F79646"/>
              </a:buClr>
              <a:defRPr sz="1600">
                <a:solidFill>
                  <a:srgbClr val="134679"/>
                </a:solidFill>
                <a:latin typeface="Arial" panose="020B0604020202020204" pitchFamily="34" charset="0"/>
                <a:cs typeface="Arial" panose="020B0604020202020204" pitchFamily="34" charset="0"/>
              </a:defRPr>
            </a:lvl4pPr>
            <a:lvl5pPr>
              <a:buClr>
                <a:srgbClr val="F79646"/>
              </a:buClr>
              <a:defRPr sz="1600">
                <a:solidFill>
                  <a:srgbClr val="134679"/>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dirty="0">
                <a:solidFill>
                  <a:srgbClr val="FFFFFF"/>
                </a:solidFill>
                <a:latin typeface="Arial" charset="0"/>
                <a:cs typeface="Arial" charset="0"/>
                <a:sym typeface="Arial" charset="0"/>
              </a:rPr>
              <a:t>© Global Initiative for Asthma</a:t>
            </a:r>
          </a:p>
        </p:txBody>
      </p:sp>
      <p:sp>
        <p:nvSpPr>
          <p:cNvPr id="2" name="Title 1"/>
          <p:cNvSpPr>
            <a:spLocks noGrp="1"/>
          </p:cNvSpPr>
          <p:nvPr>
            <p:ph type="title"/>
          </p:nvPr>
        </p:nvSpPr>
        <p:spPr>
          <a:xfrm>
            <a:off x="172279" y="251382"/>
            <a:ext cx="7580243"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Tree>
    <p:extLst>
      <p:ext uri="{BB962C8B-B14F-4D97-AF65-F5344CB8AC3E}">
        <p14:creationId xmlns:p14="http://schemas.microsoft.com/office/powerpoint/2010/main" val="757664480"/>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3"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157916" y="99940"/>
            <a:ext cx="8856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sp>
        <p:nvSpPr>
          <p:cNvPr id="8" name="TextBox 1"/>
          <p:cNvSpPr txBox="1">
            <a:spLocks noChangeArrowheads="1"/>
          </p:cNvSpPr>
          <p:nvPr userDrawn="1"/>
        </p:nvSpPr>
        <p:spPr bwMode="auto">
          <a:xfrm>
            <a:off x="1524000" y="6573072"/>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Asthma3.</a:t>
            </a:r>
          </a:p>
        </p:txBody>
      </p:sp>
      <p:sp>
        <p:nvSpPr>
          <p:cNvPr id="2" name="Title 1"/>
          <p:cNvSpPr>
            <a:spLocks noGrp="1"/>
          </p:cNvSpPr>
          <p:nvPr>
            <p:ph type="ctrTitle"/>
          </p:nvPr>
        </p:nvSpPr>
        <p:spPr>
          <a:xfrm>
            <a:off x="685800" y="1255793"/>
            <a:ext cx="77724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0" name="Rectangle 7"/>
          <p:cNvSpPr>
            <a:spLocks/>
          </p:cNvSpPr>
          <p:nvPr userDrawn="1"/>
        </p:nvSpPr>
        <p:spPr bwMode="auto">
          <a:xfrm>
            <a:off x="304800" y="4970120"/>
            <a:ext cx="8813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200" dirty="0">
                <a:solidFill>
                  <a:srgbClr val="134679"/>
                </a:solidFill>
                <a:latin typeface="Arial" charset="0"/>
                <a:cs typeface="Arial" charset="0"/>
                <a:sym typeface="Arial" charset="0"/>
              </a:rPr>
              <a:t>GINA Global Strategy for Asthma Management </a:t>
            </a:r>
            <a:br>
              <a:rPr lang="en-US" altLang="en-US" sz="2200" dirty="0">
                <a:solidFill>
                  <a:srgbClr val="134679"/>
                </a:solidFill>
                <a:latin typeface="Arial" charset="0"/>
                <a:cs typeface="Arial" charset="0"/>
                <a:sym typeface="Arial" charset="0"/>
              </a:rPr>
            </a:br>
            <a:r>
              <a:rPr lang="en-US" altLang="en-US" sz="2200" dirty="0">
                <a:solidFill>
                  <a:srgbClr val="134679"/>
                </a:solidFill>
                <a:latin typeface="Arial" charset="0"/>
                <a:cs typeface="Arial" charset="0"/>
                <a:sym typeface="Arial" charset="0"/>
              </a:rPr>
              <a:t>and Prevention</a:t>
            </a:r>
          </a:p>
          <a:p>
            <a:pPr algn="ctr">
              <a:spcBef>
                <a:spcPts val="663"/>
              </a:spcBef>
            </a:pPr>
            <a:r>
              <a:rPr lang="en-US" altLang="en-US" sz="2200" dirty="0">
                <a:solidFill>
                  <a:srgbClr val="134679"/>
                </a:solidFill>
                <a:latin typeface="Arial" charset="0"/>
                <a:cs typeface="Arial" charset="0"/>
                <a:sym typeface="Arial" charset="0"/>
              </a:rPr>
              <a:t>GOLD Global Strategy for Diagnosis, </a:t>
            </a:r>
            <a:br>
              <a:rPr lang="en-US" altLang="en-US" sz="2200" dirty="0">
                <a:solidFill>
                  <a:srgbClr val="134679"/>
                </a:solidFill>
                <a:latin typeface="Arial" charset="0"/>
                <a:cs typeface="Arial" charset="0"/>
                <a:sym typeface="Arial" charset="0"/>
              </a:rPr>
            </a:br>
            <a:r>
              <a:rPr lang="en-US" altLang="en-US" sz="2200" dirty="0">
                <a:solidFill>
                  <a:srgbClr val="134679"/>
                </a:solidFill>
                <a:latin typeface="Arial" charset="0"/>
                <a:cs typeface="Arial" charset="0"/>
                <a:sym typeface="Arial" charset="0"/>
              </a:rPr>
              <a:t>Management and Prevention of COPD</a:t>
            </a:r>
          </a:p>
        </p:txBody>
      </p:sp>
      <p:pic>
        <p:nvPicPr>
          <p:cNvPr id="11" name="Picture 5"/>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06605" y="3361008"/>
            <a:ext cx="1382316" cy="141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 name="Picture 2"/>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97228" y="3466585"/>
            <a:ext cx="1238562" cy="1249681"/>
          </a:xfrm>
          <a:prstGeom prst="rect">
            <a:avLst/>
          </a:prstGeom>
        </p:spPr>
      </p:pic>
    </p:spTree>
    <p:extLst>
      <p:ext uri="{BB962C8B-B14F-4D97-AF65-F5344CB8AC3E}">
        <p14:creationId xmlns:p14="http://schemas.microsoft.com/office/powerpoint/2010/main" val="110005178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sp>
        <p:nvSpPr>
          <p:cNvPr id="11" name="Title 1"/>
          <p:cNvSpPr>
            <a:spLocks noGrp="1"/>
          </p:cNvSpPr>
          <p:nvPr>
            <p:ph type="title"/>
          </p:nvPr>
        </p:nvSpPr>
        <p:spPr>
          <a:xfrm>
            <a:off x="172278" y="251382"/>
            <a:ext cx="6480000"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pic>
        <p:nvPicPr>
          <p:cNvPr id="12" name="Picture 11"/>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82740" y="239367"/>
            <a:ext cx="860728" cy="868455"/>
          </a:xfrm>
          <a:prstGeom prst="rect">
            <a:avLst/>
          </a:prstGeom>
        </p:spPr>
      </p:pic>
    </p:spTree>
    <p:extLst>
      <p:ext uri="{BB962C8B-B14F-4D97-AF65-F5344CB8AC3E}">
        <p14:creationId xmlns:p14="http://schemas.microsoft.com/office/powerpoint/2010/main" val="316661608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sp>
        <p:nvSpPr>
          <p:cNvPr id="12"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3"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pic>
        <p:nvPicPr>
          <p:cNvPr id="8" name="Picture 7"/>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740" y="239367"/>
            <a:ext cx="860728" cy="868455"/>
          </a:xfrm>
          <a:prstGeom prst="rect">
            <a:avLst/>
          </a:prstGeom>
        </p:spPr>
      </p:pic>
    </p:spTree>
    <p:extLst>
      <p:ext uri="{BB962C8B-B14F-4D97-AF65-F5344CB8AC3E}">
        <p14:creationId xmlns:p14="http://schemas.microsoft.com/office/powerpoint/2010/main" val="326493376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ounded Rectangle 14"/>
          <p:cNvSpPr/>
          <p:nvPr userDrawn="1"/>
        </p:nvSpPr>
        <p:spPr>
          <a:xfrm>
            <a:off x="165100" y="6653213"/>
            <a:ext cx="882015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sp>
        <p:nvSpPr>
          <p:cNvPr id="3" name="Rectangle 23"/>
          <p:cNvSpPr>
            <a:spLocks/>
          </p:cNvSpPr>
          <p:nvPr userDrawn="1"/>
        </p:nvSpPr>
        <p:spPr bwMode="auto">
          <a:xfrm>
            <a:off x="7148513" y="6648450"/>
            <a:ext cx="1728787" cy="215900"/>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Asthma</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1313" y="184150"/>
            <a:ext cx="968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04E9227-E274-4440-BA8E-C7106F132587}" type="datetime1">
              <a:rPr lang="en-AU" altLang="en-US">
                <a:solidFill>
                  <a:prstClr val="black"/>
                </a:solidFill>
              </a:rPr>
              <a:pPr/>
              <a:t>25/06/2017</a:t>
            </a:fld>
            <a:endParaRPr lang="en-AU" altLang="en-US">
              <a:solidFill>
                <a:prstClr val="black"/>
              </a:solidFill>
            </a:endParaRPr>
          </a:p>
        </p:txBody>
      </p:sp>
      <p:sp>
        <p:nvSpPr>
          <p:cNvPr id="6"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7"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51FF73E-AFE6-47C7-B9BC-46EA8BF16127}" type="slidenum">
              <a:rPr lang="en-AU" altLang="en-US">
                <a:solidFill>
                  <a:prstClr val="black"/>
                </a:solidFill>
              </a:rPr>
              <a:pPr/>
              <a:t>‹nº›</a:t>
            </a:fld>
            <a:endParaRPr lang="en-AU" altLang="en-US">
              <a:solidFill>
                <a:prstClr val="black"/>
              </a:solidFill>
            </a:endParaRPr>
          </a:p>
        </p:txBody>
      </p:sp>
    </p:spTree>
    <p:extLst>
      <p:ext uri="{BB962C8B-B14F-4D97-AF65-F5344CB8AC3E}">
        <p14:creationId xmlns:p14="http://schemas.microsoft.com/office/powerpoint/2010/main" val="419687973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3" name="Content Placeholder 2"/>
          <p:cNvSpPr>
            <a:spLocks noGrp="1"/>
          </p:cNvSpPr>
          <p:nvPr>
            <p:ph idx="1"/>
          </p:nvPr>
        </p:nvSpPr>
        <p:spPr>
          <a:xfrm>
            <a:off x="457200" y="1192696"/>
            <a:ext cx="8527348" cy="5208104"/>
          </a:xfrm>
        </p:spPr>
        <p:txBody>
          <a:bodyPr>
            <a:normAutofit/>
          </a:bodyPr>
          <a:lstStyle>
            <a:lvl1pPr marL="342900" indent="-342900">
              <a:buClr>
                <a:srgbClr val="F79646"/>
              </a:buClr>
              <a:buSzPct val="80000"/>
              <a:buFont typeface="Wingdings" panose="05000000000000000000" pitchFamily="2" charset="2"/>
              <a:buChar char=""/>
              <a:defRPr sz="2200" baseline="0">
                <a:solidFill>
                  <a:srgbClr val="07192B"/>
                </a:solidFill>
                <a:latin typeface="Arial" panose="020B0604020202020204" pitchFamily="34" charset="0"/>
                <a:cs typeface="Arial" panose="020B0604020202020204" pitchFamily="34" charset="0"/>
              </a:defRPr>
            </a:lvl1pPr>
            <a:lvl2pPr marL="742950" indent="-285750">
              <a:buClr>
                <a:srgbClr val="F79646"/>
              </a:buClr>
              <a:buFont typeface="Wingdings" panose="05000000000000000000" pitchFamily="2" charset="2"/>
              <a:buChar char="§"/>
              <a:defRPr sz="2000">
                <a:solidFill>
                  <a:srgbClr val="134679"/>
                </a:solidFill>
                <a:latin typeface="Arial" panose="020B0604020202020204" pitchFamily="34" charset="0"/>
                <a:cs typeface="Arial" panose="020B0604020202020204" pitchFamily="34" charset="0"/>
              </a:defRPr>
            </a:lvl2pPr>
            <a:lvl3pPr>
              <a:buClr>
                <a:srgbClr val="F79646"/>
              </a:buClr>
              <a:defRPr sz="1800">
                <a:solidFill>
                  <a:srgbClr val="134679"/>
                </a:solidFill>
                <a:latin typeface="Arial" panose="020B0604020202020204" pitchFamily="34" charset="0"/>
                <a:cs typeface="Arial" panose="020B0604020202020204" pitchFamily="34" charset="0"/>
              </a:defRPr>
            </a:lvl3pPr>
            <a:lvl4pPr>
              <a:buClr>
                <a:srgbClr val="F79646"/>
              </a:buClr>
              <a:defRPr sz="1600">
                <a:solidFill>
                  <a:srgbClr val="134679"/>
                </a:solidFill>
                <a:latin typeface="Arial" panose="020B0604020202020204" pitchFamily="34" charset="0"/>
                <a:cs typeface="Arial" panose="020B0604020202020204" pitchFamily="34" charset="0"/>
              </a:defRPr>
            </a:lvl4pPr>
            <a:lvl5pPr>
              <a:buClr>
                <a:srgbClr val="F79646"/>
              </a:buClr>
              <a:defRPr sz="1600">
                <a:solidFill>
                  <a:srgbClr val="134679"/>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p:txBody>
          <a:bodyPr/>
          <a:lstStyle/>
          <a:p>
            <a:fld id="{89B53804-EED5-4ABA-A7B2-EF2D5F7C27F9}" type="datetimeFigureOut">
              <a:rPr lang="en-AU" smtClean="0">
                <a:solidFill>
                  <a:prstClr val="black">
                    <a:tint val="75000"/>
                  </a:prstClr>
                </a:solidFill>
              </a:rPr>
              <a:pPr/>
              <a:t>25/06/2017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116EFF59-4B1F-460F-A66D-7637392BBC29}" type="slidenum">
              <a:rPr lang="en-AU" smtClean="0">
                <a:solidFill>
                  <a:prstClr val="black">
                    <a:tint val="75000"/>
                  </a:prstClr>
                </a:solidFill>
              </a:rPr>
              <a:pPr/>
              <a:t>‹nº›</a:t>
            </a:fld>
            <a:endParaRPr lang="en-AU">
              <a:solidFill>
                <a:prstClr val="black">
                  <a:tint val="75000"/>
                </a:prstClr>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dirty="0">
                <a:solidFill>
                  <a:srgbClr val="FFFFFF"/>
                </a:solidFill>
                <a:latin typeface="Arial" charset="0"/>
                <a:cs typeface="Arial" charset="0"/>
                <a:sym typeface="Arial" charset="0"/>
              </a:rPr>
              <a:t>© Global Initiative for Asthma</a:t>
            </a:r>
          </a:p>
        </p:txBody>
      </p:sp>
      <p:sp>
        <p:nvSpPr>
          <p:cNvPr id="2" name="Title 1"/>
          <p:cNvSpPr>
            <a:spLocks noGrp="1"/>
          </p:cNvSpPr>
          <p:nvPr>
            <p:ph type="title"/>
          </p:nvPr>
        </p:nvSpPr>
        <p:spPr>
          <a:xfrm>
            <a:off x="172279" y="251382"/>
            <a:ext cx="7580243" cy="936000"/>
          </a:xfr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164886195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 name="Date Placeholder 3"/>
          <p:cNvSpPr>
            <a:spLocks noGrp="1"/>
          </p:cNvSpPr>
          <p:nvPr>
            <p:ph type="dt" sz="half" idx="10"/>
          </p:nvPr>
        </p:nvSpPr>
        <p:spPr/>
        <p:txBody>
          <a:bodyPr/>
          <a:lstStyle/>
          <a:p>
            <a:fld id="{89B53804-EED5-4ABA-A7B2-EF2D5F7C27F9}" type="datetimeFigureOut">
              <a:rPr lang="en-AU" smtClean="0">
                <a:solidFill>
                  <a:prstClr val="black">
                    <a:tint val="75000"/>
                  </a:prstClr>
                </a:solidFill>
              </a:rPr>
              <a:pPr/>
              <a:t>25/06/2017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116EFF59-4B1F-460F-A66D-7637392BBC29}" type="slidenum">
              <a:rPr lang="en-AU" smtClean="0">
                <a:solidFill>
                  <a:prstClr val="black">
                    <a:tint val="75000"/>
                  </a:prstClr>
                </a:solidFill>
              </a:rPr>
              <a:pPr/>
              <a:t>‹nº›</a:t>
            </a:fld>
            <a:endParaRPr lang="en-AU">
              <a:solidFill>
                <a:prstClr val="black">
                  <a:tint val="75000"/>
                </a:prstClr>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sp>
        <p:nvSpPr>
          <p:cNvPr id="11" name="Title 1"/>
          <p:cNvSpPr>
            <a:spLocks noGrp="1"/>
          </p:cNvSpPr>
          <p:nvPr>
            <p:ph type="title"/>
          </p:nvPr>
        </p:nvSpPr>
        <p:spPr>
          <a:xfrm>
            <a:off x="172279" y="251382"/>
            <a:ext cx="7598533" cy="936000"/>
          </a:xfr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Tree>
    <p:extLst>
      <p:ext uri="{BB962C8B-B14F-4D97-AF65-F5344CB8AC3E}">
        <p14:creationId xmlns:p14="http://schemas.microsoft.com/office/powerpoint/2010/main" val="257301764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3" name="Content Placeholder 2"/>
          <p:cNvSpPr>
            <a:spLocks noGrp="1"/>
          </p:cNvSpPr>
          <p:nvPr>
            <p:ph idx="1"/>
          </p:nvPr>
        </p:nvSpPr>
        <p:spPr>
          <a:xfrm>
            <a:off x="457200" y="1192696"/>
            <a:ext cx="8527348" cy="5208104"/>
          </a:xfrm>
        </p:spPr>
        <p:txBody>
          <a:bodyPr>
            <a:normAutofit/>
          </a:bodyPr>
          <a:lstStyle>
            <a:lvl1pPr marL="342900" indent="-342900">
              <a:buClr>
                <a:srgbClr val="F79646"/>
              </a:buClr>
              <a:buSzPct val="80000"/>
              <a:buFont typeface="Wingdings" panose="05000000000000000000" pitchFamily="2" charset="2"/>
              <a:buChar char=""/>
              <a:defRPr sz="2200" baseline="0">
                <a:solidFill>
                  <a:srgbClr val="07192B"/>
                </a:solidFill>
                <a:latin typeface="Arial" panose="020B0604020202020204" pitchFamily="34" charset="0"/>
                <a:cs typeface="Arial" panose="020B0604020202020204" pitchFamily="34" charset="0"/>
              </a:defRPr>
            </a:lvl1pPr>
            <a:lvl2pPr marL="742950" indent="-285750">
              <a:buClr>
                <a:srgbClr val="F79646"/>
              </a:buClr>
              <a:buFont typeface="Wingdings" panose="05000000000000000000" pitchFamily="2" charset="2"/>
              <a:buChar char="§"/>
              <a:defRPr sz="2000">
                <a:solidFill>
                  <a:srgbClr val="134679"/>
                </a:solidFill>
                <a:latin typeface="Arial" panose="020B0604020202020204" pitchFamily="34" charset="0"/>
                <a:cs typeface="Arial" panose="020B0604020202020204" pitchFamily="34" charset="0"/>
              </a:defRPr>
            </a:lvl2pPr>
            <a:lvl3pPr>
              <a:buClr>
                <a:srgbClr val="F79646"/>
              </a:buClr>
              <a:defRPr sz="1800">
                <a:solidFill>
                  <a:srgbClr val="134679"/>
                </a:solidFill>
                <a:latin typeface="Arial" panose="020B0604020202020204" pitchFamily="34" charset="0"/>
                <a:cs typeface="Arial" panose="020B0604020202020204" pitchFamily="34" charset="0"/>
              </a:defRPr>
            </a:lvl3pPr>
            <a:lvl4pPr>
              <a:buClr>
                <a:srgbClr val="F79646"/>
              </a:buClr>
              <a:defRPr sz="1600">
                <a:solidFill>
                  <a:srgbClr val="134679"/>
                </a:solidFill>
                <a:latin typeface="Arial" panose="020B0604020202020204" pitchFamily="34" charset="0"/>
                <a:cs typeface="Arial" panose="020B0604020202020204" pitchFamily="34" charset="0"/>
              </a:defRPr>
            </a:lvl4pPr>
            <a:lvl5pPr>
              <a:buClr>
                <a:srgbClr val="F79646"/>
              </a:buClr>
              <a:defRPr sz="1600">
                <a:solidFill>
                  <a:srgbClr val="134679"/>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p:txBody>
          <a:bodyPr/>
          <a:lstStyle/>
          <a:p>
            <a:fld id="{89B53804-EED5-4ABA-A7B2-EF2D5F7C27F9}" type="datetimeFigureOut">
              <a:rPr lang="en-AU" smtClean="0">
                <a:solidFill>
                  <a:prstClr val="black">
                    <a:tint val="75000"/>
                  </a:prstClr>
                </a:solidFill>
              </a:rPr>
              <a:pPr/>
              <a:t>25/06/2017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116EFF59-4B1F-460F-A66D-7637392BBC29}" type="slidenum">
              <a:rPr lang="en-AU" smtClean="0">
                <a:solidFill>
                  <a:prstClr val="black">
                    <a:tint val="75000"/>
                  </a:prstClr>
                </a:solidFill>
              </a:rPr>
              <a:pPr/>
              <a:t>‹nº›</a:t>
            </a:fld>
            <a:endParaRPr lang="en-AU">
              <a:solidFill>
                <a:prstClr val="black">
                  <a:tint val="75000"/>
                </a:prstClr>
              </a:solidFill>
            </a:endParaRPr>
          </a:p>
        </p:txBody>
      </p:sp>
      <p:pic>
        <p:nvPicPr>
          <p:cNvPr id="9" name="Picture 1"/>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dirty="0">
                <a:solidFill>
                  <a:srgbClr val="FFFFFF"/>
                </a:solidFill>
                <a:latin typeface="Arial" charset="0"/>
                <a:cs typeface="Arial" charset="0"/>
                <a:sym typeface="Arial" charset="0"/>
              </a:rPr>
              <a:t>© Global Initiative for Asthma</a:t>
            </a:r>
          </a:p>
        </p:txBody>
      </p:sp>
      <p:sp>
        <p:nvSpPr>
          <p:cNvPr id="2" name="Title 1"/>
          <p:cNvSpPr>
            <a:spLocks noGrp="1"/>
          </p:cNvSpPr>
          <p:nvPr>
            <p:ph type="title"/>
          </p:nvPr>
        </p:nvSpPr>
        <p:spPr>
          <a:xfrm>
            <a:off x="172279" y="251382"/>
            <a:ext cx="6480000" cy="936000"/>
          </a:xfr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pic>
        <p:nvPicPr>
          <p:cNvPr id="11" name="Picture 10"/>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82740" y="239367"/>
            <a:ext cx="860728" cy="868455"/>
          </a:xfrm>
          <a:prstGeom prst="rect">
            <a:avLst/>
          </a:prstGeom>
        </p:spPr>
      </p:pic>
    </p:spTree>
    <p:extLst>
      <p:ext uri="{BB962C8B-B14F-4D97-AF65-F5344CB8AC3E}">
        <p14:creationId xmlns:p14="http://schemas.microsoft.com/office/powerpoint/2010/main" val="301417667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9B53804-EED5-4ABA-A7B2-EF2D5F7C27F9}" type="datetimeFigureOut">
              <a:rPr lang="en-AU" smtClean="0">
                <a:solidFill>
                  <a:prstClr val="black">
                    <a:tint val="75000"/>
                  </a:prstClr>
                </a:solidFill>
              </a:rPr>
              <a:pPr/>
              <a:t>25/06/2017</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116EFF59-4B1F-460F-A66D-7637392BBC29}" type="slidenum">
              <a:rPr lang="en-AU" smtClean="0">
                <a:solidFill>
                  <a:prstClr val="black">
                    <a:tint val="75000"/>
                  </a:prstClr>
                </a:solidFill>
              </a:rPr>
              <a:pPr/>
              <a:t>‹nº›</a:t>
            </a:fld>
            <a:endParaRPr lang="en-AU">
              <a:solidFill>
                <a:prstClr val="black">
                  <a:tint val="75000"/>
                </a:prstClr>
              </a:solidFill>
            </a:endParaRPr>
          </a:p>
        </p:txBody>
      </p:sp>
      <p:sp>
        <p:nvSpPr>
          <p:cNvPr id="12"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3"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pic>
        <p:nvPicPr>
          <p:cNvPr id="8" name="Picture 7"/>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740" y="239367"/>
            <a:ext cx="860728" cy="868455"/>
          </a:xfrm>
          <a:prstGeom prst="rect">
            <a:avLst/>
          </a:prstGeom>
        </p:spPr>
      </p:pic>
    </p:spTree>
    <p:extLst>
      <p:ext uri="{BB962C8B-B14F-4D97-AF65-F5344CB8AC3E}">
        <p14:creationId xmlns:p14="http://schemas.microsoft.com/office/powerpoint/2010/main" val="252663291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TextBox 1"/>
          <p:cNvSpPr txBox="1">
            <a:spLocks noChangeArrowheads="1"/>
          </p:cNvSpPr>
          <p:nvPr userDrawn="1"/>
        </p:nvSpPr>
        <p:spPr bwMode="auto">
          <a:xfrm>
            <a:off x="1524000" y="6573072"/>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Asthma</a:t>
            </a:r>
          </a:p>
        </p:txBody>
      </p:sp>
      <p:pic>
        <p:nvPicPr>
          <p:cNvPr id="9"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157916" y="99940"/>
            <a:ext cx="8856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 name="Title 1"/>
          <p:cNvSpPr>
            <a:spLocks noGrp="1"/>
          </p:cNvSpPr>
          <p:nvPr>
            <p:ph type="ctrTitle"/>
          </p:nvPr>
        </p:nvSpPr>
        <p:spPr>
          <a:xfrm>
            <a:off x="685800" y="778721"/>
            <a:ext cx="77724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3" name="Rectangle 7"/>
          <p:cNvSpPr>
            <a:spLocks/>
          </p:cNvSpPr>
          <p:nvPr userDrawn="1"/>
        </p:nvSpPr>
        <p:spPr bwMode="auto">
          <a:xfrm>
            <a:off x="179016" y="4218334"/>
            <a:ext cx="8813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500" dirty="0">
                <a:solidFill>
                  <a:srgbClr val="134679"/>
                </a:solidFill>
                <a:latin typeface="Arial" charset="0"/>
                <a:cs typeface="Arial" charset="0"/>
                <a:sym typeface="Arial" charset="0"/>
              </a:rPr>
              <a:t>GINA Global Strategy for Asthma </a:t>
            </a:r>
            <a:br>
              <a:rPr lang="en-US" altLang="en-US" sz="2500" dirty="0">
                <a:solidFill>
                  <a:srgbClr val="134679"/>
                </a:solidFill>
                <a:latin typeface="Arial" charset="0"/>
                <a:cs typeface="Arial" charset="0"/>
                <a:sym typeface="Arial" charset="0"/>
              </a:rPr>
            </a:br>
            <a:r>
              <a:rPr lang="en-US" altLang="en-US" sz="2500" dirty="0">
                <a:solidFill>
                  <a:srgbClr val="134679"/>
                </a:solidFill>
                <a:latin typeface="Arial" charset="0"/>
                <a:cs typeface="Arial" charset="0"/>
                <a:sym typeface="Arial" charset="0"/>
              </a:rPr>
              <a:t>Management and </a:t>
            </a:r>
            <a:r>
              <a:rPr lang="en-US" altLang="en-US" sz="2500">
                <a:solidFill>
                  <a:srgbClr val="134679"/>
                </a:solidFill>
                <a:latin typeface="Arial" charset="0"/>
                <a:cs typeface="Arial" charset="0"/>
                <a:sym typeface="Arial" charset="0"/>
              </a:rPr>
              <a:t>Prevention 2016</a:t>
            </a:r>
            <a:endParaRPr lang="en-US" altLang="en-US" sz="2500" dirty="0">
              <a:solidFill>
                <a:srgbClr val="134679"/>
              </a:solidFill>
              <a:latin typeface="Arial" charset="0"/>
              <a:cs typeface="Arial" charset="0"/>
              <a:sym typeface="Arial" charset="0"/>
            </a:endParaRPr>
          </a:p>
        </p:txBody>
      </p:sp>
      <p:pic>
        <p:nvPicPr>
          <p:cNvPr id="14"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53734" y="2409550"/>
            <a:ext cx="17065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 name="TextBox 2"/>
          <p:cNvSpPr txBox="1"/>
          <p:nvPr userDrawn="1"/>
        </p:nvSpPr>
        <p:spPr>
          <a:xfrm>
            <a:off x="901148" y="5183534"/>
            <a:ext cx="7076661" cy="923330"/>
          </a:xfrm>
          <a:prstGeom prst="rect">
            <a:avLst/>
          </a:prstGeom>
          <a:noFill/>
        </p:spPr>
        <p:txBody>
          <a:bodyPr wrap="square" rtlCol="0">
            <a:spAutoFit/>
          </a:bodyPr>
          <a:lstStyle/>
          <a:p>
            <a:r>
              <a:rPr lang="en-US" dirty="0">
                <a:solidFill>
                  <a:srgbClr val="134679"/>
                </a:solidFill>
              </a:rPr>
              <a:t>This slide set is restricted for academic and educational purposes only.  Use of the slide set, or of individual slides, for commercial or promotional purposes requires approval from GINA. </a:t>
            </a:r>
            <a:endParaRPr lang="en-AU" dirty="0">
              <a:solidFill>
                <a:prstClr val="black"/>
              </a:solidFill>
            </a:endParaRPr>
          </a:p>
        </p:txBody>
      </p:sp>
    </p:spTree>
    <p:extLst>
      <p:ext uri="{BB962C8B-B14F-4D97-AF65-F5344CB8AC3E}">
        <p14:creationId xmlns:p14="http://schemas.microsoft.com/office/powerpoint/2010/main" val="360177670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400" y="-165100"/>
            <a:ext cx="9702800" cy="718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2342488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sp>
        <p:nvSpPr>
          <p:cNvPr id="12"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3"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Tree>
    <p:extLst>
      <p:ext uri="{BB962C8B-B14F-4D97-AF65-F5344CB8AC3E}">
        <p14:creationId xmlns:p14="http://schemas.microsoft.com/office/powerpoint/2010/main" val="197847551"/>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3" name="Content Placeholder 2"/>
          <p:cNvSpPr>
            <a:spLocks noGrp="1"/>
          </p:cNvSpPr>
          <p:nvPr>
            <p:ph idx="1"/>
          </p:nvPr>
        </p:nvSpPr>
        <p:spPr>
          <a:xfrm>
            <a:off x="457200" y="1192696"/>
            <a:ext cx="8527348" cy="5208104"/>
          </a:xfrm>
          <a:prstGeom prst="rect">
            <a:avLst/>
          </a:prstGeom>
        </p:spPr>
        <p:txBody>
          <a:bodyPr>
            <a:normAutofit/>
          </a:bodyPr>
          <a:lstStyle>
            <a:lvl1pPr marL="342900" indent="-342900">
              <a:buClr>
                <a:srgbClr val="F79646"/>
              </a:buClr>
              <a:buSzPct val="80000"/>
              <a:buFont typeface="Wingdings" panose="05000000000000000000" pitchFamily="2" charset="2"/>
              <a:buChar char=""/>
              <a:defRPr sz="2200" baseline="0">
                <a:solidFill>
                  <a:srgbClr val="07192B"/>
                </a:solidFill>
                <a:latin typeface="Arial" panose="020B0604020202020204" pitchFamily="34" charset="0"/>
                <a:cs typeface="Arial" panose="020B0604020202020204" pitchFamily="34" charset="0"/>
              </a:defRPr>
            </a:lvl1pPr>
            <a:lvl2pPr marL="742950" indent="-285750">
              <a:buClr>
                <a:srgbClr val="F79646"/>
              </a:buClr>
              <a:buFont typeface="Wingdings" panose="05000000000000000000" pitchFamily="2" charset="2"/>
              <a:buChar char="§"/>
              <a:defRPr sz="2000">
                <a:solidFill>
                  <a:srgbClr val="134679"/>
                </a:solidFill>
                <a:latin typeface="Arial" panose="020B0604020202020204" pitchFamily="34" charset="0"/>
                <a:cs typeface="Arial" panose="020B0604020202020204" pitchFamily="34" charset="0"/>
              </a:defRPr>
            </a:lvl2pPr>
            <a:lvl3pPr>
              <a:buClr>
                <a:srgbClr val="F79646"/>
              </a:buClr>
              <a:defRPr sz="1800">
                <a:solidFill>
                  <a:srgbClr val="134679"/>
                </a:solidFill>
                <a:latin typeface="Arial" panose="020B0604020202020204" pitchFamily="34" charset="0"/>
                <a:cs typeface="Arial" panose="020B0604020202020204" pitchFamily="34" charset="0"/>
              </a:defRPr>
            </a:lvl3pPr>
            <a:lvl4pPr>
              <a:buClr>
                <a:srgbClr val="F79646"/>
              </a:buClr>
              <a:defRPr sz="1600">
                <a:solidFill>
                  <a:srgbClr val="134679"/>
                </a:solidFill>
                <a:latin typeface="Arial" panose="020B0604020202020204" pitchFamily="34" charset="0"/>
                <a:cs typeface="Arial" panose="020B0604020202020204" pitchFamily="34" charset="0"/>
              </a:defRPr>
            </a:lvl4pPr>
            <a:lvl5pPr>
              <a:buClr>
                <a:srgbClr val="F79646"/>
              </a:buClr>
              <a:defRPr sz="1600">
                <a:solidFill>
                  <a:srgbClr val="134679"/>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dirty="0">
                <a:solidFill>
                  <a:srgbClr val="FFFFFF"/>
                </a:solidFill>
                <a:latin typeface="Arial" charset="0"/>
                <a:cs typeface="Arial" charset="0"/>
                <a:sym typeface="Arial" charset="0"/>
              </a:rPr>
              <a:t>© Global Initiative for Asthma</a:t>
            </a:r>
          </a:p>
        </p:txBody>
      </p:sp>
      <p:sp>
        <p:nvSpPr>
          <p:cNvPr id="2" name="Title 1"/>
          <p:cNvSpPr>
            <a:spLocks noGrp="1"/>
          </p:cNvSpPr>
          <p:nvPr>
            <p:ph type="title"/>
          </p:nvPr>
        </p:nvSpPr>
        <p:spPr>
          <a:xfrm>
            <a:off x="172279" y="251382"/>
            <a:ext cx="7580243"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348496106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sp>
        <p:nvSpPr>
          <p:cNvPr id="11" name="Title 1"/>
          <p:cNvSpPr>
            <a:spLocks noGrp="1"/>
          </p:cNvSpPr>
          <p:nvPr>
            <p:ph type="title"/>
          </p:nvPr>
        </p:nvSpPr>
        <p:spPr>
          <a:xfrm>
            <a:off x="172279" y="251382"/>
            <a:ext cx="7598533"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Tree>
    <p:extLst>
      <p:ext uri="{BB962C8B-B14F-4D97-AF65-F5344CB8AC3E}">
        <p14:creationId xmlns:p14="http://schemas.microsoft.com/office/powerpoint/2010/main" val="75619930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sp>
        <p:nvSpPr>
          <p:cNvPr id="12"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3"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Tree>
    <p:extLst>
      <p:ext uri="{BB962C8B-B14F-4D97-AF65-F5344CB8AC3E}">
        <p14:creationId xmlns:p14="http://schemas.microsoft.com/office/powerpoint/2010/main" val="217863504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3"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157916" y="99940"/>
            <a:ext cx="8856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sp>
        <p:nvSpPr>
          <p:cNvPr id="8" name="TextBox 1"/>
          <p:cNvSpPr txBox="1">
            <a:spLocks noChangeArrowheads="1"/>
          </p:cNvSpPr>
          <p:nvPr userDrawn="1"/>
        </p:nvSpPr>
        <p:spPr bwMode="auto">
          <a:xfrm>
            <a:off x="1524000" y="6573072"/>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Asthma3.</a:t>
            </a:r>
          </a:p>
        </p:txBody>
      </p:sp>
      <p:sp>
        <p:nvSpPr>
          <p:cNvPr id="2" name="Title 1"/>
          <p:cNvSpPr>
            <a:spLocks noGrp="1"/>
          </p:cNvSpPr>
          <p:nvPr>
            <p:ph type="ctrTitle"/>
          </p:nvPr>
        </p:nvSpPr>
        <p:spPr>
          <a:xfrm>
            <a:off x="685800" y="1255793"/>
            <a:ext cx="77724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0" name="Rectangle 7"/>
          <p:cNvSpPr>
            <a:spLocks/>
          </p:cNvSpPr>
          <p:nvPr userDrawn="1"/>
        </p:nvSpPr>
        <p:spPr bwMode="auto">
          <a:xfrm>
            <a:off x="304800" y="4970120"/>
            <a:ext cx="8813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200" dirty="0">
                <a:solidFill>
                  <a:srgbClr val="134679"/>
                </a:solidFill>
                <a:latin typeface="Arial" charset="0"/>
                <a:cs typeface="Arial" charset="0"/>
                <a:sym typeface="Arial" charset="0"/>
              </a:rPr>
              <a:t>GINA Global Strategy for Asthma Management </a:t>
            </a:r>
            <a:br>
              <a:rPr lang="en-US" altLang="en-US" sz="2200" dirty="0">
                <a:solidFill>
                  <a:srgbClr val="134679"/>
                </a:solidFill>
                <a:latin typeface="Arial" charset="0"/>
                <a:cs typeface="Arial" charset="0"/>
                <a:sym typeface="Arial" charset="0"/>
              </a:rPr>
            </a:br>
            <a:r>
              <a:rPr lang="en-US" altLang="en-US" sz="2200" dirty="0">
                <a:solidFill>
                  <a:srgbClr val="134679"/>
                </a:solidFill>
                <a:latin typeface="Arial" charset="0"/>
                <a:cs typeface="Arial" charset="0"/>
                <a:sym typeface="Arial" charset="0"/>
              </a:rPr>
              <a:t>and Prevention</a:t>
            </a:r>
          </a:p>
          <a:p>
            <a:pPr algn="ctr">
              <a:spcBef>
                <a:spcPts val="663"/>
              </a:spcBef>
            </a:pPr>
            <a:r>
              <a:rPr lang="en-US" altLang="en-US" sz="2200" dirty="0">
                <a:solidFill>
                  <a:srgbClr val="134679"/>
                </a:solidFill>
                <a:latin typeface="Arial" charset="0"/>
                <a:cs typeface="Arial" charset="0"/>
                <a:sym typeface="Arial" charset="0"/>
              </a:rPr>
              <a:t>GOLD Global Strategy for Diagnosis, </a:t>
            </a:r>
            <a:br>
              <a:rPr lang="en-US" altLang="en-US" sz="2200" dirty="0">
                <a:solidFill>
                  <a:srgbClr val="134679"/>
                </a:solidFill>
                <a:latin typeface="Arial" charset="0"/>
                <a:cs typeface="Arial" charset="0"/>
                <a:sym typeface="Arial" charset="0"/>
              </a:rPr>
            </a:br>
            <a:r>
              <a:rPr lang="en-US" altLang="en-US" sz="2200" dirty="0">
                <a:solidFill>
                  <a:srgbClr val="134679"/>
                </a:solidFill>
                <a:latin typeface="Arial" charset="0"/>
                <a:cs typeface="Arial" charset="0"/>
                <a:sym typeface="Arial" charset="0"/>
              </a:rPr>
              <a:t>Management and Prevention of COPD</a:t>
            </a:r>
          </a:p>
        </p:txBody>
      </p:sp>
      <p:pic>
        <p:nvPicPr>
          <p:cNvPr id="11" name="Picture 5"/>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06605" y="3361008"/>
            <a:ext cx="1382316" cy="141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 name="Picture 2"/>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97228" y="3466585"/>
            <a:ext cx="1238562" cy="1249681"/>
          </a:xfrm>
          <a:prstGeom prst="rect">
            <a:avLst/>
          </a:prstGeom>
        </p:spPr>
      </p:pic>
    </p:spTree>
    <p:extLst>
      <p:ext uri="{BB962C8B-B14F-4D97-AF65-F5344CB8AC3E}">
        <p14:creationId xmlns:p14="http://schemas.microsoft.com/office/powerpoint/2010/main" val="25429324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sp>
        <p:nvSpPr>
          <p:cNvPr id="11" name="Title 1"/>
          <p:cNvSpPr>
            <a:spLocks noGrp="1"/>
          </p:cNvSpPr>
          <p:nvPr>
            <p:ph type="title"/>
          </p:nvPr>
        </p:nvSpPr>
        <p:spPr>
          <a:xfrm>
            <a:off x="172278" y="251382"/>
            <a:ext cx="6480000"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pic>
        <p:nvPicPr>
          <p:cNvPr id="12" name="Picture 11"/>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82740" y="239367"/>
            <a:ext cx="860728" cy="868455"/>
          </a:xfrm>
          <a:prstGeom prst="rect">
            <a:avLst/>
          </a:prstGeom>
        </p:spPr>
      </p:pic>
    </p:spTree>
    <p:extLst>
      <p:ext uri="{BB962C8B-B14F-4D97-AF65-F5344CB8AC3E}">
        <p14:creationId xmlns:p14="http://schemas.microsoft.com/office/powerpoint/2010/main" val="362324441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sp>
        <p:nvSpPr>
          <p:cNvPr id="12"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3"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pic>
        <p:nvPicPr>
          <p:cNvPr id="8" name="Picture 7"/>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740" y="239367"/>
            <a:ext cx="860728" cy="868455"/>
          </a:xfrm>
          <a:prstGeom prst="rect">
            <a:avLst/>
          </a:prstGeom>
        </p:spPr>
      </p:pic>
    </p:spTree>
    <p:extLst>
      <p:ext uri="{BB962C8B-B14F-4D97-AF65-F5344CB8AC3E}">
        <p14:creationId xmlns:p14="http://schemas.microsoft.com/office/powerpoint/2010/main" val="170558344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ounded Rectangle 14"/>
          <p:cNvSpPr/>
          <p:nvPr userDrawn="1"/>
        </p:nvSpPr>
        <p:spPr>
          <a:xfrm>
            <a:off x="165100" y="6653213"/>
            <a:ext cx="882015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sp>
        <p:nvSpPr>
          <p:cNvPr id="3" name="Rectangle 23"/>
          <p:cNvSpPr>
            <a:spLocks/>
          </p:cNvSpPr>
          <p:nvPr userDrawn="1"/>
        </p:nvSpPr>
        <p:spPr bwMode="auto">
          <a:xfrm>
            <a:off x="7148513" y="6648450"/>
            <a:ext cx="1728787" cy="215900"/>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Asthma</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1313" y="184150"/>
            <a:ext cx="968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04E9227-E274-4440-BA8E-C7106F132587}" type="datetime1">
              <a:rPr lang="en-AU" altLang="en-US">
                <a:solidFill>
                  <a:prstClr val="black"/>
                </a:solidFill>
              </a:rPr>
              <a:pPr/>
              <a:t>25/06/2017</a:t>
            </a:fld>
            <a:endParaRPr lang="en-AU" altLang="en-US">
              <a:solidFill>
                <a:prstClr val="black"/>
              </a:solidFill>
            </a:endParaRPr>
          </a:p>
        </p:txBody>
      </p:sp>
      <p:sp>
        <p:nvSpPr>
          <p:cNvPr id="6"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7"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51FF73E-AFE6-47C7-B9BC-46EA8BF16127}" type="slidenum">
              <a:rPr lang="en-AU" altLang="en-US">
                <a:solidFill>
                  <a:prstClr val="black"/>
                </a:solidFill>
              </a:rPr>
              <a:pPr/>
              <a:t>‹nº›</a:t>
            </a:fld>
            <a:endParaRPr lang="en-AU" altLang="en-US">
              <a:solidFill>
                <a:prstClr val="black"/>
              </a:solidFill>
            </a:endParaRPr>
          </a:p>
        </p:txBody>
      </p:sp>
    </p:spTree>
    <p:extLst>
      <p:ext uri="{BB962C8B-B14F-4D97-AF65-F5344CB8AC3E}">
        <p14:creationId xmlns:p14="http://schemas.microsoft.com/office/powerpoint/2010/main" val="384207361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TextBox 1"/>
          <p:cNvSpPr txBox="1">
            <a:spLocks noChangeArrowheads="1"/>
          </p:cNvSpPr>
          <p:nvPr userDrawn="1"/>
        </p:nvSpPr>
        <p:spPr bwMode="auto">
          <a:xfrm>
            <a:off x="1524000" y="6573072"/>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Asthma</a:t>
            </a:r>
          </a:p>
        </p:txBody>
      </p:sp>
      <p:pic>
        <p:nvPicPr>
          <p:cNvPr id="9"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157916" y="99940"/>
            <a:ext cx="8856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 name="Title 1"/>
          <p:cNvSpPr>
            <a:spLocks noGrp="1"/>
          </p:cNvSpPr>
          <p:nvPr>
            <p:ph type="ctrTitle"/>
          </p:nvPr>
        </p:nvSpPr>
        <p:spPr>
          <a:xfrm>
            <a:off x="685800" y="778721"/>
            <a:ext cx="77724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3" name="Rectangle 7"/>
          <p:cNvSpPr>
            <a:spLocks/>
          </p:cNvSpPr>
          <p:nvPr userDrawn="1"/>
        </p:nvSpPr>
        <p:spPr bwMode="auto">
          <a:xfrm>
            <a:off x="179016" y="4218334"/>
            <a:ext cx="8813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500" dirty="0">
                <a:solidFill>
                  <a:srgbClr val="134679"/>
                </a:solidFill>
                <a:latin typeface="Arial" charset="0"/>
                <a:cs typeface="Arial" charset="0"/>
                <a:sym typeface="Arial" charset="0"/>
              </a:rPr>
              <a:t>GINA Global Strategy for Asthma </a:t>
            </a:r>
            <a:br>
              <a:rPr lang="en-US" altLang="en-US" sz="2500" dirty="0">
                <a:solidFill>
                  <a:srgbClr val="134679"/>
                </a:solidFill>
                <a:latin typeface="Arial" charset="0"/>
                <a:cs typeface="Arial" charset="0"/>
                <a:sym typeface="Arial" charset="0"/>
              </a:rPr>
            </a:br>
            <a:r>
              <a:rPr lang="en-US" altLang="en-US" sz="2500" dirty="0">
                <a:solidFill>
                  <a:srgbClr val="134679"/>
                </a:solidFill>
                <a:latin typeface="Arial" charset="0"/>
                <a:cs typeface="Arial" charset="0"/>
                <a:sym typeface="Arial" charset="0"/>
              </a:rPr>
              <a:t>Management and </a:t>
            </a:r>
            <a:r>
              <a:rPr lang="en-US" altLang="en-US" sz="2500">
                <a:solidFill>
                  <a:srgbClr val="134679"/>
                </a:solidFill>
                <a:latin typeface="Arial" charset="0"/>
                <a:cs typeface="Arial" charset="0"/>
                <a:sym typeface="Arial" charset="0"/>
              </a:rPr>
              <a:t>Prevention 2016</a:t>
            </a:r>
            <a:endParaRPr lang="en-US" altLang="en-US" sz="2500" dirty="0">
              <a:solidFill>
                <a:srgbClr val="134679"/>
              </a:solidFill>
              <a:latin typeface="Arial" charset="0"/>
              <a:cs typeface="Arial" charset="0"/>
              <a:sym typeface="Arial" charset="0"/>
            </a:endParaRPr>
          </a:p>
        </p:txBody>
      </p:sp>
      <p:pic>
        <p:nvPicPr>
          <p:cNvPr id="14"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53734" y="2409550"/>
            <a:ext cx="17065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 name="TextBox 2"/>
          <p:cNvSpPr txBox="1"/>
          <p:nvPr userDrawn="1"/>
        </p:nvSpPr>
        <p:spPr>
          <a:xfrm>
            <a:off x="901148" y="5183534"/>
            <a:ext cx="7076661" cy="923330"/>
          </a:xfrm>
          <a:prstGeom prst="rect">
            <a:avLst/>
          </a:prstGeom>
          <a:noFill/>
        </p:spPr>
        <p:txBody>
          <a:bodyPr wrap="square" rtlCol="0">
            <a:spAutoFit/>
          </a:bodyPr>
          <a:lstStyle/>
          <a:p>
            <a:r>
              <a:rPr lang="en-US" dirty="0">
                <a:solidFill>
                  <a:srgbClr val="134679"/>
                </a:solidFill>
              </a:rPr>
              <a:t>This slide set is restricted for academic and educational purposes only.  Use of the slide set, or of individual slides, for commercial or promotional purposes requires approval from GINA. </a:t>
            </a:r>
            <a:endParaRPr lang="en-AU" dirty="0">
              <a:solidFill>
                <a:prstClr val="black"/>
              </a:solidFill>
            </a:endParaRPr>
          </a:p>
        </p:txBody>
      </p:sp>
    </p:spTree>
    <p:extLst>
      <p:ext uri="{BB962C8B-B14F-4D97-AF65-F5344CB8AC3E}">
        <p14:creationId xmlns:p14="http://schemas.microsoft.com/office/powerpoint/2010/main" val="351599786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400" y="-165100"/>
            <a:ext cx="9702800" cy="718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146551973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3" name="Content Placeholder 2"/>
          <p:cNvSpPr>
            <a:spLocks noGrp="1"/>
          </p:cNvSpPr>
          <p:nvPr>
            <p:ph idx="1"/>
          </p:nvPr>
        </p:nvSpPr>
        <p:spPr>
          <a:xfrm>
            <a:off x="457200" y="1192696"/>
            <a:ext cx="8527348" cy="5208104"/>
          </a:xfrm>
          <a:prstGeom prst="rect">
            <a:avLst/>
          </a:prstGeom>
        </p:spPr>
        <p:txBody>
          <a:bodyPr>
            <a:normAutofit/>
          </a:bodyPr>
          <a:lstStyle>
            <a:lvl1pPr marL="342900" indent="-342900">
              <a:buClr>
                <a:srgbClr val="F79646"/>
              </a:buClr>
              <a:buSzPct val="80000"/>
              <a:buFont typeface="Wingdings" panose="05000000000000000000" pitchFamily="2" charset="2"/>
              <a:buChar char=""/>
              <a:defRPr sz="2200" baseline="0">
                <a:solidFill>
                  <a:srgbClr val="07192B"/>
                </a:solidFill>
                <a:latin typeface="Arial" panose="020B0604020202020204" pitchFamily="34" charset="0"/>
                <a:cs typeface="Arial" panose="020B0604020202020204" pitchFamily="34" charset="0"/>
              </a:defRPr>
            </a:lvl1pPr>
            <a:lvl2pPr marL="742950" indent="-285750">
              <a:buClr>
                <a:srgbClr val="F79646"/>
              </a:buClr>
              <a:buFont typeface="Wingdings" panose="05000000000000000000" pitchFamily="2" charset="2"/>
              <a:buChar char="§"/>
              <a:defRPr sz="2000">
                <a:solidFill>
                  <a:srgbClr val="134679"/>
                </a:solidFill>
                <a:latin typeface="Arial" panose="020B0604020202020204" pitchFamily="34" charset="0"/>
                <a:cs typeface="Arial" panose="020B0604020202020204" pitchFamily="34" charset="0"/>
              </a:defRPr>
            </a:lvl2pPr>
            <a:lvl3pPr>
              <a:buClr>
                <a:srgbClr val="F79646"/>
              </a:buClr>
              <a:defRPr sz="1800">
                <a:solidFill>
                  <a:srgbClr val="134679"/>
                </a:solidFill>
                <a:latin typeface="Arial" panose="020B0604020202020204" pitchFamily="34" charset="0"/>
                <a:cs typeface="Arial" panose="020B0604020202020204" pitchFamily="34" charset="0"/>
              </a:defRPr>
            </a:lvl3pPr>
            <a:lvl4pPr>
              <a:buClr>
                <a:srgbClr val="F79646"/>
              </a:buClr>
              <a:defRPr sz="1600">
                <a:solidFill>
                  <a:srgbClr val="134679"/>
                </a:solidFill>
                <a:latin typeface="Arial" panose="020B0604020202020204" pitchFamily="34" charset="0"/>
                <a:cs typeface="Arial" panose="020B0604020202020204" pitchFamily="34" charset="0"/>
              </a:defRPr>
            </a:lvl4pPr>
            <a:lvl5pPr>
              <a:buClr>
                <a:srgbClr val="F79646"/>
              </a:buClr>
              <a:defRPr sz="1600">
                <a:solidFill>
                  <a:srgbClr val="134679"/>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dirty="0">
                <a:solidFill>
                  <a:srgbClr val="FFFFFF"/>
                </a:solidFill>
                <a:latin typeface="Arial" charset="0"/>
                <a:cs typeface="Arial" charset="0"/>
                <a:sym typeface="Arial" charset="0"/>
              </a:rPr>
              <a:t>© Global Initiative for Asthma</a:t>
            </a:r>
          </a:p>
        </p:txBody>
      </p:sp>
      <p:sp>
        <p:nvSpPr>
          <p:cNvPr id="2" name="Title 1"/>
          <p:cNvSpPr>
            <a:spLocks noGrp="1"/>
          </p:cNvSpPr>
          <p:nvPr>
            <p:ph type="title"/>
          </p:nvPr>
        </p:nvSpPr>
        <p:spPr>
          <a:xfrm>
            <a:off x="172279" y="251382"/>
            <a:ext cx="7580243"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1230082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3"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157916" y="99940"/>
            <a:ext cx="8856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sp>
        <p:nvSpPr>
          <p:cNvPr id="8" name="TextBox 1"/>
          <p:cNvSpPr txBox="1">
            <a:spLocks noChangeArrowheads="1"/>
          </p:cNvSpPr>
          <p:nvPr userDrawn="1"/>
        </p:nvSpPr>
        <p:spPr bwMode="auto">
          <a:xfrm>
            <a:off x="1524000" y="6573072"/>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t>
            </a:r>
            <a:r>
              <a:rPr lang="en-US" sz="1200" dirty="0" smtClean="0">
                <a:solidFill>
                  <a:srgbClr val="134679"/>
                </a:solidFill>
              </a:rPr>
              <a:t>Asthma3.</a:t>
            </a:r>
            <a:endParaRPr lang="en-US" sz="1200" dirty="0">
              <a:solidFill>
                <a:srgbClr val="134679"/>
              </a:solidFill>
            </a:endParaRPr>
          </a:p>
        </p:txBody>
      </p:sp>
      <p:sp>
        <p:nvSpPr>
          <p:cNvPr id="2" name="Title 1"/>
          <p:cNvSpPr>
            <a:spLocks noGrp="1"/>
          </p:cNvSpPr>
          <p:nvPr>
            <p:ph type="ctrTitle"/>
          </p:nvPr>
        </p:nvSpPr>
        <p:spPr>
          <a:xfrm>
            <a:off x="685800" y="1255793"/>
            <a:ext cx="77724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
        <p:nvSpPr>
          <p:cNvPr id="10" name="Rectangle 7"/>
          <p:cNvSpPr>
            <a:spLocks/>
          </p:cNvSpPr>
          <p:nvPr userDrawn="1"/>
        </p:nvSpPr>
        <p:spPr bwMode="auto">
          <a:xfrm>
            <a:off x="304800" y="4970120"/>
            <a:ext cx="8813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200" dirty="0">
                <a:solidFill>
                  <a:srgbClr val="134679"/>
                </a:solidFill>
                <a:latin typeface="Arial" charset="0"/>
                <a:cs typeface="Arial" charset="0"/>
                <a:sym typeface="Arial" charset="0"/>
              </a:rPr>
              <a:t>GINA </a:t>
            </a:r>
            <a:r>
              <a:rPr lang="en-US" altLang="en-US" sz="2200" dirty="0" smtClean="0">
                <a:solidFill>
                  <a:srgbClr val="134679"/>
                </a:solidFill>
                <a:latin typeface="Arial" charset="0"/>
                <a:cs typeface="Arial" charset="0"/>
                <a:sym typeface="Arial" charset="0"/>
              </a:rPr>
              <a:t>Global Strategy </a:t>
            </a:r>
            <a:r>
              <a:rPr lang="en-US" altLang="en-US" sz="2200" dirty="0">
                <a:solidFill>
                  <a:srgbClr val="134679"/>
                </a:solidFill>
                <a:latin typeface="Arial" charset="0"/>
                <a:cs typeface="Arial" charset="0"/>
                <a:sym typeface="Arial" charset="0"/>
              </a:rPr>
              <a:t>for </a:t>
            </a:r>
            <a:r>
              <a:rPr lang="en-US" altLang="en-US" sz="2200" dirty="0" smtClean="0">
                <a:solidFill>
                  <a:srgbClr val="134679"/>
                </a:solidFill>
                <a:latin typeface="Arial" charset="0"/>
                <a:cs typeface="Arial" charset="0"/>
                <a:sym typeface="Arial" charset="0"/>
              </a:rPr>
              <a:t>Asthma Management </a:t>
            </a:r>
            <a:br>
              <a:rPr lang="en-US" altLang="en-US" sz="2200" dirty="0" smtClean="0">
                <a:solidFill>
                  <a:srgbClr val="134679"/>
                </a:solidFill>
                <a:latin typeface="Arial" charset="0"/>
                <a:cs typeface="Arial" charset="0"/>
                <a:sym typeface="Arial" charset="0"/>
              </a:rPr>
            </a:br>
            <a:r>
              <a:rPr lang="en-US" altLang="en-US" sz="2200" dirty="0" smtClean="0">
                <a:solidFill>
                  <a:srgbClr val="134679"/>
                </a:solidFill>
                <a:latin typeface="Arial" charset="0"/>
                <a:cs typeface="Arial" charset="0"/>
                <a:sym typeface="Arial" charset="0"/>
              </a:rPr>
              <a:t>and Prevention</a:t>
            </a:r>
          </a:p>
          <a:p>
            <a:pPr algn="ctr">
              <a:spcBef>
                <a:spcPts val="663"/>
              </a:spcBef>
            </a:pPr>
            <a:r>
              <a:rPr lang="en-US" altLang="en-US" sz="2200" dirty="0" smtClean="0">
                <a:solidFill>
                  <a:srgbClr val="134679"/>
                </a:solidFill>
                <a:latin typeface="Arial" charset="0"/>
                <a:cs typeface="Arial" charset="0"/>
                <a:sym typeface="Arial" charset="0"/>
              </a:rPr>
              <a:t>GOLD Global Strategy for Diagnosis, </a:t>
            </a:r>
            <a:br>
              <a:rPr lang="en-US" altLang="en-US" sz="2200" dirty="0" smtClean="0">
                <a:solidFill>
                  <a:srgbClr val="134679"/>
                </a:solidFill>
                <a:latin typeface="Arial" charset="0"/>
                <a:cs typeface="Arial" charset="0"/>
                <a:sym typeface="Arial" charset="0"/>
              </a:rPr>
            </a:br>
            <a:r>
              <a:rPr lang="en-US" altLang="en-US" sz="2200" dirty="0" smtClean="0">
                <a:solidFill>
                  <a:srgbClr val="134679"/>
                </a:solidFill>
                <a:latin typeface="Arial" charset="0"/>
                <a:cs typeface="Arial" charset="0"/>
                <a:sym typeface="Arial" charset="0"/>
              </a:rPr>
              <a:t>Management and Prevention of COPD</a:t>
            </a:r>
            <a:endParaRPr lang="en-US" altLang="en-US" sz="2200" dirty="0">
              <a:solidFill>
                <a:srgbClr val="134679"/>
              </a:solidFill>
              <a:latin typeface="Arial" charset="0"/>
              <a:cs typeface="Arial" charset="0"/>
              <a:sym typeface="Arial" charset="0"/>
            </a:endParaRPr>
          </a:p>
        </p:txBody>
      </p:sp>
      <p:pic>
        <p:nvPicPr>
          <p:cNvPr id="11" name="Picture 5"/>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06605" y="3361008"/>
            <a:ext cx="1382316" cy="141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 name="Picture 2"/>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97228" y="3466585"/>
            <a:ext cx="1238562" cy="1249681"/>
          </a:xfrm>
          <a:prstGeom prst="rect">
            <a:avLst/>
          </a:prstGeom>
        </p:spPr>
      </p:pic>
    </p:spTree>
    <p:extLst>
      <p:ext uri="{BB962C8B-B14F-4D97-AF65-F5344CB8AC3E}">
        <p14:creationId xmlns:p14="http://schemas.microsoft.com/office/powerpoint/2010/main" val="1075170904"/>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sp>
        <p:nvSpPr>
          <p:cNvPr id="11" name="Title 1"/>
          <p:cNvSpPr>
            <a:spLocks noGrp="1"/>
          </p:cNvSpPr>
          <p:nvPr>
            <p:ph type="title"/>
          </p:nvPr>
        </p:nvSpPr>
        <p:spPr>
          <a:xfrm>
            <a:off x="172279" y="251382"/>
            <a:ext cx="7598533"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Tree>
    <p:extLst>
      <p:ext uri="{BB962C8B-B14F-4D97-AF65-F5344CB8AC3E}">
        <p14:creationId xmlns:p14="http://schemas.microsoft.com/office/powerpoint/2010/main" val="396635172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sp>
        <p:nvSpPr>
          <p:cNvPr id="12"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3"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Tree>
    <p:extLst>
      <p:ext uri="{BB962C8B-B14F-4D97-AF65-F5344CB8AC3E}">
        <p14:creationId xmlns:p14="http://schemas.microsoft.com/office/powerpoint/2010/main" val="46011888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3"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157916" y="99940"/>
            <a:ext cx="8856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sp>
        <p:nvSpPr>
          <p:cNvPr id="8" name="TextBox 1"/>
          <p:cNvSpPr txBox="1">
            <a:spLocks noChangeArrowheads="1"/>
          </p:cNvSpPr>
          <p:nvPr userDrawn="1"/>
        </p:nvSpPr>
        <p:spPr bwMode="auto">
          <a:xfrm>
            <a:off x="1524000" y="6573072"/>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Asthma3.</a:t>
            </a:r>
          </a:p>
        </p:txBody>
      </p:sp>
      <p:sp>
        <p:nvSpPr>
          <p:cNvPr id="2" name="Title 1"/>
          <p:cNvSpPr>
            <a:spLocks noGrp="1"/>
          </p:cNvSpPr>
          <p:nvPr>
            <p:ph type="ctrTitle"/>
          </p:nvPr>
        </p:nvSpPr>
        <p:spPr>
          <a:xfrm>
            <a:off x="685800" y="1255793"/>
            <a:ext cx="77724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0" name="Rectangle 7"/>
          <p:cNvSpPr>
            <a:spLocks/>
          </p:cNvSpPr>
          <p:nvPr userDrawn="1"/>
        </p:nvSpPr>
        <p:spPr bwMode="auto">
          <a:xfrm>
            <a:off x="304800" y="4970120"/>
            <a:ext cx="8813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200" dirty="0">
                <a:solidFill>
                  <a:srgbClr val="134679"/>
                </a:solidFill>
                <a:latin typeface="Arial" charset="0"/>
                <a:cs typeface="Arial" charset="0"/>
                <a:sym typeface="Arial" charset="0"/>
              </a:rPr>
              <a:t>GINA Global Strategy for Asthma Management </a:t>
            </a:r>
            <a:br>
              <a:rPr lang="en-US" altLang="en-US" sz="2200" dirty="0">
                <a:solidFill>
                  <a:srgbClr val="134679"/>
                </a:solidFill>
                <a:latin typeface="Arial" charset="0"/>
                <a:cs typeface="Arial" charset="0"/>
                <a:sym typeface="Arial" charset="0"/>
              </a:rPr>
            </a:br>
            <a:r>
              <a:rPr lang="en-US" altLang="en-US" sz="2200" dirty="0">
                <a:solidFill>
                  <a:srgbClr val="134679"/>
                </a:solidFill>
                <a:latin typeface="Arial" charset="0"/>
                <a:cs typeface="Arial" charset="0"/>
                <a:sym typeface="Arial" charset="0"/>
              </a:rPr>
              <a:t>and Prevention</a:t>
            </a:r>
          </a:p>
          <a:p>
            <a:pPr algn="ctr">
              <a:spcBef>
                <a:spcPts val="663"/>
              </a:spcBef>
            </a:pPr>
            <a:r>
              <a:rPr lang="en-US" altLang="en-US" sz="2200" dirty="0">
                <a:solidFill>
                  <a:srgbClr val="134679"/>
                </a:solidFill>
                <a:latin typeface="Arial" charset="0"/>
                <a:cs typeface="Arial" charset="0"/>
                <a:sym typeface="Arial" charset="0"/>
              </a:rPr>
              <a:t>GOLD Global Strategy for Diagnosis, </a:t>
            </a:r>
            <a:br>
              <a:rPr lang="en-US" altLang="en-US" sz="2200" dirty="0">
                <a:solidFill>
                  <a:srgbClr val="134679"/>
                </a:solidFill>
                <a:latin typeface="Arial" charset="0"/>
                <a:cs typeface="Arial" charset="0"/>
                <a:sym typeface="Arial" charset="0"/>
              </a:rPr>
            </a:br>
            <a:r>
              <a:rPr lang="en-US" altLang="en-US" sz="2200" dirty="0">
                <a:solidFill>
                  <a:srgbClr val="134679"/>
                </a:solidFill>
                <a:latin typeface="Arial" charset="0"/>
                <a:cs typeface="Arial" charset="0"/>
                <a:sym typeface="Arial" charset="0"/>
              </a:rPr>
              <a:t>Management and Prevention of COPD</a:t>
            </a:r>
          </a:p>
        </p:txBody>
      </p:sp>
      <p:pic>
        <p:nvPicPr>
          <p:cNvPr id="11" name="Picture 5"/>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06605" y="3361008"/>
            <a:ext cx="1382316" cy="141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 name="Picture 2"/>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97228" y="3466585"/>
            <a:ext cx="1238562" cy="1249681"/>
          </a:xfrm>
          <a:prstGeom prst="rect">
            <a:avLst/>
          </a:prstGeom>
        </p:spPr>
      </p:pic>
    </p:spTree>
    <p:extLst>
      <p:ext uri="{BB962C8B-B14F-4D97-AF65-F5344CB8AC3E}">
        <p14:creationId xmlns:p14="http://schemas.microsoft.com/office/powerpoint/2010/main" val="132424129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sp>
        <p:nvSpPr>
          <p:cNvPr id="11" name="Title 1"/>
          <p:cNvSpPr>
            <a:spLocks noGrp="1"/>
          </p:cNvSpPr>
          <p:nvPr>
            <p:ph type="title"/>
          </p:nvPr>
        </p:nvSpPr>
        <p:spPr>
          <a:xfrm>
            <a:off x="172278" y="251382"/>
            <a:ext cx="6480000"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pic>
        <p:nvPicPr>
          <p:cNvPr id="12" name="Picture 11"/>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82740" y="239367"/>
            <a:ext cx="860728" cy="868455"/>
          </a:xfrm>
          <a:prstGeom prst="rect">
            <a:avLst/>
          </a:prstGeom>
        </p:spPr>
      </p:pic>
    </p:spTree>
    <p:extLst>
      <p:ext uri="{BB962C8B-B14F-4D97-AF65-F5344CB8AC3E}">
        <p14:creationId xmlns:p14="http://schemas.microsoft.com/office/powerpoint/2010/main" val="260985591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ounded Rectangle 14"/>
          <p:cNvSpPr/>
          <p:nvPr userDrawn="1"/>
        </p:nvSpPr>
        <p:spPr>
          <a:xfrm>
            <a:off x="165100" y="6653213"/>
            <a:ext cx="882015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sp>
        <p:nvSpPr>
          <p:cNvPr id="3" name="Rectangle 23"/>
          <p:cNvSpPr>
            <a:spLocks/>
          </p:cNvSpPr>
          <p:nvPr userDrawn="1"/>
        </p:nvSpPr>
        <p:spPr bwMode="auto">
          <a:xfrm>
            <a:off x="7148513" y="6648450"/>
            <a:ext cx="1728787" cy="215900"/>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Asthma</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1313" y="184150"/>
            <a:ext cx="968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04E9227-E274-4440-BA8E-C7106F132587}" type="datetime1">
              <a:rPr lang="en-AU" altLang="en-US">
                <a:solidFill>
                  <a:prstClr val="black"/>
                </a:solidFill>
              </a:rPr>
              <a:pPr/>
              <a:t>25/06/2017</a:t>
            </a:fld>
            <a:endParaRPr lang="en-AU" altLang="en-US">
              <a:solidFill>
                <a:prstClr val="black"/>
              </a:solidFill>
            </a:endParaRPr>
          </a:p>
        </p:txBody>
      </p:sp>
      <p:sp>
        <p:nvSpPr>
          <p:cNvPr id="6"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7"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51FF73E-AFE6-47C7-B9BC-46EA8BF16127}" type="slidenum">
              <a:rPr lang="en-AU" altLang="en-US">
                <a:solidFill>
                  <a:prstClr val="black"/>
                </a:solidFill>
              </a:rPr>
              <a:pPr/>
              <a:t>‹nº›</a:t>
            </a:fld>
            <a:endParaRPr lang="en-AU" altLang="en-US">
              <a:solidFill>
                <a:prstClr val="black"/>
              </a:solidFill>
            </a:endParaRPr>
          </a:p>
        </p:txBody>
      </p:sp>
    </p:spTree>
    <p:extLst>
      <p:ext uri="{BB962C8B-B14F-4D97-AF65-F5344CB8AC3E}">
        <p14:creationId xmlns:p14="http://schemas.microsoft.com/office/powerpoint/2010/main" val="1710019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sp>
        <p:nvSpPr>
          <p:cNvPr id="11" name="Title 1"/>
          <p:cNvSpPr>
            <a:spLocks noGrp="1"/>
          </p:cNvSpPr>
          <p:nvPr>
            <p:ph type="title"/>
          </p:nvPr>
        </p:nvSpPr>
        <p:spPr>
          <a:xfrm>
            <a:off x="172278" y="251382"/>
            <a:ext cx="6480000"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pic>
        <p:nvPicPr>
          <p:cNvPr id="12" name="Picture 11"/>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82740" y="239367"/>
            <a:ext cx="860728" cy="868455"/>
          </a:xfrm>
          <a:prstGeom prst="rect">
            <a:avLst/>
          </a:prstGeom>
        </p:spPr>
      </p:pic>
    </p:spTree>
    <p:extLst>
      <p:ext uri="{BB962C8B-B14F-4D97-AF65-F5344CB8AC3E}">
        <p14:creationId xmlns:p14="http://schemas.microsoft.com/office/powerpoint/2010/main" val="20282143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a:xfrm>
            <a:off x="1835696" y="274638"/>
            <a:ext cx="5976664" cy="1143000"/>
          </a:xfrm>
        </p:spPr>
        <p:txBody>
          <a:bodyPr/>
          <a:lstStyle/>
          <a:p>
            <a:r>
              <a:rPr lang="pt-PT" dirty="0" smtClean="0"/>
              <a:t>Clique para editar o estilo</a:t>
            </a:r>
            <a:endParaRPr lang="pt-PT" dirty="0"/>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Número do Diapositivo 5"/>
          <p:cNvSpPr>
            <a:spLocks noGrp="1"/>
          </p:cNvSpPr>
          <p:nvPr>
            <p:ph type="sldNum" sz="quarter" idx="12"/>
          </p:nvPr>
        </p:nvSpPr>
        <p:spPr/>
        <p:txBody>
          <a:bodyPr/>
          <a:lstStyle/>
          <a:p>
            <a:fld id="{17AC85B3-BB92-4040-8F52-E774985663BC}" type="slidenum">
              <a:rPr lang="pt-PT" smtClean="0"/>
              <a:t>‹nº›</a:t>
            </a:fld>
            <a:endParaRPr lang="pt-PT"/>
          </a:p>
        </p:txBody>
      </p:sp>
      <p:sp>
        <p:nvSpPr>
          <p:cNvPr id="7" name="AutoShape 2" descr="Image result for wonca 2016"/>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pic>
        <p:nvPicPr>
          <p:cNvPr id="1027" name="Picture 3" descr="C:\Users\Jaime Sousa\Documents\Documentos\IPCRG\IPCRG Logo.t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59684" y="299143"/>
            <a:ext cx="998585" cy="70387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461" y="404664"/>
            <a:ext cx="1309239" cy="792089"/>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sp>
        <p:nvSpPr>
          <p:cNvPr id="12"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3"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pic>
        <p:nvPicPr>
          <p:cNvPr id="8" name="Picture 7"/>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740" y="239367"/>
            <a:ext cx="860728" cy="868455"/>
          </a:xfrm>
          <a:prstGeom prst="rect">
            <a:avLst/>
          </a:prstGeom>
        </p:spPr>
      </p:pic>
    </p:spTree>
    <p:extLst>
      <p:ext uri="{BB962C8B-B14F-4D97-AF65-F5344CB8AC3E}">
        <p14:creationId xmlns:p14="http://schemas.microsoft.com/office/powerpoint/2010/main" val="1842759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ounded Rectangle 14"/>
          <p:cNvSpPr/>
          <p:nvPr userDrawn="1"/>
        </p:nvSpPr>
        <p:spPr>
          <a:xfrm>
            <a:off x="165100" y="6653213"/>
            <a:ext cx="882015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sp>
        <p:nvSpPr>
          <p:cNvPr id="3" name="Rectangle 23"/>
          <p:cNvSpPr>
            <a:spLocks/>
          </p:cNvSpPr>
          <p:nvPr userDrawn="1"/>
        </p:nvSpPr>
        <p:spPr bwMode="auto">
          <a:xfrm>
            <a:off x="7148513" y="6648450"/>
            <a:ext cx="1728787" cy="215900"/>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Asthma</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1313" y="184150"/>
            <a:ext cx="968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04E9227-E274-4440-BA8E-C7106F132587}" type="datetime1">
              <a:rPr lang="en-AU" altLang="en-US">
                <a:solidFill>
                  <a:prstClr val="black"/>
                </a:solidFill>
              </a:rPr>
              <a:pPr/>
              <a:t>25/06/2017</a:t>
            </a:fld>
            <a:endParaRPr lang="en-AU" altLang="en-US">
              <a:solidFill>
                <a:prstClr val="black"/>
              </a:solidFill>
            </a:endParaRPr>
          </a:p>
        </p:txBody>
      </p:sp>
      <p:sp>
        <p:nvSpPr>
          <p:cNvPr id="6"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7"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51FF73E-AFE6-47C7-B9BC-46EA8BF16127}" type="slidenum">
              <a:rPr lang="en-AU" altLang="en-US">
                <a:solidFill>
                  <a:prstClr val="black"/>
                </a:solidFill>
              </a:rPr>
              <a:pPr/>
              <a:t>‹nº›</a:t>
            </a:fld>
            <a:endParaRPr lang="en-AU" altLang="en-US">
              <a:solidFill>
                <a:prstClr val="black"/>
              </a:solidFill>
            </a:endParaRPr>
          </a:p>
        </p:txBody>
      </p:sp>
    </p:spTree>
    <p:extLst>
      <p:ext uri="{BB962C8B-B14F-4D97-AF65-F5344CB8AC3E}">
        <p14:creationId xmlns:p14="http://schemas.microsoft.com/office/powerpoint/2010/main" val="204398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TextBox 1"/>
          <p:cNvSpPr txBox="1">
            <a:spLocks noChangeArrowheads="1"/>
          </p:cNvSpPr>
          <p:nvPr userDrawn="1"/>
        </p:nvSpPr>
        <p:spPr bwMode="auto">
          <a:xfrm>
            <a:off x="1524000" y="6573072"/>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Asthma</a:t>
            </a:r>
          </a:p>
        </p:txBody>
      </p:sp>
      <p:pic>
        <p:nvPicPr>
          <p:cNvPr id="9"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157916" y="99940"/>
            <a:ext cx="8856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 name="Title 1"/>
          <p:cNvSpPr>
            <a:spLocks noGrp="1"/>
          </p:cNvSpPr>
          <p:nvPr>
            <p:ph type="ctrTitle"/>
          </p:nvPr>
        </p:nvSpPr>
        <p:spPr>
          <a:xfrm>
            <a:off x="685800" y="778721"/>
            <a:ext cx="77724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
        <p:nvSpPr>
          <p:cNvPr id="13" name="Rectangle 7"/>
          <p:cNvSpPr>
            <a:spLocks/>
          </p:cNvSpPr>
          <p:nvPr userDrawn="1"/>
        </p:nvSpPr>
        <p:spPr bwMode="auto">
          <a:xfrm>
            <a:off x="179016" y="4218334"/>
            <a:ext cx="8813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500" dirty="0">
                <a:solidFill>
                  <a:srgbClr val="134679"/>
                </a:solidFill>
                <a:latin typeface="Arial" charset="0"/>
                <a:cs typeface="Arial" charset="0"/>
                <a:sym typeface="Arial" charset="0"/>
              </a:rPr>
              <a:t>GINA </a:t>
            </a:r>
            <a:r>
              <a:rPr lang="en-US" altLang="en-US" sz="2500" dirty="0" smtClean="0">
                <a:solidFill>
                  <a:srgbClr val="134679"/>
                </a:solidFill>
                <a:latin typeface="Arial" charset="0"/>
                <a:cs typeface="Arial" charset="0"/>
                <a:sym typeface="Arial" charset="0"/>
              </a:rPr>
              <a:t>Global Strategy </a:t>
            </a:r>
            <a:r>
              <a:rPr lang="en-US" altLang="en-US" sz="2500" dirty="0">
                <a:solidFill>
                  <a:srgbClr val="134679"/>
                </a:solidFill>
                <a:latin typeface="Arial" charset="0"/>
                <a:cs typeface="Arial" charset="0"/>
                <a:sym typeface="Arial" charset="0"/>
              </a:rPr>
              <a:t>for </a:t>
            </a:r>
            <a:r>
              <a:rPr lang="en-US" altLang="en-US" sz="2500" dirty="0" smtClean="0">
                <a:solidFill>
                  <a:srgbClr val="134679"/>
                </a:solidFill>
                <a:latin typeface="Arial" charset="0"/>
                <a:cs typeface="Arial" charset="0"/>
                <a:sym typeface="Arial" charset="0"/>
              </a:rPr>
              <a:t>Asthma </a:t>
            </a:r>
            <a:r>
              <a:rPr lang="en-US" altLang="en-US" sz="2500" dirty="0">
                <a:solidFill>
                  <a:srgbClr val="134679"/>
                </a:solidFill>
                <a:latin typeface="Arial" charset="0"/>
                <a:cs typeface="Arial" charset="0"/>
                <a:sym typeface="Arial" charset="0"/>
              </a:rPr>
              <a:t/>
            </a:r>
            <a:br>
              <a:rPr lang="en-US" altLang="en-US" sz="2500" dirty="0">
                <a:solidFill>
                  <a:srgbClr val="134679"/>
                </a:solidFill>
                <a:latin typeface="Arial" charset="0"/>
                <a:cs typeface="Arial" charset="0"/>
                <a:sym typeface="Arial" charset="0"/>
              </a:rPr>
            </a:br>
            <a:r>
              <a:rPr lang="en-US" altLang="en-US" sz="2500" dirty="0" smtClean="0">
                <a:solidFill>
                  <a:srgbClr val="134679"/>
                </a:solidFill>
                <a:latin typeface="Arial" charset="0"/>
                <a:cs typeface="Arial" charset="0"/>
                <a:sym typeface="Arial" charset="0"/>
              </a:rPr>
              <a:t>Management </a:t>
            </a:r>
            <a:r>
              <a:rPr lang="en-US" altLang="en-US" sz="2500" dirty="0">
                <a:solidFill>
                  <a:srgbClr val="134679"/>
                </a:solidFill>
                <a:latin typeface="Arial" charset="0"/>
                <a:cs typeface="Arial" charset="0"/>
                <a:sym typeface="Arial" charset="0"/>
              </a:rPr>
              <a:t>and </a:t>
            </a:r>
            <a:r>
              <a:rPr lang="en-US" altLang="en-US" sz="2500" smtClean="0">
                <a:solidFill>
                  <a:srgbClr val="134679"/>
                </a:solidFill>
                <a:latin typeface="Arial" charset="0"/>
                <a:cs typeface="Arial" charset="0"/>
                <a:sym typeface="Arial" charset="0"/>
              </a:rPr>
              <a:t>Prevention 2016</a:t>
            </a:r>
            <a:endParaRPr lang="en-US" altLang="en-US" sz="2500" dirty="0">
              <a:solidFill>
                <a:srgbClr val="134679"/>
              </a:solidFill>
              <a:latin typeface="Arial" charset="0"/>
              <a:cs typeface="Arial" charset="0"/>
              <a:sym typeface="Arial" charset="0"/>
            </a:endParaRPr>
          </a:p>
        </p:txBody>
      </p:sp>
      <p:pic>
        <p:nvPicPr>
          <p:cNvPr id="14"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53734" y="2409550"/>
            <a:ext cx="17065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 name="TextBox 2"/>
          <p:cNvSpPr txBox="1"/>
          <p:nvPr userDrawn="1"/>
        </p:nvSpPr>
        <p:spPr>
          <a:xfrm>
            <a:off x="901148" y="5183534"/>
            <a:ext cx="7076661" cy="923330"/>
          </a:xfrm>
          <a:prstGeom prst="rect">
            <a:avLst/>
          </a:prstGeom>
          <a:noFill/>
        </p:spPr>
        <p:txBody>
          <a:bodyPr wrap="square" rtlCol="0">
            <a:spAutoFit/>
          </a:bodyPr>
          <a:lstStyle/>
          <a:p>
            <a:r>
              <a:rPr lang="en-US" dirty="0" smtClean="0">
                <a:solidFill>
                  <a:srgbClr val="134679"/>
                </a:solidFill>
              </a:rPr>
              <a:t>This slide set is restricted for academic and educational purposes only.  Use of the slide set, or of individual slides, for commercial or promotional purposes requires approval from GINA. </a:t>
            </a:r>
            <a:endParaRPr lang="en-AU" dirty="0">
              <a:solidFill>
                <a:prstClr val="black"/>
              </a:solidFill>
            </a:endParaRPr>
          </a:p>
        </p:txBody>
      </p:sp>
    </p:spTree>
    <p:extLst>
      <p:ext uri="{BB962C8B-B14F-4D97-AF65-F5344CB8AC3E}">
        <p14:creationId xmlns:p14="http://schemas.microsoft.com/office/powerpoint/2010/main" val="31148713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400" y="-165100"/>
            <a:ext cx="9702800" cy="718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339706072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3" name="Content Placeholder 2"/>
          <p:cNvSpPr>
            <a:spLocks noGrp="1"/>
          </p:cNvSpPr>
          <p:nvPr>
            <p:ph idx="1"/>
          </p:nvPr>
        </p:nvSpPr>
        <p:spPr>
          <a:xfrm>
            <a:off x="457200" y="1192696"/>
            <a:ext cx="8527348" cy="5208104"/>
          </a:xfrm>
          <a:prstGeom prst="rect">
            <a:avLst/>
          </a:prstGeom>
        </p:spPr>
        <p:txBody>
          <a:bodyPr>
            <a:normAutofit/>
          </a:bodyPr>
          <a:lstStyle>
            <a:lvl1pPr marL="342900" indent="-342900">
              <a:buClr>
                <a:srgbClr val="F79646"/>
              </a:buClr>
              <a:buSzPct val="80000"/>
              <a:buFont typeface="Wingdings" panose="05000000000000000000" pitchFamily="2" charset="2"/>
              <a:buChar char=""/>
              <a:defRPr sz="2200" baseline="0">
                <a:solidFill>
                  <a:srgbClr val="07192B"/>
                </a:solidFill>
                <a:latin typeface="Arial" panose="020B0604020202020204" pitchFamily="34" charset="0"/>
                <a:cs typeface="Arial" panose="020B0604020202020204" pitchFamily="34" charset="0"/>
              </a:defRPr>
            </a:lvl1pPr>
            <a:lvl2pPr marL="742950" indent="-285750">
              <a:buClr>
                <a:srgbClr val="F79646"/>
              </a:buClr>
              <a:buFont typeface="Wingdings" panose="05000000000000000000" pitchFamily="2" charset="2"/>
              <a:buChar char="§"/>
              <a:defRPr sz="2000">
                <a:solidFill>
                  <a:srgbClr val="134679"/>
                </a:solidFill>
                <a:latin typeface="Arial" panose="020B0604020202020204" pitchFamily="34" charset="0"/>
                <a:cs typeface="Arial" panose="020B0604020202020204" pitchFamily="34" charset="0"/>
              </a:defRPr>
            </a:lvl2pPr>
            <a:lvl3pPr>
              <a:buClr>
                <a:srgbClr val="F79646"/>
              </a:buClr>
              <a:defRPr sz="1800">
                <a:solidFill>
                  <a:srgbClr val="134679"/>
                </a:solidFill>
                <a:latin typeface="Arial" panose="020B0604020202020204" pitchFamily="34" charset="0"/>
                <a:cs typeface="Arial" panose="020B0604020202020204" pitchFamily="34" charset="0"/>
              </a:defRPr>
            </a:lvl3pPr>
            <a:lvl4pPr>
              <a:buClr>
                <a:srgbClr val="F79646"/>
              </a:buClr>
              <a:defRPr sz="1600">
                <a:solidFill>
                  <a:srgbClr val="134679"/>
                </a:solidFill>
                <a:latin typeface="Arial" panose="020B0604020202020204" pitchFamily="34" charset="0"/>
                <a:cs typeface="Arial" panose="020B0604020202020204" pitchFamily="34" charset="0"/>
              </a:defRPr>
            </a:lvl4pPr>
            <a:lvl5pPr>
              <a:buClr>
                <a:srgbClr val="F79646"/>
              </a:buClr>
              <a:defRPr sz="1600">
                <a:solidFill>
                  <a:srgbClr val="134679"/>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dirty="0">
                <a:solidFill>
                  <a:srgbClr val="FFFFFF"/>
                </a:solidFill>
                <a:latin typeface="Arial" charset="0"/>
                <a:cs typeface="Arial" charset="0"/>
                <a:sym typeface="Arial" charset="0"/>
              </a:rPr>
              <a:t>© Global Initiative for Asthma</a:t>
            </a:r>
          </a:p>
        </p:txBody>
      </p:sp>
      <p:sp>
        <p:nvSpPr>
          <p:cNvPr id="2" name="Title 1"/>
          <p:cNvSpPr>
            <a:spLocks noGrp="1"/>
          </p:cNvSpPr>
          <p:nvPr>
            <p:ph type="title"/>
          </p:nvPr>
        </p:nvSpPr>
        <p:spPr>
          <a:xfrm>
            <a:off x="172279" y="251382"/>
            <a:ext cx="7580243"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Tree>
    <p:extLst>
      <p:ext uri="{BB962C8B-B14F-4D97-AF65-F5344CB8AC3E}">
        <p14:creationId xmlns:p14="http://schemas.microsoft.com/office/powerpoint/2010/main" val="174115923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sp>
        <p:nvSpPr>
          <p:cNvPr id="12"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3"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Tree>
    <p:extLst>
      <p:ext uri="{BB962C8B-B14F-4D97-AF65-F5344CB8AC3E}">
        <p14:creationId xmlns:p14="http://schemas.microsoft.com/office/powerpoint/2010/main" val="171955407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3"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157916" y="99940"/>
            <a:ext cx="8856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sp>
        <p:nvSpPr>
          <p:cNvPr id="8" name="TextBox 1"/>
          <p:cNvSpPr txBox="1">
            <a:spLocks noChangeArrowheads="1"/>
          </p:cNvSpPr>
          <p:nvPr userDrawn="1"/>
        </p:nvSpPr>
        <p:spPr bwMode="auto">
          <a:xfrm>
            <a:off x="1524000" y="6573072"/>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t>
            </a:r>
            <a:r>
              <a:rPr lang="en-US" sz="1200" dirty="0" smtClean="0">
                <a:solidFill>
                  <a:srgbClr val="134679"/>
                </a:solidFill>
              </a:rPr>
              <a:t>Asthma3.</a:t>
            </a:r>
            <a:endParaRPr lang="en-US" sz="1200" dirty="0">
              <a:solidFill>
                <a:srgbClr val="134679"/>
              </a:solidFill>
            </a:endParaRPr>
          </a:p>
        </p:txBody>
      </p:sp>
      <p:sp>
        <p:nvSpPr>
          <p:cNvPr id="2" name="Title 1"/>
          <p:cNvSpPr>
            <a:spLocks noGrp="1"/>
          </p:cNvSpPr>
          <p:nvPr>
            <p:ph type="ctrTitle"/>
          </p:nvPr>
        </p:nvSpPr>
        <p:spPr>
          <a:xfrm>
            <a:off x="685800" y="1255793"/>
            <a:ext cx="77724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
        <p:nvSpPr>
          <p:cNvPr id="10" name="Rectangle 7"/>
          <p:cNvSpPr>
            <a:spLocks/>
          </p:cNvSpPr>
          <p:nvPr userDrawn="1"/>
        </p:nvSpPr>
        <p:spPr bwMode="auto">
          <a:xfrm>
            <a:off x="304800" y="4970120"/>
            <a:ext cx="8813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200" dirty="0">
                <a:solidFill>
                  <a:srgbClr val="134679"/>
                </a:solidFill>
                <a:latin typeface="Arial" charset="0"/>
                <a:cs typeface="Arial" charset="0"/>
                <a:sym typeface="Arial" charset="0"/>
              </a:rPr>
              <a:t>GINA </a:t>
            </a:r>
            <a:r>
              <a:rPr lang="en-US" altLang="en-US" sz="2200" dirty="0" smtClean="0">
                <a:solidFill>
                  <a:srgbClr val="134679"/>
                </a:solidFill>
                <a:latin typeface="Arial" charset="0"/>
                <a:cs typeface="Arial" charset="0"/>
                <a:sym typeface="Arial" charset="0"/>
              </a:rPr>
              <a:t>Global Strategy </a:t>
            </a:r>
            <a:r>
              <a:rPr lang="en-US" altLang="en-US" sz="2200" dirty="0">
                <a:solidFill>
                  <a:srgbClr val="134679"/>
                </a:solidFill>
                <a:latin typeface="Arial" charset="0"/>
                <a:cs typeface="Arial" charset="0"/>
                <a:sym typeface="Arial" charset="0"/>
              </a:rPr>
              <a:t>for </a:t>
            </a:r>
            <a:r>
              <a:rPr lang="en-US" altLang="en-US" sz="2200" dirty="0" smtClean="0">
                <a:solidFill>
                  <a:srgbClr val="134679"/>
                </a:solidFill>
                <a:latin typeface="Arial" charset="0"/>
                <a:cs typeface="Arial" charset="0"/>
                <a:sym typeface="Arial" charset="0"/>
              </a:rPr>
              <a:t>Asthma Management </a:t>
            </a:r>
            <a:br>
              <a:rPr lang="en-US" altLang="en-US" sz="2200" dirty="0" smtClean="0">
                <a:solidFill>
                  <a:srgbClr val="134679"/>
                </a:solidFill>
                <a:latin typeface="Arial" charset="0"/>
                <a:cs typeface="Arial" charset="0"/>
                <a:sym typeface="Arial" charset="0"/>
              </a:rPr>
            </a:br>
            <a:r>
              <a:rPr lang="en-US" altLang="en-US" sz="2200" dirty="0" smtClean="0">
                <a:solidFill>
                  <a:srgbClr val="134679"/>
                </a:solidFill>
                <a:latin typeface="Arial" charset="0"/>
                <a:cs typeface="Arial" charset="0"/>
                <a:sym typeface="Arial" charset="0"/>
              </a:rPr>
              <a:t>and Prevention</a:t>
            </a:r>
          </a:p>
          <a:p>
            <a:pPr algn="ctr">
              <a:spcBef>
                <a:spcPts val="663"/>
              </a:spcBef>
            </a:pPr>
            <a:r>
              <a:rPr lang="en-US" altLang="en-US" sz="2200" dirty="0" smtClean="0">
                <a:solidFill>
                  <a:srgbClr val="134679"/>
                </a:solidFill>
                <a:latin typeface="Arial" charset="0"/>
                <a:cs typeface="Arial" charset="0"/>
                <a:sym typeface="Arial" charset="0"/>
              </a:rPr>
              <a:t>GOLD Global Strategy for Diagnosis, </a:t>
            </a:r>
            <a:br>
              <a:rPr lang="en-US" altLang="en-US" sz="2200" dirty="0" smtClean="0">
                <a:solidFill>
                  <a:srgbClr val="134679"/>
                </a:solidFill>
                <a:latin typeface="Arial" charset="0"/>
                <a:cs typeface="Arial" charset="0"/>
                <a:sym typeface="Arial" charset="0"/>
              </a:rPr>
            </a:br>
            <a:r>
              <a:rPr lang="en-US" altLang="en-US" sz="2200" dirty="0" smtClean="0">
                <a:solidFill>
                  <a:srgbClr val="134679"/>
                </a:solidFill>
                <a:latin typeface="Arial" charset="0"/>
                <a:cs typeface="Arial" charset="0"/>
                <a:sym typeface="Arial" charset="0"/>
              </a:rPr>
              <a:t>Management and Prevention of COPD</a:t>
            </a:r>
            <a:endParaRPr lang="en-US" altLang="en-US" sz="2200" dirty="0">
              <a:solidFill>
                <a:srgbClr val="134679"/>
              </a:solidFill>
              <a:latin typeface="Arial" charset="0"/>
              <a:cs typeface="Arial" charset="0"/>
              <a:sym typeface="Arial" charset="0"/>
            </a:endParaRPr>
          </a:p>
        </p:txBody>
      </p:sp>
      <p:pic>
        <p:nvPicPr>
          <p:cNvPr id="11" name="Picture 5"/>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06605" y="3361008"/>
            <a:ext cx="1382316" cy="141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 name="Picture 2"/>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97228" y="3466585"/>
            <a:ext cx="1238562" cy="1249681"/>
          </a:xfrm>
          <a:prstGeom prst="rect">
            <a:avLst/>
          </a:prstGeom>
        </p:spPr>
      </p:pic>
    </p:spTree>
    <p:extLst>
      <p:ext uri="{BB962C8B-B14F-4D97-AF65-F5344CB8AC3E}">
        <p14:creationId xmlns:p14="http://schemas.microsoft.com/office/powerpoint/2010/main" val="155438979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sp>
        <p:nvSpPr>
          <p:cNvPr id="11" name="Title 1"/>
          <p:cNvSpPr>
            <a:spLocks noGrp="1"/>
          </p:cNvSpPr>
          <p:nvPr>
            <p:ph type="title"/>
          </p:nvPr>
        </p:nvSpPr>
        <p:spPr>
          <a:xfrm>
            <a:off x="172278" y="251382"/>
            <a:ext cx="6480000"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pic>
        <p:nvPicPr>
          <p:cNvPr id="12" name="Picture 11"/>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82740" y="239367"/>
            <a:ext cx="860728" cy="868455"/>
          </a:xfrm>
          <a:prstGeom prst="rect">
            <a:avLst/>
          </a:prstGeom>
        </p:spPr>
      </p:pic>
    </p:spTree>
    <p:extLst>
      <p:ext uri="{BB962C8B-B14F-4D97-AF65-F5344CB8AC3E}">
        <p14:creationId xmlns:p14="http://schemas.microsoft.com/office/powerpoint/2010/main" val="174546770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sp>
        <p:nvSpPr>
          <p:cNvPr id="12"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3"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pic>
        <p:nvPicPr>
          <p:cNvPr id="8" name="Picture 7"/>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740" y="239367"/>
            <a:ext cx="860728" cy="868455"/>
          </a:xfrm>
          <a:prstGeom prst="rect">
            <a:avLst/>
          </a:prstGeom>
        </p:spPr>
      </p:pic>
    </p:spTree>
    <p:extLst>
      <p:ext uri="{BB962C8B-B14F-4D97-AF65-F5344CB8AC3E}">
        <p14:creationId xmlns:p14="http://schemas.microsoft.com/office/powerpoint/2010/main" val="261587797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ounded Rectangle 14"/>
          <p:cNvSpPr/>
          <p:nvPr userDrawn="1"/>
        </p:nvSpPr>
        <p:spPr>
          <a:xfrm>
            <a:off x="165100" y="6653213"/>
            <a:ext cx="882015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sp>
        <p:nvSpPr>
          <p:cNvPr id="3" name="Rectangle 23"/>
          <p:cNvSpPr>
            <a:spLocks/>
          </p:cNvSpPr>
          <p:nvPr userDrawn="1"/>
        </p:nvSpPr>
        <p:spPr bwMode="auto">
          <a:xfrm>
            <a:off x="7148513" y="6648450"/>
            <a:ext cx="1728787" cy="215900"/>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Asthma</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1313" y="184150"/>
            <a:ext cx="968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04E9227-E274-4440-BA8E-C7106F132587}" type="datetime1">
              <a:rPr lang="en-AU" altLang="en-US">
                <a:solidFill>
                  <a:prstClr val="black"/>
                </a:solidFill>
              </a:rPr>
              <a:pPr/>
              <a:t>25/06/2017</a:t>
            </a:fld>
            <a:endParaRPr lang="en-AU" altLang="en-US">
              <a:solidFill>
                <a:prstClr val="black"/>
              </a:solidFill>
            </a:endParaRPr>
          </a:p>
        </p:txBody>
      </p:sp>
      <p:sp>
        <p:nvSpPr>
          <p:cNvPr id="6"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7"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51FF73E-AFE6-47C7-B9BC-46EA8BF16127}" type="slidenum">
              <a:rPr lang="en-AU" altLang="en-US">
                <a:solidFill>
                  <a:prstClr val="black"/>
                </a:solidFill>
              </a:rPr>
              <a:pPr/>
              <a:t>‹nº›</a:t>
            </a:fld>
            <a:endParaRPr lang="en-AU" altLang="en-US">
              <a:solidFill>
                <a:prstClr val="black"/>
              </a:solidFill>
            </a:endParaRPr>
          </a:p>
        </p:txBody>
      </p:sp>
    </p:spTree>
    <p:extLst>
      <p:ext uri="{BB962C8B-B14F-4D97-AF65-F5344CB8AC3E}">
        <p14:creationId xmlns:p14="http://schemas.microsoft.com/office/powerpoint/2010/main" val="235873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1C270875-E729-438F-AD64-DA10B3256A5A}" type="datetimeFigureOut">
              <a:rPr lang="pt-PT" smtClean="0"/>
              <a:t>25/06/2017</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7AC85B3-BB92-4040-8F52-E774985663BC}" type="slidenum">
              <a:rPr lang="pt-PT" smtClean="0"/>
              <a:t>‹nº›</a:t>
            </a:fld>
            <a:endParaRPr lang="pt-P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TextBox 1"/>
          <p:cNvSpPr txBox="1">
            <a:spLocks noChangeArrowheads="1"/>
          </p:cNvSpPr>
          <p:nvPr userDrawn="1"/>
        </p:nvSpPr>
        <p:spPr bwMode="auto">
          <a:xfrm>
            <a:off x="1524000" y="6573072"/>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Asthma</a:t>
            </a:r>
          </a:p>
        </p:txBody>
      </p:sp>
      <p:pic>
        <p:nvPicPr>
          <p:cNvPr id="9"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157916" y="99940"/>
            <a:ext cx="8856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 name="Title 1"/>
          <p:cNvSpPr>
            <a:spLocks noGrp="1"/>
          </p:cNvSpPr>
          <p:nvPr>
            <p:ph type="ctrTitle"/>
          </p:nvPr>
        </p:nvSpPr>
        <p:spPr>
          <a:xfrm>
            <a:off x="685800" y="778721"/>
            <a:ext cx="77724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
        <p:nvSpPr>
          <p:cNvPr id="13" name="Rectangle 7"/>
          <p:cNvSpPr>
            <a:spLocks/>
          </p:cNvSpPr>
          <p:nvPr userDrawn="1"/>
        </p:nvSpPr>
        <p:spPr bwMode="auto">
          <a:xfrm>
            <a:off x="179016" y="4218334"/>
            <a:ext cx="8813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500" dirty="0">
                <a:solidFill>
                  <a:srgbClr val="134679"/>
                </a:solidFill>
                <a:latin typeface="Arial" charset="0"/>
                <a:cs typeface="Arial" charset="0"/>
                <a:sym typeface="Arial" charset="0"/>
              </a:rPr>
              <a:t>GINA </a:t>
            </a:r>
            <a:r>
              <a:rPr lang="en-US" altLang="en-US" sz="2500" dirty="0" smtClean="0">
                <a:solidFill>
                  <a:srgbClr val="134679"/>
                </a:solidFill>
                <a:latin typeface="Arial" charset="0"/>
                <a:cs typeface="Arial" charset="0"/>
                <a:sym typeface="Arial" charset="0"/>
              </a:rPr>
              <a:t>Global Strategy </a:t>
            </a:r>
            <a:r>
              <a:rPr lang="en-US" altLang="en-US" sz="2500" dirty="0">
                <a:solidFill>
                  <a:srgbClr val="134679"/>
                </a:solidFill>
                <a:latin typeface="Arial" charset="0"/>
                <a:cs typeface="Arial" charset="0"/>
                <a:sym typeface="Arial" charset="0"/>
              </a:rPr>
              <a:t>for </a:t>
            </a:r>
            <a:r>
              <a:rPr lang="en-US" altLang="en-US" sz="2500" dirty="0" smtClean="0">
                <a:solidFill>
                  <a:srgbClr val="134679"/>
                </a:solidFill>
                <a:latin typeface="Arial" charset="0"/>
                <a:cs typeface="Arial" charset="0"/>
                <a:sym typeface="Arial" charset="0"/>
              </a:rPr>
              <a:t>Asthma </a:t>
            </a:r>
            <a:r>
              <a:rPr lang="en-US" altLang="en-US" sz="2500" dirty="0">
                <a:solidFill>
                  <a:srgbClr val="134679"/>
                </a:solidFill>
                <a:latin typeface="Arial" charset="0"/>
                <a:cs typeface="Arial" charset="0"/>
                <a:sym typeface="Arial" charset="0"/>
              </a:rPr>
              <a:t/>
            </a:r>
            <a:br>
              <a:rPr lang="en-US" altLang="en-US" sz="2500" dirty="0">
                <a:solidFill>
                  <a:srgbClr val="134679"/>
                </a:solidFill>
                <a:latin typeface="Arial" charset="0"/>
                <a:cs typeface="Arial" charset="0"/>
                <a:sym typeface="Arial" charset="0"/>
              </a:rPr>
            </a:br>
            <a:r>
              <a:rPr lang="en-US" altLang="en-US" sz="2500" dirty="0" smtClean="0">
                <a:solidFill>
                  <a:srgbClr val="134679"/>
                </a:solidFill>
                <a:latin typeface="Arial" charset="0"/>
                <a:cs typeface="Arial" charset="0"/>
                <a:sym typeface="Arial" charset="0"/>
              </a:rPr>
              <a:t>Management </a:t>
            </a:r>
            <a:r>
              <a:rPr lang="en-US" altLang="en-US" sz="2500" dirty="0">
                <a:solidFill>
                  <a:srgbClr val="134679"/>
                </a:solidFill>
                <a:latin typeface="Arial" charset="0"/>
                <a:cs typeface="Arial" charset="0"/>
                <a:sym typeface="Arial" charset="0"/>
              </a:rPr>
              <a:t>and </a:t>
            </a:r>
            <a:r>
              <a:rPr lang="en-US" altLang="en-US" sz="2500" smtClean="0">
                <a:solidFill>
                  <a:srgbClr val="134679"/>
                </a:solidFill>
                <a:latin typeface="Arial" charset="0"/>
                <a:cs typeface="Arial" charset="0"/>
                <a:sym typeface="Arial" charset="0"/>
              </a:rPr>
              <a:t>Prevention 2016</a:t>
            </a:r>
            <a:endParaRPr lang="en-US" altLang="en-US" sz="2500" dirty="0">
              <a:solidFill>
                <a:srgbClr val="134679"/>
              </a:solidFill>
              <a:latin typeface="Arial" charset="0"/>
              <a:cs typeface="Arial" charset="0"/>
              <a:sym typeface="Arial" charset="0"/>
            </a:endParaRPr>
          </a:p>
        </p:txBody>
      </p:sp>
      <p:pic>
        <p:nvPicPr>
          <p:cNvPr id="14"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53734" y="2409550"/>
            <a:ext cx="17065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 name="TextBox 2"/>
          <p:cNvSpPr txBox="1"/>
          <p:nvPr userDrawn="1"/>
        </p:nvSpPr>
        <p:spPr>
          <a:xfrm>
            <a:off x="901148" y="5183534"/>
            <a:ext cx="7076661" cy="923330"/>
          </a:xfrm>
          <a:prstGeom prst="rect">
            <a:avLst/>
          </a:prstGeom>
          <a:noFill/>
        </p:spPr>
        <p:txBody>
          <a:bodyPr wrap="square" rtlCol="0">
            <a:spAutoFit/>
          </a:bodyPr>
          <a:lstStyle/>
          <a:p>
            <a:r>
              <a:rPr lang="en-US" dirty="0" smtClean="0">
                <a:solidFill>
                  <a:srgbClr val="134679"/>
                </a:solidFill>
              </a:rPr>
              <a:t>This slide set is restricted for academic and educational purposes only.  Use of the slide set, or of individual slides, for commercial or promotional purposes requires approval from GINA. </a:t>
            </a:r>
            <a:endParaRPr lang="en-AU" dirty="0">
              <a:solidFill>
                <a:prstClr val="black"/>
              </a:solidFill>
            </a:endParaRPr>
          </a:p>
        </p:txBody>
      </p:sp>
    </p:spTree>
    <p:extLst>
      <p:ext uri="{BB962C8B-B14F-4D97-AF65-F5344CB8AC3E}">
        <p14:creationId xmlns:p14="http://schemas.microsoft.com/office/powerpoint/2010/main" val="353678456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400" y="-165100"/>
            <a:ext cx="9702800" cy="718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135680312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sp>
        <p:nvSpPr>
          <p:cNvPr id="11" name="Title 1"/>
          <p:cNvSpPr>
            <a:spLocks noGrp="1"/>
          </p:cNvSpPr>
          <p:nvPr>
            <p:ph type="title"/>
          </p:nvPr>
        </p:nvSpPr>
        <p:spPr>
          <a:xfrm>
            <a:off x="172279" y="251382"/>
            <a:ext cx="7598533"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Tree>
    <p:extLst>
      <p:ext uri="{BB962C8B-B14F-4D97-AF65-F5344CB8AC3E}">
        <p14:creationId xmlns:p14="http://schemas.microsoft.com/office/powerpoint/2010/main" val="89250612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sp>
        <p:nvSpPr>
          <p:cNvPr id="12"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3"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Tree>
    <p:extLst>
      <p:ext uri="{BB962C8B-B14F-4D97-AF65-F5344CB8AC3E}">
        <p14:creationId xmlns:p14="http://schemas.microsoft.com/office/powerpoint/2010/main" val="353799816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3"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157916" y="99940"/>
            <a:ext cx="8856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sp>
        <p:nvSpPr>
          <p:cNvPr id="8" name="TextBox 1"/>
          <p:cNvSpPr txBox="1">
            <a:spLocks noChangeArrowheads="1"/>
          </p:cNvSpPr>
          <p:nvPr userDrawn="1"/>
        </p:nvSpPr>
        <p:spPr bwMode="auto">
          <a:xfrm>
            <a:off x="1524000" y="6573072"/>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t>
            </a:r>
            <a:r>
              <a:rPr lang="en-US" sz="1200" dirty="0" smtClean="0">
                <a:solidFill>
                  <a:srgbClr val="134679"/>
                </a:solidFill>
              </a:rPr>
              <a:t>Asthma3.</a:t>
            </a:r>
            <a:endParaRPr lang="en-US" sz="1200" dirty="0">
              <a:solidFill>
                <a:srgbClr val="134679"/>
              </a:solidFill>
            </a:endParaRPr>
          </a:p>
        </p:txBody>
      </p:sp>
      <p:sp>
        <p:nvSpPr>
          <p:cNvPr id="2" name="Title 1"/>
          <p:cNvSpPr>
            <a:spLocks noGrp="1"/>
          </p:cNvSpPr>
          <p:nvPr>
            <p:ph type="ctrTitle"/>
          </p:nvPr>
        </p:nvSpPr>
        <p:spPr>
          <a:xfrm>
            <a:off x="685800" y="1255793"/>
            <a:ext cx="77724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
        <p:nvSpPr>
          <p:cNvPr id="10" name="Rectangle 7"/>
          <p:cNvSpPr>
            <a:spLocks/>
          </p:cNvSpPr>
          <p:nvPr userDrawn="1"/>
        </p:nvSpPr>
        <p:spPr bwMode="auto">
          <a:xfrm>
            <a:off x="304800" y="4970120"/>
            <a:ext cx="8813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200" dirty="0">
                <a:solidFill>
                  <a:srgbClr val="134679"/>
                </a:solidFill>
                <a:latin typeface="Arial" charset="0"/>
                <a:cs typeface="Arial" charset="0"/>
                <a:sym typeface="Arial" charset="0"/>
              </a:rPr>
              <a:t>GINA </a:t>
            </a:r>
            <a:r>
              <a:rPr lang="en-US" altLang="en-US" sz="2200" dirty="0" smtClean="0">
                <a:solidFill>
                  <a:srgbClr val="134679"/>
                </a:solidFill>
                <a:latin typeface="Arial" charset="0"/>
                <a:cs typeface="Arial" charset="0"/>
                <a:sym typeface="Arial" charset="0"/>
              </a:rPr>
              <a:t>Global Strategy </a:t>
            </a:r>
            <a:r>
              <a:rPr lang="en-US" altLang="en-US" sz="2200" dirty="0">
                <a:solidFill>
                  <a:srgbClr val="134679"/>
                </a:solidFill>
                <a:latin typeface="Arial" charset="0"/>
                <a:cs typeface="Arial" charset="0"/>
                <a:sym typeface="Arial" charset="0"/>
              </a:rPr>
              <a:t>for </a:t>
            </a:r>
            <a:r>
              <a:rPr lang="en-US" altLang="en-US" sz="2200" dirty="0" smtClean="0">
                <a:solidFill>
                  <a:srgbClr val="134679"/>
                </a:solidFill>
                <a:latin typeface="Arial" charset="0"/>
                <a:cs typeface="Arial" charset="0"/>
                <a:sym typeface="Arial" charset="0"/>
              </a:rPr>
              <a:t>Asthma Management </a:t>
            </a:r>
            <a:br>
              <a:rPr lang="en-US" altLang="en-US" sz="2200" dirty="0" smtClean="0">
                <a:solidFill>
                  <a:srgbClr val="134679"/>
                </a:solidFill>
                <a:latin typeface="Arial" charset="0"/>
                <a:cs typeface="Arial" charset="0"/>
                <a:sym typeface="Arial" charset="0"/>
              </a:rPr>
            </a:br>
            <a:r>
              <a:rPr lang="en-US" altLang="en-US" sz="2200" dirty="0" smtClean="0">
                <a:solidFill>
                  <a:srgbClr val="134679"/>
                </a:solidFill>
                <a:latin typeface="Arial" charset="0"/>
                <a:cs typeface="Arial" charset="0"/>
                <a:sym typeface="Arial" charset="0"/>
              </a:rPr>
              <a:t>and Prevention</a:t>
            </a:r>
          </a:p>
          <a:p>
            <a:pPr algn="ctr">
              <a:spcBef>
                <a:spcPts val="663"/>
              </a:spcBef>
            </a:pPr>
            <a:r>
              <a:rPr lang="en-US" altLang="en-US" sz="2200" dirty="0" smtClean="0">
                <a:solidFill>
                  <a:srgbClr val="134679"/>
                </a:solidFill>
                <a:latin typeface="Arial" charset="0"/>
                <a:cs typeface="Arial" charset="0"/>
                <a:sym typeface="Arial" charset="0"/>
              </a:rPr>
              <a:t>GOLD Global Strategy for Diagnosis, </a:t>
            </a:r>
            <a:br>
              <a:rPr lang="en-US" altLang="en-US" sz="2200" dirty="0" smtClean="0">
                <a:solidFill>
                  <a:srgbClr val="134679"/>
                </a:solidFill>
                <a:latin typeface="Arial" charset="0"/>
                <a:cs typeface="Arial" charset="0"/>
                <a:sym typeface="Arial" charset="0"/>
              </a:rPr>
            </a:br>
            <a:r>
              <a:rPr lang="en-US" altLang="en-US" sz="2200" dirty="0" smtClean="0">
                <a:solidFill>
                  <a:srgbClr val="134679"/>
                </a:solidFill>
                <a:latin typeface="Arial" charset="0"/>
                <a:cs typeface="Arial" charset="0"/>
                <a:sym typeface="Arial" charset="0"/>
              </a:rPr>
              <a:t>Management and Prevention of COPD</a:t>
            </a:r>
            <a:endParaRPr lang="en-US" altLang="en-US" sz="2200" dirty="0">
              <a:solidFill>
                <a:srgbClr val="134679"/>
              </a:solidFill>
              <a:latin typeface="Arial" charset="0"/>
              <a:cs typeface="Arial" charset="0"/>
              <a:sym typeface="Arial" charset="0"/>
            </a:endParaRPr>
          </a:p>
        </p:txBody>
      </p:sp>
      <p:pic>
        <p:nvPicPr>
          <p:cNvPr id="11" name="Picture 5"/>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06605" y="3361008"/>
            <a:ext cx="1382316" cy="141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 name="Picture 2"/>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97228" y="3466585"/>
            <a:ext cx="1238562" cy="1249681"/>
          </a:xfrm>
          <a:prstGeom prst="rect">
            <a:avLst/>
          </a:prstGeom>
        </p:spPr>
      </p:pic>
    </p:spTree>
    <p:extLst>
      <p:ext uri="{BB962C8B-B14F-4D97-AF65-F5344CB8AC3E}">
        <p14:creationId xmlns:p14="http://schemas.microsoft.com/office/powerpoint/2010/main" val="414200886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sp>
        <p:nvSpPr>
          <p:cNvPr id="11" name="Title 1"/>
          <p:cNvSpPr>
            <a:spLocks noGrp="1"/>
          </p:cNvSpPr>
          <p:nvPr>
            <p:ph type="title"/>
          </p:nvPr>
        </p:nvSpPr>
        <p:spPr>
          <a:xfrm>
            <a:off x="172278" y="251382"/>
            <a:ext cx="6480000"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pic>
        <p:nvPicPr>
          <p:cNvPr id="12" name="Picture 11"/>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82740" y="239367"/>
            <a:ext cx="860728" cy="868455"/>
          </a:xfrm>
          <a:prstGeom prst="rect">
            <a:avLst/>
          </a:prstGeom>
        </p:spPr>
      </p:pic>
    </p:spTree>
    <p:extLst>
      <p:ext uri="{BB962C8B-B14F-4D97-AF65-F5344CB8AC3E}">
        <p14:creationId xmlns:p14="http://schemas.microsoft.com/office/powerpoint/2010/main" val="319515041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sp>
        <p:nvSpPr>
          <p:cNvPr id="12"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3"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pic>
        <p:nvPicPr>
          <p:cNvPr id="8" name="Picture 7"/>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740" y="239367"/>
            <a:ext cx="860728" cy="868455"/>
          </a:xfrm>
          <a:prstGeom prst="rect">
            <a:avLst/>
          </a:prstGeom>
        </p:spPr>
      </p:pic>
    </p:spTree>
    <p:extLst>
      <p:ext uri="{BB962C8B-B14F-4D97-AF65-F5344CB8AC3E}">
        <p14:creationId xmlns:p14="http://schemas.microsoft.com/office/powerpoint/2010/main" val="14508723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ounded Rectangle 14"/>
          <p:cNvSpPr/>
          <p:nvPr userDrawn="1"/>
        </p:nvSpPr>
        <p:spPr>
          <a:xfrm>
            <a:off x="165100" y="6653213"/>
            <a:ext cx="882015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sp>
        <p:nvSpPr>
          <p:cNvPr id="3" name="Rectangle 23"/>
          <p:cNvSpPr>
            <a:spLocks/>
          </p:cNvSpPr>
          <p:nvPr userDrawn="1"/>
        </p:nvSpPr>
        <p:spPr bwMode="auto">
          <a:xfrm>
            <a:off x="7148513" y="6648450"/>
            <a:ext cx="1728787" cy="215900"/>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Asthma</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1313" y="184150"/>
            <a:ext cx="968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04E9227-E274-4440-BA8E-C7106F132587}" type="datetime1">
              <a:rPr lang="en-AU" altLang="en-US">
                <a:solidFill>
                  <a:prstClr val="black"/>
                </a:solidFill>
              </a:rPr>
              <a:pPr/>
              <a:t>25/06/2017</a:t>
            </a:fld>
            <a:endParaRPr lang="en-AU" altLang="en-US">
              <a:solidFill>
                <a:prstClr val="black"/>
              </a:solidFill>
            </a:endParaRPr>
          </a:p>
        </p:txBody>
      </p:sp>
      <p:sp>
        <p:nvSpPr>
          <p:cNvPr id="6"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7"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51FF73E-AFE6-47C7-B9BC-46EA8BF16127}" type="slidenum">
              <a:rPr lang="en-AU" altLang="en-US">
                <a:solidFill>
                  <a:prstClr val="black"/>
                </a:solidFill>
              </a:rPr>
              <a:pPr/>
              <a:t>‹nº›</a:t>
            </a:fld>
            <a:endParaRPr lang="en-AU" altLang="en-US">
              <a:solidFill>
                <a:prstClr val="black"/>
              </a:solidFill>
            </a:endParaRPr>
          </a:p>
        </p:txBody>
      </p:sp>
    </p:spTree>
    <p:extLst>
      <p:ext uri="{BB962C8B-B14F-4D97-AF65-F5344CB8AC3E}">
        <p14:creationId xmlns:p14="http://schemas.microsoft.com/office/powerpoint/2010/main" val="2299592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524000" y="6573838"/>
            <a:ext cx="6096000" cy="276225"/>
          </a:xfrm>
          <a:prstGeom prst="rect">
            <a:avLst/>
          </a:prstGeom>
          <a:noFill/>
          <a:ln>
            <a:noFill/>
          </a:ln>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200" b="1">
                <a:solidFill>
                  <a:srgbClr val="134679"/>
                </a:solidFill>
              </a:rPr>
              <a:t>© Global Initiative for Asthma</a:t>
            </a:r>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l="4451" t="3503" r="4276" b="2338"/>
          <a:stretch>
            <a:fillRect/>
          </a:stretch>
        </p:blipFill>
        <p:spPr bwMode="auto">
          <a:xfrm>
            <a:off x="157163" y="100013"/>
            <a:ext cx="8856662" cy="67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p:cNvSpPr>
          <p:nvPr userDrawn="1"/>
        </p:nvSpPr>
        <p:spPr bwMode="auto">
          <a:xfrm>
            <a:off x="179388" y="4217988"/>
            <a:ext cx="8813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ts val="663"/>
              </a:spcBef>
              <a:spcAft>
                <a:spcPct val="0"/>
              </a:spcAft>
            </a:pPr>
            <a:r>
              <a:rPr lang="en-US" altLang="en-US" sz="2500">
                <a:solidFill>
                  <a:srgbClr val="134679"/>
                </a:solidFill>
                <a:cs typeface="Arial" pitchFamily="34" charset="0"/>
                <a:sym typeface="Arial" pitchFamily="34" charset="0"/>
              </a:rPr>
              <a:t>GINA Global Strategy for Asthma </a:t>
            </a:r>
            <a:br>
              <a:rPr lang="en-US" altLang="en-US" sz="2500">
                <a:solidFill>
                  <a:srgbClr val="134679"/>
                </a:solidFill>
                <a:cs typeface="Arial" pitchFamily="34" charset="0"/>
                <a:sym typeface="Arial" pitchFamily="34" charset="0"/>
              </a:rPr>
            </a:br>
            <a:r>
              <a:rPr lang="en-US" altLang="en-US" sz="2500">
                <a:solidFill>
                  <a:srgbClr val="134679"/>
                </a:solidFill>
                <a:cs typeface="Arial" pitchFamily="34" charset="0"/>
                <a:sym typeface="Arial" pitchFamily="34" charset="0"/>
              </a:rPr>
              <a:t>Management and Prevention 2014</a:t>
            </a:r>
          </a:p>
        </p:txBody>
      </p:sp>
      <p:pic>
        <p:nvPicPr>
          <p:cNvPr id="6"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54438" y="2409825"/>
            <a:ext cx="17065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901700" y="5183188"/>
            <a:ext cx="7075488" cy="923925"/>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en-US" sz="1800" smtClean="0">
                <a:solidFill>
                  <a:srgbClr val="134679"/>
                </a:solidFill>
              </a:rPr>
              <a:t>This slide set is restricted for academic and educational purposes only.  Use of the slide set, or of individual slides, for commercial or promotional purposes requires approval from GINA. </a:t>
            </a:r>
            <a:endParaRPr lang="en-AU" sz="1800" smtClean="0">
              <a:solidFill>
                <a:prstClr val="black"/>
              </a:solidFill>
            </a:endParaRPr>
          </a:p>
        </p:txBody>
      </p:sp>
      <p:sp>
        <p:nvSpPr>
          <p:cNvPr id="2" name="Title 1"/>
          <p:cNvSpPr>
            <a:spLocks noGrp="1"/>
          </p:cNvSpPr>
          <p:nvPr>
            <p:ph type="ctrTitle"/>
          </p:nvPr>
        </p:nvSpPr>
        <p:spPr>
          <a:xfrm>
            <a:off x="685800" y="778721"/>
            <a:ext cx="77724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Tree>
    <p:extLst>
      <p:ext uri="{BB962C8B-B14F-4D97-AF65-F5344CB8AC3E}">
        <p14:creationId xmlns:p14="http://schemas.microsoft.com/office/powerpoint/2010/main" val="970366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400" y="-165100"/>
            <a:ext cx="9702800" cy="718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0688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údo Duplo">
    <p:spTree>
      <p:nvGrpSpPr>
        <p:cNvPr id="1" name=""/>
        <p:cNvGrpSpPr/>
        <p:nvPr/>
      </p:nvGrpSpPr>
      <p:grpSpPr>
        <a:xfrm>
          <a:off x="0" y="0"/>
          <a:ext cx="0" cy="0"/>
          <a:chOff x="0" y="0"/>
          <a:chExt cx="0" cy="0"/>
        </a:xfrm>
      </p:grpSpPr>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o Número do Diapositivo 6"/>
          <p:cNvSpPr>
            <a:spLocks noGrp="1"/>
          </p:cNvSpPr>
          <p:nvPr>
            <p:ph type="sldNum" sz="quarter" idx="12"/>
          </p:nvPr>
        </p:nvSpPr>
        <p:spPr/>
        <p:txBody>
          <a:bodyPr/>
          <a:lstStyle/>
          <a:p>
            <a:fld id="{17AC85B3-BB92-4040-8F52-E774985663BC}" type="slidenum">
              <a:rPr lang="pt-PT" smtClean="0"/>
              <a:t>‹nº›</a:t>
            </a:fld>
            <a:endParaRPr lang="pt-PT"/>
          </a:p>
        </p:txBody>
      </p:sp>
      <p:sp>
        <p:nvSpPr>
          <p:cNvPr id="9" name="Título 1"/>
          <p:cNvSpPr>
            <a:spLocks noGrp="1"/>
          </p:cNvSpPr>
          <p:nvPr>
            <p:ph type="title"/>
          </p:nvPr>
        </p:nvSpPr>
        <p:spPr>
          <a:xfrm>
            <a:off x="1835696" y="274638"/>
            <a:ext cx="5976664" cy="1143000"/>
          </a:xfrm>
        </p:spPr>
        <p:txBody>
          <a:bodyPr/>
          <a:lstStyle/>
          <a:p>
            <a:r>
              <a:rPr lang="pt-PT" dirty="0" smtClean="0"/>
              <a:t>Clique para editar o estilo</a:t>
            </a:r>
            <a:endParaRPr lang="pt-PT" dirty="0"/>
          </a:p>
        </p:txBody>
      </p:sp>
      <p:pic>
        <p:nvPicPr>
          <p:cNvPr id="10" name="Picture 3" descr="C:\Users\Jaime Sousa\Documents\Documentos\IPCRG\IPCRG Logo.t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59684" y="299143"/>
            <a:ext cx="998585" cy="703876"/>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461" y="404664"/>
            <a:ext cx="1309239" cy="792089"/>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ounded Rectangle 14"/>
          <p:cNvSpPr/>
          <p:nvPr userDrawn="1"/>
        </p:nvSpPr>
        <p:spPr>
          <a:xfrm>
            <a:off x="165100" y="6653213"/>
            <a:ext cx="882015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pic>
        <p:nvPicPr>
          <p:cNvPr id="5"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139700"/>
            <a:ext cx="882015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61313" y="184150"/>
            <a:ext cx="968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3"/>
          <p:cNvSpPr>
            <a:spLocks/>
          </p:cNvSpPr>
          <p:nvPr userDrawn="1"/>
        </p:nvSpPr>
        <p:spPr bwMode="auto">
          <a:xfrm>
            <a:off x="7148513" y="6648450"/>
            <a:ext cx="1728787" cy="215900"/>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000">
                <a:solidFill>
                  <a:srgbClr val="FFFFFF"/>
                </a:solidFill>
                <a:cs typeface="Arial" pitchFamily="34" charset="0"/>
                <a:sym typeface="Arial" pitchFamily="34" charset="0"/>
              </a:rPr>
              <a:t>© Global Initiative for Asthma</a:t>
            </a:r>
          </a:p>
        </p:txBody>
      </p:sp>
      <p:sp>
        <p:nvSpPr>
          <p:cNvPr id="3" name="Content Placeholder 2"/>
          <p:cNvSpPr>
            <a:spLocks noGrp="1"/>
          </p:cNvSpPr>
          <p:nvPr>
            <p:ph idx="1"/>
          </p:nvPr>
        </p:nvSpPr>
        <p:spPr>
          <a:xfrm>
            <a:off x="457200" y="1192696"/>
            <a:ext cx="8527348" cy="5208104"/>
          </a:xfrm>
          <a:prstGeom prst="rect">
            <a:avLst/>
          </a:prstGeom>
        </p:spPr>
        <p:txBody>
          <a:bodyPr>
            <a:normAutofit/>
          </a:bodyPr>
          <a:lstStyle>
            <a:lvl1pPr marL="342900" indent="-342900">
              <a:buClr>
                <a:srgbClr val="F79646"/>
              </a:buClr>
              <a:buSzPct val="80000"/>
              <a:buFont typeface="Wingdings" panose="05000000000000000000" pitchFamily="2" charset="2"/>
              <a:buChar char=""/>
              <a:defRPr sz="2200" baseline="0">
                <a:solidFill>
                  <a:srgbClr val="07192B"/>
                </a:solidFill>
                <a:latin typeface="Arial" panose="020B0604020202020204" pitchFamily="34" charset="0"/>
                <a:cs typeface="Arial" panose="020B0604020202020204" pitchFamily="34" charset="0"/>
              </a:defRPr>
            </a:lvl1pPr>
            <a:lvl2pPr marL="742950" indent="-285750">
              <a:buClr>
                <a:srgbClr val="F79646"/>
              </a:buClr>
              <a:buFont typeface="Wingdings" panose="05000000000000000000" pitchFamily="2" charset="2"/>
              <a:buChar char="§"/>
              <a:defRPr sz="2000">
                <a:solidFill>
                  <a:srgbClr val="134679"/>
                </a:solidFill>
                <a:latin typeface="Arial" panose="020B0604020202020204" pitchFamily="34" charset="0"/>
                <a:cs typeface="Arial" panose="020B0604020202020204" pitchFamily="34" charset="0"/>
              </a:defRPr>
            </a:lvl2pPr>
            <a:lvl3pPr>
              <a:buClr>
                <a:srgbClr val="F79646"/>
              </a:buClr>
              <a:defRPr sz="1800">
                <a:solidFill>
                  <a:srgbClr val="134679"/>
                </a:solidFill>
                <a:latin typeface="Arial" panose="020B0604020202020204" pitchFamily="34" charset="0"/>
                <a:cs typeface="Arial" panose="020B0604020202020204" pitchFamily="34" charset="0"/>
              </a:defRPr>
            </a:lvl3pPr>
            <a:lvl4pPr>
              <a:buClr>
                <a:srgbClr val="F79646"/>
              </a:buClr>
              <a:defRPr sz="1600">
                <a:solidFill>
                  <a:srgbClr val="134679"/>
                </a:solidFill>
                <a:latin typeface="Arial" panose="020B0604020202020204" pitchFamily="34" charset="0"/>
                <a:cs typeface="Arial" panose="020B0604020202020204" pitchFamily="34" charset="0"/>
              </a:defRPr>
            </a:lvl4pPr>
            <a:lvl5pPr>
              <a:buClr>
                <a:srgbClr val="F79646"/>
              </a:buClr>
              <a:defRPr sz="1600">
                <a:solidFill>
                  <a:srgbClr val="134679"/>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a:xfrm>
            <a:off x="172279" y="251382"/>
            <a:ext cx="7580243"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
        <p:nvSpPr>
          <p:cNvPr id="8"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61F7D60A-51E0-4990-A6B5-8659FAD1E77E}" type="datetime1">
              <a:rPr lang="en-AU" altLang="en-US">
                <a:solidFill>
                  <a:prstClr val="black"/>
                </a:solidFill>
                <a:ea typeface="ＭＳ Ｐゴシック" pitchFamily="34" charset="-128"/>
              </a:rPr>
              <a:pPr fontAlgn="base">
                <a:spcBef>
                  <a:spcPct val="0"/>
                </a:spcBef>
                <a:spcAft>
                  <a:spcPct val="0"/>
                </a:spcAft>
              </a:pPr>
              <a:t>25/06/2017</a:t>
            </a:fld>
            <a:endParaRPr lang="en-AU" altLang="en-US">
              <a:solidFill>
                <a:prstClr val="black"/>
              </a:solidFill>
              <a:ea typeface="ＭＳ Ｐゴシック" pitchFamily="34" charset="-128"/>
            </a:endParaRPr>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10"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EB315E0C-EB2C-4DDA-98FC-2CA8A7C086EE}" type="slidenum">
              <a:rPr lang="en-AU" altLang="en-US">
                <a:solidFill>
                  <a:prstClr val="black"/>
                </a:solidFill>
                <a:ea typeface="ＭＳ Ｐゴシック" pitchFamily="34" charset="-128"/>
              </a:rPr>
              <a:pPr fontAlgn="base">
                <a:spcBef>
                  <a:spcPct val="0"/>
                </a:spcBef>
                <a:spcAft>
                  <a:spcPct val="0"/>
                </a:spcAft>
              </a:pPr>
              <a:t>‹nº›</a:t>
            </a:fld>
            <a:endParaRPr lang="en-AU" altLang="en-US">
              <a:solidFill>
                <a:prstClr val="black"/>
              </a:solidFill>
              <a:ea typeface="ＭＳ Ｐゴシック" pitchFamily="34" charset="-128"/>
            </a:endParaRPr>
          </a:p>
        </p:txBody>
      </p:sp>
    </p:spTree>
    <p:extLst>
      <p:ext uri="{BB962C8B-B14F-4D97-AF65-F5344CB8AC3E}">
        <p14:creationId xmlns:p14="http://schemas.microsoft.com/office/powerpoint/2010/main" val="41979179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ounded Rectangle 14"/>
          <p:cNvSpPr/>
          <p:nvPr userDrawn="1"/>
        </p:nvSpPr>
        <p:spPr>
          <a:xfrm>
            <a:off x="165100" y="6653213"/>
            <a:ext cx="882015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139700"/>
            <a:ext cx="882015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3"/>
          <p:cNvSpPr>
            <a:spLocks/>
          </p:cNvSpPr>
          <p:nvPr userDrawn="1"/>
        </p:nvSpPr>
        <p:spPr bwMode="auto">
          <a:xfrm>
            <a:off x="7148513" y="6648450"/>
            <a:ext cx="1728787" cy="215900"/>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000">
                <a:solidFill>
                  <a:srgbClr val="FFFFFF"/>
                </a:solidFill>
                <a:cs typeface="Arial" pitchFamily="34" charset="0"/>
                <a:sym typeface="Arial" pitchFamily="34" charset="0"/>
              </a:rPr>
              <a:t>© Global Initiative for Asthma</a:t>
            </a:r>
          </a:p>
        </p:txBody>
      </p:sp>
      <p:pic>
        <p:nvPicPr>
          <p:cNvPr id="6"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61313" y="184150"/>
            <a:ext cx="968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172279" y="251382"/>
            <a:ext cx="7598533"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
        <p:nvSpPr>
          <p:cNvPr id="7"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E026B130-49EB-452D-BB73-CAD25FE53402}" type="datetime1">
              <a:rPr lang="en-AU" altLang="en-US">
                <a:solidFill>
                  <a:prstClr val="black"/>
                </a:solidFill>
                <a:ea typeface="ＭＳ Ｐゴシック" pitchFamily="34" charset="-128"/>
              </a:rPr>
              <a:pPr fontAlgn="base">
                <a:spcBef>
                  <a:spcPct val="0"/>
                </a:spcBef>
                <a:spcAft>
                  <a:spcPct val="0"/>
                </a:spcAft>
              </a:pPr>
              <a:t>25/06/2017</a:t>
            </a:fld>
            <a:endParaRPr lang="en-AU" altLang="en-US">
              <a:solidFill>
                <a:prstClr val="black"/>
              </a:solidFill>
              <a:ea typeface="ＭＳ Ｐゴシック" pitchFamily="34" charset="-128"/>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67E667D4-D90F-4601-A628-28D7B0590E1E}" type="slidenum">
              <a:rPr lang="en-AU" altLang="en-US">
                <a:solidFill>
                  <a:prstClr val="black"/>
                </a:solidFill>
                <a:ea typeface="ＭＳ Ｐゴシック" pitchFamily="34" charset="-128"/>
              </a:rPr>
              <a:pPr fontAlgn="base">
                <a:spcBef>
                  <a:spcPct val="0"/>
                </a:spcBef>
                <a:spcAft>
                  <a:spcPct val="0"/>
                </a:spcAft>
              </a:pPr>
              <a:t>‹nº›</a:t>
            </a:fld>
            <a:endParaRPr lang="en-AU" altLang="en-US">
              <a:solidFill>
                <a:prstClr val="black"/>
              </a:solidFill>
              <a:ea typeface="ＭＳ Ｐゴシック" pitchFamily="34" charset="-128"/>
            </a:endParaRPr>
          </a:p>
        </p:txBody>
      </p:sp>
    </p:spTree>
    <p:extLst>
      <p:ext uri="{BB962C8B-B14F-4D97-AF65-F5344CB8AC3E}">
        <p14:creationId xmlns:p14="http://schemas.microsoft.com/office/powerpoint/2010/main" val="31563320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Rounded Rectangle 14"/>
          <p:cNvSpPr/>
          <p:nvPr userDrawn="1"/>
        </p:nvSpPr>
        <p:spPr>
          <a:xfrm>
            <a:off x="165100" y="6653213"/>
            <a:ext cx="882015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sp>
        <p:nvSpPr>
          <p:cNvPr id="3" name="Rectangle 23"/>
          <p:cNvSpPr>
            <a:spLocks/>
          </p:cNvSpPr>
          <p:nvPr userDrawn="1"/>
        </p:nvSpPr>
        <p:spPr bwMode="auto">
          <a:xfrm>
            <a:off x="7148513" y="6648450"/>
            <a:ext cx="1728787" cy="215900"/>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000">
                <a:solidFill>
                  <a:srgbClr val="FFFFFF"/>
                </a:solidFill>
                <a:cs typeface="Arial" pitchFamily="34" charset="0"/>
                <a:sym typeface="Arial" pitchFamily="34" charset="0"/>
              </a:rPr>
              <a:t>© Global Initiative for Asthma</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1313" y="184150"/>
            <a:ext cx="968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4C834639-7F67-43A3-A266-330C94FF1B03}" type="datetime1">
              <a:rPr lang="en-AU" altLang="en-US">
                <a:solidFill>
                  <a:prstClr val="black"/>
                </a:solidFill>
                <a:ea typeface="ＭＳ Ｐゴシック" pitchFamily="34" charset="-128"/>
              </a:rPr>
              <a:pPr fontAlgn="base">
                <a:spcBef>
                  <a:spcPct val="0"/>
                </a:spcBef>
                <a:spcAft>
                  <a:spcPct val="0"/>
                </a:spcAft>
              </a:pPr>
              <a:t>25/06/2017</a:t>
            </a:fld>
            <a:endParaRPr lang="en-AU" altLang="en-US">
              <a:solidFill>
                <a:prstClr val="black"/>
              </a:solidFill>
              <a:ea typeface="ＭＳ Ｐゴシック" pitchFamily="34" charset="-128"/>
            </a:endParaRPr>
          </a:p>
        </p:txBody>
      </p:sp>
      <p:sp>
        <p:nvSpPr>
          <p:cNvPr id="6"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7"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2B327612-2A87-402A-92F8-F921DC130266}" type="slidenum">
              <a:rPr lang="en-AU" altLang="en-US">
                <a:solidFill>
                  <a:prstClr val="black"/>
                </a:solidFill>
                <a:ea typeface="ＭＳ Ｐゴシック" pitchFamily="34" charset="-128"/>
              </a:rPr>
              <a:pPr fontAlgn="base">
                <a:spcBef>
                  <a:spcPct val="0"/>
                </a:spcBef>
                <a:spcAft>
                  <a:spcPct val="0"/>
                </a:spcAft>
              </a:pPr>
              <a:t>‹nº›</a:t>
            </a:fld>
            <a:endParaRPr lang="en-AU" altLang="en-US">
              <a:solidFill>
                <a:prstClr val="black"/>
              </a:solidFill>
              <a:ea typeface="ＭＳ Ｐゴシック" pitchFamily="34" charset="-128"/>
            </a:endParaRPr>
          </a:p>
        </p:txBody>
      </p:sp>
    </p:spTree>
    <p:extLst>
      <p:ext uri="{BB962C8B-B14F-4D97-AF65-F5344CB8AC3E}">
        <p14:creationId xmlns:p14="http://schemas.microsoft.com/office/powerpoint/2010/main" val="64331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3"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l="4451" t="3503" r="4276" b="2338"/>
          <a:stretch>
            <a:fillRect/>
          </a:stretch>
        </p:blipFill>
        <p:spPr bwMode="auto">
          <a:xfrm>
            <a:off x="157163" y="100013"/>
            <a:ext cx="8856662" cy="67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
          <p:cNvSpPr txBox="1">
            <a:spLocks noChangeArrowheads="1"/>
          </p:cNvSpPr>
          <p:nvPr userDrawn="1"/>
        </p:nvSpPr>
        <p:spPr bwMode="auto">
          <a:xfrm>
            <a:off x="1524000" y="6573838"/>
            <a:ext cx="6096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200" b="1">
                <a:solidFill>
                  <a:srgbClr val="134679"/>
                </a:solidFill>
              </a:rPr>
              <a:t>© Global Initiative for Asthma3.</a:t>
            </a:r>
          </a:p>
        </p:txBody>
      </p:sp>
      <p:sp>
        <p:nvSpPr>
          <p:cNvPr id="5" name="Rectangle 7"/>
          <p:cNvSpPr>
            <a:spLocks/>
          </p:cNvSpPr>
          <p:nvPr userDrawn="1"/>
        </p:nvSpPr>
        <p:spPr bwMode="auto">
          <a:xfrm>
            <a:off x="304800" y="4745038"/>
            <a:ext cx="8813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ts val="663"/>
              </a:spcBef>
              <a:spcAft>
                <a:spcPct val="0"/>
              </a:spcAft>
            </a:pPr>
            <a:r>
              <a:rPr lang="en-US" altLang="en-US" sz="2200">
                <a:solidFill>
                  <a:srgbClr val="134679"/>
                </a:solidFill>
                <a:cs typeface="Arial" pitchFamily="34" charset="0"/>
                <a:sym typeface="Arial" pitchFamily="34" charset="0"/>
              </a:rPr>
              <a:t>GINA Global Strategy for Asthma Management </a:t>
            </a:r>
            <a:br>
              <a:rPr lang="en-US" altLang="en-US" sz="2200">
                <a:solidFill>
                  <a:srgbClr val="134679"/>
                </a:solidFill>
                <a:cs typeface="Arial" pitchFamily="34" charset="0"/>
                <a:sym typeface="Arial" pitchFamily="34" charset="0"/>
              </a:rPr>
            </a:br>
            <a:r>
              <a:rPr lang="en-US" altLang="en-US" sz="2200">
                <a:solidFill>
                  <a:srgbClr val="134679"/>
                </a:solidFill>
                <a:cs typeface="Arial" pitchFamily="34" charset="0"/>
                <a:sym typeface="Arial" pitchFamily="34" charset="0"/>
              </a:rPr>
              <a:t>and Prevention</a:t>
            </a:r>
          </a:p>
          <a:p>
            <a:pPr algn="ctr" eaLnBrk="1" fontAlgn="base" hangingPunct="1">
              <a:spcBef>
                <a:spcPts val="663"/>
              </a:spcBef>
              <a:spcAft>
                <a:spcPct val="0"/>
              </a:spcAft>
            </a:pPr>
            <a:r>
              <a:rPr lang="en-US" altLang="en-US" sz="2200">
                <a:solidFill>
                  <a:srgbClr val="134679"/>
                </a:solidFill>
                <a:cs typeface="Arial" pitchFamily="34" charset="0"/>
                <a:sym typeface="Arial" pitchFamily="34" charset="0"/>
              </a:rPr>
              <a:t>GOLD Global Strategy for Diagnosis, </a:t>
            </a:r>
            <a:br>
              <a:rPr lang="en-US" altLang="en-US" sz="2200">
                <a:solidFill>
                  <a:srgbClr val="134679"/>
                </a:solidFill>
                <a:cs typeface="Arial" pitchFamily="34" charset="0"/>
                <a:sym typeface="Arial" pitchFamily="34" charset="0"/>
              </a:rPr>
            </a:br>
            <a:r>
              <a:rPr lang="en-US" altLang="en-US" sz="2200">
                <a:solidFill>
                  <a:srgbClr val="134679"/>
                </a:solidFill>
                <a:cs typeface="Arial" pitchFamily="34" charset="0"/>
                <a:sym typeface="Arial" pitchFamily="34" charset="0"/>
              </a:rPr>
              <a:t>Management and Prevention of COPD</a:t>
            </a:r>
          </a:p>
        </p:txBody>
      </p:sp>
      <p:pic>
        <p:nvPicPr>
          <p:cNvPr id="6" name="Picture 4"/>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06713" y="3135313"/>
            <a:ext cx="1382712"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preferRelativeResize="0">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897438" y="3241675"/>
            <a:ext cx="123825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255793"/>
            <a:ext cx="77724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
        <p:nvSpPr>
          <p:cNvPr id="8"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EE35F6FE-BF6C-433E-AFEC-5D9AAD571D10}" type="datetime1">
              <a:rPr lang="en-AU" altLang="en-US">
                <a:solidFill>
                  <a:prstClr val="black"/>
                </a:solidFill>
                <a:ea typeface="ＭＳ Ｐゴシック" pitchFamily="34" charset="-128"/>
              </a:rPr>
              <a:pPr fontAlgn="base">
                <a:spcBef>
                  <a:spcPct val="0"/>
                </a:spcBef>
                <a:spcAft>
                  <a:spcPct val="0"/>
                </a:spcAft>
              </a:pPr>
              <a:t>25/06/2017</a:t>
            </a:fld>
            <a:endParaRPr lang="en-AU" altLang="en-US">
              <a:solidFill>
                <a:prstClr val="black"/>
              </a:solidFill>
              <a:ea typeface="ＭＳ Ｐゴシック" pitchFamily="34" charset="-128"/>
            </a:endParaRPr>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10"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CB513D21-B91C-47D1-90F4-01C76B551078}" type="slidenum">
              <a:rPr lang="en-AU" altLang="en-US">
                <a:solidFill>
                  <a:prstClr val="black"/>
                </a:solidFill>
                <a:ea typeface="ＭＳ Ｐゴシック" pitchFamily="34" charset="-128"/>
              </a:rPr>
              <a:pPr fontAlgn="base">
                <a:spcBef>
                  <a:spcPct val="0"/>
                </a:spcBef>
                <a:spcAft>
                  <a:spcPct val="0"/>
                </a:spcAft>
              </a:pPr>
              <a:t>‹nº›</a:t>
            </a:fld>
            <a:endParaRPr lang="en-AU" altLang="en-US">
              <a:solidFill>
                <a:prstClr val="black"/>
              </a:solidFill>
              <a:ea typeface="ＭＳ Ｐゴシック" pitchFamily="34" charset="-128"/>
            </a:endParaRPr>
          </a:p>
        </p:txBody>
      </p:sp>
    </p:spTree>
    <p:extLst>
      <p:ext uri="{BB962C8B-B14F-4D97-AF65-F5344CB8AC3E}">
        <p14:creationId xmlns:p14="http://schemas.microsoft.com/office/powerpoint/2010/main" val="480912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Rounded Rectangle 14"/>
          <p:cNvSpPr/>
          <p:nvPr userDrawn="1"/>
        </p:nvSpPr>
        <p:spPr>
          <a:xfrm>
            <a:off x="165100" y="6653213"/>
            <a:ext cx="882015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139700"/>
            <a:ext cx="882015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3"/>
          <p:cNvSpPr>
            <a:spLocks/>
          </p:cNvSpPr>
          <p:nvPr userDrawn="1"/>
        </p:nvSpPr>
        <p:spPr bwMode="auto">
          <a:xfrm>
            <a:off x="7148513" y="6648450"/>
            <a:ext cx="1728787" cy="215900"/>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000">
                <a:solidFill>
                  <a:srgbClr val="FFFFFF"/>
                </a:solidFill>
                <a:cs typeface="Arial" pitchFamily="34" charset="0"/>
                <a:sym typeface="Arial" pitchFamily="34" charset="0"/>
              </a:rPr>
              <a:t>© Global Initiative for Asthma</a:t>
            </a:r>
          </a:p>
        </p:txBody>
      </p:sp>
      <p:pic>
        <p:nvPicPr>
          <p:cNvPr id="6"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61313" y="184150"/>
            <a:ext cx="968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preferRelativeResize="0">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83413" y="239713"/>
            <a:ext cx="86042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172278" y="251382"/>
            <a:ext cx="6480000"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
        <p:nvSpPr>
          <p:cNvPr id="8"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E25CCC4E-7E41-4DD4-BF17-89D91825FE74}" type="datetime1">
              <a:rPr lang="en-AU" altLang="en-US">
                <a:solidFill>
                  <a:prstClr val="black"/>
                </a:solidFill>
                <a:ea typeface="ＭＳ Ｐゴシック" pitchFamily="34" charset="-128"/>
              </a:rPr>
              <a:pPr fontAlgn="base">
                <a:spcBef>
                  <a:spcPct val="0"/>
                </a:spcBef>
                <a:spcAft>
                  <a:spcPct val="0"/>
                </a:spcAft>
              </a:pPr>
              <a:t>25/06/2017</a:t>
            </a:fld>
            <a:endParaRPr lang="en-AU" altLang="en-US">
              <a:solidFill>
                <a:prstClr val="black"/>
              </a:solidFill>
              <a:ea typeface="ＭＳ Ｐゴシック" pitchFamily="34" charset="-128"/>
            </a:endParaRPr>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10"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82763ECB-C8E5-4087-B28E-C7129E928741}" type="slidenum">
              <a:rPr lang="en-AU" altLang="en-US">
                <a:solidFill>
                  <a:prstClr val="black"/>
                </a:solidFill>
                <a:ea typeface="ＭＳ Ｐゴシック" pitchFamily="34" charset="-128"/>
              </a:rPr>
              <a:pPr fontAlgn="base">
                <a:spcBef>
                  <a:spcPct val="0"/>
                </a:spcBef>
                <a:spcAft>
                  <a:spcPct val="0"/>
                </a:spcAft>
              </a:pPr>
              <a:t>‹nº›</a:t>
            </a:fld>
            <a:endParaRPr lang="en-AU" altLang="en-US">
              <a:solidFill>
                <a:prstClr val="black"/>
              </a:solidFill>
              <a:ea typeface="ＭＳ Ｐゴシック" pitchFamily="34" charset="-128"/>
            </a:endParaRPr>
          </a:p>
        </p:txBody>
      </p:sp>
    </p:spTree>
    <p:extLst>
      <p:ext uri="{BB962C8B-B14F-4D97-AF65-F5344CB8AC3E}">
        <p14:creationId xmlns:p14="http://schemas.microsoft.com/office/powerpoint/2010/main" val="17922351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Rounded Rectangle 14"/>
          <p:cNvSpPr/>
          <p:nvPr userDrawn="1"/>
        </p:nvSpPr>
        <p:spPr>
          <a:xfrm>
            <a:off x="165100" y="6653213"/>
            <a:ext cx="882015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sp>
        <p:nvSpPr>
          <p:cNvPr id="3" name="Rectangle 23"/>
          <p:cNvSpPr>
            <a:spLocks/>
          </p:cNvSpPr>
          <p:nvPr userDrawn="1"/>
        </p:nvSpPr>
        <p:spPr bwMode="auto">
          <a:xfrm>
            <a:off x="7148513" y="6648450"/>
            <a:ext cx="1728787" cy="215900"/>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000">
                <a:solidFill>
                  <a:srgbClr val="FFFFFF"/>
                </a:solidFill>
                <a:cs typeface="Arial" pitchFamily="34" charset="0"/>
                <a:sym typeface="Arial" pitchFamily="34" charset="0"/>
              </a:rPr>
              <a:t>© Global Initiative for Asthma</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1313" y="184150"/>
            <a:ext cx="968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preferRelativeResize="0">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83413" y="239713"/>
            <a:ext cx="86042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D2D68108-2496-4DEF-BF83-3B4C197227EA}" type="datetime1">
              <a:rPr lang="en-AU" altLang="en-US">
                <a:solidFill>
                  <a:prstClr val="black"/>
                </a:solidFill>
                <a:ea typeface="ＭＳ Ｐゴシック" pitchFamily="34" charset="-128"/>
              </a:rPr>
              <a:pPr fontAlgn="base">
                <a:spcBef>
                  <a:spcPct val="0"/>
                </a:spcBef>
                <a:spcAft>
                  <a:spcPct val="0"/>
                </a:spcAft>
              </a:pPr>
              <a:t>25/06/2017</a:t>
            </a:fld>
            <a:endParaRPr lang="en-AU" altLang="en-US">
              <a:solidFill>
                <a:prstClr val="black"/>
              </a:solidFill>
              <a:ea typeface="ＭＳ Ｐゴシック" pitchFamily="34" charset="-128"/>
            </a:endParaRPr>
          </a:p>
        </p:txBody>
      </p:sp>
      <p:sp>
        <p:nvSpPr>
          <p:cNvPr id="7"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8"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5012DEE2-34B3-422B-9C0B-0F61D192C849}" type="slidenum">
              <a:rPr lang="en-AU" altLang="en-US">
                <a:solidFill>
                  <a:prstClr val="black"/>
                </a:solidFill>
                <a:ea typeface="ＭＳ Ｐゴシック" pitchFamily="34" charset="-128"/>
              </a:rPr>
              <a:pPr fontAlgn="base">
                <a:spcBef>
                  <a:spcPct val="0"/>
                </a:spcBef>
                <a:spcAft>
                  <a:spcPct val="0"/>
                </a:spcAft>
              </a:pPr>
              <a:t>‹nº›</a:t>
            </a:fld>
            <a:endParaRPr lang="en-AU" altLang="en-US">
              <a:solidFill>
                <a:prstClr val="black"/>
              </a:solidFill>
              <a:ea typeface="ＭＳ Ｐゴシック" pitchFamily="34" charset="-128"/>
            </a:endParaRPr>
          </a:p>
        </p:txBody>
      </p:sp>
    </p:spTree>
    <p:extLst>
      <p:ext uri="{BB962C8B-B14F-4D97-AF65-F5344CB8AC3E}">
        <p14:creationId xmlns:p14="http://schemas.microsoft.com/office/powerpoint/2010/main" val="11587260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ounded Rectangle 14"/>
          <p:cNvSpPr/>
          <p:nvPr userDrawn="1"/>
        </p:nvSpPr>
        <p:spPr>
          <a:xfrm>
            <a:off x="165100" y="6653213"/>
            <a:ext cx="882015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sp>
        <p:nvSpPr>
          <p:cNvPr id="3" name="Rectangle 23"/>
          <p:cNvSpPr>
            <a:spLocks/>
          </p:cNvSpPr>
          <p:nvPr userDrawn="1"/>
        </p:nvSpPr>
        <p:spPr bwMode="auto">
          <a:xfrm>
            <a:off x="7148513" y="6648450"/>
            <a:ext cx="1728787" cy="215900"/>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000">
                <a:solidFill>
                  <a:srgbClr val="FFFFFF"/>
                </a:solidFill>
                <a:cs typeface="Arial" pitchFamily="34" charset="0"/>
                <a:sym typeface="Arial" pitchFamily="34" charset="0"/>
              </a:rPr>
              <a:t>© Global Initiative for Asthma</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1313" y="184150"/>
            <a:ext cx="968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104E9227-E274-4440-BA8E-C7106F132587}" type="datetime1">
              <a:rPr lang="en-AU" altLang="en-US">
                <a:solidFill>
                  <a:prstClr val="black"/>
                </a:solidFill>
                <a:ea typeface="ＭＳ Ｐゴシック" pitchFamily="34" charset="-128"/>
              </a:rPr>
              <a:pPr fontAlgn="base">
                <a:spcBef>
                  <a:spcPct val="0"/>
                </a:spcBef>
                <a:spcAft>
                  <a:spcPct val="0"/>
                </a:spcAft>
              </a:pPr>
              <a:t>25/06/2017</a:t>
            </a:fld>
            <a:endParaRPr lang="en-AU" altLang="en-US">
              <a:solidFill>
                <a:prstClr val="black"/>
              </a:solidFill>
              <a:ea typeface="ＭＳ Ｐゴシック" pitchFamily="34" charset="-128"/>
            </a:endParaRPr>
          </a:p>
        </p:txBody>
      </p:sp>
      <p:sp>
        <p:nvSpPr>
          <p:cNvPr id="6"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7"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B51FF73E-AFE6-47C7-B9BC-46EA8BF16127}" type="slidenum">
              <a:rPr lang="en-AU" altLang="en-US">
                <a:solidFill>
                  <a:prstClr val="black"/>
                </a:solidFill>
                <a:ea typeface="ＭＳ Ｐゴシック" pitchFamily="34" charset="-128"/>
              </a:rPr>
              <a:pPr fontAlgn="base">
                <a:spcBef>
                  <a:spcPct val="0"/>
                </a:spcBef>
                <a:spcAft>
                  <a:spcPct val="0"/>
                </a:spcAft>
              </a:pPr>
              <a:t>‹nº›</a:t>
            </a:fld>
            <a:endParaRPr lang="en-AU" altLang="en-US">
              <a:solidFill>
                <a:prstClr val="black"/>
              </a:solidFill>
              <a:ea typeface="ＭＳ Ｐゴシック" pitchFamily="34" charset="-128"/>
            </a:endParaRPr>
          </a:p>
        </p:txBody>
      </p:sp>
    </p:spTree>
    <p:extLst>
      <p:ext uri="{BB962C8B-B14F-4D97-AF65-F5344CB8AC3E}">
        <p14:creationId xmlns:p14="http://schemas.microsoft.com/office/powerpoint/2010/main" val="6413287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Rounded Rectangle 14"/>
          <p:cNvSpPr/>
          <p:nvPr userDrawn="1"/>
        </p:nvSpPr>
        <p:spPr>
          <a:xfrm>
            <a:off x="165100" y="6653213"/>
            <a:ext cx="882015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sp>
        <p:nvSpPr>
          <p:cNvPr id="3" name="Rectangle 23"/>
          <p:cNvSpPr>
            <a:spLocks/>
          </p:cNvSpPr>
          <p:nvPr userDrawn="1"/>
        </p:nvSpPr>
        <p:spPr bwMode="auto">
          <a:xfrm>
            <a:off x="7148513" y="6648450"/>
            <a:ext cx="1728787" cy="215900"/>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000">
                <a:solidFill>
                  <a:srgbClr val="FFFFFF"/>
                </a:solidFill>
                <a:cs typeface="Arial" pitchFamily="34" charset="0"/>
                <a:sym typeface="Arial" pitchFamily="34" charset="0"/>
              </a:rPr>
              <a:t>© Global Initiative for Asthma</a:t>
            </a:r>
          </a:p>
        </p:txBody>
      </p:sp>
      <p:sp>
        <p:nvSpPr>
          <p:cNvPr id="5"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104E9227-E274-4440-BA8E-C7106F132587}" type="datetime1">
              <a:rPr lang="en-AU" altLang="en-US">
                <a:solidFill>
                  <a:prstClr val="black"/>
                </a:solidFill>
                <a:ea typeface="ＭＳ Ｐゴシック" pitchFamily="34" charset="-128"/>
              </a:rPr>
              <a:pPr fontAlgn="base">
                <a:spcBef>
                  <a:spcPct val="0"/>
                </a:spcBef>
                <a:spcAft>
                  <a:spcPct val="0"/>
                </a:spcAft>
              </a:pPr>
              <a:t>25/06/2017</a:t>
            </a:fld>
            <a:endParaRPr lang="en-AU" altLang="en-US">
              <a:solidFill>
                <a:prstClr val="black"/>
              </a:solidFill>
              <a:ea typeface="ＭＳ Ｐゴシック" pitchFamily="34" charset="-128"/>
            </a:endParaRPr>
          </a:p>
        </p:txBody>
      </p:sp>
      <p:sp>
        <p:nvSpPr>
          <p:cNvPr id="6"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7"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B51FF73E-AFE6-47C7-B9BC-46EA8BF16127}" type="slidenum">
              <a:rPr lang="en-AU" altLang="en-US">
                <a:solidFill>
                  <a:prstClr val="black"/>
                </a:solidFill>
                <a:ea typeface="ＭＳ Ｐゴシック" pitchFamily="34" charset="-128"/>
              </a:rPr>
              <a:pPr fontAlgn="base">
                <a:spcBef>
                  <a:spcPct val="0"/>
                </a:spcBef>
                <a:spcAft>
                  <a:spcPct val="0"/>
                </a:spcAft>
              </a:pPr>
              <a:t>‹nº›</a:t>
            </a:fld>
            <a:endParaRPr lang="en-AU" altLang="en-US">
              <a:solidFill>
                <a:prstClr val="black"/>
              </a:solidFill>
              <a:ea typeface="ＭＳ Ｐゴシック" pitchFamily="34" charset="-128"/>
            </a:endParaRPr>
          </a:p>
        </p:txBody>
      </p:sp>
    </p:spTree>
    <p:extLst>
      <p:ext uri="{BB962C8B-B14F-4D97-AF65-F5344CB8AC3E}">
        <p14:creationId xmlns:p14="http://schemas.microsoft.com/office/powerpoint/2010/main" val="37920884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TextBox 1"/>
          <p:cNvSpPr txBox="1">
            <a:spLocks noChangeArrowheads="1"/>
          </p:cNvSpPr>
          <p:nvPr userDrawn="1"/>
        </p:nvSpPr>
        <p:spPr bwMode="auto">
          <a:xfrm>
            <a:off x="1524000" y="6573072"/>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Asthma</a:t>
            </a:r>
          </a:p>
        </p:txBody>
      </p:sp>
      <p:pic>
        <p:nvPicPr>
          <p:cNvPr id="9"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157916" y="99940"/>
            <a:ext cx="8856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 name="Title 1"/>
          <p:cNvSpPr>
            <a:spLocks noGrp="1"/>
          </p:cNvSpPr>
          <p:nvPr>
            <p:ph type="ctrTitle"/>
          </p:nvPr>
        </p:nvSpPr>
        <p:spPr>
          <a:xfrm>
            <a:off x="685800" y="778721"/>
            <a:ext cx="77724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
        <p:nvSpPr>
          <p:cNvPr id="13" name="Rectangle 7"/>
          <p:cNvSpPr>
            <a:spLocks/>
          </p:cNvSpPr>
          <p:nvPr userDrawn="1"/>
        </p:nvSpPr>
        <p:spPr bwMode="auto">
          <a:xfrm>
            <a:off x="179016" y="4218334"/>
            <a:ext cx="8813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500" dirty="0">
                <a:solidFill>
                  <a:srgbClr val="134679"/>
                </a:solidFill>
                <a:latin typeface="Arial" charset="0"/>
                <a:cs typeface="Arial" charset="0"/>
                <a:sym typeface="Arial" charset="0"/>
              </a:rPr>
              <a:t>GINA </a:t>
            </a:r>
            <a:r>
              <a:rPr lang="en-US" altLang="en-US" sz="2500" dirty="0" smtClean="0">
                <a:solidFill>
                  <a:srgbClr val="134679"/>
                </a:solidFill>
                <a:latin typeface="Arial" charset="0"/>
                <a:cs typeface="Arial" charset="0"/>
                <a:sym typeface="Arial" charset="0"/>
              </a:rPr>
              <a:t>Global Strategy </a:t>
            </a:r>
            <a:r>
              <a:rPr lang="en-US" altLang="en-US" sz="2500" dirty="0">
                <a:solidFill>
                  <a:srgbClr val="134679"/>
                </a:solidFill>
                <a:latin typeface="Arial" charset="0"/>
                <a:cs typeface="Arial" charset="0"/>
                <a:sym typeface="Arial" charset="0"/>
              </a:rPr>
              <a:t>for </a:t>
            </a:r>
            <a:r>
              <a:rPr lang="en-US" altLang="en-US" sz="2500" dirty="0" smtClean="0">
                <a:solidFill>
                  <a:srgbClr val="134679"/>
                </a:solidFill>
                <a:latin typeface="Arial" charset="0"/>
                <a:cs typeface="Arial" charset="0"/>
                <a:sym typeface="Arial" charset="0"/>
              </a:rPr>
              <a:t>Asthma </a:t>
            </a:r>
            <a:r>
              <a:rPr lang="en-US" altLang="en-US" sz="2500" dirty="0">
                <a:solidFill>
                  <a:srgbClr val="134679"/>
                </a:solidFill>
                <a:latin typeface="Arial" charset="0"/>
                <a:cs typeface="Arial" charset="0"/>
                <a:sym typeface="Arial" charset="0"/>
              </a:rPr>
              <a:t/>
            </a:r>
            <a:br>
              <a:rPr lang="en-US" altLang="en-US" sz="2500" dirty="0">
                <a:solidFill>
                  <a:srgbClr val="134679"/>
                </a:solidFill>
                <a:latin typeface="Arial" charset="0"/>
                <a:cs typeface="Arial" charset="0"/>
                <a:sym typeface="Arial" charset="0"/>
              </a:rPr>
            </a:br>
            <a:r>
              <a:rPr lang="en-US" altLang="en-US" sz="2500" dirty="0" smtClean="0">
                <a:solidFill>
                  <a:srgbClr val="134679"/>
                </a:solidFill>
                <a:latin typeface="Arial" charset="0"/>
                <a:cs typeface="Arial" charset="0"/>
                <a:sym typeface="Arial" charset="0"/>
              </a:rPr>
              <a:t>Management </a:t>
            </a:r>
            <a:r>
              <a:rPr lang="en-US" altLang="en-US" sz="2500" dirty="0">
                <a:solidFill>
                  <a:srgbClr val="134679"/>
                </a:solidFill>
                <a:latin typeface="Arial" charset="0"/>
                <a:cs typeface="Arial" charset="0"/>
                <a:sym typeface="Arial" charset="0"/>
              </a:rPr>
              <a:t>and </a:t>
            </a:r>
            <a:r>
              <a:rPr lang="en-US" altLang="en-US" sz="2500" smtClean="0">
                <a:solidFill>
                  <a:srgbClr val="134679"/>
                </a:solidFill>
                <a:latin typeface="Arial" charset="0"/>
                <a:cs typeface="Arial" charset="0"/>
                <a:sym typeface="Arial" charset="0"/>
              </a:rPr>
              <a:t>Prevention 2016</a:t>
            </a:r>
            <a:endParaRPr lang="en-US" altLang="en-US" sz="2500" dirty="0">
              <a:solidFill>
                <a:srgbClr val="134679"/>
              </a:solidFill>
              <a:latin typeface="Arial" charset="0"/>
              <a:cs typeface="Arial" charset="0"/>
              <a:sym typeface="Arial" charset="0"/>
            </a:endParaRPr>
          </a:p>
        </p:txBody>
      </p:sp>
      <p:pic>
        <p:nvPicPr>
          <p:cNvPr id="14"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53734" y="2409550"/>
            <a:ext cx="17065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 name="TextBox 2"/>
          <p:cNvSpPr txBox="1"/>
          <p:nvPr userDrawn="1"/>
        </p:nvSpPr>
        <p:spPr>
          <a:xfrm>
            <a:off x="901148" y="5183534"/>
            <a:ext cx="7076661" cy="923330"/>
          </a:xfrm>
          <a:prstGeom prst="rect">
            <a:avLst/>
          </a:prstGeom>
          <a:noFill/>
        </p:spPr>
        <p:txBody>
          <a:bodyPr wrap="square" rtlCol="0">
            <a:spAutoFit/>
          </a:bodyPr>
          <a:lstStyle/>
          <a:p>
            <a:r>
              <a:rPr lang="en-US" dirty="0" smtClean="0">
                <a:solidFill>
                  <a:srgbClr val="134679"/>
                </a:solidFill>
              </a:rPr>
              <a:t>This slide set is restricted for academic and educational purposes only.  Use of the slide set, or of individual slides, for commercial or promotional purposes requires approval from GINA. </a:t>
            </a:r>
            <a:endParaRPr lang="en-AU" dirty="0">
              <a:solidFill>
                <a:prstClr val="black"/>
              </a:solidFill>
            </a:endParaRPr>
          </a:p>
        </p:txBody>
      </p:sp>
    </p:spTree>
    <p:extLst>
      <p:ext uri="{BB962C8B-B14F-4D97-AF65-F5344CB8AC3E}">
        <p14:creationId xmlns:p14="http://schemas.microsoft.com/office/powerpoint/2010/main" val="95413315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400" y="-165100"/>
            <a:ext cx="9702800" cy="718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37213575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1C270875-E729-438F-AD64-DA10B3256A5A}" type="datetimeFigureOut">
              <a:rPr lang="pt-PT" smtClean="0"/>
              <a:t>25/06/2017</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17AC85B3-BB92-4040-8F52-E774985663BC}" type="slidenum">
              <a:rPr lang="pt-PT" smtClean="0"/>
              <a:t>‹nº›</a:t>
            </a:fld>
            <a:endParaRPr lang="pt-PT"/>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sp>
        <p:nvSpPr>
          <p:cNvPr id="11" name="Title 1"/>
          <p:cNvSpPr>
            <a:spLocks noGrp="1"/>
          </p:cNvSpPr>
          <p:nvPr>
            <p:ph type="title"/>
          </p:nvPr>
        </p:nvSpPr>
        <p:spPr>
          <a:xfrm>
            <a:off x="172279" y="251382"/>
            <a:ext cx="7598533"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Tree>
    <p:extLst>
      <p:ext uri="{BB962C8B-B14F-4D97-AF65-F5344CB8AC3E}">
        <p14:creationId xmlns:p14="http://schemas.microsoft.com/office/powerpoint/2010/main" val="209650768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sp>
        <p:nvSpPr>
          <p:cNvPr id="12"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3"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Tree>
    <p:extLst>
      <p:ext uri="{BB962C8B-B14F-4D97-AF65-F5344CB8AC3E}">
        <p14:creationId xmlns:p14="http://schemas.microsoft.com/office/powerpoint/2010/main" val="252687576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3"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157916" y="99940"/>
            <a:ext cx="8856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sp>
        <p:nvSpPr>
          <p:cNvPr id="8" name="TextBox 1"/>
          <p:cNvSpPr txBox="1">
            <a:spLocks noChangeArrowheads="1"/>
          </p:cNvSpPr>
          <p:nvPr userDrawn="1"/>
        </p:nvSpPr>
        <p:spPr bwMode="auto">
          <a:xfrm>
            <a:off x="1524000" y="6573072"/>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t>
            </a:r>
            <a:r>
              <a:rPr lang="en-US" sz="1200" dirty="0" smtClean="0">
                <a:solidFill>
                  <a:srgbClr val="134679"/>
                </a:solidFill>
              </a:rPr>
              <a:t>Asthma3.</a:t>
            </a:r>
            <a:endParaRPr lang="en-US" sz="1200" dirty="0">
              <a:solidFill>
                <a:srgbClr val="134679"/>
              </a:solidFill>
            </a:endParaRPr>
          </a:p>
        </p:txBody>
      </p:sp>
      <p:sp>
        <p:nvSpPr>
          <p:cNvPr id="2" name="Title 1"/>
          <p:cNvSpPr>
            <a:spLocks noGrp="1"/>
          </p:cNvSpPr>
          <p:nvPr>
            <p:ph type="ctrTitle"/>
          </p:nvPr>
        </p:nvSpPr>
        <p:spPr>
          <a:xfrm>
            <a:off x="685800" y="1255793"/>
            <a:ext cx="77724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
        <p:nvSpPr>
          <p:cNvPr id="10" name="Rectangle 7"/>
          <p:cNvSpPr>
            <a:spLocks/>
          </p:cNvSpPr>
          <p:nvPr userDrawn="1"/>
        </p:nvSpPr>
        <p:spPr bwMode="auto">
          <a:xfrm>
            <a:off x="304800" y="4970120"/>
            <a:ext cx="8813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200" dirty="0">
                <a:solidFill>
                  <a:srgbClr val="134679"/>
                </a:solidFill>
                <a:latin typeface="Arial" charset="0"/>
                <a:cs typeface="Arial" charset="0"/>
                <a:sym typeface="Arial" charset="0"/>
              </a:rPr>
              <a:t>GINA </a:t>
            </a:r>
            <a:r>
              <a:rPr lang="en-US" altLang="en-US" sz="2200" dirty="0" smtClean="0">
                <a:solidFill>
                  <a:srgbClr val="134679"/>
                </a:solidFill>
                <a:latin typeface="Arial" charset="0"/>
                <a:cs typeface="Arial" charset="0"/>
                <a:sym typeface="Arial" charset="0"/>
              </a:rPr>
              <a:t>Global Strategy </a:t>
            </a:r>
            <a:r>
              <a:rPr lang="en-US" altLang="en-US" sz="2200" dirty="0">
                <a:solidFill>
                  <a:srgbClr val="134679"/>
                </a:solidFill>
                <a:latin typeface="Arial" charset="0"/>
                <a:cs typeface="Arial" charset="0"/>
                <a:sym typeface="Arial" charset="0"/>
              </a:rPr>
              <a:t>for </a:t>
            </a:r>
            <a:r>
              <a:rPr lang="en-US" altLang="en-US" sz="2200" dirty="0" smtClean="0">
                <a:solidFill>
                  <a:srgbClr val="134679"/>
                </a:solidFill>
                <a:latin typeface="Arial" charset="0"/>
                <a:cs typeface="Arial" charset="0"/>
                <a:sym typeface="Arial" charset="0"/>
              </a:rPr>
              <a:t>Asthma Management </a:t>
            </a:r>
            <a:br>
              <a:rPr lang="en-US" altLang="en-US" sz="2200" dirty="0" smtClean="0">
                <a:solidFill>
                  <a:srgbClr val="134679"/>
                </a:solidFill>
                <a:latin typeface="Arial" charset="0"/>
                <a:cs typeface="Arial" charset="0"/>
                <a:sym typeface="Arial" charset="0"/>
              </a:rPr>
            </a:br>
            <a:r>
              <a:rPr lang="en-US" altLang="en-US" sz="2200" dirty="0" smtClean="0">
                <a:solidFill>
                  <a:srgbClr val="134679"/>
                </a:solidFill>
                <a:latin typeface="Arial" charset="0"/>
                <a:cs typeface="Arial" charset="0"/>
                <a:sym typeface="Arial" charset="0"/>
              </a:rPr>
              <a:t>and Prevention</a:t>
            </a:r>
          </a:p>
          <a:p>
            <a:pPr algn="ctr">
              <a:spcBef>
                <a:spcPts val="663"/>
              </a:spcBef>
            </a:pPr>
            <a:r>
              <a:rPr lang="en-US" altLang="en-US" sz="2200" dirty="0" smtClean="0">
                <a:solidFill>
                  <a:srgbClr val="134679"/>
                </a:solidFill>
                <a:latin typeface="Arial" charset="0"/>
                <a:cs typeface="Arial" charset="0"/>
                <a:sym typeface="Arial" charset="0"/>
              </a:rPr>
              <a:t>GOLD Global Strategy for Diagnosis, </a:t>
            </a:r>
            <a:br>
              <a:rPr lang="en-US" altLang="en-US" sz="2200" dirty="0" smtClean="0">
                <a:solidFill>
                  <a:srgbClr val="134679"/>
                </a:solidFill>
                <a:latin typeface="Arial" charset="0"/>
                <a:cs typeface="Arial" charset="0"/>
                <a:sym typeface="Arial" charset="0"/>
              </a:rPr>
            </a:br>
            <a:r>
              <a:rPr lang="en-US" altLang="en-US" sz="2200" dirty="0" smtClean="0">
                <a:solidFill>
                  <a:srgbClr val="134679"/>
                </a:solidFill>
                <a:latin typeface="Arial" charset="0"/>
                <a:cs typeface="Arial" charset="0"/>
                <a:sym typeface="Arial" charset="0"/>
              </a:rPr>
              <a:t>Management and Prevention of COPD</a:t>
            </a:r>
            <a:endParaRPr lang="en-US" altLang="en-US" sz="2200" dirty="0">
              <a:solidFill>
                <a:srgbClr val="134679"/>
              </a:solidFill>
              <a:latin typeface="Arial" charset="0"/>
              <a:cs typeface="Arial" charset="0"/>
              <a:sym typeface="Arial" charset="0"/>
            </a:endParaRPr>
          </a:p>
        </p:txBody>
      </p:sp>
      <p:pic>
        <p:nvPicPr>
          <p:cNvPr id="11" name="Picture 5"/>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06605" y="3361008"/>
            <a:ext cx="1382316" cy="141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 name="Picture 2"/>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97228" y="3466585"/>
            <a:ext cx="1238562" cy="1249681"/>
          </a:xfrm>
          <a:prstGeom prst="rect">
            <a:avLst/>
          </a:prstGeom>
        </p:spPr>
      </p:pic>
    </p:spTree>
    <p:extLst>
      <p:ext uri="{BB962C8B-B14F-4D97-AF65-F5344CB8AC3E}">
        <p14:creationId xmlns:p14="http://schemas.microsoft.com/office/powerpoint/2010/main" val="90074472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sp>
        <p:nvSpPr>
          <p:cNvPr id="11" name="Title 1"/>
          <p:cNvSpPr>
            <a:spLocks noGrp="1"/>
          </p:cNvSpPr>
          <p:nvPr>
            <p:ph type="title"/>
          </p:nvPr>
        </p:nvSpPr>
        <p:spPr>
          <a:xfrm>
            <a:off x="172278" y="251382"/>
            <a:ext cx="6480000"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pic>
        <p:nvPicPr>
          <p:cNvPr id="12" name="Picture 11"/>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82740" y="239367"/>
            <a:ext cx="860728" cy="868455"/>
          </a:xfrm>
          <a:prstGeom prst="rect">
            <a:avLst/>
          </a:prstGeom>
        </p:spPr>
      </p:pic>
    </p:spTree>
    <p:extLst>
      <p:ext uri="{BB962C8B-B14F-4D97-AF65-F5344CB8AC3E}">
        <p14:creationId xmlns:p14="http://schemas.microsoft.com/office/powerpoint/2010/main" val="27462840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sp>
        <p:nvSpPr>
          <p:cNvPr id="12"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3"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pic>
        <p:nvPicPr>
          <p:cNvPr id="8" name="Picture 7"/>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740" y="239367"/>
            <a:ext cx="860728" cy="868455"/>
          </a:xfrm>
          <a:prstGeom prst="rect">
            <a:avLst/>
          </a:prstGeom>
        </p:spPr>
      </p:pic>
    </p:spTree>
    <p:extLst>
      <p:ext uri="{BB962C8B-B14F-4D97-AF65-F5344CB8AC3E}">
        <p14:creationId xmlns:p14="http://schemas.microsoft.com/office/powerpoint/2010/main" val="582200603"/>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ounded Rectangle 14"/>
          <p:cNvSpPr/>
          <p:nvPr userDrawn="1"/>
        </p:nvSpPr>
        <p:spPr>
          <a:xfrm>
            <a:off x="165100" y="6653213"/>
            <a:ext cx="882015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sp>
        <p:nvSpPr>
          <p:cNvPr id="3" name="Rectangle 23"/>
          <p:cNvSpPr>
            <a:spLocks/>
          </p:cNvSpPr>
          <p:nvPr userDrawn="1"/>
        </p:nvSpPr>
        <p:spPr bwMode="auto">
          <a:xfrm>
            <a:off x="7148513" y="6648450"/>
            <a:ext cx="1728787" cy="215900"/>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Asthma</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1313" y="184150"/>
            <a:ext cx="968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04E9227-E274-4440-BA8E-C7106F132587}" type="datetime1">
              <a:rPr lang="en-AU" altLang="en-US">
                <a:solidFill>
                  <a:prstClr val="black"/>
                </a:solidFill>
              </a:rPr>
              <a:pPr/>
              <a:t>25/06/2017</a:t>
            </a:fld>
            <a:endParaRPr lang="en-AU" altLang="en-US">
              <a:solidFill>
                <a:prstClr val="black"/>
              </a:solidFill>
            </a:endParaRPr>
          </a:p>
        </p:txBody>
      </p:sp>
      <p:sp>
        <p:nvSpPr>
          <p:cNvPr id="6"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7"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51FF73E-AFE6-47C7-B9BC-46EA8BF16127}" type="slidenum">
              <a:rPr lang="en-AU" altLang="en-US">
                <a:solidFill>
                  <a:prstClr val="black"/>
                </a:solidFill>
              </a:rPr>
              <a:pPr/>
              <a:t>‹nº›</a:t>
            </a:fld>
            <a:endParaRPr lang="en-AU" altLang="en-US">
              <a:solidFill>
                <a:prstClr val="black"/>
              </a:solidFill>
            </a:endParaRPr>
          </a:p>
        </p:txBody>
      </p:sp>
    </p:spTree>
    <p:extLst>
      <p:ext uri="{BB962C8B-B14F-4D97-AF65-F5344CB8AC3E}">
        <p14:creationId xmlns:p14="http://schemas.microsoft.com/office/powerpoint/2010/main" val="37433965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PT" smtClean="0"/>
              <a:t>Clique para editar o estilo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smtClean="0"/>
              <a:t>Faça clique para editar o estilo</a:t>
            </a:r>
            <a:endParaRPr lang="en-US" dirty="0"/>
          </a:p>
        </p:txBody>
      </p:sp>
      <p:sp>
        <p:nvSpPr>
          <p:cNvPr id="4" name="Date Placeholder 3"/>
          <p:cNvSpPr>
            <a:spLocks noGrp="1"/>
          </p:cNvSpPr>
          <p:nvPr>
            <p:ph type="dt" sz="half" idx="10"/>
          </p:nvPr>
        </p:nvSpPr>
        <p:spPr/>
        <p:txBody>
          <a:bodyPr/>
          <a:lstStyle/>
          <a:p>
            <a:fld id="{0611397F-20E3-4B4B-B51B-10ED72F6C5CC}" type="datetimeFigureOut">
              <a:rPr lang="pt-PT" smtClean="0">
                <a:solidFill>
                  <a:prstClr val="black">
                    <a:tint val="75000"/>
                  </a:prstClr>
                </a:solidFill>
              </a:rPr>
              <a:pPr/>
              <a:t>25/06/2017</a:t>
            </a:fld>
            <a:endParaRPr lang="pt-PT">
              <a:solidFill>
                <a:prstClr val="black">
                  <a:tint val="75000"/>
                </a:prstClr>
              </a:solidFill>
            </a:endParaRPr>
          </a:p>
        </p:txBody>
      </p:sp>
      <p:sp>
        <p:nvSpPr>
          <p:cNvPr id="5" name="Footer Placeholder 4"/>
          <p:cNvSpPr>
            <a:spLocks noGrp="1"/>
          </p:cNvSpPr>
          <p:nvPr>
            <p:ph type="ftr" sz="quarter" idx="11"/>
          </p:nvPr>
        </p:nvSpPr>
        <p:spPr/>
        <p:txBody>
          <a:bodyPr/>
          <a:lstStyle/>
          <a:p>
            <a:endParaRPr lang="pt-PT">
              <a:solidFill>
                <a:prstClr val="black">
                  <a:tint val="75000"/>
                </a:prstClr>
              </a:solidFill>
            </a:endParaRPr>
          </a:p>
        </p:txBody>
      </p:sp>
      <p:sp>
        <p:nvSpPr>
          <p:cNvPr id="6" name="Slide Number Placeholder 5"/>
          <p:cNvSpPr>
            <a:spLocks noGrp="1"/>
          </p:cNvSpPr>
          <p:nvPr>
            <p:ph type="sldNum" sz="quarter" idx="12"/>
          </p:nvPr>
        </p:nvSpPr>
        <p:spPr/>
        <p:txBody>
          <a:bodyPr/>
          <a:lstStyle/>
          <a:p>
            <a:fld id="{4929072B-8BFB-4E7B-89F0-DBCE8C59BC47}"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0982613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ítulo e objet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0611397F-20E3-4B4B-B51B-10ED72F6C5CC}" type="datetimeFigureOut">
              <a:rPr lang="pt-PT" smtClean="0">
                <a:solidFill>
                  <a:prstClr val="black">
                    <a:tint val="75000"/>
                  </a:prstClr>
                </a:solidFill>
              </a:rPr>
              <a:pPr/>
              <a:t>25/06/2017</a:t>
            </a:fld>
            <a:endParaRPr lang="pt-PT">
              <a:solidFill>
                <a:prstClr val="black">
                  <a:tint val="75000"/>
                </a:prstClr>
              </a:solidFill>
            </a:endParaRPr>
          </a:p>
        </p:txBody>
      </p:sp>
      <p:sp>
        <p:nvSpPr>
          <p:cNvPr id="5" name="Footer Placeholder 4"/>
          <p:cNvSpPr>
            <a:spLocks noGrp="1"/>
          </p:cNvSpPr>
          <p:nvPr>
            <p:ph type="ftr" sz="quarter" idx="11"/>
          </p:nvPr>
        </p:nvSpPr>
        <p:spPr/>
        <p:txBody>
          <a:bodyPr/>
          <a:lstStyle/>
          <a:p>
            <a:endParaRPr lang="pt-PT">
              <a:solidFill>
                <a:prstClr val="black">
                  <a:tint val="75000"/>
                </a:prstClr>
              </a:solidFill>
            </a:endParaRPr>
          </a:p>
        </p:txBody>
      </p:sp>
      <p:sp>
        <p:nvSpPr>
          <p:cNvPr id="6" name="Slide Number Placeholder 5"/>
          <p:cNvSpPr>
            <a:spLocks noGrp="1"/>
          </p:cNvSpPr>
          <p:nvPr>
            <p:ph type="sldNum" sz="quarter" idx="12"/>
          </p:nvPr>
        </p:nvSpPr>
        <p:spPr/>
        <p:txBody>
          <a:bodyPr/>
          <a:lstStyle/>
          <a:p>
            <a:fld id="{4929072B-8BFB-4E7B-89F0-DBCE8C59BC47}" type="slidenum">
              <a:rPr lang="pt-PT" smtClean="0">
                <a:solidFill>
                  <a:prstClr val="black">
                    <a:tint val="75000"/>
                  </a:prstClr>
                </a:solidFill>
              </a:rPr>
              <a:pPr/>
              <a:t>‹nº›</a:t>
            </a:fld>
            <a:endParaRPr lang="pt-PT">
              <a:solidFill>
                <a:prstClr val="black">
                  <a:tint val="75000"/>
                </a:prstClr>
              </a:solidFill>
            </a:endParaRPr>
          </a:p>
        </p:txBody>
      </p:sp>
      <p:sp>
        <p:nvSpPr>
          <p:cNvPr id="7" name="Title 1"/>
          <p:cNvSpPr>
            <a:spLocks noGrp="1"/>
          </p:cNvSpPr>
          <p:nvPr>
            <p:ph type="title"/>
          </p:nvPr>
        </p:nvSpPr>
        <p:spPr>
          <a:xfrm>
            <a:off x="3229762" y="365126"/>
            <a:ext cx="4732790" cy="1325563"/>
          </a:xfrm>
        </p:spPr>
        <p:txBody>
          <a:bodyPr/>
          <a:lstStyle/>
          <a:p>
            <a:r>
              <a:rPr lang="en-US" smtClean="0"/>
              <a:t>Click to edit Master title style</a:t>
            </a:r>
            <a:endParaRPr lang="en-US" dirty="0"/>
          </a:p>
        </p:txBody>
      </p:sp>
      <p:pic>
        <p:nvPicPr>
          <p:cNvPr id="8" name="Picture 3" descr="logo_IPCRG.gif"/>
          <p:cNvPicPr>
            <a:picLocks noChangeAspect="1"/>
          </p:cNvPicPr>
          <p:nvPr userDrawn="1"/>
        </p:nvPicPr>
        <p:blipFill>
          <a:blip r:embed="rId2" cstate="print"/>
          <a:stretch>
            <a:fillRect/>
          </a:stretch>
        </p:blipFill>
        <p:spPr>
          <a:xfrm>
            <a:off x="7962552" y="239087"/>
            <a:ext cx="1181448" cy="708869"/>
          </a:xfrm>
          <a:prstGeom prst="rect">
            <a:avLst/>
          </a:prstGeom>
        </p:spPr>
      </p:pic>
      <p:pic>
        <p:nvPicPr>
          <p:cNvPr id="9" name="Picture 2" descr="C:\Users\Jaime Sousa\Documents\Documentos\IPCRG\Conferences &amp; Meetings\IPCRG\IPCRG Porto 2018\Porto Logo for Headers.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452" y="109008"/>
            <a:ext cx="3158310" cy="1111995"/>
          </a:xfrm>
          <a:prstGeom prst="rect">
            <a:avLst/>
          </a:prstGeom>
          <a:solidFill>
            <a:schemeClr val="bg1"/>
          </a:solidFill>
        </p:spPr>
      </p:pic>
    </p:spTree>
    <p:extLst>
      <p:ext uri="{BB962C8B-B14F-4D97-AF65-F5344CB8AC3E}">
        <p14:creationId xmlns:p14="http://schemas.microsoft.com/office/powerpoint/2010/main" val="1125939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PT" smtClean="0"/>
              <a:t>Clique para editar o estilo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p:txBody>
          <a:bodyPr/>
          <a:lstStyle/>
          <a:p>
            <a:fld id="{0611397F-20E3-4B4B-B51B-10ED72F6C5CC}" type="datetimeFigureOut">
              <a:rPr lang="pt-PT" smtClean="0">
                <a:solidFill>
                  <a:prstClr val="black">
                    <a:tint val="75000"/>
                  </a:prstClr>
                </a:solidFill>
              </a:rPr>
              <a:pPr/>
              <a:t>25/06/2017</a:t>
            </a:fld>
            <a:endParaRPr lang="pt-PT">
              <a:solidFill>
                <a:prstClr val="black">
                  <a:tint val="75000"/>
                </a:prstClr>
              </a:solidFill>
            </a:endParaRPr>
          </a:p>
        </p:txBody>
      </p:sp>
      <p:sp>
        <p:nvSpPr>
          <p:cNvPr id="5" name="Footer Placeholder 4"/>
          <p:cNvSpPr>
            <a:spLocks noGrp="1"/>
          </p:cNvSpPr>
          <p:nvPr>
            <p:ph type="ftr" sz="quarter" idx="11"/>
          </p:nvPr>
        </p:nvSpPr>
        <p:spPr/>
        <p:txBody>
          <a:bodyPr/>
          <a:lstStyle/>
          <a:p>
            <a:endParaRPr lang="pt-PT">
              <a:solidFill>
                <a:prstClr val="black">
                  <a:tint val="75000"/>
                </a:prstClr>
              </a:solidFill>
            </a:endParaRPr>
          </a:p>
        </p:txBody>
      </p:sp>
      <p:sp>
        <p:nvSpPr>
          <p:cNvPr id="6" name="Slide Number Placeholder 5"/>
          <p:cNvSpPr>
            <a:spLocks noGrp="1"/>
          </p:cNvSpPr>
          <p:nvPr>
            <p:ph type="sldNum" sz="quarter" idx="12"/>
          </p:nvPr>
        </p:nvSpPr>
        <p:spPr/>
        <p:txBody>
          <a:bodyPr/>
          <a:lstStyle/>
          <a:p>
            <a:fld id="{4929072B-8BFB-4E7B-89F0-DBCE8C59BC47}"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394874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údo Duplo">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Date Placeholder 4"/>
          <p:cNvSpPr>
            <a:spLocks noGrp="1"/>
          </p:cNvSpPr>
          <p:nvPr>
            <p:ph type="dt" sz="half" idx="10"/>
          </p:nvPr>
        </p:nvSpPr>
        <p:spPr/>
        <p:txBody>
          <a:bodyPr/>
          <a:lstStyle/>
          <a:p>
            <a:fld id="{0611397F-20E3-4B4B-B51B-10ED72F6C5CC}" type="datetimeFigureOut">
              <a:rPr lang="pt-PT" smtClean="0">
                <a:solidFill>
                  <a:prstClr val="black">
                    <a:tint val="75000"/>
                  </a:prstClr>
                </a:solidFill>
              </a:rPr>
              <a:pPr/>
              <a:t>25/06/2017</a:t>
            </a:fld>
            <a:endParaRPr lang="pt-PT">
              <a:solidFill>
                <a:prstClr val="black">
                  <a:tint val="75000"/>
                </a:prstClr>
              </a:solidFill>
            </a:endParaRPr>
          </a:p>
        </p:txBody>
      </p:sp>
      <p:sp>
        <p:nvSpPr>
          <p:cNvPr id="6" name="Footer Placeholder 5"/>
          <p:cNvSpPr>
            <a:spLocks noGrp="1"/>
          </p:cNvSpPr>
          <p:nvPr>
            <p:ph type="ftr" sz="quarter" idx="11"/>
          </p:nvPr>
        </p:nvSpPr>
        <p:spPr/>
        <p:txBody>
          <a:bodyPr/>
          <a:lstStyle/>
          <a:p>
            <a:endParaRPr lang="pt-PT">
              <a:solidFill>
                <a:prstClr val="black">
                  <a:tint val="75000"/>
                </a:prstClr>
              </a:solidFill>
            </a:endParaRPr>
          </a:p>
        </p:txBody>
      </p:sp>
      <p:sp>
        <p:nvSpPr>
          <p:cNvPr id="7" name="Slide Number Placeholder 6"/>
          <p:cNvSpPr>
            <a:spLocks noGrp="1"/>
          </p:cNvSpPr>
          <p:nvPr>
            <p:ph type="sldNum" sz="quarter" idx="12"/>
          </p:nvPr>
        </p:nvSpPr>
        <p:spPr/>
        <p:txBody>
          <a:bodyPr/>
          <a:lstStyle/>
          <a:p>
            <a:fld id="{4929072B-8BFB-4E7B-89F0-DBCE8C59BC47}" type="slidenum">
              <a:rPr lang="pt-PT" smtClean="0">
                <a:solidFill>
                  <a:prstClr val="black">
                    <a:tint val="75000"/>
                  </a:prstClr>
                </a:solidFill>
              </a:rPr>
              <a:pPr/>
              <a:t>‹nº›</a:t>
            </a:fld>
            <a:endParaRPr lang="pt-PT">
              <a:solidFill>
                <a:prstClr val="black">
                  <a:tint val="75000"/>
                </a:prstClr>
              </a:solidFill>
            </a:endParaRPr>
          </a:p>
        </p:txBody>
      </p:sp>
      <p:sp>
        <p:nvSpPr>
          <p:cNvPr id="8" name="Title 1"/>
          <p:cNvSpPr>
            <a:spLocks noGrp="1"/>
          </p:cNvSpPr>
          <p:nvPr>
            <p:ph type="title"/>
          </p:nvPr>
        </p:nvSpPr>
        <p:spPr>
          <a:xfrm>
            <a:off x="3229762" y="365126"/>
            <a:ext cx="4732790" cy="1325563"/>
          </a:xfrm>
        </p:spPr>
        <p:txBody>
          <a:bodyPr/>
          <a:lstStyle/>
          <a:p>
            <a:r>
              <a:rPr lang="en-US" smtClean="0"/>
              <a:t>Click to edit Master title style</a:t>
            </a:r>
            <a:endParaRPr lang="en-US" dirty="0"/>
          </a:p>
        </p:txBody>
      </p:sp>
      <p:pic>
        <p:nvPicPr>
          <p:cNvPr id="9" name="Picture 3" descr="logo_IPCRG.gif"/>
          <p:cNvPicPr>
            <a:picLocks noChangeAspect="1"/>
          </p:cNvPicPr>
          <p:nvPr userDrawn="1"/>
        </p:nvPicPr>
        <p:blipFill>
          <a:blip r:embed="rId2" cstate="print"/>
          <a:stretch>
            <a:fillRect/>
          </a:stretch>
        </p:blipFill>
        <p:spPr>
          <a:xfrm>
            <a:off x="7962552" y="239087"/>
            <a:ext cx="1181448" cy="708869"/>
          </a:xfrm>
          <a:prstGeom prst="rect">
            <a:avLst/>
          </a:prstGeom>
        </p:spPr>
      </p:pic>
      <p:pic>
        <p:nvPicPr>
          <p:cNvPr id="10" name="Picture 2" descr="C:\Users\Jaime Sousa\Documents\Documentos\IPCRG\Conferences &amp; Meetings\IPCRG\IPCRG Porto 2018\Porto Logo for Headers.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452" y="109008"/>
            <a:ext cx="3158310" cy="1111995"/>
          </a:xfrm>
          <a:prstGeom prst="rect">
            <a:avLst/>
          </a:prstGeom>
          <a:solidFill>
            <a:schemeClr val="bg1"/>
          </a:solidFill>
        </p:spPr>
      </p:pic>
    </p:spTree>
    <p:extLst>
      <p:ext uri="{BB962C8B-B14F-4D97-AF65-F5344CB8AC3E}">
        <p14:creationId xmlns:p14="http://schemas.microsoft.com/office/powerpoint/2010/main" val="2123750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ó título">
    <p:spTree>
      <p:nvGrpSpPr>
        <p:cNvPr id="1" name=""/>
        <p:cNvGrpSpPr/>
        <p:nvPr/>
      </p:nvGrpSpPr>
      <p:grpSpPr>
        <a:xfrm>
          <a:off x="0" y="0"/>
          <a:ext cx="0" cy="0"/>
          <a:chOff x="0" y="0"/>
          <a:chExt cx="0" cy="0"/>
        </a:xfrm>
      </p:grpSpPr>
      <p:sp>
        <p:nvSpPr>
          <p:cNvPr id="5" name="Marcador de Posição do Número do Diapositivo 4"/>
          <p:cNvSpPr>
            <a:spLocks noGrp="1"/>
          </p:cNvSpPr>
          <p:nvPr>
            <p:ph type="sldNum" sz="quarter" idx="12"/>
          </p:nvPr>
        </p:nvSpPr>
        <p:spPr/>
        <p:txBody>
          <a:bodyPr/>
          <a:lstStyle/>
          <a:p>
            <a:fld id="{17AC85B3-BB92-4040-8F52-E774985663BC}" type="slidenum">
              <a:rPr lang="pt-PT" smtClean="0"/>
              <a:t>‹nº›</a:t>
            </a:fld>
            <a:endParaRPr lang="pt-PT"/>
          </a:p>
        </p:txBody>
      </p:sp>
      <p:sp>
        <p:nvSpPr>
          <p:cNvPr id="7" name="Título 1"/>
          <p:cNvSpPr>
            <a:spLocks noGrp="1"/>
          </p:cNvSpPr>
          <p:nvPr>
            <p:ph type="title"/>
          </p:nvPr>
        </p:nvSpPr>
        <p:spPr>
          <a:xfrm>
            <a:off x="1835696" y="274638"/>
            <a:ext cx="5976664" cy="1143000"/>
          </a:xfrm>
        </p:spPr>
        <p:txBody>
          <a:bodyPr/>
          <a:lstStyle/>
          <a:p>
            <a:r>
              <a:rPr lang="pt-PT" dirty="0" smtClean="0"/>
              <a:t>Clique para editar o estilo</a:t>
            </a:r>
            <a:endParaRPr lang="pt-PT" dirty="0"/>
          </a:p>
        </p:txBody>
      </p:sp>
      <p:pic>
        <p:nvPicPr>
          <p:cNvPr id="10" name="Picture 3" descr="C:\Users\Jaime Sousa\Documents\Documentos\IPCRG\IPCRG Logo.t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59684" y="299143"/>
            <a:ext cx="998585" cy="703876"/>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m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461" y="404664"/>
            <a:ext cx="1309239" cy="792089"/>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PT" smtClean="0"/>
              <a:t>Clique para editar o estilo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Content Placeholder 3"/>
          <p:cNvSpPr>
            <a:spLocks noGrp="1"/>
          </p:cNvSpPr>
          <p:nvPr>
            <p:ph sz="half" idx="2"/>
          </p:nvPr>
        </p:nvSpPr>
        <p:spPr>
          <a:xfrm>
            <a:off x="629842" y="2505075"/>
            <a:ext cx="3868340" cy="368458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Content Placeholder 5"/>
          <p:cNvSpPr>
            <a:spLocks noGrp="1"/>
          </p:cNvSpPr>
          <p:nvPr>
            <p:ph sz="quarter" idx="4"/>
          </p:nvPr>
        </p:nvSpPr>
        <p:spPr>
          <a:xfrm>
            <a:off x="4629150" y="2505075"/>
            <a:ext cx="3887391" cy="368458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7" name="Date Placeholder 6"/>
          <p:cNvSpPr>
            <a:spLocks noGrp="1"/>
          </p:cNvSpPr>
          <p:nvPr>
            <p:ph type="dt" sz="half" idx="10"/>
          </p:nvPr>
        </p:nvSpPr>
        <p:spPr/>
        <p:txBody>
          <a:bodyPr/>
          <a:lstStyle/>
          <a:p>
            <a:fld id="{0611397F-20E3-4B4B-B51B-10ED72F6C5CC}" type="datetimeFigureOut">
              <a:rPr lang="pt-PT" smtClean="0">
                <a:solidFill>
                  <a:prstClr val="black">
                    <a:tint val="75000"/>
                  </a:prstClr>
                </a:solidFill>
              </a:rPr>
              <a:pPr/>
              <a:t>25/06/2017</a:t>
            </a:fld>
            <a:endParaRPr lang="pt-PT">
              <a:solidFill>
                <a:prstClr val="black">
                  <a:tint val="75000"/>
                </a:prstClr>
              </a:solidFill>
            </a:endParaRPr>
          </a:p>
        </p:txBody>
      </p:sp>
      <p:sp>
        <p:nvSpPr>
          <p:cNvPr id="8" name="Footer Placeholder 7"/>
          <p:cNvSpPr>
            <a:spLocks noGrp="1"/>
          </p:cNvSpPr>
          <p:nvPr>
            <p:ph type="ftr" sz="quarter" idx="11"/>
          </p:nvPr>
        </p:nvSpPr>
        <p:spPr/>
        <p:txBody>
          <a:bodyPr/>
          <a:lstStyle/>
          <a:p>
            <a:endParaRPr lang="pt-PT">
              <a:solidFill>
                <a:prstClr val="black">
                  <a:tint val="75000"/>
                </a:prstClr>
              </a:solidFill>
            </a:endParaRPr>
          </a:p>
        </p:txBody>
      </p:sp>
      <p:sp>
        <p:nvSpPr>
          <p:cNvPr id="9" name="Slide Number Placeholder 8"/>
          <p:cNvSpPr>
            <a:spLocks noGrp="1"/>
          </p:cNvSpPr>
          <p:nvPr>
            <p:ph type="sldNum" sz="quarter" idx="12"/>
          </p:nvPr>
        </p:nvSpPr>
        <p:spPr/>
        <p:txBody>
          <a:bodyPr/>
          <a:lstStyle/>
          <a:p>
            <a:fld id="{4929072B-8BFB-4E7B-89F0-DBCE8C59BC47}"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0855690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Date Placeholder 2"/>
          <p:cNvSpPr>
            <a:spLocks noGrp="1"/>
          </p:cNvSpPr>
          <p:nvPr>
            <p:ph type="dt" sz="half" idx="10"/>
          </p:nvPr>
        </p:nvSpPr>
        <p:spPr/>
        <p:txBody>
          <a:bodyPr/>
          <a:lstStyle/>
          <a:p>
            <a:fld id="{0611397F-20E3-4B4B-B51B-10ED72F6C5CC}" type="datetimeFigureOut">
              <a:rPr lang="pt-PT" smtClean="0">
                <a:solidFill>
                  <a:prstClr val="black">
                    <a:tint val="75000"/>
                  </a:prstClr>
                </a:solidFill>
              </a:rPr>
              <a:pPr/>
              <a:t>25/06/2017</a:t>
            </a:fld>
            <a:endParaRPr lang="pt-PT">
              <a:solidFill>
                <a:prstClr val="black">
                  <a:tint val="75000"/>
                </a:prstClr>
              </a:solidFill>
            </a:endParaRPr>
          </a:p>
        </p:txBody>
      </p:sp>
      <p:sp>
        <p:nvSpPr>
          <p:cNvPr id="4" name="Footer Placeholder 3"/>
          <p:cNvSpPr>
            <a:spLocks noGrp="1"/>
          </p:cNvSpPr>
          <p:nvPr>
            <p:ph type="ftr" sz="quarter" idx="11"/>
          </p:nvPr>
        </p:nvSpPr>
        <p:spPr/>
        <p:txBody>
          <a:bodyPr/>
          <a:lstStyle/>
          <a:p>
            <a:endParaRPr lang="pt-PT">
              <a:solidFill>
                <a:prstClr val="black">
                  <a:tint val="75000"/>
                </a:prstClr>
              </a:solidFill>
            </a:endParaRPr>
          </a:p>
        </p:txBody>
      </p:sp>
      <p:sp>
        <p:nvSpPr>
          <p:cNvPr id="5" name="Slide Number Placeholder 4"/>
          <p:cNvSpPr>
            <a:spLocks noGrp="1"/>
          </p:cNvSpPr>
          <p:nvPr>
            <p:ph type="sldNum" sz="quarter" idx="12"/>
          </p:nvPr>
        </p:nvSpPr>
        <p:spPr/>
        <p:txBody>
          <a:bodyPr/>
          <a:lstStyle/>
          <a:p>
            <a:fld id="{4929072B-8BFB-4E7B-89F0-DBCE8C59BC47}"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8275534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11397F-20E3-4B4B-B51B-10ED72F6C5CC}" type="datetimeFigureOut">
              <a:rPr lang="pt-PT" smtClean="0">
                <a:solidFill>
                  <a:prstClr val="black">
                    <a:tint val="75000"/>
                  </a:prstClr>
                </a:solidFill>
              </a:rPr>
              <a:pPr/>
              <a:t>25/06/2017</a:t>
            </a:fld>
            <a:endParaRPr lang="pt-PT">
              <a:solidFill>
                <a:prstClr val="black">
                  <a:tint val="75000"/>
                </a:prstClr>
              </a:solidFill>
            </a:endParaRPr>
          </a:p>
        </p:txBody>
      </p:sp>
      <p:sp>
        <p:nvSpPr>
          <p:cNvPr id="3" name="Footer Placeholder 2"/>
          <p:cNvSpPr>
            <a:spLocks noGrp="1"/>
          </p:cNvSpPr>
          <p:nvPr>
            <p:ph type="ftr" sz="quarter" idx="11"/>
          </p:nvPr>
        </p:nvSpPr>
        <p:spPr/>
        <p:txBody>
          <a:bodyPr/>
          <a:lstStyle/>
          <a:p>
            <a:endParaRPr lang="pt-PT">
              <a:solidFill>
                <a:prstClr val="black">
                  <a:tint val="75000"/>
                </a:prstClr>
              </a:solidFill>
            </a:endParaRPr>
          </a:p>
        </p:txBody>
      </p:sp>
      <p:sp>
        <p:nvSpPr>
          <p:cNvPr id="4" name="Slide Number Placeholder 3"/>
          <p:cNvSpPr>
            <a:spLocks noGrp="1"/>
          </p:cNvSpPr>
          <p:nvPr>
            <p:ph type="sldNum" sz="quarter" idx="12"/>
          </p:nvPr>
        </p:nvSpPr>
        <p:spPr/>
        <p:txBody>
          <a:bodyPr/>
          <a:lstStyle/>
          <a:p>
            <a:fld id="{4929072B-8BFB-4E7B-89F0-DBCE8C59BC47}"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4417728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smtClean="0"/>
              <a:t>Clique para editar o estilo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0611397F-20E3-4B4B-B51B-10ED72F6C5CC}" type="datetimeFigureOut">
              <a:rPr lang="pt-PT" smtClean="0">
                <a:solidFill>
                  <a:prstClr val="black">
                    <a:tint val="75000"/>
                  </a:prstClr>
                </a:solidFill>
              </a:rPr>
              <a:pPr/>
              <a:t>25/06/2017</a:t>
            </a:fld>
            <a:endParaRPr lang="pt-PT">
              <a:solidFill>
                <a:prstClr val="black">
                  <a:tint val="75000"/>
                </a:prstClr>
              </a:solidFill>
            </a:endParaRPr>
          </a:p>
        </p:txBody>
      </p:sp>
      <p:sp>
        <p:nvSpPr>
          <p:cNvPr id="6" name="Footer Placeholder 5"/>
          <p:cNvSpPr>
            <a:spLocks noGrp="1"/>
          </p:cNvSpPr>
          <p:nvPr>
            <p:ph type="ftr" sz="quarter" idx="11"/>
          </p:nvPr>
        </p:nvSpPr>
        <p:spPr/>
        <p:txBody>
          <a:bodyPr/>
          <a:lstStyle/>
          <a:p>
            <a:endParaRPr lang="pt-PT">
              <a:solidFill>
                <a:prstClr val="black">
                  <a:tint val="75000"/>
                </a:prstClr>
              </a:solidFill>
            </a:endParaRPr>
          </a:p>
        </p:txBody>
      </p:sp>
      <p:sp>
        <p:nvSpPr>
          <p:cNvPr id="7" name="Slide Number Placeholder 6"/>
          <p:cNvSpPr>
            <a:spLocks noGrp="1"/>
          </p:cNvSpPr>
          <p:nvPr>
            <p:ph type="sldNum" sz="quarter" idx="12"/>
          </p:nvPr>
        </p:nvSpPr>
        <p:spPr/>
        <p:txBody>
          <a:bodyPr/>
          <a:lstStyle/>
          <a:p>
            <a:fld id="{4929072B-8BFB-4E7B-89F0-DBCE8C59BC47}"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655509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smtClean="0"/>
              <a:t>Clique para editar o estilo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smtClean="0"/>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0611397F-20E3-4B4B-B51B-10ED72F6C5CC}" type="datetimeFigureOut">
              <a:rPr lang="pt-PT" smtClean="0">
                <a:solidFill>
                  <a:prstClr val="black">
                    <a:tint val="75000"/>
                  </a:prstClr>
                </a:solidFill>
              </a:rPr>
              <a:pPr/>
              <a:t>25/06/2017</a:t>
            </a:fld>
            <a:endParaRPr lang="pt-PT">
              <a:solidFill>
                <a:prstClr val="black">
                  <a:tint val="75000"/>
                </a:prstClr>
              </a:solidFill>
            </a:endParaRPr>
          </a:p>
        </p:txBody>
      </p:sp>
      <p:sp>
        <p:nvSpPr>
          <p:cNvPr id="6" name="Footer Placeholder 5"/>
          <p:cNvSpPr>
            <a:spLocks noGrp="1"/>
          </p:cNvSpPr>
          <p:nvPr>
            <p:ph type="ftr" sz="quarter" idx="11"/>
          </p:nvPr>
        </p:nvSpPr>
        <p:spPr/>
        <p:txBody>
          <a:bodyPr/>
          <a:lstStyle/>
          <a:p>
            <a:endParaRPr lang="pt-PT">
              <a:solidFill>
                <a:prstClr val="black">
                  <a:tint val="75000"/>
                </a:prstClr>
              </a:solidFill>
            </a:endParaRPr>
          </a:p>
        </p:txBody>
      </p:sp>
      <p:sp>
        <p:nvSpPr>
          <p:cNvPr id="7" name="Slide Number Placeholder 6"/>
          <p:cNvSpPr>
            <a:spLocks noGrp="1"/>
          </p:cNvSpPr>
          <p:nvPr>
            <p:ph type="sldNum" sz="quarter" idx="12"/>
          </p:nvPr>
        </p:nvSpPr>
        <p:spPr/>
        <p:txBody>
          <a:bodyPr/>
          <a:lstStyle/>
          <a:p>
            <a:fld id="{4929072B-8BFB-4E7B-89F0-DBCE8C59BC47}"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1069590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Vertical Text Placeholder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0611397F-20E3-4B4B-B51B-10ED72F6C5CC}" type="datetimeFigureOut">
              <a:rPr lang="pt-PT" smtClean="0">
                <a:solidFill>
                  <a:prstClr val="black">
                    <a:tint val="75000"/>
                  </a:prstClr>
                </a:solidFill>
              </a:rPr>
              <a:pPr/>
              <a:t>25/06/2017</a:t>
            </a:fld>
            <a:endParaRPr lang="pt-PT">
              <a:solidFill>
                <a:prstClr val="black">
                  <a:tint val="75000"/>
                </a:prstClr>
              </a:solidFill>
            </a:endParaRPr>
          </a:p>
        </p:txBody>
      </p:sp>
      <p:sp>
        <p:nvSpPr>
          <p:cNvPr id="5" name="Footer Placeholder 4"/>
          <p:cNvSpPr>
            <a:spLocks noGrp="1"/>
          </p:cNvSpPr>
          <p:nvPr>
            <p:ph type="ftr" sz="quarter" idx="11"/>
          </p:nvPr>
        </p:nvSpPr>
        <p:spPr/>
        <p:txBody>
          <a:bodyPr/>
          <a:lstStyle/>
          <a:p>
            <a:endParaRPr lang="pt-PT">
              <a:solidFill>
                <a:prstClr val="black">
                  <a:tint val="75000"/>
                </a:prstClr>
              </a:solidFill>
            </a:endParaRPr>
          </a:p>
        </p:txBody>
      </p:sp>
      <p:sp>
        <p:nvSpPr>
          <p:cNvPr id="6" name="Slide Number Placeholder 5"/>
          <p:cNvSpPr>
            <a:spLocks noGrp="1"/>
          </p:cNvSpPr>
          <p:nvPr>
            <p:ph type="sldNum" sz="quarter" idx="12"/>
          </p:nvPr>
        </p:nvSpPr>
        <p:spPr/>
        <p:txBody>
          <a:bodyPr/>
          <a:lstStyle/>
          <a:p>
            <a:fld id="{4929072B-8BFB-4E7B-89F0-DBCE8C59BC47}"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4608747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PT" smtClean="0"/>
              <a:t>Clique para editar o estilo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0611397F-20E3-4B4B-B51B-10ED72F6C5CC}" type="datetimeFigureOut">
              <a:rPr lang="pt-PT" smtClean="0">
                <a:solidFill>
                  <a:prstClr val="black">
                    <a:tint val="75000"/>
                  </a:prstClr>
                </a:solidFill>
              </a:rPr>
              <a:pPr/>
              <a:t>25/06/2017</a:t>
            </a:fld>
            <a:endParaRPr lang="pt-PT">
              <a:solidFill>
                <a:prstClr val="black">
                  <a:tint val="75000"/>
                </a:prstClr>
              </a:solidFill>
            </a:endParaRPr>
          </a:p>
        </p:txBody>
      </p:sp>
      <p:sp>
        <p:nvSpPr>
          <p:cNvPr id="5" name="Footer Placeholder 4"/>
          <p:cNvSpPr>
            <a:spLocks noGrp="1"/>
          </p:cNvSpPr>
          <p:nvPr>
            <p:ph type="ftr" sz="quarter" idx="11"/>
          </p:nvPr>
        </p:nvSpPr>
        <p:spPr/>
        <p:txBody>
          <a:bodyPr/>
          <a:lstStyle/>
          <a:p>
            <a:endParaRPr lang="pt-PT">
              <a:solidFill>
                <a:prstClr val="black">
                  <a:tint val="75000"/>
                </a:prstClr>
              </a:solidFill>
            </a:endParaRPr>
          </a:p>
        </p:txBody>
      </p:sp>
      <p:sp>
        <p:nvSpPr>
          <p:cNvPr id="6" name="Slide Number Placeholder 5"/>
          <p:cNvSpPr>
            <a:spLocks noGrp="1"/>
          </p:cNvSpPr>
          <p:nvPr>
            <p:ph type="sldNum" sz="quarter" idx="12"/>
          </p:nvPr>
        </p:nvSpPr>
        <p:spPr/>
        <p:txBody>
          <a:bodyPr/>
          <a:lstStyle/>
          <a:p>
            <a:fld id="{4929072B-8BFB-4E7B-89F0-DBCE8C59BC47}"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3880496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5835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4"/>
            <a:ext cx="3886200" cy="46087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3229762" y="365126"/>
            <a:ext cx="4732790" cy="1325563"/>
          </a:xfrm>
        </p:spPr>
        <p:txBody>
          <a:bodyPr/>
          <a:lstStyle/>
          <a:p>
            <a:r>
              <a:rPr lang="en-US" smtClean="0"/>
              <a:t>Click to edit Master title style</a:t>
            </a:r>
            <a:endParaRPr lang="en-US" dirty="0"/>
          </a:p>
        </p:txBody>
      </p:sp>
      <p:pic>
        <p:nvPicPr>
          <p:cNvPr id="6" name="Picture 3" descr="logo_IPCRG.gif"/>
          <p:cNvPicPr>
            <a:picLocks noChangeAspect="1"/>
          </p:cNvPicPr>
          <p:nvPr userDrawn="1"/>
        </p:nvPicPr>
        <p:blipFill>
          <a:blip r:embed="rId2" cstate="print"/>
          <a:stretch>
            <a:fillRect/>
          </a:stretch>
        </p:blipFill>
        <p:spPr>
          <a:xfrm>
            <a:off x="7962552" y="239087"/>
            <a:ext cx="1181448" cy="708869"/>
          </a:xfrm>
          <a:prstGeom prst="rect">
            <a:avLst/>
          </a:prstGeom>
        </p:spPr>
      </p:pic>
      <p:pic>
        <p:nvPicPr>
          <p:cNvPr id="7" name="Picture 2" descr="C:\Users\Jaime Sousa\Documents\Documentos\IPCRG\Conferences &amp; Meetings\IPCRG\IPCRG Porto 2018\Porto Logo for Headers.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452" y="109008"/>
            <a:ext cx="3158310" cy="1111995"/>
          </a:xfrm>
          <a:prstGeom prst="rect">
            <a:avLst/>
          </a:prstGeom>
          <a:solidFill>
            <a:schemeClr val="bg1"/>
          </a:solidFill>
        </p:spPr>
      </p:pic>
    </p:spTree>
    <p:extLst>
      <p:ext uri="{BB962C8B-B14F-4D97-AF65-F5344CB8AC3E}">
        <p14:creationId xmlns:p14="http://schemas.microsoft.com/office/powerpoint/2010/main" val="14425823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999669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811300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1C270875-E729-438F-AD64-DA10B3256A5A}" type="datetimeFigureOut">
              <a:rPr lang="pt-PT" smtClean="0"/>
              <a:t>25/06/2017</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17AC85B3-BB92-4040-8F52-E774985663BC}" type="slidenum">
              <a:rPr lang="pt-PT" smtClean="0"/>
              <a:t>‹nº›</a:t>
            </a:fld>
            <a:endParaRPr lang="pt-PT"/>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TextBox 1"/>
          <p:cNvSpPr txBox="1">
            <a:spLocks noChangeArrowheads="1"/>
          </p:cNvSpPr>
          <p:nvPr userDrawn="1"/>
        </p:nvSpPr>
        <p:spPr bwMode="auto">
          <a:xfrm>
            <a:off x="1524000" y="6573072"/>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Asthma</a:t>
            </a:r>
          </a:p>
        </p:txBody>
      </p:sp>
      <p:pic>
        <p:nvPicPr>
          <p:cNvPr id="9"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157916" y="99940"/>
            <a:ext cx="8856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 name="Title 1"/>
          <p:cNvSpPr>
            <a:spLocks noGrp="1"/>
          </p:cNvSpPr>
          <p:nvPr>
            <p:ph type="ctrTitle"/>
          </p:nvPr>
        </p:nvSpPr>
        <p:spPr>
          <a:xfrm>
            <a:off x="685800" y="778721"/>
            <a:ext cx="77724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
        <p:nvSpPr>
          <p:cNvPr id="13" name="Rectangle 7"/>
          <p:cNvSpPr>
            <a:spLocks/>
          </p:cNvSpPr>
          <p:nvPr userDrawn="1"/>
        </p:nvSpPr>
        <p:spPr bwMode="auto">
          <a:xfrm>
            <a:off x="179016" y="4218334"/>
            <a:ext cx="8813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500" dirty="0">
                <a:solidFill>
                  <a:srgbClr val="134679"/>
                </a:solidFill>
                <a:latin typeface="Arial" charset="0"/>
                <a:cs typeface="Arial" charset="0"/>
                <a:sym typeface="Arial" charset="0"/>
              </a:rPr>
              <a:t>GINA </a:t>
            </a:r>
            <a:r>
              <a:rPr lang="en-US" altLang="en-US" sz="2500" dirty="0" smtClean="0">
                <a:solidFill>
                  <a:srgbClr val="134679"/>
                </a:solidFill>
                <a:latin typeface="Arial" charset="0"/>
                <a:cs typeface="Arial" charset="0"/>
                <a:sym typeface="Arial" charset="0"/>
              </a:rPr>
              <a:t>Global Strategy </a:t>
            </a:r>
            <a:r>
              <a:rPr lang="en-US" altLang="en-US" sz="2500" dirty="0">
                <a:solidFill>
                  <a:srgbClr val="134679"/>
                </a:solidFill>
                <a:latin typeface="Arial" charset="0"/>
                <a:cs typeface="Arial" charset="0"/>
                <a:sym typeface="Arial" charset="0"/>
              </a:rPr>
              <a:t>for </a:t>
            </a:r>
            <a:r>
              <a:rPr lang="en-US" altLang="en-US" sz="2500" dirty="0" smtClean="0">
                <a:solidFill>
                  <a:srgbClr val="134679"/>
                </a:solidFill>
                <a:latin typeface="Arial" charset="0"/>
                <a:cs typeface="Arial" charset="0"/>
                <a:sym typeface="Arial" charset="0"/>
              </a:rPr>
              <a:t>Asthma </a:t>
            </a:r>
            <a:r>
              <a:rPr lang="en-US" altLang="en-US" sz="2500" dirty="0">
                <a:solidFill>
                  <a:srgbClr val="134679"/>
                </a:solidFill>
                <a:latin typeface="Arial" charset="0"/>
                <a:cs typeface="Arial" charset="0"/>
                <a:sym typeface="Arial" charset="0"/>
              </a:rPr>
              <a:t/>
            </a:r>
            <a:br>
              <a:rPr lang="en-US" altLang="en-US" sz="2500" dirty="0">
                <a:solidFill>
                  <a:srgbClr val="134679"/>
                </a:solidFill>
                <a:latin typeface="Arial" charset="0"/>
                <a:cs typeface="Arial" charset="0"/>
                <a:sym typeface="Arial" charset="0"/>
              </a:rPr>
            </a:br>
            <a:r>
              <a:rPr lang="en-US" altLang="en-US" sz="2500" dirty="0" smtClean="0">
                <a:solidFill>
                  <a:srgbClr val="134679"/>
                </a:solidFill>
                <a:latin typeface="Arial" charset="0"/>
                <a:cs typeface="Arial" charset="0"/>
                <a:sym typeface="Arial" charset="0"/>
              </a:rPr>
              <a:t>Management </a:t>
            </a:r>
            <a:r>
              <a:rPr lang="en-US" altLang="en-US" sz="2500" dirty="0">
                <a:solidFill>
                  <a:srgbClr val="134679"/>
                </a:solidFill>
                <a:latin typeface="Arial" charset="0"/>
                <a:cs typeface="Arial" charset="0"/>
                <a:sym typeface="Arial" charset="0"/>
              </a:rPr>
              <a:t>and </a:t>
            </a:r>
            <a:r>
              <a:rPr lang="en-US" altLang="en-US" sz="2500" smtClean="0">
                <a:solidFill>
                  <a:srgbClr val="134679"/>
                </a:solidFill>
                <a:latin typeface="Arial" charset="0"/>
                <a:cs typeface="Arial" charset="0"/>
                <a:sym typeface="Arial" charset="0"/>
              </a:rPr>
              <a:t>Prevention 2016</a:t>
            </a:r>
            <a:endParaRPr lang="en-US" altLang="en-US" sz="2500" dirty="0">
              <a:solidFill>
                <a:srgbClr val="134679"/>
              </a:solidFill>
              <a:latin typeface="Arial" charset="0"/>
              <a:cs typeface="Arial" charset="0"/>
              <a:sym typeface="Arial" charset="0"/>
            </a:endParaRPr>
          </a:p>
        </p:txBody>
      </p:sp>
      <p:pic>
        <p:nvPicPr>
          <p:cNvPr id="14"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53734" y="2409550"/>
            <a:ext cx="17065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 name="TextBox 2"/>
          <p:cNvSpPr txBox="1"/>
          <p:nvPr userDrawn="1"/>
        </p:nvSpPr>
        <p:spPr>
          <a:xfrm>
            <a:off x="901148" y="5183534"/>
            <a:ext cx="7076661" cy="923330"/>
          </a:xfrm>
          <a:prstGeom prst="rect">
            <a:avLst/>
          </a:prstGeom>
          <a:noFill/>
        </p:spPr>
        <p:txBody>
          <a:bodyPr wrap="square" rtlCol="0">
            <a:spAutoFit/>
          </a:bodyPr>
          <a:lstStyle/>
          <a:p>
            <a:r>
              <a:rPr lang="en-US" dirty="0" smtClean="0">
                <a:solidFill>
                  <a:srgbClr val="134679"/>
                </a:solidFill>
              </a:rPr>
              <a:t>This slide set is restricted for academic and educational purposes only.  Use of the slide set, or of individual slides, for commercial or promotional purposes requires approval from GINA. </a:t>
            </a:r>
            <a:endParaRPr lang="en-AU" dirty="0">
              <a:solidFill>
                <a:prstClr val="black"/>
              </a:solidFill>
            </a:endParaRPr>
          </a:p>
        </p:txBody>
      </p:sp>
    </p:spTree>
    <p:extLst>
      <p:ext uri="{BB962C8B-B14F-4D97-AF65-F5344CB8AC3E}">
        <p14:creationId xmlns:p14="http://schemas.microsoft.com/office/powerpoint/2010/main" val="253636649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400" y="-165100"/>
            <a:ext cx="9702800" cy="718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541968560"/>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sp>
        <p:nvSpPr>
          <p:cNvPr id="11" name="Title 1"/>
          <p:cNvSpPr>
            <a:spLocks noGrp="1"/>
          </p:cNvSpPr>
          <p:nvPr>
            <p:ph type="title"/>
          </p:nvPr>
        </p:nvSpPr>
        <p:spPr>
          <a:xfrm>
            <a:off x="172279" y="251382"/>
            <a:ext cx="7598533"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Tree>
    <p:extLst>
      <p:ext uri="{BB962C8B-B14F-4D97-AF65-F5344CB8AC3E}">
        <p14:creationId xmlns:p14="http://schemas.microsoft.com/office/powerpoint/2010/main" val="970863888"/>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sp>
        <p:nvSpPr>
          <p:cNvPr id="12"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3"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Tree>
    <p:extLst>
      <p:ext uri="{BB962C8B-B14F-4D97-AF65-F5344CB8AC3E}">
        <p14:creationId xmlns:p14="http://schemas.microsoft.com/office/powerpoint/2010/main" val="3333184108"/>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3"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157916" y="99940"/>
            <a:ext cx="8856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sp>
        <p:nvSpPr>
          <p:cNvPr id="8" name="TextBox 1"/>
          <p:cNvSpPr txBox="1">
            <a:spLocks noChangeArrowheads="1"/>
          </p:cNvSpPr>
          <p:nvPr userDrawn="1"/>
        </p:nvSpPr>
        <p:spPr bwMode="auto">
          <a:xfrm>
            <a:off x="1524000" y="6573072"/>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t>
            </a:r>
            <a:r>
              <a:rPr lang="en-US" sz="1200" dirty="0" smtClean="0">
                <a:solidFill>
                  <a:srgbClr val="134679"/>
                </a:solidFill>
              </a:rPr>
              <a:t>Asthma3.</a:t>
            </a:r>
            <a:endParaRPr lang="en-US" sz="1200" dirty="0">
              <a:solidFill>
                <a:srgbClr val="134679"/>
              </a:solidFill>
            </a:endParaRPr>
          </a:p>
        </p:txBody>
      </p:sp>
      <p:sp>
        <p:nvSpPr>
          <p:cNvPr id="2" name="Title 1"/>
          <p:cNvSpPr>
            <a:spLocks noGrp="1"/>
          </p:cNvSpPr>
          <p:nvPr>
            <p:ph type="ctrTitle"/>
          </p:nvPr>
        </p:nvSpPr>
        <p:spPr>
          <a:xfrm>
            <a:off x="685800" y="1255793"/>
            <a:ext cx="77724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
        <p:nvSpPr>
          <p:cNvPr id="10" name="Rectangle 7"/>
          <p:cNvSpPr>
            <a:spLocks/>
          </p:cNvSpPr>
          <p:nvPr userDrawn="1"/>
        </p:nvSpPr>
        <p:spPr bwMode="auto">
          <a:xfrm>
            <a:off x="304800" y="4970120"/>
            <a:ext cx="8813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200" dirty="0">
                <a:solidFill>
                  <a:srgbClr val="134679"/>
                </a:solidFill>
                <a:latin typeface="Arial" charset="0"/>
                <a:cs typeface="Arial" charset="0"/>
                <a:sym typeface="Arial" charset="0"/>
              </a:rPr>
              <a:t>GINA </a:t>
            </a:r>
            <a:r>
              <a:rPr lang="en-US" altLang="en-US" sz="2200" dirty="0" smtClean="0">
                <a:solidFill>
                  <a:srgbClr val="134679"/>
                </a:solidFill>
                <a:latin typeface="Arial" charset="0"/>
                <a:cs typeface="Arial" charset="0"/>
                <a:sym typeface="Arial" charset="0"/>
              </a:rPr>
              <a:t>Global Strategy </a:t>
            </a:r>
            <a:r>
              <a:rPr lang="en-US" altLang="en-US" sz="2200" dirty="0">
                <a:solidFill>
                  <a:srgbClr val="134679"/>
                </a:solidFill>
                <a:latin typeface="Arial" charset="0"/>
                <a:cs typeface="Arial" charset="0"/>
                <a:sym typeface="Arial" charset="0"/>
              </a:rPr>
              <a:t>for </a:t>
            </a:r>
            <a:r>
              <a:rPr lang="en-US" altLang="en-US" sz="2200" dirty="0" smtClean="0">
                <a:solidFill>
                  <a:srgbClr val="134679"/>
                </a:solidFill>
                <a:latin typeface="Arial" charset="0"/>
                <a:cs typeface="Arial" charset="0"/>
                <a:sym typeface="Arial" charset="0"/>
              </a:rPr>
              <a:t>Asthma Management </a:t>
            </a:r>
            <a:br>
              <a:rPr lang="en-US" altLang="en-US" sz="2200" dirty="0" smtClean="0">
                <a:solidFill>
                  <a:srgbClr val="134679"/>
                </a:solidFill>
                <a:latin typeface="Arial" charset="0"/>
                <a:cs typeface="Arial" charset="0"/>
                <a:sym typeface="Arial" charset="0"/>
              </a:rPr>
            </a:br>
            <a:r>
              <a:rPr lang="en-US" altLang="en-US" sz="2200" dirty="0" smtClean="0">
                <a:solidFill>
                  <a:srgbClr val="134679"/>
                </a:solidFill>
                <a:latin typeface="Arial" charset="0"/>
                <a:cs typeface="Arial" charset="0"/>
                <a:sym typeface="Arial" charset="0"/>
              </a:rPr>
              <a:t>and Prevention</a:t>
            </a:r>
          </a:p>
          <a:p>
            <a:pPr algn="ctr">
              <a:spcBef>
                <a:spcPts val="663"/>
              </a:spcBef>
            </a:pPr>
            <a:r>
              <a:rPr lang="en-US" altLang="en-US" sz="2200" dirty="0" smtClean="0">
                <a:solidFill>
                  <a:srgbClr val="134679"/>
                </a:solidFill>
                <a:latin typeface="Arial" charset="0"/>
                <a:cs typeface="Arial" charset="0"/>
                <a:sym typeface="Arial" charset="0"/>
              </a:rPr>
              <a:t>GOLD Global Strategy for Diagnosis, </a:t>
            </a:r>
            <a:br>
              <a:rPr lang="en-US" altLang="en-US" sz="2200" dirty="0" smtClean="0">
                <a:solidFill>
                  <a:srgbClr val="134679"/>
                </a:solidFill>
                <a:latin typeface="Arial" charset="0"/>
                <a:cs typeface="Arial" charset="0"/>
                <a:sym typeface="Arial" charset="0"/>
              </a:rPr>
            </a:br>
            <a:r>
              <a:rPr lang="en-US" altLang="en-US" sz="2200" dirty="0" smtClean="0">
                <a:solidFill>
                  <a:srgbClr val="134679"/>
                </a:solidFill>
                <a:latin typeface="Arial" charset="0"/>
                <a:cs typeface="Arial" charset="0"/>
                <a:sym typeface="Arial" charset="0"/>
              </a:rPr>
              <a:t>Management and Prevention of COPD</a:t>
            </a:r>
            <a:endParaRPr lang="en-US" altLang="en-US" sz="2200" dirty="0">
              <a:solidFill>
                <a:srgbClr val="134679"/>
              </a:solidFill>
              <a:latin typeface="Arial" charset="0"/>
              <a:cs typeface="Arial" charset="0"/>
              <a:sym typeface="Arial" charset="0"/>
            </a:endParaRPr>
          </a:p>
        </p:txBody>
      </p:sp>
      <p:pic>
        <p:nvPicPr>
          <p:cNvPr id="11" name="Picture 5"/>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06605" y="3361008"/>
            <a:ext cx="1382316" cy="141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 name="Picture 2"/>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97228" y="3466585"/>
            <a:ext cx="1238562" cy="1249681"/>
          </a:xfrm>
          <a:prstGeom prst="rect">
            <a:avLst/>
          </a:prstGeom>
        </p:spPr>
      </p:pic>
    </p:spTree>
    <p:extLst>
      <p:ext uri="{BB962C8B-B14F-4D97-AF65-F5344CB8AC3E}">
        <p14:creationId xmlns:p14="http://schemas.microsoft.com/office/powerpoint/2010/main" val="206409877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sp>
        <p:nvSpPr>
          <p:cNvPr id="11" name="Title 1"/>
          <p:cNvSpPr>
            <a:spLocks noGrp="1"/>
          </p:cNvSpPr>
          <p:nvPr>
            <p:ph type="title"/>
          </p:nvPr>
        </p:nvSpPr>
        <p:spPr>
          <a:xfrm>
            <a:off x="172278" y="251382"/>
            <a:ext cx="6480000"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pic>
        <p:nvPicPr>
          <p:cNvPr id="12" name="Picture 11"/>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82740" y="239367"/>
            <a:ext cx="860728" cy="868455"/>
          </a:xfrm>
          <a:prstGeom prst="rect">
            <a:avLst/>
          </a:prstGeom>
        </p:spPr>
      </p:pic>
    </p:spTree>
    <p:extLst>
      <p:ext uri="{BB962C8B-B14F-4D97-AF65-F5344CB8AC3E}">
        <p14:creationId xmlns:p14="http://schemas.microsoft.com/office/powerpoint/2010/main" val="3776526204"/>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sp>
        <p:nvSpPr>
          <p:cNvPr id="12"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3"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pic>
        <p:nvPicPr>
          <p:cNvPr id="8" name="Picture 7"/>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740" y="239367"/>
            <a:ext cx="860728" cy="868455"/>
          </a:xfrm>
          <a:prstGeom prst="rect">
            <a:avLst/>
          </a:prstGeom>
        </p:spPr>
      </p:pic>
    </p:spTree>
    <p:extLst>
      <p:ext uri="{BB962C8B-B14F-4D97-AF65-F5344CB8AC3E}">
        <p14:creationId xmlns:p14="http://schemas.microsoft.com/office/powerpoint/2010/main" val="966534656"/>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ounded Rectangle 14"/>
          <p:cNvSpPr/>
          <p:nvPr userDrawn="1"/>
        </p:nvSpPr>
        <p:spPr>
          <a:xfrm>
            <a:off x="165100" y="6653213"/>
            <a:ext cx="882015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sp>
        <p:nvSpPr>
          <p:cNvPr id="3" name="Rectangle 23"/>
          <p:cNvSpPr>
            <a:spLocks/>
          </p:cNvSpPr>
          <p:nvPr userDrawn="1"/>
        </p:nvSpPr>
        <p:spPr bwMode="auto">
          <a:xfrm>
            <a:off x="7148513" y="6648450"/>
            <a:ext cx="1728787" cy="215900"/>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Asthma</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1313" y="184150"/>
            <a:ext cx="968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04E9227-E274-4440-BA8E-C7106F132587}" type="datetime1">
              <a:rPr lang="en-AU" altLang="en-US">
                <a:solidFill>
                  <a:prstClr val="black"/>
                </a:solidFill>
              </a:rPr>
              <a:pPr/>
              <a:t>25/06/2017</a:t>
            </a:fld>
            <a:endParaRPr lang="en-AU" altLang="en-US">
              <a:solidFill>
                <a:prstClr val="black"/>
              </a:solidFill>
            </a:endParaRPr>
          </a:p>
        </p:txBody>
      </p:sp>
      <p:sp>
        <p:nvSpPr>
          <p:cNvPr id="6"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7"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51FF73E-AFE6-47C7-B9BC-46EA8BF16127}" type="slidenum">
              <a:rPr lang="en-AU" altLang="en-US">
                <a:solidFill>
                  <a:prstClr val="black"/>
                </a:solidFill>
              </a:rPr>
              <a:pPr/>
              <a:t>‹nº›</a:t>
            </a:fld>
            <a:endParaRPr lang="en-AU" altLang="en-US">
              <a:solidFill>
                <a:prstClr val="black"/>
              </a:solidFill>
            </a:endParaRPr>
          </a:p>
        </p:txBody>
      </p:sp>
    </p:spTree>
    <p:extLst>
      <p:ext uri="{BB962C8B-B14F-4D97-AF65-F5344CB8AC3E}">
        <p14:creationId xmlns:p14="http://schemas.microsoft.com/office/powerpoint/2010/main" val="28219689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TextBox 1"/>
          <p:cNvSpPr txBox="1">
            <a:spLocks noChangeArrowheads="1"/>
          </p:cNvSpPr>
          <p:nvPr userDrawn="1"/>
        </p:nvSpPr>
        <p:spPr bwMode="auto">
          <a:xfrm>
            <a:off x="1524000" y="6573072"/>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Asthma</a:t>
            </a:r>
          </a:p>
        </p:txBody>
      </p:sp>
      <p:pic>
        <p:nvPicPr>
          <p:cNvPr id="9"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157916" y="99940"/>
            <a:ext cx="8856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 name="Title 1"/>
          <p:cNvSpPr>
            <a:spLocks noGrp="1"/>
          </p:cNvSpPr>
          <p:nvPr>
            <p:ph type="ctrTitle"/>
          </p:nvPr>
        </p:nvSpPr>
        <p:spPr>
          <a:xfrm>
            <a:off x="685800" y="778721"/>
            <a:ext cx="77724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
        <p:nvSpPr>
          <p:cNvPr id="13" name="Rectangle 7"/>
          <p:cNvSpPr>
            <a:spLocks/>
          </p:cNvSpPr>
          <p:nvPr userDrawn="1"/>
        </p:nvSpPr>
        <p:spPr bwMode="auto">
          <a:xfrm>
            <a:off x="179016" y="4218334"/>
            <a:ext cx="8813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500" dirty="0">
                <a:solidFill>
                  <a:srgbClr val="134679"/>
                </a:solidFill>
                <a:latin typeface="Arial" charset="0"/>
                <a:cs typeface="Arial" charset="0"/>
                <a:sym typeface="Arial" charset="0"/>
              </a:rPr>
              <a:t>GINA </a:t>
            </a:r>
            <a:r>
              <a:rPr lang="en-US" altLang="en-US" sz="2500" dirty="0" smtClean="0">
                <a:solidFill>
                  <a:srgbClr val="134679"/>
                </a:solidFill>
                <a:latin typeface="Arial" charset="0"/>
                <a:cs typeface="Arial" charset="0"/>
                <a:sym typeface="Arial" charset="0"/>
              </a:rPr>
              <a:t>Global Strategy </a:t>
            </a:r>
            <a:r>
              <a:rPr lang="en-US" altLang="en-US" sz="2500" dirty="0">
                <a:solidFill>
                  <a:srgbClr val="134679"/>
                </a:solidFill>
                <a:latin typeface="Arial" charset="0"/>
                <a:cs typeface="Arial" charset="0"/>
                <a:sym typeface="Arial" charset="0"/>
              </a:rPr>
              <a:t>for </a:t>
            </a:r>
            <a:r>
              <a:rPr lang="en-US" altLang="en-US" sz="2500" dirty="0" smtClean="0">
                <a:solidFill>
                  <a:srgbClr val="134679"/>
                </a:solidFill>
                <a:latin typeface="Arial" charset="0"/>
                <a:cs typeface="Arial" charset="0"/>
                <a:sym typeface="Arial" charset="0"/>
              </a:rPr>
              <a:t>Asthma </a:t>
            </a:r>
            <a:r>
              <a:rPr lang="en-US" altLang="en-US" sz="2500" dirty="0">
                <a:solidFill>
                  <a:srgbClr val="134679"/>
                </a:solidFill>
                <a:latin typeface="Arial" charset="0"/>
                <a:cs typeface="Arial" charset="0"/>
                <a:sym typeface="Arial" charset="0"/>
              </a:rPr>
              <a:t/>
            </a:r>
            <a:br>
              <a:rPr lang="en-US" altLang="en-US" sz="2500" dirty="0">
                <a:solidFill>
                  <a:srgbClr val="134679"/>
                </a:solidFill>
                <a:latin typeface="Arial" charset="0"/>
                <a:cs typeface="Arial" charset="0"/>
                <a:sym typeface="Arial" charset="0"/>
              </a:rPr>
            </a:br>
            <a:r>
              <a:rPr lang="en-US" altLang="en-US" sz="2500" dirty="0" smtClean="0">
                <a:solidFill>
                  <a:srgbClr val="134679"/>
                </a:solidFill>
                <a:latin typeface="Arial" charset="0"/>
                <a:cs typeface="Arial" charset="0"/>
                <a:sym typeface="Arial" charset="0"/>
              </a:rPr>
              <a:t>Management </a:t>
            </a:r>
            <a:r>
              <a:rPr lang="en-US" altLang="en-US" sz="2500" dirty="0">
                <a:solidFill>
                  <a:srgbClr val="134679"/>
                </a:solidFill>
                <a:latin typeface="Arial" charset="0"/>
                <a:cs typeface="Arial" charset="0"/>
                <a:sym typeface="Arial" charset="0"/>
              </a:rPr>
              <a:t>and </a:t>
            </a:r>
            <a:r>
              <a:rPr lang="en-US" altLang="en-US" sz="2500" smtClean="0">
                <a:solidFill>
                  <a:srgbClr val="134679"/>
                </a:solidFill>
                <a:latin typeface="Arial" charset="0"/>
                <a:cs typeface="Arial" charset="0"/>
                <a:sym typeface="Arial" charset="0"/>
              </a:rPr>
              <a:t>Prevention 2016</a:t>
            </a:r>
            <a:endParaRPr lang="en-US" altLang="en-US" sz="2500" dirty="0">
              <a:solidFill>
                <a:srgbClr val="134679"/>
              </a:solidFill>
              <a:latin typeface="Arial" charset="0"/>
              <a:cs typeface="Arial" charset="0"/>
              <a:sym typeface="Arial" charset="0"/>
            </a:endParaRPr>
          </a:p>
        </p:txBody>
      </p:sp>
      <p:pic>
        <p:nvPicPr>
          <p:cNvPr id="14"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53734" y="2409550"/>
            <a:ext cx="17065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 name="TextBox 2"/>
          <p:cNvSpPr txBox="1"/>
          <p:nvPr userDrawn="1"/>
        </p:nvSpPr>
        <p:spPr>
          <a:xfrm>
            <a:off x="901148" y="5183534"/>
            <a:ext cx="7076661" cy="923330"/>
          </a:xfrm>
          <a:prstGeom prst="rect">
            <a:avLst/>
          </a:prstGeom>
          <a:noFill/>
        </p:spPr>
        <p:txBody>
          <a:bodyPr wrap="square" rtlCol="0">
            <a:spAutoFit/>
          </a:bodyPr>
          <a:lstStyle/>
          <a:p>
            <a:r>
              <a:rPr lang="en-US" dirty="0" smtClean="0">
                <a:solidFill>
                  <a:srgbClr val="134679"/>
                </a:solidFill>
              </a:rPr>
              <a:t>This slide set is restricted for academic and educational purposes only.  Use of the slide set, or of individual slides, for commercial or promotional purposes requires approval from GINA. </a:t>
            </a:r>
            <a:endParaRPr lang="en-AU" dirty="0">
              <a:solidFill>
                <a:prstClr val="black"/>
              </a:solidFill>
            </a:endParaRPr>
          </a:p>
        </p:txBody>
      </p:sp>
    </p:spTree>
    <p:extLst>
      <p:ext uri="{BB962C8B-B14F-4D97-AF65-F5344CB8AC3E}">
        <p14:creationId xmlns:p14="http://schemas.microsoft.com/office/powerpoint/2010/main" val="2607327852"/>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400" y="-165100"/>
            <a:ext cx="9702800" cy="718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16840030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1C270875-E729-438F-AD64-DA10B3256A5A}" type="datetimeFigureOut">
              <a:rPr lang="pt-PT" smtClean="0"/>
              <a:t>25/06/2017</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17AC85B3-BB92-4040-8F52-E774985663BC}" type="slidenum">
              <a:rPr lang="pt-PT" smtClean="0"/>
              <a:t>‹nº›</a:t>
            </a:fld>
            <a:endParaRPr lang="pt-PT"/>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sp>
        <p:nvSpPr>
          <p:cNvPr id="11" name="Title 1"/>
          <p:cNvSpPr>
            <a:spLocks noGrp="1"/>
          </p:cNvSpPr>
          <p:nvPr>
            <p:ph type="title"/>
          </p:nvPr>
        </p:nvSpPr>
        <p:spPr>
          <a:xfrm>
            <a:off x="172279" y="251382"/>
            <a:ext cx="7598533"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Tree>
    <p:extLst>
      <p:ext uri="{BB962C8B-B14F-4D97-AF65-F5344CB8AC3E}">
        <p14:creationId xmlns:p14="http://schemas.microsoft.com/office/powerpoint/2010/main" val="1015168963"/>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sp>
        <p:nvSpPr>
          <p:cNvPr id="12"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3"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Tree>
    <p:extLst>
      <p:ext uri="{BB962C8B-B14F-4D97-AF65-F5344CB8AC3E}">
        <p14:creationId xmlns:p14="http://schemas.microsoft.com/office/powerpoint/2010/main" val="364315574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3"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157916" y="99940"/>
            <a:ext cx="8856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sp>
        <p:nvSpPr>
          <p:cNvPr id="8" name="TextBox 1"/>
          <p:cNvSpPr txBox="1">
            <a:spLocks noChangeArrowheads="1"/>
          </p:cNvSpPr>
          <p:nvPr userDrawn="1"/>
        </p:nvSpPr>
        <p:spPr bwMode="auto">
          <a:xfrm>
            <a:off x="1524000" y="6573072"/>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t>
            </a:r>
            <a:r>
              <a:rPr lang="en-US" sz="1200" dirty="0" smtClean="0">
                <a:solidFill>
                  <a:srgbClr val="134679"/>
                </a:solidFill>
              </a:rPr>
              <a:t>Asthma3.</a:t>
            </a:r>
            <a:endParaRPr lang="en-US" sz="1200" dirty="0">
              <a:solidFill>
                <a:srgbClr val="134679"/>
              </a:solidFill>
            </a:endParaRPr>
          </a:p>
        </p:txBody>
      </p:sp>
      <p:sp>
        <p:nvSpPr>
          <p:cNvPr id="2" name="Title 1"/>
          <p:cNvSpPr>
            <a:spLocks noGrp="1"/>
          </p:cNvSpPr>
          <p:nvPr>
            <p:ph type="ctrTitle"/>
          </p:nvPr>
        </p:nvSpPr>
        <p:spPr>
          <a:xfrm>
            <a:off x="685800" y="1255793"/>
            <a:ext cx="77724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
        <p:nvSpPr>
          <p:cNvPr id="10" name="Rectangle 7"/>
          <p:cNvSpPr>
            <a:spLocks/>
          </p:cNvSpPr>
          <p:nvPr userDrawn="1"/>
        </p:nvSpPr>
        <p:spPr bwMode="auto">
          <a:xfrm>
            <a:off x="304800" y="4970120"/>
            <a:ext cx="8813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200" dirty="0">
                <a:solidFill>
                  <a:srgbClr val="134679"/>
                </a:solidFill>
                <a:latin typeface="Arial" charset="0"/>
                <a:cs typeface="Arial" charset="0"/>
                <a:sym typeface="Arial" charset="0"/>
              </a:rPr>
              <a:t>GINA </a:t>
            </a:r>
            <a:r>
              <a:rPr lang="en-US" altLang="en-US" sz="2200" dirty="0" smtClean="0">
                <a:solidFill>
                  <a:srgbClr val="134679"/>
                </a:solidFill>
                <a:latin typeface="Arial" charset="0"/>
                <a:cs typeface="Arial" charset="0"/>
                <a:sym typeface="Arial" charset="0"/>
              </a:rPr>
              <a:t>Global Strategy </a:t>
            </a:r>
            <a:r>
              <a:rPr lang="en-US" altLang="en-US" sz="2200" dirty="0">
                <a:solidFill>
                  <a:srgbClr val="134679"/>
                </a:solidFill>
                <a:latin typeface="Arial" charset="0"/>
                <a:cs typeface="Arial" charset="0"/>
                <a:sym typeface="Arial" charset="0"/>
              </a:rPr>
              <a:t>for </a:t>
            </a:r>
            <a:r>
              <a:rPr lang="en-US" altLang="en-US" sz="2200" dirty="0" smtClean="0">
                <a:solidFill>
                  <a:srgbClr val="134679"/>
                </a:solidFill>
                <a:latin typeface="Arial" charset="0"/>
                <a:cs typeface="Arial" charset="0"/>
                <a:sym typeface="Arial" charset="0"/>
              </a:rPr>
              <a:t>Asthma Management </a:t>
            </a:r>
            <a:br>
              <a:rPr lang="en-US" altLang="en-US" sz="2200" dirty="0" smtClean="0">
                <a:solidFill>
                  <a:srgbClr val="134679"/>
                </a:solidFill>
                <a:latin typeface="Arial" charset="0"/>
                <a:cs typeface="Arial" charset="0"/>
                <a:sym typeface="Arial" charset="0"/>
              </a:rPr>
            </a:br>
            <a:r>
              <a:rPr lang="en-US" altLang="en-US" sz="2200" dirty="0" smtClean="0">
                <a:solidFill>
                  <a:srgbClr val="134679"/>
                </a:solidFill>
                <a:latin typeface="Arial" charset="0"/>
                <a:cs typeface="Arial" charset="0"/>
                <a:sym typeface="Arial" charset="0"/>
              </a:rPr>
              <a:t>and Prevention</a:t>
            </a:r>
          </a:p>
          <a:p>
            <a:pPr algn="ctr">
              <a:spcBef>
                <a:spcPts val="663"/>
              </a:spcBef>
            </a:pPr>
            <a:r>
              <a:rPr lang="en-US" altLang="en-US" sz="2200" dirty="0" smtClean="0">
                <a:solidFill>
                  <a:srgbClr val="134679"/>
                </a:solidFill>
                <a:latin typeface="Arial" charset="0"/>
                <a:cs typeface="Arial" charset="0"/>
                <a:sym typeface="Arial" charset="0"/>
              </a:rPr>
              <a:t>GOLD Global Strategy for Diagnosis, </a:t>
            </a:r>
            <a:br>
              <a:rPr lang="en-US" altLang="en-US" sz="2200" dirty="0" smtClean="0">
                <a:solidFill>
                  <a:srgbClr val="134679"/>
                </a:solidFill>
                <a:latin typeface="Arial" charset="0"/>
                <a:cs typeface="Arial" charset="0"/>
                <a:sym typeface="Arial" charset="0"/>
              </a:rPr>
            </a:br>
            <a:r>
              <a:rPr lang="en-US" altLang="en-US" sz="2200" dirty="0" smtClean="0">
                <a:solidFill>
                  <a:srgbClr val="134679"/>
                </a:solidFill>
                <a:latin typeface="Arial" charset="0"/>
                <a:cs typeface="Arial" charset="0"/>
                <a:sym typeface="Arial" charset="0"/>
              </a:rPr>
              <a:t>Management and Prevention of COPD</a:t>
            </a:r>
            <a:endParaRPr lang="en-US" altLang="en-US" sz="2200" dirty="0">
              <a:solidFill>
                <a:srgbClr val="134679"/>
              </a:solidFill>
              <a:latin typeface="Arial" charset="0"/>
              <a:cs typeface="Arial" charset="0"/>
              <a:sym typeface="Arial" charset="0"/>
            </a:endParaRPr>
          </a:p>
        </p:txBody>
      </p:sp>
      <p:pic>
        <p:nvPicPr>
          <p:cNvPr id="11" name="Picture 5"/>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06605" y="3361008"/>
            <a:ext cx="1382316" cy="141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 name="Picture 2"/>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97228" y="3466585"/>
            <a:ext cx="1238562" cy="1249681"/>
          </a:xfrm>
          <a:prstGeom prst="rect">
            <a:avLst/>
          </a:prstGeom>
        </p:spPr>
      </p:pic>
    </p:spTree>
    <p:extLst>
      <p:ext uri="{BB962C8B-B14F-4D97-AF65-F5344CB8AC3E}">
        <p14:creationId xmlns:p14="http://schemas.microsoft.com/office/powerpoint/2010/main" val="335953424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sp>
        <p:nvSpPr>
          <p:cNvPr id="11" name="Title 1"/>
          <p:cNvSpPr>
            <a:spLocks noGrp="1"/>
          </p:cNvSpPr>
          <p:nvPr>
            <p:ph type="title"/>
          </p:nvPr>
        </p:nvSpPr>
        <p:spPr>
          <a:xfrm>
            <a:off x="172278" y="251382"/>
            <a:ext cx="6480000"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pic>
        <p:nvPicPr>
          <p:cNvPr id="12" name="Picture 11"/>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82740" y="239367"/>
            <a:ext cx="860728" cy="868455"/>
          </a:xfrm>
          <a:prstGeom prst="rect">
            <a:avLst/>
          </a:prstGeom>
        </p:spPr>
      </p:pic>
    </p:spTree>
    <p:extLst>
      <p:ext uri="{BB962C8B-B14F-4D97-AF65-F5344CB8AC3E}">
        <p14:creationId xmlns:p14="http://schemas.microsoft.com/office/powerpoint/2010/main" val="641333968"/>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25/06/2017</a:t>
            </a:fld>
            <a:endParaRPr lang="en-AU">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sp>
        <p:nvSpPr>
          <p:cNvPr id="12"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3"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pic>
        <p:nvPicPr>
          <p:cNvPr id="8" name="Picture 7"/>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740" y="239367"/>
            <a:ext cx="860728" cy="868455"/>
          </a:xfrm>
          <a:prstGeom prst="rect">
            <a:avLst/>
          </a:prstGeom>
        </p:spPr>
      </p:pic>
    </p:spTree>
    <p:extLst>
      <p:ext uri="{BB962C8B-B14F-4D97-AF65-F5344CB8AC3E}">
        <p14:creationId xmlns:p14="http://schemas.microsoft.com/office/powerpoint/2010/main" val="91591661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ounded Rectangle 14"/>
          <p:cNvSpPr/>
          <p:nvPr userDrawn="1"/>
        </p:nvSpPr>
        <p:spPr>
          <a:xfrm>
            <a:off x="165100" y="6653213"/>
            <a:ext cx="882015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sp>
        <p:nvSpPr>
          <p:cNvPr id="3" name="Rectangle 23"/>
          <p:cNvSpPr>
            <a:spLocks/>
          </p:cNvSpPr>
          <p:nvPr userDrawn="1"/>
        </p:nvSpPr>
        <p:spPr bwMode="auto">
          <a:xfrm>
            <a:off x="7148513" y="6648450"/>
            <a:ext cx="1728787" cy="215900"/>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Asthma</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1313" y="184150"/>
            <a:ext cx="968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04E9227-E274-4440-BA8E-C7106F132587}" type="datetime1">
              <a:rPr lang="en-AU" altLang="en-US">
                <a:solidFill>
                  <a:prstClr val="black"/>
                </a:solidFill>
              </a:rPr>
              <a:pPr/>
              <a:t>25/06/2017</a:t>
            </a:fld>
            <a:endParaRPr lang="en-AU" altLang="en-US">
              <a:solidFill>
                <a:prstClr val="black"/>
              </a:solidFill>
            </a:endParaRPr>
          </a:p>
        </p:txBody>
      </p:sp>
      <p:sp>
        <p:nvSpPr>
          <p:cNvPr id="6"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7"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51FF73E-AFE6-47C7-B9BC-46EA8BF16127}" type="slidenum">
              <a:rPr lang="en-AU" altLang="en-US">
                <a:solidFill>
                  <a:prstClr val="black"/>
                </a:solidFill>
              </a:rPr>
              <a:pPr/>
              <a:t>‹nº›</a:t>
            </a:fld>
            <a:endParaRPr lang="en-AU" altLang="en-US">
              <a:solidFill>
                <a:prstClr val="black"/>
              </a:solidFill>
            </a:endParaRPr>
          </a:p>
        </p:txBody>
      </p:sp>
    </p:spTree>
    <p:extLst>
      <p:ext uri="{BB962C8B-B14F-4D97-AF65-F5344CB8AC3E}">
        <p14:creationId xmlns:p14="http://schemas.microsoft.com/office/powerpoint/2010/main" val="27343521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a:t>Clique para editar o estilo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Faça clique para editar o estilo</a:t>
            </a:r>
          </a:p>
        </p:txBody>
      </p:sp>
      <p:sp>
        <p:nvSpPr>
          <p:cNvPr id="4" name="Marcador de Posição da Data 3"/>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33467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741138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a:t>
            </a:r>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a:t>
            </a:r>
          </a:p>
        </p:txBody>
      </p:sp>
      <p:sp>
        <p:nvSpPr>
          <p:cNvPr id="4" name="Marcador de Posição da Data 3"/>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46313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47797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1C270875-E729-438F-AD64-DA10B3256A5A}" type="datetimeFigureOut">
              <a:rPr lang="pt-PT" smtClean="0"/>
              <a:t>25/06/2017</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17AC85B3-BB92-4040-8F52-E774985663BC}" type="slidenum">
              <a:rPr lang="pt-PT" smtClean="0"/>
              <a:t>‹nº›</a:t>
            </a:fld>
            <a:endParaRPr lang="pt-PT"/>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a:t>Clique para editar o estilo</a:t>
            </a:r>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8" name="Marcador de Posição do Rodapé 7"/>
          <p:cNvSpPr>
            <a:spLocks noGrp="1"/>
          </p:cNvSpPr>
          <p:nvPr>
            <p:ph type="ftr" sz="quarter" idx="11"/>
          </p:nvPr>
        </p:nvSpPr>
        <p:spPr/>
        <p:txBody>
          <a:bodyPr/>
          <a:lstStyle/>
          <a:p>
            <a:endParaRPr lang="pt-PT">
              <a:solidFill>
                <a:prstClr val="black">
                  <a:tint val="75000"/>
                </a:prstClr>
              </a:solidFill>
            </a:endParaRPr>
          </a:p>
        </p:txBody>
      </p:sp>
      <p:sp>
        <p:nvSpPr>
          <p:cNvPr id="9" name="Marcador de Posição do Número do Diapositivo 8"/>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86383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4" name="Marcador de Posição do Rodapé 3"/>
          <p:cNvSpPr>
            <a:spLocks noGrp="1"/>
          </p:cNvSpPr>
          <p:nvPr>
            <p:ph type="ftr" sz="quarter" idx="11"/>
          </p:nvPr>
        </p:nvSpPr>
        <p:spPr/>
        <p:txBody>
          <a:bodyPr/>
          <a:lstStyle/>
          <a:p>
            <a:endParaRPr lang="pt-PT">
              <a:solidFill>
                <a:prstClr val="black">
                  <a:tint val="75000"/>
                </a:prstClr>
              </a:solidFill>
            </a:endParaRPr>
          </a:p>
        </p:txBody>
      </p:sp>
      <p:sp>
        <p:nvSpPr>
          <p:cNvPr id="5" name="Marcador de Posição do Número do Diapositivo 4"/>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65483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3" name="Marcador de Posição do Rodapé 2"/>
          <p:cNvSpPr>
            <a:spLocks noGrp="1"/>
          </p:cNvSpPr>
          <p:nvPr>
            <p:ph type="ftr" sz="quarter" idx="11"/>
          </p:nvPr>
        </p:nvSpPr>
        <p:spPr/>
        <p:txBody>
          <a:bodyPr/>
          <a:lstStyle/>
          <a:p>
            <a:endParaRPr lang="pt-PT">
              <a:solidFill>
                <a:prstClr val="black">
                  <a:tint val="75000"/>
                </a:prstClr>
              </a:solidFill>
            </a:endParaRPr>
          </a:p>
        </p:txBody>
      </p:sp>
      <p:sp>
        <p:nvSpPr>
          <p:cNvPr id="4" name="Marcador de Posição do Número do Diapositivo 3"/>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410889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46172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883519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22085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60166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1_Título y objetos">
    <p:spTree>
      <p:nvGrpSpPr>
        <p:cNvPr id="1" name=""/>
        <p:cNvGrpSpPr/>
        <p:nvPr/>
      </p:nvGrpSpPr>
      <p:grpSpPr>
        <a:xfrm>
          <a:off x="0" y="0"/>
          <a:ext cx="0" cy="0"/>
          <a:chOff x="0" y="0"/>
          <a:chExt cx="0" cy="0"/>
        </a:xfrm>
      </p:grpSpPr>
      <p:sp>
        <p:nvSpPr>
          <p:cNvPr id="5" name="1 Título"/>
          <p:cNvSpPr>
            <a:spLocks noGrp="1"/>
          </p:cNvSpPr>
          <p:nvPr>
            <p:ph type="title"/>
          </p:nvPr>
        </p:nvSpPr>
        <p:spPr>
          <a:xfrm>
            <a:off x="263769" y="138599"/>
            <a:ext cx="8625254" cy="1143000"/>
          </a:xfrm>
        </p:spPr>
        <p:txBody>
          <a:bodyPr anchor="b"/>
          <a:lstStyle/>
          <a:p>
            <a:r>
              <a:rPr lang="es-ES" dirty="0"/>
              <a:t>Haga clic para modificar el estilo de título del patrón</a:t>
            </a:r>
          </a:p>
        </p:txBody>
      </p:sp>
      <p:sp>
        <p:nvSpPr>
          <p:cNvPr id="6" name="Text Placeholder 6"/>
          <p:cNvSpPr>
            <a:spLocks noGrp="1"/>
          </p:cNvSpPr>
          <p:nvPr>
            <p:ph type="body" sz="quarter" idx="10"/>
          </p:nvPr>
        </p:nvSpPr>
        <p:spPr>
          <a:xfrm>
            <a:off x="263771" y="6484938"/>
            <a:ext cx="4036769" cy="373063"/>
          </a:xfrm>
        </p:spPr>
        <p:txBody>
          <a:bodyPr anchor="b"/>
          <a:lstStyle>
            <a:lvl1pPr marL="0" indent="0">
              <a:spcBef>
                <a:spcPts val="0"/>
              </a:spcBef>
              <a:buNone/>
              <a:defRPr sz="1200" b="0">
                <a:solidFill>
                  <a:schemeClr val="tx1"/>
                </a:solidFill>
              </a:defRPr>
            </a:lvl1pPr>
          </a:lstStyle>
          <a:p>
            <a:pPr lvl="0"/>
            <a:r>
              <a:rPr lang="en-US" dirty="0"/>
              <a:t>Click to edit Master text styles</a:t>
            </a:r>
          </a:p>
        </p:txBody>
      </p:sp>
      <p:sp>
        <p:nvSpPr>
          <p:cNvPr id="9" name="Text Placeholder 6"/>
          <p:cNvSpPr>
            <a:spLocks noGrp="1"/>
          </p:cNvSpPr>
          <p:nvPr>
            <p:ph type="body" sz="quarter" idx="11"/>
          </p:nvPr>
        </p:nvSpPr>
        <p:spPr>
          <a:xfrm>
            <a:off x="4843463" y="6484938"/>
            <a:ext cx="4045561" cy="373063"/>
          </a:xfrm>
        </p:spPr>
        <p:txBody>
          <a:bodyPr anchor="b"/>
          <a:lstStyle>
            <a:lvl1pPr marL="0" indent="0" algn="r">
              <a:spcBef>
                <a:spcPts val="0"/>
              </a:spcBef>
              <a:buNone/>
              <a:defRPr sz="1200"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7744110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a:t>Clique para editar o estilo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Faça clique para editar o estilo</a:t>
            </a:r>
          </a:p>
        </p:txBody>
      </p:sp>
      <p:sp>
        <p:nvSpPr>
          <p:cNvPr id="4" name="Marcador de Posição da Data 3"/>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18012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06407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11.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12.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theme" Target="../theme/theme13.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theme" Target="../theme/theme14.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theme" Target="../theme/theme15.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5" Type="http://schemas.openxmlformats.org/officeDocument/2006/relationships/slideLayout" Target="../slideLayouts/slideLayout150.xml"/><Relationship Id="rId10" Type="http://schemas.openxmlformats.org/officeDocument/2006/relationships/theme" Target="../theme/theme16.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5" Type="http://schemas.openxmlformats.org/officeDocument/2006/relationships/slideLayout" Target="../slideLayouts/slideLayout159.xml"/><Relationship Id="rId10" Type="http://schemas.openxmlformats.org/officeDocument/2006/relationships/theme" Target="../theme/theme17.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166.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5" Type="http://schemas.openxmlformats.org/officeDocument/2006/relationships/theme" Target="../theme/theme18.xml"/><Relationship Id="rId4" Type="http://schemas.openxmlformats.org/officeDocument/2006/relationships/slideLayout" Target="../slideLayouts/slideLayout16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7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5" Type="http://schemas.openxmlformats.org/officeDocument/2006/relationships/slideLayout" Target="../slideLayouts/slideLayout172.xml"/><Relationship Id="rId10" Type="http://schemas.openxmlformats.org/officeDocument/2006/relationships/theme" Target="../theme/theme19.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5" Type="http://schemas.openxmlformats.org/officeDocument/2006/relationships/slideLayout" Target="../slideLayouts/slideLayout181.xml"/><Relationship Id="rId4" Type="http://schemas.openxmlformats.org/officeDocument/2006/relationships/slideLayout" Target="../slideLayouts/slideLayout180.xml"/><Relationship Id="rId9" Type="http://schemas.openxmlformats.org/officeDocument/2006/relationships/theme" Target="../theme/theme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5.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7.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4" Type="http://schemas.openxmlformats.org/officeDocument/2006/relationships/image" Target="../media/image1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5" Type="http://schemas.openxmlformats.org/officeDocument/2006/relationships/slideLayout" Target="../slideLayouts/slideLayout74.xml"/><Relationship Id="rId4" Type="http://schemas.openxmlformats.org/officeDocument/2006/relationships/slideLayout" Target="../slideLayouts/slideLayout73.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270875-E729-438F-AD64-DA10B3256A5A}" type="datetimeFigureOut">
              <a:rPr lang="pt-PT" smtClean="0"/>
              <a:t>25/06/2017</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C85B3-BB92-4040-8F52-E774985663BC}" type="slidenum">
              <a:rPr lang="pt-PT" smtClean="0"/>
              <a:t>‹nº›</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9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94241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50" r:id="rId3"/>
    <p:sldLayoutId id="2147483751" r:id="rId4"/>
    <p:sldLayoutId id="2147483752" r:id="rId5"/>
    <p:sldLayoutId id="2147483753" r:id="rId6"/>
    <p:sldLayoutId id="2147483754" r:id="rId7"/>
    <p:sldLayoutId id="2147483755"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solidFill>
                <a:prstClr val="black">
                  <a:tint val="75000"/>
                </a:prstClr>
              </a:solidFill>
            </a:endParaRPr>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85350322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solidFill>
                <a:prstClr val="black">
                  <a:tint val="75000"/>
                </a:prstClr>
              </a:solidFill>
            </a:endParaRPr>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335540184"/>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solidFill>
                <a:prstClr val="black">
                  <a:tint val="75000"/>
                </a:prstClr>
              </a:solidFill>
            </a:endParaRPr>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486041283"/>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solidFill>
                <a:prstClr val="black">
                  <a:tint val="75000"/>
                </a:prstClr>
              </a:solidFill>
            </a:endParaRPr>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565356793"/>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59EB3-E04C-4A70-898F-F3B8F18FD5D0}" type="datetimeFigureOut">
              <a:rPr lang="pt-PT" smtClean="0">
                <a:solidFill>
                  <a:prstClr val="black">
                    <a:tint val="75000"/>
                  </a:prstClr>
                </a:solidFill>
              </a:rPr>
              <a:pPr/>
              <a:t>25/06/2017</a:t>
            </a:fld>
            <a:endParaRPr lang="pt-PT">
              <a:solidFill>
                <a:prstClr val="black">
                  <a:tint val="75000"/>
                </a:prstClr>
              </a:solidFill>
            </a:endParaRPr>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solidFill>
                <a:prstClr val="black">
                  <a:tint val="75000"/>
                </a:prstClr>
              </a:solidFill>
            </a:endParaRPr>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004B2-4AF2-468B-9C2F-ED6F5598B39F}"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33591518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6158882"/>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455902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B53804-EED5-4ABA-A7B2-EF2D5F7C27F9}" type="datetimeFigureOut">
              <a:rPr lang="en-AU" smtClean="0">
                <a:solidFill>
                  <a:prstClr val="black">
                    <a:tint val="75000"/>
                  </a:prstClr>
                </a:solidFill>
              </a:rPr>
              <a:pPr/>
              <a:t>25/06/2017</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EFF59-4B1F-460F-A66D-7637392BBC29}" type="slidenum">
              <a:rPr lang="en-AU" smtClean="0">
                <a:solidFill>
                  <a:prstClr val="black">
                    <a:tint val="75000"/>
                  </a:prstClr>
                </a:solidFill>
              </a:rPr>
              <a:pPr/>
              <a:t>‹nº›</a:t>
            </a:fld>
            <a:endParaRPr lang="en-AU">
              <a:solidFill>
                <a:prstClr val="black">
                  <a:tint val="75000"/>
                </a:prstClr>
              </a:solidFill>
            </a:endParaRPr>
          </a:p>
        </p:txBody>
      </p:sp>
    </p:spTree>
    <p:extLst>
      <p:ext uri="{BB962C8B-B14F-4D97-AF65-F5344CB8AC3E}">
        <p14:creationId xmlns:p14="http://schemas.microsoft.com/office/powerpoint/2010/main" val="3185425397"/>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837091"/>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84118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9" r:id="rId4"/>
    <p:sldLayoutId id="2147483670" r:id="rId5"/>
    <p:sldLayoutId id="2147483671" r:id="rId6"/>
    <p:sldLayoutId id="2147483672" r:id="rId7"/>
    <p:sldLayoutId id="2147483673"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7856487"/>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6"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66293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9" r:id="rId4"/>
    <p:sldLayoutId id="2147483680" r:id="rId5"/>
    <p:sldLayoutId id="2147483681" r:id="rId6"/>
    <p:sldLayoutId id="2147483682" r:id="rId7"/>
    <p:sldLayoutId id="2147483683"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0039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9" r:id="rId4"/>
    <p:sldLayoutId id="2147483690" r:id="rId5"/>
    <p:sldLayoutId id="2147483691" r:id="rId6"/>
    <p:sldLayoutId id="2147483692" r:id="rId7"/>
    <p:sldLayoutId id="2147483693"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98307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pitchFamily="-83" charset="-128"/>
          <a:cs typeface="ＭＳ Ｐゴシック" pitchFamily="-83" charset="-128"/>
        </a:defRPr>
      </a:lvl1pPr>
      <a:lvl2pPr algn="ctr" rtl="0" eaLnBrk="0" fontAlgn="base" hangingPunct="0">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2pPr>
      <a:lvl3pPr algn="ctr" rtl="0" eaLnBrk="0" fontAlgn="base" hangingPunct="0">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3pPr>
      <a:lvl4pPr algn="ctr" rtl="0" eaLnBrk="0" fontAlgn="base" hangingPunct="0">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4pPr>
      <a:lvl5pPr algn="ctr" rtl="0" eaLnBrk="0" fontAlgn="base" hangingPunct="0">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5pPr>
      <a:lvl6pPr marL="457200" algn="ctr" rtl="0" fontAlgn="base">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6pPr>
      <a:lvl7pPr marL="914400" algn="ctr" rtl="0" fontAlgn="base">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7pPr>
      <a:lvl8pPr marL="1371600" algn="ctr" rtl="0" fontAlgn="base">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8pPr>
      <a:lvl9pPr marL="1828800" algn="ctr" rtl="0" fontAlgn="base">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83" charset="-128"/>
          <a:cs typeface="ＭＳ Ｐゴシック" pitchFamily="-83"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83"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83"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3"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3"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16739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9" r:id="rId3"/>
    <p:sldLayoutId id="2147483710" r:id="rId4"/>
    <p:sldLayoutId id="2147483711" r:id="rId5"/>
    <p:sldLayoutId id="2147483712" r:id="rId6"/>
    <p:sldLayoutId id="2147483713" r:id="rId7"/>
    <p:sldLayoutId id="2147483714"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PT" smtClean="0"/>
              <a:t>Clique para editar o estilo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11397F-20E3-4B4B-B51B-10ED72F6C5CC}" type="datetimeFigureOut">
              <a:rPr lang="pt-PT" smtClean="0">
                <a:solidFill>
                  <a:prstClr val="black">
                    <a:tint val="75000"/>
                  </a:prstClr>
                </a:solidFill>
              </a:rPr>
              <a:pPr/>
              <a:t>25/06/2017</a:t>
            </a:fld>
            <a:endParaRPr lang="pt-PT">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9072B-8BFB-4E7B-89F0-DBCE8C59BC47}"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99432911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bwMode="auto">
          <a:xfrm>
            <a:off x="1958975" y="533400"/>
            <a:ext cx="7185025"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075" name="Rectangle 4"/>
          <p:cNvSpPr>
            <a:spLocks noGrp="1" noChangeArrowheads="1"/>
          </p:cNvSpPr>
          <p:nvPr>
            <p:ph type="body" idx="1"/>
          </p:nvPr>
        </p:nvSpPr>
        <p:spPr bwMode="auto">
          <a:xfrm>
            <a:off x="358775" y="1798638"/>
            <a:ext cx="77724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3076" name="Picture 12" descr="IPCRG Logo (large file).tif"/>
          <p:cNvPicPr>
            <a:picLocks noChangeAspect="1"/>
          </p:cNvPicPr>
          <p:nvPr userDrawn="1"/>
        </p:nvPicPr>
        <p:blipFill>
          <a:blip r:embed="rId4"/>
          <a:srcRect/>
          <a:stretch>
            <a:fillRect/>
          </a:stretch>
        </p:blipFill>
        <p:spPr bwMode="auto">
          <a:xfrm>
            <a:off x="142875" y="214313"/>
            <a:ext cx="1685925" cy="1189037"/>
          </a:xfrm>
          <a:prstGeom prst="rect">
            <a:avLst/>
          </a:prstGeom>
          <a:noFill/>
          <a:ln w="9525">
            <a:noFill/>
            <a:miter lim="800000"/>
            <a:headEnd/>
            <a:tailEnd/>
          </a:ln>
        </p:spPr>
      </p:pic>
    </p:spTree>
    <p:extLst>
      <p:ext uri="{BB962C8B-B14F-4D97-AF65-F5344CB8AC3E}">
        <p14:creationId xmlns:p14="http://schemas.microsoft.com/office/powerpoint/2010/main" val="1817712895"/>
      </p:ext>
    </p:extLst>
  </p:cSld>
  <p:clrMap bg1="lt1" tx1="dk1" bg2="lt2" tx2="dk2" accent1="accent1" accent2="accent2" accent3="accent3" accent4="accent4" accent5="accent5" accent6="accent6" hlink="hlink" folHlink="folHlink"/>
  <p:sldLayoutIdLst>
    <p:sldLayoutId id="2147483734" r:id="rId1"/>
    <p:sldLayoutId id="2147483735" r:id="rId2"/>
  </p:sldLayoutIdLst>
  <p:txStyles>
    <p:titleStyle>
      <a:lvl1pPr algn="l" rtl="0" eaLnBrk="0" fontAlgn="base" hangingPunct="0">
        <a:spcBef>
          <a:spcPct val="0"/>
        </a:spcBef>
        <a:spcAft>
          <a:spcPct val="0"/>
        </a:spcAft>
        <a:defRPr sz="3500" b="1">
          <a:solidFill>
            <a:srgbClr val="CC030B"/>
          </a:solidFill>
          <a:latin typeface="+mj-lt"/>
          <a:ea typeface="ＭＳ Ｐゴシック" pitchFamily="112" charset="-128"/>
          <a:cs typeface="ＭＳ Ｐゴシック" pitchFamily="96" charset="-128"/>
        </a:defRPr>
      </a:lvl1pPr>
      <a:lvl2pPr algn="l" rtl="0" eaLnBrk="0" fontAlgn="base" hangingPunct="0">
        <a:spcBef>
          <a:spcPct val="0"/>
        </a:spcBef>
        <a:spcAft>
          <a:spcPct val="0"/>
        </a:spcAft>
        <a:defRPr sz="3500" b="1">
          <a:solidFill>
            <a:srgbClr val="CC030B"/>
          </a:solidFill>
          <a:latin typeface="Arial" charset="0"/>
          <a:ea typeface="ＭＳ Ｐゴシック" pitchFamily="112" charset="-128"/>
          <a:cs typeface="ＭＳ Ｐゴシック" pitchFamily="96" charset="-128"/>
        </a:defRPr>
      </a:lvl2pPr>
      <a:lvl3pPr algn="l" rtl="0" eaLnBrk="0" fontAlgn="base" hangingPunct="0">
        <a:spcBef>
          <a:spcPct val="0"/>
        </a:spcBef>
        <a:spcAft>
          <a:spcPct val="0"/>
        </a:spcAft>
        <a:defRPr sz="3500" b="1">
          <a:solidFill>
            <a:srgbClr val="CC030B"/>
          </a:solidFill>
          <a:latin typeface="Arial" charset="0"/>
          <a:ea typeface="ＭＳ Ｐゴシック" pitchFamily="112" charset="-128"/>
          <a:cs typeface="ＭＳ Ｐゴシック" pitchFamily="96" charset="-128"/>
        </a:defRPr>
      </a:lvl3pPr>
      <a:lvl4pPr algn="l" rtl="0" eaLnBrk="0" fontAlgn="base" hangingPunct="0">
        <a:spcBef>
          <a:spcPct val="0"/>
        </a:spcBef>
        <a:spcAft>
          <a:spcPct val="0"/>
        </a:spcAft>
        <a:defRPr sz="3500" b="1">
          <a:solidFill>
            <a:srgbClr val="CC030B"/>
          </a:solidFill>
          <a:latin typeface="Arial" charset="0"/>
          <a:ea typeface="ＭＳ Ｐゴシック" pitchFamily="112" charset="-128"/>
          <a:cs typeface="ＭＳ Ｐゴシック" pitchFamily="96" charset="-128"/>
        </a:defRPr>
      </a:lvl4pPr>
      <a:lvl5pPr algn="l" rtl="0" eaLnBrk="0" fontAlgn="base" hangingPunct="0">
        <a:spcBef>
          <a:spcPct val="0"/>
        </a:spcBef>
        <a:spcAft>
          <a:spcPct val="0"/>
        </a:spcAft>
        <a:defRPr sz="3500" b="1">
          <a:solidFill>
            <a:srgbClr val="CC030B"/>
          </a:solidFill>
          <a:latin typeface="Arial" charset="0"/>
          <a:ea typeface="ＭＳ Ｐゴシック" pitchFamily="112" charset="-128"/>
          <a:cs typeface="ＭＳ Ｐゴシック" pitchFamily="96" charset="-128"/>
        </a:defRPr>
      </a:lvl5pPr>
      <a:lvl6pPr marL="457200" algn="l" rtl="0" fontAlgn="base">
        <a:spcBef>
          <a:spcPct val="0"/>
        </a:spcBef>
        <a:spcAft>
          <a:spcPct val="0"/>
        </a:spcAft>
        <a:defRPr sz="3500" b="1">
          <a:solidFill>
            <a:schemeClr val="tx2"/>
          </a:solidFill>
          <a:latin typeface="Arial" charset="0"/>
        </a:defRPr>
      </a:lvl6pPr>
      <a:lvl7pPr marL="914400" algn="l" rtl="0" fontAlgn="base">
        <a:spcBef>
          <a:spcPct val="0"/>
        </a:spcBef>
        <a:spcAft>
          <a:spcPct val="0"/>
        </a:spcAft>
        <a:defRPr sz="3500" b="1">
          <a:solidFill>
            <a:schemeClr val="tx2"/>
          </a:solidFill>
          <a:latin typeface="Arial" charset="0"/>
        </a:defRPr>
      </a:lvl7pPr>
      <a:lvl8pPr marL="1371600" algn="l" rtl="0" fontAlgn="base">
        <a:spcBef>
          <a:spcPct val="0"/>
        </a:spcBef>
        <a:spcAft>
          <a:spcPct val="0"/>
        </a:spcAft>
        <a:defRPr sz="3500" b="1">
          <a:solidFill>
            <a:schemeClr val="tx2"/>
          </a:solidFill>
          <a:latin typeface="Arial" charset="0"/>
        </a:defRPr>
      </a:lvl8pPr>
      <a:lvl9pPr marL="1828800" algn="l" rtl="0" fontAlgn="base">
        <a:spcBef>
          <a:spcPct val="0"/>
        </a:spcBef>
        <a:spcAft>
          <a:spcPct val="0"/>
        </a:spcAft>
        <a:defRPr sz="3500" b="1">
          <a:solidFill>
            <a:schemeClr val="tx2"/>
          </a:solidFill>
          <a:latin typeface="Arial" charset="0"/>
        </a:defRPr>
      </a:lvl9pPr>
    </p:titleStyle>
    <p:bodyStyle>
      <a:lvl1pPr marL="346075" indent="-346075" algn="l" rtl="0" eaLnBrk="0" fontAlgn="base" hangingPunct="0">
        <a:lnSpc>
          <a:spcPct val="120000"/>
        </a:lnSpc>
        <a:spcBef>
          <a:spcPct val="20000"/>
        </a:spcBef>
        <a:spcAft>
          <a:spcPct val="0"/>
        </a:spcAft>
        <a:buClr>
          <a:srgbClr val="CC030B"/>
        </a:buClr>
        <a:buSzPct val="130000"/>
        <a:buFont typeface="Times" pitchFamily="-65" charset="0"/>
        <a:buChar char="•"/>
        <a:tabLst>
          <a:tab pos="1427163" algn="l"/>
          <a:tab pos="1641475" algn="l"/>
        </a:tabLst>
        <a:defRPr sz="3000">
          <a:solidFill>
            <a:schemeClr val="tx1"/>
          </a:solidFill>
          <a:latin typeface="+mn-lt"/>
          <a:ea typeface="ＭＳ Ｐゴシック" pitchFamily="112" charset="-128"/>
          <a:cs typeface="ＭＳ Ｐゴシック" pitchFamily="96" charset="-128"/>
        </a:defRPr>
      </a:lvl1pPr>
      <a:lvl2pPr marL="701675" indent="-354013" algn="l" rtl="0" eaLnBrk="0" fontAlgn="base" hangingPunct="0">
        <a:lnSpc>
          <a:spcPct val="120000"/>
        </a:lnSpc>
        <a:spcBef>
          <a:spcPct val="20000"/>
        </a:spcBef>
        <a:spcAft>
          <a:spcPct val="0"/>
        </a:spcAft>
        <a:buClr>
          <a:srgbClr val="CC030B"/>
        </a:buClr>
        <a:buSzPct val="100000"/>
        <a:buChar char="o"/>
        <a:tabLst>
          <a:tab pos="1427163" algn="l"/>
          <a:tab pos="1641475" algn="l"/>
        </a:tabLst>
        <a:defRPr sz="2600">
          <a:solidFill>
            <a:schemeClr val="tx1"/>
          </a:solidFill>
          <a:latin typeface="+mn-lt"/>
          <a:ea typeface="ＭＳ Ｐゴシック" pitchFamily="112" charset="-128"/>
        </a:defRPr>
      </a:lvl2pPr>
      <a:lvl3pPr marL="993775" indent="-268288" algn="l" rtl="0" eaLnBrk="0" fontAlgn="base" hangingPunct="0">
        <a:lnSpc>
          <a:spcPct val="120000"/>
        </a:lnSpc>
        <a:spcBef>
          <a:spcPct val="20000"/>
        </a:spcBef>
        <a:spcAft>
          <a:spcPct val="0"/>
        </a:spcAft>
        <a:buClr>
          <a:srgbClr val="CC030B"/>
        </a:buClr>
        <a:buChar char="•"/>
        <a:tabLst>
          <a:tab pos="1427163" algn="l"/>
          <a:tab pos="1641475" algn="l"/>
        </a:tabLst>
        <a:defRPr sz="2200">
          <a:solidFill>
            <a:schemeClr val="tx1"/>
          </a:solidFill>
          <a:latin typeface="+mn-lt"/>
          <a:ea typeface="ＭＳ Ｐゴシック" pitchFamily="112" charset="-128"/>
        </a:defRPr>
      </a:lvl3pPr>
      <a:lvl4pPr marL="1325563" indent="-330200" algn="l" rtl="0" eaLnBrk="0" fontAlgn="base" hangingPunct="0">
        <a:lnSpc>
          <a:spcPct val="120000"/>
        </a:lnSpc>
        <a:spcBef>
          <a:spcPct val="20000"/>
        </a:spcBef>
        <a:spcAft>
          <a:spcPct val="0"/>
        </a:spcAft>
        <a:buClr>
          <a:srgbClr val="CC030B"/>
        </a:buClr>
        <a:buChar char="–"/>
        <a:tabLst>
          <a:tab pos="1427163" algn="l"/>
          <a:tab pos="1641475" algn="l"/>
        </a:tabLst>
        <a:defRPr sz="1900">
          <a:solidFill>
            <a:schemeClr val="tx1"/>
          </a:solidFill>
          <a:latin typeface="+mn-lt"/>
          <a:ea typeface="ＭＳ Ｐゴシック" pitchFamily="112" charset="-128"/>
        </a:defRPr>
      </a:lvl4pPr>
      <a:lvl5pPr marL="1600200" indent="-273050" algn="l" rtl="0" eaLnBrk="0" fontAlgn="base" hangingPunct="0">
        <a:lnSpc>
          <a:spcPct val="120000"/>
        </a:lnSpc>
        <a:spcBef>
          <a:spcPct val="20000"/>
        </a:spcBef>
        <a:spcAft>
          <a:spcPct val="0"/>
        </a:spcAft>
        <a:buClr>
          <a:srgbClr val="CC030B"/>
        </a:buClr>
        <a:buChar char="»"/>
        <a:tabLst>
          <a:tab pos="1427163" algn="l"/>
          <a:tab pos="1641475" algn="l"/>
        </a:tabLst>
        <a:defRPr sz="1700">
          <a:solidFill>
            <a:schemeClr val="tx1"/>
          </a:solidFill>
          <a:latin typeface="+mn-lt"/>
          <a:ea typeface="ＭＳ Ｐゴシック" pitchFamily="112" charset="-128"/>
        </a:defRPr>
      </a:lvl5pPr>
      <a:lvl6pPr marL="20574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6pPr>
      <a:lvl7pPr marL="25146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7pPr>
      <a:lvl8pPr marL="29718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8pPr>
      <a:lvl9pPr marL="34290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96981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40" r:id="rId3"/>
    <p:sldLayoutId id="2147483741" r:id="rId4"/>
    <p:sldLayoutId id="2147483742" r:id="rId5"/>
    <p:sldLayoutId id="2147483743" r:id="rId6"/>
    <p:sldLayoutId id="2147483744" r:id="rId7"/>
    <p:sldLayoutId id="2147483745"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86.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9.xml"/></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xml"/><Relationship Id="rId1" Type="http://schemas.openxmlformats.org/officeDocument/2006/relationships/slideLayout" Target="../slideLayouts/slideLayout1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28.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5.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5.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1.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17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3568" y="2132856"/>
            <a:ext cx="7772400" cy="1470025"/>
          </a:xfrm>
        </p:spPr>
        <p:txBody>
          <a:bodyPr>
            <a:normAutofit/>
          </a:bodyPr>
          <a:lstStyle/>
          <a:p>
            <a:r>
              <a:rPr lang="en-GB" noProof="0" dirty="0" smtClean="0"/>
              <a:t>How to identify and treat the COPD-asthma phenotype</a:t>
            </a:r>
            <a:endParaRPr lang="en-GB" noProof="0" dirty="0"/>
          </a:p>
        </p:txBody>
      </p:sp>
      <p:sp>
        <p:nvSpPr>
          <p:cNvPr id="3" name="Subtítulo 2"/>
          <p:cNvSpPr>
            <a:spLocks noGrp="1"/>
          </p:cNvSpPr>
          <p:nvPr>
            <p:ph type="subTitle" idx="1"/>
          </p:nvPr>
        </p:nvSpPr>
        <p:spPr>
          <a:xfrm>
            <a:off x="611560" y="4365104"/>
            <a:ext cx="8064896" cy="1968624"/>
          </a:xfrm>
        </p:spPr>
        <p:txBody>
          <a:bodyPr>
            <a:normAutofit/>
          </a:bodyPr>
          <a:lstStyle/>
          <a:p>
            <a:pPr lvl="0"/>
            <a:r>
              <a:rPr lang="en-GB" sz="2400" noProof="0" dirty="0">
                <a:solidFill>
                  <a:prstClr val="black"/>
                </a:solidFill>
              </a:rPr>
              <a:t>Jaime Correia de Sousa, MD, MSc, PhD</a:t>
            </a:r>
            <a:endParaRPr lang="en-GB" sz="1800" noProof="0" dirty="0">
              <a:solidFill>
                <a:prstClr val="black"/>
              </a:solidFill>
            </a:endParaRPr>
          </a:p>
          <a:p>
            <a:pPr lvl="0"/>
            <a:r>
              <a:rPr lang="en-GB" sz="1800" noProof="0" dirty="0">
                <a:solidFill>
                  <a:prstClr val="black">
                    <a:tint val="75000"/>
                  </a:prstClr>
                </a:solidFill>
              </a:rPr>
              <a:t>Family Physician, Matosinhos, Portugal</a:t>
            </a:r>
          </a:p>
          <a:p>
            <a:pPr lvl="0"/>
            <a:r>
              <a:rPr lang="en-GB" sz="1800" noProof="0" dirty="0">
                <a:solidFill>
                  <a:prstClr val="black">
                    <a:tint val="75000"/>
                  </a:prstClr>
                </a:solidFill>
              </a:rPr>
              <a:t>Associate Professor, School of Medicine, Minho University, Portugal</a:t>
            </a:r>
          </a:p>
          <a:p>
            <a:pPr lvl="0">
              <a:spcAft>
                <a:spcPts val="1200"/>
              </a:spcAft>
            </a:pPr>
            <a:r>
              <a:rPr lang="en-GB" sz="1800" noProof="0" dirty="0">
                <a:solidFill>
                  <a:prstClr val="black">
                    <a:tint val="75000"/>
                  </a:prstClr>
                </a:solidFill>
              </a:rPr>
              <a:t>President of the International Primary Care Respiratory Group</a:t>
            </a:r>
          </a:p>
          <a:p>
            <a:pPr lvl="0"/>
            <a:endParaRPr lang="en-GB" sz="1800" noProof="0" dirty="0">
              <a:solidFill>
                <a:prstClr val="black">
                  <a:tint val="75000"/>
                </a:prstClr>
              </a:solidFill>
            </a:endParaRPr>
          </a:p>
        </p:txBody>
      </p:sp>
    </p:spTree>
    <p:extLst>
      <p:ext uri="{BB962C8B-B14F-4D97-AF65-F5344CB8AC3E}">
        <p14:creationId xmlns:p14="http://schemas.microsoft.com/office/powerpoint/2010/main" val="2255259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en-GB" noProof="0" dirty="0" smtClean="0"/>
              <a:t>Consensus Document on the Overlap Phenotype COPD–Asthma in COPD</a:t>
            </a:r>
            <a:endParaRPr lang="en-GB" noProof="0" dirty="0"/>
          </a:p>
        </p:txBody>
      </p:sp>
      <p:sp>
        <p:nvSpPr>
          <p:cNvPr id="7" name="Marcador de Posição de Conteúdo 6"/>
          <p:cNvSpPr>
            <a:spLocks noGrp="1"/>
          </p:cNvSpPr>
          <p:nvPr>
            <p:ph sz="half" idx="1"/>
          </p:nvPr>
        </p:nvSpPr>
        <p:spPr>
          <a:xfrm>
            <a:off x="358774" y="1798638"/>
            <a:ext cx="8328025" cy="4654698"/>
          </a:xfrm>
        </p:spPr>
        <p:txBody>
          <a:bodyPr>
            <a:noAutofit/>
          </a:bodyPr>
          <a:lstStyle/>
          <a:p>
            <a:pPr marL="0" indent="0">
              <a:buNone/>
            </a:pPr>
            <a:r>
              <a:rPr lang="en-GB" sz="2400" b="1" noProof="0" dirty="0" smtClean="0"/>
              <a:t>Major criteria</a:t>
            </a:r>
          </a:p>
          <a:p>
            <a:r>
              <a:rPr lang="en-GB" sz="2400" b="1" noProof="0" dirty="0" smtClean="0"/>
              <a:t>Very positive bronchodilator test (increase of FEV1 ≥ 15% and ≥ 400 ml, from baseline)</a:t>
            </a:r>
          </a:p>
          <a:p>
            <a:r>
              <a:rPr lang="en-GB" sz="2400" b="1" noProof="0" dirty="0" smtClean="0"/>
              <a:t>Eosinophilia in sputum</a:t>
            </a:r>
          </a:p>
          <a:p>
            <a:r>
              <a:rPr lang="en-GB" sz="2400" b="1" noProof="0" dirty="0" smtClean="0"/>
              <a:t>Personal history of Asthma (before 40 years)</a:t>
            </a:r>
          </a:p>
          <a:p>
            <a:pPr marL="0" indent="0">
              <a:buNone/>
            </a:pPr>
            <a:endParaRPr lang="en-GB" sz="2400" b="1" noProof="0" dirty="0" smtClean="0"/>
          </a:p>
          <a:p>
            <a:pPr marL="0" indent="0">
              <a:buNone/>
            </a:pPr>
            <a:r>
              <a:rPr lang="en-GB" sz="2400" b="1" noProof="0" dirty="0" smtClean="0"/>
              <a:t>Minor criteria</a:t>
            </a:r>
            <a:endParaRPr lang="en-GB" sz="2400" noProof="0" dirty="0" smtClean="0"/>
          </a:p>
          <a:p>
            <a:r>
              <a:rPr lang="en-GB" sz="2400" i="1" noProof="0" dirty="0" smtClean="0"/>
              <a:t>Elevated IgE</a:t>
            </a:r>
          </a:p>
          <a:p>
            <a:r>
              <a:rPr lang="en-GB" sz="2400" i="1" noProof="0" dirty="0" smtClean="0"/>
              <a:t>Personal history of atopy</a:t>
            </a:r>
          </a:p>
          <a:p>
            <a:r>
              <a:rPr lang="en-GB" sz="2400" i="1" noProof="0" dirty="0" smtClean="0"/>
              <a:t>Positive bronchodilator test on 2 or more occasions (increase in FEV1 ≥ 12% and ≥ 200 ml, from baseline)</a:t>
            </a:r>
            <a:endParaRPr lang="en-GB" sz="2400" i="1" noProof="0" dirty="0"/>
          </a:p>
        </p:txBody>
      </p:sp>
      <p:grpSp>
        <p:nvGrpSpPr>
          <p:cNvPr id="9" name="Agrupar 134"/>
          <p:cNvGrpSpPr>
            <a:grpSpLocks/>
          </p:cNvGrpSpPr>
          <p:nvPr/>
        </p:nvGrpSpPr>
        <p:grpSpPr bwMode="auto">
          <a:xfrm>
            <a:off x="5868144" y="4125987"/>
            <a:ext cx="2438400" cy="1066800"/>
            <a:chOff x="6629400" y="3467231"/>
            <a:chExt cx="2438400" cy="1066917"/>
          </a:xfrm>
        </p:grpSpPr>
        <p:sp>
          <p:nvSpPr>
            <p:cNvPr id="10" name="Rectángulo redondeado 132"/>
            <p:cNvSpPr>
              <a:spLocks noChangeArrowheads="1"/>
            </p:cNvSpPr>
            <p:nvPr/>
          </p:nvSpPr>
          <p:spPr bwMode="auto">
            <a:xfrm>
              <a:off x="6629400" y="3467231"/>
              <a:ext cx="2438400" cy="1066917"/>
            </a:xfrm>
            <a:prstGeom prst="roundRect">
              <a:avLst>
                <a:gd name="adj" fmla="val 16667"/>
              </a:avLst>
            </a:prstGeom>
            <a:solidFill>
              <a:srgbClr val="D2D2F4">
                <a:alpha val="59999"/>
              </a:srgbClr>
            </a:solidFill>
            <a:ln w="9525">
              <a:solidFill>
                <a:schemeClr val="tx1"/>
              </a:solidFill>
              <a:round/>
              <a:headEnd/>
              <a:tailEnd/>
            </a:ln>
            <a:effectLst>
              <a:outerShdw dist="35921" dir="2700000" algn="ctr" rotWithShape="0">
                <a:schemeClr val="tx1"/>
              </a:outerShdw>
            </a:effectLst>
          </p:spPr>
          <p:txBody>
            <a:bodyPr/>
            <a:lstStyle/>
            <a:p>
              <a:pPr algn="ctr">
                <a:buFont typeface="Symbol" charset="2"/>
                <a:buNone/>
                <a:defRPr/>
              </a:pPr>
              <a:endParaRPr lang="es-ES_tradnl" sz="1600" b="1">
                <a:solidFill>
                  <a:srgbClr val="000000"/>
                </a:solidFill>
                <a:effectLst>
                  <a:outerShdw blurRad="38100" dist="38100" dir="2700000" algn="tl">
                    <a:srgbClr val="000000">
                      <a:alpha val="43137"/>
                    </a:srgbClr>
                  </a:outerShdw>
                </a:effectLst>
                <a:latin typeface="Times New Roman" charset="0"/>
                <a:cs typeface="ＭＳ Ｐゴシック" charset="-128"/>
                <a:sym typeface="Symbol" charset="2"/>
              </a:endParaRPr>
            </a:p>
          </p:txBody>
        </p:sp>
        <p:sp>
          <p:nvSpPr>
            <p:cNvPr id="11" name="Text Box 11"/>
            <p:cNvSpPr txBox="1">
              <a:spLocks noChangeArrowheads="1"/>
            </p:cNvSpPr>
            <p:nvPr/>
          </p:nvSpPr>
          <p:spPr bwMode="auto">
            <a:xfrm>
              <a:off x="6650038" y="3567863"/>
              <a:ext cx="2397125" cy="819674"/>
            </a:xfrm>
            <a:prstGeom prst="rect">
              <a:avLst/>
            </a:prstGeom>
            <a:noFill/>
            <a:ln w="52451">
              <a:noFill/>
              <a:miter lim="800000"/>
              <a:headEnd/>
              <a:tailEnd/>
            </a:ln>
            <a:effectLst/>
          </p:spPr>
          <p:txBody>
            <a:bodyPr lIns="80138" tIns="40069" rIns="80138" bIns="40069" anchor="b">
              <a:spAutoFit/>
            </a:bodyPr>
            <a:lstStyle/>
            <a:p>
              <a:pPr algn="ctr" defTabSz="801688" eaLnBrk="1" hangingPunct="1"/>
              <a:r>
                <a:rPr lang="en-GB" sz="1600" b="1" dirty="0">
                  <a:solidFill>
                    <a:srgbClr val="000000"/>
                  </a:solidFill>
                  <a:effectLst>
                    <a:outerShdw blurRad="38100" dist="38100" dir="2700000" algn="tl">
                      <a:srgbClr val="C0C0C0"/>
                    </a:outerShdw>
                  </a:effectLst>
                  <a:sym typeface="Symbol" pitchFamily="18" charset="2"/>
                </a:rPr>
                <a:t>2 </a:t>
              </a:r>
              <a:r>
                <a:rPr lang="en-GB" sz="1600" b="1" dirty="0" smtClean="0">
                  <a:solidFill>
                    <a:srgbClr val="000000"/>
                  </a:solidFill>
                  <a:effectLst>
                    <a:outerShdw blurRad="38100" dist="38100" dir="2700000" algn="tl">
                      <a:srgbClr val="C0C0C0"/>
                    </a:outerShdw>
                  </a:effectLst>
                  <a:sym typeface="Symbol" pitchFamily="18" charset="2"/>
                </a:rPr>
                <a:t>major criteria</a:t>
              </a:r>
              <a:endParaRPr lang="en-GB" sz="1600" b="1" dirty="0">
                <a:solidFill>
                  <a:srgbClr val="000000"/>
                </a:solidFill>
                <a:effectLst>
                  <a:outerShdw blurRad="38100" dist="38100" dir="2700000" algn="tl">
                    <a:srgbClr val="C0C0C0"/>
                  </a:outerShdw>
                </a:effectLst>
                <a:sym typeface="Symbol" pitchFamily="18" charset="2"/>
              </a:endParaRPr>
            </a:p>
            <a:p>
              <a:pPr algn="ctr" defTabSz="801688" eaLnBrk="1" hangingPunct="1"/>
              <a:r>
                <a:rPr lang="en-GB" sz="1600" b="1" dirty="0" smtClean="0">
                  <a:solidFill>
                    <a:srgbClr val="000000"/>
                  </a:solidFill>
                  <a:effectLst>
                    <a:outerShdw blurRad="38100" dist="38100" dir="2700000" algn="tl">
                      <a:srgbClr val="C0C0C0"/>
                    </a:outerShdw>
                  </a:effectLst>
                  <a:sym typeface="Symbol" pitchFamily="18" charset="2"/>
                </a:rPr>
                <a:t>or</a:t>
              </a:r>
              <a:endParaRPr lang="en-GB" sz="1600" b="1" dirty="0">
                <a:solidFill>
                  <a:srgbClr val="000000"/>
                </a:solidFill>
                <a:effectLst>
                  <a:outerShdw blurRad="38100" dist="38100" dir="2700000" algn="tl">
                    <a:srgbClr val="C0C0C0"/>
                  </a:outerShdw>
                </a:effectLst>
                <a:sym typeface="Symbol" pitchFamily="18" charset="2"/>
              </a:endParaRPr>
            </a:p>
            <a:p>
              <a:pPr algn="ctr" defTabSz="801688" eaLnBrk="1" hangingPunct="1"/>
              <a:r>
                <a:rPr lang="en-GB" sz="1600" b="1" dirty="0">
                  <a:solidFill>
                    <a:srgbClr val="000000"/>
                  </a:solidFill>
                  <a:effectLst>
                    <a:outerShdw blurRad="38100" dist="38100" dir="2700000" algn="tl">
                      <a:srgbClr val="C0C0C0"/>
                    </a:outerShdw>
                  </a:effectLst>
                  <a:sym typeface="Symbol" pitchFamily="18" charset="2"/>
                </a:rPr>
                <a:t>1 </a:t>
              </a:r>
              <a:r>
                <a:rPr lang="en-GB" sz="1600" b="1" dirty="0" smtClean="0">
                  <a:solidFill>
                    <a:srgbClr val="000000"/>
                  </a:solidFill>
                  <a:effectLst>
                    <a:outerShdw blurRad="38100" dist="38100" dir="2700000" algn="tl">
                      <a:srgbClr val="C0C0C0"/>
                    </a:outerShdw>
                  </a:effectLst>
                  <a:sym typeface="Symbol" pitchFamily="18" charset="2"/>
                </a:rPr>
                <a:t>major </a:t>
              </a:r>
              <a:r>
                <a:rPr lang="en-GB" sz="1600" b="1" dirty="0">
                  <a:solidFill>
                    <a:srgbClr val="000000"/>
                  </a:solidFill>
                  <a:effectLst>
                    <a:outerShdw blurRad="38100" dist="38100" dir="2700000" algn="tl">
                      <a:srgbClr val="C0C0C0"/>
                    </a:outerShdw>
                  </a:effectLst>
                  <a:sym typeface="Symbol" pitchFamily="18" charset="2"/>
                </a:rPr>
                <a:t>+ 2 </a:t>
              </a:r>
              <a:r>
                <a:rPr lang="en-GB" sz="1600" b="1" dirty="0" smtClean="0">
                  <a:solidFill>
                    <a:srgbClr val="000000"/>
                  </a:solidFill>
                  <a:effectLst>
                    <a:outerShdw blurRad="38100" dist="38100" dir="2700000" algn="tl">
                      <a:srgbClr val="C0C0C0"/>
                    </a:outerShdw>
                  </a:effectLst>
                  <a:sym typeface="Symbol" pitchFamily="18" charset="2"/>
                </a:rPr>
                <a:t>minor</a:t>
              </a:r>
              <a:endParaRPr lang="en-GB" sz="1600" b="1" dirty="0">
                <a:solidFill>
                  <a:srgbClr val="000000"/>
                </a:solidFill>
                <a:effectLst>
                  <a:outerShdw blurRad="38100" dist="38100" dir="2700000" algn="tl">
                    <a:srgbClr val="C0C0C0"/>
                  </a:outerShdw>
                </a:effectLst>
                <a:sym typeface="Symbol" pitchFamily="18" charset="2"/>
              </a:endParaRPr>
            </a:p>
          </p:txBody>
        </p:sp>
      </p:grpSp>
    </p:spTree>
    <p:extLst>
      <p:ext uri="{BB962C8B-B14F-4D97-AF65-F5344CB8AC3E}">
        <p14:creationId xmlns:p14="http://schemas.microsoft.com/office/powerpoint/2010/main" val="170611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6419056" cy="1143000"/>
          </a:xfrm>
        </p:spPr>
        <p:txBody>
          <a:bodyPr/>
          <a:lstStyle/>
          <a:p>
            <a:r>
              <a:rPr lang="en-GB" b="1" noProof="0" dirty="0" smtClean="0"/>
              <a:t>Who are the ACO?</a:t>
            </a:r>
            <a:endParaRPr lang="en-GB" b="1" noProof="0" dirty="0"/>
          </a:p>
        </p:txBody>
      </p:sp>
      <p:sp>
        <p:nvSpPr>
          <p:cNvPr id="7" name="2 Marcador de contenido"/>
          <p:cNvSpPr>
            <a:spLocks noGrp="1"/>
          </p:cNvSpPr>
          <p:nvPr>
            <p:ph sz="half" idx="1"/>
          </p:nvPr>
        </p:nvSpPr>
        <p:spPr>
          <a:xfrm>
            <a:off x="446324" y="2204864"/>
            <a:ext cx="5725393" cy="4222650"/>
          </a:xfrm>
        </p:spPr>
        <p:txBody>
          <a:bodyPr>
            <a:normAutofit/>
          </a:bodyPr>
          <a:lstStyle/>
          <a:p>
            <a:r>
              <a:rPr lang="en-GB" noProof="0" dirty="0" smtClean="0"/>
              <a:t>Reversibility</a:t>
            </a:r>
          </a:p>
          <a:p>
            <a:r>
              <a:rPr lang="en-GB" noProof="0" dirty="0" smtClean="0"/>
              <a:t>Bronchial hyper reactivity</a:t>
            </a:r>
          </a:p>
          <a:p>
            <a:r>
              <a:rPr lang="en-GB" noProof="0" dirty="0" smtClean="0"/>
              <a:t>Bronchial provocation test</a:t>
            </a:r>
          </a:p>
          <a:p>
            <a:r>
              <a:rPr lang="en-GB" noProof="0" dirty="0" smtClean="0"/>
              <a:t>Eosinophilia in sputum</a:t>
            </a:r>
          </a:p>
          <a:p>
            <a:r>
              <a:rPr lang="en-GB" noProof="0" dirty="0" smtClean="0"/>
              <a:t>Eosinophilia in peripheral blood</a:t>
            </a:r>
          </a:p>
          <a:p>
            <a:r>
              <a:rPr lang="en-GB" noProof="0" dirty="0" smtClean="0"/>
              <a:t>FeNO</a:t>
            </a:r>
          </a:p>
          <a:p>
            <a:r>
              <a:rPr lang="en-GB" noProof="0" dirty="0" smtClean="0"/>
              <a:t>IgE</a:t>
            </a:r>
          </a:p>
          <a:p>
            <a:r>
              <a:rPr lang="en-GB" noProof="0" dirty="0" smtClean="0"/>
              <a:t>Genetic markers</a:t>
            </a:r>
          </a:p>
          <a:p>
            <a:endParaRPr lang="en-GB" noProof="0" dirty="0"/>
          </a:p>
        </p:txBody>
      </p:sp>
      <p:pic>
        <p:nvPicPr>
          <p:cNvPr id="5" name="Picture 7" descr="http://www.mubis.es/media/users/7552/62757/duda-original.jpg"/>
          <p:cNvPicPr>
            <a:picLocks noChangeAspect="1" noChangeArrowheads="1"/>
          </p:cNvPicPr>
          <p:nvPr/>
        </p:nvPicPr>
        <p:blipFill>
          <a:blip r:embed="rId3"/>
          <a:srcRect/>
          <a:stretch>
            <a:fillRect/>
          </a:stretch>
        </p:blipFill>
        <p:spPr bwMode="auto">
          <a:xfrm>
            <a:off x="6477450" y="3861048"/>
            <a:ext cx="2167516" cy="2705922"/>
          </a:xfrm>
          <a:prstGeom prst="ellipse">
            <a:avLst/>
          </a:prstGeom>
          <a:ln>
            <a:noFill/>
          </a:ln>
          <a:effectLst>
            <a:softEdge rad="112500"/>
          </a:effectLst>
        </p:spPr>
      </p:pic>
      <p:pic>
        <p:nvPicPr>
          <p:cNvPr id="6" name="Imagen 1"/>
          <p:cNvPicPr>
            <a:picLocks noChangeAspect="1"/>
          </p:cNvPicPr>
          <p:nvPr/>
        </p:nvPicPr>
        <p:blipFill>
          <a:blip r:embed="rId4"/>
          <a:srcRect l="32098" t="13029" r="33051" b="6924"/>
          <a:stretch>
            <a:fillRect/>
          </a:stretch>
        </p:blipFill>
        <p:spPr bwMode="auto">
          <a:xfrm rot="911701">
            <a:off x="6501874" y="457941"/>
            <a:ext cx="2118669" cy="2735367"/>
          </a:xfrm>
          <a:prstGeom prst="rect">
            <a:avLst/>
          </a:prstGeom>
          <a:noFill/>
          <a:ln w="9525">
            <a:noFill/>
            <a:miter lim="800000"/>
            <a:headEnd/>
            <a:tailEnd/>
          </a:ln>
        </p:spPr>
      </p:pic>
      <p:sp>
        <p:nvSpPr>
          <p:cNvPr id="9" name="1 Título"/>
          <p:cNvSpPr txBox="1">
            <a:spLocks/>
          </p:cNvSpPr>
          <p:nvPr/>
        </p:nvSpPr>
        <p:spPr>
          <a:xfrm>
            <a:off x="1405695" y="1237257"/>
            <a:ext cx="41744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C00000"/>
                </a:solidFill>
                <a:latin typeface="FSAlbert" charset="0"/>
                <a:ea typeface="FSAlbert" charset="0"/>
                <a:cs typeface="FSAlbert" charset="0"/>
              </a:rPr>
              <a:t>ACO Markers</a:t>
            </a:r>
            <a:endParaRPr lang="en-GB" b="1" dirty="0">
              <a:solidFill>
                <a:srgbClr val="C00000"/>
              </a:solidFill>
            </a:endParaRPr>
          </a:p>
        </p:txBody>
      </p:sp>
    </p:spTree>
    <p:extLst>
      <p:ext uri="{BB962C8B-B14F-4D97-AF65-F5344CB8AC3E}">
        <p14:creationId xmlns:p14="http://schemas.microsoft.com/office/powerpoint/2010/main" val="131790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CuadroTexto 1"/>
          <p:cNvSpPr txBox="1">
            <a:spLocks noChangeArrowheads="1"/>
          </p:cNvSpPr>
          <p:nvPr/>
        </p:nvSpPr>
        <p:spPr bwMode="auto">
          <a:xfrm>
            <a:off x="-1825625" y="4032250"/>
            <a:ext cx="1841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57200">
              <a:defRPr sz="2400" b="1">
                <a:solidFill>
                  <a:srgbClr val="FFFF00"/>
                </a:solidFill>
                <a:latin typeface="Trebuchet MS" charset="0"/>
                <a:ea typeface="ＭＳ Ｐゴシック" charset="0"/>
                <a:cs typeface="ＭＳ Ｐゴシック" charset="0"/>
              </a:defRPr>
            </a:lvl1pPr>
            <a:lvl2pPr marL="742950" indent="-285750" defTabSz="457200">
              <a:defRPr sz="2400" b="1">
                <a:solidFill>
                  <a:srgbClr val="FFFF00"/>
                </a:solidFill>
                <a:latin typeface="Trebuchet MS" charset="0"/>
                <a:ea typeface="ＭＳ Ｐゴシック" charset="0"/>
              </a:defRPr>
            </a:lvl2pPr>
            <a:lvl3pPr marL="1143000" indent="-228600" defTabSz="457200">
              <a:defRPr sz="2400" b="1">
                <a:solidFill>
                  <a:srgbClr val="FFFF00"/>
                </a:solidFill>
                <a:latin typeface="Trebuchet MS" charset="0"/>
                <a:ea typeface="ＭＳ Ｐゴシック" charset="0"/>
              </a:defRPr>
            </a:lvl3pPr>
            <a:lvl4pPr marL="1600200" indent="-228600" defTabSz="457200">
              <a:defRPr sz="2400" b="1">
                <a:solidFill>
                  <a:srgbClr val="FFFF00"/>
                </a:solidFill>
                <a:latin typeface="Trebuchet MS" charset="0"/>
                <a:ea typeface="ＭＳ Ｐゴシック" charset="0"/>
              </a:defRPr>
            </a:lvl4pPr>
            <a:lvl5pPr marL="2057400" indent="-228600" defTabSz="457200">
              <a:defRPr sz="2400" b="1">
                <a:solidFill>
                  <a:srgbClr val="FFFF00"/>
                </a:solidFill>
                <a:latin typeface="Trebuchet MS" charset="0"/>
                <a:ea typeface="ＭＳ Ｐゴシック" charset="0"/>
              </a:defRPr>
            </a:lvl5pPr>
            <a:lvl6pPr marL="2514600" indent="-228600" eaLnBrk="0" fontAlgn="base" hangingPunct="0">
              <a:spcBef>
                <a:spcPct val="20000"/>
              </a:spcBef>
              <a:spcAft>
                <a:spcPct val="0"/>
              </a:spcAft>
              <a:defRPr sz="2400" b="1">
                <a:solidFill>
                  <a:srgbClr val="FFFF00"/>
                </a:solidFill>
                <a:latin typeface="Trebuchet MS" charset="0"/>
                <a:ea typeface="ＭＳ Ｐゴシック" charset="0"/>
              </a:defRPr>
            </a:lvl6pPr>
            <a:lvl7pPr marL="2971800" indent="-228600" eaLnBrk="0" fontAlgn="base" hangingPunct="0">
              <a:spcBef>
                <a:spcPct val="20000"/>
              </a:spcBef>
              <a:spcAft>
                <a:spcPct val="0"/>
              </a:spcAft>
              <a:defRPr sz="2400" b="1">
                <a:solidFill>
                  <a:srgbClr val="FFFF00"/>
                </a:solidFill>
                <a:latin typeface="Trebuchet MS" charset="0"/>
                <a:ea typeface="ＭＳ Ｐゴシック" charset="0"/>
              </a:defRPr>
            </a:lvl7pPr>
            <a:lvl8pPr marL="3429000" indent="-228600" eaLnBrk="0" fontAlgn="base" hangingPunct="0">
              <a:spcBef>
                <a:spcPct val="20000"/>
              </a:spcBef>
              <a:spcAft>
                <a:spcPct val="0"/>
              </a:spcAft>
              <a:defRPr sz="2400" b="1">
                <a:solidFill>
                  <a:srgbClr val="FFFF00"/>
                </a:solidFill>
                <a:latin typeface="Trebuchet MS" charset="0"/>
                <a:ea typeface="ＭＳ Ｐゴシック" charset="0"/>
              </a:defRPr>
            </a:lvl8pPr>
            <a:lvl9pPr marL="3886200" indent="-228600" eaLnBrk="0" fontAlgn="base" hangingPunct="0">
              <a:spcBef>
                <a:spcPct val="20000"/>
              </a:spcBef>
              <a:spcAft>
                <a:spcPct val="0"/>
              </a:spcAft>
              <a:defRPr sz="2400" b="1">
                <a:solidFill>
                  <a:srgbClr val="FFFF00"/>
                </a:solidFill>
                <a:latin typeface="Trebuchet MS" charset="0"/>
                <a:ea typeface="ＭＳ Ｐゴシック" charset="0"/>
              </a:defRPr>
            </a:lvl9pPr>
          </a:lstStyle>
          <a:p>
            <a:endParaRPr lang="es-ES" sz="1800">
              <a:solidFill>
                <a:srgbClr val="000000"/>
              </a:solidFill>
              <a:latin typeface="Calibri" charset="0"/>
            </a:endParaRPr>
          </a:p>
        </p:txBody>
      </p:sp>
      <p:pic>
        <p:nvPicPr>
          <p:cNvPr id="2" name="Imagen 1"/>
          <p:cNvPicPr>
            <a:picLocks noChangeAspect="1"/>
          </p:cNvPicPr>
          <p:nvPr/>
        </p:nvPicPr>
        <p:blipFill>
          <a:blip r:embed="rId3"/>
          <a:stretch>
            <a:fillRect/>
          </a:stretch>
        </p:blipFill>
        <p:spPr>
          <a:xfrm>
            <a:off x="2123728" y="188640"/>
            <a:ext cx="6551549" cy="1728192"/>
          </a:xfrm>
          <a:prstGeom prst="rect">
            <a:avLst/>
          </a:prstGeom>
        </p:spPr>
      </p:pic>
      <p:pic>
        <p:nvPicPr>
          <p:cNvPr id="3" name="Imagen 2"/>
          <p:cNvPicPr>
            <a:picLocks noChangeAspect="1"/>
          </p:cNvPicPr>
          <p:nvPr/>
        </p:nvPicPr>
        <p:blipFill>
          <a:blip r:embed="rId4"/>
          <a:stretch>
            <a:fillRect/>
          </a:stretch>
        </p:blipFill>
        <p:spPr>
          <a:xfrm>
            <a:off x="845763" y="2161992"/>
            <a:ext cx="7797760" cy="4696008"/>
          </a:xfrm>
          <a:prstGeom prst="rect">
            <a:avLst/>
          </a:prstGeom>
        </p:spPr>
      </p:pic>
      <p:pic>
        <p:nvPicPr>
          <p:cNvPr id="4" name="Imagen 3"/>
          <p:cNvPicPr>
            <a:picLocks noChangeAspect="1"/>
          </p:cNvPicPr>
          <p:nvPr/>
        </p:nvPicPr>
        <p:blipFill>
          <a:blip r:embed="rId5"/>
          <a:stretch>
            <a:fillRect/>
          </a:stretch>
        </p:blipFill>
        <p:spPr>
          <a:xfrm>
            <a:off x="4592742" y="908720"/>
            <a:ext cx="3668857" cy="411942"/>
          </a:xfrm>
          <a:prstGeom prst="rect">
            <a:avLst/>
          </a:prstGeom>
        </p:spPr>
      </p:pic>
      <p:pic>
        <p:nvPicPr>
          <p:cNvPr id="6" name="5 Imagen" descr="9781849840644.cover-source.jpg"/>
          <p:cNvPicPr>
            <a:picLocks noChangeAspect="1"/>
          </p:cNvPicPr>
          <p:nvPr/>
        </p:nvPicPr>
        <p:blipFill>
          <a:blip r:embed="rId6"/>
          <a:stretch>
            <a:fillRect/>
          </a:stretch>
        </p:blipFill>
        <p:spPr>
          <a:xfrm>
            <a:off x="899592" y="258547"/>
            <a:ext cx="1134616" cy="1658285"/>
          </a:xfrm>
          <a:prstGeom prst="rect">
            <a:avLst/>
          </a:prstGeom>
        </p:spPr>
      </p:pic>
    </p:spTree>
    <p:extLst>
      <p:ext uri="{BB962C8B-B14F-4D97-AF65-F5344CB8AC3E}">
        <p14:creationId xmlns:p14="http://schemas.microsoft.com/office/powerpoint/2010/main" val="67033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5449" t="27456" r="7958" b="22322"/>
          <a:stretch/>
        </p:blipFill>
        <p:spPr>
          <a:xfrm>
            <a:off x="-20970" y="3421630"/>
            <a:ext cx="9129675" cy="2977068"/>
          </a:xfrm>
          <a:prstGeom prst="rect">
            <a:avLst/>
          </a:prstGeom>
        </p:spPr>
      </p:pic>
      <p:grpSp>
        <p:nvGrpSpPr>
          <p:cNvPr id="5" name="Grupo 4"/>
          <p:cNvGrpSpPr/>
          <p:nvPr/>
        </p:nvGrpSpPr>
        <p:grpSpPr>
          <a:xfrm>
            <a:off x="163286" y="175269"/>
            <a:ext cx="8346533" cy="2907143"/>
            <a:chOff x="228598" y="1104418"/>
            <a:chExt cx="6776359" cy="2467150"/>
          </a:xfrm>
        </p:grpSpPr>
        <p:pic>
          <p:nvPicPr>
            <p:cNvPr id="3" name="Imagen 2"/>
            <p:cNvPicPr>
              <a:picLocks noChangeAspect="1"/>
            </p:cNvPicPr>
            <p:nvPr/>
          </p:nvPicPr>
          <p:blipFill rotWithShape="1">
            <a:blip r:embed="rId3"/>
            <a:srcRect l="4821" t="20199" r="3315" b="20312"/>
            <a:stretch/>
          </p:blipFill>
          <p:spPr>
            <a:xfrm>
              <a:off x="228598" y="1104418"/>
              <a:ext cx="6776359" cy="2467150"/>
            </a:xfrm>
            <a:prstGeom prst="rect">
              <a:avLst/>
            </a:prstGeom>
            <a:ln>
              <a:solidFill>
                <a:schemeClr val="tx1"/>
              </a:solidFill>
            </a:ln>
          </p:spPr>
        </p:pic>
        <p:sp>
          <p:nvSpPr>
            <p:cNvPr id="4" name="Rectángulo 3"/>
            <p:cNvSpPr/>
            <p:nvPr/>
          </p:nvSpPr>
          <p:spPr>
            <a:xfrm>
              <a:off x="2851016" y="2509548"/>
              <a:ext cx="2350323" cy="276999"/>
            </a:xfrm>
            <a:prstGeom prst="rect">
              <a:avLst/>
            </a:prstGeom>
            <a:ln>
              <a:solidFill>
                <a:schemeClr val="tx1"/>
              </a:solidFill>
            </a:ln>
          </p:spPr>
          <p:txBody>
            <a:bodyPr wrap="none">
              <a:spAutoFit/>
            </a:bodyPr>
            <a:lstStyle/>
            <a:p>
              <a:r>
                <a:rPr lang="fr-FR" sz="1200" dirty="0" err="1">
                  <a:solidFill>
                    <a:srgbClr val="818386"/>
                  </a:solidFill>
                  <a:latin typeface="AdvOT1c339561"/>
                </a:rPr>
                <a:t>Eur</a:t>
              </a:r>
              <a:r>
                <a:rPr lang="fr-FR" sz="1200" dirty="0">
                  <a:solidFill>
                    <a:srgbClr val="818386"/>
                  </a:solidFill>
                  <a:latin typeface="AdvOT1c339561"/>
                </a:rPr>
                <a:t> </a:t>
              </a:r>
              <a:r>
                <a:rPr lang="fr-FR" sz="1200" dirty="0" err="1">
                  <a:solidFill>
                    <a:srgbClr val="818386"/>
                  </a:solidFill>
                  <a:latin typeface="AdvOT1c339561"/>
                </a:rPr>
                <a:t>Respir</a:t>
              </a:r>
              <a:r>
                <a:rPr lang="fr-FR" sz="1200" dirty="0">
                  <a:solidFill>
                    <a:srgbClr val="818386"/>
                  </a:solidFill>
                  <a:latin typeface="AdvOT1c339561"/>
                </a:rPr>
                <a:t> J 2016; 48: 664</a:t>
              </a:r>
              <a:r>
                <a:rPr lang="fr-FR" sz="1200" dirty="0">
                  <a:solidFill>
                    <a:srgbClr val="818386"/>
                  </a:solidFill>
                  <a:latin typeface="AdvOT1c339561+20"/>
                </a:rPr>
                <a:t>–</a:t>
              </a:r>
              <a:r>
                <a:rPr lang="fr-FR" sz="1200" dirty="0">
                  <a:solidFill>
                    <a:srgbClr val="818386"/>
                  </a:solidFill>
                  <a:latin typeface="AdvOT1c339561"/>
                </a:rPr>
                <a:t>673</a:t>
              </a:r>
              <a:endParaRPr lang="es-ES" sz="1200" dirty="0">
                <a:solidFill>
                  <a:prstClr val="black"/>
                </a:solidFill>
              </a:endParaRPr>
            </a:p>
          </p:txBody>
        </p:sp>
      </p:grpSp>
      <p:grpSp>
        <p:nvGrpSpPr>
          <p:cNvPr id="8" name="Agrupar 134"/>
          <p:cNvGrpSpPr>
            <a:grpSpLocks/>
          </p:cNvGrpSpPr>
          <p:nvPr/>
        </p:nvGrpSpPr>
        <p:grpSpPr bwMode="auto">
          <a:xfrm>
            <a:off x="6505887" y="2156054"/>
            <a:ext cx="2245043" cy="1066800"/>
            <a:chOff x="6890608" y="3481652"/>
            <a:chExt cx="2245043" cy="1066917"/>
          </a:xfrm>
        </p:grpSpPr>
        <p:sp>
          <p:nvSpPr>
            <p:cNvPr id="9" name="Rectángulo redondeado 132"/>
            <p:cNvSpPr>
              <a:spLocks noChangeArrowheads="1"/>
            </p:cNvSpPr>
            <p:nvPr/>
          </p:nvSpPr>
          <p:spPr bwMode="auto">
            <a:xfrm>
              <a:off x="6916520" y="3481652"/>
              <a:ext cx="2128165" cy="1066917"/>
            </a:xfrm>
            <a:prstGeom prst="roundRect">
              <a:avLst>
                <a:gd name="adj" fmla="val 16667"/>
              </a:avLst>
            </a:prstGeom>
            <a:solidFill>
              <a:srgbClr val="D2D2F4">
                <a:alpha val="59999"/>
              </a:srgbClr>
            </a:solidFill>
            <a:ln w="9525">
              <a:solidFill>
                <a:schemeClr val="tx1"/>
              </a:solidFill>
              <a:round/>
              <a:headEnd/>
              <a:tailEnd/>
            </a:ln>
            <a:effectLst>
              <a:outerShdw dist="35921" dir="2700000" algn="ctr" rotWithShape="0">
                <a:schemeClr val="tx1"/>
              </a:outerShdw>
            </a:effectLst>
          </p:spPr>
          <p:txBody>
            <a:bodyPr/>
            <a:lstStyle/>
            <a:p>
              <a:pPr algn="ctr">
                <a:buFont typeface="Symbol" charset="2"/>
                <a:buNone/>
                <a:defRPr/>
              </a:pPr>
              <a:endParaRPr lang="es-ES_tradnl" sz="2400" b="1">
                <a:solidFill>
                  <a:srgbClr val="000000"/>
                </a:solidFill>
                <a:effectLst>
                  <a:outerShdw blurRad="38100" dist="38100" dir="2700000" algn="tl">
                    <a:srgbClr val="000000">
                      <a:alpha val="43137"/>
                    </a:srgbClr>
                  </a:outerShdw>
                </a:effectLst>
                <a:latin typeface="Times New Roman" charset="0"/>
                <a:cs typeface="ＭＳ Ｐゴシック" charset="-128"/>
                <a:sym typeface="Symbol" charset="2"/>
              </a:endParaRPr>
            </a:p>
          </p:txBody>
        </p:sp>
        <p:sp>
          <p:nvSpPr>
            <p:cNvPr id="11" name="Text Box 11"/>
            <p:cNvSpPr txBox="1">
              <a:spLocks noChangeArrowheads="1"/>
            </p:cNvSpPr>
            <p:nvPr/>
          </p:nvSpPr>
          <p:spPr bwMode="auto">
            <a:xfrm>
              <a:off x="6890608" y="3534518"/>
              <a:ext cx="2245043" cy="912017"/>
            </a:xfrm>
            <a:prstGeom prst="rect">
              <a:avLst/>
            </a:prstGeom>
            <a:noFill/>
            <a:ln w="52451">
              <a:noFill/>
              <a:miter lim="800000"/>
              <a:headEnd/>
              <a:tailEnd/>
            </a:ln>
            <a:effectLst/>
          </p:spPr>
          <p:txBody>
            <a:bodyPr wrap="square" lIns="80138" tIns="40069" rIns="80138" bIns="40069" anchor="b">
              <a:spAutoFit/>
            </a:bodyPr>
            <a:lstStyle/>
            <a:p>
              <a:pPr algn="ctr" defTabSz="801688"/>
              <a:r>
                <a:rPr lang="en-GB" b="1" dirty="0">
                  <a:solidFill>
                    <a:srgbClr val="000000"/>
                  </a:solidFill>
                  <a:effectLst>
                    <a:outerShdw blurRad="38100" dist="38100" dir="2700000" algn="tl">
                      <a:srgbClr val="C0C0C0"/>
                    </a:outerShdw>
                  </a:effectLst>
                  <a:sym typeface="Symbol" pitchFamily="18" charset="2"/>
                </a:rPr>
                <a:t>3 </a:t>
              </a:r>
              <a:r>
                <a:rPr lang="en-GB" b="1" dirty="0" smtClean="0">
                  <a:solidFill>
                    <a:srgbClr val="000000"/>
                  </a:solidFill>
                  <a:effectLst>
                    <a:outerShdw blurRad="38100" dist="38100" dir="2700000" algn="tl">
                      <a:srgbClr val="C0C0C0"/>
                    </a:outerShdw>
                  </a:effectLst>
                  <a:sym typeface="Symbol" pitchFamily="18" charset="2"/>
                </a:rPr>
                <a:t>major criteria</a:t>
              </a:r>
              <a:endParaRPr lang="en-GB" b="1" dirty="0">
                <a:solidFill>
                  <a:srgbClr val="000000"/>
                </a:solidFill>
                <a:effectLst>
                  <a:outerShdw blurRad="38100" dist="38100" dir="2700000" algn="tl">
                    <a:srgbClr val="C0C0C0"/>
                  </a:outerShdw>
                </a:effectLst>
                <a:sym typeface="Symbol" pitchFamily="18" charset="2"/>
              </a:endParaRPr>
            </a:p>
            <a:p>
              <a:pPr algn="ctr" defTabSz="801688"/>
              <a:r>
                <a:rPr lang="en-GB" b="1" dirty="0">
                  <a:solidFill>
                    <a:srgbClr val="000000"/>
                  </a:solidFill>
                  <a:effectLst>
                    <a:outerShdw blurRad="38100" dist="38100" dir="2700000" algn="tl">
                      <a:srgbClr val="C0C0C0"/>
                    </a:outerShdw>
                  </a:effectLst>
                  <a:sym typeface="Symbol" pitchFamily="18" charset="2"/>
                </a:rPr>
                <a:t>+</a:t>
              </a:r>
            </a:p>
            <a:p>
              <a:pPr algn="ctr" defTabSz="801688"/>
              <a:r>
                <a:rPr lang="en-GB" b="1" dirty="0">
                  <a:solidFill>
                    <a:srgbClr val="000000"/>
                  </a:solidFill>
                  <a:effectLst>
                    <a:outerShdw blurRad="38100" dist="38100" dir="2700000" algn="tl">
                      <a:srgbClr val="C0C0C0"/>
                    </a:outerShdw>
                  </a:effectLst>
                  <a:sym typeface="Symbol" pitchFamily="18" charset="2"/>
                </a:rPr>
                <a:t>1 </a:t>
              </a:r>
              <a:r>
                <a:rPr lang="en-GB" b="1" dirty="0" smtClean="0">
                  <a:solidFill>
                    <a:srgbClr val="000000"/>
                  </a:solidFill>
                  <a:effectLst>
                    <a:outerShdw blurRad="38100" dist="38100" dir="2700000" algn="tl">
                      <a:srgbClr val="C0C0C0"/>
                    </a:outerShdw>
                  </a:effectLst>
                  <a:sym typeface="Symbol" pitchFamily="18" charset="2"/>
                </a:rPr>
                <a:t>minor</a:t>
              </a:r>
              <a:endParaRPr lang="en-GB" b="1" dirty="0">
                <a:solidFill>
                  <a:srgbClr val="000000"/>
                </a:solidFill>
                <a:effectLst>
                  <a:outerShdw blurRad="38100" dist="38100" dir="2700000" algn="tl">
                    <a:srgbClr val="C0C0C0"/>
                  </a:outerShdw>
                </a:effectLst>
                <a:sym typeface="Symbol" pitchFamily="18" charset="2"/>
              </a:endParaRPr>
            </a:p>
          </p:txBody>
        </p:sp>
      </p:grpSp>
    </p:spTree>
    <p:extLst>
      <p:ext uri="{BB962C8B-B14F-4D97-AF65-F5344CB8AC3E}">
        <p14:creationId xmlns:p14="http://schemas.microsoft.com/office/powerpoint/2010/main" val="74278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215516" y="260648"/>
            <a:ext cx="8712968" cy="2717472"/>
          </a:xfrm>
          <a:prstGeom prst="rect">
            <a:avLst/>
          </a:prstGeom>
        </p:spPr>
      </p:pic>
      <p:sp>
        <p:nvSpPr>
          <p:cNvPr id="6" name="2 Marcador de contenido"/>
          <p:cNvSpPr txBox="1">
            <a:spLocks/>
          </p:cNvSpPr>
          <p:nvPr/>
        </p:nvSpPr>
        <p:spPr>
          <a:xfrm>
            <a:off x="658065" y="3353677"/>
            <a:ext cx="7946384" cy="324367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600" b="1" dirty="0" smtClean="0">
                <a:solidFill>
                  <a:prstClr val="white">
                    <a:lumMod val="50000"/>
                  </a:prstClr>
                </a:solidFill>
              </a:rPr>
              <a:t>"Al time" </a:t>
            </a:r>
            <a:r>
              <a:rPr lang="en-US" sz="3600" b="1" dirty="0">
                <a:solidFill>
                  <a:prstClr val="white">
                    <a:lumMod val="50000"/>
                  </a:prstClr>
                </a:solidFill>
              </a:rPr>
              <a:t>asthmatics who have smoked and developed fixed airflow obstruction</a:t>
            </a:r>
          </a:p>
          <a:p>
            <a:r>
              <a:rPr lang="en-US" sz="3600" b="1" dirty="0">
                <a:solidFill>
                  <a:prstClr val="white">
                    <a:lumMod val="50000"/>
                  </a:prstClr>
                </a:solidFill>
              </a:rPr>
              <a:t>Smokers with COPD who have asthma </a:t>
            </a:r>
            <a:r>
              <a:rPr lang="en-US" sz="3600" b="1" dirty="0" smtClean="0">
                <a:solidFill>
                  <a:prstClr val="white">
                    <a:lumMod val="50000"/>
                  </a:prstClr>
                </a:solidFill>
              </a:rPr>
              <a:t>characteristics</a:t>
            </a:r>
            <a:endParaRPr lang="es-ES" sz="3600" b="1" dirty="0">
              <a:solidFill>
                <a:prstClr val="white">
                  <a:lumMod val="50000"/>
                </a:prstClr>
              </a:solidFill>
            </a:endParaRPr>
          </a:p>
        </p:txBody>
      </p:sp>
    </p:spTree>
    <p:extLst>
      <p:ext uri="{BB962C8B-B14F-4D97-AF65-F5344CB8AC3E}">
        <p14:creationId xmlns:p14="http://schemas.microsoft.com/office/powerpoint/2010/main" val="156117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noProof="0" dirty="0" smtClean="0"/>
              <a:t>Why is it important to identify them?</a:t>
            </a:r>
            <a:endParaRPr lang="en-GB" noProof="0" dirty="0"/>
          </a:p>
        </p:txBody>
      </p:sp>
      <p:sp>
        <p:nvSpPr>
          <p:cNvPr id="3" name="2 Marcador de contenido"/>
          <p:cNvSpPr>
            <a:spLocks noGrp="1"/>
          </p:cNvSpPr>
          <p:nvPr>
            <p:ph idx="1"/>
          </p:nvPr>
        </p:nvSpPr>
        <p:spPr/>
        <p:txBody>
          <a:bodyPr/>
          <a:lstStyle/>
          <a:p>
            <a:r>
              <a:rPr lang="en-GB" noProof="0" dirty="0" smtClean="0"/>
              <a:t>More exacerbations</a:t>
            </a:r>
          </a:p>
          <a:p>
            <a:r>
              <a:rPr lang="en-GB" noProof="0" dirty="0" smtClean="0"/>
              <a:t>More symptoms</a:t>
            </a:r>
          </a:p>
          <a:p>
            <a:r>
              <a:rPr lang="en-GB" noProof="0" dirty="0" smtClean="0"/>
              <a:t>Worse quality of life</a:t>
            </a:r>
          </a:p>
          <a:p>
            <a:r>
              <a:rPr lang="en-GB" noProof="0" dirty="0" smtClean="0"/>
              <a:t>Differently affected by co-morbidities </a:t>
            </a:r>
          </a:p>
          <a:p>
            <a:r>
              <a:rPr lang="en-GB" noProof="0" dirty="0" smtClean="0"/>
              <a:t>Increased costs</a:t>
            </a:r>
          </a:p>
          <a:p>
            <a:r>
              <a:rPr lang="en-GB" noProof="0" dirty="0" smtClean="0"/>
              <a:t>Specific treatment</a:t>
            </a:r>
            <a:endParaRPr lang="en-GB" noProof="0" dirty="0"/>
          </a:p>
        </p:txBody>
      </p:sp>
    </p:spTree>
    <p:extLst>
      <p:ext uri="{BB962C8B-B14F-4D97-AF65-F5344CB8AC3E}">
        <p14:creationId xmlns:p14="http://schemas.microsoft.com/office/powerpoint/2010/main" val="26908887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1188640" y="-1683568"/>
            <a:ext cx="6402564" cy="1318535"/>
          </a:xfrm>
          <a:prstGeom prst="rect">
            <a:avLst/>
          </a:prstGeom>
        </p:spPr>
      </p:pic>
      <p:pic>
        <p:nvPicPr>
          <p:cNvPr id="11" name="Imagen 10"/>
          <p:cNvPicPr>
            <a:picLocks noChangeAspect="1"/>
          </p:cNvPicPr>
          <p:nvPr/>
        </p:nvPicPr>
        <p:blipFill>
          <a:blip r:embed="rId4"/>
          <a:stretch>
            <a:fillRect/>
          </a:stretch>
        </p:blipFill>
        <p:spPr>
          <a:xfrm>
            <a:off x="2123728" y="188639"/>
            <a:ext cx="6268584" cy="2146309"/>
          </a:xfrm>
          <a:prstGeom prst="rect">
            <a:avLst/>
          </a:prstGeom>
        </p:spPr>
      </p:pic>
      <p:pic>
        <p:nvPicPr>
          <p:cNvPr id="12" name="Imagen 11"/>
          <p:cNvPicPr>
            <a:picLocks noChangeAspect="1"/>
          </p:cNvPicPr>
          <p:nvPr/>
        </p:nvPicPr>
        <p:blipFill>
          <a:blip r:embed="rId5"/>
          <a:stretch>
            <a:fillRect/>
          </a:stretch>
        </p:blipFill>
        <p:spPr>
          <a:xfrm>
            <a:off x="4256980" y="6354568"/>
            <a:ext cx="4635500" cy="469900"/>
          </a:xfrm>
          <a:prstGeom prst="rect">
            <a:avLst/>
          </a:prstGeom>
        </p:spPr>
      </p:pic>
      <p:pic>
        <p:nvPicPr>
          <p:cNvPr id="13" name="Imagen 12"/>
          <p:cNvPicPr>
            <a:picLocks noChangeAspect="1"/>
          </p:cNvPicPr>
          <p:nvPr/>
        </p:nvPicPr>
        <p:blipFill>
          <a:blip r:embed="rId6"/>
          <a:stretch>
            <a:fillRect/>
          </a:stretch>
        </p:blipFill>
        <p:spPr>
          <a:xfrm>
            <a:off x="563555" y="260649"/>
            <a:ext cx="1344149" cy="1656184"/>
          </a:xfrm>
          <a:prstGeom prst="rect">
            <a:avLst/>
          </a:prstGeom>
        </p:spPr>
      </p:pic>
      <p:pic>
        <p:nvPicPr>
          <p:cNvPr id="14" name="Imagen 13"/>
          <p:cNvPicPr>
            <a:picLocks noChangeAspect="1"/>
          </p:cNvPicPr>
          <p:nvPr/>
        </p:nvPicPr>
        <p:blipFill>
          <a:blip r:embed="rId7"/>
          <a:stretch>
            <a:fillRect/>
          </a:stretch>
        </p:blipFill>
        <p:spPr>
          <a:xfrm>
            <a:off x="899592" y="2334949"/>
            <a:ext cx="7092280" cy="3974371"/>
          </a:xfrm>
          <a:prstGeom prst="rect">
            <a:avLst/>
          </a:prstGeom>
        </p:spPr>
      </p:pic>
    </p:spTree>
    <p:extLst>
      <p:ext uri="{BB962C8B-B14F-4D97-AF65-F5344CB8AC3E}">
        <p14:creationId xmlns:p14="http://schemas.microsoft.com/office/powerpoint/2010/main" val="209395755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076056" y="692696"/>
            <a:ext cx="3456384" cy="646331"/>
          </a:xfrm>
          <a:prstGeom prst="rect">
            <a:avLst/>
          </a:prstGeom>
          <a:solidFill>
            <a:schemeClr val="tx2">
              <a:lumMod val="20000"/>
              <a:lumOff val="80000"/>
            </a:schemeClr>
          </a:solidFill>
        </p:spPr>
        <p:txBody>
          <a:bodyPr wrap="square" rtlCol="0">
            <a:spAutoFit/>
          </a:bodyPr>
          <a:lstStyle/>
          <a:p>
            <a:pPr algn="ctr"/>
            <a:r>
              <a:rPr lang="en-GB" dirty="0" smtClean="0"/>
              <a:t>Post BD FEV1/FVC &lt;70%</a:t>
            </a:r>
          </a:p>
          <a:p>
            <a:pPr algn="ctr"/>
            <a:r>
              <a:rPr lang="en-GB" dirty="0" smtClean="0"/>
              <a:t>Smoking (or former) ≥ 10 pack-</a:t>
            </a:r>
            <a:r>
              <a:rPr lang="en-GB" dirty="0" err="1" smtClean="0"/>
              <a:t>yrs</a:t>
            </a:r>
            <a:endParaRPr lang="en-GB" dirty="0"/>
          </a:p>
        </p:txBody>
      </p:sp>
      <p:cxnSp>
        <p:nvCxnSpPr>
          <p:cNvPr id="4" name="Conexão reta unidirecional 3"/>
          <p:cNvCxnSpPr/>
          <p:nvPr/>
        </p:nvCxnSpPr>
        <p:spPr>
          <a:xfrm>
            <a:off x="6804248" y="1339027"/>
            <a:ext cx="0" cy="865837"/>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5" name="CaixaDeTexto 4"/>
          <p:cNvSpPr txBox="1"/>
          <p:nvPr/>
        </p:nvSpPr>
        <p:spPr>
          <a:xfrm>
            <a:off x="5076056" y="2204864"/>
            <a:ext cx="3456384" cy="369332"/>
          </a:xfrm>
          <a:prstGeom prst="rect">
            <a:avLst/>
          </a:prstGeom>
          <a:solidFill>
            <a:schemeClr val="tx2">
              <a:lumMod val="20000"/>
              <a:lumOff val="80000"/>
            </a:schemeClr>
          </a:solidFill>
        </p:spPr>
        <p:txBody>
          <a:bodyPr wrap="square" rtlCol="0">
            <a:spAutoFit/>
          </a:bodyPr>
          <a:lstStyle/>
          <a:p>
            <a:pPr algn="ctr"/>
            <a:r>
              <a:rPr lang="en-GB" dirty="0" smtClean="0"/>
              <a:t>Present diagnosis of asthma</a:t>
            </a:r>
            <a:endParaRPr lang="en-GB" dirty="0"/>
          </a:p>
        </p:txBody>
      </p:sp>
      <p:cxnSp>
        <p:nvCxnSpPr>
          <p:cNvPr id="6" name="Conexão reta unidirecional 5"/>
          <p:cNvCxnSpPr>
            <a:endCxn id="11" idx="0"/>
          </p:cNvCxnSpPr>
          <p:nvPr/>
        </p:nvCxnSpPr>
        <p:spPr>
          <a:xfrm flipH="1">
            <a:off x="5771480" y="2574196"/>
            <a:ext cx="1030892" cy="807767"/>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7" name="Conexão reta unidirecional 6"/>
          <p:cNvCxnSpPr/>
          <p:nvPr/>
        </p:nvCxnSpPr>
        <p:spPr>
          <a:xfrm>
            <a:off x="6826696" y="2563163"/>
            <a:ext cx="1273696" cy="81880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a:off x="5519452" y="3381963"/>
            <a:ext cx="504056" cy="369332"/>
          </a:xfrm>
          <a:prstGeom prst="rect">
            <a:avLst/>
          </a:prstGeom>
          <a:solidFill>
            <a:schemeClr val="accent6">
              <a:lumMod val="20000"/>
              <a:lumOff val="80000"/>
            </a:schemeClr>
          </a:solidFill>
        </p:spPr>
        <p:txBody>
          <a:bodyPr wrap="square" rtlCol="0">
            <a:spAutoFit/>
          </a:bodyPr>
          <a:lstStyle/>
          <a:p>
            <a:pPr algn="ctr"/>
            <a:r>
              <a:rPr lang="en-GB" dirty="0" smtClean="0"/>
              <a:t>NO</a:t>
            </a:r>
            <a:endParaRPr lang="en-GB" dirty="0"/>
          </a:p>
        </p:txBody>
      </p:sp>
      <p:sp>
        <p:nvSpPr>
          <p:cNvPr id="13" name="CaixaDeTexto 12"/>
          <p:cNvSpPr txBox="1"/>
          <p:nvPr/>
        </p:nvSpPr>
        <p:spPr>
          <a:xfrm>
            <a:off x="7856754" y="3415956"/>
            <a:ext cx="648072" cy="369332"/>
          </a:xfrm>
          <a:prstGeom prst="rect">
            <a:avLst/>
          </a:prstGeom>
          <a:solidFill>
            <a:schemeClr val="tx2">
              <a:lumMod val="20000"/>
              <a:lumOff val="80000"/>
            </a:schemeClr>
          </a:solidFill>
        </p:spPr>
        <p:txBody>
          <a:bodyPr wrap="square" rtlCol="0">
            <a:spAutoFit/>
          </a:bodyPr>
          <a:lstStyle/>
          <a:p>
            <a:pPr algn="ctr"/>
            <a:r>
              <a:rPr lang="en-GB" dirty="0" smtClean="0"/>
              <a:t>YES</a:t>
            </a:r>
            <a:endParaRPr lang="en-GB" dirty="0"/>
          </a:p>
        </p:txBody>
      </p:sp>
      <p:pic>
        <p:nvPicPr>
          <p:cNvPr id="15" name="Imagen 6"/>
          <p:cNvPicPr>
            <a:picLocks noChangeAspect="1"/>
          </p:cNvPicPr>
          <p:nvPr/>
        </p:nvPicPr>
        <p:blipFill>
          <a:blip r:embed="rId2"/>
          <a:stretch>
            <a:fillRect/>
          </a:stretch>
        </p:blipFill>
        <p:spPr>
          <a:xfrm rot="20181771">
            <a:off x="298484" y="2479569"/>
            <a:ext cx="4540138" cy="1416015"/>
          </a:xfrm>
          <a:prstGeom prst="rect">
            <a:avLst/>
          </a:prstGeom>
        </p:spPr>
      </p:pic>
      <p:cxnSp>
        <p:nvCxnSpPr>
          <p:cNvPr id="16" name="Conexão reta unidirecional 15"/>
          <p:cNvCxnSpPr/>
          <p:nvPr/>
        </p:nvCxnSpPr>
        <p:spPr>
          <a:xfrm>
            <a:off x="8212092" y="3785288"/>
            <a:ext cx="29966" cy="1844547"/>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8" name="CaixaDeTexto 17"/>
          <p:cNvSpPr txBox="1"/>
          <p:nvPr/>
        </p:nvSpPr>
        <p:spPr>
          <a:xfrm>
            <a:off x="7869386" y="5631680"/>
            <a:ext cx="745344" cy="369332"/>
          </a:xfrm>
          <a:prstGeom prst="rect">
            <a:avLst/>
          </a:prstGeom>
          <a:solidFill>
            <a:srgbClr val="FF0000"/>
          </a:solidFill>
        </p:spPr>
        <p:txBody>
          <a:bodyPr wrap="square" rtlCol="0">
            <a:spAutoFit/>
          </a:bodyPr>
          <a:lstStyle/>
          <a:p>
            <a:pPr algn="ctr"/>
            <a:r>
              <a:rPr lang="en-GB" dirty="0" smtClean="0">
                <a:solidFill>
                  <a:schemeClr val="bg1"/>
                </a:solidFill>
              </a:rPr>
              <a:t>ACO</a:t>
            </a:r>
            <a:endParaRPr lang="en-GB" dirty="0">
              <a:solidFill>
                <a:schemeClr val="bg1"/>
              </a:solidFill>
            </a:endParaRPr>
          </a:p>
        </p:txBody>
      </p:sp>
      <p:cxnSp>
        <p:nvCxnSpPr>
          <p:cNvPr id="19" name="Conexão reta unidirecional 18"/>
          <p:cNvCxnSpPr/>
          <p:nvPr/>
        </p:nvCxnSpPr>
        <p:spPr>
          <a:xfrm>
            <a:off x="5771480" y="3751295"/>
            <a:ext cx="0" cy="566772"/>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1" name="CaixaDeTexto 20"/>
          <p:cNvSpPr txBox="1"/>
          <p:nvPr/>
        </p:nvSpPr>
        <p:spPr>
          <a:xfrm>
            <a:off x="4368262" y="4324454"/>
            <a:ext cx="2806436" cy="830997"/>
          </a:xfrm>
          <a:prstGeom prst="rect">
            <a:avLst/>
          </a:prstGeom>
          <a:solidFill>
            <a:schemeClr val="tx2">
              <a:lumMod val="20000"/>
              <a:lumOff val="80000"/>
            </a:schemeClr>
          </a:solidFill>
        </p:spPr>
        <p:txBody>
          <a:bodyPr wrap="square" rtlCol="0">
            <a:spAutoFit/>
          </a:bodyPr>
          <a:lstStyle/>
          <a:p>
            <a:pPr algn="ctr"/>
            <a:r>
              <a:rPr lang="en-GB" sz="1600" dirty="0" smtClean="0"/>
              <a:t>PBD &gt; 15% and 400 ml</a:t>
            </a:r>
          </a:p>
          <a:p>
            <a:pPr algn="ctr"/>
            <a:r>
              <a:rPr lang="en-GB" sz="1600" dirty="0" smtClean="0"/>
              <a:t>And  / or blood eosinophilia &gt; 300eosinophils/</a:t>
            </a:r>
            <a:r>
              <a:rPr lang="en-GB" sz="1600" dirty="0" err="1" smtClean="0"/>
              <a:t>μL</a:t>
            </a:r>
            <a:endParaRPr lang="en-GB" sz="1600" dirty="0"/>
          </a:p>
        </p:txBody>
      </p:sp>
      <p:sp>
        <p:nvSpPr>
          <p:cNvPr id="25" name="CaixaDeTexto 24"/>
          <p:cNvSpPr txBox="1"/>
          <p:nvPr/>
        </p:nvSpPr>
        <p:spPr>
          <a:xfrm>
            <a:off x="5447444" y="5629835"/>
            <a:ext cx="648072" cy="369332"/>
          </a:xfrm>
          <a:prstGeom prst="rect">
            <a:avLst/>
          </a:prstGeom>
          <a:solidFill>
            <a:schemeClr val="tx2">
              <a:lumMod val="20000"/>
              <a:lumOff val="80000"/>
            </a:schemeClr>
          </a:solidFill>
        </p:spPr>
        <p:txBody>
          <a:bodyPr wrap="square" rtlCol="0">
            <a:spAutoFit/>
          </a:bodyPr>
          <a:lstStyle/>
          <a:p>
            <a:pPr algn="ctr"/>
            <a:r>
              <a:rPr lang="en-GB" dirty="0" smtClean="0"/>
              <a:t>YES</a:t>
            </a:r>
            <a:endParaRPr lang="en-GB" dirty="0"/>
          </a:p>
        </p:txBody>
      </p:sp>
      <p:cxnSp>
        <p:nvCxnSpPr>
          <p:cNvPr id="27" name="Conexão reta unidirecional 26"/>
          <p:cNvCxnSpPr>
            <a:endCxn id="25" idx="0"/>
          </p:cNvCxnSpPr>
          <p:nvPr/>
        </p:nvCxnSpPr>
        <p:spPr>
          <a:xfrm>
            <a:off x="5771480" y="5155451"/>
            <a:ext cx="0" cy="474384"/>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9" name="Conexão reta unidirecional 28"/>
          <p:cNvCxnSpPr/>
          <p:nvPr/>
        </p:nvCxnSpPr>
        <p:spPr>
          <a:xfrm>
            <a:off x="6100394" y="5814501"/>
            <a:ext cx="1711966"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71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1" grpId="0" animBg="1"/>
      <p:bldP spid="13" grpId="0" animBg="1"/>
      <p:bldP spid="18" grpId="0" animBg="1"/>
      <p:bldP spid="21"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8410" y="83444"/>
            <a:ext cx="6896789" cy="1325563"/>
          </a:xfr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GB" sz="3600" b="1" noProof="0" dirty="0" smtClean="0">
                <a:solidFill>
                  <a:schemeClr val="tx1"/>
                </a:solidFill>
              </a:rPr>
              <a:t>Eosinophils are a marker of response to ICS in COPD</a:t>
            </a:r>
            <a:endParaRPr lang="en-GB" sz="3600" b="1" noProof="0" dirty="0">
              <a:solidFill>
                <a:schemeClr val="tx1"/>
              </a:solidFill>
            </a:endParaRPr>
          </a:p>
        </p:txBody>
      </p:sp>
      <p:pic>
        <p:nvPicPr>
          <p:cNvPr id="4" name="Imagen 3"/>
          <p:cNvPicPr>
            <a:picLocks noChangeAspect="1"/>
          </p:cNvPicPr>
          <p:nvPr/>
        </p:nvPicPr>
        <p:blipFill>
          <a:blip r:embed="rId2"/>
          <a:stretch>
            <a:fillRect/>
          </a:stretch>
        </p:blipFill>
        <p:spPr>
          <a:xfrm>
            <a:off x="400499" y="1620041"/>
            <a:ext cx="8428352" cy="4825001"/>
          </a:xfrm>
          <a:prstGeom prst="rect">
            <a:avLst/>
          </a:prstGeom>
        </p:spPr>
      </p:pic>
      <p:sp>
        <p:nvSpPr>
          <p:cNvPr id="7" name="CuadroTexto 6"/>
          <p:cNvSpPr txBox="1"/>
          <p:nvPr/>
        </p:nvSpPr>
        <p:spPr>
          <a:xfrm>
            <a:off x="6236110" y="6354068"/>
            <a:ext cx="3276600" cy="338554"/>
          </a:xfrm>
          <a:prstGeom prst="rect">
            <a:avLst/>
          </a:prstGeom>
          <a:noFill/>
        </p:spPr>
        <p:txBody>
          <a:bodyPr wrap="square" rtlCol="0">
            <a:spAutoFit/>
          </a:bodyPr>
          <a:lstStyle/>
          <a:p>
            <a:r>
              <a:rPr lang="es-ES_tradnl" sz="1600" dirty="0" err="1">
                <a:solidFill>
                  <a:prstClr val="black"/>
                </a:solidFill>
              </a:rPr>
              <a:t>Siddiqui</a:t>
            </a:r>
            <a:r>
              <a:rPr lang="es-ES_tradnl" sz="1600" dirty="0">
                <a:solidFill>
                  <a:prstClr val="black"/>
                </a:solidFill>
              </a:rPr>
              <a:t> et al. AJRCCM 2015</a:t>
            </a:r>
          </a:p>
        </p:txBody>
      </p:sp>
      <p:sp>
        <p:nvSpPr>
          <p:cNvPr id="3" name="2 CuadroTexto"/>
          <p:cNvSpPr txBox="1"/>
          <p:nvPr/>
        </p:nvSpPr>
        <p:spPr>
          <a:xfrm>
            <a:off x="586408" y="1471906"/>
            <a:ext cx="3528392"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ES" sz="2000" b="1" dirty="0" err="1">
                <a:solidFill>
                  <a:prstClr val="white"/>
                </a:solidFill>
              </a:rPr>
              <a:t>Reduction</a:t>
            </a:r>
            <a:r>
              <a:rPr lang="es-ES" sz="2000" b="1" dirty="0">
                <a:solidFill>
                  <a:prstClr val="white"/>
                </a:solidFill>
              </a:rPr>
              <a:t> of </a:t>
            </a:r>
            <a:r>
              <a:rPr lang="es-ES" sz="2000" b="1" dirty="0" err="1">
                <a:solidFill>
                  <a:prstClr val="white"/>
                </a:solidFill>
              </a:rPr>
              <a:t>exacerbations</a:t>
            </a:r>
            <a:endParaRPr lang="es-ES" sz="2000" b="1" dirty="0">
              <a:solidFill>
                <a:prstClr val="white"/>
              </a:solidFill>
            </a:endParaRPr>
          </a:p>
        </p:txBody>
      </p:sp>
    </p:spTree>
    <p:extLst>
      <p:ext uri="{BB962C8B-B14F-4D97-AF65-F5344CB8AC3E}">
        <p14:creationId xmlns:p14="http://schemas.microsoft.com/office/powerpoint/2010/main" val="51248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Rectángulo"/>
          <p:cNvSpPr/>
          <p:nvPr/>
        </p:nvSpPr>
        <p:spPr>
          <a:xfrm>
            <a:off x="1060335" y="2000627"/>
            <a:ext cx="7328089" cy="646331"/>
          </a:xfrm>
          <a:prstGeom prst="rect">
            <a:avLst/>
          </a:prstGeom>
        </p:spPr>
        <p:txBody>
          <a:bodyPr wrap="square">
            <a:spAutoFit/>
          </a:bodyPr>
          <a:lstStyle/>
          <a:p>
            <a:r>
              <a:rPr lang="en-US" dirty="0">
                <a:solidFill>
                  <a:prstClr val="black"/>
                </a:solidFill>
              </a:rPr>
              <a:t>A baseline blood eosinophil count of ⩾2% identifies a group of COPD patients with slower rates of decline in FEV1 when treated with ICS</a:t>
            </a:r>
            <a:endParaRPr lang="es-ES" dirty="0">
              <a:solidFill>
                <a:prstClr val="black"/>
              </a:soli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630" y="2828836"/>
            <a:ext cx="8493119" cy="33123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4 CuadroTexto"/>
          <p:cNvSpPr txBox="1"/>
          <p:nvPr/>
        </p:nvSpPr>
        <p:spPr>
          <a:xfrm>
            <a:off x="5292080" y="6237312"/>
            <a:ext cx="3096344" cy="369332"/>
          </a:xfrm>
          <a:prstGeom prst="rect">
            <a:avLst/>
          </a:prstGeom>
          <a:noFill/>
        </p:spPr>
        <p:txBody>
          <a:bodyPr wrap="square" rtlCol="0">
            <a:spAutoFit/>
          </a:bodyPr>
          <a:lstStyle/>
          <a:p>
            <a:r>
              <a:rPr lang="es-ES" dirty="0">
                <a:solidFill>
                  <a:prstClr val="black"/>
                </a:solidFill>
              </a:rPr>
              <a:t>Barnes N et al. ERJ 2016</a:t>
            </a:r>
          </a:p>
        </p:txBody>
      </p:sp>
      <p:sp>
        <p:nvSpPr>
          <p:cNvPr id="12" name="5 CuadroTexto"/>
          <p:cNvSpPr txBox="1"/>
          <p:nvPr/>
        </p:nvSpPr>
        <p:spPr>
          <a:xfrm>
            <a:off x="2514998" y="3077119"/>
            <a:ext cx="1540808" cy="461665"/>
          </a:xfrm>
          <a:prstGeom prst="rect">
            <a:avLst/>
          </a:prstGeom>
          <a:noFill/>
        </p:spPr>
        <p:txBody>
          <a:bodyPr wrap="square" rtlCol="0">
            <a:spAutoFit/>
          </a:bodyPr>
          <a:lstStyle/>
          <a:p>
            <a:r>
              <a:rPr lang="es-ES" sz="2400" b="1" dirty="0" err="1">
                <a:solidFill>
                  <a:prstClr val="black"/>
                </a:solidFill>
              </a:rPr>
              <a:t>Eos</a:t>
            </a:r>
            <a:r>
              <a:rPr lang="es-ES" sz="2400" b="1" dirty="0">
                <a:solidFill>
                  <a:prstClr val="black"/>
                </a:solidFill>
              </a:rPr>
              <a:t> &lt;2%</a:t>
            </a:r>
          </a:p>
        </p:txBody>
      </p:sp>
      <p:sp>
        <p:nvSpPr>
          <p:cNvPr id="14" name="7 CuadroTexto"/>
          <p:cNvSpPr txBox="1"/>
          <p:nvPr/>
        </p:nvSpPr>
        <p:spPr>
          <a:xfrm>
            <a:off x="539552" y="1440200"/>
            <a:ext cx="4536504"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ES" sz="2000" b="1" dirty="0" err="1">
                <a:solidFill>
                  <a:prstClr val="white"/>
                </a:solidFill>
              </a:rPr>
              <a:t>Effect</a:t>
            </a:r>
            <a:r>
              <a:rPr lang="es-ES" sz="2000" b="1" dirty="0">
                <a:solidFill>
                  <a:prstClr val="white"/>
                </a:solidFill>
              </a:rPr>
              <a:t> </a:t>
            </a:r>
            <a:r>
              <a:rPr lang="es-ES" sz="2000" b="1" dirty="0" err="1">
                <a:solidFill>
                  <a:prstClr val="white"/>
                </a:solidFill>
              </a:rPr>
              <a:t>on</a:t>
            </a:r>
            <a:r>
              <a:rPr lang="es-ES" sz="2000" b="1" dirty="0">
                <a:solidFill>
                  <a:prstClr val="white"/>
                </a:solidFill>
              </a:rPr>
              <a:t> </a:t>
            </a:r>
            <a:r>
              <a:rPr lang="es-ES" sz="2000" b="1" dirty="0" err="1">
                <a:solidFill>
                  <a:prstClr val="white"/>
                </a:solidFill>
              </a:rPr>
              <a:t>lung</a:t>
            </a:r>
            <a:r>
              <a:rPr lang="es-ES" sz="2000" b="1" dirty="0">
                <a:solidFill>
                  <a:prstClr val="white"/>
                </a:solidFill>
              </a:rPr>
              <a:t> </a:t>
            </a:r>
            <a:r>
              <a:rPr lang="es-ES" sz="2000" b="1" dirty="0" err="1">
                <a:solidFill>
                  <a:prstClr val="white"/>
                </a:solidFill>
              </a:rPr>
              <a:t>function</a:t>
            </a:r>
            <a:endParaRPr lang="es-ES" sz="2000" b="1" dirty="0">
              <a:solidFill>
                <a:prstClr val="white"/>
              </a:solidFill>
            </a:endParaRPr>
          </a:p>
        </p:txBody>
      </p:sp>
      <p:sp>
        <p:nvSpPr>
          <p:cNvPr id="16" name="Título 1"/>
          <p:cNvSpPr>
            <a:spLocks noGrp="1"/>
          </p:cNvSpPr>
          <p:nvPr>
            <p:ph type="title"/>
          </p:nvPr>
        </p:nvSpPr>
        <p:spPr>
          <a:xfrm>
            <a:off x="418410" y="83444"/>
            <a:ext cx="6896789" cy="1325563"/>
          </a:xfr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GB" sz="3600" b="1" noProof="0" dirty="0" smtClean="0">
                <a:solidFill>
                  <a:schemeClr val="tx1"/>
                </a:solidFill>
              </a:rPr>
              <a:t>Eosinophils are a marker of response to ICS in COPD</a:t>
            </a:r>
            <a:endParaRPr lang="en-GB" sz="3600" b="1" noProof="0" dirty="0">
              <a:solidFill>
                <a:schemeClr val="tx1"/>
              </a:solidFill>
            </a:endParaRPr>
          </a:p>
        </p:txBody>
      </p:sp>
      <p:sp>
        <p:nvSpPr>
          <p:cNvPr id="17" name="5 CuadroTexto"/>
          <p:cNvSpPr txBox="1"/>
          <p:nvPr/>
        </p:nvSpPr>
        <p:spPr>
          <a:xfrm>
            <a:off x="7138486" y="3116070"/>
            <a:ext cx="1540808" cy="461665"/>
          </a:xfrm>
          <a:prstGeom prst="rect">
            <a:avLst/>
          </a:prstGeom>
          <a:noFill/>
        </p:spPr>
        <p:txBody>
          <a:bodyPr wrap="square" rtlCol="0">
            <a:spAutoFit/>
          </a:bodyPr>
          <a:lstStyle/>
          <a:p>
            <a:r>
              <a:rPr lang="es-ES" sz="2400" b="1" dirty="0" err="1">
                <a:solidFill>
                  <a:prstClr val="black"/>
                </a:solidFill>
              </a:rPr>
              <a:t>Eos</a:t>
            </a:r>
            <a:r>
              <a:rPr lang="es-ES" sz="2400" b="1" dirty="0">
                <a:solidFill>
                  <a:prstClr val="black"/>
                </a:solidFill>
              </a:rPr>
              <a:t> &gt;2%</a:t>
            </a:r>
          </a:p>
        </p:txBody>
      </p:sp>
    </p:spTree>
    <p:extLst>
      <p:ext uri="{BB962C8B-B14F-4D97-AF65-F5344CB8AC3E}">
        <p14:creationId xmlns:p14="http://schemas.microsoft.com/office/powerpoint/2010/main" val="78456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771" y="609601"/>
            <a:ext cx="8708572" cy="2365828"/>
          </a:xfrm>
        </p:spPr>
        <p:txBody>
          <a:bodyPr>
            <a:normAutofit fontScale="90000"/>
          </a:bodyPr>
          <a:lstStyle/>
          <a:p>
            <a:pPr>
              <a:spcBef>
                <a:spcPts val="2400"/>
              </a:spcBef>
            </a:pPr>
            <a:r>
              <a:rPr lang="en-AU" dirty="0"/>
              <a:t>Diagnosis of asthma, COPD and asthma-COPD overlap syndrome (ACOS)</a:t>
            </a:r>
            <a:br>
              <a:rPr lang="en-AU" dirty="0"/>
            </a:br>
            <a:r>
              <a:rPr lang="en-AU" sz="2200" dirty="0"/>
              <a:t/>
            </a:r>
            <a:br>
              <a:rPr lang="en-AU" sz="2200" dirty="0"/>
            </a:br>
            <a:r>
              <a:rPr lang="en-AU" sz="3100" dirty="0"/>
              <a:t>A joint project of GINA and GOLD, </a:t>
            </a:r>
            <a:r>
              <a:rPr lang="en-AU" sz="3100"/>
              <a:t>updated 2016</a:t>
            </a:r>
            <a:endParaRPr lang="en-AU" dirty="0"/>
          </a:p>
        </p:txBody>
      </p:sp>
      <p:sp>
        <p:nvSpPr>
          <p:cNvPr id="4" name="TextBox 3"/>
          <p:cNvSpPr txBox="1"/>
          <p:nvPr/>
        </p:nvSpPr>
        <p:spPr>
          <a:xfrm>
            <a:off x="159654" y="6623998"/>
            <a:ext cx="2046514" cy="276999"/>
          </a:xfrm>
          <a:prstGeom prst="rect">
            <a:avLst/>
          </a:prstGeom>
          <a:noFill/>
        </p:spPr>
        <p:txBody>
          <a:bodyPr wrap="square" rtlCol="0">
            <a:spAutoFit/>
          </a:bodyPr>
          <a:lstStyle/>
          <a:p>
            <a:r>
              <a:rPr lang="en-AU" sz="1200" i="1">
                <a:solidFill>
                  <a:prstClr val="white"/>
                </a:solidFill>
              </a:rPr>
              <a:t>GINA 2016</a:t>
            </a:r>
            <a:endParaRPr lang="en-AU" sz="1200" i="1" dirty="0">
              <a:solidFill>
                <a:prstClr val="white"/>
              </a:solidFill>
            </a:endParaRPr>
          </a:p>
        </p:txBody>
      </p:sp>
    </p:spTree>
    <p:extLst>
      <p:ext uri="{BB962C8B-B14F-4D97-AF65-F5344CB8AC3E}">
        <p14:creationId xmlns:p14="http://schemas.microsoft.com/office/powerpoint/2010/main" val="3972839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918" y="1614571"/>
            <a:ext cx="7434009" cy="17369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4 CuadroTexto"/>
          <p:cNvSpPr txBox="1"/>
          <p:nvPr/>
        </p:nvSpPr>
        <p:spPr>
          <a:xfrm>
            <a:off x="5517670" y="6394323"/>
            <a:ext cx="3626330" cy="338554"/>
          </a:xfrm>
          <a:prstGeom prst="rect">
            <a:avLst/>
          </a:prstGeom>
          <a:noFill/>
        </p:spPr>
        <p:txBody>
          <a:bodyPr wrap="square" rtlCol="0">
            <a:spAutoFit/>
          </a:bodyPr>
          <a:lstStyle/>
          <a:p>
            <a:r>
              <a:rPr lang="es-ES" sz="1600" dirty="0" err="1">
                <a:solidFill>
                  <a:prstClr val="black"/>
                </a:solidFill>
              </a:rPr>
              <a:t>Watz</a:t>
            </a:r>
            <a:r>
              <a:rPr lang="es-ES" sz="1600" dirty="0">
                <a:solidFill>
                  <a:prstClr val="black"/>
                </a:solidFill>
              </a:rPr>
              <a:t> et al. </a:t>
            </a:r>
            <a:r>
              <a:rPr lang="es-ES" sz="1600" dirty="0" err="1">
                <a:solidFill>
                  <a:prstClr val="black"/>
                </a:solidFill>
              </a:rPr>
              <a:t>Lancet</a:t>
            </a:r>
            <a:r>
              <a:rPr lang="es-ES" sz="1600" dirty="0">
                <a:solidFill>
                  <a:prstClr val="black"/>
                </a:solidFill>
              </a:rPr>
              <a:t> </a:t>
            </a:r>
            <a:r>
              <a:rPr lang="es-ES" sz="1600" dirty="0" err="1">
                <a:solidFill>
                  <a:prstClr val="black"/>
                </a:solidFill>
              </a:rPr>
              <a:t>Resp</a:t>
            </a:r>
            <a:r>
              <a:rPr lang="es-ES" sz="1600" dirty="0">
                <a:solidFill>
                  <a:prstClr val="black"/>
                </a:solidFill>
              </a:rPr>
              <a:t> </a:t>
            </a:r>
            <a:r>
              <a:rPr lang="es-ES" sz="1600" dirty="0" err="1">
                <a:solidFill>
                  <a:prstClr val="black"/>
                </a:solidFill>
              </a:rPr>
              <a:t>Med</a:t>
            </a:r>
            <a:r>
              <a:rPr lang="es-ES" sz="1600" dirty="0">
                <a:solidFill>
                  <a:prstClr val="black"/>
                </a:solidFill>
              </a:rPr>
              <a:t> 2016</a:t>
            </a:r>
          </a:p>
        </p:txBody>
      </p:sp>
      <p:grpSp>
        <p:nvGrpSpPr>
          <p:cNvPr id="4" name="Grupo 3"/>
          <p:cNvGrpSpPr/>
          <p:nvPr/>
        </p:nvGrpSpPr>
        <p:grpSpPr>
          <a:xfrm>
            <a:off x="223414" y="3524845"/>
            <a:ext cx="8712031" cy="2702024"/>
            <a:chOff x="107504" y="3412100"/>
            <a:chExt cx="7471990" cy="2033124"/>
          </a:xfrm>
        </p:grpSpPr>
        <p:pic>
          <p:nvPicPr>
            <p:cNvPr id="1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16311"/>
            <a:stretch/>
          </p:blipFill>
          <p:spPr bwMode="auto">
            <a:xfrm>
              <a:off x="107504" y="3429000"/>
              <a:ext cx="7434009" cy="2016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81917" b="34193"/>
            <a:stretch/>
          </p:blipFill>
          <p:spPr bwMode="auto">
            <a:xfrm>
              <a:off x="5973102" y="3412100"/>
              <a:ext cx="1606392" cy="13268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9" name="Título 1"/>
          <p:cNvSpPr>
            <a:spLocks noGrp="1"/>
          </p:cNvSpPr>
          <p:nvPr>
            <p:ph type="title"/>
          </p:nvPr>
        </p:nvSpPr>
        <p:spPr>
          <a:xfrm>
            <a:off x="686787" y="215266"/>
            <a:ext cx="6644048" cy="1325563"/>
          </a:xfr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GB" sz="3200" b="1" noProof="0" dirty="0" smtClean="0">
                <a:solidFill>
                  <a:schemeClr val="tx1"/>
                </a:solidFill>
              </a:rPr>
              <a:t>Eosinophils are a marker of response to ICS in COPD</a:t>
            </a:r>
            <a:endParaRPr lang="en-GB" sz="3200" b="1" noProof="0" dirty="0">
              <a:solidFill>
                <a:schemeClr val="tx1"/>
              </a:solidFill>
            </a:endParaRPr>
          </a:p>
        </p:txBody>
      </p:sp>
    </p:spTree>
    <p:extLst>
      <p:ext uri="{BB962C8B-B14F-4D97-AF65-F5344CB8AC3E}">
        <p14:creationId xmlns:p14="http://schemas.microsoft.com/office/powerpoint/2010/main" val="365179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333" y="1636889"/>
            <a:ext cx="2840567" cy="5078314"/>
          </a:xfrm>
          <a:prstGeom prst="rect">
            <a:avLst/>
          </a:prstGeom>
          <a:noFill/>
        </p:spPr>
        <p:txBody>
          <a:bodyPr wrap="square" rtlCol="0">
            <a:spAutoFit/>
          </a:bodyPr>
          <a:lstStyle/>
          <a:p>
            <a:pPr defTabSz="457200"/>
            <a:r>
              <a:rPr lang="en-US" b="1" dirty="0">
                <a:solidFill>
                  <a:srgbClr val="074B88"/>
                </a:solidFill>
              </a:rPr>
              <a:t>Respiratory Health: Adding Value </a:t>
            </a:r>
          </a:p>
          <a:p>
            <a:pPr defTabSz="457200"/>
            <a:r>
              <a:rPr lang="en-US" dirty="0">
                <a:solidFill>
                  <a:srgbClr val="074B88"/>
                </a:solidFill>
              </a:rPr>
              <a:t>in a Resource Constrained World</a:t>
            </a:r>
          </a:p>
          <a:p>
            <a:pPr defTabSz="457200"/>
            <a:endParaRPr lang="en-US" dirty="0">
              <a:solidFill>
                <a:srgbClr val="074B88"/>
              </a:solidFill>
            </a:endParaRPr>
          </a:p>
          <a:p>
            <a:pPr defTabSz="457200"/>
            <a:r>
              <a:rPr lang="en-US" dirty="0">
                <a:solidFill>
                  <a:srgbClr val="074B88"/>
                </a:solidFill>
              </a:rPr>
              <a:t/>
            </a:r>
            <a:br>
              <a:rPr lang="en-US" dirty="0">
                <a:solidFill>
                  <a:srgbClr val="074B88"/>
                </a:solidFill>
              </a:rPr>
            </a:br>
            <a:r>
              <a:rPr lang="en-US" dirty="0">
                <a:solidFill>
                  <a:srgbClr val="074B88"/>
                </a:solidFill>
              </a:rPr>
              <a:t/>
            </a:r>
            <a:br>
              <a:rPr lang="en-US" dirty="0">
                <a:solidFill>
                  <a:srgbClr val="074B88"/>
                </a:solidFill>
              </a:rPr>
            </a:br>
            <a:r>
              <a:rPr lang="en-US" dirty="0">
                <a:solidFill>
                  <a:srgbClr val="074B88"/>
                </a:solidFill>
              </a:rPr>
              <a:t/>
            </a:r>
            <a:br>
              <a:rPr lang="en-US" dirty="0">
                <a:solidFill>
                  <a:srgbClr val="074B88"/>
                </a:solidFill>
              </a:rPr>
            </a:br>
            <a:r>
              <a:rPr lang="en-US" dirty="0">
                <a:solidFill>
                  <a:srgbClr val="074B88"/>
                </a:solidFill>
              </a:rPr>
              <a:t/>
            </a:r>
            <a:br>
              <a:rPr lang="en-US" dirty="0">
                <a:solidFill>
                  <a:srgbClr val="074B88"/>
                </a:solidFill>
              </a:rPr>
            </a:br>
            <a:r>
              <a:rPr lang="en-US" dirty="0">
                <a:solidFill>
                  <a:srgbClr val="074B88"/>
                </a:solidFill>
              </a:rPr>
              <a:t/>
            </a:r>
            <a:br>
              <a:rPr lang="en-US" dirty="0">
                <a:solidFill>
                  <a:srgbClr val="074B88"/>
                </a:solidFill>
              </a:rPr>
            </a:br>
            <a:r>
              <a:rPr lang="en-US" dirty="0">
                <a:solidFill>
                  <a:srgbClr val="074B88"/>
                </a:solidFill>
              </a:rPr>
              <a:t/>
            </a:r>
            <a:br>
              <a:rPr lang="en-US" dirty="0">
                <a:solidFill>
                  <a:srgbClr val="074B88"/>
                </a:solidFill>
              </a:rPr>
            </a:br>
            <a:r>
              <a:rPr lang="en-US" dirty="0">
                <a:solidFill>
                  <a:srgbClr val="074B88"/>
                </a:solidFill>
              </a:rPr>
              <a:t/>
            </a:r>
            <a:br>
              <a:rPr lang="en-US" dirty="0">
                <a:solidFill>
                  <a:srgbClr val="074B88"/>
                </a:solidFill>
              </a:rPr>
            </a:br>
            <a:r>
              <a:rPr lang="en-US" dirty="0">
                <a:solidFill>
                  <a:srgbClr val="074B88"/>
                </a:solidFill>
              </a:rPr>
              <a:t>In collaboration with:</a:t>
            </a:r>
            <a:br>
              <a:rPr lang="en-US" dirty="0">
                <a:solidFill>
                  <a:srgbClr val="074B88"/>
                </a:solidFill>
              </a:rPr>
            </a:br>
            <a:endParaRPr lang="en-US" dirty="0">
              <a:solidFill>
                <a:srgbClr val="074B88"/>
              </a:solidFill>
            </a:endParaRPr>
          </a:p>
          <a:p>
            <a:pPr defTabSz="457200">
              <a:buFont typeface="Arial"/>
              <a:buChar char="•"/>
            </a:pPr>
            <a:r>
              <a:rPr lang="en-US" dirty="0">
                <a:solidFill>
                  <a:srgbClr val="074B88"/>
                </a:solidFill>
              </a:rPr>
              <a:t>GRESP Portugal</a:t>
            </a:r>
          </a:p>
          <a:p>
            <a:pPr defTabSz="457200">
              <a:buFont typeface="Arial"/>
              <a:buChar char="•"/>
            </a:pPr>
            <a:r>
              <a:rPr lang="en-US" dirty="0">
                <a:solidFill>
                  <a:srgbClr val="074B88"/>
                </a:solidFill>
              </a:rPr>
              <a:t>GRESP Brazil </a:t>
            </a:r>
          </a:p>
          <a:p>
            <a:pPr defTabSz="457200">
              <a:buFont typeface="Arial"/>
              <a:buChar char="•"/>
            </a:pPr>
            <a:r>
              <a:rPr lang="en-US" dirty="0">
                <a:solidFill>
                  <a:srgbClr val="074B88"/>
                </a:solidFill>
              </a:rPr>
              <a:t>GRAP Spain</a:t>
            </a:r>
          </a:p>
          <a:p>
            <a:pPr defTabSz="457200">
              <a:buFont typeface="Arial"/>
              <a:buChar char="•"/>
            </a:pPr>
            <a:r>
              <a:rPr lang="en-US" dirty="0">
                <a:solidFill>
                  <a:srgbClr val="074B88"/>
                </a:solidFill>
              </a:rPr>
              <a:t>GRAP Chile</a:t>
            </a:r>
          </a:p>
        </p:txBody>
      </p:sp>
      <p:pic>
        <p:nvPicPr>
          <p:cNvPr id="2" name="Imagem 1"/>
          <p:cNvPicPr>
            <a:picLocks noChangeAspect="1"/>
          </p:cNvPicPr>
          <p:nvPr/>
        </p:nvPicPr>
        <p:blipFill>
          <a:blip r:embed="rId2"/>
          <a:stretch>
            <a:fillRect/>
          </a:stretch>
        </p:blipFill>
        <p:spPr>
          <a:xfrm>
            <a:off x="4067944" y="36460"/>
            <a:ext cx="4536504" cy="6678743"/>
          </a:xfrm>
          <a:prstGeom prst="rect">
            <a:avLst/>
          </a:prstGeom>
        </p:spPr>
      </p:pic>
    </p:spTree>
    <p:extLst>
      <p:ext uri="{BB962C8B-B14F-4D97-AF65-F5344CB8AC3E}">
        <p14:creationId xmlns:p14="http://schemas.microsoft.com/office/powerpoint/2010/main" val="33883876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257450"/>
            <a:ext cx="9028645" cy="6356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5310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sz="quarter" idx="4294967295"/>
          </p:nvPr>
        </p:nvSpPr>
        <p:spPr>
          <a:xfrm>
            <a:off x="760040" y="1556792"/>
            <a:ext cx="7772400" cy="3505200"/>
          </a:xfrm>
        </p:spPr>
        <p:txBody>
          <a:bodyPr>
            <a:normAutofit/>
          </a:bodyPr>
          <a:lstStyle/>
          <a:p>
            <a:pPr algn="ctr">
              <a:buNone/>
            </a:pPr>
            <a:endParaRPr lang="en-GB" sz="6000" noProof="0" dirty="0" smtClean="0">
              <a:latin typeface="Brush Script MT" pitchFamily="66" charset="0"/>
            </a:endParaRPr>
          </a:p>
          <a:p>
            <a:pPr algn="ctr">
              <a:buNone/>
            </a:pPr>
            <a:r>
              <a:rPr lang="en-GB" sz="6000" noProof="0" dirty="0" smtClean="0">
                <a:latin typeface="Brush Script MT" pitchFamily="66" charset="0"/>
              </a:rPr>
              <a:t>Thank you for your attention!</a:t>
            </a:r>
            <a:endParaRPr lang="en-GB" sz="6000" noProof="0" dirty="0">
              <a:latin typeface="Brush Script MT" pitchFamily="66" charset="0"/>
            </a:endParaRPr>
          </a:p>
        </p:txBody>
      </p:sp>
    </p:spTree>
    <p:extLst>
      <p:ext uri="{BB962C8B-B14F-4D97-AF65-F5344CB8AC3E}">
        <p14:creationId xmlns:p14="http://schemas.microsoft.com/office/powerpoint/2010/main" val="236072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5740" y="1245403"/>
            <a:ext cx="4103742" cy="5219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lstStyle/>
          <a:p>
            <a:r>
              <a:rPr lang="en-AU" dirty="0"/>
              <a:t>Diagnosis of diseases of chronic airflow limitation</a:t>
            </a:r>
          </a:p>
        </p:txBody>
      </p:sp>
    </p:spTree>
    <p:extLst>
      <p:ext uri="{BB962C8B-B14F-4D97-AF65-F5344CB8AC3E}">
        <p14:creationId xmlns:p14="http://schemas.microsoft.com/office/powerpoint/2010/main" val="2330571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Stepwise approach to diagnosis and initial treatment</a:t>
            </a:r>
          </a:p>
        </p:txBody>
      </p:sp>
      <p:sp>
        <p:nvSpPr>
          <p:cNvPr id="3" name="Content Placeholder 2"/>
          <p:cNvSpPr>
            <a:spLocks noGrp="1"/>
          </p:cNvSpPr>
          <p:nvPr>
            <p:ph idx="4294967295"/>
          </p:nvPr>
        </p:nvSpPr>
        <p:spPr>
          <a:xfrm>
            <a:off x="5103813" y="1857375"/>
            <a:ext cx="4040187" cy="3817938"/>
          </a:xfrm>
          <a:prstGeom prst="rect">
            <a:avLst/>
          </a:prstGeom>
        </p:spPr>
        <p:txBody>
          <a:bodyPr>
            <a:normAutofit/>
          </a:bodyPr>
          <a:lstStyle/>
          <a:p>
            <a:pPr marL="0" indent="0">
              <a:buNone/>
            </a:pPr>
            <a:r>
              <a:rPr lang="en-AU" sz="2000" dirty="0"/>
              <a:t>For an adult who presents with respiratory symptoms:</a:t>
            </a:r>
          </a:p>
          <a:p>
            <a:pPr marL="457200" indent="-457200">
              <a:buFont typeface="+mj-lt"/>
              <a:buAutoNum type="arabicPeriod"/>
            </a:pPr>
            <a:r>
              <a:rPr lang="en-AU" sz="2000" dirty="0">
                <a:solidFill>
                  <a:srgbClr val="134679"/>
                </a:solidFill>
              </a:rPr>
              <a:t>Does the patient have chronic airways disease?</a:t>
            </a:r>
          </a:p>
          <a:p>
            <a:pPr marL="457200" indent="-457200">
              <a:buFont typeface="+mj-lt"/>
              <a:buAutoNum type="arabicPeriod"/>
            </a:pPr>
            <a:r>
              <a:rPr lang="en-AU" sz="2000" dirty="0">
                <a:solidFill>
                  <a:srgbClr val="134679"/>
                </a:solidFill>
              </a:rPr>
              <a:t>Syndromic diagnosis of asthma, COPD and ACOS</a:t>
            </a:r>
          </a:p>
          <a:p>
            <a:pPr marL="457200" indent="-457200">
              <a:buFont typeface="+mj-lt"/>
              <a:buAutoNum type="arabicPeriod"/>
            </a:pPr>
            <a:r>
              <a:rPr lang="en-AU" sz="2000" dirty="0">
                <a:solidFill>
                  <a:srgbClr val="134679"/>
                </a:solidFill>
              </a:rPr>
              <a:t>Spirometry</a:t>
            </a:r>
          </a:p>
          <a:p>
            <a:pPr marL="457200" indent="-457200">
              <a:buFont typeface="+mj-lt"/>
              <a:buAutoNum type="arabicPeriod"/>
            </a:pPr>
            <a:r>
              <a:rPr lang="en-AU" sz="2000" dirty="0">
                <a:solidFill>
                  <a:srgbClr val="134679"/>
                </a:solidFill>
              </a:rPr>
              <a:t>Commence initial therapy</a:t>
            </a:r>
          </a:p>
          <a:p>
            <a:pPr marL="457200" indent="-457200">
              <a:buFont typeface="+mj-lt"/>
              <a:buAutoNum type="arabicPeriod"/>
            </a:pPr>
            <a:r>
              <a:rPr lang="en-AU" sz="2000" dirty="0">
                <a:solidFill>
                  <a:srgbClr val="134679"/>
                </a:solidFill>
              </a:rPr>
              <a:t>Referral for specialized investigations (if necessary)</a:t>
            </a:r>
          </a:p>
        </p:txBody>
      </p:sp>
      <p:sp>
        <p:nvSpPr>
          <p:cNvPr id="5" name="TextBox 4"/>
          <p:cNvSpPr txBox="1"/>
          <p:nvPr/>
        </p:nvSpPr>
        <p:spPr>
          <a:xfrm>
            <a:off x="159654" y="6623998"/>
            <a:ext cx="2046514" cy="276999"/>
          </a:xfrm>
          <a:prstGeom prst="rect">
            <a:avLst/>
          </a:prstGeom>
          <a:noFill/>
        </p:spPr>
        <p:txBody>
          <a:bodyPr wrap="square" rtlCol="0">
            <a:spAutoFit/>
          </a:bodyPr>
          <a:lstStyle/>
          <a:p>
            <a:r>
              <a:rPr lang="en-AU" sz="1200" i="1">
                <a:solidFill>
                  <a:prstClr val="white"/>
                </a:solidFill>
              </a:rPr>
              <a:t>GINA 2016, </a:t>
            </a:r>
            <a:r>
              <a:rPr lang="en-AU" sz="1200" i="1" dirty="0">
                <a:solidFill>
                  <a:prstClr val="white"/>
                </a:solidFill>
              </a:rPr>
              <a:t>Box 5-4</a:t>
            </a:r>
          </a:p>
        </p:txBody>
      </p:sp>
      <p:grpSp>
        <p:nvGrpSpPr>
          <p:cNvPr id="6" name="Group 5"/>
          <p:cNvGrpSpPr/>
          <p:nvPr/>
        </p:nvGrpSpPr>
        <p:grpSpPr>
          <a:xfrm>
            <a:off x="800100" y="1270000"/>
            <a:ext cx="3232150" cy="5130800"/>
            <a:chOff x="800100" y="1270000"/>
            <a:chExt cx="3232150" cy="5130800"/>
          </a:xfrm>
        </p:grpSpPr>
        <p:pic>
          <p:nvPicPr>
            <p:cNvPr id="7" name="Picture 1" descr="Asthma guideline col final2-0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 y="1270000"/>
              <a:ext cx="323215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1438275" y="1358900"/>
              <a:ext cx="16732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500" b="1">
                  <a:solidFill>
                    <a:prstClr val="white"/>
                  </a:solidFill>
                </a:rPr>
                <a:t>DIAGNOSE CHRONIC AIRWAYS DISEASE</a:t>
              </a:r>
            </a:p>
            <a:p>
              <a:pPr eaLnBrk="1" hangingPunct="1"/>
              <a:r>
                <a:rPr lang="en-US" altLang="en-US" sz="500">
                  <a:solidFill>
                    <a:prstClr val="white"/>
                  </a:solidFill>
                </a:rPr>
                <a:t>Do symptoms suggest chronic airways disease?</a:t>
              </a:r>
            </a:p>
          </p:txBody>
        </p:sp>
        <p:sp>
          <p:nvSpPr>
            <p:cNvPr id="9" name="TextBox 7"/>
            <p:cNvSpPr txBox="1">
              <a:spLocks noChangeArrowheads="1"/>
            </p:cNvSpPr>
            <p:nvPr/>
          </p:nvSpPr>
          <p:spPr bwMode="auto">
            <a:xfrm>
              <a:off x="968375" y="1381125"/>
              <a:ext cx="541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600" b="1">
                  <a:solidFill>
                    <a:srgbClr val="FFFFFF"/>
                  </a:solidFill>
                </a:rPr>
                <a:t>STEP 1</a:t>
              </a:r>
            </a:p>
          </p:txBody>
        </p:sp>
        <p:sp>
          <p:nvSpPr>
            <p:cNvPr id="10" name="Rectangle 9"/>
            <p:cNvSpPr/>
            <p:nvPr/>
          </p:nvSpPr>
          <p:spPr>
            <a:xfrm>
              <a:off x="1249363" y="1579563"/>
              <a:ext cx="300037" cy="176212"/>
            </a:xfrm>
            <a:prstGeom prst="rect">
              <a:avLst/>
            </a:prstGeom>
          </p:spPr>
          <p:txBody>
            <a:bodyPr wrap="none">
              <a:spAutoFit/>
            </a:bodyPr>
            <a:lstStyle/>
            <a:p>
              <a:pPr algn="ctr">
                <a:defRPr/>
              </a:pPr>
              <a:r>
                <a:rPr lang="en-US" sz="550" dirty="0">
                  <a:solidFill>
                    <a:prstClr val="black"/>
                  </a:solidFill>
                  <a:ea typeface="ＭＳ Ｐゴシック" charset="0"/>
                  <a:cs typeface="ＭＳ Ｐゴシック" charset="0"/>
                </a:rPr>
                <a:t>Yes</a:t>
              </a:r>
            </a:p>
          </p:txBody>
        </p:sp>
        <p:sp>
          <p:nvSpPr>
            <p:cNvPr id="11" name="Rectangle 10"/>
            <p:cNvSpPr/>
            <p:nvPr/>
          </p:nvSpPr>
          <p:spPr>
            <a:xfrm>
              <a:off x="2281238" y="1579563"/>
              <a:ext cx="274637" cy="176212"/>
            </a:xfrm>
            <a:prstGeom prst="rect">
              <a:avLst/>
            </a:prstGeom>
          </p:spPr>
          <p:txBody>
            <a:bodyPr wrap="none">
              <a:spAutoFit/>
            </a:bodyPr>
            <a:lstStyle/>
            <a:p>
              <a:pPr algn="ctr">
                <a:defRPr/>
              </a:pPr>
              <a:r>
                <a:rPr lang="en-US" sz="550" dirty="0">
                  <a:solidFill>
                    <a:prstClr val="black"/>
                  </a:solidFill>
                  <a:ea typeface="ＭＳ Ｐゴシック" charset="0"/>
                  <a:cs typeface="ＭＳ Ｐゴシック" charset="0"/>
                </a:rPr>
                <a:t>No</a:t>
              </a:r>
            </a:p>
          </p:txBody>
        </p:sp>
        <p:sp>
          <p:nvSpPr>
            <p:cNvPr id="12" name="Rectangle 11"/>
            <p:cNvSpPr/>
            <p:nvPr/>
          </p:nvSpPr>
          <p:spPr>
            <a:xfrm>
              <a:off x="2909888" y="1579563"/>
              <a:ext cx="1081087" cy="176212"/>
            </a:xfrm>
            <a:prstGeom prst="rect">
              <a:avLst/>
            </a:prstGeom>
          </p:spPr>
          <p:txBody>
            <a:bodyPr wrap="none">
              <a:spAutoFit/>
            </a:bodyPr>
            <a:lstStyle/>
            <a:p>
              <a:pPr algn="ctr">
                <a:defRPr/>
              </a:pPr>
              <a:r>
                <a:rPr lang="en-US" sz="550" dirty="0">
                  <a:solidFill>
                    <a:prstClr val="black"/>
                  </a:solidFill>
                  <a:ea typeface="ＭＳ Ｐゴシック" charset="0"/>
                  <a:cs typeface="ＭＳ Ｐゴシック" charset="0"/>
                </a:rPr>
                <a:t>Consider other diseases first</a:t>
              </a:r>
            </a:p>
          </p:txBody>
        </p:sp>
        <p:sp>
          <p:nvSpPr>
            <p:cNvPr id="13" name="TextBox 11"/>
            <p:cNvSpPr txBox="1">
              <a:spLocks noChangeArrowheads="1"/>
            </p:cNvSpPr>
            <p:nvPr/>
          </p:nvSpPr>
          <p:spPr bwMode="auto">
            <a:xfrm>
              <a:off x="1444625" y="1857375"/>
              <a:ext cx="25257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Aft>
                  <a:spcPts val="125"/>
                </a:spcAft>
              </a:pPr>
              <a:r>
                <a:rPr lang="en-US" altLang="en-US" sz="500" b="1">
                  <a:solidFill>
                    <a:srgbClr val="FFFFFF"/>
                  </a:solidFill>
                </a:rPr>
                <a:t>SYNDROMIC DIAGNOSIS IN ADULTS</a:t>
              </a:r>
            </a:p>
            <a:p>
              <a:pPr eaLnBrk="1" hangingPunct="1"/>
              <a:r>
                <a:rPr lang="en-US" altLang="en-US" sz="500">
                  <a:solidFill>
                    <a:srgbClr val="FFFFFF"/>
                  </a:solidFill>
                </a:rPr>
                <a:t>(i) Assemble the features for asthma and for COPD that best describe the patient.</a:t>
              </a:r>
            </a:p>
            <a:p>
              <a:pPr eaLnBrk="1" hangingPunct="1"/>
              <a:r>
                <a:rPr lang="en-US" altLang="en-US" sz="500">
                  <a:solidFill>
                    <a:srgbClr val="FFFFFF"/>
                  </a:solidFill>
                </a:rPr>
                <a:t>(ii) Compare number of features in favour of each diagnosis and select a diagnosis</a:t>
              </a:r>
            </a:p>
          </p:txBody>
        </p:sp>
        <p:sp>
          <p:nvSpPr>
            <p:cNvPr id="14" name="TextBox 12"/>
            <p:cNvSpPr txBox="1">
              <a:spLocks noChangeArrowheads="1"/>
            </p:cNvSpPr>
            <p:nvPr/>
          </p:nvSpPr>
          <p:spPr bwMode="auto">
            <a:xfrm>
              <a:off x="927100" y="1897063"/>
              <a:ext cx="4492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600" b="1">
                  <a:solidFill>
                    <a:srgbClr val="FFFFFF"/>
                  </a:solidFill>
                </a:rPr>
                <a:t>STEP 2</a:t>
              </a:r>
            </a:p>
          </p:txBody>
        </p:sp>
        <p:sp>
          <p:nvSpPr>
            <p:cNvPr id="15" name="Rectangle 14"/>
            <p:cNvSpPr/>
            <p:nvPr/>
          </p:nvSpPr>
          <p:spPr>
            <a:xfrm>
              <a:off x="909635" y="2190750"/>
              <a:ext cx="896202" cy="169277"/>
            </a:xfrm>
            <a:prstGeom prst="rect">
              <a:avLst/>
            </a:prstGeom>
          </p:spPr>
          <p:txBody>
            <a:bodyPr wrap="none" lIns="36000">
              <a:spAutoFit/>
            </a:bodyPr>
            <a:lstStyle/>
            <a:p>
              <a:pPr>
                <a:defRPr/>
              </a:pPr>
              <a:r>
                <a:rPr lang="en-US" sz="500" kern="500" spc="-10" dirty="0">
                  <a:solidFill>
                    <a:prstClr val="black"/>
                  </a:solidFill>
                  <a:ea typeface="ＭＳ Ｐゴシック" charset="0"/>
                  <a:cs typeface="ＭＳ Ｐゴシック" charset="0"/>
                </a:rPr>
                <a:t>Features: if present suggest </a:t>
              </a:r>
            </a:p>
          </p:txBody>
        </p:sp>
        <p:sp>
          <p:nvSpPr>
            <p:cNvPr id="16" name="Rectangle 14"/>
            <p:cNvSpPr>
              <a:spLocks noChangeArrowheads="1"/>
            </p:cNvSpPr>
            <p:nvPr/>
          </p:nvSpPr>
          <p:spPr bwMode="auto">
            <a:xfrm>
              <a:off x="1709738" y="2193925"/>
              <a:ext cx="4095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500" b="1">
                  <a:solidFill>
                    <a:prstClr val="black"/>
                  </a:solidFill>
                  <a:cs typeface="Arial" pitchFamily="34" charset="0"/>
                </a:rPr>
                <a:t>ASTHMA</a:t>
              </a:r>
            </a:p>
          </p:txBody>
        </p:sp>
        <p:sp>
          <p:nvSpPr>
            <p:cNvPr id="17" name="Rectangle 15"/>
            <p:cNvSpPr>
              <a:spLocks noChangeArrowheads="1"/>
            </p:cNvSpPr>
            <p:nvPr/>
          </p:nvSpPr>
          <p:spPr bwMode="auto">
            <a:xfrm>
              <a:off x="2816225" y="2193925"/>
              <a:ext cx="3222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500" b="1" dirty="0">
                  <a:solidFill>
                    <a:prstClr val="black"/>
                  </a:solidFill>
                  <a:cs typeface="Arial" pitchFamily="34" charset="0"/>
                </a:rPr>
                <a:t>COPD</a:t>
              </a:r>
            </a:p>
          </p:txBody>
        </p:sp>
        <p:sp>
          <p:nvSpPr>
            <p:cNvPr id="18" name="Rectangle 16"/>
            <p:cNvSpPr>
              <a:spLocks noChangeArrowheads="1"/>
            </p:cNvSpPr>
            <p:nvPr/>
          </p:nvSpPr>
          <p:spPr bwMode="auto">
            <a:xfrm>
              <a:off x="936625" y="2286000"/>
              <a:ext cx="5000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500" dirty="0">
                  <a:solidFill>
                    <a:prstClr val="black"/>
                  </a:solidFill>
                </a:rPr>
                <a:t>Age of onset</a:t>
              </a:r>
            </a:p>
          </p:txBody>
        </p:sp>
        <p:sp>
          <p:nvSpPr>
            <p:cNvPr id="19" name="Rectangle 17"/>
            <p:cNvSpPr>
              <a:spLocks noChangeArrowheads="1"/>
            </p:cNvSpPr>
            <p:nvPr/>
          </p:nvSpPr>
          <p:spPr bwMode="auto">
            <a:xfrm>
              <a:off x="1735138" y="2281238"/>
              <a:ext cx="64024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500" spc="-10" dirty="0">
                  <a:solidFill>
                    <a:prstClr val="black"/>
                  </a:solidFill>
                </a:rPr>
                <a:t>Before age 20 years</a:t>
              </a:r>
            </a:p>
          </p:txBody>
        </p:sp>
        <p:sp>
          <p:nvSpPr>
            <p:cNvPr id="20" name="Rectangle 18"/>
            <p:cNvSpPr>
              <a:spLocks noChangeArrowheads="1"/>
            </p:cNvSpPr>
            <p:nvPr/>
          </p:nvSpPr>
          <p:spPr bwMode="auto">
            <a:xfrm>
              <a:off x="2838450" y="2286000"/>
              <a:ext cx="5886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500" spc="-10">
                  <a:solidFill>
                    <a:prstClr val="black"/>
                  </a:solidFill>
                </a:rPr>
                <a:t>After age 40 years</a:t>
              </a:r>
            </a:p>
          </p:txBody>
        </p:sp>
        <p:sp>
          <p:nvSpPr>
            <p:cNvPr id="21" name="Rectangle 19"/>
            <p:cNvSpPr>
              <a:spLocks noChangeArrowheads="1"/>
            </p:cNvSpPr>
            <p:nvPr/>
          </p:nvSpPr>
          <p:spPr bwMode="auto">
            <a:xfrm>
              <a:off x="936625" y="2387600"/>
              <a:ext cx="7191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500">
                  <a:solidFill>
                    <a:prstClr val="black"/>
                  </a:solidFill>
                </a:rPr>
                <a:t>Pattern of symptoms</a:t>
              </a:r>
            </a:p>
          </p:txBody>
        </p:sp>
        <p:sp>
          <p:nvSpPr>
            <p:cNvPr id="22" name="Rectangle 21"/>
            <p:cNvSpPr/>
            <p:nvPr/>
          </p:nvSpPr>
          <p:spPr>
            <a:xfrm>
              <a:off x="1743075" y="2413000"/>
              <a:ext cx="1131888" cy="489878"/>
            </a:xfrm>
            <a:prstGeom prst="rect">
              <a:avLst/>
            </a:prstGeom>
          </p:spPr>
          <p:txBody>
            <a:bodyPr lIns="0">
              <a:spAutoFit/>
            </a:bodyPr>
            <a:lstStyle/>
            <a:p>
              <a:pPr>
                <a:spcAft>
                  <a:spcPts val="100"/>
                </a:spcAft>
                <a:defRPr/>
              </a:pPr>
              <a:r>
                <a:rPr lang="en-US" sz="500" kern="500" spc="-10" dirty="0">
                  <a:solidFill>
                    <a:prstClr val="black"/>
                  </a:solidFill>
                  <a:ea typeface="ＭＳ Ｐゴシック" charset="0"/>
                  <a:cs typeface="ＭＳ Ｐゴシック" charset="0"/>
                </a:rPr>
                <a:t>Variation over minutes, hours or days</a:t>
              </a:r>
            </a:p>
            <a:p>
              <a:pPr>
                <a:spcAft>
                  <a:spcPts val="100"/>
                </a:spcAft>
                <a:defRPr/>
              </a:pPr>
              <a:r>
                <a:rPr lang="en-US" sz="500" kern="500" spc="-10" dirty="0">
                  <a:solidFill>
                    <a:prstClr val="black"/>
                  </a:solidFill>
                  <a:ea typeface="ＭＳ Ｐゴシック" charset="0"/>
                  <a:cs typeface="ＭＳ Ｐゴシック" charset="0"/>
                </a:rPr>
                <a:t>Worse during the night or early morning. Triggered by exercise, emotions including laughter, dust or exposure to allergens</a:t>
              </a:r>
            </a:p>
          </p:txBody>
        </p:sp>
        <p:sp>
          <p:nvSpPr>
            <p:cNvPr id="23" name="Rectangle 22"/>
            <p:cNvSpPr/>
            <p:nvPr/>
          </p:nvSpPr>
          <p:spPr>
            <a:xfrm>
              <a:off x="2840038" y="2417763"/>
              <a:ext cx="1130391" cy="502702"/>
            </a:xfrm>
            <a:prstGeom prst="rect">
              <a:avLst/>
            </a:prstGeom>
          </p:spPr>
          <p:txBody>
            <a:bodyPr wrap="square" lIns="0">
              <a:spAutoFit/>
            </a:bodyPr>
            <a:lstStyle/>
            <a:p>
              <a:pPr>
                <a:spcAft>
                  <a:spcPts val="100"/>
                </a:spcAft>
                <a:defRPr/>
              </a:pPr>
              <a:r>
                <a:rPr lang="en-US" sz="500" kern="500" spc="-10" dirty="0">
                  <a:solidFill>
                    <a:prstClr val="black"/>
                  </a:solidFill>
                  <a:ea typeface="ＭＳ Ｐゴシック" charset="0"/>
                  <a:cs typeface="ＭＳ Ｐゴシック" charset="0"/>
                </a:rPr>
                <a:t>Persistent despite treatment</a:t>
              </a:r>
            </a:p>
            <a:p>
              <a:pPr>
                <a:spcAft>
                  <a:spcPts val="100"/>
                </a:spcAft>
                <a:defRPr/>
              </a:pPr>
              <a:r>
                <a:rPr lang="en-US" sz="500" kern="500" spc="-10" dirty="0">
                  <a:solidFill>
                    <a:prstClr val="black"/>
                  </a:solidFill>
                  <a:ea typeface="ＭＳ Ｐゴシック" charset="0"/>
                  <a:cs typeface="ＭＳ Ｐゴシック" charset="0"/>
                </a:rPr>
                <a:t>Good and bad days but always daily</a:t>
              </a:r>
              <a:br>
                <a:rPr lang="en-US" sz="500" kern="500" spc="-10" dirty="0">
                  <a:solidFill>
                    <a:prstClr val="black"/>
                  </a:solidFill>
                  <a:ea typeface="ＭＳ Ｐゴシック" charset="0"/>
                  <a:cs typeface="ＭＳ Ｐゴシック" charset="0"/>
                </a:rPr>
              </a:br>
              <a:r>
                <a:rPr lang="en-US" sz="500" kern="500" spc="-10" dirty="0">
                  <a:solidFill>
                    <a:prstClr val="black"/>
                  </a:solidFill>
                  <a:ea typeface="ＭＳ Ｐゴシック" charset="0"/>
                  <a:cs typeface="ＭＳ Ｐゴシック" charset="0"/>
                </a:rPr>
                <a:t>symptoms and </a:t>
              </a:r>
              <a:r>
                <a:rPr lang="en-US" sz="500" kern="500" spc="-10" dirty="0" err="1">
                  <a:solidFill>
                    <a:prstClr val="black"/>
                  </a:solidFill>
                  <a:ea typeface="ＭＳ Ｐゴシック" charset="0"/>
                  <a:cs typeface="ＭＳ Ｐゴシック" charset="0"/>
                </a:rPr>
                <a:t>exertional</a:t>
              </a:r>
              <a:r>
                <a:rPr lang="en-US" sz="500" kern="500" spc="-10" dirty="0">
                  <a:solidFill>
                    <a:prstClr val="black"/>
                  </a:solidFill>
                  <a:ea typeface="ＭＳ Ｐゴシック" charset="0"/>
                  <a:cs typeface="ＭＳ Ｐゴシック" charset="0"/>
                </a:rPr>
                <a:t> dyspnea</a:t>
              </a:r>
            </a:p>
            <a:p>
              <a:pPr>
                <a:spcAft>
                  <a:spcPts val="100"/>
                </a:spcAft>
                <a:defRPr/>
              </a:pPr>
              <a:r>
                <a:rPr lang="en-US" sz="500" kern="500" spc="-10" dirty="0">
                  <a:solidFill>
                    <a:prstClr val="black"/>
                  </a:solidFill>
                  <a:ea typeface="ＭＳ Ｐゴシック" charset="0"/>
                  <a:cs typeface="ＭＳ Ｐゴシック" charset="0"/>
                </a:rPr>
                <a:t>Chronic cough &amp; sputum preceded </a:t>
              </a:r>
              <a:br>
                <a:rPr lang="en-US" sz="500" kern="500" spc="-10" dirty="0">
                  <a:solidFill>
                    <a:prstClr val="black"/>
                  </a:solidFill>
                  <a:ea typeface="ＭＳ Ｐゴシック" charset="0"/>
                  <a:cs typeface="ＭＳ Ｐゴシック" charset="0"/>
                </a:rPr>
              </a:br>
              <a:r>
                <a:rPr lang="en-US" sz="500" kern="500" spc="-10" dirty="0">
                  <a:solidFill>
                    <a:prstClr val="black"/>
                  </a:solidFill>
                  <a:ea typeface="ＭＳ Ｐゴシック" charset="0"/>
                  <a:cs typeface="ＭＳ Ｐゴシック" charset="0"/>
                </a:rPr>
                <a:t>onset of dyspnea, unrelated to triggers</a:t>
              </a:r>
            </a:p>
          </p:txBody>
        </p:sp>
        <p:sp>
          <p:nvSpPr>
            <p:cNvPr id="24" name="Rectangle 23"/>
            <p:cNvSpPr>
              <a:spLocks noChangeArrowheads="1"/>
            </p:cNvSpPr>
            <p:nvPr/>
          </p:nvSpPr>
          <p:spPr bwMode="auto">
            <a:xfrm>
              <a:off x="941388" y="2884488"/>
              <a:ext cx="5143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500">
                  <a:solidFill>
                    <a:prstClr val="black"/>
                  </a:solidFill>
                </a:rPr>
                <a:t>Lung function</a:t>
              </a:r>
            </a:p>
          </p:txBody>
        </p:sp>
        <p:sp>
          <p:nvSpPr>
            <p:cNvPr id="25" name="Rectangle 24"/>
            <p:cNvSpPr/>
            <p:nvPr/>
          </p:nvSpPr>
          <p:spPr>
            <a:xfrm>
              <a:off x="1733550" y="2846388"/>
              <a:ext cx="1032334" cy="246221"/>
            </a:xfrm>
            <a:prstGeom prst="rect">
              <a:avLst/>
            </a:prstGeom>
          </p:spPr>
          <p:txBody>
            <a:bodyPr wrap="none" lIns="0">
              <a:spAutoFit/>
            </a:bodyPr>
            <a:lstStyle/>
            <a:p>
              <a:pPr>
                <a:defRPr/>
              </a:pPr>
              <a:r>
                <a:rPr lang="en-US" sz="500" kern="500" spc="-10" dirty="0">
                  <a:solidFill>
                    <a:prstClr val="black"/>
                  </a:solidFill>
                  <a:ea typeface="ＭＳ Ｐゴシック" charset="0"/>
                  <a:cs typeface="ＭＳ Ｐゴシック" charset="0"/>
                </a:rPr>
                <a:t>Record of variable airflow limitation</a:t>
              </a:r>
              <a:br>
                <a:rPr lang="en-US" sz="500" kern="500" spc="-10" dirty="0">
                  <a:solidFill>
                    <a:prstClr val="black"/>
                  </a:solidFill>
                  <a:ea typeface="ＭＳ Ｐゴシック" charset="0"/>
                  <a:cs typeface="ＭＳ Ｐゴシック" charset="0"/>
                </a:rPr>
              </a:br>
              <a:r>
                <a:rPr lang="en-US" sz="500" kern="500" spc="-10" dirty="0">
                  <a:solidFill>
                    <a:prstClr val="black"/>
                  </a:solidFill>
                  <a:ea typeface="ＭＳ Ｐゴシック" charset="0"/>
                  <a:cs typeface="ＭＳ Ｐゴシック" charset="0"/>
                </a:rPr>
                <a:t>(spirometry or peak flow)</a:t>
              </a:r>
            </a:p>
          </p:txBody>
        </p:sp>
        <p:sp>
          <p:nvSpPr>
            <p:cNvPr id="26" name="Rectangle 25"/>
            <p:cNvSpPr/>
            <p:nvPr/>
          </p:nvSpPr>
          <p:spPr>
            <a:xfrm>
              <a:off x="2838450" y="2857500"/>
              <a:ext cx="1082669" cy="246221"/>
            </a:xfrm>
            <a:prstGeom prst="rect">
              <a:avLst/>
            </a:prstGeom>
          </p:spPr>
          <p:txBody>
            <a:bodyPr wrap="none" lIns="0">
              <a:spAutoFit/>
            </a:bodyPr>
            <a:lstStyle/>
            <a:p>
              <a:pPr>
                <a:spcAft>
                  <a:spcPts val="100"/>
                </a:spcAft>
                <a:defRPr/>
              </a:pPr>
              <a:r>
                <a:rPr lang="en-US" sz="500" kern="500" spc="-10" dirty="0">
                  <a:solidFill>
                    <a:prstClr val="black"/>
                  </a:solidFill>
                  <a:ea typeface="ＭＳ Ｐゴシック" charset="0"/>
                  <a:cs typeface="ＭＳ Ｐゴシック" charset="0"/>
                </a:rPr>
                <a:t>Record of persistent airflow limitation</a:t>
              </a:r>
              <a:br>
                <a:rPr lang="en-US" sz="500" kern="500" spc="-10" dirty="0">
                  <a:solidFill>
                    <a:prstClr val="black"/>
                  </a:solidFill>
                  <a:ea typeface="ＭＳ Ｐゴシック" charset="0"/>
                  <a:cs typeface="ＭＳ Ｐゴシック" charset="0"/>
                </a:rPr>
              </a:br>
              <a:r>
                <a:rPr lang="en-US" sz="500" kern="500" spc="-10" dirty="0">
                  <a:solidFill>
                    <a:prstClr val="black"/>
                  </a:solidFill>
                  <a:ea typeface="ＭＳ Ｐゴシック" charset="0"/>
                  <a:cs typeface="ＭＳ Ｐゴシック" charset="0"/>
                </a:rPr>
                <a:t>(FEV</a:t>
              </a:r>
              <a:r>
                <a:rPr lang="en-US" sz="500" kern="500" spc="-10" baseline="-25000" dirty="0">
                  <a:solidFill>
                    <a:prstClr val="black"/>
                  </a:solidFill>
                  <a:ea typeface="ＭＳ Ｐゴシック" charset="0"/>
                  <a:cs typeface="ＭＳ Ｐゴシック" charset="0"/>
                </a:rPr>
                <a:t>1</a:t>
              </a:r>
              <a:r>
                <a:rPr lang="en-US" sz="500" kern="500" spc="-10" dirty="0">
                  <a:solidFill>
                    <a:prstClr val="black"/>
                  </a:solidFill>
                  <a:ea typeface="ＭＳ Ｐゴシック" charset="0"/>
                  <a:cs typeface="ＭＳ Ｐゴシック" charset="0"/>
                </a:rPr>
                <a:t>/FVC &lt; 0.7 post-BD)</a:t>
              </a:r>
            </a:p>
          </p:txBody>
        </p:sp>
        <p:sp>
          <p:nvSpPr>
            <p:cNvPr id="27" name="Rectangle 26"/>
            <p:cNvSpPr>
              <a:spLocks noChangeArrowheads="1"/>
            </p:cNvSpPr>
            <p:nvPr/>
          </p:nvSpPr>
          <p:spPr bwMode="auto">
            <a:xfrm>
              <a:off x="942975" y="3028950"/>
              <a:ext cx="7826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pPr>
              <a:r>
                <a:rPr lang="en-US" altLang="en-US" sz="500" dirty="0">
                  <a:solidFill>
                    <a:prstClr val="black"/>
                  </a:solidFill>
                </a:rPr>
                <a:t>Lung function between</a:t>
              </a:r>
              <a:br>
                <a:rPr lang="en-US" altLang="en-US" sz="500" dirty="0">
                  <a:solidFill>
                    <a:prstClr val="black"/>
                  </a:solidFill>
                </a:rPr>
              </a:br>
              <a:r>
                <a:rPr lang="en-US" altLang="en-US" sz="500" dirty="0">
                  <a:solidFill>
                    <a:prstClr val="black"/>
                  </a:solidFill>
                </a:rPr>
                <a:t>symptoms</a:t>
              </a:r>
            </a:p>
          </p:txBody>
        </p:sp>
        <p:sp>
          <p:nvSpPr>
            <p:cNvPr id="28" name="Rectangle 27"/>
            <p:cNvSpPr>
              <a:spLocks noChangeArrowheads="1"/>
            </p:cNvSpPr>
            <p:nvPr/>
          </p:nvSpPr>
          <p:spPr bwMode="auto">
            <a:xfrm>
              <a:off x="1743075" y="3070225"/>
              <a:ext cx="2898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500" spc="-10" dirty="0">
                  <a:solidFill>
                    <a:prstClr val="black"/>
                  </a:solidFill>
                </a:rPr>
                <a:t>Normal</a:t>
              </a:r>
            </a:p>
          </p:txBody>
        </p:sp>
        <p:sp>
          <p:nvSpPr>
            <p:cNvPr id="29" name="Rectangle 28"/>
            <p:cNvSpPr>
              <a:spLocks noChangeArrowheads="1"/>
            </p:cNvSpPr>
            <p:nvPr/>
          </p:nvSpPr>
          <p:spPr bwMode="auto">
            <a:xfrm>
              <a:off x="2847975" y="3057525"/>
              <a:ext cx="35458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500" spc="-10" dirty="0">
                  <a:solidFill>
                    <a:prstClr val="black"/>
                  </a:solidFill>
                </a:rPr>
                <a:t>Abnormal</a:t>
              </a:r>
            </a:p>
          </p:txBody>
        </p:sp>
        <p:sp>
          <p:nvSpPr>
            <p:cNvPr id="30" name="Rectangle 29"/>
            <p:cNvSpPr/>
            <p:nvPr/>
          </p:nvSpPr>
          <p:spPr>
            <a:xfrm>
              <a:off x="1747838" y="3217863"/>
              <a:ext cx="1066800" cy="412750"/>
            </a:xfrm>
            <a:prstGeom prst="rect">
              <a:avLst/>
            </a:prstGeom>
          </p:spPr>
          <p:txBody>
            <a:bodyPr lIns="0">
              <a:spAutoFit/>
            </a:bodyPr>
            <a:lstStyle/>
            <a:p>
              <a:pPr>
                <a:spcAft>
                  <a:spcPts val="100"/>
                </a:spcAft>
                <a:defRPr/>
              </a:pPr>
              <a:r>
                <a:rPr lang="en-US" sz="500" kern="500" spc="-10" dirty="0">
                  <a:solidFill>
                    <a:prstClr val="black"/>
                  </a:solidFill>
                  <a:ea typeface="ＭＳ Ｐゴシック" charset="0"/>
                  <a:cs typeface="ＭＳ Ｐゴシック" charset="0"/>
                </a:rPr>
                <a:t>Previous doctor diagnosis of asthma</a:t>
              </a:r>
            </a:p>
            <a:p>
              <a:pPr>
                <a:spcAft>
                  <a:spcPts val="100"/>
                </a:spcAft>
                <a:defRPr/>
              </a:pPr>
              <a:r>
                <a:rPr lang="en-US" sz="500" kern="500" spc="-10" dirty="0">
                  <a:solidFill>
                    <a:prstClr val="black"/>
                  </a:solidFill>
                  <a:ea typeface="ＭＳ Ｐゴシック" charset="0"/>
                  <a:cs typeface="ＭＳ Ｐゴシック" charset="0"/>
                </a:rPr>
                <a:t>Family history of asthma, and other allergic conditions (allergic rhinitis or eczema)</a:t>
              </a:r>
            </a:p>
          </p:txBody>
        </p:sp>
        <p:sp>
          <p:nvSpPr>
            <p:cNvPr id="31" name="Rectangle 30"/>
            <p:cNvSpPr/>
            <p:nvPr/>
          </p:nvSpPr>
          <p:spPr>
            <a:xfrm>
              <a:off x="2844800" y="3200400"/>
              <a:ext cx="1125629" cy="412934"/>
            </a:xfrm>
            <a:prstGeom prst="rect">
              <a:avLst/>
            </a:prstGeom>
          </p:spPr>
          <p:txBody>
            <a:bodyPr wrap="none" lIns="0">
              <a:spAutoFit/>
            </a:bodyPr>
            <a:lstStyle/>
            <a:p>
              <a:pPr>
                <a:spcAft>
                  <a:spcPts val="100"/>
                </a:spcAft>
                <a:defRPr/>
              </a:pPr>
              <a:r>
                <a:rPr lang="en-US" sz="500" kern="500" spc="-10" dirty="0">
                  <a:solidFill>
                    <a:prstClr val="black"/>
                  </a:solidFill>
                  <a:ea typeface="ＭＳ Ｐゴシック" charset="0"/>
                  <a:cs typeface="ＭＳ Ｐゴシック" charset="0"/>
                </a:rPr>
                <a:t>Previous doctor diagnosis of COPD,</a:t>
              </a:r>
              <a:br>
                <a:rPr lang="en-US" sz="500" kern="500" spc="-10" dirty="0">
                  <a:solidFill>
                    <a:prstClr val="black"/>
                  </a:solidFill>
                  <a:ea typeface="ＭＳ Ｐゴシック" charset="0"/>
                  <a:cs typeface="ＭＳ Ｐゴシック" charset="0"/>
                </a:rPr>
              </a:br>
              <a:r>
                <a:rPr lang="en-US" sz="500" kern="500" spc="-10" dirty="0">
                  <a:solidFill>
                    <a:prstClr val="black"/>
                  </a:solidFill>
                  <a:ea typeface="ＭＳ Ｐゴシック" charset="0"/>
                  <a:cs typeface="ＭＳ Ｐゴシック" charset="0"/>
                </a:rPr>
                <a:t>chronic bronchitis or emphysema</a:t>
              </a:r>
            </a:p>
            <a:p>
              <a:pPr>
                <a:spcAft>
                  <a:spcPts val="100"/>
                </a:spcAft>
                <a:defRPr/>
              </a:pPr>
              <a:r>
                <a:rPr lang="en-US" sz="500" kern="500" spc="-10" dirty="0">
                  <a:solidFill>
                    <a:prstClr val="black"/>
                  </a:solidFill>
                  <a:ea typeface="ＭＳ Ｐゴシック" charset="0"/>
                  <a:cs typeface="ＭＳ Ｐゴシック" charset="0"/>
                </a:rPr>
                <a:t>Heavy exposure to risk factor: tobacco</a:t>
              </a:r>
              <a:br>
                <a:rPr lang="en-US" sz="500" kern="500" spc="-10" dirty="0">
                  <a:solidFill>
                    <a:prstClr val="black"/>
                  </a:solidFill>
                  <a:ea typeface="ＭＳ Ｐゴシック" charset="0"/>
                  <a:cs typeface="ＭＳ Ｐゴシック" charset="0"/>
                </a:rPr>
              </a:br>
              <a:r>
                <a:rPr lang="en-US" sz="500" kern="500" spc="-10" dirty="0">
                  <a:solidFill>
                    <a:prstClr val="black"/>
                  </a:solidFill>
                  <a:ea typeface="ＭＳ Ｐゴシック" charset="0"/>
                  <a:cs typeface="ＭＳ Ｐゴシック" charset="0"/>
                </a:rPr>
                <a:t>smoke, biomass fuels</a:t>
              </a:r>
            </a:p>
          </p:txBody>
        </p:sp>
        <p:sp>
          <p:nvSpPr>
            <p:cNvPr id="32" name="Rectangle 31"/>
            <p:cNvSpPr>
              <a:spLocks noChangeArrowheads="1"/>
            </p:cNvSpPr>
            <p:nvPr/>
          </p:nvSpPr>
          <p:spPr bwMode="auto">
            <a:xfrm>
              <a:off x="938213" y="3589338"/>
              <a:ext cx="4889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500" dirty="0">
                  <a:solidFill>
                    <a:prstClr val="black"/>
                  </a:solidFill>
                </a:rPr>
                <a:t>Time course</a:t>
              </a:r>
            </a:p>
          </p:txBody>
        </p:sp>
        <p:sp>
          <p:nvSpPr>
            <p:cNvPr id="33" name="Rectangle 32"/>
            <p:cNvSpPr/>
            <p:nvPr/>
          </p:nvSpPr>
          <p:spPr>
            <a:xfrm>
              <a:off x="1743075" y="3576638"/>
              <a:ext cx="1092200" cy="520655"/>
            </a:xfrm>
            <a:prstGeom prst="rect">
              <a:avLst/>
            </a:prstGeom>
          </p:spPr>
          <p:txBody>
            <a:bodyPr wrap="square" lIns="0">
              <a:spAutoFit/>
            </a:bodyPr>
            <a:lstStyle/>
            <a:p>
              <a:pPr>
                <a:lnSpc>
                  <a:spcPct val="90000"/>
                </a:lnSpc>
                <a:spcAft>
                  <a:spcPts val="100"/>
                </a:spcAft>
                <a:defRPr/>
              </a:pPr>
              <a:r>
                <a:rPr lang="en-US" sz="500" kern="500" spc="-10" dirty="0">
                  <a:solidFill>
                    <a:prstClr val="black"/>
                  </a:solidFill>
                  <a:ea typeface="ＭＳ Ｐゴシック" charset="0"/>
                  <a:cs typeface="ＭＳ Ｐゴシック" charset="0"/>
                </a:rPr>
                <a:t>No worsening of symptoms over time. Variation in symptoms either seasonally, or from year to year</a:t>
              </a:r>
            </a:p>
            <a:p>
              <a:pPr>
                <a:lnSpc>
                  <a:spcPct val="90000"/>
                </a:lnSpc>
                <a:spcAft>
                  <a:spcPts val="100"/>
                </a:spcAft>
                <a:defRPr/>
              </a:pPr>
              <a:r>
                <a:rPr lang="en-US" sz="500" kern="500" spc="-10" dirty="0">
                  <a:solidFill>
                    <a:prstClr val="black"/>
                  </a:solidFill>
                  <a:ea typeface="ＭＳ Ｐゴシック" charset="0"/>
                  <a:cs typeface="ＭＳ Ｐゴシック" charset="0"/>
                </a:rPr>
                <a:t>May improve spontaneously or have an immediate response to bronchodilators or to ICS over weeks</a:t>
              </a:r>
            </a:p>
          </p:txBody>
        </p:sp>
        <p:sp>
          <p:nvSpPr>
            <p:cNvPr id="34" name="Rectangle 33"/>
            <p:cNvSpPr/>
            <p:nvPr/>
          </p:nvSpPr>
          <p:spPr>
            <a:xfrm>
              <a:off x="2844800" y="3621088"/>
              <a:ext cx="1109663" cy="395287"/>
            </a:xfrm>
            <a:prstGeom prst="rect">
              <a:avLst/>
            </a:prstGeom>
          </p:spPr>
          <p:txBody>
            <a:bodyPr lIns="0">
              <a:spAutoFit/>
            </a:bodyPr>
            <a:lstStyle/>
            <a:p>
              <a:pPr>
                <a:lnSpc>
                  <a:spcPct val="90000"/>
                </a:lnSpc>
                <a:spcAft>
                  <a:spcPts val="200"/>
                </a:spcAft>
                <a:defRPr/>
              </a:pPr>
              <a:r>
                <a:rPr lang="en-US" sz="500" kern="500" spc="-10" dirty="0">
                  <a:solidFill>
                    <a:prstClr val="black"/>
                  </a:solidFill>
                  <a:ea typeface="ＭＳ Ｐゴシック" charset="0"/>
                  <a:cs typeface="ＭＳ Ｐゴシック" charset="0"/>
                </a:rPr>
                <a:t>Symptoms slowly worsening over time (progressive course over years)</a:t>
              </a:r>
            </a:p>
            <a:p>
              <a:pPr>
                <a:lnSpc>
                  <a:spcPct val="90000"/>
                </a:lnSpc>
                <a:spcAft>
                  <a:spcPts val="200"/>
                </a:spcAft>
                <a:defRPr/>
              </a:pPr>
              <a:r>
                <a:rPr lang="en-US" sz="500" kern="500" spc="-10" dirty="0">
                  <a:solidFill>
                    <a:prstClr val="black"/>
                  </a:solidFill>
                  <a:ea typeface="ＭＳ Ｐゴシック" charset="0"/>
                  <a:cs typeface="ＭＳ Ｐゴシック" charset="0"/>
                </a:rPr>
                <a:t>Rapid-acting bronchodilator treatment provides only limited relief</a:t>
              </a:r>
            </a:p>
          </p:txBody>
        </p:sp>
        <p:sp>
          <p:nvSpPr>
            <p:cNvPr id="35" name="Rectangle 34"/>
            <p:cNvSpPr>
              <a:spLocks noChangeArrowheads="1"/>
            </p:cNvSpPr>
            <p:nvPr/>
          </p:nvSpPr>
          <p:spPr bwMode="auto">
            <a:xfrm>
              <a:off x="938213" y="4017963"/>
              <a:ext cx="4762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500" dirty="0">
                  <a:solidFill>
                    <a:prstClr val="black"/>
                  </a:solidFill>
                </a:rPr>
                <a:t>Chest X-ray</a:t>
              </a:r>
            </a:p>
          </p:txBody>
        </p:sp>
        <p:sp>
          <p:nvSpPr>
            <p:cNvPr id="36" name="Rectangle 35"/>
            <p:cNvSpPr/>
            <p:nvPr/>
          </p:nvSpPr>
          <p:spPr>
            <a:xfrm>
              <a:off x="1743075" y="4032250"/>
              <a:ext cx="1016000" cy="161925"/>
            </a:xfrm>
            <a:prstGeom prst="rect">
              <a:avLst/>
            </a:prstGeom>
          </p:spPr>
          <p:txBody>
            <a:bodyPr lIns="0">
              <a:spAutoFit/>
            </a:bodyPr>
            <a:lstStyle/>
            <a:p>
              <a:pPr>
                <a:lnSpc>
                  <a:spcPct val="90000"/>
                </a:lnSpc>
                <a:spcAft>
                  <a:spcPts val="100"/>
                </a:spcAft>
                <a:defRPr/>
              </a:pPr>
              <a:r>
                <a:rPr lang="en-US" sz="500" kern="500" spc="-10" dirty="0">
                  <a:solidFill>
                    <a:prstClr val="black"/>
                  </a:solidFill>
                  <a:ea typeface="ＭＳ Ｐゴシック" charset="0"/>
                  <a:cs typeface="ＭＳ Ｐゴシック" charset="0"/>
                </a:rPr>
                <a:t>Normal</a:t>
              </a:r>
            </a:p>
          </p:txBody>
        </p:sp>
        <p:sp>
          <p:nvSpPr>
            <p:cNvPr id="37" name="Rectangle 36"/>
            <p:cNvSpPr/>
            <p:nvPr/>
          </p:nvSpPr>
          <p:spPr>
            <a:xfrm>
              <a:off x="2854325" y="4022725"/>
              <a:ext cx="663323" cy="161583"/>
            </a:xfrm>
            <a:prstGeom prst="rect">
              <a:avLst/>
            </a:prstGeom>
          </p:spPr>
          <p:txBody>
            <a:bodyPr wrap="none" lIns="0">
              <a:spAutoFit/>
            </a:bodyPr>
            <a:lstStyle/>
            <a:p>
              <a:pPr>
                <a:lnSpc>
                  <a:spcPct val="90000"/>
                </a:lnSpc>
                <a:spcAft>
                  <a:spcPts val="100"/>
                </a:spcAft>
                <a:defRPr/>
              </a:pPr>
              <a:r>
                <a:rPr lang="en-US" sz="500" kern="500" spc="-10" dirty="0">
                  <a:solidFill>
                    <a:prstClr val="black"/>
                  </a:solidFill>
                  <a:ea typeface="ＭＳ Ｐゴシック" charset="0"/>
                  <a:cs typeface="ＭＳ Ｐゴシック" charset="0"/>
                </a:rPr>
                <a:t>Severe hyperinflation</a:t>
              </a:r>
            </a:p>
          </p:txBody>
        </p:sp>
        <p:sp>
          <p:nvSpPr>
            <p:cNvPr id="38" name="Rectangle 40"/>
            <p:cNvSpPr>
              <a:spLocks noChangeArrowheads="1"/>
            </p:cNvSpPr>
            <p:nvPr/>
          </p:nvSpPr>
          <p:spPr bwMode="auto">
            <a:xfrm>
              <a:off x="927100" y="4340225"/>
              <a:ext cx="4873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500" b="1" dirty="0">
                  <a:solidFill>
                    <a:prstClr val="black"/>
                  </a:solidFill>
                </a:rPr>
                <a:t>DIAGNOSIS</a:t>
              </a:r>
              <a:endParaRPr lang="en-US" altLang="en-US" sz="500" b="1" dirty="0">
                <a:solidFill>
                  <a:prstClr val="black"/>
                </a:solidFill>
                <a:cs typeface="Arial" pitchFamily="34" charset="0"/>
              </a:endParaRPr>
            </a:p>
          </p:txBody>
        </p:sp>
        <p:sp>
          <p:nvSpPr>
            <p:cNvPr id="39" name="Rectangle 41"/>
            <p:cNvSpPr>
              <a:spLocks noChangeArrowheads="1"/>
            </p:cNvSpPr>
            <p:nvPr/>
          </p:nvSpPr>
          <p:spPr bwMode="auto">
            <a:xfrm>
              <a:off x="931863" y="4454525"/>
              <a:ext cx="6413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500" b="1" dirty="0">
                  <a:solidFill>
                    <a:prstClr val="black"/>
                  </a:solidFill>
                </a:rPr>
                <a:t>CONFIDENCE IN</a:t>
              </a:r>
            </a:p>
            <a:p>
              <a:pPr eaLnBrk="1" hangingPunct="1"/>
              <a:r>
                <a:rPr lang="en-US" altLang="en-US" sz="500" b="1" dirty="0">
                  <a:solidFill>
                    <a:prstClr val="black"/>
                  </a:solidFill>
                </a:rPr>
                <a:t>DIAGNOSIS</a:t>
              </a:r>
              <a:endParaRPr lang="en-US" altLang="en-US" sz="500" b="1" dirty="0">
                <a:solidFill>
                  <a:prstClr val="black"/>
                </a:solidFill>
                <a:cs typeface="Arial" pitchFamily="34" charset="0"/>
              </a:endParaRPr>
            </a:p>
          </p:txBody>
        </p:sp>
        <p:sp>
          <p:nvSpPr>
            <p:cNvPr id="40" name="Rectangle 42"/>
            <p:cNvSpPr>
              <a:spLocks noChangeArrowheads="1"/>
            </p:cNvSpPr>
            <p:nvPr/>
          </p:nvSpPr>
          <p:spPr bwMode="auto">
            <a:xfrm>
              <a:off x="1708150" y="4343400"/>
              <a:ext cx="442913"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Aft>
                  <a:spcPts val="600"/>
                </a:spcAft>
              </a:pPr>
              <a:r>
                <a:rPr lang="en-US" altLang="en-US" sz="500" dirty="0">
                  <a:solidFill>
                    <a:prstClr val="black"/>
                  </a:solidFill>
                </a:rPr>
                <a:t>Asthma</a:t>
              </a:r>
            </a:p>
          </p:txBody>
        </p:sp>
        <p:sp>
          <p:nvSpPr>
            <p:cNvPr id="41" name="Rectangle 43"/>
            <p:cNvSpPr>
              <a:spLocks noChangeArrowheads="1"/>
            </p:cNvSpPr>
            <p:nvPr/>
          </p:nvSpPr>
          <p:spPr bwMode="auto">
            <a:xfrm>
              <a:off x="1708150" y="4502150"/>
              <a:ext cx="442913"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Aft>
                  <a:spcPts val="600"/>
                </a:spcAft>
              </a:pPr>
              <a:r>
                <a:rPr lang="en-US" altLang="en-US" sz="500" dirty="0">
                  <a:solidFill>
                    <a:prstClr val="black"/>
                  </a:solidFill>
                </a:rPr>
                <a:t>Asthma</a:t>
              </a:r>
            </a:p>
          </p:txBody>
        </p:sp>
        <p:sp>
          <p:nvSpPr>
            <p:cNvPr id="42" name="Rectangle 44"/>
            <p:cNvSpPr>
              <a:spLocks noChangeArrowheads="1"/>
            </p:cNvSpPr>
            <p:nvPr/>
          </p:nvSpPr>
          <p:spPr bwMode="auto">
            <a:xfrm>
              <a:off x="2090738" y="4297363"/>
              <a:ext cx="5381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500" dirty="0">
                  <a:solidFill>
                    <a:prstClr val="black"/>
                  </a:solidFill>
                </a:rPr>
                <a:t>Some features</a:t>
              </a:r>
            </a:p>
            <a:p>
              <a:pPr algn="ctr" eaLnBrk="1" hangingPunct="1"/>
              <a:r>
                <a:rPr lang="en-US" altLang="en-US" sz="500" dirty="0">
                  <a:solidFill>
                    <a:prstClr val="black"/>
                  </a:solidFill>
                </a:rPr>
                <a:t>of asthma</a:t>
              </a:r>
            </a:p>
          </p:txBody>
        </p:sp>
        <p:sp>
          <p:nvSpPr>
            <p:cNvPr id="43" name="Rectangle 45"/>
            <p:cNvSpPr>
              <a:spLocks noChangeArrowheads="1"/>
            </p:cNvSpPr>
            <p:nvPr/>
          </p:nvSpPr>
          <p:spPr bwMode="auto">
            <a:xfrm>
              <a:off x="2146300" y="4502150"/>
              <a:ext cx="4445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Aft>
                  <a:spcPts val="600"/>
                </a:spcAft>
              </a:pPr>
              <a:r>
                <a:rPr lang="en-US" altLang="en-US" sz="500" dirty="0">
                  <a:solidFill>
                    <a:prstClr val="black"/>
                  </a:solidFill>
                </a:rPr>
                <a:t>Asthma</a:t>
              </a:r>
            </a:p>
          </p:txBody>
        </p:sp>
        <p:sp>
          <p:nvSpPr>
            <p:cNvPr id="44" name="Rectangle 46"/>
            <p:cNvSpPr>
              <a:spLocks noChangeArrowheads="1"/>
            </p:cNvSpPr>
            <p:nvPr/>
          </p:nvSpPr>
          <p:spPr bwMode="auto">
            <a:xfrm>
              <a:off x="2613025" y="4321175"/>
              <a:ext cx="4445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Aft>
                  <a:spcPts val="600"/>
                </a:spcAft>
              </a:pPr>
              <a:r>
                <a:rPr lang="en-US" altLang="en-US" sz="500" dirty="0">
                  <a:solidFill>
                    <a:prstClr val="black"/>
                  </a:solidFill>
                </a:rPr>
                <a:t>Features of both</a:t>
              </a:r>
            </a:p>
          </p:txBody>
        </p:sp>
        <p:sp>
          <p:nvSpPr>
            <p:cNvPr id="45" name="Rectangle 47"/>
            <p:cNvSpPr>
              <a:spLocks noChangeArrowheads="1"/>
            </p:cNvSpPr>
            <p:nvPr/>
          </p:nvSpPr>
          <p:spPr bwMode="auto">
            <a:xfrm>
              <a:off x="2589213" y="4465638"/>
              <a:ext cx="442912"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Aft>
                  <a:spcPts val="600"/>
                </a:spcAft>
              </a:pPr>
              <a:r>
                <a:rPr lang="en-US" altLang="en-US" sz="500" dirty="0">
                  <a:solidFill>
                    <a:prstClr val="black"/>
                  </a:solidFill>
                </a:rPr>
                <a:t>Could be </a:t>
              </a:r>
              <a:br>
                <a:rPr lang="en-US" altLang="en-US" sz="500" dirty="0">
                  <a:solidFill>
                    <a:prstClr val="black"/>
                  </a:solidFill>
                </a:rPr>
              </a:br>
              <a:r>
                <a:rPr lang="en-US" altLang="en-US" sz="500" dirty="0">
                  <a:solidFill>
                    <a:prstClr val="black"/>
                  </a:solidFill>
                </a:rPr>
                <a:t>ACOS</a:t>
              </a:r>
            </a:p>
          </p:txBody>
        </p:sp>
        <p:sp>
          <p:nvSpPr>
            <p:cNvPr id="46" name="Rectangle 48"/>
            <p:cNvSpPr>
              <a:spLocks noChangeArrowheads="1"/>
            </p:cNvSpPr>
            <p:nvPr/>
          </p:nvSpPr>
          <p:spPr bwMode="auto">
            <a:xfrm>
              <a:off x="3046413" y="4300538"/>
              <a:ext cx="444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500" dirty="0">
                  <a:solidFill>
                    <a:prstClr val="black"/>
                  </a:solidFill>
                </a:rPr>
                <a:t>Some features</a:t>
              </a:r>
            </a:p>
            <a:p>
              <a:pPr algn="ctr" eaLnBrk="1" hangingPunct="1"/>
              <a:r>
                <a:rPr lang="en-US" altLang="en-US" sz="500" dirty="0">
                  <a:solidFill>
                    <a:prstClr val="black"/>
                  </a:solidFill>
                </a:rPr>
                <a:t>of COPD</a:t>
              </a:r>
            </a:p>
          </p:txBody>
        </p:sp>
        <p:sp>
          <p:nvSpPr>
            <p:cNvPr id="47" name="Rectangle 49"/>
            <p:cNvSpPr>
              <a:spLocks noChangeArrowheads="1"/>
            </p:cNvSpPr>
            <p:nvPr/>
          </p:nvSpPr>
          <p:spPr bwMode="auto">
            <a:xfrm>
              <a:off x="3046413" y="4470400"/>
              <a:ext cx="4445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Aft>
                  <a:spcPts val="600"/>
                </a:spcAft>
              </a:pPr>
              <a:r>
                <a:rPr lang="en-US" altLang="en-US" sz="500" dirty="0">
                  <a:solidFill>
                    <a:prstClr val="black"/>
                  </a:solidFill>
                </a:rPr>
                <a:t>Possibly </a:t>
              </a:r>
              <a:br>
                <a:rPr lang="en-US" altLang="en-US" sz="500" dirty="0">
                  <a:solidFill>
                    <a:prstClr val="black"/>
                  </a:solidFill>
                </a:rPr>
              </a:br>
              <a:r>
                <a:rPr lang="en-US" altLang="en-US" sz="500" dirty="0">
                  <a:solidFill>
                    <a:prstClr val="black"/>
                  </a:solidFill>
                </a:rPr>
                <a:t>COPD</a:t>
              </a:r>
            </a:p>
          </p:txBody>
        </p:sp>
        <p:sp>
          <p:nvSpPr>
            <p:cNvPr id="48" name="Rectangle 50"/>
            <p:cNvSpPr>
              <a:spLocks noChangeArrowheads="1"/>
            </p:cNvSpPr>
            <p:nvPr/>
          </p:nvSpPr>
          <p:spPr bwMode="auto">
            <a:xfrm>
              <a:off x="3479800" y="4343400"/>
              <a:ext cx="4238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500" dirty="0">
                  <a:solidFill>
                    <a:prstClr val="black"/>
                  </a:solidFill>
                </a:rPr>
                <a:t>COPD</a:t>
              </a:r>
            </a:p>
          </p:txBody>
        </p:sp>
        <p:sp>
          <p:nvSpPr>
            <p:cNvPr id="49" name="Rectangle 51"/>
            <p:cNvSpPr>
              <a:spLocks noChangeArrowheads="1"/>
            </p:cNvSpPr>
            <p:nvPr/>
          </p:nvSpPr>
          <p:spPr bwMode="auto">
            <a:xfrm>
              <a:off x="3487738" y="4503738"/>
              <a:ext cx="419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Aft>
                  <a:spcPts val="600"/>
                </a:spcAft>
              </a:pPr>
              <a:r>
                <a:rPr lang="en-US" altLang="en-US" sz="500" dirty="0">
                  <a:solidFill>
                    <a:prstClr val="black"/>
                  </a:solidFill>
                </a:rPr>
                <a:t>COPD</a:t>
              </a:r>
            </a:p>
          </p:txBody>
        </p:sp>
        <p:sp>
          <p:nvSpPr>
            <p:cNvPr id="50" name="TextBox 49"/>
            <p:cNvSpPr txBox="1"/>
            <p:nvPr/>
          </p:nvSpPr>
          <p:spPr>
            <a:xfrm>
              <a:off x="930969" y="4141788"/>
              <a:ext cx="2986981" cy="215900"/>
            </a:xfrm>
            <a:prstGeom prst="rect">
              <a:avLst/>
            </a:prstGeom>
            <a:noFill/>
          </p:spPr>
          <p:txBody>
            <a:bodyPr wrap="square" lIns="0" r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400" dirty="0">
                  <a:solidFill>
                    <a:prstClr val="black"/>
                  </a:solidFill>
                </a:rPr>
                <a:t>NOTE: • These features best distinguish between asthma and COPD. • Several positive features (3 or more) for either asthma or </a:t>
              </a:r>
              <a:br>
                <a:rPr lang="en-US" altLang="en-US" sz="400" dirty="0">
                  <a:solidFill>
                    <a:prstClr val="black"/>
                  </a:solidFill>
                </a:rPr>
              </a:br>
              <a:r>
                <a:rPr lang="en-US" altLang="en-US" sz="400" dirty="0">
                  <a:solidFill>
                    <a:prstClr val="black"/>
                  </a:solidFill>
                </a:rPr>
                <a:t>COPD suggest that diagnosis. • If there are a similar number for both asthma and COPD, consider diagnosis of ACOS</a:t>
              </a:r>
            </a:p>
          </p:txBody>
        </p:sp>
        <p:sp>
          <p:nvSpPr>
            <p:cNvPr id="51" name="TextBox 55"/>
            <p:cNvSpPr txBox="1">
              <a:spLocks noChangeArrowheads="1"/>
            </p:cNvSpPr>
            <p:nvPr/>
          </p:nvSpPr>
          <p:spPr bwMode="auto">
            <a:xfrm>
              <a:off x="1681163" y="4813300"/>
              <a:ext cx="2236787"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80000"/>
                </a:lnSpc>
              </a:pPr>
              <a:r>
                <a:rPr lang="en-US" altLang="en-US" sz="500" dirty="0">
                  <a:solidFill>
                    <a:prstClr val="black"/>
                  </a:solidFill>
                </a:rPr>
                <a:t>Marked</a:t>
              </a:r>
            </a:p>
            <a:p>
              <a:pPr eaLnBrk="1" hangingPunct="1">
                <a:lnSpc>
                  <a:spcPct val="80000"/>
                </a:lnSpc>
              </a:pPr>
              <a:r>
                <a:rPr lang="en-US" altLang="en-US" sz="500" dirty="0">
                  <a:solidFill>
                    <a:prstClr val="black"/>
                  </a:solidFill>
                </a:rPr>
                <a:t>reversible airflow limitation</a:t>
              </a:r>
            </a:p>
            <a:p>
              <a:pPr eaLnBrk="1" hangingPunct="1">
                <a:lnSpc>
                  <a:spcPct val="80000"/>
                </a:lnSpc>
              </a:pPr>
              <a:r>
                <a:rPr lang="en-US" altLang="en-US" sz="500" dirty="0">
                  <a:solidFill>
                    <a:prstClr val="black"/>
                  </a:solidFill>
                </a:rPr>
                <a:t>(pre-post bronchodilator) or other</a:t>
              </a:r>
            </a:p>
            <a:p>
              <a:pPr eaLnBrk="1" hangingPunct="1">
                <a:lnSpc>
                  <a:spcPct val="80000"/>
                </a:lnSpc>
              </a:pPr>
              <a:r>
                <a:rPr lang="en-US" altLang="en-US" sz="500" dirty="0">
                  <a:solidFill>
                    <a:prstClr val="black"/>
                  </a:solidFill>
                </a:rPr>
                <a:t>proof of variable airflow limitation</a:t>
              </a:r>
              <a:endParaRPr lang="en-US" altLang="en-US" sz="500" dirty="0">
                <a:solidFill>
                  <a:srgbClr val="FFFFFF"/>
                </a:solidFill>
              </a:endParaRPr>
            </a:p>
          </p:txBody>
        </p:sp>
        <p:sp>
          <p:nvSpPr>
            <p:cNvPr id="52" name="TextBox 56"/>
            <p:cNvSpPr txBox="1">
              <a:spLocks noChangeArrowheads="1"/>
            </p:cNvSpPr>
            <p:nvPr/>
          </p:nvSpPr>
          <p:spPr bwMode="auto">
            <a:xfrm>
              <a:off x="898525" y="4795838"/>
              <a:ext cx="668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600" b="1" dirty="0">
                  <a:solidFill>
                    <a:srgbClr val="FFFFFF"/>
                  </a:solidFill>
                </a:rPr>
                <a:t>STEP 3</a:t>
              </a:r>
            </a:p>
            <a:p>
              <a:pPr eaLnBrk="1" hangingPunct="1"/>
              <a:r>
                <a:rPr lang="en-US" altLang="en-US" sz="500" dirty="0">
                  <a:solidFill>
                    <a:prstClr val="white"/>
                  </a:solidFill>
                </a:rPr>
                <a:t>PERFORM</a:t>
              </a:r>
            </a:p>
            <a:p>
              <a:pPr eaLnBrk="1" hangingPunct="1"/>
              <a:r>
                <a:rPr lang="en-US" altLang="en-US" sz="500" dirty="0">
                  <a:solidFill>
                    <a:prstClr val="white"/>
                  </a:solidFill>
                </a:rPr>
                <a:t>SPIROMETRY</a:t>
              </a:r>
              <a:endParaRPr lang="en-US" altLang="en-US" sz="500" b="1" dirty="0">
                <a:solidFill>
                  <a:prstClr val="white"/>
                </a:solidFill>
              </a:endParaRPr>
            </a:p>
          </p:txBody>
        </p:sp>
        <p:sp>
          <p:nvSpPr>
            <p:cNvPr id="53" name="Rectangle 57"/>
            <p:cNvSpPr>
              <a:spLocks noChangeArrowheads="1"/>
            </p:cNvSpPr>
            <p:nvPr/>
          </p:nvSpPr>
          <p:spPr bwMode="auto">
            <a:xfrm>
              <a:off x="2028825" y="4832350"/>
              <a:ext cx="18780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500" dirty="0">
                  <a:solidFill>
                    <a:prstClr val="black"/>
                  </a:solidFill>
                </a:rPr>
                <a:t>FEV</a:t>
              </a:r>
              <a:r>
                <a:rPr lang="en-US" altLang="en-US" sz="500" baseline="-25000" dirty="0">
                  <a:solidFill>
                    <a:prstClr val="black"/>
                  </a:solidFill>
                </a:rPr>
                <a:t>1</a:t>
              </a:r>
              <a:r>
                <a:rPr lang="en-US" altLang="en-US" sz="500" dirty="0">
                  <a:solidFill>
                    <a:prstClr val="black"/>
                  </a:solidFill>
                </a:rPr>
                <a:t>/FVC &lt; 0.7</a:t>
              </a:r>
            </a:p>
            <a:p>
              <a:pPr algn="r" eaLnBrk="1" hangingPunct="1"/>
              <a:r>
                <a:rPr lang="en-US" altLang="en-US" sz="500" dirty="0">
                  <a:solidFill>
                    <a:prstClr val="black"/>
                  </a:solidFill>
                </a:rPr>
                <a:t>post-BD</a:t>
              </a:r>
            </a:p>
          </p:txBody>
        </p:sp>
        <p:sp>
          <p:nvSpPr>
            <p:cNvPr id="54" name="TextBox 59"/>
            <p:cNvSpPr txBox="1">
              <a:spLocks noChangeArrowheads="1"/>
            </p:cNvSpPr>
            <p:nvPr/>
          </p:nvSpPr>
          <p:spPr bwMode="auto">
            <a:xfrm>
              <a:off x="1635125" y="5273675"/>
              <a:ext cx="5699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80000"/>
                </a:lnSpc>
              </a:pPr>
              <a:r>
                <a:rPr lang="en-US" altLang="en-US" sz="500" dirty="0">
                  <a:solidFill>
                    <a:prstClr val="black"/>
                  </a:solidFill>
                </a:rPr>
                <a:t>Asthma drugs</a:t>
              </a:r>
            </a:p>
            <a:p>
              <a:pPr algn="ctr" eaLnBrk="1" hangingPunct="1">
                <a:lnSpc>
                  <a:spcPct val="80000"/>
                </a:lnSpc>
              </a:pPr>
              <a:r>
                <a:rPr lang="en-US" altLang="en-US" sz="500" dirty="0">
                  <a:solidFill>
                    <a:prstClr val="black"/>
                  </a:solidFill>
                </a:rPr>
                <a:t>No LABA</a:t>
              </a:r>
            </a:p>
            <a:p>
              <a:pPr algn="ctr" eaLnBrk="1" hangingPunct="1">
                <a:lnSpc>
                  <a:spcPct val="80000"/>
                </a:lnSpc>
              </a:pPr>
              <a:r>
                <a:rPr lang="en-US" altLang="en-US" sz="500" dirty="0">
                  <a:solidFill>
                    <a:prstClr val="black"/>
                  </a:solidFill>
                </a:rPr>
                <a:t>monotherapy</a:t>
              </a:r>
              <a:endParaRPr lang="en-US" altLang="en-US" sz="500" dirty="0">
                <a:solidFill>
                  <a:srgbClr val="FFFFFF"/>
                </a:solidFill>
              </a:endParaRPr>
            </a:p>
          </p:txBody>
        </p:sp>
        <p:sp>
          <p:nvSpPr>
            <p:cNvPr id="55" name="TextBox 60"/>
            <p:cNvSpPr txBox="1">
              <a:spLocks noChangeArrowheads="1"/>
            </p:cNvSpPr>
            <p:nvPr/>
          </p:nvSpPr>
          <p:spPr bwMode="auto">
            <a:xfrm>
              <a:off x="903288" y="5241925"/>
              <a:ext cx="6350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500" b="1" dirty="0">
                  <a:solidFill>
                    <a:srgbClr val="FFFFFF"/>
                  </a:solidFill>
                </a:rPr>
                <a:t>STEP 4</a:t>
              </a:r>
            </a:p>
            <a:p>
              <a:pPr eaLnBrk="1" hangingPunct="1"/>
              <a:r>
                <a:rPr lang="en-US" altLang="en-US" sz="500" dirty="0">
                  <a:solidFill>
                    <a:prstClr val="white"/>
                  </a:solidFill>
                </a:rPr>
                <a:t>INITIAL</a:t>
              </a:r>
            </a:p>
            <a:p>
              <a:pPr eaLnBrk="1" hangingPunct="1"/>
              <a:r>
                <a:rPr lang="en-US" altLang="en-US" sz="500" dirty="0">
                  <a:solidFill>
                    <a:prstClr val="white"/>
                  </a:solidFill>
                </a:rPr>
                <a:t>TREATMENT*</a:t>
              </a:r>
              <a:endParaRPr lang="en-US" altLang="en-US" sz="500" b="1" dirty="0">
                <a:solidFill>
                  <a:prstClr val="white"/>
                </a:solidFill>
              </a:endParaRPr>
            </a:p>
          </p:txBody>
        </p:sp>
        <p:sp>
          <p:nvSpPr>
            <p:cNvPr id="56" name="Rectangle 61"/>
            <p:cNvSpPr>
              <a:spLocks noChangeArrowheads="1"/>
            </p:cNvSpPr>
            <p:nvPr/>
          </p:nvSpPr>
          <p:spPr bwMode="auto">
            <a:xfrm>
              <a:off x="3054350" y="5313363"/>
              <a:ext cx="4302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80000"/>
                </a:lnSpc>
              </a:pPr>
              <a:r>
                <a:rPr lang="en-US" altLang="en-US" sz="500" dirty="0">
                  <a:solidFill>
                    <a:prstClr val="black"/>
                  </a:solidFill>
                </a:rPr>
                <a:t>COPD drugs</a:t>
              </a:r>
            </a:p>
          </p:txBody>
        </p:sp>
        <p:sp>
          <p:nvSpPr>
            <p:cNvPr id="57" name="TextBox 62"/>
            <p:cNvSpPr txBox="1">
              <a:spLocks noChangeArrowheads="1"/>
            </p:cNvSpPr>
            <p:nvPr/>
          </p:nvSpPr>
          <p:spPr bwMode="auto">
            <a:xfrm>
              <a:off x="2057400" y="5273675"/>
              <a:ext cx="60166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80000"/>
                </a:lnSpc>
              </a:pPr>
              <a:r>
                <a:rPr lang="en-US" altLang="en-US" sz="500" dirty="0">
                  <a:solidFill>
                    <a:prstClr val="black"/>
                  </a:solidFill>
                </a:rPr>
                <a:t>Asthma drugs</a:t>
              </a:r>
            </a:p>
            <a:p>
              <a:pPr algn="ctr" eaLnBrk="1" hangingPunct="1">
                <a:lnSpc>
                  <a:spcPct val="80000"/>
                </a:lnSpc>
              </a:pPr>
              <a:r>
                <a:rPr lang="en-US" altLang="en-US" sz="500" dirty="0">
                  <a:solidFill>
                    <a:prstClr val="black"/>
                  </a:solidFill>
                </a:rPr>
                <a:t>No LABA</a:t>
              </a:r>
            </a:p>
            <a:p>
              <a:pPr algn="ctr" eaLnBrk="1" hangingPunct="1">
                <a:lnSpc>
                  <a:spcPct val="80000"/>
                </a:lnSpc>
              </a:pPr>
              <a:r>
                <a:rPr lang="en-US" altLang="en-US" sz="500" dirty="0">
                  <a:solidFill>
                    <a:prstClr val="black"/>
                  </a:solidFill>
                </a:rPr>
                <a:t>monotherapy</a:t>
              </a:r>
              <a:endParaRPr lang="en-US" altLang="en-US" sz="500" dirty="0">
                <a:solidFill>
                  <a:srgbClr val="FFFFFF"/>
                </a:solidFill>
              </a:endParaRPr>
            </a:p>
          </p:txBody>
        </p:sp>
        <p:sp>
          <p:nvSpPr>
            <p:cNvPr id="58" name="TextBox 63"/>
            <p:cNvSpPr txBox="1">
              <a:spLocks noChangeArrowheads="1"/>
            </p:cNvSpPr>
            <p:nvPr/>
          </p:nvSpPr>
          <p:spPr bwMode="auto">
            <a:xfrm>
              <a:off x="2551113" y="5251450"/>
              <a:ext cx="514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pPr>
              <a:r>
                <a:rPr lang="en-US" altLang="en-US" sz="500" dirty="0">
                  <a:solidFill>
                    <a:prstClr val="black"/>
                  </a:solidFill>
                </a:rPr>
                <a:t>ICS, and usually LABA</a:t>
              </a:r>
            </a:p>
            <a:p>
              <a:pPr algn="ctr" eaLnBrk="1" hangingPunct="1">
                <a:lnSpc>
                  <a:spcPct val="90000"/>
                </a:lnSpc>
              </a:pPr>
              <a:r>
                <a:rPr lang="en-US" altLang="en-US" sz="500" dirty="0">
                  <a:solidFill>
                    <a:prstClr val="black"/>
                  </a:solidFill>
                </a:rPr>
                <a:t>+/or LAMA</a:t>
              </a:r>
              <a:endParaRPr lang="en-US" altLang="en-US" sz="500" dirty="0">
                <a:solidFill>
                  <a:srgbClr val="FFFFFF"/>
                </a:solidFill>
              </a:endParaRPr>
            </a:p>
          </p:txBody>
        </p:sp>
        <p:sp>
          <p:nvSpPr>
            <p:cNvPr id="59" name="Rectangle 64"/>
            <p:cNvSpPr>
              <a:spLocks noChangeArrowheads="1"/>
            </p:cNvSpPr>
            <p:nvPr/>
          </p:nvSpPr>
          <p:spPr bwMode="auto">
            <a:xfrm>
              <a:off x="3479800" y="5310188"/>
              <a:ext cx="43180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80000"/>
                </a:lnSpc>
              </a:pPr>
              <a:r>
                <a:rPr lang="en-US" altLang="en-US" sz="500" dirty="0">
                  <a:solidFill>
                    <a:prstClr val="black"/>
                  </a:solidFill>
                </a:rPr>
                <a:t>COPD drugs</a:t>
              </a:r>
            </a:p>
          </p:txBody>
        </p:sp>
        <p:sp>
          <p:nvSpPr>
            <p:cNvPr id="60" name="Rectangle 65"/>
            <p:cNvSpPr>
              <a:spLocks noChangeArrowheads="1"/>
            </p:cNvSpPr>
            <p:nvPr/>
          </p:nvSpPr>
          <p:spPr bwMode="auto">
            <a:xfrm>
              <a:off x="1620838" y="5545138"/>
              <a:ext cx="228282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500" dirty="0">
                  <a:solidFill>
                    <a:prstClr val="black"/>
                  </a:solidFill>
                </a:rPr>
                <a:t>*Consult GINA and GOLD documents for recommended treatments.</a:t>
              </a:r>
            </a:p>
          </p:txBody>
        </p:sp>
        <p:sp>
          <p:nvSpPr>
            <p:cNvPr id="61" name="TextBox 67"/>
            <p:cNvSpPr txBox="1">
              <a:spLocks noChangeArrowheads="1"/>
            </p:cNvSpPr>
            <p:nvPr/>
          </p:nvSpPr>
          <p:spPr bwMode="auto">
            <a:xfrm>
              <a:off x="896938" y="5811838"/>
              <a:ext cx="925512"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500" b="1" dirty="0">
                  <a:solidFill>
                    <a:srgbClr val="FFFFFF"/>
                  </a:solidFill>
                </a:rPr>
                <a:t>STEP 5</a:t>
              </a:r>
            </a:p>
            <a:p>
              <a:pPr eaLnBrk="1" hangingPunct="1"/>
              <a:r>
                <a:rPr lang="en-US" altLang="en-US" sz="500" dirty="0">
                  <a:solidFill>
                    <a:srgbClr val="FFFFFF"/>
                  </a:solidFill>
                </a:rPr>
                <a:t>SPECIALISED</a:t>
              </a:r>
            </a:p>
            <a:p>
              <a:pPr eaLnBrk="1" hangingPunct="1"/>
              <a:r>
                <a:rPr lang="en-US" altLang="en-US" sz="500" dirty="0">
                  <a:solidFill>
                    <a:srgbClr val="FFFFFF"/>
                  </a:solidFill>
                </a:rPr>
                <a:t>INVESTIGATIONS</a:t>
              </a:r>
            </a:p>
            <a:p>
              <a:pPr eaLnBrk="1" hangingPunct="1"/>
              <a:r>
                <a:rPr lang="en-US" altLang="en-US" sz="500" dirty="0">
                  <a:solidFill>
                    <a:srgbClr val="FFFFFF"/>
                  </a:solidFill>
                </a:rPr>
                <a:t>or REFER IF:</a:t>
              </a:r>
              <a:endParaRPr lang="en-US" altLang="en-US" sz="500" b="1" dirty="0">
                <a:solidFill>
                  <a:srgbClr val="FFFFFF"/>
                </a:solidFill>
              </a:endParaRPr>
            </a:p>
          </p:txBody>
        </p:sp>
        <p:sp>
          <p:nvSpPr>
            <p:cNvPr id="62" name="TextBox 61"/>
            <p:cNvSpPr txBox="1"/>
            <p:nvPr/>
          </p:nvSpPr>
          <p:spPr>
            <a:xfrm>
              <a:off x="1662113" y="5762623"/>
              <a:ext cx="2351087" cy="585738"/>
            </a:xfrm>
            <a:prstGeom prst="rect">
              <a:avLst/>
            </a:prstGeom>
            <a:noFill/>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pPr>
              <a:r>
                <a:rPr lang="en-US" altLang="en-US" sz="470" spc="-10" dirty="0">
                  <a:solidFill>
                    <a:prstClr val="black"/>
                  </a:solidFill>
                </a:rPr>
                <a:t>• Persistent symptoms and/or exacerbations despite treatment.</a:t>
              </a:r>
            </a:p>
            <a:p>
              <a:pPr eaLnBrk="1" hangingPunct="1">
                <a:lnSpc>
                  <a:spcPct val="90000"/>
                </a:lnSpc>
              </a:pPr>
              <a:r>
                <a:rPr lang="en-US" altLang="en-US" sz="470" spc="-10" dirty="0">
                  <a:solidFill>
                    <a:prstClr val="black"/>
                  </a:solidFill>
                </a:rPr>
                <a:t>• Diagnostic uncertainty (e.g. suspected pulmonary hypertension, cardiovascular diseases    and other causes of respiratory symptoms).</a:t>
              </a:r>
            </a:p>
            <a:p>
              <a:pPr eaLnBrk="1" hangingPunct="1">
                <a:lnSpc>
                  <a:spcPct val="90000"/>
                </a:lnSpc>
              </a:pPr>
              <a:r>
                <a:rPr lang="en-US" altLang="en-US" sz="470" spc="-10" dirty="0">
                  <a:solidFill>
                    <a:prstClr val="black"/>
                  </a:solidFill>
                </a:rPr>
                <a:t>• Suspected asthma or COPD with atypical or additional symptoms or signs (e.g. haemoptysis, weight loss, night sweats, fever, signs of bronchiectasis or other structural lung disease).</a:t>
              </a:r>
            </a:p>
            <a:p>
              <a:pPr eaLnBrk="1" hangingPunct="1">
                <a:lnSpc>
                  <a:spcPct val="90000"/>
                </a:lnSpc>
              </a:pPr>
              <a:r>
                <a:rPr lang="en-US" altLang="en-US" sz="470" spc="-10" dirty="0">
                  <a:solidFill>
                    <a:prstClr val="black"/>
                  </a:solidFill>
                </a:rPr>
                <a:t>• Few features of either asthma or COPD.</a:t>
              </a:r>
            </a:p>
            <a:p>
              <a:pPr eaLnBrk="1" hangingPunct="1">
                <a:lnSpc>
                  <a:spcPct val="90000"/>
                </a:lnSpc>
              </a:pPr>
              <a:r>
                <a:rPr lang="en-US" altLang="en-US" sz="470" spc="-10" dirty="0">
                  <a:solidFill>
                    <a:prstClr val="black"/>
                  </a:solidFill>
                </a:rPr>
                <a:t>• Comorbidities present.</a:t>
              </a:r>
            </a:p>
            <a:p>
              <a:pPr eaLnBrk="1" hangingPunct="1">
                <a:lnSpc>
                  <a:spcPct val="90000"/>
                </a:lnSpc>
              </a:pPr>
              <a:r>
                <a:rPr lang="en-US" altLang="en-US" sz="470" spc="-10" dirty="0">
                  <a:solidFill>
                    <a:prstClr val="black"/>
                  </a:solidFill>
                </a:rPr>
                <a:t>• Reasons for referral for either diagnosis as outlined in the GINA and GOLD strategy reports.</a:t>
              </a:r>
              <a:endParaRPr lang="en-US" altLang="en-US" sz="470" spc="-10" dirty="0">
                <a:solidFill>
                  <a:srgbClr val="FFFFFF"/>
                </a:solidFill>
              </a:endParaRPr>
            </a:p>
          </p:txBody>
        </p:sp>
        <p:sp>
          <p:nvSpPr>
            <p:cNvPr id="63" name="Rectangle 26"/>
            <p:cNvSpPr>
              <a:spLocks noChangeArrowheads="1"/>
            </p:cNvSpPr>
            <p:nvPr/>
          </p:nvSpPr>
          <p:spPr bwMode="auto">
            <a:xfrm>
              <a:off x="938214" y="3260725"/>
              <a:ext cx="7747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pPr>
              <a:r>
                <a:rPr lang="en-US" altLang="en-US" sz="500" dirty="0">
                  <a:solidFill>
                    <a:prstClr val="black"/>
                  </a:solidFill>
                </a:rPr>
                <a:t>Past history or family history</a:t>
              </a:r>
            </a:p>
          </p:txBody>
        </p:sp>
      </p:grpSp>
    </p:spTree>
    <p:extLst>
      <p:ext uri="{BB962C8B-B14F-4D97-AF65-F5344CB8AC3E}">
        <p14:creationId xmlns:p14="http://schemas.microsoft.com/office/powerpoint/2010/main" val="3753102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6193" name="Picture 1" descr="STEP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00" y="101600"/>
            <a:ext cx="7200900" cy="654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4" name="TextBox 6"/>
          <p:cNvSpPr txBox="1">
            <a:spLocks noChangeArrowheads="1"/>
          </p:cNvSpPr>
          <p:nvPr/>
        </p:nvSpPr>
        <p:spPr bwMode="auto">
          <a:xfrm>
            <a:off x="160338" y="6624638"/>
            <a:ext cx="2046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1200" i="1">
                <a:solidFill>
                  <a:prstClr val="white"/>
                </a:solidFill>
              </a:rPr>
              <a:t>GINA 2014</a:t>
            </a:r>
          </a:p>
        </p:txBody>
      </p:sp>
      <p:sp>
        <p:nvSpPr>
          <p:cNvPr id="8" name="Rounded Rectangle 14"/>
          <p:cNvSpPr/>
          <p:nvPr/>
        </p:nvSpPr>
        <p:spPr>
          <a:xfrm>
            <a:off x="165100" y="6653213"/>
            <a:ext cx="882015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sp>
        <p:nvSpPr>
          <p:cNvPr id="136196" name="Rectangle 23"/>
          <p:cNvSpPr>
            <a:spLocks/>
          </p:cNvSpPr>
          <p:nvPr/>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Asthma</a:t>
            </a:r>
          </a:p>
        </p:txBody>
      </p:sp>
      <p:sp>
        <p:nvSpPr>
          <p:cNvPr id="136197" name="TextBox 9"/>
          <p:cNvSpPr txBox="1">
            <a:spLocks noChangeArrowheads="1"/>
          </p:cNvSpPr>
          <p:nvPr/>
        </p:nvSpPr>
        <p:spPr bwMode="auto">
          <a:xfrm>
            <a:off x="312738" y="6616700"/>
            <a:ext cx="20462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1200" i="1">
                <a:solidFill>
                  <a:prstClr val="white"/>
                </a:solidFill>
              </a:rPr>
              <a:t>GINA 2016, </a:t>
            </a:r>
            <a:r>
              <a:rPr lang="en-AU" altLang="en-US" sz="1200" i="1" dirty="0">
                <a:solidFill>
                  <a:prstClr val="white"/>
                </a:solidFill>
              </a:rPr>
              <a:t>Box 5-4</a:t>
            </a:r>
          </a:p>
        </p:txBody>
      </p:sp>
      <p:sp>
        <p:nvSpPr>
          <p:cNvPr id="136198" name="TextBox 8"/>
          <p:cNvSpPr txBox="1">
            <a:spLocks noChangeArrowheads="1"/>
          </p:cNvSpPr>
          <p:nvPr/>
        </p:nvSpPr>
        <p:spPr bwMode="auto">
          <a:xfrm>
            <a:off x="2336800" y="304800"/>
            <a:ext cx="54483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Aft>
                <a:spcPts val="125"/>
              </a:spcAft>
            </a:pPr>
            <a:r>
              <a:rPr lang="en-US" altLang="en-US" sz="1200" b="1">
                <a:solidFill>
                  <a:srgbClr val="FFFFFF"/>
                </a:solidFill>
              </a:rPr>
              <a:t>SYNDROMIC DIAGNOSIS IN ADULTS</a:t>
            </a:r>
          </a:p>
          <a:p>
            <a:pPr eaLnBrk="1" hangingPunct="1"/>
            <a:r>
              <a:rPr lang="en-US" altLang="en-US" sz="1000">
                <a:solidFill>
                  <a:srgbClr val="FFFFFF"/>
                </a:solidFill>
              </a:rPr>
              <a:t>(i) Assemble the features for asthma and for COPD that best describe the patient.</a:t>
            </a:r>
          </a:p>
          <a:p>
            <a:pPr eaLnBrk="1" hangingPunct="1"/>
            <a:r>
              <a:rPr lang="en-US" altLang="en-US" sz="1000">
                <a:solidFill>
                  <a:srgbClr val="FFFFFF"/>
                </a:solidFill>
              </a:rPr>
              <a:t>(ii) Compare number of features in favour of each diagnosis and select a diagnosis</a:t>
            </a:r>
          </a:p>
        </p:txBody>
      </p:sp>
      <p:sp>
        <p:nvSpPr>
          <p:cNvPr id="136199" name="TextBox 9"/>
          <p:cNvSpPr txBox="1">
            <a:spLocks noChangeArrowheads="1"/>
          </p:cNvSpPr>
          <p:nvPr/>
        </p:nvSpPr>
        <p:spPr bwMode="auto">
          <a:xfrm>
            <a:off x="1181100" y="368300"/>
            <a:ext cx="10668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700" b="1">
                <a:solidFill>
                  <a:srgbClr val="FFFFFF"/>
                </a:solidFill>
              </a:rPr>
              <a:t>STEP 2</a:t>
            </a:r>
          </a:p>
        </p:txBody>
      </p:sp>
      <p:sp>
        <p:nvSpPr>
          <p:cNvPr id="3" name="Rectangle 2"/>
          <p:cNvSpPr/>
          <p:nvPr/>
        </p:nvSpPr>
        <p:spPr>
          <a:xfrm>
            <a:off x="1212850" y="1009650"/>
            <a:ext cx="1770063" cy="238125"/>
          </a:xfrm>
          <a:prstGeom prst="rect">
            <a:avLst/>
          </a:prstGeom>
        </p:spPr>
        <p:txBody>
          <a:bodyPr wrap="none" lIns="36000">
            <a:spAutoFit/>
          </a:bodyPr>
          <a:lstStyle/>
          <a:p>
            <a:pPr>
              <a:defRPr/>
            </a:pPr>
            <a:r>
              <a:rPr lang="en-US" sz="950" dirty="0">
                <a:solidFill>
                  <a:prstClr val="black"/>
                </a:solidFill>
                <a:ea typeface="ＭＳ Ｐゴシック" charset="0"/>
                <a:cs typeface="ＭＳ Ｐゴシック" charset="0"/>
              </a:rPr>
              <a:t>Features: if present suggest -</a:t>
            </a:r>
          </a:p>
        </p:txBody>
      </p:sp>
      <p:sp>
        <p:nvSpPr>
          <p:cNvPr id="4" name="Rectangle 3"/>
          <p:cNvSpPr/>
          <p:nvPr/>
        </p:nvSpPr>
        <p:spPr>
          <a:xfrm>
            <a:off x="2951163" y="1022350"/>
            <a:ext cx="668337" cy="238125"/>
          </a:xfrm>
          <a:prstGeom prst="rect">
            <a:avLst/>
          </a:prstGeom>
        </p:spPr>
        <p:txBody>
          <a:bodyPr wrap="none" lIns="36000">
            <a:spAutoFit/>
          </a:bodyPr>
          <a:lstStyle/>
          <a:p>
            <a:pPr>
              <a:defRPr/>
            </a:pPr>
            <a:r>
              <a:rPr lang="en-US" sz="950" b="1" dirty="0">
                <a:solidFill>
                  <a:prstClr val="black"/>
                </a:solidFill>
                <a:ea typeface="ＭＳ Ｐゴシック" charset="0"/>
                <a:cs typeface="Arial"/>
              </a:rPr>
              <a:t>ASTHMA</a:t>
            </a:r>
          </a:p>
        </p:txBody>
      </p:sp>
      <p:sp>
        <p:nvSpPr>
          <p:cNvPr id="13" name="Rectangle 12"/>
          <p:cNvSpPr/>
          <p:nvPr/>
        </p:nvSpPr>
        <p:spPr>
          <a:xfrm>
            <a:off x="5440363" y="1022350"/>
            <a:ext cx="481012" cy="238125"/>
          </a:xfrm>
          <a:prstGeom prst="rect">
            <a:avLst/>
          </a:prstGeom>
        </p:spPr>
        <p:txBody>
          <a:bodyPr wrap="none" lIns="36000">
            <a:spAutoFit/>
          </a:bodyPr>
          <a:lstStyle/>
          <a:p>
            <a:pPr>
              <a:defRPr/>
            </a:pPr>
            <a:r>
              <a:rPr lang="en-US" sz="950" b="1" dirty="0">
                <a:solidFill>
                  <a:prstClr val="black"/>
                </a:solidFill>
                <a:ea typeface="ＭＳ Ｐゴシック" charset="0"/>
                <a:cs typeface="Arial"/>
              </a:rPr>
              <a:t>COPD</a:t>
            </a:r>
          </a:p>
        </p:txBody>
      </p:sp>
      <p:sp>
        <p:nvSpPr>
          <p:cNvPr id="14" name="Rectangle 13"/>
          <p:cNvSpPr/>
          <p:nvPr/>
        </p:nvSpPr>
        <p:spPr>
          <a:xfrm>
            <a:off x="1225550" y="1212850"/>
            <a:ext cx="849313" cy="246063"/>
          </a:xfrm>
          <a:prstGeom prst="rect">
            <a:avLst/>
          </a:prstGeom>
        </p:spPr>
        <p:txBody>
          <a:bodyPr wrap="none" lIns="36000">
            <a:spAutoFit/>
          </a:bodyPr>
          <a:lstStyle/>
          <a:p>
            <a:pPr>
              <a:defRPr/>
            </a:pPr>
            <a:r>
              <a:rPr lang="en-US" sz="1000" dirty="0">
                <a:solidFill>
                  <a:prstClr val="black"/>
                </a:solidFill>
                <a:ea typeface="ＭＳ Ｐゴシック" charset="0"/>
                <a:cs typeface="ＭＳ Ｐゴシック" charset="0"/>
              </a:rPr>
              <a:t>Age of onset</a:t>
            </a:r>
            <a:endParaRPr lang="en-US" sz="950" dirty="0">
              <a:solidFill>
                <a:prstClr val="black"/>
              </a:solidFill>
              <a:ea typeface="ＭＳ Ｐゴシック" charset="0"/>
              <a:cs typeface="ＭＳ Ｐゴシック" charset="0"/>
            </a:endParaRPr>
          </a:p>
        </p:txBody>
      </p:sp>
      <p:sp>
        <p:nvSpPr>
          <p:cNvPr id="16" name="Rectangle 15"/>
          <p:cNvSpPr/>
          <p:nvPr/>
        </p:nvSpPr>
        <p:spPr>
          <a:xfrm>
            <a:off x="2952750" y="1212850"/>
            <a:ext cx="1439863" cy="246063"/>
          </a:xfrm>
          <a:prstGeom prst="rect">
            <a:avLst/>
          </a:prstGeom>
        </p:spPr>
        <p:txBody>
          <a:bodyPr wrap="none" lIns="0">
            <a:spAutoFit/>
          </a:bodyPr>
          <a:lstStyle/>
          <a:p>
            <a:pPr marL="171450" indent="-171450">
              <a:buFont typeface="Wingdings" charset="2"/>
              <a:buChar char="q"/>
              <a:defRPr/>
            </a:pPr>
            <a:r>
              <a:rPr lang="en-US" sz="1000" dirty="0">
                <a:solidFill>
                  <a:prstClr val="black"/>
                </a:solidFill>
                <a:ea typeface="ＭＳ Ｐゴシック" charset="0"/>
                <a:cs typeface="ＭＳ Ｐゴシック" charset="0"/>
              </a:rPr>
              <a:t> Before age 20 years</a:t>
            </a:r>
            <a:endParaRPr lang="en-US" sz="950" dirty="0">
              <a:solidFill>
                <a:prstClr val="black"/>
              </a:solidFill>
              <a:ea typeface="ＭＳ Ｐゴシック" charset="0"/>
              <a:cs typeface="ＭＳ Ｐゴシック" charset="0"/>
            </a:endParaRPr>
          </a:p>
        </p:txBody>
      </p:sp>
      <p:sp>
        <p:nvSpPr>
          <p:cNvPr id="17" name="Rectangle 16"/>
          <p:cNvSpPr/>
          <p:nvPr/>
        </p:nvSpPr>
        <p:spPr>
          <a:xfrm>
            <a:off x="5441950" y="1225550"/>
            <a:ext cx="1298575" cy="246063"/>
          </a:xfrm>
          <a:prstGeom prst="rect">
            <a:avLst/>
          </a:prstGeom>
        </p:spPr>
        <p:txBody>
          <a:bodyPr wrap="none" lIns="0">
            <a:spAutoFit/>
          </a:bodyPr>
          <a:lstStyle/>
          <a:p>
            <a:pPr marL="171450" indent="-171450">
              <a:buFont typeface="Wingdings" charset="2"/>
              <a:buChar char="q"/>
              <a:defRPr/>
            </a:pPr>
            <a:r>
              <a:rPr lang="en-US" sz="1000" dirty="0">
                <a:solidFill>
                  <a:prstClr val="black"/>
                </a:solidFill>
                <a:ea typeface="ＭＳ Ｐゴシック" charset="0"/>
                <a:cs typeface="ＭＳ Ｐゴシック" charset="0"/>
              </a:rPr>
              <a:t>After age 40 years</a:t>
            </a:r>
            <a:endParaRPr lang="en-US" sz="950" dirty="0">
              <a:solidFill>
                <a:prstClr val="black"/>
              </a:solidFill>
              <a:ea typeface="ＭＳ Ｐゴシック" charset="0"/>
              <a:cs typeface="ＭＳ Ｐゴシック" charset="0"/>
            </a:endParaRPr>
          </a:p>
        </p:txBody>
      </p:sp>
      <p:sp>
        <p:nvSpPr>
          <p:cNvPr id="18" name="Rectangle 17"/>
          <p:cNvSpPr/>
          <p:nvPr/>
        </p:nvSpPr>
        <p:spPr>
          <a:xfrm>
            <a:off x="1212850" y="1454150"/>
            <a:ext cx="1304925" cy="246063"/>
          </a:xfrm>
          <a:prstGeom prst="rect">
            <a:avLst/>
          </a:prstGeom>
        </p:spPr>
        <p:txBody>
          <a:bodyPr wrap="none" lIns="36000">
            <a:spAutoFit/>
          </a:bodyPr>
          <a:lstStyle/>
          <a:p>
            <a:pPr>
              <a:defRPr/>
            </a:pPr>
            <a:r>
              <a:rPr lang="en-US" sz="1000" dirty="0">
                <a:solidFill>
                  <a:prstClr val="black"/>
                </a:solidFill>
                <a:ea typeface="ＭＳ Ｐゴシック" charset="0"/>
                <a:cs typeface="ＭＳ Ｐゴシック" charset="0"/>
              </a:rPr>
              <a:t>Pattern of symptoms</a:t>
            </a:r>
            <a:endParaRPr lang="en-US" sz="950" dirty="0">
              <a:solidFill>
                <a:prstClr val="black"/>
              </a:solidFill>
              <a:ea typeface="ＭＳ Ｐゴシック" charset="0"/>
              <a:cs typeface="ＭＳ Ｐゴシック" charset="0"/>
            </a:endParaRPr>
          </a:p>
        </p:txBody>
      </p:sp>
      <p:sp>
        <p:nvSpPr>
          <p:cNvPr id="19" name="Rectangle 18"/>
          <p:cNvSpPr/>
          <p:nvPr/>
        </p:nvSpPr>
        <p:spPr>
          <a:xfrm>
            <a:off x="2965450" y="1454150"/>
            <a:ext cx="2503488" cy="1014413"/>
          </a:xfrm>
          <a:prstGeom prst="rect">
            <a:avLst/>
          </a:prstGeom>
        </p:spPr>
        <p:txBody>
          <a:bodyPr wrap="none" lIns="0">
            <a:spAutoFit/>
          </a:bodyPr>
          <a:lstStyle/>
          <a:p>
            <a:pPr marL="171450" indent="-171450">
              <a:spcAft>
                <a:spcPts val="600"/>
              </a:spcAft>
              <a:buFont typeface="Wingdings" charset="2"/>
              <a:buChar char="q"/>
              <a:defRPr/>
            </a:pPr>
            <a:r>
              <a:rPr lang="en-US" sz="1000" dirty="0">
                <a:solidFill>
                  <a:prstClr val="black"/>
                </a:solidFill>
                <a:ea typeface="ＭＳ Ｐゴシック" charset="0"/>
                <a:cs typeface="ＭＳ Ｐゴシック" charset="0"/>
              </a:rPr>
              <a:t>Variation over minutes, hours or days</a:t>
            </a:r>
          </a:p>
          <a:p>
            <a:pPr marL="171450" indent="-171450">
              <a:spcAft>
                <a:spcPts val="600"/>
              </a:spcAft>
              <a:buFont typeface="Wingdings" charset="2"/>
              <a:buChar char="q"/>
              <a:defRPr/>
            </a:pPr>
            <a:r>
              <a:rPr lang="en-US" sz="1000" dirty="0">
                <a:solidFill>
                  <a:prstClr val="black"/>
                </a:solidFill>
                <a:ea typeface="ＭＳ Ｐゴシック" charset="0"/>
                <a:cs typeface="ＭＳ Ｐゴシック" charset="0"/>
              </a:rPr>
              <a:t>Worse during the night or early morning</a:t>
            </a:r>
          </a:p>
          <a:p>
            <a:pPr marL="171450" indent="-171450">
              <a:spcAft>
                <a:spcPts val="600"/>
              </a:spcAft>
              <a:buFont typeface="Wingdings" charset="2"/>
              <a:buChar char="q"/>
              <a:defRPr/>
            </a:pPr>
            <a:r>
              <a:rPr lang="en-US" sz="1000" dirty="0">
                <a:solidFill>
                  <a:prstClr val="black"/>
                </a:solidFill>
                <a:ea typeface="ＭＳ Ｐゴシック" charset="0"/>
                <a:cs typeface="ＭＳ Ｐゴシック" charset="0"/>
              </a:rPr>
              <a:t>Triggered by exercise, emotions</a:t>
            </a:r>
            <a:br>
              <a:rPr lang="en-US" sz="1000" dirty="0">
                <a:solidFill>
                  <a:prstClr val="black"/>
                </a:solidFill>
                <a:ea typeface="ＭＳ Ｐゴシック" charset="0"/>
                <a:cs typeface="ＭＳ Ｐゴシック" charset="0"/>
              </a:rPr>
            </a:br>
            <a:r>
              <a:rPr lang="en-US" sz="1000" dirty="0">
                <a:solidFill>
                  <a:prstClr val="black"/>
                </a:solidFill>
                <a:ea typeface="ＭＳ Ｐゴシック" charset="0"/>
                <a:cs typeface="ＭＳ Ｐゴシック" charset="0"/>
              </a:rPr>
              <a:t>including laughter, dust or exposure</a:t>
            </a:r>
            <a:br>
              <a:rPr lang="en-US" sz="1000" dirty="0">
                <a:solidFill>
                  <a:prstClr val="black"/>
                </a:solidFill>
                <a:ea typeface="ＭＳ Ｐゴシック" charset="0"/>
                <a:cs typeface="ＭＳ Ｐゴシック" charset="0"/>
              </a:rPr>
            </a:br>
            <a:r>
              <a:rPr lang="en-US" sz="1000" dirty="0">
                <a:solidFill>
                  <a:prstClr val="black"/>
                </a:solidFill>
                <a:ea typeface="ＭＳ Ｐゴシック" charset="0"/>
                <a:cs typeface="ＭＳ Ｐゴシック" charset="0"/>
              </a:rPr>
              <a:t>to allergens</a:t>
            </a:r>
            <a:endParaRPr lang="en-US" sz="950" dirty="0">
              <a:solidFill>
                <a:prstClr val="black"/>
              </a:solidFill>
              <a:ea typeface="ＭＳ Ｐゴシック" charset="0"/>
              <a:cs typeface="ＭＳ Ｐゴシック" charset="0"/>
            </a:endParaRPr>
          </a:p>
        </p:txBody>
      </p:sp>
      <p:sp>
        <p:nvSpPr>
          <p:cNvPr id="20" name="Rectangle 19"/>
          <p:cNvSpPr/>
          <p:nvPr/>
        </p:nvSpPr>
        <p:spPr>
          <a:xfrm>
            <a:off x="5441950" y="1466850"/>
            <a:ext cx="2454275" cy="1014413"/>
          </a:xfrm>
          <a:prstGeom prst="rect">
            <a:avLst/>
          </a:prstGeom>
        </p:spPr>
        <p:txBody>
          <a:bodyPr wrap="none" lIns="0">
            <a:spAutoFit/>
          </a:bodyPr>
          <a:lstStyle/>
          <a:p>
            <a:pPr marL="171450" indent="-171450">
              <a:spcAft>
                <a:spcPts val="600"/>
              </a:spcAft>
              <a:buFont typeface="Wingdings" charset="2"/>
              <a:buChar char="q"/>
              <a:defRPr/>
            </a:pPr>
            <a:r>
              <a:rPr lang="en-US" sz="1000" dirty="0">
                <a:solidFill>
                  <a:prstClr val="black"/>
                </a:solidFill>
                <a:ea typeface="ＭＳ Ｐゴシック" charset="0"/>
                <a:cs typeface="ＭＳ Ｐゴシック" charset="0"/>
              </a:rPr>
              <a:t>Persistent despite treatment</a:t>
            </a:r>
          </a:p>
          <a:p>
            <a:pPr marL="171450" indent="-171450">
              <a:spcAft>
                <a:spcPts val="600"/>
              </a:spcAft>
              <a:buFont typeface="Wingdings" charset="2"/>
              <a:buChar char="q"/>
              <a:defRPr/>
            </a:pPr>
            <a:r>
              <a:rPr lang="en-US" sz="1000" dirty="0">
                <a:solidFill>
                  <a:prstClr val="black"/>
                </a:solidFill>
                <a:ea typeface="ＭＳ Ｐゴシック" charset="0"/>
                <a:cs typeface="ＭＳ Ｐゴシック" charset="0"/>
              </a:rPr>
              <a:t>Good and bad days but always daily</a:t>
            </a:r>
            <a:br>
              <a:rPr lang="en-US" sz="1000" dirty="0">
                <a:solidFill>
                  <a:prstClr val="black"/>
                </a:solidFill>
                <a:ea typeface="ＭＳ Ｐゴシック" charset="0"/>
                <a:cs typeface="ＭＳ Ｐゴシック" charset="0"/>
              </a:rPr>
            </a:br>
            <a:r>
              <a:rPr lang="en-US" sz="1000" dirty="0">
                <a:solidFill>
                  <a:prstClr val="black"/>
                </a:solidFill>
                <a:ea typeface="ＭＳ Ｐゴシック" charset="0"/>
                <a:cs typeface="ＭＳ Ｐゴシック" charset="0"/>
              </a:rPr>
              <a:t>symptoms and </a:t>
            </a:r>
            <a:r>
              <a:rPr lang="en-US" sz="1000" dirty="0" err="1">
                <a:solidFill>
                  <a:prstClr val="black"/>
                </a:solidFill>
                <a:ea typeface="ＭＳ Ｐゴシック" charset="0"/>
                <a:cs typeface="ＭＳ Ｐゴシック" charset="0"/>
              </a:rPr>
              <a:t>exertional</a:t>
            </a:r>
            <a:r>
              <a:rPr lang="en-US" sz="1000" dirty="0">
                <a:solidFill>
                  <a:prstClr val="black"/>
                </a:solidFill>
                <a:ea typeface="ＭＳ Ｐゴシック" charset="0"/>
                <a:cs typeface="ＭＳ Ｐゴシック" charset="0"/>
              </a:rPr>
              <a:t> dyspnea</a:t>
            </a:r>
          </a:p>
          <a:p>
            <a:pPr marL="171450" indent="-171450">
              <a:spcAft>
                <a:spcPts val="600"/>
              </a:spcAft>
              <a:buFont typeface="Wingdings" charset="2"/>
              <a:buChar char="q"/>
              <a:defRPr/>
            </a:pPr>
            <a:r>
              <a:rPr lang="en-US" sz="1000" dirty="0">
                <a:solidFill>
                  <a:prstClr val="black"/>
                </a:solidFill>
                <a:ea typeface="ＭＳ Ｐゴシック" charset="0"/>
                <a:cs typeface="ＭＳ Ｐゴシック" charset="0"/>
              </a:rPr>
              <a:t>Chronic cough &amp; sputum preceded </a:t>
            </a:r>
            <a:br>
              <a:rPr lang="en-US" sz="1000" dirty="0">
                <a:solidFill>
                  <a:prstClr val="black"/>
                </a:solidFill>
                <a:ea typeface="ＭＳ Ｐゴシック" charset="0"/>
                <a:cs typeface="ＭＳ Ｐゴシック" charset="0"/>
              </a:rPr>
            </a:br>
            <a:r>
              <a:rPr lang="en-US" sz="1000" dirty="0">
                <a:solidFill>
                  <a:prstClr val="black"/>
                </a:solidFill>
                <a:ea typeface="ＭＳ Ｐゴシック" charset="0"/>
                <a:cs typeface="ＭＳ Ｐゴシック" charset="0"/>
              </a:rPr>
              <a:t>onset of dyspnea, unrelated to triggers</a:t>
            </a:r>
            <a:endParaRPr lang="en-US" sz="950" dirty="0">
              <a:solidFill>
                <a:prstClr val="black"/>
              </a:solidFill>
              <a:ea typeface="ＭＳ Ｐゴシック" charset="0"/>
              <a:cs typeface="ＭＳ Ｐゴシック" charset="0"/>
            </a:endParaRPr>
          </a:p>
        </p:txBody>
      </p:sp>
      <p:sp>
        <p:nvSpPr>
          <p:cNvPr id="21" name="Rectangle 20"/>
          <p:cNvSpPr/>
          <p:nvPr/>
        </p:nvSpPr>
        <p:spPr>
          <a:xfrm>
            <a:off x="1200150" y="2533650"/>
            <a:ext cx="898525" cy="246063"/>
          </a:xfrm>
          <a:prstGeom prst="rect">
            <a:avLst/>
          </a:prstGeom>
        </p:spPr>
        <p:txBody>
          <a:bodyPr wrap="none" lIns="36000">
            <a:spAutoFit/>
          </a:bodyPr>
          <a:lstStyle/>
          <a:p>
            <a:pPr>
              <a:defRPr/>
            </a:pPr>
            <a:r>
              <a:rPr lang="en-US" sz="1000" dirty="0">
                <a:solidFill>
                  <a:prstClr val="black"/>
                </a:solidFill>
                <a:ea typeface="ＭＳ Ｐゴシック" charset="0"/>
                <a:cs typeface="ＭＳ Ｐゴシック" charset="0"/>
              </a:rPr>
              <a:t>Lung function</a:t>
            </a:r>
            <a:endParaRPr lang="en-US" sz="950" dirty="0">
              <a:solidFill>
                <a:prstClr val="black"/>
              </a:solidFill>
              <a:ea typeface="ＭＳ Ｐゴシック" charset="0"/>
              <a:cs typeface="ＭＳ Ｐゴシック" charset="0"/>
            </a:endParaRPr>
          </a:p>
        </p:txBody>
      </p:sp>
      <p:sp>
        <p:nvSpPr>
          <p:cNvPr id="22" name="Rectangle 21"/>
          <p:cNvSpPr/>
          <p:nvPr/>
        </p:nvSpPr>
        <p:spPr>
          <a:xfrm>
            <a:off x="2952750" y="2520950"/>
            <a:ext cx="2247900" cy="400050"/>
          </a:xfrm>
          <a:prstGeom prst="rect">
            <a:avLst/>
          </a:prstGeom>
        </p:spPr>
        <p:txBody>
          <a:bodyPr wrap="none" lIns="0">
            <a:spAutoFit/>
          </a:bodyPr>
          <a:lstStyle/>
          <a:p>
            <a:pPr marL="171450" indent="-171450">
              <a:buFont typeface="Wingdings" charset="2"/>
              <a:buChar char="q"/>
              <a:defRPr/>
            </a:pPr>
            <a:r>
              <a:rPr lang="en-US" sz="1000" dirty="0">
                <a:solidFill>
                  <a:prstClr val="black"/>
                </a:solidFill>
                <a:ea typeface="ＭＳ Ｐゴシック" charset="0"/>
                <a:cs typeface="ＭＳ Ｐゴシック" charset="0"/>
              </a:rPr>
              <a:t>Record of variable airflow limitation</a:t>
            </a:r>
            <a:br>
              <a:rPr lang="en-US" sz="1000" dirty="0">
                <a:solidFill>
                  <a:prstClr val="black"/>
                </a:solidFill>
                <a:ea typeface="ＭＳ Ｐゴシック" charset="0"/>
                <a:cs typeface="ＭＳ Ｐゴシック" charset="0"/>
              </a:rPr>
            </a:br>
            <a:r>
              <a:rPr lang="en-US" sz="1000" dirty="0">
                <a:solidFill>
                  <a:prstClr val="black"/>
                </a:solidFill>
                <a:ea typeface="ＭＳ Ｐゴシック" charset="0"/>
                <a:cs typeface="ＭＳ Ｐゴシック" charset="0"/>
              </a:rPr>
              <a:t>(</a:t>
            </a:r>
            <a:r>
              <a:rPr lang="en-US" sz="1000" dirty="0" err="1">
                <a:solidFill>
                  <a:prstClr val="black"/>
                </a:solidFill>
                <a:ea typeface="ＭＳ Ｐゴシック" charset="0"/>
                <a:cs typeface="ＭＳ Ｐゴシック" charset="0"/>
              </a:rPr>
              <a:t>spirometry</a:t>
            </a:r>
            <a:r>
              <a:rPr lang="en-US" sz="1000" dirty="0">
                <a:solidFill>
                  <a:prstClr val="black"/>
                </a:solidFill>
                <a:ea typeface="ＭＳ Ｐゴシック" charset="0"/>
                <a:cs typeface="ＭＳ Ｐゴシック" charset="0"/>
              </a:rPr>
              <a:t> or peak flow)</a:t>
            </a:r>
            <a:endParaRPr lang="en-US" sz="950" dirty="0">
              <a:solidFill>
                <a:prstClr val="black"/>
              </a:solidFill>
              <a:ea typeface="ＭＳ Ｐゴシック" charset="0"/>
              <a:cs typeface="ＭＳ Ｐゴシック" charset="0"/>
            </a:endParaRPr>
          </a:p>
        </p:txBody>
      </p:sp>
      <p:sp>
        <p:nvSpPr>
          <p:cNvPr id="23" name="Rectangle 22"/>
          <p:cNvSpPr/>
          <p:nvPr/>
        </p:nvSpPr>
        <p:spPr>
          <a:xfrm>
            <a:off x="5441950" y="2508250"/>
            <a:ext cx="2349500" cy="400050"/>
          </a:xfrm>
          <a:prstGeom prst="rect">
            <a:avLst/>
          </a:prstGeom>
        </p:spPr>
        <p:txBody>
          <a:bodyPr wrap="none" lIns="0">
            <a:spAutoFit/>
          </a:bodyPr>
          <a:lstStyle/>
          <a:p>
            <a:pPr marL="171450" indent="-171450">
              <a:buFont typeface="Wingdings" charset="2"/>
              <a:buChar char="q"/>
              <a:defRPr/>
            </a:pPr>
            <a:r>
              <a:rPr lang="en-US" sz="1000" dirty="0">
                <a:solidFill>
                  <a:prstClr val="black"/>
                </a:solidFill>
                <a:ea typeface="ＭＳ Ｐゴシック" charset="0"/>
                <a:cs typeface="ＭＳ Ｐゴシック" charset="0"/>
              </a:rPr>
              <a:t>Record of persistent airflow limitation</a:t>
            </a:r>
            <a:br>
              <a:rPr lang="en-US" sz="1000" dirty="0">
                <a:solidFill>
                  <a:prstClr val="black"/>
                </a:solidFill>
                <a:ea typeface="ＭＳ Ｐゴシック" charset="0"/>
                <a:cs typeface="ＭＳ Ｐゴシック" charset="0"/>
              </a:rPr>
            </a:br>
            <a:r>
              <a:rPr lang="en-US" sz="1000" dirty="0">
                <a:solidFill>
                  <a:prstClr val="black"/>
                </a:solidFill>
                <a:ea typeface="ＭＳ Ｐゴシック" charset="0"/>
                <a:cs typeface="ＭＳ Ｐゴシック" charset="0"/>
              </a:rPr>
              <a:t>(FEV</a:t>
            </a:r>
            <a:r>
              <a:rPr lang="en-US" sz="1000" baseline="-25000" dirty="0">
                <a:solidFill>
                  <a:prstClr val="black"/>
                </a:solidFill>
                <a:ea typeface="ＭＳ Ｐゴシック" charset="0"/>
                <a:cs typeface="ＭＳ Ｐゴシック" charset="0"/>
              </a:rPr>
              <a:t>1</a:t>
            </a:r>
            <a:r>
              <a:rPr lang="en-US" sz="1000" dirty="0">
                <a:solidFill>
                  <a:prstClr val="black"/>
                </a:solidFill>
                <a:ea typeface="ＭＳ Ｐゴシック" charset="0"/>
                <a:cs typeface="ＭＳ Ｐゴシック" charset="0"/>
              </a:rPr>
              <a:t>/FVC &lt; 0.7 post-BD)</a:t>
            </a:r>
            <a:endParaRPr lang="en-US" sz="950" dirty="0">
              <a:solidFill>
                <a:prstClr val="black"/>
              </a:solidFill>
              <a:ea typeface="ＭＳ Ｐゴシック" charset="0"/>
              <a:cs typeface="ＭＳ Ｐゴシック" charset="0"/>
            </a:endParaRPr>
          </a:p>
        </p:txBody>
      </p:sp>
      <p:sp>
        <p:nvSpPr>
          <p:cNvPr id="24" name="Rectangle 23"/>
          <p:cNvSpPr/>
          <p:nvPr/>
        </p:nvSpPr>
        <p:spPr>
          <a:xfrm>
            <a:off x="1212850" y="2851150"/>
            <a:ext cx="1419225" cy="400050"/>
          </a:xfrm>
          <a:prstGeom prst="rect">
            <a:avLst/>
          </a:prstGeom>
        </p:spPr>
        <p:txBody>
          <a:bodyPr wrap="none" lIns="36000">
            <a:spAutoFit/>
          </a:bodyPr>
          <a:lstStyle/>
          <a:p>
            <a:pPr>
              <a:defRPr/>
            </a:pPr>
            <a:r>
              <a:rPr lang="en-US" sz="1000" dirty="0">
                <a:solidFill>
                  <a:prstClr val="black"/>
                </a:solidFill>
                <a:ea typeface="ＭＳ Ｐゴシック" charset="0"/>
                <a:cs typeface="ＭＳ Ｐゴシック" charset="0"/>
              </a:rPr>
              <a:t>Lung function between</a:t>
            </a:r>
            <a:br>
              <a:rPr lang="en-US" sz="1000" dirty="0">
                <a:solidFill>
                  <a:prstClr val="black"/>
                </a:solidFill>
                <a:ea typeface="ＭＳ Ｐゴシック" charset="0"/>
                <a:cs typeface="ＭＳ Ｐゴシック" charset="0"/>
              </a:rPr>
            </a:br>
            <a:r>
              <a:rPr lang="en-US" sz="1000" dirty="0">
                <a:solidFill>
                  <a:prstClr val="black"/>
                </a:solidFill>
                <a:ea typeface="ＭＳ Ｐゴシック" charset="0"/>
                <a:cs typeface="ＭＳ Ｐゴシック" charset="0"/>
              </a:rPr>
              <a:t>symptoms</a:t>
            </a:r>
            <a:endParaRPr lang="en-US" sz="950" dirty="0">
              <a:solidFill>
                <a:prstClr val="black"/>
              </a:solidFill>
              <a:ea typeface="ＭＳ Ｐゴシック" charset="0"/>
              <a:cs typeface="ＭＳ Ｐゴシック" charset="0"/>
            </a:endParaRPr>
          </a:p>
        </p:txBody>
      </p:sp>
      <p:sp>
        <p:nvSpPr>
          <p:cNvPr id="25" name="Rectangle 24"/>
          <p:cNvSpPr/>
          <p:nvPr/>
        </p:nvSpPr>
        <p:spPr>
          <a:xfrm>
            <a:off x="2952750" y="2901950"/>
            <a:ext cx="682625" cy="246063"/>
          </a:xfrm>
          <a:prstGeom prst="rect">
            <a:avLst/>
          </a:prstGeom>
        </p:spPr>
        <p:txBody>
          <a:bodyPr wrap="none" lIns="0">
            <a:spAutoFit/>
          </a:bodyPr>
          <a:lstStyle/>
          <a:p>
            <a:pPr marL="171450" indent="-171450">
              <a:buFont typeface="Wingdings" charset="2"/>
              <a:buChar char="q"/>
              <a:defRPr/>
            </a:pPr>
            <a:r>
              <a:rPr lang="en-US" sz="1000" dirty="0">
                <a:solidFill>
                  <a:prstClr val="black"/>
                </a:solidFill>
                <a:ea typeface="ＭＳ Ｐゴシック" charset="0"/>
                <a:cs typeface="ＭＳ Ｐゴシック" charset="0"/>
              </a:rPr>
              <a:t>Normal</a:t>
            </a:r>
            <a:endParaRPr lang="en-US" sz="950" dirty="0">
              <a:solidFill>
                <a:prstClr val="black"/>
              </a:solidFill>
              <a:ea typeface="ＭＳ Ｐゴシック" charset="0"/>
              <a:cs typeface="ＭＳ Ｐゴシック" charset="0"/>
            </a:endParaRPr>
          </a:p>
        </p:txBody>
      </p:sp>
      <p:sp>
        <p:nvSpPr>
          <p:cNvPr id="26" name="Rectangle 25"/>
          <p:cNvSpPr/>
          <p:nvPr/>
        </p:nvSpPr>
        <p:spPr>
          <a:xfrm>
            <a:off x="5454650" y="2889250"/>
            <a:ext cx="836613" cy="246063"/>
          </a:xfrm>
          <a:prstGeom prst="rect">
            <a:avLst/>
          </a:prstGeom>
        </p:spPr>
        <p:txBody>
          <a:bodyPr wrap="none" lIns="0">
            <a:spAutoFit/>
          </a:bodyPr>
          <a:lstStyle/>
          <a:p>
            <a:pPr marL="171450" indent="-171450">
              <a:buFont typeface="Wingdings" charset="2"/>
              <a:buChar char="q"/>
              <a:defRPr/>
            </a:pPr>
            <a:r>
              <a:rPr lang="en-US" sz="1000" dirty="0">
                <a:solidFill>
                  <a:prstClr val="black"/>
                </a:solidFill>
                <a:ea typeface="ＭＳ Ｐゴシック" charset="0"/>
                <a:cs typeface="ＭＳ Ｐゴシック" charset="0"/>
              </a:rPr>
              <a:t>Abnormal</a:t>
            </a:r>
            <a:endParaRPr lang="en-US" sz="950" dirty="0">
              <a:solidFill>
                <a:prstClr val="black"/>
              </a:solidFill>
              <a:ea typeface="ＭＳ Ｐゴシック" charset="0"/>
              <a:cs typeface="ＭＳ Ｐゴシック" charset="0"/>
            </a:endParaRPr>
          </a:p>
        </p:txBody>
      </p:sp>
      <p:sp>
        <p:nvSpPr>
          <p:cNvPr id="27" name="Rectangle 26"/>
          <p:cNvSpPr/>
          <p:nvPr/>
        </p:nvSpPr>
        <p:spPr>
          <a:xfrm>
            <a:off x="1200150" y="3244850"/>
            <a:ext cx="1731963" cy="246063"/>
          </a:xfrm>
          <a:prstGeom prst="rect">
            <a:avLst/>
          </a:prstGeom>
        </p:spPr>
        <p:txBody>
          <a:bodyPr wrap="none" lIns="36000">
            <a:spAutoFit/>
          </a:bodyPr>
          <a:lstStyle/>
          <a:p>
            <a:pPr>
              <a:defRPr/>
            </a:pPr>
            <a:r>
              <a:rPr lang="en-US" sz="1000" dirty="0">
                <a:solidFill>
                  <a:prstClr val="black"/>
                </a:solidFill>
                <a:ea typeface="ＭＳ Ｐゴシック" charset="0"/>
                <a:cs typeface="ＭＳ Ｐゴシック" charset="0"/>
              </a:rPr>
              <a:t>Past history or family history</a:t>
            </a:r>
            <a:endParaRPr lang="en-US" sz="950" dirty="0">
              <a:solidFill>
                <a:prstClr val="black"/>
              </a:solidFill>
              <a:ea typeface="ＭＳ Ｐゴシック" charset="0"/>
              <a:cs typeface="ＭＳ Ｐゴシック" charset="0"/>
            </a:endParaRPr>
          </a:p>
        </p:txBody>
      </p:sp>
      <p:sp>
        <p:nvSpPr>
          <p:cNvPr id="28" name="Rectangle 27"/>
          <p:cNvSpPr/>
          <p:nvPr/>
        </p:nvSpPr>
        <p:spPr>
          <a:xfrm>
            <a:off x="2965450" y="3257550"/>
            <a:ext cx="2457450" cy="784225"/>
          </a:xfrm>
          <a:prstGeom prst="rect">
            <a:avLst/>
          </a:prstGeom>
        </p:spPr>
        <p:txBody>
          <a:bodyPr lIns="0">
            <a:spAutoFit/>
          </a:bodyPr>
          <a:lstStyle/>
          <a:p>
            <a:pPr marL="171450" indent="-171450">
              <a:spcAft>
                <a:spcPts val="600"/>
              </a:spcAft>
              <a:buFont typeface="Wingdings" charset="2"/>
              <a:buChar char="q"/>
              <a:defRPr/>
            </a:pPr>
            <a:r>
              <a:rPr lang="en-US" sz="1000" dirty="0">
                <a:solidFill>
                  <a:prstClr val="black"/>
                </a:solidFill>
                <a:ea typeface="ＭＳ Ｐゴシック" charset="0"/>
                <a:cs typeface="ＭＳ Ｐゴシック" charset="0"/>
              </a:rPr>
              <a:t>Previous doctor diagnosis of asthma</a:t>
            </a:r>
          </a:p>
          <a:p>
            <a:pPr marL="171450" indent="-171450">
              <a:spcAft>
                <a:spcPts val="600"/>
              </a:spcAft>
              <a:buFont typeface="Wingdings" charset="2"/>
              <a:buChar char="q"/>
              <a:defRPr/>
            </a:pPr>
            <a:r>
              <a:rPr lang="en-US" sz="1000" dirty="0">
                <a:solidFill>
                  <a:prstClr val="black"/>
                </a:solidFill>
                <a:ea typeface="ＭＳ Ｐゴシック" charset="0"/>
                <a:cs typeface="ＭＳ Ｐゴシック" charset="0"/>
              </a:rPr>
              <a:t>Family history of asthma, and other allergic conditions (allergic rhinitis or eczema)</a:t>
            </a:r>
            <a:endParaRPr lang="en-US" sz="950" dirty="0">
              <a:solidFill>
                <a:prstClr val="black"/>
              </a:solidFill>
              <a:ea typeface="ＭＳ Ｐゴシック" charset="0"/>
              <a:cs typeface="ＭＳ Ｐゴシック" charset="0"/>
            </a:endParaRPr>
          </a:p>
        </p:txBody>
      </p:sp>
      <p:sp>
        <p:nvSpPr>
          <p:cNvPr id="29" name="Rectangle 28"/>
          <p:cNvSpPr/>
          <p:nvPr/>
        </p:nvSpPr>
        <p:spPr>
          <a:xfrm>
            <a:off x="5454650" y="3244850"/>
            <a:ext cx="2439988" cy="784225"/>
          </a:xfrm>
          <a:prstGeom prst="rect">
            <a:avLst/>
          </a:prstGeom>
        </p:spPr>
        <p:txBody>
          <a:bodyPr wrap="none" lIns="0">
            <a:spAutoFit/>
          </a:bodyPr>
          <a:lstStyle/>
          <a:p>
            <a:pPr marL="171450" indent="-171450">
              <a:spcAft>
                <a:spcPts val="600"/>
              </a:spcAft>
              <a:buFont typeface="Wingdings" charset="2"/>
              <a:buChar char="q"/>
              <a:defRPr/>
            </a:pPr>
            <a:r>
              <a:rPr lang="en-US" sz="1000" dirty="0">
                <a:solidFill>
                  <a:prstClr val="black"/>
                </a:solidFill>
                <a:ea typeface="ＭＳ Ｐゴシック" charset="0"/>
                <a:cs typeface="ＭＳ Ｐゴシック" charset="0"/>
              </a:rPr>
              <a:t>Previous doctor diagnosis of COPD,</a:t>
            </a:r>
            <a:br>
              <a:rPr lang="en-US" sz="1000" dirty="0">
                <a:solidFill>
                  <a:prstClr val="black"/>
                </a:solidFill>
                <a:ea typeface="ＭＳ Ｐゴシック" charset="0"/>
                <a:cs typeface="ＭＳ Ｐゴシック" charset="0"/>
              </a:rPr>
            </a:br>
            <a:r>
              <a:rPr lang="en-US" sz="1000" dirty="0">
                <a:solidFill>
                  <a:prstClr val="black"/>
                </a:solidFill>
                <a:ea typeface="ＭＳ Ｐゴシック" charset="0"/>
                <a:cs typeface="ＭＳ Ｐゴシック" charset="0"/>
              </a:rPr>
              <a:t>chronic bronchitis or emphysema</a:t>
            </a:r>
          </a:p>
          <a:p>
            <a:pPr marL="171450" indent="-171450">
              <a:spcAft>
                <a:spcPts val="600"/>
              </a:spcAft>
              <a:buFont typeface="Wingdings" charset="2"/>
              <a:buChar char="q"/>
              <a:defRPr/>
            </a:pPr>
            <a:r>
              <a:rPr lang="en-US" sz="1000" dirty="0">
                <a:solidFill>
                  <a:prstClr val="black"/>
                </a:solidFill>
                <a:ea typeface="ＭＳ Ｐゴシック" charset="0"/>
                <a:cs typeface="ＭＳ Ｐゴシック" charset="0"/>
              </a:rPr>
              <a:t>Heavy exposure to risk factor: tobacco</a:t>
            </a:r>
            <a:br>
              <a:rPr lang="en-US" sz="1000" dirty="0">
                <a:solidFill>
                  <a:prstClr val="black"/>
                </a:solidFill>
                <a:ea typeface="ＭＳ Ｐゴシック" charset="0"/>
                <a:cs typeface="ＭＳ Ｐゴシック" charset="0"/>
              </a:rPr>
            </a:br>
            <a:r>
              <a:rPr lang="en-US" sz="1000" dirty="0">
                <a:solidFill>
                  <a:prstClr val="black"/>
                </a:solidFill>
                <a:ea typeface="ＭＳ Ｐゴシック" charset="0"/>
                <a:cs typeface="ＭＳ Ｐゴシック" charset="0"/>
              </a:rPr>
              <a:t>smoke, biomass fuels</a:t>
            </a:r>
            <a:endParaRPr lang="en-US" sz="950" dirty="0">
              <a:solidFill>
                <a:prstClr val="black"/>
              </a:solidFill>
              <a:ea typeface="ＭＳ Ｐゴシック" charset="0"/>
              <a:cs typeface="ＭＳ Ｐゴシック" charset="0"/>
            </a:endParaRPr>
          </a:p>
        </p:txBody>
      </p:sp>
      <p:sp>
        <p:nvSpPr>
          <p:cNvPr id="30" name="Rectangle 29"/>
          <p:cNvSpPr/>
          <p:nvPr/>
        </p:nvSpPr>
        <p:spPr>
          <a:xfrm>
            <a:off x="1212850" y="4133850"/>
            <a:ext cx="830263" cy="246063"/>
          </a:xfrm>
          <a:prstGeom prst="rect">
            <a:avLst/>
          </a:prstGeom>
        </p:spPr>
        <p:txBody>
          <a:bodyPr wrap="none" lIns="36000">
            <a:spAutoFit/>
          </a:bodyPr>
          <a:lstStyle/>
          <a:p>
            <a:pPr>
              <a:defRPr/>
            </a:pPr>
            <a:r>
              <a:rPr lang="en-US" sz="1000" dirty="0">
                <a:solidFill>
                  <a:prstClr val="black"/>
                </a:solidFill>
                <a:ea typeface="ＭＳ Ｐゴシック" charset="0"/>
                <a:cs typeface="ＭＳ Ｐゴシック" charset="0"/>
              </a:rPr>
              <a:t>Time course</a:t>
            </a:r>
            <a:endParaRPr lang="en-US" sz="950" dirty="0">
              <a:solidFill>
                <a:prstClr val="black"/>
              </a:solidFill>
              <a:ea typeface="ＭＳ Ｐゴシック" charset="0"/>
              <a:cs typeface="ＭＳ Ｐゴシック" charset="0"/>
            </a:endParaRPr>
          </a:p>
        </p:txBody>
      </p:sp>
      <p:sp>
        <p:nvSpPr>
          <p:cNvPr id="31" name="Rectangle 30"/>
          <p:cNvSpPr/>
          <p:nvPr/>
        </p:nvSpPr>
        <p:spPr>
          <a:xfrm>
            <a:off x="2952750" y="4095750"/>
            <a:ext cx="2457450" cy="1001713"/>
          </a:xfrm>
          <a:prstGeom prst="rect">
            <a:avLst/>
          </a:prstGeom>
        </p:spPr>
        <p:txBody>
          <a:bodyPr lIns="0">
            <a:spAutoFit/>
          </a:bodyPr>
          <a:lstStyle/>
          <a:p>
            <a:pPr marL="171450" indent="-171450">
              <a:lnSpc>
                <a:spcPct val="90000"/>
              </a:lnSpc>
              <a:spcAft>
                <a:spcPts val="600"/>
              </a:spcAft>
              <a:buFont typeface="Wingdings" charset="2"/>
              <a:buChar char="q"/>
              <a:defRPr/>
            </a:pPr>
            <a:r>
              <a:rPr lang="en-US" sz="1000" dirty="0">
                <a:solidFill>
                  <a:prstClr val="black"/>
                </a:solidFill>
                <a:ea typeface="ＭＳ Ｐゴシック" charset="0"/>
                <a:cs typeface="ＭＳ Ｐゴシック" charset="0"/>
              </a:rPr>
              <a:t>No worsening of symptoms over time.</a:t>
            </a:r>
            <a:br>
              <a:rPr lang="en-US" sz="1000" dirty="0">
                <a:solidFill>
                  <a:prstClr val="black"/>
                </a:solidFill>
                <a:ea typeface="ＭＳ Ｐゴシック" charset="0"/>
                <a:cs typeface="ＭＳ Ｐゴシック" charset="0"/>
              </a:rPr>
            </a:br>
            <a:r>
              <a:rPr lang="en-US" sz="1000" dirty="0">
                <a:solidFill>
                  <a:prstClr val="black"/>
                </a:solidFill>
                <a:ea typeface="ＭＳ Ｐゴシック" charset="0"/>
                <a:cs typeface="ＭＳ Ｐゴシック" charset="0"/>
              </a:rPr>
              <a:t>Variation in symptoms either seasonally, or from year to year</a:t>
            </a:r>
          </a:p>
          <a:p>
            <a:pPr marL="171450" indent="-171450">
              <a:lnSpc>
                <a:spcPct val="90000"/>
              </a:lnSpc>
              <a:spcAft>
                <a:spcPts val="600"/>
              </a:spcAft>
              <a:buFont typeface="Wingdings" charset="2"/>
              <a:buChar char="q"/>
              <a:defRPr/>
            </a:pPr>
            <a:r>
              <a:rPr lang="en-US" sz="1000" dirty="0">
                <a:solidFill>
                  <a:prstClr val="black"/>
                </a:solidFill>
                <a:ea typeface="ＭＳ Ｐゴシック" charset="0"/>
                <a:cs typeface="ＭＳ Ｐゴシック" charset="0"/>
              </a:rPr>
              <a:t>May improve spontaneously or have an immediate response to bronchodilators or to ICS over weeks</a:t>
            </a:r>
            <a:endParaRPr lang="en-US" sz="950" dirty="0">
              <a:solidFill>
                <a:prstClr val="black"/>
              </a:solidFill>
              <a:ea typeface="ＭＳ Ｐゴシック" charset="0"/>
              <a:cs typeface="ＭＳ Ｐゴシック" charset="0"/>
            </a:endParaRPr>
          </a:p>
        </p:txBody>
      </p:sp>
      <p:sp>
        <p:nvSpPr>
          <p:cNvPr id="32" name="Rectangle 31"/>
          <p:cNvSpPr/>
          <p:nvPr/>
        </p:nvSpPr>
        <p:spPr>
          <a:xfrm>
            <a:off x="5454650" y="4108450"/>
            <a:ext cx="2427288" cy="725488"/>
          </a:xfrm>
          <a:prstGeom prst="rect">
            <a:avLst/>
          </a:prstGeom>
        </p:spPr>
        <p:txBody>
          <a:bodyPr wrap="none" lIns="0">
            <a:spAutoFit/>
          </a:bodyPr>
          <a:lstStyle/>
          <a:p>
            <a:pPr marL="171450" indent="-171450">
              <a:lnSpc>
                <a:spcPct val="90000"/>
              </a:lnSpc>
              <a:spcAft>
                <a:spcPts val="600"/>
              </a:spcAft>
              <a:buFont typeface="Wingdings" charset="2"/>
              <a:buChar char="q"/>
              <a:defRPr/>
            </a:pPr>
            <a:r>
              <a:rPr lang="en-US" sz="1000" dirty="0">
                <a:solidFill>
                  <a:prstClr val="black"/>
                </a:solidFill>
                <a:ea typeface="ＭＳ Ｐゴシック" charset="0"/>
                <a:cs typeface="ＭＳ Ｐゴシック" charset="0"/>
              </a:rPr>
              <a:t>Symptoms slowly worsening over time</a:t>
            </a:r>
            <a:br>
              <a:rPr lang="en-US" sz="1000" dirty="0">
                <a:solidFill>
                  <a:prstClr val="black"/>
                </a:solidFill>
                <a:ea typeface="ＭＳ Ｐゴシック" charset="0"/>
                <a:cs typeface="ＭＳ Ｐゴシック" charset="0"/>
              </a:rPr>
            </a:br>
            <a:r>
              <a:rPr lang="en-US" sz="1000" dirty="0">
                <a:solidFill>
                  <a:prstClr val="black"/>
                </a:solidFill>
                <a:ea typeface="ＭＳ Ｐゴシック" charset="0"/>
                <a:cs typeface="ＭＳ Ｐゴシック" charset="0"/>
              </a:rPr>
              <a:t>(progressive course over years)</a:t>
            </a:r>
          </a:p>
          <a:p>
            <a:pPr marL="171450" indent="-171450">
              <a:lnSpc>
                <a:spcPct val="90000"/>
              </a:lnSpc>
              <a:spcAft>
                <a:spcPts val="600"/>
              </a:spcAft>
              <a:buFont typeface="Wingdings" charset="2"/>
              <a:buChar char="q"/>
              <a:defRPr/>
            </a:pPr>
            <a:r>
              <a:rPr lang="en-US" sz="1000" dirty="0">
                <a:solidFill>
                  <a:prstClr val="black"/>
                </a:solidFill>
                <a:ea typeface="ＭＳ Ｐゴシック" charset="0"/>
                <a:cs typeface="ＭＳ Ｐゴシック" charset="0"/>
              </a:rPr>
              <a:t>Rapid-acting bronchodilator treatment</a:t>
            </a:r>
            <a:br>
              <a:rPr lang="en-US" sz="1000" dirty="0">
                <a:solidFill>
                  <a:prstClr val="black"/>
                </a:solidFill>
                <a:ea typeface="ＭＳ Ｐゴシック" charset="0"/>
                <a:cs typeface="ＭＳ Ｐゴシック" charset="0"/>
              </a:rPr>
            </a:br>
            <a:r>
              <a:rPr lang="en-US" sz="1000" dirty="0">
                <a:solidFill>
                  <a:prstClr val="black"/>
                </a:solidFill>
                <a:ea typeface="ＭＳ Ｐゴシック" charset="0"/>
                <a:cs typeface="ＭＳ Ｐゴシック" charset="0"/>
              </a:rPr>
              <a:t>provides only limited relief</a:t>
            </a:r>
            <a:endParaRPr lang="en-US" sz="950" dirty="0">
              <a:solidFill>
                <a:prstClr val="black"/>
              </a:solidFill>
              <a:ea typeface="ＭＳ Ｐゴシック" charset="0"/>
              <a:cs typeface="ＭＳ Ｐゴシック" charset="0"/>
            </a:endParaRPr>
          </a:p>
        </p:txBody>
      </p:sp>
      <p:sp>
        <p:nvSpPr>
          <p:cNvPr id="34" name="Rectangle 33"/>
          <p:cNvSpPr/>
          <p:nvPr/>
        </p:nvSpPr>
        <p:spPr>
          <a:xfrm>
            <a:off x="1212850" y="5111750"/>
            <a:ext cx="808038" cy="246063"/>
          </a:xfrm>
          <a:prstGeom prst="rect">
            <a:avLst/>
          </a:prstGeom>
        </p:spPr>
        <p:txBody>
          <a:bodyPr wrap="none" lIns="36000">
            <a:spAutoFit/>
          </a:bodyPr>
          <a:lstStyle/>
          <a:p>
            <a:pPr>
              <a:defRPr/>
            </a:pPr>
            <a:r>
              <a:rPr lang="en-US" sz="1000" dirty="0">
                <a:solidFill>
                  <a:prstClr val="black"/>
                </a:solidFill>
                <a:ea typeface="ＭＳ Ｐゴシック" charset="0"/>
                <a:cs typeface="ＭＳ Ｐゴシック" charset="0"/>
              </a:rPr>
              <a:t>Chest X-ray</a:t>
            </a:r>
            <a:endParaRPr lang="en-US" sz="950" dirty="0">
              <a:solidFill>
                <a:prstClr val="black"/>
              </a:solidFill>
              <a:ea typeface="ＭＳ Ｐゴシック" charset="0"/>
              <a:cs typeface="ＭＳ Ｐゴシック" charset="0"/>
            </a:endParaRPr>
          </a:p>
        </p:txBody>
      </p:sp>
      <p:sp>
        <p:nvSpPr>
          <p:cNvPr id="35" name="Rectangle 34"/>
          <p:cNvSpPr/>
          <p:nvPr/>
        </p:nvSpPr>
        <p:spPr>
          <a:xfrm>
            <a:off x="2965450" y="5124450"/>
            <a:ext cx="2457450" cy="233363"/>
          </a:xfrm>
          <a:prstGeom prst="rect">
            <a:avLst/>
          </a:prstGeom>
        </p:spPr>
        <p:txBody>
          <a:bodyPr lIns="0">
            <a:spAutoFit/>
          </a:bodyPr>
          <a:lstStyle/>
          <a:p>
            <a:pPr marL="171450" indent="-171450">
              <a:lnSpc>
                <a:spcPct val="90000"/>
              </a:lnSpc>
              <a:spcAft>
                <a:spcPts val="600"/>
              </a:spcAft>
              <a:buFont typeface="Wingdings" charset="2"/>
              <a:buChar char="q"/>
              <a:defRPr/>
            </a:pPr>
            <a:r>
              <a:rPr lang="en-US" sz="1000" dirty="0">
                <a:solidFill>
                  <a:prstClr val="black"/>
                </a:solidFill>
                <a:ea typeface="ＭＳ Ｐゴシック" charset="0"/>
                <a:cs typeface="ＭＳ Ｐゴシック" charset="0"/>
              </a:rPr>
              <a:t>Normal</a:t>
            </a:r>
            <a:endParaRPr lang="en-US" sz="950" dirty="0">
              <a:solidFill>
                <a:prstClr val="black"/>
              </a:solidFill>
              <a:ea typeface="ＭＳ Ｐゴシック" charset="0"/>
              <a:cs typeface="ＭＳ Ｐゴシック" charset="0"/>
            </a:endParaRPr>
          </a:p>
        </p:txBody>
      </p:sp>
      <p:sp>
        <p:nvSpPr>
          <p:cNvPr id="36" name="Rectangle 35"/>
          <p:cNvSpPr/>
          <p:nvPr/>
        </p:nvSpPr>
        <p:spPr>
          <a:xfrm>
            <a:off x="5480050" y="5124450"/>
            <a:ext cx="1465263" cy="233363"/>
          </a:xfrm>
          <a:prstGeom prst="rect">
            <a:avLst/>
          </a:prstGeom>
        </p:spPr>
        <p:txBody>
          <a:bodyPr wrap="none" lIns="0">
            <a:spAutoFit/>
          </a:bodyPr>
          <a:lstStyle/>
          <a:p>
            <a:pPr marL="171450" indent="-171450">
              <a:lnSpc>
                <a:spcPct val="90000"/>
              </a:lnSpc>
              <a:spcAft>
                <a:spcPts val="600"/>
              </a:spcAft>
              <a:buFont typeface="Wingdings" charset="2"/>
              <a:buChar char="q"/>
              <a:defRPr/>
            </a:pPr>
            <a:r>
              <a:rPr lang="en-US" sz="1000" dirty="0">
                <a:solidFill>
                  <a:prstClr val="black"/>
                </a:solidFill>
                <a:ea typeface="ＭＳ Ｐゴシック" charset="0"/>
                <a:cs typeface="ＭＳ Ｐゴシック" charset="0"/>
              </a:rPr>
              <a:t>Severe hyperinflation</a:t>
            </a:r>
            <a:endParaRPr lang="en-US" sz="950" dirty="0">
              <a:solidFill>
                <a:prstClr val="black"/>
              </a:solidFill>
              <a:ea typeface="ＭＳ Ｐゴシック" charset="0"/>
              <a:cs typeface="ＭＳ Ｐゴシック" charset="0"/>
            </a:endParaRPr>
          </a:p>
        </p:txBody>
      </p:sp>
      <p:sp>
        <p:nvSpPr>
          <p:cNvPr id="37" name="Rectangle 36"/>
          <p:cNvSpPr/>
          <p:nvPr/>
        </p:nvSpPr>
        <p:spPr>
          <a:xfrm>
            <a:off x="1211263" y="5822950"/>
            <a:ext cx="847725" cy="246063"/>
          </a:xfrm>
          <a:prstGeom prst="rect">
            <a:avLst/>
          </a:prstGeom>
        </p:spPr>
        <p:txBody>
          <a:bodyPr wrap="none" lIns="36000">
            <a:spAutoFit/>
          </a:bodyPr>
          <a:lstStyle/>
          <a:p>
            <a:pPr>
              <a:defRPr/>
            </a:pPr>
            <a:r>
              <a:rPr lang="en-US" sz="1000" b="1" dirty="0">
                <a:solidFill>
                  <a:prstClr val="black"/>
                </a:solidFill>
                <a:ea typeface="ＭＳ Ｐゴシック" charset="0"/>
                <a:cs typeface="ＭＳ Ｐゴシック" charset="0"/>
              </a:rPr>
              <a:t>DIAGNOSIS</a:t>
            </a:r>
            <a:endParaRPr lang="en-US" sz="950" b="1" dirty="0">
              <a:solidFill>
                <a:prstClr val="black"/>
              </a:solidFill>
              <a:ea typeface="ＭＳ Ｐゴシック" charset="0"/>
              <a:cs typeface="Arial"/>
            </a:endParaRPr>
          </a:p>
        </p:txBody>
      </p:sp>
      <p:sp>
        <p:nvSpPr>
          <p:cNvPr id="38" name="Rectangle 37"/>
          <p:cNvSpPr/>
          <p:nvPr/>
        </p:nvSpPr>
        <p:spPr>
          <a:xfrm>
            <a:off x="1223963" y="6089650"/>
            <a:ext cx="1139825" cy="400050"/>
          </a:xfrm>
          <a:prstGeom prst="rect">
            <a:avLst/>
          </a:prstGeom>
        </p:spPr>
        <p:txBody>
          <a:bodyPr wrap="none" lIns="36000">
            <a:spAutoFit/>
          </a:bodyPr>
          <a:lstStyle/>
          <a:p>
            <a:pPr>
              <a:defRPr/>
            </a:pPr>
            <a:r>
              <a:rPr lang="en-US" sz="1000" b="1" dirty="0">
                <a:solidFill>
                  <a:prstClr val="black"/>
                </a:solidFill>
                <a:ea typeface="ＭＳ Ｐゴシック" charset="0"/>
                <a:cs typeface="ＭＳ Ｐゴシック" charset="0"/>
              </a:rPr>
              <a:t>CONFIDENCE IN</a:t>
            </a:r>
          </a:p>
          <a:p>
            <a:pPr>
              <a:defRPr/>
            </a:pPr>
            <a:r>
              <a:rPr lang="en-US" sz="1000" b="1" dirty="0">
                <a:solidFill>
                  <a:prstClr val="black"/>
                </a:solidFill>
                <a:ea typeface="ＭＳ Ｐゴシック" charset="0"/>
                <a:cs typeface="ＭＳ Ｐゴシック" charset="0"/>
              </a:rPr>
              <a:t>DIAGNOSIS</a:t>
            </a:r>
            <a:endParaRPr lang="en-US" sz="950" b="1" dirty="0">
              <a:solidFill>
                <a:prstClr val="black"/>
              </a:solidFill>
              <a:ea typeface="ＭＳ Ｐゴシック" charset="0"/>
              <a:cs typeface="Arial"/>
            </a:endParaRPr>
          </a:p>
        </p:txBody>
      </p:sp>
      <p:sp>
        <p:nvSpPr>
          <p:cNvPr id="39" name="Rectangle 38"/>
          <p:cNvSpPr/>
          <p:nvPr/>
        </p:nvSpPr>
        <p:spPr>
          <a:xfrm>
            <a:off x="2927350" y="5810250"/>
            <a:ext cx="996950" cy="233363"/>
          </a:xfrm>
          <a:prstGeom prst="rect">
            <a:avLst/>
          </a:prstGeom>
        </p:spPr>
        <p:txBody>
          <a:bodyPr lIns="0">
            <a:spAutoFit/>
          </a:bodyPr>
          <a:lstStyle/>
          <a:p>
            <a:pPr algn="ctr">
              <a:lnSpc>
                <a:spcPct val="90000"/>
              </a:lnSpc>
              <a:spcAft>
                <a:spcPts val="600"/>
              </a:spcAft>
              <a:defRPr/>
            </a:pPr>
            <a:r>
              <a:rPr lang="en-US" sz="1000" dirty="0">
                <a:solidFill>
                  <a:prstClr val="black"/>
                </a:solidFill>
                <a:ea typeface="ＭＳ Ｐゴシック" charset="0"/>
                <a:cs typeface="ＭＳ Ｐゴシック" charset="0"/>
              </a:rPr>
              <a:t>Asthma</a:t>
            </a:r>
            <a:endParaRPr lang="en-US" sz="950" dirty="0">
              <a:solidFill>
                <a:prstClr val="black"/>
              </a:solidFill>
              <a:ea typeface="ＭＳ Ｐゴシック" charset="0"/>
              <a:cs typeface="ＭＳ Ｐゴシック" charset="0"/>
            </a:endParaRPr>
          </a:p>
        </p:txBody>
      </p:sp>
      <p:sp>
        <p:nvSpPr>
          <p:cNvPr id="40" name="Rectangle 39"/>
          <p:cNvSpPr/>
          <p:nvPr/>
        </p:nvSpPr>
        <p:spPr>
          <a:xfrm>
            <a:off x="2927350" y="6165850"/>
            <a:ext cx="996950" cy="233363"/>
          </a:xfrm>
          <a:prstGeom prst="rect">
            <a:avLst/>
          </a:prstGeom>
        </p:spPr>
        <p:txBody>
          <a:bodyPr lIns="0">
            <a:spAutoFit/>
          </a:bodyPr>
          <a:lstStyle/>
          <a:p>
            <a:pPr algn="ctr">
              <a:lnSpc>
                <a:spcPct val="90000"/>
              </a:lnSpc>
              <a:spcAft>
                <a:spcPts val="600"/>
              </a:spcAft>
              <a:defRPr/>
            </a:pPr>
            <a:r>
              <a:rPr lang="en-US" sz="1000" dirty="0">
                <a:solidFill>
                  <a:prstClr val="black"/>
                </a:solidFill>
                <a:ea typeface="ＭＳ Ｐゴシック" charset="0"/>
                <a:cs typeface="ＭＳ Ｐゴシック" charset="0"/>
              </a:rPr>
              <a:t>Asthma</a:t>
            </a:r>
            <a:endParaRPr lang="en-US" sz="950" dirty="0">
              <a:solidFill>
                <a:prstClr val="black"/>
              </a:solidFill>
              <a:ea typeface="ＭＳ Ｐゴシック" charset="0"/>
              <a:cs typeface="ＭＳ Ｐゴシック" charset="0"/>
            </a:endParaRPr>
          </a:p>
        </p:txBody>
      </p:sp>
      <p:sp>
        <p:nvSpPr>
          <p:cNvPr id="42" name="Rectangle 41"/>
          <p:cNvSpPr/>
          <p:nvPr/>
        </p:nvSpPr>
        <p:spPr>
          <a:xfrm>
            <a:off x="3930650" y="5734050"/>
            <a:ext cx="996950" cy="400050"/>
          </a:xfrm>
          <a:prstGeom prst="rect">
            <a:avLst/>
          </a:prstGeom>
        </p:spPr>
        <p:txBody>
          <a:bodyPr lIns="0">
            <a:spAutoFit/>
          </a:bodyPr>
          <a:lstStyle/>
          <a:p>
            <a:pPr algn="ctr">
              <a:defRPr/>
            </a:pPr>
            <a:r>
              <a:rPr lang="en-US" sz="1000" dirty="0">
                <a:solidFill>
                  <a:prstClr val="black"/>
                </a:solidFill>
                <a:ea typeface="ＭＳ Ｐゴシック" charset="0"/>
                <a:cs typeface="ＭＳ Ｐゴシック" charset="0"/>
              </a:rPr>
              <a:t>Some features</a:t>
            </a:r>
          </a:p>
          <a:p>
            <a:pPr algn="ctr">
              <a:defRPr/>
            </a:pPr>
            <a:r>
              <a:rPr lang="en-US" sz="1000" dirty="0">
                <a:solidFill>
                  <a:prstClr val="black"/>
                </a:solidFill>
                <a:ea typeface="ＭＳ Ｐゴシック" charset="0"/>
                <a:cs typeface="ＭＳ Ｐゴシック" charset="0"/>
              </a:rPr>
              <a:t>of asthma</a:t>
            </a:r>
            <a:endParaRPr lang="en-US" sz="950" dirty="0">
              <a:solidFill>
                <a:prstClr val="black"/>
              </a:solidFill>
              <a:ea typeface="ＭＳ Ｐゴシック" charset="0"/>
              <a:cs typeface="ＭＳ Ｐゴシック" charset="0"/>
            </a:endParaRPr>
          </a:p>
        </p:txBody>
      </p:sp>
      <p:sp>
        <p:nvSpPr>
          <p:cNvPr id="43" name="Rectangle 42"/>
          <p:cNvSpPr/>
          <p:nvPr/>
        </p:nvSpPr>
        <p:spPr>
          <a:xfrm>
            <a:off x="3905250" y="6165850"/>
            <a:ext cx="996950" cy="233363"/>
          </a:xfrm>
          <a:prstGeom prst="rect">
            <a:avLst/>
          </a:prstGeom>
        </p:spPr>
        <p:txBody>
          <a:bodyPr lIns="0">
            <a:spAutoFit/>
          </a:bodyPr>
          <a:lstStyle/>
          <a:p>
            <a:pPr algn="ctr">
              <a:lnSpc>
                <a:spcPct val="90000"/>
              </a:lnSpc>
              <a:spcAft>
                <a:spcPts val="600"/>
              </a:spcAft>
              <a:defRPr/>
            </a:pPr>
            <a:r>
              <a:rPr lang="en-US" sz="1000" dirty="0">
                <a:solidFill>
                  <a:prstClr val="black"/>
                </a:solidFill>
                <a:ea typeface="ＭＳ Ｐゴシック" charset="0"/>
                <a:cs typeface="ＭＳ Ｐゴシック" charset="0"/>
              </a:rPr>
              <a:t>Asthma</a:t>
            </a:r>
            <a:endParaRPr lang="en-US" sz="950" dirty="0">
              <a:solidFill>
                <a:prstClr val="black"/>
              </a:solidFill>
              <a:ea typeface="ＭＳ Ｐゴシック" charset="0"/>
              <a:cs typeface="ＭＳ Ｐゴシック" charset="0"/>
            </a:endParaRPr>
          </a:p>
        </p:txBody>
      </p:sp>
      <p:sp>
        <p:nvSpPr>
          <p:cNvPr id="45" name="Rectangle 44"/>
          <p:cNvSpPr/>
          <p:nvPr/>
        </p:nvSpPr>
        <p:spPr>
          <a:xfrm>
            <a:off x="4933950" y="5759450"/>
            <a:ext cx="996950" cy="371475"/>
          </a:xfrm>
          <a:prstGeom prst="rect">
            <a:avLst/>
          </a:prstGeom>
        </p:spPr>
        <p:txBody>
          <a:bodyPr lIns="0">
            <a:spAutoFit/>
          </a:bodyPr>
          <a:lstStyle/>
          <a:p>
            <a:pPr algn="ctr">
              <a:lnSpc>
                <a:spcPct val="90000"/>
              </a:lnSpc>
              <a:spcAft>
                <a:spcPts val="600"/>
              </a:spcAft>
              <a:defRPr/>
            </a:pPr>
            <a:r>
              <a:rPr lang="en-US" sz="1000" dirty="0">
                <a:solidFill>
                  <a:prstClr val="black"/>
                </a:solidFill>
                <a:ea typeface="ＭＳ Ｐゴシック" charset="0"/>
                <a:cs typeface="ＭＳ Ｐゴシック" charset="0"/>
              </a:rPr>
              <a:t>Features of both</a:t>
            </a:r>
            <a:endParaRPr lang="en-US" sz="950" dirty="0">
              <a:solidFill>
                <a:prstClr val="black"/>
              </a:solidFill>
              <a:ea typeface="ＭＳ Ｐゴシック" charset="0"/>
              <a:cs typeface="ＭＳ Ｐゴシック" charset="0"/>
            </a:endParaRPr>
          </a:p>
        </p:txBody>
      </p:sp>
      <p:sp>
        <p:nvSpPr>
          <p:cNvPr id="46" name="Rectangle 45"/>
          <p:cNvSpPr/>
          <p:nvPr/>
        </p:nvSpPr>
        <p:spPr>
          <a:xfrm>
            <a:off x="4946650" y="6191250"/>
            <a:ext cx="996950" cy="233363"/>
          </a:xfrm>
          <a:prstGeom prst="rect">
            <a:avLst/>
          </a:prstGeom>
        </p:spPr>
        <p:txBody>
          <a:bodyPr lIns="0">
            <a:spAutoFit/>
          </a:bodyPr>
          <a:lstStyle/>
          <a:p>
            <a:pPr algn="ctr">
              <a:lnSpc>
                <a:spcPct val="90000"/>
              </a:lnSpc>
              <a:spcAft>
                <a:spcPts val="600"/>
              </a:spcAft>
              <a:defRPr/>
            </a:pPr>
            <a:r>
              <a:rPr lang="en-US" sz="1000" dirty="0">
                <a:solidFill>
                  <a:prstClr val="black"/>
                </a:solidFill>
                <a:ea typeface="ＭＳ Ｐゴシック" charset="0"/>
                <a:cs typeface="ＭＳ Ｐゴシック" charset="0"/>
              </a:rPr>
              <a:t>Could be ACOS</a:t>
            </a:r>
            <a:endParaRPr lang="en-US" sz="950" dirty="0">
              <a:solidFill>
                <a:prstClr val="black"/>
              </a:solidFill>
              <a:ea typeface="ＭＳ Ｐゴシック" charset="0"/>
              <a:cs typeface="ＭＳ Ｐゴシック" charset="0"/>
            </a:endParaRPr>
          </a:p>
        </p:txBody>
      </p:sp>
      <p:sp>
        <p:nvSpPr>
          <p:cNvPr id="47" name="Rectangle 46"/>
          <p:cNvSpPr/>
          <p:nvPr/>
        </p:nvSpPr>
        <p:spPr>
          <a:xfrm>
            <a:off x="5975350" y="5734050"/>
            <a:ext cx="996950" cy="400050"/>
          </a:xfrm>
          <a:prstGeom prst="rect">
            <a:avLst/>
          </a:prstGeom>
        </p:spPr>
        <p:txBody>
          <a:bodyPr lIns="0">
            <a:spAutoFit/>
          </a:bodyPr>
          <a:lstStyle/>
          <a:p>
            <a:pPr algn="ctr">
              <a:defRPr/>
            </a:pPr>
            <a:r>
              <a:rPr lang="en-US" sz="1000" dirty="0">
                <a:solidFill>
                  <a:prstClr val="black"/>
                </a:solidFill>
                <a:ea typeface="ＭＳ Ｐゴシック" charset="0"/>
                <a:cs typeface="ＭＳ Ｐゴシック" charset="0"/>
              </a:rPr>
              <a:t>Some features</a:t>
            </a:r>
          </a:p>
          <a:p>
            <a:pPr algn="ctr">
              <a:defRPr/>
            </a:pPr>
            <a:r>
              <a:rPr lang="en-US" sz="1000" dirty="0">
                <a:solidFill>
                  <a:prstClr val="black"/>
                </a:solidFill>
                <a:ea typeface="ＭＳ Ｐゴシック" charset="0"/>
                <a:cs typeface="ＭＳ Ｐゴシック" charset="0"/>
              </a:rPr>
              <a:t>of COPD</a:t>
            </a:r>
            <a:endParaRPr lang="en-US" sz="950" dirty="0">
              <a:solidFill>
                <a:prstClr val="black"/>
              </a:solidFill>
              <a:ea typeface="ＭＳ Ｐゴシック" charset="0"/>
              <a:cs typeface="ＭＳ Ｐゴシック" charset="0"/>
            </a:endParaRPr>
          </a:p>
        </p:txBody>
      </p:sp>
      <p:sp>
        <p:nvSpPr>
          <p:cNvPr id="48" name="Rectangle 47"/>
          <p:cNvSpPr/>
          <p:nvPr/>
        </p:nvSpPr>
        <p:spPr>
          <a:xfrm>
            <a:off x="5975350" y="6191250"/>
            <a:ext cx="996950" cy="233363"/>
          </a:xfrm>
          <a:prstGeom prst="rect">
            <a:avLst/>
          </a:prstGeom>
        </p:spPr>
        <p:txBody>
          <a:bodyPr lIns="0">
            <a:spAutoFit/>
          </a:bodyPr>
          <a:lstStyle/>
          <a:p>
            <a:pPr algn="ctr">
              <a:lnSpc>
                <a:spcPct val="90000"/>
              </a:lnSpc>
              <a:spcAft>
                <a:spcPts val="600"/>
              </a:spcAft>
              <a:defRPr/>
            </a:pPr>
            <a:r>
              <a:rPr lang="en-US" sz="1000" dirty="0">
                <a:solidFill>
                  <a:prstClr val="black"/>
                </a:solidFill>
                <a:ea typeface="ＭＳ Ｐゴシック" charset="0"/>
                <a:cs typeface="ＭＳ Ｐゴシック" charset="0"/>
              </a:rPr>
              <a:t>Possibly COPD</a:t>
            </a:r>
            <a:endParaRPr lang="en-US" sz="950" dirty="0">
              <a:solidFill>
                <a:prstClr val="black"/>
              </a:solidFill>
              <a:ea typeface="ＭＳ Ｐゴシック" charset="0"/>
              <a:cs typeface="ＭＳ Ｐゴシック" charset="0"/>
            </a:endParaRPr>
          </a:p>
        </p:txBody>
      </p:sp>
      <p:sp>
        <p:nvSpPr>
          <p:cNvPr id="49" name="Rectangle 48"/>
          <p:cNvSpPr/>
          <p:nvPr/>
        </p:nvSpPr>
        <p:spPr>
          <a:xfrm>
            <a:off x="6902450" y="5810250"/>
            <a:ext cx="996950" cy="246063"/>
          </a:xfrm>
          <a:prstGeom prst="rect">
            <a:avLst/>
          </a:prstGeom>
        </p:spPr>
        <p:txBody>
          <a:bodyPr lIns="0">
            <a:spAutoFit/>
          </a:bodyPr>
          <a:lstStyle/>
          <a:p>
            <a:pPr algn="ctr">
              <a:defRPr/>
            </a:pPr>
            <a:r>
              <a:rPr lang="en-US" sz="1000" dirty="0">
                <a:solidFill>
                  <a:prstClr val="black"/>
                </a:solidFill>
                <a:ea typeface="ＭＳ Ｐゴシック" charset="0"/>
                <a:cs typeface="ＭＳ Ｐゴシック" charset="0"/>
              </a:rPr>
              <a:t>COPD</a:t>
            </a:r>
            <a:endParaRPr lang="en-US" sz="950" dirty="0">
              <a:solidFill>
                <a:prstClr val="black"/>
              </a:solidFill>
              <a:ea typeface="ＭＳ Ｐゴシック" charset="0"/>
              <a:cs typeface="ＭＳ Ｐゴシック" charset="0"/>
            </a:endParaRPr>
          </a:p>
        </p:txBody>
      </p:sp>
      <p:sp>
        <p:nvSpPr>
          <p:cNvPr id="50" name="Rectangle 49"/>
          <p:cNvSpPr/>
          <p:nvPr/>
        </p:nvSpPr>
        <p:spPr>
          <a:xfrm>
            <a:off x="6902450" y="6191250"/>
            <a:ext cx="996950" cy="233363"/>
          </a:xfrm>
          <a:prstGeom prst="rect">
            <a:avLst/>
          </a:prstGeom>
        </p:spPr>
        <p:txBody>
          <a:bodyPr lIns="0">
            <a:spAutoFit/>
          </a:bodyPr>
          <a:lstStyle/>
          <a:p>
            <a:pPr algn="ctr">
              <a:lnSpc>
                <a:spcPct val="90000"/>
              </a:lnSpc>
              <a:spcAft>
                <a:spcPts val="600"/>
              </a:spcAft>
              <a:defRPr/>
            </a:pPr>
            <a:r>
              <a:rPr lang="en-US" sz="1000" dirty="0">
                <a:solidFill>
                  <a:prstClr val="black"/>
                </a:solidFill>
                <a:ea typeface="ＭＳ Ｐゴシック" charset="0"/>
                <a:cs typeface="ＭＳ Ｐゴシック" charset="0"/>
              </a:rPr>
              <a:t>COPD</a:t>
            </a:r>
            <a:endParaRPr lang="en-US" sz="950" dirty="0">
              <a:solidFill>
                <a:prstClr val="black"/>
              </a:solidFill>
              <a:ea typeface="ＭＳ Ｐゴシック" charset="0"/>
              <a:cs typeface="ＭＳ Ｐゴシック" charset="0"/>
            </a:endParaRPr>
          </a:p>
        </p:txBody>
      </p:sp>
      <p:sp>
        <p:nvSpPr>
          <p:cNvPr id="136236" name="TextBox 11"/>
          <p:cNvSpPr txBox="1">
            <a:spLocks noChangeArrowheads="1"/>
          </p:cNvSpPr>
          <p:nvPr/>
        </p:nvSpPr>
        <p:spPr bwMode="auto">
          <a:xfrm>
            <a:off x="1181100" y="5384800"/>
            <a:ext cx="6705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800">
                <a:solidFill>
                  <a:prstClr val="black"/>
                </a:solidFill>
              </a:rPr>
              <a:t>NOTE: • These features best distinguish between asthma and COPD. • Several positive features (3 or more) for either asthma or COPD suggest</a:t>
            </a:r>
          </a:p>
          <a:p>
            <a:pPr eaLnBrk="1" hangingPunct="1"/>
            <a:r>
              <a:rPr lang="en-US" altLang="en-US" sz="800">
                <a:solidFill>
                  <a:prstClr val="black"/>
                </a:solidFill>
              </a:rPr>
              <a:t>that diagnosis. • If there are a similar number for both asthma and COPD, consider diagnosis of ACOS</a:t>
            </a:r>
          </a:p>
        </p:txBody>
      </p:sp>
    </p:spTree>
    <p:extLst>
      <p:ext uri="{BB962C8B-B14F-4D97-AF65-F5344CB8AC3E}">
        <p14:creationId xmlns:p14="http://schemas.microsoft.com/office/powerpoint/2010/main" val="2484959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Picture 1" descr="Step 3-5.jpg"/>
          <p:cNvPicPr>
            <a:picLocks noChangeAspect="1"/>
          </p:cNvPicPr>
          <p:nvPr/>
        </p:nvPicPr>
        <p:blipFill rotWithShape="1">
          <a:blip r:embed="rId2">
            <a:extLst>
              <a:ext uri="{28A0092B-C50C-407E-A947-70E740481C1C}">
                <a14:useLocalDpi xmlns:a14="http://schemas.microsoft.com/office/drawing/2010/main" val="0"/>
              </a:ext>
            </a:extLst>
          </a:blip>
          <a:srcRect t="25073" b="54631"/>
          <a:stretch/>
        </p:blipFill>
        <p:spPr bwMode="auto">
          <a:xfrm>
            <a:off x="393700" y="1340768"/>
            <a:ext cx="824230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8" name="TextBox 4"/>
          <p:cNvSpPr txBox="1">
            <a:spLocks noChangeArrowheads="1"/>
          </p:cNvSpPr>
          <p:nvPr/>
        </p:nvSpPr>
        <p:spPr bwMode="auto">
          <a:xfrm>
            <a:off x="160338" y="6624638"/>
            <a:ext cx="2046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1200" i="1">
                <a:solidFill>
                  <a:prstClr val="white"/>
                </a:solidFill>
              </a:rPr>
              <a:t>GINA 2016</a:t>
            </a:r>
            <a:endParaRPr lang="en-AU" altLang="en-US" sz="1200" i="1" dirty="0">
              <a:solidFill>
                <a:prstClr val="white"/>
              </a:solidFill>
            </a:endParaRPr>
          </a:p>
        </p:txBody>
      </p:sp>
      <p:pic>
        <p:nvPicPr>
          <p:cNvPr id="13723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1313" y="184150"/>
            <a:ext cx="968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34" name="Picture 6"/>
          <p:cNvPicPr preferRelativeResize="0">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83413" y="239713"/>
            <a:ext cx="86042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35" name="TextBox 36"/>
          <p:cNvSpPr txBox="1">
            <a:spLocks noChangeArrowheads="1"/>
          </p:cNvSpPr>
          <p:nvPr/>
        </p:nvSpPr>
        <p:spPr bwMode="auto">
          <a:xfrm>
            <a:off x="2768600" y="1571210"/>
            <a:ext cx="54483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100" dirty="0">
                <a:solidFill>
                  <a:prstClr val="black"/>
                </a:solidFill>
              </a:rPr>
              <a:t>Marked</a:t>
            </a:r>
          </a:p>
          <a:p>
            <a:pPr eaLnBrk="1" hangingPunct="1"/>
            <a:r>
              <a:rPr lang="en-US" altLang="en-US" sz="1100" dirty="0">
                <a:solidFill>
                  <a:prstClr val="black"/>
                </a:solidFill>
              </a:rPr>
              <a:t>reversible airflow limitation</a:t>
            </a:r>
          </a:p>
          <a:p>
            <a:pPr eaLnBrk="1" hangingPunct="1"/>
            <a:r>
              <a:rPr lang="en-US" altLang="en-US" sz="1100" dirty="0">
                <a:solidFill>
                  <a:prstClr val="black"/>
                </a:solidFill>
              </a:rPr>
              <a:t>(pre-post bronchodilator) or other</a:t>
            </a:r>
          </a:p>
          <a:p>
            <a:pPr eaLnBrk="1" hangingPunct="1"/>
            <a:r>
              <a:rPr lang="en-US" altLang="en-US" sz="1100" dirty="0">
                <a:solidFill>
                  <a:prstClr val="black"/>
                </a:solidFill>
              </a:rPr>
              <a:t>proof of variable airflow limitation</a:t>
            </a:r>
            <a:endParaRPr lang="en-US" altLang="en-US" sz="1100" dirty="0">
              <a:solidFill>
                <a:srgbClr val="FFFFFF"/>
              </a:solidFill>
            </a:endParaRPr>
          </a:p>
        </p:txBody>
      </p:sp>
      <p:sp>
        <p:nvSpPr>
          <p:cNvPr id="137236" name="TextBox 37"/>
          <p:cNvSpPr txBox="1">
            <a:spLocks noChangeArrowheads="1"/>
          </p:cNvSpPr>
          <p:nvPr/>
        </p:nvSpPr>
        <p:spPr bwMode="auto">
          <a:xfrm>
            <a:off x="787400" y="1545810"/>
            <a:ext cx="1625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2000" b="1">
                <a:solidFill>
                  <a:srgbClr val="FFFFFF"/>
                </a:solidFill>
              </a:rPr>
              <a:t>STEP 3</a:t>
            </a:r>
          </a:p>
          <a:p>
            <a:pPr eaLnBrk="1" hangingPunct="1"/>
            <a:r>
              <a:rPr lang="en-US" altLang="en-US" sz="1300">
                <a:solidFill>
                  <a:prstClr val="white"/>
                </a:solidFill>
              </a:rPr>
              <a:t>PERFORM</a:t>
            </a:r>
          </a:p>
          <a:p>
            <a:pPr eaLnBrk="1" hangingPunct="1"/>
            <a:r>
              <a:rPr lang="en-US" altLang="en-US" sz="1300">
                <a:solidFill>
                  <a:prstClr val="white"/>
                </a:solidFill>
              </a:rPr>
              <a:t>SPIROMETRY</a:t>
            </a:r>
            <a:endParaRPr lang="en-US" altLang="en-US" sz="1300" b="1">
              <a:solidFill>
                <a:prstClr val="white"/>
              </a:solidFill>
            </a:endParaRPr>
          </a:p>
        </p:txBody>
      </p:sp>
      <p:sp>
        <p:nvSpPr>
          <p:cNvPr id="137237" name="Rectangle 3"/>
          <p:cNvSpPr>
            <a:spLocks noChangeArrowheads="1"/>
          </p:cNvSpPr>
          <p:nvPr/>
        </p:nvSpPr>
        <p:spPr bwMode="auto">
          <a:xfrm>
            <a:off x="3556000" y="1742660"/>
            <a:ext cx="4572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1100" dirty="0">
                <a:solidFill>
                  <a:prstClr val="black"/>
                </a:solidFill>
              </a:rPr>
              <a:t>FEV</a:t>
            </a:r>
            <a:r>
              <a:rPr lang="en-US" altLang="en-US" sz="1100" baseline="-25000" dirty="0">
                <a:solidFill>
                  <a:prstClr val="black"/>
                </a:solidFill>
              </a:rPr>
              <a:t>1</a:t>
            </a:r>
            <a:r>
              <a:rPr lang="en-US" altLang="en-US" sz="1100" dirty="0">
                <a:solidFill>
                  <a:prstClr val="black"/>
                </a:solidFill>
              </a:rPr>
              <a:t>/FVC &lt; 0.7</a:t>
            </a:r>
          </a:p>
          <a:p>
            <a:pPr algn="r" eaLnBrk="1" hangingPunct="1"/>
            <a:r>
              <a:rPr lang="en-US" altLang="en-US" sz="1100" dirty="0">
                <a:solidFill>
                  <a:prstClr val="black"/>
                </a:solidFill>
              </a:rPr>
              <a:t>post-BD</a:t>
            </a:r>
          </a:p>
        </p:txBody>
      </p:sp>
      <p:pic>
        <p:nvPicPr>
          <p:cNvPr id="10" name="Picture 5" descr="Step 3-5.jpg"/>
          <p:cNvPicPr>
            <a:picLocks noChangeAspect="1"/>
          </p:cNvPicPr>
          <p:nvPr/>
        </p:nvPicPr>
        <p:blipFill rotWithShape="1">
          <a:blip r:embed="rId2">
            <a:extLst>
              <a:ext uri="{28A0092B-C50C-407E-A947-70E740481C1C}">
                <a14:useLocalDpi xmlns:a14="http://schemas.microsoft.com/office/drawing/2010/main" val="0"/>
              </a:ext>
            </a:extLst>
          </a:blip>
          <a:srcRect t="46000" b="31164"/>
          <a:stretch/>
        </p:blipFill>
        <p:spPr bwMode="auto">
          <a:xfrm>
            <a:off x="393700" y="2924944"/>
            <a:ext cx="8242300" cy="12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6"/>
          <p:cNvSpPr txBox="1">
            <a:spLocks noChangeArrowheads="1"/>
          </p:cNvSpPr>
          <p:nvPr/>
        </p:nvSpPr>
        <p:spPr bwMode="auto">
          <a:xfrm>
            <a:off x="2705100" y="3178970"/>
            <a:ext cx="11303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100">
                <a:solidFill>
                  <a:prstClr val="black"/>
                </a:solidFill>
              </a:rPr>
              <a:t>Asthma drugs</a:t>
            </a:r>
          </a:p>
          <a:p>
            <a:pPr algn="ctr" eaLnBrk="1" hangingPunct="1"/>
            <a:r>
              <a:rPr lang="en-US" altLang="en-US" sz="1100">
                <a:solidFill>
                  <a:prstClr val="black"/>
                </a:solidFill>
              </a:rPr>
              <a:t>No LABA</a:t>
            </a:r>
          </a:p>
          <a:p>
            <a:pPr algn="ctr" eaLnBrk="1" hangingPunct="1"/>
            <a:r>
              <a:rPr lang="en-US" altLang="en-US" sz="1100">
                <a:solidFill>
                  <a:prstClr val="black"/>
                </a:solidFill>
              </a:rPr>
              <a:t>monotherapy</a:t>
            </a:r>
            <a:endParaRPr lang="en-US" altLang="en-US" sz="1100">
              <a:solidFill>
                <a:srgbClr val="FFFFFF"/>
              </a:solidFill>
            </a:endParaRPr>
          </a:p>
        </p:txBody>
      </p:sp>
      <p:sp>
        <p:nvSpPr>
          <p:cNvPr id="12" name="TextBox 27"/>
          <p:cNvSpPr txBox="1">
            <a:spLocks noChangeArrowheads="1"/>
          </p:cNvSpPr>
          <p:nvPr/>
        </p:nvSpPr>
        <p:spPr bwMode="auto">
          <a:xfrm>
            <a:off x="723900" y="3090070"/>
            <a:ext cx="162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2000" b="1">
                <a:solidFill>
                  <a:srgbClr val="FFFFFF"/>
                </a:solidFill>
              </a:rPr>
              <a:t>STEP 4</a:t>
            </a:r>
          </a:p>
          <a:p>
            <a:pPr eaLnBrk="1" hangingPunct="1"/>
            <a:r>
              <a:rPr lang="en-US" altLang="en-US" sz="1300">
                <a:solidFill>
                  <a:prstClr val="white"/>
                </a:solidFill>
              </a:rPr>
              <a:t>INITIAL</a:t>
            </a:r>
          </a:p>
          <a:p>
            <a:pPr eaLnBrk="1" hangingPunct="1"/>
            <a:r>
              <a:rPr lang="en-US" altLang="en-US" sz="1300">
                <a:solidFill>
                  <a:prstClr val="white"/>
                </a:solidFill>
              </a:rPr>
              <a:t>TREATMENT*</a:t>
            </a:r>
            <a:endParaRPr lang="en-US" altLang="en-US" sz="1300" b="1">
              <a:solidFill>
                <a:prstClr val="white"/>
              </a:solidFill>
            </a:endParaRPr>
          </a:p>
        </p:txBody>
      </p:sp>
      <p:sp>
        <p:nvSpPr>
          <p:cNvPr id="13" name="Rectangle 28"/>
          <p:cNvSpPr>
            <a:spLocks noChangeArrowheads="1"/>
          </p:cNvSpPr>
          <p:nvPr/>
        </p:nvSpPr>
        <p:spPr bwMode="auto">
          <a:xfrm>
            <a:off x="6134100" y="3348833"/>
            <a:ext cx="1104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100">
                <a:solidFill>
                  <a:prstClr val="black"/>
                </a:solidFill>
              </a:rPr>
              <a:t>COPD drugs</a:t>
            </a:r>
          </a:p>
        </p:txBody>
      </p:sp>
      <p:sp>
        <p:nvSpPr>
          <p:cNvPr id="14" name="TextBox 29"/>
          <p:cNvSpPr txBox="1">
            <a:spLocks noChangeArrowheads="1"/>
          </p:cNvSpPr>
          <p:nvPr/>
        </p:nvSpPr>
        <p:spPr bwMode="auto">
          <a:xfrm>
            <a:off x="3822700" y="3178970"/>
            <a:ext cx="11303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100">
                <a:solidFill>
                  <a:prstClr val="black"/>
                </a:solidFill>
              </a:rPr>
              <a:t>Asthma drugs</a:t>
            </a:r>
          </a:p>
          <a:p>
            <a:pPr algn="ctr" eaLnBrk="1" hangingPunct="1"/>
            <a:r>
              <a:rPr lang="en-US" altLang="en-US" sz="1100">
                <a:solidFill>
                  <a:prstClr val="black"/>
                </a:solidFill>
              </a:rPr>
              <a:t>No LABA</a:t>
            </a:r>
          </a:p>
          <a:p>
            <a:pPr algn="ctr" eaLnBrk="1" hangingPunct="1"/>
            <a:r>
              <a:rPr lang="en-US" altLang="en-US" sz="1100">
                <a:solidFill>
                  <a:prstClr val="black"/>
                </a:solidFill>
              </a:rPr>
              <a:t>monotherapy</a:t>
            </a:r>
            <a:endParaRPr lang="en-US" altLang="en-US" sz="1100">
              <a:solidFill>
                <a:srgbClr val="FFFFFF"/>
              </a:solidFill>
            </a:endParaRPr>
          </a:p>
        </p:txBody>
      </p:sp>
      <p:sp>
        <p:nvSpPr>
          <p:cNvPr id="15" name="TextBox 30"/>
          <p:cNvSpPr txBox="1">
            <a:spLocks noChangeArrowheads="1"/>
          </p:cNvSpPr>
          <p:nvPr/>
        </p:nvSpPr>
        <p:spPr bwMode="auto">
          <a:xfrm>
            <a:off x="4978400" y="3178970"/>
            <a:ext cx="11303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100">
                <a:solidFill>
                  <a:prstClr val="black"/>
                </a:solidFill>
              </a:rPr>
              <a:t>ICS and</a:t>
            </a:r>
          </a:p>
          <a:p>
            <a:pPr algn="ctr" eaLnBrk="1" hangingPunct="1"/>
            <a:r>
              <a:rPr lang="en-US" altLang="en-US" sz="1100">
                <a:solidFill>
                  <a:prstClr val="black"/>
                </a:solidFill>
              </a:rPr>
              <a:t>consider LABA</a:t>
            </a:r>
          </a:p>
          <a:p>
            <a:pPr algn="ctr" eaLnBrk="1" hangingPunct="1"/>
            <a:r>
              <a:rPr lang="en-US" altLang="en-US" sz="1100">
                <a:solidFill>
                  <a:prstClr val="black"/>
                </a:solidFill>
              </a:rPr>
              <a:t>+/or LAMA</a:t>
            </a:r>
            <a:endParaRPr lang="en-US" altLang="en-US" sz="1100">
              <a:solidFill>
                <a:srgbClr val="FFFFFF"/>
              </a:solidFill>
            </a:endParaRPr>
          </a:p>
        </p:txBody>
      </p:sp>
      <p:sp>
        <p:nvSpPr>
          <p:cNvPr id="16" name="Rectangle 31"/>
          <p:cNvSpPr>
            <a:spLocks noChangeArrowheads="1"/>
          </p:cNvSpPr>
          <p:nvPr/>
        </p:nvSpPr>
        <p:spPr bwMode="auto">
          <a:xfrm>
            <a:off x="7226300" y="3348833"/>
            <a:ext cx="1104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100">
                <a:solidFill>
                  <a:prstClr val="black"/>
                </a:solidFill>
              </a:rPr>
              <a:t>COPD drugs</a:t>
            </a:r>
          </a:p>
        </p:txBody>
      </p:sp>
      <p:sp>
        <p:nvSpPr>
          <p:cNvPr id="17" name="Rectangle 32"/>
          <p:cNvSpPr>
            <a:spLocks noChangeArrowheads="1"/>
          </p:cNvSpPr>
          <p:nvPr/>
        </p:nvSpPr>
        <p:spPr bwMode="auto">
          <a:xfrm>
            <a:off x="2603500" y="3896520"/>
            <a:ext cx="4572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000">
                <a:solidFill>
                  <a:prstClr val="black"/>
                </a:solidFill>
              </a:rPr>
              <a:t>*Consult GINA and GOLD documents for recommended treatments.</a:t>
            </a:r>
          </a:p>
        </p:txBody>
      </p:sp>
      <p:pic>
        <p:nvPicPr>
          <p:cNvPr id="18" name="Picture 4" descr="Step 3-5.jpg"/>
          <p:cNvPicPr>
            <a:picLocks noChangeAspect="1"/>
          </p:cNvPicPr>
          <p:nvPr/>
        </p:nvPicPr>
        <p:blipFill rotWithShape="1">
          <a:blip r:embed="rId2">
            <a:extLst>
              <a:ext uri="{28A0092B-C50C-407E-A947-70E740481C1C}">
                <a14:useLocalDpi xmlns:a14="http://schemas.microsoft.com/office/drawing/2010/main" val="0"/>
              </a:ext>
            </a:extLst>
          </a:blip>
          <a:srcRect t="69473" b="1348"/>
          <a:stretch/>
        </p:blipFill>
        <p:spPr bwMode="auto">
          <a:xfrm>
            <a:off x="393700" y="4653136"/>
            <a:ext cx="8242300" cy="16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6"/>
          <p:cNvSpPr txBox="1">
            <a:spLocks noChangeArrowheads="1"/>
          </p:cNvSpPr>
          <p:nvPr/>
        </p:nvSpPr>
        <p:spPr bwMode="auto">
          <a:xfrm>
            <a:off x="711200" y="4889018"/>
            <a:ext cx="17780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2000" b="1">
                <a:solidFill>
                  <a:srgbClr val="FFFFFF"/>
                </a:solidFill>
              </a:rPr>
              <a:t>STEP 5</a:t>
            </a:r>
          </a:p>
          <a:p>
            <a:pPr eaLnBrk="1" hangingPunct="1"/>
            <a:r>
              <a:rPr lang="en-US" altLang="en-US" sz="1400">
                <a:solidFill>
                  <a:srgbClr val="FFFFFF"/>
                </a:solidFill>
              </a:rPr>
              <a:t>SPECIALISED</a:t>
            </a:r>
          </a:p>
          <a:p>
            <a:pPr eaLnBrk="1" hangingPunct="1"/>
            <a:r>
              <a:rPr lang="en-US" altLang="en-US" sz="1400">
                <a:solidFill>
                  <a:srgbClr val="FFFFFF"/>
                </a:solidFill>
              </a:rPr>
              <a:t>INVESTIGATIONS</a:t>
            </a:r>
          </a:p>
          <a:p>
            <a:pPr eaLnBrk="1" hangingPunct="1"/>
            <a:r>
              <a:rPr lang="en-US" altLang="en-US" sz="1400">
                <a:solidFill>
                  <a:srgbClr val="FFFFFF"/>
                </a:solidFill>
              </a:rPr>
              <a:t>or REFER IF:</a:t>
            </a:r>
            <a:endParaRPr lang="en-US" altLang="en-US" sz="1300" b="1">
              <a:solidFill>
                <a:srgbClr val="FFFFFF"/>
              </a:solidFill>
            </a:endParaRPr>
          </a:p>
        </p:txBody>
      </p:sp>
      <p:sp>
        <p:nvSpPr>
          <p:cNvPr id="20" name="TextBox 17"/>
          <p:cNvSpPr txBox="1"/>
          <p:nvPr/>
        </p:nvSpPr>
        <p:spPr>
          <a:xfrm>
            <a:off x="2628900" y="4838218"/>
            <a:ext cx="5905500" cy="1384300"/>
          </a:xfrm>
          <a:prstGeom prst="rect">
            <a:avLst/>
          </a:prstGeom>
          <a:noFill/>
        </p:spPr>
        <p:txBody>
          <a:bodyPr>
            <a:spAutoFit/>
          </a:bodyPr>
          <a:lstStyle/>
          <a:p>
            <a:pPr marL="171450" indent="-171450">
              <a:buFont typeface="Arial"/>
              <a:buChar char="•"/>
              <a:defRPr/>
            </a:pPr>
            <a:r>
              <a:rPr lang="en-US" sz="1050" dirty="0">
                <a:latin typeface="Arial" charset="0"/>
                <a:ea typeface="ＭＳ Ｐゴシック" charset="0"/>
                <a:cs typeface="ＭＳ Ｐゴシック" charset="0"/>
              </a:rPr>
              <a:t>Persistent symptoms and/or exacerbations despite treatment.</a:t>
            </a:r>
          </a:p>
          <a:p>
            <a:pPr marL="171450" indent="-171450">
              <a:buFont typeface="Arial"/>
              <a:buChar char="•"/>
              <a:defRPr/>
            </a:pPr>
            <a:r>
              <a:rPr lang="en-US" sz="1050" dirty="0">
                <a:latin typeface="Arial" charset="0"/>
                <a:ea typeface="ＭＳ Ｐゴシック" charset="0"/>
                <a:cs typeface="ＭＳ Ｐゴシック" charset="0"/>
              </a:rPr>
              <a:t>Diagnostic uncertainty (e.g. suspected pulmonary hypertension, cardiovascular diseases and other causes of respiratory symptoms).</a:t>
            </a:r>
          </a:p>
          <a:p>
            <a:pPr marL="171450" indent="-171450">
              <a:buFont typeface="Arial"/>
              <a:buChar char="•"/>
              <a:defRPr/>
            </a:pPr>
            <a:r>
              <a:rPr lang="en-US" sz="1050" dirty="0">
                <a:latin typeface="Arial" charset="0"/>
                <a:ea typeface="ＭＳ Ｐゴシック" charset="0"/>
                <a:cs typeface="ＭＳ Ｐゴシック" charset="0"/>
              </a:rPr>
              <a:t>Suspected asthma or COPD with atypical or additional symptoms or signs (e.g. haemoptysis,</a:t>
            </a:r>
          </a:p>
          <a:p>
            <a:pPr marL="171450" indent="-171450">
              <a:buFont typeface="Arial"/>
              <a:buChar char="•"/>
              <a:defRPr/>
            </a:pPr>
            <a:r>
              <a:rPr lang="en-US" sz="1050" dirty="0">
                <a:latin typeface="Arial" charset="0"/>
                <a:ea typeface="ＭＳ Ｐゴシック" charset="0"/>
                <a:cs typeface="ＭＳ Ｐゴシック" charset="0"/>
              </a:rPr>
              <a:t>weight loss, night sweats, fever, signs of bronchiectasis or other structural lung disease).</a:t>
            </a:r>
          </a:p>
          <a:p>
            <a:pPr marL="171450" indent="-171450">
              <a:buFont typeface="Arial"/>
              <a:buChar char="•"/>
              <a:defRPr/>
            </a:pPr>
            <a:r>
              <a:rPr lang="en-US" sz="1050" dirty="0">
                <a:latin typeface="Arial" charset="0"/>
                <a:ea typeface="ＭＳ Ｐゴシック" charset="0"/>
                <a:cs typeface="ＭＳ Ｐゴシック" charset="0"/>
              </a:rPr>
              <a:t>Few features of either asthma or COPD.</a:t>
            </a:r>
          </a:p>
          <a:p>
            <a:pPr marL="171450" indent="-171450">
              <a:buFont typeface="Arial"/>
              <a:buChar char="•"/>
              <a:defRPr/>
            </a:pPr>
            <a:r>
              <a:rPr lang="en-US" sz="1050" dirty="0">
                <a:latin typeface="Arial" charset="0"/>
                <a:ea typeface="ＭＳ Ｐゴシック" charset="0"/>
                <a:cs typeface="ＭＳ Ｐゴシック" charset="0"/>
              </a:rPr>
              <a:t>Comorbidities present.</a:t>
            </a:r>
          </a:p>
          <a:p>
            <a:pPr marL="171450" indent="-171450">
              <a:buFont typeface="Arial"/>
              <a:buChar char="•"/>
              <a:defRPr/>
            </a:pPr>
            <a:r>
              <a:rPr lang="en-US" sz="1050" dirty="0">
                <a:latin typeface="Arial" charset="0"/>
                <a:ea typeface="ＭＳ Ｐゴシック" charset="0"/>
                <a:cs typeface="ＭＳ Ｐゴシック" charset="0"/>
              </a:rPr>
              <a:t>Reasons for referral for either diagnosis as outlined in the GINA and GOLD strategy reports.</a:t>
            </a:r>
            <a:endParaRPr lang="en-US" sz="1050" dirty="0">
              <a:solidFill>
                <a:srgbClr val="FFFFFF"/>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781628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179512" y="1257610"/>
            <a:ext cx="8892480" cy="5392858"/>
          </a:xfrm>
          <a:prstGeom prst="rect">
            <a:avLst/>
          </a:prstGeom>
        </p:spPr>
      </p:pic>
      <p:sp>
        <p:nvSpPr>
          <p:cNvPr id="4" name="CuadroTexto 3"/>
          <p:cNvSpPr txBox="1"/>
          <p:nvPr/>
        </p:nvSpPr>
        <p:spPr>
          <a:xfrm>
            <a:off x="5791200" y="6546830"/>
            <a:ext cx="2895600" cy="338554"/>
          </a:xfrm>
          <a:prstGeom prst="rect">
            <a:avLst/>
          </a:prstGeom>
          <a:noFill/>
        </p:spPr>
        <p:txBody>
          <a:bodyPr wrap="square" rtlCol="0">
            <a:spAutoFit/>
          </a:bodyPr>
          <a:lstStyle/>
          <a:p>
            <a:r>
              <a:rPr lang="es-ES_tradnl" sz="1600" dirty="0" err="1"/>
              <a:t>Postma</a:t>
            </a:r>
            <a:r>
              <a:rPr lang="es-ES_tradnl" sz="1600" dirty="0"/>
              <a:t> &amp; </a:t>
            </a:r>
            <a:r>
              <a:rPr lang="es-ES_tradnl" sz="1600" dirty="0" err="1"/>
              <a:t>Rabe</a:t>
            </a:r>
            <a:r>
              <a:rPr lang="es-ES_tradnl" sz="1600" dirty="0"/>
              <a:t>. NEJM 2015</a:t>
            </a:r>
          </a:p>
        </p:txBody>
      </p:sp>
      <p:sp>
        <p:nvSpPr>
          <p:cNvPr id="5" name="1 Título"/>
          <p:cNvSpPr>
            <a:spLocks noGrp="1"/>
          </p:cNvSpPr>
          <p:nvPr>
            <p:ph type="title"/>
          </p:nvPr>
        </p:nvSpPr>
        <p:spPr/>
        <p:txBody>
          <a:bodyPr/>
          <a:lstStyle/>
          <a:p>
            <a:r>
              <a:rPr lang="en-GB" b="1" noProof="0" dirty="0" smtClean="0"/>
              <a:t>Who are the ACO?</a:t>
            </a:r>
            <a:endParaRPr lang="en-GB" b="1" noProof="0" dirty="0"/>
          </a:p>
        </p:txBody>
      </p:sp>
    </p:spTree>
    <p:extLst>
      <p:ext uri="{BB962C8B-B14F-4D97-AF65-F5344CB8AC3E}">
        <p14:creationId xmlns:p14="http://schemas.microsoft.com/office/powerpoint/2010/main" val="353315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sz="6600" b="1" noProof="0" dirty="0" smtClean="0"/>
              <a:t>ACOs or ACO?</a:t>
            </a:r>
            <a:endParaRPr lang="en-GB" sz="6600" b="1" noProof="0" dirty="0"/>
          </a:p>
        </p:txBody>
      </p:sp>
      <p:sp>
        <p:nvSpPr>
          <p:cNvPr id="3" name="Rectángulo 2"/>
          <p:cNvSpPr/>
          <p:nvPr/>
        </p:nvSpPr>
        <p:spPr>
          <a:xfrm>
            <a:off x="3491880" y="4941168"/>
            <a:ext cx="6102424" cy="338554"/>
          </a:xfrm>
          <a:prstGeom prst="rect">
            <a:avLst/>
          </a:prstGeom>
        </p:spPr>
        <p:txBody>
          <a:bodyPr wrap="square">
            <a:spAutoFit/>
          </a:bodyPr>
          <a:lstStyle/>
          <a:p>
            <a:r>
              <a:rPr lang="en-GB" sz="1600" dirty="0">
                <a:latin typeface="Arial" panose="020B0604020202020204" pitchFamily="34" charset="0"/>
                <a:ea typeface="MS Mincho"/>
              </a:rPr>
              <a:t>Barnes PJ. Asthma-COPD Overlap. </a:t>
            </a:r>
            <a:r>
              <a:rPr lang="en-GB" sz="1600" i="1" dirty="0">
                <a:latin typeface="Arial" panose="020B0604020202020204" pitchFamily="34" charset="0"/>
                <a:ea typeface="MS Mincho"/>
              </a:rPr>
              <a:t>Chest</a:t>
            </a:r>
            <a:r>
              <a:rPr lang="en-GB" sz="1600" dirty="0">
                <a:latin typeface="Arial" panose="020B0604020202020204" pitchFamily="34" charset="0"/>
                <a:ea typeface="MS Mincho"/>
              </a:rPr>
              <a:t>. 2016;149:7-8</a:t>
            </a:r>
            <a:endParaRPr lang="es-ES" sz="1600" dirty="0"/>
          </a:p>
        </p:txBody>
      </p:sp>
      <p:pic>
        <p:nvPicPr>
          <p:cNvPr id="4" name="Imagen 3"/>
          <p:cNvPicPr>
            <a:picLocks noChangeAspect="1"/>
          </p:cNvPicPr>
          <p:nvPr/>
        </p:nvPicPr>
        <p:blipFill rotWithShape="1">
          <a:blip r:embed="rId3"/>
          <a:srcRect l="5172" t="14563" r="40038" b="50000"/>
          <a:stretch/>
        </p:blipFill>
        <p:spPr>
          <a:xfrm>
            <a:off x="2573781" y="2274440"/>
            <a:ext cx="6541412" cy="2378695"/>
          </a:xfrm>
          <a:prstGeom prst="rect">
            <a:avLst/>
          </a:prstGeom>
        </p:spPr>
      </p:pic>
      <p:pic>
        <p:nvPicPr>
          <p:cNvPr id="5" name="Imagen 4"/>
          <p:cNvPicPr>
            <a:picLocks noChangeAspect="1"/>
          </p:cNvPicPr>
          <p:nvPr/>
        </p:nvPicPr>
        <p:blipFill rotWithShape="1">
          <a:blip r:embed="rId4">
            <a:extLst>
              <a:ext uri="{28A0092B-C50C-407E-A947-70E740481C1C}">
                <a14:useLocalDpi xmlns:a14="http://schemas.microsoft.com/office/drawing/2010/main" val="0"/>
              </a:ext>
            </a:extLst>
          </a:blip>
          <a:srcRect l="24560" t="6957" r="25144" b="23029"/>
          <a:stretch/>
        </p:blipFill>
        <p:spPr>
          <a:xfrm>
            <a:off x="251520" y="1988840"/>
            <a:ext cx="2304256" cy="3528392"/>
          </a:xfrm>
          <a:prstGeom prst="rect">
            <a:avLst/>
          </a:prstGeom>
        </p:spPr>
      </p:pic>
    </p:spTree>
    <p:extLst>
      <p:ext uri="{BB962C8B-B14F-4D97-AF65-F5344CB8AC3E}">
        <p14:creationId xmlns:p14="http://schemas.microsoft.com/office/powerpoint/2010/main" val="245264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ção de Conteúdo 7"/>
          <p:cNvPicPr>
            <a:picLocks noGrp="1" noChangeAspect="1"/>
          </p:cNvPicPr>
          <p:nvPr>
            <p:ph sz="half" idx="1"/>
          </p:nvPr>
        </p:nvPicPr>
        <p:blipFill>
          <a:blip r:embed="rId2"/>
          <a:stretch>
            <a:fillRect/>
          </a:stretch>
        </p:blipFill>
        <p:spPr>
          <a:xfrm>
            <a:off x="323528" y="1196752"/>
            <a:ext cx="8424936" cy="3757858"/>
          </a:xfrm>
          <a:prstGeom prst="rect">
            <a:avLst/>
          </a:prstGeom>
          <a:ln>
            <a:solidFill>
              <a:schemeClr val="tx1"/>
            </a:solidFill>
          </a:ln>
        </p:spPr>
      </p:pic>
    </p:spTree>
    <p:extLst>
      <p:ext uri="{BB962C8B-B14F-4D97-AF65-F5344CB8AC3E}">
        <p14:creationId xmlns:p14="http://schemas.microsoft.com/office/powerpoint/2010/main" val="301528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5_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_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6_GINA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Blank Presentation">
  <a:themeElements>
    <a:clrScheme name="">
      <a:dk1>
        <a:srgbClr val="074B88"/>
      </a:dk1>
      <a:lt1>
        <a:srgbClr val="FFFFFF"/>
      </a:lt1>
      <a:dk2>
        <a:srgbClr val="FC1721"/>
      </a:dk2>
      <a:lt2>
        <a:srgbClr val="808080"/>
      </a:lt2>
      <a:accent1>
        <a:srgbClr val="BBE0E3"/>
      </a:accent1>
      <a:accent2>
        <a:srgbClr val="333399"/>
      </a:accent2>
      <a:accent3>
        <a:srgbClr val="FFFFFF"/>
      </a:accent3>
      <a:accent4>
        <a:srgbClr val="053F73"/>
      </a:accent4>
      <a:accent5>
        <a:srgbClr val="DAEDEF"/>
      </a:accent5>
      <a:accent6>
        <a:srgbClr val="2D2D8A"/>
      </a:accent6>
      <a:hlink>
        <a:srgbClr val="009999"/>
      </a:hlink>
      <a:folHlink>
        <a:srgbClr val="99CC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TotalTime>
  <Words>1858</Words>
  <Application>Microsoft Office PowerPoint</Application>
  <PresentationFormat>Apresentação no Ecrã (4:3)</PresentationFormat>
  <Paragraphs>291</Paragraphs>
  <Slides>23</Slides>
  <Notes>8</Notes>
  <HiddenSlides>1</HiddenSlides>
  <MMClips>0</MMClips>
  <ScaleCrop>false</ScaleCrop>
  <HeadingPairs>
    <vt:vector size="6" baseType="variant">
      <vt:variant>
        <vt:lpstr>Tipos de letra usados</vt:lpstr>
      </vt:variant>
      <vt:variant>
        <vt:i4>13</vt:i4>
      </vt:variant>
      <vt:variant>
        <vt:lpstr>Tema</vt:lpstr>
      </vt:variant>
      <vt:variant>
        <vt:i4>20</vt:i4>
      </vt:variant>
      <vt:variant>
        <vt:lpstr>Títulos dos diapositivos</vt:lpstr>
      </vt:variant>
      <vt:variant>
        <vt:i4>23</vt:i4>
      </vt:variant>
    </vt:vector>
  </HeadingPairs>
  <TitlesOfParts>
    <vt:vector size="56" baseType="lpstr">
      <vt:lpstr>ＭＳ Ｐゴシック</vt:lpstr>
      <vt:lpstr>AdvOT1c339561</vt:lpstr>
      <vt:lpstr>AdvOT1c339561+20</vt:lpstr>
      <vt:lpstr>Arial</vt:lpstr>
      <vt:lpstr>Brush Script MT</vt:lpstr>
      <vt:lpstr>Calibri</vt:lpstr>
      <vt:lpstr>Calibri Light</vt:lpstr>
      <vt:lpstr>FSAlbert</vt:lpstr>
      <vt:lpstr>MS Mincho</vt:lpstr>
      <vt:lpstr>Symbol</vt:lpstr>
      <vt:lpstr>Times</vt:lpstr>
      <vt:lpstr>Times New Roman</vt:lpstr>
      <vt:lpstr>Wingdings</vt:lpstr>
      <vt:lpstr>Tema do Office</vt:lpstr>
      <vt:lpstr>Custom Design</vt:lpstr>
      <vt:lpstr>1_Custom Design</vt:lpstr>
      <vt:lpstr>2_Custom Design</vt:lpstr>
      <vt:lpstr>3_Custom Design</vt:lpstr>
      <vt:lpstr>4_Custom Design</vt:lpstr>
      <vt:lpstr>1_Tema do Office</vt:lpstr>
      <vt:lpstr>Blank Presentation</vt:lpstr>
      <vt:lpstr>5_Custom Design</vt:lpstr>
      <vt:lpstr>6_Custom Design</vt:lpstr>
      <vt:lpstr>2_Tema do Office</vt:lpstr>
      <vt:lpstr>3_Tema do Office</vt:lpstr>
      <vt:lpstr>4_Tema do Office</vt:lpstr>
      <vt:lpstr>5_Tema do Office</vt:lpstr>
      <vt:lpstr>6_Tema do Office</vt:lpstr>
      <vt:lpstr>7_Custom Design</vt:lpstr>
      <vt:lpstr>8_Custom Design</vt:lpstr>
      <vt:lpstr>26_GINA slides</vt:lpstr>
      <vt:lpstr>9_Custom Design</vt:lpstr>
      <vt:lpstr>10_Custom Design</vt:lpstr>
      <vt:lpstr>How to identify and treat the COPD-asthma phenotype</vt:lpstr>
      <vt:lpstr>Diagnosis of asthma, COPD and asthma-COPD overlap syndrome (ACOS)  A joint project of GINA and GOLD, updated 2016</vt:lpstr>
      <vt:lpstr>Diagnosis of diseases of chronic airflow limitation</vt:lpstr>
      <vt:lpstr>Stepwise approach to diagnosis and initial treatment</vt:lpstr>
      <vt:lpstr>Apresentação do PowerPoint</vt:lpstr>
      <vt:lpstr>Apresentação do PowerPoint</vt:lpstr>
      <vt:lpstr>Who are the ACO?</vt:lpstr>
      <vt:lpstr>ACOs or ACO?</vt:lpstr>
      <vt:lpstr>Apresentação do PowerPoint</vt:lpstr>
      <vt:lpstr>Consensus Document on the Overlap Phenotype COPD–Asthma in COPD</vt:lpstr>
      <vt:lpstr>Who are the ACO?</vt:lpstr>
      <vt:lpstr>Apresentação do PowerPoint</vt:lpstr>
      <vt:lpstr>Apresentação do PowerPoint</vt:lpstr>
      <vt:lpstr>Apresentação do PowerPoint</vt:lpstr>
      <vt:lpstr>Why is it important to identify them?</vt:lpstr>
      <vt:lpstr>Apresentação do PowerPoint</vt:lpstr>
      <vt:lpstr>Apresentação do PowerPoint</vt:lpstr>
      <vt:lpstr>Eosinophils are a marker of response to ICS in COPD</vt:lpstr>
      <vt:lpstr>Eosinophils are a marker of response to ICS in COPD</vt:lpstr>
      <vt:lpstr>Eosinophils are a marker of response to ICS in COPD</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Jaime Sousa</dc:creator>
  <cp:lastModifiedBy>Jaime</cp:lastModifiedBy>
  <cp:revision>104</cp:revision>
  <dcterms:created xsi:type="dcterms:W3CDTF">2016-06-05T19:05:55Z</dcterms:created>
  <dcterms:modified xsi:type="dcterms:W3CDTF">2017-06-25T21:32:55Z</dcterms:modified>
</cp:coreProperties>
</file>