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52" r:id="rId3"/>
    <p:sldId id="354" r:id="rId4"/>
    <p:sldId id="257" r:id="rId5"/>
    <p:sldId id="258" r:id="rId6"/>
    <p:sldId id="259" r:id="rId7"/>
    <p:sldId id="260" r:id="rId8"/>
    <p:sldId id="325" r:id="rId9"/>
    <p:sldId id="326" r:id="rId10"/>
    <p:sldId id="327" r:id="rId11"/>
    <p:sldId id="328" r:id="rId12"/>
    <p:sldId id="329" r:id="rId13"/>
    <p:sldId id="330" r:id="rId14"/>
    <p:sldId id="331" r:id="rId15"/>
    <p:sldId id="333" r:id="rId16"/>
    <p:sldId id="332" r:id="rId17"/>
    <p:sldId id="335" r:id="rId18"/>
    <p:sldId id="275" r:id="rId19"/>
    <p:sldId id="277" r:id="rId20"/>
    <p:sldId id="334" r:id="rId21"/>
    <p:sldId id="301" r:id="rId22"/>
    <p:sldId id="302" r:id="rId23"/>
    <p:sldId id="274" r:id="rId24"/>
    <p:sldId id="355" r:id="rId25"/>
    <p:sldId id="278" r:id="rId26"/>
    <p:sldId id="279" r:id="rId27"/>
    <p:sldId id="281" r:id="rId28"/>
    <p:sldId id="282" r:id="rId29"/>
    <p:sldId id="356" r:id="rId30"/>
    <p:sldId id="285" r:id="rId31"/>
    <p:sldId id="286" r:id="rId32"/>
    <p:sldId id="349" r:id="rId33"/>
    <p:sldId id="288" r:id="rId34"/>
    <p:sldId id="357" r:id="rId35"/>
    <p:sldId id="358" r:id="rId36"/>
    <p:sldId id="291" r:id="rId37"/>
    <p:sldId id="337" r:id="rId38"/>
    <p:sldId id="340" r:id="rId39"/>
    <p:sldId id="338" r:id="rId40"/>
    <p:sldId id="295" r:id="rId41"/>
    <p:sldId id="309" r:id="rId42"/>
    <p:sldId id="341" r:id="rId43"/>
    <p:sldId id="342" r:id="rId44"/>
    <p:sldId id="343" r:id="rId45"/>
    <p:sldId id="345" r:id="rId46"/>
    <p:sldId id="344" r:id="rId47"/>
    <p:sldId id="346" r:id="rId48"/>
    <p:sldId id="311" r:id="rId49"/>
    <p:sldId id="347" r:id="rId50"/>
    <p:sldId id="350" r:id="rId51"/>
    <p:sldId id="348" r:id="rId52"/>
    <p:sldId id="321" r:id="rId53"/>
    <p:sldId id="322" r:id="rId54"/>
    <p:sldId id="323" r:id="rId55"/>
    <p:sldId id="324" r:id="rId56"/>
    <p:sldId id="359" r:id="rId57"/>
    <p:sldId id="360" r:id="rId58"/>
    <p:sldId id="363" r:id="rId59"/>
    <p:sldId id="364" r:id="rId60"/>
    <p:sldId id="365" r:id="rId61"/>
    <p:sldId id="351" r:id="rId62"/>
  </p:sldIdLst>
  <p:sldSz cx="9144000" cy="6858000" type="screen4x3"/>
  <p:notesSz cx="6735763" cy="98663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87612" autoAdjust="0"/>
  </p:normalViewPr>
  <p:slideViewPr>
    <p:cSldViewPr>
      <p:cViewPr varScale="1">
        <p:scale>
          <a:sx n="63" d="100"/>
          <a:sy n="63" d="100"/>
        </p:scale>
        <p:origin x="165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7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3179924562084E-2"/>
          <c:y val="9.6153189969562347E-2"/>
          <c:w val="0.91353320298802621"/>
          <c:h val="0.61230424274298301"/>
        </c:manualLayout>
      </c:layout>
      <c:barChart>
        <c:barDir val="col"/>
        <c:grouping val="clustered"/>
        <c:varyColors val="0"/>
        <c:ser>
          <c:idx val="0"/>
          <c:order val="0"/>
          <c:tx>
            <c:strRef>
              <c:f>Sheet1!$B$1</c:f>
              <c:strCache>
                <c:ptCount val="1"/>
                <c:pt idx="0">
                  <c:v>Series 1</c:v>
                </c:pt>
              </c:strCache>
            </c:strRef>
          </c:tx>
          <c:spPr>
            <a:solidFill>
              <a:schemeClr val="bg1">
                <a:lumMod val="50000"/>
              </a:schemeClr>
            </a:solidFill>
          </c:spPr>
          <c:invertIfNegative val="0"/>
          <c:dPt>
            <c:idx val="4"/>
            <c:invertIfNegative val="0"/>
            <c:bubble3D val="0"/>
            <c:spPr>
              <a:solidFill>
                <a:schemeClr val="accent1"/>
              </a:solidFill>
            </c:spPr>
          </c:dPt>
          <c:dPt>
            <c:idx val="5"/>
            <c:invertIfNegative val="0"/>
            <c:bubble3D val="0"/>
            <c:spPr>
              <a:solidFill>
                <a:schemeClr val="accent1"/>
              </a:solidFill>
            </c:spPr>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ICS</c:v>
                </c:pt>
                <c:pt idx="1">
                  <c:v>ICS + LABA</c:v>
                </c:pt>
                <c:pt idx="2">
                  <c:v>ICS + LAMA</c:v>
                </c:pt>
                <c:pt idx="3">
                  <c:v>ICS + LABA + LAMA</c:v>
                </c:pt>
                <c:pt idx="4">
                  <c:v>LABA</c:v>
                </c:pt>
                <c:pt idx="5">
                  <c:v>LAMA</c:v>
                </c:pt>
                <c:pt idx="6">
                  <c:v>LABA + LAMA</c:v>
                </c:pt>
                <c:pt idx="7">
                  <c:v>None</c:v>
                </c:pt>
                <c:pt idx="8">
                  <c:v>Other</c:v>
                </c:pt>
                <c:pt idx="9">
                  <c:v>Short-acting agents</c:v>
                </c:pt>
              </c:strCache>
            </c:strRef>
          </c:cat>
          <c:val>
            <c:numRef>
              <c:f>Sheet1!$B$2:$B$11</c:f>
              <c:numCache>
                <c:formatCode>General</c:formatCode>
                <c:ptCount val="10"/>
                <c:pt idx="0">
                  <c:v>17.3</c:v>
                </c:pt>
                <c:pt idx="1">
                  <c:v>15.8</c:v>
                </c:pt>
                <c:pt idx="2">
                  <c:v>0.70000000000000062</c:v>
                </c:pt>
                <c:pt idx="3">
                  <c:v>2.2000000000000002</c:v>
                </c:pt>
                <c:pt idx="4" formatCode="0.0">
                  <c:v>1.9000000000000001</c:v>
                </c:pt>
                <c:pt idx="5">
                  <c:v>2.1</c:v>
                </c:pt>
                <c:pt idx="6">
                  <c:v>0.1</c:v>
                </c:pt>
                <c:pt idx="7">
                  <c:v>30.8</c:v>
                </c:pt>
                <c:pt idx="8">
                  <c:v>0.2</c:v>
                </c:pt>
                <c:pt idx="9">
                  <c:v>29.1</c:v>
                </c:pt>
              </c:numCache>
            </c:numRef>
          </c:val>
        </c:ser>
        <c:dLbls>
          <c:showLegendKey val="0"/>
          <c:showVal val="0"/>
          <c:showCatName val="0"/>
          <c:showSerName val="0"/>
          <c:showPercent val="0"/>
          <c:showBubbleSize val="0"/>
        </c:dLbls>
        <c:gapWidth val="90"/>
        <c:axId val="343916496"/>
        <c:axId val="343913360"/>
      </c:barChart>
      <c:catAx>
        <c:axId val="343916496"/>
        <c:scaling>
          <c:orientation val="minMax"/>
        </c:scaling>
        <c:delete val="0"/>
        <c:axPos val="b"/>
        <c:numFmt formatCode="General" sourceLinked="0"/>
        <c:majorTickMark val="out"/>
        <c:minorTickMark val="none"/>
        <c:tickLblPos val="nextTo"/>
        <c:spPr>
          <a:ln w="28575" cap="sq">
            <a:solidFill>
              <a:schemeClr val="tx1"/>
            </a:solidFill>
            <a:bevel/>
          </a:ln>
        </c:spPr>
        <c:txPr>
          <a:bodyPr/>
          <a:lstStyle/>
          <a:p>
            <a:pPr>
              <a:defRPr sz="1400"/>
            </a:pPr>
            <a:endParaRPr lang="en-US"/>
          </a:p>
        </c:txPr>
        <c:crossAx val="343913360"/>
        <c:crosses val="autoZero"/>
        <c:auto val="1"/>
        <c:lblAlgn val="ctr"/>
        <c:lblOffset val="100"/>
        <c:noMultiLvlLbl val="0"/>
      </c:catAx>
      <c:valAx>
        <c:axId val="343913360"/>
        <c:scaling>
          <c:orientation val="minMax"/>
        </c:scaling>
        <c:delete val="0"/>
        <c:axPos val="l"/>
        <c:numFmt formatCode="General" sourceLinked="1"/>
        <c:majorTickMark val="out"/>
        <c:minorTickMark val="none"/>
        <c:tickLblPos val="nextTo"/>
        <c:spPr>
          <a:ln w="28575" cap="sq">
            <a:solidFill>
              <a:schemeClr val="tx1"/>
            </a:solidFill>
            <a:bevel/>
          </a:ln>
        </c:spPr>
        <c:txPr>
          <a:bodyPr/>
          <a:lstStyle/>
          <a:p>
            <a:pPr>
              <a:defRPr sz="1600"/>
            </a:pPr>
            <a:endParaRPr lang="en-US"/>
          </a:p>
        </c:txPr>
        <c:crossAx val="343916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2 - Θέση ημερομηνίας"/>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1E409B0-B517-44C1-80E6-DC38D858127C}" type="datetimeFigureOut">
              <a:rPr lang="en-US" smtClean="0"/>
              <a:t>6/29/2016</a:t>
            </a:fld>
            <a:endParaRPr lang="en-GB"/>
          </a:p>
        </p:txBody>
      </p:sp>
      <p:sp>
        <p:nvSpPr>
          <p:cNvPr id="4" name="3 - Θέση εικόνας διαφάνειας"/>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4 - Θέση σημειώσεων"/>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υποσέλιδου"/>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6 - Θέση αριθμού διαφάνειας"/>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8FF8BBC-682B-4F86-8D10-E6218B4ED0F2}" type="slidenum">
              <a:rPr lang="en-GB" smtClean="0"/>
              <a:t>‹#›</a:t>
            </a:fld>
            <a:endParaRPr lang="en-GB"/>
          </a:p>
        </p:txBody>
      </p:sp>
    </p:spTree>
    <p:extLst>
      <p:ext uri="{BB962C8B-B14F-4D97-AF65-F5344CB8AC3E}">
        <p14:creationId xmlns:p14="http://schemas.microsoft.com/office/powerpoint/2010/main" val="94633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goldcopd.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goldcopd.co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goldcopd.com/"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goldcopd.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goldcopd.com/"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goldcopd.com/"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A77D66F-0221-FE45-B944-520A00C8AB24}" type="slidenum">
              <a:rPr lang="en-US"/>
              <a:pPr/>
              <a:t>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latin typeface="Times" pitchFamily="-65" charset="0"/>
                <a:ea typeface="ＭＳ Ｐゴシック" pitchFamily="-65" charset="-128"/>
                <a:cs typeface="ＭＳ Ｐゴシック" pitchFamily="-65" charset="-128"/>
              </a:rPr>
              <a:t>Bullet page</a:t>
            </a:r>
          </a:p>
        </p:txBody>
      </p:sp>
    </p:spTree>
    <p:extLst>
      <p:ext uri="{BB962C8B-B14F-4D97-AF65-F5344CB8AC3E}">
        <p14:creationId xmlns:p14="http://schemas.microsoft.com/office/powerpoint/2010/main" val="2527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B27D6A48-064B-499B-8524-B45ADAC916B0}" type="slidenum">
              <a:rPr lang="en-US" smtClean="0"/>
              <a:pPr>
                <a:defRPr/>
              </a:pPr>
              <a:t>25</a:t>
            </a:fld>
            <a:endParaRPr lang="en-US"/>
          </a:p>
        </p:txBody>
      </p:sp>
    </p:spTree>
    <p:extLst>
      <p:ext uri="{BB962C8B-B14F-4D97-AF65-F5344CB8AC3E}">
        <p14:creationId xmlns:p14="http://schemas.microsoft.com/office/powerpoint/2010/main" val="2918916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latin typeface="Tahoma" pitchFamily="34" charset="0"/>
                <a:cs typeface="Tahoma" pitchFamily="34" charset="0"/>
              </a:rPr>
              <a:t>An 8-item measure of health status impairment in COPD </a:t>
            </a:r>
            <a:endParaRPr lang="en-GB" dirty="0"/>
          </a:p>
        </p:txBody>
      </p:sp>
      <p:sp>
        <p:nvSpPr>
          <p:cNvPr id="4" name="3 Marcador de número de diapositiva"/>
          <p:cNvSpPr>
            <a:spLocks noGrp="1"/>
          </p:cNvSpPr>
          <p:nvPr>
            <p:ph type="sldNum" sz="quarter" idx="10"/>
          </p:nvPr>
        </p:nvSpPr>
        <p:spPr/>
        <p:txBody>
          <a:bodyPr/>
          <a:lstStyle/>
          <a:p>
            <a:fld id="{9175707B-F702-42EF-A7AC-A66E56C7D354}" type="slidenum">
              <a:rPr lang="en-US" smtClean="0"/>
              <a:pPr/>
              <a:t>26</a:t>
            </a:fld>
            <a:endParaRPr lang="en-US"/>
          </a:p>
        </p:txBody>
      </p:sp>
    </p:spTree>
    <p:extLst>
      <p:ext uri="{BB962C8B-B14F-4D97-AF65-F5344CB8AC3E}">
        <p14:creationId xmlns:p14="http://schemas.microsoft.com/office/powerpoint/2010/main" val="247175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eaLnBrk="1" hangingPunct="1">
              <a:lnSpc>
                <a:spcPct val="80000"/>
              </a:lnSpc>
            </a:pPr>
            <a:r>
              <a:rPr lang="nl-NL" altLang="nl-NL" sz="1200" dirty="0" smtClean="0"/>
              <a:t>Total score (10 items )</a:t>
            </a:r>
          </a:p>
          <a:p>
            <a:pPr eaLnBrk="1" hangingPunct="1">
              <a:lnSpc>
                <a:spcPct val="80000"/>
              </a:lnSpc>
            </a:pPr>
            <a:r>
              <a:rPr lang="nl-NL" altLang="nl-NL" sz="1200" dirty="0" smtClean="0"/>
              <a:t>symptom domain (4 items)</a:t>
            </a:r>
          </a:p>
          <a:p>
            <a:pPr eaLnBrk="1" hangingPunct="1">
              <a:lnSpc>
                <a:spcPct val="80000"/>
              </a:lnSpc>
            </a:pPr>
            <a:r>
              <a:rPr lang="nl-NL" altLang="nl-NL" sz="1200" dirty="0" smtClean="0"/>
              <a:t>functional status domain (4 items)</a:t>
            </a:r>
          </a:p>
          <a:p>
            <a:pPr eaLnBrk="1" hangingPunct="1">
              <a:lnSpc>
                <a:spcPct val="80000"/>
              </a:lnSpc>
            </a:pPr>
            <a:r>
              <a:rPr lang="nl-NL" altLang="nl-NL" sz="1200" dirty="0" smtClean="0"/>
              <a:t>mental state domain (2 items)</a:t>
            </a:r>
          </a:p>
          <a:p>
            <a:pPr eaLnBrk="1" hangingPunct="1">
              <a:lnSpc>
                <a:spcPct val="80000"/>
              </a:lnSpc>
              <a:buFont typeface="Wingdings" pitchFamily="2" charset="2"/>
              <a:buNone/>
            </a:pPr>
            <a:endParaRPr lang="nl-NL" altLang="nl-NL" sz="1200" dirty="0" smtClean="0"/>
          </a:p>
          <a:p>
            <a:pPr eaLnBrk="1" hangingPunct="1">
              <a:lnSpc>
                <a:spcPct val="80000"/>
              </a:lnSpc>
              <a:buFont typeface="Wingdings" pitchFamily="2" charset="2"/>
              <a:buNone/>
            </a:pPr>
            <a:endParaRPr lang="nl-NL" altLang="nl-NL" sz="1200" dirty="0" smtClean="0"/>
          </a:p>
          <a:p>
            <a:pPr eaLnBrk="1" hangingPunct="1">
              <a:lnSpc>
                <a:spcPct val="80000"/>
              </a:lnSpc>
            </a:pPr>
            <a:r>
              <a:rPr lang="nl-NL" altLang="nl-NL" sz="1200" dirty="0" smtClean="0"/>
              <a:t>7 point scale: 0= asymptomatic/no limitation,</a:t>
            </a:r>
          </a:p>
          <a:p>
            <a:pPr eaLnBrk="1" hangingPunct="1">
              <a:lnSpc>
                <a:spcPct val="80000"/>
              </a:lnSpc>
              <a:buFont typeface="Wingdings" pitchFamily="2" charset="2"/>
              <a:buNone/>
            </a:pPr>
            <a:r>
              <a:rPr lang="nl-NL" altLang="nl-NL" sz="1200" dirty="0" smtClean="0"/>
              <a:t>    6= extremely symptomatic/totally limited</a:t>
            </a:r>
            <a:endParaRPr lang="nl-NL" altLang="nl-NL" dirty="0" smtClean="0"/>
          </a:p>
          <a:p>
            <a:endParaRPr lang="en-GB" dirty="0"/>
          </a:p>
        </p:txBody>
      </p:sp>
      <p:sp>
        <p:nvSpPr>
          <p:cNvPr id="4" name="3 - Θέση αριθμού διαφάνειας"/>
          <p:cNvSpPr>
            <a:spLocks noGrp="1"/>
          </p:cNvSpPr>
          <p:nvPr>
            <p:ph type="sldNum" sz="quarter" idx="10"/>
          </p:nvPr>
        </p:nvSpPr>
        <p:spPr/>
        <p:txBody>
          <a:bodyPr/>
          <a:lstStyle/>
          <a:p>
            <a:fld id="{D8FF8BBC-682B-4F86-8D10-E6218B4ED0F2}" type="slidenum">
              <a:rPr lang="en-GB" smtClean="0"/>
              <a:t>27</a:t>
            </a:fld>
            <a:endParaRPr lang="en-GB"/>
          </a:p>
        </p:txBody>
      </p:sp>
    </p:spTree>
    <p:extLst>
      <p:ext uri="{BB962C8B-B14F-4D97-AF65-F5344CB8AC3E}">
        <p14:creationId xmlns:p14="http://schemas.microsoft.com/office/powerpoint/2010/main" val="2383310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latin typeface="Tahoma" pitchFamily="34" charset="0"/>
                <a:cs typeface="Tahoma" pitchFamily="34" charset="0"/>
              </a:rPr>
              <a:t>relates well to other measures of health status</a:t>
            </a:r>
            <a:r>
              <a:rPr lang="en-US" sz="1200" baseline="30000" dirty="0" smtClean="0">
                <a:latin typeface="Tahoma" pitchFamily="34" charset="0"/>
                <a:cs typeface="Tahoma" pitchFamily="34" charset="0"/>
              </a:rPr>
              <a:t> </a:t>
            </a:r>
            <a:r>
              <a:rPr lang="en-US" sz="1200" dirty="0" smtClean="0">
                <a:latin typeface="Tahoma" pitchFamily="34" charset="0"/>
                <a:cs typeface="Tahoma" pitchFamily="34" charset="0"/>
              </a:rPr>
              <a:t>and predicts future mortality risk.</a:t>
            </a:r>
            <a:endParaRPr lang="en-GB" dirty="0"/>
          </a:p>
        </p:txBody>
      </p:sp>
      <p:sp>
        <p:nvSpPr>
          <p:cNvPr id="4" name="3 Marcador de número de diapositiva"/>
          <p:cNvSpPr>
            <a:spLocks noGrp="1"/>
          </p:cNvSpPr>
          <p:nvPr>
            <p:ph type="sldNum" sz="quarter" idx="10"/>
          </p:nvPr>
        </p:nvSpPr>
        <p:spPr/>
        <p:txBody>
          <a:bodyPr/>
          <a:lstStyle/>
          <a:p>
            <a:fld id="{9175707B-F702-42EF-A7AC-A66E56C7D354}" type="slidenum">
              <a:rPr lang="en-US" smtClean="0"/>
              <a:pPr/>
              <a:t>28</a:t>
            </a:fld>
            <a:endParaRPr lang="en-US"/>
          </a:p>
        </p:txBody>
      </p:sp>
    </p:spTree>
    <p:extLst>
      <p:ext uri="{BB962C8B-B14F-4D97-AF65-F5344CB8AC3E}">
        <p14:creationId xmlns:p14="http://schemas.microsoft.com/office/powerpoint/2010/main" val="1821089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p:cNvSpPr>
            <a:spLocks noGrp="1" noChangeArrowheads="1"/>
          </p:cNvSpPr>
          <p:nvPr>
            <p:ph type="sldNum" sz="quarter" idx="5"/>
          </p:nvPr>
        </p:nvSpPr>
        <p:spPr/>
        <p:txBody>
          <a:bodyPr/>
          <a:lstStyle/>
          <a:p>
            <a:pPr>
              <a:defRPr/>
            </a:pPr>
            <a:fld id="{386BAB13-2AB7-42D2-B1F1-72854FF12F38}" type="slidenum">
              <a:rPr lang="nl-NL"/>
              <a:pPr>
                <a:defRPr/>
              </a:pPr>
              <a:t>30</a:t>
            </a:fld>
            <a:endParaRPr lang="nl-NL"/>
          </a:p>
        </p:txBody>
      </p:sp>
      <p:sp>
        <p:nvSpPr>
          <p:cNvPr id="34819" name="Rectangle 7"/>
          <p:cNvSpPr txBox="1">
            <a:spLocks noGrp="1" noChangeArrowheads="1"/>
          </p:cNvSpPr>
          <p:nvPr/>
        </p:nvSpPr>
        <p:spPr bwMode="auto">
          <a:xfrm>
            <a:off x="3816933" y="9372998"/>
            <a:ext cx="2917272" cy="491603"/>
          </a:xfrm>
          <a:prstGeom prst="rect">
            <a:avLst/>
          </a:prstGeom>
          <a:noFill/>
          <a:ln w="9525">
            <a:noFill/>
            <a:miter lim="800000"/>
            <a:headEnd/>
            <a:tailEnd/>
          </a:ln>
        </p:spPr>
        <p:txBody>
          <a:bodyPr lIns="91256" tIns="45628" rIns="91256" bIns="45628" anchor="b"/>
          <a:lstStyle/>
          <a:p>
            <a:pPr algn="r" defTabSz="912813"/>
            <a:fld id="{CBC874A2-7CF2-4553-9E1D-4047789693FD}" type="slidenum">
              <a:rPr lang="en-GB" sz="1200"/>
              <a:pPr algn="r" defTabSz="912813"/>
              <a:t>30</a:t>
            </a:fld>
            <a:endParaRPr lang="en-GB"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w="9525"/>
        </p:spPr>
        <p:txBody>
          <a:bodyPr lIns="91256" tIns="45628" rIns="91256" bIns="45628"/>
          <a:lstStyle/>
          <a:p>
            <a:r>
              <a:rPr lang="en-GB" smtClean="0"/>
              <a:t>The CAT has been designed to overcome the shortfalls of earlier questionnaires measuring disability in COPD.</a:t>
            </a:r>
          </a:p>
          <a:p>
            <a:r>
              <a:rPr lang="en-GB" smtClean="0"/>
              <a:t>This slide outlines the key differences between the CAT and the SGRQ, MRC Dyspnoea questionnaire and the CCQ.</a:t>
            </a:r>
          </a:p>
          <a:p>
            <a:r>
              <a:rPr lang="en-GB" smtClean="0"/>
              <a:t>The CAT is a simple, short, easy to use self-administered, paper-based questionnaire for use in clinical practice.</a:t>
            </a:r>
          </a:p>
          <a:p>
            <a:r>
              <a:rPr lang="en-GB" smtClean="0"/>
              <a:t>The SGRQ is significantly longer</a:t>
            </a:r>
            <a:r>
              <a:rPr lang="en-GB" baseline="30000" smtClean="0"/>
              <a:t>1</a:t>
            </a:r>
            <a:r>
              <a:rPr lang="en-GB" smtClean="0"/>
              <a:t> than the CAT and the CCQ slightly longer (although still relatively quick to administer, approximately 2 minutes</a:t>
            </a:r>
            <a:r>
              <a:rPr lang="en-GB" baseline="30000" smtClean="0"/>
              <a:t>2</a:t>
            </a:r>
            <a:r>
              <a:rPr lang="en-GB" smtClean="0"/>
              <a:t>). </a:t>
            </a:r>
          </a:p>
          <a:p>
            <a:r>
              <a:rPr lang="en-GB" smtClean="0"/>
              <a:t>The SGRQ is complex to administer and score</a:t>
            </a:r>
            <a:r>
              <a:rPr lang="en-GB" baseline="30000" smtClean="0"/>
              <a:t>1</a:t>
            </a:r>
            <a:r>
              <a:rPr lang="en-GB" smtClean="0"/>
              <a:t> and must be analysed on a computer.</a:t>
            </a:r>
          </a:p>
          <a:p>
            <a:r>
              <a:rPr lang="en-GB" smtClean="0"/>
              <a:t>The MRC dyspnoea questionnaire measures dyspnoea only</a:t>
            </a:r>
            <a:r>
              <a:rPr lang="en-GB" baseline="30000" smtClean="0"/>
              <a:t>3</a:t>
            </a:r>
            <a:r>
              <a:rPr lang="en-GB" smtClean="0"/>
              <a:t> whereas CAT is a holistic measure of the impact of COPD on the patient, </a:t>
            </a:r>
          </a:p>
          <a:p>
            <a:r>
              <a:rPr lang="en-GB" smtClean="0"/>
              <a:t>The SGRQ is predominantly used in clinical trials;</a:t>
            </a:r>
            <a:r>
              <a:rPr lang="en-GB" baseline="30000" smtClean="0"/>
              <a:t>1</a:t>
            </a:r>
            <a:r>
              <a:rPr lang="en-GB" smtClean="0"/>
              <a:t> other questionnaires are designed for use in clinical practice.</a:t>
            </a:r>
            <a:r>
              <a:rPr lang="en-GB" baseline="30000" smtClean="0"/>
              <a:t>2</a:t>
            </a:r>
          </a:p>
          <a:p>
            <a:endParaRPr lang="en-GB" baseline="30000" smtClean="0"/>
          </a:p>
          <a:p>
            <a:endParaRPr lang="en-GB" baseline="30000" smtClean="0"/>
          </a:p>
          <a:p>
            <a:endParaRPr lang="en-GB" baseline="30000" smtClean="0"/>
          </a:p>
          <a:p>
            <a:pPr>
              <a:spcBef>
                <a:spcPct val="20000"/>
              </a:spcBef>
            </a:pPr>
            <a:r>
              <a:rPr lang="en-GB" sz="1000" smtClean="0"/>
              <a:t>1. Jones PW </a:t>
            </a:r>
            <a:r>
              <a:rPr lang="en-GB" sz="1000" i="1" smtClean="0"/>
              <a:t>et al</a:t>
            </a:r>
            <a:r>
              <a:rPr lang="en-GB" sz="1000" smtClean="0"/>
              <a:t>. Resp med 1991; 85 (Suppl B): 25–31; </a:t>
            </a:r>
          </a:p>
          <a:p>
            <a:pPr>
              <a:spcBef>
                <a:spcPct val="20000"/>
              </a:spcBef>
            </a:pPr>
            <a:r>
              <a:rPr lang="en-GB" sz="1000" smtClean="0"/>
              <a:t>2. Van der Molen </a:t>
            </a:r>
            <a:r>
              <a:rPr lang="en-GB" sz="1000" i="1" smtClean="0"/>
              <a:t>et al</a:t>
            </a:r>
            <a:r>
              <a:rPr lang="en-GB" sz="1000" smtClean="0"/>
              <a:t>. Health and Quality of Life Outcomes 2003; 1: 13–22;</a:t>
            </a:r>
          </a:p>
          <a:p>
            <a:pPr>
              <a:spcBef>
                <a:spcPct val="20000"/>
              </a:spcBef>
            </a:pPr>
            <a:r>
              <a:rPr lang="en-GB" sz="1000" smtClean="0"/>
              <a:t>3. Bestall JC </a:t>
            </a:r>
            <a:r>
              <a:rPr lang="en-GB" sz="1000" i="1" smtClean="0"/>
              <a:t>et al</a:t>
            </a:r>
            <a:r>
              <a:rPr lang="en-GB" sz="1000" smtClean="0"/>
              <a:t>. Thorax 1999; 54: 581–6. </a:t>
            </a:r>
          </a:p>
          <a:p>
            <a:endParaRPr lang="en-GB" sz="1000" baseline="30000" smtClean="0"/>
          </a:p>
          <a:p>
            <a:endParaRPr lang="en-GB" sz="1000" baseline="30000" smtClean="0"/>
          </a:p>
          <a:p>
            <a:endParaRPr lang="en-GB" baseline="30000" smtClean="0"/>
          </a:p>
          <a:p>
            <a:endParaRPr lang="en-GB" baseline="30000" smtClean="0"/>
          </a:p>
        </p:txBody>
      </p:sp>
      <p:sp>
        <p:nvSpPr>
          <p:cNvPr id="34822" name="Text Box 4"/>
          <p:cNvSpPr txBox="1">
            <a:spLocks noChangeArrowheads="1"/>
          </p:cNvSpPr>
          <p:nvPr/>
        </p:nvSpPr>
        <p:spPr bwMode="auto">
          <a:xfrm>
            <a:off x="1" y="1764289"/>
            <a:ext cx="795039" cy="646145"/>
          </a:xfrm>
          <a:prstGeom prst="rect">
            <a:avLst/>
          </a:prstGeom>
          <a:noFill/>
          <a:ln w="9525">
            <a:noFill/>
            <a:miter lim="800000"/>
            <a:headEnd/>
            <a:tailEnd/>
          </a:ln>
        </p:spPr>
        <p:txBody>
          <a:bodyPr wrap="none" lIns="91256" tIns="45628" rIns="91256" bIns="45628">
            <a:spAutoFit/>
          </a:bodyPr>
          <a:lstStyle/>
          <a:p>
            <a:pPr defTabSz="912813"/>
            <a:r>
              <a:rPr lang="en-GB" sz="1200" b="1"/>
              <a:t>13/581/B</a:t>
            </a:r>
          </a:p>
          <a:p>
            <a:pPr defTabSz="912813"/>
            <a:r>
              <a:rPr lang="en-GB" sz="1200" b="1"/>
              <a:t>14/19/A</a:t>
            </a:r>
          </a:p>
          <a:p>
            <a:pPr defTabSz="912813"/>
            <a:r>
              <a:rPr lang="en-GB" sz="1200" b="1"/>
              <a:t>15/29/A</a:t>
            </a:r>
          </a:p>
        </p:txBody>
      </p:sp>
      <p:sp>
        <p:nvSpPr>
          <p:cNvPr id="34823" name="Text Box 5"/>
          <p:cNvSpPr txBox="1">
            <a:spLocks noChangeArrowheads="1"/>
          </p:cNvSpPr>
          <p:nvPr/>
        </p:nvSpPr>
        <p:spPr bwMode="auto">
          <a:xfrm>
            <a:off x="5794004" y="2685830"/>
            <a:ext cx="794718" cy="276813"/>
          </a:xfrm>
          <a:prstGeom prst="rect">
            <a:avLst/>
          </a:prstGeom>
          <a:noFill/>
          <a:ln w="9525">
            <a:noFill/>
            <a:miter lim="800000"/>
            <a:headEnd/>
            <a:tailEnd/>
          </a:ln>
        </p:spPr>
        <p:txBody>
          <a:bodyPr wrap="none" lIns="91256" tIns="45628" rIns="91256" bIns="45628">
            <a:spAutoFit/>
          </a:bodyPr>
          <a:lstStyle/>
          <a:p>
            <a:pPr defTabSz="912813"/>
            <a:r>
              <a:rPr lang="en-GB" sz="1200" b="1"/>
              <a:t>13/581/A</a:t>
            </a:r>
          </a:p>
        </p:txBody>
      </p:sp>
      <p:sp>
        <p:nvSpPr>
          <p:cNvPr id="34824" name="Text Box 6"/>
          <p:cNvSpPr txBox="1">
            <a:spLocks noChangeArrowheads="1"/>
          </p:cNvSpPr>
          <p:nvPr/>
        </p:nvSpPr>
        <p:spPr bwMode="auto">
          <a:xfrm>
            <a:off x="1" y="2423757"/>
            <a:ext cx="794718" cy="646145"/>
          </a:xfrm>
          <a:prstGeom prst="rect">
            <a:avLst/>
          </a:prstGeom>
          <a:noFill/>
          <a:ln w="9525">
            <a:noFill/>
            <a:miter lim="800000"/>
            <a:headEnd/>
            <a:tailEnd/>
          </a:ln>
        </p:spPr>
        <p:txBody>
          <a:bodyPr wrap="none" lIns="91256" tIns="45628" rIns="91256" bIns="45628">
            <a:spAutoFit/>
          </a:bodyPr>
          <a:lstStyle/>
          <a:p>
            <a:pPr defTabSz="912813"/>
            <a:r>
              <a:rPr lang="en-GB" sz="1200" b="1"/>
              <a:t>13/582/A</a:t>
            </a:r>
          </a:p>
          <a:p>
            <a:pPr defTabSz="912813"/>
            <a:r>
              <a:rPr lang="en-GB" sz="1200" b="1"/>
              <a:t>14/15/A</a:t>
            </a:r>
          </a:p>
          <a:p>
            <a:pPr defTabSz="912813"/>
            <a:r>
              <a:rPr lang="en-GB" sz="1200" b="1"/>
              <a:t>15/26/A</a:t>
            </a:r>
          </a:p>
        </p:txBody>
      </p:sp>
      <p:sp>
        <p:nvSpPr>
          <p:cNvPr id="34825" name="Text Box 7"/>
          <p:cNvSpPr txBox="1">
            <a:spLocks noChangeArrowheads="1"/>
          </p:cNvSpPr>
          <p:nvPr/>
        </p:nvSpPr>
        <p:spPr bwMode="auto">
          <a:xfrm>
            <a:off x="5781530" y="2144553"/>
            <a:ext cx="716171" cy="461479"/>
          </a:xfrm>
          <a:prstGeom prst="rect">
            <a:avLst/>
          </a:prstGeom>
          <a:noFill/>
          <a:ln w="9525">
            <a:noFill/>
            <a:miter lim="800000"/>
            <a:headEnd/>
            <a:tailEnd/>
          </a:ln>
        </p:spPr>
        <p:txBody>
          <a:bodyPr wrap="none" lIns="91256" tIns="45628" rIns="91256" bIns="45628">
            <a:spAutoFit/>
          </a:bodyPr>
          <a:lstStyle/>
          <a:p>
            <a:pPr defTabSz="912813"/>
            <a:r>
              <a:rPr lang="en-GB" sz="1200" b="1"/>
              <a:t>14/14/A</a:t>
            </a:r>
          </a:p>
          <a:p>
            <a:pPr defTabSz="912813"/>
            <a:r>
              <a:rPr lang="en-GB" sz="1200" b="1"/>
              <a:t>15/30/A</a:t>
            </a:r>
          </a:p>
        </p:txBody>
      </p:sp>
      <p:sp>
        <p:nvSpPr>
          <p:cNvPr id="34826" name="Text Box 8"/>
          <p:cNvSpPr txBox="1">
            <a:spLocks noChangeArrowheads="1"/>
          </p:cNvSpPr>
          <p:nvPr/>
        </p:nvSpPr>
        <p:spPr bwMode="auto">
          <a:xfrm>
            <a:off x="51454" y="3192849"/>
            <a:ext cx="790229" cy="646145"/>
          </a:xfrm>
          <a:prstGeom prst="rect">
            <a:avLst/>
          </a:prstGeom>
          <a:noFill/>
          <a:ln w="9525">
            <a:noFill/>
            <a:miter lim="800000"/>
            <a:headEnd/>
            <a:tailEnd/>
          </a:ln>
        </p:spPr>
        <p:txBody>
          <a:bodyPr wrap="none" lIns="91256" tIns="45628" rIns="91256" bIns="45628">
            <a:spAutoFit/>
          </a:bodyPr>
          <a:lstStyle/>
          <a:p>
            <a:pPr defTabSz="912813"/>
            <a:r>
              <a:rPr lang="en-GB" sz="1200" b="1"/>
              <a:t>13/581/C</a:t>
            </a:r>
          </a:p>
          <a:p>
            <a:pPr defTabSz="912813"/>
            <a:r>
              <a:rPr lang="en-GB" sz="1200" b="1"/>
              <a:t>14/15/A</a:t>
            </a:r>
          </a:p>
          <a:p>
            <a:pPr defTabSz="912813"/>
            <a:r>
              <a:rPr lang="en-GB" sz="1200" b="1"/>
              <a:t>15/26/B</a:t>
            </a:r>
          </a:p>
        </p:txBody>
      </p:sp>
      <p:sp>
        <p:nvSpPr>
          <p:cNvPr id="34827" name="Text Box 9"/>
          <p:cNvSpPr txBox="1">
            <a:spLocks noChangeArrowheads="1"/>
          </p:cNvSpPr>
          <p:nvPr/>
        </p:nvSpPr>
        <p:spPr bwMode="auto">
          <a:xfrm>
            <a:off x="1" y="5940343"/>
            <a:ext cx="794718" cy="461479"/>
          </a:xfrm>
          <a:prstGeom prst="rect">
            <a:avLst/>
          </a:prstGeom>
          <a:noFill/>
          <a:ln w="9525">
            <a:noFill/>
            <a:miter lim="800000"/>
            <a:headEnd/>
            <a:tailEnd/>
          </a:ln>
        </p:spPr>
        <p:txBody>
          <a:bodyPr wrap="none" lIns="91256" tIns="45628" rIns="91256" bIns="45628">
            <a:spAutoFit/>
          </a:bodyPr>
          <a:lstStyle/>
          <a:p>
            <a:pPr defTabSz="912813"/>
            <a:r>
              <a:rPr lang="en-GB" sz="1200" b="1"/>
              <a:t>13/582/A</a:t>
            </a:r>
          </a:p>
          <a:p>
            <a:pPr defTabSz="912813"/>
            <a:r>
              <a:rPr lang="en-GB" sz="1200" b="1"/>
              <a:t>15/26/A</a:t>
            </a:r>
          </a:p>
        </p:txBody>
      </p:sp>
      <p:sp>
        <p:nvSpPr>
          <p:cNvPr id="34828" name="Text Box 10"/>
          <p:cNvSpPr txBox="1">
            <a:spLocks noChangeArrowheads="1"/>
          </p:cNvSpPr>
          <p:nvPr/>
        </p:nvSpPr>
        <p:spPr bwMode="auto">
          <a:xfrm>
            <a:off x="0" y="6409678"/>
            <a:ext cx="716491" cy="276813"/>
          </a:xfrm>
          <a:prstGeom prst="rect">
            <a:avLst/>
          </a:prstGeom>
          <a:noFill/>
          <a:ln w="9525">
            <a:noFill/>
            <a:miter lim="800000"/>
            <a:headEnd/>
            <a:tailEnd/>
          </a:ln>
        </p:spPr>
        <p:txBody>
          <a:bodyPr wrap="none" lIns="91256" tIns="45628" rIns="91256" bIns="45628">
            <a:spAutoFit/>
          </a:bodyPr>
          <a:lstStyle/>
          <a:p>
            <a:pPr defTabSz="912813"/>
            <a:r>
              <a:rPr lang="en-GB" sz="1200" b="1"/>
              <a:t>15/26/B</a:t>
            </a:r>
          </a:p>
        </p:txBody>
      </p:sp>
      <p:sp>
        <p:nvSpPr>
          <p:cNvPr id="34829" name="Text Box 11"/>
          <p:cNvSpPr txBox="1">
            <a:spLocks noChangeArrowheads="1"/>
          </p:cNvSpPr>
          <p:nvPr/>
        </p:nvSpPr>
        <p:spPr bwMode="auto">
          <a:xfrm>
            <a:off x="0" y="6844755"/>
            <a:ext cx="716171" cy="276813"/>
          </a:xfrm>
          <a:prstGeom prst="rect">
            <a:avLst/>
          </a:prstGeom>
          <a:noFill/>
          <a:ln w="9525">
            <a:noFill/>
            <a:miter lim="800000"/>
            <a:headEnd/>
            <a:tailEnd/>
          </a:ln>
        </p:spPr>
        <p:txBody>
          <a:bodyPr wrap="none" lIns="91256" tIns="45628" rIns="91256" bIns="45628">
            <a:spAutoFit/>
          </a:bodyPr>
          <a:lstStyle/>
          <a:p>
            <a:pPr defTabSz="912813"/>
            <a:r>
              <a:rPr lang="en-GB" sz="1200" b="1"/>
              <a:t>14/19/A</a:t>
            </a:r>
          </a:p>
        </p:txBody>
      </p:sp>
      <p:sp>
        <p:nvSpPr>
          <p:cNvPr id="34830" name="Text Box 12"/>
          <p:cNvSpPr txBox="1">
            <a:spLocks noChangeArrowheads="1"/>
          </p:cNvSpPr>
          <p:nvPr/>
        </p:nvSpPr>
        <p:spPr bwMode="auto">
          <a:xfrm>
            <a:off x="0" y="7262703"/>
            <a:ext cx="716171" cy="276813"/>
          </a:xfrm>
          <a:prstGeom prst="rect">
            <a:avLst/>
          </a:prstGeom>
          <a:noFill/>
          <a:ln w="9525">
            <a:noFill/>
            <a:miter lim="800000"/>
            <a:headEnd/>
            <a:tailEnd/>
          </a:ln>
        </p:spPr>
        <p:txBody>
          <a:bodyPr wrap="none" lIns="91256" tIns="45628" rIns="91256" bIns="45628">
            <a:spAutoFit/>
          </a:bodyPr>
          <a:lstStyle/>
          <a:p>
            <a:pPr defTabSz="912813"/>
            <a:r>
              <a:rPr lang="en-GB" sz="1200" b="1"/>
              <a:t>15/30/A</a:t>
            </a:r>
          </a:p>
        </p:txBody>
      </p:sp>
    </p:spTree>
    <p:extLst>
      <p:ext uri="{BB962C8B-B14F-4D97-AF65-F5344CB8AC3E}">
        <p14:creationId xmlns:p14="http://schemas.microsoft.com/office/powerpoint/2010/main" val="359410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B4EDA39C-5BED-4BB6-A629-D87B65CD6619}" type="slidenum">
              <a:rPr lang="en-US" smtClean="0"/>
              <a:pPr>
                <a:defRPr/>
              </a:pPr>
              <a:t>31</a:t>
            </a:fld>
            <a:endParaRPr lang="en-US"/>
          </a:p>
        </p:txBody>
      </p:sp>
    </p:spTree>
    <p:extLst>
      <p:ext uri="{BB962C8B-B14F-4D97-AF65-F5344CB8AC3E}">
        <p14:creationId xmlns:p14="http://schemas.microsoft.com/office/powerpoint/2010/main" val="174187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p:spPr>
        <p:txBody>
          <a:bodyPr/>
          <a:lstStyle/>
          <a:p>
            <a:endParaRPr lang="de-DE" dirty="0"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C149A75-95BF-466F-A476-D16E40EF0598}" type="slidenum">
              <a:rPr lang="en-US" smtClean="0"/>
              <a:pPr>
                <a:defRPr/>
              </a:pPr>
              <a:t>33</a:t>
            </a:fld>
            <a:endParaRPr lang="en-US"/>
          </a:p>
        </p:txBody>
      </p:sp>
    </p:spTree>
    <p:extLst>
      <p:ext uri="{BB962C8B-B14F-4D97-AF65-F5344CB8AC3E}">
        <p14:creationId xmlns:p14="http://schemas.microsoft.com/office/powerpoint/2010/main" val="2420768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34D562BC-BFC9-42FB-A348-FD5A52EF80B4}" type="slidenum">
              <a:rPr lang="nb-NO" smtClean="0"/>
              <a:t>35</a:t>
            </a:fld>
            <a:endParaRPr lang="nb-NO"/>
          </a:p>
        </p:txBody>
      </p:sp>
    </p:spTree>
    <p:extLst>
      <p:ext uri="{BB962C8B-B14F-4D97-AF65-F5344CB8AC3E}">
        <p14:creationId xmlns:p14="http://schemas.microsoft.com/office/powerpoint/2010/main" val="3456487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a:ln/>
        </p:spPr>
      </p:sp>
      <p:sp>
        <p:nvSpPr>
          <p:cNvPr id="132098"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8D2E2AD-DAB7-44BC-83C0-8AB87BC09578}" type="slidenum">
              <a:rPr lang="en-US" smtClean="0"/>
              <a:pPr>
                <a:defRPr/>
              </a:pPr>
              <a:t>36</a:t>
            </a:fld>
            <a:endParaRPr lang="en-US"/>
          </a:p>
        </p:txBody>
      </p:sp>
    </p:spTree>
    <p:extLst>
      <p:ext uri="{BB962C8B-B14F-4D97-AF65-F5344CB8AC3E}">
        <p14:creationId xmlns:p14="http://schemas.microsoft.com/office/powerpoint/2010/main" val="96811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sz="1200" b="0" i="0" u="none" strike="noStrike" kern="1200" baseline="0" dirty="0" smtClean="0">
                <a:solidFill>
                  <a:schemeClr val="tx1"/>
                </a:solidFill>
                <a:latin typeface="+mn-lt"/>
                <a:ea typeface="+mn-ea"/>
                <a:cs typeface="+mn-cs"/>
              </a:rPr>
              <a:t>FEV</a:t>
            </a:r>
            <a:r>
              <a:rPr lang="en-GB" sz="1200" b="0" i="0" u="none" strike="noStrike" kern="1200" baseline="-25000" dirty="0" smtClean="0">
                <a:solidFill>
                  <a:schemeClr val="tx1"/>
                </a:solidFill>
                <a:latin typeface="+mn-lt"/>
                <a:ea typeface="+mn-ea"/>
                <a:cs typeface="+mn-cs"/>
              </a:rPr>
              <a:t>1</a:t>
            </a:r>
            <a:r>
              <a:rPr lang="en-GB" sz="1200" b="0" i="0" u="none" strike="noStrike" kern="1200" baseline="0" dirty="0" smtClean="0">
                <a:solidFill>
                  <a:schemeClr val="tx1"/>
                </a:solidFill>
                <a:latin typeface="+mn-lt"/>
                <a:ea typeface="+mn-ea"/>
                <a:cs typeface="+mn-cs"/>
              </a:rPr>
              <a:t> = forced expiratory volume in 1 second.</a:t>
            </a:r>
          </a:p>
          <a:p>
            <a:pPr marL="0" indent="0">
              <a:buFont typeface="Arial" panose="020B0604020202020204" pitchFamily="34" charset="0"/>
              <a:buNone/>
            </a:pPr>
            <a:endParaRPr lang="en-GB" sz="1200" b="1"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smtClean="0">
                <a:solidFill>
                  <a:schemeClr val="tx1"/>
                </a:solidFill>
                <a:latin typeface="+mn-lt"/>
                <a:ea typeface="+mn-ea"/>
                <a:cs typeface="+mn-cs"/>
              </a:rPr>
              <a:t>Speaker notes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Current smokers, 35</a:t>
            </a:r>
            <a:r>
              <a:rPr lang="en-GB" sz="1200" b="0" i="0" u="none" strike="noStrike" kern="1200" baseline="0" dirty="0" smtClean="0">
                <a:solidFill>
                  <a:schemeClr val="tx1"/>
                </a:solidFill>
                <a:latin typeface="+mn-lt"/>
                <a:ea typeface="+mn-ea"/>
                <a:cs typeface="+mn-cs"/>
                <a:sym typeface="Symbol"/>
              </a:rPr>
              <a:t></a:t>
            </a:r>
            <a:r>
              <a:rPr lang="en-GB" sz="1200" b="0" i="0" u="none" strike="noStrike" kern="1200" baseline="0" dirty="0" smtClean="0">
                <a:solidFill>
                  <a:schemeClr val="tx1"/>
                </a:solidFill>
                <a:latin typeface="+mn-lt"/>
                <a:ea typeface="+mn-ea"/>
                <a:cs typeface="+mn-cs"/>
              </a:rPr>
              <a:t>60 years of age, with mild-to-moderate airflow limitation were enrolled (N=5,887).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Participants were randomized, on a 2:1 basis, to engage in an intensive, long-term smoking cessation program or to receive usual care.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Participants in both groups completed annual health questionnaires and lung function measurements and participants was followed for 5 yr.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Participants who stopped smoking experienced an improvement in FEV</a:t>
            </a:r>
            <a:r>
              <a:rPr lang="en-GB" sz="1200" b="0" i="0" u="none" strike="noStrike" kern="1200" baseline="-25000" dirty="0" smtClean="0">
                <a:solidFill>
                  <a:schemeClr val="tx1"/>
                </a:solidFill>
                <a:latin typeface="+mn-lt"/>
                <a:ea typeface="+mn-ea"/>
                <a:cs typeface="+mn-cs"/>
              </a:rPr>
              <a:t>1</a:t>
            </a:r>
            <a:r>
              <a:rPr lang="en-GB" sz="1200" b="0" i="0" u="none" strike="noStrike" kern="1200" baseline="0" dirty="0" smtClean="0">
                <a:solidFill>
                  <a:schemeClr val="tx1"/>
                </a:solidFill>
                <a:latin typeface="+mn-lt"/>
                <a:ea typeface="+mn-ea"/>
                <a:cs typeface="+mn-cs"/>
              </a:rPr>
              <a:t> in the year after quitting (an average of 47 ml or 2% improvement).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The rate of decline in FEV</a:t>
            </a:r>
            <a:r>
              <a:rPr lang="en-GB" sz="1200" b="0" i="0" u="none" strike="noStrike" kern="1200" baseline="-25000" dirty="0" smtClean="0">
                <a:solidFill>
                  <a:schemeClr val="tx1"/>
                </a:solidFill>
                <a:latin typeface="+mn-lt"/>
                <a:ea typeface="+mn-ea"/>
                <a:cs typeface="+mn-cs"/>
              </a:rPr>
              <a:t>1</a:t>
            </a:r>
            <a:r>
              <a:rPr lang="en-GB" sz="1200" b="0" i="0" u="none" strike="noStrike" kern="1200" baseline="0" dirty="0" smtClean="0">
                <a:solidFill>
                  <a:schemeClr val="tx1"/>
                </a:solidFill>
                <a:latin typeface="+mn-lt"/>
                <a:ea typeface="+mn-ea"/>
                <a:cs typeface="+mn-cs"/>
              </a:rPr>
              <a:t> among sustained quitters was half the rate among continuing smokers (31±48 mL vs 62± 55 ml; mean ± SD), which was comparable to never-smokers.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Results indicate that smokers with airflow obstruction will benefit from quitting despite previous smoking history.</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Reference</a:t>
            </a:r>
          </a:p>
          <a:p>
            <a:pPr marL="228600" indent="-228600">
              <a:buAutoNum type="arabicPeriod"/>
            </a:pPr>
            <a:r>
              <a:rPr lang="en-GB" sz="1200" b="0" i="0" u="none" strike="noStrike" kern="1200" baseline="0" dirty="0" smtClean="0">
                <a:solidFill>
                  <a:schemeClr val="tx1"/>
                </a:solidFill>
                <a:latin typeface="+mn-lt"/>
                <a:ea typeface="+mn-ea"/>
                <a:cs typeface="+mn-cs"/>
              </a:rPr>
              <a:t>Scanlon PD, </a:t>
            </a:r>
            <a:r>
              <a:rPr lang="en-GB" sz="1200" b="0" i="0" u="none" strike="noStrike" kern="1200" baseline="0" dirty="0" err="1" smtClean="0">
                <a:solidFill>
                  <a:schemeClr val="tx1"/>
                </a:solidFill>
                <a:latin typeface="+mn-lt"/>
                <a:ea typeface="+mn-ea"/>
                <a:cs typeface="+mn-cs"/>
              </a:rPr>
              <a:t>Connett</a:t>
            </a:r>
            <a:r>
              <a:rPr lang="en-GB" sz="1200" b="0" i="0" u="none" strike="noStrike" kern="1200" baseline="0" dirty="0" smtClean="0">
                <a:solidFill>
                  <a:schemeClr val="tx1"/>
                </a:solidFill>
                <a:latin typeface="+mn-lt"/>
                <a:ea typeface="+mn-ea"/>
                <a:cs typeface="+mn-cs"/>
              </a:rPr>
              <a:t> JE, Waller LA, et al. for the Lung Health Study Research Group. Smoking cessation and lung function in mild-to-moderate chronic obstructive pulmonary disease: The Lung Health Study. Am J </a:t>
            </a:r>
            <a:r>
              <a:rPr lang="en-GB" sz="1200" b="0" i="0" u="none" strike="noStrike" kern="1200" baseline="0" dirty="0" err="1" smtClean="0">
                <a:solidFill>
                  <a:schemeClr val="tx1"/>
                </a:solidFill>
                <a:latin typeface="+mn-lt"/>
                <a:ea typeface="+mn-ea"/>
                <a:cs typeface="+mn-cs"/>
              </a:rPr>
              <a:t>Respir</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Crit</a:t>
            </a:r>
            <a:r>
              <a:rPr lang="en-GB" sz="1200" b="0" i="0" u="none" strike="noStrike" kern="1200" baseline="0" dirty="0" smtClean="0">
                <a:solidFill>
                  <a:schemeClr val="tx1"/>
                </a:solidFill>
                <a:latin typeface="+mn-lt"/>
                <a:ea typeface="+mn-ea"/>
                <a:cs typeface="+mn-cs"/>
              </a:rPr>
              <a:t> Care Med 2000;161:381–90.</a:t>
            </a:r>
          </a:p>
          <a:p>
            <a:pPr marL="228600" indent="-228600">
              <a:buAutoNum type="arabicPeriod"/>
            </a:pPr>
            <a:endParaRPr lang="en-GB" b="0" dirty="0"/>
          </a:p>
        </p:txBody>
      </p:sp>
      <p:sp>
        <p:nvSpPr>
          <p:cNvPr id="4" name="Slide Number Placeholder 3"/>
          <p:cNvSpPr>
            <a:spLocks noGrp="1"/>
          </p:cNvSpPr>
          <p:nvPr>
            <p:ph type="sldNum" sz="quarter" idx="10"/>
          </p:nvPr>
        </p:nvSpPr>
        <p:spPr/>
        <p:txBody>
          <a:bodyPr/>
          <a:lstStyle/>
          <a:p>
            <a:fld id="{EC43069D-E1EA-4696-AF66-32F1E2C61D8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6841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smtClean="0">
                <a:latin typeface="Times" pitchFamily="-65" charset="0"/>
              </a:rPr>
              <a:t>As most patients with COPD are diagnosed late in the disease, we suggested that patients would be advantaged by earlier diagnosis – in terms of lung function severity, symptoms and exacerbations – rather than clinicians simply focusing on those patients who are already diagnosed (as Enright and White suggest).</a:t>
            </a:r>
          </a:p>
          <a:p>
            <a:pPr eaLnBrk="1" hangingPunct="1"/>
            <a:endParaRPr lang="en-GB" smtClean="0">
              <a:latin typeface="Times" pitchFamily="-65" charset="0"/>
            </a:endParaRPr>
          </a:p>
        </p:txBody>
      </p:sp>
      <p:sp>
        <p:nvSpPr>
          <p:cNvPr id="91140" name="Slide Number Placeholder 3"/>
          <p:cNvSpPr>
            <a:spLocks noGrp="1"/>
          </p:cNvSpPr>
          <p:nvPr>
            <p:ph type="sldNum" sz="quarter" idx="5"/>
          </p:nvPr>
        </p:nvSpPr>
        <p:spPr>
          <a:noFill/>
        </p:spPr>
        <p:txBody>
          <a:bodyPr/>
          <a:lstStyle/>
          <a:p>
            <a:fld id="{74B970EE-C464-4498-AAFE-4DA20E1F5DD5}" type="slidenum">
              <a:rPr lang="en-US"/>
              <a:pPr/>
              <a:t>8</a:t>
            </a:fld>
            <a:endParaRPr lang="en-US"/>
          </a:p>
        </p:txBody>
      </p:sp>
    </p:spTree>
    <p:extLst>
      <p:ext uri="{BB962C8B-B14F-4D97-AF65-F5344CB8AC3E}">
        <p14:creationId xmlns:p14="http://schemas.microsoft.com/office/powerpoint/2010/main" val="1158964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a:ln/>
        </p:spPr>
      </p:sp>
      <p:sp>
        <p:nvSpPr>
          <p:cNvPr id="132098"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8D2E2AD-DAB7-44BC-83C0-8AB87BC09578}" type="slidenum">
              <a:rPr lang="en-US" smtClean="0"/>
              <a:pPr>
                <a:defRPr/>
              </a:pPr>
              <a:t>39</a:t>
            </a:fld>
            <a:endParaRPr lang="en-US"/>
          </a:p>
        </p:txBody>
      </p:sp>
    </p:spTree>
    <p:extLst>
      <p:ext uri="{BB962C8B-B14F-4D97-AF65-F5344CB8AC3E}">
        <p14:creationId xmlns:p14="http://schemas.microsoft.com/office/powerpoint/2010/main" val="1595008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649" indent="-116649">
              <a:spcAft>
                <a:spcPts val="600"/>
              </a:spcAft>
            </a:pPr>
            <a:r>
              <a:rPr lang="en-US" b="1" i="1" dirty="0" smtClean="0">
                <a:latin typeface="Arial"/>
                <a:cs typeface="Arial"/>
              </a:rPr>
              <a:t>Speaker Notes</a:t>
            </a:r>
          </a:p>
          <a:p>
            <a:pPr marL="171450" indent="-171450">
              <a:spcAft>
                <a:spcPts val="600"/>
              </a:spcAft>
              <a:buFont typeface="Arial"/>
              <a:buChar char="•"/>
            </a:pPr>
            <a:r>
              <a:rPr lang="en-US" dirty="0" smtClean="0">
                <a:latin typeface="Arial"/>
                <a:cs typeface="Arial"/>
              </a:rPr>
              <a:t>Pharmacotherapy for patients with COPD varies by ABCD classification.</a:t>
            </a:r>
          </a:p>
          <a:p>
            <a:pPr marL="171450" indent="-171450">
              <a:spcAft>
                <a:spcPts val="600"/>
              </a:spcAft>
              <a:buFont typeface="Arial"/>
              <a:buChar char="•"/>
            </a:pPr>
            <a:r>
              <a:rPr lang="en-GB" kern="0" dirty="0" smtClean="0">
                <a:latin typeface="Arial"/>
                <a:cs typeface="Arial"/>
              </a:rPr>
              <a:t>Bronchodilators are prescribed on an as-needed basis, or on a regular basis to prevent or reduce symptoms.</a:t>
            </a:r>
          </a:p>
          <a:p>
            <a:pPr marL="171450" indent="-171450">
              <a:spcAft>
                <a:spcPts val="600"/>
              </a:spcAft>
              <a:buFont typeface="Arial"/>
              <a:buChar char="•"/>
            </a:pPr>
            <a:r>
              <a:rPr lang="en-GB" kern="0" dirty="0" smtClean="0">
                <a:latin typeface="Arial"/>
                <a:cs typeface="Arial"/>
              </a:rPr>
              <a:t>Long-acting bronchodilators are convenient and more effective at producing maintained symptom relief than short-acting bronchodilators. </a:t>
            </a:r>
          </a:p>
          <a:p>
            <a:pPr marL="171450" indent="-171450">
              <a:spcAft>
                <a:spcPts val="600"/>
              </a:spcAft>
              <a:buFont typeface="Arial"/>
              <a:buChar char="•"/>
            </a:pPr>
            <a:r>
              <a:rPr lang="en-GB" kern="0" dirty="0" smtClean="0">
                <a:latin typeface="Arial"/>
                <a:cs typeface="Arial"/>
              </a:rPr>
              <a:t>Combining bronchodilators from different pharmacological classes may improve efficacy and decrease the risk of side effects compared to increasing the dose of a single bronchodilator.</a:t>
            </a:r>
          </a:p>
          <a:p>
            <a:pPr marL="116649" indent="-116649">
              <a:spcAft>
                <a:spcPts val="600"/>
              </a:spcAft>
            </a:pPr>
            <a:endParaRPr lang="en-US" baseline="0" dirty="0" smtClean="0">
              <a:latin typeface="Arial"/>
              <a:cs typeface="Arial"/>
            </a:endParaRPr>
          </a:p>
          <a:p>
            <a:pPr marL="116649" indent="-116649">
              <a:spcAft>
                <a:spcPts val="600"/>
              </a:spcAft>
            </a:pPr>
            <a:r>
              <a:rPr lang="en-US" b="1" i="1" dirty="0" smtClean="0">
                <a:latin typeface="Arial"/>
                <a:cs typeface="Arial"/>
              </a:rPr>
              <a:t>Reference</a:t>
            </a:r>
          </a:p>
          <a:p>
            <a:pPr marL="116649" lvl="1" indent="-116649">
              <a:spcAft>
                <a:spcPts val="600"/>
              </a:spcAft>
            </a:pPr>
            <a:r>
              <a:rPr lang="en-US" dirty="0" smtClean="0">
                <a:latin typeface="Arial"/>
                <a:cs typeface="Arial"/>
              </a:rPr>
              <a:t>	Global Strategy for the Diagnosis, Management, and Prevention of Chronic Obstructive Pulmonary Disease, Global Initiative for Chronic Obstructive Lung Disease (GOLD) 2013. Available from: </a:t>
            </a:r>
            <a:r>
              <a:rPr lang="en-US" dirty="0" smtClean="0">
                <a:latin typeface="Arial"/>
                <a:cs typeface="Arial"/>
                <a:hlinkClick r:id="rId3"/>
              </a:rPr>
              <a:t>http://www.goldcopd.org</a:t>
            </a:r>
            <a:r>
              <a:rPr lang="en-US" dirty="0" smtClean="0">
                <a:latin typeface="Arial"/>
                <a:cs typeface="Arial"/>
              </a:rPr>
              <a:t>.</a:t>
            </a:r>
          </a:p>
          <a:p>
            <a:pPr marL="116649" lvl="1" indent="-116649">
              <a:spcAft>
                <a:spcPts val="600"/>
              </a:spcAft>
            </a:pPr>
            <a:endParaRPr lang="en-US" dirty="0">
              <a:latin typeface="Arial"/>
              <a:cs typeface="Arial"/>
            </a:endParaRPr>
          </a:p>
          <a:p>
            <a:pPr marL="116649" lvl="1" indent="-116649">
              <a:spcAft>
                <a:spcPts val="600"/>
              </a:spcAft>
            </a:pPr>
            <a:r>
              <a:rPr lang="en-US" dirty="0" smtClean="0">
                <a:latin typeface="Arial"/>
                <a:cs typeface="Arial"/>
              </a:rPr>
              <a:t>ANNOTATION: p36A</a:t>
            </a:r>
            <a:endParaRPr lang="en-GB" dirty="0" smtClean="0">
              <a:latin typeface="Arial"/>
              <a:cs typeface="Arial"/>
            </a:endParaRPr>
          </a:p>
          <a:p>
            <a:pPr>
              <a:spcAft>
                <a:spcPts val="600"/>
              </a:spcAft>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EEE8D2EE-0C02-FA43-B98C-32F721101831}" type="slidenum">
              <a:rPr lang="en-US" smtClean="0"/>
              <a:pPr/>
              <a:t>41</a:t>
            </a:fld>
            <a:endParaRPr lang="en-US" dirty="0"/>
          </a:p>
        </p:txBody>
      </p:sp>
    </p:spTree>
    <p:extLst>
      <p:ext uri="{BB962C8B-B14F-4D97-AF65-F5344CB8AC3E}">
        <p14:creationId xmlns:p14="http://schemas.microsoft.com/office/powerpoint/2010/main" val="1180734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E9139A-8C4F-43ED-9ADB-72FE219646CA}" type="slidenum">
              <a:rPr lang="en-GB" smtClean="0">
                <a:solidFill>
                  <a:prstClr val="black"/>
                </a:solidFill>
              </a:rPr>
              <a:pPr>
                <a:defRPr/>
              </a:pPr>
              <a:t>42</a:t>
            </a:fld>
            <a:endParaRPr lang="en-GB" dirty="0">
              <a:solidFill>
                <a:prstClr val="black"/>
              </a:solidFill>
            </a:endParaRPr>
          </a:p>
        </p:txBody>
      </p:sp>
    </p:spTree>
    <p:extLst>
      <p:ext uri="{BB962C8B-B14F-4D97-AF65-F5344CB8AC3E}">
        <p14:creationId xmlns:p14="http://schemas.microsoft.com/office/powerpoint/2010/main" val="3655963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E9139A-8C4F-43ED-9ADB-72FE219646CA}" type="slidenum">
              <a:rPr lang="en-GB" smtClean="0">
                <a:solidFill>
                  <a:prstClr val="black"/>
                </a:solidFill>
              </a:rPr>
              <a:pPr>
                <a:defRPr/>
              </a:pPr>
              <a:t>43</a:t>
            </a:fld>
            <a:endParaRPr lang="en-GB" dirty="0">
              <a:solidFill>
                <a:prstClr val="black"/>
              </a:solidFill>
            </a:endParaRPr>
          </a:p>
        </p:txBody>
      </p:sp>
    </p:spTree>
    <p:extLst>
      <p:ext uri="{BB962C8B-B14F-4D97-AF65-F5344CB8AC3E}">
        <p14:creationId xmlns:p14="http://schemas.microsoft.com/office/powerpoint/2010/main" val="4143367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GB" sz="1100" b="0" dirty="0" smtClean="0">
                <a:latin typeface="Arial" pitchFamily="34" charset="0"/>
              </a:rPr>
              <a:t>CAT = COPD Assessment Test; COPD = chronic obstructive pulmonary disease; GOLD = Global initiative for Chronic Obstructive Lung Disease; mMRC = modified Medical Research Council.</a:t>
            </a:r>
          </a:p>
          <a:p>
            <a:pPr>
              <a:spcBef>
                <a:spcPts val="0"/>
              </a:spcBef>
            </a:pPr>
            <a:endParaRPr lang="en-GB" sz="1100" b="1" dirty="0" smtClean="0">
              <a:latin typeface="Arial" pitchFamily="34" charset="0"/>
            </a:endParaRPr>
          </a:p>
          <a:p>
            <a:pPr>
              <a:spcBef>
                <a:spcPts val="0"/>
              </a:spcBef>
            </a:pPr>
            <a:r>
              <a:rPr lang="en-GB" sz="1100" b="1" dirty="0" smtClean="0">
                <a:latin typeface="Arial" pitchFamily="34" charset="0"/>
              </a:rPr>
              <a:t>Reference</a:t>
            </a:r>
          </a:p>
          <a:p>
            <a:pPr marL="177800" indent="-177800" eaLnBrk="1" hangingPunct="1">
              <a:spcBef>
                <a:spcPts val="0"/>
              </a:spcBef>
              <a:buAutoNum type="arabicPeriod"/>
            </a:pPr>
            <a:r>
              <a:rPr lang="en-GB" sz="1100" dirty="0" smtClean="0">
                <a:latin typeface="Arial" pitchFamily="34" charset="0"/>
              </a:rPr>
              <a:t>GOLD. Global Strategy for the Diagnosis, Management, and Prevention of Chronic Obstructive Pulmonary Disease, Updated 2014. Available at </a:t>
            </a:r>
            <a:r>
              <a:rPr lang="en-GB" sz="1100" dirty="0" smtClean="0">
                <a:latin typeface="Arial" pitchFamily="34" charset="0"/>
                <a:hlinkClick r:id="rId3"/>
              </a:rPr>
              <a:t>http://www.goldcopd.com/</a:t>
            </a:r>
            <a:endParaRPr lang="en-GB" sz="1100" dirty="0" smtClean="0">
              <a:latin typeface="Arial" pitchFamily="34" charset="0"/>
            </a:endParaRPr>
          </a:p>
          <a:p>
            <a:endParaRPr lang="en-GB" sz="1100" dirty="0"/>
          </a:p>
        </p:txBody>
      </p:sp>
      <p:sp>
        <p:nvSpPr>
          <p:cNvPr id="4" name="Slide Number Placeholder 3"/>
          <p:cNvSpPr>
            <a:spLocks noGrp="1"/>
          </p:cNvSpPr>
          <p:nvPr>
            <p:ph type="sldNum" sz="quarter" idx="10"/>
          </p:nvPr>
        </p:nvSpPr>
        <p:spPr/>
        <p:txBody>
          <a:bodyPr/>
          <a:lstStyle/>
          <a:p>
            <a:pPr>
              <a:defRPr/>
            </a:pPr>
            <a:fld id="{9EE9139A-8C4F-43ED-9ADB-72FE219646CA}" type="slidenum">
              <a:rPr lang="en-GB" smtClean="0">
                <a:solidFill>
                  <a:prstClr val="black"/>
                </a:solidFill>
              </a:rPr>
              <a:pPr>
                <a:defRPr/>
              </a:pPr>
              <a:t>44</a:t>
            </a:fld>
            <a:endParaRPr lang="en-GB" dirty="0">
              <a:solidFill>
                <a:prstClr val="black"/>
              </a:solidFill>
            </a:endParaRPr>
          </a:p>
        </p:txBody>
      </p:sp>
    </p:spTree>
    <p:extLst>
      <p:ext uri="{BB962C8B-B14F-4D97-AF65-F5344CB8AC3E}">
        <p14:creationId xmlns:p14="http://schemas.microsoft.com/office/powerpoint/2010/main" val="86985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100" dirty="0" smtClean="0">
                <a:solidFill>
                  <a:srgbClr val="000000"/>
                </a:solidFill>
              </a:rPr>
              <a:t>GOLD</a:t>
            </a:r>
            <a:r>
              <a:rPr lang="en-GB" sz="1100" baseline="0" dirty="0" smtClean="0">
                <a:solidFill>
                  <a:srgbClr val="000000"/>
                </a:solidFill>
              </a:rPr>
              <a:t> = </a:t>
            </a:r>
            <a:r>
              <a:rPr lang="en-GB" sz="1100" dirty="0" smtClean="0">
                <a:solidFill>
                  <a:srgbClr val="000000"/>
                </a:solidFill>
              </a:rPr>
              <a:t>Global initiative for chronic Obstructive Lung Disease; ICS</a:t>
            </a:r>
            <a:r>
              <a:rPr lang="en-GB" sz="1100" baseline="0" dirty="0" smtClean="0">
                <a:solidFill>
                  <a:srgbClr val="000000"/>
                </a:solidFill>
              </a:rPr>
              <a:t> =</a:t>
            </a:r>
            <a:r>
              <a:rPr lang="en-GB" sz="1100" dirty="0" smtClean="0">
                <a:solidFill>
                  <a:srgbClr val="000000"/>
                </a:solidFill>
              </a:rPr>
              <a:t> inhaled corticosteroids; </a:t>
            </a:r>
            <a:r>
              <a:rPr lang="en-GB" sz="1100" dirty="0" smtClean="0"/>
              <a:t>LABA</a:t>
            </a:r>
            <a:r>
              <a:rPr lang="en-GB" sz="1100" baseline="0" dirty="0" smtClean="0"/>
              <a:t> = </a:t>
            </a:r>
            <a:r>
              <a:rPr lang="en-GB" sz="1100" dirty="0" smtClean="0"/>
              <a:t>long-acting </a:t>
            </a:r>
            <a:r>
              <a:rPr lang="el-GR" sz="1100" dirty="0" smtClean="0"/>
              <a:t>β</a:t>
            </a:r>
            <a:r>
              <a:rPr lang="en-GB" sz="1100" baseline="-25000" dirty="0" smtClean="0"/>
              <a:t>2</a:t>
            </a:r>
            <a:r>
              <a:rPr lang="en-GB" sz="1100" dirty="0" smtClean="0"/>
              <a:t>-agonist; LAMA = long-acting muscarinic antagonist;</a:t>
            </a:r>
            <a:r>
              <a:rPr lang="en-GB" sz="1100" dirty="0" smtClean="0">
                <a:solidFill>
                  <a:srgbClr val="000000"/>
                </a:solidFill>
              </a:rPr>
              <a:t> PDE-4inh. =</a:t>
            </a:r>
            <a:r>
              <a:rPr lang="en-GB" sz="1100" baseline="0" dirty="0" smtClean="0">
                <a:solidFill>
                  <a:srgbClr val="000000"/>
                </a:solidFill>
              </a:rPr>
              <a:t> </a:t>
            </a:r>
            <a:r>
              <a:rPr lang="en-GB" sz="1100" dirty="0" smtClean="0">
                <a:solidFill>
                  <a:srgbClr val="000000"/>
                </a:solidFill>
              </a:rPr>
              <a:t>phosphodiesterase type 4 inhibitor; </a:t>
            </a:r>
            <a:r>
              <a:rPr lang="en-GB" sz="1100" dirty="0" smtClean="0"/>
              <a:t>SABA</a:t>
            </a:r>
            <a:r>
              <a:rPr lang="en-GB" sz="1100" baseline="0" dirty="0" smtClean="0"/>
              <a:t> = </a:t>
            </a:r>
            <a:r>
              <a:rPr lang="en-GB" sz="1100" dirty="0" smtClean="0"/>
              <a:t>short-acting </a:t>
            </a:r>
            <a:r>
              <a:rPr lang="el-GR" sz="1100" dirty="0" smtClean="0"/>
              <a:t>β</a:t>
            </a:r>
            <a:r>
              <a:rPr lang="en-GB" sz="1100" baseline="-25000" dirty="0" smtClean="0"/>
              <a:t>2</a:t>
            </a:r>
            <a:r>
              <a:rPr lang="en-GB" sz="1100" dirty="0" smtClean="0"/>
              <a:t>-agonist; SAMA</a:t>
            </a:r>
            <a:r>
              <a:rPr lang="en-GB" sz="1100" baseline="0" dirty="0" smtClean="0"/>
              <a:t> =</a:t>
            </a:r>
            <a:r>
              <a:rPr lang="en-GB" sz="1100" dirty="0" smtClean="0"/>
              <a:t> short-acting muscarinic antagonist.</a:t>
            </a:r>
            <a:endParaRPr lang="en-US" sz="1100" b="1" dirty="0" smtClean="0"/>
          </a:p>
          <a:p>
            <a:pPr>
              <a:spcBef>
                <a:spcPts val="0"/>
              </a:spcBef>
            </a:pPr>
            <a:endParaRPr lang="en-US" sz="1100" b="1" dirty="0" smtClean="0"/>
          </a:p>
          <a:p>
            <a:pPr>
              <a:spcBef>
                <a:spcPts val="0"/>
              </a:spcBef>
            </a:pPr>
            <a:r>
              <a:rPr lang="en-US" sz="1100" b="1" dirty="0" smtClean="0"/>
              <a:t>Speaker notes</a:t>
            </a:r>
          </a:p>
          <a:p>
            <a:pPr marL="180975" indent="-180975">
              <a:spcBef>
                <a:spcPts val="0"/>
              </a:spcBef>
              <a:buFont typeface="Arial" pitchFamily="34" charset="0"/>
              <a:buChar char="•"/>
            </a:pPr>
            <a:r>
              <a:rPr lang="en-US" sz="1100" dirty="0" smtClean="0"/>
              <a:t>Medications in each box are mentioned in alphabetical order, and therefore not necessarily in order of preference.</a:t>
            </a:r>
          </a:p>
          <a:p>
            <a:pPr marL="180975" indent="-180975">
              <a:spcBef>
                <a:spcPts val="0"/>
              </a:spcBef>
              <a:buFont typeface="Arial" pitchFamily="34" charset="0"/>
              <a:buChar char="•"/>
            </a:pPr>
            <a:r>
              <a:rPr lang="en-US" sz="1100" dirty="0" smtClean="0"/>
              <a:t>There is no evidence to recommend one class of long-acting bronchodilators over another.</a:t>
            </a:r>
          </a:p>
          <a:p>
            <a:pPr marL="180975" indent="-180975">
              <a:spcBef>
                <a:spcPts val="0"/>
              </a:spcBef>
              <a:buFont typeface="Arial" pitchFamily="34" charset="0"/>
              <a:buChar char="•"/>
            </a:pPr>
            <a:r>
              <a:rPr lang="en-US" sz="1100" dirty="0" smtClean="0"/>
              <a:t>Only</a:t>
            </a:r>
            <a:r>
              <a:rPr lang="en-US" sz="1100" baseline="0" dirty="0" smtClean="0"/>
              <a:t> short-term studies of combination of long-acting bronchodilators are available and patients should be carefully followed and the treatment effect evaluated.</a:t>
            </a:r>
          </a:p>
          <a:p>
            <a:pPr marL="180975" indent="-180975">
              <a:spcBef>
                <a:spcPts val="0"/>
              </a:spcBef>
              <a:buFont typeface="Arial" pitchFamily="34" charset="0"/>
              <a:buChar char="•"/>
            </a:pPr>
            <a:r>
              <a:rPr lang="en-US" sz="1100" baseline="0" dirty="0" smtClean="0"/>
              <a:t>Theophylline or carbocysteine may be used if LABD are unavailable or unaffordable</a:t>
            </a:r>
          </a:p>
          <a:p>
            <a:pPr marL="87313" indent="-87313">
              <a:spcBef>
                <a:spcPts val="0"/>
              </a:spcBef>
              <a:buFont typeface="Arial" pitchFamily="34" charset="0"/>
              <a:buChar char="•"/>
            </a:pPr>
            <a:endParaRPr lang="en-US" sz="1100" dirty="0" smtClean="0"/>
          </a:p>
          <a:p>
            <a:pPr>
              <a:spcBef>
                <a:spcPts val="0"/>
              </a:spcBef>
            </a:pPr>
            <a:r>
              <a:rPr lang="en-GB" sz="1100" b="1" dirty="0" smtClean="0">
                <a:latin typeface="Arial" pitchFamily="34" charset="0"/>
              </a:rPr>
              <a:t>Reference</a:t>
            </a:r>
          </a:p>
          <a:p>
            <a:pPr marL="177800" indent="-177800" eaLnBrk="1" hangingPunct="1">
              <a:spcBef>
                <a:spcPts val="0"/>
              </a:spcBef>
              <a:buAutoNum type="arabicPeriod"/>
            </a:pPr>
            <a:r>
              <a:rPr lang="en-GB" sz="1100" dirty="0" smtClean="0">
                <a:latin typeface="Arial" pitchFamily="34" charset="0"/>
              </a:rPr>
              <a:t>GOLD. Global Strategy for the Diagnosis, Management, and Prevention of Chronic Obstructive Pulmonary Disease, Updated 2014. Available at </a:t>
            </a:r>
            <a:r>
              <a:rPr lang="en-GB" sz="1100" dirty="0" smtClean="0">
                <a:latin typeface="Arial" pitchFamily="34" charset="0"/>
                <a:hlinkClick r:id="rId3"/>
              </a:rPr>
              <a:t>http://www.goldcopd.com/</a:t>
            </a:r>
            <a:endParaRPr lang="en-GB" sz="1100" dirty="0" smtClean="0">
              <a:latin typeface="Arial" pitchFamily="34" charset="0"/>
            </a:endParaRPr>
          </a:p>
          <a:p>
            <a:pPr marL="87313" indent="-87313">
              <a:buFont typeface="Arial" pitchFamily="34" charset="0"/>
              <a:buChar char="•"/>
            </a:pPr>
            <a:endParaRPr lang="el-GR" sz="1100" dirty="0"/>
          </a:p>
        </p:txBody>
      </p:sp>
      <p:sp>
        <p:nvSpPr>
          <p:cNvPr id="4" name="Slide Number Placeholder 3"/>
          <p:cNvSpPr>
            <a:spLocks noGrp="1"/>
          </p:cNvSpPr>
          <p:nvPr>
            <p:ph type="sldNum" sz="quarter" idx="10"/>
          </p:nvPr>
        </p:nvSpPr>
        <p:spPr/>
        <p:txBody>
          <a:bodyPr/>
          <a:lstStyle/>
          <a:p>
            <a:pPr>
              <a:defRPr/>
            </a:pPr>
            <a:fld id="{9EE9139A-8C4F-43ED-9ADB-72FE219646CA}" type="slidenum">
              <a:rPr lang="en-GB" smtClean="0">
                <a:solidFill>
                  <a:prstClr val="black"/>
                </a:solidFill>
              </a:rPr>
              <a:pPr>
                <a:defRPr/>
              </a:pPr>
              <a:t>45</a:t>
            </a:fld>
            <a:endParaRPr lang="en-GB" dirty="0">
              <a:solidFill>
                <a:prstClr val="black"/>
              </a:solidFill>
            </a:endParaRPr>
          </a:p>
        </p:txBody>
      </p:sp>
    </p:spTree>
    <p:extLst>
      <p:ext uri="{BB962C8B-B14F-4D97-AF65-F5344CB8AC3E}">
        <p14:creationId xmlns:p14="http://schemas.microsoft.com/office/powerpoint/2010/main" val="161561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Garamond-Regular"/>
              </a:rPr>
              <a:t>All the studies estimated </a:t>
            </a:r>
            <a:r>
              <a:rPr lang="en-US" sz="1200" dirty="0" err="1" smtClean="0">
                <a:latin typeface="AGaramond-Regular"/>
              </a:rPr>
              <a:t>tiotropium</a:t>
            </a:r>
            <a:r>
              <a:rPr lang="en-US" sz="1200" dirty="0" smtClean="0">
                <a:latin typeface="AGaramond-Regular"/>
              </a:rPr>
              <a:t> to be better than </a:t>
            </a:r>
            <a:r>
              <a:rPr lang="en-US" sz="1200" dirty="0" err="1" smtClean="0">
                <a:latin typeface="AGaramond-Regular"/>
              </a:rPr>
              <a:t>salmeterol</a:t>
            </a:r>
            <a:r>
              <a:rPr lang="en-US" sz="1200" dirty="0" smtClean="0">
                <a:latin typeface="AGaramond-Regular"/>
              </a:rPr>
              <a:t> based on medical outcomes (exacerbations or quality of life) and/or lower total costs, including respiratory medications and </a:t>
            </a:r>
            <a:r>
              <a:rPr lang="en-US" sz="1200" dirty="0" err="1" smtClean="0">
                <a:latin typeface="AGaramond-Regular"/>
              </a:rPr>
              <a:t>hospitalisations</a:t>
            </a:r>
            <a:r>
              <a:rPr lang="en-US" sz="1200" smtClean="0">
                <a:latin typeface="AGaramond-Regular"/>
              </a:rPr>
              <a:t>. </a:t>
            </a:r>
          </a:p>
          <a:p>
            <a:endParaRPr lang="es-ES"/>
          </a:p>
        </p:txBody>
      </p:sp>
      <p:sp>
        <p:nvSpPr>
          <p:cNvPr id="4" name="Marcador de número de diapositiva 3"/>
          <p:cNvSpPr>
            <a:spLocks noGrp="1"/>
          </p:cNvSpPr>
          <p:nvPr>
            <p:ph type="sldNum" sz="quarter" idx="10"/>
          </p:nvPr>
        </p:nvSpPr>
        <p:spPr/>
        <p:txBody>
          <a:bodyPr/>
          <a:lstStyle/>
          <a:p>
            <a:fld id="{F0DB2EAC-45E8-0248-83B0-58C1EE04EFB0}" type="slidenum">
              <a:rPr lang="en-US" smtClean="0"/>
              <a:pPr/>
              <a:t>47</a:t>
            </a:fld>
            <a:endParaRPr lang="en-US"/>
          </a:p>
        </p:txBody>
      </p:sp>
    </p:spTree>
    <p:extLst>
      <p:ext uri="{BB962C8B-B14F-4D97-AF65-F5344CB8AC3E}">
        <p14:creationId xmlns:p14="http://schemas.microsoft.com/office/powerpoint/2010/main" val="3927845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20000"/>
          </a:bodyPr>
          <a:lstStyle/>
          <a:p>
            <a:r>
              <a:rPr lang="es-ES" b="1" dirty="0" smtClean="0"/>
              <a:t>BACKGROUND: </a:t>
            </a:r>
          </a:p>
          <a:p>
            <a:r>
              <a:rPr lang="es-ES" dirty="0" err="1" smtClean="0"/>
              <a:t>Aclidinium</a:t>
            </a:r>
            <a:r>
              <a:rPr lang="es-ES" dirty="0" smtClean="0"/>
              <a:t> </a:t>
            </a:r>
            <a:r>
              <a:rPr lang="es-ES" dirty="0" err="1" smtClean="0"/>
              <a:t>bromide</a:t>
            </a:r>
            <a:r>
              <a:rPr lang="es-ES" dirty="0" smtClean="0"/>
              <a:t> </a:t>
            </a:r>
            <a:r>
              <a:rPr lang="es-ES" dirty="0" err="1" smtClean="0"/>
              <a:t>is</a:t>
            </a:r>
            <a:r>
              <a:rPr lang="es-ES" dirty="0" smtClean="0"/>
              <a:t> a new </a:t>
            </a:r>
            <a:r>
              <a:rPr lang="es-ES" dirty="0" err="1" smtClean="0"/>
              <a:t>long-acting</a:t>
            </a:r>
            <a:r>
              <a:rPr lang="es-ES" dirty="0" smtClean="0"/>
              <a:t> </a:t>
            </a:r>
            <a:r>
              <a:rPr lang="es-ES" dirty="0" err="1" smtClean="0"/>
              <a:t>muscarinic</a:t>
            </a:r>
            <a:r>
              <a:rPr lang="es-ES" dirty="0" smtClean="0"/>
              <a:t> </a:t>
            </a:r>
            <a:r>
              <a:rPr lang="es-ES" dirty="0" err="1" smtClean="0"/>
              <a:t>antagonist</a:t>
            </a:r>
            <a:r>
              <a:rPr lang="es-ES" dirty="0" smtClean="0"/>
              <a:t> (LAMA) </a:t>
            </a:r>
            <a:r>
              <a:rPr lang="es-ES" dirty="0" err="1" smtClean="0"/>
              <a:t>indicated</a:t>
            </a:r>
            <a:r>
              <a:rPr lang="es-ES" dirty="0" smtClean="0"/>
              <a:t> </a:t>
            </a:r>
            <a:r>
              <a:rPr lang="es-ES" dirty="0" err="1" smtClean="0"/>
              <a:t>for</a:t>
            </a:r>
            <a:r>
              <a:rPr lang="es-ES" dirty="0" smtClean="0"/>
              <a:t> </a:t>
            </a:r>
            <a:r>
              <a:rPr lang="es-ES" dirty="0" err="1" smtClean="0"/>
              <a:t>maintenance</a:t>
            </a:r>
            <a:r>
              <a:rPr lang="es-ES" dirty="0" smtClean="0"/>
              <a:t> </a:t>
            </a:r>
            <a:r>
              <a:rPr lang="es-ES" dirty="0" err="1" smtClean="0"/>
              <a:t>bronchodilator</a:t>
            </a:r>
            <a:r>
              <a:rPr lang="es-ES" dirty="0" smtClean="0"/>
              <a:t> </a:t>
            </a:r>
            <a:r>
              <a:rPr lang="es-ES" dirty="0" err="1" smtClean="0"/>
              <a:t>treatment</a:t>
            </a:r>
            <a:r>
              <a:rPr lang="es-ES" dirty="0" smtClean="0"/>
              <a:t> of </a:t>
            </a:r>
            <a:r>
              <a:rPr lang="es-ES" dirty="0" err="1" smtClean="0"/>
              <a:t>chronic</a:t>
            </a:r>
            <a:r>
              <a:rPr lang="es-ES" dirty="0" smtClean="0"/>
              <a:t> </a:t>
            </a:r>
            <a:r>
              <a:rPr lang="es-ES" dirty="0" err="1" smtClean="0"/>
              <a:t>obstructive</a:t>
            </a:r>
            <a:r>
              <a:rPr lang="es-ES" dirty="0" smtClean="0"/>
              <a:t> </a:t>
            </a:r>
            <a:r>
              <a:rPr lang="es-ES" dirty="0" err="1" smtClean="0"/>
              <a:t>pulmonary</a:t>
            </a:r>
            <a:r>
              <a:rPr lang="es-ES" dirty="0" smtClean="0"/>
              <a:t> </a:t>
            </a:r>
            <a:r>
              <a:rPr lang="es-ES" dirty="0" err="1" smtClean="0"/>
              <a:t>disease</a:t>
            </a:r>
            <a:r>
              <a:rPr lang="es-ES" dirty="0" smtClean="0"/>
              <a:t> (COPD). </a:t>
            </a:r>
            <a:r>
              <a:rPr lang="es-ES" dirty="0" err="1" smtClean="0"/>
              <a:t>The</a:t>
            </a:r>
            <a:r>
              <a:rPr lang="es-ES" dirty="0" smtClean="0"/>
              <a:t> </a:t>
            </a:r>
            <a:r>
              <a:rPr lang="es-ES" dirty="0" err="1" smtClean="0"/>
              <a:t>efficacy</a:t>
            </a:r>
            <a:r>
              <a:rPr lang="es-ES" dirty="0" smtClean="0"/>
              <a:t> of </a:t>
            </a:r>
            <a:r>
              <a:rPr lang="es-ES" dirty="0" err="1" smtClean="0"/>
              <a:t>aclidinium</a:t>
            </a:r>
            <a:r>
              <a:rPr lang="es-ES" dirty="0" smtClean="0"/>
              <a:t> </a:t>
            </a:r>
            <a:r>
              <a:rPr lang="es-ES" dirty="0" err="1" smtClean="0"/>
              <a:t>was</a:t>
            </a:r>
            <a:r>
              <a:rPr lang="es-ES" dirty="0" smtClean="0"/>
              <a:t> </a:t>
            </a:r>
            <a:r>
              <a:rPr lang="es-ES" dirty="0" err="1" smtClean="0"/>
              <a:t>compared</a:t>
            </a:r>
            <a:r>
              <a:rPr lang="es-ES" dirty="0" smtClean="0"/>
              <a:t> </a:t>
            </a:r>
            <a:r>
              <a:rPr lang="es-ES" dirty="0" err="1" smtClean="0"/>
              <a:t>with</a:t>
            </a:r>
            <a:r>
              <a:rPr lang="es-ES" dirty="0" smtClean="0"/>
              <a:t> </a:t>
            </a:r>
            <a:r>
              <a:rPr lang="es-ES" dirty="0" err="1" smtClean="0"/>
              <a:t>tiotropium</a:t>
            </a:r>
            <a:r>
              <a:rPr lang="es-ES" dirty="0" smtClean="0"/>
              <a:t> and </a:t>
            </a:r>
            <a:r>
              <a:rPr lang="es-ES" dirty="0" err="1" smtClean="0"/>
              <a:t>glycopyrronium</a:t>
            </a:r>
            <a:r>
              <a:rPr lang="es-ES" dirty="0" smtClean="0"/>
              <a:t>, </a:t>
            </a:r>
            <a:r>
              <a:rPr lang="es-ES" dirty="0" err="1" smtClean="0"/>
              <a:t>using</a:t>
            </a:r>
            <a:r>
              <a:rPr lang="es-ES" dirty="0" smtClean="0"/>
              <a:t> a </a:t>
            </a:r>
            <a:r>
              <a:rPr lang="es-ES" dirty="0" err="1" smtClean="0"/>
              <a:t>network</a:t>
            </a:r>
            <a:r>
              <a:rPr lang="es-ES" dirty="0" smtClean="0"/>
              <a:t> meta-</a:t>
            </a:r>
            <a:r>
              <a:rPr lang="es-ES" dirty="0" err="1" smtClean="0"/>
              <a:t>analysis</a:t>
            </a:r>
            <a:r>
              <a:rPr lang="es-ES" dirty="0" smtClean="0"/>
              <a:t> (NMA) of </a:t>
            </a:r>
            <a:r>
              <a:rPr lang="es-ES" dirty="0" err="1" smtClean="0"/>
              <a:t>randomized</a:t>
            </a:r>
            <a:r>
              <a:rPr lang="es-ES" dirty="0" smtClean="0"/>
              <a:t> </a:t>
            </a:r>
            <a:r>
              <a:rPr lang="es-ES" dirty="0" err="1" smtClean="0"/>
              <a:t>controlled</a:t>
            </a:r>
            <a:r>
              <a:rPr lang="es-ES" dirty="0" smtClean="0"/>
              <a:t> </a:t>
            </a:r>
            <a:r>
              <a:rPr lang="es-ES" dirty="0" err="1" smtClean="0"/>
              <a:t>trials</a:t>
            </a:r>
            <a:r>
              <a:rPr lang="es-ES" dirty="0" smtClean="0"/>
              <a:t> (</a:t>
            </a:r>
            <a:r>
              <a:rPr lang="es-ES" dirty="0" err="1" smtClean="0"/>
              <a:t>RCTs</a:t>
            </a:r>
            <a:r>
              <a:rPr lang="es-ES" dirty="0" smtClean="0"/>
              <a:t>) in </a:t>
            </a:r>
            <a:r>
              <a:rPr lang="es-ES" dirty="0" err="1" smtClean="0"/>
              <a:t>moderate</a:t>
            </a:r>
            <a:r>
              <a:rPr lang="es-ES" dirty="0" smtClean="0"/>
              <a:t>-to-</a:t>
            </a:r>
            <a:r>
              <a:rPr lang="es-ES" dirty="0" err="1" smtClean="0"/>
              <a:t>severe</a:t>
            </a:r>
            <a:r>
              <a:rPr lang="es-ES" dirty="0" smtClean="0"/>
              <a:t> COPD </a:t>
            </a:r>
            <a:r>
              <a:rPr lang="es-ES" dirty="0" err="1" smtClean="0"/>
              <a:t>patients</a:t>
            </a:r>
            <a:r>
              <a:rPr lang="es-ES" dirty="0" smtClean="0"/>
              <a:t>.</a:t>
            </a:r>
          </a:p>
          <a:p>
            <a:r>
              <a:rPr lang="es-ES" b="1" dirty="0" smtClean="0"/>
              <a:t>METHODS: </a:t>
            </a:r>
          </a:p>
          <a:p>
            <a:r>
              <a:rPr lang="es-ES" dirty="0" smtClean="0"/>
              <a:t>A </a:t>
            </a:r>
            <a:r>
              <a:rPr lang="es-ES" dirty="0" err="1" smtClean="0"/>
              <a:t>systematic</a:t>
            </a:r>
            <a:r>
              <a:rPr lang="es-ES" dirty="0" smtClean="0"/>
              <a:t> </a:t>
            </a:r>
            <a:r>
              <a:rPr lang="es-ES" dirty="0" err="1" smtClean="0"/>
              <a:t>review</a:t>
            </a:r>
            <a:r>
              <a:rPr lang="es-ES" dirty="0" smtClean="0"/>
              <a:t> </a:t>
            </a:r>
            <a:r>
              <a:rPr lang="es-ES" dirty="0" err="1" smtClean="0"/>
              <a:t>was</a:t>
            </a:r>
            <a:r>
              <a:rPr lang="es-ES" dirty="0" smtClean="0"/>
              <a:t> </a:t>
            </a:r>
            <a:r>
              <a:rPr lang="es-ES" dirty="0" err="1" smtClean="0"/>
              <a:t>performed</a:t>
            </a:r>
            <a:r>
              <a:rPr lang="es-ES" dirty="0" smtClean="0"/>
              <a:t> to </a:t>
            </a:r>
            <a:r>
              <a:rPr lang="es-ES" dirty="0" err="1" smtClean="0"/>
              <a:t>identify</a:t>
            </a:r>
            <a:r>
              <a:rPr lang="es-ES" dirty="0" smtClean="0"/>
              <a:t> </a:t>
            </a:r>
            <a:r>
              <a:rPr lang="es-ES" dirty="0" err="1" smtClean="0"/>
              <a:t>RCTs</a:t>
            </a:r>
            <a:r>
              <a:rPr lang="es-ES" dirty="0" smtClean="0"/>
              <a:t> </a:t>
            </a:r>
            <a:r>
              <a:rPr lang="es-ES" dirty="0" err="1" smtClean="0"/>
              <a:t>evaluating</a:t>
            </a:r>
            <a:r>
              <a:rPr lang="es-ES" dirty="0" smtClean="0"/>
              <a:t> </a:t>
            </a:r>
            <a:r>
              <a:rPr lang="es-ES" dirty="0" err="1" smtClean="0"/>
              <a:t>aclidinium</a:t>
            </a:r>
            <a:r>
              <a:rPr lang="es-ES" dirty="0" smtClean="0"/>
              <a:t> 400 </a:t>
            </a:r>
            <a:r>
              <a:rPr lang="el-GR" dirty="0" smtClean="0"/>
              <a:t>μ</a:t>
            </a:r>
            <a:r>
              <a:rPr lang="es-ES" dirty="0" smtClean="0"/>
              <a:t>g </a:t>
            </a:r>
            <a:r>
              <a:rPr lang="es-ES" dirty="0" err="1" smtClean="0"/>
              <a:t>twice</a:t>
            </a:r>
            <a:r>
              <a:rPr lang="es-ES" dirty="0" smtClean="0"/>
              <a:t> </a:t>
            </a:r>
            <a:r>
              <a:rPr lang="es-ES" dirty="0" err="1" smtClean="0"/>
              <a:t>daily</a:t>
            </a:r>
            <a:r>
              <a:rPr lang="es-ES" dirty="0" smtClean="0"/>
              <a:t> (BID), </a:t>
            </a:r>
            <a:r>
              <a:rPr lang="es-ES" dirty="0" err="1" smtClean="0"/>
              <a:t>glycopyrronium</a:t>
            </a:r>
            <a:r>
              <a:rPr lang="es-ES" dirty="0" smtClean="0"/>
              <a:t> 50 </a:t>
            </a:r>
            <a:r>
              <a:rPr lang="el-GR" dirty="0" smtClean="0"/>
              <a:t>μ</a:t>
            </a:r>
            <a:r>
              <a:rPr lang="es-ES" dirty="0" smtClean="0"/>
              <a:t>g once </a:t>
            </a:r>
            <a:r>
              <a:rPr lang="es-ES" dirty="0" err="1" smtClean="0"/>
              <a:t>daily</a:t>
            </a:r>
            <a:r>
              <a:rPr lang="es-ES" dirty="0" smtClean="0"/>
              <a:t> (OD), </a:t>
            </a:r>
            <a:r>
              <a:rPr lang="es-ES" dirty="0" err="1" smtClean="0"/>
              <a:t>tiotropium</a:t>
            </a:r>
            <a:r>
              <a:rPr lang="es-ES" dirty="0" smtClean="0"/>
              <a:t> 18 </a:t>
            </a:r>
            <a:r>
              <a:rPr lang="el-GR" dirty="0" smtClean="0"/>
              <a:t>μ</a:t>
            </a:r>
            <a:r>
              <a:rPr lang="es-ES" dirty="0" smtClean="0"/>
              <a:t>g OD, </a:t>
            </a:r>
            <a:r>
              <a:rPr lang="es-ES" dirty="0" err="1" smtClean="0"/>
              <a:t>or</a:t>
            </a:r>
            <a:r>
              <a:rPr lang="es-ES" dirty="0" smtClean="0"/>
              <a:t> </a:t>
            </a:r>
            <a:r>
              <a:rPr lang="es-ES" dirty="0" err="1" smtClean="0"/>
              <a:t>tiotropium</a:t>
            </a:r>
            <a:r>
              <a:rPr lang="es-ES" dirty="0" smtClean="0"/>
              <a:t> 5 </a:t>
            </a:r>
            <a:r>
              <a:rPr lang="el-GR" dirty="0" smtClean="0"/>
              <a:t>μ</a:t>
            </a:r>
            <a:r>
              <a:rPr lang="es-ES" dirty="0" smtClean="0"/>
              <a:t>g OD in </a:t>
            </a:r>
            <a:r>
              <a:rPr lang="es-ES" dirty="0" err="1" smtClean="0"/>
              <a:t>adults</a:t>
            </a:r>
            <a:r>
              <a:rPr lang="es-ES" dirty="0" smtClean="0"/>
              <a:t> </a:t>
            </a:r>
            <a:r>
              <a:rPr lang="es-ES" dirty="0" err="1" smtClean="0"/>
              <a:t>with</a:t>
            </a:r>
            <a:r>
              <a:rPr lang="es-ES" dirty="0" smtClean="0"/>
              <a:t> </a:t>
            </a:r>
            <a:r>
              <a:rPr lang="es-ES" dirty="0" err="1" smtClean="0"/>
              <a:t>moderate</a:t>
            </a:r>
            <a:r>
              <a:rPr lang="es-ES" dirty="0" smtClean="0"/>
              <a:t>-to-</a:t>
            </a:r>
            <a:r>
              <a:rPr lang="es-ES" dirty="0" err="1" smtClean="0"/>
              <a:t>severe</a:t>
            </a:r>
            <a:r>
              <a:rPr lang="es-ES" dirty="0" smtClean="0"/>
              <a:t> COPD. </a:t>
            </a:r>
            <a:r>
              <a:rPr lang="es-ES" dirty="0" err="1" smtClean="0"/>
              <a:t>The</a:t>
            </a:r>
            <a:r>
              <a:rPr lang="es-ES" dirty="0" smtClean="0"/>
              <a:t> </a:t>
            </a:r>
            <a:r>
              <a:rPr lang="es-ES" dirty="0" err="1" smtClean="0"/>
              <a:t>outcomes</a:t>
            </a:r>
            <a:r>
              <a:rPr lang="es-ES" dirty="0" smtClean="0"/>
              <a:t> of </a:t>
            </a:r>
            <a:r>
              <a:rPr lang="es-ES" dirty="0" err="1" smtClean="0"/>
              <a:t>interest</a:t>
            </a:r>
            <a:r>
              <a:rPr lang="es-ES" dirty="0" smtClean="0"/>
              <a:t> </a:t>
            </a:r>
            <a:r>
              <a:rPr lang="es-ES" dirty="0" err="1" smtClean="0"/>
              <a:t>were</a:t>
            </a:r>
            <a:r>
              <a:rPr lang="es-ES" dirty="0" smtClean="0"/>
              <a:t>: </a:t>
            </a:r>
            <a:r>
              <a:rPr lang="es-ES" dirty="0" err="1" smtClean="0"/>
              <a:t>trough</a:t>
            </a:r>
            <a:r>
              <a:rPr lang="es-ES" dirty="0" smtClean="0"/>
              <a:t> </a:t>
            </a:r>
            <a:r>
              <a:rPr lang="es-ES" dirty="0" err="1" smtClean="0"/>
              <a:t>forced</a:t>
            </a:r>
            <a:r>
              <a:rPr lang="es-ES" dirty="0" smtClean="0"/>
              <a:t> </a:t>
            </a:r>
            <a:r>
              <a:rPr lang="es-ES" dirty="0" err="1" smtClean="0"/>
              <a:t>expiratory</a:t>
            </a:r>
            <a:r>
              <a:rPr lang="es-ES" dirty="0" smtClean="0"/>
              <a:t> </a:t>
            </a:r>
            <a:r>
              <a:rPr lang="es-ES" dirty="0" err="1" smtClean="0"/>
              <a:t>volume</a:t>
            </a:r>
            <a:r>
              <a:rPr lang="es-ES" dirty="0" smtClean="0"/>
              <a:t> in 1 </a:t>
            </a:r>
            <a:r>
              <a:rPr lang="es-ES" dirty="0" err="1" smtClean="0"/>
              <a:t>second</a:t>
            </a:r>
            <a:r>
              <a:rPr lang="es-ES" dirty="0" smtClean="0"/>
              <a:t> (FEV1); </a:t>
            </a:r>
            <a:r>
              <a:rPr lang="es-ES" dirty="0" err="1" smtClean="0"/>
              <a:t>St</a:t>
            </a:r>
            <a:r>
              <a:rPr lang="es-ES" dirty="0" smtClean="0"/>
              <a:t> </a:t>
            </a:r>
            <a:r>
              <a:rPr lang="es-ES" dirty="0" err="1" smtClean="0"/>
              <a:t>George's</a:t>
            </a:r>
            <a:r>
              <a:rPr lang="es-ES" dirty="0" smtClean="0"/>
              <a:t> </a:t>
            </a:r>
            <a:r>
              <a:rPr lang="es-ES" dirty="0" err="1" smtClean="0"/>
              <a:t>Respiratory</a:t>
            </a:r>
            <a:r>
              <a:rPr lang="es-ES" dirty="0" smtClean="0"/>
              <a:t> </a:t>
            </a:r>
            <a:r>
              <a:rPr lang="es-ES" dirty="0" err="1" smtClean="0"/>
              <a:t>Questionnaire</a:t>
            </a:r>
            <a:r>
              <a:rPr lang="es-ES" dirty="0" smtClean="0"/>
              <a:t> (SGRQ) total score and </a:t>
            </a:r>
            <a:r>
              <a:rPr lang="es-ES" dirty="0" err="1" smtClean="0"/>
              <a:t>proportion</a:t>
            </a:r>
            <a:r>
              <a:rPr lang="es-ES" dirty="0" smtClean="0"/>
              <a:t> of </a:t>
            </a:r>
            <a:r>
              <a:rPr lang="es-ES" dirty="0" err="1" smtClean="0"/>
              <a:t>patients</a:t>
            </a:r>
            <a:r>
              <a:rPr lang="es-ES" dirty="0" smtClean="0"/>
              <a:t> </a:t>
            </a:r>
            <a:r>
              <a:rPr lang="es-ES" dirty="0" err="1" smtClean="0"/>
              <a:t>achieving</a:t>
            </a:r>
            <a:r>
              <a:rPr lang="es-ES" dirty="0" smtClean="0"/>
              <a:t> ≥4 </a:t>
            </a:r>
            <a:r>
              <a:rPr lang="es-ES" dirty="0" err="1" smtClean="0"/>
              <a:t>unit</a:t>
            </a:r>
            <a:r>
              <a:rPr lang="es-ES" dirty="0" smtClean="0"/>
              <a:t> </a:t>
            </a:r>
            <a:r>
              <a:rPr lang="es-ES" dirty="0" err="1" smtClean="0"/>
              <a:t>change</a:t>
            </a:r>
            <a:r>
              <a:rPr lang="es-ES" dirty="0" smtClean="0"/>
              <a:t>; </a:t>
            </a:r>
            <a:r>
              <a:rPr lang="es-ES" dirty="0" err="1" smtClean="0"/>
              <a:t>Transition</a:t>
            </a:r>
            <a:r>
              <a:rPr lang="es-ES" dirty="0" smtClean="0"/>
              <a:t> </a:t>
            </a:r>
            <a:r>
              <a:rPr lang="es-ES" dirty="0" err="1" smtClean="0"/>
              <a:t>Dyspnea</a:t>
            </a:r>
            <a:r>
              <a:rPr lang="es-ES" dirty="0" smtClean="0"/>
              <a:t> </a:t>
            </a:r>
            <a:r>
              <a:rPr lang="es-ES" dirty="0" err="1" smtClean="0"/>
              <a:t>Index</a:t>
            </a:r>
            <a:r>
              <a:rPr lang="es-ES" dirty="0" smtClean="0"/>
              <a:t> (TDI) focal score and </a:t>
            </a:r>
            <a:r>
              <a:rPr lang="es-ES" dirty="0" err="1" smtClean="0"/>
              <a:t>proportion</a:t>
            </a:r>
            <a:r>
              <a:rPr lang="es-ES" dirty="0" smtClean="0"/>
              <a:t> of </a:t>
            </a:r>
            <a:r>
              <a:rPr lang="es-ES" dirty="0" err="1" smtClean="0"/>
              <a:t>patients</a:t>
            </a:r>
            <a:r>
              <a:rPr lang="es-ES" dirty="0" smtClean="0"/>
              <a:t> </a:t>
            </a:r>
            <a:r>
              <a:rPr lang="es-ES" dirty="0" err="1" smtClean="0"/>
              <a:t>achieving</a:t>
            </a:r>
            <a:r>
              <a:rPr lang="es-ES" dirty="0" smtClean="0"/>
              <a:t> ≥1 </a:t>
            </a:r>
            <a:r>
              <a:rPr lang="es-ES" dirty="0" err="1" smtClean="0"/>
              <a:t>point</a:t>
            </a:r>
            <a:r>
              <a:rPr lang="es-ES" dirty="0" smtClean="0"/>
              <a:t> </a:t>
            </a:r>
            <a:r>
              <a:rPr lang="es-ES" dirty="0" err="1" smtClean="0"/>
              <a:t>change</a:t>
            </a:r>
            <a:r>
              <a:rPr lang="es-ES" dirty="0" smtClean="0"/>
              <a:t>. </a:t>
            </a:r>
            <a:r>
              <a:rPr lang="es-ES" dirty="0" err="1" smtClean="0"/>
              <a:t>The</a:t>
            </a:r>
            <a:r>
              <a:rPr lang="es-ES" dirty="0" smtClean="0"/>
              <a:t> </a:t>
            </a:r>
            <a:r>
              <a:rPr lang="es-ES" dirty="0" err="1" smtClean="0"/>
              <a:t>results</a:t>
            </a:r>
            <a:r>
              <a:rPr lang="es-ES" dirty="0" smtClean="0"/>
              <a:t> </a:t>
            </a:r>
            <a:r>
              <a:rPr lang="es-ES" dirty="0" err="1" smtClean="0"/>
              <a:t>were</a:t>
            </a:r>
            <a:r>
              <a:rPr lang="es-ES" dirty="0" smtClean="0"/>
              <a:t> </a:t>
            </a:r>
            <a:r>
              <a:rPr lang="es-ES" dirty="0" err="1" smtClean="0"/>
              <a:t>synthesized</a:t>
            </a:r>
            <a:r>
              <a:rPr lang="es-ES" dirty="0" smtClean="0"/>
              <a:t> </a:t>
            </a:r>
            <a:r>
              <a:rPr lang="es-ES" dirty="0" err="1" smtClean="0"/>
              <a:t>by</a:t>
            </a:r>
            <a:r>
              <a:rPr lang="es-ES" dirty="0" smtClean="0"/>
              <a:t> </a:t>
            </a:r>
            <a:r>
              <a:rPr lang="es-ES" dirty="0" err="1" smtClean="0"/>
              <a:t>means</a:t>
            </a:r>
            <a:r>
              <a:rPr lang="es-ES" dirty="0" smtClean="0"/>
              <a:t> of a </a:t>
            </a:r>
            <a:r>
              <a:rPr lang="es-ES" dirty="0" err="1" smtClean="0"/>
              <a:t>Bayesian</a:t>
            </a:r>
            <a:r>
              <a:rPr lang="es-ES" dirty="0" smtClean="0"/>
              <a:t> NMA.</a:t>
            </a:r>
          </a:p>
          <a:p>
            <a:r>
              <a:rPr lang="es-ES" b="1" dirty="0" smtClean="0"/>
              <a:t>RESULTS: </a:t>
            </a:r>
          </a:p>
          <a:p>
            <a:r>
              <a:rPr lang="es-ES" dirty="0" err="1" smtClean="0"/>
              <a:t>Twenty-one</a:t>
            </a:r>
            <a:r>
              <a:rPr lang="es-ES" dirty="0" smtClean="0"/>
              <a:t> </a:t>
            </a:r>
            <a:r>
              <a:rPr lang="es-ES" dirty="0" err="1" smtClean="0"/>
              <a:t>studies</a:t>
            </a:r>
            <a:r>
              <a:rPr lang="es-ES" dirty="0" smtClean="0"/>
              <a:t> (22,542 </a:t>
            </a:r>
            <a:r>
              <a:rPr lang="es-ES" dirty="0" err="1" smtClean="0"/>
              <a:t>patients</a:t>
            </a:r>
            <a:r>
              <a:rPr lang="es-ES" dirty="0" smtClean="0"/>
              <a:t>) </a:t>
            </a:r>
            <a:r>
              <a:rPr lang="es-ES" dirty="0" err="1" smtClean="0"/>
              <a:t>were</a:t>
            </a:r>
            <a:r>
              <a:rPr lang="es-ES" dirty="0" smtClean="0"/>
              <a:t> </a:t>
            </a:r>
            <a:r>
              <a:rPr lang="es-ES" dirty="0" err="1" smtClean="0"/>
              <a:t>included</a:t>
            </a:r>
            <a:r>
              <a:rPr lang="es-ES" dirty="0" smtClean="0"/>
              <a:t>: </a:t>
            </a:r>
            <a:r>
              <a:rPr lang="es-ES" dirty="0" err="1" smtClean="0"/>
              <a:t>aclidinium</a:t>
            </a:r>
            <a:r>
              <a:rPr lang="es-ES" dirty="0" smtClean="0"/>
              <a:t> 400 </a:t>
            </a:r>
            <a:r>
              <a:rPr lang="el-GR" dirty="0" smtClean="0"/>
              <a:t>μ</a:t>
            </a:r>
            <a:r>
              <a:rPr lang="es-ES" dirty="0" smtClean="0"/>
              <a:t>g BID (</a:t>
            </a:r>
            <a:r>
              <a:rPr lang="es-ES" dirty="0" err="1" smtClean="0"/>
              <a:t>three</a:t>
            </a:r>
            <a:r>
              <a:rPr lang="es-ES" dirty="0" smtClean="0"/>
              <a:t> </a:t>
            </a:r>
            <a:r>
              <a:rPr lang="es-ES" dirty="0" err="1" smtClean="0"/>
              <a:t>studies</a:t>
            </a:r>
            <a:r>
              <a:rPr lang="es-ES" dirty="0" smtClean="0"/>
              <a:t>); </a:t>
            </a:r>
            <a:r>
              <a:rPr lang="es-ES" dirty="0" err="1" smtClean="0"/>
              <a:t>tiotropium</a:t>
            </a:r>
            <a:r>
              <a:rPr lang="es-ES" dirty="0" smtClean="0"/>
              <a:t> 5 </a:t>
            </a:r>
            <a:r>
              <a:rPr lang="el-GR" dirty="0" smtClean="0"/>
              <a:t>μ</a:t>
            </a:r>
            <a:r>
              <a:rPr lang="es-ES" dirty="0" smtClean="0"/>
              <a:t>g OD (</a:t>
            </a:r>
            <a:r>
              <a:rPr lang="es-ES" dirty="0" err="1" smtClean="0"/>
              <a:t>three</a:t>
            </a:r>
            <a:r>
              <a:rPr lang="es-ES" dirty="0" smtClean="0"/>
              <a:t> </a:t>
            </a:r>
            <a:r>
              <a:rPr lang="es-ES" dirty="0" err="1" smtClean="0"/>
              <a:t>studies</a:t>
            </a:r>
            <a:r>
              <a:rPr lang="es-ES" dirty="0" smtClean="0"/>
              <a:t>); </a:t>
            </a:r>
            <a:r>
              <a:rPr lang="es-ES" dirty="0" err="1" smtClean="0"/>
              <a:t>tiotropium</a:t>
            </a:r>
            <a:r>
              <a:rPr lang="es-ES" dirty="0" smtClean="0"/>
              <a:t> 18 </a:t>
            </a:r>
            <a:r>
              <a:rPr lang="el-GR" dirty="0" smtClean="0"/>
              <a:t>μ</a:t>
            </a:r>
            <a:r>
              <a:rPr lang="es-ES" dirty="0" smtClean="0"/>
              <a:t>g OD (13 </a:t>
            </a:r>
            <a:r>
              <a:rPr lang="es-ES" dirty="0" err="1" smtClean="0"/>
              <a:t>studies</a:t>
            </a:r>
            <a:r>
              <a:rPr lang="es-ES" dirty="0" smtClean="0"/>
              <a:t>); and </a:t>
            </a:r>
            <a:r>
              <a:rPr lang="es-ES" dirty="0" err="1" smtClean="0"/>
              <a:t>glycopyrronium</a:t>
            </a:r>
            <a:r>
              <a:rPr lang="es-ES" dirty="0" smtClean="0"/>
              <a:t> 50 </a:t>
            </a:r>
            <a:r>
              <a:rPr lang="el-GR" dirty="0" smtClean="0"/>
              <a:t>μ</a:t>
            </a:r>
            <a:r>
              <a:rPr lang="es-ES" dirty="0" smtClean="0"/>
              <a:t>g OD (</a:t>
            </a:r>
            <a:r>
              <a:rPr lang="es-ES" dirty="0" err="1" smtClean="0"/>
              <a:t>two</a:t>
            </a:r>
            <a:r>
              <a:rPr lang="es-ES" dirty="0" smtClean="0"/>
              <a:t> </a:t>
            </a:r>
            <a:r>
              <a:rPr lang="es-ES" dirty="0" err="1" smtClean="0"/>
              <a:t>studies</a:t>
            </a:r>
            <a:r>
              <a:rPr lang="es-ES" dirty="0" smtClean="0"/>
              <a:t>). </a:t>
            </a:r>
            <a:r>
              <a:rPr lang="es-ES" dirty="0" err="1" smtClean="0"/>
              <a:t>Regarding</a:t>
            </a:r>
            <a:r>
              <a:rPr lang="es-ES" dirty="0" smtClean="0"/>
              <a:t> </a:t>
            </a:r>
            <a:r>
              <a:rPr lang="es-ES" dirty="0" err="1" smtClean="0"/>
              <a:t>trough</a:t>
            </a:r>
            <a:r>
              <a:rPr lang="es-ES" dirty="0" smtClean="0"/>
              <a:t> FEV1 at 24 </a:t>
            </a:r>
            <a:r>
              <a:rPr lang="es-ES" dirty="0" err="1" smtClean="0"/>
              <a:t>weeks</a:t>
            </a:r>
            <a:r>
              <a:rPr lang="es-ES" dirty="0" smtClean="0"/>
              <a:t>, </a:t>
            </a:r>
            <a:r>
              <a:rPr lang="es-ES" dirty="0" err="1" smtClean="0"/>
              <a:t>aclidinium</a:t>
            </a:r>
            <a:r>
              <a:rPr lang="es-ES" dirty="0" smtClean="0"/>
              <a:t> </a:t>
            </a:r>
            <a:r>
              <a:rPr lang="es-ES" dirty="0" err="1" smtClean="0"/>
              <a:t>demonstrated</a:t>
            </a:r>
            <a:r>
              <a:rPr lang="es-ES" dirty="0" smtClean="0"/>
              <a:t> comparable </a:t>
            </a:r>
            <a:r>
              <a:rPr lang="es-ES" dirty="0" err="1" smtClean="0"/>
              <a:t>efficacy</a:t>
            </a:r>
            <a:r>
              <a:rPr lang="es-ES" dirty="0" smtClean="0"/>
              <a:t> to </a:t>
            </a:r>
            <a:r>
              <a:rPr lang="es-ES" dirty="0" err="1" smtClean="0"/>
              <a:t>tiotropium</a:t>
            </a:r>
            <a:r>
              <a:rPr lang="es-ES" dirty="0" smtClean="0"/>
              <a:t> 5 </a:t>
            </a:r>
            <a:r>
              <a:rPr lang="el-GR" dirty="0" smtClean="0"/>
              <a:t>μ</a:t>
            </a:r>
            <a:r>
              <a:rPr lang="es-ES" dirty="0" smtClean="0"/>
              <a:t>g (</a:t>
            </a:r>
            <a:r>
              <a:rPr lang="es-ES" dirty="0" err="1" smtClean="0"/>
              <a:t>difference</a:t>
            </a:r>
            <a:r>
              <a:rPr lang="es-ES" dirty="0" smtClean="0"/>
              <a:t> in </a:t>
            </a:r>
            <a:r>
              <a:rPr lang="es-ES" dirty="0" err="1" smtClean="0"/>
              <a:t>change</a:t>
            </a:r>
            <a:r>
              <a:rPr lang="es-ES" dirty="0" smtClean="0"/>
              <a:t> </a:t>
            </a:r>
            <a:r>
              <a:rPr lang="es-ES" dirty="0" err="1" smtClean="0"/>
              <a:t>from</a:t>
            </a:r>
            <a:r>
              <a:rPr lang="es-ES" dirty="0" smtClean="0"/>
              <a:t> </a:t>
            </a:r>
            <a:r>
              <a:rPr lang="es-ES" dirty="0" err="1" smtClean="0"/>
              <a:t>baseline</a:t>
            </a:r>
            <a:r>
              <a:rPr lang="es-ES" dirty="0" smtClean="0"/>
              <a:t> [CFB]), (0.02 L [95% </a:t>
            </a:r>
            <a:r>
              <a:rPr lang="es-ES" dirty="0" err="1" smtClean="0"/>
              <a:t>credible</a:t>
            </a:r>
            <a:r>
              <a:rPr lang="es-ES" dirty="0" smtClean="0"/>
              <a:t> </a:t>
            </a:r>
            <a:r>
              <a:rPr lang="es-ES" dirty="0" err="1" smtClean="0"/>
              <a:t>interval</a:t>
            </a:r>
            <a:r>
              <a:rPr lang="es-ES" dirty="0" smtClean="0"/>
              <a:t> </a:t>
            </a:r>
            <a:r>
              <a:rPr lang="es-ES" dirty="0" err="1" smtClean="0"/>
              <a:t>CrI</a:t>
            </a:r>
            <a:r>
              <a:rPr lang="es-ES" dirty="0" smtClean="0"/>
              <a:t> -0.05, 0.09]); </a:t>
            </a:r>
            <a:r>
              <a:rPr lang="es-ES" dirty="0" err="1" smtClean="0"/>
              <a:t>tiotropium</a:t>
            </a:r>
            <a:r>
              <a:rPr lang="es-ES" dirty="0" smtClean="0"/>
              <a:t> 18 </a:t>
            </a:r>
            <a:r>
              <a:rPr lang="el-GR" dirty="0" smtClean="0"/>
              <a:t>μ</a:t>
            </a:r>
            <a:r>
              <a:rPr lang="es-ES" dirty="0" smtClean="0"/>
              <a:t>g (0.02 L [95% </a:t>
            </a:r>
            <a:r>
              <a:rPr lang="es-ES" dirty="0" err="1" smtClean="0"/>
              <a:t>CrI</a:t>
            </a:r>
            <a:r>
              <a:rPr lang="es-ES" dirty="0" smtClean="0"/>
              <a:t> -0.05, 0.08]); and </a:t>
            </a:r>
            <a:r>
              <a:rPr lang="es-ES" dirty="0" err="1" smtClean="0"/>
              <a:t>glycopyrronium</a:t>
            </a:r>
            <a:r>
              <a:rPr lang="es-ES" dirty="0" smtClean="0"/>
              <a:t> (0.00 L [95% </a:t>
            </a:r>
            <a:r>
              <a:rPr lang="es-ES" dirty="0" err="1" smtClean="0"/>
              <a:t>CrI</a:t>
            </a:r>
            <a:r>
              <a:rPr lang="es-ES" dirty="0" smtClean="0"/>
              <a:t> -0.07, 0.07]). </a:t>
            </a:r>
            <a:r>
              <a:rPr lang="es-ES" dirty="0" err="1" smtClean="0"/>
              <a:t>Aclidinium</a:t>
            </a:r>
            <a:r>
              <a:rPr lang="es-ES" dirty="0" smtClean="0"/>
              <a:t> </a:t>
            </a:r>
            <a:r>
              <a:rPr lang="es-ES" dirty="0" err="1" smtClean="0"/>
              <a:t>resulted</a:t>
            </a:r>
            <a:r>
              <a:rPr lang="es-ES" dirty="0" smtClean="0"/>
              <a:t> in </a:t>
            </a:r>
            <a:r>
              <a:rPr lang="es-ES" dirty="0" err="1" smtClean="0"/>
              <a:t>higher</a:t>
            </a:r>
            <a:r>
              <a:rPr lang="es-ES" dirty="0" smtClean="0"/>
              <a:t> </a:t>
            </a:r>
            <a:r>
              <a:rPr lang="es-ES" dirty="0" err="1" smtClean="0"/>
              <a:t>improvement</a:t>
            </a:r>
            <a:r>
              <a:rPr lang="es-ES" dirty="0" smtClean="0"/>
              <a:t> in SGRQ score at 24 </a:t>
            </a:r>
            <a:r>
              <a:rPr lang="es-ES" dirty="0" err="1" smtClean="0"/>
              <a:t>weeks</a:t>
            </a:r>
            <a:r>
              <a:rPr lang="es-ES" dirty="0" smtClean="0"/>
              <a:t>, </a:t>
            </a:r>
            <a:r>
              <a:rPr lang="es-ES" dirty="0" err="1" smtClean="0"/>
              <a:t>compared</a:t>
            </a:r>
            <a:r>
              <a:rPr lang="es-ES" dirty="0" smtClean="0"/>
              <a:t> to </a:t>
            </a:r>
            <a:r>
              <a:rPr lang="es-ES" dirty="0" err="1" smtClean="0"/>
              <a:t>tiotropium</a:t>
            </a:r>
            <a:r>
              <a:rPr lang="es-ES" dirty="0" smtClean="0"/>
              <a:t> 5 </a:t>
            </a:r>
            <a:r>
              <a:rPr lang="el-GR" dirty="0" smtClean="0"/>
              <a:t>μ</a:t>
            </a:r>
            <a:r>
              <a:rPr lang="es-ES" dirty="0" smtClean="0"/>
              <a:t>g (</a:t>
            </a:r>
            <a:r>
              <a:rPr lang="es-ES" dirty="0" err="1" smtClean="0"/>
              <a:t>difference</a:t>
            </a:r>
            <a:r>
              <a:rPr lang="es-ES" dirty="0" smtClean="0"/>
              <a:t> in CFB, -2.44 [95% </a:t>
            </a:r>
            <a:r>
              <a:rPr lang="es-ES" dirty="0" err="1" smtClean="0"/>
              <a:t>CrI</a:t>
            </a:r>
            <a:r>
              <a:rPr lang="es-ES" dirty="0" smtClean="0"/>
              <a:t> -4.82, -0.05]); and comparable </a:t>
            </a:r>
            <a:r>
              <a:rPr lang="es-ES" dirty="0" err="1" smtClean="0"/>
              <a:t>results</a:t>
            </a:r>
            <a:r>
              <a:rPr lang="es-ES" dirty="0" smtClean="0"/>
              <a:t> to </a:t>
            </a:r>
            <a:r>
              <a:rPr lang="es-ES" dirty="0" err="1" smtClean="0"/>
              <a:t>tiotropium</a:t>
            </a:r>
            <a:r>
              <a:rPr lang="es-ES" dirty="0" smtClean="0"/>
              <a:t> 18 </a:t>
            </a:r>
            <a:r>
              <a:rPr lang="el-GR" dirty="0" smtClean="0"/>
              <a:t>μ</a:t>
            </a:r>
            <a:r>
              <a:rPr lang="es-ES" dirty="0" smtClean="0"/>
              <a:t>g (-1.80 [95% </a:t>
            </a:r>
            <a:r>
              <a:rPr lang="es-ES" dirty="0" err="1" smtClean="0"/>
              <a:t>CrI</a:t>
            </a:r>
            <a:r>
              <a:rPr lang="es-ES" dirty="0" smtClean="0"/>
              <a:t> -4.52, 0.14]) and </a:t>
            </a:r>
            <a:r>
              <a:rPr lang="es-ES" dirty="0" err="1" smtClean="0"/>
              <a:t>glycopyrronium</a:t>
            </a:r>
            <a:r>
              <a:rPr lang="es-ES" dirty="0" smtClean="0"/>
              <a:t> (-1.52 [95% </a:t>
            </a:r>
            <a:r>
              <a:rPr lang="es-ES" dirty="0" err="1" smtClean="0"/>
              <a:t>CrI</a:t>
            </a:r>
            <a:r>
              <a:rPr lang="es-ES" dirty="0" smtClean="0"/>
              <a:t> -4.08, 1.03]). </a:t>
            </a:r>
            <a:r>
              <a:rPr lang="es-ES" dirty="0" err="1" smtClean="0"/>
              <a:t>Improvements</a:t>
            </a:r>
            <a:r>
              <a:rPr lang="es-ES" dirty="0" smtClean="0"/>
              <a:t> in TDI score </a:t>
            </a:r>
            <a:r>
              <a:rPr lang="es-ES" dirty="0" err="1" smtClean="0"/>
              <a:t>were</a:t>
            </a:r>
            <a:r>
              <a:rPr lang="es-ES" dirty="0" smtClean="0"/>
              <a:t> comparable </a:t>
            </a:r>
            <a:r>
              <a:rPr lang="es-ES" dirty="0" err="1" smtClean="0"/>
              <a:t>for</a:t>
            </a:r>
            <a:r>
              <a:rPr lang="es-ES" dirty="0" smtClean="0"/>
              <a:t> </a:t>
            </a:r>
            <a:r>
              <a:rPr lang="es-ES" dirty="0" err="1" smtClean="0"/>
              <a:t>all</a:t>
            </a:r>
            <a:r>
              <a:rPr lang="es-ES" dirty="0" smtClean="0"/>
              <a:t> </a:t>
            </a:r>
            <a:r>
              <a:rPr lang="es-ES" dirty="0" err="1" smtClean="0"/>
              <a:t>treatments</a:t>
            </a:r>
            <a:r>
              <a:rPr lang="es-ES" dirty="0" smtClean="0"/>
              <a:t>.</a:t>
            </a:r>
          </a:p>
          <a:p>
            <a:r>
              <a:rPr lang="es-ES" b="1" dirty="0" smtClean="0"/>
              <a:t>CONCLUSION: </a:t>
            </a:r>
          </a:p>
          <a:p>
            <a:r>
              <a:rPr lang="es-ES" dirty="0" err="1" smtClean="0"/>
              <a:t>Maintenance</a:t>
            </a:r>
            <a:r>
              <a:rPr lang="es-ES" dirty="0" smtClean="0"/>
              <a:t> </a:t>
            </a:r>
            <a:r>
              <a:rPr lang="es-ES" dirty="0" err="1" smtClean="0"/>
              <a:t>treatment</a:t>
            </a:r>
            <a:r>
              <a:rPr lang="es-ES" dirty="0" smtClean="0"/>
              <a:t> </a:t>
            </a:r>
            <a:r>
              <a:rPr lang="es-ES" dirty="0" err="1" smtClean="0"/>
              <a:t>with</a:t>
            </a:r>
            <a:r>
              <a:rPr lang="es-ES" dirty="0" smtClean="0"/>
              <a:t> </a:t>
            </a:r>
            <a:r>
              <a:rPr lang="es-ES" dirty="0" err="1" smtClean="0"/>
              <a:t>aclidinium</a:t>
            </a:r>
            <a:r>
              <a:rPr lang="es-ES" dirty="0" smtClean="0"/>
              <a:t> 400 </a:t>
            </a:r>
            <a:r>
              <a:rPr lang="el-GR" dirty="0" smtClean="0"/>
              <a:t>μ</a:t>
            </a:r>
            <a:r>
              <a:rPr lang="es-ES" dirty="0" smtClean="0"/>
              <a:t>g BID </a:t>
            </a:r>
            <a:r>
              <a:rPr lang="es-ES" dirty="0" err="1" smtClean="0"/>
              <a:t>is</a:t>
            </a:r>
            <a:r>
              <a:rPr lang="es-ES" dirty="0" smtClean="0"/>
              <a:t> </a:t>
            </a:r>
            <a:r>
              <a:rPr lang="es-ES" dirty="0" err="1" smtClean="0"/>
              <a:t>expected</a:t>
            </a:r>
            <a:r>
              <a:rPr lang="es-ES" dirty="0" smtClean="0"/>
              <a:t> to produce similar </a:t>
            </a:r>
            <a:r>
              <a:rPr lang="es-ES" dirty="0" err="1" smtClean="0"/>
              <a:t>improvements</a:t>
            </a:r>
            <a:r>
              <a:rPr lang="es-ES" dirty="0" smtClean="0"/>
              <a:t> in </a:t>
            </a:r>
            <a:r>
              <a:rPr lang="es-ES" dirty="0" err="1" smtClean="0"/>
              <a:t>lung</a:t>
            </a:r>
            <a:r>
              <a:rPr lang="es-ES" dirty="0" smtClean="0"/>
              <a:t> </a:t>
            </a:r>
            <a:r>
              <a:rPr lang="es-ES" dirty="0" err="1" smtClean="0"/>
              <a:t>function</a:t>
            </a:r>
            <a:r>
              <a:rPr lang="es-ES" dirty="0" smtClean="0"/>
              <a:t>, </a:t>
            </a:r>
            <a:r>
              <a:rPr lang="es-ES" dirty="0" err="1" smtClean="0"/>
              <a:t>health-related</a:t>
            </a:r>
            <a:r>
              <a:rPr lang="es-ES" dirty="0" smtClean="0"/>
              <a:t> </a:t>
            </a:r>
            <a:r>
              <a:rPr lang="es-ES" dirty="0" err="1" smtClean="0"/>
              <a:t>quality</a:t>
            </a:r>
            <a:r>
              <a:rPr lang="es-ES" dirty="0" smtClean="0"/>
              <a:t> of </a:t>
            </a:r>
            <a:r>
              <a:rPr lang="es-ES" dirty="0" err="1" smtClean="0"/>
              <a:t>life</a:t>
            </a:r>
            <a:r>
              <a:rPr lang="es-ES" dirty="0" smtClean="0"/>
              <a:t>, and </a:t>
            </a:r>
            <a:r>
              <a:rPr lang="es-ES" dirty="0" err="1" smtClean="0"/>
              <a:t>dyspnea</a:t>
            </a:r>
            <a:r>
              <a:rPr lang="es-ES" dirty="0" smtClean="0"/>
              <a:t> </a:t>
            </a:r>
            <a:r>
              <a:rPr lang="es-ES" dirty="0" err="1" smtClean="0"/>
              <a:t>compared</a:t>
            </a:r>
            <a:r>
              <a:rPr lang="es-ES" dirty="0" smtClean="0"/>
              <a:t> to </a:t>
            </a:r>
            <a:r>
              <a:rPr lang="es-ES" dirty="0" err="1" smtClean="0"/>
              <a:t>tiotropium</a:t>
            </a:r>
            <a:r>
              <a:rPr lang="es-ES" dirty="0" smtClean="0"/>
              <a:t> 5 </a:t>
            </a:r>
            <a:r>
              <a:rPr lang="el-GR" dirty="0" smtClean="0"/>
              <a:t>μ</a:t>
            </a:r>
            <a:r>
              <a:rPr lang="es-ES" dirty="0" smtClean="0"/>
              <a:t>g OD; </a:t>
            </a:r>
            <a:r>
              <a:rPr lang="es-ES" dirty="0" err="1" smtClean="0"/>
              <a:t>tiotropium</a:t>
            </a:r>
            <a:r>
              <a:rPr lang="es-ES" dirty="0" smtClean="0"/>
              <a:t> 18 </a:t>
            </a:r>
            <a:r>
              <a:rPr lang="el-GR" dirty="0" smtClean="0"/>
              <a:t>μ</a:t>
            </a:r>
            <a:r>
              <a:rPr lang="es-ES" dirty="0" smtClean="0"/>
              <a:t>g OD; and </a:t>
            </a:r>
            <a:r>
              <a:rPr lang="es-ES" dirty="0" err="1" smtClean="0"/>
              <a:t>glycopyrronium</a:t>
            </a:r>
            <a:r>
              <a:rPr lang="es-ES" dirty="0" smtClean="0"/>
              <a:t> 50 </a:t>
            </a:r>
            <a:r>
              <a:rPr lang="el-GR" dirty="0" smtClean="0"/>
              <a:t>μ</a:t>
            </a:r>
            <a:r>
              <a:rPr lang="es-ES" dirty="0" smtClean="0"/>
              <a:t>g OD.</a:t>
            </a:r>
          </a:p>
          <a:p>
            <a:endParaRPr lang="es-ES" dirty="0"/>
          </a:p>
        </p:txBody>
      </p:sp>
      <p:sp>
        <p:nvSpPr>
          <p:cNvPr id="4" name="Marcador de número de diapositiva 3"/>
          <p:cNvSpPr>
            <a:spLocks noGrp="1"/>
          </p:cNvSpPr>
          <p:nvPr>
            <p:ph type="sldNum" sz="quarter" idx="10"/>
          </p:nvPr>
        </p:nvSpPr>
        <p:spPr/>
        <p:txBody>
          <a:bodyPr/>
          <a:lstStyle/>
          <a:p>
            <a:fld id="{F0DB2EAC-45E8-0248-83B0-58C1EE04EFB0}" type="slidenum">
              <a:rPr lang="en-US" smtClean="0"/>
              <a:pPr/>
              <a:t>48</a:t>
            </a:fld>
            <a:endParaRPr lang="en-US"/>
          </a:p>
        </p:txBody>
      </p:sp>
    </p:spTree>
    <p:extLst>
      <p:ext uri="{BB962C8B-B14F-4D97-AF65-F5344CB8AC3E}">
        <p14:creationId xmlns:p14="http://schemas.microsoft.com/office/powerpoint/2010/main" val="157567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a:ln/>
        </p:spPr>
      </p:sp>
      <p:sp>
        <p:nvSpPr>
          <p:cNvPr id="205826"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1E1129BD-B31F-4816-A797-4474FB7F00A4}" type="slidenum">
              <a:rPr lang="en-US" smtClean="0"/>
              <a:pPr>
                <a:defRPr/>
              </a:pPr>
              <a:t>50</a:t>
            </a:fld>
            <a:endParaRPr lang="en-US"/>
          </a:p>
        </p:txBody>
      </p:sp>
    </p:spTree>
    <p:extLst>
      <p:ext uri="{BB962C8B-B14F-4D97-AF65-F5344CB8AC3E}">
        <p14:creationId xmlns:p14="http://schemas.microsoft.com/office/powerpoint/2010/main" val="2658671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100" dirty="0" smtClean="0">
                <a:solidFill>
                  <a:srgbClr val="000000"/>
                </a:solidFill>
              </a:rPr>
              <a:t>GOLD</a:t>
            </a:r>
            <a:r>
              <a:rPr lang="en-GB" sz="1100" baseline="0" dirty="0" smtClean="0">
                <a:solidFill>
                  <a:srgbClr val="000000"/>
                </a:solidFill>
              </a:rPr>
              <a:t> = </a:t>
            </a:r>
            <a:r>
              <a:rPr lang="en-GB" sz="1100" dirty="0" smtClean="0">
                <a:solidFill>
                  <a:srgbClr val="000000"/>
                </a:solidFill>
              </a:rPr>
              <a:t>Global initiative for chronic Obstructive Lung Disease; ICS</a:t>
            </a:r>
            <a:r>
              <a:rPr lang="en-GB" sz="1100" baseline="0" dirty="0" smtClean="0">
                <a:solidFill>
                  <a:srgbClr val="000000"/>
                </a:solidFill>
              </a:rPr>
              <a:t> =</a:t>
            </a:r>
            <a:r>
              <a:rPr lang="en-GB" sz="1100" dirty="0" smtClean="0">
                <a:solidFill>
                  <a:srgbClr val="000000"/>
                </a:solidFill>
              </a:rPr>
              <a:t> inhaled corticosteroids; </a:t>
            </a:r>
            <a:r>
              <a:rPr lang="en-GB" sz="1100" dirty="0" smtClean="0"/>
              <a:t>LABA</a:t>
            </a:r>
            <a:r>
              <a:rPr lang="en-GB" sz="1100" baseline="0" dirty="0" smtClean="0"/>
              <a:t> = </a:t>
            </a:r>
            <a:r>
              <a:rPr lang="en-GB" sz="1100" dirty="0" smtClean="0"/>
              <a:t>long-acting </a:t>
            </a:r>
            <a:r>
              <a:rPr lang="el-GR" sz="1100" dirty="0" smtClean="0"/>
              <a:t>β</a:t>
            </a:r>
            <a:r>
              <a:rPr lang="en-GB" sz="1100" baseline="-25000" dirty="0" smtClean="0"/>
              <a:t>2</a:t>
            </a:r>
            <a:r>
              <a:rPr lang="en-GB" sz="1100" dirty="0" smtClean="0"/>
              <a:t>-agonist; LAMA = long-acting muscarinic antagonist;</a:t>
            </a:r>
            <a:r>
              <a:rPr lang="en-GB" sz="1100" dirty="0" smtClean="0">
                <a:solidFill>
                  <a:srgbClr val="000000"/>
                </a:solidFill>
              </a:rPr>
              <a:t> PDE-4inh. =</a:t>
            </a:r>
            <a:r>
              <a:rPr lang="en-GB" sz="1100" baseline="0" dirty="0" smtClean="0">
                <a:solidFill>
                  <a:srgbClr val="000000"/>
                </a:solidFill>
              </a:rPr>
              <a:t> </a:t>
            </a:r>
            <a:r>
              <a:rPr lang="en-GB" sz="1100" dirty="0" smtClean="0">
                <a:solidFill>
                  <a:srgbClr val="000000"/>
                </a:solidFill>
              </a:rPr>
              <a:t>phosphodiesterase type 4 inhibitor; </a:t>
            </a:r>
            <a:r>
              <a:rPr lang="en-GB" sz="1100" dirty="0" smtClean="0"/>
              <a:t>SABA</a:t>
            </a:r>
            <a:r>
              <a:rPr lang="en-GB" sz="1100" baseline="0" dirty="0" smtClean="0"/>
              <a:t> = </a:t>
            </a:r>
            <a:r>
              <a:rPr lang="en-GB" sz="1100" dirty="0" smtClean="0"/>
              <a:t>short-acting </a:t>
            </a:r>
            <a:r>
              <a:rPr lang="el-GR" sz="1100" dirty="0" smtClean="0"/>
              <a:t>β</a:t>
            </a:r>
            <a:r>
              <a:rPr lang="en-GB" sz="1100" baseline="-25000" dirty="0" smtClean="0"/>
              <a:t>2</a:t>
            </a:r>
            <a:r>
              <a:rPr lang="en-GB" sz="1100" dirty="0" smtClean="0"/>
              <a:t>-agonist; SAMA</a:t>
            </a:r>
            <a:r>
              <a:rPr lang="en-GB" sz="1100" baseline="0" dirty="0" smtClean="0"/>
              <a:t> =</a:t>
            </a:r>
            <a:r>
              <a:rPr lang="en-GB" sz="1100" dirty="0" smtClean="0"/>
              <a:t> short-acting muscarinic antagonist.</a:t>
            </a:r>
            <a:endParaRPr lang="en-US" sz="1100" b="1" dirty="0" smtClean="0"/>
          </a:p>
          <a:p>
            <a:pPr>
              <a:spcBef>
                <a:spcPts val="0"/>
              </a:spcBef>
            </a:pPr>
            <a:endParaRPr lang="en-US" sz="1100" b="1" dirty="0" smtClean="0"/>
          </a:p>
          <a:p>
            <a:pPr>
              <a:spcBef>
                <a:spcPts val="0"/>
              </a:spcBef>
            </a:pPr>
            <a:r>
              <a:rPr lang="en-US" sz="1100" b="1" dirty="0" smtClean="0"/>
              <a:t>Speaker notes</a:t>
            </a:r>
          </a:p>
          <a:p>
            <a:pPr marL="180975" indent="-180975">
              <a:spcBef>
                <a:spcPts val="0"/>
              </a:spcBef>
              <a:buFont typeface="Arial" pitchFamily="34" charset="0"/>
              <a:buChar char="•"/>
            </a:pPr>
            <a:r>
              <a:rPr lang="en-US" sz="1100" dirty="0" smtClean="0"/>
              <a:t>Medications in each box are mentioned in alphabetical order, and therefore not necessarily in order of preference.</a:t>
            </a:r>
          </a:p>
          <a:p>
            <a:pPr marL="180975" indent="-180975">
              <a:spcBef>
                <a:spcPts val="0"/>
              </a:spcBef>
              <a:buFont typeface="Arial" pitchFamily="34" charset="0"/>
              <a:buChar char="•"/>
            </a:pPr>
            <a:r>
              <a:rPr lang="en-US" sz="1100" dirty="0" smtClean="0"/>
              <a:t>There is no evidence to recommend one class of long-acting bronchodilators over another.</a:t>
            </a:r>
          </a:p>
          <a:p>
            <a:pPr marL="180975" indent="-180975">
              <a:spcBef>
                <a:spcPts val="0"/>
              </a:spcBef>
              <a:buFont typeface="Arial" pitchFamily="34" charset="0"/>
              <a:buChar char="•"/>
            </a:pPr>
            <a:r>
              <a:rPr lang="en-US" sz="1100" dirty="0" smtClean="0"/>
              <a:t>Only</a:t>
            </a:r>
            <a:r>
              <a:rPr lang="en-US" sz="1100" baseline="0" dirty="0" smtClean="0"/>
              <a:t> short-term studies of combination of long-acting bronchodilators are available and patients should be carefully followed and the treatment effect evaluated.</a:t>
            </a:r>
          </a:p>
          <a:p>
            <a:pPr marL="180975" indent="-180975">
              <a:spcBef>
                <a:spcPts val="0"/>
              </a:spcBef>
              <a:buFont typeface="Arial" pitchFamily="34" charset="0"/>
              <a:buChar char="•"/>
            </a:pPr>
            <a:r>
              <a:rPr lang="en-US" sz="1100" baseline="0" dirty="0" smtClean="0"/>
              <a:t>Theophylline or carbocysteine may be used if LABD are unavailable or unaffordable</a:t>
            </a:r>
          </a:p>
          <a:p>
            <a:pPr marL="87313" indent="-87313">
              <a:spcBef>
                <a:spcPts val="0"/>
              </a:spcBef>
              <a:buFont typeface="Arial" pitchFamily="34" charset="0"/>
              <a:buChar char="•"/>
            </a:pPr>
            <a:endParaRPr lang="en-US" sz="1100" dirty="0" smtClean="0"/>
          </a:p>
          <a:p>
            <a:pPr>
              <a:spcBef>
                <a:spcPts val="0"/>
              </a:spcBef>
            </a:pPr>
            <a:r>
              <a:rPr lang="en-GB" sz="1100" b="1" dirty="0" smtClean="0">
                <a:latin typeface="Arial" pitchFamily="34" charset="0"/>
              </a:rPr>
              <a:t>Reference</a:t>
            </a:r>
          </a:p>
          <a:p>
            <a:pPr marL="177800" indent="-177800" eaLnBrk="1" hangingPunct="1">
              <a:spcBef>
                <a:spcPts val="0"/>
              </a:spcBef>
              <a:buAutoNum type="arabicPeriod"/>
            </a:pPr>
            <a:r>
              <a:rPr lang="en-GB" sz="1100" dirty="0" smtClean="0">
                <a:latin typeface="Arial" pitchFamily="34" charset="0"/>
              </a:rPr>
              <a:t>GOLD. Global Strategy for the Diagnosis, Management, and Prevention of Chronic Obstructive Pulmonary Disease, Updated 2014. Available at </a:t>
            </a:r>
            <a:r>
              <a:rPr lang="en-GB" sz="1100" dirty="0" smtClean="0">
                <a:latin typeface="Arial" pitchFamily="34" charset="0"/>
                <a:hlinkClick r:id="rId3"/>
              </a:rPr>
              <a:t>http://www.goldcopd.com/</a:t>
            </a:r>
            <a:endParaRPr lang="en-GB" sz="1100" dirty="0" smtClean="0">
              <a:latin typeface="Arial" pitchFamily="34" charset="0"/>
            </a:endParaRPr>
          </a:p>
          <a:p>
            <a:pPr marL="87313" indent="-87313">
              <a:buFont typeface="Arial" pitchFamily="34" charset="0"/>
              <a:buChar char="•"/>
            </a:pPr>
            <a:endParaRPr lang="el-GR" sz="1100" dirty="0"/>
          </a:p>
        </p:txBody>
      </p:sp>
      <p:sp>
        <p:nvSpPr>
          <p:cNvPr id="4" name="Slide Number Placeholder 3"/>
          <p:cNvSpPr>
            <a:spLocks noGrp="1"/>
          </p:cNvSpPr>
          <p:nvPr>
            <p:ph type="sldNum" sz="quarter" idx="10"/>
          </p:nvPr>
        </p:nvSpPr>
        <p:spPr/>
        <p:txBody>
          <a:bodyPr/>
          <a:lstStyle/>
          <a:p>
            <a:pPr>
              <a:defRPr/>
            </a:pPr>
            <a:fld id="{9EE9139A-8C4F-43ED-9ADB-72FE219646CA}" type="slidenum">
              <a:rPr lang="en-GB" smtClean="0">
                <a:solidFill>
                  <a:prstClr val="black"/>
                </a:solidFill>
              </a:rPr>
              <a:pPr>
                <a:defRPr/>
              </a:pPr>
              <a:t>51</a:t>
            </a:fld>
            <a:endParaRPr lang="en-GB" dirty="0">
              <a:solidFill>
                <a:prstClr val="black"/>
              </a:solidFill>
            </a:endParaRPr>
          </a:p>
        </p:txBody>
      </p:sp>
    </p:spTree>
    <p:extLst>
      <p:ext uri="{BB962C8B-B14F-4D97-AF65-F5344CB8AC3E}">
        <p14:creationId xmlns:p14="http://schemas.microsoft.com/office/powerpoint/2010/main" val="161561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09572" name="Slide Number Placeholder 3"/>
          <p:cNvSpPr>
            <a:spLocks noGrp="1"/>
          </p:cNvSpPr>
          <p:nvPr>
            <p:ph type="sldNum" sz="quarter" idx="5"/>
          </p:nvPr>
        </p:nvSpPr>
        <p:spPr>
          <a:noFill/>
        </p:spPr>
        <p:txBody>
          <a:bodyPr/>
          <a:lstStyle/>
          <a:p>
            <a:fld id="{FF2D7521-ADB0-46B3-AD0D-1FB8991CD077}" type="slidenum">
              <a:rPr lang="en-US">
                <a:latin typeface="Arial" charset="0"/>
              </a:rPr>
              <a:pPr/>
              <a:t>11</a:t>
            </a:fld>
            <a:endParaRPr lang="en-US">
              <a:latin typeface="Arial" charset="0"/>
            </a:endParaRPr>
          </a:p>
        </p:txBody>
      </p:sp>
    </p:spTree>
    <p:extLst>
      <p:ext uri="{BB962C8B-B14F-4D97-AF65-F5344CB8AC3E}">
        <p14:creationId xmlns:p14="http://schemas.microsoft.com/office/powerpoint/2010/main" val="64874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dirty="0"/>
          </a:p>
        </p:txBody>
      </p:sp>
      <p:sp>
        <p:nvSpPr>
          <p:cNvPr id="4" name="Slide Number Placeholder 3"/>
          <p:cNvSpPr>
            <a:spLocks noGrp="1"/>
          </p:cNvSpPr>
          <p:nvPr>
            <p:ph type="sldNum" sz="quarter" idx="10"/>
          </p:nvPr>
        </p:nvSpPr>
        <p:spPr/>
        <p:txBody>
          <a:bodyPr/>
          <a:lstStyle/>
          <a:p>
            <a:pPr>
              <a:defRPr/>
            </a:pPr>
            <a:fld id="{9EE9139A-8C4F-43ED-9ADB-72FE219646CA}" type="slidenum">
              <a:rPr lang="en-GB" smtClean="0">
                <a:solidFill>
                  <a:prstClr val="black"/>
                </a:solidFill>
              </a:rPr>
              <a:pPr>
                <a:defRPr/>
              </a:pPr>
              <a:t>52</a:t>
            </a:fld>
            <a:endParaRPr lang="en-GB" dirty="0">
              <a:solidFill>
                <a:prstClr val="black"/>
              </a:solidFill>
            </a:endParaRPr>
          </a:p>
        </p:txBody>
      </p:sp>
    </p:spTree>
    <p:extLst>
      <p:ext uri="{BB962C8B-B14F-4D97-AF65-F5344CB8AC3E}">
        <p14:creationId xmlns:p14="http://schemas.microsoft.com/office/powerpoint/2010/main" val="257568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GB" sz="1100" b="0" dirty="0" smtClean="0">
                <a:latin typeface="Arial" pitchFamily="34" charset="0"/>
              </a:rPr>
              <a:t>CAT = COPD Assessment Test; COPD = chronic obstructive pulmonary disease; GOLD = Global initiative for chronic Obstructive Lung Disease; mMRC = modified Medical Research Council.</a:t>
            </a:r>
          </a:p>
          <a:p>
            <a:pPr>
              <a:spcBef>
                <a:spcPts val="0"/>
              </a:spcBef>
            </a:pPr>
            <a:endParaRPr lang="en-GB" sz="1100" b="1" dirty="0" smtClean="0">
              <a:latin typeface="Arial" pitchFamily="34" charset="0"/>
            </a:endParaRPr>
          </a:p>
          <a:p>
            <a:pPr>
              <a:spcBef>
                <a:spcPts val="0"/>
              </a:spcBef>
            </a:pPr>
            <a:r>
              <a:rPr lang="en-GB" sz="1100" b="1" dirty="0" smtClean="0">
                <a:latin typeface="Arial" pitchFamily="34" charset="0"/>
              </a:rPr>
              <a:t>Reference</a:t>
            </a:r>
          </a:p>
          <a:p>
            <a:pPr marL="177800" indent="-177800" eaLnBrk="1" hangingPunct="1">
              <a:spcBef>
                <a:spcPts val="0"/>
              </a:spcBef>
              <a:buAutoNum type="arabicPeriod"/>
            </a:pPr>
            <a:r>
              <a:rPr lang="en-GB" sz="1100" dirty="0" smtClean="0">
                <a:latin typeface="Arial" pitchFamily="34" charset="0"/>
              </a:rPr>
              <a:t>GOLD. Global Strategy for the Diagnosis, Management, and Prevention of Chronic Obstructive Pulmonary Disease, Updated 2014. Available at </a:t>
            </a:r>
            <a:r>
              <a:rPr lang="en-GB" sz="1100" dirty="0" smtClean="0">
                <a:latin typeface="Arial" pitchFamily="34" charset="0"/>
                <a:hlinkClick r:id="rId3"/>
              </a:rPr>
              <a:t>http://www.goldcopd.com/</a:t>
            </a:r>
            <a:endParaRPr lang="en-GB" sz="1100" dirty="0" smtClean="0">
              <a:latin typeface="Arial" pitchFamily="34" charset="0"/>
            </a:endParaRPr>
          </a:p>
          <a:p>
            <a:endParaRPr lang="en-GB" sz="1100" dirty="0"/>
          </a:p>
        </p:txBody>
      </p:sp>
      <p:sp>
        <p:nvSpPr>
          <p:cNvPr id="4" name="Slide Number Placeholder 3"/>
          <p:cNvSpPr>
            <a:spLocks noGrp="1"/>
          </p:cNvSpPr>
          <p:nvPr>
            <p:ph type="sldNum" sz="quarter" idx="10"/>
          </p:nvPr>
        </p:nvSpPr>
        <p:spPr/>
        <p:txBody>
          <a:bodyPr/>
          <a:lstStyle/>
          <a:p>
            <a:pPr>
              <a:defRPr/>
            </a:pPr>
            <a:fld id="{9EE9139A-8C4F-43ED-9ADB-72FE219646CA}" type="slidenum">
              <a:rPr lang="en-GB" smtClean="0">
                <a:solidFill>
                  <a:prstClr val="black"/>
                </a:solidFill>
              </a:rPr>
              <a:pPr>
                <a:defRPr/>
              </a:pPr>
              <a:t>53</a:t>
            </a:fld>
            <a:endParaRPr lang="en-GB" dirty="0">
              <a:solidFill>
                <a:prstClr val="black"/>
              </a:solidFill>
            </a:endParaRPr>
          </a:p>
        </p:txBody>
      </p:sp>
    </p:spTree>
    <p:extLst>
      <p:ext uri="{BB962C8B-B14F-4D97-AF65-F5344CB8AC3E}">
        <p14:creationId xmlns:p14="http://schemas.microsoft.com/office/powerpoint/2010/main" val="3172387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GB" sz="1100" dirty="0" smtClean="0">
                <a:solidFill>
                  <a:srgbClr val="000000"/>
                </a:solidFill>
              </a:rPr>
              <a:t>GOLD</a:t>
            </a:r>
            <a:r>
              <a:rPr lang="en-GB" sz="1100" baseline="0" dirty="0" smtClean="0">
                <a:solidFill>
                  <a:srgbClr val="000000"/>
                </a:solidFill>
              </a:rPr>
              <a:t> = </a:t>
            </a:r>
            <a:r>
              <a:rPr lang="en-GB" sz="1100" dirty="0" smtClean="0">
                <a:solidFill>
                  <a:srgbClr val="000000"/>
                </a:solidFill>
              </a:rPr>
              <a:t>Global initiative for chronic Obstructive Lung Disease; ICS</a:t>
            </a:r>
            <a:r>
              <a:rPr lang="en-GB" sz="1100" baseline="0" dirty="0" smtClean="0">
                <a:solidFill>
                  <a:srgbClr val="000000"/>
                </a:solidFill>
              </a:rPr>
              <a:t> =</a:t>
            </a:r>
            <a:r>
              <a:rPr lang="en-GB" sz="1100" dirty="0" smtClean="0">
                <a:solidFill>
                  <a:srgbClr val="000000"/>
                </a:solidFill>
              </a:rPr>
              <a:t> inhaled corticosteroids; </a:t>
            </a:r>
            <a:r>
              <a:rPr lang="en-GB" sz="1100" dirty="0" smtClean="0"/>
              <a:t>LABA</a:t>
            </a:r>
            <a:r>
              <a:rPr lang="en-GB" sz="1100" baseline="0" dirty="0" smtClean="0"/>
              <a:t> = </a:t>
            </a:r>
            <a:r>
              <a:rPr lang="en-GB" sz="1100" dirty="0" smtClean="0"/>
              <a:t>long-acting </a:t>
            </a:r>
            <a:r>
              <a:rPr lang="el-GR" sz="1100" dirty="0" smtClean="0"/>
              <a:t>β</a:t>
            </a:r>
            <a:r>
              <a:rPr lang="en-GB" sz="1100" baseline="-25000" dirty="0" smtClean="0"/>
              <a:t>2</a:t>
            </a:r>
            <a:r>
              <a:rPr lang="en-GB" sz="1100" dirty="0" smtClean="0"/>
              <a:t>-agonist; LAMA = long-acting muscarinic antagonist;</a:t>
            </a:r>
            <a:r>
              <a:rPr lang="en-GB" sz="1100" dirty="0" smtClean="0">
                <a:solidFill>
                  <a:srgbClr val="000000"/>
                </a:solidFill>
              </a:rPr>
              <a:t> PDE-4inh. =</a:t>
            </a:r>
            <a:r>
              <a:rPr lang="en-GB" sz="1100" baseline="0" dirty="0" smtClean="0">
                <a:solidFill>
                  <a:srgbClr val="000000"/>
                </a:solidFill>
              </a:rPr>
              <a:t> </a:t>
            </a:r>
            <a:r>
              <a:rPr lang="en-GB" sz="1100" dirty="0" smtClean="0">
                <a:solidFill>
                  <a:srgbClr val="000000"/>
                </a:solidFill>
              </a:rPr>
              <a:t>phosphodiesterase type 4 inhibitor; QoL = quality of life;</a:t>
            </a:r>
            <a:r>
              <a:rPr lang="en-GB" sz="1100" baseline="0" dirty="0" smtClean="0">
                <a:solidFill>
                  <a:srgbClr val="000000"/>
                </a:solidFill>
              </a:rPr>
              <a:t> </a:t>
            </a:r>
            <a:r>
              <a:rPr lang="en-GB" sz="1100" dirty="0" err="1" smtClean="0"/>
              <a:t>SABA</a:t>
            </a:r>
            <a:r>
              <a:rPr lang="en-GB" sz="1100" baseline="0" dirty="0" smtClean="0"/>
              <a:t> = </a:t>
            </a:r>
            <a:r>
              <a:rPr lang="en-GB" sz="1100" dirty="0" smtClean="0"/>
              <a:t>short-acting </a:t>
            </a:r>
            <a:r>
              <a:rPr lang="el-GR" sz="1100" dirty="0" smtClean="0"/>
              <a:t>β</a:t>
            </a:r>
            <a:r>
              <a:rPr lang="en-GB" sz="1100" baseline="-25000" dirty="0" smtClean="0"/>
              <a:t>2</a:t>
            </a:r>
            <a:r>
              <a:rPr lang="en-GB" sz="1100" dirty="0" smtClean="0"/>
              <a:t>-agonist; SAMA</a:t>
            </a:r>
            <a:r>
              <a:rPr lang="en-GB" sz="1100" baseline="0" dirty="0" smtClean="0"/>
              <a:t> =</a:t>
            </a:r>
            <a:r>
              <a:rPr lang="en-GB" sz="1100" dirty="0" smtClean="0"/>
              <a:t> short-acting muscarinic antagonist.</a:t>
            </a:r>
            <a:endParaRPr lang="en-US" sz="1100" b="1" dirty="0" smtClean="0"/>
          </a:p>
          <a:p>
            <a:pPr>
              <a:spcBef>
                <a:spcPts val="0"/>
              </a:spcBef>
            </a:pPr>
            <a:endParaRPr lang="en-US" sz="1100" b="1" dirty="0" smtClean="0"/>
          </a:p>
          <a:p>
            <a:pPr>
              <a:spcBef>
                <a:spcPts val="0"/>
              </a:spcBef>
            </a:pPr>
            <a:r>
              <a:rPr lang="en-US" sz="1100" b="1" dirty="0" smtClean="0"/>
              <a:t>Speaker notes</a:t>
            </a:r>
          </a:p>
          <a:p>
            <a:pPr marL="180975" indent="-180975">
              <a:spcBef>
                <a:spcPts val="0"/>
              </a:spcBef>
              <a:buFont typeface="Arial" pitchFamily="34" charset="0"/>
              <a:buChar char="•"/>
            </a:pPr>
            <a:r>
              <a:rPr lang="en-US" sz="1100" dirty="0" smtClean="0"/>
              <a:t>Medications in each box are mentioned in alphabetical order, and therefore not necessarily in order of preference.</a:t>
            </a:r>
          </a:p>
          <a:p>
            <a:pPr marL="180975" indent="-180975">
              <a:spcBef>
                <a:spcPts val="0"/>
              </a:spcBef>
              <a:buFont typeface="Arial" pitchFamily="34" charset="0"/>
              <a:buChar char="•"/>
            </a:pPr>
            <a:r>
              <a:rPr lang="en-US" sz="1100" dirty="0" smtClean="0"/>
              <a:t>There is no evidence to recommend one class of long-acting bronchodilators over another.</a:t>
            </a:r>
          </a:p>
          <a:p>
            <a:pPr marL="180975" indent="-180975">
              <a:spcBef>
                <a:spcPts val="0"/>
              </a:spcBef>
              <a:buFont typeface="Arial" pitchFamily="34" charset="0"/>
              <a:buChar char="•"/>
            </a:pPr>
            <a:r>
              <a:rPr lang="en-US" sz="1100" dirty="0" smtClean="0"/>
              <a:t>Only</a:t>
            </a:r>
            <a:r>
              <a:rPr lang="en-US" sz="1100" baseline="0" dirty="0" smtClean="0"/>
              <a:t> short-term studies of combination f long-acting bronchodilators are available and patients should be carefully followed and the treatment effect evaluated.</a:t>
            </a:r>
          </a:p>
          <a:p>
            <a:pPr marL="180975" indent="-180975">
              <a:spcBef>
                <a:spcPts val="0"/>
              </a:spcBef>
              <a:buFont typeface="Arial" pitchFamily="34" charset="0"/>
              <a:buChar char="•"/>
            </a:pPr>
            <a:r>
              <a:rPr lang="en-US" sz="1100" baseline="0" dirty="0" smtClean="0"/>
              <a:t>Theophylline or carbocysteine may be used if LABD are unavailable or unaffordable.</a:t>
            </a:r>
          </a:p>
          <a:p>
            <a:pPr>
              <a:spcBef>
                <a:spcPts val="0"/>
              </a:spcBef>
            </a:pPr>
            <a:endParaRPr lang="en-GB" sz="1100" b="1" dirty="0" smtClean="0">
              <a:latin typeface="Arial" pitchFamily="34" charset="0"/>
            </a:endParaRPr>
          </a:p>
          <a:p>
            <a:pPr>
              <a:spcBef>
                <a:spcPts val="0"/>
              </a:spcBef>
            </a:pPr>
            <a:r>
              <a:rPr lang="en-GB" sz="1100" b="1" dirty="0" smtClean="0">
                <a:latin typeface="Arial" pitchFamily="34" charset="0"/>
              </a:rPr>
              <a:t>Reference</a:t>
            </a:r>
          </a:p>
          <a:p>
            <a:pPr marL="177800" indent="-177800" eaLnBrk="1" hangingPunct="1">
              <a:spcBef>
                <a:spcPts val="0"/>
              </a:spcBef>
              <a:buAutoNum type="arabicPeriod"/>
            </a:pPr>
            <a:r>
              <a:rPr lang="en-GB" sz="1100" dirty="0" smtClean="0">
                <a:latin typeface="Arial" pitchFamily="34" charset="0"/>
              </a:rPr>
              <a:t>GOLD. Global Strategy for the Diagnosis, Management, and Prevention of Chronic Obstructive Pulmonary Disease, Updated 2014. Available at </a:t>
            </a:r>
            <a:r>
              <a:rPr lang="en-GB" sz="1100" dirty="0" smtClean="0">
                <a:latin typeface="Arial" pitchFamily="34" charset="0"/>
                <a:hlinkClick r:id="rId3"/>
              </a:rPr>
              <a:t>http://www.goldcopd.com/</a:t>
            </a:r>
            <a:endParaRPr lang="en-GB" sz="1100" dirty="0" smtClean="0">
              <a:latin typeface="Arial" pitchFamily="34" charset="0"/>
            </a:endParaRPr>
          </a:p>
          <a:p>
            <a:endParaRPr lang="el-GR" dirty="0"/>
          </a:p>
        </p:txBody>
      </p:sp>
      <p:sp>
        <p:nvSpPr>
          <p:cNvPr id="4" name="Slide Number Placeholder 3"/>
          <p:cNvSpPr>
            <a:spLocks noGrp="1"/>
          </p:cNvSpPr>
          <p:nvPr>
            <p:ph type="sldNum" sz="quarter" idx="10"/>
          </p:nvPr>
        </p:nvSpPr>
        <p:spPr/>
        <p:txBody>
          <a:bodyPr/>
          <a:lstStyle/>
          <a:p>
            <a:pPr>
              <a:defRPr/>
            </a:pPr>
            <a:fld id="{9EE9139A-8C4F-43ED-9ADB-72FE219646CA}" type="slidenum">
              <a:rPr lang="en-GB" smtClean="0">
                <a:solidFill>
                  <a:prstClr val="black"/>
                </a:solidFill>
              </a:rPr>
              <a:pPr>
                <a:defRPr/>
              </a:pPr>
              <a:t>54</a:t>
            </a:fld>
            <a:endParaRPr lang="en-GB" dirty="0">
              <a:solidFill>
                <a:prstClr val="black"/>
              </a:solidFill>
            </a:endParaRPr>
          </a:p>
        </p:txBody>
      </p:sp>
    </p:spTree>
    <p:extLst>
      <p:ext uri="{BB962C8B-B14F-4D97-AF65-F5344CB8AC3E}">
        <p14:creationId xmlns:p14="http://schemas.microsoft.com/office/powerpoint/2010/main" val="3582980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t>COPD = chronic obstructive pulmonary</a:t>
            </a:r>
            <a:r>
              <a:rPr lang="en-GB" sz="1100" baseline="0" dirty="0" smtClean="0"/>
              <a:t> disease; ICS = inhaled corticosteroid.</a:t>
            </a:r>
            <a:endParaRPr lang="en-GB" sz="1100" dirty="0"/>
          </a:p>
        </p:txBody>
      </p:sp>
      <p:sp>
        <p:nvSpPr>
          <p:cNvPr id="4" name="Slide Number Placeholder 3"/>
          <p:cNvSpPr>
            <a:spLocks noGrp="1"/>
          </p:cNvSpPr>
          <p:nvPr>
            <p:ph type="sldNum" sz="quarter" idx="10"/>
          </p:nvPr>
        </p:nvSpPr>
        <p:spPr/>
        <p:txBody>
          <a:bodyPr/>
          <a:lstStyle/>
          <a:p>
            <a:pPr>
              <a:defRPr/>
            </a:pPr>
            <a:fld id="{9EE9139A-8C4F-43ED-9ADB-72FE219646CA}" type="slidenum">
              <a:rPr lang="en-GB" smtClean="0">
                <a:solidFill>
                  <a:prstClr val="black"/>
                </a:solidFill>
              </a:rPr>
              <a:pPr>
                <a:defRPr/>
              </a:pPr>
              <a:t>55</a:t>
            </a:fld>
            <a:endParaRPr lang="en-GB" dirty="0">
              <a:solidFill>
                <a:prstClr val="black"/>
              </a:solidFill>
            </a:endParaRPr>
          </a:p>
        </p:txBody>
      </p:sp>
    </p:spTree>
    <p:extLst>
      <p:ext uri="{BB962C8B-B14F-4D97-AF65-F5344CB8AC3E}">
        <p14:creationId xmlns:p14="http://schemas.microsoft.com/office/powerpoint/2010/main" val="1112651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34D562BC-BFC9-42FB-A348-FD5A52EF80B4}" type="slidenum">
              <a:rPr lang="nb-NO" smtClean="0"/>
              <a:t>59</a:t>
            </a:fld>
            <a:endParaRPr lang="nb-NO"/>
          </a:p>
        </p:txBody>
      </p:sp>
    </p:spTree>
    <p:extLst>
      <p:ext uri="{BB962C8B-B14F-4D97-AF65-F5344CB8AC3E}">
        <p14:creationId xmlns:p14="http://schemas.microsoft.com/office/powerpoint/2010/main" val="78082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15716" name="Slide Number Placeholder 3"/>
          <p:cNvSpPr>
            <a:spLocks noGrp="1"/>
          </p:cNvSpPr>
          <p:nvPr>
            <p:ph type="sldNum" sz="quarter" idx="5"/>
          </p:nvPr>
        </p:nvSpPr>
        <p:spPr>
          <a:noFill/>
        </p:spPr>
        <p:txBody>
          <a:bodyPr/>
          <a:lstStyle/>
          <a:p>
            <a:fld id="{873F1A37-C467-4A6B-ADCE-A0E31265B341}" type="slidenum">
              <a:rPr lang="nb-NO">
                <a:latin typeface="Arial" charset="0"/>
              </a:rPr>
              <a:pPr/>
              <a:t>13</a:t>
            </a:fld>
            <a:endParaRPr lang="nb-NO">
              <a:latin typeface="Arial" charset="0"/>
            </a:endParaRPr>
          </a:p>
        </p:txBody>
      </p:sp>
    </p:spTree>
    <p:extLst>
      <p:ext uri="{BB962C8B-B14F-4D97-AF65-F5344CB8AC3E}">
        <p14:creationId xmlns:p14="http://schemas.microsoft.com/office/powerpoint/2010/main" val="48531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spcBef>
                <a:spcPts val="0"/>
              </a:spcBef>
              <a:spcAft>
                <a:spcPts val="600"/>
              </a:spcAft>
              <a:buClrTx/>
              <a:buSzTx/>
              <a:buFontTx/>
              <a:buNone/>
              <a:tabLst/>
              <a:defRPr/>
            </a:pPr>
            <a:r>
              <a:rPr lang="en-GB" sz="800" kern="0" dirty="0" smtClean="0">
                <a:solidFill>
                  <a:schemeClr val="tx1"/>
                </a:solidFill>
                <a:ea typeface="MS PGothic" pitchFamily="34" charset="-128"/>
              </a:rPr>
              <a:t>COPD = chronic obstructive pulmonary disease; FEV</a:t>
            </a:r>
            <a:r>
              <a:rPr lang="en-GB" sz="800" kern="0" baseline="-25000" dirty="0" smtClean="0">
                <a:solidFill>
                  <a:schemeClr val="tx1"/>
                </a:solidFill>
                <a:ea typeface="MS PGothic" pitchFamily="34" charset="-128"/>
              </a:rPr>
              <a:t>1/6</a:t>
            </a:r>
            <a:r>
              <a:rPr lang="en-GB" sz="800" kern="0" dirty="0" smtClean="0">
                <a:solidFill>
                  <a:schemeClr val="tx1"/>
                </a:solidFill>
                <a:ea typeface="MS PGothic" pitchFamily="34" charset="-128"/>
              </a:rPr>
              <a:t> = forced expiratory volume in 1 s/6 s; FVC = forced vital capacity.</a:t>
            </a:r>
            <a:endParaRPr kumimoji="0" lang="en-GB" sz="800" b="0" i="0" u="none" strike="noStrike" kern="0" cap="none" spc="0" normalizeH="0" noProof="0" dirty="0" smtClean="0">
              <a:ln>
                <a:noFill/>
              </a:ln>
              <a:solidFill>
                <a:schemeClr val="tx1"/>
              </a:solidFill>
              <a:effectLst/>
              <a:uLnTx/>
              <a:uFillTx/>
              <a:ea typeface="MS PGothic" pitchFamily="34" charset="-128"/>
            </a:endParaRPr>
          </a:p>
          <a:p>
            <a:pPr>
              <a:spcBef>
                <a:spcPts val="0"/>
              </a:spcBef>
              <a:spcAft>
                <a:spcPts val="600"/>
              </a:spcAft>
            </a:pPr>
            <a:endParaRPr lang="en-GB" sz="800" b="1" dirty="0" smtClean="0"/>
          </a:p>
          <a:p>
            <a:pPr>
              <a:spcBef>
                <a:spcPts val="0"/>
              </a:spcBef>
              <a:spcAft>
                <a:spcPts val="600"/>
              </a:spcAft>
            </a:pPr>
            <a:r>
              <a:rPr lang="en-GB" sz="800" b="1" dirty="0" smtClean="0"/>
              <a:t>Speaker notes</a:t>
            </a:r>
          </a:p>
          <a:p>
            <a:pPr marL="87313" marR="0" indent="-87313" algn="l" defTabSz="914400" rtl="0" eaLnBrk="0" fontAlgn="base" latinLnBrk="0" hangingPunct="0">
              <a:spcBef>
                <a:spcPts val="0"/>
              </a:spcBef>
              <a:spcAft>
                <a:spcPts val="600"/>
              </a:spcAft>
              <a:buSzPct val="110000"/>
              <a:buFont typeface="Arial" pitchFamily="34" charset="0"/>
              <a:buChar char="•"/>
              <a:tabLst/>
              <a:defRPr/>
            </a:pPr>
            <a:r>
              <a:rPr lang="en-GB" sz="800" kern="1200" dirty="0" smtClean="0">
                <a:solidFill>
                  <a:schemeClr val="tx1"/>
                </a:solidFill>
                <a:ea typeface="MS PGothic" pitchFamily="34" charset="-128"/>
              </a:rPr>
              <a:t>Targeted</a:t>
            </a:r>
            <a:r>
              <a:rPr lang="en-GB" sz="800" kern="1200" baseline="0" dirty="0" smtClean="0">
                <a:solidFill>
                  <a:schemeClr val="tx1"/>
                </a:solidFill>
                <a:ea typeface="MS PGothic" pitchFamily="34" charset="-128"/>
              </a:rPr>
              <a:t> systematic case identification in primary care has been proposed as a strategy to improve diagnosis rates and enable early detection and management, including aggressive smoking cessation efforts. </a:t>
            </a:r>
            <a:endParaRPr lang="en-GB" sz="800" kern="1200" dirty="0" smtClean="0">
              <a:solidFill>
                <a:schemeClr val="tx1"/>
              </a:solidFill>
              <a:ea typeface="MS PGothic" pitchFamily="34" charset="-128"/>
            </a:endParaRPr>
          </a:p>
          <a:p>
            <a:pPr marL="87313" marR="0" indent="-87313" algn="l" defTabSz="914400" rtl="0" eaLnBrk="0" fontAlgn="base" latinLnBrk="0" hangingPunct="0">
              <a:spcBef>
                <a:spcPts val="0"/>
              </a:spcBef>
              <a:spcAft>
                <a:spcPts val="600"/>
              </a:spcAft>
              <a:buSzPct val="110000"/>
              <a:buFont typeface="Arial" pitchFamily="34" charset="0"/>
              <a:buChar char="•"/>
              <a:tabLst/>
              <a:defRPr/>
            </a:pPr>
            <a:r>
              <a:rPr lang="en-GB" sz="800" kern="1200" dirty="0" smtClean="0">
                <a:solidFill>
                  <a:schemeClr val="tx1"/>
                </a:solidFill>
                <a:ea typeface="MS PGothic" pitchFamily="34" charset="-128"/>
              </a:rPr>
              <a:t>The IPCRG currently recommends that all patients over 35 years old should be evaluated for their risks of developing COPD (see Figure), either by taking a history using validated screening questionnaires based on a combination of risk factors and symptoms,</a:t>
            </a:r>
            <a:r>
              <a:rPr lang="en-GB" sz="800" kern="1200" baseline="0" dirty="0" smtClean="0">
                <a:solidFill>
                  <a:schemeClr val="tx1"/>
                </a:solidFill>
                <a:ea typeface="MS PGothic" pitchFamily="34" charset="-128"/>
              </a:rPr>
              <a:t> </a:t>
            </a:r>
            <a:r>
              <a:rPr lang="en-GB" sz="800" kern="1200" dirty="0" smtClean="0">
                <a:solidFill>
                  <a:schemeClr val="tx1"/>
                </a:solidFill>
                <a:ea typeface="MS PGothic" pitchFamily="34" charset="-128"/>
              </a:rPr>
              <a:t>‘case-identification’ spirometry, or standard diagnostic spirometry. Diagnostic spirometry should</a:t>
            </a:r>
            <a:r>
              <a:rPr lang="en-GB" sz="800" kern="1200" baseline="0" dirty="0" smtClean="0">
                <a:solidFill>
                  <a:schemeClr val="tx1"/>
                </a:solidFill>
                <a:ea typeface="MS PGothic" pitchFamily="34" charset="-128"/>
              </a:rPr>
              <a:t> </a:t>
            </a:r>
            <a:r>
              <a:rPr lang="en-GB" sz="800" kern="1200" dirty="0" smtClean="0">
                <a:solidFill>
                  <a:schemeClr val="tx1"/>
                </a:solidFill>
                <a:ea typeface="MS PGothic" pitchFamily="34" charset="-128"/>
              </a:rPr>
              <a:t>be offered to patients who have symptoms and risk factors, a positive screening questionnaire, or those who are not excluded by case-identification spirometry.</a:t>
            </a:r>
          </a:p>
          <a:p>
            <a:pPr marL="544513" marR="0" lvl="1" indent="-182563" algn="l" defTabSz="914400" rtl="0" eaLnBrk="0" fontAlgn="base" latinLnBrk="0" hangingPunct="0">
              <a:spcBef>
                <a:spcPts val="0"/>
              </a:spcBef>
              <a:spcAft>
                <a:spcPts val="600"/>
              </a:spcAft>
              <a:buClrTx/>
              <a:buSzPct val="110000"/>
              <a:buFont typeface="Arial" pitchFamily="34" charset="0"/>
              <a:buChar char="•"/>
              <a:tabLst/>
              <a:defRPr/>
            </a:pPr>
            <a:r>
              <a:rPr lang="en-GB" sz="800" kern="1200" dirty="0" smtClean="0">
                <a:solidFill>
                  <a:schemeClr val="tx1"/>
                </a:solidFill>
                <a:ea typeface="MS PGothic" pitchFamily="34" charset="-128"/>
              </a:rPr>
              <a:t>The aims of spirometry performed for case-identification purposes are to exclude those with normal lung function and identify those who require more complete investigation for COPD. In this context, spirometry protocols and standards will differ from those of spirometry performed for the purpose of achieving a definitive diagnosis. For case-identification, it is acceptable to perform a </a:t>
            </a:r>
          </a:p>
          <a:p>
            <a:pPr marL="544513" marR="0" lvl="1" indent="-182563" algn="l" defTabSz="914400" rtl="0" eaLnBrk="0" fontAlgn="base" latinLnBrk="0" hangingPunct="0">
              <a:spcBef>
                <a:spcPts val="0"/>
              </a:spcBef>
              <a:spcAft>
                <a:spcPts val="600"/>
              </a:spcAft>
              <a:buClrTx/>
              <a:buSzPct val="110000"/>
              <a:buFont typeface="Arial" pitchFamily="34" charset="0"/>
              <a:buChar char="•"/>
              <a:tabLst/>
              <a:defRPr/>
            </a:pPr>
            <a:r>
              <a:rPr lang="en-GB" sz="800" kern="1200" dirty="0" smtClean="0">
                <a:solidFill>
                  <a:schemeClr val="tx1"/>
                </a:solidFill>
                <a:ea typeface="MS PGothic" pitchFamily="34" charset="-128"/>
              </a:rPr>
              <a:t>The IPCRG proposes the following spirometry criteria for identifying symptomatic patients in whom the possibility of COPD cannot be excluded and who therefore require further diagnostic assessment for COPD (where available):</a:t>
            </a:r>
            <a:r>
              <a:rPr lang="en-GB" sz="800" kern="1200" baseline="0" dirty="0" smtClean="0">
                <a:solidFill>
                  <a:schemeClr val="tx1"/>
                </a:solidFill>
                <a:ea typeface="MS PGothic" pitchFamily="34" charset="-128"/>
              </a:rPr>
              <a:t> </a:t>
            </a:r>
            <a:r>
              <a:rPr lang="en-GB" sz="800" kern="1200" dirty="0" smtClean="0">
                <a:solidFill>
                  <a:schemeClr val="tx1"/>
                </a:solidFill>
                <a:ea typeface="MS PGothic" pitchFamily="34" charset="-128"/>
              </a:rPr>
              <a:t>FEV</a:t>
            </a:r>
            <a:r>
              <a:rPr lang="en-GB" sz="800" kern="1200" baseline="-25000" dirty="0" smtClean="0">
                <a:solidFill>
                  <a:schemeClr val="tx1"/>
                </a:solidFill>
                <a:ea typeface="MS PGothic" pitchFamily="34" charset="-128"/>
              </a:rPr>
              <a:t>1</a:t>
            </a:r>
            <a:r>
              <a:rPr lang="en-GB" sz="800" kern="1200" dirty="0" smtClean="0">
                <a:solidFill>
                  <a:schemeClr val="tx1"/>
                </a:solidFill>
                <a:ea typeface="MS PGothic" pitchFamily="34" charset="-128"/>
              </a:rPr>
              <a:t> ≤80% predicted value </a:t>
            </a:r>
            <a:r>
              <a:rPr lang="en-GB" sz="800" b="1" u="sng" kern="1200" dirty="0" smtClean="0">
                <a:solidFill>
                  <a:schemeClr val="tx1"/>
                </a:solidFill>
                <a:ea typeface="MS PGothic" pitchFamily="34" charset="-128"/>
              </a:rPr>
              <a:t>OR</a:t>
            </a:r>
            <a:r>
              <a:rPr lang="en-GB" sz="800" kern="1200" dirty="0" smtClean="0">
                <a:solidFill>
                  <a:schemeClr val="tx1"/>
                </a:solidFill>
                <a:ea typeface="MS PGothic" pitchFamily="34" charset="-128"/>
              </a:rPr>
              <a:t> FEV</a:t>
            </a:r>
            <a:r>
              <a:rPr lang="en-GB" sz="800" kern="1200" baseline="-25000" dirty="0" smtClean="0">
                <a:solidFill>
                  <a:schemeClr val="tx1"/>
                </a:solidFill>
                <a:ea typeface="MS PGothic" pitchFamily="34" charset="-128"/>
              </a:rPr>
              <a:t>1</a:t>
            </a:r>
            <a:r>
              <a:rPr lang="en-GB" sz="800" kern="1200" dirty="0" smtClean="0">
                <a:solidFill>
                  <a:schemeClr val="tx1"/>
                </a:solidFill>
                <a:ea typeface="MS PGothic" pitchFamily="34" charset="-128"/>
              </a:rPr>
              <a:t>/FVC ≤0.8 (80%)</a:t>
            </a:r>
            <a:r>
              <a:rPr lang="en-GB" sz="800" b="1" kern="1200" dirty="0" smtClean="0">
                <a:solidFill>
                  <a:schemeClr val="tx1"/>
                </a:solidFill>
                <a:ea typeface="MS PGothic" pitchFamily="34" charset="-128"/>
              </a:rPr>
              <a:t> </a:t>
            </a:r>
            <a:r>
              <a:rPr lang="en-GB" sz="800" b="1" u="sng" kern="1200" dirty="0" smtClean="0">
                <a:solidFill>
                  <a:schemeClr val="tx1"/>
                </a:solidFill>
                <a:ea typeface="MS PGothic" pitchFamily="34" charset="-128"/>
              </a:rPr>
              <a:t>OR</a:t>
            </a:r>
            <a:r>
              <a:rPr lang="en-GB" sz="800" b="1" kern="1200" dirty="0" smtClean="0">
                <a:solidFill>
                  <a:schemeClr val="tx1"/>
                </a:solidFill>
                <a:ea typeface="MS PGothic" pitchFamily="34" charset="-128"/>
              </a:rPr>
              <a:t> </a:t>
            </a:r>
            <a:r>
              <a:rPr lang="en-GB" sz="800" kern="1200" dirty="0" smtClean="0">
                <a:solidFill>
                  <a:schemeClr val="tx1"/>
                </a:solidFill>
                <a:ea typeface="MS PGothic" pitchFamily="34" charset="-128"/>
              </a:rPr>
              <a:t>FEV</a:t>
            </a:r>
            <a:r>
              <a:rPr lang="en-GB" sz="800" kern="1200" baseline="-25000" dirty="0" smtClean="0">
                <a:solidFill>
                  <a:schemeClr val="tx1"/>
                </a:solidFill>
                <a:ea typeface="MS PGothic" pitchFamily="34" charset="-128"/>
              </a:rPr>
              <a:t>1</a:t>
            </a:r>
            <a:r>
              <a:rPr lang="en-GB" sz="800" kern="1200" dirty="0" smtClean="0">
                <a:solidFill>
                  <a:schemeClr val="tx1"/>
                </a:solidFill>
                <a:ea typeface="MS PGothic" pitchFamily="34" charset="-128"/>
              </a:rPr>
              <a:t>/FEV</a:t>
            </a:r>
            <a:r>
              <a:rPr lang="en-GB" sz="800" kern="1200" baseline="-25000" dirty="0" smtClean="0">
                <a:solidFill>
                  <a:schemeClr val="tx1"/>
                </a:solidFill>
                <a:ea typeface="MS PGothic" pitchFamily="34" charset="-128"/>
              </a:rPr>
              <a:t>6</a:t>
            </a:r>
            <a:r>
              <a:rPr lang="en-GB" sz="800" kern="1200" dirty="0" smtClean="0">
                <a:solidFill>
                  <a:schemeClr val="tx1"/>
                </a:solidFill>
                <a:ea typeface="MS PGothic" pitchFamily="34" charset="-128"/>
              </a:rPr>
              <a:t> ≤0.8 (80%).</a:t>
            </a:r>
          </a:p>
          <a:p>
            <a:pPr>
              <a:spcBef>
                <a:spcPts val="0"/>
              </a:spcBef>
              <a:spcAft>
                <a:spcPts val="600"/>
              </a:spcAft>
            </a:pPr>
            <a:endParaRPr lang="en-GB" sz="800" b="0" dirty="0" smtClean="0"/>
          </a:p>
          <a:p>
            <a:pPr>
              <a:spcBef>
                <a:spcPts val="0"/>
              </a:spcBef>
              <a:spcAft>
                <a:spcPts val="600"/>
              </a:spcAft>
            </a:pPr>
            <a:r>
              <a:rPr lang="en-GB" sz="800" b="1" dirty="0" smtClean="0"/>
              <a:t>Reference</a:t>
            </a:r>
          </a:p>
          <a:p>
            <a:pPr marL="228600" marR="0" indent="-228600" algn="l" defTabSz="914400" rtl="0" eaLnBrk="0" fontAlgn="base" latinLnBrk="0" hangingPunct="0">
              <a:spcBef>
                <a:spcPts val="0"/>
              </a:spcBef>
              <a:spcAft>
                <a:spcPts val="600"/>
              </a:spcAft>
              <a:buClrTx/>
              <a:buSzTx/>
              <a:buFontTx/>
              <a:buAutoNum type="arabicPeriod"/>
              <a:tabLst/>
              <a:defRPr/>
            </a:pPr>
            <a:r>
              <a:rPr lang="en-GB" sz="800" kern="1200" baseline="0" dirty="0" smtClean="0">
                <a:solidFill>
                  <a:schemeClr val="tx1"/>
                </a:solidFill>
              </a:rPr>
              <a:t>Price D, Crockett A, Arne M, et al. Spirometry in primary care case-identification, diagnosis and management of COPD. Prim Care </a:t>
            </a:r>
            <a:r>
              <a:rPr lang="en-GB" sz="800" kern="1200" baseline="0" dirty="0" err="1" smtClean="0">
                <a:solidFill>
                  <a:schemeClr val="tx1"/>
                </a:solidFill>
              </a:rPr>
              <a:t>Respir</a:t>
            </a:r>
            <a:r>
              <a:rPr lang="en-GB" sz="800" kern="1200" baseline="0" dirty="0" smtClean="0">
                <a:solidFill>
                  <a:schemeClr val="tx1"/>
                </a:solidFill>
              </a:rPr>
              <a:t> J 2009;18:216–23.</a:t>
            </a:r>
          </a:p>
          <a:p>
            <a:pPr marL="228600" marR="0" indent="-228600" algn="l" defTabSz="914400" rtl="0" eaLnBrk="0" fontAlgn="base" latinLnBrk="0" hangingPunct="0">
              <a:spcBef>
                <a:spcPts val="0"/>
              </a:spcBef>
              <a:spcAft>
                <a:spcPts val="0"/>
              </a:spcAft>
              <a:buClrTx/>
              <a:buSzTx/>
              <a:buFontTx/>
              <a:buAutoNum type="arabicPeriod"/>
              <a:tabLst/>
              <a:defRPr/>
            </a:pPr>
            <a:endParaRPr lang="en-GB" sz="10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A4BDF23-B7E3-4377-94B4-24DA3F32C4FE}" type="slidenum">
              <a:rPr lang="en-GB" smtClean="0">
                <a:solidFill>
                  <a:prstClr val="black"/>
                </a:solidFill>
              </a:rPr>
              <a:pPr>
                <a:defRPr/>
              </a:pPr>
              <a:t>14</a:t>
            </a:fld>
            <a:endParaRPr lang="en-GB" dirty="0">
              <a:solidFill>
                <a:prstClr val="black"/>
              </a:solidFill>
            </a:endParaRPr>
          </a:p>
        </p:txBody>
      </p:sp>
    </p:spTree>
    <p:extLst>
      <p:ext uri="{BB962C8B-B14F-4D97-AF65-F5344CB8AC3E}">
        <p14:creationId xmlns:p14="http://schemas.microsoft.com/office/powerpoint/2010/main" val="284347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GB" sz="1000" dirty="0" smtClean="0"/>
              <a:t>BMI</a:t>
            </a:r>
            <a:r>
              <a:rPr lang="en-GB" sz="1000" baseline="0" dirty="0" smtClean="0"/>
              <a:t> = body mass index; </a:t>
            </a:r>
            <a:r>
              <a:rPr lang="en-GB" sz="1000" dirty="0" smtClean="0"/>
              <a:t>COPD = chronic obstructive</a:t>
            </a:r>
            <a:r>
              <a:rPr lang="en-GB" sz="1000" baseline="0" dirty="0" smtClean="0"/>
              <a:t> pulmonary disease.</a:t>
            </a:r>
          </a:p>
          <a:p>
            <a:pPr>
              <a:spcBef>
                <a:spcPts val="0"/>
              </a:spcBef>
              <a:spcAft>
                <a:spcPts val="600"/>
              </a:spcAft>
            </a:pPr>
            <a:endParaRPr lang="en-GB" sz="1000" dirty="0" smtClean="0"/>
          </a:p>
          <a:p>
            <a:pPr>
              <a:spcBef>
                <a:spcPts val="0"/>
              </a:spcBef>
              <a:spcAft>
                <a:spcPts val="600"/>
              </a:spcAft>
            </a:pPr>
            <a:r>
              <a:rPr lang="en-GB" sz="1000" b="1" dirty="0" smtClean="0"/>
              <a:t>Speaker notes</a:t>
            </a:r>
          </a:p>
          <a:p>
            <a:pPr marL="171450" indent="-171450">
              <a:spcBef>
                <a:spcPts val="0"/>
              </a:spcBef>
              <a:spcAft>
                <a:spcPts val="600"/>
              </a:spcAft>
              <a:buFont typeface="Arial" panose="020B0604020202020204" pitchFamily="34" charset="0"/>
              <a:buChar char="•"/>
            </a:pPr>
            <a:r>
              <a:rPr lang="en-GB" sz="1000" dirty="0" smtClean="0"/>
              <a:t>Scoring system: add up the total number of points based</a:t>
            </a:r>
            <a:r>
              <a:rPr lang="en-GB" sz="1000" baseline="0" dirty="0" smtClean="0"/>
              <a:t> on the patient’s response.</a:t>
            </a:r>
          </a:p>
          <a:p>
            <a:pPr marL="539750" lvl="1" indent="-177800">
              <a:spcBef>
                <a:spcPts val="0"/>
              </a:spcBef>
              <a:spcAft>
                <a:spcPts val="600"/>
              </a:spcAft>
              <a:buFont typeface="Arial" panose="020B0604020202020204" pitchFamily="34" charset="0"/>
              <a:buChar char="•"/>
            </a:pPr>
            <a:r>
              <a:rPr lang="en-GB" sz="1000" baseline="0" dirty="0" smtClean="0"/>
              <a:t>16 or few points suggests a diagnosis other than OCPD, probably asthma.</a:t>
            </a:r>
          </a:p>
          <a:p>
            <a:pPr marL="539750" lvl="1" indent="-177800">
              <a:spcBef>
                <a:spcPts val="0"/>
              </a:spcBef>
              <a:spcAft>
                <a:spcPts val="600"/>
              </a:spcAft>
              <a:buFont typeface="Arial" panose="020B0604020202020204" pitchFamily="34" charset="0"/>
              <a:buChar char="•"/>
            </a:pPr>
            <a:r>
              <a:rPr lang="en-GB" sz="1000" baseline="0" dirty="0" smtClean="0"/>
              <a:t>17 or more points suggests a diagnosis of COPD.</a:t>
            </a:r>
            <a:endParaRPr lang="en-GB" sz="1000" dirty="0" smtClean="0"/>
          </a:p>
          <a:p>
            <a:pPr>
              <a:spcBef>
                <a:spcPts val="0"/>
              </a:spcBef>
              <a:spcAft>
                <a:spcPts val="600"/>
              </a:spcAft>
            </a:pPr>
            <a:endParaRPr lang="en-GB" sz="1000" b="1" dirty="0" smtClean="0"/>
          </a:p>
          <a:p>
            <a:pPr>
              <a:spcBef>
                <a:spcPts val="0"/>
              </a:spcBef>
              <a:spcAft>
                <a:spcPts val="600"/>
              </a:spcAft>
            </a:pPr>
            <a:r>
              <a:rPr lang="en-GB" sz="1000" b="1" dirty="0" smtClean="0"/>
              <a:t>Reference</a:t>
            </a:r>
          </a:p>
          <a:p>
            <a:pPr marL="228600" marR="0" indent="-228600" algn="l" defTabSz="914400" rtl="0" eaLnBrk="0" fontAlgn="base" latinLnBrk="0" hangingPunct="0">
              <a:lnSpc>
                <a:spcPct val="100000"/>
              </a:lnSpc>
              <a:spcBef>
                <a:spcPts val="0"/>
              </a:spcBef>
              <a:spcAft>
                <a:spcPts val="600"/>
              </a:spcAft>
              <a:buClrTx/>
              <a:buSzTx/>
              <a:buFontTx/>
              <a:buAutoNum type="arabicPeriod"/>
              <a:tabLst/>
              <a:defRPr/>
            </a:pPr>
            <a:r>
              <a:rPr lang="en-GB" sz="1000" dirty="0" smtClean="0"/>
              <a:t>Price DB, </a:t>
            </a:r>
            <a:r>
              <a:rPr lang="en-GB" sz="1000" dirty="0" err="1" smtClean="0"/>
              <a:t>Tinkelman</a:t>
            </a:r>
            <a:r>
              <a:rPr lang="en-GB" sz="1000" dirty="0" smtClean="0"/>
              <a:t> DG, </a:t>
            </a:r>
            <a:r>
              <a:rPr lang="en-GB" sz="1000" dirty="0" err="1" smtClean="0"/>
              <a:t>Nordyke</a:t>
            </a:r>
            <a:r>
              <a:rPr lang="en-GB" sz="1000" dirty="0" smtClean="0"/>
              <a:t> RJ, et</a:t>
            </a:r>
            <a:r>
              <a:rPr lang="en-GB" sz="1000" baseline="0" dirty="0" smtClean="0"/>
              <a:t> al. </a:t>
            </a:r>
            <a:r>
              <a:rPr lang="en-GB" sz="1100" dirty="0" smtClean="0"/>
              <a:t>Scoring system and clinical application of COPD diagnostic questionnaires. Chest 2006;129:1531–9.</a:t>
            </a:r>
          </a:p>
          <a:p>
            <a:pPr marL="228600" marR="0" indent="-228600" algn="l" defTabSz="914400" rtl="0" eaLnBrk="0" fontAlgn="base" latinLnBrk="0" hangingPunct="0">
              <a:lnSpc>
                <a:spcPct val="100000"/>
              </a:lnSpc>
              <a:spcBef>
                <a:spcPts val="0"/>
              </a:spcBef>
              <a:spcAft>
                <a:spcPts val="600"/>
              </a:spcAft>
              <a:buClrTx/>
              <a:buSzTx/>
              <a:buFontTx/>
              <a:buAutoNum type="arabicPeriod"/>
              <a:tabLst/>
              <a:defRPr/>
            </a:pPr>
            <a:endParaRPr lang="en-GB" sz="1100" dirty="0" smtClean="0"/>
          </a:p>
          <a:p>
            <a:pPr marL="228600" marR="0" indent="-228600" algn="l" defTabSz="914400" rtl="0" eaLnBrk="0" fontAlgn="base" latinLnBrk="0" hangingPunct="0">
              <a:spcBef>
                <a:spcPts val="0"/>
              </a:spcBef>
              <a:spcAft>
                <a:spcPts val="600"/>
              </a:spcAft>
              <a:buClrTx/>
              <a:buSzTx/>
              <a:buFontTx/>
              <a:buAutoNum type="arabicPeriod"/>
              <a:tabLst/>
              <a:defRPr/>
            </a:pPr>
            <a:endParaRPr lang="en-GB" sz="1100" dirty="0" smtClean="0"/>
          </a:p>
          <a:p>
            <a:pPr>
              <a:spcBef>
                <a:spcPts val="0"/>
              </a:spcBef>
            </a:pPr>
            <a:endParaRPr lang="en-GB" sz="1100" dirty="0" smtClean="0"/>
          </a:p>
          <a:p>
            <a:pPr>
              <a:spcBef>
                <a:spcPts val="0"/>
              </a:spcBef>
            </a:pPr>
            <a:endParaRPr lang="en-GB" sz="1100" dirty="0"/>
          </a:p>
        </p:txBody>
      </p:sp>
      <p:sp>
        <p:nvSpPr>
          <p:cNvPr id="4" name="Slide Number Placeholder 3"/>
          <p:cNvSpPr>
            <a:spLocks noGrp="1"/>
          </p:cNvSpPr>
          <p:nvPr>
            <p:ph type="sldNum" sz="quarter" idx="10"/>
          </p:nvPr>
        </p:nvSpPr>
        <p:spPr/>
        <p:txBody>
          <a:bodyPr/>
          <a:lstStyle/>
          <a:p>
            <a:pPr>
              <a:defRPr/>
            </a:pPr>
            <a:fld id="{FA4BDF23-B7E3-4377-94B4-24DA3F32C4FE}" type="slidenum">
              <a:rPr lang="en-GB" smtClean="0">
                <a:solidFill>
                  <a:prstClr val="black"/>
                </a:solidFill>
              </a:rPr>
              <a:pPr>
                <a:defRPr/>
              </a:pPr>
              <a:t>15</a:t>
            </a:fld>
            <a:endParaRPr lang="en-GB" dirty="0">
              <a:solidFill>
                <a:prstClr val="black"/>
              </a:solidFill>
            </a:endParaRPr>
          </a:p>
        </p:txBody>
      </p:sp>
    </p:spTree>
    <p:extLst>
      <p:ext uri="{BB962C8B-B14F-4D97-AF65-F5344CB8AC3E}">
        <p14:creationId xmlns:p14="http://schemas.microsoft.com/office/powerpoint/2010/main" val="242673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29AB3A41-58EE-419E-9264-33C2F9EFAA1B}" type="slidenum">
              <a:rPr lang="en-GB"/>
              <a:pPr>
                <a:defRPr/>
              </a:pPr>
              <a:t>18</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pPr eaLnBrk="1" hangingPunct="1">
              <a:spcBef>
                <a:spcPct val="0"/>
              </a:spcBef>
            </a:pPr>
            <a:r>
              <a:rPr lang="en-AU" smtClean="0"/>
              <a:t>When data collected in Europe using the Confronting COPD questionnaire were combined with the American data, the results showed that for the third of patients who were too breathless to leave the house, 36% described their disease as mild or moderate, as did 60% of those who became short of breath after walking on the flat for a few minutes.</a:t>
            </a:r>
            <a:r>
              <a:rPr lang="en-AU" baseline="30000" smtClean="0"/>
              <a:t>1</a:t>
            </a:r>
          </a:p>
          <a:p>
            <a:pPr eaLnBrk="1" hangingPunct="1">
              <a:spcBef>
                <a:spcPct val="0"/>
              </a:spcBef>
            </a:pPr>
            <a:endParaRPr lang="en-AU" smtClean="0"/>
          </a:p>
          <a:p>
            <a:pPr eaLnBrk="1" hangingPunct="1">
              <a:spcBef>
                <a:spcPct val="0"/>
              </a:spcBef>
            </a:pPr>
            <a:r>
              <a:rPr lang="en-AU" smtClean="0"/>
              <a:t>These data suggest that patients can understate the severity of their disease, making it difficult for physicians to assess the impact of patients’ symptoms on their lives. The data also suggest that the impact of COPD is similar in different regions despite regional differences in management of the disease. </a:t>
            </a:r>
          </a:p>
          <a:p>
            <a:pPr eaLnBrk="1" hangingPunct="1">
              <a:spcBef>
                <a:spcPct val="0"/>
              </a:spcBef>
            </a:pPr>
            <a:endParaRPr lang="en-AU" smtClean="0"/>
          </a:p>
          <a:p>
            <a:pPr eaLnBrk="1" hangingPunct="1">
              <a:spcBef>
                <a:spcPct val="0"/>
              </a:spcBef>
            </a:pPr>
            <a:endParaRPr lang="en-AU" smtClean="0"/>
          </a:p>
          <a:p>
            <a:pPr eaLnBrk="1" hangingPunct="1">
              <a:spcBef>
                <a:spcPct val="0"/>
              </a:spcBef>
            </a:pPr>
            <a:r>
              <a:rPr lang="en-GB" sz="1000" smtClean="0"/>
              <a:t>1. </a:t>
            </a:r>
            <a:r>
              <a:rPr lang="en-AU" sz="1000" smtClean="0"/>
              <a:t>Rennard S et al. </a:t>
            </a:r>
            <a:r>
              <a:rPr lang="en-AU" sz="1000" i="1" smtClean="0"/>
              <a:t>Eur Respir J</a:t>
            </a:r>
            <a:r>
              <a:rPr lang="en-AU" sz="1000" smtClean="0"/>
              <a:t> 2002;20:799–805.</a:t>
            </a:r>
            <a:endParaRPr lang="en-GB" sz="1000" smtClean="0"/>
          </a:p>
          <a:p>
            <a:pPr eaLnBrk="1" hangingPunct="1">
              <a:spcBef>
                <a:spcPct val="0"/>
              </a:spcBef>
            </a:pPr>
            <a:endParaRPr lang="en-AU" smtClean="0"/>
          </a:p>
        </p:txBody>
      </p:sp>
    </p:spTree>
    <p:extLst>
      <p:ext uri="{BB962C8B-B14F-4D97-AF65-F5344CB8AC3E}">
        <p14:creationId xmlns:p14="http://schemas.microsoft.com/office/powerpoint/2010/main" val="335629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62C2963B-5B62-4742-8E1C-D0C45A77ABF6}" type="slidenum">
              <a:rPr lang="nl-NL" altLang="nl-NL" smtClean="0"/>
              <a:pPr/>
              <a:t>19</a:t>
            </a:fld>
            <a:endParaRPr lang="nl-NL" altLang="nl-NL" smtClean="0"/>
          </a:p>
        </p:txBody>
      </p:sp>
      <p:sp>
        <p:nvSpPr>
          <p:cNvPr id="40963" name="Rectangle 7"/>
          <p:cNvSpPr txBox="1">
            <a:spLocks noGrp="1" noChangeArrowheads="1"/>
          </p:cNvSpPr>
          <p:nvPr/>
        </p:nvSpPr>
        <p:spPr bwMode="auto">
          <a:xfrm>
            <a:off x="3813814" y="9372998"/>
            <a:ext cx="2920390" cy="491603"/>
          </a:xfrm>
          <a:prstGeom prst="rect">
            <a:avLst/>
          </a:prstGeom>
          <a:noFill/>
          <a:ln w="9525">
            <a:noFill/>
            <a:miter lim="800000"/>
            <a:headEnd/>
            <a:tailEnd/>
          </a:ln>
        </p:spPr>
        <p:txBody>
          <a:bodyPr lIns="91714" tIns="45857" rIns="91714" bIns="45857" anchor="b"/>
          <a:lstStyle/>
          <a:p>
            <a:pPr algn="r" defTabSz="906463" eaLnBrk="1" hangingPunct="1"/>
            <a:fld id="{A03877D4-3385-4EF1-A93B-632829D2D1D6}" type="slidenum">
              <a:rPr lang="en-GB" altLang="nl-NL" sz="1200">
                <a:latin typeface="Arial" pitchFamily="34" charset="0"/>
              </a:rPr>
              <a:pPr algn="r" defTabSz="906463" eaLnBrk="1" hangingPunct="1"/>
              <a:t>19</a:t>
            </a:fld>
            <a:endParaRPr lang="en-GB" altLang="nl-NL" sz="1200">
              <a:latin typeface="Arial" pitchFamily="34" charset="0"/>
            </a:endParaRPr>
          </a:p>
        </p:txBody>
      </p:sp>
      <p:sp>
        <p:nvSpPr>
          <p:cNvPr id="40964" name="Rectangle 2"/>
          <p:cNvSpPr>
            <a:spLocks noGrp="1" noRot="1" noChangeAspect="1" noChangeArrowheads="1" noTextEdit="1"/>
          </p:cNvSpPr>
          <p:nvPr>
            <p:ph type="sldImg"/>
          </p:nvPr>
        </p:nvSpPr>
        <p:spPr>
          <a:xfrm>
            <a:off x="903288" y="741363"/>
            <a:ext cx="4930775" cy="3698875"/>
          </a:xfrm>
          <a:ln/>
        </p:spPr>
      </p:sp>
      <p:sp>
        <p:nvSpPr>
          <p:cNvPr id="40965" name="Rectangle 3"/>
          <p:cNvSpPr>
            <a:spLocks noGrp="1" noChangeArrowheads="1"/>
          </p:cNvSpPr>
          <p:nvPr>
            <p:ph type="body" idx="1"/>
          </p:nvPr>
        </p:nvSpPr>
        <p:spPr>
          <a:noFill/>
        </p:spPr>
        <p:txBody>
          <a:bodyPr lIns="91714" tIns="45857" rIns="91714" bIns="45857"/>
          <a:lstStyle/>
          <a:p>
            <a:pPr eaLnBrk="1" hangingPunct="1">
              <a:spcBef>
                <a:spcPct val="0"/>
              </a:spcBef>
            </a:pPr>
            <a:r>
              <a:rPr lang="en-AU" altLang="nl-NL" smtClean="0"/>
              <a:t>Improving dialogue between patients and physicians, whereby both are speaking the same language, is crucial to help patients communicate the impact of their disease, facilitating a common understanding, and thus assisting in improving the management of COPD. A survey of 121 patients with asthma or COPD highlighted the need for information about diagnostic tests, prognosis and long-term use of medication. In addition, patients wanted more written information about their disease, and one-third of patients wanted more participation in decisions about their treatment.</a:t>
            </a:r>
            <a:r>
              <a:rPr lang="en-AU" altLang="nl-NL" baseline="30000" smtClean="0"/>
              <a:t>1</a:t>
            </a:r>
            <a:r>
              <a:rPr lang="en-AU" altLang="nl-NL" smtClean="0"/>
              <a:t> </a:t>
            </a:r>
          </a:p>
          <a:p>
            <a:pPr eaLnBrk="1" hangingPunct="1">
              <a:spcBef>
                <a:spcPct val="0"/>
              </a:spcBef>
            </a:pPr>
            <a:endParaRPr lang="en-AU" altLang="nl-NL" smtClean="0"/>
          </a:p>
          <a:p>
            <a:pPr eaLnBrk="1" hangingPunct="1">
              <a:spcBef>
                <a:spcPct val="0"/>
              </a:spcBef>
            </a:pPr>
            <a:endParaRPr lang="en-AU" altLang="nl-NL" smtClean="0"/>
          </a:p>
          <a:p>
            <a:pPr eaLnBrk="1" hangingPunct="1">
              <a:spcBef>
                <a:spcPct val="0"/>
              </a:spcBef>
            </a:pPr>
            <a:endParaRPr lang="en-AU" altLang="nl-NL" smtClean="0"/>
          </a:p>
          <a:p>
            <a:pPr eaLnBrk="1" hangingPunct="1">
              <a:spcBef>
                <a:spcPct val="0"/>
              </a:spcBef>
            </a:pPr>
            <a:r>
              <a:rPr lang="en-AU" altLang="nl-NL" sz="1000" smtClean="0"/>
              <a:t>1. Koning et al. </a:t>
            </a:r>
            <a:r>
              <a:rPr lang="en-AU" altLang="nl-NL" sz="1000" i="1" smtClean="0"/>
              <a:t>J Asthma </a:t>
            </a:r>
            <a:r>
              <a:rPr lang="en-AU" altLang="nl-NL" sz="1000" smtClean="0"/>
              <a:t>1995;32(5):355–363. </a:t>
            </a:r>
          </a:p>
        </p:txBody>
      </p:sp>
    </p:spTree>
    <p:extLst>
      <p:ext uri="{BB962C8B-B14F-4D97-AF65-F5344CB8AC3E}">
        <p14:creationId xmlns:p14="http://schemas.microsoft.com/office/powerpoint/2010/main" val="214685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B5463AC8-9B50-4273-A4EA-2CF9DB466DC0}" type="slidenum">
              <a:rPr lang="nl-NL" altLang="nl-NL" smtClean="0">
                <a:latin typeface="Arial" charset="0"/>
                <a:cs typeface="Arial" charset="0"/>
              </a:rPr>
              <a:pPr/>
              <a:t>22</a:t>
            </a:fld>
            <a:endParaRPr lang="nl-NL" altLang="nl-NL" smtClean="0">
              <a:latin typeface="Arial" charset="0"/>
              <a:cs typeface="Arial" charset="0"/>
            </a:endParaRPr>
          </a:p>
        </p:txBody>
      </p:sp>
      <p:sp>
        <p:nvSpPr>
          <p:cNvPr id="97283" name="Rectangle 7"/>
          <p:cNvSpPr txBox="1">
            <a:spLocks noGrp="1" noChangeArrowheads="1"/>
          </p:cNvSpPr>
          <p:nvPr/>
        </p:nvSpPr>
        <p:spPr bwMode="auto">
          <a:xfrm>
            <a:off x="3815373" y="9371285"/>
            <a:ext cx="2918831" cy="493316"/>
          </a:xfrm>
          <a:prstGeom prst="rect">
            <a:avLst/>
          </a:prstGeom>
          <a:noFill/>
          <a:ln w="9525">
            <a:noFill/>
            <a:miter lim="800000"/>
            <a:headEnd/>
            <a:tailEnd/>
          </a:ln>
        </p:spPr>
        <p:txBody>
          <a:bodyPr anchor="b"/>
          <a:lstStyle/>
          <a:p>
            <a:pPr algn="r" eaLnBrk="1" hangingPunct="1"/>
            <a:fld id="{4B265751-ECB2-4DA9-A486-667C7B54D435}" type="slidenum">
              <a:rPr lang="en-GB" altLang="nl-NL" sz="1200">
                <a:latin typeface="Times New Roman" pitchFamily="18" charset="0"/>
              </a:rPr>
              <a:pPr algn="r" eaLnBrk="1" hangingPunct="1"/>
              <a:t>22</a:t>
            </a:fld>
            <a:endParaRPr lang="en-GB" altLang="nl-NL" sz="1200">
              <a:latin typeface="Times New Roman" pitchFamily="18" charset="0"/>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p:spPr>
        <p:txBody>
          <a:bodyPr/>
          <a:lstStyle/>
          <a:p>
            <a:pPr eaLnBrk="1" hangingPunct="1"/>
            <a:endParaRPr lang="en-GB" altLang="nl-NL" smtClean="0">
              <a:latin typeface="Arial" charset="0"/>
              <a:cs typeface="Arial" charset="0"/>
            </a:endParaRPr>
          </a:p>
        </p:txBody>
      </p:sp>
    </p:spTree>
    <p:extLst>
      <p:ext uri="{BB962C8B-B14F-4D97-AF65-F5344CB8AC3E}">
        <p14:creationId xmlns:p14="http://schemas.microsoft.com/office/powerpoint/2010/main" val="2922724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1C270875-E729-438F-AD64-DA10B3256A5A}" type="datetimeFigureOut">
              <a:rPr lang="pt-PT" smtClean="0"/>
              <a:pPr/>
              <a:t>29/06/2016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pPr/>
              <a:t>‹#›</a:t>
            </a:fld>
            <a:endParaRPr lang="pt-PT"/>
          </a:p>
        </p:txBody>
      </p:sp>
      <p:pic>
        <p:nvPicPr>
          <p:cNvPr id="8" name="Marcador de Posição de Conteúdo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575" y="404664"/>
            <a:ext cx="1742450" cy="748948"/>
          </a:xfrm>
          <a:prstGeom prst="rect">
            <a:avLst/>
          </a:prstGeom>
        </p:spPr>
      </p:pic>
      <p:pic>
        <p:nvPicPr>
          <p:cNvPr id="9" name="Picture 3" descr="C:\Users\Jaime Sousa\Documents\Documentos\IPCRG\IPCRG Logo.t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6336" y="299142"/>
            <a:ext cx="1361934" cy="959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C270875-E729-438F-AD64-DA10B3256A5A}" type="datetimeFigureOut">
              <a:rPr lang="pt-PT" smtClean="0"/>
              <a:pPr/>
              <a:t>29/06/2016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C270875-E729-438F-AD64-DA10B3256A5A}" type="datetimeFigureOut">
              <a:rPr lang="pt-PT" smtClean="0"/>
              <a:pPr/>
              <a:t>29/06/2016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5"/>
          <p:cNvSpPr>
            <a:spLocks noGrp="1"/>
          </p:cNvSpPr>
          <p:nvPr>
            <p:ph type="body" sz="quarter" idx="10"/>
          </p:nvPr>
        </p:nvSpPr>
        <p:spPr>
          <a:xfrm>
            <a:off x="712788" y="6515371"/>
            <a:ext cx="7972426" cy="331519"/>
          </a:xfrm>
        </p:spPr>
        <p:txBody>
          <a:bodyPr anchor="b"/>
          <a:lstStyle>
            <a:lvl1pPr>
              <a:lnSpc>
                <a:spcPct val="100000"/>
              </a:lnSpc>
              <a:spcBef>
                <a:spcPts val="600"/>
              </a:spcBef>
              <a:defRPr sz="1000" b="0"/>
            </a:lvl1pPr>
          </a:lstStyle>
          <a:p>
            <a:pPr lvl="0"/>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1979712" y="274638"/>
            <a:ext cx="5472608" cy="1143000"/>
          </a:xfrm>
        </p:spPr>
        <p:txBody>
          <a:bodyPr/>
          <a:lstStyle/>
          <a:p>
            <a:r>
              <a:rPr lang="pt-PT" dirty="0" smtClean="0"/>
              <a:t>Clique para editar o estilo</a:t>
            </a:r>
            <a:endParaRPr lang="pt-PT" dirty="0"/>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pPr/>
              <a:t>‹#›</a:t>
            </a:fld>
            <a:endParaRPr lang="pt-PT"/>
          </a:p>
        </p:txBody>
      </p:sp>
      <p:sp>
        <p:nvSpPr>
          <p:cNvPr id="7" name="AutoShape 2" descr="Image result for wonca 2016"/>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8" name="Marcador de Posição de Conteúdo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575" y="404664"/>
            <a:ext cx="1742450" cy="748948"/>
          </a:xfrm>
          <a:prstGeom prst="rect">
            <a:avLst/>
          </a:prstGeom>
        </p:spPr>
      </p:pic>
      <p:pic>
        <p:nvPicPr>
          <p:cNvPr id="1027" name="Picture 3" descr="C:\Users\Jaime Sousa\Documents\Documentos\IPCRG\IPCRG Logo.t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6336" y="299142"/>
            <a:ext cx="1361934" cy="959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pPr/>
              <a:t>29/06/2016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pPr/>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pPr/>
              <a:t>‹#›</a:t>
            </a:fld>
            <a:endParaRPr lang="pt-PT"/>
          </a:p>
        </p:txBody>
      </p:sp>
      <p:sp>
        <p:nvSpPr>
          <p:cNvPr id="8" name="Título 1"/>
          <p:cNvSpPr>
            <a:spLocks noGrp="1"/>
          </p:cNvSpPr>
          <p:nvPr>
            <p:ph type="title"/>
          </p:nvPr>
        </p:nvSpPr>
        <p:spPr>
          <a:xfrm>
            <a:off x="1979712" y="274638"/>
            <a:ext cx="5472608" cy="1143000"/>
          </a:xfrm>
        </p:spPr>
        <p:txBody>
          <a:bodyPr/>
          <a:lstStyle/>
          <a:p>
            <a:r>
              <a:rPr lang="pt-PT" dirty="0" smtClean="0"/>
              <a:t>Clique para editar o estilo</a:t>
            </a:r>
            <a:endParaRPr lang="pt-PT" dirty="0"/>
          </a:p>
        </p:txBody>
      </p:sp>
      <p:pic>
        <p:nvPicPr>
          <p:cNvPr id="9" name="Marcador de Posição de Conteúdo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575" y="404664"/>
            <a:ext cx="1742450" cy="748948"/>
          </a:xfrm>
          <a:prstGeom prst="rect">
            <a:avLst/>
          </a:prstGeom>
        </p:spPr>
      </p:pic>
      <p:pic>
        <p:nvPicPr>
          <p:cNvPr id="10" name="Picture 3" descr="C:\Users\Jaime Sousa\Documents\Documentos\IPCRG\IPCRG Logo.t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6336" y="299142"/>
            <a:ext cx="1361934" cy="959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1C270875-E729-438F-AD64-DA10B3256A5A}" type="datetimeFigureOut">
              <a:rPr lang="pt-PT" smtClean="0"/>
              <a:pPr/>
              <a:t>29/06/2016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17AC85B3-BB92-4040-8F52-E774985663BC}"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17AC85B3-BB92-4040-8F52-E774985663BC}" type="slidenum">
              <a:rPr lang="pt-PT" smtClean="0"/>
              <a:pPr/>
              <a:t>‹#›</a:t>
            </a:fld>
            <a:endParaRPr lang="pt-PT"/>
          </a:p>
        </p:txBody>
      </p:sp>
      <p:sp>
        <p:nvSpPr>
          <p:cNvPr id="6" name="Título 1"/>
          <p:cNvSpPr>
            <a:spLocks noGrp="1"/>
          </p:cNvSpPr>
          <p:nvPr>
            <p:ph type="title"/>
          </p:nvPr>
        </p:nvSpPr>
        <p:spPr>
          <a:xfrm>
            <a:off x="1979712" y="274638"/>
            <a:ext cx="5472608" cy="1143000"/>
          </a:xfrm>
        </p:spPr>
        <p:txBody>
          <a:bodyPr/>
          <a:lstStyle/>
          <a:p>
            <a:r>
              <a:rPr lang="pt-PT" dirty="0" smtClean="0"/>
              <a:t>Clique para editar o estilo</a:t>
            </a:r>
            <a:endParaRPr lang="pt-PT" dirty="0"/>
          </a:p>
        </p:txBody>
      </p:sp>
      <p:pic>
        <p:nvPicPr>
          <p:cNvPr id="7" name="Marcador de Posição de Conteúdo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575" y="404664"/>
            <a:ext cx="1742450" cy="748948"/>
          </a:xfrm>
          <a:prstGeom prst="rect">
            <a:avLst/>
          </a:prstGeom>
        </p:spPr>
      </p:pic>
      <p:pic>
        <p:nvPicPr>
          <p:cNvPr id="8" name="Picture 3" descr="C:\Users\Jaime Sousa\Documents\Documentos\IPCRG\IPCRG Logo.t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6336" y="299142"/>
            <a:ext cx="1361934" cy="959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C270875-E729-438F-AD64-DA10B3256A5A}" type="datetimeFigureOut">
              <a:rPr lang="pt-PT" smtClean="0"/>
              <a:pPr/>
              <a:t>29/06/2016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17AC85B3-BB92-4040-8F52-E774985663BC}"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1C270875-E729-438F-AD64-DA10B3256A5A}" type="datetimeFigureOut">
              <a:rPr lang="pt-PT" smtClean="0"/>
              <a:pPr/>
              <a:t>29/06/2016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1C270875-E729-438F-AD64-DA10B3256A5A}" type="datetimeFigureOut">
              <a:rPr lang="pt-PT" smtClean="0"/>
              <a:pPr/>
              <a:t>29/06/2016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70875-E729-438F-AD64-DA10B3256A5A}" type="datetimeFigureOut">
              <a:rPr lang="pt-PT" smtClean="0"/>
              <a:pPr/>
              <a:t>29/06/2016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C85B3-BB92-4040-8F52-E774985663BC}"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jama.jamanetwork.com/article.aspx?articleID=2510889#jed160024r6"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package" Target="../embeddings/Microsoft_Word_Document1.docx"/><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theipcrg.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7.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GB" b="1" dirty="0" smtClean="0">
                <a:solidFill>
                  <a:srgbClr val="FF0000"/>
                </a:solidFill>
                <a:latin typeface="Arial" pitchFamily="34" charset="0"/>
                <a:cs typeface="Arial" pitchFamily="34" charset="0"/>
              </a:rPr>
              <a:t>Chronic obstructive respiratory disease 2016. What’s new, and what isn’t</a:t>
            </a:r>
            <a:r>
              <a:rPr lang="en-GB" dirty="0" smtClean="0">
                <a:solidFill>
                  <a:srgbClr val="FF0000"/>
                </a:solidFill>
                <a:latin typeface="Arial" pitchFamily="34" charset="0"/>
                <a:cs typeface="Arial" pitchFamily="34" charset="0"/>
              </a:rPr>
              <a:t/>
            </a:r>
            <a:br>
              <a:rPr lang="en-GB" dirty="0" smtClean="0">
                <a:solidFill>
                  <a:srgbClr val="FF0000"/>
                </a:solidFill>
                <a:latin typeface="Arial" pitchFamily="34" charset="0"/>
                <a:cs typeface="Arial" pitchFamily="34" charset="0"/>
              </a:rPr>
            </a:br>
            <a:endParaRPr lang="pt-PT" dirty="0">
              <a:solidFill>
                <a:srgbClr val="FF0000"/>
              </a:solidFill>
              <a:latin typeface="Arial" pitchFamily="34" charset="0"/>
              <a:cs typeface="Arial" pitchFamily="34" charset="0"/>
            </a:endParaRPr>
          </a:p>
        </p:txBody>
      </p:sp>
      <p:sp>
        <p:nvSpPr>
          <p:cNvPr id="3" name="Subtítulo 2"/>
          <p:cNvSpPr>
            <a:spLocks noGrp="1"/>
          </p:cNvSpPr>
          <p:nvPr>
            <p:ph type="subTitle" idx="1"/>
          </p:nvPr>
        </p:nvSpPr>
        <p:spPr/>
        <p:txBody>
          <a:bodyPr>
            <a:normAutofit fontScale="92500" lnSpcReduction="10000"/>
          </a:bodyPr>
          <a:lstStyle/>
          <a:p>
            <a:r>
              <a:rPr lang="en-GB" sz="2800" i="1" dirty="0" smtClean="0">
                <a:solidFill>
                  <a:schemeClr val="tx2"/>
                </a:solidFill>
                <a:latin typeface="Arial" pitchFamily="34" charset="0"/>
                <a:cs typeface="Arial" pitchFamily="34" charset="0"/>
              </a:rPr>
              <a:t>Jaime C Sousa (PT)</a:t>
            </a:r>
          </a:p>
          <a:p>
            <a:r>
              <a:rPr lang="en-GB" sz="2800" i="1" dirty="0" err="1" smtClean="0">
                <a:solidFill>
                  <a:schemeClr val="tx2"/>
                </a:solidFill>
                <a:latin typeface="Arial" pitchFamily="34" charset="0"/>
                <a:cs typeface="Arial" pitchFamily="34" charset="0"/>
              </a:rPr>
              <a:t>Ioanna</a:t>
            </a:r>
            <a:r>
              <a:rPr lang="en-GB" sz="2800" i="1" dirty="0" smtClean="0">
                <a:solidFill>
                  <a:schemeClr val="tx2"/>
                </a:solidFill>
                <a:latin typeface="Arial" pitchFamily="34" charset="0"/>
                <a:cs typeface="Arial" pitchFamily="34" charset="0"/>
              </a:rPr>
              <a:t> </a:t>
            </a:r>
            <a:r>
              <a:rPr lang="en-GB" sz="2800" i="1" dirty="0" err="1" smtClean="0">
                <a:solidFill>
                  <a:schemeClr val="tx2"/>
                </a:solidFill>
                <a:latin typeface="Arial" pitchFamily="34" charset="0"/>
                <a:cs typeface="Arial" pitchFamily="34" charset="0"/>
              </a:rPr>
              <a:t>Tsiligianni</a:t>
            </a:r>
            <a:r>
              <a:rPr lang="en-GB" sz="2800" i="1" dirty="0" smtClean="0">
                <a:solidFill>
                  <a:schemeClr val="tx2"/>
                </a:solidFill>
                <a:latin typeface="Arial" pitchFamily="34" charset="0"/>
                <a:cs typeface="Arial" pitchFamily="34" charset="0"/>
              </a:rPr>
              <a:t> (GR)</a:t>
            </a:r>
          </a:p>
          <a:p>
            <a:r>
              <a:rPr lang="en-GB" sz="2800" i="1" dirty="0" smtClean="0">
                <a:solidFill>
                  <a:schemeClr val="tx2"/>
                </a:solidFill>
                <a:latin typeface="Arial" pitchFamily="34" charset="0"/>
                <a:cs typeface="Arial" pitchFamily="34" charset="0"/>
              </a:rPr>
              <a:t>Anders Østrem (NO), </a:t>
            </a:r>
            <a:r>
              <a:rPr lang="en-GB" sz="2800" dirty="0" smtClean="0">
                <a:solidFill>
                  <a:schemeClr val="tx2"/>
                </a:solidFill>
                <a:latin typeface="Arial" pitchFamily="34" charset="0"/>
                <a:cs typeface="Arial" pitchFamily="34" charset="0"/>
              </a:rPr>
              <a:t/>
            </a:r>
            <a:br>
              <a:rPr lang="en-GB" sz="2800" dirty="0" smtClean="0">
                <a:solidFill>
                  <a:schemeClr val="tx2"/>
                </a:solidFill>
                <a:latin typeface="Arial" pitchFamily="34" charset="0"/>
                <a:cs typeface="Arial" pitchFamily="34" charset="0"/>
              </a:rPr>
            </a:br>
            <a:r>
              <a:rPr lang="en-GB" sz="2800" dirty="0" smtClean="0">
                <a:solidFill>
                  <a:schemeClr val="tx2"/>
                </a:solidFill>
                <a:latin typeface="Arial" pitchFamily="34" charset="0"/>
                <a:cs typeface="Arial" pitchFamily="34" charset="0"/>
              </a:rPr>
              <a:t>IPCRG</a:t>
            </a:r>
            <a:endParaRPr lang="pt-PT" sz="28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4271194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57158" y="857232"/>
            <a:ext cx="7186642" cy="1000132"/>
          </a:xfrm>
        </p:spPr>
        <p:txBody>
          <a:bodyPr>
            <a:normAutofit fontScale="90000"/>
          </a:bodyPr>
          <a:lstStyle/>
          <a:p>
            <a:pPr eaLnBrk="1" hangingPunct="1"/>
            <a:r>
              <a:rPr lang="en-US" sz="4400" b="0" kern="1200" dirty="0" smtClean="0">
                <a:solidFill>
                  <a:srgbClr val="FF0000"/>
                </a:solidFill>
                <a:latin typeface="Arial" pitchFamily="34" charset="0"/>
                <a:cs typeface="Arial" pitchFamily="34" charset="0"/>
              </a:rPr>
              <a:t>        Barriers for early diagnosis - Patient Related</a:t>
            </a:r>
            <a:r>
              <a:rPr lang="en-US" sz="3200" dirty="0" smtClean="0">
                <a:solidFill>
                  <a:srgbClr val="FF0000"/>
                </a:solidFill>
                <a:latin typeface="Arial" pitchFamily="34" charset="0"/>
                <a:cs typeface="Arial" pitchFamily="34" charset="0"/>
              </a:rPr>
              <a:t/>
            </a:r>
            <a:br>
              <a:rPr lang="en-US" sz="3200" dirty="0" smtClean="0">
                <a:solidFill>
                  <a:srgbClr val="FF0000"/>
                </a:solidFill>
                <a:latin typeface="Arial" pitchFamily="34" charset="0"/>
                <a:cs typeface="Arial" pitchFamily="34" charset="0"/>
              </a:rPr>
            </a:br>
            <a:endParaRPr lang="en-GB" sz="3200" dirty="0" smtClean="0">
              <a:solidFill>
                <a:srgbClr val="FF0000"/>
              </a:solidFill>
              <a:latin typeface="Arial" pitchFamily="34" charset="0"/>
              <a:cs typeface="Arial" pitchFamily="34" charset="0"/>
            </a:endParaRPr>
          </a:p>
        </p:txBody>
      </p:sp>
      <p:sp>
        <p:nvSpPr>
          <p:cNvPr id="41987" name="Rectangle 3"/>
          <p:cNvSpPr>
            <a:spLocks noGrp="1" noChangeArrowheads="1"/>
          </p:cNvSpPr>
          <p:nvPr>
            <p:ph type="body" idx="1"/>
          </p:nvPr>
        </p:nvSpPr>
        <p:spPr>
          <a:xfrm>
            <a:off x="358774" y="2300064"/>
            <a:ext cx="8389689" cy="3505200"/>
          </a:xfrm>
        </p:spPr>
        <p:txBody>
          <a:bodyPr>
            <a:normAutofit/>
          </a:bodyPr>
          <a:lstStyle/>
          <a:p>
            <a:pPr lvl="1" eaLnBrk="1" hangingPunct="1">
              <a:lnSpc>
                <a:spcPct val="90000"/>
              </a:lnSpc>
              <a:buFont typeface="Wingdings" pitchFamily="-65" charset="2"/>
              <a:buChar char="§"/>
            </a:pPr>
            <a:r>
              <a:rPr lang="en-GB" sz="2800" dirty="0" smtClean="0">
                <a:solidFill>
                  <a:srgbClr val="053F73"/>
                </a:solidFill>
                <a:latin typeface="Arial" pitchFamily="34" charset="0"/>
                <a:cs typeface="Arial" pitchFamily="34" charset="0"/>
              </a:rPr>
              <a:t>Low knowledge (ignorance) of the disease</a:t>
            </a:r>
          </a:p>
          <a:p>
            <a:pPr lvl="1" eaLnBrk="1" hangingPunct="1">
              <a:lnSpc>
                <a:spcPct val="90000"/>
              </a:lnSpc>
              <a:buFont typeface="Wingdings" pitchFamily="-65" charset="2"/>
              <a:buChar char="§"/>
            </a:pPr>
            <a:endParaRPr lang="en-GB" sz="2800" dirty="0" smtClean="0">
              <a:solidFill>
                <a:srgbClr val="053F73"/>
              </a:solidFill>
              <a:latin typeface="Arial" pitchFamily="34" charset="0"/>
              <a:cs typeface="Arial" pitchFamily="34" charset="0"/>
            </a:endParaRPr>
          </a:p>
          <a:p>
            <a:pPr lvl="1" eaLnBrk="1" hangingPunct="1">
              <a:lnSpc>
                <a:spcPct val="90000"/>
              </a:lnSpc>
              <a:buFont typeface="Wingdings" pitchFamily="-65" charset="2"/>
              <a:buChar char="§"/>
            </a:pPr>
            <a:r>
              <a:rPr lang="en-GB" sz="2800" dirty="0" smtClean="0">
                <a:solidFill>
                  <a:srgbClr val="053F73"/>
                </a:solidFill>
                <a:latin typeface="Arial" pitchFamily="34" charset="0"/>
                <a:cs typeface="Arial" pitchFamily="34" charset="0"/>
              </a:rPr>
              <a:t>Afraid of dangerous diagnosis (lung cancer)</a:t>
            </a:r>
          </a:p>
          <a:p>
            <a:pPr lvl="1" eaLnBrk="1" hangingPunct="1">
              <a:lnSpc>
                <a:spcPct val="90000"/>
              </a:lnSpc>
              <a:buFont typeface="Wingdings" pitchFamily="-65" charset="2"/>
              <a:buChar char="§"/>
            </a:pPr>
            <a:endParaRPr lang="en-GB" sz="2800" dirty="0" smtClean="0">
              <a:solidFill>
                <a:srgbClr val="053F73"/>
              </a:solidFill>
              <a:latin typeface="Arial" pitchFamily="34" charset="0"/>
              <a:cs typeface="Arial" pitchFamily="34" charset="0"/>
            </a:endParaRPr>
          </a:p>
          <a:p>
            <a:pPr lvl="1" eaLnBrk="1" hangingPunct="1">
              <a:lnSpc>
                <a:spcPct val="90000"/>
              </a:lnSpc>
              <a:buFont typeface="Wingdings" pitchFamily="-65" charset="2"/>
              <a:buChar char="§"/>
            </a:pPr>
            <a:r>
              <a:rPr lang="en-GB" sz="2800" dirty="0" smtClean="0">
                <a:solidFill>
                  <a:srgbClr val="053F73"/>
                </a:solidFill>
                <a:latin typeface="Arial" pitchFamily="34" charset="0"/>
                <a:cs typeface="Arial" pitchFamily="34" charset="0"/>
              </a:rPr>
              <a:t>Symptom </a:t>
            </a:r>
            <a:r>
              <a:rPr lang="en-GB" dirty="0">
                <a:solidFill>
                  <a:srgbClr val="053F73"/>
                </a:solidFill>
                <a:latin typeface="Arial" pitchFamily="34" charset="0"/>
                <a:cs typeface="Arial" pitchFamily="34" charset="0"/>
              </a:rPr>
              <a:t>a</a:t>
            </a:r>
            <a:r>
              <a:rPr lang="en-GB" sz="2800" dirty="0" smtClean="0">
                <a:solidFill>
                  <a:srgbClr val="053F73"/>
                </a:solidFill>
                <a:latin typeface="Arial" pitchFamily="34" charset="0"/>
                <a:cs typeface="Arial" pitchFamily="34" charset="0"/>
              </a:rPr>
              <a:t>daptation – getting old</a:t>
            </a:r>
          </a:p>
          <a:p>
            <a:pPr lvl="1" eaLnBrk="1" hangingPunct="1">
              <a:lnSpc>
                <a:spcPct val="90000"/>
              </a:lnSpc>
              <a:buFont typeface="Wingdings" pitchFamily="-65" charset="2"/>
              <a:buChar char="§"/>
            </a:pPr>
            <a:endParaRPr lang="en-GB" sz="2800" dirty="0" smtClean="0">
              <a:solidFill>
                <a:srgbClr val="053F73"/>
              </a:solidFill>
              <a:latin typeface="Arial" pitchFamily="34" charset="0"/>
              <a:cs typeface="Arial" pitchFamily="34" charset="0"/>
            </a:endParaRPr>
          </a:p>
          <a:p>
            <a:pPr lvl="1" eaLnBrk="1" hangingPunct="1">
              <a:lnSpc>
                <a:spcPct val="90000"/>
              </a:lnSpc>
              <a:buFont typeface="Wingdings" pitchFamily="-65" charset="2"/>
              <a:buChar char="§"/>
            </a:pPr>
            <a:r>
              <a:rPr lang="en-GB" sz="2800" dirty="0" smtClean="0">
                <a:solidFill>
                  <a:srgbClr val="053F73"/>
                </a:solidFill>
                <a:latin typeface="Arial" pitchFamily="34" charset="0"/>
                <a:cs typeface="Arial" pitchFamily="34" charset="0"/>
              </a:rPr>
              <a:t>Excuse of the symptoms – smoker’s cough</a:t>
            </a:r>
          </a:p>
          <a:p>
            <a:pPr eaLnBrk="1" hangingPunct="1">
              <a:lnSpc>
                <a:spcPct val="90000"/>
              </a:lnSpc>
            </a:pPr>
            <a:endParaRPr lang="en-US" sz="3600" dirty="0" smtClean="0">
              <a:solidFill>
                <a:srgbClr val="FFFF00"/>
              </a:solidFill>
              <a:latin typeface="Arial" pitchFamily="34" charset="0"/>
              <a:cs typeface="Arial" pitchFamily="34" charset="0"/>
            </a:endParaRPr>
          </a:p>
          <a:p>
            <a:pPr eaLnBrk="1" hangingPunct="1">
              <a:lnSpc>
                <a:spcPct val="90000"/>
              </a:lnSpc>
            </a:pPr>
            <a:endParaRPr lang="en-GB" sz="36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87">
                                            <p:txEl>
                                              <p:pRg st="2" end="2"/>
                                            </p:txEl>
                                          </p:spTgt>
                                        </p:tgtEl>
                                        <p:attrNameLst>
                                          <p:attrName>style.visibility</p:attrName>
                                        </p:attrNameLst>
                                      </p:cBhvr>
                                      <p:to>
                                        <p:strVal val="visible"/>
                                      </p:to>
                                    </p:set>
                                    <p:animEffect transition="in" filter="fade">
                                      <p:cBhvr>
                                        <p:cTn id="10" dur="500"/>
                                        <p:tgtEl>
                                          <p:spTgt spid="4198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animEffect transition="in" filter="fade">
                                      <p:cBhvr>
                                        <p:cTn id="13" dur="500"/>
                                        <p:tgtEl>
                                          <p:spTgt spid="4198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987">
                                            <p:txEl>
                                              <p:pRg st="6" end="6"/>
                                            </p:txEl>
                                          </p:spTgt>
                                        </p:tgtEl>
                                        <p:attrNameLst>
                                          <p:attrName>style.visibility</p:attrName>
                                        </p:attrNameLst>
                                      </p:cBhvr>
                                      <p:to>
                                        <p:strVal val="visible"/>
                                      </p:to>
                                    </p:set>
                                    <p:animEffect transition="in" filter="fade">
                                      <p:cBhvr>
                                        <p:cTn id="16"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nb-NO" sz="800" smtClean="0"/>
              <a:t>.</a:t>
            </a:r>
          </a:p>
        </p:txBody>
      </p:sp>
      <p:sp>
        <p:nvSpPr>
          <p:cNvPr id="30723" name="Content Placeholder 3"/>
          <p:cNvSpPr>
            <a:spLocks noGrp="1"/>
          </p:cNvSpPr>
          <p:nvPr>
            <p:ph idx="1"/>
          </p:nvPr>
        </p:nvSpPr>
        <p:spPr>
          <a:xfrm>
            <a:off x="395536" y="1268760"/>
            <a:ext cx="4357241" cy="3505200"/>
          </a:xfrm>
        </p:spPr>
        <p:txBody>
          <a:bodyPr/>
          <a:lstStyle/>
          <a:p>
            <a:pPr eaLnBrk="1" hangingPunct="1">
              <a:buNone/>
            </a:pPr>
            <a:r>
              <a:rPr lang="nb-NO" sz="4400" kern="1200" dirty="0" smtClean="0">
                <a:solidFill>
                  <a:srgbClr val="FF0000"/>
                </a:solidFill>
                <a:latin typeface="Arial" pitchFamily="34" charset="0"/>
                <a:cs typeface="Arial" pitchFamily="34" charset="0"/>
              </a:rPr>
              <a:t>Should we screen ALL smokers for </a:t>
            </a:r>
          </a:p>
          <a:p>
            <a:pPr eaLnBrk="1" hangingPunct="1">
              <a:buFont typeface="Wingdings 3" pitchFamily="-65" charset="2"/>
              <a:buNone/>
            </a:pPr>
            <a:r>
              <a:rPr lang="nb-NO" sz="4400" kern="1200" dirty="0" smtClean="0">
                <a:solidFill>
                  <a:srgbClr val="FF0000"/>
                </a:solidFill>
                <a:latin typeface="Arial" pitchFamily="34" charset="0"/>
                <a:cs typeface="Arial" pitchFamily="34" charset="0"/>
              </a:rPr>
              <a:t>	     COPD?</a:t>
            </a:r>
          </a:p>
          <a:p>
            <a:pPr eaLnBrk="1" hangingPunct="1"/>
            <a:endParaRPr lang="nb-NO" dirty="0" smtClean="0">
              <a:solidFill>
                <a:srgbClr val="FF0000"/>
              </a:solidFill>
              <a:latin typeface="Arial" pitchFamily="34" charset="0"/>
              <a:cs typeface="Arial" pitchFamily="34" charset="0"/>
            </a:endParaRPr>
          </a:p>
          <a:p>
            <a:pPr eaLnBrk="1" hangingPunct="1"/>
            <a:endParaRPr lang="nb-NO" dirty="0" smtClean="0">
              <a:solidFill>
                <a:srgbClr val="FF0000"/>
              </a:solidFill>
              <a:latin typeface="Arial" pitchFamily="34" charset="0"/>
              <a:cs typeface="Arial" pitchFamily="34" charset="0"/>
            </a:endParaRPr>
          </a:p>
        </p:txBody>
      </p:sp>
      <p:pic>
        <p:nvPicPr>
          <p:cNvPr id="108548" name="Picture 4"/>
          <p:cNvPicPr>
            <a:picLocks noChangeAspect="1" noChangeArrowheads="1"/>
          </p:cNvPicPr>
          <p:nvPr/>
        </p:nvPicPr>
        <p:blipFill>
          <a:blip r:embed="rId3" cstate="print"/>
          <a:srcRect/>
          <a:stretch>
            <a:fillRect/>
          </a:stretch>
        </p:blipFill>
        <p:spPr bwMode="auto">
          <a:xfrm>
            <a:off x="4606925" y="182563"/>
            <a:ext cx="4330700" cy="5943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amond(in)">
                                      <p:cBhvr>
                                        <p:cTn id="7" dur="2000"/>
                                        <p:tgtEl>
                                          <p:spTgt spid="3072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diamond(in)">
                                      <p:cBhvr>
                                        <p:cTn id="10" dur="20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44450"/>
            <a:ext cx="9144000" cy="68580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a:ea typeface="+mn-ea"/>
            </a:endParaRPr>
          </a:p>
        </p:txBody>
      </p:sp>
      <p:sp>
        <p:nvSpPr>
          <p:cNvPr id="54275" name="Rectangle 3"/>
          <p:cNvSpPr>
            <a:spLocks noChangeArrowheads="1"/>
          </p:cNvSpPr>
          <p:nvPr/>
        </p:nvSpPr>
        <p:spPr bwMode="auto">
          <a:xfrm>
            <a:off x="611188" y="332656"/>
            <a:ext cx="7772400" cy="749300"/>
          </a:xfrm>
          <a:prstGeom prst="rect">
            <a:avLst/>
          </a:prstGeom>
          <a:noFill/>
          <a:ln w="9525">
            <a:noFill/>
            <a:miter lim="800000"/>
            <a:headEnd/>
            <a:tailEnd/>
          </a:ln>
        </p:spPr>
        <p:txBody>
          <a:bodyPr anchor="ctr"/>
          <a:lstStyle/>
          <a:p>
            <a:pPr>
              <a:defRPr/>
            </a:pPr>
            <a:r>
              <a:rPr lang="en-GB" sz="4400" dirty="0">
                <a:solidFill>
                  <a:srgbClr val="FF0000"/>
                </a:solidFill>
                <a:latin typeface="Arial" pitchFamily="34" charset="0"/>
                <a:cs typeface="Arial" pitchFamily="34" charset="0"/>
              </a:rPr>
              <a:t>And who to screen?</a:t>
            </a:r>
          </a:p>
        </p:txBody>
      </p:sp>
      <p:grpSp>
        <p:nvGrpSpPr>
          <p:cNvPr id="2" name="Group 5"/>
          <p:cNvGrpSpPr>
            <a:grpSpLocks/>
          </p:cNvGrpSpPr>
          <p:nvPr/>
        </p:nvGrpSpPr>
        <p:grpSpPr bwMode="auto">
          <a:xfrm>
            <a:off x="792287" y="1197670"/>
            <a:ext cx="7308105" cy="5327674"/>
            <a:chOff x="0" y="720"/>
            <a:chExt cx="5136" cy="3902"/>
          </a:xfrm>
        </p:grpSpPr>
        <p:grpSp>
          <p:nvGrpSpPr>
            <p:cNvPr id="3" name="Group 6"/>
            <p:cNvGrpSpPr>
              <a:grpSpLocks/>
            </p:cNvGrpSpPr>
            <p:nvPr/>
          </p:nvGrpSpPr>
          <p:grpSpPr bwMode="auto">
            <a:xfrm>
              <a:off x="0" y="720"/>
              <a:ext cx="5136" cy="3902"/>
              <a:chOff x="0" y="720"/>
              <a:chExt cx="5136" cy="3902"/>
            </a:xfrm>
          </p:grpSpPr>
          <p:pic>
            <p:nvPicPr>
              <p:cNvPr id="44042" name="Picture 7"/>
              <p:cNvPicPr>
                <a:picLocks noChangeAspect="1" noChangeArrowheads="1"/>
              </p:cNvPicPr>
              <p:nvPr/>
            </p:nvPicPr>
            <p:blipFill>
              <a:blip r:embed="rId2" cstate="print"/>
              <a:srcRect l="17500" t="21875" r="15625" b="17188"/>
              <a:stretch>
                <a:fillRect/>
              </a:stretch>
            </p:blipFill>
            <p:spPr bwMode="auto">
              <a:xfrm>
                <a:off x="0" y="720"/>
                <a:ext cx="5136" cy="3902"/>
              </a:xfrm>
              <a:prstGeom prst="rect">
                <a:avLst/>
              </a:prstGeom>
              <a:solidFill>
                <a:srgbClr val="003366"/>
              </a:solidFill>
              <a:ln w="9525">
                <a:noFill/>
                <a:miter lim="800000"/>
                <a:headEnd/>
                <a:tailEnd/>
              </a:ln>
            </p:spPr>
          </p:pic>
          <p:sp>
            <p:nvSpPr>
              <p:cNvPr id="44043" name="Text Box 8"/>
              <p:cNvSpPr txBox="1">
                <a:spLocks noChangeArrowheads="1"/>
              </p:cNvSpPr>
              <p:nvPr/>
            </p:nvSpPr>
            <p:spPr bwMode="auto">
              <a:xfrm>
                <a:off x="48" y="1008"/>
                <a:ext cx="4416" cy="518"/>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AU" sz="2000" dirty="0">
                    <a:solidFill>
                      <a:srgbClr val="000066"/>
                    </a:solidFill>
                    <a:latin typeface="Arial" charset="0"/>
                  </a:rPr>
                  <a:t> With active screening you find lot of smokers with  COPD, earlier unrecognised COPD</a:t>
                </a:r>
              </a:p>
            </p:txBody>
          </p:sp>
          <p:sp>
            <p:nvSpPr>
              <p:cNvPr id="44044" name="Text Box 9"/>
              <p:cNvSpPr txBox="1">
                <a:spLocks noChangeArrowheads="1"/>
              </p:cNvSpPr>
              <p:nvPr/>
            </p:nvSpPr>
            <p:spPr bwMode="auto">
              <a:xfrm>
                <a:off x="144" y="1776"/>
                <a:ext cx="2256" cy="474"/>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AU" sz="2000" dirty="0">
                    <a:solidFill>
                      <a:srgbClr val="000066"/>
                    </a:solidFill>
                    <a:latin typeface="Arial" charset="0"/>
                  </a:rPr>
                  <a:t>27% of the smokers,           40-55 years, had COPD</a:t>
                </a:r>
              </a:p>
            </p:txBody>
          </p:sp>
          <p:sp>
            <p:nvSpPr>
              <p:cNvPr id="44045" name="Text Box 10"/>
              <p:cNvSpPr txBox="1">
                <a:spLocks noChangeArrowheads="1"/>
              </p:cNvSpPr>
              <p:nvPr/>
            </p:nvSpPr>
            <p:spPr bwMode="auto">
              <a:xfrm>
                <a:off x="2368" y="1771"/>
                <a:ext cx="2256" cy="474"/>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AU" sz="2000" dirty="0">
                    <a:solidFill>
                      <a:srgbClr val="000066"/>
                    </a:solidFill>
                    <a:latin typeface="Arial" charset="0"/>
                  </a:rPr>
                  <a:t>85% of those had mild COPD</a:t>
                </a:r>
              </a:p>
            </p:txBody>
          </p:sp>
          <p:sp>
            <p:nvSpPr>
              <p:cNvPr id="44046" name="Text Box 11"/>
              <p:cNvSpPr txBox="1">
                <a:spLocks noChangeArrowheads="1"/>
              </p:cNvSpPr>
              <p:nvPr/>
            </p:nvSpPr>
            <p:spPr bwMode="auto">
              <a:xfrm>
                <a:off x="3640" y="3264"/>
                <a:ext cx="768" cy="185"/>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sv-SE" sz="1200" b="1">
                    <a:solidFill>
                      <a:srgbClr val="000066"/>
                    </a:solidFill>
                    <a:latin typeface="Arial" charset="0"/>
                  </a:rPr>
                  <a:t>Mild COPD</a:t>
                </a:r>
                <a:endParaRPr lang="en-GB" sz="1200" b="1">
                  <a:solidFill>
                    <a:srgbClr val="000066"/>
                  </a:solidFill>
                  <a:latin typeface="Arial" charset="0"/>
                </a:endParaRPr>
              </a:p>
            </p:txBody>
          </p:sp>
          <p:sp>
            <p:nvSpPr>
              <p:cNvPr id="44047" name="Text Box 12"/>
              <p:cNvSpPr txBox="1">
                <a:spLocks noChangeArrowheads="1"/>
              </p:cNvSpPr>
              <p:nvPr/>
            </p:nvSpPr>
            <p:spPr bwMode="auto">
              <a:xfrm>
                <a:off x="3640" y="3408"/>
                <a:ext cx="1008" cy="185"/>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sv-SE" sz="1200" b="1">
                    <a:solidFill>
                      <a:srgbClr val="000066"/>
                    </a:solidFill>
                    <a:latin typeface="Arial" charset="0"/>
                  </a:rPr>
                  <a:t>Moderate COPD</a:t>
                </a:r>
                <a:endParaRPr lang="en-GB" sz="1200" b="1">
                  <a:solidFill>
                    <a:srgbClr val="000066"/>
                  </a:solidFill>
                  <a:latin typeface="Arial" charset="0"/>
                </a:endParaRPr>
              </a:p>
            </p:txBody>
          </p:sp>
          <p:sp>
            <p:nvSpPr>
              <p:cNvPr id="44048" name="Text Box 13"/>
              <p:cNvSpPr txBox="1">
                <a:spLocks noChangeArrowheads="1"/>
              </p:cNvSpPr>
              <p:nvPr/>
            </p:nvSpPr>
            <p:spPr bwMode="auto">
              <a:xfrm>
                <a:off x="3640" y="3552"/>
                <a:ext cx="768" cy="185"/>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sv-SE" sz="1200" b="1">
                    <a:solidFill>
                      <a:srgbClr val="000066"/>
                    </a:solidFill>
                    <a:latin typeface="Arial" charset="0"/>
                  </a:rPr>
                  <a:t>Severe COPD</a:t>
                </a:r>
                <a:endParaRPr lang="en-GB" sz="1200" b="1">
                  <a:solidFill>
                    <a:srgbClr val="000066"/>
                  </a:solidFill>
                  <a:latin typeface="Arial" charset="0"/>
                </a:endParaRPr>
              </a:p>
            </p:txBody>
          </p:sp>
        </p:grpSp>
        <p:sp>
          <p:nvSpPr>
            <p:cNvPr id="44041" name="Rectangle 14"/>
            <p:cNvSpPr>
              <a:spLocks noChangeArrowheads="1"/>
            </p:cNvSpPr>
            <p:nvPr/>
          </p:nvSpPr>
          <p:spPr bwMode="auto">
            <a:xfrm>
              <a:off x="3504" y="4109"/>
              <a:ext cx="1584" cy="499"/>
            </a:xfrm>
            <a:prstGeom prst="rect">
              <a:avLst/>
            </a:prstGeom>
            <a:solidFill>
              <a:schemeClr val="bg1"/>
            </a:solidFill>
            <a:ln w="9525">
              <a:noFill/>
              <a:miter lim="800000"/>
              <a:headEnd/>
              <a:tailEnd/>
            </a:ln>
          </p:spPr>
          <p:txBody>
            <a:bodyPr wrap="none" anchor="ctr"/>
            <a:lstStyle/>
            <a:p>
              <a:endParaRPr lang="es-ES">
                <a:solidFill>
                  <a:schemeClr val="bg1"/>
                </a:solidFill>
              </a:endParaRPr>
            </a:p>
          </p:txBody>
        </p:sp>
      </p:grpSp>
      <p:sp>
        <p:nvSpPr>
          <p:cNvPr id="19462" name="Rectangle 15"/>
          <p:cNvSpPr>
            <a:spLocks noChangeArrowheads="1"/>
          </p:cNvSpPr>
          <p:nvPr/>
        </p:nvSpPr>
        <p:spPr bwMode="auto">
          <a:xfrm>
            <a:off x="755576" y="6165304"/>
            <a:ext cx="3375025" cy="274638"/>
          </a:xfrm>
          <a:prstGeom prst="rect">
            <a:avLst/>
          </a:prstGeom>
          <a:solidFill>
            <a:schemeClr val="bg1"/>
          </a:solidFill>
          <a:ln w="9525">
            <a:noFill/>
            <a:miter lim="800000"/>
            <a:headEnd/>
            <a:tailEnd/>
          </a:ln>
        </p:spPr>
        <p:txBody>
          <a:bodyPr wrap="none">
            <a:spAutoFit/>
          </a:bodyPr>
          <a:lstStyle/>
          <a:p>
            <a:pPr algn="ctr">
              <a:defRPr/>
            </a:pPr>
            <a:r>
              <a:rPr lang="en-GB" sz="1200" dirty="0" err="1">
                <a:solidFill>
                  <a:schemeClr val="accent4"/>
                </a:solidFill>
                <a:latin typeface="Arial" charset="0"/>
                <a:ea typeface="+mn-ea"/>
                <a:cs typeface="Times New Roman" pitchFamily="18" charset="0"/>
              </a:rPr>
              <a:t>Stratelis</a:t>
            </a:r>
            <a:r>
              <a:rPr lang="en-GB" sz="1200" dirty="0">
                <a:solidFill>
                  <a:schemeClr val="accent4"/>
                </a:solidFill>
                <a:latin typeface="Arial" charset="0"/>
                <a:ea typeface="+mn-ea"/>
                <a:cs typeface="Times New Roman" pitchFamily="18" charset="0"/>
              </a:rPr>
              <a:t> G et al. Br J Gen </a:t>
            </a:r>
            <a:r>
              <a:rPr lang="en-GB" sz="1200" dirty="0" err="1">
                <a:solidFill>
                  <a:schemeClr val="accent4"/>
                </a:solidFill>
                <a:latin typeface="Arial" charset="0"/>
                <a:ea typeface="+mn-ea"/>
                <a:cs typeface="Times New Roman" pitchFamily="18" charset="0"/>
              </a:rPr>
              <a:t>Pract</a:t>
            </a:r>
            <a:r>
              <a:rPr lang="en-GB" sz="1200" dirty="0">
                <a:solidFill>
                  <a:schemeClr val="accent4"/>
                </a:solidFill>
                <a:latin typeface="Arial" charset="0"/>
                <a:ea typeface="+mn-ea"/>
                <a:cs typeface="Times New Roman" pitchFamily="18" charset="0"/>
              </a:rPr>
              <a:t> 2004; 54:201-6</a:t>
            </a:r>
          </a:p>
        </p:txBody>
      </p:sp>
      <p:pic>
        <p:nvPicPr>
          <p:cNvPr id="44039" name="Picture 6" descr="logoipcrg corner"/>
          <p:cNvPicPr>
            <a:picLocks noChangeAspect="1" noChangeArrowheads="1"/>
          </p:cNvPicPr>
          <p:nvPr/>
        </p:nvPicPr>
        <p:blipFill>
          <a:blip r:embed="rId3"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71604" y="274638"/>
            <a:ext cx="5880716" cy="1143000"/>
          </a:xfrm>
        </p:spPr>
        <p:txBody>
          <a:bodyPr>
            <a:noAutofit/>
          </a:bodyPr>
          <a:lstStyle/>
          <a:p>
            <a:pPr eaLnBrk="1" hangingPunct="1">
              <a:defRPr/>
            </a:pPr>
            <a:r>
              <a:rPr lang="nb-NO" sz="4000" b="0" kern="1200" dirty="0" smtClean="0">
                <a:solidFill>
                  <a:srgbClr val="FF0000"/>
                </a:solidFill>
                <a:latin typeface="Arial" pitchFamily="34" charset="0"/>
                <a:cs typeface="Arial" pitchFamily="34" charset="0"/>
              </a:rPr>
              <a:t>Case finding: Who should be tested with spirometry?</a:t>
            </a:r>
          </a:p>
        </p:txBody>
      </p:sp>
      <p:sp>
        <p:nvSpPr>
          <p:cNvPr id="114691" name="Rectangle 3"/>
          <p:cNvSpPr>
            <a:spLocks noGrp="1" noChangeArrowheads="1"/>
          </p:cNvSpPr>
          <p:nvPr>
            <p:ph idx="1"/>
          </p:nvPr>
        </p:nvSpPr>
        <p:spPr>
          <a:xfrm>
            <a:off x="358775" y="2372072"/>
            <a:ext cx="7772400" cy="3505200"/>
          </a:xfrm>
        </p:spPr>
        <p:txBody>
          <a:bodyPr/>
          <a:lstStyle/>
          <a:p>
            <a:pPr eaLnBrk="1" hangingPunct="1"/>
            <a:r>
              <a:rPr lang="nb-NO" dirty="0" smtClean="0"/>
              <a:t>Smokers &gt;10 </a:t>
            </a:r>
            <a:r>
              <a:rPr lang="nb-NO" dirty="0" err="1" smtClean="0"/>
              <a:t>pack-years</a:t>
            </a:r>
            <a:endParaRPr lang="nb-NO" dirty="0" smtClean="0"/>
          </a:p>
          <a:p>
            <a:pPr eaLnBrk="1" hangingPunct="1"/>
            <a:r>
              <a:rPr lang="nb-NO" dirty="0" smtClean="0"/>
              <a:t>Age &gt; 35</a:t>
            </a:r>
          </a:p>
          <a:p>
            <a:pPr eaLnBrk="1" hangingPunct="1"/>
            <a:r>
              <a:rPr lang="nb-NO" dirty="0" smtClean="0"/>
              <a:t>Symptoms:</a:t>
            </a:r>
          </a:p>
          <a:p>
            <a:pPr lvl="1" eaLnBrk="1" hangingPunct="1"/>
            <a:r>
              <a:rPr lang="nb-NO" sz="2400" dirty="0" smtClean="0">
                <a:solidFill>
                  <a:srgbClr val="FD5129"/>
                </a:solidFill>
              </a:rPr>
              <a:t>Cough</a:t>
            </a:r>
          </a:p>
          <a:p>
            <a:pPr lvl="1" eaLnBrk="1" hangingPunct="1"/>
            <a:r>
              <a:rPr lang="nb-NO" dirty="0" smtClean="0">
                <a:solidFill>
                  <a:srgbClr val="FD5129"/>
                </a:solidFill>
              </a:rPr>
              <a:t>Sputum</a:t>
            </a:r>
          </a:p>
          <a:p>
            <a:pPr lvl="1" eaLnBrk="1" hangingPunct="1"/>
            <a:r>
              <a:rPr lang="nb-NO" dirty="0" smtClean="0">
                <a:solidFill>
                  <a:srgbClr val="FD5129"/>
                </a:solidFill>
              </a:rPr>
              <a:t>Shortness of breath</a:t>
            </a:r>
          </a:p>
        </p:txBody>
      </p:sp>
      <p:sp>
        <p:nvSpPr>
          <p:cNvPr id="114692" name="AutoShape 4"/>
          <p:cNvSpPr>
            <a:spLocks/>
          </p:cNvSpPr>
          <p:nvPr/>
        </p:nvSpPr>
        <p:spPr bwMode="auto">
          <a:xfrm>
            <a:off x="4800600" y="2492896"/>
            <a:ext cx="304800" cy="1600200"/>
          </a:xfrm>
          <a:prstGeom prst="rightBrace">
            <a:avLst>
              <a:gd name="adj1" fmla="val 43750"/>
              <a:gd name="adj2" fmla="val 50000"/>
            </a:avLst>
          </a:prstGeom>
          <a:noFill/>
          <a:ln w="9525">
            <a:solidFill>
              <a:schemeClr val="tx1"/>
            </a:solidFill>
            <a:round/>
            <a:headEnd/>
            <a:tailEnd/>
          </a:ln>
        </p:spPr>
        <p:txBody>
          <a:bodyPr wrap="none" anchor="ctr"/>
          <a:lstStyle/>
          <a:p>
            <a:endParaRPr lang="nb-NO"/>
          </a:p>
        </p:txBody>
      </p:sp>
      <p:sp>
        <p:nvSpPr>
          <p:cNvPr id="114693" name="Text Box 5"/>
          <p:cNvSpPr txBox="1">
            <a:spLocks noChangeArrowheads="1"/>
          </p:cNvSpPr>
          <p:nvPr/>
        </p:nvSpPr>
        <p:spPr bwMode="auto">
          <a:xfrm>
            <a:off x="5364088" y="2996952"/>
            <a:ext cx="3384376" cy="646331"/>
          </a:xfrm>
          <a:prstGeom prst="rect">
            <a:avLst/>
          </a:prstGeom>
          <a:solidFill>
            <a:schemeClr val="bg1"/>
          </a:solidFill>
          <a:ln w="9525">
            <a:noFill/>
            <a:miter lim="800000"/>
            <a:headEnd/>
            <a:tailEnd/>
          </a:ln>
        </p:spPr>
        <p:txBody>
          <a:bodyPr wrap="square">
            <a:spAutoFit/>
          </a:bodyPr>
          <a:lstStyle/>
          <a:p>
            <a:pPr algn="ctr">
              <a:spcBef>
                <a:spcPct val="50000"/>
              </a:spcBef>
            </a:pPr>
            <a:r>
              <a:rPr lang="nb-NO" sz="3600" b="1" dirty="0">
                <a:solidFill>
                  <a:schemeClr val="tx2"/>
                </a:solidFill>
                <a:latin typeface="Times New Roman" pitchFamily="-65" charset="0"/>
              </a:rPr>
              <a:t>SPIROMETRY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347663" y="1341439"/>
            <a:ext cx="8461375" cy="5291136"/>
          </a:xfrm>
          <a:prstGeom prst="rect">
            <a:avLst/>
          </a:prstGeom>
        </p:spPr>
        <p:txBody>
          <a:bodyPr>
            <a:normAutofit/>
          </a:bodyPr>
          <a:lstStyle/>
          <a:p>
            <a:pPr marL="230188" indent="-230188" eaLnBrk="0" fontAlgn="base" hangingPunct="0">
              <a:spcAft>
                <a:spcPts val="600"/>
              </a:spcAft>
              <a:buClr>
                <a:srgbClr val="145477"/>
              </a:buClr>
              <a:buSzPct val="110000"/>
              <a:buFont typeface="Wingdings" pitchFamily="2" charset="2"/>
              <a:buChar char="§"/>
              <a:defRPr/>
            </a:pPr>
            <a:endParaRPr lang="en-GB" kern="0" dirty="0">
              <a:solidFill>
                <a:prstClr val="black"/>
              </a:solidFill>
              <a:latin typeface="Arial" pitchFamily="34" charset="0"/>
              <a:ea typeface="MS PGothic" pitchFamily="34" charset="-128"/>
              <a:cs typeface="Arial" pitchFamily="34" charset="0"/>
            </a:endParaRPr>
          </a:p>
        </p:txBody>
      </p:sp>
      <p:sp>
        <p:nvSpPr>
          <p:cNvPr id="2" name="Title 1"/>
          <p:cNvSpPr>
            <a:spLocks noGrp="1"/>
          </p:cNvSpPr>
          <p:nvPr>
            <p:ph type="title"/>
          </p:nvPr>
        </p:nvSpPr>
        <p:spPr/>
        <p:txBody>
          <a:bodyPr>
            <a:noAutofit/>
          </a:bodyPr>
          <a:lstStyle/>
          <a:p>
            <a:r>
              <a:rPr lang="en-GB" sz="3600" dirty="0" smtClean="0">
                <a:solidFill>
                  <a:srgbClr val="FF0000"/>
                </a:solidFill>
                <a:latin typeface="Arial" pitchFamily="34" charset="0"/>
                <a:cs typeface="Arial" pitchFamily="34" charset="0"/>
              </a:rPr>
              <a:t>Alternative approach to case-finding in primary care (IPCRG – 2009</a:t>
            </a:r>
            <a:r>
              <a:rPr lang="en-GB" sz="3600" baseline="30000" dirty="0" smtClean="0">
                <a:solidFill>
                  <a:srgbClr val="FF0000"/>
                </a:solidFill>
                <a:latin typeface="Arial" pitchFamily="34" charset="0"/>
                <a:cs typeface="Arial" pitchFamily="34" charset="0"/>
              </a:rPr>
              <a:t>1</a:t>
            </a:r>
            <a:r>
              <a:rPr lang="en-GB" sz="3600" dirty="0" smtClean="0">
                <a:solidFill>
                  <a:srgbClr val="FF0000"/>
                </a:solidFill>
                <a:latin typeface="Arial" pitchFamily="34" charset="0"/>
                <a:cs typeface="Arial" pitchFamily="34" charset="0"/>
              </a:rPr>
              <a:t>)</a:t>
            </a:r>
            <a:endParaRPr lang="en-GB" sz="3600" dirty="0">
              <a:solidFill>
                <a:srgbClr val="FF0000"/>
              </a:solidFill>
              <a:latin typeface="Arial" pitchFamily="34" charset="0"/>
              <a:cs typeface="Arial" pitchFamily="34" charset="0"/>
            </a:endParaRPr>
          </a:p>
        </p:txBody>
      </p:sp>
      <p:sp>
        <p:nvSpPr>
          <p:cNvPr id="19" name="Text Box 284"/>
          <p:cNvSpPr txBox="1">
            <a:spLocks noChangeArrowheads="1"/>
          </p:cNvSpPr>
          <p:nvPr/>
        </p:nvSpPr>
        <p:spPr bwMode="invGray">
          <a:xfrm>
            <a:off x="4471416" y="6422306"/>
            <a:ext cx="4347285" cy="330072"/>
          </a:xfrm>
          <a:prstGeom prst="rect">
            <a:avLst/>
          </a:prstGeom>
          <a:noFill/>
          <a:ln w="9525" algn="ctr">
            <a:noFill/>
            <a:miter lim="800000"/>
            <a:headEnd/>
            <a:tailEnd/>
          </a:ln>
        </p:spPr>
        <p:txBody>
          <a:bodyPr wrap="square" lIns="72000" tIns="72000" rIns="72000" bIns="72000" anchor="b">
            <a:spAutoFit/>
          </a:bodyPr>
          <a:lstStyle/>
          <a:p>
            <a:pPr algn="r" fontAlgn="base">
              <a:spcBef>
                <a:spcPct val="0"/>
              </a:spcBef>
              <a:spcAft>
                <a:spcPct val="0"/>
              </a:spcAft>
              <a:buSzPct val="100000"/>
            </a:pPr>
            <a:r>
              <a:rPr lang="en-GB" sz="1200" dirty="0" smtClean="0">
                <a:solidFill>
                  <a:prstClr val="black"/>
                </a:solidFill>
                <a:latin typeface="Arial" pitchFamily="34" charset="0"/>
                <a:cs typeface="Arial" pitchFamily="34" charset="0"/>
              </a:rPr>
              <a:t>1. Price D et al. Prim Care </a:t>
            </a:r>
            <a:r>
              <a:rPr lang="en-GB" sz="1200" dirty="0" err="1" smtClean="0">
                <a:solidFill>
                  <a:prstClr val="black"/>
                </a:solidFill>
                <a:latin typeface="Arial" pitchFamily="34" charset="0"/>
                <a:cs typeface="Arial" pitchFamily="34" charset="0"/>
              </a:rPr>
              <a:t>Respir</a:t>
            </a:r>
            <a:r>
              <a:rPr lang="en-GB" sz="1200" dirty="0" smtClean="0">
                <a:solidFill>
                  <a:prstClr val="black"/>
                </a:solidFill>
                <a:latin typeface="Arial" pitchFamily="34" charset="0"/>
                <a:cs typeface="Arial" pitchFamily="34" charset="0"/>
              </a:rPr>
              <a:t> J 2009</a:t>
            </a:r>
          </a:p>
        </p:txBody>
      </p:sp>
      <p:grpSp>
        <p:nvGrpSpPr>
          <p:cNvPr id="3" name="Group 26"/>
          <p:cNvGrpSpPr/>
          <p:nvPr/>
        </p:nvGrpSpPr>
        <p:grpSpPr>
          <a:xfrm>
            <a:off x="452450" y="1760454"/>
            <a:ext cx="8251800" cy="4260834"/>
            <a:chOff x="444500" y="2242011"/>
            <a:chExt cx="8251800" cy="4000879"/>
          </a:xfrm>
        </p:grpSpPr>
        <p:sp>
          <p:nvSpPr>
            <p:cNvPr id="5" name="Rounded Rectangle 4"/>
            <p:cNvSpPr/>
            <p:nvPr/>
          </p:nvSpPr>
          <p:spPr>
            <a:xfrm>
              <a:off x="444500" y="2644065"/>
              <a:ext cx="2324100" cy="810335"/>
            </a:xfrm>
            <a:prstGeom prst="round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400" dirty="0" smtClean="0">
                  <a:solidFill>
                    <a:srgbClr val="A13422"/>
                  </a:solidFill>
                  <a:latin typeface="Arial" pitchFamily="34" charset="0"/>
                  <a:cs typeface="Arial" pitchFamily="34" charset="0"/>
                </a:rPr>
                <a:t>Positive on COPD risk evaluation questionnaire </a:t>
              </a:r>
              <a:endParaRPr lang="en-GB" sz="1400" dirty="0">
                <a:solidFill>
                  <a:srgbClr val="A13422"/>
                </a:solidFill>
                <a:latin typeface="Arial" pitchFamily="34" charset="0"/>
                <a:cs typeface="Arial" pitchFamily="34" charset="0"/>
              </a:endParaRPr>
            </a:p>
          </p:txBody>
        </p:sp>
        <p:sp>
          <p:nvSpPr>
            <p:cNvPr id="11" name="Rounded Rectangle 10"/>
            <p:cNvSpPr/>
            <p:nvPr/>
          </p:nvSpPr>
          <p:spPr>
            <a:xfrm>
              <a:off x="444500" y="3695700"/>
              <a:ext cx="2324100" cy="810335"/>
            </a:xfrm>
            <a:prstGeom prst="round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400" dirty="0" smtClean="0">
                  <a:solidFill>
                    <a:srgbClr val="A13422"/>
                  </a:solidFill>
                  <a:latin typeface="Arial" pitchFamily="34" charset="0"/>
                  <a:cs typeface="Arial" pitchFamily="34" charset="0"/>
                </a:rPr>
                <a:t>Smokers aged 35 years and older*</a:t>
              </a:r>
              <a:endParaRPr lang="en-GB" sz="1400" dirty="0">
                <a:solidFill>
                  <a:srgbClr val="A13422"/>
                </a:solidFill>
                <a:latin typeface="Arial" pitchFamily="34" charset="0"/>
                <a:cs typeface="Arial" pitchFamily="34" charset="0"/>
              </a:endParaRPr>
            </a:p>
          </p:txBody>
        </p:sp>
        <p:sp>
          <p:nvSpPr>
            <p:cNvPr id="12" name="Rounded Rectangle 11"/>
            <p:cNvSpPr/>
            <p:nvPr/>
          </p:nvSpPr>
          <p:spPr>
            <a:xfrm>
              <a:off x="444500" y="4730815"/>
              <a:ext cx="2324100" cy="810335"/>
            </a:xfrm>
            <a:prstGeom prst="round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400" dirty="0" smtClean="0">
                  <a:solidFill>
                    <a:srgbClr val="A13422"/>
                  </a:solidFill>
                  <a:latin typeface="Arial" pitchFamily="34" charset="0"/>
                  <a:cs typeface="Arial" pitchFamily="34" charset="0"/>
                </a:rPr>
                <a:t>Symptoms suggestive of COPD</a:t>
              </a:r>
              <a:endParaRPr lang="en-GB" sz="1400" dirty="0">
                <a:solidFill>
                  <a:srgbClr val="A13422"/>
                </a:solidFill>
                <a:latin typeface="Arial" pitchFamily="34" charset="0"/>
                <a:cs typeface="Arial" pitchFamily="34" charset="0"/>
              </a:endParaRPr>
            </a:p>
          </p:txBody>
        </p:sp>
        <p:sp>
          <p:nvSpPr>
            <p:cNvPr id="13" name="Rounded Rectangle 12"/>
            <p:cNvSpPr/>
            <p:nvPr/>
          </p:nvSpPr>
          <p:spPr>
            <a:xfrm>
              <a:off x="3236770" y="3289300"/>
              <a:ext cx="2643330" cy="1489850"/>
            </a:xfrm>
            <a:prstGeom prst="roundRect">
              <a:avLst>
                <a:gd name="adj" fmla="val 8143"/>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GB" sz="1400" dirty="0" smtClean="0">
                  <a:solidFill>
                    <a:srgbClr val="A13422"/>
                  </a:solidFill>
                  <a:latin typeface="Arial" pitchFamily="34" charset="0"/>
                  <a:cs typeface="Arial" pitchFamily="34" charset="0"/>
                </a:rPr>
                <a:t>Case-identification </a:t>
              </a:r>
              <a:r>
                <a:rPr lang="en-GB" sz="1400" dirty="0" err="1" smtClean="0">
                  <a:solidFill>
                    <a:srgbClr val="A13422"/>
                  </a:solidFill>
                  <a:latin typeface="Arial" pitchFamily="34" charset="0"/>
                  <a:cs typeface="Arial" pitchFamily="34" charset="0"/>
                </a:rPr>
                <a:t>spirometry</a:t>
              </a:r>
              <a:r>
                <a:rPr lang="en-GB" sz="1400" dirty="0" smtClean="0">
                  <a:solidFill>
                    <a:srgbClr val="A13422"/>
                  </a:solidFill>
                  <a:latin typeface="Arial" pitchFamily="34" charset="0"/>
                  <a:cs typeface="Arial" pitchFamily="34" charset="0"/>
                </a:rPr>
                <a:t>:</a:t>
              </a:r>
            </a:p>
            <a:p>
              <a:pPr marL="285750" indent="-104775" fontAlgn="base">
                <a:spcBef>
                  <a:spcPct val="0"/>
                </a:spcBef>
                <a:spcAft>
                  <a:spcPct val="0"/>
                </a:spcAft>
                <a:buFont typeface="Arial" panose="020B0604020202020204" pitchFamily="34" charset="0"/>
                <a:buChar char="•"/>
              </a:pPr>
              <a:r>
                <a:rPr lang="en-GB" sz="1400" dirty="0" smtClean="0">
                  <a:solidFill>
                    <a:srgbClr val="A13422"/>
                  </a:solidFill>
                  <a:latin typeface="Arial" pitchFamily="34" charset="0"/>
                  <a:cs typeface="Arial" pitchFamily="34" charset="0"/>
                </a:rPr>
                <a:t>FEV</a:t>
              </a:r>
              <a:r>
                <a:rPr lang="en-GB" sz="1400" baseline="-25000" dirty="0" smtClean="0">
                  <a:solidFill>
                    <a:srgbClr val="A13422"/>
                  </a:solidFill>
                  <a:latin typeface="Arial" pitchFamily="34" charset="0"/>
                  <a:cs typeface="Arial" pitchFamily="34" charset="0"/>
                </a:rPr>
                <a:t>1</a:t>
              </a:r>
              <a:r>
                <a:rPr lang="en-GB" sz="1400" dirty="0" smtClean="0">
                  <a:solidFill>
                    <a:srgbClr val="A13422"/>
                  </a:solidFill>
                  <a:latin typeface="Arial" pitchFamily="34" charset="0"/>
                  <a:cs typeface="Arial" pitchFamily="34" charset="0"/>
                </a:rPr>
                <a:t> ≤80% predicted </a:t>
              </a:r>
            </a:p>
            <a:p>
              <a:pPr fontAlgn="base">
                <a:spcBef>
                  <a:spcPct val="0"/>
                </a:spcBef>
                <a:spcAft>
                  <a:spcPct val="0"/>
                </a:spcAft>
              </a:pPr>
              <a:r>
                <a:rPr lang="en-GB" sz="1400" dirty="0" smtClean="0">
                  <a:solidFill>
                    <a:srgbClr val="A13422"/>
                  </a:solidFill>
                  <a:latin typeface="Arial" pitchFamily="34" charset="0"/>
                  <a:cs typeface="Arial" pitchFamily="34" charset="0"/>
                </a:rPr>
                <a:t>or </a:t>
              </a:r>
            </a:p>
            <a:p>
              <a:pPr marL="285750" indent="-104775" fontAlgn="base">
                <a:spcBef>
                  <a:spcPct val="0"/>
                </a:spcBef>
                <a:spcAft>
                  <a:spcPct val="0"/>
                </a:spcAft>
                <a:buFont typeface="Arial" panose="020B0604020202020204" pitchFamily="34" charset="0"/>
                <a:buChar char="•"/>
              </a:pPr>
              <a:r>
                <a:rPr lang="en-GB" sz="1400" dirty="0" smtClean="0">
                  <a:solidFill>
                    <a:srgbClr val="A13422"/>
                  </a:solidFill>
                  <a:latin typeface="Arial" pitchFamily="34" charset="0"/>
                  <a:cs typeface="Arial" pitchFamily="34" charset="0"/>
                </a:rPr>
                <a:t>FEV</a:t>
              </a:r>
              <a:r>
                <a:rPr lang="en-GB" sz="1400" baseline="-25000" dirty="0" smtClean="0">
                  <a:solidFill>
                    <a:srgbClr val="A13422"/>
                  </a:solidFill>
                  <a:latin typeface="Arial" pitchFamily="34" charset="0"/>
                  <a:cs typeface="Arial" pitchFamily="34" charset="0"/>
                </a:rPr>
                <a:t>1</a:t>
              </a:r>
              <a:r>
                <a:rPr lang="en-GB" sz="1400" dirty="0" smtClean="0">
                  <a:solidFill>
                    <a:srgbClr val="A13422"/>
                  </a:solidFill>
                  <a:latin typeface="Arial" pitchFamily="34" charset="0"/>
                  <a:cs typeface="Arial" pitchFamily="34" charset="0"/>
                </a:rPr>
                <a:t>/FVC ≤</a:t>
              </a:r>
              <a:r>
                <a:rPr lang="en-GB" sz="1400" dirty="0">
                  <a:solidFill>
                    <a:srgbClr val="A13422"/>
                  </a:solidFill>
                  <a:latin typeface="Arial" pitchFamily="34" charset="0"/>
                  <a:cs typeface="Arial" pitchFamily="34" charset="0"/>
                </a:rPr>
                <a:t>80% </a:t>
              </a:r>
              <a:endParaRPr lang="en-GB" sz="1400" dirty="0" smtClean="0">
                <a:solidFill>
                  <a:srgbClr val="A13422"/>
                </a:solidFill>
                <a:latin typeface="Arial" pitchFamily="34" charset="0"/>
                <a:cs typeface="Arial" pitchFamily="34" charset="0"/>
              </a:endParaRPr>
            </a:p>
            <a:p>
              <a:pPr fontAlgn="base">
                <a:spcBef>
                  <a:spcPct val="0"/>
                </a:spcBef>
                <a:spcAft>
                  <a:spcPct val="0"/>
                </a:spcAft>
              </a:pPr>
              <a:r>
                <a:rPr lang="en-GB" sz="1400" dirty="0" smtClean="0">
                  <a:solidFill>
                    <a:srgbClr val="A13422"/>
                  </a:solidFill>
                  <a:latin typeface="Arial" pitchFamily="34" charset="0"/>
                  <a:cs typeface="Arial" pitchFamily="34" charset="0"/>
                </a:rPr>
                <a:t>or</a:t>
              </a:r>
            </a:p>
            <a:p>
              <a:pPr marL="285750" indent="-104775" fontAlgn="base">
                <a:spcBef>
                  <a:spcPct val="0"/>
                </a:spcBef>
                <a:spcAft>
                  <a:spcPct val="0"/>
                </a:spcAft>
                <a:buFont typeface="Arial" panose="020B0604020202020204" pitchFamily="34" charset="0"/>
                <a:buChar char="•"/>
              </a:pPr>
              <a:r>
                <a:rPr lang="en-GB" sz="1400" dirty="0" smtClean="0">
                  <a:solidFill>
                    <a:srgbClr val="A13422"/>
                  </a:solidFill>
                  <a:latin typeface="Arial" pitchFamily="34" charset="0"/>
                  <a:cs typeface="Arial" pitchFamily="34" charset="0"/>
                </a:rPr>
                <a:t>FEV</a:t>
              </a:r>
              <a:r>
                <a:rPr lang="en-GB" sz="1400" baseline="-25000" dirty="0" smtClean="0">
                  <a:solidFill>
                    <a:srgbClr val="A13422"/>
                  </a:solidFill>
                  <a:latin typeface="Arial" pitchFamily="34" charset="0"/>
                  <a:cs typeface="Arial" pitchFamily="34" charset="0"/>
                </a:rPr>
                <a:t>1</a:t>
              </a:r>
              <a:r>
                <a:rPr lang="en-GB" sz="1400" dirty="0" smtClean="0">
                  <a:solidFill>
                    <a:srgbClr val="A13422"/>
                  </a:solidFill>
                  <a:latin typeface="Arial" pitchFamily="34" charset="0"/>
                  <a:cs typeface="Arial" pitchFamily="34" charset="0"/>
                </a:rPr>
                <a:t>/FEV</a:t>
              </a:r>
              <a:r>
                <a:rPr lang="en-GB" sz="1400" baseline="-25000" dirty="0" smtClean="0">
                  <a:solidFill>
                    <a:srgbClr val="A13422"/>
                  </a:solidFill>
                  <a:latin typeface="Arial" pitchFamily="34" charset="0"/>
                  <a:cs typeface="Arial" pitchFamily="34" charset="0"/>
                </a:rPr>
                <a:t>6 </a:t>
              </a:r>
              <a:r>
                <a:rPr lang="en-GB" sz="1400" dirty="0" smtClean="0">
                  <a:solidFill>
                    <a:srgbClr val="A13422"/>
                  </a:solidFill>
                  <a:latin typeface="Arial" pitchFamily="34" charset="0"/>
                  <a:cs typeface="Arial" pitchFamily="34" charset="0"/>
                </a:rPr>
                <a:t>≤</a:t>
              </a:r>
              <a:r>
                <a:rPr lang="en-GB" sz="1400" dirty="0">
                  <a:solidFill>
                    <a:srgbClr val="A13422"/>
                  </a:solidFill>
                  <a:latin typeface="Arial" pitchFamily="34" charset="0"/>
                  <a:cs typeface="Arial" pitchFamily="34" charset="0"/>
                </a:rPr>
                <a:t>80</a:t>
              </a:r>
              <a:r>
                <a:rPr lang="en-GB" sz="1400" dirty="0" smtClean="0">
                  <a:solidFill>
                    <a:srgbClr val="A13422"/>
                  </a:solidFill>
                  <a:latin typeface="Arial" pitchFamily="34" charset="0"/>
                  <a:cs typeface="Arial" pitchFamily="34" charset="0"/>
                </a:rPr>
                <a:t>%</a:t>
              </a:r>
              <a:endParaRPr lang="en-GB" sz="1400" dirty="0">
                <a:solidFill>
                  <a:srgbClr val="A13422"/>
                </a:solidFill>
                <a:latin typeface="Arial" pitchFamily="34" charset="0"/>
                <a:cs typeface="Arial" pitchFamily="34" charset="0"/>
              </a:endParaRPr>
            </a:p>
          </p:txBody>
        </p:sp>
        <p:sp>
          <p:nvSpPr>
            <p:cNvPr id="14" name="Rounded Rectangle 13"/>
            <p:cNvSpPr/>
            <p:nvPr/>
          </p:nvSpPr>
          <p:spPr>
            <a:xfrm>
              <a:off x="6372200" y="2644065"/>
              <a:ext cx="2324100" cy="810335"/>
            </a:xfrm>
            <a:prstGeom prst="round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400" dirty="0" smtClean="0">
                  <a:solidFill>
                    <a:srgbClr val="A13422"/>
                  </a:solidFill>
                  <a:latin typeface="Arial" pitchFamily="34" charset="0"/>
                  <a:cs typeface="Arial" pitchFamily="34" charset="0"/>
                </a:rPr>
                <a:t>Positive on IPCRG COPD risk evaluation questionnaire</a:t>
              </a:r>
              <a:endParaRPr lang="en-GB" sz="1400" baseline="30000" dirty="0">
                <a:solidFill>
                  <a:srgbClr val="A13422"/>
                </a:solidFill>
                <a:latin typeface="Arial" pitchFamily="34" charset="0"/>
                <a:cs typeface="Arial" pitchFamily="34" charset="0"/>
              </a:endParaRPr>
            </a:p>
          </p:txBody>
        </p:sp>
        <p:sp>
          <p:nvSpPr>
            <p:cNvPr id="15" name="Rounded Rectangle 14"/>
            <p:cNvSpPr/>
            <p:nvPr/>
          </p:nvSpPr>
          <p:spPr>
            <a:xfrm>
              <a:off x="6372200" y="3695700"/>
              <a:ext cx="2324100" cy="810335"/>
            </a:xfrm>
            <a:prstGeom prst="round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400" dirty="0" smtClean="0">
                  <a:solidFill>
                    <a:srgbClr val="A13422"/>
                  </a:solidFill>
                  <a:latin typeface="Arial" pitchFamily="34" charset="0"/>
                  <a:cs typeface="Arial" pitchFamily="34" charset="0"/>
                </a:rPr>
                <a:t>Smokers aged 35 years and older*</a:t>
              </a:r>
              <a:endParaRPr lang="en-GB" sz="1400" dirty="0">
                <a:solidFill>
                  <a:srgbClr val="A13422"/>
                </a:solidFill>
                <a:latin typeface="Arial" pitchFamily="34" charset="0"/>
                <a:cs typeface="Arial" pitchFamily="34" charset="0"/>
              </a:endParaRPr>
            </a:p>
          </p:txBody>
        </p:sp>
        <p:sp>
          <p:nvSpPr>
            <p:cNvPr id="16" name="Rounded Rectangle 15"/>
            <p:cNvSpPr/>
            <p:nvPr/>
          </p:nvSpPr>
          <p:spPr>
            <a:xfrm>
              <a:off x="6372200" y="4730815"/>
              <a:ext cx="2324100" cy="810335"/>
            </a:xfrm>
            <a:prstGeom prst="round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400" dirty="0">
                  <a:solidFill>
                    <a:srgbClr val="A13422"/>
                  </a:solidFill>
                  <a:latin typeface="Arial" pitchFamily="34" charset="0"/>
                  <a:cs typeface="Arial" pitchFamily="34" charset="0"/>
                </a:rPr>
                <a:t>Symptoms suggestive of COPD</a:t>
              </a:r>
            </a:p>
          </p:txBody>
        </p:sp>
        <p:sp>
          <p:nvSpPr>
            <p:cNvPr id="6" name="Oval 5"/>
            <p:cNvSpPr/>
            <p:nvPr/>
          </p:nvSpPr>
          <p:spPr>
            <a:xfrm>
              <a:off x="3936159" y="4958509"/>
              <a:ext cx="1284381" cy="1284381"/>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GB" sz="1400" dirty="0" smtClean="0">
                  <a:solidFill>
                    <a:srgbClr val="A13422"/>
                  </a:solidFill>
                  <a:latin typeface="Arial" pitchFamily="34" charset="0"/>
                  <a:cs typeface="Arial" pitchFamily="34" charset="0"/>
                </a:rPr>
                <a:t>Diagnostic spirometry</a:t>
              </a:r>
              <a:endParaRPr lang="en-GB" sz="1400" dirty="0">
                <a:solidFill>
                  <a:srgbClr val="A13422"/>
                </a:solidFill>
                <a:latin typeface="Arial" pitchFamily="34" charset="0"/>
                <a:cs typeface="Arial" pitchFamily="34" charset="0"/>
              </a:endParaRPr>
            </a:p>
          </p:txBody>
        </p:sp>
        <p:sp>
          <p:nvSpPr>
            <p:cNvPr id="7" name="Freeform 6"/>
            <p:cNvSpPr/>
            <p:nvPr/>
          </p:nvSpPr>
          <p:spPr>
            <a:xfrm>
              <a:off x="2755900" y="2997200"/>
              <a:ext cx="469900" cy="876300"/>
            </a:xfrm>
            <a:custGeom>
              <a:avLst/>
              <a:gdLst>
                <a:gd name="connsiteX0" fmla="*/ 0 w 469900"/>
                <a:gd name="connsiteY0" fmla="*/ 0 h 876300"/>
                <a:gd name="connsiteX1" fmla="*/ 165100 w 469900"/>
                <a:gd name="connsiteY1" fmla="*/ 0 h 876300"/>
                <a:gd name="connsiteX2" fmla="*/ 165100 w 469900"/>
                <a:gd name="connsiteY2" fmla="*/ 876300 h 876300"/>
                <a:gd name="connsiteX3" fmla="*/ 469900 w 469900"/>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469900" h="876300">
                  <a:moveTo>
                    <a:pt x="0" y="0"/>
                  </a:moveTo>
                  <a:lnTo>
                    <a:pt x="165100" y="0"/>
                  </a:lnTo>
                  <a:lnTo>
                    <a:pt x="165100" y="876300"/>
                  </a:lnTo>
                  <a:lnTo>
                    <a:pt x="469900" y="876300"/>
                  </a:lnTo>
                </a:path>
              </a:pathLst>
            </a:custGeom>
            <a:noFill/>
            <a:ln w="19050">
              <a:solidFill>
                <a:schemeClr val="accent2"/>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Arial" pitchFamily="34" charset="0"/>
                <a:cs typeface="Arial" pitchFamily="34" charset="0"/>
              </a:endParaRPr>
            </a:p>
          </p:txBody>
        </p:sp>
        <p:sp>
          <p:nvSpPr>
            <p:cNvPr id="21" name="Freeform 20"/>
            <p:cNvSpPr/>
            <p:nvPr/>
          </p:nvSpPr>
          <p:spPr>
            <a:xfrm flipV="1">
              <a:off x="2755900" y="4374105"/>
              <a:ext cx="469900" cy="876300"/>
            </a:xfrm>
            <a:custGeom>
              <a:avLst/>
              <a:gdLst>
                <a:gd name="connsiteX0" fmla="*/ 0 w 469900"/>
                <a:gd name="connsiteY0" fmla="*/ 0 h 876300"/>
                <a:gd name="connsiteX1" fmla="*/ 165100 w 469900"/>
                <a:gd name="connsiteY1" fmla="*/ 0 h 876300"/>
                <a:gd name="connsiteX2" fmla="*/ 165100 w 469900"/>
                <a:gd name="connsiteY2" fmla="*/ 876300 h 876300"/>
                <a:gd name="connsiteX3" fmla="*/ 469900 w 469900"/>
                <a:gd name="connsiteY3" fmla="*/ 876300 h 876300"/>
              </a:gdLst>
              <a:ahLst/>
              <a:cxnLst>
                <a:cxn ang="0">
                  <a:pos x="connsiteX0" y="connsiteY0"/>
                </a:cxn>
                <a:cxn ang="0">
                  <a:pos x="connsiteX1" y="connsiteY1"/>
                </a:cxn>
                <a:cxn ang="0">
                  <a:pos x="connsiteX2" y="connsiteY2"/>
                </a:cxn>
                <a:cxn ang="0">
                  <a:pos x="connsiteX3" y="connsiteY3"/>
                </a:cxn>
              </a:cxnLst>
              <a:rect l="l" t="t" r="r" b="b"/>
              <a:pathLst>
                <a:path w="469900" h="876300">
                  <a:moveTo>
                    <a:pt x="0" y="0"/>
                  </a:moveTo>
                  <a:lnTo>
                    <a:pt x="165100" y="0"/>
                  </a:lnTo>
                  <a:lnTo>
                    <a:pt x="165100" y="876300"/>
                  </a:lnTo>
                  <a:lnTo>
                    <a:pt x="469900" y="876300"/>
                  </a:lnTo>
                </a:path>
              </a:pathLst>
            </a:custGeom>
            <a:noFill/>
            <a:ln w="19050">
              <a:solidFill>
                <a:schemeClr val="accent2"/>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Arial" pitchFamily="34" charset="0"/>
                <a:cs typeface="Arial" pitchFamily="34" charset="0"/>
              </a:endParaRPr>
            </a:p>
          </p:txBody>
        </p:sp>
        <p:cxnSp>
          <p:nvCxnSpPr>
            <p:cNvPr id="10" name="Straight Arrow Connector 9"/>
            <p:cNvCxnSpPr>
              <a:stCxn id="11" idx="3"/>
            </p:cNvCxnSpPr>
            <p:nvPr/>
          </p:nvCxnSpPr>
          <p:spPr>
            <a:xfrm flipV="1">
              <a:off x="2768600" y="4100867"/>
              <a:ext cx="457200" cy="1"/>
            </a:xfrm>
            <a:prstGeom prst="straightConnector1">
              <a:avLst/>
            </a:prstGeom>
            <a:ln w="19050">
              <a:solidFill>
                <a:schemeClr val="accent2"/>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5232400" y="2984500"/>
              <a:ext cx="1143000" cy="2489200"/>
            </a:xfrm>
            <a:custGeom>
              <a:avLst/>
              <a:gdLst>
                <a:gd name="connsiteX0" fmla="*/ 1143000 w 1143000"/>
                <a:gd name="connsiteY0" fmla="*/ 0 h 2489200"/>
                <a:gd name="connsiteX1" fmla="*/ 800100 w 1143000"/>
                <a:gd name="connsiteY1" fmla="*/ 0 h 2489200"/>
                <a:gd name="connsiteX2" fmla="*/ 800100 w 1143000"/>
                <a:gd name="connsiteY2" fmla="*/ 2489200 h 2489200"/>
                <a:gd name="connsiteX3" fmla="*/ 0 w 1143000"/>
                <a:gd name="connsiteY3" fmla="*/ 2489200 h 2489200"/>
              </a:gdLst>
              <a:ahLst/>
              <a:cxnLst>
                <a:cxn ang="0">
                  <a:pos x="connsiteX0" y="connsiteY0"/>
                </a:cxn>
                <a:cxn ang="0">
                  <a:pos x="connsiteX1" y="connsiteY1"/>
                </a:cxn>
                <a:cxn ang="0">
                  <a:pos x="connsiteX2" y="connsiteY2"/>
                </a:cxn>
                <a:cxn ang="0">
                  <a:pos x="connsiteX3" y="connsiteY3"/>
                </a:cxn>
              </a:cxnLst>
              <a:rect l="l" t="t" r="r" b="b"/>
              <a:pathLst>
                <a:path w="1143000" h="2489200">
                  <a:moveTo>
                    <a:pt x="1143000" y="0"/>
                  </a:moveTo>
                  <a:lnTo>
                    <a:pt x="800100" y="0"/>
                  </a:lnTo>
                  <a:lnTo>
                    <a:pt x="800100" y="2489200"/>
                  </a:lnTo>
                  <a:lnTo>
                    <a:pt x="0" y="2489200"/>
                  </a:lnTo>
                </a:path>
              </a:pathLst>
            </a:custGeom>
            <a:noFill/>
            <a:ln w="19050">
              <a:solidFill>
                <a:schemeClr val="accent2"/>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Arial" pitchFamily="34" charset="0"/>
                <a:cs typeface="Arial" pitchFamily="34" charset="0"/>
              </a:endParaRPr>
            </a:p>
          </p:txBody>
        </p:sp>
        <p:sp>
          <p:nvSpPr>
            <p:cNvPr id="22" name="Freeform 21"/>
            <p:cNvSpPr/>
            <p:nvPr/>
          </p:nvSpPr>
          <p:spPr>
            <a:xfrm>
              <a:off x="5232400" y="4102100"/>
              <a:ext cx="1143000" cy="1536700"/>
            </a:xfrm>
            <a:custGeom>
              <a:avLst/>
              <a:gdLst>
                <a:gd name="connsiteX0" fmla="*/ 1079500 w 1079500"/>
                <a:gd name="connsiteY0" fmla="*/ 0 h 1536700"/>
                <a:gd name="connsiteX1" fmla="*/ 838200 w 1079500"/>
                <a:gd name="connsiteY1" fmla="*/ 0 h 1536700"/>
                <a:gd name="connsiteX2" fmla="*/ 838200 w 1079500"/>
                <a:gd name="connsiteY2" fmla="*/ 1536700 h 1536700"/>
                <a:gd name="connsiteX3" fmla="*/ 0 w 1079500"/>
                <a:gd name="connsiteY3" fmla="*/ 1536700 h 1536700"/>
              </a:gdLst>
              <a:ahLst/>
              <a:cxnLst>
                <a:cxn ang="0">
                  <a:pos x="connsiteX0" y="connsiteY0"/>
                </a:cxn>
                <a:cxn ang="0">
                  <a:pos x="connsiteX1" y="connsiteY1"/>
                </a:cxn>
                <a:cxn ang="0">
                  <a:pos x="connsiteX2" y="connsiteY2"/>
                </a:cxn>
                <a:cxn ang="0">
                  <a:pos x="connsiteX3" y="connsiteY3"/>
                </a:cxn>
              </a:cxnLst>
              <a:rect l="l" t="t" r="r" b="b"/>
              <a:pathLst>
                <a:path w="1079500" h="1536700">
                  <a:moveTo>
                    <a:pt x="1079500" y="0"/>
                  </a:moveTo>
                  <a:lnTo>
                    <a:pt x="838200" y="0"/>
                  </a:lnTo>
                  <a:lnTo>
                    <a:pt x="838200" y="1536700"/>
                  </a:lnTo>
                  <a:lnTo>
                    <a:pt x="0" y="1536700"/>
                  </a:lnTo>
                </a:path>
              </a:pathLst>
            </a:custGeom>
            <a:noFill/>
            <a:ln w="19050">
              <a:solidFill>
                <a:schemeClr val="accent2"/>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Arial" pitchFamily="34" charset="0"/>
                <a:cs typeface="Arial" pitchFamily="34" charset="0"/>
              </a:endParaRPr>
            </a:p>
          </p:txBody>
        </p:sp>
        <p:sp>
          <p:nvSpPr>
            <p:cNvPr id="23" name="Freeform 22"/>
            <p:cNvSpPr/>
            <p:nvPr/>
          </p:nvSpPr>
          <p:spPr>
            <a:xfrm>
              <a:off x="5233240" y="5118100"/>
              <a:ext cx="1142160" cy="660400"/>
            </a:xfrm>
            <a:custGeom>
              <a:avLst/>
              <a:gdLst>
                <a:gd name="connsiteX0" fmla="*/ 1092200 w 1092200"/>
                <a:gd name="connsiteY0" fmla="*/ 0 h 660400"/>
                <a:gd name="connsiteX1" fmla="*/ 939800 w 1092200"/>
                <a:gd name="connsiteY1" fmla="*/ 0 h 660400"/>
                <a:gd name="connsiteX2" fmla="*/ 939800 w 1092200"/>
                <a:gd name="connsiteY2" fmla="*/ 660400 h 660400"/>
                <a:gd name="connsiteX3" fmla="*/ 0 w 1092200"/>
                <a:gd name="connsiteY3" fmla="*/ 660400 h 660400"/>
              </a:gdLst>
              <a:ahLst/>
              <a:cxnLst>
                <a:cxn ang="0">
                  <a:pos x="connsiteX0" y="connsiteY0"/>
                </a:cxn>
                <a:cxn ang="0">
                  <a:pos x="connsiteX1" y="connsiteY1"/>
                </a:cxn>
                <a:cxn ang="0">
                  <a:pos x="connsiteX2" y="connsiteY2"/>
                </a:cxn>
                <a:cxn ang="0">
                  <a:pos x="connsiteX3" y="connsiteY3"/>
                </a:cxn>
              </a:cxnLst>
              <a:rect l="l" t="t" r="r" b="b"/>
              <a:pathLst>
                <a:path w="1092200" h="660400">
                  <a:moveTo>
                    <a:pt x="1092200" y="0"/>
                  </a:moveTo>
                  <a:lnTo>
                    <a:pt x="939800" y="0"/>
                  </a:lnTo>
                  <a:lnTo>
                    <a:pt x="939800" y="660400"/>
                  </a:lnTo>
                  <a:lnTo>
                    <a:pt x="0" y="660400"/>
                  </a:lnTo>
                </a:path>
              </a:pathLst>
            </a:custGeom>
            <a:noFill/>
            <a:ln w="19050">
              <a:solidFill>
                <a:schemeClr val="accent2"/>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Arial" pitchFamily="34" charset="0"/>
                <a:cs typeface="Arial" pitchFamily="34" charset="0"/>
              </a:endParaRPr>
            </a:p>
          </p:txBody>
        </p:sp>
        <p:sp>
          <p:nvSpPr>
            <p:cNvPr id="25" name="TextBox 24"/>
            <p:cNvSpPr txBox="1"/>
            <p:nvPr/>
          </p:nvSpPr>
          <p:spPr>
            <a:xfrm>
              <a:off x="635000" y="2242011"/>
              <a:ext cx="1768014" cy="338554"/>
            </a:xfrm>
            <a:prstGeom prst="rect">
              <a:avLst/>
            </a:prstGeom>
            <a:noFill/>
          </p:spPr>
          <p:txBody>
            <a:bodyPr wrap="square" rtlCol="0">
              <a:spAutoFit/>
            </a:bodyPr>
            <a:lstStyle/>
            <a:p>
              <a:pPr algn="ctr" fontAlgn="base">
                <a:spcBef>
                  <a:spcPct val="0"/>
                </a:spcBef>
                <a:spcAft>
                  <a:spcPct val="0"/>
                </a:spcAft>
              </a:pPr>
              <a:r>
                <a:rPr lang="en-GB" sz="1600" b="1" dirty="0" smtClean="0">
                  <a:solidFill>
                    <a:prstClr val="black"/>
                  </a:solidFill>
                  <a:latin typeface="Arial" pitchFamily="34" charset="0"/>
                  <a:cs typeface="Arial" pitchFamily="34" charset="0"/>
                </a:rPr>
                <a:t>Option A</a:t>
              </a:r>
              <a:endParaRPr lang="en-GB" sz="1600" b="1" dirty="0">
                <a:solidFill>
                  <a:prstClr val="black"/>
                </a:solidFill>
                <a:latin typeface="Arial" pitchFamily="34" charset="0"/>
                <a:cs typeface="Arial" pitchFamily="34" charset="0"/>
              </a:endParaRPr>
            </a:p>
          </p:txBody>
        </p:sp>
        <p:sp>
          <p:nvSpPr>
            <p:cNvPr id="28" name="TextBox 27"/>
            <p:cNvSpPr txBox="1"/>
            <p:nvPr/>
          </p:nvSpPr>
          <p:spPr>
            <a:xfrm>
              <a:off x="6642230" y="2242011"/>
              <a:ext cx="1768014" cy="338554"/>
            </a:xfrm>
            <a:prstGeom prst="rect">
              <a:avLst/>
            </a:prstGeom>
            <a:noFill/>
          </p:spPr>
          <p:txBody>
            <a:bodyPr wrap="square" rtlCol="0">
              <a:spAutoFit/>
            </a:bodyPr>
            <a:lstStyle/>
            <a:p>
              <a:pPr algn="ctr" fontAlgn="base">
                <a:spcBef>
                  <a:spcPct val="0"/>
                </a:spcBef>
                <a:spcAft>
                  <a:spcPct val="0"/>
                </a:spcAft>
              </a:pPr>
              <a:r>
                <a:rPr lang="en-GB" sz="1600" b="1" dirty="0" smtClean="0">
                  <a:solidFill>
                    <a:prstClr val="black"/>
                  </a:solidFill>
                  <a:latin typeface="Arial" pitchFamily="34" charset="0"/>
                  <a:cs typeface="Arial" pitchFamily="34" charset="0"/>
                </a:rPr>
                <a:t>Option B</a:t>
              </a:r>
              <a:endParaRPr lang="en-GB" sz="1600" b="1" dirty="0">
                <a:solidFill>
                  <a:prstClr val="black"/>
                </a:solidFill>
                <a:latin typeface="Arial" pitchFamily="34" charset="0"/>
                <a:cs typeface="Arial" pitchFamily="34" charset="0"/>
              </a:endParaRPr>
            </a:p>
          </p:txBody>
        </p:sp>
      </p:grpSp>
      <p:sp>
        <p:nvSpPr>
          <p:cNvPr id="30" name="Text Placeholder 5"/>
          <p:cNvSpPr txBox="1">
            <a:spLocks/>
          </p:cNvSpPr>
          <p:nvPr/>
        </p:nvSpPr>
        <p:spPr>
          <a:xfrm>
            <a:off x="296862" y="6523025"/>
            <a:ext cx="4887786" cy="236550"/>
          </a:xfrm>
          <a:prstGeom prst="rect">
            <a:avLst/>
          </a:prstGeom>
        </p:spPr>
        <p:txBody>
          <a:bodyPr anchor="b"/>
          <a:lstStyle/>
          <a:p>
            <a:pPr eaLnBrk="0" fontAlgn="base" hangingPunct="0">
              <a:buClr>
                <a:srgbClr val="145477"/>
              </a:buClr>
              <a:buSzPct val="110000"/>
              <a:defRPr/>
            </a:pPr>
            <a:endParaRPr lang="en-GB" sz="1200" kern="0" dirty="0" smtClean="0">
              <a:solidFill>
                <a:srgbClr val="000000">
                  <a:lumMod val="50000"/>
                  <a:lumOff val="50000"/>
                </a:srgbClr>
              </a:solidFill>
              <a:latin typeface="Arial" pitchFamily="34" charset="0"/>
              <a:ea typeface="MS PGothic" pitchFamily="34" charset="-128"/>
              <a:cs typeface="Arial" pitchFamily="34" charset="0"/>
            </a:endParaRPr>
          </a:p>
        </p:txBody>
      </p:sp>
      <p:sp>
        <p:nvSpPr>
          <p:cNvPr id="31" name="TextBox 30"/>
          <p:cNvSpPr txBox="1"/>
          <p:nvPr/>
        </p:nvSpPr>
        <p:spPr>
          <a:xfrm>
            <a:off x="235089" y="6448786"/>
            <a:ext cx="4263505" cy="276999"/>
          </a:xfrm>
          <a:prstGeom prst="rect">
            <a:avLst/>
          </a:prstGeom>
          <a:noFill/>
        </p:spPr>
        <p:txBody>
          <a:bodyPr wrap="square" rtlCol="0" anchor="b" anchorCtr="0">
            <a:spAutoFit/>
          </a:bodyPr>
          <a:lstStyle/>
          <a:p>
            <a:pPr fontAlgn="base">
              <a:spcBef>
                <a:spcPct val="0"/>
              </a:spcBef>
              <a:spcAft>
                <a:spcPts val="600"/>
              </a:spcAft>
              <a:buClr>
                <a:srgbClr val="0071BC"/>
              </a:buClr>
            </a:pPr>
            <a:r>
              <a:rPr lang="en-GB" sz="1200" dirty="0">
                <a:solidFill>
                  <a:prstClr val="black"/>
                </a:solidFill>
                <a:latin typeface="Arial" pitchFamily="34" charset="0"/>
                <a:cs typeface="Arial" pitchFamily="34" charset="0"/>
              </a:rPr>
              <a:t>*Patients aged 30 and over if high </a:t>
            </a:r>
            <a:r>
              <a:rPr lang="en-GB" sz="1200" dirty="0" smtClean="0">
                <a:solidFill>
                  <a:prstClr val="black"/>
                </a:solidFill>
                <a:latin typeface="Arial" pitchFamily="34" charset="0"/>
                <a:cs typeface="Arial" pitchFamily="34" charset="0"/>
              </a:rPr>
              <a:t>risk</a:t>
            </a:r>
          </a:p>
        </p:txBody>
      </p:sp>
      <p:sp>
        <p:nvSpPr>
          <p:cNvPr id="29" name="Rounded Rectangle 28"/>
          <p:cNvSpPr/>
          <p:nvPr/>
        </p:nvSpPr>
        <p:spPr>
          <a:xfrm>
            <a:off x="6352356" y="5138945"/>
            <a:ext cx="2324100" cy="810335"/>
          </a:xfrm>
          <a:prstGeom prst="roundRect">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400" dirty="0" smtClean="0">
                <a:solidFill>
                  <a:prstClr val="white"/>
                </a:solidFill>
                <a:latin typeface="Arial" pitchFamily="34" charset="0"/>
                <a:cs typeface="Arial" pitchFamily="34" charset="0"/>
              </a:rPr>
              <a:t>LRTIs</a:t>
            </a:r>
          </a:p>
          <a:p>
            <a:pPr algn="ctr" fontAlgn="base">
              <a:spcBef>
                <a:spcPct val="0"/>
              </a:spcBef>
              <a:spcAft>
                <a:spcPct val="0"/>
              </a:spcAft>
            </a:pPr>
            <a:r>
              <a:rPr lang="en-GB" sz="1400" dirty="0" smtClean="0">
                <a:solidFill>
                  <a:prstClr val="white"/>
                </a:solidFill>
                <a:latin typeface="Arial" pitchFamily="34" charset="0"/>
                <a:cs typeface="Arial" pitchFamily="34" charset="0"/>
              </a:rPr>
              <a:t>Chest x-rays</a:t>
            </a:r>
          </a:p>
          <a:p>
            <a:pPr algn="ctr" fontAlgn="base">
              <a:spcBef>
                <a:spcPct val="0"/>
              </a:spcBef>
              <a:spcAft>
                <a:spcPct val="0"/>
              </a:spcAft>
            </a:pPr>
            <a:r>
              <a:rPr lang="en-GB" sz="1400" dirty="0" smtClean="0">
                <a:solidFill>
                  <a:prstClr val="white"/>
                </a:solidFill>
                <a:latin typeface="Arial" pitchFamily="34" charset="0"/>
                <a:cs typeface="Arial" pitchFamily="34" charset="0"/>
              </a:rPr>
              <a:t>Comorbidities</a:t>
            </a:r>
            <a:r>
              <a:rPr lang="en-GB" sz="1400" baseline="30000" dirty="0" smtClean="0">
                <a:solidFill>
                  <a:prstClr val="white"/>
                </a:solidFill>
                <a:latin typeface="Arial" pitchFamily="34" charset="0"/>
                <a:cs typeface="Arial" pitchFamily="34" charset="0"/>
              </a:rPr>
              <a:t>2</a:t>
            </a:r>
            <a:endParaRPr lang="en-GB" sz="1400" baseline="30000" dirty="0">
              <a:solidFill>
                <a:prstClr val="white"/>
              </a:solidFill>
              <a:latin typeface="Arial" pitchFamily="34" charset="0"/>
              <a:cs typeface="Arial" pitchFamily="34" charset="0"/>
            </a:endParaRPr>
          </a:p>
        </p:txBody>
      </p:sp>
      <p:sp>
        <p:nvSpPr>
          <p:cNvPr id="32" name="Freeform 31"/>
          <p:cNvSpPr/>
          <p:nvPr/>
        </p:nvSpPr>
        <p:spPr>
          <a:xfrm flipV="1">
            <a:off x="5184648" y="5360888"/>
            <a:ext cx="1177584" cy="183224"/>
          </a:xfrm>
          <a:custGeom>
            <a:avLst/>
            <a:gdLst>
              <a:gd name="connsiteX0" fmla="*/ 1092200 w 1092200"/>
              <a:gd name="connsiteY0" fmla="*/ 0 h 660400"/>
              <a:gd name="connsiteX1" fmla="*/ 939800 w 1092200"/>
              <a:gd name="connsiteY1" fmla="*/ 0 h 660400"/>
              <a:gd name="connsiteX2" fmla="*/ 939800 w 1092200"/>
              <a:gd name="connsiteY2" fmla="*/ 660400 h 660400"/>
              <a:gd name="connsiteX3" fmla="*/ 0 w 1092200"/>
              <a:gd name="connsiteY3" fmla="*/ 660400 h 660400"/>
            </a:gdLst>
            <a:ahLst/>
            <a:cxnLst>
              <a:cxn ang="0">
                <a:pos x="connsiteX0" y="connsiteY0"/>
              </a:cxn>
              <a:cxn ang="0">
                <a:pos x="connsiteX1" y="connsiteY1"/>
              </a:cxn>
              <a:cxn ang="0">
                <a:pos x="connsiteX2" y="connsiteY2"/>
              </a:cxn>
              <a:cxn ang="0">
                <a:pos x="connsiteX3" y="connsiteY3"/>
              </a:cxn>
            </a:cxnLst>
            <a:rect l="l" t="t" r="r" b="b"/>
            <a:pathLst>
              <a:path w="1092200" h="660400">
                <a:moveTo>
                  <a:pt x="1092200" y="0"/>
                </a:moveTo>
                <a:lnTo>
                  <a:pt x="939800" y="0"/>
                </a:lnTo>
                <a:lnTo>
                  <a:pt x="939800" y="660400"/>
                </a:lnTo>
                <a:lnTo>
                  <a:pt x="0" y="660400"/>
                </a:lnTo>
              </a:path>
            </a:pathLst>
          </a:custGeom>
          <a:noFill/>
          <a:ln w="19050">
            <a:solidFill>
              <a:schemeClr val="accent2"/>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Arial" pitchFamily="34" charset="0"/>
              <a:cs typeface="Arial" pitchFamily="34" charset="0"/>
            </a:endParaRPr>
          </a:p>
        </p:txBody>
      </p:sp>
      <p:sp>
        <p:nvSpPr>
          <p:cNvPr id="4" name="Rektangel 3"/>
          <p:cNvSpPr/>
          <p:nvPr/>
        </p:nvSpPr>
        <p:spPr>
          <a:xfrm>
            <a:off x="6002095" y="2128201"/>
            <a:ext cx="3080210" cy="3828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ktangel 26"/>
          <p:cNvSpPr/>
          <p:nvPr/>
        </p:nvSpPr>
        <p:spPr>
          <a:xfrm>
            <a:off x="5241191" y="4601435"/>
            <a:ext cx="1111166" cy="1558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ktangel 32"/>
          <p:cNvSpPr/>
          <p:nvPr/>
        </p:nvSpPr>
        <p:spPr>
          <a:xfrm>
            <a:off x="2820914" y="1754979"/>
            <a:ext cx="3080210" cy="2898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ktangel 33"/>
          <p:cNvSpPr/>
          <p:nvPr/>
        </p:nvSpPr>
        <p:spPr>
          <a:xfrm>
            <a:off x="3944109" y="4653455"/>
            <a:ext cx="1299128" cy="1632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912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0-ppt_w/2"/>
                                          </p:val>
                                        </p:tav>
                                      </p:tavLst>
                                    </p:anim>
                                    <p:anim calcmode="lin" valueType="num">
                                      <p:cBhvr additive="base">
                                        <p:cTn id="7" dur="500"/>
                                        <p:tgtEl>
                                          <p:spTgt spid="33"/>
                                        </p:tgtEl>
                                        <p:attrNameLst>
                                          <p:attrName>ppt_y</p:attrName>
                                        </p:attrNameLst>
                                      </p:cBhvr>
                                      <p:tavLst>
                                        <p:tav tm="0">
                                          <p:val>
                                            <p:strVal val="ppt_y"/>
                                          </p:val>
                                        </p:tav>
                                        <p:tav tm="100000">
                                          <p:val>
                                            <p:strVal val="ppt_y"/>
                                          </p:val>
                                        </p:tav>
                                      </p:tavLst>
                                    </p:anim>
                                    <p:set>
                                      <p:cBhvr>
                                        <p:cTn id="8" dur="1" fill="hold">
                                          <p:stCondLst>
                                            <p:cond delay="499"/>
                                          </p:stCondLst>
                                        </p:cTn>
                                        <p:tgtEl>
                                          <p:spTgt spid="3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4"/>
                                        </p:tgtEl>
                                        <p:attrNameLst>
                                          <p:attrName>ppt_x</p:attrName>
                                        </p:attrNameLst>
                                      </p:cBhvr>
                                      <p:tavLst>
                                        <p:tav tm="0">
                                          <p:val>
                                            <p:strVal val="ppt_x"/>
                                          </p:val>
                                        </p:tav>
                                        <p:tav tm="100000">
                                          <p:val>
                                            <p:strVal val="ppt_x"/>
                                          </p:val>
                                        </p:tav>
                                      </p:tavLst>
                                    </p:anim>
                                    <p:anim calcmode="lin" valueType="num">
                                      <p:cBhvr additive="base">
                                        <p:cTn id="13" dur="500"/>
                                        <p:tgtEl>
                                          <p:spTgt spid="34"/>
                                        </p:tgtEl>
                                        <p:attrNameLst>
                                          <p:attrName>ppt_y</p:attrName>
                                        </p:attrNameLst>
                                      </p:cBhvr>
                                      <p:tavLst>
                                        <p:tav tm="0">
                                          <p:val>
                                            <p:strVal val="ppt_y"/>
                                          </p:val>
                                        </p:tav>
                                        <p:tav tm="100000">
                                          <p:val>
                                            <p:strVal val="1+ppt_h/2"/>
                                          </p:val>
                                        </p:tav>
                                      </p:tavLst>
                                    </p:anim>
                                    <p:set>
                                      <p:cBhvr>
                                        <p:cTn id="14" dur="1" fill="hold">
                                          <p:stCondLst>
                                            <p:cond delay="4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7"/>
                                        </p:tgtEl>
                                        <p:attrNameLst>
                                          <p:attrName>ppt_x</p:attrName>
                                        </p:attrNameLst>
                                      </p:cBhvr>
                                      <p:tavLst>
                                        <p:tav tm="0">
                                          <p:val>
                                            <p:strVal val="ppt_x"/>
                                          </p:val>
                                        </p:tav>
                                        <p:tav tm="100000">
                                          <p:val>
                                            <p:strVal val="ppt_x"/>
                                          </p:val>
                                        </p:tav>
                                      </p:tavLst>
                                    </p:anim>
                                    <p:anim calcmode="lin" valueType="num">
                                      <p:cBhvr additive="base">
                                        <p:cTn id="25" dur="500"/>
                                        <p:tgtEl>
                                          <p:spTgt spid="27"/>
                                        </p:tgtEl>
                                        <p:attrNameLst>
                                          <p:attrName>ppt_y</p:attrName>
                                        </p:attrNameLst>
                                      </p:cBhvr>
                                      <p:tavLst>
                                        <p:tav tm="0">
                                          <p:val>
                                            <p:strVal val="ppt_y"/>
                                          </p:val>
                                        </p:tav>
                                        <p:tav tm="100000">
                                          <p:val>
                                            <p:strVal val="1+ppt_h/2"/>
                                          </p:val>
                                        </p:tav>
                                      </p:tavLst>
                                    </p:anim>
                                    <p:set>
                                      <p:cBhvr>
                                        <p:cTn id="26"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Arial" pitchFamily="34" charset="0"/>
                <a:cs typeface="Arial" pitchFamily="34" charset="0"/>
              </a:rPr>
              <a:t>COPD case-finding questionnaire</a:t>
            </a:r>
            <a:endParaRPr lang="en-GB"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323850" y="1492250"/>
            <a:ext cx="8497888" cy="4652963"/>
          </a:xfrm>
        </p:spPr>
        <p:txBody>
          <a:bodyPr/>
          <a:lstStyle/>
          <a:p>
            <a:pPr>
              <a:buClr>
                <a:srgbClr val="A13422"/>
              </a:buClr>
            </a:pPr>
            <a:r>
              <a:rPr lang="en-GB" sz="1800" dirty="0" smtClean="0">
                <a:latin typeface="Arial" pitchFamily="34" charset="0"/>
                <a:cs typeface="Arial" pitchFamily="34" charset="0"/>
              </a:rPr>
              <a:t>For patients presenting with possible COPD and not suspected of having asthma</a:t>
            </a:r>
            <a:endParaRPr lang="en-GB" sz="1800" baseline="30000" dirty="0">
              <a:solidFill>
                <a:srgbClr val="FF0000"/>
              </a:solidFill>
              <a:latin typeface="Arial" pitchFamily="34" charset="0"/>
              <a:cs typeface="Arial" pitchFamily="34" charset="0"/>
            </a:endParaRPr>
          </a:p>
        </p:txBody>
      </p:sp>
      <p:sp>
        <p:nvSpPr>
          <p:cNvPr id="10" name="Text Placeholder 9"/>
          <p:cNvSpPr>
            <a:spLocks noGrp="1"/>
          </p:cNvSpPr>
          <p:nvPr>
            <p:ph type="body" sz="quarter" idx="4294967295"/>
          </p:nvPr>
        </p:nvSpPr>
        <p:spPr>
          <a:xfrm>
            <a:off x="4788024" y="6615447"/>
            <a:ext cx="4202112" cy="223837"/>
          </a:xfrm>
        </p:spPr>
        <p:txBody>
          <a:bodyPr>
            <a:normAutofit fontScale="85000" lnSpcReduction="20000"/>
          </a:bodyPr>
          <a:lstStyle/>
          <a:p>
            <a:pPr marL="0" indent="0" algn="r">
              <a:buNone/>
            </a:pPr>
            <a:r>
              <a:rPr lang="en-GB" sz="1200" dirty="0">
                <a:latin typeface="Arial" pitchFamily="34" charset="0"/>
                <a:cs typeface="Arial" pitchFamily="34" charset="0"/>
              </a:rPr>
              <a:t>Price </a:t>
            </a:r>
            <a:r>
              <a:rPr lang="en-GB" sz="1200" dirty="0" smtClean="0">
                <a:latin typeface="Arial" pitchFamily="34" charset="0"/>
                <a:cs typeface="Arial" pitchFamily="34" charset="0"/>
              </a:rPr>
              <a:t>DB et </a:t>
            </a:r>
            <a:r>
              <a:rPr lang="en-GB" sz="1200" dirty="0">
                <a:latin typeface="Arial" pitchFamily="34" charset="0"/>
                <a:cs typeface="Arial" pitchFamily="34" charset="0"/>
              </a:rPr>
              <a:t>al. </a:t>
            </a:r>
            <a:r>
              <a:rPr lang="en-GB" sz="1200" dirty="0" smtClean="0">
                <a:latin typeface="Arial" pitchFamily="34" charset="0"/>
                <a:cs typeface="Arial" pitchFamily="34" charset="0"/>
              </a:rPr>
              <a:t>Chest 2006</a:t>
            </a:r>
            <a:endParaRPr lang="en-GB" sz="1200" dirty="0">
              <a:latin typeface="Arial" pitchFamily="34" charset="0"/>
              <a:cs typeface="Arial" pitchFamily="34" charset="0"/>
            </a:endParaRPr>
          </a:p>
        </p:txBody>
      </p:sp>
      <p:graphicFrame>
        <p:nvGraphicFramePr>
          <p:cNvPr id="9" name="Content Placeholder 5"/>
          <p:cNvGraphicFramePr>
            <a:graphicFrameLocks/>
          </p:cNvGraphicFramePr>
          <p:nvPr>
            <p:extLst>
              <p:ext uri="{D42A27DB-BD31-4B8C-83A1-F6EECF244321}">
                <p14:modId xmlns:p14="http://schemas.microsoft.com/office/powerpoint/2010/main" val="2438835395"/>
              </p:ext>
            </p:extLst>
          </p:nvPr>
        </p:nvGraphicFramePr>
        <p:xfrm>
          <a:off x="1691680" y="1988840"/>
          <a:ext cx="5760640" cy="4598937"/>
        </p:xfrm>
        <a:graphic>
          <a:graphicData uri="http://schemas.openxmlformats.org/drawingml/2006/table">
            <a:tbl>
              <a:tblPr firstRow="1" bandRow="1">
                <a:tableStyleId>{72833802-FEF1-4C79-8D5D-14CF1EAF98D9}</a:tableStyleId>
              </a:tblPr>
              <a:tblGrid>
                <a:gridCol w="2819350"/>
                <a:gridCol w="2094123"/>
                <a:gridCol w="847167"/>
              </a:tblGrid>
              <a:tr h="346977">
                <a:tc>
                  <a:txBody>
                    <a:bodyPr/>
                    <a:lstStyle>
                      <a:lvl1pPr marL="0" algn="l" defTabSz="906525" rtl="0" eaLnBrk="1" latinLnBrk="0" hangingPunct="1">
                        <a:defRPr sz="1800" b="1" kern="1200">
                          <a:solidFill>
                            <a:schemeClr val="bg1"/>
                          </a:solidFill>
                          <a:latin typeface="Arial"/>
                          <a:ea typeface=""/>
                          <a:cs typeface=""/>
                        </a:defRPr>
                      </a:lvl1pPr>
                      <a:lvl2pPr marL="453266" algn="l" defTabSz="906525" rtl="0" eaLnBrk="1" latinLnBrk="0" hangingPunct="1">
                        <a:defRPr sz="1800" b="1" kern="1200">
                          <a:solidFill>
                            <a:schemeClr val="bg1"/>
                          </a:solidFill>
                          <a:latin typeface="Arial"/>
                          <a:ea typeface=""/>
                          <a:cs typeface=""/>
                        </a:defRPr>
                      </a:lvl2pPr>
                      <a:lvl3pPr marL="906525" algn="l" defTabSz="906525" rtl="0" eaLnBrk="1" latinLnBrk="0" hangingPunct="1">
                        <a:defRPr sz="1800" b="1" kern="1200">
                          <a:solidFill>
                            <a:schemeClr val="bg1"/>
                          </a:solidFill>
                          <a:latin typeface="Arial"/>
                          <a:ea typeface=""/>
                          <a:cs typeface=""/>
                        </a:defRPr>
                      </a:lvl3pPr>
                      <a:lvl4pPr marL="1359790" algn="l" defTabSz="906525" rtl="0" eaLnBrk="1" latinLnBrk="0" hangingPunct="1">
                        <a:defRPr sz="1800" b="1" kern="1200">
                          <a:solidFill>
                            <a:schemeClr val="bg1"/>
                          </a:solidFill>
                          <a:latin typeface="Arial"/>
                          <a:ea typeface=""/>
                          <a:cs typeface=""/>
                        </a:defRPr>
                      </a:lvl4pPr>
                      <a:lvl5pPr marL="1813060" algn="l" defTabSz="906525" rtl="0" eaLnBrk="1" latinLnBrk="0" hangingPunct="1">
                        <a:defRPr sz="1800" b="1" kern="1200">
                          <a:solidFill>
                            <a:schemeClr val="bg1"/>
                          </a:solidFill>
                          <a:latin typeface="Arial"/>
                          <a:ea typeface=""/>
                          <a:cs typeface=""/>
                        </a:defRPr>
                      </a:lvl5pPr>
                      <a:lvl6pPr marL="2266317" algn="l" defTabSz="906525" rtl="0" eaLnBrk="1" latinLnBrk="0" hangingPunct="1">
                        <a:defRPr sz="1800" b="1" kern="1200">
                          <a:solidFill>
                            <a:schemeClr val="bg1"/>
                          </a:solidFill>
                          <a:latin typeface="Arial"/>
                          <a:ea typeface=""/>
                          <a:cs typeface=""/>
                        </a:defRPr>
                      </a:lvl6pPr>
                      <a:lvl7pPr marL="2719580" algn="l" defTabSz="906525" rtl="0" eaLnBrk="1" latinLnBrk="0" hangingPunct="1">
                        <a:defRPr sz="1800" b="1" kern="1200">
                          <a:solidFill>
                            <a:schemeClr val="bg1"/>
                          </a:solidFill>
                          <a:latin typeface="Arial"/>
                          <a:ea typeface=""/>
                          <a:cs typeface=""/>
                        </a:defRPr>
                      </a:lvl7pPr>
                      <a:lvl8pPr marL="3172850" algn="l" defTabSz="906525" rtl="0" eaLnBrk="1" latinLnBrk="0" hangingPunct="1">
                        <a:defRPr sz="1800" b="1" kern="1200">
                          <a:solidFill>
                            <a:schemeClr val="bg1"/>
                          </a:solidFill>
                          <a:latin typeface="Arial"/>
                          <a:ea typeface=""/>
                          <a:cs typeface=""/>
                        </a:defRPr>
                      </a:lvl8pPr>
                      <a:lvl9pPr marL="3626109" algn="l" defTabSz="906525" rtl="0" eaLnBrk="1" latinLnBrk="0" hangingPunct="1">
                        <a:defRPr sz="1800" b="1" kern="1200">
                          <a:solidFill>
                            <a:schemeClr val="bg1"/>
                          </a:solidFill>
                          <a:latin typeface="Arial"/>
                          <a:ea typeface=""/>
                          <a:cs typeface=""/>
                        </a:defRPr>
                      </a:lvl9pPr>
                    </a:lstStyle>
                    <a:p>
                      <a:r>
                        <a:rPr lang="en-GB" sz="1100" dirty="0" smtClean="0"/>
                        <a:t>Question</a:t>
                      </a:r>
                      <a:endParaRPr lang="en-GB" sz="1100" dirty="0"/>
                    </a:p>
                  </a:txBody>
                  <a:tcPr/>
                </a:tc>
                <a:tc>
                  <a:txBody>
                    <a:bodyPr/>
                    <a:lstStyle>
                      <a:lvl1pPr marL="0" algn="l" defTabSz="906525" rtl="0" eaLnBrk="1" latinLnBrk="0" hangingPunct="1">
                        <a:defRPr sz="1800" b="1" kern="1200">
                          <a:solidFill>
                            <a:schemeClr val="bg1"/>
                          </a:solidFill>
                          <a:latin typeface="Arial"/>
                          <a:ea typeface=""/>
                          <a:cs typeface=""/>
                        </a:defRPr>
                      </a:lvl1pPr>
                      <a:lvl2pPr marL="453266" algn="l" defTabSz="906525" rtl="0" eaLnBrk="1" latinLnBrk="0" hangingPunct="1">
                        <a:defRPr sz="1800" b="1" kern="1200">
                          <a:solidFill>
                            <a:schemeClr val="bg1"/>
                          </a:solidFill>
                          <a:latin typeface="Arial"/>
                          <a:ea typeface=""/>
                          <a:cs typeface=""/>
                        </a:defRPr>
                      </a:lvl2pPr>
                      <a:lvl3pPr marL="906525" algn="l" defTabSz="906525" rtl="0" eaLnBrk="1" latinLnBrk="0" hangingPunct="1">
                        <a:defRPr sz="1800" b="1" kern="1200">
                          <a:solidFill>
                            <a:schemeClr val="bg1"/>
                          </a:solidFill>
                          <a:latin typeface="Arial"/>
                          <a:ea typeface=""/>
                          <a:cs typeface=""/>
                        </a:defRPr>
                      </a:lvl3pPr>
                      <a:lvl4pPr marL="1359790" algn="l" defTabSz="906525" rtl="0" eaLnBrk="1" latinLnBrk="0" hangingPunct="1">
                        <a:defRPr sz="1800" b="1" kern="1200">
                          <a:solidFill>
                            <a:schemeClr val="bg1"/>
                          </a:solidFill>
                          <a:latin typeface="Arial"/>
                          <a:ea typeface=""/>
                          <a:cs typeface=""/>
                        </a:defRPr>
                      </a:lvl4pPr>
                      <a:lvl5pPr marL="1813060" algn="l" defTabSz="906525" rtl="0" eaLnBrk="1" latinLnBrk="0" hangingPunct="1">
                        <a:defRPr sz="1800" b="1" kern="1200">
                          <a:solidFill>
                            <a:schemeClr val="bg1"/>
                          </a:solidFill>
                          <a:latin typeface="Arial"/>
                          <a:ea typeface=""/>
                          <a:cs typeface=""/>
                        </a:defRPr>
                      </a:lvl5pPr>
                      <a:lvl6pPr marL="2266317" algn="l" defTabSz="906525" rtl="0" eaLnBrk="1" latinLnBrk="0" hangingPunct="1">
                        <a:defRPr sz="1800" b="1" kern="1200">
                          <a:solidFill>
                            <a:schemeClr val="bg1"/>
                          </a:solidFill>
                          <a:latin typeface="Arial"/>
                          <a:ea typeface=""/>
                          <a:cs typeface=""/>
                        </a:defRPr>
                      </a:lvl6pPr>
                      <a:lvl7pPr marL="2719580" algn="l" defTabSz="906525" rtl="0" eaLnBrk="1" latinLnBrk="0" hangingPunct="1">
                        <a:defRPr sz="1800" b="1" kern="1200">
                          <a:solidFill>
                            <a:schemeClr val="bg1"/>
                          </a:solidFill>
                          <a:latin typeface="Arial"/>
                          <a:ea typeface=""/>
                          <a:cs typeface=""/>
                        </a:defRPr>
                      </a:lvl7pPr>
                      <a:lvl8pPr marL="3172850" algn="l" defTabSz="906525" rtl="0" eaLnBrk="1" latinLnBrk="0" hangingPunct="1">
                        <a:defRPr sz="1800" b="1" kern="1200">
                          <a:solidFill>
                            <a:schemeClr val="bg1"/>
                          </a:solidFill>
                          <a:latin typeface="Arial"/>
                          <a:ea typeface=""/>
                          <a:cs typeface=""/>
                        </a:defRPr>
                      </a:lvl8pPr>
                      <a:lvl9pPr marL="3626109" algn="l" defTabSz="906525" rtl="0" eaLnBrk="1" latinLnBrk="0" hangingPunct="1">
                        <a:defRPr sz="1800" b="1" kern="1200">
                          <a:solidFill>
                            <a:schemeClr val="bg1"/>
                          </a:solidFill>
                          <a:latin typeface="Arial"/>
                          <a:ea typeface=""/>
                          <a:cs typeface=""/>
                        </a:defRPr>
                      </a:lvl9pPr>
                    </a:lstStyle>
                    <a:p>
                      <a:r>
                        <a:rPr lang="en-GB" sz="1100" dirty="0" smtClean="0"/>
                        <a:t>Answer</a:t>
                      </a:r>
                      <a:endParaRPr lang="en-GB" sz="1100" dirty="0"/>
                    </a:p>
                  </a:txBody>
                  <a:tcPr/>
                </a:tc>
                <a:tc>
                  <a:txBody>
                    <a:bodyPr/>
                    <a:lstStyle>
                      <a:lvl1pPr marL="0" algn="l" defTabSz="906525" rtl="0" eaLnBrk="1" latinLnBrk="0" hangingPunct="1">
                        <a:defRPr sz="1800" b="1" kern="1200">
                          <a:solidFill>
                            <a:schemeClr val="bg1"/>
                          </a:solidFill>
                          <a:latin typeface="Arial"/>
                          <a:ea typeface=""/>
                          <a:cs typeface=""/>
                        </a:defRPr>
                      </a:lvl1pPr>
                      <a:lvl2pPr marL="453266" algn="l" defTabSz="906525" rtl="0" eaLnBrk="1" latinLnBrk="0" hangingPunct="1">
                        <a:defRPr sz="1800" b="1" kern="1200">
                          <a:solidFill>
                            <a:schemeClr val="bg1"/>
                          </a:solidFill>
                          <a:latin typeface="Arial"/>
                          <a:ea typeface=""/>
                          <a:cs typeface=""/>
                        </a:defRPr>
                      </a:lvl2pPr>
                      <a:lvl3pPr marL="906525" algn="l" defTabSz="906525" rtl="0" eaLnBrk="1" latinLnBrk="0" hangingPunct="1">
                        <a:defRPr sz="1800" b="1" kern="1200">
                          <a:solidFill>
                            <a:schemeClr val="bg1"/>
                          </a:solidFill>
                          <a:latin typeface="Arial"/>
                          <a:ea typeface=""/>
                          <a:cs typeface=""/>
                        </a:defRPr>
                      </a:lvl3pPr>
                      <a:lvl4pPr marL="1359790" algn="l" defTabSz="906525" rtl="0" eaLnBrk="1" latinLnBrk="0" hangingPunct="1">
                        <a:defRPr sz="1800" b="1" kern="1200">
                          <a:solidFill>
                            <a:schemeClr val="bg1"/>
                          </a:solidFill>
                          <a:latin typeface="Arial"/>
                          <a:ea typeface=""/>
                          <a:cs typeface=""/>
                        </a:defRPr>
                      </a:lvl4pPr>
                      <a:lvl5pPr marL="1813060" algn="l" defTabSz="906525" rtl="0" eaLnBrk="1" latinLnBrk="0" hangingPunct="1">
                        <a:defRPr sz="1800" b="1" kern="1200">
                          <a:solidFill>
                            <a:schemeClr val="bg1"/>
                          </a:solidFill>
                          <a:latin typeface="Arial"/>
                          <a:ea typeface=""/>
                          <a:cs typeface=""/>
                        </a:defRPr>
                      </a:lvl5pPr>
                      <a:lvl6pPr marL="2266317" algn="l" defTabSz="906525" rtl="0" eaLnBrk="1" latinLnBrk="0" hangingPunct="1">
                        <a:defRPr sz="1800" b="1" kern="1200">
                          <a:solidFill>
                            <a:schemeClr val="bg1"/>
                          </a:solidFill>
                          <a:latin typeface="Arial"/>
                          <a:ea typeface=""/>
                          <a:cs typeface=""/>
                        </a:defRPr>
                      </a:lvl6pPr>
                      <a:lvl7pPr marL="2719580" algn="l" defTabSz="906525" rtl="0" eaLnBrk="1" latinLnBrk="0" hangingPunct="1">
                        <a:defRPr sz="1800" b="1" kern="1200">
                          <a:solidFill>
                            <a:schemeClr val="bg1"/>
                          </a:solidFill>
                          <a:latin typeface="Arial"/>
                          <a:ea typeface=""/>
                          <a:cs typeface=""/>
                        </a:defRPr>
                      </a:lvl7pPr>
                      <a:lvl8pPr marL="3172850" algn="l" defTabSz="906525" rtl="0" eaLnBrk="1" latinLnBrk="0" hangingPunct="1">
                        <a:defRPr sz="1800" b="1" kern="1200">
                          <a:solidFill>
                            <a:schemeClr val="bg1"/>
                          </a:solidFill>
                          <a:latin typeface="Arial"/>
                          <a:ea typeface=""/>
                          <a:cs typeface=""/>
                        </a:defRPr>
                      </a:lvl8pPr>
                      <a:lvl9pPr marL="3626109" algn="l" defTabSz="906525" rtl="0" eaLnBrk="1" latinLnBrk="0" hangingPunct="1">
                        <a:defRPr sz="1800" b="1" kern="1200">
                          <a:solidFill>
                            <a:schemeClr val="bg1"/>
                          </a:solidFill>
                          <a:latin typeface="Arial"/>
                          <a:ea typeface=""/>
                          <a:cs typeface=""/>
                        </a:defRPr>
                      </a:lvl9pPr>
                    </a:lstStyle>
                    <a:p>
                      <a:r>
                        <a:rPr lang="en-GB" sz="1100" dirty="0" smtClean="0"/>
                        <a:t>Points</a:t>
                      </a:r>
                      <a:endParaRPr lang="en-GB" sz="1100" dirty="0"/>
                    </a:p>
                  </a:txBody>
                  <a:tcPr/>
                </a:tc>
              </a:tr>
              <a:tr h="655915">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What is your age?</a:t>
                      </a:r>
                      <a:endParaRPr lang="en-GB" sz="1100" dirty="0"/>
                    </a:p>
                  </a:txBody>
                  <a:tcPr/>
                </a:tc>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40–49 years</a:t>
                      </a:r>
                    </a:p>
                    <a:p>
                      <a:r>
                        <a:rPr lang="en-GB" sz="1100" dirty="0" smtClean="0"/>
                        <a:t>50–59 years</a:t>
                      </a:r>
                    </a:p>
                    <a:p>
                      <a:r>
                        <a:rPr lang="en-GB" sz="1100" dirty="0" smtClean="0"/>
                        <a:t>60–69 years</a:t>
                      </a:r>
                    </a:p>
                    <a:p>
                      <a:r>
                        <a:rPr lang="en-GB" sz="1100" dirty="0" smtClean="0"/>
                        <a:t>70 years or older</a:t>
                      </a:r>
                      <a:endParaRPr lang="en-GB" sz="1100" dirty="0"/>
                    </a:p>
                  </a:txBody>
                  <a:tcPr/>
                </a:tc>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0</a:t>
                      </a:r>
                    </a:p>
                    <a:p>
                      <a:r>
                        <a:rPr lang="en-GB" sz="1100" dirty="0" smtClean="0"/>
                        <a:t>4</a:t>
                      </a:r>
                    </a:p>
                    <a:p>
                      <a:r>
                        <a:rPr lang="en-GB" sz="1100" dirty="0" smtClean="0"/>
                        <a:t>8</a:t>
                      </a:r>
                    </a:p>
                    <a:p>
                      <a:r>
                        <a:rPr lang="en-GB" sz="1100" dirty="0" smtClean="0"/>
                        <a:t>10</a:t>
                      </a:r>
                      <a:endParaRPr lang="en-GB" sz="1100" dirty="0"/>
                    </a:p>
                  </a:txBody>
                  <a:tcPr/>
                </a:tc>
              </a:tr>
              <a:tr h="511614">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What is you height in metres?</a:t>
                      </a:r>
                      <a:br>
                        <a:rPr lang="en-GB" sz="1100" dirty="0" smtClean="0"/>
                      </a:br>
                      <a:r>
                        <a:rPr lang="en-GB" sz="1100" dirty="0" smtClean="0"/>
                        <a:t>What</a:t>
                      </a:r>
                      <a:r>
                        <a:rPr lang="en-GB" sz="1100" baseline="0" dirty="0" smtClean="0"/>
                        <a:t> is your weight in kilograms?</a:t>
                      </a:r>
                      <a:endParaRPr lang="en-GB" sz="1100" dirty="0"/>
                    </a:p>
                  </a:txBody>
                  <a:tcPr/>
                </a:tc>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Calculated BMI</a:t>
                      </a:r>
                      <a:r>
                        <a:rPr lang="en-GB" sz="1100" baseline="0" dirty="0" smtClean="0"/>
                        <a:t> &lt;25.4</a:t>
                      </a:r>
                    </a:p>
                    <a:p>
                      <a:pPr marL="0" marR="0" indent="0" algn="l" defTabSz="906525" rtl="0" eaLnBrk="1" fontAlgn="auto" latinLnBrk="0" hangingPunct="1">
                        <a:lnSpc>
                          <a:spcPct val="100000"/>
                        </a:lnSpc>
                        <a:spcBef>
                          <a:spcPts val="0"/>
                        </a:spcBef>
                        <a:spcAft>
                          <a:spcPts val="0"/>
                        </a:spcAft>
                        <a:buClrTx/>
                        <a:buSzTx/>
                        <a:buFontTx/>
                        <a:buNone/>
                        <a:tabLst/>
                        <a:defRPr/>
                      </a:pPr>
                      <a:r>
                        <a:rPr lang="en-GB" sz="1100" dirty="0" smtClean="0"/>
                        <a:t>Calculated BMI</a:t>
                      </a:r>
                      <a:r>
                        <a:rPr lang="en-GB" sz="1100" baseline="0" dirty="0" smtClean="0"/>
                        <a:t> 25.4–29.7</a:t>
                      </a:r>
                      <a:endParaRPr lang="en-GB" sz="1100" dirty="0" smtClean="0"/>
                    </a:p>
                    <a:p>
                      <a:pPr marL="0" marR="0" indent="0" algn="l" defTabSz="906525" rtl="0" eaLnBrk="1" fontAlgn="auto" latinLnBrk="0" hangingPunct="1">
                        <a:lnSpc>
                          <a:spcPct val="100000"/>
                        </a:lnSpc>
                        <a:spcBef>
                          <a:spcPts val="0"/>
                        </a:spcBef>
                        <a:spcAft>
                          <a:spcPts val="0"/>
                        </a:spcAft>
                        <a:buClrTx/>
                        <a:buSzTx/>
                        <a:buFontTx/>
                        <a:buNone/>
                        <a:tabLst/>
                        <a:defRPr/>
                      </a:pPr>
                      <a:r>
                        <a:rPr lang="en-GB" sz="1100" dirty="0" smtClean="0"/>
                        <a:t>Calculated BMI</a:t>
                      </a:r>
                      <a:r>
                        <a:rPr lang="en-GB" sz="1100" baseline="0" dirty="0" smtClean="0"/>
                        <a:t> &gt;29.7</a:t>
                      </a:r>
                      <a:endParaRPr lang="en-GB" sz="1100" dirty="0" smtClean="0"/>
                    </a:p>
                  </a:txBody>
                  <a:tcPr/>
                </a:tc>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5</a:t>
                      </a:r>
                    </a:p>
                    <a:p>
                      <a:r>
                        <a:rPr lang="en-GB" sz="1100" dirty="0" smtClean="0"/>
                        <a:t>1</a:t>
                      </a:r>
                    </a:p>
                    <a:p>
                      <a:r>
                        <a:rPr lang="en-GB" sz="1100" dirty="0" smtClean="0"/>
                        <a:t>0</a:t>
                      </a:r>
                      <a:endParaRPr lang="en-GB" sz="1100" dirty="0"/>
                    </a:p>
                  </a:txBody>
                  <a:tcPr/>
                </a:tc>
              </a:tr>
              <a:tr h="655915">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How</a:t>
                      </a:r>
                      <a:r>
                        <a:rPr lang="en-GB" sz="1100" baseline="0" dirty="0" smtClean="0"/>
                        <a:t> many pack-years of cigarettes have you smoked?</a:t>
                      </a:r>
                      <a:endParaRPr lang="en-GB" sz="1100" dirty="0"/>
                    </a:p>
                  </a:txBody>
                  <a:tcPr/>
                </a:tc>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0–14 pack years</a:t>
                      </a:r>
                    </a:p>
                    <a:p>
                      <a:r>
                        <a:rPr lang="en-GB" sz="1100" dirty="0" smtClean="0"/>
                        <a:t>15–24 pack years</a:t>
                      </a:r>
                    </a:p>
                    <a:p>
                      <a:r>
                        <a:rPr lang="en-GB" sz="1100" dirty="0" smtClean="0"/>
                        <a:t>25–49 pack years</a:t>
                      </a:r>
                    </a:p>
                    <a:p>
                      <a:r>
                        <a:rPr lang="en-GB" sz="1100" dirty="0" smtClean="0"/>
                        <a:t>50+ pack years</a:t>
                      </a:r>
                      <a:endParaRPr lang="en-GB" sz="1100" dirty="0"/>
                    </a:p>
                  </a:txBody>
                  <a:tcPr/>
                </a:tc>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0</a:t>
                      </a:r>
                    </a:p>
                    <a:p>
                      <a:r>
                        <a:rPr lang="en-GB" sz="1100" dirty="0" smtClean="0"/>
                        <a:t>2</a:t>
                      </a:r>
                    </a:p>
                    <a:p>
                      <a:r>
                        <a:rPr lang="en-GB" sz="1100" dirty="0" smtClean="0"/>
                        <a:t>3</a:t>
                      </a:r>
                    </a:p>
                    <a:p>
                      <a:r>
                        <a:rPr lang="en-GB" sz="1100" dirty="0" smtClean="0"/>
                        <a:t>7</a:t>
                      </a:r>
                      <a:endParaRPr lang="en-GB" sz="1100" dirty="0"/>
                    </a:p>
                  </a:txBody>
                  <a:tcPr/>
                </a:tc>
              </a:tr>
              <a:tr h="367313">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Does the weather affect</a:t>
                      </a:r>
                      <a:r>
                        <a:rPr lang="en-GB" sz="1100" baseline="0" dirty="0" smtClean="0"/>
                        <a:t> your cough?</a:t>
                      </a:r>
                      <a:endParaRPr lang="en-GB" sz="1100" dirty="0"/>
                    </a:p>
                  </a:txBody>
                  <a:tcPr/>
                </a:tc>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Yes</a:t>
                      </a:r>
                    </a:p>
                    <a:p>
                      <a:r>
                        <a:rPr lang="en-GB" sz="1100" dirty="0" smtClean="0"/>
                        <a:t>No</a:t>
                      </a:r>
                      <a:endParaRPr lang="en-GB" sz="1100" dirty="0"/>
                    </a:p>
                  </a:txBody>
                  <a:tcPr/>
                </a:tc>
                <a:tc>
                  <a:txBody>
                    <a:bodyPr/>
                    <a:lstStyle>
                      <a:lvl1pPr marL="0" algn="l" defTabSz="906525" rtl="0" eaLnBrk="1" latinLnBrk="0" hangingPunct="1">
                        <a:defRPr sz="1800" kern="1200">
                          <a:solidFill>
                            <a:schemeClr val="tx1"/>
                          </a:solidFill>
                          <a:latin typeface="Arial"/>
                          <a:ea typeface=""/>
                          <a:cs typeface=""/>
                        </a:defRPr>
                      </a:lvl1pPr>
                      <a:lvl2pPr marL="453266" algn="l" defTabSz="906525" rtl="0" eaLnBrk="1" latinLnBrk="0" hangingPunct="1">
                        <a:defRPr sz="1800" kern="1200">
                          <a:solidFill>
                            <a:schemeClr val="tx1"/>
                          </a:solidFill>
                          <a:latin typeface="Arial"/>
                          <a:ea typeface=""/>
                          <a:cs typeface=""/>
                        </a:defRPr>
                      </a:lvl2pPr>
                      <a:lvl3pPr marL="906525" algn="l" defTabSz="906525" rtl="0" eaLnBrk="1" latinLnBrk="0" hangingPunct="1">
                        <a:defRPr sz="1800" kern="1200">
                          <a:solidFill>
                            <a:schemeClr val="tx1"/>
                          </a:solidFill>
                          <a:latin typeface="Arial"/>
                          <a:ea typeface=""/>
                          <a:cs typeface=""/>
                        </a:defRPr>
                      </a:lvl3pPr>
                      <a:lvl4pPr marL="1359790" algn="l" defTabSz="906525" rtl="0" eaLnBrk="1" latinLnBrk="0" hangingPunct="1">
                        <a:defRPr sz="1800" kern="1200">
                          <a:solidFill>
                            <a:schemeClr val="tx1"/>
                          </a:solidFill>
                          <a:latin typeface="Arial"/>
                          <a:ea typeface=""/>
                          <a:cs typeface=""/>
                        </a:defRPr>
                      </a:lvl4pPr>
                      <a:lvl5pPr marL="1813060" algn="l" defTabSz="906525" rtl="0" eaLnBrk="1" latinLnBrk="0" hangingPunct="1">
                        <a:defRPr sz="1800" kern="1200">
                          <a:solidFill>
                            <a:schemeClr val="tx1"/>
                          </a:solidFill>
                          <a:latin typeface="Arial"/>
                          <a:ea typeface=""/>
                          <a:cs typeface=""/>
                        </a:defRPr>
                      </a:lvl5pPr>
                      <a:lvl6pPr marL="2266317" algn="l" defTabSz="906525" rtl="0" eaLnBrk="1" latinLnBrk="0" hangingPunct="1">
                        <a:defRPr sz="1800" kern="1200">
                          <a:solidFill>
                            <a:schemeClr val="tx1"/>
                          </a:solidFill>
                          <a:latin typeface="Arial"/>
                          <a:ea typeface=""/>
                          <a:cs typeface=""/>
                        </a:defRPr>
                      </a:lvl6pPr>
                      <a:lvl7pPr marL="2719580" algn="l" defTabSz="906525" rtl="0" eaLnBrk="1" latinLnBrk="0" hangingPunct="1">
                        <a:defRPr sz="1800" kern="1200">
                          <a:solidFill>
                            <a:schemeClr val="tx1"/>
                          </a:solidFill>
                          <a:latin typeface="Arial"/>
                          <a:ea typeface=""/>
                          <a:cs typeface=""/>
                        </a:defRPr>
                      </a:lvl7pPr>
                      <a:lvl8pPr marL="3172850" algn="l" defTabSz="906525" rtl="0" eaLnBrk="1" latinLnBrk="0" hangingPunct="1">
                        <a:defRPr sz="1800" kern="1200">
                          <a:solidFill>
                            <a:schemeClr val="tx1"/>
                          </a:solidFill>
                          <a:latin typeface="Arial"/>
                          <a:ea typeface=""/>
                          <a:cs typeface=""/>
                        </a:defRPr>
                      </a:lvl8pPr>
                      <a:lvl9pPr marL="3626109" algn="l" defTabSz="906525" rtl="0" eaLnBrk="1" latinLnBrk="0" hangingPunct="1">
                        <a:defRPr sz="1800" kern="1200">
                          <a:solidFill>
                            <a:schemeClr val="tx1"/>
                          </a:solidFill>
                          <a:latin typeface="Arial"/>
                          <a:ea typeface=""/>
                          <a:cs typeface=""/>
                        </a:defRPr>
                      </a:lvl9pPr>
                    </a:lstStyle>
                    <a:p>
                      <a:r>
                        <a:rPr lang="en-GB" sz="1100" dirty="0" smtClean="0"/>
                        <a:t>3</a:t>
                      </a:r>
                    </a:p>
                    <a:p>
                      <a:r>
                        <a:rPr lang="en-GB" sz="1100" dirty="0" smtClean="0"/>
                        <a:t>0</a:t>
                      </a:r>
                      <a:endParaRPr lang="en-GB" sz="1100" dirty="0"/>
                    </a:p>
                  </a:txBody>
                  <a:tcPr/>
                </a:tc>
              </a:tr>
              <a:tr h="367313">
                <a:tc>
                  <a:txBody>
                    <a:bodyPr/>
                    <a:lstStyle/>
                    <a:p>
                      <a:r>
                        <a:rPr lang="en-GB" sz="1100" dirty="0" smtClean="0"/>
                        <a:t>Do you ever cough up phlegm (sputum) from your chest</a:t>
                      </a:r>
                      <a:r>
                        <a:rPr lang="en-GB" sz="1100" baseline="0" dirty="0" smtClean="0"/>
                        <a:t> when you don’t have a cold?</a:t>
                      </a:r>
                      <a:endParaRPr lang="en-GB" sz="1100" dirty="0"/>
                    </a:p>
                  </a:txBody>
                  <a:tcPr/>
                </a:tc>
                <a:tc>
                  <a:txBody>
                    <a:bodyPr/>
                    <a:lstStyle/>
                    <a:p>
                      <a:r>
                        <a:rPr lang="en-GB" sz="1100" dirty="0" smtClean="0"/>
                        <a:t>Yes</a:t>
                      </a:r>
                    </a:p>
                    <a:p>
                      <a:r>
                        <a:rPr lang="en-GB" sz="1100" dirty="0" smtClean="0"/>
                        <a:t>No</a:t>
                      </a:r>
                      <a:endParaRPr lang="en-GB" sz="1100" dirty="0"/>
                    </a:p>
                  </a:txBody>
                  <a:tcPr/>
                </a:tc>
                <a:tc>
                  <a:txBody>
                    <a:bodyPr/>
                    <a:lstStyle/>
                    <a:p>
                      <a:r>
                        <a:rPr lang="en-GB" sz="1100" dirty="0" smtClean="0"/>
                        <a:t>3</a:t>
                      </a:r>
                    </a:p>
                    <a:p>
                      <a:r>
                        <a:rPr lang="en-GB" sz="1100" dirty="0" smtClean="0"/>
                        <a:t>0</a:t>
                      </a:r>
                      <a:endParaRPr lang="en-GB" sz="1100" dirty="0"/>
                    </a:p>
                  </a:txBody>
                  <a:tcPr/>
                </a:tc>
              </a:tr>
              <a:tr h="367313">
                <a:tc>
                  <a:txBody>
                    <a:bodyPr/>
                    <a:lstStyle/>
                    <a:p>
                      <a:r>
                        <a:rPr lang="en-GB" sz="1100" dirty="0" smtClean="0"/>
                        <a:t>Do you usually cough up phlegm (sputum)</a:t>
                      </a:r>
                      <a:r>
                        <a:rPr lang="en-GB" sz="1100" baseline="0" dirty="0" smtClean="0"/>
                        <a:t> from your chest first thing in the morning?</a:t>
                      </a:r>
                      <a:endParaRPr lang="en-GB" sz="1100" dirty="0"/>
                    </a:p>
                  </a:txBody>
                  <a:tcPr/>
                </a:tc>
                <a:tc>
                  <a:txBody>
                    <a:bodyPr/>
                    <a:lstStyle/>
                    <a:p>
                      <a:r>
                        <a:rPr lang="en-GB" sz="1100" dirty="0" smtClean="0"/>
                        <a:t>Yes</a:t>
                      </a:r>
                    </a:p>
                    <a:p>
                      <a:r>
                        <a:rPr lang="en-GB" sz="1100" dirty="0" smtClean="0"/>
                        <a:t>No</a:t>
                      </a:r>
                      <a:endParaRPr lang="en-GB" sz="1100" dirty="0"/>
                    </a:p>
                  </a:txBody>
                  <a:tcPr/>
                </a:tc>
                <a:tc>
                  <a:txBody>
                    <a:bodyPr/>
                    <a:lstStyle/>
                    <a:p>
                      <a:r>
                        <a:rPr lang="en-GB" sz="1100" dirty="0" smtClean="0"/>
                        <a:t>0</a:t>
                      </a:r>
                    </a:p>
                    <a:p>
                      <a:r>
                        <a:rPr lang="en-GB" sz="1100" dirty="0" smtClean="0"/>
                        <a:t>3</a:t>
                      </a:r>
                      <a:endParaRPr lang="en-GB" sz="1100" dirty="0"/>
                    </a:p>
                  </a:txBody>
                  <a:tcPr/>
                </a:tc>
              </a:tr>
              <a:tr h="367313">
                <a:tc>
                  <a:txBody>
                    <a:bodyPr/>
                    <a:lstStyle/>
                    <a:p>
                      <a:r>
                        <a:rPr lang="en-GB" sz="1100" dirty="0" smtClean="0"/>
                        <a:t>How frequently do you wheeze?</a:t>
                      </a:r>
                      <a:endParaRPr lang="en-GB" sz="1100" dirty="0"/>
                    </a:p>
                  </a:txBody>
                  <a:tcPr/>
                </a:tc>
                <a:tc>
                  <a:txBody>
                    <a:bodyPr/>
                    <a:lstStyle/>
                    <a:p>
                      <a:r>
                        <a:rPr lang="en-GB" sz="1100" dirty="0" smtClean="0"/>
                        <a:t>Never</a:t>
                      </a:r>
                    </a:p>
                    <a:p>
                      <a:r>
                        <a:rPr lang="en-GB" sz="1100" dirty="0" smtClean="0"/>
                        <a:t>Occasionally or more often</a:t>
                      </a:r>
                      <a:endParaRPr lang="en-GB" sz="1100" dirty="0"/>
                    </a:p>
                  </a:txBody>
                  <a:tcPr/>
                </a:tc>
                <a:tc>
                  <a:txBody>
                    <a:bodyPr/>
                    <a:lstStyle/>
                    <a:p>
                      <a:r>
                        <a:rPr lang="en-GB" sz="1100" dirty="0" smtClean="0"/>
                        <a:t>0</a:t>
                      </a:r>
                    </a:p>
                    <a:p>
                      <a:r>
                        <a:rPr lang="en-GB" sz="1100" dirty="0" smtClean="0"/>
                        <a:t>4</a:t>
                      </a:r>
                      <a:endParaRPr lang="en-GB" sz="1100" dirty="0"/>
                    </a:p>
                  </a:txBody>
                  <a:tcPr/>
                </a:tc>
              </a:tr>
              <a:tr h="367313">
                <a:tc>
                  <a:txBody>
                    <a:bodyPr/>
                    <a:lstStyle/>
                    <a:p>
                      <a:r>
                        <a:rPr lang="en-GB" sz="1100" dirty="0" smtClean="0"/>
                        <a:t>Do you have or</a:t>
                      </a:r>
                      <a:r>
                        <a:rPr lang="en-GB" sz="1100" baseline="0" dirty="0" smtClean="0"/>
                        <a:t> have you had any allergies?</a:t>
                      </a:r>
                      <a:endParaRPr lang="en-GB" sz="1100" dirty="0"/>
                    </a:p>
                  </a:txBody>
                  <a:tcPr/>
                </a:tc>
                <a:tc>
                  <a:txBody>
                    <a:bodyPr/>
                    <a:lstStyle/>
                    <a:p>
                      <a:r>
                        <a:rPr lang="en-GB" sz="1100" dirty="0" smtClean="0"/>
                        <a:t>Yes</a:t>
                      </a:r>
                    </a:p>
                    <a:p>
                      <a:r>
                        <a:rPr lang="en-GB" sz="1100" dirty="0" smtClean="0"/>
                        <a:t>No</a:t>
                      </a:r>
                      <a:endParaRPr lang="en-GB" sz="1100" dirty="0"/>
                    </a:p>
                  </a:txBody>
                  <a:tcPr/>
                </a:tc>
                <a:tc>
                  <a:txBody>
                    <a:bodyPr/>
                    <a:lstStyle/>
                    <a:p>
                      <a:r>
                        <a:rPr lang="en-GB" sz="1100" dirty="0" smtClean="0"/>
                        <a:t>0</a:t>
                      </a:r>
                    </a:p>
                    <a:p>
                      <a:r>
                        <a:rPr lang="en-GB" sz="1100" dirty="0" smtClean="0"/>
                        <a:t>3</a:t>
                      </a:r>
                      <a:endParaRPr lang="en-GB" sz="1100" dirty="0"/>
                    </a:p>
                  </a:txBody>
                  <a:tcPr/>
                </a:tc>
              </a:tr>
            </a:tbl>
          </a:graphicData>
        </a:graphic>
      </p:graphicFrame>
      <p:sp>
        <p:nvSpPr>
          <p:cNvPr id="4" name="TekstSylinder 3"/>
          <p:cNvSpPr txBox="1"/>
          <p:nvPr/>
        </p:nvSpPr>
        <p:spPr>
          <a:xfrm>
            <a:off x="1043608" y="2996952"/>
            <a:ext cx="6480720" cy="2616101"/>
          </a:xfrm>
          <a:prstGeom prst="rect">
            <a:avLst/>
          </a:prstGeom>
          <a:solidFill>
            <a:schemeClr val="bg1"/>
          </a:solidFill>
        </p:spPr>
        <p:txBody>
          <a:bodyPr wrap="square" rtlCol="0">
            <a:spAutoFit/>
          </a:bodyPr>
          <a:lstStyle/>
          <a:p>
            <a:endParaRPr lang="en-GB" b="1" dirty="0" smtClean="0"/>
          </a:p>
          <a:p>
            <a:r>
              <a:rPr lang="en-GB" b="1" dirty="0" smtClean="0"/>
              <a:t>Ask all if they smoke</a:t>
            </a:r>
          </a:p>
          <a:p>
            <a:endParaRPr lang="en-GB" b="1" dirty="0" smtClean="0"/>
          </a:p>
          <a:p>
            <a:endParaRPr lang="en-GB" b="1" dirty="0"/>
          </a:p>
          <a:p>
            <a:r>
              <a:rPr lang="en-GB" b="1" dirty="0" smtClean="0"/>
              <a:t>If so; </a:t>
            </a:r>
          </a:p>
          <a:p>
            <a:pPr marL="285750" indent="-285750">
              <a:buFontTx/>
              <a:buChar char="-"/>
            </a:pPr>
            <a:r>
              <a:rPr lang="en-GB" b="1" dirty="0" smtClean="0"/>
              <a:t>Cough</a:t>
            </a:r>
          </a:p>
          <a:p>
            <a:pPr marL="285750" indent="-285750">
              <a:buFontTx/>
              <a:buChar char="-"/>
            </a:pPr>
            <a:r>
              <a:rPr lang="en-GB" b="1" dirty="0" smtClean="0"/>
              <a:t>Sputum                                      </a:t>
            </a:r>
            <a:r>
              <a:rPr lang="en-GB" sz="2000" b="1" dirty="0" smtClean="0"/>
              <a:t>Spirometry</a:t>
            </a:r>
          </a:p>
          <a:p>
            <a:pPr marL="285750" indent="-285750">
              <a:buFontTx/>
              <a:buChar char="-"/>
            </a:pPr>
            <a:r>
              <a:rPr lang="en-GB" b="1" dirty="0" smtClean="0"/>
              <a:t>Shortness of breath</a:t>
            </a:r>
          </a:p>
          <a:p>
            <a:pPr marL="285750" indent="-285750">
              <a:buFontTx/>
              <a:buChar char="-"/>
            </a:pPr>
            <a:endParaRPr lang="en-GB" b="1" dirty="0"/>
          </a:p>
        </p:txBody>
      </p:sp>
      <p:sp>
        <p:nvSpPr>
          <p:cNvPr id="5" name="Høyre klammeparentes 4"/>
          <p:cNvSpPr/>
          <p:nvPr/>
        </p:nvSpPr>
        <p:spPr>
          <a:xfrm>
            <a:off x="3542184" y="4149080"/>
            <a:ext cx="360040" cy="11521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3804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w="25400" algn="ctr">
            <a:noFill/>
            <a:miter lim="800000"/>
            <a:headEnd/>
            <a:tailEnd/>
          </a:ln>
        </p:spPr>
        <p:txBody>
          <a:bodyPr anchor="ctr"/>
          <a:lstStyle/>
          <a:p>
            <a:pPr algn="ctr"/>
            <a:endParaRPr lang="en-US">
              <a:solidFill>
                <a:srgbClr val="FFFFFF"/>
              </a:solidFill>
            </a:endParaRPr>
          </a:p>
        </p:txBody>
      </p:sp>
      <p:sp>
        <p:nvSpPr>
          <p:cNvPr id="14339" name="Date Placeholder 3"/>
          <p:cNvSpPr txBox="1">
            <a:spLocks noGrp="1"/>
          </p:cNvSpPr>
          <p:nvPr/>
        </p:nvSpPr>
        <p:spPr bwMode="auto">
          <a:xfrm>
            <a:off x="0" y="6223000"/>
            <a:ext cx="2540000" cy="635000"/>
          </a:xfrm>
          <a:prstGeom prst="rect">
            <a:avLst/>
          </a:prstGeom>
          <a:noFill/>
          <a:ln w="9525">
            <a:noFill/>
            <a:miter lim="800000"/>
            <a:headEnd/>
            <a:tailEnd/>
          </a:ln>
        </p:spPr>
        <p:txBody>
          <a:bodyPr lIns="254000" tIns="63500" rIns="127000" bIns="63500" anchor="ctr"/>
          <a:lstStyle/>
          <a:p>
            <a:r>
              <a:rPr lang="en-US" sz="1100">
                <a:solidFill>
                  <a:srgbClr val="999999"/>
                </a:solidFill>
                <a:latin typeface="Helvetica" charset="0"/>
              </a:rPr>
              <a:t>Date of download:  6/11/2016</a:t>
            </a:r>
          </a:p>
        </p:txBody>
      </p:sp>
      <p:sp>
        <p:nvSpPr>
          <p:cNvPr id="14340" name="Footer Placeholder 4"/>
          <p:cNvSpPr txBox="1">
            <a:spLocks noGrp="1"/>
          </p:cNvSpPr>
          <p:nvPr/>
        </p:nvSpPr>
        <p:spPr bwMode="auto">
          <a:xfrm>
            <a:off x="2971800" y="6223000"/>
            <a:ext cx="3200400" cy="635000"/>
          </a:xfrm>
          <a:prstGeom prst="rect">
            <a:avLst/>
          </a:prstGeom>
          <a:noFill/>
          <a:ln w="9525">
            <a:noFill/>
            <a:miter lim="800000"/>
            <a:headEnd/>
            <a:tailEnd/>
          </a:ln>
        </p:spPr>
        <p:txBody>
          <a:bodyPr anchor="ctr"/>
          <a:lstStyle/>
          <a:p>
            <a:pPr algn="ctr"/>
            <a:r>
              <a:rPr lang="en-US" sz="1100">
                <a:solidFill>
                  <a:srgbClr val="999999"/>
                </a:solidFill>
                <a:latin typeface="Helvetica" charset="0"/>
              </a:rPr>
              <a:t>Copyright © 2016 American Medical Association. All rights reserved.</a:t>
            </a:r>
          </a:p>
        </p:txBody>
      </p:sp>
      <p:sp>
        <p:nvSpPr>
          <p:cNvPr id="14341" name="Text Placeholder 2"/>
          <p:cNvSpPr txBox="1">
            <a:spLocks/>
          </p:cNvSpPr>
          <p:nvPr/>
        </p:nvSpPr>
        <p:spPr bwMode="auto">
          <a:xfrm>
            <a:off x="0" y="692150"/>
            <a:ext cx="9144000" cy="508000"/>
          </a:xfrm>
          <a:prstGeom prst="rect">
            <a:avLst/>
          </a:prstGeom>
          <a:noFill/>
          <a:ln w="9525">
            <a:noFill/>
            <a:miter lim="800000"/>
            <a:headEnd/>
            <a:tailEnd/>
          </a:ln>
        </p:spPr>
        <p:txBody>
          <a:bodyPr lIns="254000" tIns="63500" rIns="127000" bIns="0"/>
          <a:lstStyle/>
          <a:p>
            <a:r>
              <a:rPr lang="en-US" sz="1300">
                <a:latin typeface="Helvetica" charset="0"/>
              </a:rPr>
              <a:t>From: </a:t>
            </a:r>
            <a:r>
              <a:rPr lang="en-US" sz="1300" b="1">
                <a:latin typeface="Helvetica" charset="0"/>
              </a:rPr>
              <a:t>Screening for Chronic Obstructive Pulmonary Disease:  US Preventive Services Task Force Recommendation Statement</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p:spPr>
      </p:cxnSp>
      <p:sp>
        <p:nvSpPr>
          <p:cNvPr id="14343" name="Text Placeholder 2"/>
          <p:cNvSpPr txBox="1">
            <a:spLocks/>
          </p:cNvSpPr>
          <p:nvPr/>
        </p:nvSpPr>
        <p:spPr bwMode="auto">
          <a:xfrm>
            <a:off x="0" y="1282700"/>
            <a:ext cx="9144000" cy="317500"/>
          </a:xfrm>
          <a:prstGeom prst="rect">
            <a:avLst/>
          </a:prstGeom>
          <a:noFill/>
          <a:ln w="9525">
            <a:noFill/>
            <a:miter lim="800000"/>
            <a:headEnd/>
            <a:tailEnd/>
          </a:ln>
        </p:spPr>
        <p:txBody>
          <a:bodyPr lIns="254000" tIns="0" rIns="127000" bIns="63500"/>
          <a:lstStyle/>
          <a:p>
            <a:r>
              <a:rPr lang="en-US" sz="1200">
                <a:latin typeface="Helvetica" charset="0"/>
              </a:rPr>
              <a:t>JAMA. 2016;315(13):1372-1377. doi:10.1001/jama.2016.2638</a:t>
            </a:r>
          </a:p>
        </p:txBody>
      </p:sp>
      <p:sp>
        <p:nvSpPr>
          <p:cNvPr id="14344" name="Text Placeholder 2"/>
          <p:cNvSpPr txBox="1">
            <a:spLocks/>
          </p:cNvSpPr>
          <p:nvPr/>
        </p:nvSpPr>
        <p:spPr bwMode="auto">
          <a:xfrm>
            <a:off x="0" y="5575300"/>
            <a:ext cx="9144000" cy="635000"/>
          </a:xfrm>
          <a:prstGeom prst="rect">
            <a:avLst/>
          </a:prstGeom>
          <a:noFill/>
          <a:ln w="9525">
            <a:noFill/>
            <a:miter lim="800000"/>
            <a:headEnd/>
            <a:tailEnd/>
          </a:ln>
        </p:spPr>
        <p:txBody>
          <a:bodyPr lIns="254000" tIns="0" rIns="0" bIns="63500"/>
          <a:lstStyle/>
          <a:p>
            <a:pPr>
              <a:spcBef>
                <a:spcPct val="20000"/>
              </a:spcBef>
            </a:pPr>
            <a:r>
              <a:rPr lang="en-US" sz="1200">
                <a:latin typeface="Helvetica" charset="0"/>
              </a:rPr>
              <a:t>Screening for Chronic Obstructive Pulmonary Disease: Clinical Summary</a:t>
            </a:r>
          </a:p>
        </p:txBody>
      </p:sp>
      <p:sp>
        <p:nvSpPr>
          <p:cNvPr id="14345" name="TextBox 11"/>
          <p:cNvSpPr txBox="1">
            <a:spLocks noChangeArrowheads="1"/>
          </p:cNvSpPr>
          <p:nvPr/>
        </p:nvSpPr>
        <p:spPr bwMode="auto">
          <a:xfrm>
            <a:off x="0" y="5305425"/>
            <a:ext cx="9144000" cy="247650"/>
          </a:xfrm>
          <a:prstGeom prst="rect">
            <a:avLst/>
          </a:prstGeom>
          <a:noFill/>
          <a:ln w="9525">
            <a:noFill/>
            <a:miter lim="800000"/>
            <a:headEnd/>
            <a:tailEnd/>
          </a:ln>
        </p:spPr>
        <p:txBody>
          <a:bodyPr lIns="254000" tIns="0" rIns="0" bIns="63500">
            <a:spAutoFit/>
          </a:bodyPr>
          <a:lstStyle/>
          <a:p>
            <a:r>
              <a:rPr lang="en-US" sz="1200"/>
              <a:t>Figure Legend: </a:t>
            </a: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p:spPr>
      </p:cxnSp>
      <p:pic>
        <p:nvPicPr>
          <p:cNvPr id="14347" name="Picture 18"/>
          <p:cNvPicPr>
            <a:picLocks noChangeAspect="1"/>
          </p:cNvPicPr>
          <p:nvPr/>
        </p:nvPicPr>
        <p:blipFill>
          <a:blip r:embed="rId2" cstate="print"/>
          <a:srcRect/>
          <a:stretch>
            <a:fillRect/>
          </a:stretch>
        </p:blipFill>
        <p:spPr bwMode="auto">
          <a:xfrm>
            <a:off x="254000" y="127000"/>
            <a:ext cx="2641600" cy="419100"/>
          </a:xfrm>
          <a:prstGeom prst="rect">
            <a:avLst/>
          </a:prstGeom>
          <a:noFill/>
          <a:ln w="9525">
            <a:noFill/>
            <a:miter lim="800000"/>
            <a:headEnd/>
            <a:tailEnd/>
          </a:ln>
        </p:spPr>
      </p:pic>
      <p:pic>
        <p:nvPicPr>
          <p:cNvPr id="14348" name="Picture 13" descr="Cover"/>
          <p:cNvPicPr>
            <a:picLocks noChangeAspect="1" noChangeArrowheads="1"/>
          </p:cNvPicPr>
          <p:nvPr/>
        </p:nvPicPr>
        <p:blipFill>
          <a:blip r:embed="rId3" cstate="print"/>
          <a:srcRect/>
          <a:stretch>
            <a:fillRect/>
          </a:stretch>
        </p:blipFill>
        <p:spPr bwMode="auto">
          <a:xfrm>
            <a:off x="714348" y="2057400"/>
            <a:ext cx="7500990" cy="330042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1 - Ορθογώνιο"/>
          <p:cNvSpPr>
            <a:spLocks noChangeArrowheads="1"/>
          </p:cNvSpPr>
          <p:nvPr/>
        </p:nvSpPr>
        <p:spPr bwMode="auto">
          <a:xfrm>
            <a:off x="285720" y="2828925"/>
            <a:ext cx="8072494" cy="1477328"/>
          </a:xfrm>
          <a:prstGeom prst="rect">
            <a:avLst/>
          </a:prstGeom>
          <a:noFill/>
          <a:ln w="9525">
            <a:noFill/>
            <a:miter lim="800000"/>
            <a:headEnd/>
            <a:tailEnd/>
          </a:ln>
        </p:spPr>
        <p:txBody>
          <a:bodyPr wrap="square">
            <a:spAutoFit/>
          </a:bodyPr>
          <a:lstStyle/>
          <a:p>
            <a:endParaRPr lang="en-GB" dirty="0"/>
          </a:p>
          <a:p>
            <a:endParaRPr lang="en-GB" dirty="0"/>
          </a:p>
          <a:p>
            <a:r>
              <a:rPr lang="en-GB" dirty="0"/>
              <a:t> </a:t>
            </a:r>
          </a:p>
          <a:p>
            <a:endParaRPr lang="en-GB" dirty="0"/>
          </a:p>
          <a:p>
            <a:endParaRPr lang="en-GB" dirty="0"/>
          </a:p>
        </p:txBody>
      </p:sp>
      <p:pic>
        <p:nvPicPr>
          <p:cNvPr id="15364" name="Picture 2"/>
          <p:cNvPicPr>
            <a:picLocks noChangeAspect="1" noChangeArrowheads="1"/>
          </p:cNvPicPr>
          <p:nvPr/>
        </p:nvPicPr>
        <p:blipFill>
          <a:blip r:embed="rId2" cstate="print"/>
          <a:srcRect/>
          <a:stretch>
            <a:fillRect/>
          </a:stretch>
        </p:blipFill>
        <p:spPr bwMode="auto">
          <a:xfrm>
            <a:off x="614363" y="357166"/>
            <a:ext cx="7915275" cy="1143007"/>
          </a:xfrm>
          <a:prstGeom prst="rect">
            <a:avLst/>
          </a:prstGeom>
          <a:noFill/>
          <a:ln w="9525">
            <a:noFill/>
            <a:miter lim="800000"/>
            <a:headEnd/>
            <a:tailEnd/>
          </a:ln>
        </p:spPr>
      </p:pic>
      <p:sp>
        <p:nvSpPr>
          <p:cNvPr id="5" name="Marcador de Posição de Conteúdo 4"/>
          <p:cNvSpPr txBox="1">
            <a:spLocks/>
          </p:cNvSpPr>
          <p:nvPr/>
        </p:nvSpPr>
        <p:spPr>
          <a:xfrm>
            <a:off x="457200" y="1600200"/>
            <a:ext cx="8229600" cy="4525963"/>
          </a:xfrm>
          <a:prstGeom prst="rect">
            <a:avLst/>
          </a:prstGeom>
        </p:spPr>
        <p:txBody>
          <a:bodyPr>
            <a:noAutofit/>
          </a:bodyPr>
          <a:lstStyle/>
          <a:p>
            <a:pPr>
              <a:buFont typeface="Wingdings" pitchFamily="2" charset="2"/>
              <a:buChar char="Ø"/>
            </a:pPr>
            <a:r>
              <a:rPr lang="en-GB" sz="2000" dirty="0" smtClean="0">
                <a:solidFill>
                  <a:schemeClr val="tx2"/>
                </a:solidFill>
                <a:latin typeface="Arial" pitchFamily="34" charset="0"/>
                <a:cs typeface="Arial" pitchFamily="34" charset="0"/>
              </a:rPr>
              <a:t>While the USPSTF recommends against screening asymptomatic adults for COPD, it does recommend that clinicians ask all adult patients about their use of tobacco and offer tobacco cessation interventions to users of tobacco products. </a:t>
            </a:r>
          </a:p>
          <a:p>
            <a:pPr>
              <a:buFont typeface="Wingdings" pitchFamily="2" charset="2"/>
              <a:buChar char="Ø"/>
            </a:pPr>
            <a:endParaRPr lang="en-GB" sz="2000" dirty="0" smtClean="0">
              <a:solidFill>
                <a:schemeClr val="tx2"/>
              </a:solidFill>
              <a:latin typeface="Arial" pitchFamily="34" charset="0"/>
              <a:cs typeface="Arial" pitchFamily="34" charset="0"/>
            </a:endParaRPr>
          </a:p>
          <a:p>
            <a:pPr>
              <a:buFont typeface="Wingdings" pitchFamily="2" charset="2"/>
              <a:buChar char="Ø"/>
            </a:pPr>
            <a:r>
              <a:rPr lang="en-GB" sz="2000" dirty="0" smtClean="0">
                <a:solidFill>
                  <a:schemeClr val="tx2"/>
                </a:solidFill>
                <a:latin typeface="Arial" pitchFamily="34" charset="0"/>
                <a:cs typeface="Arial" pitchFamily="34" charset="0"/>
              </a:rPr>
              <a:t>This recommendation is not applicable to “at-risk persons who present to clinicians with symptoms.” </a:t>
            </a:r>
          </a:p>
          <a:p>
            <a:pPr>
              <a:buFont typeface="Wingdings" pitchFamily="2" charset="2"/>
              <a:buChar char="Ø"/>
            </a:pPr>
            <a:endParaRPr lang="en-GB" sz="2000" dirty="0" smtClean="0">
              <a:solidFill>
                <a:schemeClr val="tx2"/>
              </a:solidFill>
              <a:latin typeface="Arial" pitchFamily="34" charset="0"/>
              <a:cs typeface="Arial" pitchFamily="34" charset="0"/>
            </a:endParaRPr>
          </a:p>
          <a:p>
            <a:pPr>
              <a:buFont typeface="Wingdings" pitchFamily="2" charset="2"/>
              <a:buChar char="Ø"/>
            </a:pPr>
            <a:r>
              <a:rPr lang="en-GB" sz="2000" dirty="0" smtClean="0">
                <a:solidFill>
                  <a:schemeClr val="tx2"/>
                </a:solidFill>
                <a:latin typeface="Arial" pitchFamily="34" charset="0"/>
                <a:cs typeface="Arial" pitchFamily="34" charset="0"/>
              </a:rPr>
              <a:t>For patients presenting with </a:t>
            </a:r>
            <a:r>
              <a:rPr lang="en-GB" sz="2000" dirty="0" err="1" smtClean="0">
                <a:solidFill>
                  <a:schemeClr val="tx2"/>
                </a:solidFill>
                <a:latin typeface="Arial" pitchFamily="34" charset="0"/>
                <a:cs typeface="Arial" pitchFamily="34" charset="0"/>
              </a:rPr>
              <a:t>dyspnea</a:t>
            </a:r>
            <a:r>
              <a:rPr lang="en-GB" sz="2000" dirty="0" smtClean="0">
                <a:solidFill>
                  <a:schemeClr val="tx2"/>
                </a:solidFill>
                <a:latin typeface="Arial" pitchFamily="34" charset="0"/>
                <a:cs typeface="Arial" pitchFamily="34" charset="0"/>
              </a:rPr>
              <a:t> and other respiratory symptoms, clinically appropriate diagnostic testing, perhaps including pulmonary function testing, is certainly warranted. </a:t>
            </a:r>
          </a:p>
          <a:p>
            <a:pPr>
              <a:buFont typeface="Wingdings" pitchFamily="2" charset="2"/>
              <a:buChar char="Ø"/>
            </a:pPr>
            <a:endParaRPr lang="en-GB" sz="2000" dirty="0" smtClean="0">
              <a:solidFill>
                <a:schemeClr val="tx2"/>
              </a:solidFill>
              <a:latin typeface="Arial" pitchFamily="34" charset="0"/>
              <a:cs typeface="Arial" pitchFamily="34" charset="0"/>
            </a:endParaRPr>
          </a:p>
          <a:p>
            <a:pPr>
              <a:buFont typeface="Wingdings" pitchFamily="2" charset="2"/>
              <a:buChar char="Ø"/>
            </a:pPr>
            <a:r>
              <a:rPr lang="en-GB" sz="2000" dirty="0" smtClean="0">
                <a:solidFill>
                  <a:schemeClr val="tx2"/>
                </a:solidFill>
                <a:latin typeface="Arial" pitchFamily="34" charset="0"/>
                <a:cs typeface="Arial" pitchFamily="34" charset="0"/>
              </a:rPr>
              <a:t>The USPSTF Recommendation Statement also “encourages clinicians… to pursue active case-finding for COPD in patients with risk factors, such as exposure to cigarette smoke….”</a:t>
            </a:r>
            <a:r>
              <a:rPr lang="en-GB" sz="2000" baseline="30000" dirty="0" smtClean="0">
                <a:solidFill>
                  <a:schemeClr val="tx2"/>
                </a:solidFill>
                <a:latin typeface="Arial" pitchFamily="34" charset="0"/>
                <a:cs typeface="Arial" pitchFamily="34" charset="0"/>
                <a:hlinkClick r:id="rId3"/>
              </a:rPr>
              <a:t>6</a:t>
            </a:r>
            <a:r>
              <a:rPr lang="en-GB" sz="2000" dirty="0" smtClean="0">
                <a:solidFill>
                  <a:schemeClr val="tx2"/>
                </a:solidFill>
                <a:latin typeface="Arial" pitchFamily="34" charset="0"/>
                <a:cs typeface="Arial" pitchFamily="34" charset="0"/>
              </a:rPr>
              <a:t> </a:t>
            </a:r>
          </a:p>
          <a:p>
            <a:endParaRPr lang="en-GB" sz="2000" dirty="0" smtClean="0">
              <a:solidFill>
                <a:schemeClr val="tx2"/>
              </a:solidFill>
              <a:latin typeface="Arial" pitchFamily="34" charset="0"/>
              <a:cs typeface="Arial" pitchFamily="34" charset="0"/>
            </a:endParaRPr>
          </a:p>
          <a:p>
            <a:endParaRPr lang="en-GB" sz="2000" dirty="0" smtClean="0">
              <a:solidFill>
                <a:schemeClr val="tx2"/>
              </a:solidFill>
              <a:latin typeface="Arial" pitchFamily="34" charset="0"/>
              <a:cs typeface="Arial" pitchFamily="34" charset="0"/>
            </a:endParaRPr>
          </a:p>
          <a:p>
            <a:pPr marL="346075" marR="0" lvl="0" indent="-346075" algn="just" defTabSz="914400" rtl="0" eaLnBrk="0" fontAlgn="base" latinLnBrk="0" hangingPunct="0">
              <a:lnSpc>
                <a:spcPct val="120000"/>
              </a:lnSpc>
              <a:spcBef>
                <a:spcPts val="1875"/>
              </a:spcBef>
              <a:spcAft>
                <a:spcPct val="0"/>
              </a:spcAft>
              <a:buClr>
                <a:srgbClr val="00FF66"/>
              </a:buClr>
              <a:buSzPct val="130000"/>
              <a:buFont typeface="Wingdings" pitchFamily="2" charset="2"/>
              <a:buChar char="Ø"/>
              <a:tabLst>
                <a:tab pos="1427163" algn="l"/>
                <a:tab pos="1641475" algn="l"/>
              </a:tabLst>
              <a:defRPr/>
            </a:pPr>
            <a:endParaRPr kumimoji="0" lang="en-US" sz="2000" b="0" i="0" u="none" strike="noStrike" kern="0" cap="none" spc="0" normalizeH="0" baseline="0" noProof="0" dirty="0" smtClean="0">
              <a:ln>
                <a:noFill/>
              </a:ln>
              <a:solidFill>
                <a:schemeClr val="tx2"/>
              </a:solidFill>
              <a:effectLst/>
              <a:uLnTx/>
              <a:uFillTx/>
              <a:latin typeface="Arial" pitchFamily="34" charset="0"/>
              <a:ea typeface="ＭＳ Ｐゴシック"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2988" y="0"/>
            <a:ext cx="6672262" cy="1500188"/>
          </a:xfrm>
        </p:spPr>
        <p:txBody>
          <a:bodyPr/>
          <a:lstStyle/>
          <a:p>
            <a:pPr eaLnBrk="1" hangingPunct="1"/>
            <a:r>
              <a:rPr lang="en-GB" sz="3600" b="0" dirty="0" smtClean="0">
                <a:solidFill>
                  <a:srgbClr val="FF0000"/>
                </a:solidFill>
                <a:latin typeface="Arial" pitchFamily="34" charset="0"/>
                <a:cs typeface="Arial" pitchFamily="34" charset="0"/>
              </a:rPr>
              <a:t>      Patients underestimate their condition </a:t>
            </a:r>
          </a:p>
        </p:txBody>
      </p:sp>
      <p:sp>
        <p:nvSpPr>
          <p:cNvPr id="6147" name="Content Placeholder 5"/>
          <p:cNvSpPr>
            <a:spLocks noGrp="1"/>
          </p:cNvSpPr>
          <p:nvPr>
            <p:ph idx="1"/>
          </p:nvPr>
        </p:nvSpPr>
        <p:spPr>
          <a:xfrm>
            <a:off x="323528" y="1873250"/>
            <a:ext cx="8643937" cy="4311650"/>
          </a:xfrm>
        </p:spPr>
        <p:txBody>
          <a:bodyPr/>
          <a:lstStyle/>
          <a:p>
            <a:pPr eaLnBrk="1" hangingPunct="1">
              <a:buFontTx/>
              <a:buNone/>
            </a:pPr>
            <a:r>
              <a:rPr lang="en-AU" sz="2800" dirty="0" smtClean="0">
                <a:solidFill>
                  <a:schemeClr val="tx2"/>
                </a:solidFill>
                <a:latin typeface="Arial" pitchFamily="34" charset="0"/>
                <a:ea typeface="Tahoma" pitchFamily="34" charset="0"/>
                <a:cs typeface="Arial" pitchFamily="34" charset="0"/>
              </a:rPr>
              <a:t>Data from the “Impact of COPD in Europe and North America” study in 2000</a:t>
            </a:r>
            <a:r>
              <a:rPr lang="en-AU" sz="2800" baseline="30000" dirty="0" smtClean="0">
                <a:solidFill>
                  <a:schemeClr val="tx2"/>
                </a:solidFill>
                <a:latin typeface="Arial" pitchFamily="34" charset="0"/>
                <a:ea typeface="Tahoma" pitchFamily="34" charset="0"/>
                <a:cs typeface="Arial" pitchFamily="34" charset="0"/>
              </a:rPr>
              <a:t>1</a:t>
            </a:r>
            <a:r>
              <a:rPr lang="en-AU" sz="2800" dirty="0" smtClean="0">
                <a:solidFill>
                  <a:schemeClr val="tx2"/>
                </a:solidFill>
                <a:latin typeface="Arial" pitchFamily="34" charset="0"/>
                <a:ea typeface="Tahoma" pitchFamily="34" charset="0"/>
                <a:cs typeface="Arial" pitchFamily="34" charset="0"/>
              </a:rPr>
              <a:t> (n=3265) showed: </a:t>
            </a:r>
          </a:p>
          <a:p>
            <a:pPr eaLnBrk="1" hangingPunct="1">
              <a:buFontTx/>
              <a:buNone/>
            </a:pPr>
            <a:endParaRPr lang="en-GB" sz="2800" dirty="0" smtClean="0">
              <a:solidFill>
                <a:schemeClr val="tx2"/>
              </a:solidFill>
              <a:latin typeface="Arial" pitchFamily="34" charset="0"/>
              <a:ea typeface="Tahoma" pitchFamily="34" charset="0"/>
              <a:cs typeface="Arial" pitchFamily="34" charset="0"/>
            </a:endParaRPr>
          </a:p>
          <a:p>
            <a:pPr eaLnBrk="1" hangingPunct="1"/>
            <a:r>
              <a:rPr lang="en-GB" sz="2800" dirty="0" smtClean="0">
                <a:solidFill>
                  <a:schemeClr val="tx2"/>
                </a:solidFill>
                <a:latin typeface="Arial" pitchFamily="34" charset="0"/>
                <a:ea typeface="Tahoma" pitchFamily="34" charset="0"/>
                <a:cs typeface="Arial" pitchFamily="34" charset="0"/>
              </a:rPr>
              <a:t>Of those too breathless to leave the house,</a:t>
            </a:r>
            <a:r>
              <a:rPr lang="en-GB" sz="2800" dirty="0" smtClean="0">
                <a:latin typeface="Arial" pitchFamily="34" charset="0"/>
                <a:ea typeface="Tahoma" pitchFamily="34" charset="0"/>
                <a:cs typeface="Arial" pitchFamily="34" charset="0"/>
              </a:rPr>
              <a:t> </a:t>
            </a:r>
            <a:r>
              <a:rPr lang="en-GB" sz="2800" dirty="0" smtClean="0">
                <a:solidFill>
                  <a:srgbClr val="C00000"/>
                </a:solidFill>
                <a:latin typeface="Arial" pitchFamily="34" charset="0"/>
                <a:ea typeface="Tahoma" pitchFamily="34" charset="0"/>
                <a:cs typeface="Arial" pitchFamily="34" charset="0"/>
              </a:rPr>
              <a:t>36%</a:t>
            </a:r>
            <a:r>
              <a:rPr lang="en-GB" sz="2800" dirty="0" smtClean="0">
                <a:latin typeface="Arial" pitchFamily="34" charset="0"/>
                <a:ea typeface="Tahoma" pitchFamily="34" charset="0"/>
                <a:cs typeface="Arial" pitchFamily="34" charset="0"/>
              </a:rPr>
              <a:t> </a:t>
            </a:r>
            <a:r>
              <a:rPr lang="en-GB" sz="2800" dirty="0" smtClean="0">
                <a:solidFill>
                  <a:schemeClr val="tx2"/>
                </a:solidFill>
                <a:latin typeface="Arial" pitchFamily="34" charset="0"/>
                <a:ea typeface="Tahoma" pitchFamily="34" charset="0"/>
                <a:cs typeface="Arial" pitchFamily="34" charset="0"/>
              </a:rPr>
              <a:t>described their condition as mild or moderate</a:t>
            </a:r>
          </a:p>
          <a:p>
            <a:pPr eaLnBrk="1" hangingPunct="1"/>
            <a:endParaRPr lang="en-GB" sz="2800" dirty="0" smtClean="0">
              <a:solidFill>
                <a:schemeClr val="tx2"/>
              </a:solidFill>
              <a:latin typeface="Arial" pitchFamily="34" charset="0"/>
              <a:ea typeface="Tahoma" pitchFamily="34" charset="0"/>
              <a:cs typeface="Arial" pitchFamily="34" charset="0"/>
            </a:endParaRPr>
          </a:p>
          <a:p>
            <a:pPr eaLnBrk="1" hangingPunct="1"/>
            <a:r>
              <a:rPr lang="en-GB" sz="2800" dirty="0" smtClean="0">
                <a:solidFill>
                  <a:srgbClr val="FF0000"/>
                </a:solidFill>
                <a:latin typeface="Arial" pitchFamily="34" charset="0"/>
                <a:ea typeface="Tahoma" pitchFamily="34" charset="0"/>
                <a:cs typeface="Arial" pitchFamily="34" charset="0"/>
              </a:rPr>
              <a:t>60%</a:t>
            </a:r>
            <a:r>
              <a:rPr lang="en-GB" sz="2800" dirty="0" smtClean="0">
                <a:solidFill>
                  <a:schemeClr val="tx2"/>
                </a:solidFill>
                <a:latin typeface="Arial" pitchFamily="34" charset="0"/>
                <a:ea typeface="Tahoma" pitchFamily="34" charset="0"/>
                <a:cs typeface="Arial" pitchFamily="34" charset="0"/>
              </a:rPr>
              <a:t> of those who were short of breath after walking for a few minutes on the flat described their condition as mild or moderate</a:t>
            </a:r>
          </a:p>
          <a:p>
            <a:pPr eaLnBrk="1" hangingPunct="1"/>
            <a:endParaRPr lang="en-US" sz="2800" dirty="0" smtClean="0">
              <a:latin typeface="Arial" pitchFamily="34" charset="0"/>
              <a:ea typeface="Tahoma" pitchFamily="34" charset="0"/>
              <a:cs typeface="Arial" pitchFamily="34" charset="0"/>
            </a:endParaRPr>
          </a:p>
        </p:txBody>
      </p:sp>
      <p:sp>
        <p:nvSpPr>
          <p:cNvPr id="6148" name="Text Box 4"/>
          <p:cNvSpPr txBox="1">
            <a:spLocks noChangeArrowheads="1"/>
          </p:cNvSpPr>
          <p:nvPr/>
        </p:nvSpPr>
        <p:spPr bwMode="auto">
          <a:xfrm>
            <a:off x="5724128" y="6534145"/>
            <a:ext cx="5735638" cy="400050"/>
          </a:xfrm>
          <a:prstGeom prst="rect">
            <a:avLst/>
          </a:prstGeom>
          <a:noFill/>
          <a:ln w="9525">
            <a:noFill/>
            <a:miter lim="800000"/>
            <a:headEnd/>
            <a:tailEnd/>
          </a:ln>
        </p:spPr>
        <p:txBody>
          <a:bodyPr>
            <a:spAutoFit/>
          </a:bodyPr>
          <a:lstStyle/>
          <a:p>
            <a:pPr marL="342900" indent="-342900"/>
            <a:r>
              <a:rPr lang="en-AU" sz="1000" b="1" dirty="0">
                <a:latin typeface="Arial" pitchFamily="34" charset="0"/>
                <a:cs typeface="Arial" pitchFamily="34" charset="0"/>
              </a:rPr>
              <a:t>1. </a:t>
            </a:r>
            <a:r>
              <a:rPr lang="en-AU" sz="1000" b="1" dirty="0" err="1">
                <a:latin typeface="Arial" pitchFamily="34" charset="0"/>
                <a:cs typeface="Arial" pitchFamily="34" charset="0"/>
              </a:rPr>
              <a:t>Rennard</a:t>
            </a:r>
            <a:r>
              <a:rPr lang="en-AU" sz="1000" b="1" dirty="0">
                <a:latin typeface="Arial" pitchFamily="34" charset="0"/>
                <a:cs typeface="Arial" pitchFamily="34" charset="0"/>
              </a:rPr>
              <a:t> S et al. </a:t>
            </a:r>
            <a:r>
              <a:rPr lang="en-AU" sz="1000" b="1" i="1" dirty="0" err="1">
                <a:latin typeface="Arial" pitchFamily="34" charset="0"/>
                <a:cs typeface="Arial" pitchFamily="34" charset="0"/>
              </a:rPr>
              <a:t>Eur</a:t>
            </a:r>
            <a:r>
              <a:rPr lang="en-AU" sz="1000" b="1" i="1" dirty="0">
                <a:latin typeface="Arial" pitchFamily="34" charset="0"/>
                <a:cs typeface="Arial" pitchFamily="34" charset="0"/>
              </a:rPr>
              <a:t> </a:t>
            </a:r>
            <a:r>
              <a:rPr lang="en-AU" sz="1000" b="1" i="1" dirty="0" err="1">
                <a:latin typeface="Arial" pitchFamily="34" charset="0"/>
                <a:cs typeface="Arial" pitchFamily="34" charset="0"/>
              </a:rPr>
              <a:t>Respir</a:t>
            </a:r>
            <a:r>
              <a:rPr lang="en-AU" sz="1000" b="1" i="1" dirty="0">
                <a:latin typeface="Arial" pitchFamily="34" charset="0"/>
                <a:cs typeface="Arial" pitchFamily="34" charset="0"/>
              </a:rPr>
              <a:t> J</a:t>
            </a:r>
            <a:r>
              <a:rPr lang="en-AU" sz="1000" b="1" dirty="0">
                <a:latin typeface="Arial" pitchFamily="34" charset="0"/>
                <a:cs typeface="Arial" pitchFamily="34" charset="0"/>
              </a:rPr>
              <a:t> 2002;20:799–805.</a:t>
            </a:r>
            <a:endParaRPr lang="en-GB" sz="1000" b="1" dirty="0">
              <a:latin typeface="Arial" pitchFamily="34" charset="0"/>
              <a:cs typeface="Arial" pitchFamily="34" charset="0"/>
            </a:endParaRPr>
          </a:p>
          <a:p>
            <a:pPr marL="342900" indent="-342900">
              <a:buFontTx/>
              <a:buChar char="•"/>
            </a:pPr>
            <a:endParaRPr lang="en-GB" sz="1000" b="1" dirty="0">
              <a:latin typeface="Arial" pitchFamily="34" charset="0"/>
              <a:cs typeface="Arial" pitchFamily="34" charset="0"/>
            </a:endParaRPr>
          </a:p>
        </p:txBody>
      </p:sp>
      <p:sp>
        <p:nvSpPr>
          <p:cNvPr id="6149" name="Rectangle 7"/>
          <p:cNvSpPr>
            <a:spLocks noChangeArrowheads="1"/>
          </p:cNvSpPr>
          <p:nvPr/>
        </p:nvSpPr>
        <p:spPr bwMode="auto">
          <a:xfrm>
            <a:off x="673100" y="2130425"/>
            <a:ext cx="7669213" cy="1944688"/>
          </a:xfrm>
          <a:prstGeom prst="rect">
            <a:avLst/>
          </a:prstGeom>
          <a:noFill/>
          <a:ln w="9525">
            <a:noFill/>
            <a:miter lim="800000"/>
            <a:headEnd/>
            <a:tailEnd/>
          </a:ln>
        </p:spPr>
        <p:txBody>
          <a:bodyPr/>
          <a:lstStyle/>
          <a:p>
            <a:pPr marL="268288" indent="-268288">
              <a:spcBef>
                <a:spcPct val="20000"/>
              </a:spcBef>
              <a:buFontTx/>
              <a:buChar char="•"/>
            </a:pPr>
            <a:endParaRPr lang="en-GB" sz="200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042988" y="357188"/>
            <a:ext cx="6672262" cy="1500187"/>
          </a:xfrm>
        </p:spPr>
        <p:txBody>
          <a:bodyPr anchor="ctr">
            <a:normAutofit fontScale="90000"/>
          </a:bodyPr>
          <a:lstStyle/>
          <a:p>
            <a:pPr eaLnBrk="1" hangingPunct="1"/>
            <a:r>
              <a:rPr lang="en-GB" altLang="nl-NL" sz="2800" b="1" dirty="0" smtClean="0">
                <a:solidFill>
                  <a:srgbClr val="FF0000"/>
                </a:solidFill>
                <a:latin typeface="Arial" pitchFamily="34" charset="0"/>
                <a:cs typeface="Arial" pitchFamily="34" charset="0"/>
              </a:rPr>
              <a:t>Doctors and patients need to speak the same language to have a common understanding, and thus manage COPD optimally</a:t>
            </a:r>
          </a:p>
        </p:txBody>
      </p:sp>
      <p:grpSp>
        <p:nvGrpSpPr>
          <p:cNvPr id="2" name="Group 11"/>
          <p:cNvGrpSpPr>
            <a:grpSpLocks/>
          </p:cNvGrpSpPr>
          <p:nvPr/>
        </p:nvGrpSpPr>
        <p:grpSpPr bwMode="auto">
          <a:xfrm>
            <a:off x="1254125" y="1928813"/>
            <a:ext cx="6746875" cy="4538662"/>
            <a:chOff x="663599" y="1531938"/>
            <a:chExt cx="7337425" cy="4935537"/>
          </a:xfrm>
        </p:grpSpPr>
        <p:pic>
          <p:nvPicPr>
            <p:cNvPr id="27652" name="Picture 3" descr="Doc-patient2"/>
            <p:cNvPicPr>
              <a:picLocks noChangeAspect="1" noChangeArrowheads="1"/>
            </p:cNvPicPr>
            <p:nvPr/>
          </p:nvPicPr>
          <p:blipFill>
            <a:blip r:embed="rId3" cstate="print"/>
            <a:srcRect/>
            <a:stretch>
              <a:fillRect/>
            </a:stretch>
          </p:blipFill>
          <p:spPr bwMode="auto">
            <a:xfrm>
              <a:off x="2205061" y="1773238"/>
              <a:ext cx="5795963" cy="4694237"/>
            </a:xfrm>
            <a:prstGeom prst="rect">
              <a:avLst/>
            </a:prstGeom>
            <a:noFill/>
            <a:ln w="9525">
              <a:noFill/>
              <a:miter lim="800000"/>
              <a:headEnd/>
              <a:tailEnd/>
            </a:ln>
          </p:spPr>
        </p:pic>
        <p:sp>
          <p:nvSpPr>
            <p:cNvPr id="27653" name="Oval Callout 3"/>
            <p:cNvSpPr>
              <a:spLocks noChangeArrowheads="1"/>
            </p:cNvSpPr>
            <p:nvPr/>
          </p:nvSpPr>
          <p:spPr bwMode="auto">
            <a:xfrm>
              <a:off x="3792561" y="3398219"/>
              <a:ext cx="2103438" cy="518144"/>
            </a:xfrm>
            <a:prstGeom prst="wedgeEllipseCallout">
              <a:avLst>
                <a:gd name="adj1" fmla="val -59069"/>
                <a:gd name="adj2" fmla="val 71935"/>
              </a:avLst>
            </a:prstGeom>
            <a:solidFill>
              <a:schemeClr val="bg1"/>
            </a:solidFill>
            <a:ln w="9525" algn="ctr">
              <a:solidFill>
                <a:schemeClr val="tx1"/>
              </a:solidFill>
              <a:round/>
              <a:headEnd/>
              <a:tailEnd/>
            </a:ln>
          </p:spPr>
          <p:txBody>
            <a:bodyPr/>
            <a:lstStyle/>
            <a:p>
              <a:pPr algn="ctr" eaLnBrk="1" hangingPunct="1"/>
              <a:r>
                <a:rPr lang="en-GB" altLang="nl-NL" dirty="0">
                  <a:latin typeface="Arial" pitchFamily="34" charset="0"/>
                </a:rPr>
                <a:t>I’m fine, I think</a:t>
              </a:r>
              <a:endParaRPr lang="en-US" altLang="nl-NL" dirty="0">
                <a:latin typeface="Arial" pitchFamily="34" charset="0"/>
              </a:endParaRPr>
            </a:p>
          </p:txBody>
        </p:sp>
        <p:sp>
          <p:nvSpPr>
            <p:cNvPr id="27654" name="Oval Callout 4"/>
            <p:cNvSpPr>
              <a:spLocks noChangeArrowheads="1"/>
            </p:cNvSpPr>
            <p:nvPr/>
          </p:nvSpPr>
          <p:spPr bwMode="auto">
            <a:xfrm>
              <a:off x="4122761" y="2247900"/>
              <a:ext cx="2181225" cy="814388"/>
            </a:xfrm>
            <a:prstGeom prst="wedgeEllipseCallout">
              <a:avLst>
                <a:gd name="adj1" fmla="val 59315"/>
                <a:gd name="adj2" fmla="val 145134"/>
              </a:avLst>
            </a:prstGeom>
            <a:solidFill>
              <a:schemeClr val="bg1"/>
            </a:solidFill>
            <a:ln w="9525" algn="ctr">
              <a:solidFill>
                <a:schemeClr val="tx1"/>
              </a:solidFill>
              <a:round/>
              <a:headEnd/>
              <a:tailEnd/>
            </a:ln>
          </p:spPr>
          <p:txBody>
            <a:bodyPr/>
            <a:lstStyle/>
            <a:p>
              <a:pPr algn="ctr" eaLnBrk="1" hangingPunct="1"/>
              <a:r>
                <a:rPr lang="en-GB" altLang="nl-NL">
                  <a:latin typeface="Arial" pitchFamily="34" charset="0"/>
                </a:rPr>
                <a:t>How are you?</a:t>
              </a:r>
              <a:endParaRPr lang="en-US" altLang="nl-NL">
                <a:latin typeface="Arial" pitchFamily="34" charset="0"/>
              </a:endParaRPr>
            </a:p>
          </p:txBody>
        </p:sp>
        <p:sp>
          <p:nvSpPr>
            <p:cNvPr id="27655" name="Cloud Callout 10"/>
            <p:cNvSpPr>
              <a:spLocks noChangeArrowheads="1"/>
            </p:cNvSpPr>
            <p:nvPr/>
          </p:nvSpPr>
          <p:spPr bwMode="auto">
            <a:xfrm>
              <a:off x="663599" y="1531938"/>
              <a:ext cx="2401887" cy="1630362"/>
            </a:xfrm>
            <a:prstGeom prst="cloudCallout">
              <a:avLst>
                <a:gd name="adj1" fmla="val 62042"/>
                <a:gd name="adj2" fmla="val 48588"/>
              </a:avLst>
            </a:prstGeom>
            <a:solidFill>
              <a:srgbClr val="F3B02D"/>
            </a:solidFill>
            <a:ln w="9525" algn="ctr">
              <a:solidFill>
                <a:schemeClr val="tx1"/>
              </a:solidFill>
              <a:round/>
              <a:headEnd/>
              <a:tailEnd/>
            </a:ln>
          </p:spPr>
          <p:txBody>
            <a:bodyPr/>
            <a:lstStyle/>
            <a:p>
              <a:pPr algn="ctr" eaLnBrk="1" hangingPunct="1"/>
              <a:r>
                <a:rPr lang="en-GB" altLang="nl-NL" sz="1400">
                  <a:latin typeface="Arial" pitchFamily="34" charset="0"/>
                </a:rPr>
                <a:t>I’m ok but I can’t walk up the stairs without losing my breath</a:t>
              </a:r>
              <a:endParaRPr lang="en-US" altLang="nl-NL" sz="1400">
                <a:latin typeface="Arial" pitchFamily="34" charset="0"/>
              </a:endParaRPr>
            </a:p>
          </p:txBody>
        </p:sp>
      </p:gr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0" y="214313"/>
            <a:ext cx="9144000" cy="6430962"/>
            <a:chOff x="0" y="214313"/>
            <a:chExt cx="9144000" cy="6430962"/>
          </a:xfrm>
        </p:grpSpPr>
        <p:grpSp>
          <p:nvGrpSpPr>
            <p:cNvPr id="6149" name="Group 13"/>
            <p:cNvGrpSpPr>
              <a:grpSpLocks/>
            </p:cNvGrpSpPr>
            <p:nvPr/>
          </p:nvGrpSpPr>
          <p:grpSpPr bwMode="auto">
            <a:xfrm>
              <a:off x="0" y="4572000"/>
              <a:ext cx="9144000" cy="2073275"/>
              <a:chOff x="0" y="4572000"/>
              <a:chExt cx="9144000" cy="2073275"/>
            </a:xfrm>
          </p:grpSpPr>
          <p:sp>
            <p:nvSpPr>
              <p:cNvPr id="6151" name="Rectangle 2"/>
              <p:cNvSpPr>
                <a:spLocks noChangeArrowheads="1"/>
              </p:cNvSpPr>
              <p:nvPr/>
            </p:nvSpPr>
            <p:spPr bwMode="auto">
              <a:xfrm>
                <a:off x="0" y="6215063"/>
                <a:ext cx="9144000" cy="304800"/>
              </a:xfrm>
              <a:prstGeom prst="rect">
                <a:avLst/>
              </a:prstGeom>
              <a:solidFill>
                <a:srgbClr val="074B88"/>
              </a:solidFill>
              <a:ln w="9525">
                <a:solidFill>
                  <a:schemeClr val="tx1"/>
                </a:solidFill>
                <a:miter lim="800000"/>
                <a:headEnd/>
                <a:tailEnd/>
              </a:ln>
            </p:spPr>
            <p:txBody>
              <a:bodyPr wrap="none" anchor="ctr">
                <a:prstTxWarp prst="textNoShape">
                  <a:avLst/>
                </a:prstTxWarp>
              </a:bodyPr>
              <a:lstStyle/>
              <a:p>
                <a:pPr algn="ctr"/>
                <a:endParaRPr lang="en-GB" sz="1800">
                  <a:solidFill>
                    <a:srgbClr val="0068A7"/>
                  </a:solidFill>
                  <a:latin typeface="Arial" pitchFamily="-65" charset="0"/>
                </a:endParaRPr>
              </a:p>
            </p:txBody>
          </p:sp>
          <p:pic>
            <p:nvPicPr>
              <p:cNvPr id="6152" name="Picture 8" descr="IMGP4022.JPG"/>
              <p:cNvPicPr>
                <a:picLocks noChangeAspect="1"/>
              </p:cNvPicPr>
              <p:nvPr/>
            </p:nvPicPr>
            <p:blipFill>
              <a:blip r:embed="rId3"/>
              <a:srcRect l="12291" t="17834" r="30374" b="6140"/>
              <a:stretch>
                <a:fillRect/>
              </a:stretch>
            </p:blipFill>
            <p:spPr bwMode="auto">
              <a:xfrm>
                <a:off x="6929438" y="4584700"/>
                <a:ext cx="2071687" cy="2060575"/>
              </a:xfrm>
              <a:prstGeom prst="rect">
                <a:avLst/>
              </a:prstGeom>
              <a:noFill/>
              <a:ln w="9525">
                <a:noFill/>
                <a:miter lim="800000"/>
                <a:headEnd/>
                <a:tailEnd/>
              </a:ln>
            </p:spPr>
          </p:pic>
          <p:pic>
            <p:nvPicPr>
              <p:cNvPr id="6153" name="Picture 8" descr="Picture2.jpg"/>
              <p:cNvPicPr>
                <a:picLocks noChangeAspect="1"/>
              </p:cNvPicPr>
              <p:nvPr/>
            </p:nvPicPr>
            <p:blipFill>
              <a:blip r:embed="rId4"/>
              <a:srcRect l="13554" r="12149"/>
              <a:stretch>
                <a:fillRect/>
              </a:stretch>
            </p:blipFill>
            <p:spPr bwMode="auto">
              <a:xfrm>
                <a:off x="2400300" y="4572000"/>
                <a:ext cx="2071688" cy="2071688"/>
              </a:xfrm>
              <a:prstGeom prst="rect">
                <a:avLst/>
              </a:prstGeom>
              <a:noFill/>
              <a:ln w="9525">
                <a:noFill/>
                <a:miter lim="800000"/>
                <a:headEnd/>
                <a:tailEnd/>
              </a:ln>
            </p:spPr>
          </p:pic>
          <p:pic>
            <p:nvPicPr>
              <p:cNvPr id="6154" name="Picture 6" descr="IMG_3627.JPG"/>
              <p:cNvPicPr>
                <a:picLocks noChangeAspect="1"/>
              </p:cNvPicPr>
              <p:nvPr/>
            </p:nvPicPr>
            <p:blipFill>
              <a:blip r:embed="rId5"/>
              <a:srcRect l="23093" t="30563" r="23985"/>
              <a:stretch>
                <a:fillRect/>
              </a:stretch>
            </p:blipFill>
            <p:spPr bwMode="auto">
              <a:xfrm>
                <a:off x="4657725" y="4584700"/>
                <a:ext cx="2085975" cy="2058988"/>
              </a:xfrm>
              <a:prstGeom prst="rect">
                <a:avLst/>
              </a:prstGeom>
              <a:noFill/>
              <a:ln w="9525">
                <a:noFill/>
                <a:miter lim="800000"/>
                <a:headEnd/>
                <a:tailEnd/>
              </a:ln>
            </p:spPr>
          </p:pic>
          <p:pic>
            <p:nvPicPr>
              <p:cNvPr id="6155" name="Picture 5" descr="DSC01775.JPG"/>
              <p:cNvPicPr>
                <a:picLocks noChangeAspect="1"/>
              </p:cNvPicPr>
              <p:nvPr/>
            </p:nvPicPr>
            <p:blipFill>
              <a:blip r:embed="rId6"/>
              <a:srcRect l="23708" t="29167" r="23167"/>
              <a:stretch>
                <a:fillRect/>
              </a:stretch>
            </p:blipFill>
            <p:spPr bwMode="auto">
              <a:xfrm>
                <a:off x="142875" y="4572000"/>
                <a:ext cx="2071688" cy="2071688"/>
              </a:xfrm>
              <a:prstGeom prst="rect">
                <a:avLst/>
              </a:prstGeom>
              <a:noFill/>
              <a:ln w="9525">
                <a:noFill/>
                <a:miter lim="800000"/>
                <a:headEnd/>
                <a:tailEnd/>
              </a:ln>
            </p:spPr>
          </p:pic>
        </p:grpSp>
        <p:pic>
          <p:nvPicPr>
            <p:cNvPr id="6150" name="Picture 12" descr="IPCRG Logo (large file).tif"/>
            <p:cNvPicPr>
              <a:picLocks noChangeAspect="1"/>
            </p:cNvPicPr>
            <p:nvPr/>
          </p:nvPicPr>
          <p:blipFill>
            <a:blip r:embed="rId7"/>
            <a:srcRect/>
            <a:stretch>
              <a:fillRect/>
            </a:stretch>
          </p:blipFill>
          <p:spPr bwMode="auto">
            <a:xfrm>
              <a:off x="142875" y="214313"/>
              <a:ext cx="2643188" cy="1863725"/>
            </a:xfrm>
            <a:prstGeom prst="rect">
              <a:avLst/>
            </a:prstGeom>
            <a:noFill/>
            <a:ln w="9525">
              <a:noFill/>
              <a:miter lim="800000"/>
              <a:headEnd/>
              <a:tailEnd/>
            </a:ln>
          </p:spPr>
        </p:pic>
      </p:grpSp>
      <p:sp>
        <p:nvSpPr>
          <p:cNvPr id="6147" name="TextBox 9"/>
          <p:cNvSpPr txBox="1">
            <a:spLocks noChangeArrowheads="1"/>
          </p:cNvSpPr>
          <p:nvPr/>
        </p:nvSpPr>
        <p:spPr bwMode="auto">
          <a:xfrm>
            <a:off x="0" y="2636838"/>
            <a:ext cx="8959850" cy="1569660"/>
          </a:xfrm>
          <a:prstGeom prst="rect">
            <a:avLst/>
          </a:prstGeom>
          <a:noFill/>
          <a:ln w="9525">
            <a:noFill/>
            <a:miter lim="800000"/>
            <a:headEnd/>
            <a:tailEnd/>
          </a:ln>
        </p:spPr>
        <p:txBody>
          <a:bodyPr>
            <a:prstTxWarp prst="textNoShape">
              <a:avLst/>
            </a:prstTxWarp>
            <a:spAutoFit/>
          </a:bodyPr>
          <a:lstStyle/>
          <a:p>
            <a:r>
              <a:rPr lang="en-US" sz="3200" b="1" dirty="0">
                <a:solidFill>
                  <a:srgbClr val="CC030B"/>
                </a:solidFill>
                <a:latin typeface="Arial" pitchFamily="-65" charset="0"/>
              </a:rPr>
              <a:t>International Primary Care Respiratory </a:t>
            </a:r>
            <a:r>
              <a:rPr lang="en-US" sz="3200" b="1" dirty="0" smtClean="0">
                <a:solidFill>
                  <a:srgbClr val="CC030B"/>
                </a:solidFill>
                <a:latin typeface="Arial" pitchFamily="-65" charset="0"/>
              </a:rPr>
              <a:t>Group</a:t>
            </a:r>
            <a:endParaRPr lang="en-US" sz="3600" dirty="0" smtClean="0">
              <a:latin typeface="Arial" pitchFamily="-65" charset="0"/>
            </a:endParaRPr>
          </a:p>
          <a:p>
            <a:r>
              <a:rPr lang="en-GB" sz="3200" dirty="0">
                <a:latin typeface="Arial" pitchFamily="-65" charset="0"/>
              </a:rPr>
              <a:t>Promoting good clinical respiratory practice through research and education. </a:t>
            </a:r>
            <a:endParaRPr lang="pt-PT" sz="3200" dirty="0">
              <a:latin typeface="Arial" pitchFamily="-65" charset="0"/>
            </a:endParaRPr>
          </a:p>
        </p:txBody>
      </p:sp>
      <p:pic>
        <p:nvPicPr>
          <p:cNvPr id="6148" name="Picture 10" descr="FVG_1169.jpg"/>
          <p:cNvPicPr>
            <a:picLocks noChangeAspect="1"/>
          </p:cNvPicPr>
          <p:nvPr/>
        </p:nvPicPr>
        <p:blipFill>
          <a:blip r:embed="rId8"/>
          <a:srcRect r="18103"/>
          <a:stretch>
            <a:fillRect/>
          </a:stretch>
        </p:blipFill>
        <p:spPr bwMode="auto">
          <a:xfrm>
            <a:off x="6858000" y="381000"/>
            <a:ext cx="2068513" cy="1657350"/>
          </a:xfrm>
          <a:prstGeom prst="rect">
            <a:avLst/>
          </a:prstGeom>
          <a:noFill/>
          <a:ln w="9525">
            <a:noFill/>
            <a:miter lim="800000"/>
            <a:headEnd/>
            <a:tailEnd/>
          </a:ln>
        </p:spPr>
      </p:pic>
    </p:spTree>
    <p:extLst>
      <p:ext uri="{BB962C8B-B14F-4D97-AF65-F5344CB8AC3E}">
        <p14:creationId xmlns:p14="http://schemas.microsoft.com/office/powerpoint/2010/main" val="3320838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solidFill>
                  <a:srgbClr val="FF0000"/>
                </a:solidFill>
                <a:latin typeface="Tahoma" pitchFamily="34" charset="0"/>
              </a:rPr>
              <a:t>Diagnosis of COPD</a:t>
            </a:r>
            <a:endParaRPr lang="en-US" dirty="0">
              <a:solidFill>
                <a:srgbClr val="FF0000"/>
              </a:solidFill>
              <a:latin typeface="Tahoma" pitchFamily="34" charset="0"/>
            </a:endParaRPr>
          </a:p>
        </p:txBody>
      </p:sp>
      <p:sp>
        <p:nvSpPr>
          <p:cNvPr id="5" name="Marcador de Posição de Conteúdo 4"/>
          <p:cNvSpPr>
            <a:spLocks noGrp="1"/>
          </p:cNvSpPr>
          <p:nvPr>
            <p:ph idx="1"/>
          </p:nvPr>
        </p:nvSpPr>
        <p:spPr/>
        <p:txBody>
          <a:bodyPr>
            <a:normAutofit/>
          </a:bodyPr>
          <a:lstStyle/>
          <a:p>
            <a:pPr marL="346075" lvl="0" indent="-346075" algn="just" eaLnBrk="0" fontAlgn="base" hangingPunct="0">
              <a:lnSpc>
                <a:spcPct val="120000"/>
              </a:lnSpc>
              <a:spcBef>
                <a:spcPts val="1875"/>
              </a:spcBef>
              <a:spcAft>
                <a:spcPct val="0"/>
              </a:spcAft>
              <a:buClr>
                <a:srgbClr val="00FF66"/>
              </a:buClr>
              <a:buSzPct val="130000"/>
              <a:buFont typeface="Wingdings" pitchFamily="2" charset="2"/>
              <a:buChar char="Ø"/>
              <a:tabLst>
                <a:tab pos="1427163" algn="l"/>
                <a:tab pos="1641475" algn="l"/>
              </a:tabLst>
              <a:defRPr/>
            </a:pPr>
            <a:r>
              <a:rPr lang="en-US" sz="2400" kern="0" dirty="0" smtClean="0">
                <a:solidFill>
                  <a:schemeClr val="tx2"/>
                </a:solidFill>
                <a:latin typeface="Arial" pitchFamily="34" charset="0"/>
                <a:ea typeface="ＭＳ Ｐゴシック" pitchFamily="34" charset="-128"/>
                <a:cs typeface="Arial" pitchFamily="34" charset="0"/>
              </a:rPr>
              <a:t>A clinical diagnosis of COPD should be considered in </a:t>
            </a:r>
            <a:r>
              <a:rPr lang="en-US" sz="2400" kern="0" dirty="0" smtClean="0">
                <a:solidFill>
                  <a:srgbClr val="FF0000"/>
                </a:solidFill>
                <a:latin typeface="Arial" pitchFamily="34" charset="0"/>
                <a:ea typeface="ＭＳ Ｐゴシック" pitchFamily="34" charset="-128"/>
                <a:cs typeface="Arial" pitchFamily="34" charset="0"/>
              </a:rPr>
              <a:t>any patient who has </a:t>
            </a:r>
            <a:r>
              <a:rPr lang="en-US" sz="2400" kern="0" dirty="0" err="1" smtClean="0">
                <a:solidFill>
                  <a:srgbClr val="FF0000"/>
                </a:solidFill>
                <a:latin typeface="Arial" pitchFamily="34" charset="0"/>
                <a:ea typeface="ＭＳ Ｐゴシック" pitchFamily="34" charset="-128"/>
                <a:cs typeface="Arial" pitchFamily="34" charset="0"/>
              </a:rPr>
              <a:t>dyspnea</a:t>
            </a:r>
            <a:r>
              <a:rPr lang="en-US" sz="2400" kern="0" dirty="0" smtClean="0">
                <a:solidFill>
                  <a:srgbClr val="FF0000"/>
                </a:solidFill>
                <a:latin typeface="Arial" pitchFamily="34" charset="0"/>
                <a:ea typeface="ＭＳ Ｐゴシック" pitchFamily="34" charset="-128"/>
                <a:cs typeface="Arial" pitchFamily="34" charset="0"/>
              </a:rPr>
              <a:t>, chronic cough or sputum production, and/or a history of exposure to risk factors for the disease.</a:t>
            </a:r>
          </a:p>
          <a:p>
            <a:pPr marL="346075" lvl="0" indent="-346075" algn="just" eaLnBrk="0" fontAlgn="base" hangingPunct="0">
              <a:lnSpc>
                <a:spcPct val="120000"/>
              </a:lnSpc>
              <a:spcBef>
                <a:spcPts val="1875"/>
              </a:spcBef>
              <a:spcAft>
                <a:spcPct val="0"/>
              </a:spcAft>
              <a:buClr>
                <a:srgbClr val="00FF66"/>
              </a:buClr>
              <a:buSzPct val="130000"/>
              <a:buFont typeface="Wingdings" pitchFamily="2" charset="2"/>
              <a:buChar char="Ø"/>
              <a:tabLst>
                <a:tab pos="1427163" algn="l"/>
                <a:tab pos="1641475" algn="l"/>
              </a:tabLst>
              <a:defRPr/>
            </a:pPr>
            <a:r>
              <a:rPr lang="en-US" sz="2400" kern="0" dirty="0" err="1" smtClean="0">
                <a:solidFill>
                  <a:schemeClr val="tx2"/>
                </a:solidFill>
                <a:latin typeface="Arial" pitchFamily="34" charset="0"/>
                <a:ea typeface="ＭＳ Ｐゴシック" pitchFamily="34" charset="-128"/>
                <a:cs typeface="Arial" pitchFamily="34" charset="0"/>
              </a:rPr>
              <a:t>Spirometry</a:t>
            </a:r>
            <a:r>
              <a:rPr lang="en-US" sz="2400" kern="0" dirty="0" smtClean="0">
                <a:solidFill>
                  <a:schemeClr val="tx2"/>
                </a:solidFill>
                <a:latin typeface="Arial" pitchFamily="34" charset="0"/>
                <a:ea typeface="ＭＳ Ｐゴシック" pitchFamily="34" charset="-128"/>
                <a:cs typeface="Arial" pitchFamily="34" charset="0"/>
              </a:rPr>
              <a:t> is </a:t>
            </a:r>
            <a:r>
              <a:rPr lang="en-US" sz="2400" b="1" i="1" kern="0" dirty="0" smtClean="0">
                <a:solidFill>
                  <a:srgbClr val="FF0000"/>
                </a:solidFill>
                <a:latin typeface="Arial" pitchFamily="34" charset="0"/>
                <a:ea typeface="ＭＳ Ｐゴシック" pitchFamily="34" charset="-128"/>
                <a:cs typeface="Arial" pitchFamily="34" charset="0"/>
              </a:rPr>
              <a:t>required</a:t>
            </a:r>
            <a:r>
              <a:rPr lang="en-US" sz="2400" i="1" kern="0" dirty="0" smtClean="0">
                <a:solidFill>
                  <a:schemeClr val="tx2"/>
                </a:solidFill>
                <a:latin typeface="Arial" pitchFamily="34" charset="0"/>
                <a:ea typeface="ＭＳ Ｐゴシック" pitchFamily="34" charset="-128"/>
                <a:cs typeface="Arial" pitchFamily="34" charset="0"/>
              </a:rPr>
              <a:t> </a:t>
            </a:r>
            <a:r>
              <a:rPr lang="en-US" sz="2400" kern="0" dirty="0" smtClean="0">
                <a:solidFill>
                  <a:schemeClr val="tx2"/>
                </a:solidFill>
                <a:latin typeface="Arial" pitchFamily="34" charset="0"/>
                <a:ea typeface="ＭＳ Ｐゴシック" pitchFamily="34" charset="-128"/>
                <a:cs typeface="Arial" pitchFamily="34" charset="0"/>
              </a:rPr>
              <a:t> to make the diagnosis; the presence of a post-bronchodilator FEV</a:t>
            </a:r>
            <a:r>
              <a:rPr lang="en-US" sz="2400" kern="0" baseline="-25000" dirty="0" smtClean="0">
                <a:solidFill>
                  <a:schemeClr val="tx2"/>
                </a:solidFill>
                <a:latin typeface="Arial" pitchFamily="34" charset="0"/>
                <a:ea typeface="ＭＳ Ｐゴシック" pitchFamily="34" charset="-128"/>
                <a:cs typeface="Arial" pitchFamily="34" charset="0"/>
              </a:rPr>
              <a:t>1</a:t>
            </a:r>
            <a:r>
              <a:rPr lang="en-US" sz="2400" kern="0" dirty="0" smtClean="0">
                <a:solidFill>
                  <a:schemeClr val="tx2"/>
                </a:solidFill>
                <a:latin typeface="Arial" pitchFamily="34" charset="0"/>
                <a:ea typeface="ＭＳ Ｐゴシック" pitchFamily="34" charset="-128"/>
                <a:cs typeface="Arial" pitchFamily="34" charset="0"/>
              </a:rPr>
              <a:t>/FVC &lt; 0.70 confirms the presence of persistent airflow limitation and thus of COPD. </a:t>
            </a:r>
          </a:p>
        </p:txBody>
      </p:sp>
      <p:pic>
        <p:nvPicPr>
          <p:cNvPr id="4" name="Picture 7" descr="GOLD2-vk"/>
          <p:cNvPicPr>
            <a:picLocks noChangeAspect="1" noChangeArrowheads="1"/>
          </p:cNvPicPr>
          <p:nvPr/>
        </p:nvPicPr>
        <p:blipFill>
          <a:blip r:embed="rId2" cstate="print"/>
          <a:srcRect/>
          <a:stretch>
            <a:fillRect/>
          </a:stretch>
        </p:blipFill>
        <p:spPr bwMode="auto">
          <a:xfrm>
            <a:off x="285720" y="5572140"/>
            <a:ext cx="1066800" cy="1062038"/>
          </a:xfrm>
          <a:prstGeom prst="rect">
            <a:avLst/>
          </a:prstGeom>
          <a:noFill/>
          <a:ln w="9525">
            <a:noFill/>
            <a:miter lim="800000"/>
            <a:headEnd/>
            <a:tailEnd/>
          </a:ln>
        </p:spPr>
      </p:pic>
    </p:spTree>
    <p:extLst>
      <p:ext uri="{BB962C8B-B14F-4D97-AF65-F5344CB8AC3E}">
        <p14:creationId xmlns:p14="http://schemas.microsoft.com/office/powerpoint/2010/main" val="2399495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Autofit/>
          </a:bodyPr>
          <a:lstStyle/>
          <a:p>
            <a:pPr marL="342900" indent="-342900" eaLnBrk="1" hangingPunct="1">
              <a:spcBef>
                <a:spcPct val="20000"/>
              </a:spcBef>
            </a:pPr>
            <a:r>
              <a:rPr lang="nl-NL" altLang="nl-NL" sz="3600" dirty="0" smtClean="0">
                <a:solidFill>
                  <a:srgbClr val="FF0000"/>
                </a:solidFill>
                <a:latin typeface="Arial" pitchFamily="34" charset="0"/>
                <a:cs typeface="Arial" pitchFamily="34" charset="0"/>
              </a:rPr>
              <a:t>What do we actually want to know? And why?</a:t>
            </a:r>
            <a:br>
              <a:rPr lang="nl-NL" altLang="nl-NL" sz="3600" dirty="0" smtClean="0">
                <a:solidFill>
                  <a:srgbClr val="FF0000"/>
                </a:solidFill>
                <a:latin typeface="Arial" pitchFamily="34" charset="0"/>
                <a:cs typeface="Arial" pitchFamily="34" charset="0"/>
              </a:rPr>
            </a:br>
            <a:endParaRPr lang="nl-NL" altLang="nl-NL" sz="3600" dirty="0" smtClean="0">
              <a:solidFill>
                <a:srgbClr val="FF0000"/>
              </a:solidFill>
              <a:latin typeface="Arial" pitchFamily="34" charset="0"/>
              <a:cs typeface="Arial" pitchFamily="34" charset="0"/>
            </a:endParaRPr>
          </a:p>
        </p:txBody>
      </p:sp>
      <p:sp>
        <p:nvSpPr>
          <p:cNvPr id="63491" name="Content Placeholder 2"/>
          <p:cNvSpPr>
            <a:spLocks noGrp="1"/>
          </p:cNvSpPr>
          <p:nvPr>
            <p:ph idx="1"/>
          </p:nvPr>
        </p:nvSpPr>
        <p:spPr/>
        <p:txBody>
          <a:bodyPr>
            <a:normAutofit lnSpcReduction="10000"/>
          </a:bodyPr>
          <a:lstStyle/>
          <a:p>
            <a:r>
              <a:rPr lang="nl-NL" altLang="nl-NL" sz="2800" dirty="0" smtClean="0">
                <a:solidFill>
                  <a:schemeClr val="tx2"/>
                </a:solidFill>
                <a:latin typeface="Arial" pitchFamily="34" charset="0"/>
                <a:cs typeface="Arial" pitchFamily="34" charset="0"/>
              </a:rPr>
              <a:t>FEV1 /FVC (prognosis,treatment)</a:t>
            </a:r>
          </a:p>
          <a:p>
            <a:r>
              <a:rPr lang="nl-NL" altLang="nl-NL" sz="2800" dirty="0" smtClean="0">
                <a:solidFill>
                  <a:schemeClr val="tx2"/>
                </a:solidFill>
                <a:latin typeface="Arial" pitchFamily="34" charset="0"/>
                <a:cs typeface="Arial" pitchFamily="34" charset="0"/>
              </a:rPr>
              <a:t>Smoking status(treatment and prognosis)</a:t>
            </a:r>
          </a:p>
          <a:p>
            <a:r>
              <a:rPr lang="nl-NL" altLang="nl-NL" sz="2800" dirty="0" smtClean="0">
                <a:solidFill>
                  <a:schemeClr val="tx2"/>
                </a:solidFill>
                <a:latin typeface="Arial" pitchFamily="34" charset="0"/>
                <a:cs typeface="Arial" pitchFamily="34" charset="0"/>
              </a:rPr>
              <a:t>Comorbidities (diagnosis, prognosis)</a:t>
            </a:r>
          </a:p>
          <a:p>
            <a:r>
              <a:rPr lang="nl-NL" altLang="nl-NL" sz="2800" dirty="0" smtClean="0">
                <a:solidFill>
                  <a:schemeClr val="tx2"/>
                </a:solidFill>
                <a:latin typeface="Arial" pitchFamily="34" charset="0"/>
                <a:cs typeface="Arial" pitchFamily="34" charset="0"/>
              </a:rPr>
              <a:t>Symptoms (treatment, prognosis)</a:t>
            </a:r>
          </a:p>
          <a:p>
            <a:r>
              <a:rPr lang="nl-NL" altLang="nl-NL" sz="2800" dirty="0" smtClean="0">
                <a:solidFill>
                  <a:schemeClr val="tx2"/>
                </a:solidFill>
                <a:latin typeface="Arial" pitchFamily="34" charset="0"/>
                <a:cs typeface="Arial" pitchFamily="34" charset="0"/>
              </a:rPr>
              <a:t>Dyspnea (treatment,prognosis)</a:t>
            </a:r>
          </a:p>
          <a:p>
            <a:r>
              <a:rPr lang="nl-NL" altLang="nl-NL" sz="2800" dirty="0" smtClean="0">
                <a:solidFill>
                  <a:schemeClr val="tx2"/>
                </a:solidFill>
                <a:latin typeface="Arial" pitchFamily="34" charset="0"/>
                <a:cs typeface="Arial" pitchFamily="34" charset="0"/>
              </a:rPr>
              <a:t>Functional status (treatment)</a:t>
            </a:r>
          </a:p>
          <a:p>
            <a:r>
              <a:rPr lang="nl-NL" altLang="nl-NL" sz="2800" dirty="0" smtClean="0">
                <a:solidFill>
                  <a:schemeClr val="tx2"/>
                </a:solidFill>
                <a:latin typeface="Arial" pitchFamily="34" charset="0"/>
                <a:cs typeface="Arial" pitchFamily="34" charset="0"/>
              </a:rPr>
              <a:t>Current treatment (treatment)</a:t>
            </a:r>
          </a:p>
          <a:p>
            <a:r>
              <a:rPr lang="nl-NL" altLang="nl-NL" sz="2800" dirty="0" smtClean="0">
                <a:solidFill>
                  <a:schemeClr val="tx2"/>
                </a:solidFill>
                <a:latin typeface="Arial" pitchFamily="34" charset="0"/>
                <a:cs typeface="Arial" pitchFamily="34" charset="0"/>
              </a:rPr>
              <a:t>Patient goals (treatment)</a:t>
            </a:r>
          </a:p>
          <a:p>
            <a:r>
              <a:rPr lang="nl-NL" altLang="nl-NL" sz="2800" dirty="0" smtClean="0">
                <a:solidFill>
                  <a:schemeClr val="tx2"/>
                </a:solidFill>
                <a:latin typeface="Arial" pitchFamily="34" charset="0"/>
                <a:cs typeface="Arial" pitchFamily="34" charset="0"/>
              </a:rPr>
              <a:t>Exacerbations (treatment)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lIns="92075" tIns="46038" rIns="92075" bIns="46038" anchor="ctr"/>
          <a:lstStyle/>
          <a:p>
            <a:pPr eaLnBrk="1" hangingPunct="1"/>
            <a:r>
              <a:rPr lang="en-GB" altLang="nl-NL" smtClean="0"/>
              <a:t>Behandling 1. </a:t>
            </a:r>
          </a:p>
        </p:txBody>
      </p:sp>
      <p:sp>
        <p:nvSpPr>
          <p:cNvPr id="73731" name="Rectangle 3"/>
          <p:cNvSpPr>
            <a:spLocks noGrp="1" noChangeArrowheads="1"/>
          </p:cNvSpPr>
          <p:nvPr>
            <p:ph type="body" idx="4294967295"/>
          </p:nvPr>
        </p:nvSpPr>
        <p:spPr/>
        <p:txBody>
          <a:bodyPr/>
          <a:lstStyle/>
          <a:p>
            <a:pPr lvl="1" eaLnBrk="1" hangingPunct="1"/>
            <a:r>
              <a:rPr lang="en-GB" altLang="nl-NL" smtClean="0"/>
              <a:t>Film</a:t>
            </a:r>
          </a:p>
        </p:txBody>
      </p:sp>
      <p:pic>
        <p:nvPicPr>
          <p:cNvPr id="73732" name="Picture 4"/>
          <p:cNvPicPr>
            <a:picLocks noChangeAspect="1" noChangeArrowheads="1"/>
          </p:cNvPicPr>
          <p:nvPr/>
        </p:nvPicPr>
        <p:blipFill>
          <a:blip r:embed="rId3" cstate="print"/>
          <a:srcRect l="13997" t="9450" r="31491" b="7561"/>
          <a:stretch>
            <a:fillRect/>
          </a:stretch>
        </p:blipFill>
        <p:spPr bwMode="auto">
          <a:xfrm>
            <a:off x="1331913" y="260350"/>
            <a:ext cx="5592762" cy="6308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81472" y="346011"/>
            <a:ext cx="7239000" cy="1046440"/>
          </a:xfrm>
          <a:prstGeom prst="rect">
            <a:avLst/>
          </a:prstGeom>
          <a:noFill/>
          <a:ln w="9525">
            <a:noFill/>
            <a:miter lim="800000"/>
            <a:headEnd/>
            <a:tailEnd/>
          </a:ln>
        </p:spPr>
        <p:txBody>
          <a:bodyPr>
            <a:spAutoFit/>
          </a:bodyPr>
          <a:lstStyle/>
          <a:p>
            <a:r>
              <a:rPr lang="en-US" sz="4400" dirty="0" smtClean="0">
                <a:solidFill>
                  <a:srgbClr val="FF0000"/>
                </a:solidFill>
                <a:latin typeface="Arial" pitchFamily="34" charset="0"/>
                <a:cs typeface="Arial" pitchFamily="34" charset="0"/>
              </a:rPr>
              <a:t>COPD </a:t>
            </a:r>
            <a:r>
              <a:rPr lang="en-US" sz="4400" dirty="0" err="1" smtClean="0">
                <a:solidFill>
                  <a:srgbClr val="FF0000"/>
                </a:solidFill>
                <a:latin typeface="Arial" pitchFamily="34" charset="0"/>
                <a:cs typeface="Arial" pitchFamily="34" charset="0"/>
              </a:rPr>
              <a:t>Assesment</a:t>
            </a:r>
            <a:endParaRPr lang="en-US" sz="4400" dirty="0" smtClean="0">
              <a:solidFill>
                <a:srgbClr val="FF0000"/>
              </a:solidFill>
              <a:latin typeface="Arial" pitchFamily="34" charset="0"/>
              <a:cs typeface="Arial" pitchFamily="34" charset="0"/>
            </a:endParaRPr>
          </a:p>
          <a:p>
            <a:endParaRPr lang="en-US" dirty="0">
              <a:solidFill>
                <a:srgbClr val="FF0000"/>
              </a:solidFill>
              <a:latin typeface="Arial" pitchFamily="34" charset="0"/>
              <a:cs typeface="Arial"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322" name="Pladsholder til indhold 4"/>
          <p:cNvSpPr txBox="1">
            <a:spLocks/>
          </p:cNvSpPr>
          <p:nvPr/>
        </p:nvSpPr>
        <p:spPr>
          <a:xfrm>
            <a:off x="683568" y="1916832"/>
            <a:ext cx="7490792" cy="3949899"/>
          </a:xfrm>
          <a:prstGeom prst="rect">
            <a:avLst/>
          </a:prstGeom>
        </p:spPr>
        <p:txBody>
          <a:bodyPr/>
          <a:lstStyle/>
          <a:p>
            <a:pPr marL="346075" marR="0" lvl="0" indent="-346075" algn="l" defTabSz="914400" rtl="0" eaLnBrk="0" fontAlgn="base" latinLnBrk="0" hangingPunct="0">
              <a:lnSpc>
                <a:spcPct val="120000"/>
              </a:lnSpc>
              <a:spcBef>
                <a:spcPts val="1800"/>
              </a:spcBef>
              <a:spcAft>
                <a:spcPct val="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rPr>
              <a:t>Assess symptoms-health status</a:t>
            </a:r>
          </a:p>
          <a:p>
            <a:pPr marL="346075" marR="0" lvl="0" indent="-346075" algn="l" defTabSz="914400" rtl="0" eaLnBrk="0" fontAlgn="base" latinLnBrk="0" hangingPunct="0">
              <a:lnSpc>
                <a:spcPct val="120000"/>
              </a:lnSpc>
              <a:spcBef>
                <a:spcPts val="1800"/>
              </a:spcBef>
              <a:spcAft>
                <a:spcPct val="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rPr>
              <a:t>Assess airflow limitation-</a:t>
            </a:r>
            <a:r>
              <a:rPr kumimoji="0" lang="en-US" sz="3200" b="1" i="0" u="none" strike="noStrike" kern="0" cap="none" spc="0" normalizeH="0" baseline="0" noProof="0" dirty="0" err="1" smtClean="0">
                <a:ln>
                  <a:noFill/>
                </a:ln>
                <a:solidFill>
                  <a:schemeClr val="tx2"/>
                </a:solidFill>
                <a:effectLst/>
                <a:uLnTx/>
                <a:uFillTx/>
                <a:latin typeface="Arial" pitchFamily="34" charset="0"/>
                <a:ea typeface="ＭＳ Ｐゴシック" pitchFamily="-65" charset="-128"/>
                <a:cs typeface="Arial" pitchFamily="34" charset="0"/>
              </a:rPr>
              <a:t>spirometry</a:t>
            </a:r>
            <a:endParaRPr kumimoji="0" lang="en-US" sz="3200" b="1"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endParaRPr>
          </a:p>
          <a:p>
            <a:pPr marL="346075" marR="0" lvl="0" indent="-346075" algn="l" defTabSz="914400" rtl="0" eaLnBrk="0" fontAlgn="base" latinLnBrk="0" hangingPunct="0">
              <a:lnSpc>
                <a:spcPct val="120000"/>
              </a:lnSpc>
              <a:spcBef>
                <a:spcPts val="1800"/>
              </a:spcBef>
              <a:spcAft>
                <a:spcPts val="180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rPr>
              <a:t>Assess risk of exacerbations</a:t>
            </a:r>
          </a:p>
          <a:p>
            <a:pPr marL="346075" marR="0" lvl="0" indent="-346075" algn="l" defTabSz="914400" rtl="0" eaLnBrk="0" fontAlgn="base" latinLnBrk="0" hangingPunct="0">
              <a:lnSpc>
                <a:spcPct val="120000"/>
              </a:lnSpc>
              <a:spcBef>
                <a:spcPts val="1800"/>
              </a:spcBef>
              <a:spcAft>
                <a:spcPts val="180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rPr>
              <a:t>Assess </a:t>
            </a:r>
            <a:r>
              <a:rPr kumimoji="0" lang="en-US" sz="3200" b="1" i="0" u="none" strike="noStrike" kern="0" cap="none" spc="0" normalizeH="0" baseline="0" noProof="0" dirty="0" err="1" smtClean="0">
                <a:ln>
                  <a:noFill/>
                </a:ln>
                <a:solidFill>
                  <a:schemeClr val="tx2"/>
                </a:solidFill>
                <a:effectLst/>
                <a:uLnTx/>
                <a:uFillTx/>
                <a:latin typeface="Arial" pitchFamily="34" charset="0"/>
                <a:ea typeface="ＭＳ Ｐゴシック" pitchFamily="-65" charset="-128"/>
                <a:cs typeface="Arial" pitchFamily="34" charset="0"/>
              </a:rPr>
              <a:t>comorbidities</a:t>
            </a:r>
            <a:endParaRPr kumimoji="0" lang="en-US" sz="3200" b="1" i="0" u="none" strike="noStrike" kern="0" cap="none" spc="0" normalizeH="0" baseline="0" noProof="0" dirty="0">
              <a:ln>
                <a:noFill/>
              </a:ln>
              <a:solidFill>
                <a:schemeClr val="tx2"/>
              </a:solidFill>
              <a:effectLst/>
              <a:uLnTx/>
              <a:uFillTx/>
              <a:latin typeface="Arial" pitchFamily="34" charset="0"/>
              <a:ea typeface="ＭＳ Ｐゴシック" pitchFamily="-65" charset="-128"/>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9" name="Group 1"/>
          <p:cNvGraphicFramePr>
            <a:graphicFrameLocks noGrp="1"/>
          </p:cNvGraphicFramePr>
          <p:nvPr/>
        </p:nvGraphicFramePr>
        <p:xfrm>
          <a:off x="2687836" y="1803797"/>
          <a:ext cx="3616524" cy="3429000"/>
        </p:xfrm>
        <a:graphic>
          <a:graphicData uri="http://schemas.openxmlformats.org/drawingml/2006/table">
            <a:tbl>
              <a:tblPr/>
              <a:tblGrid>
                <a:gridCol w="1808262"/>
                <a:gridCol w="1808262"/>
              </a:tblGrid>
              <a:tr h="1714500">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smtClean="0">
                          <a:ln>
                            <a:noFill/>
                          </a:ln>
                          <a:solidFill>
                            <a:srgbClr val="000000"/>
                          </a:solidFill>
                          <a:effectLst/>
                          <a:latin typeface="Gill Sans" charset="0"/>
                          <a:ea typeface="Gill Sans" charset="0"/>
                          <a:cs typeface="Gill Sans" charset="0"/>
                          <a:sym typeface="Gill Sans" charset="0"/>
                        </a:rPr>
                        <a:t>C</a:t>
                      </a:r>
                      <a:endParaRPr kumimoji="0" lang="nb-NO" sz="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96D35F"/>
                    </a:solidFill>
                  </a:tcPr>
                </a:tc>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smtClean="0">
                          <a:ln>
                            <a:noFill/>
                          </a:ln>
                          <a:solidFill>
                            <a:srgbClr val="000000"/>
                          </a:solidFill>
                          <a:effectLst/>
                          <a:latin typeface="Gill Sans" charset="0"/>
                          <a:ea typeface="Gill Sans" charset="0"/>
                          <a:cs typeface="Gill Sans" charset="0"/>
                          <a:sym typeface="Gill Sans" charset="0"/>
                        </a:rPr>
                        <a:t>D</a:t>
                      </a:r>
                      <a:endParaRPr kumimoji="0" lang="nb-NO" sz="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E32400"/>
                    </a:solidFill>
                  </a:tcPr>
                </a:tc>
              </a:tr>
              <a:tr h="1714500">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smtClean="0">
                          <a:ln>
                            <a:noFill/>
                          </a:ln>
                          <a:solidFill>
                            <a:srgbClr val="000000"/>
                          </a:solidFill>
                          <a:effectLst/>
                          <a:latin typeface="Gill Sans" charset="0"/>
                          <a:ea typeface="Gill Sans" charset="0"/>
                          <a:cs typeface="Gill Sans" charset="0"/>
                          <a:sym typeface="Gill Sans" charset="0"/>
                        </a:rPr>
                        <a:t>A</a:t>
                      </a:r>
                      <a:endParaRPr kumimoji="0" lang="nb-NO" sz="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96D35F"/>
                    </a:solidFill>
                  </a:tcPr>
                </a:tc>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smtClean="0">
                          <a:ln>
                            <a:noFill/>
                          </a:ln>
                          <a:solidFill>
                            <a:srgbClr val="000000"/>
                          </a:solidFill>
                          <a:effectLst/>
                          <a:latin typeface="Gill Sans" charset="0"/>
                          <a:ea typeface="Gill Sans" charset="0"/>
                          <a:cs typeface="Gill Sans" charset="0"/>
                          <a:sym typeface="Gill Sans" charset="0"/>
                        </a:rPr>
                        <a:t>B</a:t>
                      </a:r>
                      <a:endParaRPr kumimoji="0" lang="nb-NO" sz="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E32400"/>
                    </a:solidFill>
                  </a:tcPr>
                </a:tc>
              </a:tr>
            </a:tbl>
          </a:graphicData>
        </a:graphic>
      </p:graphicFrame>
      <p:sp>
        <p:nvSpPr>
          <p:cNvPr id="11277" name="AutoShape 18"/>
          <p:cNvSpPr>
            <a:spLocks/>
          </p:cNvSpPr>
          <p:nvPr/>
        </p:nvSpPr>
        <p:spPr bwMode="auto">
          <a:xfrm>
            <a:off x="2687837" y="5380137"/>
            <a:ext cx="1404194" cy="821531"/>
          </a:xfrm>
          <a:custGeom>
            <a:avLst/>
            <a:gdLst>
              <a:gd name="T0" fmla="*/ 711994 w 21600"/>
              <a:gd name="T1" fmla="*/ 584200 h 21600"/>
              <a:gd name="T2" fmla="*/ 711994 w 21600"/>
              <a:gd name="T3" fmla="*/ 584200 h 21600"/>
              <a:gd name="T4" fmla="*/ 711994 w 21600"/>
              <a:gd name="T5" fmla="*/ 584200 h 21600"/>
              <a:gd name="T6" fmla="*/ 711994 w 21600"/>
              <a:gd name="T7" fmla="*/ 5842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eaLnBrk="1"/>
            <a:r>
              <a:rPr lang="nb-NO" sz="1687" dirty="0"/>
              <a:t>BMRC &lt;2</a:t>
            </a:r>
          </a:p>
          <a:p>
            <a:pPr eaLnBrk="1"/>
            <a:r>
              <a:rPr lang="nb-NO" sz="1687" dirty="0"/>
              <a:t>CAT&lt;10</a:t>
            </a:r>
          </a:p>
          <a:p>
            <a:pPr eaLnBrk="1"/>
            <a:r>
              <a:rPr lang="nb-NO" sz="1687" dirty="0"/>
              <a:t>CCQ&lt;1</a:t>
            </a:r>
            <a:endParaRPr lang="nb-NO" sz="2953" dirty="0"/>
          </a:p>
        </p:txBody>
      </p:sp>
      <p:sp>
        <p:nvSpPr>
          <p:cNvPr id="11278" name="AutoShape 19"/>
          <p:cNvSpPr>
            <a:spLocks/>
          </p:cNvSpPr>
          <p:nvPr/>
        </p:nvSpPr>
        <p:spPr bwMode="auto">
          <a:xfrm>
            <a:off x="4887888" y="5370092"/>
            <a:ext cx="1031379" cy="849436"/>
          </a:xfrm>
          <a:custGeom>
            <a:avLst/>
            <a:gdLst>
              <a:gd name="T0" fmla="*/ 733425 w 21600"/>
              <a:gd name="T1" fmla="*/ 604044 h 21600"/>
              <a:gd name="T2" fmla="*/ 733425 w 21600"/>
              <a:gd name="T3" fmla="*/ 604044 h 21600"/>
              <a:gd name="T4" fmla="*/ 733425 w 21600"/>
              <a:gd name="T5" fmla="*/ 604044 h 21600"/>
              <a:gd name="T6" fmla="*/ 733425 w 21600"/>
              <a:gd name="T7" fmla="*/ 6040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eaLnBrk="1"/>
            <a:r>
              <a:rPr lang="nb-NO" sz="1687" dirty="0"/>
              <a:t>BMRC ≥2</a:t>
            </a:r>
          </a:p>
          <a:p>
            <a:pPr eaLnBrk="1"/>
            <a:r>
              <a:rPr lang="nb-NO" sz="1687" dirty="0"/>
              <a:t>CAT≥10</a:t>
            </a:r>
          </a:p>
          <a:p>
            <a:pPr eaLnBrk="1"/>
            <a:r>
              <a:rPr lang="nb-NO" sz="1687" dirty="0"/>
              <a:t>CCQ≥1</a:t>
            </a:r>
            <a:endParaRPr lang="nb-NO" sz="2953" dirty="0"/>
          </a:p>
        </p:txBody>
      </p:sp>
      <p:sp>
        <p:nvSpPr>
          <p:cNvPr id="11279" name="AutoShape 20"/>
          <p:cNvSpPr>
            <a:spLocks/>
          </p:cNvSpPr>
          <p:nvPr/>
        </p:nvSpPr>
        <p:spPr bwMode="auto">
          <a:xfrm>
            <a:off x="2607469" y="553641"/>
            <a:ext cx="3789536" cy="508992"/>
          </a:xfrm>
          <a:custGeom>
            <a:avLst/>
            <a:gdLst>
              <a:gd name="T0" fmla="*/ 2694782 w 21600"/>
              <a:gd name="T1" fmla="*/ 361950 h 21600"/>
              <a:gd name="T2" fmla="*/ 2694782 w 21600"/>
              <a:gd name="T3" fmla="*/ 361950 h 21600"/>
              <a:gd name="T4" fmla="*/ 2694782 w 21600"/>
              <a:gd name="T5" fmla="*/ 361950 h 21600"/>
              <a:gd name="T6" fmla="*/ 2694782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eaLnBrk="1"/>
            <a:r>
              <a:rPr lang="nb-NO" sz="2953" dirty="0" err="1" smtClean="0"/>
              <a:t>Assess</a:t>
            </a:r>
            <a:r>
              <a:rPr lang="nb-NO" sz="2953" dirty="0" smtClean="0"/>
              <a:t> symptoms first</a:t>
            </a:r>
            <a:endParaRPr lang="nb-NO" sz="2953" dirty="0"/>
          </a:p>
        </p:txBody>
      </p:sp>
      <p:sp>
        <p:nvSpPr>
          <p:cNvPr id="11280" name="AutoShape 21"/>
          <p:cNvSpPr>
            <a:spLocks/>
          </p:cNvSpPr>
          <p:nvPr/>
        </p:nvSpPr>
        <p:spPr bwMode="auto">
          <a:xfrm>
            <a:off x="283518" y="2821781"/>
            <a:ext cx="2168798" cy="437555"/>
          </a:xfrm>
          <a:custGeom>
            <a:avLst/>
            <a:gdLst>
              <a:gd name="T0" fmla="*/ 1542257 w 21600"/>
              <a:gd name="T1" fmla="*/ 311150 h 21600"/>
              <a:gd name="T2" fmla="*/ 1542257 w 21600"/>
              <a:gd name="T3" fmla="*/ 311150 h 21600"/>
              <a:gd name="T4" fmla="*/ 1542257 w 21600"/>
              <a:gd name="T5" fmla="*/ 311150 h 21600"/>
              <a:gd name="T6" fmla="*/ 1542257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eaLnBrk="1"/>
            <a:r>
              <a:rPr lang="nb-NO" sz="2531" dirty="0" err="1" smtClean="0"/>
              <a:t>few</a:t>
            </a:r>
            <a:r>
              <a:rPr lang="nb-NO" sz="2531" dirty="0" smtClean="0"/>
              <a:t> Symptoms</a:t>
            </a:r>
            <a:endParaRPr lang="nb-NO" sz="2953" dirty="0"/>
          </a:p>
        </p:txBody>
      </p:sp>
      <p:sp>
        <p:nvSpPr>
          <p:cNvPr id="11281" name="AutoShape 22"/>
          <p:cNvSpPr>
            <a:spLocks/>
          </p:cNvSpPr>
          <p:nvPr/>
        </p:nvSpPr>
        <p:spPr bwMode="auto">
          <a:xfrm>
            <a:off x="6430492" y="2821781"/>
            <a:ext cx="2219027" cy="437555"/>
          </a:xfrm>
          <a:custGeom>
            <a:avLst/>
            <a:gdLst>
              <a:gd name="T0" fmla="*/ 1577975 w 21600"/>
              <a:gd name="T1" fmla="*/ 311150 h 21600"/>
              <a:gd name="T2" fmla="*/ 1577975 w 21600"/>
              <a:gd name="T3" fmla="*/ 311150 h 21600"/>
              <a:gd name="T4" fmla="*/ 1577975 w 21600"/>
              <a:gd name="T5" fmla="*/ 311150 h 21600"/>
              <a:gd name="T6" fmla="*/ 1577975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eaLnBrk="1"/>
            <a:r>
              <a:rPr lang="nb-NO" sz="2531" dirty="0" smtClean="0"/>
              <a:t>A lot symptoms</a:t>
            </a:r>
            <a:endParaRPr lang="nb-NO" sz="2953" dirty="0"/>
          </a:p>
        </p:txBody>
      </p:sp>
    </p:spTree>
    <p:extLst>
      <p:ext uri="{BB962C8B-B14F-4D97-AF65-F5344CB8AC3E}">
        <p14:creationId xmlns:p14="http://schemas.microsoft.com/office/powerpoint/2010/main" val="345315328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457200" y="1600200"/>
            <a:ext cx="8353425" cy="4525963"/>
          </a:xfrm>
        </p:spPr>
        <p:txBody>
          <a:bodyPr/>
          <a:lstStyle/>
          <a:p>
            <a:pPr>
              <a:buClr>
                <a:srgbClr val="00FF00"/>
              </a:buClr>
              <a:buSzPct val="150000"/>
              <a:buFont typeface="Wingdings" charset="2"/>
              <a:buChar char="§"/>
              <a:defRPr/>
            </a:pPr>
            <a:r>
              <a:rPr lang="en-US" sz="3600" smtClean="0">
                <a:solidFill>
                  <a:srgbClr val="FF0000"/>
                </a:solidFill>
                <a:latin typeface="Arial" pitchFamily="34" charset="0"/>
                <a:cs typeface="Arial" pitchFamily="34" charset="0"/>
              </a:rPr>
              <a:t>Assess symptoms</a:t>
            </a:r>
          </a:p>
          <a:p>
            <a:pPr>
              <a:buSzPct val="100000"/>
              <a:buFont typeface="Monotype Sorts" charset="0"/>
              <a:buBlip>
                <a:blip r:embed="rId3"/>
              </a:buBlip>
              <a:defRPr/>
            </a:pPr>
            <a:r>
              <a:rPr lang="en-US" sz="2800" smtClean="0">
                <a:solidFill>
                  <a:srgbClr val="FF0000"/>
                </a:solidFill>
                <a:latin typeface="Arial" pitchFamily="34" charset="0"/>
                <a:cs typeface="Arial" pitchFamily="34" charset="0"/>
              </a:rPr>
              <a:t>Assess degree of airflow limitation using spirometry</a:t>
            </a:r>
          </a:p>
          <a:p>
            <a:pPr>
              <a:buSzPct val="100000"/>
              <a:buFont typeface="Monotype Sorts" charset="0"/>
              <a:buBlip>
                <a:blip r:embed="rId3"/>
              </a:buBlip>
              <a:defRPr/>
            </a:pPr>
            <a:r>
              <a:rPr lang="en-US" sz="2800" smtClean="0">
                <a:solidFill>
                  <a:srgbClr val="FF0000"/>
                </a:solidFill>
                <a:latin typeface="Arial" pitchFamily="34" charset="0"/>
                <a:cs typeface="Arial" pitchFamily="34" charset="0"/>
              </a:rPr>
              <a:t>Assess risk of exacerbations</a:t>
            </a:r>
          </a:p>
          <a:p>
            <a:pPr>
              <a:buSzPct val="100000"/>
              <a:buFont typeface="Monotype Sorts" charset="0"/>
              <a:buBlip>
                <a:blip r:embed="rId3"/>
              </a:buBlip>
              <a:defRPr/>
            </a:pPr>
            <a:r>
              <a:rPr lang="en-US" sz="2800" smtClean="0">
                <a:solidFill>
                  <a:srgbClr val="FF0000"/>
                </a:solidFill>
                <a:latin typeface="Arial" pitchFamily="34" charset="0"/>
                <a:cs typeface="Arial" pitchFamily="34" charset="0"/>
              </a:rPr>
              <a:t>Assess comorbidities</a:t>
            </a:r>
          </a:p>
          <a:p>
            <a:pPr marL="0" indent="0">
              <a:buFont typeface="Monotype Sorts" charset="0"/>
              <a:buNone/>
              <a:defRPr/>
            </a:pPr>
            <a:endParaRPr lang="da-DK" dirty="0">
              <a:solidFill>
                <a:srgbClr val="FF0000"/>
              </a:solidFill>
              <a:latin typeface="Arial" pitchFamily="34" charset="0"/>
              <a:cs typeface="Arial" pitchFamily="34" charset="0"/>
            </a:endParaRPr>
          </a:p>
        </p:txBody>
      </p:sp>
      <p:sp>
        <p:nvSpPr>
          <p:cNvPr id="2" name="Tekstfelt 1"/>
          <p:cNvSpPr txBox="1"/>
          <p:nvPr/>
        </p:nvSpPr>
        <p:spPr>
          <a:xfrm>
            <a:off x="457200" y="2339975"/>
            <a:ext cx="8229600" cy="3908425"/>
          </a:xfrm>
          <a:prstGeom prst="rect">
            <a:avLst/>
          </a:prstGeom>
          <a:solidFill>
            <a:schemeClr val="bg1"/>
          </a:solidFill>
          <a:ln>
            <a:solidFill>
              <a:schemeClr val="tx1"/>
            </a:solidFill>
          </a:ln>
        </p:spPr>
        <p:txBody>
          <a:bodyPr>
            <a:spAutoFit/>
          </a:bodyPr>
          <a:lstStyle/>
          <a:p>
            <a:pPr>
              <a:defRPr/>
            </a:pPr>
            <a:endParaRPr lang="da-DK" sz="2800" dirty="0">
              <a:solidFill>
                <a:schemeClr val="tx2"/>
              </a:solidFill>
              <a:latin typeface="Arial" pitchFamily="34" charset="0"/>
              <a:ea typeface="ＭＳ Ｐゴシック" charset="0"/>
              <a:cs typeface="Arial" pitchFamily="34" charset="0"/>
            </a:endParaRPr>
          </a:p>
          <a:p>
            <a:pPr marL="693738" indent="-693738" algn="ctr">
              <a:spcAft>
                <a:spcPts val="1200"/>
              </a:spcAft>
              <a:defRPr/>
            </a:pPr>
            <a:r>
              <a:rPr lang="da-DK" sz="3600" dirty="0" smtClean="0">
                <a:solidFill>
                  <a:schemeClr val="tx2"/>
                </a:solidFill>
                <a:latin typeface="Arial" pitchFamily="34" charset="0"/>
                <a:ea typeface="ＭＳ Ｐゴシック" charset="0"/>
                <a:cs typeface="Arial" pitchFamily="34" charset="0"/>
              </a:rPr>
              <a:t>COPD Assessment Test (CAT)   </a:t>
            </a:r>
          </a:p>
          <a:p>
            <a:pPr algn="ctr">
              <a:spcAft>
                <a:spcPts val="1200"/>
              </a:spcAft>
              <a:defRPr/>
            </a:pPr>
            <a:r>
              <a:rPr lang="da-DK" sz="3600" i="1" dirty="0" smtClean="0">
                <a:solidFill>
                  <a:schemeClr val="tx2"/>
                </a:solidFill>
                <a:latin typeface="Arial" pitchFamily="34" charset="0"/>
                <a:ea typeface="ＭＳ Ｐゴシック" charset="0"/>
                <a:cs typeface="Arial" pitchFamily="34" charset="0"/>
              </a:rPr>
              <a:t>or</a:t>
            </a:r>
            <a:r>
              <a:rPr lang="da-DK" sz="3600" dirty="0" smtClean="0">
                <a:solidFill>
                  <a:schemeClr val="tx2"/>
                </a:solidFill>
                <a:latin typeface="Arial" pitchFamily="34" charset="0"/>
                <a:ea typeface="ＭＳ Ｐゴシック" charset="0"/>
                <a:cs typeface="Arial" pitchFamily="34" charset="0"/>
              </a:rPr>
              <a:t> </a:t>
            </a:r>
            <a:endParaRPr lang="da-DK" sz="3600" dirty="0">
              <a:solidFill>
                <a:schemeClr val="tx2"/>
              </a:solidFill>
              <a:latin typeface="Arial" pitchFamily="34" charset="0"/>
              <a:ea typeface="ＭＳ Ｐゴシック" charset="0"/>
              <a:cs typeface="Arial" pitchFamily="34" charset="0"/>
            </a:endParaRPr>
          </a:p>
          <a:p>
            <a:pPr algn="ctr">
              <a:spcAft>
                <a:spcPts val="1200"/>
              </a:spcAft>
              <a:defRPr/>
            </a:pPr>
            <a:r>
              <a:rPr lang="da-DK" sz="3600" dirty="0" err="1">
                <a:solidFill>
                  <a:schemeClr val="tx2"/>
                </a:solidFill>
                <a:latin typeface="Arial" pitchFamily="34" charset="0"/>
                <a:ea typeface="ＭＳ Ｐゴシック" charset="0"/>
                <a:cs typeface="Arial" pitchFamily="34" charset="0"/>
              </a:rPr>
              <a:t>Clinical</a:t>
            </a:r>
            <a:r>
              <a:rPr lang="da-DK" sz="3600" dirty="0">
                <a:solidFill>
                  <a:schemeClr val="tx2"/>
                </a:solidFill>
                <a:latin typeface="Arial" pitchFamily="34" charset="0"/>
                <a:ea typeface="ＭＳ Ｐゴシック" charset="0"/>
                <a:cs typeface="Arial" pitchFamily="34" charset="0"/>
              </a:rPr>
              <a:t> COPD </a:t>
            </a:r>
            <a:r>
              <a:rPr lang="da-DK" sz="3600" dirty="0" err="1">
                <a:solidFill>
                  <a:schemeClr val="tx2"/>
                </a:solidFill>
                <a:latin typeface="Arial" pitchFamily="34" charset="0"/>
                <a:ea typeface="ＭＳ Ｐゴシック" charset="0"/>
                <a:cs typeface="Arial" pitchFamily="34" charset="0"/>
              </a:rPr>
              <a:t>Questionnaire</a:t>
            </a:r>
            <a:r>
              <a:rPr lang="da-DK" sz="3600" dirty="0">
                <a:solidFill>
                  <a:schemeClr val="tx2"/>
                </a:solidFill>
                <a:latin typeface="Arial" pitchFamily="34" charset="0"/>
                <a:ea typeface="ＭＳ Ｐゴシック" charset="0"/>
                <a:cs typeface="Arial" pitchFamily="34" charset="0"/>
              </a:rPr>
              <a:t> (CCQ)</a:t>
            </a:r>
            <a:r>
              <a:rPr lang="da-DK" sz="2800" dirty="0">
                <a:solidFill>
                  <a:schemeClr val="tx2"/>
                </a:solidFill>
                <a:latin typeface="Arial" pitchFamily="34" charset="0"/>
                <a:ea typeface="ＭＳ Ｐゴシック" charset="0"/>
                <a:cs typeface="Arial" pitchFamily="34" charset="0"/>
              </a:rPr>
              <a:t> </a:t>
            </a:r>
          </a:p>
          <a:p>
            <a:pPr algn="ctr">
              <a:spcAft>
                <a:spcPts val="1200"/>
              </a:spcAft>
              <a:defRPr/>
            </a:pPr>
            <a:r>
              <a:rPr lang="da-DK" sz="3600" i="1" dirty="0">
                <a:solidFill>
                  <a:schemeClr val="tx2"/>
                </a:solidFill>
                <a:latin typeface="Arial" pitchFamily="34" charset="0"/>
                <a:ea typeface="ＭＳ Ｐゴシック" charset="0"/>
                <a:cs typeface="Arial" pitchFamily="34" charset="0"/>
              </a:rPr>
              <a:t>or</a:t>
            </a:r>
          </a:p>
          <a:p>
            <a:pPr algn="ctr">
              <a:spcAft>
                <a:spcPts val="1200"/>
              </a:spcAft>
              <a:defRPr/>
            </a:pPr>
            <a:r>
              <a:rPr lang="da-DK" sz="3600" dirty="0" err="1">
                <a:solidFill>
                  <a:schemeClr val="tx2"/>
                </a:solidFill>
                <a:latin typeface="Arial" pitchFamily="34" charset="0"/>
                <a:ea typeface="ＭＳ Ｐゴシック" charset="0"/>
                <a:cs typeface="Arial" pitchFamily="34" charset="0"/>
              </a:rPr>
              <a:t>mMRC</a:t>
            </a:r>
            <a:r>
              <a:rPr lang="da-DK" sz="3600" dirty="0">
                <a:solidFill>
                  <a:schemeClr val="tx2"/>
                </a:solidFill>
                <a:latin typeface="Arial" pitchFamily="34" charset="0"/>
                <a:ea typeface="ＭＳ Ｐゴシック" charset="0"/>
                <a:cs typeface="Arial" pitchFamily="34" charset="0"/>
              </a:rPr>
              <a:t> </a:t>
            </a:r>
            <a:r>
              <a:rPr lang="da-DK" sz="3600" dirty="0" err="1">
                <a:solidFill>
                  <a:schemeClr val="tx2"/>
                </a:solidFill>
                <a:latin typeface="Arial" pitchFamily="34" charset="0"/>
                <a:ea typeface="ＭＳ Ｐゴシック" charset="0"/>
                <a:cs typeface="Arial" pitchFamily="34" charset="0"/>
              </a:rPr>
              <a:t>Breathlessness</a:t>
            </a:r>
            <a:r>
              <a:rPr lang="da-DK" sz="3600" dirty="0">
                <a:solidFill>
                  <a:schemeClr val="tx2"/>
                </a:solidFill>
                <a:latin typeface="Arial" pitchFamily="34" charset="0"/>
                <a:ea typeface="ＭＳ Ｐゴシック" charset="0"/>
                <a:cs typeface="Arial" pitchFamily="34" charset="0"/>
              </a:rPr>
              <a:t> </a:t>
            </a:r>
            <a:r>
              <a:rPr lang="da-DK" sz="3600" dirty="0" err="1">
                <a:solidFill>
                  <a:schemeClr val="tx2"/>
                </a:solidFill>
                <a:latin typeface="Arial" pitchFamily="34" charset="0"/>
                <a:ea typeface="ＭＳ Ｐゴシック" charset="0"/>
                <a:cs typeface="Arial" pitchFamily="34" charset="0"/>
              </a:rPr>
              <a:t>scale</a:t>
            </a:r>
            <a:endParaRPr lang="da-DK" sz="2800" i="1" dirty="0">
              <a:solidFill>
                <a:schemeClr val="tx2"/>
              </a:solidFill>
              <a:latin typeface="Arial" pitchFamily="34" charset="0"/>
              <a:ea typeface="ＭＳ Ｐゴシック" charset="0"/>
              <a:cs typeface="Arial" pitchFamily="34" charset="0"/>
            </a:endParaRPr>
          </a:p>
        </p:txBody>
      </p:sp>
      <p:sp>
        <p:nvSpPr>
          <p:cNvPr id="6" name="Titel 3"/>
          <p:cNvSpPr>
            <a:spLocks noGrp="1"/>
          </p:cNvSpPr>
          <p:nvPr>
            <p:ph type="title"/>
          </p:nvPr>
        </p:nvSpPr>
        <p:spPr>
          <a:xfrm>
            <a:off x="1714480" y="346075"/>
            <a:ext cx="6896120" cy="914400"/>
          </a:xfrm>
        </p:spPr>
        <p:txBody>
          <a:bodyPr>
            <a:normAutofit fontScale="90000"/>
          </a:bodyPr>
          <a:lstStyle/>
          <a:p>
            <a:pPr algn="l" eaLnBrk="1" hangingPunct="1">
              <a:defRPr/>
            </a:pPr>
            <a:r>
              <a:rPr lang="en-US" sz="1800" b="0" kern="1200" dirty="0">
                <a:solidFill>
                  <a:srgbClr val="FF0000"/>
                </a:solidFill>
                <a:latin typeface="Arial" pitchFamily="34" charset="0"/>
                <a:cs typeface="Arial" pitchFamily="34" charset="0"/>
              </a:rPr>
              <a:t/>
            </a:r>
            <a:br>
              <a:rPr lang="en-US" sz="1800" b="0" kern="1200" dirty="0">
                <a:solidFill>
                  <a:srgbClr val="FF0000"/>
                </a:solidFill>
                <a:latin typeface="Arial" pitchFamily="34" charset="0"/>
                <a:cs typeface="Arial" pitchFamily="34" charset="0"/>
              </a:rPr>
            </a:br>
            <a:r>
              <a:rPr lang="da-DK" b="0" dirty="0" err="1" smtClean="0">
                <a:solidFill>
                  <a:srgbClr val="FF0000"/>
                </a:solidFill>
                <a:latin typeface="Arial" pitchFamily="34" charset="0"/>
                <a:cs typeface="Arial" pitchFamily="34" charset="0"/>
              </a:rPr>
              <a:t>Assessment</a:t>
            </a:r>
            <a:r>
              <a:rPr lang="da-DK" b="0" dirty="0" smtClean="0">
                <a:solidFill>
                  <a:srgbClr val="FF0000"/>
                </a:solidFill>
                <a:latin typeface="Arial" pitchFamily="34" charset="0"/>
                <a:cs typeface="Arial" pitchFamily="34" charset="0"/>
              </a:rPr>
              <a:t> of COPD</a:t>
            </a:r>
            <a:endParaRPr lang="da-DK" b="0" dirty="0">
              <a:solidFill>
                <a:srgbClr val="FF0000"/>
              </a:solidFill>
              <a:latin typeface="Arial" pitchFamily="34" charset="0"/>
              <a:cs typeface="Arial" pitchFamily="34" charset="0"/>
            </a:endParaRPr>
          </a:p>
        </p:txBody>
      </p:sp>
      <p:sp>
        <p:nvSpPr>
          <p:cNvPr id="7" name="Line 4"/>
          <p:cNvSpPr>
            <a:spLocks noChangeShapeType="1"/>
          </p:cNvSpPr>
          <p:nvPr/>
        </p:nvSpPr>
        <p:spPr bwMode="auto">
          <a:xfrm>
            <a:off x="430213" y="1560513"/>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p:spPr>
        <p:txBody>
          <a:bodyPr wrap="none" anchor="ctr"/>
          <a:lstStyle/>
          <a:p>
            <a:pPr>
              <a:defRPr/>
            </a:pPr>
            <a:endParaRPr lang="en-US" sz="1800">
              <a:solidFill>
                <a:srgbClr val="FF0000"/>
              </a:solidFill>
              <a:latin typeface="Arial" pitchFamily="34" charset="0"/>
              <a:ea typeface="ＭＳ Ｐゴシック" charset="0"/>
              <a:cs typeface="Arial" pitchFamily="34" charset="0"/>
            </a:endParaRPr>
          </a:p>
        </p:txBody>
      </p:sp>
      <p:sp>
        <p:nvSpPr>
          <p:cNvPr id="111621"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rgbClr val="FF0000"/>
                </a:solidFill>
                <a:latin typeface="Arial" pitchFamily="34" charset="0"/>
                <a:cs typeface="Arial" pitchFamily="34" charset="0"/>
              </a:rPr>
              <a:t>© 2014 Global Initiative for Chronic Obstructive Lung Disease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457200" y="0"/>
            <a:ext cx="8077200" cy="973138"/>
          </a:xfrm>
        </p:spPr>
        <p:txBody>
          <a:bodyPr>
            <a:normAutofit fontScale="90000"/>
          </a:bodyPr>
          <a:lstStyle/>
          <a:p>
            <a:r>
              <a:rPr lang="en-US" sz="3600" i="1" dirty="0" smtClean="0">
                <a:solidFill>
                  <a:srgbClr val="FF0000"/>
                </a:solidFill>
                <a:latin typeface="Arial" pitchFamily="34" charset="0"/>
                <a:cs typeface="Arial" pitchFamily="34" charset="0"/>
              </a:rPr>
              <a:t>COPD Assessment Test (CAT):</a:t>
            </a:r>
            <a:r>
              <a:rPr lang="en-US" sz="3600" dirty="0" smtClean="0">
                <a:solidFill>
                  <a:srgbClr val="FF0000"/>
                </a:solidFill>
                <a:latin typeface="Arial" pitchFamily="34" charset="0"/>
                <a:cs typeface="Arial" pitchFamily="34" charset="0"/>
              </a:rPr>
              <a:t>  </a:t>
            </a:r>
            <a:br>
              <a:rPr lang="en-US" sz="3600" dirty="0" smtClean="0">
                <a:solidFill>
                  <a:srgbClr val="FF0000"/>
                </a:solidFill>
                <a:latin typeface="Arial" pitchFamily="34" charset="0"/>
                <a:cs typeface="Arial" pitchFamily="34" charset="0"/>
              </a:rPr>
            </a:br>
            <a:r>
              <a:rPr lang="en-US" sz="3600" dirty="0" smtClean="0">
                <a:solidFill>
                  <a:srgbClr val="FF0000"/>
                </a:solidFill>
                <a:latin typeface="Arial" pitchFamily="34" charset="0"/>
                <a:cs typeface="Arial" pitchFamily="34" charset="0"/>
              </a:rPr>
              <a:t>http://catestonline.org</a:t>
            </a:r>
            <a:endParaRPr lang="el-GR" dirty="0" smtClean="0">
              <a:solidFill>
                <a:srgbClr val="FF0000"/>
              </a:solidFill>
              <a:latin typeface="Arial" pitchFamily="34" charset="0"/>
              <a:cs typeface="Arial" pitchFamily="34" charset="0"/>
            </a:endParaRPr>
          </a:p>
        </p:txBody>
      </p:sp>
      <p:pic>
        <p:nvPicPr>
          <p:cNvPr id="14339" name="Picture 2" descr="C:\Users\USER\Pictures\cat.jpg"/>
          <p:cNvPicPr>
            <a:picLocks noGrp="1" noChangeAspect="1" noChangeArrowheads="1"/>
          </p:cNvPicPr>
          <p:nvPr>
            <p:ph idx="1"/>
          </p:nvPr>
        </p:nvPicPr>
        <p:blipFill>
          <a:blip r:embed="rId3" cstate="print"/>
          <a:srcRect/>
          <a:stretch>
            <a:fillRect/>
          </a:stretch>
        </p:blipFill>
        <p:spPr>
          <a:xfrm>
            <a:off x="226888" y="1268239"/>
            <a:ext cx="8737600" cy="5545137"/>
          </a:xfrm>
          <a:noFill/>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normAutofit fontScale="90000"/>
          </a:bodyPr>
          <a:lstStyle/>
          <a:p>
            <a:r>
              <a:rPr lang="en-US" dirty="0" smtClean="0">
                <a:solidFill>
                  <a:srgbClr val="FF0000"/>
                </a:solidFill>
                <a:latin typeface="Arial" pitchFamily="34" charset="0"/>
                <a:cs typeface="Arial" pitchFamily="34" charset="0"/>
              </a:rPr>
              <a:t>CCQ: COPD Clinical questionnaire</a:t>
            </a:r>
            <a:br>
              <a:rPr lang="en-US" dirty="0" smtClean="0">
                <a:solidFill>
                  <a:srgbClr val="FF0000"/>
                </a:solidFill>
                <a:latin typeface="Arial" pitchFamily="34" charset="0"/>
                <a:cs typeface="Arial" pitchFamily="34" charset="0"/>
              </a:rPr>
            </a:br>
            <a:endParaRPr lang="el-GR" dirty="0" smtClean="0">
              <a:latin typeface="Arial" pitchFamily="34" charset="0"/>
              <a:cs typeface="Arial" pitchFamily="34" charset="0"/>
            </a:endParaRPr>
          </a:p>
        </p:txBody>
      </p:sp>
      <p:pic>
        <p:nvPicPr>
          <p:cNvPr id="13315" name="Picture 2" descr="C:\Users\USER\Pictures\CCQ.jpg"/>
          <p:cNvPicPr>
            <a:picLocks noGrp="1" noChangeAspect="1" noChangeArrowheads="1"/>
          </p:cNvPicPr>
          <p:nvPr>
            <p:ph idx="1"/>
          </p:nvPr>
        </p:nvPicPr>
        <p:blipFill>
          <a:blip r:embed="rId3" cstate="print"/>
          <a:srcRect t="10461"/>
          <a:stretch>
            <a:fillRect/>
          </a:stretch>
        </p:blipFill>
        <p:spPr>
          <a:xfrm>
            <a:off x="0" y="1500174"/>
            <a:ext cx="9144000" cy="5313202"/>
          </a:xfrm>
          <a:noFill/>
        </p:spPr>
      </p:pic>
      <p:sp>
        <p:nvSpPr>
          <p:cNvPr id="2" name="TekstSylinder 1"/>
          <p:cNvSpPr txBox="1"/>
          <p:nvPr/>
        </p:nvSpPr>
        <p:spPr>
          <a:xfrm>
            <a:off x="6372200" y="5661248"/>
            <a:ext cx="2685607" cy="707886"/>
          </a:xfrm>
          <a:prstGeom prst="rect">
            <a:avLst/>
          </a:prstGeom>
          <a:solidFill>
            <a:schemeClr val="bg1"/>
          </a:solidFill>
        </p:spPr>
        <p:txBody>
          <a:bodyPr wrap="none" rtlCol="0">
            <a:spAutoFit/>
          </a:bodyPr>
          <a:lstStyle/>
          <a:p>
            <a:r>
              <a:rPr lang="en-GB" sz="4000" b="1" dirty="0" smtClean="0"/>
              <a:t>www.ccq.nl</a:t>
            </a:r>
            <a:endParaRPr lang="en-GB" sz="4000" b="1"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769441"/>
          </a:xfrm>
          <a:prstGeom prst="rect">
            <a:avLst/>
          </a:prstGeom>
          <a:noFill/>
          <a:ln w="9525">
            <a:noFill/>
            <a:miter lim="800000"/>
            <a:headEnd/>
            <a:tailEnd/>
          </a:ln>
        </p:spPr>
        <p:txBody>
          <a:bodyPr>
            <a:spAutoFit/>
          </a:bodyPr>
          <a:lstStyle/>
          <a:p>
            <a:r>
              <a:rPr lang="en-US" sz="4400" dirty="0" smtClean="0">
                <a:solidFill>
                  <a:srgbClr val="FF0000"/>
                </a:solidFill>
                <a:latin typeface="Arial" pitchFamily="34" charset="0"/>
                <a:cs typeface="Arial" pitchFamily="34" charset="0"/>
              </a:rPr>
              <a:t>COPD </a:t>
            </a:r>
            <a:r>
              <a:rPr lang="en-US" sz="4400" dirty="0" err="1" smtClean="0">
                <a:solidFill>
                  <a:srgbClr val="FF0000"/>
                </a:solidFill>
                <a:latin typeface="Arial" pitchFamily="34" charset="0"/>
                <a:cs typeface="Arial" pitchFamily="34" charset="0"/>
              </a:rPr>
              <a:t>Assesment</a:t>
            </a:r>
            <a:r>
              <a:rPr lang="en-US" sz="4400" dirty="0" smtClean="0">
                <a:solidFill>
                  <a:srgbClr val="FF0000"/>
                </a:solidFill>
                <a:latin typeface="Arial" pitchFamily="34" charset="0"/>
                <a:cs typeface="Arial" pitchFamily="34" charset="0"/>
              </a:rPr>
              <a:t>: </a:t>
            </a:r>
            <a:r>
              <a:rPr lang="en-US" sz="4400" dirty="0" err="1" smtClean="0">
                <a:solidFill>
                  <a:srgbClr val="FF0000"/>
                </a:solidFill>
                <a:latin typeface="Arial" pitchFamily="34" charset="0"/>
                <a:cs typeface="Arial" pitchFamily="34" charset="0"/>
              </a:rPr>
              <a:t>mMRC</a:t>
            </a:r>
            <a:endParaRPr lang="en-US" dirty="0">
              <a:solidFill>
                <a:srgbClr val="FF0000"/>
              </a:solidFill>
              <a:latin typeface="Arial" pitchFamily="34" charset="0"/>
              <a:cs typeface="Arial" pitchFamily="34" charset="0"/>
            </a:endParaRPr>
          </a:p>
        </p:txBody>
      </p:sp>
      <p:pic>
        <p:nvPicPr>
          <p:cNvPr id="4" name="Picture 7" descr="GOLD2-vk"/>
          <p:cNvPicPr>
            <a:picLocks noChangeAspect="1" noChangeArrowheads="1"/>
          </p:cNvPicPr>
          <p:nvPr/>
        </p:nvPicPr>
        <p:blipFill>
          <a:blip r:embed="rId4" cstate="print"/>
          <a:srcRect/>
          <a:stretch>
            <a:fillRect/>
          </a:stretch>
        </p:blipFill>
        <p:spPr bwMode="auto">
          <a:xfrm>
            <a:off x="152400" y="228600"/>
            <a:ext cx="1066800" cy="1062038"/>
          </a:xfrm>
          <a:prstGeom prst="rect">
            <a:avLst/>
          </a:prstGeom>
          <a:noFill/>
          <a:ln w="9525">
            <a:noFill/>
            <a:miter lim="800000"/>
            <a:headEnd/>
            <a:tailEnd/>
          </a:ln>
        </p:spPr>
      </p:pic>
      <p:graphicFrame>
        <p:nvGraphicFramePr>
          <p:cNvPr id="138242" name="Object 87"/>
          <p:cNvGraphicFramePr>
            <a:graphicFrameLocks noChangeAspect="1"/>
          </p:cNvGraphicFramePr>
          <p:nvPr>
            <p:extLst>
              <p:ext uri="{D42A27DB-BD31-4B8C-83A1-F6EECF244321}">
                <p14:modId xmlns:p14="http://schemas.microsoft.com/office/powerpoint/2010/main" val="4037984286"/>
              </p:ext>
            </p:extLst>
          </p:nvPr>
        </p:nvGraphicFramePr>
        <p:xfrm>
          <a:off x="288925" y="1909763"/>
          <a:ext cx="8502650" cy="4683125"/>
        </p:xfrm>
        <a:graphic>
          <a:graphicData uri="http://schemas.openxmlformats.org/presentationml/2006/ole">
            <mc:AlternateContent xmlns:mc="http://schemas.openxmlformats.org/markup-compatibility/2006">
              <mc:Choice xmlns:v="urn:schemas-microsoft-com:vml" Requires="v">
                <p:oleObj spid="_x0000_s1040" name="Document" r:id="rId5" imgW="5946193" imgH="3314396" progId="Word.Document.12">
                  <p:embed/>
                </p:oleObj>
              </mc:Choice>
              <mc:Fallback>
                <p:oleObj name="Document" r:id="rId5" imgW="5946193" imgH="3314396" progId="Word.Document.12">
                  <p:embed/>
                  <p:pic>
                    <p:nvPicPr>
                      <p:cNvPr id="0" name="Picture 2"/>
                      <p:cNvPicPr>
                        <a:picLocks noChangeAspect="1" noChangeArrowheads="1"/>
                      </p:cNvPicPr>
                      <p:nvPr/>
                    </p:nvPicPr>
                    <p:blipFill>
                      <a:blip r:embed="rId6"/>
                      <a:srcRect/>
                      <a:stretch>
                        <a:fillRect/>
                      </a:stretch>
                    </p:blipFill>
                    <p:spPr bwMode="auto">
                      <a:xfrm>
                        <a:off x="288925" y="1909763"/>
                        <a:ext cx="8502650" cy="4683125"/>
                      </a:xfrm>
                      <a:prstGeom prst="rect">
                        <a:avLst/>
                      </a:prstGeom>
                      <a:noFill/>
                      <a:ln w="38100">
                        <a:solidFill>
                          <a:srgbClr val="FFE10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Group 1"/>
          <p:cNvGraphicFramePr>
            <a:graphicFrameLocks noGrp="1"/>
          </p:cNvGraphicFramePr>
          <p:nvPr/>
        </p:nvGraphicFramePr>
        <p:xfrm>
          <a:off x="2687836" y="1803797"/>
          <a:ext cx="3616524" cy="3429000"/>
        </p:xfrm>
        <a:graphic>
          <a:graphicData uri="http://schemas.openxmlformats.org/drawingml/2006/table">
            <a:tbl>
              <a:tblPr/>
              <a:tblGrid>
                <a:gridCol w="1808262"/>
                <a:gridCol w="1808262"/>
              </a:tblGrid>
              <a:tr h="1714500">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smtClean="0">
                          <a:ln>
                            <a:noFill/>
                          </a:ln>
                          <a:solidFill>
                            <a:srgbClr val="000000"/>
                          </a:solidFill>
                          <a:effectLst/>
                          <a:latin typeface="Gill Sans" charset="0"/>
                          <a:ea typeface="Gill Sans" charset="0"/>
                          <a:cs typeface="Gill Sans" charset="0"/>
                          <a:sym typeface="Gill Sans" charset="0"/>
                        </a:rPr>
                        <a:t>C</a:t>
                      </a:r>
                      <a:endParaRPr kumimoji="0" lang="nb-NO" sz="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E32400"/>
                    </a:solidFill>
                  </a:tcPr>
                </a:tc>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smtClean="0">
                          <a:ln>
                            <a:noFill/>
                          </a:ln>
                          <a:solidFill>
                            <a:srgbClr val="000000"/>
                          </a:solidFill>
                          <a:effectLst/>
                          <a:latin typeface="Gill Sans" charset="0"/>
                          <a:ea typeface="Gill Sans" charset="0"/>
                          <a:cs typeface="Gill Sans" charset="0"/>
                          <a:sym typeface="Gill Sans" charset="0"/>
                        </a:rPr>
                        <a:t>D</a:t>
                      </a:r>
                      <a:endParaRPr kumimoji="0" lang="nb-NO" sz="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E32400"/>
                    </a:solidFill>
                  </a:tcPr>
                </a:tc>
              </a:tr>
              <a:tr h="1714500">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smtClean="0">
                          <a:ln>
                            <a:noFill/>
                          </a:ln>
                          <a:solidFill>
                            <a:srgbClr val="000000"/>
                          </a:solidFill>
                          <a:effectLst/>
                          <a:latin typeface="Gill Sans" charset="0"/>
                          <a:ea typeface="Gill Sans" charset="0"/>
                          <a:cs typeface="Gill Sans" charset="0"/>
                          <a:sym typeface="Gill Sans" charset="0"/>
                        </a:rPr>
                        <a:t>A</a:t>
                      </a:r>
                      <a:endParaRPr kumimoji="0" lang="nb-NO" sz="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96D35F"/>
                    </a:solidFill>
                  </a:tcPr>
                </a:tc>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smtClean="0">
                          <a:ln>
                            <a:noFill/>
                          </a:ln>
                          <a:solidFill>
                            <a:srgbClr val="000000"/>
                          </a:solidFill>
                          <a:effectLst/>
                          <a:latin typeface="Gill Sans" charset="0"/>
                          <a:ea typeface="Gill Sans" charset="0"/>
                          <a:cs typeface="Gill Sans" charset="0"/>
                          <a:sym typeface="Gill Sans" charset="0"/>
                        </a:rPr>
                        <a:t>B</a:t>
                      </a:r>
                      <a:endParaRPr kumimoji="0" lang="nb-NO" sz="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96D35F"/>
                    </a:solidFill>
                  </a:tcPr>
                </a:tc>
              </a:tr>
            </a:tbl>
          </a:graphicData>
        </a:graphic>
      </p:graphicFrame>
      <p:sp>
        <p:nvSpPr>
          <p:cNvPr id="16397" name="AutoShape 18"/>
          <p:cNvSpPr>
            <a:spLocks/>
          </p:cNvSpPr>
          <p:nvPr/>
        </p:nvSpPr>
        <p:spPr bwMode="auto">
          <a:xfrm>
            <a:off x="1704455" y="2786063"/>
            <a:ext cx="567035" cy="508992"/>
          </a:xfrm>
          <a:custGeom>
            <a:avLst/>
            <a:gdLst>
              <a:gd name="T0" fmla="*/ 257175 w 21600"/>
              <a:gd name="T1" fmla="*/ 361950 h 21600"/>
              <a:gd name="T2" fmla="*/ 257175 w 21600"/>
              <a:gd name="T3" fmla="*/ 361950 h 21600"/>
              <a:gd name="T4" fmla="*/ 257175 w 21600"/>
              <a:gd name="T5" fmla="*/ 361950 h 21600"/>
              <a:gd name="T6" fmla="*/ 257175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dirty="0"/>
              <a:t>III</a:t>
            </a:r>
          </a:p>
        </p:txBody>
      </p:sp>
      <p:sp>
        <p:nvSpPr>
          <p:cNvPr id="16398" name="AutoShape 19"/>
          <p:cNvSpPr>
            <a:spLocks/>
          </p:cNvSpPr>
          <p:nvPr/>
        </p:nvSpPr>
        <p:spPr bwMode="auto">
          <a:xfrm>
            <a:off x="1704455" y="1991320"/>
            <a:ext cx="587127" cy="508992"/>
          </a:xfrm>
          <a:custGeom>
            <a:avLst/>
            <a:gdLst>
              <a:gd name="T0" fmla="*/ 284957 w 21600"/>
              <a:gd name="T1" fmla="*/ 361950 h 21600"/>
              <a:gd name="T2" fmla="*/ 284957 w 21600"/>
              <a:gd name="T3" fmla="*/ 361950 h 21600"/>
              <a:gd name="T4" fmla="*/ 284957 w 21600"/>
              <a:gd name="T5" fmla="*/ 361950 h 21600"/>
              <a:gd name="T6" fmla="*/ 284957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dirty="0"/>
              <a:t>IV</a:t>
            </a:r>
          </a:p>
        </p:txBody>
      </p:sp>
      <p:sp>
        <p:nvSpPr>
          <p:cNvPr id="16399" name="AutoShape 20"/>
          <p:cNvSpPr>
            <a:spLocks/>
          </p:cNvSpPr>
          <p:nvPr/>
        </p:nvSpPr>
        <p:spPr bwMode="auto">
          <a:xfrm>
            <a:off x="1704455" y="3741539"/>
            <a:ext cx="512340" cy="508992"/>
          </a:xfrm>
          <a:custGeom>
            <a:avLst/>
            <a:gdLst>
              <a:gd name="T0" fmla="*/ 190500 w 21600"/>
              <a:gd name="T1" fmla="*/ 361950 h 21600"/>
              <a:gd name="T2" fmla="*/ 190500 w 21600"/>
              <a:gd name="T3" fmla="*/ 361950 h 21600"/>
              <a:gd name="T4" fmla="*/ 190500 w 21600"/>
              <a:gd name="T5" fmla="*/ 361950 h 21600"/>
              <a:gd name="T6" fmla="*/ 19050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dirty="0"/>
              <a:t>II</a:t>
            </a:r>
          </a:p>
        </p:txBody>
      </p:sp>
      <p:sp>
        <p:nvSpPr>
          <p:cNvPr id="16400" name="AutoShape 21"/>
          <p:cNvSpPr>
            <a:spLocks/>
          </p:cNvSpPr>
          <p:nvPr/>
        </p:nvSpPr>
        <p:spPr bwMode="auto">
          <a:xfrm>
            <a:off x="1888577" y="4536281"/>
            <a:ext cx="281337" cy="508992"/>
          </a:xfrm>
          <a:custGeom>
            <a:avLst/>
            <a:gdLst>
              <a:gd name="T0" fmla="*/ 123825 w 21600"/>
              <a:gd name="T1" fmla="*/ 361950 h 21600"/>
              <a:gd name="T2" fmla="*/ 123825 w 21600"/>
              <a:gd name="T3" fmla="*/ 361950 h 21600"/>
              <a:gd name="T4" fmla="*/ 123825 w 21600"/>
              <a:gd name="T5" fmla="*/ 361950 h 21600"/>
              <a:gd name="T6" fmla="*/ 123825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dirty="0"/>
              <a:t>I</a:t>
            </a:r>
          </a:p>
        </p:txBody>
      </p:sp>
      <p:sp>
        <p:nvSpPr>
          <p:cNvPr id="16401" name="AutoShape 22"/>
          <p:cNvSpPr>
            <a:spLocks/>
          </p:cNvSpPr>
          <p:nvPr/>
        </p:nvSpPr>
        <p:spPr bwMode="auto">
          <a:xfrm>
            <a:off x="6710661" y="2393156"/>
            <a:ext cx="565919" cy="526852"/>
          </a:xfrm>
          <a:custGeom>
            <a:avLst/>
            <a:gdLst>
              <a:gd name="T0" fmla="*/ 402432 w 21600"/>
              <a:gd name="T1" fmla="*/ 374650 h 21600"/>
              <a:gd name="T2" fmla="*/ 402432 w 21600"/>
              <a:gd name="T3" fmla="*/ 374650 h 21600"/>
              <a:gd name="T4" fmla="*/ 402432 w 21600"/>
              <a:gd name="T5" fmla="*/ 374650 h 21600"/>
              <a:gd name="T6" fmla="*/ 402432 w 21600"/>
              <a:gd name="T7" fmla="*/ 374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a:t>≥2</a:t>
            </a:r>
          </a:p>
        </p:txBody>
      </p:sp>
      <p:sp>
        <p:nvSpPr>
          <p:cNvPr id="16402" name="AutoShape 23"/>
          <p:cNvSpPr>
            <a:spLocks/>
          </p:cNvSpPr>
          <p:nvPr/>
        </p:nvSpPr>
        <p:spPr bwMode="auto">
          <a:xfrm>
            <a:off x="6842373" y="3750469"/>
            <a:ext cx="267891" cy="508992"/>
          </a:xfrm>
          <a:custGeom>
            <a:avLst/>
            <a:gdLst>
              <a:gd name="T0" fmla="*/ 190500 w 21600"/>
              <a:gd name="T1" fmla="*/ 361950 h 21600"/>
              <a:gd name="T2" fmla="*/ 190500 w 21600"/>
              <a:gd name="T3" fmla="*/ 361950 h 21600"/>
              <a:gd name="T4" fmla="*/ 190500 w 21600"/>
              <a:gd name="T5" fmla="*/ 361950 h 21600"/>
              <a:gd name="T6" fmla="*/ 19050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a:t>1</a:t>
            </a:r>
          </a:p>
        </p:txBody>
      </p:sp>
      <p:sp>
        <p:nvSpPr>
          <p:cNvPr id="16403" name="AutoShape 24"/>
          <p:cNvSpPr>
            <a:spLocks/>
          </p:cNvSpPr>
          <p:nvPr/>
        </p:nvSpPr>
        <p:spPr bwMode="auto">
          <a:xfrm>
            <a:off x="6860232" y="4536281"/>
            <a:ext cx="267891" cy="508992"/>
          </a:xfrm>
          <a:custGeom>
            <a:avLst/>
            <a:gdLst>
              <a:gd name="T0" fmla="*/ 190500 w 21600"/>
              <a:gd name="T1" fmla="*/ 361950 h 21600"/>
              <a:gd name="T2" fmla="*/ 190500 w 21600"/>
              <a:gd name="T3" fmla="*/ 361950 h 21600"/>
              <a:gd name="T4" fmla="*/ 190500 w 21600"/>
              <a:gd name="T5" fmla="*/ 361950 h 21600"/>
              <a:gd name="T6" fmla="*/ 19050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a:t>0</a:t>
            </a:r>
          </a:p>
        </p:txBody>
      </p:sp>
      <p:sp>
        <p:nvSpPr>
          <p:cNvPr id="16404" name="AutoShape 25"/>
          <p:cNvSpPr>
            <a:spLocks/>
          </p:cNvSpPr>
          <p:nvPr/>
        </p:nvSpPr>
        <p:spPr bwMode="auto">
          <a:xfrm>
            <a:off x="1537023" y="1334988"/>
            <a:ext cx="921990" cy="571500"/>
          </a:xfrm>
          <a:custGeom>
            <a:avLst/>
            <a:gdLst>
              <a:gd name="T0" fmla="*/ 536575 w 21600"/>
              <a:gd name="T1" fmla="*/ 406400 h 21600"/>
              <a:gd name="T2" fmla="*/ 536575 w 21600"/>
              <a:gd name="T3" fmla="*/ 406400 h 21600"/>
              <a:gd name="T4" fmla="*/ 536575 w 21600"/>
              <a:gd name="T5" fmla="*/ 406400 h 21600"/>
              <a:gd name="T6" fmla="*/ 536575 w 21600"/>
              <a:gd name="T7" fmla="*/ 4064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1687" dirty="0"/>
              <a:t>GOLD</a:t>
            </a:r>
          </a:p>
          <a:p>
            <a:pPr defTabSz="457200" eaLnBrk="1" fontAlgn="auto" hangingPunct="1">
              <a:spcBef>
                <a:spcPts val="0"/>
              </a:spcBef>
              <a:spcAft>
                <a:spcPts val="0"/>
              </a:spcAft>
            </a:pPr>
            <a:r>
              <a:rPr lang="nb-NO" sz="1687" dirty="0" smtClean="0"/>
              <a:t>stage</a:t>
            </a:r>
            <a:endParaRPr lang="nb-NO" sz="2953" dirty="0"/>
          </a:p>
        </p:txBody>
      </p:sp>
      <p:sp>
        <p:nvSpPr>
          <p:cNvPr id="16405" name="AutoShape 26"/>
          <p:cNvSpPr>
            <a:spLocks/>
          </p:cNvSpPr>
          <p:nvPr/>
        </p:nvSpPr>
        <p:spPr bwMode="auto">
          <a:xfrm>
            <a:off x="6403703" y="1799332"/>
            <a:ext cx="2018109" cy="321469"/>
          </a:xfrm>
          <a:custGeom>
            <a:avLst/>
            <a:gdLst>
              <a:gd name="T0" fmla="*/ 1435100 w 21600"/>
              <a:gd name="T1" fmla="*/ 228600 h 21600"/>
              <a:gd name="T2" fmla="*/ 1435100 w 21600"/>
              <a:gd name="T3" fmla="*/ 228600 h 21600"/>
              <a:gd name="T4" fmla="*/ 1435100 w 21600"/>
              <a:gd name="T5" fmla="*/ 228600 h 21600"/>
              <a:gd name="T6" fmla="*/ 1435100 w 21600"/>
              <a:gd name="T7" fmla="*/ 228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1687" dirty="0" err="1" smtClean="0"/>
              <a:t>Exacerbations</a:t>
            </a:r>
            <a:endParaRPr lang="nb-NO" sz="2953" dirty="0"/>
          </a:p>
        </p:txBody>
      </p:sp>
      <p:sp>
        <p:nvSpPr>
          <p:cNvPr id="16406" name="AutoShape 27"/>
          <p:cNvSpPr>
            <a:spLocks/>
          </p:cNvSpPr>
          <p:nvPr/>
        </p:nvSpPr>
        <p:spPr bwMode="auto">
          <a:xfrm>
            <a:off x="3469184" y="553641"/>
            <a:ext cx="2064990" cy="508992"/>
          </a:xfrm>
          <a:custGeom>
            <a:avLst/>
            <a:gdLst>
              <a:gd name="T0" fmla="*/ 1468438 w 21600"/>
              <a:gd name="T1" fmla="*/ 361950 h 21600"/>
              <a:gd name="T2" fmla="*/ 1468438 w 21600"/>
              <a:gd name="T3" fmla="*/ 361950 h 21600"/>
              <a:gd name="T4" fmla="*/ 1468438 w 21600"/>
              <a:gd name="T5" fmla="*/ 361950 h 21600"/>
              <a:gd name="T6" fmla="*/ 1468438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dirty="0" err="1"/>
              <a:t>A</a:t>
            </a:r>
            <a:r>
              <a:rPr lang="nb-NO" sz="2953" dirty="0" err="1" smtClean="0"/>
              <a:t>ssess</a:t>
            </a:r>
            <a:r>
              <a:rPr lang="nb-NO" sz="2953" dirty="0" smtClean="0"/>
              <a:t> risk </a:t>
            </a:r>
            <a:r>
              <a:rPr lang="nb-NO" sz="2953" dirty="0" err="1" smtClean="0"/>
              <a:t>next</a:t>
            </a:r>
            <a:endParaRPr lang="nb-NO" sz="2953" dirty="0"/>
          </a:p>
        </p:txBody>
      </p:sp>
      <p:sp>
        <p:nvSpPr>
          <p:cNvPr id="16407" name="AutoShape 28"/>
          <p:cNvSpPr>
            <a:spLocks/>
          </p:cNvSpPr>
          <p:nvPr/>
        </p:nvSpPr>
        <p:spPr bwMode="auto">
          <a:xfrm>
            <a:off x="162967" y="4152305"/>
            <a:ext cx="1374056" cy="437555"/>
          </a:xfrm>
          <a:custGeom>
            <a:avLst/>
            <a:gdLst>
              <a:gd name="T0" fmla="*/ 977107 w 21600"/>
              <a:gd name="T1" fmla="*/ 311150 h 21600"/>
              <a:gd name="T2" fmla="*/ 977107 w 21600"/>
              <a:gd name="T3" fmla="*/ 311150 h 21600"/>
              <a:gd name="T4" fmla="*/ 977107 w 21600"/>
              <a:gd name="T5" fmla="*/ 311150 h 21600"/>
              <a:gd name="T6" fmla="*/ 977107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531" dirty="0" err="1" smtClean="0"/>
              <a:t>low</a:t>
            </a:r>
            <a:r>
              <a:rPr lang="nb-NO" sz="2531" dirty="0" smtClean="0"/>
              <a:t> Risk</a:t>
            </a:r>
            <a:endParaRPr lang="nb-NO" sz="2953" dirty="0"/>
          </a:p>
        </p:txBody>
      </p:sp>
      <p:sp>
        <p:nvSpPr>
          <p:cNvPr id="16408" name="AutoShape 29"/>
          <p:cNvSpPr>
            <a:spLocks/>
          </p:cNvSpPr>
          <p:nvPr/>
        </p:nvSpPr>
        <p:spPr bwMode="auto">
          <a:xfrm>
            <a:off x="95994" y="2437805"/>
            <a:ext cx="1502420" cy="437555"/>
          </a:xfrm>
          <a:custGeom>
            <a:avLst/>
            <a:gdLst>
              <a:gd name="T0" fmla="*/ 1068388 w 21600"/>
              <a:gd name="T1" fmla="*/ 311150 h 21600"/>
              <a:gd name="T2" fmla="*/ 1068388 w 21600"/>
              <a:gd name="T3" fmla="*/ 311150 h 21600"/>
              <a:gd name="T4" fmla="*/ 1068388 w 21600"/>
              <a:gd name="T5" fmla="*/ 311150 h 21600"/>
              <a:gd name="T6" fmla="*/ 1068388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531" dirty="0" smtClean="0"/>
              <a:t>High Risk</a:t>
            </a:r>
            <a:endParaRPr lang="nb-NO" sz="2953" dirty="0"/>
          </a:p>
        </p:txBody>
      </p:sp>
    </p:spTree>
    <p:extLst>
      <p:ext uri="{BB962C8B-B14F-4D97-AF65-F5344CB8AC3E}">
        <p14:creationId xmlns:p14="http://schemas.microsoft.com/office/powerpoint/2010/main" val="130993049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solidFill>
                  <a:srgbClr val="000000"/>
                </a:solidFill>
              </a:defRPr>
            </a:pPr>
            <a:r>
              <a:rPr lang="en-GB" sz="3500" dirty="0" smtClean="0">
                <a:solidFill>
                  <a:srgbClr val="CC030B"/>
                </a:solidFill>
              </a:rPr>
              <a:t>What is the IPCRG?</a:t>
            </a:r>
            <a:endParaRPr lang="en-GB" sz="3500" dirty="0">
              <a:solidFill>
                <a:srgbClr val="CC030B"/>
              </a:solidFill>
            </a:endParaRPr>
          </a:p>
        </p:txBody>
      </p:sp>
      <p:sp>
        <p:nvSpPr>
          <p:cNvPr id="39" name="Shape 39"/>
          <p:cNvSpPr>
            <a:spLocks noGrp="1"/>
          </p:cNvSpPr>
          <p:nvPr>
            <p:ph type="body" idx="1"/>
          </p:nvPr>
        </p:nvSpPr>
        <p:spPr>
          <a:prstGeom prst="rect">
            <a:avLst/>
          </a:prstGeom>
        </p:spPr>
        <p:txBody>
          <a:bodyPr>
            <a:normAutofit fontScale="92500"/>
          </a:bodyPr>
          <a:lstStyle/>
          <a:p>
            <a:pPr lvl="0">
              <a:tabLst>
                <a:tab pos="1422400" algn="l"/>
                <a:tab pos="1638300" algn="l"/>
              </a:tabLst>
              <a:defRPr sz="1800">
                <a:solidFill>
                  <a:srgbClr val="000000"/>
                </a:solidFill>
              </a:defRPr>
            </a:pPr>
            <a:r>
              <a:rPr lang="en-GB" sz="3000" dirty="0" smtClean="0">
                <a:solidFill>
                  <a:srgbClr val="074B88"/>
                </a:solidFill>
              </a:rPr>
              <a:t>An organisation of organisations</a:t>
            </a:r>
          </a:p>
          <a:p>
            <a:pPr lvl="1">
              <a:tabLst>
                <a:tab pos="1422400" algn="l"/>
                <a:tab pos="1638300" algn="l"/>
              </a:tabLst>
              <a:defRPr sz="1800">
                <a:solidFill>
                  <a:srgbClr val="000000"/>
                </a:solidFill>
              </a:defRPr>
            </a:pPr>
            <a:r>
              <a:rPr lang="en-GB" sz="2600" dirty="0" smtClean="0">
                <a:solidFill>
                  <a:srgbClr val="074B88"/>
                </a:solidFill>
              </a:rPr>
              <a:t>National primary care respiratory groups are members.</a:t>
            </a:r>
          </a:p>
          <a:p>
            <a:pPr lvl="0">
              <a:tabLst>
                <a:tab pos="1422400" algn="l"/>
                <a:tab pos="1638300" algn="l"/>
              </a:tabLst>
              <a:defRPr sz="1800">
                <a:solidFill>
                  <a:srgbClr val="000000"/>
                </a:solidFill>
              </a:defRPr>
            </a:pPr>
            <a:r>
              <a:rPr lang="en-GB" sz="3000" dirty="0" smtClean="0">
                <a:solidFill>
                  <a:srgbClr val="074B88"/>
                </a:solidFill>
              </a:rPr>
              <a:t>Established in 2000 and incorporated as a charity in Scotland </a:t>
            </a:r>
          </a:p>
          <a:p>
            <a:pPr lvl="0">
              <a:tabLst>
                <a:tab pos="1422400" algn="l"/>
                <a:tab pos="1638300" algn="l"/>
              </a:tabLst>
              <a:defRPr sz="1800">
                <a:solidFill>
                  <a:srgbClr val="000000"/>
                </a:solidFill>
              </a:defRPr>
            </a:pPr>
            <a:r>
              <a:rPr lang="en-GB" sz="3000" dirty="0" smtClean="0">
                <a:solidFill>
                  <a:srgbClr val="074B88"/>
                </a:solidFill>
              </a:rPr>
              <a:t>Currently 31 member countries with over an estimated 150,000 primary care doctors</a:t>
            </a:r>
          </a:p>
          <a:p>
            <a:pPr lvl="0">
              <a:tabLst>
                <a:tab pos="1422400" algn="l"/>
                <a:tab pos="1638300" algn="l"/>
              </a:tabLst>
              <a:defRPr sz="1800">
                <a:solidFill>
                  <a:srgbClr val="000000"/>
                </a:solidFill>
              </a:defRPr>
            </a:pPr>
            <a:endParaRPr lang="en-GB" sz="3000" dirty="0">
              <a:solidFill>
                <a:srgbClr val="074B88"/>
              </a:solidFill>
            </a:endParaRPr>
          </a:p>
          <a:p>
            <a:pPr lvl="0">
              <a:tabLst>
                <a:tab pos="1422400" algn="l"/>
                <a:tab pos="1638300" algn="l"/>
              </a:tabLst>
              <a:defRPr sz="1800">
                <a:solidFill>
                  <a:srgbClr val="000000"/>
                </a:solidFill>
              </a:defRPr>
            </a:pPr>
            <a:endParaRPr lang="en-GB" sz="3000" dirty="0" smtClean="0">
              <a:solidFill>
                <a:srgbClr val="074B88"/>
              </a:solidFill>
            </a:endParaRPr>
          </a:p>
          <a:p>
            <a:pPr lvl="0">
              <a:tabLst>
                <a:tab pos="1422400" algn="l"/>
                <a:tab pos="1638300" algn="l"/>
              </a:tabLst>
              <a:defRPr sz="1800">
                <a:solidFill>
                  <a:srgbClr val="000000"/>
                </a:solidFill>
              </a:defRPr>
            </a:pPr>
            <a:r>
              <a:rPr lang="en-GB" sz="3000" dirty="0" smtClean="0">
                <a:solidFill>
                  <a:srgbClr val="074B88"/>
                </a:solidFill>
                <a:hlinkClick r:id="rId2"/>
              </a:rPr>
              <a:t>www.theipcrg.org</a:t>
            </a:r>
            <a:endParaRPr lang="en-GB" sz="3000" dirty="0">
              <a:solidFill>
                <a:srgbClr val="074B88"/>
              </a:solidFill>
            </a:endParaRPr>
          </a:p>
        </p:txBody>
      </p:sp>
    </p:spTree>
    <p:extLst>
      <p:ext uri="{BB962C8B-B14F-4D97-AF65-F5344CB8AC3E}">
        <p14:creationId xmlns:p14="http://schemas.microsoft.com/office/powerpoint/2010/main" val="268805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11560" y="332656"/>
            <a:ext cx="7185025" cy="762000"/>
          </a:xfrm>
        </p:spPr>
        <p:txBody>
          <a:bodyPr>
            <a:normAutofit fontScale="90000"/>
          </a:bodyPr>
          <a:lstStyle/>
          <a:p>
            <a:r>
              <a:rPr lang="en-GB" sz="4000" b="0" dirty="0" smtClean="0">
                <a:solidFill>
                  <a:srgbClr val="FF0000"/>
                </a:solidFill>
                <a:latin typeface="Arial" pitchFamily="34" charset="0"/>
                <a:cs typeface="Arial" pitchFamily="34" charset="0"/>
              </a:rPr>
              <a:t>Differences between COPD questionnaires</a:t>
            </a:r>
          </a:p>
        </p:txBody>
      </p:sp>
      <p:graphicFrame>
        <p:nvGraphicFramePr>
          <p:cNvPr id="14384" name="Group 48"/>
          <p:cNvGraphicFramePr>
            <a:graphicFrameLocks noGrp="1"/>
          </p:cNvGraphicFramePr>
          <p:nvPr>
            <p:ph idx="4294967295"/>
          </p:nvPr>
        </p:nvGraphicFramePr>
        <p:xfrm>
          <a:off x="251520" y="1988840"/>
          <a:ext cx="8640959" cy="4104455"/>
        </p:xfrm>
        <a:graphic>
          <a:graphicData uri="http://schemas.openxmlformats.org/drawingml/2006/table">
            <a:tbl>
              <a:tblPr/>
              <a:tblGrid>
                <a:gridCol w="2216453"/>
                <a:gridCol w="2141502"/>
                <a:gridCol w="2141502"/>
                <a:gridCol w="2141502"/>
              </a:tblGrid>
              <a:tr h="66572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SGRQ</a:t>
                      </a:r>
                      <a:endParaRPr kumimoji="0" lang="en-GB" sz="1600" b="1"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MRC Dyspnoea Questionnaire</a:t>
                      </a:r>
                      <a:endParaRPr kumimoji="0" lang="en-GB" sz="1600" b="1" i="0" u="none" strike="noStrike" cap="none" normalizeH="0" baseline="3000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CCQ</a:t>
                      </a:r>
                      <a:endParaRPr kumimoji="0" lang="en-GB" sz="1600" b="1" i="0" u="none" strike="noStrike" cap="none" normalizeH="0" baseline="3000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CAT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036">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Measures impaired health and wellbeing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Measures  dyspnoea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Measures clinical disease 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Measures holistic impact of COPD on patients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729">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Used largely in clinical trials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6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Used in clinical practice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Used in clinical practice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905">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Long (76-items)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Short (5-items)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Short (10-items)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Short (8 items)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422">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422">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Computer required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Paper based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Paper based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Paper based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212">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Complex to administer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Simple to administer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Simple to administer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Simple to administer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457200" y="1600200"/>
            <a:ext cx="8353425" cy="4525963"/>
          </a:xfrm>
        </p:spPr>
        <p:txBody>
          <a:bodyPr/>
          <a:lstStyle/>
          <a:p>
            <a:pPr>
              <a:buClr>
                <a:srgbClr val="00FF00"/>
              </a:buClr>
              <a:buSzPct val="150000"/>
              <a:buFont typeface="Wingdings" charset="2"/>
              <a:buChar char="§"/>
              <a:defRPr/>
            </a:pPr>
            <a:r>
              <a:rPr lang="en-US" sz="3600" dirty="0" smtClean="0">
                <a:solidFill>
                  <a:srgbClr val="E7C653"/>
                </a:solidFill>
                <a:latin typeface="Arial" pitchFamily="34" charset="0"/>
                <a:cs typeface="Arial" pitchFamily="34" charset="0"/>
              </a:rPr>
              <a:t> </a:t>
            </a:r>
            <a:r>
              <a:rPr lang="en-US" sz="3600" dirty="0" smtClean="0">
                <a:solidFill>
                  <a:srgbClr val="FF0000"/>
                </a:solidFill>
                <a:latin typeface="Arial" pitchFamily="34" charset="0"/>
                <a:cs typeface="Arial" pitchFamily="34" charset="0"/>
              </a:rPr>
              <a:t>Assess symptoms</a:t>
            </a:r>
          </a:p>
          <a:p>
            <a:pPr>
              <a:buClr>
                <a:srgbClr val="00FF00"/>
              </a:buClr>
              <a:buSzPct val="150000"/>
              <a:buFont typeface="Wingdings" charset="2"/>
              <a:buChar char="§"/>
              <a:defRPr/>
            </a:pPr>
            <a:r>
              <a:rPr lang="en-US" sz="3600" dirty="0">
                <a:solidFill>
                  <a:srgbClr val="E7C653"/>
                </a:solidFill>
                <a:latin typeface="Arial" pitchFamily="34" charset="0"/>
                <a:cs typeface="Arial" pitchFamily="34" charset="0"/>
              </a:rPr>
              <a:t> </a:t>
            </a:r>
            <a:r>
              <a:rPr lang="en-US" sz="3600" dirty="0" smtClean="0">
                <a:solidFill>
                  <a:srgbClr val="92D050"/>
                </a:solidFill>
                <a:latin typeface="Arial" pitchFamily="34" charset="0"/>
                <a:cs typeface="Arial" pitchFamily="34" charset="0"/>
              </a:rPr>
              <a:t>Assess degree of airflow limitation using</a:t>
            </a:r>
            <a:r>
              <a:rPr lang="en-US" dirty="0" smtClean="0">
                <a:solidFill>
                  <a:srgbClr val="92D050"/>
                </a:solidFill>
                <a:latin typeface="Arial" pitchFamily="34" charset="0"/>
                <a:cs typeface="Arial" pitchFamily="34" charset="0"/>
              </a:rPr>
              <a:t> </a:t>
            </a:r>
            <a:r>
              <a:rPr lang="en-US" sz="2800" dirty="0" smtClean="0">
                <a:latin typeface="Arial" pitchFamily="34" charset="0"/>
                <a:cs typeface="Arial" pitchFamily="34" charset="0"/>
              </a:rPr>
              <a:t>spirometry</a:t>
            </a:r>
          </a:p>
          <a:p>
            <a:pPr>
              <a:buSzPct val="100000"/>
              <a:buFont typeface="Monotype Sorts" charset="0"/>
              <a:buBlip>
                <a:blip r:embed="rId3"/>
              </a:buBlip>
              <a:defRPr/>
            </a:pPr>
            <a:r>
              <a:rPr lang="en-US" sz="2800" dirty="0" smtClean="0">
                <a:solidFill>
                  <a:srgbClr val="E7C653"/>
                </a:solidFill>
                <a:latin typeface="Arial" pitchFamily="34" charset="0"/>
                <a:cs typeface="Arial" pitchFamily="34" charset="0"/>
              </a:rPr>
              <a:t>Assess risk of exacerbations</a:t>
            </a:r>
          </a:p>
          <a:p>
            <a:pPr>
              <a:buSzPct val="100000"/>
              <a:buFont typeface="Monotype Sorts" charset="0"/>
              <a:buBlip>
                <a:blip r:embed="rId3"/>
              </a:buBlip>
              <a:defRPr/>
            </a:pPr>
            <a:r>
              <a:rPr lang="en-US" sz="2800" dirty="0" smtClean="0">
                <a:solidFill>
                  <a:srgbClr val="E7C653"/>
                </a:solidFill>
                <a:latin typeface="Arial" pitchFamily="34" charset="0"/>
                <a:cs typeface="Arial" pitchFamily="34" charset="0"/>
              </a:rPr>
              <a:t>Assess comorbidities</a:t>
            </a:r>
          </a:p>
          <a:p>
            <a:pPr>
              <a:buSzPct val="100000"/>
              <a:buFont typeface="Monotype Sorts" charset="0"/>
              <a:buBlip>
                <a:blip r:embed="rId3"/>
              </a:buBlip>
              <a:defRPr/>
            </a:pPr>
            <a:endParaRPr lang="da-DK" dirty="0">
              <a:latin typeface="Arial" pitchFamily="34" charset="0"/>
              <a:cs typeface="Arial" pitchFamily="34" charset="0"/>
            </a:endParaRPr>
          </a:p>
        </p:txBody>
      </p:sp>
      <p:sp>
        <p:nvSpPr>
          <p:cNvPr id="120834" name="Tekstfelt 9"/>
          <p:cNvSpPr txBox="1">
            <a:spLocks noChangeArrowheads="1"/>
          </p:cNvSpPr>
          <p:nvPr/>
        </p:nvSpPr>
        <p:spPr bwMode="auto">
          <a:xfrm>
            <a:off x="381000" y="2960688"/>
            <a:ext cx="8229600" cy="3294062"/>
          </a:xfrm>
          <a:prstGeom prst="rect">
            <a:avLst/>
          </a:prstGeom>
          <a:solidFill>
            <a:schemeClr val="bg1"/>
          </a:solidFill>
          <a:ln w="9525">
            <a:solidFill>
              <a:schemeClr val="tx1"/>
            </a:solidFill>
            <a:miter lim="800000"/>
            <a:headEnd/>
            <a:tailEnd/>
          </a:ln>
        </p:spPr>
        <p:txBody>
          <a:bodyPr>
            <a:spAutoFit/>
          </a:bodyPr>
          <a:lstStyle/>
          <a:p>
            <a:endParaRPr lang="da-DK" sz="2800" dirty="0">
              <a:solidFill>
                <a:schemeClr val="tx2"/>
              </a:solidFill>
              <a:latin typeface="Arial" pitchFamily="34" charset="0"/>
              <a:cs typeface="Arial" pitchFamily="34" charset="0"/>
            </a:endParaRPr>
          </a:p>
          <a:p>
            <a:pPr algn="ctr"/>
            <a:r>
              <a:rPr lang="da-DK" sz="3600" dirty="0">
                <a:solidFill>
                  <a:schemeClr val="tx2"/>
                </a:solidFill>
                <a:latin typeface="Arial" pitchFamily="34" charset="0"/>
                <a:cs typeface="Arial" pitchFamily="34" charset="0"/>
              </a:rPr>
              <a:t>Use spirometry for grading severity       according to spirometry, using four       grades split at 80%, 50% and 30% of        predicted value</a:t>
            </a:r>
          </a:p>
          <a:p>
            <a:r>
              <a:rPr lang="da-DK" sz="3600" dirty="0">
                <a:solidFill>
                  <a:schemeClr val="tx2"/>
                </a:solidFill>
                <a:latin typeface="Arial" pitchFamily="34" charset="0"/>
                <a:cs typeface="Arial" pitchFamily="34" charset="0"/>
              </a:rPr>
              <a:t>        </a:t>
            </a:r>
          </a:p>
        </p:txBody>
      </p:sp>
      <p:sp>
        <p:nvSpPr>
          <p:cNvPr id="6" name="Titel 3"/>
          <p:cNvSpPr>
            <a:spLocks noGrp="1"/>
          </p:cNvSpPr>
          <p:nvPr>
            <p:ph type="title"/>
          </p:nvPr>
        </p:nvSpPr>
        <p:spPr>
          <a:xfrm>
            <a:off x="2071670" y="346075"/>
            <a:ext cx="6538930" cy="914400"/>
          </a:xfrm>
        </p:spPr>
        <p:txBody>
          <a:bodyPr>
            <a:normAutofit fontScale="90000"/>
          </a:bodyPr>
          <a:lstStyle/>
          <a:p>
            <a:pPr algn="l" eaLnBrk="1" hangingPunct="1">
              <a:defRPr/>
            </a:pPr>
            <a:r>
              <a:rPr lang="en-US" sz="1800" b="0" kern="1200" dirty="0">
                <a:solidFill>
                  <a:srgbClr val="FF0000"/>
                </a:solidFill>
                <a:latin typeface="Arial" pitchFamily="34" charset="0"/>
                <a:cs typeface="Arial" pitchFamily="34" charset="0"/>
              </a:rPr>
              <a:t/>
            </a:r>
            <a:br>
              <a:rPr lang="en-US" sz="1800" b="0" kern="1200" dirty="0">
                <a:solidFill>
                  <a:srgbClr val="FF0000"/>
                </a:solidFill>
                <a:latin typeface="Arial" pitchFamily="34" charset="0"/>
                <a:cs typeface="Arial" pitchFamily="34" charset="0"/>
              </a:rPr>
            </a:br>
            <a:r>
              <a:rPr lang="da-DK" b="0" dirty="0" err="1" smtClean="0">
                <a:solidFill>
                  <a:srgbClr val="FF0000"/>
                </a:solidFill>
                <a:latin typeface="Arial" pitchFamily="34" charset="0"/>
                <a:cs typeface="Arial" pitchFamily="34" charset="0"/>
              </a:rPr>
              <a:t>Assessment</a:t>
            </a:r>
            <a:r>
              <a:rPr lang="da-DK" b="0" dirty="0" smtClean="0">
                <a:solidFill>
                  <a:srgbClr val="FF0000"/>
                </a:solidFill>
                <a:latin typeface="Arial" pitchFamily="34" charset="0"/>
                <a:cs typeface="Arial" pitchFamily="34" charset="0"/>
              </a:rPr>
              <a:t> of COPD</a:t>
            </a:r>
            <a:endParaRPr lang="da-DK" b="0" dirty="0">
              <a:solidFill>
                <a:srgbClr val="FF0000"/>
              </a:solidFill>
              <a:latin typeface="Arial" pitchFamily="34" charset="0"/>
              <a:cs typeface="Arial" pitchFamily="34" charset="0"/>
            </a:endParaRPr>
          </a:p>
        </p:txBody>
      </p:sp>
      <p:sp>
        <p:nvSpPr>
          <p:cNvPr id="7" name="Line 4"/>
          <p:cNvSpPr>
            <a:spLocks noChangeShapeType="1"/>
          </p:cNvSpPr>
          <p:nvPr/>
        </p:nvSpPr>
        <p:spPr bwMode="auto">
          <a:xfrm>
            <a:off x="430213" y="1560513"/>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p:spPr>
        <p:txBody>
          <a:bodyPr wrap="none" anchor="ctr"/>
          <a:lstStyle/>
          <a:p>
            <a:pPr>
              <a:defRPr/>
            </a:pPr>
            <a:endParaRPr lang="en-US" sz="1800">
              <a:latin typeface="Arial" pitchFamily="34" charset="0"/>
              <a:ea typeface="ＭＳ Ｐゴシック" charset="0"/>
              <a:cs typeface="Arial" pitchFamily="34" charset="0"/>
            </a:endParaRPr>
          </a:p>
        </p:txBody>
      </p:sp>
      <p:sp>
        <p:nvSpPr>
          <p:cNvPr id="120837"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latin typeface="Arial" pitchFamily="34" charset="0"/>
                <a:cs typeface="Arial" pitchFamily="34" charset="0"/>
              </a:rPr>
              <a:t>© 2014 Global Initiative for Chronic Obstructive Lung Disease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59632" y="332656"/>
            <a:ext cx="6120680" cy="1077218"/>
          </a:xfrm>
          <a:prstGeom prst="rect">
            <a:avLst/>
          </a:prstGeom>
        </p:spPr>
        <p:txBody>
          <a:bodyPr wrap="square">
            <a:spAutoFit/>
          </a:bodyPr>
          <a:lstStyle/>
          <a:p>
            <a:r>
              <a:rPr lang="en-US" sz="3200" dirty="0" smtClean="0">
                <a:solidFill>
                  <a:srgbClr val="FF0000"/>
                </a:solidFill>
                <a:latin typeface="Arial" pitchFamily="34" charset="0"/>
                <a:cs typeface="Arial" pitchFamily="34" charset="0"/>
              </a:rPr>
              <a:t>Classification of Severity of Airflow Limitation in COPD*</a:t>
            </a:r>
            <a:endParaRPr lang="en-US" sz="3200" dirty="0">
              <a:solidFill>
                <a:srgbClr val="FF0000"/>
              </a:solidFill>
              <a:latin typeface="Arial" pitchFamily="34" charset="0"/>
              <a:cs typeface="Arial" pitchFamily="34" charset="0"/>
            </a:endParaRPr>
          </a:p>
        </p:txBody>
      </p:sp>
      <p:sp>
        <p:nvSpPr>
          <p:cNvPr id="3" name="2 - Ορθογώνιο"/>
          <p:cNvSpPr/>
          <p:nvPr/>
        </p:nvSpPr>
        <p:spPr>
          <a:xfrm>
            <a:off x="827584" y="2204864"/>
            <a:ext cx="8028384" cy="4154984"/>
          </a:xfrm>
          <a:prstGeom prst="rect">
            <a:avLst/>
          </a:prstGeom>
        </p:spPr>
        <p:txBody>
          <a:bodyPr wrap="square">
            <a:spAutoFit/>
          </a:bodyPr>
          <a:lstStyle/>
          <a:p>
            <a:pPr algn="ctr" eaLnBrk="1" hangingPunct="1"/>
            <a:r>
              <a:rPr lang="en-US" sz="2400" dirty="0" smtClean="0">
                <a:solidFill>
                  <a:schemeClr val="tx2"/>
                </a:solidFill>
                <a:latin typeface="Arial" pitchFamily="34" charset="0"/>
                <a:cs typeface="Arial" pitchFamily="34" charset="0"/>
              </a:rPr>
              <a:t>In patients with       </a:t>
            </a:r>
            <a:r>
              <a:rPr lang="en-US" sz="2400" b="1" dirty="0" smtClean="0">
                <a:solidFill>
                  <a:schemeClr val="tx2"/>
                </a:solidFill>
                <a:latin typeface="Arial" pitchFamily="34" charset="0"/>
                <a:cs typeface="Arial" pitchFamily="34" charset="0"/>
              </a:rPr>
              <a:t>FEV</a:t>
            </a:r>
            <a:r>
              <a:rPr lang="en-US" sz="2400" b="1" baseline="-25000" dirty="0" smtClean="0">
                <a:solidFill>
                  <a:schemeClr val="tx2"/>
                </a:solidFill>
                <a:latin typeface="Arial" pitchFamily="34" charset="0"/>
                <a:cs typeface="Arial" pitchFamily="34" charset="0"/>
              </a:rPr>
              <a:t>1</a:t>
            </a:r>
            <a:r>
              <a:rPr lang="en-US" sz="2400" b="1" dirty="0" smtClean="0">
                <a:solidFill>
                  <a:schemeClr val="tx2"/>
                </a:solidFill>
                <a:latin typeface="Arial" pitchFamily="34" charset="0"/>
                <a:cs typeface="Arial" pitchFamily="34" charset="0"/>
              </a:rPr>
              <a:t>/FVC &lt; 0.70</a:t>
            </a:r>
            <a:r>
              <a:rPr lang="en-US" sz="2400" dirty="0" smtClean="0">
                <a:solidFill>
                  <a:schemeClr val="tx2"/>
                </a:solidFill>
                <a:latin typeface="Arial" pitchFamily="34" charset="0"/>
                <a:cs typeface="Arial" pitchFamily="34" charset="0"/>
              </a:rPr>
              <a:t>:</a:t>
            </a:r>
          </a:p>
          <a:p>
            <a:pPr eaLnBrk="1" hangingPunct="1"/>
            <a:endParaRPr lang="en-US" sz="2400" dirty="0" smtClean="0">
              <a:solidFill>
                <a:schemeClr val="tx2"/>
              </a:solidFill>
              <a:latin typeface="Arial" pitchFamily="34" charset="0"/>
              <a:cs typeface="Arial" pitchFamily="34" charset="0"/>
            </a:endParaRPr>
          </a:p>
          <a:p>
            <a:pPr eaLnBrk="1" hangingPunct="1"/>
            <a:r>
              <a:rPr lang="en-US" sz="2400" dirty="0" smtClean="0">
                <a:solidFill>
                  <a:schemeClr val="tx2"/>
                </a:solidFill>
                <a:latin typeface="Arial" pitchFamily="34" charset="0"/>
                <a:cs typeface="Arial" pitchFamily="34" charset="0"/>
              </a:rPr>
              <a:t>GOLD 1: Mild              	FEV</a:t>
            </a:r>
            <a:r>
              <a:rPr lang="en-US" sz="2400" baseline="-25000" dirty="0" smtClean="0">
                <a:solidFill>
                  <a:schemeClr val="tx2"/>
                </a:solidFill>
                <a:latin typeface="Arial" pitchFamily="34" charset="0"/>
                <a:cs typeface="Arial" pitchFamily="34" charset="0"/>
              </a:rPr>
              <a:t>1</a:t>
            </a:r>
            <a:r>
              <a:rPr lang="en-US" sz="2400" dirty="0" smtClean="0">
                <a:solidFill>
                  <a:schemeClr val="tx2"/>
                </a:solidFill>
                <a:latin typeface="Arial" pitchFamily="34" charset="0"/>
                <a:cs typeface="Arial" pitchFamily="34" charset="0"/>
              </a:rPr>
              <a:t> </a:t>
            </a:r>
            <a:r>
              <a:rPr lang="en-US" sz="2400" u="sng" dirty="0" smtClean="0">
                <a:solidFill>
                  <a:schemeClr val="tx2"/>
                </a:solidFill>
                <a:latin typeface="Arial" pitchFamily="34" charset="0"/>
                <a:cs typeface="Arial" pitchFamily="34" charset="0"/>
              </a:rPr>
              <a:t>&gt;</a:t>
            </a:r>
            <a:r>
              <a:rPr lang="en-US" sz="2400" dirty="0" smtClean="0">
                <a:solidFill>
                  <a:schemeClr val="tx2"/>
                </a:solidFill>
                <a:latin typeface="Arial" pitchFamily="34" charset="0"/>
                <a:cs typeface="Arial" pitchFamily="34" charset="0"/>
              </a:rPr>
              <a:t> 80% predicted     	</a:t>
            </a:r>
          </a:p>
          <a:p>
            <a:pPr eaLnBrk="1" hangingPunct="1"/>
            <a:r>
              <a:rPr lang="en-US" sz="2400" dirty="0" smtClean="0">
                <a:solidFill>
                  <a:schemeClr val="tx2"/>
                </a:solidFill>
                <a:latin typeface="Arial" pitchFamily="34" charset="0"/>
                <a:cs typeface="Arial" pitchFamily="34" charset="0"/>
              </a:rPr>
              <a:t>		</a:t>
            </a:r>
          </a:p>
          <a:p>
            <a:pPr eaLnBrk="1" hangingPunct="1"/>
            <a:r>
              <a:rPr lang="en-US" sz="2400" dirty="0" smtClean="0">
                <a:solidFill>
                  <a:schemeClr val="tx2"/>
                </a:solidFill>
                <a:latin typeface="Arial" pitchFamily="34" charset="0"/>
                <a:cs typeface="Arial" pitchFamily="34" charset="0"/>
              </a:rPr>
              <a:t>GOLD 2: Moderate      	50% </a:t>
            </a:r>
            <a:r>
              <a:rPr lang="en-US" sz="2400" u="sng" dirty="0" smtClean="0">
                <a:solidFill>
                  <a:schemeClr val="tx2"/>
                </a:solidFill>
                <a:latin typeface="Arial" pitchFamily="34" charset="0"/>
                <a:cs typeface="Arial" pitchFamily="34" charset="0"/>
              </a:rPr>
              <a:t>&lt;</a:t>
            </a:r>
            <a:r>
              <a:rPr lang="en-US" sz="2400" dirty="0" smtClean="0">
                <a:solidFill>
                  <a:schemeClr val="tx2"/>
                </a:solidFill>
                <a:latin typeface="Arial" pitchFamily="34" charset="0"/>
                <a:cs typeface="Arial" pitchFamily="34" charset="0"/>
              </a:rPr>
              <a:t> FEV</a:t>
            </a:r>
            <a:r>
              <a:rPr lang="en-US" sz="2400" baseline="-25000" dirty="0" smtClean="0">
                <a:solidFill>
                  <a:schemeClr val="tx2"/>
                </a:solidFill>
                <a:latin typeface="Arial" pitchFamily="34" charset="0"/>
                <a:cs typeface="Arial" pitchFamily="34" charset="0"/>
              </a:rPr>
              <a:t>1</a:t>
            </a:r>
            <a:r>
              <a:rPr lang="en-US" sz="2400" dirty="0" smtClean="0">
                <a:solidFill>
                  <a:schemeClr val="tx2"/>
                </a:solidFill>
                <a:latin typeface="Arial" pitchFamily="34" charset="0"/>
                <a:cs typeface="Arial" pitchFamily="34" charset="0"/>
              </a:rPr>
              <a:t> &lt; 80% predicted</a:t>
            </a:r>
          </a:p>
          <a:p>
            <a:pPr eaLnBrk="1" hangingPunct="1"/>
            <a:endParaRPr lang="en-US" sz="2400" dirty="0" smtClean="0">
              <a:solidFill>
                <a:schemeClr val="tx2"/>
              </a:solidFill>
              <a:latin typeface="Arial" pitchFamily="34" charset="0"/>
              <a:cs typeface="Arial" pitchFamily="34" charset="0"/>
            </a:endParaRPr>
          </a:p>
          <a:p>
            <a:pPr eaLnBrk="1" hangingPunct="1"/>
            <a:r>
              <a:rPr lang="en-US" sz="2400" dirty="0" smtClean="0">
                <a:solidFill>
                  <a:schemeClr val="tx2"/>
                </a:solidFill>
                <a:latin typeface="Arial" pitchFamily="34" charset="0"/>
                <a:cs typeface="Arial" pitchFamily="34" charset="0"/>
              </a:rPr>
              <a:t>GOLD 3: Severe	        	30% </a:t>
            </a:r>
            <a:r>
              <a:rPr lang="en-US" sz="2400" u="sng" dirty="0" smtClean="0">
                <a:solidFill>
                  <a:schemeClr val="tx2"/>
                </a:solidFill>
                <a:latin typeface="Arial" pitchFamily="34" charset="0"/>
                <a:cs typeface="Arial" pitchFamily="34" charset="0"/>
              </a:rPr>
              <a:t>&lt;</a:t>
            </a:r>
            <a:r>
              <a:rPr lang="en-US" sz="2400" dirty="0" smtClean="0">
                <a:solidFill>
                  <a:schemeClr val="tx2"/>
                </a:solidFill>
                <a:latin typeface="Arial" pitchFamily="34" charset="0"/>
                <a:cs typeface="Arial" pitchFamily="34" charset="0"/>
              </a:rPr>
              <a:t> FEV</a:t>
            </a:r>
            <a:r>
              <a:rPr lang="en-US" sz="2400" baseline="-25000" dirty="0" smtClean="0">
                <a:solidFill>
                  <a:schemeClr val="tx2"/>
                </a:solidFill>
                <a:latin typeface="Arial" pitchFamily="34" charset="0"/>
                <a:cs typeface="Arial" pitchFamily="34" charset="0"/>
              </a:rPr>
              <a:t>1</a:t>
            </a:r>
            <a:r>
              <a:rPr lang="en-US" sz="2400" dirty="0" smtClean="0">
                <a:solidFill>
                  <a:schemeClr val="tx2"/>
                </a:solidFill>
                <a:latin typeface="Arial" pitchFamily="34" charset="0"/>
                <a:cs typeface="Arial" pitchFamily="34" charset="0"/>
              </a:rPr>
              <a:t> &lt; 50% predicted</a:t>
            </a:r>
          </a:p>
          <a:p>
            <a:pPr eaLnBrk="1" hangingPunct="1"/>
            <a:endParaRPr lang="en-US" sz="2400" dirty="0" smtClean="0">
              <a:solidFill>
                <a:schemeClr val="tx2"/>
              </a:solidFill>
              <a:latin typeface="Arial" pitchFamily="34" charset="0"/>
              <a:cs typeface="Arial" pitchFamily="34" charset="0"/>
            </a:endParaRPr>
          </a:p>
          <a:p>
            <a:pPr eaLnBrk="1" hangingPunct="1"/>
            <a:r>
              <a:rPr lang="en-US" sz="2400" dirty="0" smtClean="0">
                <a:solidFill>
                  <a:schemeClr val="tx2"/>
                </a:solidFill>
                <a:latin typeface="Arial" pitchFamily="34" charset="0"/>
                <a:cs typeface="Arial" pitchFamily="34" charset="0"/>
              </a:rPr>
              <a:t>GOLD 4: Very Severe   	FEV</a:t>
            </a:r>
            <a:r>
              <a:rPr lang="en-US" sz="2400" baseline="-25000" dirty="0" smtClean="0">
                <a:solidFill>
                  <a:schemeClr val="tx2"/>
                </a:solidFill>
                <a:latin typeface="Arial" pitchFamily="34" charset="0"/>
                <a:cs typeface="Arial" pitchFamily="34" charset="0"/>
              </a:rPr>
              <a:t>1</a:t>
            </a:r>
            <a:r>
              <a:rPr lang="en-US" sz="2400" dirty="0" smtClean="0">
                <a:solidFill>
                  <a:schemeClr val="tx2"/>
                </a:solidFill>
                <a:latin typeface="Arial" pitchFamily="34" charset="0"/>
                <a:cs typeface="Arial" pitchFamily="34" charset="0"/>
              </a:rPr>
              <a:t> &lt; 30% predicted</a:t>
            </a:r>
          </a:p>
          <a:p>
            <a:pPr eaLnBrk="1" hangingPunct="1"/>
            <a:endParaRPr lang="en-US" sz="2400" i="1" dirty="0" smtClean="0">
              <a:solidFill>
                <a:schemeClr val="tx2"/>
              </a:solidFill>
              <a:latin typeface="Arial" pitchFamily="34" charset="0"/>
              <a:cs typeface="Arial" pitchFamily="34" charset="0"/>
            </a:endParaRPr>
          </a:p>
          <a:p>
            <a:pPr eaLnBrk="1" hangingPunct="1"/>
            <a:r>
              <a:rPr lang="en-US" sz="2400" i="1" dirty="0" smtClean="0">
                <a:solidFill>
                  <a:schemeClr val="tx2"/>
                </a:solidFill>
                <a:latin typeface="Arial" pitchFamily="34" charset="0"/>
                <a:cs typeface="Arial" pitchFamily="34" charset="0"/>
              </a:rPr>
              <a:t>*</a:t>
            </a:r>
            <a:r>
              <a:rPr lang="en-US" sz="2400" i="1" dirty="0" smtClean="0">
                <a:solidFill>
                  <a:srgbClr val="FF0000"/>
                </a:solidFill>
                <a:latin typeface="Arial" pitchFamily="34" charset="0"/>
                <a:cs typeface="Arial" pitchFamily="34" charset="0"/>
              </a:rPr>
              <a:t>Based on Post-Bronchodilator FEV</a:t>
            </a:r>
            <a:r>
              <a:rPr lang="en-US" sz="2400" i="1" baseline="-25000" dirty="0" smtClean="0">
                <a:solidFill>
                  <a:srgbClr val="FF0000"/>
                </a:solidFill>
                <a:latin typeface="Arial" pitchFamily="34" charset="0"/>
                <a:cs typeface="Arial" pitchFamily="34" charset="0"/>
              </a:rPr>
              <a:t>1</a:t>
            </a:r>
            <a:endParaRPr lang="el-GR" sz="2400" dirty="0">
              <a:solidFill>
                <a:srgbClr val="FF0000"/>
              </a:solidFill>
              <a:latin typeface="Arial" pitchFamily="34" charset="0"/>
              <a:cs typeface="Arial"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457200" y="1600200"/>
            <a:ext cx="8353425" cy="4525963"/>
          </a:xfrm>
        </p:spPr>
        <p:txBody>
          <a:bodyPr/>
          <a:lstStyle/>
          <a:p>
            <a:pPr marL="508000" indent="-508000">
              <a:buClr>
                <a:srgbClr val="00FF00"/>
              </a:buClr>
              <a:buSzPct val="150000"/>
              <a:buFont typeface="Wingdings" charset="2"/>
              <a:buChar char="§"/>
              <a:defRPr/>
            </a:pPr>
            <a:r>
              <a:rPr lang="en-US" dirty="0" smtClean="0">
                <a:solidFill>
                  <a:schemeClr val="tx2"/>
                </a:solidFill>
                <a:latin typeface="Arial" pitchFamily="34" charset="0"/>
                <a:cs typeface="Arial" pitchFamily="34" charset="0"/>
              </a:rPr>
              <a:t>Assess degree of airflow limitation, FEV1.</a:t>
            </a:r>
          </a:p>
          <a:p>
            <a:pPr marL="508000" indent="-508000">
              <a:buClr>
                <a:srgbClr val="00FF00"/>
              </a:buClr>
              <a:buSzPct val="150000"/>
              <a:buFont typeface="Wingdings" charset="2"/>
              <a:buChar char="§"/>
              <a:defRPr/>
            </a:pPr>
            <a:endParaRPr lang="en-US" dirty="0" smtClean="0">
              <a:solidFill>
                <a:schemeClr val="tx2"/>
              </a:solidFill>
              <a:latin typeface="Arial" pitchFamily="34" charset="0"/>
              <a:cs typeface="Arial" pitchFamily="34" charset="0"/>
            </a:endParaRPr>
          </a:p>
          <a:p>
            <a:pPr marL="508000" indent="-508000">
              <a:buClr>
                <a:srgbClr val="00FF00"/>
              </a:buClr>
              <a:buSzPct val="150000"/>
              <a:buFont typeface="Wingdings" charset="2"/>
              <a:buChar char="§"/>
              <a:defRPr/>
            </a:pPr>
            <a:r>
              <a:rPr lang="en-US" dirty="0" smtClean="0">
                <a:solidFill>
                  <a:schemeClr val="tx2"/>
                </a:solidFill>
                <a:latin typeface="Arial" pitchFamily="34" charset="0"/>
                <a:cs typeface="Arial" pitchFamily="34" charset="0"/>
              </a:rPr>
              <a:t>Assess exacerbations</a:t>
            </a:r>
          </a:p>
          <a:p>
            <a:pPr marL="0" indent="0">
              <a:buFont typeface="Monotype Sorts" charset="0"/>
              <a:buNone/>
              <a:defRPr/>
            </a:pPr>
            <a:endParaRPr lang="da-DK" dirty="0">
              <a:solidFill>
                <a:srgbClr val="FF0000"/>
              </a:solidFill>
              <a:latin typeface="Arial" pitchFamily="34" charset="0"/>
              <a:cs typeface="Arial" pitchFamily="34" charset="0"/>
            </a:endParaRPr>
          </a:p>
        </p:txBody>
      </p:sp>
      <p:sp>
        <p:nvSpPr>
          <p:cNvPr id="10" name="Tekstfelt 9"/>
          <p:cNvSpPr txBox="1"/>
          <p:nvPr/>
        </p:nvSpPr>
        <p:spPr>
          <a:xfrm>
            <a:off x="457200" y="3501008"/>
            <a:ext cx="8097838" cy="2492990"/>
          </a:xfrm>
          <a:prstGeom prst="rect">
            <a:avLst/>
          </a:prstGeom>
          <a:solidFill>
            <a:schemeClr val="bg1"/>
          </a:solidFill>
          <a:ln>
            <a:solidFill>
              <a:schemeClr val="tx1"/>
            </a:solidFill>
          </a:ln>
        </p:spPr>
        <p:txBody>
          <a:bodyPr wrap="square">
            <a:spAutoFit/>
          </a:bodyPr>
          <a:lstStyle/>
          <a:p>
            <a:pPr marL="457200" indent="-457200">
              <a:buFont typeface="Arial" panose="020B0604020202020204" pitchFamily="34" charset="0"/>
              <a:buChar char="•"/>
              <a:defRPr/>
            </a:pPr>
            <a:r>
              <a:rPr lang="da-DK" sz="2600" b="1" dirty="0" smtClean="0">
                <a:solidFill>
                  <a:srgbClr val="FF0000"/>
                </a:solidFill>
                <a:latin typeface="Arial" pitchFamily="34" charset="0"/>
                <a:ea typeface="ＭＳ Ｐゴシック" charset="0"/>
                <a:cs typeface="Arial" pitchFamily="34" charset="0"/>
              </a:rPr>
              <a:t>Use </a:t>
            </a:r>
            <a:r>
              <a:rPr lang="da-DK" sz="2600" b="1" dirty="0">
                <a:solidFill>
                  <a:srgbClr val="FF0000"/>
                </a:solidFill>
                <a:latin typeface="Arial" pitchFamily="34" charset="0"/>
                <a:ea typeface="ＭＳ Ｐゴシック" charset="0"/>
                <a:cs typeface="Arial" pitchFamily="34" charset="0"/>
              </a:rPr>
              <a:t>history of </a:t>
            </a:r>
            <a:r>
              <a:rPr lang="da-DK" sz="2600" b="1" dirty="0" smtClean="0">
                <a:solidFill>
                  <a:srgbClr val="FF0000"/>
                </a:solidFill>
                <a:latin typeface="Arial" pitchFamily="34" charset="0"/>
                <a:ea typeface="ＭＳ Ｐゴシック" charset="0"/>
                <a:cs typeface="Arial" pitchFamily="34" charset="0"/>
              </a:rPr>
              <a:t>exacerbations</a:t>
            </a:r>
            <a:r>
              <a:rPr lang="da-DK" sz="2600" dirty="0" smtClean="0">
                <a:solidFill>
                  <a:srgbClr val="FF0000"/>
                </a:solidFill>
                <a:latin typeface="Arial" pitchFamily="34" charset="0"/>
                <a:ea typeface="ＭＳ Ｐゴシック" charset="0"/>
                <a:cs typeface="Arial" pitchFamily="34" charset="0"/>
              </a:rPr>
              <a:t>. </a:t>
            </a:r>
          </a:p>
          <a:p>
            <a:pPr marL="457200" indent="-457200">
              <a:buFont typeface="Arial" panose="020B0604020202020204" pitchFamily="34" charset="0"/>
              <a:buChar char="•"/>
              <a:defRPr/>
            </a:pPr>
            <a:endParaRPr lang="da-DK" sz="2600" dirty="0">
              <a:solidFill>
                <a:srgbClr val="FF0000"/>
              </a:solidFill>
              <a:latin typeface="Arial" pitchFamily="34" charset="0"/>
              <a:ea typeface="ＭＳ Ｐゴシック" charset="0"/>
              <a:cs typeface="Arial" pitchFamily="34" charset="0"/>
            </a:endParaRPr>
          </a:p>
          <a:p>
            <a:pPr marL="457200" indent="-457200">
              <a:buFont typeface="Arial" panose="020B0604020202020204" pitchFamily="34" charset="0"/>
              <a:buChar char="•"/>
              <a:defRPr/>
            </a:pPr>
            <a:r>
              <a:rPr lang="da-DK" sz="2600" dirty="0" smtClean="0">
                <a:solidFill>
                  <a:srgbClr val="FF0000"/>
                </a:solidFill>
                <a:latin typeface="Arial" pitchFamily="34" charset="0"/>
                <a:ea typeface="ＭＳ Ｐゴシック" charset="0"/>
                <a:cs typeface="Arial" pitchFamily="34" charset="0"/>
              </a:rPr>
              <a:t>Two </a:t>
            </a:r>
            <a:r>
              <a:rPr lang="da-DK" sz="2600" dirty="0">
                <a:solidFill>
                  <a:srgbClr val="FF0000"/>
                </a:solidFill>
                <a:latin typeface="Arial" pitchFamily="34" charset="0"/>
                <a:ea typeface="ＭＳ Ｐゴシック" charset="0"/>
                <a:cs typeface="Arial" pitchFamily="34" charset="0"/>
              </a:rPr>
              <a:t>exacerbations or more within the last year </a:t>
            </a:r>
          </a:p>
          <a:p>
            <a:pPr>
              <a:defRPr/>
            </a:pPr>
            <a:r>
              <a:rPr lang="da-DK" sz="2600" dirty="0">
                <a:solidFill>
                  <a:srgbClr val="FF0000"/>
                </a:solidFill>
                <a:latin typeface="Arial" pitchFamily="34" charset="0"/>
                <a:ea typeface="ＭＳ Ｐゴシック" charset="0"/>
                <a:cs typeface="Arial" pitchFamily="34" charset="0"/>
              </a:rPr>
              <a:t>  </a:t>
            </a:r>
            <a:r>
              <a:rPr lang="da-DK" sz="2600" dirty="0" smtClean="0">
                <a:solidFill>
                  <a:srgbClr val="FF0000"/>
                </a:solidFill>
                <a:latin typeface="Arial" pitchFamily="34" charset="0"/>
                <a:ea typeface="ＭＳ Ｐゴシック" charset="0"/>
                <a:cs typeface="Arial" pitchFamily="34" charset="0"/>
              </a:rPr>
              <a:t>   indicates of </a:t>
            </a:r>
            <a:r>
              <a:rPr lang="da-DK" sz="2600" dirty="0">
                <a:solidFill>
                  <a:srgbClr val="FF0000"/>
                </a:solidFill>
                <a:latin typeface="Arial" pitchFamily="34" charset="0"/>
                <a:ea typeface="ＭＳ Ｐゴシック" charset="0"/>
                <a:cs typeface="Arial" pitchFamily="34" charset="0"/>
              </a:rPr>
              <a:t>high </a:t>
            </a:r>
            <a:r>
              <a:rPr lang="da-DK" sz="2600" dirty="0" smtClean="0">
                <a:solidFill>
                  <a:srgbClr val="FF0000"/>
                </a:solidFill>
                <a:latin typeface="Arial" pitchFamily="34" charset="0"/>
                <a:ea typeface="ＭＳ Ｐゴシック" charset="0"/>
                <a:cs typeface="Arial" pitchFamily="34" charset="0"/>
              </a:rPr>
              <a:t>risk risk or</a:t>
            </a:r>
          </a:p>
          <a:p>
            <a:pPr>
              <a:defRPr/>
            </a:pPr>
            <a:endParaRPr lang="da-DK" sz="2600" dirty="0" smtClean="0">
              <a:solidFill>
                <a:srgbClr val="FF0000"/>
              </a:solidFill>
              <a:latin typeface="Arial" pitchFamily="34" charset="0"/>
              <a:ea typeface="ＭＳ Ｐゴシック" charset="0"/>
              <a:cs typeface="Arial" pitchFamily="34" charset="0"/>
            </a:endParaRPr>
          </a:p>
          <a:p>
            <a:pPr marL="457200" indent="-457200">
              <a:buFont typeface="Arial" panose="020B0604020202020204" pitchFamily="34" charset="0"/>
              <a:buChar char="•"/>
              <a:defRPr/>
            </a:pPr>
            <a:r>
              <a:rPr lang="da-DK" sz="2600" dirty="0" smtClean="0">
                <a:solidFill>
                  <a:srgbClr val="FF0000"/>
                </a:solidFill>
                <a:latin typeface="Arial" pitchFamily="34" charset="0"/>
                <a:ea typeface="ＭＳ Ｐゴシック" charset="0"/>
                <a:cs typeface="Arial" pitchFamily="34" charset="0"/>
              </a:rPr>
              <a:t>Hospitalization </a:t>
            </a:r>
            <a:r>
              <a:rPr lang="da-DK" sz="2600" dirty="0">
                <a:solidFill>
                  <a:srgbClr val="FF0000"/>
                </a:solidFill>
                <a:latin typeface="Arial" pitchFamily="34" charset="0"/>
                <a:ea typeface="ＭＳ Ｐゴシック" charset="0"/>
                <a:cs typeface="Arial" pitchFamily="34" charset="0"/>
              </a:rPr>
              <a:t>for a COPD </a:t>
            </a:r>
            <a:r>
              <a:rPr lang="da-DK" sz="2600" dirty="0" smtClean="0">
                <a:solidFill>
                  <a:srgbClr val="FF0000"/>
                </a:solidFill>
                <a:latin typeface="Arial" pitchFamily="34" charset="0"/>
                <a:ea typeface="ＭＳ Ｐゴシック" charset="0"/>
                <a:cs typeface="Arial" pitchFamily="34" charset="0"/>
              </a:rPr>
              <a:t>exacerbation. </a:t>
            </a:r>
            <a:endParaRPr lang="da-DK" sz="2600" dirty="0">
              <a:solidFill>
                <a:srgbClr val="FF0000"/>
              </a:solidFill>
              <a:latin typeface="Arial" pitchFamily="34" charset="0"/>
              <a:ea typeface="ＭＳ Ｐゴシック" charset="0"/>
              <a:cs typeface="Arial" pitchFamily="34" charset="0"/>
            </a:endParaRPr>
          </a:p>
        </p:txBody>
      </p:sp>
      <p:sp>
        <p:nvSpPr>
          <p:cNvPr id="6" name="Titel 3"/>
          <p:cNvSpPr>
            <a:spLocks noGrp="1"/>
          </p:cNvSpPr>
          <p:nvPr>
            <p:ph type="title"/>
          </p:nvPr>
        </p:nvSpPr>
        <p:spPr>
          <a:xfrm>
            <a:off x="1295400" y="346075"/>
            <a:ext cx="7315200" cy="914400"/>
          </a:xfrm>
        </p:spPr>
        <p:txBody>
          <a:bodyPr>
            <a:normAutofit/>
          </a:bodyPr>
          <a:lstStyle/>
          <a:p>
            <a:pPr algn="l" eaLnBrk="1" hangingPunct="1">
              <a:defRPr/>
            </a:pPr>
            <a:r>
              <a:rPr lang="en-US" sz="1800" dirty="0" smtClean="0">
                <a:solidFill>
                  <a:srgbClr val="FF0000"/>
                </a:solidFill>
                <a:latin typeface="Arial" pitchFamily="34" charset="0"/>
                <a:cs typeface="Arial" pitchFamily="34" charset="0"/>
              </a:rPr>
              <a:t>          </a:t>
            </a:r>
            <a:r>
              <a:rPr lang="da-DK" b="0" dirty="0" smtClean="0">
                <a:solidFill>
                  <a:srgbClr val="FF0000"/>
                </a:solidFill>
                <a:latin typeface="Arial" pitchFamily="34" charset="0"/>
                <a:cs typeface="Arial" pitchFamily="34" charset="0"/>
              </a:rPr>
              <a:t>Assessment of risk;</a:t>
            </a:r>
            <a:endParaRPr lang="da-DK" b="0" dirty="0">
              <a:solidFill>
                <a:srgbClr val="FF0000"/>
              </a:solidFill>
              <a:latin typeface="Arial" pitchFamily="34" charset="0"/>
              <a:cs typeface="Arial" pitchFamily="34" charset="0"/>
            </a:endParaRPr>
          </a:p>
        </p:txBody>
      </p:sp>
      <p:sp>
        <p:nvSpPr>
          <p:cNvPr id="7" name="Line 4"/>
          <p:cNvSpPr>
            <a:spLocks noChangeShapeType="1"/>
          </p:cNvSpPr>
          <p:nvPr/>
        </p:nvSpPr>
        <p:spPr bwMode="auto">
          <a:xfrm>
            <a:off x="430213" y="1560513"/>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p:spPr>
        <p:txBody>
          <a:bodyPr wrap="none" anchor="ctr"/>
          <a:lstStyle/>
          <a:p>
            <a:pPr>
              <a:defRPr/>
            </a:pPr>
            <a:endParaRPr lang="en-US" sz="1800">
              <a:solidFill>
                <a:srgbClr val="FF0000"/>
              </a:solidFill>
              <a:latin typeface="Arial" pitchFamily="34" charset="0"/>
              <a:ea typeface="ＭＳ Ｐゴシック" charset="0"/>
              <a:cs typeface="Arial" pitchFamily="34" charset="0"/>
            </a:endParaRPr>
          </a:p>
        </p:txBody>
      </p:sp>
      <p:sp>
        <p:nvSpPr>
          <p:cNvPr id="124933"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rgbClr val="FF0000"/>
                </a:solidFill>
                <a:latin typeface="Arial" pitchFamily="34" charset="0"/>
                <a:cs typeface="Arial" pitchFamily="34" charset="0"/>
              </a:rPr>
              <a:t>© 2014 Global Initiative for Chronic Obstructive Lung Disease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Group 1"/>
          <p:cNvGraphicFramePr>
            <a:graphicFrameLocks noGrp="1"/>
          </p:cNvGraphicFramePr>
          <p:nvPr>
            <p:extLst>
              <p:ext uri="{D42A27DB-BD31-4B8C-83A1-F6EECF244321}">
                <p14:modId xmlns:p14="http://schemas.microsoft.com/office/powerpoint/2010/main" val="1622669963"/>
              </p:ext>
            </p:extLst>
          </p:nvPr>
        </p:nvGraphicFramePr>
        <p:xfrm>
          <a:off x="2687836" y="1803797"/>
          <a:ext cx="3616524" cy="3429000"/>
        </p:xfrm>
        <a:graphic>
          <a:graphicData uri="http://schemas.openxmlformats.org/drawingml/2006/table">
            <a:tbl>
              <a:tblPr/>
              <a:tblGrid>
                <a:gridCol w="1808262"/>
                <a:gridCol w="1808262"/>
              </a:tblGrid>
              <a:tr h="1714500">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dirty="0" smtClean="0">
                          <a:ln>
                            <a:noFill/>
                          </a:ln>
                          <a:solidFill>
                            <a:srgbClr val="000000"/>
                          </a:solidFill>
                          <a:effectLst/>
                          <a:latin typeface="Gill Sans" charset="0"/>
                          <a:ea typeface="Gill Sans" charset="0"/>
                          <a:cs typeface="Gill Sans" charset="0"/>
                          <a:sym typeface="Gill Sans" charset="0"/>
                        </a:rPr>
                        <a:t>C</a:t>
                      </a:r>
                      <a:endParaRPr kumimoji="0" lang="nb-NO" sz="8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FFC000"/>
                    </a:solidFill>
                  </a:tcPr>
                </a:tc>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smtClean="0">
                          <a:ln>
                            <a:noFill/>
                          </a:ln>
                          <a:solidFill>
                            <a:srgbClr val="000000"/>
                          </a:solidFill>
                          <a:effectLst/>
                          <a:latin typeface="Gill Sans" charset="0"/>
                          <a:ea typeface="Gill Sans" charset="0"/>
                          <a:cs typeface="Gill Sans" charset="0"/>
                          <a:sym typeface="Gill Sans" charset="0"/>
                        </a:rPr>
                        <a:t>D</a:t>
                      </a:r>
                      <a:endParaRPr kumimoji="0" lang="nb-NO" sz="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E32400"/>
                    </a:solidFill>
                  </a:tcPr>
                </a:tc>
              </a:tr>
              <a:tr h="1714500">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dirty="0" smtClean="0">
                          <a:ln>
                            <a:noFill/>
                          </a:ln>
                          <a:solidFill>
                            <a:srgbClr val="000000"/>
                          </a:solidFill>
                          <a:effectLst/>
                          <a:latin typeface="Gill Sans" charset="0"/>
                          <a:ea typeface="Gill Sans" charset="0"/>
                          <a:cs typeface="Gill Sans" charset="0"/>
                          <a:sym typeface="Gill Sans" charset="0"/>
                        </a:rPr>
                        <a:t>A</a:t>
                      </a:r>
                      <a:endParaRPr kumimoji="0" lang="nb-NO" sz="8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96D35F"/>
                    </a:solidFill>
                  </a:tcPr>
                </a:tc>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dirty="0" smtClean="0">
                          <a:ln>
                            <a:noFill/>
                          </a:ln>
                          <a:solidFill>
                            <a:srgbClr val="000000"/>
                          </a:solidFill>
                          <a:effectLst/>
                          <a:latin typeface="Gill Sans" charset="0"/>
                          <a:ea typeface="Gill Sans" charset="0"/>
                          <a:cs typeface="Gill Sans" charset="0"/>
                          <a:sym typeface="Gill Sans" charset="0"/>
                        </a:rPr>
                        <a:t>B</a:t>
                      </a:r>
                      <a:endParaRPr kumimoji="0" lang="nb-NO" sz="8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FFFF00"/>
                    </a:solidFill>
                  </a:tcPr>
                </a:tc>
              </a:tr>
            </a:tbl>
          </a:graphicData>
        </a:graphic>
      </p:graphicFrame>
      <p:sp>
        <p:nvSpPr>
          <p:cNvPr id="16397" name="AutoShape 18"/>
          <p:cNvSpPr>
            <a:spLocks/>
          </p:cNvSpPr>
          <p:nvPr/>
        </p:nvSpPr>
        <p:spPr bwMode="auto">
          <a:xfrm>
            <a:off x="1704455" y="2786063"/>
            <a:ext cx="567035" cy="508992"/>
          </a:xfrm>
          <a:custGeom>
            <a:avLst/>
            <a:gdLst>
              <a:gd name="T0" fmla="*/ 257175 w 21600"/>
              <a:gd name="T1" fmla="*/ 361950 h 21600"/>
              <a:gd name="T2" fmla="*/ 257175 w 21600"/>
              <a:gd name="T3" fmla="*/ 361950 h 21600"/>
              <a:gd name="T4" fmla="*/ 257175 w 21600"/>
              <a:gd name="T5" fmla="*/ 361950 h 21600"/>
              <a:gd name="T6" fmla="*/ 257175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dirty="0"/>
              <a:t>III</a:t>
            </a:r>
          </a:p>
        </p:txBody>
      </p:sp>
      <p:sp>
        <p:nvSpPr>
          <p:cNvPr id="16398" name="AutoShape 19"/>
          <p:cNvSpPr>
            <a:spLocks/>
          </p:cNvSpPr>
          <p:nvPr/>
        </p:nvSpPr>
        <p:spPr bwMode="auto">
          <a:xfrm>
            <a:off x="1704455" y="1991320"/>
            <a:ext cx="587127" cy="508992"/>
          </a:xfrm>
          <a:custGeom>
            <a:avLst/>
            <a:gdLst>
              <a:gd name="T0" fmla="*/ 284957 w 21600"/>
              <a:gd name="T1" fmla="*/ 361950 h 21600"/>
              <a:gd name="T2" fmla="*/ 284957 w 21600"/>
              <a:gd name="T3" fmla="*/ 361950 h 21600"/>
              <a:gd name="T4" fmla="*/ 284957 w 21600"/>
              <a:gd name="T5" fmla="*/ 361950 h 21600"/>
              <a:gd name="T6" fmla="*/ 284957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3200" dirty="0"/>
              <a:t>IV</a:t>
            </a:r>
          </a:p>
        </p:txBody>
      </p:sp>
      <p:sp>
        <p:nvSpPr>
          <p:cNvPr id="16399" name="AutoShape 20"/>
          <p:cNvSpPr>
            <a:spLocks/>
          </p:cNvSpPr>
          <p:nvPr/>
        </p:nvSpPr>
        <p:spPr bwMode="auto">
          <a:xfrm>
            <a:off x="1704455" y="3741539"/>
            <a:ext cx="512340" cy="508992"/>
          </a:xfrm>
          <a:custGeom>
            <a:avLst/>
            <a:gdLst>
              <a:gd name="T0" fmla="*/ 190500 w 21600"/>
              <a:gd name="T1" fmla="*/ 361950 h 21600"/>
              <a:gd name="T2" fmla="*/ 190500 w 21600"/>
              <a:gd name="T3" fmla="*/ 361950 h 21600"/>
              <a:gd name="T4" fmla="*/ 190500 w 21600"/>
              <a:gd name="T5" fmla="*/ 361950 h 21600"/>
              <a:gd name="T6" fmla="*/ 19050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dirty="0"/>
              <a:t>II</a:t>
            </a:r>
          </a:p>
        </p:txBody>
      </p:sp>
      <p:sp>
        <p:nvSpPr>
          <p:cNvPr id="16400" name="AutoShape 21"/>
          <p:cNvSpPr>
            <a:spLocks/>
          </p:cNvSpPr>
          <p:nvPr/>
        </p:nvSpPr>
        <p:spPr bwMode="auto">
          <a:xfrm>
            <a:off x="1888577" y="4536281"/>
            <a:ext cx="281337" cy="508992"/>
          </a:xfrm>
          <a:custGeom>
            <a:avLst/>
            <a:gdLst>
              <a:gd name="T0" fmla="*/ 123825 w 21600"/>
              <a:gd name="T1" fmla="*/ 361950 h 21600"/>
              <a:gd name="T2" fmla="*/ 123825 w 21600"/>
              <a:gd name="T3" fmla="*/ 361950 h 21600"/>
              <a:gd name="T4" fmla="*/ 123825 w 21600"/>
              <a:gd name="T5" fmla="*/ 361950 h 21600"/>
              <a:gd name="T6" fmla="*/ 123825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dirty="0"/>
              <a:t>I</a:t>
            </a:r>
          </a:p>
        </p:txBody>
      </p:sp>
      <p:sp>
        <p:nvSpPr>
          <p:cNvPr id="16401" name="AutoShape 22"/>
          <p:cNvSpPr>
            <a:spLocks/>
          </p:cNvSpPr>
          <p:nvPr/>
        </p:nvSpPr>
        <p:spPr bwMode="auto">
          <a:xfrm>
            <a:off x="6710661" y="2393156"/>
            <a:ext cx="565919" cy="526852"/>
          </a:xfrm>
          <a:custGeom>
            <a:avLst/>
            <a:gdLst>
              <a:gd name="T0" fmla="*/ 402432 w 21600"/>
              <a:gd name="T1" fmla="*/ 374650 h 21600"/>
              <a:gd name="T2" fmla="*/ 402432 w 21600"/>
              <a:gd name="T3" fmla="*/ 374650 h 21600"/>
              <a:gd name="T4" fmla="*/ 402432 w 21600"/>
              <a:gd name="T5" fmla="*/ 374650 h 21600"/>
              <a:gd name="T6" fmla="*/ 402432 w 21600"/>
              <a:gd name="T7" fmla="*/ 374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a:t>≥2</a:t>
            </a:r>
          </a:p>
        </p:txBody>
      </p:sp>
      <p:sp>
        <p:nvSpPr>
          <p:cNvPr id="16402" name="AutoShape 23"/>
          <p:cNvSpPr>
            <a:spLocks/>
          </p:cNvSpPr>
          <p:nvPr/>
        </p:nvSpPr>
        <p:spPr bwMode="auto">
          <a:xfrm>
            <a:off x="6842373" y="3750469"/>
            <a:ext cx="267891" cy="508992"/>
          </a:xfrm>
          <a:custGeom>
            <a:avLst/>
            <a:gdLst>
              <a:gd name="T0" fmla="*/ 190500 w 21600"/>
              <a:gd name="T1" fmla="*/ 361950 h 21600"/>
              <a:gd name="T2" fmla="*/ 190500 w 21600"/>
              <a:gd name="T3" fmla="*/ 361950 h 21600"/>
              <a:gd name="T4" fmla="*/ 190500 w 21600"/>
              <a:gd name="T5" fmla="*/ 361950 h 21600"/>
              <a:gd name="T6" fmla="*/ 19050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a:t>1</a:t>
            </a:r>
          </a:p>
        </p:txBody>
      </p:sp>
      <p:sp>
        <p:nvSpPr>
          <p:cNvPr id="16403" name="AutoShape 24"/>
          <p:cNvSpPr>
            <a:spLocks/>
          </p:cNvSpPr>
          <p:nvPr/>
        </p:nvSpPr>
        <p:spPr bwMode="auto">
          <a:xfrm>
            <a:off x="6860232" y="4536281"/>
            <a:ext cx="267891" cy="508992"/>
          </a:xfrm>
          <a:custGeom>
            <a:avLst/>
            <a:gdLst>
              <a:gd name="T0" fmla="*/ 190500 w 21600"/>
              <a:gd name="T1" fmla="*/ 361950 h 21600"/>
              <a:gd name="T2" fmla="*/ 190500 w 21600"/>
              <a:gd name="T3" fmla="*/ 361950 h 21600"/>
              <a:gd name="T4" fmla="*/ 190500 w 21600"/>
              <a:gd name="T5" fmla="*/ 361950 h 21600"/>
              <a:gd name="T6" fmla="*/ 19050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a:t>0</a:t>
            </a:r>
          </a:p>
        </p:txBody>
      </p:sp>
      <p:sp>
        <p:nvSpPr>
          <p:cNvPr id="16404" name="AutoShape 25"/>
          <p:cNvSpPr>
            <a:spLocks/>
          </p:cNvSpPr>
          <p:nvPr/>
        </p:nvSpPr>
        <p:spPr bwMode="auto">
          <a:xfrm>
            <a:off x="1187624" y="1334988"/>
            <a:ext cx="1400869" cy="571500"/>
          </a:xfrm>
          <a:custGeom>
            <a:avLst/>
            <a:gdLst>
              <a:gd name="T0" fmla="*/ 536575 w 21600"/>
              <a:gd name="T1" fmla="*/ 406400 h 21600"/>
              <a:gd name="T2" fmla="*/ 536575 w 21600"/>
              <a:gd name="T3" fmla="*/ 406400 h 21600"/>
              <a:gd name="T4" fmla="*/ 536575 w 21600"/>
              <a:gd name="T5" fmla="*/ 406400 h 21600"/>
              <a:gd name="T6" fmla="*/ 536575 w 21600"/>
              <a:gd name="T7" fmla="*/ 4064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1687" b="1" dirty="0" err="1" smtClean="0"/>
              <a:t>Obstruction</a:t>
            </a:r>
            <a:endParaRPr lang="nb-NO" sz="2953" b="1" dirty="0"/>
          </a:p>
        </p:txBody>
      </p:sp>
      <p:sp>
        <p:nvSpPr>
          <p:cNvPr id="16405" name="AutoShape 26"/>
          <p:cNvSpPr>
            <a:spLocks/>
          </p:cNvSpPr>
          <p:nvPr/>
        </p:nvSpPr>
        <p:spPr bwMode="auto">
          <a:xfrm>
            <a:off x="6403703" y="1460003"/>
            <a:ext cx="2018109" cy="321469"/>
          </a:xfrm>
          <a:custGeom>
            <a:avLst/>
            <a:gdLst>
              <a:gd name="T0" fmla="*/ 1435100 w 21600"/>
              <a:gd name="T1" fmla="*/ 228600 h 21600"/>
              <a:gd name="T2" fmla="*/ 1435100 w 21600"/>
              <a:gd name="T3" fmla="*/ 228600 h 21600"/>
              <a:gd name="T4" fmla="*/ 1435100 w 21600"/>
              <a:gd name="T5" fmla="*/ 228600 h 21600"/>
              <a:gd name="T6" fmla="*/ 1435100 w 21600"/>
              <a:gd name="T7" fmla="*/ 228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1687" b="1" dirty="0" err="1" smtClean="0"/>
              <a:t>Exacerbations</a:t>
            </a:r>
            <a:endParaRPr lang="nb-NO" sz="2953" b="1" dirty="0"/>
          </a:p>
        </p:txBody>
      </p:sp>
      <p:sp>
        <p:nvSpPr>
          <p:cNvPr id="16406" name="AutoShape 27"/>
          <p:cNvSpPr>
            <a:spLocks/>
          </p:cNvSpPr>
          <p:nvPr/>
        </p:nvSpPr>
        <p:spPr bwMode="auto">
          <a:xfrm>
            <a:off x="2291582" y="553641"/>
            <a:ext cx="4984998" cy="508992"/>
          </a:xfrm>
          <a:custGeom>
            <a:avLst/>
            <a:gdLst>
              <a:gd name="T0" fmla="*/ 1468438 w 21600"/>
              <a:gd name="T1" fmla="*/ 361950 h 21600"/>
              <a:gd name="T2" fmla="*/ 1468438 w 21600"/>
              <a:gd name="T3" fmla="*/ 361950 h 21600"/>
              <a:gd name="T4" fmla="*/ 1468438 w 21600"/>
              <a:gd name="T5" fmla="*/ 361950 h 21600"/>
              <a:gd name="T6" fmla="*/ 1468438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3200" b="1" dirty="0" err="1" smtClean="0"/>
              <a:t>Classification</a:t>
            </a:r>
            <a:r>
              <a:rPr lang="nb-NO" sz="3200" b="1" dirty="0" smtClean="0"/>
              <a:t> </a:t>
            </a:r>
            <a:r>
              <a:rPr lang="nb-NO" sz="3200" b="1" dirty="0" err="1" smtClean="0"/>
              <a:t>of</a:t>
            </a:r>
            <a:r>
              <a:rPr lang="nb-NO" sz="3200" b="1" dirty="0" smtClean="0"/>
              <a:t> COPD</a:t>
            </a:r>
            <a:endParaRPr lang="nb-NO" sz="3200" b="1" dirty="0"/>
          </a:p>
        </p:txBody>
      </p:sp>
      <p:sp>
        <p:nvSpPr>
          <p:cNvPr id="16407" name="AutoShape 28"/>
          <p:cNvSpPr>
            <a:spLocks/>
          </p:cNvSpPr>
          <p:nvPr/>
        </p:nvSpPr>
        <p:spPr bwMode="auto">
          <a:xfrm>
            <a:off x="162967" y="4152305"/>
            <a:ext cx="1374056" cy="437555"/>
          </a:xfrm>
          <a:custGeom>
            <a:avLst/>
            <a:gdLst>
              <a:gd name="T0" fmla="*/ 977107 w 21600"/>
              <a:gd name="T1" fmla="*/ 311150 h 21600"/>
              <a:gd name="T2" fmla="*/ 977107 w 21600"/>
              <a:gd name="T3" fmla="*/ 311150 h 21600"/>
              <a:gd name="T4" fmla="*/ 977107 w 21600"/>
              <a:gd name="T5" fmla="*/ 311150 h 21600"/>
              <a:gd name="T6" fmla="*/ 977107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531" dirty="0" err="1" smtClean="0"/>
              <a:t>low</a:t>
            </a:r>
            <a:r>
              <a:rPr lang="nb-NO" sz="2531" dirty="0" smtClean="0"/>
              <a:t> Risk</a:t>
            </a:r>
            <a:endParaRPr lang="nb-NO" sz="2953" dirty="0"/>
          </a:p>
        </p:txBody>
      </p:sp>
      <p:sp>
        <p:nvSpPr>
          <p:cNvPr id="16408" name="AutoShape 29"/>
          <p:cNvSpPr>
            <a:spLocks/>
          </p:cNvSpPr>
          <p:nvPr/>
        </p:nvSpPr>
        <p:spPr bwMode="auto">
          <a:xfrm>
            <a:off x="95994" y="2437805"/>
            <a:ext cx="1502420" cy="437555"/>
          </a:xfrm>
          <a:custGeom>
            <a:avLst/>
            <a:gdLst>
              <a:gd name="T0" fmla="*/ 1068388 w 21600"/>
              <a:gd name="T1" fmla="*/ 311150 h 21600"/>
              <a:gd name="T2" fmla="*/ 1068388 w 21600"/>
              <a:gd name="T3" fmla="*/ 311150 h 21600"/>
              <a:gd name="T4" fmla="*/ 1068388 w 21600"/>
              <a:gd name="T5" fmla="*/ 311150 h 21600"/>
              <a:gd name="T6" fmla="*/ 1068388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531" dirty="0" smtClean="0"/>
              <a:t>High Risk</a:t>
            </a:r>
            <a:endParaRPr lang="nb-NO" sz="2953" dirty="0"/>
          </a:p>
        </p:txBody>
      </p:sp>
      <p:sp>
        <p:nvSpPr>
          <p:cNvPr id="15" name="AutoShape 18"/>
          <p:cNvSpPr>
            <a:spLocks/>
          </p:cNvSpPr>
          <p:nvPr/>
        </p:nvSpPr>
        <p:spPr bwMode="auto">
          <a:xfrm>
            <a:off x="2687837" y="5380137"/>
            <a:ext cx="1404194" cy="821531"/>
          </a:xfrm>
          <a:custGeom>
            <a:avLst/>
            <a:gdLst>
              <a:gd name="T0" fmla="*/ 711994 w 21600"/>
              <a:gd name="T1" fmla="*/ 584200 h 21600"/>
              <a:gd name="T2" fmla="*/ 711994 w 21600"/>
              <a:gd name="T3" fmla="*/ 584200 h 21600"/>
              <a:gd name="T4" fmla="*/ 711994 w 21600"/>
              <a:gd name="T5" fmla="*/ 584200 h 21600"/>
              <a:gd name="T6" fmla="*/ 711994 w 21600"/>
              <a:gd name="T7" fmla="*/ 5842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eaLnBrk="1"/>
            <a:r>
              <a:rPr lang="nb-NO" sz="1600" dirty="0"/>
              <a:t>BMRC &lt;2</a:t>
            </a:r>
          </a:p>
          <a:p>
            <a:pPr eaLnBrk="1"/>
            <a:r>
              <a:rPr lang="nb-NO" sz="1600" dirty="0"/>
              <a:t>CAT&lt;10</a:t>
            </a:r>
          </a:p>
          <a:p>
            <a:pPr eaLnBrk="1"/>
            <a:r>
              <a:rPr lang="nb-NO" sz="1600" dirty="0"/>
              <a:t>CCQ&lt;1</a:t>
            </a:r>
            <a:endParaRPr lang="nb-NO" sz="2800" dirty="0"/>
          </a:p>
        </p:txBody>
      </p:sp>
      <p:sp>
        <p:nvSpPr>
          <p:cNvPr id="16" name="AutoShape 19"/>
          <p:cNvSpPr>
            <a:spLocks/>
          </p:cNvSpPr>
          <p:nvPr/>
        </p:nvSpPr>
        <p:spPr bwMode="auto">
          <a:xfrm>
            <a:off x="4887888" y="5370092"/>
            <a:ext cx="1031379" cy="849436"/>
          </a:xfrm>
          <a:custGeom>
            <a:avLst/>
            <a:gdLst>
              <a:gd name="T0" fmla="*/ 733425 w 21600"/>
              <a:gd name="T1" fmla="*/ 604044 h 21600"/>
              <a:gd name="T2" fmla="*/ 733425 w 21600"/>
              <a:gd name="T3" fmla="*/ 604044 h 21600"/>
              <a:gd name="T4" fmla="*/ 733425 w 21600"/>
              <a:gd name="T5" fmla="*/ 604044 h 21600"/>
              <a:gd name="T6" fmla="*/ 733425 w 21600"/>
              <a:gd name="T7" fmla="*/ 6040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eaLnBrk="1"/>
            <a:r>
              <a:rPr lang="nb-NO" sz="1600" dirty="0"/>
              <a:t>BMRC ≥2</a:t>
            </a:r>
          </a:p>
          <a:p>
            <a:pPr eaLnBrk="1"/>
            <a:r>
              <a:rPr lang="nb-NO" sz="1600" dirty="0"/>
              <a:t>CAT≥10</a:t>
            </a:r>
          </a:p>
          <a:p>
            <a:pPr eaLnBrk="1"/>
            <a:r>
              <a:rPr lang="nb-NO" sz="1600" dirty="0"/>
              <a:t>CCQ≥1</a:t>
            </a:r>
            <a:endParaRPr lang="nb-NO" sz="2800" dirty="0"/>
          </a:p>
        </p:txBody>
      </p:sp>
      <p:sp>
        <p:nvSpPr>
          <p:cNvPr id="2" name="TekstSylinder 1"/>
          <p:cNvSpPr txBox="1"/>
          <p:nvPr/>
        </p:nvSpPr>
        <p:spPr>
          <a:xfrm>
            <a:off x="3698139" y="6240833"/>
            <a:ext cx="1304396" cy="400110"/>
          </a:xfrm>
          <a:prstGeom prst="rect">
            <a:avLst/>
          </a:prstGeom>
          <a:noFill/>
        </p:spPr>
        <p:txBody>
          <a:bodyPr wrap="none" rtlCol="0">
            <a:spAutoFit/>
          </a:bodyPr>
          <a:lstStyle/>
          <a:p>
            <a:r>
              <a:rPr lang="en-GB" sz="2000" b="1" dirty="0" smtClean="0"/>
              <a:t>Symptoms</a:t>
            </a:r>
            <a:endParaRPr lang="en-GB" b="1" dirty="0"/>
          </a:p>
        </p:txBody>
      </p:sp>
    </p:spTree>
    <p:extLst>
      <p:ext uri="{BB962C8B-B14F-4D97-AF65-F5344CB8AC3E}">
        <p14:creationId xmlns:p14="http://schemas.microsoft.com/office/powerpoint/2010/main" val="2546544388"/>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64344" y="-138410"/>
            <a:ext cx="7950771" cy="1504652"/>
          </a:xfrm>
        </p:spPr>
        <p:txBody>
          <a:bodyPr vert="horz" lIns="26789" tIns="26789" rIns="26789" bIns="26789" rtlCol="0" anchor="ctr">
            <a:normAutofit/>
          </a:bodyPr>
          <a:lstStyle/>
          <a:p>
            <a:pPr marL="609600" lvl="0" defTabSz="1295400" hangingPunct="0"/>
            <a:r>
              <a:rPr lang="nb-NO" sz="3600" dirty="0" err="1">
                <a:solidFill>
                  <a:srgbClr val="000000"/>
                </a:solidFill>
                <a:latin typeface="Tahoma" panose="020B0604030504040204" pitchFamily="34" charset="0"/>
                <a:cs typeface="Tahoma" panose="020B0604030504040204" pitchFamily="34" charset="0"/>
                <a:sym typeface="Tahoma" panose="020B0604030504040204" pitchFamily="34" charset="0"/>
              </a:rPr>
              <a:t>Treatment</a:t>
            </a:r>
            <a:r>
              <a:rPr lang="nb-NO" sz="3600" dirty="0">
                <a:solidFill>
                  <a:srgbClr val="000000"/>
                </a:solidFill>
                <a:latin typeface="Tahoma" panose="020B0604030504040204" pitchFamily="34" charset="0"/>
                <a:cs typeface="Tahoma" panose="020B0604030504040204" pitchFamily="34" charset="0"/>
                <a:sym typeface="Tahoma" panose="020B0604030504040204" pitchFamily="34" charset="0"/>
              </a:rPr>
              <a:t> </a:t>
            </a:r>
            <a:r>
              <a:rPr lang="nb-NO" sz="3600" dirty="0" err="1">
                <a:solidFill>
                  <a:srgbClr val="000000"/>
                </a:solidFill>
                <a:latin typeface="Tahoma" panose="020B0604030504040204" pitchFamily="34" charset="0"/>
                <a:cs typeface="Tahoma" panose="020B0604030504040204" pitchFamily="34" charset="0"/>
                <a:sym typeface="Tahoma" panose="020B0604030504040204" pitchFamily="34" charset="0"/>
              </a:rPr>
              <a:t>options</a:t>
            </a:r>
            <a:r>
              <a:rPr lang="nb-NO" sz="3600" dirty="0">
                <a:solidFill>
                  <a:srgbClr val="000000"/>
                </a:solidFill>
                <a:latin typeface="Tahoma" panose="020B0604030504040204" pitchFamily="34" charset="0"/>
                <a:cs typeface="Tahoma" panose="020B0604030504040204" pitchFamily="34" charset="0"/>
                <a:sym typeface="Tahoma" panose="020B0604030504040204" pitchFamily="34" charset="0"/>
              </a:rPr>
              <a:t> </a:t>
            </a:r>
            <a:r>
              <a:rPr lang="nb-NO" sz="3600" dirty="0" smtClean="0">
                <a:solidFill>
                  <a:srgbClr val="000000"/>
                </a:solidFill>
                <a:latin typeface="Tahoma" panose="020B0604030504040204" pitchFamily="34" charset="0"/>
                <a:cs typeface="Tahoma" panose="020B0604030504040204" pitchFamily="34" charset="0"/>
                <a:sym typeface="Tahoma" panose="020B0604030504040204" pitchFamily="34" charset="0"/>
              </a:rPr>
              <a:t>COPD</a:t>
            </a:r>
            <a:endParaRPr lang="nb-NO" sz="3600" b="0" dirty="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aphicFrame>
        <p:nvGraphicFramePr>
          <p:cNvPr id="22530" name="Group 2"/>
          <p:cNvGraphicFramePr>
            <a:graphicFrameLocks noGrp="1"/>
          </p:cNvGraphicFramePr>
          <p:nvPr>
            <p:extLst>
              <p:ext uri="{D42A27DB-BD31-4B8C-83A1-F6EECF244321}">
                <p14:modId xmlns:p14="http://schemas.microsoft.com/office/powerpoint/2010/main" val="3164980997"/>
              </p:ext>
            </p:extLst>
          </p:nvPr>
        </p:nvGraphicFramePr>
        <p:xfrm>
          <a:off x="251520" y="1124744"/>
          <a:ext cx="8712967" cy="5691487"/>
        </p:xfrm>
        <a:graphic>
          <a:graphicData uri="http://schemas.openxmlformats.org/drawingml/2006/table">
            <a:tbl>
              <a:tblPr/>
              <a:tblGrid>
                <a:gridCol w="1632514"/>
                <a:gridCol w="2111901"/>
                <a:gridCol w="2160240"/>
                <a:gridCol w="2808312"/>
              </a:tblGrid>
              <a:tr h="0">
                <a:tc gridSpan="4">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ctr" defTabSz="1295400" rtl="0" eaLnBrk="1" fontAlgn="base" latinLnBrk="0" hangingPunct="0">
                        <a:lnSpc>
                          <a:spcPct val="100000"/>
                        </a:lnSpc>
                        <a:spcBef>
                          <a:spcPct val="0"/>
                        </a:spcBef>
                        <a:spcAft>
                          <a:spcPct val="0"/>
                        </a:spcAft>
                        <a:buClr>
                          <a:srgbClr val="FFFFFF"/>
                        </a:buClr>
                        <a:buSzTx/>
                        <a:buFont typeface="Tahoma" panose="020B0604030504040204" pitchFamily="34" charset="0"/>
                        <a:buNone/>
                        <a:tabLst/>
                      </a:pPr>
                      <a:endParaRPr kumimoji="0" lang="nb-NO" sz="8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nb-NO"/>
                    </a:p>
                  </a:txBody>
                  <a:tcPr/>
                </a:tc>
                <a:tc hMerge="1">
                  <a:txBody>
                    <a:bodyPr/>
                    <a:lstStyle/>
                    <a:p>
                      <a:endParaRPr lang="nb-NO"/>
                    </a:p>
                  </a:txBody>
                  <a:tcPr/>
                </a:tc>
                <a:tc hMerge="1">
                  <a:txBody>
                    <a:bodyPr/>
                    <a:lstStyle/>
                    <a:p>
                      <a:endParaRPr lang="nb-NO"/>
                    </a:p>
                  </a:txBody>
                  <a:tcPr/>
                </a:tc>
              </a:tr>
              <a:tr h="669831">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pPr>
                      <a:r>
                        <a:rPr kumimoji="0" lang="nb-NO" sz="1600" b="1" i="0" u="none" strike="noStrike" cap="none" normalizeH="0" baseline="0" dirty="0" err="1"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Patient</a:t>
                      </a:r>
                      <a:r>
                        <a:rPr kumimoji="0" lang="nb-NO" sz="16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 </a:t>
                      </a:r>
                      <a:r>
                        <a:rPr kumimoji="0" lang="nb-NO" sz="1600" b="1" i="0" u="none" strike="noStrike" cap="none" normalizeH="0" baseline="0" dirty="0" err="1"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group</a:t>
                      </a:r>
                      <a:r>
                        <a:rPr kumimoji="0" lang="nb-NO" sz="16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	</a:t>
                      </a:r>
                      <a:endParaRPr kumimoji="0" lang="nb-NO" sz="1600" b="0"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1295400">
                        <a:tabLst>
                          <a:tab pos="1295400" algn="l"/>
                        </a:tabLst>
                        <a:defRPr sz="3000">
                          <a:solidFill>
                            <a:srgbClr val="000000"/>
                          </a:solidFill>
                          <a:latin typeface="Gill Sans" charset="0"/>
                          <a:ea typeface="Gill Sans" charset="0"/>
                          <a:cs typeface="Gill Sans" charset="0"/>
                          <a:sym typeface="Gill Sans" charset="0"/>
                        </a:defRPr>
                      </a:lvl1pPr>
                      <a:lvl2pPr defTabSz="1295400">
                        <a:tabLst>
                          <a:tab pos="1295400" algn="l"/>
                        </a:tabLst>
                        <a:defRPr sz="3000">
                          <a:solidFill>
                            <a:srgbClr val="000000"/>
                          </a:solidFill>
                          <a:latin typeface="Gill Sans" charset="0"/>
                          <a:ea typeface="Gill Sans" charset="0"/>
                          <a:cs typeface="Gill Sans" charset="0"/>
                          <a:sym typeface="Gill Sans" charset="0"/>
                        </a:defRPr>
                      </a:lvl2pPr>
                      <a:lvl3pPr defTabSz="1295400">
                        <a:tabLst>
                          <a:tab pos="1295400" algn="l"/>
                        </a:tabLst>
                        <a:defRPr sz="3000">
                          <a:solidFill>
                            <a:srgbClr val="000000"/>
                          </a:solidFill>
                          <a:latin typeface="Gill Sans" charset="0"/>
                          <a:ea typeface="Gill Sans" charset="0"/>
                          <a:cs typeface="Gill Sans" charset="0"/>
                          <a:sym typeface="Gill Sans" charset="0"/>
                        </a:defRPr>
                      </a:lvl3pPr>
                      <a:lvl4pPr defTabSz="1295400">
                        <a:tabLst>
                          <a:tab pos="1295400" algn="l"/>
                        </a:tabLst>
                        <a:defRPr sz="3000">
                          <a:solidFill>
                            <a:srgbClr val="000000"/>
                          </a:solidFill>
                          <a:latin typeface="Gill Sans" charset="0"/>
                          <a:ea typeface="Gill Sans" charset="0"/>
                          <a:cs typeface="Gill Sans" charset="0"/>
                          <a:sym typeface="Gill Sans" charset="0"/>
                        </a:defRPr>
                      </a:lvl4pPr>
                      <a:lvl5pPr defTabSz="1295400">
                        <a:tabLst>
                          <a:tab pos="1295400" algn="l"/>
                        </a:tabLst>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9pPr>
                    </a:lstStyle>
                    <a:p>
                      <a:pPr marL="0" marR="0" lvl="0" indent="0" algn="l" defTabSz="1295400" rtl="0" eaLnBrk="1" fontAlgn="base" latinLnBrk="0" hangingPunct="0">
                        <a:lnSpc>
                          <a:spcPct val="100000"/>
                        </a:lnSpc>
                        <a:spcBef>
                          <a:spcPts val="1100"/>
                        </a:spcBef>
                        <a:spcAft>
                          <a:spcPct val="0"/>
                        </a:spcAft>
                        <a:buClrTx/>
                        <a:buSzTx/>
                        <a:buFontTx/>
                        <a:buNone/>
                        <a:tabLst>
                          <a:tab pos="1295400" algn="l"/>
                        </a:tabLst>
                      </a:pPr>
                      <a:r>
                        <a:rPr lang="da-DK" sz="1600" b="1" dirty="0" smtClean="0">
                          <a:latin typeface="Tahoma" panose="020B0604030504040204" pitchFamily="34" charset="0"/>
                          <a:ea typeface="Tahoma" panose="020B0604030504040204" pitchFamily="34" charset="0"/>
                          <a:cs typeface="Tahoma" panose="020B0604030504040204" pitchFamily="34" charset="0"/>
                        </a:rPr>
                        <a:t>Non-pharmacologic treatment</a:t>
                      </a:r>
                      <a:endParaRPr kumimoji="0" lang="nb-NO" sz="16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Helvetica" panose="020B0604020202020204" pitchFamily="34" charset="0"/>
                      </a:endParaRP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defRPr/>
                      </a:pPr>
                      <a:r>
                        <a:rPr lang="da-DK" sz="1600" b="1" dirty="0" smtClean="0">
                          <a:latin typeface="Tahoma" panose="020B0604030504040204" pitchFamily="34" charset="0"/>
                          <a:ea typeface="Tahoma" panose="020B0604030504040204" pitchFamily="34" charset="0"/>
                          <a:cs typeface="Tahoma" panose="020B0604030504040204" pitchFamily="34" charset="0"/>
                        </a:rPr>
                        <a:t>First choice</a:t>
                      </a:r>
                      <a:endParaRPr lang="da-DK" sz="16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Gill Sans" charset="0"/>
                      </a:endParaRPr>
                    </a:p>
                    <a:p>
                      <a:pPr marL="609600" marR="0" lvl="0" indent="0" algn="l" defTabSz="1295400" rtl="0" eaLnBrk="1" fontAlgn="base" latinLnBrk="0" hangingPunct="0">
                        <a:lnSpc>
                          <a:spcPct val="100000"/>
                        </a:lnSpc>
                        <a:spcBef>
                          <a:spcPct val="0"/>
                        </a:spcBef>
                        <a:spcAft>
                          <a:spcPct val="0"/>
                        </a:spcAft>
                        <a:buClrTx/>
                        <a:buSzTx/>
                        <a:buFontTx/>
                        <a:buNone/>
                        <a:tabLst/>
                        <a:defRPr/>
                      </a:pPr>
                      <a:endParaRPr kumimoji="0" lang="nb-NO" sz="1600" b="0"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algn="ctr"/>
                      <a:r>
                        <a:rPr lang="da-DK" sz="1600" b="1" dirty="0" smtClean="0"/>
                        <a:t>Alternative choice</a:t>
                      </a:r>
                      <a:endParaRPr lang="da-DK" sz="1600" b="1" kern="1200" dirty="0">
                        <a:solidFill>
                          <a:schemeClr val="tx1"/>
                        </a:solidFill>
                        <a:latin typeface="Gill Sans" charset="0"/>
                        <a:ea typeface="Gill Sans" charset="0"/>
                        <a:cs typeface="Times New Roman"/>
                        <a:sym typeface="Gill Sans"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62956">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pPr>
                      <a:r>
                        <a:rPr kumimoji="0" lang="nb-NO" sz="1600" b="1"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sym typeface="Tahoma" panose="020B0604030504040204" pitchFamily="34" charset="0"/>
                        </a:rPr>
                        <a:t>
A</a:t>
                      </a:r>
                      <a:endParaRPr kumimoji="0" lang="nb-NO" sz="16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D35F"/>
                    </a:solidFill>
                  </a:tcPr>
                </a:tc>
                <a:tc>
                  <a:txBody>
                    <a:bodyPr/>
                    <a:lstStyle>
                      <a:lvl1pPr defTabSz="1295400">
                        <a:tabLst>
                          <a:tab pos="1295400" algn="l"/>
                        </a:tabLst>
                        <a:defRPr sz="3000">
                          <a:solidFill>
                            <a:srgbClr val="000000"/>
                          </a:solidFill>
                          <a:latin typeface="Gill Sans" charset="0"/>
                          <a:ea typeface="Gill Sans" charset="0"/>
                          <a:cs typeface="Gill Sans" charset="0"/>
                          <a:sym typeface="Gill Sans" charset="0"/>
                        </a:defRPr>
                      </a:lvl1pPr>
                      <a:lvl2pPr defTabSz="1295400">
                        <a:tabLst>
                          <a:tab pos="1295400" algn="l"/>
                        </a:tabLst>
                        <a:defRPr sz="3000">
                          <a:solidFill>
                            <a:srgbClr val="000000"/>
                          </a:solidFill>
                          <a:latin typeface="Gill Sans" charset="0"/>
                          <a:ea typeface="Gill Sans" charset="0"/>
                          <a:cs typeface="Gill Sans" charset="0"/>
                          <a:sym typeface="Gill Sans" charset="0"/>
                        </a:defRPr>
                      </a:lvl2pPr>
                      <a:lvl3pPr defTabSz="1295400">
                        <a:tabLst>
                          <a:tab pos="1295400" algn="l"/>
                        </a:tabLst>
                        <a:defRPr sz="3000">
                          <a:solidFill>
                            <a:srgbClr val="000000"/>
                          </a:solidFill>
                          <a:latin typeface="Gill Sans" charset="0"/>
                          <a:ea typeface="Gill Sans" charset="0"/>
                          <a:cs typeface="Gill Sans" charset="0"/>
                          <a:sym typeface="Gill Sans" charset="0"/>
                        </a:defRPr>
                      </a:lvl3pPr>
                      <a:lvl4pPr defTabSz="1295400">
                        <a:tabLst>
                          <a:tab pos="1295400" algn="l"/>
                        </a:tabLst>
                        <a:defRPr sz="3000">
                          <a:solidFill>
                            <a:srgbClr val="000000"/>
                          </a:solidFill>
                          <a:latin typeface="Gill Sans" charset="0"/>
                          <a:ea typeface="Gill Sans" charset="0"/>
                          <a:cs typeface="Gill Sans" charset="0"/>
                          <a:sym typeface="Gill Sans" charset="0"/>
                        </a:defRPr>
                      </a:lvl4pPr>
                      <a:lvl5pPr defTabSz="1295400">
                        <a:tabLst>
                          <a:tab pos="1295400" algn="l"/>
                        </a:tabLst>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9pPr>
                    </a:lstStyle>
                    <a:p>
                      <a:pPr marL="0" marR="0" lvl="0" indent="0" algn="l" defTabSz="1295400" rtl="0" eaLnBrk="1" fontAlgn="base" latinLnBrk="0" hangingPunct="0">
                        <a:lnSpc>
                          <a:spcPct val="100000"/>
                        </a:lnSpc>
                        <a:spcBef>
                          <a:spcPts val="1100"/>
                        </a:spcBef>
                        <a:spcAft>
                          <a:spcPct val="0"/>
                        </a:spcAft>
                        <a:buClrTx/>
                        <a:buSzTx/>
                        <a:buFontTx/>
                        <a:buNone/>
                        <a:tabLst>
                          <a:tab pos="1295400" algn="l"/>
                        </a:tabLst>
                      </a:pPr>
                      <a:endParaRPr kumimoji="0" lang="nb-NO" sz="3200" b="0" i="0" u="none" strike="noStrike" cap="none" normalizeH="0" baseline="0" dirty="0" smtClean="0">
                        <a:ln>
                          <a:noFill/>
                        </a:ln>
                        <a:solidFill>
                          <a:srgbClr val="000000"/>
                        </a:solidFill>
                        <a:effectLst/>
                        <a:latin typeface="Lucida Grande" charset="0"/>
                        <a:ea typeface="Lucida Grande" charset="0"/>
                        <a:cs typeface="Lucida Grande" charset="0"/>
                        <a:sym typeface="Lucida Grande" charset="0"/>
                      </a:endParaRP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0"/>
                        </a:srgbClr>
                      </a:solidFill>
                      <a:prstDash val="solid"/>
                      <a:round/>
                      <a:headEnd type="none" w="med" len="med"/>
                      <a:tailEnd type="none" w="med" len="med"/>
                    </a:lnB>
                    <a:lnTlToBr>
                      <a:noFill/>
                    </a:lnTlToBr>
                    <a:lnBlToTr>
                      <a:noFill/>
                    </a:lnBlToTr>
                    <a:noFill/>
                  </a:tcPr>
                </a:tc>
                <a:tc>
                  <a:txBody>
                    <a:bodyPr/>
                    <a:lstStyle/>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SAMA  </a:t>
                      </a:r>
                      <a:r>
                        <a:rPr lang="da-DK" sz="16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prn</a:t>
                      </a:r>
                      <a:endPar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r>
                        <a:rPr lang="da-DK" sz="1600" b="1" i="1"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SABA </a:t>
                      </a:r>
                      <a:r>
                        <a:rPr lang="da-DK" sz="16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prn</a:t>
                      </a:r>
                      <a:endParaRPr lang="da-DK" sz="1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D35F"/>
                    </a:solidFill>
                  </a:tcPr>
                </a:tc>
                <a:tc>
                  <a:txBody>
                    <a:bodyPr/>
                    <a:lstStyle/>
                    <a:p>
                      <a:pPr marL="0" indent="0" algn="l">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0" indent="0" algn="l">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LAMA</a:t>
                      </a:r>
                      <a:r>
                        <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a-DK" sz="1600" b="0" i="1"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or  </a:t>
                      </a:r>
                      <a:r>
                        <a:rPr lang="da-DK" sz="1600" b="0" i="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LABA </a:t>
                      </a:r>
                    </a:p>
                    <a:p>
                      <a:pPr marL="0" indent="0" algn="l">
                        <a:buFont typeface="Arial" panose="020B0604020202020204" pitchFamily="34" charset="0"/>
                        <a:buNone/>
                      </a:pPr>
                      <a:r>
                        <a:rPr lang="da-DK" sz="1600" b="0" i="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a-DK" sz="1600" b="0" i="1"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p>
                    <a:p>
                      <a:pPr marL="0" indent="0" algn="l">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SABA </a:t>
                      </a:r>
                      <a:r>
                        <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and SAMA</a:t>
                      </a:r>
                    </a:p>
                    <a:p>
                      <a:pPr marL="0" indent="0" algn="l">
                        <a:buFont typeface="Arial" panose="020B0604020202020204" pitchFamily="34" charset="0"/>
                        <a:buNone/>
                      </a:pPr>
                      <a:endPar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D35F"/>
                    </a:solidFill>
                  </a:tcPr>
                </a:tc>
              </a:tr>
              <a:tr h="727053">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pPr>
                      <a:r>
                        <a:rPr kumimoji="0" lang="nb-NO" sz="1600" b="1"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sym typeface="Tahoma" panose="020B0604030504040204" pitchFamily="34" charset="0"/>
                        </a:rPr>
                        <a:t>
B</a:t>
                      </a:r>
                      <a:endParaRPr kumimoji="0" lang="nb-NO" sz="16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C41"/>
                    </a:solidFill>
                  </a:tcPr>
                </a:tc>
                <a:tc>
                  <a:txBody>
                    <a:bodyPr/>
                    <a:lstStyle>
                      <a:lvl1pPr defTabSz="1295400">
                        <a:tabLst>
                          <a:tab pos="1295400" algn="l"/>
                        </a:tabLst>
                        <a:defRPr sz="3000">
                          <a:solidFill>
                            <a:srgbClr val="000000"/>
                          </a:solidFill>
                          <a:latin typeface="Gill Sans" charset="0"/>
                          <a:ea typeface="Gill Sans" charset="0"/>
                          <a:cs typeface="Gill Sans" charset="0"/>
                          <a:sym typeface="Gill Sans" charset="0"/>
                        </a:defRPr>
                      </a:lvl1pPr>
                      <a:lvl2pPr defTabSz="1295400">
                        <a:tabLst>
                          <a:tab pos="1295400" algn="l"/>
                        </a:tabLst>
                        <a:defRPr sz="3000">
                          <a:solidFill>
                            <a:srgbClr val="000000"/>
                          </a:solidFill>
                          <a:latin typeface="Gill Sans" charset="0"/>
                          <a:ea typeface="Gill Sans" charset="0"/>
                          <a:cs typeface="Gill Sans" charset="0"/>
                          <a:sym typeface="Gill Sans" charset="0"/>
                        </a:defRPr>
                      </a:lvl2pPr>
                      <a:lvl3pPr defTabSz="1295400">
                        <a:tabLst>
                          <a:tab pos="1295400" algn="l"/>
                        </a:tabLst>
                        <a:defRPr sz="3000">
                          <a:solidFill>
                            <a:srgbClr val="000000"/>
                          </a:solidFill>
                          <a:latin typeface="Gill Sans" charset="0"/>
                          <a:ea typeface="Gill Sans" charset="0"/>
                          <a:cs typeface="Gill Sans" charset="0"/>
                          <a:sym typeface="Gill Sans" charset="0"/>
                        </a:defRPr>
                      </a:lvl3pPr>
                      <a:lvl4pPr defTabSz="1295400">
                        <a:tabLst>
                          <a:tab pos="1295400" algn="l"/>
                        </a:tabLst>
                        <a:defRPr sz="3000">
                          <a:solidFill>
                            <a:srgbClr val="000000"/>
                          </a:solidFill>
                          <a:latin typeface="Gill Sans" charset="0"/>
                          <a:ea typeface="Gill Sans" charset="0"/>
                          <a:cs typeface="Gill Sans" charset="0"/>
                          <a:sym typeface="Gill Sans" charset="0"/>
                        </a:defRPr>
                      </a:lvl4pPr>
                      <a:lvl5pPr defTabSz="1295400">
                        <a:tabLst>
                          <a:tab pos="1295400" algn="l"/>
                        </a:tabLst>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9pPr>
                    </a:lstStyle>
                    <a:p>
                      <a:pPr marL="0" marR="0" lvl="0" indent="0" algn="l" defTabSz="1295400" rtl="0" eaLnBrk="1" fontAlgn="base" latinLnBrk="0" hangingPunct="0">
                        <a:lnSpc>
                          <a:spcPct val="100000"/>
                        </a:lnSpc>
                        <a:spcBef>
                          <a:spcPts val="1100"/>
                        </a:spcBef>
                        <a:spcAft>
                          <a:spcPct val="0"/>
                        </a:spcAft>
                        <a:buClrTx/>
                        <a:buSzTx/>
                        <a:buFontTx/>
                        <a:buNone/>
                        <a:tabLst>
                          <a:tab pos="1295400" algn="l"/>
                        </a:tabLst>
                      </a:pPr>
                      <a:endParaRPr kumimoji="0" lang="nb-NO" sz="3200" b="0" i="0" u="none" strike="noStrike" cap="none" normalizeH="0" baseline="0" smtClean="0">
                        <a:ln>
                          <a:noFill/>
                        </a:ln>
                        <a:solidFill>
                          <a:srgbClr val="000000"/>
                        </a:solidFill>
                        <a:effectLst/>
                        <a:latin typeface="Lucida Grande" charset="0"/>
                        <a:ea typeface="Lucida Grande" charset="0"/>
                        <a:cs typeface="Lucida Grande" charset="0"/>
                        <a:sym typeface="Lucida Grande" charset="0"/>
                      </a:endParaRP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0"/>
                        </a:srgbClr>
                      </a:solidFill>
                      <a:prstDash val="solid"/>
                      <a:round/>
                      <a:headEnd type="none" w="med" len="med"/>
                      <a:tailEnd type="none" w="med" len="med"/>
                    </a:lnT>
                    <a:lnB w="12700" cap="flat" cmpd="sng" algn="ctr">
                      <a:solidFill>
                        <a:srgbClr val="000000">
                          <a:alpha val="0"/>
                        </a:srgbClr>
                      </a:solidFill>
                      <a:prstDash val="solid"/>
                      <a:round/>
                      <a:headEnd type="none" w="med" len="med"/>
                      <a:tailEnd type="none" w="med" len="med"/>
                    </a:lnB>
                    <a:lnTlToBr>
                      <a:noFill/>
                    </a:lnTlToBr>
                    <a:lnBlToTr>
                      <a:noFill/>
                    </a:lnBlToTr>
                    <a:noFill/>
                  </a:tcPr>
                </a:tc>
                <a:tc>
                  <a:txBody>
                    <a:bodyPr/>
                    <a:lstStyle/>
                    <a:p>
                      <a:pPr algn="ctr"/>
                      <a:endPar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LAMA </a:t>
                      </a:r>
                    </a:p>
                    <a:p>
                      <a:pPr algn="ctr"/>
                      <a:r>
                        <a:rPr lang="da-DK" sz="1600" b="1" i="1"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LABA</a:t>
                      </a:r>
                      <a:endParaRPr lang="da-DK" sz="1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C41"/>
                    </a:solidFill>
                  </a:tcPr>
                </a:tc>
                <a:tc>
                  <a:txBody>
                    <a:bodyPr/>
                    <a:lstStyle/>
                    <a:p>
                      <a:pPr marL="0" indent="0" algn="ctr">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LAMA </a:t>
                      </a:r>
                      <a:r>
                        <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and LABA</a:t>
                      </a: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C41"/>
                    </a:solidFill>
                  </a:tcPr>
                </a:tc>
              </a:tr>
              <a:tr h="805591">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pPr>
                      <a:r>
                        <a:rPr kumimoji="0" lang="nb-NO" sz="1600" b="1"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sym typeface="Tahoma" panose="020B0604030504040204" pitchFamily="34" charset="0"/>
                        </a:rPr>
                        <a:t>
C</a:t>
                      </a:r>
                      <a:endParaRPr kumimoji="0" lang="nb-NO" sz="16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43F"/>
                    </a:solidFill>
                  </a:tcPr>
                </a:tc>
                <a:tc>
                  <a:txBody>
                    <a:bodyPr/>
                    <a:lstStyle>
                      <a:lvl1pPr defTabSz="1295400">
                        <a:tabLst>
                          <a:tab pos="1295400" algn="l"/>
                        </a:tabLst>
                        <a:defRPr sz="3000">
                          <a:solidFill>
                            <a:srgbClr val="000000"/>
                          </a:solidFill>
                          <a:latin typeface="Gill Sans" charset="0"/>
                          <a:ea typeface="Gill Sans" charset="0"/>
                          <a:cs typeface="Gill Sans" charset="0"/>
                          <a:sym typeface="Gill Sans" charset="0"/>
                        </a:defRPr>
                      </a:lvl1pPr>
                      <a:lvl2pPr defTabSz="1295400">
                        <a:tabLst>
                          <a:tab pos="1295400" algn="l"/>
                        </a:tabLst>
                        <a:defRPr sz="3000">
                          <a:solidFill>
                            <a:srgbClr val="000000"/>
                          </a:solidFill>
                          <a:latin typeface="Gill Sans" charset="0"/>
                          <a:ea typeface="Gill Sans" charset="0"/>
                          <a:cs typeface="Gill Sans" charset="0"/>
                          <a:sym typeface="Gill Sans" charset="0"/>
                        </a:defRPr>
                      </a:lvl2pPr>
                      <a:lvl3pPr defTabSz="1295400">
                        <a:tabLst>
                          <a:tab pos="1295400" algn="l"/>
                        </a:tabLst>
                        <a:defRPr sz="3000">
                          <a:solidFill>
                            <a:srgbClr val="000000"/>
                          </a:solidFill>
                          <a:latin typeface="Gill Sans" charset="0"/>
                          <a:ea typeface="Gill Sans" charset="0"/>
                          <a:cs typeface="Gill Sans" charset="0"/>
                          <a:sym typeface="Gill Sans" charset="0"/>
                        </a:defRPr>
                      </a:lvl3pPr>
                      <a:lvl4pPr defTabSz="1295400">
                        <a:tabLst>
                          <a:tab pos="1295400" algn="l"/>
                        </a:tabLst>
                        <a:defRPr sz="3000">
                          <a:solidFill>
                            <a:srgbClr val="000000"/>
                          </a:solidFill>
                          <a:latin typeface="Gill Sans" charset="0"/>
                          <a:ea typeface="Gill Sans" charset="0"/>
                          <a:cs typeface="Gill Sans" charset="0"/>
                          <a:sym typeface="Gill Sans" charset="0"/>
                        </a:defRPr>
                      </a:lvl4pPr>
                      <a:lvl5pPr defTabSz="1295400">
                        <a:tabLst>
                          <a:tab pos="1295400" algn="l"/>
                        </a:tabLst>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9pPr>
                    </a:lstStyle>
                    <a:p>
                      <a:pPr marL="0" marR="0" lvl="0" indent="0" algn="l" defTabSz="1295400" rtl="0" eaLnBrk="1" fontAlgn="base" latinLnBrk="0" hangingPunct="0">
                        <a:lnSpc>
                          <a:spcPct val="100000"/>
                        </a:lnSpc>
                        <a:spcBef>
                          <a:spcPts val="1100"/>
                        </a:spcBef>
                        <a:spcAft>
                          <a:spcPct val="0"/>
                        </a:spcAft>
                        <a:buClrTx/>
                        <a:buSzTx/>
                        <a:buFontTx/>
                        <a:buNone/>
                        <a:tabLst>
                          <a:tab pos="1295400" algn="l"/>
                        </a:tabLst>
                      </a:pPr>
                      <a:r>
                        <a:rPr kumimoji="0" lang="nb-NO" sz="3200" b="0" i="0" u="none" strike="noStrike" cap="none" normalizeH="0" baseline="0" dirty="0" smtClean="0">
                          <a:ln>
                            <a:noFill/>
                          </a:ln>
                          <a:solidFill>
                            <a:srgbClr val="000000"/>
                          </a:solidFill>
                          <a:effectLst/>
                          <a:latin typeface="Lucida Grande" charset="0"/>
                          <a:ea typeface="Lucida Grande" charset="0"/>
                          <a:cs typeface="Lucida Grande" charset="0"/>
                          <a:sym typeface="Lucida Grande" charset="0"/>
                        </a:rPr>
                        <a:t>  </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0"/>
                        </a:srgbClr>
                      </a:solidFill>
                      <a:prstDash val="solid"/>
                      <a:round/>
                      <a:headEnd type="none" w="med" len="med"/>
                      <a:tailEnd type="none" w="med" len="med"/>
                    </a:lnT>
                    <a:lnB w="12700" cap="flat" cmpd="sng" algn="ctr">
                      <a:solidFill>
                        <a:srgbClr val="000000">
                          <a:alpha val="0"/>
                        </a:srgbClr>
                      </a:solidFill>
                      <a:prstDash val="solid"/>
                      <a:round/>
                      <a:headEnd type="none" w="med" len="med"/>
                      <a:tailEnd type="none" w="med" len="med"/>
                    </a:lnB>
                    <a:lnTlToBr>
                      <a:noFill/>
                    </a:lnTlToBr>
                    <a:lnBlToTr>
                      <a:noFill/>
                    </a:lnBlToTr>
                    <a:noFill/>
                  </a:tcPr>
                </a:tc>
                <a:tc>
                  <a:txBody>
                    <a:bodyPr/>
                    <a:lstStyle/>
                    <a:p>
                      <a:pPr algn="l"/>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l"/>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ICS </a:t>
                      </a:r>
                    </a:p>
                    <a:p>
                      <a:pPr algn="l"/>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l"/>
                      <a:r>
                        <a:rPr lang="da-DK" sz="1600" b="1"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LABA </a:t>
                      </a:r>
                      <a:r>
                        <a:rPr lang="da-DK" sz="1600" b="1" i="1" dirty="0" smtClean="0">
                          <a:solidFill>
                            <a:srgbClr val="000000"/>
                          </a:solidFill>
                          <a:latin typeface="Tahoma" panose="020B0604030504040204" pitchFamily="34" charset="0"/>
                          <a:ea typeface="Tahoma" panose="020B0604030504040204" pitchFamily="34" charset="0"/>
                          <a:cs typeface="Tahoma" panose="020B0604030504040204" pitchFamily="34" charset="0"/>
                        </a:rPr>
                        <a:t>or  </a:t>
                      </a: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LAMA</a:t>
                      </a: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A00"/>
                    </a:solidFill>
                  </a:tcPr>
                </a:tc>
                <a:tc>
                  <a:txBody>
                    <a:bodyPr/>
                    <a:lstStyle/>
                    <a:p>
                      <a:pPr marL="0" indent="0" algn="ctr">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LAMA and LABA </a:t>
                      </a:r>
                      <a:r>
                        <a:rPr lang="da-DK" sz="1600" b="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LAMA and PDE4-inh</a:t>
                      </a:r>
                      <a:r>
                        <a:rPr lang="da-DK" sz="1600" b="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 or</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LABA and PDE4-inh.</a:t>
                      </a:r>
                      <a:r>
                        <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da-DK" sz="1600" b="0" i="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A00"/>
                    </a:solidFill>
                  </a:tcPr>
                </a:tc>
              </a:tr>
              <a:tr h="1401924">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pPr>
                      <a:r>
                        <a:rPr kumimoji="0" lang="nb-NO" sz="1600" b="1"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sym typeface="Tahoma" panose="020B0604030504040204" pitchFamily="34" charset="0"/>
                        </a:rPr>
                        <a:t>
D</a:t>
                      </a:r>
                      <a:endParaRPr kumimoji="0" lang="nb-NO" sz="16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2400"/>
                    </a:solidFill>
                  </a:tcPr>
                </a:tc>
                <a:tc>
                  <a:txBody>
                    <a:bodyPr/>
                    <a:lstStyle>
                      <a:lvl1pPr defTabSz="1295400">
                        <a:tabLst>
                          <a:tab pos="1295400" algn="l"/>
                        </a:tabLst>
                        <a:defRPr sz="3000">
                          <a:solidFill>
                            <a:srgbClr val="000000"/>
                          </a:solidFill>
                          <a:latin typeface="Gill Sans" charset="0"/>
                          <a:ea typeface="Gill Sans" charset="0"/>
                          <a:cs typeface="Gill Sans" charset="0"/>
                          <a:sym typeface="Gill Sans" charset="0"/>
                        </a:defRPr>
                      </a:lvl1pPr>
                      <a:lvl2pPr defTabSz="1295400">
                        <a:tabLst>
                          <a:tab pos="1295400" algn="l"/>
                        </a:tabLst>
                        <a:defRPr sz="3000">
                          <a:solidFill>
                            <a:srgbClr val="000000"/>
                          </a:solidFill>
                          <a:latin typeface="Gill Sans" charset="0"/>
                          <a:ea typeface="Gill Sans" charset="0"/>
                          <a:cs typeface="Gill Sans" charset="0"/>
                          <a:sym typeface="Gill Sans" charset="0"/>
                        </a:defRPr>
                      </a:lvl2pPr>
                      <a:lvl3pPr defTabSz="1295400">
                        <a:tabLst>
                          <a:tab pos="1295400" algn="l"/>
                        </a:tabLst>
                        <a:defRPr sz="3000">
                          <a:solidFill>
                            <a:srgbClr val="000000"/>
                          </a:solidFill>
                          <a:latin typeface="Gill Sans" charset="0"/>
                          <a:ea typeface="Gill Sans" charset="0"/>
                          <a:cs typeface="Gill Sans" charset="0"/>
                          <a:sym typeface="Gill Sans" charset="0"/>
                        </a:defRPr>
                      </a:lvl3pPr>
                      <a:lvl4pPr defTabSz="1295400">
                        <a:tabLst>
                          <a:tab pos="1295400" algn="l"/>
                        </a:tabLst>
                        <a:defRPr sz="3000">
                          <a:solidFill>
                            <a:srgbClr val="000000"/>
                          </a:solidFill>
                          <a:latin typeface="Gill Sans" charset="0"/>
                          <a:ea typeface="Gill Sans" charset="0"/>
                          <a:cs typeface="Gill Sans" charset="0"/>
                          <a:sym typeface="Gill Sans" charset="0"/>
                        </a:defRPr>
                      </a:lvl4pPr>
                      <a:lvl5pPr defTabSz="1295400">
                        <a:tabLst>
                          <a:tab pos="1295400" algn="l"/>
                        </a:tabLst>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9pPr>
                    </a:lstStyle>
                    <a:p>
                      <a:pPr marL="0" marR="0" lvl="0" indent="0" algn="l" defTabSz="1295400" rtl="0" eaLnBrk="1" fontAlgn="base" latinLnBrk="0" hangingPunct="0">
                        <a:lnSpc>
                          <a:spcPct val="100000"/>
                        </a:lnSpc>
                        <a:spcBef>
                          <a:spcPts val="1100"/>
                        </a:spcBef>
                        <a:spcAft>
                          <a:spcPct val="0"/>
                        </a:spcAft>
                        <a:buClrTx/>
                        <a:buSzTx/>
                        <a:buFontTx/>
                        <a:buNone/>
                        <a:tabLst>
                          <a:tab pos="1295400" algn="l"/>
                        </a:tabLst>
                      </a:pPr>
                      <a:endParaRPr kumimoji="0" lang="nb-NO" sz="3200" b="0" i="0" u="none" strike="noStrike" cap="none" normalizeH="0" baseline="0" smtClean="0">
                        <a:ln>
                          <a:noFill/>
                        </a:ln>
                        <a:solidFill>
                          <a:srgbClr val="000000"/>
                        </a:solidFill>
                        <a:effectLst/>
                        <a:latin typeface="Lucida Grande" charset="0"/>
                        <a:ea typeface="Lucida Grande" charset="0"/>
                        <a:cs typeface="Lucida Grande" charset="0"/>
                        <a:sym typeface="Lucida Grande" charset="0"/>
                      </a:endParaRP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0"/>
                        </a:srgbClr>
                      </a:solidFill>
                      <a:prstDash val="solid"/>
                      <a:round/>
                      <a:headEnd type="none" w="med" len="med"/>
                      <a:tailEnd type="none" w="med" len="med"/>
                    </a:lnT>
                    <a:lnB w="12700" cap="flat" cmpd="sng" algn="ctr">
                      <a:solidFill>
                        <a:srgbClr val="000000">
                          <a:alpha val="0"/>
                        </a:srgbClr>
                      </a:solidFill>
                      <a:prstDash val="solid"/>
                      <a:round/>
                      <a:headEnd type="none" w="med" len="med"/>
                      <a:tailEnd type="none" w="med" len="med"/>
                    </a:lnB>
                    <a:lnTlToBr>
                      <a:noFill/>
                    </a:lnTlToBr>
                    <a:lnBlToTr>
                      <a:noFill/>
                    </a:lnBlToTr>
                    <a:noFill/>
                  </a:tcPr>
                </a:tc>
                <a:tc>
                  <a:txBody>
                    <a:bodyPr/>
                    <a:lstStyle/>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ICS + LABA</a:t>
                      </a:r>
                    </a:p>
                    <a:p>
                      <a:pPr algn="ctr"/>
                      <a:r>
                        <a:rPr lang="da-DK" sz="1600" b="1" i="1" dirty="0" smtClean="0">
                          <a:solidFill>
                            <a:srgbClr val="000000"/>
                          </a:solidFill>
                          <a:latin typeface="Tahoma" panose="020B0604030504040204" pitchFamily="34" charset="0"/>
                          <a:ea typeface="Tahoma" panose="020B0604030504040204" pitchFamily="34" charset="0"/>
                          <a:cs typeface="Tahoma" panose="020B0604030504040204" pitchFamily="34" charset="0"/>
                        </a:rPr>
                        <a:t>and/or</a:t>
                      </a: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LAMA</a:t>
                      </a: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2400"/>
                    </a:solidFill>
                  </a:tcPr>
                </a:tc>
                <a:tc>
                  <a:txBody>
                    <a:bodyPr/>
                    <a:lstStyle/>
                    <a:p>
                      <a:pPr marL="0" indent="0" algn="ctr">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ICS + LABA and LAMA </a:t>
                      </a:r>
                      <a:r>
                        <a:rPr lang="da-DK" sz="1600" b="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0" indent="0" algn="ctr">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ICS+LABA and PDE4-inh.</a:t>
                      </a:r>
                      <a:r>
                        <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a-DK" sz="1600" b="0" i="1"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p>
                    <a:p>
                      <a:pPr marL="0" indent="0" algn="ctr">
                        <a:buFont typeface="Arial" panose="020B0604020202020204" pitchFamily="34" charset="0"/>
                        <a:buNone/>
                      </a:pPr>
                      <a:r>
                        <a:rPr lang="da-DK" sz="1600" b="0" i="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LAMA and LABA </a:t>
                      </a:r>
                      <a:r>
                        <a:rPr lang="da-DK" sz="1600" b="0" i="1"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endPar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LAMA and PDE4-inh</a:t>
                      </a:r>
                      <a:r>
                        <a:rPr lang="da-DK" sz="1600" b="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2400"/>
                    </a:solidFill>
                  </a:tcPr>
                </a:tc>
              </a:tr>
            </a:tbl>
          </a:graphicData>
        </a:graphic>
      </p:graphicFrame>
      <p:sp>
        <p:nvSpPr>
          <p:cNvPr id="21549" name="AutoShape 76"/>
          <p:cNvSpPr>
            <a:spLocks/>
          </p:cNvSpPr>
          <p:nvPr/>
        </p:nvSpPr>
        <p:spPr bwMode="auto">
          <a:xfrm rot="-5400000">
            <a:off x="-92128" y="3983536"/>
            <a:ext cx="4810930" cy="821531"/>
          </a:xfrm>
          <a:custGeom>
            <a:avLst/>
            <a:gdLst>
              <a:gd name="T0" fmla="*/ 2609850 w 21600"/>
              <a:gd name="T1" fmla="*/ 584200 h 21600"/>
              <a:gd name="T2" fmla="*/ 2609850 w 21600"/>
              <a:gd name="T3" fmla="*/ 584200 h 21600"/>
              <a:gd name="T4" fmla="*/ 2609850 w 21600"/>
              <a:gd name="T5" fmla="*/ 584200 h 21600"/>
              <a:gd name="T6" fmla="*/ 2609850 w 21600"/>
              <a:gd name="T7" fmla="*/ 5842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C7FC"/>
          </a:solidFill>
          <a:ln w="12700">
            <a:solidFill>
              <a:srgbClr val="000000"/>
            </a:solid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r>
              <a:rPr lang="da-DK" sz="2400" b="1" dirty="0"/>
              <a:t>Smoking cessation </a:t>
            </a:r>
            <a:endParaRPr lang="da-DK" sz="2400" b="1" dirty="0" smtClean="0"/>
          </a:p>
          <a:p>
            <a:r>
              <a:rPr lang="da-DK" sz="2400" b="1" dirty="0" smtClean="0"/>
              <a:t>Flu </a:t>
            </a:r>
            <a:r>
              <a:rPr lang="da-DK" sz="2400" b="1" dirty="0"/>
              <a:t>vaccination</a:t>
            </a:r>
            <a:endParaRPr lang="da-DK" sz="2400" b="1" dirty="0">
              <a:solidFill>
                <a:schemeClr val="tx1"/>
              </a:solidFill>
              <a:cs typeface="Times New Roman"/>
            </a:endParaRPr>
          </a:p>
        </p:txBody>
      </p:sp>
      <p:sp>
        <p:nvSpPr>
          <p:cNvPr id="21550" name="AutoShape 77"/>
          <p:cNvSpPr>
            <a:spLocks/>
          </p:cNvSpPr>
          <p:nvPr/>
        </p:nvSpPr>
        <p:spPr bwMode="auto">
          <a:xfrm rot="-5400000">
            <a:off x="622662" y="4097254"/>
            <a:ext cx="4810928" cy="594096"/>
          </a:xfrm>
          <a:custGeom>
            <a:avLst/>
            <a:gdLst>
              <a:gd name="T0" fmla="*/ 2607469 w 21600"/>
              <a:gd name="T1" fmla="*/ 317500 h 21600"/>
              <a:gd name="T2" fmla="*/ 2607469 w 21600"/>
              <a:gd name="T3" fmla="*/ 317500 h 21600"/>
              <a:gd name="T4" fmla="*/ 2607469 w 21600"/>
              <a:gd name="T5" fmla="*/ 317500 h 21600"/>
              <a:gd name="T6" fmla="*/ 2607469 w 21600"/>
              <a:gd name="T7" fmla="*/ 317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C7FC"/>
          </a:solidFill>
          <a:ln w="12700">
            <a:solidFill>
              <a:srgbClr val="000000"/>
            </a:solid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r>
              <a:rPr lang="da-DK" sz="2400" b="1" dirty="0"/>
              <a:t>Physical</a:t>
            </a:r>
            <a:r>
              <a:rPr lang="da-DK" sz="2800" dirty="0"/>
              <a:t> </a:t>
            </a:r>
            <a:r>
              <a:rPr lang="da-DK" sz="2400" b="1" dirty="0"/>
              <a:t>activity</a:t>
            </a:r>
            <a:endParaRPr lang="da-DK" sz="2400" b="1" dirty="0">
              <a:solidFill>
                <a:schemeClr val="tx1"/>
              </a:solidFill>
              <a:cs typeface="Times New Roman"/>
            </a:endParaRPr>
          </a:p>
        </p:txBody>
      </p:sp>
      <p:sp>
        <p:nvSpPr>
          <p:cNvPr id="21551" name="AutoShape 78"/>
          <p:cNvSpPr>
            <a:spLocks/>
          </p:cNvSpPr>
          <p:nvPr/>
        </p:nvSpPr>
        <p:spPr bwMode="auto">
          <a:xfrm rot="-5400000">
            <a:off x="1220011" y="4094003"/>
            <a:ext cx="4810928" cy="600597"/>
          </a:xfrm>
          <a:custGeom>
            <a:avLst/>
            <a:gdLst>
              <a:gd name="T0" fmla="*/ 2609057 w 21600"/>
              <a:gd name="T1" fmla="*/ 317500 h 21600"/>
              <a:gd name="T2" fmla="*/ 2609057 w 21600"/>
              <a:gd name="T3" fmla="*/ 317500 h 21600"/>
              <a:gd name="T4" fmla="*/ 2609057 w 21600"/>
              <a:gd name="T5" fmla="*/ 317500 h 21600"/>
              <a:gd name="T6" fmla="*/ 2609057 w 21600"/>
              <a:gd name="T7" fmla="*/ 317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C7FC"/>
          </a:solidFill>
          <a:ln w="12700">
            <a:solidFill>
              <a:srgbClr val="000000"/>
            </a:solid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r>
              <a:rPr lang="da-DK" sz="2400" b="1" dirty="0"/>
              <a:t>Pulmonary</a:t>
            </a:r>
            <a:r>
              <a:rPr lang="da-DK" sz="2800" dirty="0"/>
              <a:t> </a:t>
            </a:r>
            <a:r>
              <a:rPr lang="da-DK" sz="2400" b="1" dirty="0"/>
              <a:t>rehabilitation</a:t>
            </a:r>
            <a:endParaRPr lang="da-DK" sz="2400" b="1" dirty="0">
              <a:solidFill>
                <a:schemeClr val="tx1"/>
              </a:solidFill>
              <a:cs typeface="Times New Roman"/>
            </a:endParaRPr>
          </a:p>
        </p:txBody>
      </p:sp>
      <p:sp>
        <p:nvSpPr>
          <p:cNvPr id="2" name="Rektangel 1"/>
          <p:cNvSpPr/>
          <p:nvPr/>
        </p:nvSpPr>
        <p:spPr>
          <a:xfrm>
            <a:off x="6372200" y="1988836"/>
            <a:ext cx="2448272" cy="48109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34766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a:xfrm>
            <a:off x="928663" y="228600"/>
            <a:ext cx="7986738" cy="914400"/>
          </a:xfrm>
        </p:spPr>
        <p:txBody>
          <a:bodyPr>
            <a:normAutofit fontScale="90000"/>
          </a:bodyPr>
          <a:lstStyle/>
          <a:p>
            <a:pPr>
              <a:defRPr/>
            </a:pPr>
            <a:r>
              <a:rPr lang="da-DK" sz="3600" b="0" dirty="0" smtClean="0">
                <a:solidFill>
                  <a:srgbClr val="FF0000"/>
                </a:solidFill>
                <a:latin typeface="Arial" pitchFamily="34" charset="0"/>
                <a:cs typeface="Arial" pitchFamily="34" charset="0"/>
              </a:rPr>
              <a:t>Combined Assessment</a:t>
            </a:r>
            <a:br>
              <a:rPr lang="da-DK" sz="3600" b="0" dirty="0" smtClean="0">
                <a:solidFill>
                  <a:srgbClr val="FF0000"/>
                </a:solidFill>
                <a:latin typeface="Arial" pitchFamily="34" charset="0"/>
                <a:cs typeface="Arial" pitchFamily="34" charset="0"/>
              </a:rPr>
            </a:br>
            <a:r>
              <a:rPr lang="da-DK" sz="3600" b="0" dirty="0" smtClean="0">
                <a:solidFill>
                  <a:srgbClr val="FF0000"/>
                </a:solidFill>
                <a:latin typeface="Arial" pitchFamily="34" charset="0"/>
                <a:cs typeface="Arial" pitchFamily="34" charset="0"/>
              </a:rPr>
              <a:t> of COPD (Assess symptoms first) </a:t>
            </a:r>
            <a:endParaRPr lang="da-DK" sz="3600" b="0" dirty="0">
              <a:solidFill>
                <a:srgbClr val="FF0000"/>
              </a:solidFill>
              <a:latin typeface="Arial" pitchFamily="34" charset="0"/>
              <a:cs typeface="Arial" pitchFamily="34" charset="0"/>
            </a:endParaRPr>
          </a:p>
        </p:txBody>
      </p:sp>
      <p:sp>
        <p:nvSpPr>
          <p:cNvPr id="131074" name="Tekstfelt 13"/>
          <p:cNvSpPr txBox="1">
            <a:spLocks noChangeArrowheads="1"/>
          </p:cNvSpPr>
          <p:nvPr/>
        </p:nvSpPr>
        <p:spPr bwMode="auto">
          <a:xfrm>
            <a:off x="6524625" y="4819650"/>
            <a:ext cx="248786" cy="369332"/>
          </a:xfrm>
          <a:prstGeom prst="rect">
            <a:avLst/>
          </a:prstGeom>
          <a:noFill/>
          <a:ln w="9525">
            <a:noFill/>
            <a:miter lim="800000"/>
            <a:headEnd/>
            <a:tailEnd/>
          </a:ln>
        </p:spPr>
        <p:txBody>
          <a:bodyPr wrap="none">
            <a:spAutoFit/>
          </a:bodyPr>
          <a:lstStyle/>
          <a:p>
            <a:r>
              <a:rPr lang="da-DK" sz="1800">
                <a:solidFill>
                  <a:schemeClr val="tx2"/>
                </a:solidFill>
                <a:latin typeface="Arial" pitchFamily="34" charset="0"/>
                <a:cs typeface="Arial" pitchFamily="34" charset="0"/>
              </a:rPr>
              <a:t> </a:t>
            </a:r>
          </a:p>
        </p:txBody>
      </p:sp>
      <p:sp>
        <p:nvSpPr>
          <p:cNvPr id="131075" name="Tekstfelt 27"/>
          <p:cNvSpPr txBox="1">
            <a:spLocks noChangeArrowheads="1"/>
          </p:cNvSpPr>
          <p:nvPr/>
        </p:nvSpPr>
        <p:spPr bwMode="auto">
          <a:xfrm>
            <a:off x="2346325" y="5159375"/>
            <a:ext cx="312906" cy="369332"/>
          </a:xfrm>
          <a:prstGeom prst="rect">
            <a:avLst/>
          </a:prstGeom>
          <a:noFill/>
          <a:ln w="9525">
            <a:noFill/>
            <a:miter lim="800000"/>
            <a:headEnd/>
            <a:tailEnd/>
          </a:ln>
        </p:spPr>
        <p:txBody>
          <a:bodyPr wrap="none">
            <a:spAutoFit/>
          </a:bodyPr>
          <a:lstStyle/>
          <a:p>
            <a:r>
              <a:rPr lang="da-DK" sz="1800">
                <a:solidFill>
                  <a:schemeClr val="tx2"/>
                </a:solidFill>
                <a:latin typeface="Arial" pitchFamily="34" charset="0"/>
                <a:cs typeface="Arial" pitchFamily="34" charset="0"/>
              </a:rPr>
              <a:t>  </a:t>
            </a:r>
          </a:p>
        </p:txBody>
      </p:sp>
      <p:sp>
        <p:nvSpPr>
          <p:cNvPr id="31" name="Line 4"/>
          <p:cNvSpPr>
            <a:spLocks noChangeShapeType="1"/>
          </p:cNvSpPr>
          <p:nvPr/>
        </p:nvSpPr>
        <p:spPr bwMode="auto">
          <a:xfrm>
            <a:off x="1600200" y="1143000"/>
            <a:ext cx="7202488"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p:spPr>
        <p:txBody>
          <a:bodyPr wrap="none" anchor="ctr"/>
          <a:lstStyle/>
          <a:p>
            <a:pPr>
              <a:defRPr/>
            </a:pPr>
            <a:endParaRPr lang="en-US" sz="1800">
              <a:solidFill>
                <a:schemeClr val="tx2"/>
              </a:solidFill>
              <a:latin typeface="Arial" pitchFamily="34" charset="0"/>
              <a:ea typeface="ＭＳ Ｐゴシック" charset="0"/>
              <a:cs typeface="Arial" pitchFamily="34" charset="0"/>
            </a:endParaRPr>
          </a:p>
        </p:txBody>
      </p:sp>
      <p:sp>
        <p:nvSpPr>
          <p:cNvPr id="131077" name="TextBox 1"/>
          <p:cNvSpPr txBox="1">
            <a:spLocks noChangeArrowheads="1"/>
          </p:cNvSpPr>
          <p:nvPr/>
        </p:nvSpPr>
        <p:spPr bwMode="auto">
          <a:xfrm>
            <a:off x="1676400" y="6581775"/>
            <a:ext cx="6096000" cy="276225"/>
          </a:xfrm>
          <a:prstGeom prst="rect">
            <a:avLst/>
          </a:prstGeom>
          <a:noFill/>
          <a:ln w="9525">
            <a:noFill/>
            <a:miter lim="800000"/>
            <a:headEnd/>
            <a:tailEnd/>
          </a:ln>
        </p:spPr>
        <p:txBody>
          <a:bodyPr>
            <a:spAutoFit/>
          </a:bodyPr>
          <a:lstStyle/>
          <a:p>
            <a:pPr algn="ctr"/>
            <a:r>
              <a:rPr lang="en-US" sz="1200">
                <a:solidFill>
                  <a:schemeClr val="tx2"/>
                </a:solidFill>
                <a:latin typeface="Arial" pitchFamily="34" charset="0"/>
                <a:cs typeface="Arial" pitchFamily="34" charset="0"/>
              </a:rPr>
              <a:t>© 2014 Global Initiative for Chronic Obstructive Lung Disease</a:t>
            </a:r>
          </a:p>
        </p:txBody>
      </p:sp>
      <p:grpSp>
        <p:nvGrpSpPr>
          <p:cNvPr id="2" name="Group 3"/>
          <p:cNvGrpSpPr>
            <a:grpSpLocks/>
          </p:cNvGrpSpPr>
          <p:nvPr/>
        </p:nvGrpSpPr>
        <p:grpSpPr bwMode="auto">
          <a:xfrm>
            <a:off x="417594" y="1208568"/>
            <a:ext cx="8461213" cy="4647772"/>
            <a:chOff x="1650805" y="1386402"/>
            <a:chExt cx="7130672" cy="4666958"/>
          </a:xfrm>
        </p:grpSpPr>
        <p:sp>
          <p:nvSpPr>
            <p:cNvPr id="131083" name="7 CuadroTexto"/>
            <p:cNvSpPr txBox="1">
              <a:spLocks noChangeArrowheads="1"/>
            </p:cNvSpPr>
            <p:nvPr/>
          </p:nvSpPr>
          <p:spPr bwMode="auto">
            <a:xfrm rot="16200000">
              <a:off x="-229164" y="3266371"/>
              <a:ext cx="4278693" cy="518756"/>
            </a:xfrm>
            <a:prstGeom prst="rect">
              <a:avLst/>
            </a:prstGeom>
            <a:noFill/>
            <a:ln w="9525">
              <a:noFill/>
              <a:miter lim="800000"/>
              <a:headEnd/>
              <a:tailEnd/>
            </a:ln>
          </p:spPr>
          <p:txBody>
            <a:bodyPr wrap="none">
              <a:spAutoFit/>
            </a:bodyPr>
            <a:lstStyle/>
            <a:p>
              <a:pPr algn="ctr"/>
              <a:r>
                <a:rPr lang="en-US" b="1">
                  <a:solidFill>
                    <a:schemeClr val="tx2"/>
                  </a:solidFill>
                  <a:latin typeface="Arial" pitchFamily="34" charset="0"/>
                  <a:cs typeface="Arial" pitchFamily="34" charset="0"/>
                </a:rPr>
                <a:t>Risk</a:t>
              </a:r>
              <a:r>
                <a:rPr lang="en-US">
                  <a:solidFill>
                    <a:schemeClr val="tx2"/>
                  </a:solidFill>
                  <a:latin typeface="Arial" pitchFamily="34" charset="0"/>
                  <a:cs typeface="Arial" pitchFamily="34" charset="0"/>
                </a:rPr>
                <a:t> </a:t>
              </a:r>
            </a:p>
            <a:p>
              <a:pPr algn="ctr"/>
              <a:r>
                <a:rPr lang="en-US" sz="1600">
                  <a:solidFill>
                    <a:schemeClr val="tx2"/>
                  </a:solidFill>
                  <a:latin typeface="Arial" pitchFamily="34" charset="0"/>
                  <a:cs typeface="Arial" pitchFamily="34" charset="0"/>
                </a:rPr>
                <a:t>(GOLD Classification of </a:t>
              </a:r>
              <a:r>
                <a:rPr lang="en-US" sz="1600" b="1">
                  <a:solidFill>
                    <a:schemeClr val="tx2"/>
                  </a:solidFill>
                  <a:latin typeface="Arial" pitchFamily="34" charset="0"/>
                  <a:cs typeface="Arial" pitchFamily="34" charset="0"/>
                </a:rPr>
                <a:t>Airflow Limitation)</a:t>
              </a:r>
              <a:r>
                <a:rPr lang="en-US" sz="1600">
                  <a:solidFill>
                    <a:schemeClr val="tx2"/>
                  </a:solidFill>
                  <a:latin typeface="Arial" pitchFamily="34" charset="0"/>
                  <a:cs typeface="Arial" pitchFamily="34" charset="0"/>
                </a:rPr>
                <a:t>)</a:t>
              </a:r>
            </a:p>
          </p:txBody>
        </p:sp>
        <p:sp>
          <p:nvSpPr>
            <p:cNvPr id="131084" name="7 CuadroTexto"/>
            <p:cNvSpPr txBox="1">
              <a:spLocks noChangeArrowheads="1"/>
            </p:cNvSpPr>
            <p:nvPr/>
          </p:nvSpPr>
          <p:spPr bwMode="auto">
            <a:xfrm rot="16200000">
              <a:off x="6999587" y="3199406"/>
              <a:ext cx="3045023" cy="518756"/>
            </a:xfrm>
            <a:prstGeom prst="rect">
              <a:avLst/>
            </a:prstGeom>
            <a:noFill/>
            <a:ln w="9525">
              <a:noFill/>
              <a:miter lim="800000"/>
              <a:headEnd/>
              <a:tailEnd/>
            </a:ln>
          </p:spPr>
          <p:txBody>
            <a:bodyPr>
              <a:spAutoFit/>
            </a:bodyPr>
            <a:lstStyle/>
            <a:p>
              <a:pPr algn="ctr"/>
              <a:r>
                <a:rPr lang="en-US" b="1">
                  <a:solidFill>
                    <a:schemeClr val="tx2"/>
                  </a:solidFill>
                  <a:latin typeface="Arial" pitchFamily="34" charset="0"/>
                  <a:cs typeface="Arial" pitchFamily="34" charset="0"/>
                </a:rPr>
                <a:t>Risk</a:t>
              </a:r>
              <a:r>
                <a:rPr lang="en-US">
                  <a:solidFill>
                    <a:schemeClr val="tx2"/>
                  </a:solidFill>
                  <a:latin typeface="Arial" pitchFamily="34" charset="0"/>
                  <a:cs typeface="Arial" pitchFamily="34" charset="0"/>
                </a:rPr>
                <a:t> </a:t>
              </a:r>
            </a:p>
            <a:p>
              <a:pPr algn="ctr"/>
              <a:r>
                <a:rPr lang="en-US" sz="1600">
                  <a:solidFill>
                    <a:schemeClr val="tx2"/>
                  </a:solidFill>
                  <a:latin typeface="Arial" pitchFamily="34" charset="0"/>
                  <a:cs typeface="Arial" pitchFamily="34" charset="0"/>
                </a:rPr>
                <a:t>(Exacerbation history)</a:t>
              </a:r>
            </a:p>
          </p:txBody>
        </p:sp>
        <p:sp>
          <p:nvSpPr>
            <p:cNvPr id="131085" name="Tekstfelt 35"/>
            <p:cNvSpPr txBox="1">
              <a:spLocks noChangeArrowheads="1"/>
            </p:cNvSpPr>
            <p:nvPr/>
          </p:nvSpPr>
          <p:spPr bwMode="auto">
            <a:xfrm>
              <a:off x="6500489" y="1550108"/>
              <a:ext cx="1669653" cy="2874138"/>
            </a:xfrm>
            <a:prstGeom prst="rect">
              <a:avLst/>
            </a:prstGeom>
            <a:noFill/>
            <a:ln w="9525">
              <a:noFill/>
              <a:miter lim="800000"/>
              <a:headEnd/>
              <a:tailEnd/>
            </a:ln>
          </p:spPr>
          <p:txBody>
            <a:bodyPr>
              <a:spAutoFit/>
            </a:bodyPr>
            <a:lstStyle/>
            <a:p>
              <a:r>
                <a:rPr lang="da-DK">
                  <a:solidFill>
                    <a:schemeClr val="tx2"/>
                  </a:solidFill>
                  <a:latin typeface="Arial" pitchFamily="34" charset="0"/>
                  <a:cs typeface="Arial" pitchFamily="34" charset="0"/>
                </a:rPr>
                <a:t>≥ 2</a:t>
              </a:r>
            </a:p>
            <a:p>
              <a:r>
                <a:rPr lang="da-DK">
                  <a:solidFill>
                    <a:schemeClr val="tx2"/>
                  </a:solidFill>
                  <a:latin typeface="Arial" pitchFamily="34" charset="0"/>
                  <a:cs typeface="Arial" pitchFamily="34" charset="0"/>
                </a:rPr>
                <a:t>        </a:t>
              </a:r>
              <a:r>
                <a:rPr lang="da-DK" i="1">
                  <a:solidFill>
                    <a:schemeClr val="tx2"/>
                  </a:solidFill>
                  <a:latin typeface="Arial" pitchFamily="34" charset="0"/>
                  <a:cs typeface="Arial" pitchFamily="34" charset="0"/>
                </a:rPr>
                <a:t>or</a:t>
              </a:r>
              <a:r>
                <a:rPr lang="da-DK">
                  <a:solidFill>
                    <a:schemeClr val="tx2"/>
                  </a:solidFill>
                  <a:latin typeface="Arial" pitchFamily="34" charset="0"/>
                  <a:cs typeface="Arial" pitchFamily="34" charset="0"/>
                </a:rPr>
                <a:t> </a:t>
              </a:r>
            </a:p>
            <a:p>
              <a:r>
                <a:rPr lang="da-DK">
                  <a:solidFill>
                    <a:schemeClr val="tx2"/>
                  </a:solidFill>
                  <a:latin typeface="Arial" pitchFamily="34" charset="0"/>
                  <a:cs typeface="Arial" pitchFamily="34" charset="0"/>
                </a:rPr>
                <a:t>    </a:t>
              </a:r>
              <a:r>
                <a:rPr lang="da-DK" u="sng">
                  <a:solidFill>
                    <a:schemeClr val="tx2"/>
                  </a:solidFill>
                  <a:latin typeface="Arial" pitchFamily="34" charset="0"/>
                  <a:cs typeface="Arial" pitchFamily="34" charset="0"/>
                </a:rPr>
                <a:t>&gt;</a:t>
              </a:r>
              <a:r>
                <a:rPr lang="da-DK">
                  <a:solidFill>
                    <a:schemeClr val="tx2"/>
                  </a:solidFill>
                  <a:latin typeface="Arial" pitchFamily="34" charset="0"/>
                  <a:cs typeface="Arial" pitchFamily="34" charset="0"/>
                </a:rPr>
                <a:t> 1  leading</a:t>
              </a:r>
            </a:p>
            <a:p>
              <a:r>
                <a:rPr lang="da-DK">
                  <a:solidFill>
                    <a:schemeClr val="tx2"/>
                  </a:solidFill>
                  <a:latin typeface="Arial" pitchFamily="34" charset="0"/>
                  <a:cs typeface="Arial" pitchFamily="34" charset="0"/>
                </a:rPr>
                <a:t>    to  hospital</a:t>
              </a:r>
            </a:p>
            <a:p>
              <a:r>
                <a:rPr lang="da-DK">
                  <a:solidFill>
                    <a:schemeClr val="tx2"/>
                  </a:solidFill>
                  <a:latin typeface="Arial" pitchFamily="34" charset="0"/>
                  <a:cs typeface="Arial" pitchFamily="34" charset="0"/>
                </a:rPr>
                <a:t>    admission</a:t>
              </a:r>
            </a:p>
            <a:p>
              <a:endParaRPr lang="da-DK">
                <a:solidFill>
                  <a:schemeClr val="tx2"/>
                </a:solidFill>
                <a:latin typeface="Arial" pitchFamily="34" charset="0"/>
                <a:cs typeface="Arial" pitchFamily="34" charset="0"/>
              </a:endParaRPr>
            </a:p>
            <a:p>
              <a:r>
                <a:rPr lang="da-DK">
                  <a:solidFill>
                    <a:schemeClr val="tx2"/>
                  </a:solidFill>
                  <a:latin typeface="Arial" pitchFamily="34" charset="0"/>
                  <a:cs typeface="Arial" pitchFamily="34" charset="0"/>
                </a:rPr>
                <a:t>1 (not leading</a:t>
              </a:r>
            </a:p>
            <a:p>
              <a:r>
                <a:rPr lang="da-DK">
                  <a:solidFill>
                    <a:schemeClr val="tx2"/>
                  </a:solidFill>
                  <a:latin typeface="Arial" pitchFamily="34" charset="0"/>
                  <a:cs typeface="Arial" pitchFamily="34" charset="0"/>
                </a:rPr>
                <a:t>     to hospital</a:t>
              </a:r>
            </a:p>
            <a:p>
              <a:r>
                <a:rPr lang="da-DK">
                  <a:solidFill>
                    <a:schemeClr val="tx2"/>
                  </a:solidFill>
                  <a:latin typeface="Arial" pitchFamily="34" charset="0"/>
                  <a:cs typeface="Arial" pitchFamily="34" charset="0"/>
                </a:rPr>
                <a:t>     admission)</a:t>
              </a:r>
            </a:p>
            <a:p>
              <a:endParaRPr lang="da-DK">
                <a:solidFill>
                  <a:schemeClr val="tx2"/>
                </a:solidFill>
                <a:latin typeface="Arial" pitchFamily="34" charset="0"/>
                <a:cs typeface="Arial" pitchFamily="34" charset="0"/>
              </a:endParaRPr>
            </a:p>
          </p:txBody>
        </p:sp>
        <p:sp>
          <p:nvSpPr>
            <p:cNvPr id="131086" name="Tekstfelt 37"/>
            <p:cNvSpPr txBox="1">
              <a:spLocks noChangeArrowheads="1"/>
            </p:cNvSpPr>
            <p:nvPr/>
          </p:nvSpPr>
          <p:spPr bwMode="auto">
            <a:xfrm>
              <a:off x="6436107" y="4918098"/>
              <a:ext cx="371775" cy="370857"/>
            </a:xfrm>
            <a:prstGeom prst="rect">
              <a:avLst/>
            </a:prstGeom>
            <a:noFill/>
            <a:ln w="9525">
              <a:noFill/>
              <a:miter lim="800000"/>
              <a:headEnd/>
              <a:tailEnd/>
            </a:ln>
          </p:spPr>
          <p:txBody>
            <a:bodyPr wrap="none">
              <a:spAutoFit/>
            </a:bodyPr>
            <a:lstStyle/>
            <a:p>
              <a:r>
                <a:rPr lang="da-DK">
                  <a:solidFill>
                    <a:schemeClr val="tx2"/>
                  </a:solidFill>
                  <a:latin typeface="Arial" pitchFamily="34" charset="0"/>
                  <a:cs typeface="Arial" pitchFamily="34" charset="0"/>
                </a:rPr>
                <a:t>  0</a:t>
              </a:r>
            </a:p>
          </p:txBody>
        </p:sp>
        <p:sp>
          <p:nvSpPr>
            <p:cNvPr id="33" name="1 Rectángulo"/>
            <p:cNvSpPr/>
            <p:nvPr/>
          </p:nvSpPr>
          <p:spPr>
            <a:xfrm>
              <a:off x="2711661" y="1473593"/>
              <a:ext cx="3685813" cy="3953252"/>
            </a:xfrm>
            <a:prstGeom prst="rect">
              <a:avLst/>
            </a:prstGeom>
            <a:noFill/>
            <a:ln w="25400" cap="flat" cmpd="sng" algn="ctr">
              <a:solidFill>
                <a:schemeClr val="bg1"/>
              </a:solidFill>
              <a:prstDash val="solid"/>
            </a:ln>
            <a:effectLst>
              <a:outerShdw blurRad="50800" dist="38100" dir="2700000" algn="tl" rotWithShape="0">
                <a:prstClr val="black">
                  <a:alpha val="40000"/>
                </a:prstClr>
              </a:outerShdw>
            </a:effectLst>
          </p:spPr>
          <p:txBody>
            <a:bodyPr anchor="ctr"/>
            <a:lstStyle/>
            <a:p>
              <a:pPr algn="ctr">
                <a:defRPr/>
              </a:pPr>
              <a:endParaRPr lang="en-US" sz="1400" kern="0">
                <a:solidFill>
                  <a:schemeClr val="tx2"/>
                </a:solidFill>
                <a:latin typeface="Arial" pitchFamily="34" charset="0"/>
                <a:ea typeface="ＭＳ Ｐゴシック"/>
                <a:cs typeface="Arial" pitchFamily="34" charset="0"/>
              </a:endParaRPr>
            </a:p>
          </p:txBody>
        </p:sp>
        <p:sp>
          <p:nvSpPr>
            <p:cNvPr id="131088" name="13 CuadroTexto"/>
            <p:cNvSpPr txBox="1">
              <a:spLocks noChangeArrowheads="1"/>
            </p:cNvSpPr>
            <p:nvPr/>
          </p:nvSpPr>
          <p:spPr bwMode="auto">
            <a:xfrm>
              <a:off x="4088882" y="5682503"/>
              <a:ext cx="1149911" cy="370857"/>
            </a:xfrm>
            <a:prstGeom prst="rect">
              <a:avLst/>
            </a:prstGeom>
            <a:noFill/>
            <a:ln w="9525">
              <a:noFill/>
              <a:miter lim="800000"/>
              <a:headEnd/>
              <a:tailEnd/>
            </a:ln>
          </p:spPr>
          <p:txBody>
            <a:bodyPr wrap="none">
              <a:spAutoFit/>
            </a:bodyPr>
            <a:lstStyle/>
            <a:p>
              <a:pPr algn="ctr"/>
              <a:r>
                <a:rPr lang="en-US" b="1">
                  <a:solidFill>
                    <a:schemeClr val="tx2"/>
                  </a:solidFill>
                  <a:latin typeface="Arial" pitchFamily="34" charset="0"/>
                  <a:cs typeface="Arial" pitchFamily="34" charset="0"/>
                </a:rPr>
                <a:t>Symptoms</a:t>
              </a:r>
            </a:p>
          </p:txBody>
        </p:sp>
        <p:cxnSp>
          <p:nvCxnSpPr>
            <p:cNvPr id="131089" name="14 Conector recto"/>
            <p:cNvCxnSpPr>
              <a:cxnSpLocks noChangeShapeType="1"/>
            </p:cNvCxnSpPr>
            <p:nvPr/>
          </p:nvCxnSpPr>
          <p:spPr bwMode="auto">
            <a:xfrm>
              <a:off x="4663836" y="1473593"/>
              <a:ext cx="0" cy="3952624"/>
            </a:xfrm>
            <a:prstGeom prst="line">
              <a:avLst/>
            </a:prstGeom>
            <a:noFill/>
            <a:ln w="38100" algn="ctr">
              <a:solidFill>
                <a:srgbClr val="FFFFFF"/>
              </a:solidFill>
              <a:prstDash val="dash"/>
              <a:round/>
              <a:headEnd/>
              <a:tailEnd/>
            </a:ln>
          </p:spPr>
        </p:cxnSp>
        <p:cxnSp>
          <p:nvCxnSpPr>
            <p:cNvPr id="131090" name="15 Conector recto"/>
            <p:cNvCxnSpPr>
              <a:cxnSpLocks noChangeShapeType="1"/>
            </p:cNvCxnSpPr>
            <p:nvPr/>
          </p:nvCxnSpPr>
          <p:spPr bwMode="auto">
            <a:xfrm>
              <a:off x="2776944" y="3525750"/>
              <a:ext cx="3685801" cy="16498"/>
            </a:xfrm>
            <a:prstGeom prst="line">
              <a:avLst/>
            </a:prstGeom>
            <a:noFill/>
            <a:ln w="38100" algn="ctr">
              <a:solidFill>
                <a:srgbClr val="FFFFFF"/>
              </a:solidFill>
              <a:prstDash val="dash"/>
              <a:round/>
              <a:headEnd/>
              <a:tailEnd/>
            </a:ln>
          </p:spPr>
        </p:cxnSp>
        <p:sp>
          <p:nvSpPr>
            <p:cNvPr id="131091" name="16 CuadroTexto"/>
            <p:cNvSpPr txBox="1">
              <a:spLocks noChangeArrowheads="1"/>
            </p:cNvSpPr>
            <p:nvPr/>
          </p:nvSpPr>
          <p:spPr bwMode="auto">
            <a:xfrm>
              <a:off x="3459688" y="2062054"/>
              <a:ext cx="695998" cy="648999"/>
            </a:xfrm>
            <a:prstGeom prst="rect">
              <a:avLst/>
            </a:prstGeom>
            <a:noFill/>
            <a:ln w="9525">
              <a:noFill/>
              <a:miter lim="800000"/>
              <a:headEnd/>
              <a:tailEnd/>
            </a:ln>
          </p:spPr>
          <p:txBody>
            <a:bodyPr wrap="none">
              <a:spAutoFit/>
            </a:bodyPr>
            <a:lstStyle/>
            <a:p>
              <a:pPr algn="ctr"/>
              <a:r>
                <a:rPr lang="en-US" sz="3600" b="1">
                  <a:solidFill>
                    <a:schemeClr val="tx2"/>
                  </a:solidFill>
                  <a:latin typeface="Arial" pitchFamily="34" charset="0"/>
                  <a:cs typeface="Arial" pitchFamily="34" charset="0"/>
                </a:rPr>
                <a:t>(C)</a:t>
              </a:r>
              <a:endParaRPr lang="en-US">
                <a:solidFill>
                  <a:schemeClr val="tx2"/>
                </a:solidFill>
                <a:latin typeface="Arial" pitchFamily="34" charset="0"/>
                <a:cs typeface="Arial" pitchFamily="34" charset="0"/>
              </a:endParaRPr>
            </a:p>
          </p:txBody>
        </p:sp>
        <p:sp>
          <p:nvSpPr>
            <p:cNvPr id="131092" name="17 CuadroTexto"/>
            <p:cNvSpPr txBox="1">
              <a:spLocks noChangeArrowheads="1"/>
            </p:cNvSpPr>
            <p:nvPr/>
          </p:nvSpPr>
          <p:spPr bwMode="auto">
            <a:xfrm>
              <a:off x="5230855" y="2082003"/>
              <a:ext cx="695999" cy="648999"/>
            </a:xfrm>
            <a:prstGeom prst="rect">
              <a:avLst/>
            </a:prstGeom>
            <a:noFill/>
            <a:ln w="9525">
              <a:noFill/>
              <a:miter lim="800000"/>
              <a:headEnd/>
              <a:tailEnd/>
            </a:ln>
          </p:spPr>
          <p:txBody>
            <a:bodyPr wrap="none">
              <a:spAutoFit/>
            </a:bodyPr>
            <a:lstStyle/>
            <a:p>
              <a:pPr algn="ctr"/>
              <a:r>
                <a:rPr lang="en-US" sz="3600" b="1">
                  <a:solidFill>
                    <a:schemeClr val="tx2"/>
                  </a:solidFill>
                  <a:latin typeface="Arial" pitchFamily="34" charset="0"/>
                  <a:cs typeface="Arial" pitchFamily="34" charset="0"/>
                </a:rPr>
                <a:t>(D)</a:t>
              </a:r>
              <a:endParaRPr lang="en-US">
                <a:solidFill>
                  <a:schemeClr val="tx2"/>
                </a:solidFill>
                <a:latin typeface="Arial" pitchFamily="34" charset="0"/>
                <a:cs typeface="Arial" pitchFamily="34" charset="0"/>
              </a:endParaRPr>
            </a:p>
          </p:txBody>
        </p:sp>
        <p:sp>
          <p:nvSpPr>
            <p:cNvPr id="131093" name="18 CuadroTexto"/>
            <p:cNvSpPr txBox="1">
              <a:spLocks noChangeArrowheads="1"/>
            </p:cNvSpPr>
            <p:nvPr/>
          </p:nvSpPr>
          <p:spPr bwMode="auto">
            <a:xfrm>
              <a:off x="3342985" y="4012290"/>
              <a:ext cx="804072" cy="648999"/>
            </a:xfrm>
            <a:prstGeom prst="rect">
              <a:avLst/>
            </a:prstGeom>
            <a:noFill/>
            <a:ln w="9525">
              <a:noFill/>
              <a:miter lim="800000"/>
              <a:headEnd/>
              <a:tailEnd/>
            </a:ln>
          </p:spPr>
          <p:txBody>
            <a:bodyPr wrap="none">
              <a:spAutoFit/>
            </a:bodyPr>
            <a:lstStyle/>
            <a:p>
              <a:pPr algn="ctr"/>
              <a:r>
                <a:rPr lang="en-US" sz="3600" b="1">
                  <a:solidFill>
                    <a:schemeClr val="tx2"/>
                  </a:solidFill>
                  <a:latin typeface="Arial" pitchFamily="34" charset="0"/>
                  <a:cs typeface="Arial" pitchFamily="34" charset="0"/>
                </a:rPr>
                <a:t> (A)</a:t>
              </a:r>
              <a:endParaRPr lang="en-US">
                <a:solidFill>
                  <a:schemeClr val="tx2"/>
                </a:solidFill>
                <a:latin typeface="Arial" pitchFamily="34" charset="0"/>
                <a:cs typeface="Arial" pitchFamily="34" charset="0"/>
              </a:endParaRPr>
            </a:p>
          </p:txBody>
        </p:sp>
        <p:sp>
          <p:nvSpPr>
            <p:cNvPr id="131094" name="19 CuadroTexto"/>
            <p:cNvSpPr txBox="1">
              <a:spLocks noChangeArrowheads="1"/>
            </p:cNvSpPr>
            <p:nvPr/>
          </p:nvSpPr>
          <p:spPr bwMode="auto">
            <a:xfrm>
              <a:off x="5219334" y="3979876"/>
              <a:ext cx="695999" cy="648999"/>
            </a:xfrm>
            <a:prstGeom prst="rect">
              <a:avLst/>
            </a:prstGeom>
            <a:noFill/>
            <a:ln w="9525">
              <a:noFill/>
              <a:miter lim="800000"/>
              <a:headEnd/>
              <a:tailEnd/>
            </a:ln>
          </p:spPr>
          <p:txBody>
            <a:bodyPr wrap="none">
              <a:spAutoFit/>
            </a:bodyPr>
            <a:lstStyle/>
            <a:p>
              <a:pPr algn="ctr"/>
              <a:r>
                <a:rPr lang="en-US" sz="3600" b="1">
                  <a:solidFill>
                    <a:schemeClr val="tx2"/>
                  </a:solidFill>
                  <a:latin typeface="Arial" pitchFamily="34" charset="0"/>
                  <a:cs typeface="Arial" pitchFamily="34" charset="0"/>
                </a:rPr>
                <a:t>(B)</a:t>
              </a:r>
              <a:endParaRPr lang="en-US">
                <a:solidFill>
                  <a:schemeClr val="tx2"/>
                </a:solidFill>
                <a:latin typeface="Arial" pitchFamily="34" charset="0"/>
                <a:cs typeface="Arial" pitchFamily="34" charset="0"/>
              </a:endParaRPr>
            </a:p>
          </p:txBody>
        </p:sp>
        <p:sp>
          <p:nvSpPr>
            <p:cNvPr id="131095" name="TextBox 2"/>
            <p:cNvSpPr txBox="1">
              <a:spLocks noChangeArrowheads="1"/>
            </p:cNvSpPr>
            <p:nvPr/>
          </p:nvSpPr>
          <p:spPr bwMode="auto">
            <a:xfrm>
              <a:off x="3228493" y="5376400"/>
              <a:ext cx="964455" cy="370857"/>
            </a:xfrm>
            <a:prstGeom prst="rect">
              <a:avLst/>
            </a:prstGeom>
            <a:noFill/>
            <a:ln w="9525">
              <a:noFill/>
              <a:miter lim="800000"/>
              <a:headEnd/>
              <a:tailEnd/>
            </a:ln>
          </p:spPr>
          <p:txBody>
            <a:bodyPr wrap="none">
              <a:spAutoFit/>
            </a:bodyPr>
            <a:lstStyle/>
            <a:p>
              <a:pPr algn="ctr"/>
              <a:r>
                <a:rPr lang="en-US">
                  <a:solidFill>
                    <a:schemeClr val="tx2"/>
                  </a:solidFill>
                  <a:latin typeface="Arial" pitchFamily="34" charset="0"/>
                  <a:cs typeface="Arial" pitchFamily="34" charset="0"/>
                </a:rPr>
                <a:t>CAT &lt; 10</a:t>
              </a:r>
            </a:p>
          </p:txBody>
        </p:sp>
        <p:sp>
          <p:nvSpPr>
            <p:cNvPr id="131096" name="Tekstfelt 47"/>
            <p:cNvSpPr txBox="1">
              <a:spLocks noChangeArrowheads="1"/>
            </p:cNvSpPr>
            <p:nvPr/>
          </p:nvSpPr>
          <p:spPr bwMode="auto">
            <a:xfrm>
              <a:off x="2315568" y="1764728"/>
              <a:ext cx="263701" cy="370857"/>
            </a:xfrm>
            <a:prstGeom prst="rect">
              <a:avLst/>
            </a:prstGeom>
            <a:noFill/>
            <a:ln w="9525">
              <a:noFill/>
              <a:miter lim="800000"/>
              <a:headEnd/>
              <a:tailEnd/>
            </a:ln>
          </p:spPr>
          <p:txBody>
            <a:bodyPr wrap="none">
              <a:spAutoFit/>
            </a:bodyPr>
            <a:lstStyle/>
            <a:p>
              <a:r>
                <a:rPr lang="da-DK">
                  <a:solidFill>
                    <a:schemeClr val="tx2"/>
                  </a:solidFill>
                  <a:latin typeface="Arial" pitchFamily="34" charset="0"/>
                  <a:cs typeface="Arial" pitchFamily="34" charset="0"/>
                </a:rPr>
                <a:t>4</a:t>
              </a:r>
            </a:p>
          </p:txBody>
        </p:sp>
        <p:sp>
          <p:nvSpPr>
            <p:cNvPr id="131097" name="Tekstfelt 48"/>
            <p:cNvSpPr txBox="1">
              <a:spLocks noChangeArrowheads="1"/>
            </p:cNvSpPr>
            <p:nvPr/>
          </p:nvSpPr>
          <p:spPr bwMode="auto">
            <a:xfrm>
              <a:off x="2320009" y="2791653"/>
              <a:ext cx="263701" cy="370857"/>
            </a:xfrm>
            <a:prstGeom prst="rect">
              <a:avLst/>
            </a:prstGeom>
            <a:noFill/>
            <a:ln w="9525">
              <a:noFill/>
              <a:miter lim="800000"/>
              <a:headEnd/>
              <a:tailEnd/>
            </a:ln>
          </p:spPr>
          <p:txBody>
            <a:bodyPr wrap="none">
              <a:spAutoFit/>
            </a:bodyPr>
            <a:lstStyle/>
            <a:p>
              <a:r>
                <a:rPr lang="da-DK">
                  <a:solidFill>
                    <a:schemeClr val="tx2"/>
                  </a:solidFill>
                  <a:latin typeface="Arial" pitchFamily="34" charset="0"/>
                  <a:cs typeface="Arial" pitchFamily="34" charset="0"/>
                </a:rPr>
                <a:t>3</a:t>
              </a:r>
            </a:p>
          </p:txBody>
        </p:sp>
        <p:sp>
          <p:nvSpPr>
            <p:cNvPr id="131098" name="Tekstfelt 49"/>
            <p:cNvSpPr txBox="1">
              <a:spLocks noChangeArrowheads="1"/>
            </p:cNvSpPr>
            <p:nvPr/>
          </p:nvSpPr>
          <p:spPr bwMode="auto">
            <a:xfrm>
              <a:off x="2324448" y="3802371"/>
              <a:ext cx="263701" cy="370857"/>
            </a:xfrm>
            <a:prstGeom prst="rect">
              <a:avLst/>
            </a:prstGeom>
            <a:noFill/>
            <a:ln w="9525">
              <a:noFill/>
              <a:miter lim="800000"/>
              <a:headEnd/>
              <a:tailEnd/>
            </a:ln>
          </p:spPr>
          <p:txBody>
            <a:bodyPr wrap="none">
              <a:spAutoFit/>
            </a:bodyPr>
            <a:lstStyle/>
            <a:p>
              <a:r>
                <a:rPr lang="da-DK">
                  <a:solidFill>
                    <a:schemeClr val="tx2"/>
                  </a:solidFill>
                  <a:latin typeface="Arial" pitchFamily="34" charset="0"/>
                  <a:cs typeface="Arial" pitchFamily="34" charset="0"/>
                </a:rPr>
                <a:t>2</a:t>
              </a:r>
            </a:p>
          </p:txBody>
        </p:sp>
        <p:sp>
          <p:nvSpPr>
            <p:cNvPr id="131099" name="Tekstfelt 50"/>
            <p:cNvSpPr txBox="1">
              <a:spLocks noChangeArrowheads="1"/>
            </p:cNvSpPr>
            <p:nvPr/>
          </p:nvSpPr>
          <p:spPr bwMode="auto">
            <a:xfrm>
              <a:off x="2341218" y="4732051"/>
              <a:ext cx="263701" cy="370857"/>
            </a:xfrm>
            <a:prstGeom prst="rect">
              <a:avLst/>
            </a:prstGeom>
            <a:noFill/>
            <a:ln w="9525">
              <a:noFill/>
              <a:miter lim="800000"/>
              <a:headEnd/>
              <a:tailEnd/>
            </a:ln>
          </p:spPr>
          <p:txBody>
            <a:bodyPr wrap="none">
              <a:spAutoFit/>
            </a:bodyPr>
            <a:lstStyle/>
            <a:p>
              <a:r>
                <a:rPr lang="da-DK">
                  <a:solidFill>
                    <a:schemeClr val="tx2"/>
                  </a:solidFill>
                  <a:latin typeface="Arial" pitchFamily="34" charset="0"/>
                  <a:cs typeface="Arial" pitchFamily="34" charset="0"/>
                </a:rPr>
                <a:t>1</a:t>
              </a:r>
            </a:p>
          </p:txBody>
        </p:sp>
        <p:sp>
          <p:nvSpPr>
            <p:cNvPr id="131100" name="Tekstfelt 51"/>
            <p:cNvSpPr txBox="1">
              <a:spLocks noChangeArrowheads="1"/>
            </p:cNvSpPr>
            <p:nvPr/>
          </p:nvSpPr>
          <p:spPr bwMode="auto">
            <a:xfrm>
              <a:off x="2345659" y="5159897"/>
              <a:ext cx="263701" cy="370857"/>
            </a:xfrm>
            <a:prstGeom prst="rect">
              <a:avLst/>
            </a:prstGeom>
            <a:noFill/>
            <a:ln w="9525">
              <a:noFill/>
              <a:miter lim="800000"/>
              <a:headEnd/>
              <a:tailEnd/>
            </a:ln>
          </p:spPr>
          <p:txBody>
            <a:bodyPr wrap="none">
              <a:spAutoFit/>
            </a:bodyPr>
            <a:lstStyle/>
            <a:p>
              <a:r>
                <a:rPr lang="da-DK">
                  <a:solidFill>
                    <a:schemeClr val="tx2"/>
                  </a:solidFill>
                  <a:latin typeface="Arial" pitchFamily="34" charset="0"/>
                  <a:cs typeface="Arial" pitchFamily="34" charset="0"/>
                </a:rPr>
                <a:t>  </a:t>
              </a:r>
            </a:p>
          </p:txBody>
        </p:sp>
        <p:sp>
          <p:nvSpPr>
            <p:cNvPr id="131101" name="TextBox 2"/>
            <p:cNvSpPr txBox="1">
              <a:spLocks noChangeArrowheads="1"/>
            </p:cNvSpPr>
            <p:nvPr/>
          </p:nvSpPr>
          <p:spPr bwMode="auto">
            <a:xfrm>
              <a:off x="5058496" y="5376400"/>
              <a:ext cx="1018492" cy="370857"/>
            </a:xfrm>
            <a:prstGeom prst="rect">
              <a:avLst/>
            </a:prstGeom>
            <a:noFill/>
            <a:ln w="9525">
              <a:noFill/>
              <a:miter lim="800000"/>
              <a:headEnd/>
              <a:tailEnd/>
            </a:ln>
          </p:spPr>
          <p:txBody>
            <a:bodyPr wrap="none">
              <a:spAutoFit/>
            </a:bodyPr>
            <a:lstStyle/>
            <a:p>
              <a:pPr algn="ctr"/>
              <a:r>
                <a:rPr lang="en-US">
                  <a:solidFill>
                    <a:schemeClr val="tx2"/>
                  </a:solidFill>
                  <a:latin typeface="Arial" pitchFamily="34" charset="0"/>
                  <a:cs typeface="Arial" pitchFamily="34" charset="0"/>
                </a:rPr>
                <a:t>CAT </a:t>
              </a:r>
              <a:r>
                <a:rPr lang="en-US" u="sng">
                  <a:solidFill>
                    <a:schemeClr val="tx2"/>
                  </a:solidFill>
                  <a:latin typeface="Arial" pitchFamily="34" charset="0"/>
                  <a:cs typeface="Arial" pitchFamily="34" charset="0"/>
                </a:rPr>
                <a:t>&gt;</a:t>
              </a:r>
              <a:r>
                <a:rPr lang="en-US">
                  <a:solidFill>
                    <a:schemeClr val="tx2"/>
                  </a:solidFill>
                  <a:latin typeface="Arial" pitchFamily="34" charset="0"/>
                  <a:cs typeface="Arial" pitchFamily="34" charset="0"/>
                </a:rPr>
                <a:t> 10 </a:t>
              </a:r>
            </a:p>
          </p:txBody>
        </p:sp>
      </p:grpSp>
      <p:grpSp>
        <p:nvGrpSpPr>
          <p:cNvPr id="3" name="Group 1"/>
          <p:cNvGrpSpPr>
            <a:grpSpLocks/>
          </p:cNvGrpSpPr>
          <p:nvPr/>
        </p:nvGrpSpPr>
        <p:grpSpPr bwMode="auto">
          <a:xfrm>
            <a:off x="2205480" y="5862638"/>
            <a:ext cx="3572201" cy="678836"/>
            <a:chOff x="2205610" y="5862931"/>
            <a:chExt cx="3572072" cy="678312"/>
          </a:xfrm>
        </p:grpSpPr>
        <p:sp>
          <p:nvSpPr>
            <p:cNvPr id="131080" name="Rectangle 2"/>
            <p:cNvSpPr>
              <a:spLocks noChangeArrowheads="1"/>
            </p:cNvSpPr>
            <p:nvPr/>
          </p:nvSpPr>
          <p:spPr bwMode="auto">
            <a:xfrm>
              <a:off x="3116763" y="6172196"/>
              <a:ext cx="1890193" cy="369047"/>
            </a:xfrm>
            <a:prstGeom prst="rect">
              <a:avLst/>
            </a:prstGeom>
            <a:noFill/>
            <a:ln w="9525">
              <a:noFill/>
              <a:miter lim="800000"/>
              <a:headEnd/>
              <a:tailEnd/>
            </a:ln>
          </p:spPr>
          <p:txBody>
            <a:bodyPr wrap="none">
              <a:spAutoFit/>
            </a:bodyPr>
            <a:lstStyle/>
            <a:p>
              <a:pPr algn="ctr"/>
              <a:r>
                <a:rPr lang="en-US" b="1">
                  <a:solidFill>
                    <a:schemeClr val="tx2"/>
                  </a:solidFill>
                  <a:latin typeface="Arial" pitchFamily="34" charset="0"/>
                  <a:cs typeface="Arial" pitchFamily="34" charset="0"/>
                </a:rPr>
                <a:t>Breathlessness</a:t>
              </a:r>
            </a:p>
          </p:txBody>
        </p:sp>
        <p:sp>
          <p:nvSpPr>
            <p:cNvPr id="131081" name="TextBox 2"/>
            <p:cNvSpPr txBox="1">
              <a:spLocks noChangeArrowheads="1"/>
            </p:cNvSpPr>
            <p:nvPr/>
          </p:nvSpPr>
          <p:spPr bwMode="auto">
            <a:xfrm>
              <a:off x="2205610" y="5867396"/>
              <a:ext cx="1415721" cy="369047"/>
            </a:xfrm>
            <a:prstGeom prst="rect">
              <a:avLst/>
            </a:prstGeom>
            <a:noFill/>
            <a:ln w="9525">
              <a:noFill/>
              <a:miter lim="800000"/>
              <a:headEnd/>
              <a:tailEnd/>
            </a:ln>
          </p:spPr>
          <p:txBody>
            <a:bodyPr wrap="none">
              <a:spAutoFit/>
            </a:bodyPr>
            <a:lstStyle/>
            <a:p>
              <a:pPr algn="ctr"/>
              <a:r>
                <a:rPr lang="en-US">
                  <a:solidFill>
                    <a:schemeClr val="tx2"/>
                  </a:solidFill>
                  <a:latin typeface="Arial" pitchFamily="34" charset="0"/>
                  <a:cs typeface="Arial" pitchFamily="34" charset="0"/>
                </a:rPr>
                <a:t>mMRC  0–1</a:t>
              </a:r>
            </a:p>
          </p:txBody>
        </p:sp>
        <p:sp>
          <p:nvSpPr>
            <p:cNvPr id="131082" name="Rectangle 4"/>
            <p:cNvSpPr>
              <a:spLocks noChangeArrowheads="1"/>
            </p:cNvSpPr>
            <p:nvPr/>
          </p:nvSpPr>
          <p:spPr bwMode="auto">
            <a:xfrm>
              <a:off x="4483784" y="5862931"/>
              <a:ext cx="1293898" cy="369047"/>
            </a:xfrm>
            <a:prstGeom prst="rect">
              <a:avLst/>
            </a:prstGeom>
            <a:noFill/>
            <a:ln w="9525">
              <a:noFill/>
              <a:miter lim="800000"/>
              <a:headEnd/>
              <a:tailEnd/>
            </a:ln>
          </p:spPr>
          <p:txBody>
            <a:bodyPr wrap="none">
              <a:spAutoFit/>
            </a:bodyPr>
            <a:lstStyle/>
            <a:p>
              <a:pPr algn="ctr"/>
              <a:r>
                <a:rPr lang="en-US">
                  <a:solidFill>
                    <a:schemeClr val="tx2"/>
                  </a:solidFill>
                  <a:latin typeface="Arial" pitchFamily="34" charset="0"/>
                  <a:cs typeface="Arial" pitchFamily="34" charset="0"/>
                </a:rPr>
                <a:t>mMRC </a:t>
              </a:r>
              <a:r>
                <a:rPr lang="en-US" u="sng">
                  <a:solidFill>
                    <a:schemeClr val="tx2"/>
                  </a:solidFill>
                  <a:latin typeface="Arial" pitchFamily="34" charset="0"/>
                  <a:cs typeface="Arial" pitchFamily="34" charset="0"/>
                </a:rPr>
                <a:t>&gt;</a:t>
              </a:r>
              <a:r>
                <a:rPr lang="en-US">
                  <a:solidFill>
                    <a:schemeClr val="tx2"/>
                  </a:solidFill>
                  <a:latin typeface="Arial" pitchFamily="34" charset="0"/>
                  <a:cs typeface="Arial" pitchFamily="34" charset="0"/>
                </a:rPr>
                <a:t> 2</a:t>
              </a:r>
            </a:p>
          </p:txBody>
        </p:sp>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ubstituent text 11"/>
          <p:cNvSpPr>
            <a:spLocks noGrp="1"/>
          </p:cNvSpPr>
          <p:nvPr>
            <p:ph type="body" sz="half" idx="4294967295"/>
          </p:nvPr>
        </p:nvSpPr>
        <p:spPr>
          <a:xfrm>
            <a:off x="6588125" y="3933825"/>
            <a:ext cx="2281238" cy="1582738"/>
          </a:xfrm>
        </p:spPr>
        <p:txBody>
          <a:bodyPr/>
          <a:lstStyle/>
          <a:p>
            <a:pPr algn="ctr" eaLnBrk="1" hangingPunct="1">
              <a:buFont typeface="Times" pitchFamily="-65" charset="0"/>
              <a:buNone/>
            </a:pPr>
            <a:r>
              <a:rPr lang="en-GB" sz="1600" b="1" dirty="0" smtClean="0">
                <a:solidFill>
                  <a:schemeClr val="accent2"/>
                </a:solidFill>
                <a:latin typeface="Tahoma" pitchFamily="34" charset="0"/>
                <a:ea typeface="Tahoma" pitchFamily="34" charset="0"/>
                <a:cs typeface="Tahoma" pitchFamily="34" charset="0"/>
              </a:rPr>
              <a:t>	Smoking is the most important single cause of morbidity and mortality.</a:t>
            </a:r>
            <a:endParaRPr lang="en-US" sz="1600" b="1" dirty="0" smtClean="0">
              <a:solidFill>
                <a:schemeClr val="accent2"/>
              </a:solidFill>
              <a:latin typeface="Tahoma" pitchFamily="34" charset="0"/>
              <a:ea typeface="Tahoma" pitchFamily="34" charset="0"/>
              <a:cs typeface="Tahoma" pitchFamily="34" charset="0"/>
            </a:endParaRPr>
          </a:p>
        </p:txBody>
      </p:sp>
      <p:graphicFrame>
        <p:nvGraphicFramePr>
          <p:cNvPr id="51202" name="Object 3"/>
          <p:cNvGraphicFramePr>
            <a:graphicFrameLocks noGrp="1"/>
          </p:cNvGraphicFramePr>
          <p:nvPr>
            <p:ph type="pic" idx="4294967295"/>
          </p:nvPr>
        </p:nvGraphicFramePr>
        <p:xfrm>
          <a:off x="6875463" y="333375"/>
          <a:ext cx="1641475" cy="1641475"/>
        </p:xfrm>
        <a:graphic>
          <a:graphicData uri="http://schemas.openxmlformats.org/presentationml/2006/ole">
            <mc:AlternateContent xmlns:mc="http://schemas.openxmlformats.org/markup-compatibility/2006">
              <mc:Choice xmlns:v="urn:schemas-microsoft-com:vml" Requires="v">
                <p:oleObj spid="_x0000_s4113" name="Clip" r:id="rId3" imgW="1641348" imgH="1641348" progId="">
                  <p:embed/>
                </p:oleObj>
              </mc:Choice>
              <mc:Fallback>
                <p:oleObj name="Clip" r:id="rId3" imgW="1641348" imgH="1641348" progId="">
                  <p:embed/>
                  <p:pic>
                    <p:nvPicPr>
                      <p:cNvPr id="0" name="Picture 2"/>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333375"/>
                        <a:ext cx="1641475" cy="16414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 name="Dreptunghi 49"/>
          <p:cNvSpPr/>
          <p:nvPr/>
        </p:nvSpPr>
        <p:spPr>
          <a:xfrm rot="431725">
            <a:off x="5813106" y="2045769"/>
            <a:ext cx="3276332" cy="1077218"/>
          </a:xfrm>
          <a:prstGeom prst="rect">
            <a:avLst/>
          </a:prstGeom>
          <a:ln>
            <a:noFill/>
          </a:ln>
          <a:effectLst/>
          <a:scene3d>
            <a:camera prst="orthographicFront">
              <a:rot lat="0" lon="0" rev="0"/>
            </a:camera>
            <a:lightRig rig="contrasting" dir="t">
              <a:rot lat="0" lon="0" rev="7800000"/>
            </a:lightRig>
          </a:scene3d>
          <a:sp3d>
            <a:bevelT w="139700" h="139700"/>
          </a:sp3d>
        </p:spPr>
        <p:txBody>
          <a:bodyPr>
            <a:spAutoFit/>
          </a:bodyPr>
          <a:lstStyle/>
          <a:p>
            <a:pPr algn="ctr"/>
            <a:r>
              <a:rPr lang="en-GB" sz="1600" b="1" dirty="0">
                <a:solidFill>
                  <a:schemeClr val="accent2"/>
                </a:solidFill>
                <a:latin typeface="Tahoma" pitchFamily="34" charset="0"/>
                <a:ea typeface="Tahoma" pitchFamily="34" charset="0"/>
                <a:cs typeface="Tahoma" pitchFamily="34" charset="0"/>
              </a:rPr>
              <a:t>SC is the only effective intervention to prevent, to slow progress and to improve outcome in COPD!</a:t>
            </a:r>
            <a:endParaRPr lang="en-US" sz="1600" b="1" dirty="0">
              <a:solidFill>
                <a:schemeClr val="accent2"/>
              </a:solidFill>
              <a:latin typeface="Tahoma" pitchFamily="34" charset="0"/>
              <a:ea typeface="Tahoma" pitchFamily="34" charset="0"/>
              <a:cs typeface="Tahoma" pitchFamily="34" charset="0"/>
            </a:endParaRPr>
          </a:p>
        </p:txBody>
      </p:sp>
      <p:sp>
        <p:nvSpPr>
          <p:cNvPr id="8" name="CasetăText 8"/>
          <p:cNvSpPr txBox="1"/>
          <p:nvPr/>
        </p:nvSpPr>
        <p:spPr>
          <a:xfrm>
            <a:off x="539552" y="1268760"/>
            <a:ext cx="5544616" cy="4893647"/>
          </a:xfrm>
          <a:prstGeom prst="rect">
            <a:avLst/>
          </a:prstGeom>
          <a:noFill/>
          <a:ln>
            <a:noFill/>
          </a:ln>
          <a:effectLst/>
          <a:scene3d>
            <a:camera prst="orthographicFront">
              <a:rot lat="0" lon="0" rev="0"/>
            </a:camera>
            <a:lightRig rig="contrasting" dir="t">
              <a:rot lat="0" lon="0" rev="7800000"/>
            </a:lightRig>
          </a:scene3d>
          <a:sp3d>
            <a:bevelT w="139700" h="139700"/>
          </a:sp3d>
        </p:spPr>
        <p:txBody>
          <a:bodyPr>
            <a:spAutoFit/>
          </a:bodyPr>
          <a:lstStyle/>
          <a:p>
            <a:endParaRPr lang="en-GB" sz="2800" dirty="0">
              <a:solidFill>
                <a:schemeClr val="tx2"/>
              </a:solidFill>
              <a:latin typeface="Arial" pitchFamily="34" charset="0"/>
              <a:ea typeface="Tahoma" pitchFamily="34" charset="0"/>
              <a:cs typeface="Arial" pitchFamily="34" charset="0"/>
            </a:endParaRPr>
          </a:p>
          <a:p>
            <a:endParaRPr lang="en-GB" sz="2800" dirty="0">
              <a:solidFill>
                <a:schemeClr val="tx2"/>
              </a:solidFill>
              <a:latin typeface="Arial" pitchFamily="34" charset="0"/>
              <a:ea typeface="Tahoma" pitchFamily="34" charset="0"/>
              <a:cs typeface="Arial" pitchFamily="34" charset="0"/>
            </a:endParaRPr>
          </a:p>
          <a:p>
            <a:pPr>
              <a:buClr>
                <a:schemeClr val="tx2"/>
              </a:buClr>
              <a:buFont typeface="Arial" charset="0"/>
              <a:buChar char="•"/>
            </a:pPr>
            <a:r>
              <a:rPr lang="en-GB" sz="2800" dirty="0">
                <a:solidFill>
                  <a:schemeClr val="tx2"/>
                </a:solidFill>
                <a:latin typeface="Arial" pitchFamily="34" charset="0"/>
                <a:ea typeface="Tahoma" pitchFamily="34" charset="0"/>
                <a:cs typeface="Arial" pitchFamily="34" charset="0"/>
              </a:rPr>
              <a:t> Effects of smoking cessation </a:t>
            </a:r>
            <a:r>
              <a:rPr lang="en-GB" sz="2800" dirty="0" smtClean="0">
                <a:solidFill>
                  <a:schemeClr val="tx2"/>
                </a:solidFill>
                <a:latin typeface="Arial" pitchFamily="34" charset="0"/>
                <a:ea typeface="Tahoma" pitchFamily="34" charset="0"/>
                <a:cs typeface="Arial" pitchFamily="34" charset="0"/>
              </a:rPr>
              <a:t>intervention on </a:t>
            </a:r>
            <a:r>
              <a:rPr lang="en-GB" sz="2800" dirty="0">
                <a:solidFill>
                  <a:schemeClr val="tx2"/>
                </a:solidFill>
                <a:latin typeface="Arial" pitchFamily="34" charset="0"/>
                <a:ea typeface="Tahoma" pitchFamily="34" charset="0"/>
                <a:cs typeface="Arial" pitchFamily="34" charset="0"/>
              </a:rPr>
              <a:t>COPD patients</a:t>
            </a:r>
          </a:p>
          <a:p>
            <a:pPr>
              <a:buClr>
                <a:schemeClr val="tx2"/>
              </a:buClr>
              <a:buFont typeface="Arial" charset="0"/>
              <a:buChar char="•"/>
            </a:pPr>
            <a:endParaRPr lang="en-GB" sz="2800" dirty="0">
              <a:solidFill>
                <a:schemeClr val="tx2"/>
              </a:solidFill>
              <a:latin typeface="Arial" pitchFamily="34" charset="0"/>
              <a:ea typeface="Tahoma" pitchFamily="34" charset="0"/>
              <a:cs typeface="Arial" pitchFamily="34" charset="0"/>
            </a:endParaRPr>
          </a:p>
          <a:p>
            <a:pPr>
              <a:buClr>
                <a:schemeClr val="tx2"/>
              </a:buClr>
              <a:buFont typeface="Arial" charset="0"/>
              <a:buChar char="•"/>
            </a:pPr>
            <a:r>
              <a:rPr lang="en-GB" sz="2800" dirty="0">
                <a:solidFill>
                  <a:schemeClr val="tx2"/>
                </a:solidFill>
                <a:latin typeface="Arial" pitchFamily="34" charset="0"/>
                <a:ea typeface="Tahoma" pitchFamily="34" charset="0"/>
                <a:cs typeface="Arial" pitchFamily="34" charset="0"/>
              </a:rPr>
              <a:t> Reasons why GPs keep their distance from the SC intervention</a:t>
            </a:r>
          </a:p>
          <a:p>
            <a:pPr>
              <a:buClr>
                <a:schemeClr val="tx2"/>
              </a:buClr>
              <a:buFont typeface="Arial" charset="0"/>
              <a:buChar char="•"/>
            </a:pPr>
            <a:endParaRPr lang="en-GB" sz="2800" dirty="0">
              <a:solidFill>
                <a:schemeClr val="tx2"/>
              </a:solidFill>
              <a:latin typeface="Arial" pitchFamily="34" charset="0"/>
              <a:ea typeface="Tahoma" pitchFamily="34" charset="0"/>
              <a:cs typeface="Arial" pitchFamily="34" charset="0"/>
            </a:endParaRPr>
          </a:p>
          <a:p>
            <a:pPr>
              <a:buClr>
                <a:schemeClr val="tx2"/>
              </a:buClr>
              <a:buFont typeface="Arial" charset="0"/>
              <a:buChar char="•"/>
            </a:pPr>
            <a:r>
              <a:rPr lang="en-GB" sz="2800" dirty="0">
                <a:solidFill>
                  <a:schemeClr val="tx2"/>
                </a:solidFill>
                <a:latin typeface="Arial" pitchFamily="34" charset="0"/>
                <a:ea typeface="Tahoma" pitchFamily="34" charset="0"/>
                <a:cs typeface="Arial" pitchFamily="34" charset="0"/>
              </a:rPr>
              <a:t> How could we overcome these barriers?</a:t>
            </a:r>
          </a:p>
          <a:p>
            <a:endParaRPr lang="en-US" sz="3200" b="1" dirty="0">
              <a:solidFill>
                <a:schemeClr val="tx2"/>
              </a:solidFill>
              <a:latin typeface="Arial" pitchFamily="34" charset="0"/>
              <a:ea typeface="Tahoma" pitchFamily="34" charset="0"/>
              <a:cs typeface="Arial" pitchFamily="34" charset="0"/>
            </a:endParaRPr>
          </a:p>
        </p:txBody>
      </p:sp>
      <p:sp>
        <p:nvSpPr>
          <p:cNvPr id="9" name="Title 1"/>
          <p:cNvSpPr txBox="1">
            <a:spLocks/>
          </p:cNvSpPr>
          <p:nvPr/>
        </p:nvSpPr>
        <p:spPr>
          <a:xfrm>
            <a:off x="358775" y="539750"/>
            <a:ext cx="7185025" cy="762000"/>
          </a:xfrm>
          <a:prstGeom prst="rect">
            <a:avLst/>
          </a:prstGeom>
        </p:spPr>
        <p:txBody>
          <a:bodyPr/>
          <a:lstStyle/>
          <a:p>
            <a:pPr eaLnBrk="1" hangingPunct="1">
              <a:defRPr/>
            </a:pPr>
            <a:r>
              <a:rPr lang="en-GB" sz="3500" kern="0" dirty="0">
                <a:solidFill>
                  <a:srgbClr val="FF0000"/>
                </a:solidFill>
                <a:latin typeface="Arial" pitchFamily="34" charset="0"/>
                <a:ea typeface="Tahoma" pitchFamily="34" charset="0"/>
                <a:cs typeface="Arial" pitchFamily="34" charset="0"/>
              </a:rPr>
              <a:t>Smoking Cessation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additive="base">
                                        <p:cTn id="13"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0"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200" dirty="0" smtClean="0">
                <a:solidFill>
                  <a:srgbClr val="FF0000"/>
                </a:solidFill>
                <a:latin typeface="Arial" pitchFamily="34" charset="0"/>
                <a:cs typeface="Arial" pitchFamily="34" charset="0"/>
              </a:rPr>
              <a:t>Smoking cessation improves lung function in mild/moderate COPD</a:t>
            </a:r>
            <a:endParaRPr lang="en-GB" sz="3200" dirty="0">
              <a:solidFill>
                <a:srgbClr val="FF0000"/>
              </a:solidFill>
              <a:latin typeface="Arial" pitchFamily="34" charset="0"/>
              <a:cs typeface="Arial" pitchFamily="34" charset="0"/>
            </a:endParaRPr>
          </a:p>
        </p:txBody>
      </p:sp>
      <p:sp>
        <p:nvSpPr>
          <p:cNvPr id="5" name="Content Placeholder 4"/>
          <p:cNvSpPr>
            <a:spLocks noGrp="1"/>
          </p:cNvSpPr>
          <p:nvPr>
            <p:ph idx="1"/>
          </p:nvPr>
        </p:nvSpPr>
        <p:spPr/>
        <p:txBody>
          <a:bodyPr>
            <a:normAutofit/>
          </a:bodyPr>
          <a:lstStyle/>
          <a:p>
            <a:r>
              <a:rPr lang="en-GB" sz="2000" dirty="0" smtClean="0">
                <a:solidFill>
                  <a:schemeClr val="tx2"/>
                </a:solidFill>
                <a:latin typeface="Arial" pitchFamily="34" charset="0"/>
                <a:cs typeface="Arial" pitchFamily="34" charset="0"/>
              </a:rPr>
              <a:t>Over 5-years, the rate of decline in FEV</a:t>
            </a:r>
            <a:r>
              <a:rPr lang="en-GB" sz="2000" baseline="-25000" dirty="0" smtClean="0">
                <a:solidFill>
                  <a:schemeClr val="tx2"/>
                </a:solidFill>
                <a:latin typeface="Arial" pitchFamily="34" charset="0"/>
                <a:cs typeface="Arial" pitchFamily="34" charset="0"/>
              </a:rPr>
              <a:t>1</a:t>
            </a:r>
            <a:r>
              <a:rPr lang="en-GB" sz="2000" dirty="0" smtClean="0">
                <a:solidFill>
                  <a:schemeClr val="tx2"/>
                </a:solidFill>
                <a:latin typeface="Arial" pitchFamily="34" charset="0"/>
                <a:cs typeface="Arial" pitchFamily="34" charset="0"/>
              </a:rPr>
              <a:t> among quitters was half the rate among smokers (31±48 mL versus 62±55 ml, p&lt;0.001) </a:t>
            </a:r>
            <a:endParaRPr lang="en-GB" sz="2000" dirty="0">
              <a:solidFill>
                <a:schemeClr val="tx2"/>
              </a:solidFill>
              <a:latin typeface="Arial" pitchFamily="34" charset="0"/>
              <a:cs typeface="Arial" pitchFamily="34" charset="0"/>
            </a:endParaRPr>
          </a:p>
        </p:txBody>
      </p:sp>
      <p:sp>
        <p:nvSpPr>
          <p:cNvPr id="2" name="TextBox 1"/>
          <p:cNvSpPr txBox="1"/>
          <p:nvPr/>
        </p:nvSpPr>
        <p:spPr>
          <a:xfrm>
            <a:off x="1096981" y="2403673"/>
            <a:ext cx="383438" cy="307777"/>
          </a:xfrm>
          <a:prstGeom prst="rect">
            <a:avLst/>
          </a:prstGeom>
          <a:noFill/>
        </p:spPr>
        <p:txBody>
          <a:bodyPr wrap="none" rtlCol="0">
            <a:spAutoFit/>
          </a:bodyPr>
          <a:lstStyle/>
          <a:p>
            <a:pPr algn="r"/>
            <a:r>
              <a:rPr lang="en-GB" sz="1400" dirty="0" smtClean="0"/>
              <a:t>82</a:t>
            </a:r>
            <a:endParaRPr lang="en-GB" sz="1400" dirty="0"/>
          </a:p>
        </p:txBody>
      </p:sp>
      <p:sp>
        <p:nvSpPr>
          <p:cNvPr id="11" name="TextBox 10"/>
          <p:cNvSpPr txBox="1"/>
          <p:nvPr/>
        </p:nvSpPr>
        <p:spPr>
          <a:xfrm>
            <a:off x="1096981" y="2917666"/>
            <a:ext cx="383438" cy="307777"/>
          </a:xfrm>
          <a:prstGeom prst="rect">
            <a:avLst/>
          </a:prstGeom>
          <a:noFill/>
        </p:spPr>
        <p:txBody>
          <a:bodyPr wrap="none" rtlCol="0">
            <a:spAutoFit/>
          </a:bodyPr>
          <a:lstStyle/>
          <a:p>
            <a:pPr algn="r"/>
            <a:r>
              <a:rPr lang="en-GB" sz="1400" dirty="0" smtClean="0"/>
              <a:t>80</a:t>
            </a:r>
            <a:endParaRPr lang="en-GB" sz="1400" dirty="0"/>
          </a:p>
        </p:txBody>
      </p:sp>
      <p:sp>
        <p:nvSpPr>
          <p:cNvPr id="12" name="TextBox 11"/>
          <p:cNvSpPr txBox="1"/>
          <p:nvPr/>
        </p:nvSpPr>
        <p:spPr>
          <a:xfrm>
            <a:off x="1096981" y="3431659"/>
            <a:ext cx="383438" cy="307777"/>
          </a:xfrm>
          <a:prstGeom prst="rect">
            <a:avLst/>
          </a:prstGeom>
          <a:noFill/>
        </p:spPr>
        <p:txBody>
          <a:bodyPr wrap="none" rtlCol="0">
            <a:spAutoFit/>
          </a:bodyPr>
          <a:lstStyle/>
          <a:p>
            <a:pPr algn="r"/>
            <a:r>
              <a:rPr lang="en-GB" sz="1400" dirty="0" smtClean="0"/>
              <a:t>78</a:t>
            </a:r>
            <a:endParaRPr lang="en-GB" sz="1400" dirty="0"/>
          </a:p>
        </p:txBody>
      </p:sp>
      <p:sp>
        <p:nvSpPr>
          <p:cNvPr id="13" name="TextBox 12"/>
          <p:cNvSpPr txBox="1"/>
          <p:nvPr/>
        </p:nvSpPr>
        <p:spPr>
          <a:xfrm>
            <a:off x="1096981" y="3945652"/>
            <a:ext cx="383438" cy="307777"/>
          </a:xfrm>
          <a:prstGeom prst="rect">
            <a:avLst/>
          </a:prstGeom>
          <a:noFill/>
        </p:spPr>
        <p:txBody>
          <a:bodyPr wrap="none" rtlCol="0">
            <a:spAutoFit/>
          </a:bodyPr>
          <a:lstStyle/>
          <a:p>
            <a:pPr algn="r"/>
            <a:r>
              <a:rPr lang="en-GB" sz="1400" dirty="0" smtClean="0"/>
              <a:t>76</a:t>
            </a:r>
            <a:endParaRPr lang="en-GB" sz="1400" dirty="0"/>
          </a:p>
        </p:txBody>
      </p:sp>
      <p:sp>
        <p:nvSpPr>
          <p:cNvPr id="14" name="TextBox 13"/>
          <p:cNvSpPr txBox="1"/>
          <p:nvPr/>
        </p:nvSpPr>
        <p:spPr>
          <a:xfrm>
            <a:off x="1096981" y="4459645"/>
            <a:ext cx="383438" cy="307777"/>
          </a:xfrm>
          <a:prstGeom prst="rect">
            <a:avLst/>
          </a:prstGeom>
          <a:noFill/>
        </p:spPr>
        <p:txBody>
          <a:bodyPr wrap="none" rtlCol="0">
            <a:spAutoFit/>
          </a:bodyPr>
          <a:lstStyle/>
          <a:p>
            <a:pPr algn="r"/>
            <a:r>
              <a:rPr lang="en-GB" sz="1400" dirty="0" smtClean="0"/>
              <a:t>74</a:t>
            </a:r>
            <a:endParaRPr lang="en-GB" sz="1400" dirty="0"/>
          </a:p>
        </p:txBody>
      </p:sp>
      <p:sp>
        <p:nvSpPr>
          <p:cNvPr id="15" name="TextBox 14"/>
          <p:cNvSpPr txBox="1"/>
          <p:nvPr/>
        </p:nvSpPr>
        <p:spPr>
          <a:xfrm>
            <a:off x="1096981" y="4973637"/>
            <a:ext cx="383438" cy="307777"/>
          </a:xfrm>
          <a:prstGeom prst="rect">
            <a:avLst/>
          </a:prstGeom>
          <a:noFill/>
        </p:spPr>
        <p:txBody>
          <a:bodyPr wrap="none" rtlCol="0">
            <a:spAutoFit/>
          </a:bodyPr>
          <a:lstStyle/>
          <a:p>
            <a:pPr algn="r"/>
            <a:r>
              <a:rPr lang="en-GB" sz="1400" dirty="0" smtClean="0"/>
              <a:t>72</a:t>
            </a:r>
            <a:endParaRPr lang="en-GB" sz="1400" dirty="0"/>
          </a:p>
        </p:txBody>
      </p:sp>
      <p:sp>
        <p:nvSpPr>
          <p:cNvPr id="16" name="TextBox 15"/>
          <p:cNvSpPr txBox="1"/>
          <p:nvPr/>
        </p:nvSpPr>
        <p:spPr>
          <a:xfrm>
            <a:off x="1196367" y="5235593"/>
            <a:ext cx="284052" cy="307777"/>
          </a:xfrm>
          <a:prstGeom prst="rect">
            <a:avLst/>
          </a:prstGeom>
          <a:noFill/>
        </p:spPr>
        <p:txBody>
          <a:bodyPr wrap="none" rtlCol="0">
            <a:spAutoFit/>
          </a:bodyPr>
          <a:lstStyle/>
          <a:p>
            <a:pPr algn="r"/>
            <a:r>
              <a:rPr lang="en-GB" sz="1400" dirty="0" smtClean="0"/>
              <a:t>0</a:t>
            </a:r>
            <a:endParaRPr lang="en-GB" sz="1400" dirty="0"/>
          </a:p>
        </p:txBody>
      </p:sp>
      <p:sp>
        <p:nvSpPr>
          <p:cNvPr id="17" name="TextBox 16"/>
          <p:cNvSpPr txBox="1"/>
          <p:nvPr/>
        </p:nvSpPr>
        <p:spPr>
          <a:xfrm>
            <a:off x="1404158" y="5469210"/>
            <a:ext cx="284052" cy="307777"/>
          </a:xfrm>
          <a:prstGeom prst="rect">
            <a:avLst/>
          </a:prstGeom>
          <a:noFill/>
        </p:spPr>
        <p:txBody>
          <a:bodyPr wrap="none" rtlCol="0">
            <a:spAutoFit/>
          </a:bodyPr>
          <a:lstStyle/>
          <a:p>
            <a:pPr algn="ctr"/>
            <a:r>
              <a:rPr lang="en-GB" sz="1400" dirty="0" smtClean="0"/>
              <a:t>0</a:t>
            </a:r>
            <a:endParaRPr lang="en-GB" sz="1400" dirty="0"/>
          </a:p>
        </p:txBody>
      </p:sp>
      <p:sp>
        <p:nvSpPr>
          <p:cNvPr id="18" name="TextBox 17"/>
          <p:cNvSpPr txBox="1"/>
          <p:nvPr/>
        </p:nvSpPr>
        <p:spPr>
          <a:xfrm>
            <a:off x="2351937" y="5469210"/>
            <a:ext cx="284052" cy="307777"/>
          </a:xfrm>
          <a:prstGeom prst="rect">
            <a:avLst/>
          </a:prstGeom>
          <a:noFill/>
        </p:spPr>
        <p:txBody>
          <a:bodyPr wrap="none" rtlCol="0">
            <a:spAutoFit/>
          </a:bodyPr>
          <a:lstStyle/>
          <a:p>
            <a:pPr algn="ctr"/>
            <a:r>
              <a:rPr lang="en-GB" sz="1400" dirty="0" smtClean="0"/>
              <a:t>1</a:t>
            </a:r>
            <a:endParaRPr lang="en-GB" sz="1400" dirty="0"/>
          </a:p>
        </p:txBody>
      </p:sp>
      <p:sp>
        <p:nvSpPr>
          <p:cNvPr id="19" name="TextBox 18"/>
          <p:cNvSpPr txBox="1"/>
          <p:nvPr/>
        </p:nvSpPr>
        <p:spPr>
          <a:xfrm>
            <a:off x="3290943" y="5469210"/>
            <a:ext cx="284052" cy="307777"/>
          </a:xfrm>
          <a:prstGeom prst="rect">
            <a:avLst/>
          </a:prstGeom>
          <a:noFill/>
        </p:spPr>
        <p:txBody>
          <a:bodyPr wrap="none" rtlCol="0">
            <a:spAutoFit/>
          </a:bodyPr>
          <a:lstStyle/>
          <a:p>
            <a:pPr algn="ctr"/>
            <a:r>
              <a:rPr lang="en-GB" sz="1400" dirty="0" smtClean="0"/>
              <a:t>2</a:t>
            </a:r>
            <a:endParaRPr lang="en-GB" sz="1400" dirty="0"/>
          </a:p>
        </p:txBody>
      </p:sp>
      <p:sp>
        <p:nvSpPr>
          <p:cNvPr id="20" name="TextBox 19"/>
          <p:cNvSpPr txBox="1"/>
          <p:nvPr/>
        </p:nvSpPr>
        <p:spPr>
          <a:xfrm>
            <a:off x="4225981" y="5469210"/>
            <a:ext cx="284052" cy="307777"/>
          </a:xfrm>
          <a:prstGeom prst="rect">
            <a:avLst/>
          </a:prstGeom>
          <a:noFill/>
        </p:spPr>
        <p:txBody>
          <a:bodyPr wrap="none" rtlCol="0">
            <a:spAutoFit/>
          </a:bodyPr>
          <a:lstStyle/>
          <a:p>
            <a:pPr algn="ctr"/>
            <a:r>
              <a:rPr lang="en-GB" sz="1400" dirty="0" smtClean="0"/>
              <a:t>3</a:t>
            </a:r>
            <a:endParaRPr lang="en-GB" sz="1400" dirty="0"/>
          </a:p>
        </p:txBody>
      </p:sp>
      <p:sp>
        <p:nvSpPr>
          <p:cNvPr id="21" name="TextBox 20"/>
          <p:cNvSpPr txBox="1"/>
          <p:nvPr/>
        </p:nvSpPr>
        <p:spPr>
          <a:xfrm>
            <a:off x="5168956" y="5469210"/>
            <a:ext cx="284052" cy="307777"/>
          </a:xfrm>
          <a:prstGeom prst="rect">
            <a:avLst/>
          </a:prstGeom>
          <a:noFill/>
        </p:spPr>
        <p:txBody>
          <a:bodyPr wrap="none" rtlCol="0">
            <a:spAutoFit/>
          </a:bodyPr>
          <a:lstStyle/>
          <a:p>
            <a:pPr algn="ctr"/>
            <a:r>
              <a:rPr lang="en-GB" sz="1400" dirty="0" smtClean="0"/>
              <a:t>4</a:t>
            </a:r>
            <a:endParaRPr lang="en-GB" sz="1400" dirty="0"/>
          </a:p>
        </p:txBody>
      </p:sp>
      <p:sp>
        <p:nvSpPr>
          <p:cNvPr id="22" name="TextBox 21"/>
          <p:cNvSpPr txBox="1"/>
          <p:nvPr/>
        </p:nvSpPr>
        <p:spPr>
          <a:xfrm>
            <a:off x="6108756" y="5469210"/>
            <a:ext cx="284052" cy="307777"/>
          </a:xfrm>
          <a:prstGeom prst="rect">
            <a:avLst/>
          </a:prstGeom>
          <a:noFill/>
        </p:spPr>
        <p:txBody>
          <a:bodyPr wrap="none" rtlCol="0">
            <a:spAutoFit/>
          </a:bodyPr>
          <a:lstStyle/>
          <a:p>
            <a:pPr algn="ctr"/>
            <a:r>
              <a:rPr lang="en-GB" sz="1400" dirty="0" smtClean="0"/>
              <a:t>5</a:t>
            </a:r>
            <a:endParaRPr lang="en-GB" sz="1400" dirty="0"/>
          </a:p>
        </p:txBody>
      </p:sp>
      <p:sp>
        <p:nvSpPr>
          <p:cNvPr id="23" name="TextBox 22"/>
          <p:cNvSpPr txBox="1"/>
          <p:nvPr/>
        </p:nvSpPr>
        <p:spPr>
          <a:xfrm>
            <a:off x="1546184" y="5776987"/>
            <a:ext cx="5069723" cy="307777"/>
          </a:xfrm>
          <a:prstGeom prst="rect">
            <a:avLst/>
          </a:prstGeom>
          <a:noFill/>
        </p:spPr>
        <p:txBody>
          <a:bodyPr wrap="square" rtlCol="0">
            <a:spAutoFit/>
          </a:bodyPr>
          <a:lstStyle/>
          <a:p>
            <a:pPr algn="ctr"/>
            <a:r>
              <a:rPr lang="en-GB" sz="1400" dirty="0" smtClean="0"/>
              <a:t>Study visit (year)</a:t>
            </a:r>
            <a:endParaRPr lang="en-GB" sz="1400" dirty="0"/>
          </a:p>
        </p:txBody>
      </p:sp>
      <p:sp>
        <p:nvSpPr>
          <p:cNvPr id="25" name="Line 6"/>
          <p:cNvSpPr>
            <a:spLocks noChangeShapeType="1"/>
          </p:cNvSpPr>
          <p:nvPr/>
        </p:nvSpPr>
        <p:spPr bwMode="auto">
          <a:xfrm>
            <a:off x="1547019" y="2463800"/>
            <a:ext cx="0" cy="2759075"/>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p:cNvSpPr>
          <p:nvPr/>
        </p:nvSpPr>
        <p:spPr bwMode="auto">
          <a:xfrm>
            <a:off x="1547019" y="5308600"/>
            <a:ext cx="5068888" cy="88900"/>
          </a:xfrm>
          <a:custGeom>
            <a:avLst/>
            <a:gdLst>
              <a:gd name="T0" fmla="*/ 0 w 3193"/>
              <a:gd name="T1" fmla="*/ 0 h 56"/>
              <a:gd name="T2" fmla="*/ 0 w 3193"/>
              <a:gd name="T3" fmla="*/ 56 h 56"/>
              <a:gd name="T4" fmla="*/ 3193 w 3193"/>
              <a:gd name="T5" fmla="*/ 56 h 56"/>
            </a:gdLst>
            <a:ahLst/>
            <a:cxnLst>
              <a:cxn ang="0">
                <a:pos x="T0" y="T1"/>
              </a:cxn>
              <a:cxn ang="0">
                <a:pos x="T2" y="T3"/>
              </a:cxn>
              <a:cxn ang="0">
                <a:pos x="T4" y="T5"/>
              </a:cxn>
            </a:cxnLst>
            <a:rect l="0" t="0" r="r" b="b"/>
            <a:pathLst>
              <a:path w="3193" h="56">
                <a:moveTo>
                  <a:pt x="0" y="0"/>
                </a:moveTo>
                <a:lnTo>
                  <a:pt x="0" y="56"/>
                </a:lnTo>
                <a:lnTo>
                  <a:pt x="3193" y="56"/>
                </a:lnTo>
              </a:path>
            </a:pathLst>
          </a:cu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8"/>
          <p:cNvSpPr>
            <a:spLocks noChangeShapeType="1"/>
          </p:cNvSpPr>
          <p:nvPr/>
        </p:nvSpPr>
        <p:spPr bwMode="auto">
          <a:xfrm>
            <a:off x="1454944" y="2565400"/>
            <a:ext cx="92075" cy="0"/>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9"/>
          <p:cNvSpPr>
            <a:spLocks noChangeShapeType="1"/>
          </p:cNvSpPr>
          <p:nvPr/>
        </p:nvSpPr>
        <p:spPr bwMode="auto">
          <a:xfrm>
            <a:off x="1454944" y="3079750"/>
            <a:ext cx="92075" cy="0"/>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0"/>
          <p:cNvSpPr>
            <a:spLocks noChangeShapeType="1"/>
          </p:cNvSpPr>
          <p:nvPr/>
        </p:nvSpPr>
        <p:spPr bwMode="auto">
          <a:xfrm>
            <a:off x="1454944" y="3594100"/>
            <a:ext cx="92075" cy="0"/>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1"/>
          <p:cNvSpPr>
            <a:spLocks noChangeShapeType="1"/>
          </p:cNvSpPr>
          <p:nvPr/>
        </p:nvSpPr>
        <p:spPr bwMode="auto">
          <a:xfrm>
            <a:off x="1454944" y="4108450"/>
            <a:ext cx="92075" cy="0"/>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2"/>
          <p:cNvSpPr>
            <a:spLocks noChangeShapeType="1"/>
          </p:cNvSpPr>
          <p:nvPr/>
        </p:nvSpPr>
        <p:spPr bwMode="auto">
          <a:xfrm>
            <a:off x="1454944" y="4622800"/>
            <a:ext cx="92075" cy="0"/>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3"/>
          <p:cNvSpPr>
            <a:spLocks noChangeShapeType="1"/>
          </p:cNvSpPr>
          <p:nvPr/>
        </p:nvSpPr>
        <p:spPr bwMode="auto">
          <a:xfrm>
            <a:off x="1454944" y="5118100"/>
            <a:ext cx="92075" cy="0"/>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4"/>
          <p:cNvSpPr>
            <a:spLocks noChangeShapeType="1"/>
          </p:cNvSpPr>
          <p:nvPr/>
        </p:nvSpPr>
        <p:spPr bwMode="auto">
          <a:xfrm flipV="1">
            <a:off x="1547019" y="5397500"/>
            <a:ext cx="0" cy="92075"/>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5"/>
          <p:cNvSpPr>
            <a:spLocks noChangeShapeType="1"/>
          </p:cNvSpPr>
          <p:nvPr/>
        </p:nvSpPr>
        <p:spPr bwMode="auto">
          <a:xfrm flipV="1">
            <a:off x="2489994" y="5397500"/>
            <a:ext cx="0" cy="92075"/>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6"/>
          <p:cNvSpPr>
            <a:spLocks noChangeShapeType="1"/>
          </p:cNvSpPr>
          <p:nvPr/>
        </p:nvSpPr>
        <p:spPr bwMode="auto">
          <a:xfrm flipV="1">
            <a:off x="3428207" y="5397500"/>
            <a:ext cx="0" cy="92075"/>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7"/>
          <p:cNvSpPr>
            <a:spLocks noChangeShapeType="1"/>
          </p:cNvSpPr>
          <p:nvPr/>
        </p:nvSpPr>
        <p:spPr bwMode="auto">
          <a:xfrm flipV="1">
            <a:off x="4368007" y="5397500"/>
            <a:ext cx="0" cy="92075"/>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8"/>
          <p:cNvSpPr>
            <a:spLocks noChangeShapeType="1"/>
          </p:cNvSpPr>
          <p:nvPr/>
        </p:nvSpPr>
        <p:spPr bwMode="auto">
          <a:xfrm flipV="1">
            <a:off x="5310982" y="5397500"/>
            <a:ext cx="0" cy="92075"/>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9"/>
          <p:cNvSpPr>
            <a:spLocks noChangeShapeType="1"/>
          </p:cNvSpPr>
          <p:nvPr/>
        </p:nvSpPr>
        <p:spPr bwMode="auto">
          <a:xfrm flipV="1">
            <a:off x="6250782" y="5397500"/>
            <a:ext cx="0" cy="92075"/>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0"/>
          <p:cNvSpPr>
            <a:spLocks noChangeShapeType="1"/>
          </p:cNvSpPr>
          <p:nvPr/>
        </p:nvSpPr>
        <p:spPr bwMode="auto">
          <a:xfrm flipV="1">
            <a:off x="1486694" y="5159375"/>
            <a:ext cx="123825" cy="123825"/>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1"/>
          <p:cNvSpPr>
            <a:spLocks noChangeShapeType="1"/>
          </p:cNvSpPr>
          <p:nvPr/>
        </p:nvSpPr>
        <p:spPr bwMode="auto">
          <a:xfrm flipV="1">
            <a:off x="1486694" y="5248275"/>
            <a:ext cx="120650" cy="120650"/>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Oval 22"/>
          <p:cNvSpPr>
            <a:spLocks noChangeArrowheads="1"/>
          </p:cNvSpPr>
          <p:nvPr/>
        </p:nvSpPr>
        <p:spPr bwMode="auto">
          <a:xfrm>
            <a:off x="2274094" y="2489200"/>
            <a:ext cx="439738" cy="441325"/>
          </a:xfrm>
          <a:prstGeom prst="ellipse">
            <a:avLst/>
          </a:prstGeom>
          <a:solidFill>
            <a:srgbClr val="563B24">
              <a:alpha val="40000"/>
            </a:srgbClr>
          </a:solidFill>
          <a:ln w="28575" cap="flat">
            <a:solidFill>
              <a:schemeClr val="accent1"/>
            </a:solidFill>
            <a:prstDash val="solid"/>
            <a:miter lim="800000"/>
            <a:headEnd/>
            <a:tailEnd/>
          </a:ln>
        </p:spPr>
        <p:txBody>
          <a:bodyPr vert="horz" wrap="none" lIns="0" tIns="45720" rIns="0" bIns="45720" numCol="1" anchor="ctr" anchorCtr="0" compatLnSpc="1">
            <a:prstTxWarp prst="textNoShape">
              <a:avLst/>
            </a:prstTxWarp>
          </a:bodyPr>
          <a:lstStyle/>
          <a:p>
            <a:pPr algn="ctr"/>
            <a:r>
              <a:rPr lang="en-GB" sz="1200" dirty="0" smtClean="0"/>
              <a:t>840</a:t>
            </a:r>
            <a:endParaRPr lang="en-GB" sz="1200" dirty="0"/>
          </a:p>
        </p:txBody>
      </p:sp>
      <p:sp>
        <p:nvSpPr>
          <p:cNvPr id="42" name="Oval 23"/>
          <p:cNvSpPr>
            <a:spLocks noChangeArrowheads="1"/>
          </p:cNvSpPr>
          <p:nvPr/>
        </p:nvSpPr>
        <p:spPr bwMode="auto">
          <a:xfrm>
            <a:off x="3256757" y="2530475"/>
            <a:ext cx="352425" cy="352425"/>
          </a:xfrm>
          <a:prstGeom prst="ellipse">
            <a:avLst/>
          </a:prstGeom>
          <a:solidFill>
            <a:srgbClr val="563B24">
              <a:alpha val="40000"/>
            </a:srgbClr>
          </a:solidFill>
          <a:ln w="28575" cap="flat">
            <a:solidFill>
              <a:schemeClr val="accent1"/>
            </a:solidFill>
            <a:prstDash val="solid"/>
            <a:miter lim="800000"/>
            <a:headEnd/>
            <a:tailEnd/>
          </a:ln>
        </p:spPr>
        <p:txBody>
          <a:bodyPr vert="horz" wrap="none" lIns="0" tIns="36000" rIns="0" bIns="108000" numCol="1" anchor="ctr" anchorCtr="0" compatLnSpc="1">
            <a:prstTxWarp prst="textNoShape">
              <a:avLst/>
            </a:prstTxWarp>
          </a:bodyPr>
          <a:lstStyle/>
          <a:p>
            <a:pPr algn="ctr"/>
            <a:r>
              <a:rPr lang="en-GB" sz="1200" dirty="0" smtClean="0"/>
              <a:t>673</a:t>
            </a:r>
            <a:endParaRPr lang="en-GB" sz="1200" dirty="0"/>
          </a:p>
        </p:txBody>
      </p:sp>
      <p:sp>
        <p:nvSpPr>
          <p:cNvPr id="43" name="Oval 24"/>
          <p:cNvSpPr>
            <a:spLocks noChangeArrowheads="1"/>
          </p:cNvSpPr>
          <p:nvPr/>
        </p:nvSpPr>
        <p:spPr bwMode="auto">
          <a:xfrm>
            <a:off x="4206082" y="2647950"/>
            <a:ext cx="352425" cy="352425"/>
          </a:xfrm>
          <a:prstGeom prst="ellipse">
            <a:avLst/>
          </a:prstGeom>
          <a:solidFill>
            <a:srgbClr val="563B24">
              <a:alpha val="40000"/>
            </a:srgbClr>
          </a:solidFill>
          <a:ln w="28575" cap="flat">
            <a:solidFill>
              <a:schemeClr val="accent1"/>
            </a:solidFill>
            <a:prstDash val="solid"/>
            <a:miter lim="800000"/>
            <a:headEnd/>
            <a:tailEnd/>
          </a:ln>
        </p:spPr>
        <p:txBody>
          <a:bodyPr vert="horz" wrap="none" lIns="0" tIns="36000" rIns="0" bIns="108000" numCol="1" anchor="ctr" anchorCtr="0" compatLnSpc="1">
            <a:prstTxWarp prst="textNoShape">
              <a:avLst/>
            </a:prstTxWarp>
          </a:bodyPr>
          <a:lstStyle/>
          <a:p>
            <a:pPr algn="ctr"/>
            <a:r>
              <a:rPr lang="en-GB" sz="1200" dirty="0" smtClean="0"/>
              <a:t>599</a:t>
            </a:r>
            <a:endParaRPr lang="en-GB" sz="1200" dirty="0"/>
          </a:p>
        </p:txBody>
      </p:sp>
      <p:sp>
        <p:nvSpPr>
          <p:cNvPr id="44" name="Oval 25"/>
          <p:cNvSpPr>
            <a:spLocks noChangeArrowheads="1"/>
          </p:cNvSpPr>
          <p:nvPr/>
        </p:nvSpPr>
        <p:spPr bwMode="auto">
          <a:xfrm>
            <a:off x="5155407" y="2679700"/>
            <a:ext cx="333375" cy="333375"/>
          </a:xfrm>
          <a:prstGeom prst="ellipse">
            <a:avLst/>
          </a:prstGeom>
          <a:solidFill>
            <a:srgbClr val="563B24">
              <a:alpha val="40000"/>
            </a:srgbClr>
          </a:solidFill>
          <a:ln w="28575" cap="flat">
            <a:solidFill>
              <a:schemeClr val="accent1"/>
            </a:solidFill>
            <a:prstDash val="solid"/>
            <a:miter lim="800000"/>
            <a:headEnd/>
            <a:tailEnd/>
          </a:ln>
        </p:spPr>
        <p:txBody>
          <a:bodyPr vert="horz" wrap="none" lIns="0" tIns="45720" rIns="0" bIns="45720" numCol="1" anchor="ctr" anchorCtr="0" compatLnSpc="1">
            <a:prstTxWarp prst="textNoShape">
              <a:avLst/>
            </a:prstTxWarp>
          </a:bodyPr>
          <a:lstStyle/>
          <a:p>
            <a:pPr algn="ctr"/>
            <a:r>
              <a:rPr lang="en-GB" sz="1200" dirty="0" smtClean="0"/>
              <a:t>541</a:t>
            </a:r>
            <a:endParaRPr lang="en-GB" sz="1200" dirty="0"/>
          </a:p>
        </p:txBody>
      </p:sp>
      <p:sp>
        <p:nvSpPr>
          <p:cNvPr id="45" name="Oval 26"/>
          <p:cNvSpPr>
            <a:spLocks noChangeArrowheads="1"/>
          </p:cNvSpPr>
          <p:nvPr/>
        </p:nvSpPr>
        <p:spPr bwMode="auto">
          <a:xfrm>
            <a:off x="6114257" y="2867025"/>
            <a:ext cx="304800" cy="304800"/>
          </a:xfrm>
          <a:prstGeom prst="ellipse">
            <a:avLst/>
          </a:prstGeom>
          <a:solidFill>
            <a:srgbClr val="563B24">
              <a:alpha val="40000"/>
            </a:srgbClr>
          </a:solidFill>
          <a:ln w="28575" cap="flat">
            <a:solidFill>
              <a:schemeClr val="accent1"/>
            </a:solidFill>
            <a:prstDash val="solid"/>
            <a:miter lim="800000"/>
            <a:headEnd/>
            <a:tailEnd/>
          </a:ln>
        </p:spPr>
        <p:txBody>
          <a:bodyPr vert="horz" wrap="none" lIns="0" tIns="45720" rIns="0" bIns="45720" numCol="1" anchor="ctr" anchorCtr="0" compatLnSpc="1">
            <a:prstTxWarp prst="textNoShape">
              <a:avLst/>
            </a:prstTxWarp>
          </a:bodyPr>
          <a:lstStyle/>
          <a:p>
            <a:pPr algn="ctr"/>
            <a:r>
              <a:rPr lang="en-GB" sz="1200" dirty="0" smtClean="0"/>
              <a:t>507</a:t>
            </a:r>
            <a:endParaRPr lang="en-GB" sz="1200" dirty="0"/>
          </a:p>
        </p:txBody>
      </p:sp>
      <p:sp>
        <p:nvSpPr>
          <p:cNvPr id="46" name="Line 27"/>
          <p:cNvSpPr>
            <a:spLocks noChangeShapeType="1"/>
          </p:cNvSpPr>
          <p:nvPr/>
        </p:nvSpPr>
        <p:spPr bwMode="auto">
          <a:xfrm flipV="1">
            <a:off x="1566069" y="2835275"/>
            <a:ext cx="742950" cy="53022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8"/>
          <p:cNvSpPr>
            <a:spLocks noChangeShapeType="1"/>
          </p:cNvSpPr>
          <p:nvPr/>
        </p:nvSpPr>
        <p:spPr bwMode="auto">
          <a:xfrm>
            <a:off x="2720182" y="2711450"/>
            <a:ext cx="536575" cy="317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29"/>
          <p:cNvSpPr>
            <a:spLocks noChangeShapeType="1"/>
          </p:cNvSpPr>
          <p:nvPr/>
        </p:nvSpPr>
        <p:spPr bwMode="auto">
          <a:xfrm>
            <a:off x="3609182" y="2720975"/>
            <a:ext cx="596900" cy="1016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30"/>
          <p:cNvSpPr>
            <a:spLocks noChangeShapeType="1"/>
          </p:cNvSpPr>
          <p:nvPr/>
        </p:nvSpPr>
        <p:spPr bwMode="auto">
          <a:xfrm>
            <a:off x="4558507" y="2832100"/>
            <a:ext cx="596900" cy="127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31"/>
          <p:cNvSpPr>
            <a:spLocks noChangeShapeType="1"/>
          </p:cNvSpPr>
          <p:nvPr/>
        </p:nvSpPr>
        <p:spPr bwMode="auto">
          <a:xfrm>
            <a:off x="5488782" y="2844800"/>
            <a:ext cx="625475" cy="16827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Oval 32"/>
          <p:cNvSpPr>
            <a:spLocks noChangeArrowheads="1"/>
          </p:cNvSpPr>
          <p:nvPr/>
        </p:nvSpPr>
        <p:spPr bwMode="auto">
          <a:xfrm>
            <a:off x="3310732" y="3006725"/>
            <a:ext cx="209550" cy="209550"/>
          </a:xfrm>
          <a:prstGeom prst="ellipse">
            <a:avLst/>
          </a:prstGeom>
          <a:solidFill>
            <a:srgbClr val="563B24">
              <a:alpha val="40000"/>
            </a:srgbClr>
          </a:solidFill>
          <a:ln w="28575" cap="flat">
            <a:solidFill>
              <a:schemeClr val="accent1"/>
            </a:solidFill>
            <a:prstDash val="solid"/>
            <a:miter lim="800000"/>
            <a:headEnd/>
            <a:tailEnd/>
          </a:ln>
        </p:spPr>
        <p:txBody>
          <a:bodyPr vert="horz" wrap="square" lIns="0" tIns="45720" rIns="0" bIns="45720" numCol="1" anchor="ctr" anchorCtr="0" compatLnSpc="1">
            <a:prstTxWarp prst="textNoShape">
              <a:avLst/>
            </a:prstTxWarp>
          </a:bodyPr>
          <a:lstStyle/>
          <a:p>
            <a:pPr algn="ctr"/>
            <a:endParaRPr lang="en-GB" sz="1200"/>
          </a:p>
        </p:txBody>
      </p:sp>
      <p:sp>
        <p:nvSpPr>
          <p:cNvPr id="52" name="Oval 33"/>
          <p:cNvSpPr>
            <a:spLocks noChangeArrowheads="1"/>
          </p:cNvSpPr>
          <p:nvPr/>
        </p:nvSpPr>
        <p:spPr bwMode="auto">
          <a:xfrm>
            <a:off x="4275932" y="3317875"/>
            <a:ext cx="193675" cy="190500"/>
          </a:xfrm>
          <a:prstGeom prst="ellipse">
            <a:avLst/>
          </a:prstGeom>
          <a:solidFill>
            <a:srgbClr val="563B24">
              <a:alpha val="40000"/>
            </a:srgbClr>
          </a:solidFill>
          <a:ln w="285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3" name="Oval 34"/>
          <p:cNvSpPr>
            <a:spLocks noChangeArrowheads="1"/>
          </p:cNvSpPr>
          <p:nvPr/>
        </p:nvSpPr>
        <p:spPr bwMode="auto">
          <a:xfrm>
            <a:off x="5244307" y="3851275"/>
            <a:ext cx="165100" cy="165100"/>
          </a:xfrm>
          <a:prstGeom prst="ellipse">
            <a:avLst/>
          </a:prstGeom>
          <a:solidFill>
            <a:srgbClr val="563B24">
              <a:alpha val="40000"/>
            </a:srgbClr>
          </a:solidFill>
          <a:ln w="285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Line 36"/>
          <p:cNvSpPr>
            <a:spLocks noChangeShapeType="1"/>
          </p:cNvSpPr>
          <p:nvPr/>
        </p:nvSpPr>
        <p:spPr bwMode="auto">
          <a:xfrm flipV="1">
            <a:off x="2799557" y="3181350"/>
            <a:ext cx="536575" cy="34925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37"/>
          <p:cNvSpPr>
            <a:spLocks noChangeShapeType="1"/>
          </p:cNvSpPr>
          <p:nvPr/>
        </p:nvSpPr>
        <p:spPr bwMode="auto">
          <a:xfrm flipV="1">
            <a:off x="3736182" y="3470275"/>
            <a:ext cx="558800" cy="32702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38"/>
          <p:cNvSpPr>
            <a:spLocks noChangeShapeType="1"/>
          </p:cNvSpPr>
          <p:nvPr/>
        </p:nvSpPr>
        <p:spPr bwMode="auto">
          <a:xfrm flipV="1">
            <a:off x="4691857" y="3956050"/>
            <a:ext cx="555625" cy="2032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Oval 40"/>
          <p:cNvSpPr>
            <a:spLocks noChangeArrowheads="1"/>
          </p:cNvSpPr>
          <p:nvPr/>
        </p:nvSpPr>
        <p:spPr bwMode="auto">
          <a:xfrm>
            <a:off x="3323432" y="2749550"/>
            <a:ext cx="209550" cy="209550"/>
          </a:xfrm>
          <a:prstGeom prst="ellipse">
            <a:avLst/>
          </a:prstGeom>
          <a:solidFill>
            <a:srgbClr val="E65125">
              <a:alpha val="40000"/>
            </a:srgbClr>
          </a:solidFill>
          <a:ln w="28575"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0" name="Oval 41"/>
          <p:cNvSpPr>
            <a:spLocks noChangeArrowheads="1"/>
          </p:cNvSpPr>
          <p:nvPr/>
        </p:nvSpPr>
        <p:spPr bwMode="auto">
          <a:xfrm>
            <a:off x="2134394" y="3359150"/>
            <a:ext cx="715963" cy="714375"/>
          </a:xfrm>
          <a:prstGeom prst="ellipse">
            <a:avLst/>
          </a:prstGeom>
          <a:solidFill>
            <a:srgbClr val="E65125">
              <a:alpha val="40000"/>
            </a:srgbClr>
          </a:solidFill>
          <a:ln w="28575" cap="flat">
            <a:solidFill>
              <a:schemeClr val="accent3"/>
            </a:solidFill>
            <a:prstDash val="solid"/>
            <a:miter lim="800000"/>
            <a:headEnd/>
            <a:tailEnd/>
          </a:ln>
        </p:spPr>
        <p:txBody>
          <a:bodyPr vert="horz" wrap="square" lIns="0" tIns="45720" rIns="0" bIns="45720" numCol="1" anchor="ctr" anchorCtr="0" compatLnSpc="1">
            <a:prstTxWarp prst="textNoShape">
              <a:avLst/>
            </a:prstTxWarp>
          </a:bodyPr>
          <a:lstStyle/>
          <a:p>
            <a:pPr algn="ctr"/>
            <a:r>
              <a:rPr lang="en-GB" sz="1200" dirty="0" smtClean="0"/>
              <a:t>2682</a:t>
            </a:r>
            <a:endParaRPr lang="en-GB" sz="1200" dirty="0"/>
          </a:p>
        </p:txBody>
      </p:sp>
      <p:sp>
        <p:nvSpPr>
          <p:cNvPr id="61" name="Oval 42"/>
          <p:cNvSpPr>
            <a:spLocks noChangeArrowheads="1"/>
          </p:cNvSpPr>
          <p:nvPr/>
        </p:nvSpPr>
        <p:spPr bwMode="auto">
          <a:xfrm>
            <a:off x="3101182" y="3622675"/>
            <a:ext cx="679450" cy="679450"/>
          </a:xfrm>
          <a:prstGeom prst="ellipse">
            <a:avLst/>
          </a:prstGeom>
          <a:solidFill>
            <a:srgbClr val="E65125">
              <a:alpha val="40000"/>
            </a:srgbClr>
          </a:solidFill>
          <a:ln w="28575" cap="flat">
            <a:solidFill>
              <a:schemeClr val="accent3"/>
            </a:solidFill>
            <a:prstDash val="solid"/>
            <a:miter lim="800000"/>
            <a:headEnd/>
            <a:tailEnd/>
          </a:ln>
        </p:spPr>
        <p:txBody>
          <a:bodyPr vert="horz" wrap="square" lIns="0" tIns="45720" rIns="0" bIns="45720" numCol="1" anchor="ctr" anchorCtr="0" compatLnSpc="1">
            <a:prstTxWarp prst="textNoShape">
              <a:avLst/>
            </a:prstTxWarp>
          </a:bodyPr>
          <a:lstStyle/>
          <a:p>
            <a:pPr algn="ctr"/>
            <a:r>
              <a:rPr lang="en-GB" sz="1200" dirty="0" smtClean="0"/>
              <a:t>2335</a:t>
            </a:r>
            <a:endParaRPr lang="en-GB" sz="1200" dirty="0"/>
          </a:p>
        </p:txBody>
      </p:sp>
      <p:sp>
        <p:nvSpPr>
          <p:cNvPr id="62" name="Oval 43"/>
          <p:cNvSpPr>
            <a:spLocks noChangeArrowheads="1"/>
          </p:cNvSpPr>
          <p:nvPr/>
        </p:nvSpPr>
        <p:spPr bwMode="auto">
          <a:xfrm>
            <a:off x="4079082" y="3952875"/>
            <a:ext cx="628650" cy="628650"/>
          </a:xfrm>
          <a:prstGeom prst="ellipse">
            <a:avLst/>
          </a:prstGeom>
          <a:solidFill>
            <a:srgbClr val="E65125">
              <a:alpha val="40000"/>
            </a:srgbClr>
          </a:solidFill>
          <a:ln w="28575" cap="flat">
            <a:solidFill>
              <a:schemeClr val="accent3"/>
            </a:solidFill>
            <a:prstDash val="solid"/>
            <a:miter lim="800000"/>
            <a:headEnd/>
            <a:tailEnd/>
          </a:ln>
        </p:spPr>
        <p:txBody>
          <a:bodyPr vert="horz" wrap="square" lIns="0" tIns="45720" rIns="0" bIns="45720" numCol="1" anchor="ctr" anchorCtr="0" compatLnSpc="1">
            <a:prstTxWarp prst="textNoShape">
              <a:avLst/>
            </a:prstTxWarp>
          </a:bodyPr>
          <a:lstStyle/>
          <a:p>
            <a:pPr algn="ctr"/>
            <a:r>
              <a:rPr lang="en-GB" sz="1200" dirty="0" smtClean="0"/>
              <a:t>2059</a:t>
            </a:r>
            <a:endParaRPr lang="en-GB" sz="1200" dirty="0"/>
          </a:p>
        </p:txBody>
      </p:sp>
      <p:sp>
        <p:nvSpPr>
          <p:cNvPr id="63" name="Oval 44"/>
          <p:cNvSpPr>
            <a:spLocks noChangeArrowheads="1"/>
          </p:cNvSpPr>
          <p:nvPr/>
        </p:nvSpPr>
        <p:spPr bwMode="auto">
          <a:xfrm>
            <a:off x="5022057" y="4346575"/>
            <a:ext cx="603250" cy="603250"/>
          </a:xfrm>
          <a:prstGeom prst="ellipse">
            <a:avLst/>
          </a:prstGeom>
          <a:solidFill>
            <a:srgbClr val="E65125">
              <a:alpha val="40000"/>
            </a:srgbClr>
          </a:solidFill>
          <a:ln w="28575" cap="flat">
            <a:solidFill>
              <a:schemeClr val="accent3"/>
            </a:solidFill>
            <a:prstDash val="solid"/>
            <a:miter lim="800000"/>
            <a:headEnd/>
            <a:tailEnd/>
          </a:ln>
        </p:spPr>
        <p:txBody>
          <a:bodyPr vert="horz" wrap="square" lIns="0" tIns="45720" rIns="0" bIns="45720" numCol="1" anchor="ctr" anchorCtr="0" compatLnSpc="1">
            <a:prstTxWarp prst="textNoShape">
              <a:avLst/>
            </a:prstTxWarp>
          </a:bodyPr>
          <a:lstStyle/>
          <a:p>
            <a:pPr algn="ctr"/>
            <a:r>
              <a:rPr lang="en-GB" sz="1200" dirty="0" smtClean="0"/>
              <a:t>1818</a:t>
            </a:r>
            <a:endParaRPr lang="en-GB" sz="1200" dirty="0"/>
          </a:p>
        </p:txBody>
      </p:sp>
      <p:sp>
        <p:nvSpPr>
          <p:cNvPr id="1024" name="Oval 45"/>
          <p:cNvSpPr>
            <a:spLocks noChangeArrowheads="1"/>
          </p:cNvSpPr>
          <p:nvPr/>
        </p:nvSpPr>
        <p:spPr bwMode="auto">
          <a:xfrm>
            <a:off x="5974557" y="4670425"/>
            <a:ext cx="558800" cy="561975"/>
          </a:xfrm>
          <a:prstGeom prst="ellipse">
            <a:avLst/>
          </a:prstGeom>
          <a:solidFill>
            <a:srgbClr val="E65125">
              <a:alpha val="40000"/>
            </a:srgbClr>
          </a:solidFill>
          <a:ln w="28575" cap="flat">
            <a:solidFill>
              <a:schemeClr val="accent3"/>
            </a:solidFill>
            <a:prstDash val="solid"/>
            <a:miter lim="800000"/>
            <a:headEnd/>
            <a:tailEnd/>
          </a:ln>
        </p:spPr>
        <p:txBody>
          <a:bodyPr vert="horz" wrap="square" lIns="0" tIns="45720" rIns="0" bIns="45720" numCol="1" anchor="ctr" anchorCtr="0" compatLnSpc="1">
            <a:prstTxWarp prst="textNoShape">
              <a:avLst/>
            </a:prstTxWarp>
          </a:bodyPr>
          <a:lstStyle/>
          <a:p>
            <a:pPr algn="ctr"/>
            <a:r>
              <a:rPr lang="en-GB" sz="1200" dirty="0" smtClean="0"/>
              <a:t>1652</a:t>
            </a:r>
            <a:endParaRPr lang="en-GB" sz="1200" dirty="0"/>
          </a:p>
        </p:txBody>
      </p:sp>
      <p:sp>
        <p:nvSpPr>
          <p:cNvPr id="1025" name="Oval 46"/>
          <p:cNvSpPr>
            <a:spLocks noChangeArrowheads="1"/>
          </p:cNvSpPr>
          <p:nvPr/>
        </p:nvSpPr>
        <p:spPr bwMode="auto">
          <a:xfrm>
            <a:off x="4314032" y="2867025"/>
            <a:ext cx="123825" cy="127000"/>
          </a:xfrm>
          <a:prstGeom prst="ellipse">
            <a:avLst/>
          </a:prstGeom>
          <a:solidFill>
            <a:srgbClr val="E65125">
              <a:alpha val="40000"/>
            </a:srgbClr>
          </a:solidFill>
          <a:ln w="28575"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27" name="Oval 47"/>
          <p:cNvSpPr>
            <a:spLocks noChangeArrowheads="1"/>
          </p:cNvSpPr>
          <p:nvPr/>
        </p:nvSpPr>
        <p:spPr bwMode="auto">
          <a:xfrm>
            <a:off x="5263357" y="3651250"/>
            <a:ext cx="114300" cy="114300"/>
          </a:xfrm>
          <a:prstGeom prst="ellipse">
            <a:avLst/>
          </a:prstGeom>
          <a:solidFill>
            <a:srgbClr val="E65125">
              <a:alpha val="40000"/>
            </a:srgbClr>
          </a:solidFill>
          <a:ln w="28575"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28" name="Oval 48"/>
          <p:cNvSpPr>
            <a:spLocks noChangeArrowheads="1"/>
          </p:cNvSpPr>
          <p:nvPr/>
        </p:nvSpPr>
        <p:spPr bwMode="auto">
          <a:xfrm>
            <a:off x="6209507" y="3406775"/>
            <a:ext cx="98425" cy="98425"/>
          </a:xfrm>
          <a:prstGeom prst="ellipse">
            <a:avLst/>
          </a:prstGeom>
          <a:solidFill>
            <a:srgbClr val="E65125">
              <a:alpha val="40000"/>
            </a:srgbClr>
          </a:solidFill>
          <a:ln w="28575"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29" name="Line 49"/>
          <p:cNvSpPr>
            <a:spLocks noChangeShapeType="1"/>
          </p:cNvSpPr>
          <p:nvPr/>
        </p:nvSpPr>
        <p:spPr bwMode="auto">
          <a:xfrm>
            <a:off x="1553369" y="3524250"/>
            <a:ext cx="587375" cy="1333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0" name="Line 50"/>
          <p:cNvSpPr>
            <a:spLocks noChangeShapeType="1"/>
          </p:cNvSpPr>
          <p:nvPr/>
        </p:nvSpPr>
        <p:spPr bwMode="auto">
          <a:xfrm>
            <a:off x="2840832" y="3797300"/>
            <a:ext cx="27940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1" name="Line 51"/>
          <p:cNvSpPr>
            <a:spLocks noChangeShapeType="1"/>
          </p:cNvSpPr>
          <p:nvPr/>
        </p:nvSpPr>
        <p:spPr bwMode="auto">
          <a:xfrm>
            <a:off x="3774282" y="4032250"/>
            <a:ext cx="323850" cy="12700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2" name="Line 52"/>
          <p:cNvSpPr>
            <a:spLocks noChangeShapeType="1"/>
          </p:cNvSpPr>
          <p:nvPr/>
        </p:nvSpPr>
        <p:spPr bwMode="auto">
          <a:xfrm>
            <a:off x="4688682" y="4371975"/>
            <a:ext cx="355600" cy="16510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3" name="Line 53"/>
          <p:cNvSpPr>
            <a:spLocks noChangeShapeType="1"/>
          </p:cNvSpPr>
          <p:nvPr/>
        </p:nvSpPr>
        <p:spPr bwMode="auto">
          <a:xfrm>
            <a:off x="5609432" y="4749800"/>
            <a:ext cx="368300" cy="15240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4" name="Line 54"/>
          <p:cNvSpPr>
            <a:spLocks noChangeShapeType="1"/>
          </p:cNvSpPr>
          <p:nvPr/>
        </p:nvSpPr>
        <p:spPr bwMode="auto">
          <a:xfrm>
            <a:off x="5460207" y="2940050"/>
            <a:ext cx="755650" cy="488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Line 55"/>
          <p:cNvSpPr>
            <a:spLocks noChangeShapeType="1"/>
          </p:cNvSpPr>
          <p:nvPr/>
        </p:nvSpPr>
        <p:spPr bwMode="auto">
          <a:xfrm>
            <a:off x="4501357" y="2952750"/>
            <a:ext cx="777875" cy="7143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Line 56"/>
          <p:cNvSpPr>
            <a:spLocks noChangeShapeType="1"/>
          </p:cNvSpPr>
          <p:nvPr/>
        </p:nvSpPr>
        <p:spPr bwMode="auto">
          <a:xfrm>
            <a:off x="3609182" y="2740025"/>
            <a:ext cx="704850" cy="19050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Line 57"/>
          <p:cNvSpPr>
            <a:spLocks noChangeShapeType="1"/>
          </p:cNvSpPr>
          <p:nvPr/>
        </p:nvSpPr>
        <p:spPr bwMode="auto">
          <a:xfrm>
            <a:off x="2713832" y="2762250"/>
            <a:ext cx="612775"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Oval 35"/>
          <p:cNvSpPr>
            <a:spLocks noChangeArrowheads="1"/>
          </p:cNvSpPr>
          <p:nvPr/>
        </p:nvSpPr>
        <p:spPr bwMode="auto">
          <a:xfrm>
            <a:off x="6177757" y="4673600"/>
            <a:ext cx="152400" cy="155575"/>
          </a:xfrm>
          <a:prstGeom prst="ellipse">
            <a:avLst/>
          </a:prstGeom>
          <a:solidFill>
            <a:srgbClr val="563B24">
              <a:alpha val="40000"/>
            </a:srgbClr>
          </a:solidFill>
          <a:ln w="285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8" name="Line 39"/>
          <p:cNvSpPr>
            <a:spLocks noChangeShapeType="1"/>
          </p:cNvSpPr>
          <p:nvPr/>
        </p:nvSpPr>
        <p:spPr bwMode="auto">
          <a:xfrm>
            <a:off x="5631657" y="4673600"/>
            <a:ext cx="546100" cy="635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3"/>
          <p:cNvSpPr>
            <a:spLocks noChangeShapeType="1"/>
          </p:cNvSpPr>
          <p:nvPr/>
        </p:nvSpPr>
        <p:spPr bwMode="auto">
          <a:xfrm>
            <a:off x="1454944" y="5387975"/>
            <a:ext cx="92075" cy="0"/>
          </a:xfrm>
          <a:prstGeom prst="line">
            <a:avLst/>
          </a:prstGeom>
          <a:noFill/>
          <a:ln w="2857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TextBox 78"/>
          <p:cNvSpPr txBox="1"/>
          <p:nvPr/>
        </p:nvSpPr>
        <p:spPr>
          <a:xfrm rot="16200000">
            <a:off x="-573831" y="3822798"/>
            <a:ext cx="2822575" cy="307777"/>
          </a:xfrm>
          <a:prstGeom prst="rect">
            <a:avLst/>
          </a:prstGeom>
          <a:noFill/>
        </p:spPr>
        <p:txBody>
          <a:bodyPr wrap="square" rtlCol="0">
            <a:spAutoFit/>
          </a:bodyPr>
          <a:lstStyle/>
          <a:p>
            <a:pPr algn="ctr"/>
            <a:r>
              <a:rPr lang="en-GB" sz="1400" dirty="0" smtClean="0"/>
              <a:t>% predicted FEV</a:t>
            </a:r>
            <a:r>
              <a:rPr lang="en-GB" sz="1400" baseline="-25000" dirty="0" smtClean="0"/>
              <a:t>1</a:t>
            </a:r>
            <a:endParaRPr lang="en-GB" sz="1400" dirty="0"/>
          </a:p>
        </p:txBody>
      </p:sp>
      <p:sp>
        <p:nvSpPr>
          <p:cNvPr id="1038" name="TextBox 1037"/>
          <p:cNvSpPr txBox="1"/>
          <p:nvPr/>
        </p:nvSpPr>
        <p:spPr>
          <a:xfrm>
            <a:off x="3476640" y="2784341"/>
            <a:ext cx="439544" cy="276999"/>
          </a:xfrm>
          <a:prstGeom prst="rect">
            <a:avLst/>
          </a:prstGeom>
          <a:noFill/>
        </p:spPr>
        <p:txBody>
          <a:bodyPr wrap="none" rtlCol="0">
            <a:spAutoFit/>
          </a:bodyPr>
          <a:lstStyle/>
          <a:p>
            <a:r>
              <a:rPr lang="en-GB" sz="1200" dirty="0" smtClean="0"/>
              <a:t>146</a:t>
            </a:r>
            <a:endParaRPr lang="en-GB" sz="1200" dirty="0"/>
          </a:p>
        </p:txBody>
      </p:sp>
      <p:sp>
        <p:nvSpPr>
          <p:cNvPr id="81" name="TextBox 80"/>
          <p:cNvSpPr txBox="1"/>
          <p:nvPr/>
        </p:nvSpPr>
        <p:spPr>
          <a:xfrm>
            <a:off x="4046062" y="2903140"/>
            <a:ext cx="354584" cy="276999"/>
          </a:xfrm>
          <a:prstGeom prst="rect">
            <a:avLst/>
          </a:prstGeom>
          <a:noFill/>
        </p:spPr>
        <p:txBody>
          <a:bodyPr wrap="none" rtlCol="0">
            <a:spAutoFit/>
          </a:bodyPr>
          <a:lstStyle/>
          <a:p>
            <a:r>
              <a:rPr lang="en-GB" sz="1200" dirty="0" smtClean="0"/>
              <a:t>54</a:t>
            </a:r>
            <a:endParaRPr lang="en-GB" sz="1200" dirty="0"/>
          </a:p>
        </p:txBody>
      </p:sp>
      <p:sp>
        <p:nvSpPr>
          <p:cNvPr id="82" name="TextBox 81"/>
          <p:cNvSpPr txBox="1"/>
          <p:nvPr/>
        </p:nvSpPr>
        <p:spPr>
          <a:xfrm>
            <a:off x="6277486" y="3322816"/>
            <a:ext cx="354584" cy="276999"/>
          </a:xfrm>
          <a:prstGeom prst="rect">
            <a:avLst/>
          </a:prstGeom>
          <a:noFill/>
        </p:spPr>
        <p:txBody>
          <a:bodyPr wrap="none" rtlCol="0">
            <a:spAutoFit/>
          </a:bodyPr>
          <a:lstStyle/>
          <a:p>
            <a:r>
              <a:rPr lang="en-GB" sz="1200" dirty="0" smtClean="0"/>
              <a:t>23</a:t>
            </a:r>
            <a:endParaRPr lang="en-GB" sz="1200" dirty="0"/>
          </a:p>
        </p:txBody>
      </p:sp>
      <p:sp>
        <p:nvSpPr>
          <p:cNvPr id="83" name="TextBox 82"/>
          <p:cNvSpPr txBox="1"/>
          <p:nvPr/>
        </p:nvSpPr>
        <p:spPr>
          <a:xfrm>
            <a:off x="5357337" y="3556496"/>
            <a:ext cx="354584" cy="276999"/>
          </a:xfrm>
          <a:prstGeom prst="rect">
            <a:avLst/>
          </a:prstGeom>
          <a:noFill/>
        </p:spPr>
        <p:txBody>
          <a:bodyPr wrap="none" rtlCol="0">
            <a:spAutoFit/>
          </a:bodyPr>
          <a:lstStyle/>
          <a:p>
            <a:r>
              <a:rPr lang="en-GB" sz="1200" dirty="0" smtClean="0"/>
              <a:t>37</a:t>
            </a:r>
            <a:endParaRPr lang="en-GB" sz="1200" dirty="0"/>
          </a:p>
        </p:txBody>
      </p:sp>
      <p:sp>
        <p:nvSpPr>
          <p:cNvPr id="84" name="TextBox 83"/>
          <p:cNvSpPr txBox="1"/>
          <p:nvPr/>
        </p:nvSpPr>
        <p:spPr>
          <a:xfrm>
            <a:off x="6036567" y="4411275"/>
            <a:ext cx="439544" cy="276999"/>
          </a:xfrm>
          <a:prstGeom prst="rect">
            <a:avLst/>
          </a:prstGeom>
          <a:noFill/>
        </p:spPr>
        <p:txBody>
          <a:bodyPr wrap="none" rtlCol="0">
            <a:spAutoFit/>
          </a:bodyPr>
          <a:lstStyle/>
          <a:p>
            <a:r>
              <a:rPr lang="en-GB" sz="1200" dirty="0" smtClean="0"/>
              <a:t>124</a:t>
            </a:r>
            <a:endParaRPr lang="en-GB" sz="1200" dirty="0"/>
          </a:p>
        </p:txBody>
      </p:sp>
      <p:sp>
        <p:nvSpPr>
          <p:cNvPr id="85" name="TextBox 84"/>
          <p:cNvSpPr txBox="1"/>
          <p:nvPr/>
        </p:nvSpPr>
        <p:spPr>
          <a:xfrm>
            <a:off x="4422617" y="3298755"/>
            <a:ext cx="439544" cy="276999"/>
          </a:xfrm>
          <a:prstGeom prst="rect">
            <a:avLst/>
          </a:prstGeom>
          <a:noFill/>
        </p:spPr>
        <p:txBody>
          <a:bodyPr wrap="none" rtlCol="0">
            <a:spAutoFit/>
          </a:bodyPr>
          <a:lstStyle/>
          <a:p>
            <a:r>
              <a:rPr lang="en-GB" sz="1200" dirty="0" smtClean="0"/>
              <a:t>152</a:t>
            </a:r>
            <a:endParaRPr lang="en-GB" sz="1200" dirty="0"/>
          </a:p>
        </p:txBody>
      </p:sp>
      <p:sp>
        <p:nvSpPr>
          <p:cNvPr id="86" name="TextBox 85"/>
          <p:cNvSpPr txBox="1"/>
          <p:nvPr/>
        </p:nvSpPr>
        <p:spPr>
          <a:xfrm>
            <a:off x="3489644" y="3000375"/>
            <a:ext cx="439544" cy="276999"/>
          </a:xfrm>
          <a:prstGeom prst="rect">
            <a:avLst/>
          </a:prstGeom>
          <a:noFill/>
        </p:spPr>
        <p:txBody>
          <a:bodyPr wrap="none" rtlCol="0">
            <a:spAutoFit/>
          </a:bodyPr>
          <a:lstStyle/>
          <a:p>
            <a:r>
              <a:rPr lang="en-GB" sz="1200" dirty="0" smtClean="0"/>
              <a:t>208</a:t>
            </a:r>
            <a:endParaRPr lang="en-GB" sz="1200" dirty="0"/>
          </a:p>
        </p:txBody>
      </p:sp>
      <p:sp>
        <p:nvSpPr>
          <p:cNvPr id="87" name="TextBox 86"/>
          <p:cNvSpPr txBox="1"/>
          <p:nvPr/>
        </p:nvSpPr>
        <p:spPr>
          <a:xfrm>
            <a:off x="7596336" y="2729011"/>
            <a:ext cx="891591" cy="574516"/>
          </a:xfrm>
          <a:prstGeom prst="rect">
            <a:avLst/>
          </a:prstGeom>
          <a:noFill/>
        </p:spPr>
        <p:txBody>
          <a:bodyPr wrap="none" rtlCol="0">
            <a:spAutoFit/>
          </a:bodyPr>
          <a:lstStyle/>
          <a:p>
            <a:pPr>
              <a:spcAft>
                <a:spcPts val="400"/>
              </a:spcAft>
            </a:pPr>
            <a:r>
              <a:rPr lang="en-GB" sz="1400" dirty="0" smtClean="0"/>
              <a:t>Quitters</a:t>
            </a:r>
          </a:p>
          <a:p>
            <a:pPr>
              <a:spcAft>
                <a:spcPts val="400"/>
              </a:spcAft>
            </a:pPr>
            <a:r>
              <a:rPr lang="en-GB" sz="1400" dirty="0" smtClean="0"/>
              <a:t>Smokers</a:t>
            </a:r>
            <a:endParaRPr lang="en-GB" sz="1400" dirty="0"/>
          </a:p>
        </p:txBody>
      </p:sp>
      <p:sp>
        <p:nvSpPr>
          <p:cNvPr id="88" name="TextBox 87"/>
          <p:cNvSpPr txBox="1"/>
          <p:nvPr/>
        </p:nvSpPr>
        <p:spPr>
          <a:xfrm>
            <a:off x="5376864" y="3800475"/>
            <a:ext cx="439544" cy="276999"/>
          </a:xfrm>
          <a:prstGeom prst="rect">
            <a:avLst/>
          </a:prstGeom>
          <a:noFill/>
        </p:spPr>
        <p:txBody>
          <a:bodyPr wrap="none" rtlCol="0">
            <a:spAutoFit/>
          </a:bodyPr>
          <a:lstStyle/>
          <a:p>
            <a:r>
              <a:rPr lang="en-GB" sz="1200" dirty="0" smtClean="0"/>
              <a:t>134</a:t>
            </a:r>
            <a:endParaRPr lang="en-GB" sz="1200" dirty="0"/>
          </a:p>
        </p:txBody>
      </p:sp>
      <p:sp>
        <p:nvSpPr>
          <p:cNvPr id="89" name="Oval 34"/>
          <p:cNvSpPr>
            <a:spLocks noChangeArrowheads="1"/>
          </p:cNvSpPr>
          <p:nvPr/>
        </p:nvSpPr>
        <p:spPr bwMode="auto">
          <a:xfrm>
            <a:off x="7437948" y="2803885"/>
            <a:ext cx="150091" cy="150091"/>
          </a:xfrm>
          <a:prstGeom prst="ellipse">
            <a:avLst/>
          </a:prstGeom>
          <a:solidFill>
            <a:srgbClr val="563B24">
              <a:alpha val="40000"/>
            </a:srgbClr>
          </a:solidFill>
          <a:ln w="285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0" name="Oval 34"/>
          <p:cNvSpPr>
            <a:spLocks noChangeArrowheads="1"/>
          </p:cNvSpPr>
          <p:nvPr/>
        </p:nvSpPr>
        <p:spPr bwMode="auto">
          <a:xfrm>
            <a:off x="7123595" y="2803885"/>
            <a:ext cx="150091" cy="150091"/>
          </a:xfrm>
          <a:prstGeom prst="ellipse">
            <a:avLst/>
          </a:prstGeom>
          <a:solidFill>
            <a:srgbClr val="563B24">
              <a:alpha val="40000"/>
            </a:srgbClr>
          </a:solidFill>
          <a:ln w="285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1" name="Oval 34"/>
          <p:cNvSpPr>
            <a:spLocks noChangeArrowheads="1"/>
          </p:cNvSpPr>
          <p:nvPr/>
        </p:nvSpPr>
        <p:spPr bwMode="auto">
          <a:xfrm>
            <a:off x="7437948" y="3075734"/>
            <a:ext cx="150091" cy="150091"/>
          </a:xfrm>
          <a:prstGeom prst="ellipse">
            <a:avLst/>
          </a:prstGeom>
          <a:solidFill>
            <a:schemeClr val="accent3">
              <a:alpha val="40000"/>
            </a:schemeClr>
          </a:solidFill>
          <a:ln w="28575"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2" name="Oval 34"/>
          <p:cNvSpPr>
            <a:spLocks noChangeArrowheads="1"/>
          </p:cNvSpPr>
          <p:nvPr/>
        </p:nvSpPr>
        <p:spPr bwMode="auto">
          <a:xfrm>
            <a:off x="7123595" y="3075734"/>
            <a:ext cx="150091" cy="150091"/>
          </a:xfrm>
          <a:prstGeom prst="ellipse">
            <a:avLst/>
          </a:prstGeom>
          <a:solidFill>
            <a:schemeClr val="accent3">
              <a:alpha val="40000"/>
            </a:schemeClr>
          </a:solidFill>
          <a:ln w="28575"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1040" name="Straight Connector 1039"/>
          <p:cNvCxnSpPr>
            <a:stCxn id="90" idx="6"/>
            <a:endCxn id="89" idx="2"/>
          </p:cNvCxnSpPr>
          <p:nvPr/>
        </p:nvCxnSpPr>
        <p:spPr>
          <a:xfrm>
            <a:off x="7273686" y="2878931"/>
            <a:ext cx="1642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2" idx="6"/>
            <a:endCxn id="91" idx="2"/>
          </p:cNvCxnSpPr>
          <p:nvPr/>
        </p:nvCxnSpPr>
        <p:spPr>
          <a:xfrm>
            <a:off x="7273686" y="3150780"/>
            <a:ext cx="16426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3" name="Text Placeholder 4"/>
          <p:cNvSpPr txBox="1">
            <a:spLocks/>
          </p:cNvSpPr>
          <p:nvPr/>
        </p:nvSpPr>
        <p:spPr>
          <a:xfrm>
            <a:off x="3563888" y="6223925"/>
            <a:ext cx="5280653" cy="504056"/>
          </a:xfrm>
          <a:prstGeom prst="rect">
            <a:avLst/>
          </a:prstGeom>
        </p:spPr>
        <p:txBody>
          <a:bodyPr anchor="b" anchorCtr="0"/>
          <a:lstStyle/>
          <a:p>
            <a:pPr algn="r"/>
            <a:r>
              <a:rPr lang="en-GB" sz="1200" dirty="0"/>
              <a:t>Scanlon </a:t>
            </a:r>
            <a:r>
              <a:rPr lang="en-GB" sz="1200" dirty="0" smtClean="0"/>
              <a:t>PD </a:t>
            </a:r>
            <a:r>
              <a:rPr lang="en-GB" sz="1200" dirty="0"/>
              <a:t>et al. Am J </a:t>
            </a:r>
            <a:r>
              <a:rPr lang="en-GB" sz="1200" dirty="0" err="1"/>
              <a:t>Respir</a:t>
            </a:r>
            <a:r>
              <a:rPr lang="en-GB" sz="1200" dirty="0"/>
              <a:t> </a:t>
            </a:r>
            <a:r>
              <a:rPr lang="en-GB" sz="1200" dirty="0" err="1"/>
              <a:t>Crit</a:t>
            </a:r>
            <a:r>
              <a:rPr lang="en-GB" sz="1200" dirty="0"/>
              <a:t> Care Med 2000</a:t>
            </a:r>
          </a:p>
        </p:txBody>
      </p:sp>
      <p:sp>
        <p:nvSpPr>
          <p:cNvPr id="94" name="Text Placeholder 4"/>
          <p:cNvSpPr txBox="1">
            <a:spLocks/>
          </p:cNvSpPr>
          <p:nvPr/>
        </p:nvSpPr>
        <p:spPr>
          <a:xfrm>
            <a:off x="228072" y="6475955"/>
            <a:ext cx="4343928" cy="252026"/>
          </a:xfrm>
          <a:prstGeom prst="rect">
            <a:avLst/>
          </a:prstGeom>
        </p:spPr>
        <p:txBody>
          <a:bodyPr anchor="b" anchorCtr="0"/>
          <a:lstStyle/>
          <a:p>
            <a:r>
              <a:rPr lang="en-GB" sz="1200" dirty="0"/>
              <a:t>Numbers of patients are shown in circles</a:t>
            </a:r>
          </a:p>
        </p:txBody>
      </p:sp>
    </p:spTree>
    <p:extLst>
      <p:ext uri="{BB962C8B-B14F-4D97-AF65-F5344CB8AC3E}">
        <p14:creationId xmlns:p14="http://schemas.microsoft.com/office/powerpoint/2010/main" val="145884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Título 3"/>
          <p:cNvSpPr txBox="1">
            <a:spLocks/>
          </p:cNvSpPr>
          <p:nvPr/>
        </p:nvSpPr>
        <p:spPr>
          <a:xfrm>
            <a:off x="457200" y="-268288"/>
            <a:ext cx="8229600" cy="148271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r>
            <a:br>
              <a:rPr kumimoji="0" lang="el-GR" sz="36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br>
            <a:r>
              <a:rPr kumimoji="0" lang="en-GB" sz="36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Therapy-w</a:t>
            </a:r>
            <a:r>
              <a:rPr kumimoji="0" lang="es-ES" sz="36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hat GOLD says?</a:t>
            </a:r>
          </a:p>
        </p:txBody>
      </p:sp>
      <p:graphicFrame>
        <p:nvGraphicFramePr>
          <p:cNvPr id="35" name="Content Placeholder 5"/>
          <p:cNvGraphicFramePr>
            <a:graphicFrameLocks noGrp="1"/>
          </p:cNvGraphicFramePr>
          <p:nvPr>
            <p:ph idx="4294967295"/>
          </p:nvPr>
        </p:nvGraphicFramePr>
        <p:xfrm>
          <a:off x="0" y="1115695"/>
          <a:ext cx="9097963" cy="6156960"/>
        </p:xfrm>
        <a:graphic>
          <a:graphicData uri="http://schemas.openxmlformats.org/drawingml/2006/table">
            <a:tbl>
              <a:tblPr/>
              <a:tblGrid>
                <a:gridCol w="2000250"/>
                <a:gridCol w="2176463"/>
                <a:gridCol w="2867025"/>
                <a:gridCol w="2054225"/>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Patient Group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7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Recommended First Choice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pitchFamily="34" charset="0"/>
                        </a:rPr>
                        <a:t>Alternative Choice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pitchFamily="34" charset="0"/>
                        </a:rPr>
                        <a:t>Other Possible Treatments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5573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pitchFamily="34" charset="0"/>
                        </a:rPr>
                        <a:t>A</a:t>
                      </a:r>
                    </a:p>
                    <a:p>
                      <a:pPr marL="0" marR="0" lvl="0" indent="0" algn="ctr" defTabSz="4572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Less symptoms,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low risk</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67842"/>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SAMA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Calibri" pitchFamily="34" charset="0"/>
                          <a:cs typeface="Arial" pitchFamily="34" charset="0"/>
                        </a:rPr>
                        <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SABA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LAMA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Calibri" pitchFamily="34" charset="0"/>
                          <a:cs typeface="Arial" pitchFamily="34" charset="0"/>
                        </a:rPr>
                        <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LABA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Calibri" pitchFamily="34" charset="0"/>
                          <a:cs typeface="Arial" pitchFamily="34" charset="0"/>
                        </a:rPr>
                        <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SAMA + SABA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Theophylline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0949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pitchFamily="34" charset="0"/>
                        </a:rPr>
                        <a:t>B</a:t>
                      </a:r>
                    </a:p>
                    <a:p>
                      <a:pPr marL="0" marR="0" lvl="0" indent="0" algn="ctr" defTabSz="4572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More symptoms,</a:t>
                      </a:r>
                    </a:p>
                    <a:p>
                      <a:pPr marL="0" marR="0" lvl="0" indent="0" algn="ctr" defTabSz="4572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low risk</a:t>
                      </a:r>
                      <a:endParaRPr kumimoji="0" lang="da-DK" sz="2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67842"/>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LAMA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Calibri" pitchFamily="34" charset="0"/>
                          <a:cs typeface="Arial" pitchFamily="34" charset="0"/>
                        </a:rPr>
                        <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LABA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LAMA + LABA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SAMA + SABA</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Calibri" pitchFamily="34" charset="0"/>
                          <a:cs typeface="Arial" pitchFamily="34" charset="0"/>
                        </a:rPr>
                        <a:t>or</a:t>
                      </a:r>
                      <a:endParaRPr kumimoji="0" lang="en-US" sz="1600" b="0" i="0" u="none" strike="noStrike" cap="none" normalizeH="0" baseline="0" smtClean="0">
                        <a:ln>
                          <a:noFill/>
                        </a:ln>
                        <a:solidFill>
                          <a:schemeClr val="tx1"/>
                        </a:solidFill>
                        <a:effectLst/>
                        <a:latin typeface="Calibri" pitchFamily="34" charset="0"/>
                        <a:cs typeface="Arial"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Theophylline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094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pitchFamily="34" charset="0"/>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Less symptoms,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high risk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67842"/>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LABA + 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Calibri" pitchFamily="34" charset="0"/>
                          <a:cs typeface="Arial" pitchFamily="34" charset="0"/>
                        </a:rPr>
                        <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LAMA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LAMA + LABA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Calibri" pitchFamily="34" charset="0"/>
                          <a:cs typeface="Arial" pitchFamily="34" charset="0"/>
                        </a:rPr>
                        <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LAMA + PD4I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Calibri" pitchFamily="34" charset="0"/>
                          <a:cs typeface="Arial" pitchFamily="34" charset="0"/>
                        </a:rPr>
                        <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LABA + PD4I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SABA </a:t>
                      </a:r>
                      <a:r>
                        <a:rPr kumimoji="0" lang="en-US" sz="1600" b="1" i="1" u="none" strike="noStrike" cap="none" normalizeH="0" baseline="0" smtClean="0">
                          <a:ln>
                            <a:noFill/>
                          </a:ln>
                          <a:solidFill>
                            <a:schemeClr val="tx1"/>
                          </a:solidFill>
                          <a:effectLst/>
                          <a:latin typeface="Calibri" pitchFamily="34" charset="0"/>
                          <a:cs typeface="Arial" pitchFamily="34" charset="0"/>
                        </a:rPr>
                        <a:t>and/or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SAMA </a:t>
                      </a:r>
                      <a:r>
                        <a:rPr kumimoji="0" lang="en-US" sz="1600" b="1" i="1" u="none" strike="noStrike" cap="none" normalizeH="0" baseline="0" smtClean="0">
                          <a:ln>
                            <a:noFill/>
                          </a:ln>
                          <a:solidFill>
                            <a:schemeClr val="tx1"/>
                          </a:solidFill>
                          <a:effectLst/>
                          <a:latin typeface="Calibri" pitchFamily="34" charset="0"/>
                          <a:cs typeface="Arial" pitchFamily="34" charset="0"/>
                        </a:rPr>
                        <a:t>and/or</a:t>
                      </a:r>
                      <a:endParaRPr kumimoji="0" lang="en-US" sz="1600" b="0" i="0" u="none" strike="noStrike" cap="none" normalizeH="0" baseline="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Theophylline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976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More symptoms,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a-DK" sz="16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high risk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67842"/>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LABA + 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Calibri" pitchFamily="34" charset="0"/>
                          <a:cs typeface="Arial" pitchFamily="34" charset="0"/>
                        </a:rPr>
                        <a:t>and/or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LAMA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LABA + ICS + LAMA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cs typeface="Arial" pitchFamily="34" charset="0"/>
                        </a:rPr>
                        <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LABA + ICS + PD4I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cs typeface="Arial" pitchFamily="34" charset="0"/>
                        </a:rPr>
                        <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LAMA + LABA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cs typeface="Arial" pitchFamily="34" charset="0"/>
                        </a:rPr>
                        <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LAMA `+ PD4I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Carbocysteine</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SABA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cs typeface="Arial" pitchFamily="34" charset="0"/>
                        </a:rPr>
                        <a:t>and/or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SAMA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Theophylline</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6" name="Rectángulo 4"/>
          <p:cNvSpPr>
            <a:spLocks noChangeArrowheads="1"/>
          </p:cNvSpPr>
          <p:nvPr/>
        </p:nvSpPr>
        <p:spPr bwMode="auto">
          <a:xfrm>
            <a:off x="628650" y="6550025"/>
            <a:ext cx="8267700" cy="307975"/>
          </a:xfrm>
          <a:prstGeom prst="rect">
            <a:avLst/>
          </a:prstGeom>
          <a:noFill/>
          <a:ln w="9525">
            <a:noFill/>
            <a:miter lim="800000"/>
            <a:headEnd/>
            <a:tailEnd/>
          </a:ln>
        </p:spPr>
        <p:txBody>
          <a:bodyPr>
            <a:spAutoFit/>
          </a:bodyPr>
          <a:lstStyle/>
          <a:p>
            <a:r>
              <a:rPr lang="en-US" sz="1400">
                <a:solidFill>
                  <a:srgbClr val="231F20"/>
                </a:solidFill>
              </a:rPr>
              <a:t>Vestbo J,. Am J Respir Crit Care Med 2013; 187: 347–365</a:t>
            </a:r>
            <a:endParaRPr lang="es-ES" sz="1400"/>
          </a:p>
        </p:txBody>
      </p:sp>
      <p:sp>
        <p:nvSpPr>
          <p:cNvPr id="37" name="TextBox 6"/>
          <p:cNvSpPr txBox="1">
            <a:spLocks noChangeArrowheads="1"/>
          </p:cNvSpPr>
          <p:nvPr/>
        </p:nvSpPr>
        <p:spPr bwMode="auto">
          <a:xfrm rot="451012">
            <a:off x="2044700" y="2189163"/>
            <a:ext cx="5662613" cy="923925"/>
          </a:xfrm>
          <a:prstGeom prst="rect">
            <a:avLst/>
          </a:prstGeom>
          <a:noFill/>
          <a:ln w="9525">
            <a:noFill/>
            <a:miter lim="800000"/>
            <a:headEnd/>
            <a:tailEnd/>
          </a:ln>
        </p:spPr>
        <p:txBody>
          <a:bodyPr>
            <a:spAutoFit/>
          </a:bodyPr>
          <a:lstStyle/>
          <a:p>
            <a:r>
              <a:rPr lang="en-US" sz="5400" dirty="0">
                <a:solidFill>
                  <a:srgbClr val="FF0000"/>
                </a:solidFill>
              </a:rPr>
              <a:t>Low risk- No ICS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solidFill>
                  <a:srgbClr val="FF0000"/>
                </a:solidFill>
                <a:latin typeface="Arial" pitchFamily="34" charset="0"/>
                <a:cs typeface="Arial" pitchFamily="34" charset="0"/>
              </a:rPr>
              <a:t>Definition of COPD</a:t>
            </a:r>
            <a:br>
              <a:rPr lang="en-US" dirty="0" smtClean="0">
                <a:solidFill>
                  <a:srgbClr val="FF0000"/>
                </a:solidFill>
                <a:latin typeface="Arial" pitchFamily="34" charset="0"/>
                <a:cs typeface="Arial" pitchFamily="34" charset="0"/>
              </a:rPr>
            </a:br>
            <a:endParaRPr lang="pt-PT" dirty="0">
              <a:solidFill>
                <a:srgbClr val="FF0000"/>
              </a:solidFill>
              <a:latin typeface="Arial" pitchFamily="34" charset="0"/>
              <a:cs typeface="Arial" pitchFamily="34" charset="0"/>
            </a:endParaRPr>
          </a:p>
        </p:txBody>
      </p:sp>
      <p:sp>
        <p:nvSpPr>
          <p:cNvPr id="5" name="Marcador de Posição de Conteúdo 4"/>
          <p:cNvSpPr>
            <a:spLocks noGrp="1"/>
          </p:cNvSpPr>
          <p:nvPr>
            <p:ph idx="1"/>
          </p:nvPr>
        </p:nvSpPr>
        <p:spPr/>
        <p:txBody>
          <a:bodyPr>
            <a:normAutofit/>
          </a:bodyPr>
          <a:lstStyle/>
          <a:p>
            <a:pPr marL="463550" indent="-463550">
              <a:spcBef>
                <a:spcPts val="1800"/>
              </a:spcBef>
              <a:buClr>
                <a:srgbClr val="00FF00"/>
              </a:buClr>
              <a:buSzPct val="60000"/>
              <a:buFont typeface="Wingdings" pitchFamily="2" charset="2"/>
              <a:buChar char="Ø"/>
            </a:pPr>
            <a:endParaRPr lang="en-US" sz="2400" dirty="0" smtClean="0">
              <a:solidFill>
                <a:schemeClr val="tx2"/>
              </a:solidFill>
              <a:latin typeface="Tahoma" pitchFamily="34" charset="0"/>
            </a:endParaRPr>
          </a:p>
          <a:p>
            <a:pPr marL="463550" indent="-463550">
              <a:spcBef>
                <a:spcPts val="1800"/>
              </a:spcBef>
              <a:buClr>
                <a:srgbClr val="00FF00"/>
              </a:buClr>
              <a:buSzPct val="60000"/>
              <a:buFont typeface="Wingdings" pitchFamily="2" charset="2"/>
              <a:buChar char="Ø"/>
            </a:pPr>
            <a:r>
              <a:rPr lang="en-US" sz="2400" dirty="0" smtClean="0">
                <a:solidFill>
                  <a:schemeClr val="tx2"/>
                </a:solidFill>
                <a:latin typeface="Tahoma" pitchFamily="34" charset="0"/>
              </a:rPr>
              <a:t>COPD, a common </a:t>
            </a:r>
            <a:r>
              <a:rPr lang="en-US" sz="2400" i="1" dirty="0" smtClean="0">
                <a:solidFill>
                  <a:schemeClr val="tx2"/>
                </a:solidFill>
                <a:latin typeface="Tahoma" pitchFamily="34" charset="0"/>
              </a:rPr>
              <a:t>preventable</a:t>
            </a:r>
            <a:r>
              <a:rPr lang="en-US" sz="2400" dirty="0" smtClean="0">
                <a:solidFill>
                  <a:schemeClr val="tx2"/>
                </a:solidFill>
                <a:latin typeface="Tahoma" pitchFamily="34" charset="0"/>
              </a:rPr>
              <a:t> and </a:t>
            </a:r>
            <a:r>
              <a:rPr lang="en-US" sz="2400" i="1" dirty="0" smtClean="0">
                <a:solidFill>
                  <a:schemeClr val="tx2"/>
                </a:solidFill>
                <a:latin typeface="Tahoma" pitchFamily="34" charset="0"/>
              </a:rPr>
              <a:t>treatable</a:t>
            </a:r>
            <a:r>
              <a:rPr lang="en-US" sz="2400" dirty="0" smtClean="0">
                <a:solidFill>
                  <a:schemeClr val="tx2"/>
                </a:solidFill>
                <a:latin typeface="Tahoma" pitchFamily="34" charset="0"/>
              </a:rPr>
              <a:t> disease, is characterized by </a:t>
            </a:r>
            <a:r>
              <a:rPr lang="en-US" sz="2400" b="1" i="1" dirty="0" smtClean="0">
                <a:solidFill>
                  <a:schemeClr val="tx2"/>
                </a:solidFill>
                <a:latin typeface="Tahoma" pitchFamily="34" charset="0"/>
              </a:rPr>
              <a:t>persistent airflow limitation </a:t>
            </a:r>
            <a:r>
              <a:rPr lang="en-US" sz="2400" dirty="0" smtClean="0">
                <a:solidFill>
                  <a:schemeClr val="tx2"/>
                </a:solidFill>
                <a:latin typeface="Tahoma" pitchFamily="34" charset="0"/>
              </a:rPr>
              <a:t>that is usually progressive and associated with an enhanced chronic inflammatory response in the airways and the lung to noxious particles or gases.</a:t>
            </a:r>
          </a:p>
          <a:p>
            <a:pPr marL="463550" indent="-463550">
              <a:spcBef>
                <a:spcPts val="1800"/>
              </a:spcBef>
              <a:buClr>
                <a:srgbClr val="00FF00"/>
              </a:buClr>
              <a:buSzPct val="60000"/>
              <a:buFont typeface="Wingdings" pitchFamily="2" charset="2"/>
              <a:buChar char="Ø"/>
            </a:pPr>
            <a:r>
              <a:rPr lang="en-US" sz="2400" dirty="0" smtClean="0">
                <a:solidFill>
                  <a:schemeClr val="tx2"/>
                </a:solidFill>
                <a:latin typeface="Tahoma" pitchFamily="34" charset="0"/>
              </a:rPr>
              <a:t>Exacerbations and </a:t>
            </a:r>
            <a:r>
              <a:rPr lang="en-US" sz="2400" dirty="0" err="1" smtClean="0">
                <a:solidFill>
                  <a:schemeClr val="tx2"/>
                </a:solidFill>
                <a:latin typeface="Tahoma" pitchFamily="34" charset="0"/>
              </a:rPr>
              <a:t>comorbidities</a:t>
            </a:r>
            <a:r>
              <a:rPr lang="en-US" sz="2400" dirty="0" smtClean="0">
                <a:solidFill>
                  <a:schemeClr val="tx2"/>
                </a:solidFill>
                <a:latin typeface="Tahoma" pitchFamily="34" charset="0"/>
              </a:rPr>
              <a:t> contribute to the overall severity in individual patients.</a:t>
            </a:r>
            <a:endParaRPr lang="en-US" sz="2400" dirty="0">
              <a:solidFill>
                <a:schemeClr val="tx2"/>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285720" y="5572140"/>
            <a:ext cx="1066800" cy="1062038"/>
          </a:xfrm>
          <a:prstGeom prst="rect">
            <a:avLst/>
          </a:prstGeom>
          <a:noFill/>
          <a:ln w="9525">
            <a:noFill/>
            <a:miter lim="800000"/>
            <a:headEnd/>
            <a:tailEnd/>
          </a:ln>
        </p:spPr>
      </p:pic>
    </p:spTree>
    <p:extLst>
      <p:ext uri="{BB962C8B-B14F-4D97-AF65-F5344CB8AC3E}">
        <p14:creationId xmlns:p14="http://schemas.microsoft.com/office/powerpoint/2010/main" val="2399495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723549"/>
          </a:xfrm>
          <a:prstGeom prst="rect">
            <a:avLst/>
          </a:prstGeom>
          <a:noFill/>
          <a:ln w="9525">
            <a:noFill/>
            <a:miter lim="800000"/>
            <a:headEnd/>
            <a:tailEnd/>
          </a:ln>
        </p:spPr>
        <p:txBody>
          <a:bodyPr>
            <a:spAutoFit/>
          </a:bodyPr>
          <a:lstStyle/>
          <a:p>
            <a:r>
              <a:rPr lang="en-US" sz="4400" dirty="0" smtClean="0">
                <a:solidFill>
                  <a:srgbClr val="FF0000"/>
                </a:solidFill>
                <a:latin typeface="Arial" pitchFamily="34" charset="0"/>
                <a:cs typeface="Arial" pitchFamily="34" charset="0"/>
              </a:rPr>
              <a:t>COPD </a:t>
            </a:r>
            <a:r>
              <a:rPr lang="en-US" sz="4400" dirty="0" err="1" smtClean="0">
                <a:solidFill>
                  <a:srgbClr val="FF0000"/>
                </a:solidFill>
                <a:latin typeface="Arial" pitchFamily="34" charset="0"/>
                <a:cs typeface="Arial" pitchFamily="34" charset="0"/>
              </a:rPr>
              <a:t>Assesment</a:t>
            </a:r>
            <a:r>
              <a:rPr lang="en-US" sz="4400" dirty="0" smtClean="0">
                <a:solidFill>
                  <a:srgbClr val="FF0000"/>
                </a:solidFill>
                <a:latin typeface="Arial" pitchFamily="34" charset="0"/>
                <a:cs typeface="Arial" pitchFamily="34" charset="0"/>
              </a:rPr>
              <a:t>: </a:t>
            </a:r>
          </a:p>
          <a:p>
            <a:r>
              <a:rPr lang="en-US" sz="4400" dirty="0" smtClean="0">
                <a:solidFill>
                  <a:srgbClr val="FF0000"/>
                </a:solidFill>
                <a:latin typeface="Arial" pitchFamily="34" charset="0"/>
                <a:cs typeface="Arial" pitchFamily="34" charset="0"/>
              </a:rPr>
              <a:t>Co-morbidities</a:t>
            </a:r>
          </a:p>
          <a:p>
            <a:endParaRPr lang="en-US" dirty="0">
              <a:solidFill>
                <a:srgbClr val="FF0000"/>
              </a:solidFill>
              <a:latin typeface="Arial" pitchFamily="34" charset="0"/>
              <a:cs typeface="Arial"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6" name="Rectangle 3"/>
          <p:cNvSpPr txBox="1">
            <a:spLocks noChangeArrowheads="1"/>
          </p:cNvSpPr>
          <p:nvPr/>
        </p:nvSpPr>
        <p:spPr>
          <a:xfrm>
            <a:off x="431800" y="1765300"/>
            <a:ext cx="8407400" cy="4711700"/>
          </a:xfrm>
          <a:prstGeom prst="rect">
            <a:avLst/>
          </a:prstGeom>
        </p:spPr>
        <p:txBody>
          <a:bodyPr/>
          <a:lstStyle/>
          <a:p>
            <a:pPr marL="346075" marR="0" lvl="0" indent="-346075" algn="l" defTabSz="914400" rtl="0" eaLnBrk="1" fontAlgn="base" latinLnBrk="0" hangingPunct="1">
              <a:lnSpc>
                <a:spcPct val="120000"/>
              </a:lnSpc>
              <a:spcBef>
                <a:spcPts val="1200"/>
              </a:spcBef>
              <a:spcAft>
                <a:spcPct val="0"/>
              </a:spcAft>
              <a:buClr>
                <a:schemeClr val="tx2"/>
              </a:buClr>
              <a:buSzPct val="65000"/>
              <a:buFont typeface="Monotype Sorts" pitchFamily="2" charset="2"/>
              <a:buNone/>
              <a:tabLst>
                <a:tab pos="1427163" algn="l"/>
                <a:tab pos="1641475" algn="l"/>
              </a:tabLst>
              <a:defRPr/>
            </a:pPr>
            <a:r>
              <a:rPr kumimoji="0" lang="nl-NL" sz="2000" b="0" i="0" u="none" strike="noStrike" kern="0" cap="none" spc="0" normalizeH="0" baseline="0" noProof="0" dirty="0" smtClean="0">
                <a:ln>
                  <a:noFill/>
                </a:ln>
                <a:solidFill>
                  <a:schemeClr val="tx2"/>
                </a:solidFill>
                <a:effectLst/>
                <a:uLnTx/>
                <a:uFillTx/>
                <a:latin typeface="Arial" pitchFamily="34" charset="0"/>
                <a:cs typeface="Arial" pitchFamily="34" charset="0"/>
              </a:rPr>
              <a:t>COPD patients are at increased risk for: </a:t>
            </a:r>
          </a:p>
          <a:p>
            <a:pPr marL="701675" marR="0" lvl="1" indent="-354013" algn="l" defTabSz="914400" rtl="0" eaLnBrk="1" fontAlgn="base" latinLnBrk="0" hangingPunct="1">
              <a:lnSpc>
                <a:spcPct val="120000"/>
              </a:lnSpc>
              <a:spcBef>
                <a:spcPts val="1200"/>
              </a:spcBef>
              <a:spcAft>
                <a:spcPct val="0"/>
              </a:spcAft>
              <a:buClr>
                <a:srgbClr val="A5FF4B"/>
              </a:buClr>
              <a:buSzPct val="100000"/>
              <a:buFontTx/>
              <a:buChar char="•"/>
              <a:tabLst>
                <a:tab pos="1427163" algn="l"/>
                <a:tab pos="1641475" algn="l"/>
              </a:tabLst>
              <a:defRPr/>
            </a:pPr>
            <a:r>
              <a:rPr kumimoji="0" lang="nl-NL" sz="2000" b="0"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rPr>
              <a:t>Cardiovascular diseases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sz="2000" b="0"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rPr>
              <a:t>Osteoporosis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sz="2000" b="0"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rPr>
              <a:t>Respiratory infections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sz="2000" b="0"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rPr>
              <a:t>Anxiety and Depression</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sz="2000" b="0"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rPr>
              <a:t>Diabetes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sz="2000" b="0"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rPr>
              <a:t>Lung cancer</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endParaRPr kumimoji="0" lang="nl-NL" sz="2000" b="0" i="0" u="none" strike="noStrike" kern="0" cap="none" spc="0" normalizeH="0" baseline="0" noProof="0" dirty="0" smtClean="0">
              <a:ln>
                <a:noFill/>
              </a:ln>
              <a:solidFill>
                <a:schemeClr val="tx2"/>
              </a:solidFill>
              <a:effectLst/>
              <a:uLnTx/>
              <a:uFillTx/>
              <a:latin typeface="Arial" pitchFamily="34" charset="0"/>
              <a:ea typeface="ＭＳ Ｐゴシック" pitchFamily="-65" charset="-128"/>
              <a:cs typeface="Arial" pitchFamily="34" charset="0"/>
            </a:endParaRPr>
          </a:p>
          <a:p>
            <a:pPr marL="50800" marR="0" lvl="1" indent="-50800" algn="ctr" defTabSz="914400" rtl="0" eaLnBrk="1" fontAlgn="base" latinLnBrk="0" hangingPunct="1">
              <a:lnSpc>
                <a:spcPct val="120000"/>
              </a:lnSpc>
              <a:spcBef>
                <a:spcPct val="35000"/>
              </a:spcBef>
              <a:spcAft>
                <a:spcPct val="0"/>
              </a:spcAft>
              <a:buClr>
                <a:srgbClr val="A5FF4B"/>
              </a:buClr>
              <a:buSzPct val="100000"/>
              <a:buFont typeface="Monotype Sorts" charset="0"/>
              <a:buNone/>
              <a:tabLst>
                <a:tab pos="1427163" algn="l"/>
                <a:tab pos="1641475" algn="l"/>
              </a:tabLst>
              <a:defRPr/>
            </a:pPr>
            <a:r>
              <a:rPr kumimoji="0" lang="en-US" sz="2000" b="1" i="1" u="none" strike="noStrike" kern="0" cap="none" spc="0" normalizeH="0" baseline="0" noProof="0" dirty="0" smtClean="0">
                <a:ln>
                  <a:noFill/>
                </a:ln>
                <a:solidFill>
                  <a:srgbClr val="FF0000"/>
                </a:solidFill>
                <a:effectLst/>
                <a:uLnTx/>
                <a:uFillTx/>
                <a:latin typeface="Arial" pitchFamily="34" charset="0"/>
                <a:ea typeface="ＭＳ Ｐゴシック" pitchFamily="-65" charset="-128"/>
                <a:cs typeface="Arial" pitchFamily="34" charset="0"/>
              </a:rPr>
              <a:t>These </a:t>
            </a:r>
            <a:r>
              <a:rPr kumimoji="0" lang="en-US" sz="2000" b="1" i="1" u="none" strike="noStrike" kern="0" cap="none" spc="0" normalizeH="0" baseline="0" noProof="0" dirty="0" err="1" smtClean="0">
                <a:ln>
                  <a:noFill/>
                </a:ln>
                <a:solidFill>
                  <a:srgbClr val="FF0000"/>
                </a:solidFill>
                <a:effectLst/>
                <a:uLnTx/>
                <a:uFillTx/>
                <a:latin typeface="Arial" pitchFamily="34" charset="0"/>
                <a:ea typeface="ＭＳ Ｐゴシック" pitchFamily="-65" charset="-128"/>
                <a:cs typeface="Arial" pitchFamily="34" charset="0"/>
              </a:rPr>
              <a:t>comorbid</a:t>
            </a:r>
            <a:r>
              <a:rPr kumimoji="0" lang="en-US" sz="2000" b="1" i="1" u="none" strike="noStrike" kern="0" cap="none" spc="0" normalizeH="0" baseline="0" noProof="0" dirty="0" smtClean="0">
                <a:ln>
                  <a:noFill/>
                </a:ln>
                <a:solidFill>
                  <a:srgbClr val="FF0000"/>
                </a:solidFill>
                <a:effectLst/>
                <a:uLnTx/>
                <a:uFillTx/>
                <a:latin typeface="Arial" pitchFamily="34" charset="0"/>
                <a:ea typeface="ＭＳ Ｐゴシック" pitchFamily="-65" charset="-128"/>
                <a:cs typeface="Arial" pitchFamily="34" charset="0"/>
              </a:rPr>
              <a:t> conditions may influence mortality and hospitalizations and should be looked for routinely, and treated appropriately.</a:t>
            </a:r>
          </a:p>
          <a:p>
            <a:pPr marL="701675" marR="0" lvl="1" indent="-354013" algn="l" defTabSz="914400" rtl="0" eaLnBrk="1" fontAlgn="base" latinLnBrk="0" hangingPunct="1">
              <a:lnSpc>
                <a:spcPct val="120000"/>
              </a:lnSpc>
              <a:spcBef>
                <a:spcPct val="35000"/>
              </a:spcBef>
              <a:spcAft>
                <a:spcPct val="0"/>
              </a:spcAft>
              <a:buClr>
                <a:srgbClr val="A5FF4B"/>
              </a:buClr>
              <a:buSzPct val="100000"/>
              <a:buFontTx/>
              <a:buChar char="•"/>
              <a:tabLst>
                <a:tab pos="1427163" algn="l"/>
                <a:tab pos="1641475" algn="l"/>
              </a:tabLst>
              <a:defRPr/>
            </a:pPr>
            <a:endParaRPr kumimoji="0" lang="en-US" altLang="ja-JP" b="1" i="0" u="none" strike="noStrike" kern="0" cap="none" spc="0" normalizeH="0" baseline="0" noProof="0" dirty="0" smtClean="0">
              <a:ln>
                <a:noFill/>
              </a:ln>
              <a:solidFill>
                <a:schemeClr val="tx2"/>
              </a:solidFill>
              <a:effectLst/>
              <a:uLnTx/>
              <a:uFillTx/>
              <a:latin typeface="Arial" pitchFamily="34" charset="0"/>
              <a:ea typeface="ＭＳ Ｐゴシック" pitchFamily="34" charset="-128"/>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67871"/>
            <a:ext cx="8229600" cy="1143000"/>
          </a:xfrm>
        </p:spPr>
        <p:txBody>
          <a:bodyPr/>
          <a:lstStyle/>
          <a:p>
            <a:r>
              <a:rPr lang="es-ES" dirty="0">
                <a:solidFill>
                  <a:srgbClr val="FF0000"/>
                </a:solidFill>
                <a:latin typeface="Arial" pitchFamily="34" charset="0"/>
                <a:cs typeface="Arial" pitchFamily="34" charset="0"/>
              </a:rPr>
              <a:t>What</a:t>
            </a:r>
            <a:r>
              <a:rPr lang="es-ES" dirty="0" smtClean="0">
                <a:solidFill>
                  <a:srgbClr val="FF0000"/>
                </a:solidFill>
                <a:latin typeface="Arial" pitchFamily="34" charset="0"/>
                <a:cs typeface="Arial" pitchFamily="34" charset="0"/>
              </a:rPr>
              <a:t> GOLD says</a:t>
            </a:r>
            <a:endParaRPr lang="es-ES" dirty="0">
              <a:solidFill>
                <a:srgbClr val="FF0000"/>
              </a:solidFill>
              <a:latin typeface="Arial" pitchFamily="34" charset="0"/>
              <a:cs typeface="Arial" pitchFamily="34"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353596536"/>
              </p:ext>
            </p:extLst>
          </p:nvPr>
        </p:nvGraphicFramePr>
        <p:xfrm>
          <a:off x="0" y="714323"/>
          <a:ext cx="9098113" cy="6156960"/>
        </p:xfrm>
        <a:graphic>
          <a:graphicData uri="http://schemas.openxmlformats.org/drawingml/2006/table">
            <a:tbl>
              <a:tblPr firstRow="1" bandRow="1">
                <a:tableStyleId>{5C22544A-7EE6-4342-B048-85BDC9FD1C3A}</a:tableStyleId>
              </a:tblPr>
              <a:tblGrid>
                <a:gridCol w="2000883"/>
                <a:gridCol w="2175097"/>
                <a:gridCol w="2868186"/>
                <a:gridCol w="2053947"/>
              </a:tblGrid>
              <a:tr h="0">
                <a:tc>
                  <a:txBody>
                    <a:bodyPr/>
                    <a:lstStyle/>
                    <a:p>
                      <a:pPr algn="ctr"/>
                      <a:r>
                        <a:rPr lang="en-US" sz="1400" b="1" i="0" u="none" strike="noStrike" kern="1200" baseline="0" dirty="0" smtClean="0">
                          <a:solidFill>
                            <a:schemeClr val="tx1"/>
                          </a:solidFill>
                          <a:latin typeface="+mn-lt"/>
                          <a:ea typeface="+mn-ea"/>
                          <a:cs typeface="Arial"/>
                        </a:rPr>
                        <a:t>Patient Group</a:t>
                      </a:r>
                      <a:endParaRPr lang="en-US" sz="1400" b="1" dirty="0">
                        <a:solidFill>
                          <a:schemeClr val="tx1"/>
                        </a:solidFill>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70000"/>
                      </a:schemeClr>
                    </a:solidFill>
                  </a:tcPr>
                </a:tc>
                <a:tc>
                  <a:txBody>
                    <a:bodyPr/>
                    <a:lstStyle/>
                    <a:p>
                      <a:pPr algn="ctr"/>
                      <a:r>
                        <a:rPr lang="en-US" sz="1400" b="1" i="0" u="none" strike="noStrike" kern="1200" baseline="0" dirty="0" smtClean="0">
                          <a:solidFill>
                            <a:schemeClr val="tx1"/>
                          </a:solidFill>
                          <a:latin typeface="+mn-lt"/>
                          <a:ea typeface="+mn-ea"/>
                          <a:cs typeface="Arial"/>
                        </a:rPr>
                        <a:t>Recommended First Choice</a:t>
                      </a:r>
                      <a:endParaRPr lang="en-US" sz="1400" b="1" dirty="0">
                        <a:solidFill>
                          <a:schemeClr val="tx1"/>
                        </a:solidFill>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1" i="0" u="none" strike="noStrike" kern="1200" baseline="0" dirty="0" smtClean="0">
                          <a:solidFill>
                            <a:schemeClr val="tx1"/>
                          </a:solidFill>
                          <a:latin typeface="+mn-lt"/>
                          <a:ea typeface="+mn-ea"/>
                          <a:cs typeface="Arial"/>
                        </a:rPr>
                        <a:t>Alternative Choice</a:t>
                      </a:r>
                      <a:endParaRPr lang="en-US" sz="1400" b="1" dirty="0">
                        <a:solidFill>
                          <a:schemeClr val="tx1"/>
                        </a:solidFill>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1" i="0" u="none" strike="noStrike" kern="1200" baseline="0" dirty="0" smtClean="0">
                          <a:solidFill>
                            <a:schemeClr val="tx1"/>
                          </a:solidFill>
                          <a:latin typeface="+mn-lt"/>
                          <a:ea typeface="+mn-ea"/>
                          <a:cs typeface="Arial"/>
                        </a:rPr>
                        <a:t>Other Possible Treatments</a:t>
                      </a:r>
                      <a:endParaRPr lang="en-US" sz="1400" b="1" dirty="0">
                        <a:solidFill>
                          <a:schemeClr val="tx1"/>
                        </a:solidFill>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11422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latin typeface="+mn-lt"/>
                          <a:cs typeface="Arial"/>
                        </a:rPr>
                        <a:t>A</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kern="1200" dirty="0" err="1" smtClean="0">
                          <a:solidFill>
                            <a:srgbClr val="000000"/>
                          </a:solidFill>
                          <a:latin typeface="+mn-lt"/>
                          <a:ea typeface="ＭＳ Ｐゴシック" pitchFamily="34" charset="-128"/>
                          <a:cs typeface="Arial"/>
                        </a:rPr>
                        <a:t>Less</a:t>
                      </a:r>
                      <a:r>
                        <a:rPr lang="da-DK" sz="1600" kern="1200" dirty="0" smtClean="0">
                          <a:solidFill>
                            <a:srgbClr val="000000"/>
                          </a:solidFill>
                          <a:latin typeface="+mn-lt"/>
                          <a:ea typeface="ＭＳ Ｐゴシック" pitchFamily="34" charset="-128"/>
                          <a:cs typeface="Arial"/>
                        </a:rPr>
                        <a:t> symptoms, </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kern="1200" dirty="0" err="1" smtClean="0">
                          <a:solidFill>
                            <a:srgbClr val="000000"/>
                          </a:solidFill>
                          <a:latin typeface="+mn-lt"/>
                          <a:ea typeface="ＭＳ Ｐゴシック" pitchFamily="34" charset="-128"/>
                          <a:cs typeface="Arial"/>
                        </a:rPr>
                        <a:t>low</a:t>
                      </a:r>
                      <a:r>
                        <a:rPr lang="da-DK" sz="1600" kern="1200" dirty="0" smtClean="0">
                          <a:solidFill>
                            <a:srgbClr val="000000"/>
                          </a:solidFill>
                          <a:latin typeface="+mn-lt"/>
                          <a:ea typeface="ＭＳ Ｐゴシック" pitchFamily="34" charset="-128"/>
                          <a:cs typeface="Arial"/>
                        </a:rPr>
                        <a:t> </a:t>
                      </a:r>
                      <a:r>
                        <a:rPr lang="da-DK" sz="1600" kern="1200" dirty="0" err="1" smtClean="0">
                          <a:solidFill>
                            <a:srgbClr val="000000"/>
                          </a:solidFill>
                          <a:latin typeface="+mn-lt"/>
                          <a:ea typeface="ＭＳ Ｐゴシック" pitchFamily="34" charset="-128"/>
                          <a:cs typeface="Arial"/>
                        </a:rPr>
                        <a:t>risk</a:t>
                      </a:r>
                      <a:endParaRPr lang="da-DK" sz="1600" kern="1200" dirty="0" smtClean="0">
                        <a:solidFill>
                          <a:srgbClr val="000000"/>
                        </a:solidFill>
                        <a:latin typeface="+mn-lt"/>
                        <a:ea typeface="ＭＳ Ｐゴシック" pitchFamily="34" charset="-128"/>
                        <a:cs typeface="Arial"/>
                      </a:endParaRPr>
                    </a:p>
                    <a:p>
                      <a:pPr algn="ctr"/>
                      <a:endParaRPr lang="en-US" sz="2800" b="1"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68000"/>
                      </a:schemeClr>
                    </a:solidFill>
                  </a:tcPr>
                </a:tc>
                <a:tc>
                  <a:txBody>
                    <a:bodyPr/>
                    <a:lstStyle/>
                    <a:p>
                      <a:pPr algn="ctr"/>
                      <a:r>
                        <a:rPr lang="en-US" sz="1600" b="0" i="0" u="none" strike="noStrike" kern="1200" baseline="0" dirty="0" smtClean="0">
                          <a:solidFill>
                            <a:schemeClr val="dk1"/>
                          </a:solidFill>
                          <a:latin typeface="+mn-lt"/>
                          <a:ea typeface="+mn-ea"/>
                          <a:cs typeface="Arial"/>
                        </a:rPr>
                        <a:t>SAMA</a:t>
                      </a:r>
                    </a:p>
                    <a:p>
                      <a:pPr algn="ctr"/>
                      <a:r>
                        <a:rPr lang="en-US" sz="1600" b="1" i="1" u="none" strike="noStrike" kern="1200" baseline="0" dirty="0" smtClean="0">
                          <a:solidFill>
                            <a:schemeClr val="dk1"/>
                          </a:solidFill>
                          <a:latin typeface="+mn-lt"/>
                          <a:ea typeface="+mn-ea"/>
                          <a:cs typeface="Arial"/>
                        </a:rPr>
                        <a:t>or</a:t>
                      </a:r>
                    </a:p>
                    <a:p>
                      <a:pPr algn="ctr"/>
                      <a:r>
                        <a:rPr lang="en-US" sz="1600" b="0" i="0" u="none" strike="noStrike" kern="1200" baseline="0" dirty="0" smtClean="0">
                          <a:solidFill>
                            <a:schemeClr val="dk1"/>
                          </a:solidFill>
                          <a:latin typeface="+mn-lt"/>
                          <a:ea typeface="+mn-ea"/>
                          <a:cs typeface="Arial"/>
                        </a:rPr>
                        <a:t>SABA</a:t>
                      </a:r>
                      <a:endParaRPr lang="en-US" sz="16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b="0" i="0" u="none" strike="noStrike" kern="1200" baseline="0" dirty="0" smtClean="0">
                          <a:solidFill>
                            <a:schemeClr val="dk1"/>
                          </a:solidFill>
                          <a:latin typeface="+mn-lt"/>
                          <a:ea typeface="+mn-ea"/>
                          <a:cs typeface="Arial"/>
                        </a:rPr>
                        <a:t>LAMA</a:t>
                      </a:r>
                    </a:p>
                    <a:p>
                      <a:pPr algn="ctr"/>
                      <a:r>
                        <a:rPr lang="en-US" sz="1600" b="1" i="1" u="none" strike="noStrike" kern="1200" baseline="0" dirty="0" smtClean="0">
                          <a:solidFill>
                            <a:schemeClr val="dk1"/>
                          </a:solidFill>
                          <a:latin typeface="+mn-lt"/>
                          <a:ea typeface="+mn-ea"/>
                          <a:cs typeface="Arial"/>
                        </a:rPr>
                        <a:t>or</a:t>
                      </a:r>
                    </a:p>
                    <a:p>
                      <a:pPr algn="ctr"/>
                      <a:r>
                        <a:rPr lang="en-US" sz="1600" b="0" i="0" u="none" strike="noStrike" kern="1200" baseline="0" dirty="0" smtClean="0">
                          <a:solidFill>
                            <a:schemeClr val="dk1"/>
                          </a:solidFill>
                          <a:latin typeface="+mn-lt"/>
                          <a:ea typeface="+mn-ea"/>
                          <a:cs typeface="Arial"/>
                        </a:rPr>
                        <a:t>LABA</a:t>
                      </a:r>
                    </a:p>
                    <a:p>
                      <a:pPr algn="ctr"/>
                      <a:r>
                        <a:rPr lang="en-US" sz="1600" b="1" i="1" u="none" strike="noStrike" kern="1200" baseline="0" dirty="0" smtClean="0">
                          <a:solidFill>
                            <a:schemeClr val="dk1"/>
                          </a:solidFill>
                          <a:latin typeface="+mn-lt"/>
                          <a:ea typeface="+mn-ea"/>
                          <a:cs typeface="Arial"/>
                        </a:rPr>
                        <a:t>or</a:t>
                      </a:r>
                    </a:p>
                    <a:p>
                      <a:pPr algn="ctr"/>
                      <a:r>
                        <a:rPr lang="en-US" sz="1600" b="0" i="0" u="none" strike="noStrike" kern="1200" baseline="0" dirty="0" smtClean="0">
                          <a:solidFill>
                            <a:schemeClr val="dk1"/>
                          </a:solidFill>
                          <a:latin typeface="+mn-lt"/>
                          <a:ea typeface="+mn-ea"/>
                          <a:cs typeface="Arial"/>
                        </a:rPr>
                        <a:t>SAMA + SABA</a:t>
                      </a:r>
                      <a:endParaRPr lang="en-US" sz="16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latin typeface="+mn-lt"/>
                          <a:cs typeface="Arial"/>
                        </a:rPr>
                        <a:t>Theophylline</a:t>
                      </a:r>
                      <a:endParaRPr lang="en-US" sz="16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11827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latin typeface="+mn-lt"/>
                          <a:cs typeface="Arial"/>
                        </a:rPr>
                        <a:t>B</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kern="1200" dirty="0" smtClean="0">
                          <a:solidFill>
                            <a:srgbClr val="000000"/>
                          </a:solidFill>
                          <a:latin typeface="+mn-lt"/>
                          <a:ea typeface="ＭＳ Ｐゴシック" pitchFamily="34" charset="-128"/>
                          <a:cs typeface="Arial"/>
                        </a:rPr>
                        <a:t>More symptoms,</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kern="1200" dirty="0" smtClean="0">
                          <a:solidFill>
                            <a:srgbClr val="000000"/>
                          </a:solidFill>
                          <a:latin typeface="+mn-lt"/>
                          <a:ea typeface="ＭＳ Ｐゴシック" pitchFamily="34" charset="-128"/>
                          <a:cs typeface="Arial"/>
                        </a:rPr>
                        <a:t> </a:t>
                      </a:r>
                      <a:r>
                        <a:rPr lang="da-DK" sz="1600" kern="1200" dirty="0" err="1" smtClean="0">
                          <a:solidFill>
                            <a:srgbClr val="000000"/>
                          </a:solidFill>
                          <a:latin typeface="+mn-lt"/>
                          <a:ea typeface="ＭＳ Ｐゴシック" pitchFamily="34" charset="-128"/>
                          <a:cs typeface="Arial"/>
                        </a:rPr>
                        <a:t>low</a:t>
                      </a:r>
                      <a:r>
                        <a:rPr lang="da-DK" sz="1600" kern="1200" dirty="0" smtClean="0">
                          <a:solidFill>
                            <a:srgbClr val="000000"/>
                          </a:solidFill>
                          <a:latin typeface="+mn-lt"/>
                          <a:ea typeface="ＭＳ Ｐゴシック" pitchFamily="34" charset="-128"/>
                          <a:cs typeface="Arial"/>
                        </a:rPr>
                        <a:t> </a:t>
                      </a:r>
                      <a:r>
                        <a:rPr lang="da-DK" sz="1600" kern="1200" dirty="0" err="1" smtClean="0">
                          <a:solidFill>
                            <a:srgbClr val="000000"/>
                          </a:solidFill>
                          <a:latin typeface="+mn-lt"/>
                          <a:ea typeface="ＭＳ Ｐゴシック" pitchFamily="34" charset="-128"/>
                          <a:cs typeface="Arial"/>
                        </a:rPr>
                        <a:t>risk</a:t>
                      </a:r>
                      <a:endParaRPr lang="da-DK" sz="2800" kern="1200" dirty="0" smtClean="0">
                        <a:solidFill>
                          <a:srgbClr val="000000"/>
                        </a:solidFill>
                        <a:latin typeface="+mn-lt"/>
                        <a:ea typeface="ＭＳ Ｐゴシック" pitchFamily="34" charset="-128"/>
                        <a:cs typeface="Arial"/>
                      </a:endParaRPr>
                    </a:p>
                    <a:p>
                      <a:pPr algn="ctr"/>
                      <a:endParaRPr lang="en-US" sz="2800" b="1"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68000"/>
                      </a:schemeClr>
                    </a:solidFill>
                  </a:tcPr>
                </a:tc>
                <a:tc>
                  <a:txBody>
                    <a:bodyPr/>
                    <a:lstStyle/>
                    <a:p>
                      <a:pPr algn="ctr"/>
                      <a:r>
                        <a:rPr lang="en-US" sz="1600" b="0" i="0" u="none" strike="noStrike" kern="1200" baseline="0" dirty="0" smtClean="0">
                          <a:solidFill>
                            <a:schemeClr val="dk1"/>
                          </a:solidFill>
                          <a:latin typeface="+mn-lt"/>
                          <a:ea typeface="+mn-ea"/>
                          <a:cs typeface="Arial"/>
                        </a:rPr>
                        <a:t>LAMA</a:t>
                      </a:r>
                    </a:p>
                    <a:p>
                      <a:pPr algn="ctr"/>
                      <a:r>
                        <a:rPr lang="en-US" sz="1600" b="1" i="1" u="none" strike="noStrike" kern="1200" baseline="0" dirty="0" smtClean="0">
                          <a:solidFill>
                            <a:schemeClr val="dk1"/>
                          </a:solidFill>
                          <a:latin typeface="+mn-lt"/>
                          <a:ea typeface="+mn-ea"/>
                          <a:cs typeface="Arial"/>
                        </a:rPr>
                        <a:t>or</a:t>
                      </a:r>
                    </a:p>
                    <a:p>
                      <a:pPr algn="ctr"/>
                      <a:r>
                        <a:rPr lang="en-US" sz="1600" b="0" i="0" u="none" strike="noStrike" kern="1200" baseline="0" dirty="0" smtClean="0">
                          <a:solidFill>
                            <a:schemeClr val="dk1"/>
                          </a:solidFill>
                          <a:latin typeface="+mn-lt"/>
                          <a:ea typeface="+mn-ea"/>
                          <a:cs typeface="Arial"/>
                        </a:rPr>
                        <a:t>LABA</a:t>
                      </a:r>
                      <a:endParaRPr lang="en-US" sz="16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b="0" i="0" u="none" strike="noStrike" kern="1200" baseline="0" dirty="0" smtClean="0">
                          <a:solidFill>
                            <a:schemeClr val="dk1"/>
                          </a:solidFill>
                          <a:latin typeface="+mn-lt"/>
                          <a:ea typeface="+mn-ea"/>
                          <a:cs typeface="Arial"/>
                        </a:rPr>
                        <a:t>LAMA + LABA</a:t>
                      </a:r>
                      <a:endParaRPr lang="en-US" sz="16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Arial"/>
                        </a:rPr>
                        <a:t>SAMA + SABA</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1" i="1" u="none" strike="noStrike" kern="1200" baseline="0" dirty="0" smtClean="0">
                          <a:solidFill>
                            <a:schemeClr val="dk1"/>
                          </a:solidFill>
                          <a:latin typeface="+mn-lt"/>
                          <a:ea typeface="+mn-ea"/>
                          <a:cs typeface="Arial"/>
                        </a:rPr>
                        <a:t>or</a:t>
                      </a:r>
                      <a:endParaRPr lang="en-US" sz="1600" dirty="0" smtClean="0">
                        <a:latin typeface="+mn-lt"/>
                        <a:cs typeface="Arial"/>
                      </a:endParaRPr>
                    </a:p>
                    <a:p>
                      <a:pPr algn="ctr"/>
                      <a:r>
                        <a:rPr lang="en-US" sz="1600" b="0" i="0" u="none" strike="noStrike" kern="1200" baseline="0" dirty="0" smtClean="0">
                          <a:solidFill>
                            <a:schemeClr val="dk1"/>
                          </a:solidFill>
                          <a:latin typeface="+mn-lt"/>
                          <a:ea typeface="+mn-ea"/>
                          <a:cs typeface="Arial"/>
                        </a:rPr>
                        <a:t>Theophylline</a:t>
                      </a:r>
                      <a:endParaRPr lang="en-US" sz="16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1281097">
                <a:tc>
                  <a:txBody>
                    <a:bodyPr/>
                    <a:lstStyle/>
                    <a:p>
                      <a:pPr algn="ctr"/>
                      <a:r>
                        <a:rPr lang="en-US" sz="2400" b="1" dirty="0" smtClean="0">
                          <a:latin typeface="+mn-lt"/>
                          <a:cs typeface="Arial"/>
                        </a:rPr>
                        <a:t>C</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kern="1200" dirty="0" err="1" smtClean="0">
                          <a:solidFill>
                            <a:srgbClr val="000000"/>
                          </a:solidFill>
                          <a:latin typeface="+mn-lt"/>
                          <a:ea typeface="ＭＳ Ｐゴシック" pitchFamily="34" charset="-128"/>
                          <a:cs typeface="Arial"/>
                        </a:rPr>
                        <a:t>Less</a:t>
                      </a:r>
                      <a:r>
                        <a:rPr lang="da-DK" sz="1600" kern="1200" dirty="0" smtClean="0">
                          <a:solidFill>
                            <a:srgbClr val="000000"/>
                          </a:solidFill>
                          <a:latin typeface="+mn-lt"/>
                          <a:ea typeface="ＭＳ Ｐゴシック" pitchFamily="34" charset="-128"/>
                          <a:cs typeface="Arial"/>
                        </a:rPr>
                        <a:t> symptoms,</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kern="1200" dirty="0" smtClean="0">
                          <a:solidFill>
                            <a:srgbClr val="000000"/>
                          </a:solidFill>
                          <a:latin typeface="+mn-lt"/>
                          <a:ea typeface="ＭＳ Ｐゴシック" pitchFamily="34" charset="-128"/>
                          <a:cs typeface="Arial"/>
                        </a:rPr>
                        <a:t> </a:t>
                      </a:r>
                      <a:r>
                        <a:rPr lang="da-DK" sz="1600" kern="1200" dirty="0" err="1" smtClean="0">
                          <a:solidFill>
                            <a:srgbClr val="000000"/>
                          </a:solidFill>
                          <a:latin typeface="+mn-lt"/>
                          <a:ea typeface="ＭＳ Ｐゴシック" pitchFamily="34" charset="-128"/>
                          <a:cs typeface="Arial"/>
                        </a:rPr>
                        <a:t>high</a:t>
                      </a:r>
                      <a:r>
                        <a:rPr lang="da-DK" sz="1600" kern="1200" dirty="0" smtClean="0">
                          <a:solidFill>
                            <a:srgbClr val="000000"/>
                          </a:solidFill>
                          <a:latin typeface="+mn-lt"/>
                          <a:ea typeface="ＭＳ Ｐゴシック" pitchFamily="34" charset="-128"/>
                          <a:cs typeface="Arial"/>
                        </a:rPr>
                        <a:t> </a:t>
                      </a:r>
                      <a:r>
                        <a:rPr lang="da-DK" sz="1600" kern="1200" dirty="0" err="1" smtClean="0">
                          <a:solidFill>
                            <a:srgbClr val="000000"/>
                          </a:solidFill>
                          <a:latin typeface="+mn-lt"/>
                          <a:ea typeface="ＭＳ Ｐゴシック" pitchFamily="34" charset="-128"/>
                          <a:cs typeface="Arial"/>
                        </a:rPr>
                        <a:t>risk</a:t>
                      </a:r>
                      <a:endParaRPr lang="da-DK" sz="1600" kern="1200" dirty="0" smtClean="0">
                        <a:solidFill>
                          <a:srgbClr val="000000"/>
                        </a:solidFill>
                        <a:latin typeface="+mn-lt"/>
                        <a:ea typeface="ＭＳ Ｐゴシック" pitchFamily="34" charset="-128"/>
                        <a:cs typeface="Arial"/>
                      </a:endParaRPr>
                    </a:p>
                    <a:p>
                      <a:pPr algn="ctr"/>
                      <a:endParaRPr lang="en-US" sz="2800" b="1"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68000"/>
                      </a:schemeClr>
                    </a:solidFill>
                  </a:tcPr>
                </a:tc>
                <a:tc>
                  <a:txBody>
                    <a:bodyPr/>
                    <a:lstStyle/>
                    <a:p>
                      <a:pPr algn="ctr"/>
                      <a:r>
                        <a:rPr lang="en-US" sz="1600" b="0" i="0" u="none" strike="noStrike" kern="1200" baseline="0" dirty="0" smtClean="0">
                          <a:solidFill>
                            <a:schemeClr val="dk1"/>
                          </a:solidFill>
                          <a:latin typeface="+mn-lt"/>
                          <a:ea typeface="+mn-ea"/>
                          <a:cs typeface="Arial"/>
                        </a:rPr>
                        <a:t>LABA + ICS</a:t>
                      </a:r>
                    </a:p>
                    <a:p>
                      <a:pPr algn="ctr"/>
                      <a:r>
                        <a:rPr lang="en-US" sz="1600" b="1" i="1" u="none" strike="noStrike" kern="1200" baseline="0" dirty="0" smtClean="0">
                          <a:solidFill>
                            <a:schemeClr val="dk1"/>
                          </a:solidFill>
                          <a:latin typeface="+mn-lt"/>
                          <a:ea typeface="+mn-ea"/>
                          <a:cs typeface="Arial"/>
                        </a:rPr>
                        <a:t>or</a:t>
                      </a:r>
                    </a:p>
                    <a:p>
                      <a:pPr algn="ctr"/>
                      <a:r>
                        <a:rPr lang="en-US" sz="1600" b="0" i="0" u="none" strike="noStrike" kern="1200" baseline="0" dirty="0" smtClean="0">
                          <a:solidFill>
                            <a:schemeClr val="dk1"/>
                          </a:solidFill>
                          <a:latin typeface="+mn-lt"/>
                          <a:ea typeface="+mn-ea"/>
                          <a:cs typeface="Arial"/>
                        </a:rPr>
                        <a:t>LAMA</a:t>
                      </a:r>
                      <a:endParaRPr lang="en-US" sz="16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b="0" i="0" u="none" strike="noStrike" kern="1200" baseline="0" dirty="0" smtClean="0">
                          <a:solidFill>
                            <a:schemeClr val="dk1"/>
                          </a:solidFill>
                          <a:latin typeface="+mn-lt"/>
                          <a:ea typeface="+mn-ea"/>
                          <a:cs typeface="Arial"/>
                        </a:rPr>
                        <a:t>LAMA + LABA</a:t>
                      </a:r>
                      <a:endParaRPr lang="en-US" sz="1600" dirty="0" smtClean="0">
                        <a:latin typeface="+mn-lt"/>
                        <a:cs typeface="Arial"/>
                      </a:endParaRPr>
                    </a:p>
                    <a:p>
                      <a:pPr algn="ctr"/>
                      <a:r>
                        <a:rPr lang="en-US" sz="1600" b="1" i="1" u="none" strike="noStrike" kern="1200" baseline="0" dirty="0" smtClean="0">
                          <a:solidFill>
                            <a:schemeClr val="dk1"/>
                          </a:solidFill>
                          <a:latin typeface="+mn-lt"/>
                          <a:ea typeface="+mn-ea"/>
                          <a:cs typeface="Arial"/>
                        </a:rPr>
                        <a:t>or</a:t>
                      </a:r>
                    </a:p>
                    <a:p>
                      <a:pPr algn="ctr"/>
                      <a:r>
                        <a:rPr lang="en-US" sz="1600" b="0" i="0" u="none" strike="noStrike" kern="1200" baseline="0" dirty="0" smtClean="0">
                          <a:solidFill>
                            <a:schemeClr val="dk1"/>
                          </a:solidFill>
                          <a:latin typeface="+mn-lt"/>
                          <a:ea typeface="+mn-ea"/>
                          <a:cs typeface="Arial"/>
                        </a:rPr>
                        <a:t>LAMA + PD4I</a:t>
                      </a:r>
                    </a:p>
                    <a:p>
                      <a:pPr algn="ctr"/>
                      <a:r>
                        <a:rPr lang="en-US" sz="1600" b="1" i="1" u="none" strike="noStrike" kern="1200" baseline="0" dirty="0" smtClean="0">
                          <a:solidFill>
                            <a:schemeClr val="dk1"/>
                          </a:solidFill>
                          <a:latin typeface="+mn-lt"/>
                          <a:ea typeface="+mn-ea"/>
                          <a:cs typeface="Arial"/>
                        </a:rPr>
                        <a:t>or</a:t>
                      </a:r>
                    </a:p>
                    <a:p>
                      <a:pPr algn="ctr"/>
                      <a:r>
                        <a:rPr lang="en-US" sz="1600" b="0" i="0" u="none" strike="noStrike" kern="1200" baseline="0" dirty="0" smtClean="0">
                          <a:solidFill>
                            <a:schemeClr val="dk1"/>
                          </a:solidFill>
                          <a:latin typeface="+mn-lt"/>
                          <a:ea typeface="+mn-ea"/>
                          <a:cs typeface="Arial"/>
                        </a:rPr>
                        <a:t>LABA + PD4I</a:t>
                      </a:r>
                      <a:endParaRPr lang="en-US" sz="16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b="0" i="0" u="none" strike="noStrike" kern="1200" baseline="0" dirty="0" smtClean="0">
                          <a:solidFill>
                            <a:schemeClr val="dk1"/>
                          </a:solidFill>
                          <a:latin typeface="+mn-lt"/>
                          <a:ea typeface="+mn-ea"/>
                          <a:cs typeface="Arial"/>
                        </a:rPr>
                        <a:t>SABA </a:t>
                      </a:r>
                      <a:r>
                        <a:rPr lang="en-US" sz="1600" b="1" i="1" u="none" strike="noStrike" kern="1200" baseline="0" dirty="0" smtClean="0">
                          <a:solidFill>
                            <a:schemeClr val="dk1"/>
                          </a:solidFill>
                          <a:latin typeface="+mn-lt"/>
                          <a:ea typeface="+mn-ea"/>
                          <a:cs typeface="Arial"/>
                        </a:rPr>
                        <a:t>and/or</a:t>
                      </a:r>
                    </a:p>
                    <a:p>
                      <a:pPr algn="ctr"/>
                      <a:r>
                        <a:rPr lang="en-US" sz="1600" b="0" i="0" u="none" strike="noStrike" kern="1200" baseline="0" dirty="0" smtClean="0">
                          <a:solidFill>
                            <a:schemeClr val="dk1"/>
                          </a:solidFill>
                          <a:latin typeface="+mn-lt"/>
                          <a:ea typeface="+mn-ea"/>
                          <a:cs typeface="Arial"/>
                        </a:rPr>
                        <a:t>SAMA </a:t>
                      </a:r>
                      <a:r>
                        <a:rPr lang="en-US" sz="1600" b="1" i="1" u="none" strike="noStrike" kern="1200" baseline="0" dirty="0" smtClean="0">
                          <a:solidFill>
                            <a:schemeClr val="dk1"/>
                          </a:solidFill>
                          <a:latin typeface="+mn-lt"/>
                          <a:ea typeface="+mn-ea"/>
                          <a:cs typeface="Arial"/>
                        </a:rPr>
                        <a:t>and/or</a:t>
                      </a:r>
                      <a:endParaRPr lang="en-US" sz="1600" b="0" i="0" u="none" strike="noStrike" kern="1200" baseline="0" dirty="0" smtClean="0">
                        <a:solidFill>
                          <a:schemeClr val="dk1"/>
                        </a:solidFill>
                        <a:latin typeface="+mn-lt"/>
                        <a:ea typeface="+mn-ea"/>
                        <a:cs typeface="Arial"/>
                      </a:endParaRPr>
                    </a:p>
                    <a:p>
                      <a:pPr algn="ctr"/>
                      <a:r>
                        <a:rPr lang="en-US" sz="1600" b="0" i="0" u="none" strike="noStrike" kern="1200" baseline="0" dirty="0" smtClean="0">
                          <a:solidFill>
                            <a:schemeClr val="dk1"/>
                          </a:solidFill>
                          <a:latin typeface="+mn-lt"/>
                          <a:ea typeface="+mn-ea"/>
                          <a:cs typeface="Arial"/>
                        </a:rPr>
                        <a:t>Theophylline</a:t>
                      </a:r>
                      <a:endParaRPr lang="en-US" sz="16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935736">
                <a:tc>
                  <a:txBody>
                    <a:bodyPr/>
                    <a:lstStyle/>
                    <a:p>
                      <a:pPr algn="ctr"/>
                      <a:r>
                        <a:rPr lang="en-US" sz="2400" b="1" dirty="0" smtClean="0">
                          <a:latin typeface="+mn-lt"/>
                          <a:cs typeface="Arial"/>
                        </a:rPr>
                        <a:t>D</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kern="1200" dirty="0" smtClean="0">
                          <a:solidFill>
                            <a:srgbClr val="000000"/>
                          </a:solidFill>
                          <a:latin typeface="+mn-lt"/>
                          <a:ea typeface="ＭＳ Ｐゴシック" pitchFamily="34" charset="-128"/>
                          <a:cs typeface="Arial"/>
                        </a:rPr>
                        <a:t>More symptoms, </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kern="1200" dirty="0" err="1" smtClean="0">
                          <a:solidFill>
                            <a:srgbClr val="000000"/>
                          </a:solidFill>
                          <a:latin typeface="+mn-lt"/>
                          <a:ea typeface="ＭＳ Ｐゴシック" pitchFamily="34" charset="-128"/>
                          <a:cs typeface="Arial"/>
                        </a:rPr>
                        <a:t>high</a:t>
                      </a:r>
                      <a:r>
                        <a:rPr lang="da-DK" sz="1600" kern="1200" dirty="0" smtClean="0">
                          <a:solidFill>
                            <a:srgbClr val="000000"/>
                          </a:solidFill>
                          <a:latin typeface="+mn-lt"/>
                          <a:ea typeface="ＭＳ Ｐゴシック" pitchFamily="34" charset="-128"/>
                          <a:cs typeface="Arial"/>
                        </a:rPr>
                        <a:t> </a:t>
                      </a:r>
                      <a:r>
                        <a:rPr lang="da-DK" sz="1600" kern="1200" dirty="0" err="1" smtClean="0">
                          <a:solidFill>
                            <a:srgbClr val="000000"/>
                          </a:solidFill>
                          <a:latin typeface="+mn-lt"/>
                          <a:ea typeface="ＭＳ Ｐゴシック" pitchFamily="34" charset="-128"/>
                          <a:cs typeface="Arial"/>
                        </a:rPr>
                        <a:t>risk</a:t>
                      </a:r>
                      <a:endParaRPr lang="da-DK" sz="1600" kern="1200" dirty="0" smtClean="0">
                        <a:solidFill>
                          <a:srgbClr val="000000"/>
                        </a:solidFill>
                        <a:latin typeface="+mn-lt"/>
                        <a:ea typeface="ＭＳ Ｐゴシック" pitchFamily="34" charset="-128"/>
                        <a:cs typeface="Arial"/>
                      </a:endParaRPr>
                    </a:p>
                    <a:p>
                      <a:pPr algn="ctr"/>
                      <a:endParaRPr lang="en-US" sz="2800" b="1"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68000"/>
                      </a:schemeClr>
                    </a:solidFill>
                  </a:tcPr>
                </a:tc>
                <a:tc>
                  <a:txBody>
                    <a:bodyPr/>
                    <a:lstStyle/>
                    <a:p>
                      <a:pPr algn="ctr"/>
                      <a:r>
                        <a:rPr lang="en-US" sz="1400" b="0" i="0" u="none" strike="noStrike" kern="1200" baseline="0" dirty="0" smtClean="0">
                          <a:solidFill>
                            <a:schemeClr val="dk1"/>
                          </a:solidFill>
                          <a:latin typeface="+mn-lt"/>
                          <a:ea typeface="+mn-ea"/>
                          <a:cs typeface="Arial"/>
                        </a:rPr>
                        <a:t>LABA + ICS</a:t>
                      </a:r>
                    </a:p>
                    <a:p>
                      <a:pPr algn="ctr"/>
                      <a:r>
                        <a:rPr lang="en-US" sz="1400" b="1" i="1" u="none" strike="noStrike" kern="1200" baseline="0" dirty="0" smtClean="0">
                          <a:solidFill>
                            <a:schemeClr val="dk1"/>
                          </a:solidFill>
                          <a:latin typeface="+mn-lt"/>
                          <a:ea typeface="+mn-ea"/>
                          <a:cs typeface="Arial"/>
                        </a:rPr>
                        <a:t>and/or</a:t>
                      </a:r>
                    </a:p>
                    <a:p>
                      <a:pPr algn="ctr"/>
                      <a:r>
                        <a:rPr lang="en-US" sz="1400" b="0" i="0" u="none" strike="noStrike" kern="1200" baseline="0" dirty="0" smtClean="0">
                          <a:solidFill>
                            <a:schemeClr val="dk1"/>
                          </a:solidFill>
                          <a:latin typeface="+mn-lt"/>
                          <a:ea typeface="+mn-ea"/>
                          <a:cs typeface="Arial"/>
                        </a:rPr>
                        <a:t>LAMA</a:t>
                      </a:r>
                      <a:endParaRPr lang="en-US" sz="14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0" i="0" u="none" strike="noStrike" kern="1200" baseline="0" dirty="0" smtClean="0">
                          <a:solidFill>
                            <a:schemeClr val="dk1"/>
                          </a:solidFill>
                          <a:latin typeface="+mn-lt"/>
                          <a:ea typeface="+mn-ea"/>
                          <a:cs typeface="Arial"/>
                        </a:rPr>
                        <a:t>LABA + ICS + LAMA</a:t>
                      </a:r>
                      <a:endParaRPr lang="en-US" sz="1400" dirty="0" smtClean="0">
                        <a:latin typeface="+mn-lt"/>
                        <a:cs typeface="Arial"/>
                      </a:endParaRPr>
                    </a:p>
                    <a:p>
                      <a:pPr algn="ctr"/>
                      <a:r>
                        <a:rPr lang="en-US" sz="1400" b="1" i="1" u="none" strike="noStrike" kern="1200" baseline="0" dirty="0" smtClean="0">
                          <a:solidFill>
                            <a:schemeClr val="dk1"/>
                          </a:solidFill>
                          <a:latin typeface="+mn-lt"/>
                          <a:ea typeface="+mn-ea"/>
                          <a:cs typeface="Arial"/>
                        </a:rPr>
                        <a:t>Or</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Arial"/>
                        </a:rPr>
                        <a:t>LABA + ICS + PD4I</a:t>
                      </a:r>
                    </a:p>
                    <a:p>
                      <a:pPr algn="ctr"/>
                      <a:r>
                        <a:rPr lang="en-US" sz="1400" b="1" i="1" u="none" strike="noStrike" kern="1200" baseline="0" dirty="0" smtClean="0">
                          <a:solidFill>
                            <a:schemeClr val="dk1"/>
                          </a:solidFill>
                          <a:latin typeface="+mn-lt"/>
                          <a:ea typeface="+mn-ea"/>
                          <a:cs typeface="Arial"/>
                        </a:rPr>
                        <a:t>or</a:t>
                      </a:r>
                    </a:p>
                    <a:p>
                      <a:pPr algn="ctr"/>
                      <a:r>
                        <a:rPr lang="en-US" sz="1400" b="0" i="0" u="none" strike="noStrike" kern="1200" baseline="0" dirty="0" smtClean="0">
                          <a:solidFill>
                            <a:schemeClr val="dk1"/>
                          </a:solidFill>
                          <a:latin typeface="+mn-lt"/>
                          <a:ea typeface="+mn-ea"/>
                          <a:cs typeface="Arial"/>
                        </a:rPr>
                        <a:t>LAMA + LABA</a:t>
                      </a:r>
                    </a:p>
                    <a:p>
                      <a:pPr algn="ctr"/>
                      <a:r>
                        <a:rPr lang="en-US" sz="1400" b="1" i="1" u="none" strike="noStrike" kern="1200" baseline="0" dirty="0" smtClean="0">
                          <a:solidFill>
                            <a:schemeClr val="dk1"/>
                          </a:solidFill>
                          <a:latin typeface="+mn-lt"/>
                          <a:ea typeface="+mn-ea"/>
                          <a:cs typeface="Arial"/>
                        </a:rPr>
                        <a:t>or</a:t>
                      </a:r>
                    </a:p>
                    <a:p>
                      <a:pPr algn="ctr"/>
                      <a:r>
                        <a:rPr lang="en-US" sz="1400" b="0" i="0" u="none" strike="noStrike" kern="1200" baseline="0" dirty="0" smtClean="0">
                          <a:solidFill>
                            <a:schemeClr val="dk1"/>
                          </a:solidFill>
                          <a:latin typeface="+mn-lt"/>
                          <a:ea typeface="+mn-ea"/>
                          <a:cs typeface="Arial"/>
                        </a:rPr>
                        <a:t>LAMA `+ PD4I</a:t>
                      </a:r>
                      <a:endParaRPr lang="en-US" sz="14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0" i="0" u="none" strike="noStrike" kern="1200" baseline="0" dirty="0" smtClean="0">
                          <a:solidFill>
                            <a:schemeClr val="dk1"/>
                          </a:solidFill>
                          <a:latin typeface="+mn-lt"/>
                          <a:ea typeface="+mn-ea"/>
                          <a:cs typeface="Arial"/>
                        </a:rPr>
                        <a:t>Carbocysteine</a:t>
                      </a:r>
                    </a:p>
                    <a:p>
                      <a:pPr algn="ctr"/>
                      <a:r>
                        <a:rPr lang="en-US" sz="1400" b="0" i="0" u="none" strike="noStrike" kern="1200" baseline="0" dirty="0" smtClean="0">
                          <a:solidFill>
                            <a:schemeClr val="dk1"/>
                          </a:solidFill>
                          <a:latin typeface="+mn-lt"/>
                          <a:ea typeface="+mn-ea"/>
                          <a:cs typeface="Arial"/>
                        </a:rPr>
                        <a:t>SABA</a:t>
                      </a:r>
                    </a:p>
                    <a:p>
                      <a:pPr algn="ctr"/>
                      <a:r>
                        <a:rPr lang="en-US" sz="1400" b="1" i="1" u="none" strike="noStrike" kern="1200" baseline="0" dirty="0" smtClean="0">
                          <a:solidFill>
                            <a:schemeClr val="dk1"/>
                          </a:solidFill>
                          <a:latin typeface="+mn-lt"/>
                          <a:ea typeface="+mn-ea"/>
                          <a:cs typeface="Arial"/>
                        </a:rPr>
                        <a:t>and/or</a:t>
                      </a:r>
                    </a:p>
                    <a:p>
                      <a:pPr algn="ctr"/>
                      <a:r>
                        <a:rPr lang="en-US" sz="1400" b="0" i="0" u="none" strike="noStrike" kern="1200" baseline="0" dirty="0" smtClean="0">
                          <a:solidFill>
                            <a:schemeClr val="dk1"/>
                          </a:solidFill>
                          <a:latin typeface="+mn-lt"/>
                          <a:ea typeface="+mn-ea"/>
                          <a:cs typeface="Arial"/>
                        </a:rPr>
                        <a:t>SAMA</a:t>
                      </a:r>
                    </a:p>
                    <a:p>
                      <a:pPr algn="ctr"/>
                      <a:r>
                        <a:rPr lang="en-US" sz="1400" b="0" i="0" u="none" strike="noStrike" kern="1200" baseline="0" dirty="0" smtClean="0">
                          <a:solidFill>
                            <a:schemeClr val="dk1"/>
                          </a:solidFill>
                          <a:latin typeface="+mn-lt"/>
                          <a:ea typeface="+mn-ea"/>
                          <a:cs typeface="Arial"/>
                        </a:rPr>
                        <a:t>Theophylline</a:t>
                      </a:r>
                      <a:endParaRPr lang="en-US" sz="1400" dirty="0">
                        <a:latin typeface="+mn-lt"/>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5" name="Rectángulo 4"/>
          <p:cNvSpPr/>
          <p:nvPr/>
        </p:nvSpPr>
        <p:spPr>
          <a:xfrm>
            <a:off x="628650" y="6550223"/>
            <a:ext cx="8267700" cy="307777"/>
          </a:xfrm>
          <a:prstGeom prst="rect">
            <a:avLst/>
          </a:prstGeom>
        </p:spPr>
        <p:txBody>
          <a:bodyPr wrap="square">
            <a:spAutoFit/>
          </a:bodyPr>
          <a:lstStyle/>
          <a:p>
            <a:r>
              <a:rPr lang="en-US" sz="1400" dirty="0" err="1">
                <a:solidFill>
                  <a:srgbClr val="231F20"/>
                </a:solidFill>
              </a:rPr>
              <a:t>Vestbo</a:t>
            </a:r>
            <a:r>
              <a:rPr lang="en-US" sz="1400" dirty="0">
                <a:solidFill>
                  <a:srgbClr val="231F20"/>
                </a:solidFill>
              </a:rPr>
              <a:t> J</a:t>
            </a:r>
            <a:r>
              <a:rPr lang="en-US" sz="1400" dirty="0" smtClean="0">
                <a:solidFill>
                  <a:srgbClr val="231F20"/>
                </a:solidFill>
              </a:rPr>
              <a:t>,. </a:t>
            </a:r>
            <a:r>
              <a:rPr lang="en-US" sz="1400" dirty="0">
                <a:solidFill>
                  <a:srgbClr val="231F20"/>
                </a:solidFill>
              </a:rPr>
              <a:t>Am J </a:t>
            </a:r>
            <a:r>
              <a:rPr lang="en-US" sz="1400" dirty="0" err="1">
                <a:solidFill>
                  <a:srgbClr val="231F20"/>
                </a:solidFill>
              </a:rPr>
              <a:t>Respir</a:t>
            </a:r>
            <a:r>
              <a:rPr lang="en-US" sz="1400" dirty="0">
                <a:solidFill>
                  <a:srgbClr val="231F20"/>
                </a:solidFill>
              </a:rPr>
              <a:t> </a:t>
            </a:r>
            <a:r>
              <a:rPr lang="en-US" sz="1400" dirty="0" err="1">
                <a:solidFill>
                  <a:srgbClr val="231F20"/>
                </a:solidFill>
              </a:rPr>
              <a:t>Crit</a:t>
            </a:r>
            <a:r>
              <a:rPr lang="en-US" sz="1400" dirty="0">
                <a:solidFill>
                  <a:srgbClr val="231F20"/>
                </a:solidFill>
              </a:rPr>
              <a:t> Care Med 2013; 187: 347–365</a:t>
            </a:r>
            <a:endParaRPr lang="es-ES" sz="1400" dirty="0"/>
          </a:p>
        </p:txBody>
      </p:sp>
      <p:sp>
        <p:nvSpPr>
          <p:cNvPr id="7" name="TextBox 6"/>
          <p:cNvSpPr txBox="1"/>
          <p:nvPr/>
        </p:nvSpPr>
        <p:spPr>
          <a:xfrm rot="451012">
            <a:off x="2045423" y="2189726"/>
            <a:ext cx="5662160" cy="923330"/>
          </a:xfrm>
          <a:prstGeom prst="rect">
            <a:avLst/>
          </a:prstGeom>
          <a:noFill/>
        </p:spPr>
        <p:txBody>
          <a:bodyPr wrap="square" rtlCol="0">
            <a:spAutoFit/>
          </a:bodyPr>
          <a:lstStyle/>
          <a:p>
            <a:r>
              <a:rPr lang="en-US" sz="5400" dirty="0" smtClean="0">
                <a:solidFill>
                  <a:srgbClr val="FF0000"/>
                </a:solidFill>
              </a:rPr>
              <a:t>Low risk- No ICS</a:t>
            </a:r>
            <a:endParaRPr lang="en-US" sz="5400" dirty="0">
              <a:solidFill>
                <a:srgbClr val="FF0000"/>
              </a:solidFill>
            </a:endParaRPr>
          </a:p>
        </p:txBody>
      </p:sp>
    </p:spTree>
    <p:extLst>
      <p:ext uri="{BB962C8B-B14F-4D97-AF65-F5344CB8AC3E}">
        <p14:creationId xmlns:p14="http://schemas.microsoft.com/office/powerpoint/2010/main" val="125834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latin typeface="Arial" pitchFamily="34" charset="0"/>
                <a:cs typeface="Arial" pitchFamily="34" charset="0"/>
              </a:rPr>
              <a:t>A patient with COPD </a:t>
            </a:r>
            <a:endParaRPr lang="el-GR" sz="3600" dirty="0">
              <a:solidFill>
                <a:srgbClr val="FF0000"/>
              </a:solidFill>
              <a:latin typeface="Arial" pitchFamily="34" charset="0"/>
              <a:cs typeface="Arial" pitchFamily="34" charset="0"/>
            </a:endParaRPr>
          </a:p>
        </p:txBody>
      </p:sp>
      <p:sp>
        <p:nvSpPr>
          <p:cNvPr id="7" name="Content Placeholder 6"/>
          <p:cNvSpPr>
            <a:spLocks noGrp="1"/>
          </p:cNvSpPr>
          <p:nvPr>
            <p:ph idx="1"/>
          </p:nvPr>
        </p:nvSpPr>
        <p:spPr/>
        <p:txBody>
          <a:bodyPr>
            <a:normAutofit fontScale="92500" lnSpcReduction="10000"/>
          </a:bodyPr>
          <a:lstStyle/>
          <a:p>
            <a:pPr marL="273050" indent="-273050">
              <a:spcAft>
                <a:spcPts val="1800"/>
              </a:spcAft>
            </a:pPr>
            <a:r>
              <a:rPr lang="en-US" sz="2000" dirty="0" smtClean="0">
                <a:solidFill>
                  <a:schemeClr val="tx2"/>
                </a:solidFill>
                <a:latin typeface="Arial" pitchFamily="34" charset="0"/>
                <a:cs typeface="Arial" pitchFamily="34" charset="0"/>
              </a:rPr>
              <a:t>A 58-year-old man was diagnosed with COPD 10 years before </a:t>
            </a:r>
          </a:p>
          <a:p>
            <a:pPr marL="273050" indent="-273050">
              <a:spcAft>
                <a:spcPts val="1800"/>
              </a:spcAft>
            </a:pPr>
            <a:r>
              <a:rPr lang="en-US" sz="2000" dirty="0" smtClean="0">
                <a:solidFill>
                  <a:schemeClr val="tx2"/>
                </a:solidFill>
                <a:latin typeface="Arial" pitchFamily="34" charset="0"/>
                <a:cs typeface="Arial" pitchFamily="34" charset="0"/>
              </a:rPr>
              <a:t>He has </a:t>
            </a:r>
            <a:r>
              <a:rPr lang="en-US" sz="2000" dirty="0" err="1" smtClean="0">
                <a:solidFill>
                  <a:schemeClr val="tx2"/>
                </a:solidFill>
                <a:latin typeface="Arial" pitchFamily="34" charset="0"/>
                <a:cs typeface="Arial" pitchFamily="34" charset="0"/>
              </a:rPr>
              <a:t>dyspnea</a:t>
            </a:r>
            <a:r>
              <a:rPr lang="en-US" sz="2000" dirty="0" smtClean="0">
                <a:solidFill>
                  <a:schemeClr val="tx2"/>
                </a:solidFill>
                <a:latin typeface="Arial" pitchFamily="34" charset="0"/>
                <a:cs typeface="Arial" pitchFamily="34" charset="0"/>
              </a:rPr>
              <a:t> after walking a few meters </a:t>
            </a:r>
          </a:p>
          <a:p>
            <a:pPr marL="273050" indent="-273050">
              <a:spcAft>
                <a:spcPts val="1800"/>
              </a:spcAft>
            </a:pPr>
            <a:r>
              <a:rPr lang="en-US" sz="2000" dirty="0" smtClean="0">
                <a:solidFill>
                  <a:schemeClr val="tx2"/>
                </a:solidFill>
                <a:latin typeface="Arial" pitchFamily="34" charset="0"/>
                <a:cs typeface="Arial" pitchFamily="34" charset="0"/>
              </a:rPr>
              <a:t>Current smoker (smoking history ~70 PY) </a:t>
            </a:r>
          </a:p>
          <a:p>
            <a:pPr marL="273050" indent="-273050">
              <a:spcAft>
                <a:spcPts val="1800"/>
              </a:spcAft>
            </a:pPr>
            <a:r>
              <a:rPr lang="en-US" sz="2000" dirty="0" smtClean="0">
                <a:solidFill>
                  <a:schemeClr val="tx2"/>
                </a:solidFill>
                <a:latin typeface="Arial" pitchFamily="34" charset="0"/>
                <a:cs typeface="Arial" pitchFamily="34" charset="0"/>
              </a:rPr>
              <a:t>No </a:t>
            </a:r>
            <a:r>
              <a:rPr lang="en-US" sz="2000" dirty="0" err="1" smtClean="0">
                <a:solidFill>
                  <a:schemeClr val="tx2"/>
                </a:solidFill>
                <a:latin typeface="Arial" pitchFamily="34" charset="0"/>
                <a:cs typeface="Arial" pitchFamily="34" charset="0"/>
              </a:rPr>
              <a:t>comorbidities</a:t>
            </a:r>
            <a:r>
              <a:rPr lang="en-US" sz="2000" dirty="0" smtClean="0">
                <a:solidFill>
                  <a:schemeClr val="tx2"/>
                </a:solidFill>
                <a:latin typeface="Arial" pitchFamily="34" charset="0"/>
                <a:cs typeface="Arial" pitchFamily="34" charset="0"/>
              </a:rPr>
              <a:t> apart of hypertension (ACE inhibitor)</a:t>
            </a:r>
          </a:p>
          <a:p>
            <a:pPr marL="273050" indent="-273050">
              <a:spcAft>
                <a:spcPts val="1800"/>
              </a:spcAft>
            </a:pPr>
            <a:r>
              <a:rPr lang="en-US" sz="2000" dirty="0" smtClean="0">
                <a:solidFill>
                  <a:schemeClr val="tx2"/>
                </a:solidFill>
                <a:latin typeface="Arial" pitchFamily="34" charset="0"/>
                <a:cs typeface="Arial" pitchFamily="34" charset="0"/>
              </a:rPr>
              <a:t>Physical examination: reduced breath sounds</a:t>
            </a:r>
          </a:p>
          <a:p>
            <a:pPr marL="273050" indent="-273050">
              <a:spcAft>
                <a:spcPts val="1800"/>
              </a:spcAft>
            </a:pPr>
            <a:r>
              <a:rPr lang="en-US" sz="2000" dirty="0" smtClean="0">
                <a:solidFill>
                  <a:schemeClr val="tx2"/>
                </a:solidFill>
                <a:latin typeface="Arial" pitchFamily="34" charset="0"/>
                <a:cs typeface="Arial" pitchFamily="34" charset="0"/>
              </a:rPr>
              <a:t>SaO</a:t>
            </a:r>
            <a:r>
              <a:rPr lang="en-US" sz="2000" baseline="-25000" dirty="0" smtClean="0">
                <a:solidFill>
                  <a:schemeClr val="tx2"/>
                </a:solidFill>
                <a:latin typeface="Arial" pitchFamily="34" charset="0"/>
                <a:cs typeface="Arial" pitchFamily="34" charset="0"/>
              </a:rPr>
              <a:t>2</a:t>
            </a:r>
            <a:r>
              <a:rPr lang="en-US" sz="2000" dirty="0" smtClean="0">
                <a:solidFill>
                  <a:schemeClr val="tx2"/>
                </a:solidFill>
                <a:latin typeface="Arial" pitchFamily="34" charset="0"/>
                <a:cs typeface="Arial" pitchFamily="34" charset="0"/>
              </a:rPr>
              <a:t> 98%, BMI 30 kg/m</a:t>
            </a:r>
            <a:r>
              <a:rPr lang="en-US" sz="2000" baseline="30000" dirty="0" smtClean="0">
                <a:solidFill>
                  <a:schemeClr val="tx2"/>
                </a:solidFill>
                <a:latin typeface="Arial" pitchFamily="34" charset="0"/>
                <a:cs typeface="Arial" pitchFamily="34" charset="0"/>
              </a:rPr>
              <a:t>2</a:t>
            </a:r>
            <a:r>
              <a:rPr lang="en-US" sz="2000" dirty="0" smtClean="0">
                <a:solidFill>
                  <a:schemeClr val="tx2"/>
                </a:solidFill>
                <a:latin typeface="Arial" pitchFamily="34" charset="0"/>
                <a:cs typeface="Arial" pitchFamily="34" charset="0"/>
              </a:rPr>
              <a:t>, HR 72 bpm, BP 135/90 mmHg</a:t>
            </a:r>
          </a:p>
          <a:p>
            <a:pPr marL="273050" indent="-273050">
              <a:spcAft>
                <a:spcPts val="1800"/>
              </a:spcAft>
            </a:pPr>
            <a:r>
              <a:rPr lang="en-US" sz="2000" dirty="0" smtClean="0">
                <a:solidFill>
                  <a:schemeClr val="tx2"/>
                </a:solidFill>
                <a:latin typeface="Arial" pitchFamily="34" charset="0"/>
                <a:cs typeface="Arial" pitchFamily="34" charset="0"/>
              </a:rPr>
              <a:t>He had one chest infection in the previous year for which he received a course of oral antibiotics</a:t>
            </a:r>
          </a:p>
          <a:p>
            <a:pPr marL="273050" indent="-273050">
              <a:spcAft>
                <a:spcPts val="1800"/>
              </a:spcAft>
            </a:pPr>
            <a:r>
              <a:rPr lang="en-US" sz="2000" dirty="0" smtClean="0">
                <a:solidFill>
                  <a:schemeClr val="tx2"/>
                </a:solidFill>
                <a:latin typeface="Arial" pitchFamily="34" charset="0"/>
                <a:cs typeface="Arial" pitchFamily="34" charset="0"/>
              </a:rPr>
              <a:t>FEV1% </a:t>
            </a:r>
            <a:r>
              <a:rPr lang="en-US" sz="2000" dirty="0" err="1" smtClean="0">
                <a:solidFill>
                  <a:schemeClr val="tx2"/>
                </a:solidFill>
                <a:latin typeface="Arial" pitchFamily="34" charset="0"/>
                <a:cs typeface="Arial" pitchFamily="34" charset="0"/>
              </a:rPr>
              <a:t>pred</a:t>
            </a:r>
            <a:r>
              <a:rPr lang="en-US" sz="2000" dirty="0" smtClean="0">
                <a:solidFill>
                  <a:schemeClr val="tx2"/>
                </a:solidFill>
                <a:latin typeface="Arial" pitchFamily="34" charset="0"/>
                <a:cs typeface="Arial" pitchFamily="34" charset="0"/>
              </a:rPr>
              <a:t>: 57%</a:t>
            </a:r>
          </a:p>
        </p:txBody>
      </p:sp>
    </p:spTree>
    <p:extLst>
      <p:ext uri="{BB962C8B-B14F-4D97-AF65-F5344CB8AC3E}">
        <p14:creationId xmlns:p14="http://schemas.microsoft.com/office/powerpoint/2010/main" val="2657531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049" y="1888958"/>
            <a:ext cx="7712151" cy="2019468"/>
          </a:xfrm>
        </p:spPr>
        <p:txBody>
          <a:bodyPr>
            <a:normAutofit fontScale="90000"/>
          </a:bodyPr>
          <a:lstStyle/>
          <a:p>
            <a:pPr>
              <a:spcAft>
                <a:spcPts val="1200"/>
              </a:spcAft>
            </a:pP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What is the initial treatment option for this patient?</a:t>
            </a:r>
            <a:endParaRPr lang="en-U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20087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i="1" dirty="0" smtClean="0">
                <a:solidFill>
                  <a:srgbClr val="FF0000"/>
                </a:solidFill>
                <a:latin typeface="Arial" pitchFamily="34" charset="0"/>
                <a:cs typeface="Arial" pitchFamily="34" charset="0"/>
              </a:rPr>
              <a:t>GOLD 2011–201</a:t>
            </a:r>
            <a:r>
              <a:rPr lang="en-GB" sz="2600" i="1" dirty="0" smtClean="0">
                <a:solidFill>
                  <a:srgbClr val="FF0000"/>
                </a:solidFill>
                <a:latin typeface="Arial" pitchFamily="34" charset="0"/>
                <a:cs typeface="Arial" pitchFamily="34" charset="0"/>
              </a:rPr>
              <a:t>5</a:t>
            </a: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r>
              <a:rPr lang="en-US" sz="2400" dirty="0" smtClean="0">
                <a:solidFill>
                  <a:srgbClr val="FF0000"/>
                </a:solidFill>
                <a:latin typeface="Arial" pitchFamily="34" charset="0"/>
                <a:cs typeface="Arial" pitchFamily="34" charset="0"/>
              </a:rPr>
              <a:t>Combined assessment of COPD</a:t>
            </a:r>
            <a:endParaRPr lang="el-GR" sz="2400" dirty="0">
              <a:solidFill>
                <a:srgbClr val="FF0000"/>
              </a:solidFill>
              <a:latin typeface="Arial" pitchFamily="34" charset="0"/>
              <a:cs typeface="Arial" pitchFamily="34" charset="0"/>
            </a:endParaRPr>
          </a:p>
        </p:txBody>
      </p:sp>
      <p:pic>
        <p:nvPicPr>
          <p:cNvPr id="24" name="Picture 4" descr="GOLD2-v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134" y="0"/>
            <a:ext cx="1136866" cy="113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1 Rectángulo"/>
          <p:cNvSpPr/>
          <p:nvPr/>
        </p:nvSpPr>
        <p:spPr>
          <a:xfrm>
            <a:off x="1072639" y="2095499"/>
            <a:ext cx="2938056" cy="29116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a:solidFill>
                <a:schemeClr val="tx1"/>
              </a:solidFill>
              <a:latin typeface="Arial" pitchFamily="34" charset="0"/>
              <a:cs typeface="Arial" pitchFamily="34" charset="0"/>
            </a:endParaRPr>
          </a:p>
        </p:txBody>
      </p:sp>
      <p:cxnSp>
        <p:nvCxnSpPr>
          <p:cNvPr id="22" name="14 Conector recto"/>
          <p:cNvCxnSpPr>
            <a:stCxn id="21" idx="0"/>
            <a:endCxn id="21" idx="2"/>
          </p:cNvCxnSpPr>
          <p:nvPr/>
        </p:nvCxnSpPr>
        <p:spPr>
          <a:xfrm>
            <a:off x="2541667" y="2095499"/>
            <a:ext cx="0" cy="291161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15 Conector recto"/>
          <p:cNvCxnSpPr>
            <a:stCxn id="21" idx="1"/>
            <a:endCxn id="21" idx="3"/>
          </p:cNvCxnSpPr>
          <p:nvPr/>
        </p:nvCxnSpPr>
        <p:spPr>
          <a:xfrm>
            <a:off x="1072639" y="3551308"/>
            <a:ext cx="2938056"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16 CuadroTexto"/>
          <p:cNvSpPr txBox="1"/>
          <p:nvPr/>
        </p:nvSpPr>
        <p:spPr>
          <a:xfrm>
            <a:off x="1573618" y="2515969"/>
            <a:ext cx="518092" cy="646331"/>
          </a:xfrm>
          <a:prstGeom prst="rect">
            <a:avLst/>
          </a:prstGeom>
          <a:noFill/>
        </p:spPr>
        <p:txBody>
          <a:bodyPr wrap="none" rtlCol="0">
            <a:spAutoFit/>
          </a:bodyPr>
          <a:lstStyle/>
          <a:p>
            <a:pPr algn="ctr" fontAlgn="base">
              <a:spcBef>
                <a:spcPct val="0"/>
              </a:spcBef>
              <a:spcAft>
                <a:spcPct val="0"/>
              </a:spcAft>
            </a:pPr>
            <a:r>
              <a:rPr lang="en-US" sz="3600" b="1"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38" name="17 CuadroTexto"/>
          <p:cNvSpPr txBox="1"/>
          <p:nvPr/>
        </p:nvSpPr>
        <p:spPr>
          <a:xfrm>
            <a:off x="3021419" y="2515969"/>
            <a:ext cx="518091" cy="646331"/>
          </a:xfrm>
          <a:prstGeom prst="rect">
            <a:avLst/>
          </a:prstGeom>
          <a:noFill/>
        </p:spPr>
        <p:txBody>
          <a:bodyPr wrap="none" rtlCol="0">
            <a:spAutoFit/>
          </a:bodyPr>
          <a:lstStyle/>
          <a:p>
            <a:pPr algn="ctr" fontAlgn="base">
              <a:spcBef>
                <a:spcPct val="0"/>
              </a:spcBef>
              <a:spcAft>
                <a:spcPct val="0"/>
              </a:spcAft>
            </a:pPr>
            <a:r>
              <a:rPr lang="en-US" sz="3600" b="1" dirty="0" smtClean="0">
                <a:latin typeface="Arial" pitchFamily="34" charset="0"/>
                <a:cs typeface="Arial" pitchFamily="34" charset="0"/>
              </a:rPr>
              <a:t>D</a:t>
            </a:r>
            <a:endParaRPr lang="en-US" sz="2400" dirty="0">
              <a:latin typeface="Arial" pitchFamily="34" charset="0"/>
              <a:cs typeface="Arial" pitchFamily="34" charset="0"/>
            </a:endParaRPr>
          </a:p>
        </p:txBody>
      </p:sp>
      <p:sp>
        <p:nvSpPr>
          <p:cNvPr id="39" name="18 CuadroTexto"/>
          <p:cNvSpPr txBox="1"/>
          <p:nvPr/>
        </p:nvSpPr>
        <p:spPr>
          <a:xfrm>
            <a:off x="1505992" y="3963769"/>
            <a:ext cx="629211" cy="646331"/>
          </a:xfrm>
          <a:prstGeom prst="rect">
            <a:avLst/>
          </a:prstGeom>
          <a:noFill/>
        </p:spPr>
        <p:txBody>
          <a:bodyPr wrap="none" rtlCol="0">
            <a:spAutoFit/>
          </a:bodyPr>
          <a:lstStyle/>
          <a:p>
            <a:pPr algn="ctr" fontAlgn="base">
              <a:spcBef>
                <a:spcPct val="0"/>
              </a:spcBef>
              <a:spcAft>
                <a:spcPct val="0"/>
              </a:spcAft>
            </a:pPr>
            <a:r>
              <a:rPr lang="en-US" sz="3600" b="1" dirty="0" smtClean="0">
                <a:latin typeface="Arial" pitchFamily="34" charset="0"/>
                <a:cs typeface="Arial" pitchFamily="34" charset="0"/>
              </a:rPr>
              <a:t> A</a:t>
            </a:r>
            <a:endParaRPr lang="en-US" sz="2400" dirty="0">
              <a:latin typeface="Arial" pitchFamily="34" charset="0"/>
              <a:cs typeface="Arial" pitchFamily="34" charset="0"/>
            </a:endParaRPr>
          </a:p>
        </p:txBody>
      </p:sp>
      <p:sp>
        <p:nvSpPr>
          <p:cNvPr id="40" name="19 CuadroTexto"/>
          <p:cNvSpPr txBox="1"/>
          <p:nvPr/>
        </p:nvSpPr>
        <p:spPr>
          <a:xfrm>
            <a:off x="3021419" y="3963769"/>
            <a:ext cx="518091" cy="646331"/>
          </a:xfrm>
          <a:prstGeom prst="rect">
            <a:avLst/>
          </a:prstGeom>
          <a:noFill/>
        </p:spPr>
        <p:txBody>
          <a:bodyPr wrap="none" rtlCol="0">
            <a:spAutoFit/>
          </a:bodyPr>
          <a:lstStyle/>
          <a:p>
            <a:pPr algn="ctr" fontAlgn="base">
              <a:spcBef>
                <a:spcPct val="0"/>
              </a:spcBef>
              <a:spcAft>
                <a:spcPct val="0"/>
              </a:spcAft>
            </a:pPr>
            <a:r>
              <a:rPr lang="en-US" sz="3600" b="1" dirty="0" smtClean="0">
                <a:latin typeface="Arial" pitchFamily="34" charset="0"/>
                <a:cs typeface="Arial" pitchFamily="34" charset="0"/>
              </a:rPr>
              <a:t>B</a:t>
            </a:r>
            <a:endParaRPr lang="en-US" sz="2400" dirty="0">
              <a:latin typeface="Arial" pitchFamily="34" charset="0"/>
              <a:cs typeface="Arial" pitchFamily="34" charset="0"/>
            </a:endParaRPr>
          </a:p>
        </p:txBody>
      </p:sp>
      <p:sp>
        <p:nvSpPr>
          <p:cNvPr id="49" name="Tekstfelt 6"/>
          <p:cNvSpPr txBox="1"/>
          <p:nvPr/>
        </p:nvSpPr>
        <p:spPr>
          <a:xfrm>
            <a:off x="6151294" y="2274034"/>
            <a:ext cx="2912137" cy="2554545"/>
          </a:xfrm>
          <a:prstGeom prst="rect">
            <a:avLst/>
          </a:prstGeom>
          <a:noFill/>
          <a:ln>
            <a:solidFill>
              <a:schemeClr val="bg1"/>
            </a:solidFill>
          </a:ln>
        </p:spPr>
        <p:txBody>
          <a:bodyPr wrap="square" rtlCol="0">
            <a:spAutoFit/>
          </a:bodyPr>
          <a:lstStyle/>
          <a:p>
            <a:pPr algn="ctr" fontAlgn="base">
              <a:spcBef>
                <a:spcPct val="0"/>
              </a:spcBef>
              <a:spcAft>
                <a:spcPct val="0"/>
              </a:spcAft>
            </a:pPr>
            <a:r>
              <a:rPr lang="en-US" sz="1600" dirty="0" smtClean="0">
                <a:latin typeface="Arial" pitchFamily="34" charset="0"/>
                <a:cs typeface="Arial" pitchFamily="34" charset="0"/>
              </a:rPr>
              <a:t>Patients are classified in one of four groups:</a:t>
            </a:r>
            <a:endParaRPr lang="da-DK" sz="1600" dirty="0" smtClean="0">
              <a:latin typeface="Arial" pitchFamily="34" charset="0"/>
              <a:cs typeface="Arial" pitchFamily="34" charset="0"/>
            </a:endParaRPr>
          </a:p>
          <a:p>
            <a:pPr fontAlgn="base">
              <a:spcBef>
                <a:spcPct val="0"/>
              </a:spcBef>
              <a:spcAft>
                <a:spcPct val="0"/>
              </a:spcAft>
            </a:pPr>
            <a:endParaRPr lang="da-DK" sz="1600" dirty="0" smtClean="0">
              <a:latin typeface="Arial" pitchFamily="34" charset="0"/>
              <a:cs typeface="Arial" pitchFamily="34" charset="0"/>
            </a:endParaRPr>
          </a:p>
          <a:p>
            <a:pPr marL="352425" indent="-352425" fontAlgn="base">
              <a:spcBef>
                <a:spcPct val="0"/>
              </a:spcBef>
              <a:spcAft>
                <a:spcPct val="0"/>
              </a:spcAft>
            </a:pPr>
            <a:r>
              <a:rPr lang="da-DK" sz="1600" dirty="0" smtClean="0">
                <a:latin typeface="Arial" pitchFamily="34" charset="0"/>
                <a:cs typeface="Arial" pitchFamily="34" charset="0"/>
              </a:rPr>
              <a:t>A: </a:t>
            </a:r>
            <a:r>
              <a:rPr lang="en-US" sz="1600" dirty="0" smtClean="0">
                <a:latin typeface="Arial" pitchFamily="34" charset="0"/>
                <a:cs typeface="Arial" pitchFamily="34" charset="0"/>
              </a:rPr>
              <a:t>Low risk, less symptoms</a:t>
            </a:r>
            <a:endParaRPr lang="el-GR" sz="1600" dirty="0" smtClean="0">
              <a:latin typeface="Arial" pitchFamily="34" charset="0"/>
              <a:cs typeface="Arial" pitchFamily="34" charset="0"/>
            </a:endParaRPr>
          </a:p>
          <a:p>
            <a:pPr marL="352425" indent="-352425" fontAlgn="base">
              <a:spcBef>
                <a:spcPct val="0"/>
              </a:spcBef>
              <a:spcAft>
                <a:spcPct val="0"/>
              </a:spcAft>
            </a:pPr>
            <a:endParaRPr lang="da-DK" sz="1600" dirty="0" smtClean="0">
              <a:latin typeface="Arial" pitchFamily="34" charset="0"/>
              <a:cs typeface="Arial" pitchFamily="34" charset="0"/>
            </a:endParaRPr>
          </a:p>
          <a:p>
            <a:pPr marL="352425" indent="-352425" fontAlgn="base">
              <a:spcBef>
                <a:spcPct val="0"/>
              </a:spcBef>
              <a:spcAft>
                <a:spcPct val="0"/>
              </a:spcAft>
            </a:pPr>
            <a:r>
              <a:rPr lang="da-DK" sz="1600" dirty="0" smtClean="0">
                <a:latin typeface="Arial" pitchFamily="34" charset="0"/>
                <a:cs typeface="Arial" pitchFamily="34" charset="0"/>
              </a:rPr>
              <a:t>B: </a:t>
            </a:r>
            <a:r>
              <a:rPr lang="en-US" sz="1600" dirty="0" smtClean="0">
                <a:latin typeface="Arial" pitchFamily="34" charset="0"/>
                <a:cs typeface="Arial" pitchFamily="34" charset="0"/>
              </a:rPr>
              <a:t>Low risk, more symptoms</a:t>
            </a:r>
            <a:endParaRPr lang="da-DK" sz="1600" dirty="0" smtClean="0">
              <a:latin typeface="Arial" pitchFamily="34" charset="0"/>
              <a:cs typeface="Arial" pitchFamily="34" charset="0"/>
            </a:endParaRPr>
          </a:p>
          <a:p>
            <a:pPr marL="352425" indent="-352425" fontAlgn="base">
              <a:spcBef>
                <a:spcPct val="0"/>
              </a:spcBef>
              <a:spcAft>
                <a:spcPct val="0"/>
              </a:spcAft>
            </a:pPr>
            <a:endParaRPr lang="da-DK" sz="1600" dirty="0" smtClean="0">
              <a:latin typeface="Arial" pitchFamily="34" charset="0"/>
              <a:cs typeface="Arial" pitchFamily="34" charset="0"/>
            </a:endParaRPr>
          </a:p>
          <a:p>
            <a:pPr marL="352425" indent="-352425" fontAlgn="base">
              <a:spcBef>
                <a:spcPct val="0"/>
              </a:spcBef>
              <a:spcAft>
                <a:spcPct val="0"/>
              </a:spcAft>
            </a:pPr>
            <a:r>
              <a:rPr lang="da-DK" sz="1600" dirty="0" smtClean="0">
                <a:latin typeface="Arial" pitchFamily="34" charset="0"/>
                <a:cs typeface="Arial" pitchFamily="34" charset="0"/>
              </a:rPr>
              <a:t>C: High risk, less symptoms</a:t>
            </a:r>
            <a:endParaRPr lang="el-GR" sz="1600" dirty="0" smtClean="0">
              <a:latin typeface="Arial" pitchFamily="34" charset="0"/>
              <a:cs typeface="Arial" pitchFamily="34" charset="0"/>
            </a:endParaRPr>
          </a:p>
          <a:p>
            <a:pPr marL="352425" indent="-352425" fontAlgn="base">
              <a:spcBef>
                <a:spcPct val="0"/>
              </a:spcBef>
              <a:spcAft>
                <a:spcPct val="0"/>
              </a:spcAft>
            </a:pPr>
            <a:endParaRPr lang="da-DK" sz="1600" dirty="0">
              <a:latin typeface="Arial" pitchFamily="34" charset="0"/>
              <a:cs typeface="Arial" pitchFamily="34" charset="0"/>
            </a:endParaRPr>
          </a:p>
          <a:p>
            <a:pPr marL="352425" indent="-352425" fontAlgn="base">
              <a:spcBef>
                <a:spcPct val="0"/>
              </a:spcBef>
              <a:spcAft>
                <a:spcPct val="0"/>
              </a:spcAft>
            </a:pPr>
            <a:r>
              <a:rPr lang="da-DK" sz="1600" dirty="0" smtClean="0">
                <a:latin typeface="Arial" pitchFamily="34" charset="0"/>
                <a:cs typeface="Arial" pitchFamily="34" charset="0"/>
              </a:rPr>
              <a:t>D</a:t>
            </a:r>
            <a:r>
              <a:rPr lang="en-US" sz="1600" dirty="0" smtClean="0">
                <a:latin typeface="Arial" pitchFamily="34" charset="0"/>
                <a:cs typeface="Arial" pitchFamily="34" charset="0"/>
              </a:rPr>
              <a:t>: High risk, more symptoms</a:t>
            </a:r>
            <a:endParaRPr lang="da-DK" sz="1600" dirty="0">
              <a:latin typeface="Arial" pitchFamily="34" charset="0"/>
              <a:cs typeface="Arial" pitchFamily="34" charset="0"/>
            </a:endParaRPr>
          </a:p>
        </p:txBody>
      </p:sp>
      <p:sp>
        <p:nvSpPr>
          <p:cNvPr id="27" name="Tekstfelt 12"/>
          <p:cNvSpPr txBox="1"/>
          <p:nvPr/>
        </p:nvSpPr>
        <p:spPr>
          <a:xfrm>
            <a:off x="4037282" y="3692341"/>
            <a:ext cx="1461817" cy="1077218"/>
          </a:xfrm>
          <a:prstGeom prst="rect">
            <a:avLst/>
          </a:prstGeom>
          <a:noFill/>
        </p:spPr>
        <p:txBody>
          <a:bodyPr wrap="square" rtlCol="0">
            <a:spAutoFit/>
          </a:bodyPr>
          <a:lstStyle/>
          <a:p>
            <a:pPr marL="182563" indent="-182563" fontAlgn="base">
              <a:spcBef>
                <a:spcPct val="0"/>
              </a:spcBef>
              <a:spcAft>
                <a:spcPct val="0"/>
              </a:spcAft>
            </a:pPr>
            <a:r>
              <a:rPr lang="da-DK" sz="1600" dirty="0" smtClean="0">
                <a:latin typeface="Arial" pitchFamily="34" charset="0"/>
                <a:cs typeface="Arial" pitchFamily="34" charset="0"/>
              </a:rPr>
              <a:t>1 </a:t>
            </a:r>
            <a:r>
              <a:rPr lang="en-GB" sz="1600" dirty="0" smtClean="0">
                <a:latin typeface="Arial" pitchFamily="34" charset="0"/>
                <a:ea typeface="MS PGothic" pitchFamily="34" charset="-128"/>
                <a:cs typeface="Arial" pitchFamily="34" charset="0"/>
              </a:rPr>
              <a:t>(</a:t>
            </a:r>
            <a:r>
              <a:rPr lang="en-GB" sz="1600" dirty="0">
                <a:latin typeface="Arial" pitchFamily="34" charset="0"/>
                <a:ea typeface="MS PGothic" pitchFamily="34" charset="-128"/>
                <a:cs typeface="Arial" pitchFamily="34" charset="0"/>
              </a:rPr>
              <a:t>not leading to hospital admission) </a:t>
            </a:r>
          </a:p>
          <a:p>
            <a:pPr fontAlgn="base">
              <a:spcBef>
                <a:spcPct val="0"/>
              </a:spcBef>
              <a:spcAft>
                <a:spcPct val="0"/>
              </a:spcAft>
            </a:pPr>
            <a:endParaRPr lang="da-DK" sz="1600" dirty="0">
              <a:latin typeface="Arial" pitchFamily="34" charset="0"/>
              <a:cs typeface="Arial" pitchFamily="34" charset="0"/>
            </a:endParaRPr>
          </a:p>
        </p:txBody>
      </p:sp>
      <p:sp>
        <p:nvSpPr>
          <p:cNvPr id="28" name="Tekstfelt 13"/>
          <p:cNvSpPr txBox="1"/>
          <p:nvPr/>
        </p:nvSpPr>
        <p:spPr>
          <a:xfrm>
            <a:off x="4049883" y="4562665"/>
            <a:ext cx="298480" cy="338554"/>
          </a:xfrm>
          <a:prstGeom prst="rect">
            <a:avLst/>
          </a:prstGeom>
          <a:noFill/>
        </p:spPr>
        <p:txBody>
          <a:bodyPr wrap="none" rtlCol="0">
            <a:spAutoFit/>
          </a:bodyPr>
          <a:lstStyle/>
          <a:p>
            <a:pPr fontAlgn="base">
              <a:spcBef>
                <a:spcPct val="0"/>
              </a:spcBef>
              <a:spcAft>
                <a:spcPct val="0"/>
              </a:spcAft>
            </a:pPr>
            <a:r>
              <a:rPr lang="da-DK" sz="1600" dirty="0" smtClean="0">
                <a:latin typeface="Arial" pitchFamily="34" charset="0"/>
                <a:cs typeface="Arial" pitchFamily="34" charset="0"/>
              </a:rPr>
              <a:t>0</a:t>
            </a:r>
            <a:endParaRPr lang="da-DK" sz="1600" dirty="0">
              <a:latin typeface="Arial" pitchFamily="34" charset="0"/>
              <a:cs typeface="Arial" pitchFamily="34" charset="0"/>
            </a:endParaRPr>
          </a:p>
        </p:txBody>
      </p:sp>
      <p:sp>
        <p:nvSpPr>
          <p:cNvPr id="29" name="Tekstfelt 23"/>
          <p:cNvSpPr txBox="1"/>
          <p:nvPr/>
        </p:nvSpPr>
        <p:spPr>
          <a:xfrm>
            <a:off x="746829" y="2234986"/>
            <a:ext cx="298480" cy="338554"/>
          </a:xfrm>
          <a:prstGeom prst="rect">
            <a:avLst/>
          </a:prstGeom>
          <a:noFill/>
        </p:spPr>
        <p:txBody>
          <a:bodyPr wrap="none" rtlCol="0">
            <a:spAutoFit/>
          </a:bodyPr>
          <a:lstStyle/>
          <a:p>
            <a:pPr fontAlgn="base">
              <a:spcBef>
                <a:spcPct val="0"/>
              </a:spcBef>
              <a:spcAft>
                <a:spcPct val="0"/>
              </a:spcAft>
            </a:pPr>
            <a:r>
              <a:rPr lang="da-DK" sz="1600" dirty="0" smtClean="0">
                <a:latin typeface="Arial" pitchFamily="34" charset="0"/>
                <a:cs typeface="Arial" pitchFamily="34" charset="0"/>
              </a:rPr>
              <a:t>4</a:t>
            </a:r>
            <a:endParaRPr lang="da-DK" sz="1600" dirty="0">
              <a:latin typeface="Arial" pitchFamily="34" charset="0"/>
              <a:cs typeface="Arial" pitchFamily="34" charset="0"/>
            </a:endParaRPr>
          </a:p>
        </p:txBody>
      </p:sp>
      <p:sp>
        <p:nvSpPr>
          <p:cNvPr id="30" name="Tekstfelt 24"/>
          <p:cNvSpPr txBox="1"/>
          <p:nvPr/>
        </p:nvSpPr>
        <p:spPr>
          <a:xfrm>
            <a:off x="746829" y="3115856"/>
            <a:ext cx="298480" cy="338554"/>
          </a:xfrm>
          <a:prstGeom prst="rect">
            <a:avLst/>
          </a:prstGeom>
          <a:noFill/>
        </p:spPr>
        <p:txBody>
          <a:bodyPr wrap="none" rtlCol="0">
            <a:spAutoFit/>
          </a:bodyPr>
          <a:lstStyle/>
          <a:p>
            <a:pPr fontAlgn="base">
              <a:spcBef>
                <a:spcPct val="0"/>
              </a:spcBef>
              <a:spcAft>
                <a:spcPct val="0"/>
              </a:spcAft>
            </a:pPr>
            <a:r>
              <a:rPr lang="da-DK" sz="1600" dirty="0" smtClean="0">
                <a:latin typeface="Arial" pitchFamily="34" charset="0"/>
                <a:cs typeface="Arial" pitchFamily="34" charset="0"/>
              </a:rPr>
              <a:t>3</a:t>
            </a:r>
            <a:endParaRPr lang="da-DK" sz="1600" dirty="0">
              <a:latin typeface="Arial" pitchFamily="34" charset="0"/>
              <a:cs typeface="Arial" pitchFamily="34" charset="0"/>
            </a:endParaRPr>
          </a:p>
        </p:txBody>
      </p:sp>
      <p:sp>
        <p:nvSpPr>
          <p:cNvPr id="31" name="Tekstfelt 25"/>
          <p:cNvSpPr txBox="1"/>
          <p:nvPr/>
        </p:nvSpPr>
        <p:spPr>
          <a:xfrm>
            <a:off x="746829" y="3692341"/>
            <a:ext cx="298480" cy="338554"/>
          </a:xfrm>
          <a:prstGeom prst="rect">
            <a:avLst/>
          </a:prstGeom>
          <a:noFill/>
        </p:spPr>
        <p:txBody>
          <a:bodyPr wrap="none" rtlCol="0">
            <a:spAutoFit/>
          </a:bodyPr>
          <a:lstStyle/>
          <a:p>
            <a:pPr fontAlgn="base">
              <a:spcBef>
                <a:spcPct val="0"/>
              </a:spcBef>
              <a:spcAft>
                <a:spcPct val="0"/>
              </a:spcAft>
            </a:pPr>
            <a:r>
              <a:rPr lang="da-DK" sz="1600" dirty="0" smtClean="0">
                <a:latin typeface="Arial" pitchFamily="34" charset="0"/>
                <a:cs typeface="Arial" pitchFamily="34" charset="0"/>
              </a:rPr>
              <a:t>2</a:t>
            </a:r>
            <a:endParaRPr lang="da-DK" sz="1600" dirty="0">
              <a:latin typeface="Arial" pitchFamily="34" charset="0"/>
              <a:cs typeface="Arial" pitchFamily="34" charset="0"/>
            </a:endParaRPr>
          </a:p>
        </p:txBody>
      </p:sp>
      <p:sp>
        <p:nvSpPr>
          <p:cNvPr id="32" name="Tekstfelt 26"/>
          <p:cNvSpPr txBox="1"/>
          <p:nvPr/>
        </p:nvSpPr>
        <p:spPr>
          <a:xfrm>
            <a:off x="725850" y="4562665"/>
            <a:ext cx="298480" cy="338554"/>
          </a:xfrm>
          <a:prstGeom prst="rect">
            <a:avLst/>
          </a:prstGeom>
          <a:noFill/>
        </p:spPr>
        <p:txBody>
          <a:bodyPr wrap="none" rtlCol="0">
            <a:spAutoFit/>
          </a:bodyPr>
          <a:lstStyle/>
          <a:p>
            <a:pPr fontAlgn="base">
              <a:spcBef>
                <a:spcPct val="0"/>
              </a:spcBef>
              <a:spcAft>
                <a:spcPct val="0"/>
              </a:spcAft>
            </a:pPr>
            <a:r>
              <a:rPr lang="da-DK" sz="1600" dirty="0" smtClean="0">
                <a:latin typeface="Arial" pitchFamily="34" charset="0"/>
                <a:cs typeface="Arial" pitchFamily="34" charset="0"/>
              </a:rPr>
              <a:t>1</a:t>
            </a:r>
            <a:endParaRPr lang="da-DK" sz="1600" dirty="0">
              <a:latin typeface="Arial" pitchFamily="34" charset="0"/>
              <a:cs typeface="Arial" pitchFamily="34" charset="0"/>
            </a:endParaRPr>
          </a:p>
        </p:txBody>
      </p:sp>
      <p:sp>
        <p:nvSpPr>
          <p:cNvPr id="33" name="Tekstfelt 27"/>
          <p:cNvSpPr txBox="1"/>
          <p:nvPr/>
        </p:nvSpPr>
        <p:spPr>
          <a:xfrm>
            <a:off x="590356" y="4753677"/>
            <a:ext cx="300082" cy="338554"/>
          </a:xfrm>
          <a:prstGeom prst="rect">
            <a:avLst/>
          </a:prstGeom>
          <a:noFill/>
        </p:spPr>
        <p:txBody>
          <a:bodyPr wrap="none" rtlCol="0">
            <a:spAutoFit/>
          </a:bodyPr>
          <a:lstStyle/>
          <a:p>
            <a:pPr fontAlgn="base">
              <a:spcBef>
                <a:spcPct val="0"/>
              </a:spcBef>
              <a:spcAft>
                <a:spcPct val="0"/>
              </a:spcAft>
            </a:pPr>
            <a:r>
              <a:rPr lang="da-DK" sz="1600" dirty="0">
                <a:latin typeface="Arial" pitchFamily="34" charset="0"/>
                <a:cs typeface="Arial" pitchFamily="34" charset="0"/>
              </a:rPr>
              <a:t> </a:t>
            </a:r>
            <a:r>
              <a:rPr lang="da-DK" sz="1600" dirty="0" smtClean="0">
                <a:latin typeface="Arial" pitchFamily="34" charset="0"/>
                <a:cs typeface="Arial" pitchFamily="34" charset="0"/>
              </a:rPr>
              <a:t> </a:t>
            </a:r>
            <a:endParaRPr lang="da-DK" sz="1600" dirty="0">
              <a:latin typeface="Arial" pitchFamily="34" charset="0"/>
              <a:cs typeface="Arial" pitchFamily="34" charset="0"/>
            </a:endParaRPr>
          </a:p>
        </p:txBody>
      </p:sp>
      <p:sp>
        <p:nvSpPr>
          <p:cNvPr id="34" name="TextBox 2"/>
          <p:cNvSpPr txBox="1"/>
          <p:nvPr/>
        </p:nvSpPr>
        <p:spPr>
          <a:xfrm>
            <a:off x="1148587" y="5120485"/>
            <a:ext cx="1351652" cy="646331"/>
          </a:xfrm>
          <a:prstGeom prst="rect">
            <a:avLst/>
          </a:prstGeom>
          <a:noFill/>
        </p:spPr>
        <p:txBody>
          <a:bodyPr wrap="none" rtlCol="0">
            <a:spAutoFit/>
          </a:bodyPr>
          <a:lstStyle/>
          <a:p>
            <a:pPr algn="ctr" fontAlgn="base">
              <a:spcBef>
                <a:spcPct val="0"/>
              </a:spcBef>
              <a:spcAft>
                <a:spcPct val="0"/>
              </a:spcAft>
            </a:pPr>
            <a:r>
              <a:rPr lang="en-US" dirty="0">
                <a:latin typeface="Arial" pitchFamily="34" charset="0"/>
                <a:cs typeface="Arial" pitchFamily="34" charset="0"/>
              </a:rPr>
              <a:t>m</a:t>
            </a:r>
            <a:r>
              <a:rPr lang="en-US" dirty="0" smtClean="0">
                <a:latin typeface="Arial" pitchFamily="34" charset="0"/>
                <a:cs typeface="Arial" pitchFamily="34" charset="0"/>
              </a:rPr>
              <a:t>MRC 0‒1</a:t>
            </a:r>
          </a:p>
          <a:p>
            <a:pPr algn="ctr" fontAlgn="base">
              <a:spcBef>
                <a:spcPct val="0"/>
              </a:spcBef>
              <a:spcAft>
                <a:spcPct val="0"/>
              </a:spcAft>
            </a:pPr>
            <a:r>
              <a:rPr lang="en-US" dirty="0" smtClean="0">
                <a:latin typeface="Arial" pitchFamily="34" charset="0"/>
                <a:cs typeface="Arial" pitchFamily="34" charset="0"/>
              </a:rPr>
              <a:t>CAT &lt;10</a:t>
            </a:r>
            <a:endParaRPr lang="en-US" dirty="0">
              <a:latin typeface="Arial" pitchFamily="34" charset="0"/>
              <a:cs typeface="Arial" pitchFamily="34" charset="0"/>
            </a:endParaRPr>
          </a:p>
        </p:txBody>
      </p:sp>
      <p:sp>
        <p:nvSpPr>
          <p:cNvPr id="35" name="TextBox 2"/>
          <p:cNvSpPr txBox="1"/>
          <p:nvPr/>
        </p:nvSpPr>
        <p:spPr>
          <a:xfrm>
            <a:off x="2620147" y="5122486"/>
            <a:ext cx="1221809" cy="646331"/>
          </a:xfrm>
          <a:prstGeom prst="rect">
            <a:avLst/>
          </a:prstGeom>
          <a:noFill/>
        </p:spPr>
        <p:txBody>
          <a:bodyPr wrap="none" rtlCol="0">
            <a:spAutoFit/>
          </a:bodyPr>
          <a:lstStyle/>
          <a:p>
            <a:pPr algn="ctr" fontAlgn="base">
              <a:spcBef>
                <a:spcPct val="0"/>
              </a:spcBef>
              <a:spcAft>
                <a:spcPct val="0"/>
              </a:spcAft>
            </a:pPr>
            <a:r>
              <a:rPr lang="en-US" dirty="0" smtClean="0">
                <a:latin typeface="Arial" pitchFamily="34" charset="0"/>
                <a:cs typeface="Arial" pitchFamily="34" charset="0"/>
              </a:rPr>
              <a:t>mMRC </a:t>
            </a:r>
            <a:r>
              <a:rPr lang="da-DK" dirty="0">
                <a:latin typeface="Arial" pitchFamily="34" charset="0"/>
                <a:cs typeface="Arial" pitchFamily="34" charset="0"/>
              </a:rPr>
              <a:t>≥</a:t>
            </a:r>
            <a:r>
              <a:rPr lang="en-US" dirty="0" smtClean="0">
                <a:latin typeface="Arial" pitchFamily="34" charset="0"/>
                <a:cs typeface="Arial" pitchFamily="34" charset="0"/>
              </a:rPr>
              <a:t>2</a:t>
            </a:r>
          </a:p>
          <a:p>
            <a:pPr algn="ctr" fontAlgn="base">
              <a:spcBef>
                <a:spcPct val="0"/>
              </a:spcBef>
              <a:spcAft>
                <a:spcPct val="0"/>
              </a:spcAft>
            </a:pPr>
            <a:r>
              <a:rPr lang="en-US" dirty="0" smtClean="0">
                <a:latin typeface="Arial" pitchFamily="34" charset="0"/>
                <a:cs typeface="Arial" pitchFamily="34" charset="0"/>
              </a:rPr>
              <a:t>CAT </a:t>
            </a:r>
            <a:r>
              <a:rPr lang="da-DK" dirty="0">
                <a:latin typeface="Arial" pitchFamily="34" charset="0"/>
                <a:cs typeface="Arial" pitchFamily="34" charset="0"/>
              </a:rPr>
              <a:t>≥</a:t>
            </a:r>
            <a:r>
              <a:rPr lang="en-US" dirty="0" smtClean="0">
                <a:latin typeface="Arial" pitchFamily="34" charset="0"/>
                <a:cs typeface="Arial" pitchFamily="34" charset="0"/>
              </a:rPr>
              <a:t>10</a:t>
            </a:r>
            <a:endParaRPr lang="en-US" dirty="0">
              <a:latin typeface="Arial" pitchFamily="34" charset="0"/>
              <a:cs typeface="Arial" pitchFamily="34" charset="0"/>
            </a:endParaRPr>
          </a:p>
        </p:txBody>
      </p:sp>
      <p:sp>
        <p:nvSpPr>
          <p:cNvPr id="36" name="13 CuadroTexto"/>
          <p:cNvSpPr txBox="1"/>
          <p:nvPr/>
        </p:nvSpPr>
        <p:spPr>
          <a:xfrm>
            <a:off x="1656043" y="5760406"/>
            <a:ext cx="1860830" cy="677108"/>
          </a:xfrm>
          <a:prstGeom prst="rect">
            <a:avLst/>
          </a:prstGeom>
          <a:noFill/>
        </p:spPr>
        <p:txBody>
          <a:bodyPr wrap="none" rtlCol="0">
            <a:spAutoFit/>
          </a:bodyPr>
          <a:lstStyle/>
          <a:p>
            <a:pPr algn="ctr" fontAlgn="base">
              <a:spcBef>
                <a:spcPct val="0"/>
              </a:spcBef>
              <a:spcAft>
                <a:spcPct val="0"/>
              </a:spcAft>
            </a:pPr>
            <a:r>
              <a:rPr lang="en-US" sz="2400" b="1" dirty="0" smtClean="0">
                <a:latin typeface="Arial" pitchFamily="34" charset="0"/>
                <a:cs typeface="Arial" pitchFamily="34" charset="0"/>
              </a:rPr>
              <a:t>Symptoms</a:t>
            </a:r>
          </a:p>
          <a:p>
            <a:pPr algn="ctr" fontAlgn="base">
              <a:spcBef>
                <a:spcPct val="0"/>
              </a:spcBef>
              <a:spcAft>
                <a:spcPct val="0"/>
              </a:spcAft>
            </a:pPr>
            <a:r>
              <a:rPr lang="en-US" sz="1400" dirty="0" smtClean="0">
                <a:latin typeface="Arial" pitchFamily="34" charset="0"/>
                <a:cs typeface="Arial" pitchFamily="34" charset="0"/>
              </a:rPr>
              <a:t>mMRC or CAT Score</a:t>
            </a:r>
            <a:endParaRPr lang="en-US" sz="1400" dirty="0">
              <a:latin typeface="Arial" pitchFamily="34" charset="0"/>
              <a:cs typeface="Arial" pitchFamily="34" charset="0"/>
            </a:endParaRPr>
          </a:p>
        </p:txBody>
      </p:sp>
      <p:sp>
        <p:nvSpPr>
          <p:cNvPr id="51" name="7 CuadroTexto"/>
          <p:cNvSpPr txBox="1"/>
          <p:nvPr/>
        </p:nvSpPr>
        <p:spPr>
          <a:xfrm rot="16200000">
            <a:off x="-1384124" y="3279291"/>
            <a:ext cx="3728906" cy="707886"/>
          </a:xfrm>
          <a:prstGeom prst="rect">
            <a:avLst/>
          </a:prstGeom>
          <a:noFill/>
        </p:spPr>
        <p:txBody>
          <a:bodyPr wrap="none" rtlCol="0">
            <a:spAutoFit/>
          </a:bodyPr>
          <a:lstStyle/>
          <a:p>
            <a:pPr algn="ctr" fontAlgn="base">
              <a:spcBef>
                <a:spcPct val="0"/>
              </a:spcBef>
              <a:spcAft>
                <a:spcPct val="0"/>
              </a:spcAft>
            </a:pPr>
            <a:r>
              <a:rPr lang="en-US" sz="2400" b="1" dirty="0" smtClean="0">
                <a:latin typeface="Arial" pitchFamily="34" charset="0"/>
                <a:cs typeface="Arial" pitchFamily="34" charset="0"/>
              </a:rPr>
              <a:t>Risk</a:t>
            </a:r>
            <a:endParaRPr lang="en-US" sz="2400" dirty="0" smtClean="0">
              <a:latin typeface="Arial" pitchFamily="34" charset="0"/>
              <a:cs typeface="Arial" pitchFamily="34" charset="0"/>
            </a:endParaRPr>
          </a:p>
          <a:p>
            <a:pPr algn="ctr" fontAlgn="base">
              <a:spcBef>
                <a:spcPct val="0"/>
              </a:spcBef>
              <a:spcAft>
                <a:spcPct val="0"/>
              </a:spcAft>
            </a:pPr>
            <a:r>
              <a:rPr lang="en-US" sz="1600" dirty="0" smtClean="0">
                <a:latin typeface="Arial" pitchFamily="34" charset="0"/>
                <a:cs typeface="Arial" pitchFamily="34" charset="0"/>
              </a:rPr>
              <a:t>GOLD classification of airflow </a:t>
            </a:r>
            <a:r>
              <a:rPr lang="en-US" sz="1600" dirty="0">
                <a:latin typeface="Arial" pitchFamily="34" charset="0"/>
                <a:cs typeface="Arial" pitchFamily="34" charset="0"/>
              </a:rPr>
              <a:t>l</a:t>
            </a:r>
            <a:r>
              <a:rPr lang="en-US" sz="1600" dirty="0" smtClean="0">
                <a:latin typeface="Arial" pitchFamily="34" charset="0"/>
                <a:cs typeface="Arial" pitchFamily="34" charset="0"/>
              </a:rPr>
              <a:t>imitation</a:t>
            </a:r>
            <a:endParaRPr lang="en-US" sz="1600" dirty="0">
              <a:latin typeface="Arial" pitchFamily="34" charset="0"/>
              <a:cs typeface="Arial" pitchFamily="34" charset="0"/>
            </a:endParaRPr>
          </a:p>
        </p:txBody>
      </p:sp>
      <p:sp>
        <p:nvSpPr>
          <p:cNvPr id="25" name="Rectangle 24"/>
          <p:cNvSpPr/>
          <p:nvPr/>
        </p:nvSpPr>
        <p:spPr>
          <a:xfrm>
            <a:off x="2541667" y="3579576"/>
            <a:ext cx="1427163" cy="1378905"/>
          </a:xfrm>
          <a:prstGeom prst="rect">
            <a:avLst/>
          </a:prstGeom>
          <a:solidFill>
            <a:srgbClr val="0000FF">
              <a:alpha val="30000"/>
            </a:srgbClr>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chemeClr val="tx1"/>
              </a:solidFill>
              <a:latin typeface="Arial" pitchFamily="34" charset="0"/>
              <a:cs typeface="Arial" pitchFamily="34" charset="0"/>
            </a:endParaRPr>
          </a:p>
        </p:txBody>
      </p:sp>
      <p:sp>
        <p:nvSpPr>
          <p:cNvPr id="41" name="Rectangle 44"/>
          <p:cNvSpPr>
            <a:spLocks noChangeArrowheads="1"/>
          </p:cNvSpPr>
          <p:nvPr/>
        </p:nvSpPr>
        <p:spPr bwMode="auto">
          <a:xfrm>
            <a:off x="4519613" y="6524921"/>
            <a:ext cx="4638675" cy="32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r>
              <a:rPr lang="en-US" sz="1400" b="1" dirty="0" smtClean="0">
                <a:latin typeface="Arial" pitchFamily="34" charset="0"/>
                <a:cs typeface="Arial" pitchFamily="34" charset="0"/>
              </a:rPr>
              <a:t>GOLD 2014</a:t>
            </a:r>
            <a:endParaRPr lang="el-GR" sz="1400" b="1" dirty="0">
              <a:latin typeface="Arial" pitchFamily="34" charset="0"/>
              <a:cs typeface="Arial" pitchFamily="34" charset="0"/>
            </a:endParaRPr>
          </a:p>
        </p:txBody>
      </p:sp>
      <p:sp>
        <p:nvSpPr>
          <p:cNvPr id="45" name="7 CuadroTexto"/>
          <p:cNvSpPr txBox="1"/>
          <p:nvPr/>
        </p:nvSpPr>
        <p:spPr>
          <a:xfrm rot="16200000">
            <a:off x="3841084" y="3235039"/>
            <a:ext cx="3709334" cy="707886"/>
          </a:xfrm>
          <a:prstGeom prst="rect">
            <a:avLst/>
          </a:prstGeom>
          <a:noFill/>
        </p:spPr>
        <p:txBody>
          <a:bodyPr wrap="square" rtlCol="0">
            <a:spAutoFit/>
          </a:bodyPr>
          <a:lstStyle/>
          <a:p>
            <a:pPr algn="ctr" fontAlgn="base">
              <a:spcBef>
                <a:spcPct val="0"/>
              </a:spcBef>
              <a:spcAft>
                <a:spcPct val="0"/>
              </a:spcAft>
            </a:pPr>
            <a:r>
              <a:rPr lang="en-US" sz="2400" b="1" dirty="0" smtClean="0">
                <a:latin typeface="Arial" pitchFamily="34" charset="0"/>
                <a:cs typeface="Arial" pitchFamily="34" charset="0"/>
              </a:rPr>
              <a:t>Risk</a:t>
            </a:r>
            <a:endParaRPr lang="en-US" sz="2400" dirty="0" smtClean="0">
              <a:latin typeface="Arial" pitchFamily="34" charset="0"/>
              <a:cs typeface="Arial" pitchFamily="34" charset="0"/>
            </a:endParaRPr>
          </a:p>
          <a:p>
            <a:pPr algn="ctr" fontAlgn="base">
              <a:spcBef>
                <a:spcPct val="0"/>
              </a:spcBef>
              <a:spcAft>
                <a:spcPct val="0"/>
              </a:spcAft>
            </a:pPr>
            <a:r>
              <a:rPr lang="en-US" sz="1600" dirty="0" smtClean="0">
                <a:latin typeface="Arial" pitchFamily="34" charset="0"/>
                <a:cs typeface="Arial" pitchFamily="34" charset="0"/>
              </a:rPr>
              <a:t>no. of exacerbations in previous year</a:t>
            </a:r>
            <a:endParaRPr lang="en-US" sz="1600" dirty="0">
              <a:latin typeface="Arial" pitchFamily="34" charset="0"/>
              <a:cs typeface="Arial" pitchFamily="34" charset="0"/>
            </a:endParaRPr>
          </a:p>
        </p:txBody>
      </p:sp>
      <p:sp>
        <p:nvSpPr>
          <p:cNvPr id="46" name="Tekstfelt 11"/>
          <p:cNvSpPr txBox="1"/>
          <p:nvPr/>
        </p:nvSpPr>
        <p:spPr>
          <a:xfrm>
            <a:off x="4010694" y="2234986"/>
            <a:ext cx="1331114" cy="1323439"/>
          </a:xfrm>
          <a:prstGeom prst="rect">
            <a:avLst/>
          </a:prstGeom>
          <a:noFill/>
        </p:spPr>
        <p:txBody>
          <a:bodyPr wrap="square" rtlCol="0">
            <a:spAutoFit/>
          </a:bodyPr>
          <a:lstStyle/>
          <a:p>
            <a:r>
              <a:rPr lang="en-GB" sz="1600" dirty="0">
                <a:latin typeface="Arial" pitchFamily="34" charset="0"/>
                <a:ea typeface="MS PGothic" pitchFamily="34" charset="-128"/>
                <a:cs typeface="Arial" pitchFamily="34" charset="0"/>
              </a:rPr>
              <a:t>≥2</a:t>
            </a:r>
          </a:p>
          <a:p>
            <a:pPr marL="182563" indent="-182563"/>
            <a:r>
              <a:rPr lang="en-GB" sz="1600" dirty="0" smtClean="0">
                <a:latin typeface="Arial" pitchFamily="34" charset="0"/>
                <a:ea typeface="MS PGothic" pitchFamily="34" charset="-128"/>
                <a:cs typeface="Arial" pitchFamily="34" charset="0"/>
              </a:rPr>
              <a:t>   or  ≥1 leading </a:t>
            </a:r>
            <a:r>
              <a:rPr lang="en-GB" sz="1600" dirty="0">
                <a:latin typeface="Arial" pitchFamily="34" charset="0"/>
                <a:ea typeface="MS PGothic" pitchFamily="34" charset="-128"/>
                <a:cs typeface="Arial" pitchFamily="34" charset="0"/>
              </a:rPr>
              <a:t>to hospital admission   </a:t>
            </a:r>
            <a:r>
              <a:rPr lang="en-GB" sz="1600" dirty="0" smtClean="0">
                <a:latin typeface="Arial" pitchFamily="34" charset="0"/>
                <a:ea typeface="MS PGothic" pitchFamily="34" charset="-128"/>
                <a:cs typeface="Arial" pitchFamily="34" charset="0"/>
              </a:rPr>
              <a:t> </a:t>
            </a:r>
            <a:endParaRPr lang="en-GB" sz="1600" dirty="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637576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i="1" dirty="0" smtClean="0">
                <a:solidFill>
                  <a:srgbClr val="FF0000"/>
                </a:solidFill>
                <a:latin typeface="Arial" pitchFamily="34" charset="0"/>
                <a:cs typeface="Arial" pitchFamily="34" charset="0"/>
              </a:rPr>
              <a:t>GOLD 201</a:t>
            </a:r>
            <a:r>
              <a:rPr lang="en-GB" sz="2600" i="1" dirty="0" smtClean="0">
                <a:solidFill>
                  <a:srgbClr val="FF0000"/>
                </a:solidFill>
                <a:latin typeface="Arial" pitchFamily="34" charset="0"/>
                <a:cs typeface="Arial" pitchFamily="34" charset="0"/>
              </a:rPr>
              <a:t>5</a:t>
            </a: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r>
              <a:rPr lang="en-US" sz="2400" dirty="0" smtClean="0">
                <a:solidFill>
                  <a:srgbClr val="FF0000"/>
                </a:solidFill>
                <a:latin typeface="Arial" pitchFamily="34" charset="0"/>
                <a:cs typeface="Arial" pitchFamily="34" charset="0"/>
              </a:rPr>
              <a:t>Manage stable COPD: </a:t>
            </a:r>
            <a:r>
              <a:rPr lang="en-US" sz="2400" i="1" dirty="0">
                <a:solidFill>
                  <a:srgbClr val="FF0000"/>
                </a:solidFill>
                <a:latin typeface="Arial" pitchFamily="34" charset="0"/>
                <a:cs typeface="Arial" pitchFamily="34" charset="0"/>
              </a:rPr>
              <a:t>P</a:t>
            </a:r>
            <a:r>
              <a:rPr lang="en-US" sz="2400" i="1" dirty="0" smtClean="0">
                <a:solidFill>
                  <a:srgbClr val="FF0000"/>
                </a:solidFill>
                <a:latin typeface="Arial" pitchFamily="34" charset="0"/>
                <a:cs typeface="Arial" pitchFamily="34" charset="0"/>
              </a:rPr>
              <a:t>harmacologic (initial)*</a:t>
            </a:r>
            <a:endParaRPr lang="el-GR" sz="2400" i="1" dirty="0">
              <a:solidFill>
                <a:srgbClr val="FF0000"/>
              </a:solidFill>
              <a:latin typeface="Arial" pitchFamily="34" charset="0"/>
              <a:cs typeface="Arial" pitchFamily="34" charset="0"/>
            </a:endParaRPr>
          </a:p>
        </p:txBody>
      </p:sp>
      <p:pic>
        <p:nvPicPr>
          <p:cNvPr id="24" name="Picture 4" descr="GOLD2-v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134" y="0"/>
            <a:ext cx="1136866" cy="113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 3"/>
          <p:cNvGraphicFramePr>
            <a:graphicFrameLocks noGrp="1"/>
          </p:cNvGraphicFramePr>
          <p:nvPr>
            <p:extLst>
              <p:ext uri="{D42A27DB-BD31-4B8C-83A1-F6EECF244321}">
                <p14:modId xmlns:p14="http://schemas.microsoft.com/office/powerpoint/2010/main" val="2234110551"/>
              </p:ext>
            </p:extLst>
          </p:nvPr>
        </p:nvGraphicFramePr>
        <p:xfrm>
          <a:off x="501072" y="1372461"/>
          <a:ext cx="8134928" cy="4200480"/>
        </p:xfrm>
        <a:graphic>
          <a:graphicData uri="http://schemas.openxmlformats.org/drawingml/2006/table">
            <a:tbl>
              <a:tblPr firstRow="1" bandRow="1">
                <a:tableStyleId>{00A15C55-8517-42AA-B614-E9B94910E393}</a:tableStyleId>
              </a:tblPr>
              <a:tblGrid>
                <a:gridCol w="927678"/>
                <a:gridCol w="1924050"/>
                <a:gridCol w="3005554"/>
                <a:gridCol w="97400"/>
                <a:gridCol w="2180246"/>
              </a:tblGrid>
              <a:tr h="408323">
                <a:tc>
                  <a:txBody>
                    <a:bodyPr/>
                    <a:lstStyle/>
                    <a:p>
                      <a:pPr algn="ctr"/>
                      <a:r>
                        <a:rPr lang="en-US" sz="1800" noProof="0" dirty="0" smtClean="0"/>
                        <a:t>Patient</a:t>
                      </a:r>
                      <a:endParaRPr lang="en-US" sz="1800" b="1" noProof="0" dirty="0">
                        <a:solidFill>
                          <a:schemeClr val="bg1"/>
                        </a:solidFill>
                        <a:latin typeface="+mn-lt"/>
                        <a:cs typeface="Times New Roman"/>
                      </a:endParaRPr>
                    </a:p>
                  </a:txBody>
                  <a:tcPr marL="36000" marR="36000" marT="36000" marB="36000" anchor="b"/>
                </a:tc>
                <a:tc>
                  <a:txBody>
                    <a:bodyPr/>
                    <a:lstStyle/>
                    <a:p>
                      <a:pPr algn="ctr"/>
                      <a:r>
                        <a:rPr lang="en-US" sz="1800" noProof="0" dirty="0" smtClean="0"/>
                        <a:t>Recommended first choice</a:t>
                      </a:r>
                      <a:endParaRPr lang="en-US" sz="1800" b="1" noProof="0" dirty="0">
                        <a:solidFill>
                          <a:schemeClr val="bg1"/>
                        </a:solidFill>
                        <a:latin typeface="+mn-lt"/>
                        <a:cs typeface="Times New Roman"/>
                      </a:endParaRPr>
                    </a:p>
                  </a:txBody>
                  <a:tcPr marL="36000" marR="36000" marT="36000" marB="36000" anchor="b"/>
                </a:tc>
                <a:tc>
                  <a:txBody>
                    <a:bodyPr/>
                    <a:lstStyle/>
                    <a:p>
                      <a:pPr algn="ctr"/>
                      <a:r>
                        <a:rPr lang="en-US" sz="1800" noProof="0" dirty="0" smtClean="0"/>
                        <a:t>Alternative choice</a:t>
                      </a:r>
                      <a:endParaRPr lang="en-US" sz="1800" b="1" noProof="0" dirty="0">
                        <a:solidFill>
                          <a:schemeClr val="bg1"/>
                        </a:solidFill>
                        <a:latin typeface="+mn-lt"/>
                        <a:cs typeface="Times New Roman"/>
                      </a:endParaRPr>
                    </a:p>
                  </a:txBody>
                  <a:tcPr marL="36000" marR="36000" marT="36000" marB="36000" anchor="b">
                    <a:lnR w="12700" cmpd="sng">
                      <a:noFill/>
                    </a:lnR>
                  </a:tcPr>
                </a:tc>
                <a:tc>
                  <a:txBody>
                    <a:bodyPr/>
                    <a:lstStyle/>
                    <a:p>
                      <a:pPr algn="ctr"/>
                      <a:endParaRPr lang="en-US" sz="1800" b="1" noProof="0" dirty="0">
                        <a:solidFill>
                          <a:schemeClr val="bg1"/>
                        </a:solidFill>
                        <a:latin typeface="+mn-lt"/>
                        <a:cs typeface="Times New Roman"/>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noProof="0" dirty="0" smtClean="0"/>
                        <a:t>Other possible</a:t>
                      </a:r>
                    </a:p>
                    <a:p>
                      <a:pPr algn="ctr"/>
                      <a:r>
                        <a:rPr lang="en-US" sz="1800" noProof="0" dirty="0" smtClean="0"/>
                        <a:t>treatments</a:t>
                      </a:r>
                      <a:r>
                        <a:rPr lang="en-US" sz="1800" baseline="30000" noProof="0" dirty="0" smtClean="0"/>
                        <a:t>†</a:t>
                      </a:r>
                      <a:endParaRPr lang="en-US" sz="1800" b="1" baseline="30000" noProof="0" dirty="0">
                        <a:solidFill>
                          <a:schemeClr val="bg1"/>
                        </a:solidFill>
                        <a:latin typeface="+mn-lt"/>
                        <a:cs typeface="Times New Roman"/>
                      </a:endParaRPr>
                    </a:p>
                  </a:txBody>
                  <a:tcPr marL="36000" marR="36000" marT="36000" marB="36000" anchor="b">
                    <a:lnL w="12700" cmpd="sng">
                      <a:noFill/>
                    </a:lnL>
                  </a:tcPr>
                </a:tc>
              </a:tr>
              <a:tr h="583319">
                <a:tc>
                  <a:txBody>
                    <a:bodyPr/>
                    <a:lstStyle/>
                    <a:p>
                      <a:pPr algn="ctr">
                        <a:lnSpc>
                          <a:spcPct val="100000"/>
                        </a:lnSpc>
                        <a:spcBef>
                          <a:spcPts val="0"/>
                        </a:spcBef>
                        <a:spcAft>
                          <a:spcPts val="0"/>
                        </a:spcAft>
                      </a:pPr>
                      <a:r>
                        <a:rPr lang="en-US" sz="1800" noProof="0" dirty="0" smtClean="0"/>
                        <a:t>A</a:t>
                      </a:r>
                      <a:endParaRPr lang="en-US" sz="18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SAMA prn </a:t>
                      </a:r>
                      <a:r>
                        <a:rPr lang="en-US" sz="1800" i="1" noProof="0" dirty="0" smtClean="0"/>
                        <a:t>or</a:t>
                      </a:r>
                      <a:r>
                        <a:rPr lang="en-US" sz="1800" noProof="0" dirty="0" smtClean="0"/>
                        <a:t> </a:t>
                      </a:r>
                    </a:p>
                    <a:p>
                      <a:pPr algn="ctr">
                        <a:lnSpc>
                          <a:spcPct val="100000"/>
                        </a:lnSpc>
                        <a:spcBef>
                          <a:spcPts val="0"/>
                        </a:spcBef>
                        <a:spcAft>
                          <a:spcPts val="0"/>
                        </a:spcAft>
                      </a:pPr>
                      <a:r>
                        <a:rPr lang="en-US" sz="1800" noProof="0" dirty="0" smtClean="0"/>
                        <a:t>SABA prn</a:t>
                      </a:r>
                      <a:endParaRPr lang="en-US" sz="1800"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LAMA</a:t>
                      </a:r>
                      <a:r>
                        <a:rPr lang="en-US" sz="1800" baseline="0" noProof="0" dirty="0" smtClean="0"/>
                        <a:t> </a:t>
                      </a:r>
                      <a:r>
                        <a:rPr lang="en-US" sz="1800" i="1" baseline="0" noProof="0" dirty="0" smtClean="0"/>
                        <a:t>or</a:t>
                      </a:r>
                    </a:p>
                    <a:p>
                      <a:pPr algn="ctr">
                        <a:lnSpc>
                          <a:spcPct val="100000"/>
                        </a:lnSpc>
                        <a:spcBef>
                          <a:spcPts val="0"/>
                        </a:spcBef>
                        <a:spcAft>
                          <a:spcPts val="0"/>
                        </a:spcAft>
                      </a:pPr>
                      <a:r>
                        <a:rPr lang="en-US" sz="1800" baseline="0" noProof="0" dirty="0" smtClean="0"/>
                        <a:t>LABA </a:t>
                      </a:r>
                      <a:r>
                        <a:rPr lang="en-US" sz="1800" i="1" baseline="0" noProof="0" dirty="0" smtClean="0"/>
                        <a:t>or</a:t>
                      </a:r>
                    </a:p>
                    <a:p>
                      <a:pPr algn="ctr">
                        <a:lnSpc>
                          <a:spcPct val="100000"/>
                        </a:lnSpc>
                        <a:spcBef>
                          <a:spcPts val="0"/>
                        </a:spcBef>
                        <a:spcAft>
                          <a:spcPts val="0"/>
                        </a:spcAft>
                      </a:pPr>
                      <a:r>
                        <a:rPr lang="en-US" sz="1800" noProof="0" dirty="0" smtClean="0"/>
                        <a:t>SABA </a:t>
                      </a:r>
                      <a:r>
                        <a:rPr lang="en-US" sz="1800" baseline="0" noProof="0" dirty="0" smtClean="0"/>
                        <a:t>and SAMA</a:t>
                      </a:r>
                      <a:endParaRPr lang="en-US" sz="1800" baseline="0" noProof="0" dirty="0" smtClean="0">
                        <a:solidFill>
                          <a:schemeClr val="bg1"/>
                        </a:solidFill>
                      </a:endParaRPr>
                    </a:p>
                  </a:txBody>
                  <a:tcPr marL="36000" marR="36000" marT="36000" marB="36000" anchor="ctr">
                    <a:lnR w="12700" cmpd="sng">
                      <a:noFill/>
                    </a:lnR>
                  </a:tcPr>
                </a:tc>
                <a:tc>
                  <a:txBody>
                    <a:bodyPr/>
                    <a:lstStyle/>
                    <a:p>
                      <a:pPr algn="ctr">
                        <a:lnSpc>
                          <a:spcPct val="100000"/>
                        </a:lnSpc>
                        <a:spcBef>
                          <a:spcPts val="0"/>
                        </a:spcBef>
                        <a:spcAft>
                          <a:spcPts val="0"/>
                        </a:spcAft>
                      </a:pPr>
                      <a:endParaRPr lang="en-US" sz="1800" noProof="0" dirty="0">
                        <a:solidFill>
                          <a:schemeClr val="bg1"/>
                        </a:solidFill>
                        <a:latin typeface="+mn-lt"/>
                        <a:cs typeface="Times New Roman"/>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800" noProof="0" dirty="0" smtClean="0"/>
                        <a:t>Theophylline</a:t>
                      </a:r>
                      <a:endParaRPr lang="en-US" sz="1800" noProof="0" dirty="0">
                        <a:solidFill>
                          <a:schemeClr val="bg1"/>
                        </a:solidFill>
                        <a:latin typeface="+mn-lt"/>
                        <a:cs typeface="Times New Roman"/>
                      </a:endParaRPr>
                    </a:p>
                  </a:txBody>
                  <a:tcPr marL="36000" marR="36000" marT="36000" marB="36000" anchor="ctr">
                    <a:lnL w="12700" cmpd="sng">
                      <a:noFill/>
                    </a:lnL>
                  </a:tcPr>
                </a:tc>
              </a:tr>
              <a:tr h="583319">
                <a:tc>
                  <a:txBody>
                    <a:bodyPr/>
                    <a:lstStyle/>
                    <a:p>
                      <a:pPr algn="ctr">
                        <a:lnSpc>
                          <a:spcPct val="100000"/>
                        </a:lnSpc>
                        <a:spcBef>
                          <a:spcPts val="0"/>
                        </a:spcBef>
                        <a:spcAft>
                          <a:spcPts val="0"/>
                        </a:spcAft>
                      </a:pPr>
                      <a:r>
                        <a:rPr lang="en-US" sz="1800" noProof="0" dirty="0" smtClean="0"/>
                        <a:t>B</a:t>
                      </a:r>
                      <a:endParaRPr lang="en-US" sz="18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LAMA </a:t>
                      </a:r>
                      <a:r>
                        <a:rPr lang="en-US" sz="1800" i="1" noProof="0" dirty="0" smtClean="0"/>
                        <a:t>or</a:t>
                      </a:r>
                      <a:r>
                        <a:rPr lang="en-US" sz="1800" noProof="0" dirty="0" smtClean="0"/>
                        <a:t> </a:t>
                      </a:r>
                    </a:p>
                    <a:p>
                      <a:pPr algn="ctr">
                        <a:lnSpc>
                          <a:spcPct val="100000"/>
                        </a:lnSpc>
                        <a:spcBef>
                          <a:spcPts val="0"/>
                        </a:spcBef>
                        <a:spcAft>
                          <a:spcPts val="0"/>
                        </a:spcAft>
                      </a:pPr>
                      <a:r>
                        <a:rPr lang="en-US" sz="1800" noProof="0" dirty="0" smtClean="0"/>
                        <a:t>LABA</a:t>
                      </a:r>
                      <a:endParaRPr lang="en-US" sz="1800"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LAMA </a:t>
                      </a:r>
                      <a:r>
                        <a:rPr lang="en-US" sz="1800" baseline="0" noProof="0" dirty="0" smtClean="0"/>
                        <a:t>and LABA</a:t>
                      </a:r>
                      <a:endParaRPr lang="en-US" sz="1800" baseline="0" noProof="0" dirty="0" smtClean="0">
                        <a:solidFill>
                          <a:schemeClr val="bg1"/>
                        </a:solidFill>
                        <a:latin typeface="+mn-lt"/>
                        <a:cs typeface="Times New Roman"/>
                      </a:endParaRPr>
                    </a:p>
                  </a:txBody>
                  <a:tcPr marL="36000" marR="36000" marT="36000" marB="36000" anchor="ctr">
                    <a:lnR w="12700" cmpd="sng">
                      <a:noFill/>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noProof="0" dirty="0" smtClean="0">
                        <a:solidFill>
                          <a:schemeClr val="bg1"/>
                        </a:solidFill>
                        <a:latin typeface="+mn-lt"/>
                        <a:cs typeface="Times New Roman"/>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SABA </a:t>
                      </a:r>
                      <a:r>
                        <a:rPr lang="en-US" sz="1800" i="1" noProof="0" dirty="0" smtClean="0"/>
                        <a:t>and/or</a:t>
                      </a:r>
                      <a:r>
                        <a:rPr lang="en-US" sz="1800" noProof="0" dirty="0" smtClean="0"/>
                        <a:t> SAMA</a:t>
                      </a:r>
                      <a:endParaRPr lang="en-US" sz="1800" baseline="0" noProof="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Theophylline</a:t>
                      </a:r>
                      <a:endParaRPr lang="en-US" sz="1800" noProof="0" dirty="0" smtClean="0">
                        <a:solidFill>
                          <a:schemeClr val="bg1"/>
                        </a:solidFill>
                      </a:endParaRPr>
                    </a:p>
                  </a:txBody>
                  <a:tcPr marL="36000" marR="36000" marT="36000" marB="36000" anchor="ctr">
                    <a:lnL w="12700" cmpd="sng">
                      <a:noFill/>
                    </a:lnL>
                  </a:tcPr>
                </a:tc>
              </a:tr>
              <a:tr h="583319">
                <a:tc>
                  <a:txBody>
                    <a:bodyPr/>
                    <a:lstStyle/>
                    <a:p>
                      <a:pPr algn="ctr">
                        <a:lnSpc>
                          <a:spcPct val="100000"/>
                        </a:lnSpc>
                        <a:spcBef>
                          <a:spcPts val="0"/>
                        </a:spcBef>
                        <a:spcAft>
                          <a:spcPts val="0"/>
                        </a:spcAft>
                      </a:pPr>
                      <a:r>
                        <a:rPr lang="en-US" sz="1800" noProof="0" dirty="0" smtClean="0"/>
                        <a:t>C</a:t>
                      </a:r>
                      <a:endParaRPr lang="en-US" sz="18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ICS +</a:t>
                      </a:r>
                      <a:r>
                        <a:rPr lang="en-US" sz="1800" baseline="0" noProof="0" dirty="0" smtClean="0"/>
                        <a:t> </a:t>
                      </a:r>
                      <a:r>
                        <a:rPr lang="en-US" sz="1800" noProof="0" dirty="0" smtClean="0"/>
                        <a:t>LABA </a:t>
                      </a:r>
                      <a:r>
                        <a:rPr lang="en-US" sz="1800" i="1" noProof="0" dirty="0" smtClean="0"/>
                        <a:t>or</a:t>
                      </a:r>
                    </a:p>
                    <a:p>
                      <a:pPr algn="ctr">
                        <a:lnSpc>
                          <a:spcPct val="100000"/>
                        </a:lnSpc>
                        <a:spcBef>
                          <a:spcPts val="0"/>
                        </a:spcBef>
                        <a:spcAft>
                          <a:spcPts val="0"/>
                        </a:spcAft>
                      </a:pPr>
                      <a:r>
                        <a:rPr lang="en-US" sz="1800" noProof="0" dirty="0" smtClean="0"/>
                        <a:t> LAMA</a:t>
                      </a:r>
                      <a:endParaRPr lang="en-US" sz="1800" noProof="0" dirty="0" smtClean="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LAMA and LABA </a:t>
                      </a:r>
                      <a:r>
                        <a:rPr lang="en-US" sz="1800" i="1" noProof="0" dirty="0" smtClean="0"/>
                        <a:t>or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t>LAMA and PDE4-inh. </a:t>
                      </a:r>
                      <a:r>
                        <a:rPr lang="en-US" sz="1800" i="1" noProof="0" dirty="0" smtClean="0"/>
                        <a:t>or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t>LABA and PDE4-inh.</a:t>
                      </a:r>
                      <a:r>
                        <a:rPr lang="en-US" sz="1800" baseline="0" noProof="0" dirty="0" smtClean="0"/>
                        <a:t> </a:t>
                      </a:r>
                      <a:endParaRPr lang="en-US" sz="1800" i="0" noProof="0" dirty="0" smtClean="0">
                        <a:solidFill>
                          <a:schemeClr val="bg1"/>
                        </a:solidFill>
                      </a:endParaRPr>
                    </a:p>
                  </a:txBody>
                  <a:tcPr marL="36000" marR="36000" marT="36000" marB="36000" anchor="ctr">
                    <a:lnR w="12700" cmpd="sng">
                      <a:noFill/>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noProof="0" dirty="0" smtClean="0">
                        <a:solidFill>
                          <a:schemeClr val="bg1"/>
                        </a:solidFill>
                        <a:latin typeface="+mn-lt"/>
                        <a:cs typeface="Times New Roman"/>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SABA </a:t>
                      </a:r>
                      <a:r>
                        <a:rPr lang="en-US" sz="1800" i="1" noProof="0" dirty="0" smtClean="0"/>
                        <a:t>and/or</a:t>
                      </a:r>
                      <a:r>
                        <a:rPr lang="en-US" sz="1800" noProof="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Theophylline</a:t>
                      </a:r>
                      <a:endParaRPr lang="en-US" sz="1800" i="1" noProof="0" dirty="0" smtClean="0">
                        <a:solidFill>
                          <a:schemeClr val="bg1"/>
                        </a:solidFill>
                      </a:endParaRPr>
                    </a:p>
                  </a:txBody>
                  <a:tcPr marL="36000" marR="36000" marT="36000" marB="36000" anchor="ctr">
                    <a:lnL w="12700" cmpd="sng">
                      <a:noFill/>
                    </a:lnL>
                  </a:tcPr>
                </a:tc>
              </a:tr>
              <a:tr h="933311">
                <a:tc>
                  <a:txBody>
                    <a:bodyPr/>
                    <a:lstStyle/>
                    <a:p>
                      <a:pPr algn="ctr">
                        <a:lnSpc>
                          <a:spcPct val="100000"/>
                        </a:lnSpc>
                        <a:spcBef>
                          <a:spcPts val="0"/>
                        </a:spcBef>
                        <a:spcAft>
                          <a:spcPts val="0"/>
                        </a:spcAft>
                      </a:pPr>
                      <a:r>
                        <a:rPr lang="en-US" sz="1800" noProof="0" dirty="0" smtClean="0"/>
                        <a:t>D</a:t>
                      </a:r>
                      <a:endParaRPr lang="en-US" sz="18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ICS + LABA </a:t>
                      </a:r>
                      <a:r>
                        <a:rPr lang="en-US" sz="1800" i="1" noProof="0" dirty="0" smtClean="0"/>
                        <a:t>and/or</a:t>
                      </a:r>
                      <a:r>
                        <a:rPr lang="en-US" sz="1800" noProof="0" dirty="0" smtClean="0"/>
                        <a:t> LAMA</a:t>
                      </a:r>
                      <a:endParaRPr lang="en-US" sz="1800" noProof="0" dirty="0" smtClean="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ICS + LABA and LAMA </a:t>
                      </a:r>
                      <a:r>
                        <a:rPr lang="en-US" sz="1800" i="1" noProof="0" dirty="0" smtClean="0"/>
                        <a:t>or</a:t>
                      </a:r>
                      <a:r>
                        <a:rPr lang="en-US" sz="1800" noProof="0" dirty="0" smtClean="0"/>
                        <a:t> </a:t>
                      </a:r>
                    </a:p>
                    <a:p>
                      <a:pPr algn="ctr">
                        <a:lnSpc>
                          <a:spcPct val="100000"/>
                        </a:lnSpc>
                        <a:spcBef>
                          <a:spcPts val="0"/>
                        </a:spcBef>
                        <a:spcAft>
                          <a:spcPts val="0"/>
                        </a:spcAft>
                      </a:pPr>
                      <a:r>
                        <a:rPr lang="en-US" sz="1800" noProof="0" dirty="0" smtClean="0"/>
                        <a:t>ICS+LABA and PDE4-inh.</a:t>
                      </a:r>
                      <a:r>
                        <a:rPr lang="en-US" sz="1800" baseline="0" noProof="0" dirty="0" smtClean="0"/>
                        <a:t> </a:t>
                      </a:r>
                      <a:r>
                        <a:rPr lang="en-US" sz="1800" i="1" baseline="0" noProof="0" dirty="0" smtClean="0"/>
                        <a:t>or</a:t>
                      </a:r>
                    </a:p>
                    <a:p>
                      <a:pPr algn="ctr">
                        <a:lnSpc>
                          <a:spcPct val="100000"/>
                        </a:lnSpc>
                        <a:spcBef>
                          <a:spcPts val="0"/>
                        </a:spcBef>
                        <a:spcAft>
                          <a:spcPts val="0"/>
                        </a:spcAft>
                      </a:pPr>
                      <a:r>
                        <a:rPr lang="en-US" sz="1800" baseline="0" noProof="0" dirty="0" smtClean="0"/>
                        <a:t>LAMA and LABA </a:t>
                      </a:r>
                      <a:r>
                        <a:rPr lang="en-US" sz="1800" i="1" baseline="0" noProof="0" dirty="0" smtClean="0"/>
                        <a:t>or</a:t>
                      </a:r>
                      <a:endParaRPr lang="en-US" sz="1800" i="1" noProof="0" dirty="0" smtClean="0"/>
                    </a:p>
                    <a:p>
                      <a:pPr algn="ctr">
                        <a:lnSpc>
                          <a:spcPct val="100000"/>
                        </a:lnSpc>
                        <a:spcBef>
                          <a:spcPts val="0"/>
                        </a:spcBef>
                        <a:spcAft>
                          <a:spcPts val="0"/>
                        </a:spcAft>
                      </a:pPr>
                      <a:r>
                        <a:rPr lang="en-US" sz="1800" noProof="0" dirty="0" smtClean="0"/>
                        <a:t>LAMA and PDE4-inh.</a:t>
                      </a:r>
                      <a:endParaRPr lang="en-US" sz="1800" i="1" noProof="0" dirty="0" smtClean="0">
                        <a:solidFill>
                          <a:schemeClr val="bg1"/>
                        </a:solidFill>
                      </a:endParaRPr>
                    </a:p>
                  </a:txBody>
                  <a:tcPr marL="36000" marR="36000" marT="36000" marB="36000" anchor="ctr">
                    <a:lnR w="12700" cmpd="sng">
                      <a:noFill/>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noProof="0" dirty="0" smtClean="0">
                        <a:solidFill>
                          <a:schemeClr val="bg1"/>
                        </a:solidFill>
                        <a:latin typeface="+mn-lt"/>
                        <a:cs typeface="Times New Roman"/>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aseline="0" noProof="0" dirty="0" smtClean="0"/>
                        <a:t>Carbocysteine</a:t>
                      </a:r>
                      <a:endParaRPr lang="en-US" sz="1800" noProof="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SABA a</a:t>
                      </a:r>
                      <a:r>
                        <a:rPr lang="en-US" sz="1800" i="1" noProof="0" dirty="0" smtClean="0"/>
                        <a:t>nd/or</a:t>
                      </a:r>
                      <a:r>
                        <a:rPr lang="en-US" sz="1800" noProof="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Theophylline</a:t>
                      </a:r>
                      <a:endParaRPr lang="en-US" sz="1800" noProof="0" dirty="0" smtClean="0">
                        <a:solidFill>
                          <a:schemeClr val="bg1"/>
                        </a:solidFill>
                      </a:endParaRPr>
                    </a:p>
                  </a:txBody>
                  <a:tcPr marL="36000" marR="36000" marT="36000" marB="36000" anchor="ctr">
                    <a:lnL w="12700" cmpd="sng">
                      <a:noFill/>
                    </a:lnL>
                  </a:tcPr>
                </a:tc>
              </a:tr>
            </a:tbl>
          </a:graphicData>
        </a:graphic>
      </p:graphicFrame>
      <p:sp>
        <p:nvSpPr>
          <p:cNvPr id="3" name="Rectangle 2"/>
          <p:cNvSpPr/>
          <p:nvPr/>
        </p:nvSpPr>
        <p:spPr>
          <a:xfrm>
            <a:off x="406892" y="5581072"/>
            <a:ext cx="8229108" cy="646331"/>
          </a:xfrm>
          <a:prstGeom prst="rect">
            <a:avLst/>
          </a:prstGeom>
        </p:spPr>
        <p:txBody>
          <a:bodyPr wrap="square">
            <a:spAutoFit/>
          </a:bodyPr>
          <a:lstStyle/>
          <a:p>
            <a:pPr fontAlgn="base">
              <a:spcBef>
                <a:spcPct val="0"/>
              </a:spcBef>
              <a:spcAft>
                <a:spcPct val="0"/>
              </a:spcAft>
            </a:pPr>
            <a:r>
              <a:rPr lang="en-US" sz="1200" dirty="0">
                <a:solidFill>
                  <a:srgbClr val="FFFFFF"/>
                </a:solidFill>
                <a:cs typeface="Arial" pitchFamily="34" charset="0"/>
              </a:rPr>
              <a:t>*Medications in each box are mentioned in alphabetical order, and therefore not necessarily in order of </a:t>
            </a:r>
            <a:r>
              <a:rPr lang="en-US" sz="1200" dirty="0" smtClean="0">
                <a:solidFill>
                  <a:srgbClr val="FFFFFF"/>
                </a:solidFill>
                <a:cs typeface="Arial" pitchFamily="34" charset="0"/>
              </a:rPr>
              <a:t>preference</a:t>
            </a:r>
            <a:endParaRPr lang="en-US" sz="1200" dirty="0">
              <a:solidFill>
                <a:srgbClr val="FFFFFF"/>
              </a:solidFill>
              <a:cs typeface="Arial" pitchFamily="34" charset="0"/>
            </a:endParaRPr>
          </a:p>
          <a:p>
            <a:pPr fontAlgn="base">
              <a:spcBef>
                <a:spcPct val="0"/>
              </a:spcBef>
              <a:spcAft>
                <a:spcPct val="0"/>
              </a:spcAft>
            </a:pPr>
            <a:r>
              <a:rPr lang="en-US" sz="1200" baseline="30000" dirty="0">
                <a:solidFill>
                  <a:srgbClr val="FFFFFF"/>
                </a:solidFill>
                <a:cs typeface="Arial" pitchFamily="34" charset="0"/>
              </a:rPr>
              <a:t>†</a:t>
            </a:r>
            <a:r>
              <a:rPr lang="en-US" sz="1200" dirty="0" smtClean="0">
                <a:solidFill>
                  <a:srgbClr val="FFFFFF"/>
                </a:solidFill>
                <a:cs typeface="Arial" pitchFamily="34" charset="0"/>
              </a:rPr>
              <a:t>Medications </a:t>
            </a:r>
            <a:r>
              <a:rPr lang="en-US" sz="1200" dirty="0">
                <a:solidFill>
                  <a:srgbClr val="FFFFFF"/>
                </a:solidFill>
                <a:cs typeface="Arial" pitchFamily="34" charset="0"/>
              </a:rPr>
              <a:t>in this column can be used alone or in combination with other options in the </a:t>
            </a:r>
            <a:r>
              <a:rPr lang="en-US" sz="1200" dirty="0" smtClean="0">
                <a:solidFill>
                  <a:srgbClr val="FFFFFF"/>
                </a:solidFill>
                <a:cs typeface="Arial" pitchFamily="34" charset="0"/>
              </a:rPr>
              <a:t>recommended first </a:t>
            </a:r>
            <a:r>
              <a:rPr lang="en-US" sz="1200" dirty="0">
                <a:solidFill>
                  <a:srgbClr val="FFFFFF"/>
                </a:solidFill>
                <a:cs typeface="Arial" pitchFamily="34" charset="0"/>
              </a:rPr>
              <a:t>c</a:t>
            </a:r>
            <a:r>
              <a:rPr lang="en-US" sz="1200" dirty="0" smtClean="0">
                <a:solidFill>
                  <a:srgbClr val="FFFFFF"/>
                </a:solidFill>
                <a:cs typeface="Arial" pitchFamily="34" charset="0"/>
              </a:rPr>
              <a:t>hoice </a:t>
            </a:r>
            <a:r>
              <a:rPr lang="en-US" sz="1200" dirty="0">
                <a:solidFill>
                  <a:srgbClr val="FFFFFF"/>
                </a:solidFill>
                <a:cs typeface="Arial" pitchFamily="34" charset="0"/>
              </a:rPr>
              <a:t>and </a:t>
            </a:r>
            <a:r>
              <a:rPr lang="en-US" sz="1200" dirty="0" smtClean="0">
                <a:solidFill>
                  <a:srgbClr val="FFFFFF"/>
                </a:solidFill>
                <a:cs typeface="Arial" pitchFamily="34" charset="0"/>
              </a:rPr>
              <a:t>alternative choice columns</a:t>
            </a:r>
            <a:endParaRPr lang="el-GR" sz="1200" dirty="0">
              <a:solidFill>
                <a:srgbClr val="FFFFFF"/>
              </a:solidFill>
              <a:cs typeface="Arial" pitchFamily="34" charset="0"/>
            </a:endParaRPr>
          </a:p>
        </p:txBody>
      </p:sp>
      <p:sp>
        <p:nvSpPr>
          <p:cNvPr id="6" name="Rectangle 5"/>
          <p:cNvSpPr/>
          <p:nvPr/>
        </p:nvSpPr>
        <p:spPr>
          <a:xfrm>
            <a:off x="508000" y="2868718"/>
            <a:ext cx="8128000" cy="6363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9" name="Rectangle 44"/>
          <p:cNvSpPr>
            <a:spLocks noChangeArrowheads="1"/>
          </p:cNvSpPr>
          <p:nvPr/>
        </p:nvSpPr>
        <p:spPr bwMode="auto">
          <a:xfrm>
            <a:off x="4519613" y="6524921"/>
            <a:ext cx="4638675" cy="32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r>
              <a:rPr lang="en-US" sz="1400" b="1" dirty="0" smtClean="0">
                <a:solidFill>
                  <a:srgbClr val="FFFFFF"/>
                </a:solidFill>
                <a:cs typeface="Arial" pitchFamily="34" charset="0"/>
              </a:rPr>
              <a:t>GOLD 2014</a:t>
            </a:r>
            <a:endParaRPr lang="el-GR" sz="1400" b="1" dirty="0">
              <a:solidFill>
                <a:srgbClr val="FFFFFF"/>
              </a:solidFill>
              <a:cs typeface="Arial" pitchFamily="34" charset="0"/>
            </a:endParaRPr>
          </a:p>
        </p:txBody>
      </p:sp>
    </p:spTree>
    <p:extLst>
      <p:ext uri="{BB962C8B-B14F-4D97-AF65-F5344CB8AC3E}">
        <p14:creationId xmlns:p14="http://schemas.microsoft.com/office/powerpoint/2010/main" val="663773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32061" y="172649"/>
            <a:ext cx="8669094" cy="802800"/>
          </a:xfrm>
          <a:prstGeom prst="rect">
            <a:avLst/>
          </a:prstGeom>
        </p:spPr>
        <p:txBody>
          <a:bodyPr tIns="126000" anchor="t" anchorCtr="0"/>
          <a:lstStyle>
            <a:lvl1pPr algn="l" rtl="0" eaLnBrk="1" fontAlgn="base" hangingPunct="1">
              <a:lnSpc>
                <a:spcPct val="7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endParaRPr lang="en-GB" b="1" kern="0" dirty="0">
              <a:solidFill>
                <a:srgbClr val="EC7F23"/>
              </a:solidFill>
            </a:endParaRPr>
          </a:p>
        </p:txBody>
      </p:sp>
      <p:sp>
        <p:nvSpPr>
          <p:cNvPr id="14" name="TextBox 13"/>
          <p:cNvSpPr txBox="1"/>
          <p:nvPr/>
        </p:nvSpPr>
        <p:spPr>
          <a:xfrm>
            <a:off x="3138376" y="6131306"/>
            <a:ext cx="3062378" cy="338554"/>
          </a:xfrm>
          <a:prstGeom prst="rect">
            <a:avLst/>
          </a:prstGeom>
          <a:noFill/>
        </p:spPr>
        <p:txBody>
          <a:bodyPr wrap="square" rtlCol="0">
            <a:spAutoFit/>
          </a:bodyPr>
          <a:lstStyle/>
          <a:p>
            <a:pPr algn="ctr"/>
            <a:r>
              <a:rPr lang="en-GB" sz="1600" b="1" dirty="0" smtClean="0">
                <a:solidFill>
                  <a:prstClr val="black"/>
                </a:solidFill>
              </a:rPr>
              <a:t>N=3191</a:t>
            </a:r>
            <a:endParaRPr lang="en-GB" sz="1600" b="1" dirty="0">
              <a:solidFill>
                <a:prstClr val="black"/>
              </a:solidFill>
            </a:endParaRPr>
          </a:p>
        </p:txBody>
      </p:sp>
      <p:graphicFrame>
        <p:nvGraphicFramePr>
          <p:cNvPr id="31" name="Chart 30"/>
          <p:cNvGraphicFramePr/>
          <p:nvPr>
            <p:extLst>
              <p:ext uri="{D42A27DB-BD31-4B8C-83A1-F6EECF244321}">
                <p14:modId xmlns:p14="http://schemas.microsoft.com/office/powerpoint/2010/main" val="1347187915"/>
              </p:ext>
            </p:extLst>
          </p:nvPr>
        </p:nvGraphicFramePr>
        <p:xfrm>
          <a:off x="679263" y="1396999"/>
          <a:ext cx="7785474" cy="4894263"/>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2518010" y="1414142"/>
            <a:ext cx="144000" cy="144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33" name="Rectangle 32"/>
          <p:cNvSpPr/>
          <p:nvPr/>
        </p:nvSpPr>
        <p:spPr>
          <a:xfrm>
            <a:off x="5632445" y="1414142"/>
            <a:ext cx="144000" cy="144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34" name="TextBox 33"/>
          <p:cNvSpPr txBox="1"/>
          <p:nvPr/>
        </p:nvSpPr>
        <p:spPr>
          <a:xfrm>
            <a:off x="2665587" y="1355337"/>
            <a:ext cx="1858549" cy="261610"/>
          </a:xfrm>
          <a:prstGeom prst="rect">
            <a:avLst/>
          </a:prstGeom>
          <a:noFill/>
        </p:spPr>
        <p:txBody>
          <a:bodyPr wrap="square" rtlCol="0">
            <a:spAutoFit/>
          </a:bodyPr>
          <a:lstStyle/>
          <a:p>
            <a:r>
              <a:rPr lang="en-GB" sz="1100" dirty="0" smtClean="0">
                <a:solidFill>
                  <a:prstClr val="black"/>
                </a:solidFill>
              </a:rPr>
              <a:t>GOLD first choice therapy</a:t>
            </a:r>
            <a:endParaRPr lang="en-GB" sz="1100" dirty="0">
              <a:solidFill>
                <a:prstClr val="black"/>
              </a:solidFill>
            </a:endParaRPr>
          </a:p>
        </p:txBody>
      </p:sp>
      <p:sp>
        <p:nvSpPr>
          <p:cNvPr id="35" name="TextBox 34"/>
          <p:cNvSpPr txBox="1"/>
          <p:nvPr/>
        </p:nvSpPr>
        <p:spPr>
          <a:xfrm>
            <a:off x="5757483" y="1355337"/>
            <a:ext cx="2110114" cy="261610"/>
          </a:xfrm>
          <a:prstGeom prst="rect">
            <a:avLst/>
          </a:prstGeom>
          <a:noFill/>
        </p:spPr>
        <p:txBody>
          <a:bodyPr wrap="square" rtlCol="0">
            <a:spAutoFit/>
          </a:bodyPr>
          <a:lstStyle/>
          <a:p>
            <a:r>
              <a:rPr lang="en-GB" sz="1100" dirty="0">
                <a:solidFill>
                  <a:prstClr val="black"/>
                </a:solidFill>
              </a:rPr>
              <a:t>GOLD </a:t>
            </a:r>
            <a:r>
              <a:rPr lang="en-GB" sz="1100" dirty="0" smtClean="0">
                <a:solidFill>
                  <a:prstClr val="black"/>
                </a:solidFill>
              </a:rPr>
              <a:t>second choice therapy</a:t>
            </a:r>
            <a:endParaRPr lang="en-GB" sz="1100" dirty="0">
              <a:solidFill>
                <a:prstClr val="black"/>
              </a:solidFill>
            </a:endParaRPr>
          </a:p>
        </p:txBody>
      </p:sp>
      <p:sp>
        <p:nvSpPr>
          <p:cNvPr id="36" name="TextBox 35"/>
          <p:cNvSpPr txBox="1"/>
          <p:nvPr/>
        </p:nvSpPr>
        <p:spPr>
          <a:xfrm rot="16200000">
            <a:off x="-1053869" y="3088587"/>
            <a:ext cx="3070934" cy="338554"/>
          </a:xfrm>
          <a:prstGeom prst="rect">
            <a:avLst/>
          </a:prstGeom>
          <a:noFill/>
        </p:spPr>
        <p:txBody>
          <a:bodyPr wrap="square" rtlCol="0">
            <a:spAutoFit/>
          </a:bodyPr>
          <a:lstStyle/>
          <a:p>
            <a:pPr algn="ctr"/>
            <a:r>
              <a:rPr lang="en-GB" sz="1600" dirty="0" smtClean="0">
                <a:solidFill>
                  <a:prstClr val="black"/>
                </a:solidFill>
              </a:rPr>
              <a:t>% of patients</a:t>
            </a:r>
            <a:endParaRPr lang="en-GB" sz="1600" dirty="0">
              <a:solidFill>
                <a:prstClr val="black"/>
              </a:solidFill>
            </a:endParaRPr>
          </a:p>
        </p:txBody>
      </p:sp>
      <p:sp>
        <p:nvSpPr>
          <p:cNvPr id="2" name="Title 1"/>
          <p:cNvSpPr>
            <a:spLocks noGrp="1"/>
          </p:cNvSpPr>
          <p:nvPr>
            <p:ph type="title"/>
          </p:nvPr>
        </p:nvSpPr>
        <p:spPr>
          <a:xfrm>
            <a:off x="214282" y="274638"/>
            <a:ext cx="8929718" cy="1143000"/>
          </a:xfrm>
        </p:spPr>
        <p:txBody>
          <a:bodyPr>
            <a:noAutofit/>
          </a:bodyPr>
          <a:lstStyle/>
          <a:p>
            <a:r>
              <a:rPr lang="en-GB" sz="3600" dirty="0">
                <a:solidFill>
                  <a:srgbClr val="FF0000"/>
                </a:solidFill>
                <a:latin typeface="Arial" pitchFamily="34" charset="0"/>
                <a:cs typeface="Arial" pitchFamily="34" charset="0"/>
              </a:rPr>
              <a:t>Burden may be further exacerbated by inappropriate treatment with ICS (GOLD B)</a:t>
            </a:r>
          </a:p>
        </p:txBody>
      </p:sp>
      <p:sp>
        <p:nvSpPr>
          <p:cNvPr id="13" name="Text Placeholder 4"/>
          <p:cNvSpPr txBox="1">
            <a:spLocks/>
          </p:cNvSpPr>
          <p:nvPr/>
        </p:nvSpPr>
        <p:spPr>
          <a:xfrm>
            <a:off x="3563888" y="6223925"/>
            <a:ext cx="5280653" cy="504056"/>
          </a:xfrm>
          <a:prstGeom prst="rect">
            <a:avLst/>
          </a:prstGeom>
        </p:spPr>
        <p:txBody>
          <a:bodyPr anchor="b" anchorCtr="0"/>
          <a:lstStyle/>
          <a:p>
            <a:pPr marL="228600" indent="-228600" algn="r" eaLnBrk="0" fontAlgn="base" hangingPunct="0">
              <a:spcBef>
                <a:spcPts val="300"/>
              </a:spcBef>
              <a:spcAft>
                <a:spcPts val="300"/>
              </a:spcAft>
              <a:buClr>
                <a:srgbClr val="145477"/>
              </a:buClr>
              <a:buSzPct val="110000"/>
            </a:pPr>
            <a:r>
              <a:rPr lang="en-GB" sz="1200" dirty="0">
                <a:solidFill>
                  <a:prstClr val="black"/>
                </a:solidFill>
              </a:rPr>
              <a:t>Baldwin M, Jones R, Price D et al. IPCRG 2014</a:t>
            </a:r>
            <a:endParaRPr lang="en-GB" sz="1200" kern="0" dirty="0">
              <a:solidFill>
                <a:prstClr val="black"/>
              </a:solidFill>
              <a:ea typeface="MS PGothic" pitchFamily="34" charset="-128"/>
            </a:endParaRPr>
          </a:p>
        </p:txBody>
      </p:sp>
      <p:sp>
        <p:nvSpPr>
          <p:cNvPr id="15" name="Rounded Rectangle 14"/>
          <p:cNvSpPr/>
          <p:nvPr/>
        </p:nvSpPr>
        <p:spPr>
          <a:xfrm>
            <a:off x="4067944" y="4077072"/>
            <a:ext cx="1368152" cy="83647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1693" y="6450982"/>
            <a:ext cx="4228781" cy="276999"/>
          </a:xfrm>
          <a:prstGeom prst="rect">
            <a:avLst/>
          </a:prstGeom>
          <a:noFill/>
        </p:spPr>
        <p:txBody>
          <a:bodyPr wrap="square" rtlCol="0">
            <a:spAutoFit/>
          </a:bodyPr>
          <a:lstStyle/>
          <a:p>
            <a:r>
              <a:rPr lang="en-GB" sz="1200" dirty="0" smtClean="0"/>
              <a:t>Data derived from the Optimum Patient Care Database</a:t>
            </a:r>
            <a:endParaRPr lang="en-GB" sz="1200" dirty="0"/>
          </a:p>
        </p:txBody>
      </p:sp>
    </p:spTree>
    <p:extLst>
      <p:ext uri="{BB962C8B-B14F-4D97-AF65-F5344CB8AC3E}">
        <p14:creationId xmlns:p14="http://schemas.microsoft.com/office/powerpoint/2010/main" val="1749957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0000"/>
                </a:solidFill>
                <a:latin typeface="Arial" pitchFamily="34" charset="0"/>
                <a:cs typeface="Arial" pitchFamily="34" charset="0"/>
              </a:rPr>
              <a:t>Tiotropium vs LABA</a:t>
            </a:r>
            <a:endParaRPr lang="es-ES" dirty="0">
              <a:solidFill>
                <a:srgbClr val="FF0000"/>
              </a:solidFill>
              <a:latin typeface="Arial" pitchFamily="34" charset="0"/>
              <a:cs typeface="Arial" pitchFamily="34" charset="0"/>
            </a:endParaRPr>
          </a:p>
        </p:txBody>
      </p:sp>
      <p:sp>
        <p:nvSpPr>
          <p:cNvPr id="3" name="Marcador de contenido 2"/>
          <p:cNvSpPr>
            <a:spLocks noGrp="1"/>
          </p:cNvSpPr>
          <p:nvPr>
            <p:ph idx="1"/>
          </p:nvPr>
        </p:nvSpPr>
        <p:spPr>
          <a:xfrm>
            <a:off x="1338077" y="1417638"/>
            <a:ext cx="8229600" cy="3877985"/>
          </a:xfrm>
        </p:spPr>
        <p:txBody>
          <a:bodyPr>
            <a:spAutoFit/>
          </a:bodyPr>
          <a:lstStyle/>
          <a:p>
            <a:pPr marL="0">
              <a:spcBef>
                <a:spcPts val="1200"/>
              </a:spcBef>
              <a:buNone/>
            </a:pPr>
            <a:r>
              <a:rPr lang="en-US" sz="2000" dirty="0" smtClean="0">
                <a:latin typeface="Arial" pitchFamily="34" charset="0"/>
                <a:cs typeface="Arial" pitchFamily="34" charset="0"/>
              </a:rPr>
              <a:t>7 studies  in Cochrane review with 12,223 participants </a:t>
            </a:r>
          </a:p>
          <a:p>
            <a:pPr marL="0">
              <a:spcBef>
                <a:spcPts val="1200"/>
              </a:spcBef>
              <a:buNone/>
            </a:pPr>
            <a:r>
              <a:rPr lang="en-US" sz="2000" dirty="0" err="1" smtClean="0">
                <a:latin typeface="Arial" pitchFamily="34" charset="0"/>
                <a:cs typeface="Arial" pitchFamily="34" charset="0"/>
              </a:rPr>
              <a:t>Tio</a:t>
            </a:r>
            <a:r>
              <a:rPr lang="en-US" sz="2000" dirty="0" smtClean="0">
                <a:latin typeface="Arial" pitchFamily="34" charset="0"/>
                <a:cs typeface="Arial" pitchFamily="34" charset="0"/>
              </a:rPr>
              <a:t> Vs </a:t>
            </a:r>
            <a:r>
              <a:rPr lang="en-US" sz="2000" dirty="0" err="1">
                <a:latin typeface="Arial" pitchFamily="34" charset="0"/>
                <a:cs typeface="Arial" pitchFamily="34" charset="0"/>
              </a:rPr>
              <a:t>salmeterol</a:t>
            </a:r>
            <a:r>
              <a:rPr lang="en-US" sz="2000" dirty="0">
                <a:latin typeface="Arial" pitchFamily="34" charset="0"/>
                <a:cs typeface="Arial" pitchFamily="34" charset="0"/>
              </a:rPr>
              <a:t>, </a:t>
            </a:r>
            <a:r>
              <a:rPr lang="en-US" sz="2000" dirty="0" err="1">
                <a:latin typeface="Arial" pitchFamily="34" charset="0"/>
                <a:cs typeface="Arial" pitchFamily="34" charset="0"/>
              </a:rPr>
              <a:t>formoterol</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indacaterol</a:t>
            </a:r>
            <a:endParaRPr lang="en-US" sz="2000" dirty="0" smtClean="0">
              <a:latin typeface="Arial" pitchFamily="34" charset="0"/>
              <a:cs typeface="Arial" pitchFamily="34" charset="0"/>
            </a:endParaRPr>
          </a:p>
          <a:p>
            <a:pPr marL="0">
              <a:spcBef>
                <a:spcPts val="1200"/>
              </a:spcBef>
              <a:buNone/>
            </a:pPr>
            <a:r>
              <a:rPr lang="en-US" sz="2000" dirty="0">
                <a:latin typeface="Arial" pitchFamily="34" charset="0"/>
                <a:cs typeface="Arial" pitchFamily="34" charset="0"/>
              </a:rPr>
              <a:t>C</a:t>
            </a:r>
            <a:r>
              <a:rPr lang="en-US" sz="2000" dirty="0" smtClean="0">
                <a:latin typeface="Arial" pitchFamily="34" charset="0"/>
                <a:cs typeface="Arial" pitchFamily="34" charset="0"/>
              </a:rPr>
              <a:t>ompared with LABA, </a:t>
            </a:r>
            <a:r>
              <a:rPr lang="en-US" sz="2000" dirty="0" err="1" smtClean="0">
                <a:latin typeface="Arial" pitchFamily="34" charset="0"/>
                <a:cs typeface="Arial" pitchFamily="34" charset="0"/>
              </a:rPr>
              <a:t>Tiotropium</a:t>
            </a:r>
            <a:r>
              <a:rPr lang="en-US" sz="2000" dirty="0" smtClean="0">
                <a:latin typeface="Arial" pitchFamily="34" charset="0"/>
                <a:cs typeface="Arial" pitchFamily="34" charset="0"/>
              </a:rPr>
              <a:t> less: </a:t>
            </a:r>
          </a:p>
          <a:p>
            <a:pPr marL="0">
              <a:spcBef>
                <a:spcPts val="1200"/>
              </a:spcBef>
            </a:pPr>
            <a:r>
              <a:rPr lang="en-US" sz="2000" dirty="0" smtClean="0">
                <a:latin typeface="Arial" pitchFamily="34" charset="0"/>
                <a:cs typeface="Arial" pitchFamily="34" charset="0"/>
              </a:rPr>
              <a:t>participants with &gt;=1 exacerbations</a:t>
            </a:r>
          </a:p>
          <a:p>
            <a:pPr marL="400050" lvl="1">
              <a:spcBef>
                <a:spcPts val="1200"/>
              </a:spcBef>
            </a:pPr>
            <a:r>
              <a:rPr lang="en-US" sz="1600" dirty="0" smtClean="0">
                <a:latin typeface="Arial" pitchFamily="34" charset="0"/>
                <a:cs typeface="Arial" pitchFamily="34" charset="0"/>
              </a:rPr>
              <a:t>(OR </a:t>
            </a:r>
            <a:r>
              <a:rPr lang="en-US" sz="1600" dirty="0">
                <a:latin typeface="Arial" pitchFamily="34" charset="0"/>
                <a:cs typeface="Arial" pitchFamily="34" charset="0"/>
              </a:rPr>
              <a:t>0.86; 95</a:t>
            </a:r>
            <a:r>
              <a:rPr lang="en-US" sz="1600" dirty="0" smtClean="0">
                <a:latin typeface="Arial" pitchFamily="34" charset="0"/>
                <a:cs typeface="Arial" pitchFamily="34" charset="0"/>
              </a:rPr>
              <a:t>% CI </a:t>
            </a:r>
            <a:r>
              <a:rPr lang="en-US" sz="1600" dirty="0">
                <a:latin typeface="Arial" pitchFamily="34" charset="0"/>
                <a:cs typeface="Arial" pitchFamily="34" charset="0"/>
              </a:rPr>
              <a:t>0.79 to 0.93)</a:t>
            </a:r>
            <a:endParaRPr lang="en-US" sz="1600" dirty="0" smtClean="0">
              <a:latin typeface="Arial" pitchFamily="34" charset="0"/>
              <a:cs typeface="Arial" pitchFamily="34" charset="0"/>
            </a:endParaRPr>
          </a:p>
          <a:p>
            <a:pPr marL="0">
              <a:spcBef>
                <a:spcPts val="1200"/>
              </a:spcBef>
            </a:pPr>
            <a:r>
              <a:rPr lang="en-US" sz="2000" dirty="0" smtClean="0">
                <a:latin typeface="Arial" pitchFamily="34" charset="0"/>
                <a:cs typeface="Arial" pitchFamily="34" charset="0"/>
              </a:rPr>
              <a:t>serious adverse events (OR 0.88; 95% CI 0.78 to 0.99)</a:t>
            </a:r>
          </a:p>
          <a:p>
            <a:pPr marL="0">
              <a:spcBef>
                <a:spcPts val="1200"/>
              </a:spcBef>
            </a:pPr>
            <a:r>
              <a:rPr lang="en-US" sz="2000" dirty="0" smtClean="0">
                <a:latin typeface="Arial" pitchFamily="34" charset="0"/>
                <a:cs typeface="Arial" pitchFamily="34" charset="0"/>
              </a:rPr>
              <a:t>no </a:t>
            </a:r>
            <a:r>
              <a:rPr lang="en-US" sz="2000" dirty="0">
                <a:latin typeface="Arial" pitchFamily="34" charset="0"/>
                <a:cs typeface="Arial" pitchFamily="34" charset="0"/>
              </a:rPr>
              <a:t>statistical difference </a:t>
            </a:r>
            <a:r>
              <a:rPr lang="en-US" sz="2000" dirty="0" smtClean="0">
                <a:latin typeface="Arial" pitchFamily="34" charset="0"/>
                <a:cs typeface="Arial" pitchFamily="34" charset="0"/>
              </a:rPr>
              <a:t>in FEV1 or  mortality</a:t>
            </a:r>
          </a:p>
          <a:p>
            <a:pPr marL="0">
              <a:spcBef>
                <a:spcPts val="1200"/>
              </a:spcBef>
            </a:pPr>
            <a:r>
              <a:rPr lang="en-US" sz="2000" dirty="0" err="1" smtClean="0">
                <a:latin typeface="Arial" pitchFamily="34" charset="0"/>
                <a:cs typeface="Arial" pitchFamily="34" charset="0"/>
              </a:rPr>
              <a:t>Tio</a:t>
            </a:r>
            <a:r>
              <a:rPr lang="en-US" sz="2000" dirty="0" smtClean="0">
                <a:latin typeface="Arial" pitchFamily="34" charset="0"/>
                <a:cs typeface="Arial" pitchFamily="34" charset="0"/>
              </a:rPr>
              <a:t> some evidence of more cost-effective in six </a:t>
            </a:r>
            <a:r>
              <a:rPr lang="en-US" sz="2000" dirty="0">
                <a:latin typeface="Arial" pitchFamily="34" charset="0"/>
                <a:cs typeface="Arial" pitchFamily="34" charset="0"/>
              </a:rPr>
              <a:t>economic </a:t>
            </a:r>
            <a:r>
              <a:rPr lang="en-US" sz="2000" dirty="0" smtClean="0">
                <a:latin typeface="Arial" pitchFamily="34" charset="0"/>
                <a:cs typeface="Arial" pitchFamily="34" charset="0"/>
              </a:rPr>
              <a:t>evaluations</a:t>
            </a:r>
            <a:endParaRPr lang="es-ES" sz="2000" dirty="0">
              <a:latin typeface="Arial" pitchFamily="34" charset="0"/>
              <a:cs typeface="Arial" pitchFamily="34" charset="0"/>
            </a:endParaRPr>
          </a:p>
        </p:txBody>
      </p:sp>
      <p:sp>
        <p:nvSpPr>
          <p:cNvPr id="4" name="Rectángulo 3"/>
          <p:cNvSpPr/>
          <p:nvPr/>
        </p:nvSpPr>
        <p:spPr>
          <a:xfrm>
            <a:off x="1585826" y="6045377"/>
            <a:ext cx="7253374" cy="523220"/>
          </a:xfrm>
          <a:prstGeom prst="rect">
            <a:avLst/>
          </a:prstGeom>
        </p:spPr>
        <p:txBody>
          <a:bodyPr wrap="square">
            <a:spAutoFit/>
          </a:bodyPr>
          <a:lstStyle/>
          <a:p>
            <a:r>
              <a:rPr lang="es-ES" sz="1400" dirty="0">
                <a:latin typeface="AGaramond-Regular"/>
              </a:rPr>
              <a:t>Chong J, </a:t>
            </a:r>
            <a:r>
              <a:rPr lang="es-ES" sz="1400" dirty="0" err="1">
                <a:latin typeface="AGaramond-Regular"/>
              </a:rPr>
              <a:t>Karner</a:t>
            </a:r>
            <a:r>
              <a:rPr lang="es-ES" sz="1400" dirty="0">
                <a:latin typeface="AGaramond-Regular"/>
              </a:rPr>
              <a:t> C, </a:t>
            </a:r>
            <a:r>
              <a:rPr lang="es-ES" sz="1400" dirty="0" err="1">
                <a:latin typeface="AGaramond-Regular"/>
              </a:rPr>
              <a:t>Poole</a:t>
            </a:r>
            <a:r>
              <a:rPr lang="es-ES" sz="1400" dirty="0">
                <a:latin typeface="AGaramond-Regular"/>
              </a:rPr>
              <a:t> P. </a:t>
            </a:r>
            <a:r>
              <a:rPr lang="es-ES" sz="1400" dirty="0" err="1">
                <a:latin typeface="AGaramond-Regular"/>
              </a:rPr>
              <a:t>Tiotropium</a:t>
            </a:r>
            <a:r>
              <a:rPr lang="es-ES" sz="1400" dirty="0">
                <a:latin typeface="AGaramond-Regular"/>
              </a:rPr>
              <a:t> versus </a:t>
            </a:r>
            <a:r>
              <a:rPr lang="es-ES" sz="1400" dirty="0" err="1">
                <a:latin typeface="AGaramond-Regular"/>
              </a:rPr>
              <a:t>long-acting</a:t>
            </a:r>
            <a:r>
              <a:rPr lang="es-ES" sz="1400" dirty="0">
                <a:latin typeface="AGaramond-Regular"/>
              </a:rPr>
              <a:t> beta-</a:t>
            </a:r>
            <a:r>
              <a:rPr lang="es-ES" sz="1400" dirty="0" err="1">
                <a:latin typeface="AGaramond-Regular"/>
              </a:rPr>
              <a:t>agonists</a:t>
            </a:r>
            <a:r>
              <a:rPr lang="es-ES" sz="1400" dirty="0">
                <a:latin typeface="AGaramond-Regular"/>
              </a:rPr>
              <a:t> </a:t>
            </a:r>
            <a:r>
              <a:rPr lang="es-ES" sz="1400" dirty="0" err="1">
                <a:latin typeface="AGaramond-Regular"/>
              </a:rPr>
              <a:t>for</a:t>
            </a:r>
            <a:r>
              <a:rPr lang="es-ES" sz="1400" dirty="0">
                <a:latin typeface="AGaramond-Regular"/>
              </a:rPr>
              <a:t> </a:t>
            </a:r>
            <a:r>
              <a:rPr lang="es-ES" sz="1400" dirty="0" err="1">
                <a:latin typeface="AGaramond-Regular"/>
              </a:rPr>
              <a:t>stable</a:t>
            </a:r>
            <a:r>
              <a:rPr lang="es-ES" sz="1400" dirty="0">
                <a:latin typeface="AGaramond-Regular"/>
              </a:rPr>
              <a:t> </a:t>
            </a:r>
            <a:r>
              <a:rPr lang="es-ES" sz="1400" dirty="0" smtClean="0">
                <a:latin typeface="AGaramond-Regular"/>
              </a:rPr>
              <a:t>COPD. </a:t>
            </a:r>
            <a:r>
              <a:rPr lang="en-US" sz="1400" i="1" dirty="0" smtClean="0">
                <a:latin typeface="AGaramond-Italic"/>
              </a:rPr>
              <a:t>Cochrane </a:t>
            </a:r>
            <a:r>
              <a:rPr lang="en-US" sz="1400" i="1" dirty="0">
                <a:latin typeface="AGaramond-Italic"/>
              </a:rPr>
              <a:t>Database of Systematic Reviews </a:t>
            </a:r>
            <a:r>
              <a:rPr lang="en-US" sz="1400" dirty="0">
                <a:latin typeface="AGaramond-Regular"/>
              </a:rPr>
              <a:t>2012, Issue 9. Art. No.: CD009157</a:t>
            </a:r>
            <a:endParaRPr lang="es-ES" sz="1400" dirty="0"/>
          </a:p>
        </p:txBody>
      </p:sp>
    </p:spTree>
    <p:extLst>
      <p:ext uri="{BB962C8B-B14F-4D97-AF65-F5344CB8AC3E}">
        <p14:creationId xmlns:p14="http://schemas.microsoft.com/office/powerpoint/2010/main" val="1847743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1670" y="0"/>
            <a:ext cx="5500726" cy="1143000"/>
          </a:xfrm>
        </p:spPr>
        <p:txBody>
          <a:bodyPr>
            <a:normAutofit fontScale="90000"/>
          </a:bodyPr>
          <a:lstStyle/>
          <a:p>
            <a:r>
              <a:rPr lang="es-ES" dirty="0" smtClean="0">
                <a:solidFill>
                  <a:srgbClr val="FF0000"/>
                </a:solidFill>
                <a:latin typeface="Arial" pitchFamily="34" charset="0"/>
                <a:cs typeface="Arial" pitchFamily="34" charset="0"/>
              </a:rPr>
              <a:t>Which LAMA?</a:t>
            </a:r>
            <a:br>
              <a:rPr lang="es-ES" dirty="0" smtClean="0">
                <a:solidFill>
                  <a:srgbClr val="FF0000"/>
                </a:solidFill>
                <a:latin typeface="Arial" pitchFamily="34" charset="0"/>
                <a:cs typeface="Arial" pitchFamily="34" charset="0"/>
              </a:rPr>
            </a:br>
            <a:r>
              <a:rPr lang="es-ES" sz="2667" dirty="0" smtClean="0">
                <a:solidFill>
                  <a:srgbClr val="FF0000"/>
                </a:solidFill>
                <a:latin typeface="Arial" pitchFamily="34" charset="0"/>
                <a:cs typeface="Arial" pitchFamily="34" charset="0"/>
              </a:rPr>
              <a:t>Systematic review- Aclidinium </a:t>
            </a:r>
            <a:br>
              <a:rPr lang="es-ES" sz="2667" dirty="0" smtClean="0">
                <a:solidFill>
                  <a:srgbClr val="FF0000"/>
                </a:solidFill>
                <a:latin typeface="Arial" pitchFamily="34" charset="0"/>
                <a:cs typeface="Arial" pitchFamily="34" charset="0"/>
              </a:rPr>
            </a:br>
            <a:r>
              <a:rPr lang="es-ES" sz="2667" dirty="0" smtClean="0">
                <a:solidFill>
                  <a:srgbClr val="FF0000"/>
                </a:solidFill>
                <a:latin typeface="Arial" pitchFamily="34" charset="0"/>
                <a:cs typeface="Arial" pitchFamily="34" charset="0"/>
              </a:rPr>
              <a:t>vs Glycopyrrium and Tio</a:t>
            </a:r>
            <a:endParaRPr lang="es-ES" dirty="0">
              <a:solidFill>
                <a:srgbClr val="FF0000"/>
              </a:solidFill>
              <a:latin typeface="Arial" pitchFamily="34" charset="0"/>
              <a:cs typeface="Arial" pitchFamily="34" charset="0"/>
            </a:endParaRPr>
          </a:p>
        </p:txBody>
      </p:sp>
      <p:pic>
        <p:nvPicPr>
          <p:cNvPr id="5" name="Marcador de contenido 4"/>
          <p:cNvPicPr>
            <a:picLocks noGrp="1" noChangeAspect="1"/>
          </p:cNvPicPr>
          <p:nvPr>
            <p:ph idx="1"/>
          </p:nvPr>
        </p:nvPicPr>
        <p:blipFill>
          <a:blip r:embed="rId3" cstate="print">
            <a:lum bright="-2000" contrast="17000"/>
            <a:extLst>
              <a:ext uri="{28A0092B-C50C-407E-A947-70E740481C1C}">
                <a14:useLocalDpi xmlns:a14="http://schemas.microsoft.com/office/drawing/2010/main" val="0"/>
              </a:ext>
            </a:extLst>
          </a:blip>
          <a:stretch>
            <a:fillRect/>
          </a:stretch>
        </p:blipFill>
        <p:spPr>
          <a:xfrm>
            <a:off x="113400" y="1199700"/>
            <a:ext cx="8829341" cy="4786725"/>
          </a:xfrm>
        </p:spPr>
      </p:pic>
      <p:sp>
        <p:nvSpPr>
          <p:cNvPr id="4" name="Rectángulo 3"/>
          <p:cNvSpPr/>
          <p:nvPr/>
        </p:nvSpPr>
        <p:spPr>
          <a:xfrm>
            <a:off x="1871743" y="6550223"/>
            <a:ext cx="6873675" cy="307777"/>
          </a:xfrm>
          <a:prstGeom prst="rect">
            <a:avLst/>
          </a:prstGeom>
          <a:solidFill>
            <a:srgbClr val="FFFFFF">
              <a:alpha val="69000"/>
            </a:srgbClr>
          </a:solidFill>
        </p:spPr>
        <p:txBody>
          <a:bodyPr wrap="square">
            <a:spAutoFit/>
          </a:bodyPr>
          <a:lstStyle/>
          <a:p>
            <a:r>
              <a:rPr lang="pl-PL" sz="1400" dirty="0"/>
              <a:t>Karabis </a:t>
            </a:r>
            <a:r>
              <a:rPr lang="pl-PL" sz="1400" dirty="0" smtClean="0"/>
              <a:t>A, </a:t>
            </a:r>
            <a:r>
              <a:rPr lang="pl-PL" sz="1400" dirty="0"/>
              <a:t>Lindner L, </a:t>
            </a:r>
            <a:r>
              <a:rPr lang="pl-PL" sz="1400" dirty="0">
                <a:solidFill>
                  <a:srgbClr val="FFFFFF">
                    <a:alpha val="84000"/>
                  </a:srgbClr>
                </a:solidFill>
              </a:rPr>
              <a:t>Mocarski</a:t>
            </a:r>
            <a:r>
              <a:rPr lang="pl-PL" sz="1400" dirty="0"/>
              <a:t> </a:t>
            </a:r>
            <a:r>
              <a:rPr lang="pl-PL" sz="1400" dirty="0" smtClean="0"/>
              <a:t>M</a:t>
            </a:r>
            <a:r>
              <a:rPr lang="es-ES" sz="1400" dirty="0" smtClean="0"/>
              <a:t>, et al. Int </a:t>
            </a:r>
            <a:r>
              <a:rPr lang="es-ES" sz="1400" dirty="0"/>
              <a:t>J Chron Obstruct Pulmon Dis. 2013;8:405-423.</a:t>
            </a:r>
            <a:endParaRPr lang="es-ES" sz="1400" dirty="0">
              <a:effectLst/>
            </a:endParaRPr>
          </a:p>
        </p:txBody>
      </p:sp>
      <p:sp>
        <p:nvSpPr>
          <p:cNvPr id="6" name="TextBox 5"/>
          <p:cNvSpPr txBox="1"/>
          <p:nvPr/>
        </p:nvSpPr>
        <p:spPr>
          <a:xfrm rot="1839028">
            <a:off x="680378" y="3073177"/>
            <a:ext cx="8459859" cy="769441"/>
          </a:xfrm>
          <a:prstGeom prst="rect">
            <a:avLst/>
          </a:prstGeom>
          <a:noFill/>
        </p:spPr>
        <p:txBody>
          <a:bodyPr wrap="square" rtlCol="0">
            <a:spAutoFit/>
          </a:bodyPr>
          <a:lstStyle/>
          <a:p>
            <a:r>
              <a:rPr lang="en-US" sz="4400" b="1" dirty="0" smtClean="0">
                <a:solidFill>
                  <a:srgbClr val="FF0000"/>
                </a:solidFill>
              </a:rPr>
              <a:t>Not much difference between them </a:t>
            </a:r>
            <a:endParaRPr lang="en-US" sz="4400" b="1" dirty="0">
              <a:solidFill>
                <a:srgbClr val="FF0000"/>
              </a:solidFill>
            </a:endParaRPr>
          </a:p>
        </p:txBody>
      </p:sp>
    </p:spTree>
    <p:extLst>
      <p:ext uri="{BB962C8B-B14F-4D97-AF65-F5344CB8AC3E}">
        <p14:creationId xmlns:p14="http://schemas.microsoft.com/office/powerpoint/2010/main" val="79126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solidFill>
                  <a:srgbClr val="FF0000"/>
                </a:solidFill>
                <a:latin typeface="Arial" pitchFamily="34" charset="0"/>
                <a:cs typeface="Arial" pitchFamily="34" charset="0"/>
              </a:rPr>
              <a:t>Same patient</a:t>
            </a:r>
            <a:endParaRPr lang="en-GB" dirty="0">
              <a:solidFill>
                <a:srgbClr val="FF0000"/>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pPr>
              <a:spcAft>
                <a:spcPts val="1800"/>
              </a:spcAft>
            </a:pPr>
            <a:r>
              <a:rPr lang="en-US" dirty="0" smtClean="0">
                <a:solidFill>
                  <a:schemeClr val="tx2"/>
                </a:solidFill>
                <a:latin typeface="Arial" pitchFamily="34" charset="0"/>
                <a:cs typeface="Arial" pitchFamily="34" charset="0"/>
              </a:rPr>
              <a:t>Our patient received </a:t>
            </a:r>
            <a:r>
              <a:rPr lang="en-GB" dirty="0" err="1" smtClean="0">
                <a:solidFill>
                  <a:schemeClr val="tx2"/>
                </a:solidFill>
                <a:latin typeface="Arial" pitchFamily="34" charset="0"/>
                <a:cs typeface="Arial" pitchFamily="34" charset="0"/>
              </a:rPr>
              <a:t>tiotropium</a:t>
            </a:r>
            <a:r>
              <a:rPr lang="en-GB" dirty="0" smtClean="0">
                <a:solidFill>
                  <a:schemeClr val="tx2"/>
                </a:solidFill>
                <a:latin typeface="Arial" pitchFamily="34" charset="0"/>
                <a:cs typeface="Arial" pitchFamily="34" charset="0"/>
              </a:rPr>
              <a:t> 18 </a:t>
            </a:r>
            <a:r>
              <a:rPr lang="el-GR" dirty="0" smtClean="0">
                <a:solidFill>
                  <a:schemeClr val="tx2"/>
                </a:solidFill>
                <a:latin typeface="Arial" pitchFamily="34" charset="0"/>
                <a:cs typeface="Arial" pitchFamily="34" charset="0"/>
              </a:rPr>
              <a:t>μ</a:t>
            </a:r>
            <a:r>
              <a:rPr lang="en-US" dirty="0" smtClean="0">
                <a:solidFill>
                  <a:schemeClr val="tx2"/>
                </a:solidFill>
                <a:latin typeface="Arial" pitchFamily="34" charset="0"/>
                <a:cs typeface="Arial" pitchFamily="34" charset="0"/>
              </a:rPr>
              <a:t>g</a:t>
            </a:r>
            <a:r>
              <a:rPr lang="el-GR" dirty="0" smtClean="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once daily </a:t>
            </a:r>
          </a:p>
          <a:p>
            <a:r>
              <a:rPr lang="en-GB" dirty="0" smtClean="0">
                <a:solidFill>
                  <a:schemeClr val="tx2"/>
                </a:solidFill>
                <a:latin typeface="Arial" pitchFamily="34" charset="0"/>
                <a:cs typeface="Arial" pitchFamily="34" charset="0"/>
              </a:rPr>
              <a:t>He didn’t wanted to quit smoking </a:t>
            </a:r>
          </a:p>
          <a:p>
            <a:r>
              <a:rPr lang="en-GB" dirty="0" smtClean="0">
                <a:solidFill>
                  <a:schemeClr val="tx2"/>
                </a:solidFill>
                <a:latin typeface="Arial" pitchFamily="34" charset="0"/>
                <a:cs typeface="Arial" pitchFamily="34" charset="0"/>
              </a:rPr>
              <a:t>Improvement in symptoms after 3 months but still </a:t>
            </a:r>
            <a:r>
              <a:rPr lang="en-GB" dirty="0" err="1" smtClean="0">
                <a:solidFill>
                  <a:schemeClr val="tx2"/>
                </a:solidFill>
                <a:latin typeface="Arial" pitchFamily="34" charset="0"/>
                <a:cs typeface="Arial" pitchFamily="34" charset="0"/>
              </a:rPr>
              <a:t>breathlesness</a:t>
            </a:r>
            <a:r>
              <a:rPr lang="en-GB" dirty="0" smtClean="0">
                <a:solidFill>
                  <a:schemeClr val="tx2"/>
                </a:solidFill>
                <a:latin typeface="Arial" pitchFamily="34" charset="0"/>
                <a:cs typeface="Arial" pitchFamily="34" charset="0"/>
              </a:rPr>
              <a:t> on exertion</a:t>
            </a:r>
          </a:p>
          <a:p>
            <a:r>
              <a:rPr lang="en-GB" dirty="0" smtClean="0">
                <a:solidFill>
                  <a:schemeClr val="tx2"/>
                </a:solidFill>
                <a:latin typeface="Arial" pitchFamily="34" charset="0"/>
                <a:cs typeface="Arial" pitchFamily="34" charset="0"/>
              </a:rPr>
              <a:t>What would you do?</a:t>
            </a:r>
            <a:endParaRPr lang="en-GB"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4"/>
          <p:cNvSpPr>
            <a:spLocks noGrp="1"/>
          </p:cNvSpPr>
          <p:nvPr>
            <p:ph sz="half" idx="1"/>
          </p:nvPr>
        </p:nvSpPr>
        <p:spPr/>
        <p:txBody>
          <a:bodyPr>
            <a:normAutofit/>
          </a:bodyPr>
          <a:lstStyle/>
          <a:p>
            <a:pPr>
              <a:spcBef>
                <a:spcPct val="25000"/>
              </a:spcBef>
              <a:buFont typeface="Wingdings" pitchFamily="2" charset="2"/>
              <a:buChar char="Ø"/>
              <a:defRPr/>
            </a:pPr>
            <a:r>
              <a:rPr lang="en-US" sz="2400" dirty="0" smtClean="0">
                <a:solidFill>
                  <a:schemeClr val="tx2"/>
                </a:solidFill>
                <a:latin typeface="Arial" pitchFamily="34" charset="0"/>
                <a:cs typeface="Arial" pitchFamily="34" charset="0"/>
              </a:rPr>
              <a:t>Genes</a:t>
            </a:r>
          </a:p>
          <a:p>
            <a:pPr>
              <a:spcBef>
                <a:spcPct val="25000"/>
              </a:spcBef>
              <a:buFont typeface="Wingdings" pitchFamily="2" charset="2"/>
              <a:buChar char="Ø"/>
              <a:defRPr/>
            </a:pPr>
            <a:r>
              <a:rPr lang="en-US" sz="2400" dirty="0" smtClean="0">
                <a:solidFill>
                  <a:schemeClr val="tx2"/>
                </a:solidFill>
                <a:latin typeface="Arial" pitchFamily="34" charset="0"/>
                <a:cs typeface="Arial" pitchFamily="34" charset="0"/>
              </a:rPr>
              <a:t>Exposure to particles</a:t>
            </a:r>
          </a:p>
          <a:p>
            <a:pPr>
              <a:spcBef>
                <a:spcPct val="25000"/>
              </a:spcBef>
              <a:buFont typeface="Wingdings" pitchFamily="2" charset="2"/>
              <a:buChar char="Ø"/>
              <a:defRPr/>
            </a:pPr>
            <a:r>
              <a:rPr lang="en-US" b="1" dirty="0" smtClean="0">
                <a:solidFill>
                  <a:schemeClr val="tx2"/>
                </a:solidFill>
                <a:latin typeface="Arial" pitchFamily="34" charset="0"/>
                <a:cs typeface="Arial" pitchFamily="34" charset="0"/>
              </a:rPr>
              <a:t>Tobacco smoke</a:t>
            </a:r>
          </a:p>
          <a:p>
            <a:pPr>
              <a:spcBef>
                <a:spcPct val="25000"/>
              </a:spcBef>
              <a:buFont typeface="Wingdings" pitchFamily="2" charset="2"/>
              <a:buChar char="Ø"/>
              <a:defRPr/>
            </a:pPr>
            <a:r>
              <a:rPr lang="en-US" sz="2400" dirty="0" smtClean="0">
                <a:solidFill>
                  <a:schemeClr val="tx2"/>
                </a:solidFill>
                <a:latin typeface="Arial" pitchFamily="34" charset="0"/>
                <a:cs typeface="Arial" pitchFamily="34" charset="0"/>
              </a:rPr>
              <a:t>Occupational dusts</a:t>
            </a:r>
          </a:p>
          <a:p>
            <a:pPr>
              <a:spcBef>
                <a:spcPct val="25000"/>
              </a:spcBef>
              <a:buFont typeface="Wingdings" pitchFamily="2" charset="2"/>
              <a:buChar char="Ø"/>
              <a:defRPr/>
            </a:pPr>
            <a:r>
              <a:rPr lang="en-US" b="1" dirty="0" smtClean="0">
                <a:solidFill>
                  <a:schemeClr val="tx2"/>
                </a:solidFill>
                <a:latin typeface="Arial" pitchFamily="34" charset="0"/>
                <a:cs typeface="Arial" pitchFamily="34" charset="0"/>
              </a:rPr>
              <a:t>Indoor air pollution  </a:t>
            </a:r>
            <a:r>
              <a:rPr lang="en-US" sz="2400" dirty="0" smtClean="0">
                <a:solidFill>
                  <a:schemeClr val="tx2"/>
                </a:solidFill>
                <a:latin typeface="Arial" pitchFamily="34" charset="0"/>
                <a:cs typeface="Arial" pitchFamily="34" charset="0"/>
              </a:rPr>
              <a:t>from heating and cooking with biomass in poorly ventilated dwellings</a:t>
            </a:r>
          </a:p>
          <a:p>
            <a:pPr>
              <a:spcBef>
                <a:spcPct val="25000"/>
              </a:spcBef>
              <a:buFont typeface="Wingdings" pitchFamily="2" charset="2"/>
              <a:buChar char="Ø"/>
              <a:defRPr/>
            </a:pPr>
            <a:r>
              <a:rPr lang="en-US" sz="2400" dirty="0" smtClean="0">
                <a:solidFill>
                  <a:schemeClr val="tx2"/>
                </a:solidFill>
                <a:latin typeface="Arial" pitchFamily="34" charset="0"/>
                <a:cs typeface="Arial" pitchFamily="34" charset="0"/>
              </a:rPr>
              <a:t>Outdoor air pollution</a:t>
            </a:r>
          </a:p>
          <a:p>
            <a:pPr>
              <a:spcBef>
                <a:spcPct val="25000"/>
              </a:spcBef>
              <a:buFont typeface="Wingdings" pitchFamily="2" charset="2"/>
              <a:buChar char="Ø"/>
              <a:defRPr/>
            </a:pPr>
            <a:endParaRPr lang="en-US" dirty="0" smtClean="0">
              <a:solidFill>
                <a:schemeClr val="tx2"/>
              </a:solidFill>
              <a:latin typeface="Arial" pitchFamily="34" charset="0"/>
              <a:cs typeface="Arial" pitchFamily="34" charset="0"/>
            </a:endParaRPr>
          </a:p>
          <a:p>
            <a:pPr>
              <a:buFont typeface="Wingdings" pitchFamily="2" charset="2"/>
              <a:buChar char="Ø"/>
            </a:pPr>
            <a:endParaRPr lang="pt-PT" dirty="0">
              <a:latin typeface="Arial" pitchFamily="34" charset="0"/>
              <a:cs typeface="Arial" pitchFamily="34" charset="0"/>
            </a:endParaRPr>
          </a:p>
        </p:txBody>
      </p:sp>
      <p:sp>
        <p:nvSpPr>
          <p:cNvPr id="6" name="Marcador de Posição de Conteúdo 5"/>
          <p:cNvSpPr>
            <a:spLocks noGrp="1"/>
          </p:cNvSpPr>
          <p:nvPr>
            <p:ph sz="half" idx="2"/>
          </p:nvPr>
        </p:nvSpPr>
        <p:spPr/>
        <p:txBody>
          <a:bodyPr>
            <a:normAutofit/>
          </a:bodyPr>
          <a:lstStyle/>
          <a:p>
            <a:pPr>
              <a:spcBef>
                <a:spcPct val="25000"/>
              </a:spcBef>
              <a:buFont typeface="Wingdings" pitchFamily="2" charset="2"/>
              <a:buChar char="Ø"/>
            </a:pPr>
            <a:r>
              <a:rPr lang="en-US" sz="2400" dirty="0" smtClean="0">
                <a:solidFill>
                  <a:schemeClr val="tx2"/>
                </a:solidFill>
                <a:latin typeface="Arial" pitchFamily="34" charset="0"/>
                <a:cs typeface="Arial" pitchFamily="34" charset="0"/>
              </a:rPr>
              <a:t>Lung growth and development </a:t>
            </a:r>
          </a:p>
          <a:p>
            <a:pPr>
              <a:spcBef>
                <a:spcPct val="25000"/>
              </a:spcBef>
              <a:buFont typeface="Wingdings" pitchFamily="2" charset="2"/>
              <a:buChar char="Ø"/>
            </a:pPr>
            <a:r>
              <a:rPr lang="en-US" sz="2400" dirty="0" smtClean="0">
                <a:solidFill>
                  <a:schemeClr val="tx2"/>
                </a:solidFill>
                <a:latin typeface="Arial" pitchFamily="34" charset="0"/>
                <a:cs typeface="Arial" pitchFamily="34" charset="0"/>
              </a:rPr>
              <a:t>Gender</a:t>
            </a:r>
          </a:p>
          <a:p>
            <a:pPr>
              <a:spcBef>
                <a:spcPct val="25000"/>
              </a:spcBef>
              <a:buFont typeface="Wingdings" pitchFamily="2" charset="2"/>
              <a:buChar char="Ø"/>
            </a:pPr>
            <a:r>
              <a:rPr lang="en-US" sz="2400" dirty="0" smtClean="0">
                <a:solidFill>
                  <a:schemeClr val="tx2"/>
                </a:solidFill>
                <a:latin typeface="Arial" pitchFamily="34" charset="0"/>
                <a:cs typeface="Arial" pitchFamily="34" charset="0"/>
              </a:rPr>
              <a:t>Age </a:t>
            </a:r>
          </a:p>
          <a:p>
            <a:pPr>
              <a:spcBef>
                <a:spcPct val="25000"/>
              </a:spcBef>
              <a:buFont typeface="Wingdings" pitchFamily="2" charset="2"/>
              <a:buChar char="Ø"/>
            </a:pPr>
            <a:r>
              <a:rPr lang="en-US" sz="2400" dirty="0" smtClean="0">
                <a:solidFill>
                  <a:schemeClr val="tx2"/>
                </a:solidFill>
                <a:latin typeface="Arial" pitchFamily="34" charset="0"/>
                <a:cs typeface="Arial" pitchFamily="34" charset="0"/>
              </a:rPr>
              <a:t>Respiratory infections</a:t>
            </a:r>
          </a:p>
          <a:p>
            <a:pPr>
              <a:spcBef>
                <a:spcPct val="25000"/>
              </a:spcBef>
              <a:buFont typeface="Wingdings" pitchFamily="2" charset="2"/>
              <a:buChar char="Ø"/>
            </a:pPr>
            <a:r>
              <a:rPr lang="en-US" sz="2400" dirty="0" smtClean="0">
                <a:solidFill>
                  <a:schemeClr val="tx2"/>
                </a:solidFill>
                <a:latin typeface="Arial" pitchFamily="34" charset="0"/>
                <a:cs typeface="Arial" pitchFamily="34" charset="0"/>
              </a:rPr>
              <a:t>Socioeconomic status</a:t>
            </a:r>
          </a:p>
          <a:p>
            <a:pPr>
              <a:spcBef>
                <a:spcPct val="25000"/>
              </a:spcBef>
              <a:buFont typeface="Wingdings" pitchFamily="2" charset="2"/>
              <a:buChar char="Ø"/>
            </a:pPr>
            <a:r>
              <a:rPr lang="en-US" sz="2400" dirty="0" smtClean="0">
                <a:solidFill>
                  <a:schemeClr val="tx2"/>
                </a:solidFill>
                <a:latin typeface="Arial" pitchFamily="34" charset="0"/>
                <a:cs typeface="Arial" pitchFamily="34" charset="0"/>
              </a:rPr>
              <a:t>Asthma/Bronchial         </a:t>
            </a:r>
            <a:r>
              <a:rPr lang="en-US" sz="2400" dirty="0" err="1" smtClean="0">
                <a:solidFill>
                  <a:schemeClr val="tx2"/>
                </a:solidFill>
                <a:latin typeface="Arial" pitchFamily="34" charset="0"/>
                <a:cs typeface="Arial" pitchFamily="34" charset="0"/>
              </a:rPr>
              <a:t>hyperreactivity</a:t>
            </a:r>
            <a:endParaRPr lang="en-US" sz="2400" dirty="0" smtClean="0">
              <a:solidFill>
                <a:schemeClr val="tx2"/>
              </a:solidFill>
              <a:latin typeface="Arial" pitchFamily="34" charset="0"/>
              <a:cs typeface="Arial" pitchFamily="34" charset="0"/>
            </a:endParaRPr>
          </a:p>
          <a:p>
            <a:pPr>
              <a:spcBef>
                <a:spcPct val="25000"/>
              </a:spcBef>
              <a:buFont typeface="Wingdings" pitchFamily="2" charset="2"/>
              <a:buChar char="Ø"/>
            </a:pPr>
            <a:r>
              <a:rPr lang="en-US" sz="2400" dirty="0" smtClean="0">
                <a:solidFill>
                  <a:schemeClr val="tx2"/>
                </a:solidFill>
                <a:latin typeface="Arial" pitchFamily="34" charset="0"/>
                <a:cs typeface="Arial" pitchFamily="34" charset="0"/>
              </a:rPr>
              <a:t>Chronic Bronchitis</a:t>
            </a:r>
          </a:p>
          <a:p>
            <a:pPr>
              <a:buFont typeface="Wingdings" pitchFamily="2" charset="2"/>
              <a:buChar char="Ø"/>
            </a:pPr>
            <a:endParaRPr lang="pt-PT" dirty="0">
              <a:latin typeface="Arial" pitchFamily="34" charset="0"/>
              <a:cs typeface="Arial" pitchFamily="34" charset="0"/>
            </a:endParaRPr>
          </a:p>
        </p:txBody>
      </p:sp>
      <p:sp>
        <p:nvSpPr>
          <p:cNvPr id="4" name="Título 3"/>
          <p:cNvSpPr>
            <a:spLocks noGrp="1"/>
          </p:cNvSpPr>
          <p:nvPr>
            <p:ph type="title"/>
          </p:nvPr>
        </p:nvSpPr>
        <p:spPr/>
        <p:txBody>
          <a:bodyPr>
            <a:normAutofit fontScale="90000"/>
          </a:bodyPr>
          <a:lstStyle/>
          <a:p>
            <a:r>
              <a:rPr lang="en-US" dirty="0" smtClean="0">
                <a:solidFill>
                  <a:srgbClr val="FF0000"/>
                </a:solidFill>
                <a:latin typeface="Arial" pitchFamily="34" charset="0"/>
                <a:cs typeface="Arial" pitchFamily="34" charset="0"/>
              </a:rPr>
              <a:t>Risk Factors for COPD</a:t>
            </a:r>
            <a:br>
              <a:rPr lang="en-US" dirty="0" smtClean="0">
                <a:solidFill>
                  <a:srgbClr val="FF0000"/>
                </a:solidFill>
                <a:latin typeface="Arial" pitchFamily="34" charset="0"/>
                <a:cs typeface="Arial" pitchFamily="34" charset="0"/>
              </a:rPr>
            </a:br>
            <a:endParaRPr lang="pt-PT" dirty="0">
              <a:solidFill>
                <a:srgbClr val="FF0000"/>
              </a:solidFill>
              <a:latin typeface="Arial" pitchFamily="34" charset="0"/>
              <a:cs typeface="Arial" pitchFamily="34" charset="0"/>
            </a:endParaRPr>
          </a:p>
        </p:txBody>
      </p:sp>
      <p:sp>
        <p:nvSpPr>
          <p:cNvPr id="2" name="Ellipse 1"/>
          <p:cNvSpPr/>
          <p:nvPr/>
        </p:nvSpPr>
        <p:spPr>
          <a:xfrm>
            <a:off x="437673" y="2492896"/>
            <a:ext cx="3312368"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lipse 6"/>
          <p:cNvSpPr/>
          <p:nvPr/>
        </p:nvSpPr>
        <p:spPr>
          <a:xfrm>
            <a:off x="437673" y="3429000"/>
            <a:ext cx="3888432"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442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0"/>
            <a:ext cx="7924800" cy="1166813"/>
          </a:xfrm>
        </p:spPr>
        <p:txBody>
          <a:bodyPr>
            <a:normAutofit fontScale="90000"/>
          </a:bodyPr>
          <a:lstStyle/>
          <a:p>
            <a:pPr algn="l">
              <a:lnSpc>
                <a:spcPct val="110000"/>
              </a:lnSpc>
              <a:defRPr/>
            </a:pPr>
            <a:r>
              <a:rPr lang="en-US" sz="2000" b="0" dirty="0">
                <a:solidFill>
                  <a:srgbClr val="FF0000"/>
                </a:solidFill>
                <a:latin typeface="Arial" pitchFamily="34" charset="0"/>
                <a:cs typeface="Arial" pitchFamily="34" charset="0"/>
              </a:rPr>
              <a:t>Global Strategy for Diagnosis, Management and Prevention of COPD</a:t>
            </a:r>
            <a:br>
              <a:rPr lang="en-US" sz="2000" b="0" dirty="0">
                <a:solidFill>
                  <a:srgbClr val="FF0000"/>
                </a:solidFill>
                <a:latin typeface="Arial" pitchFamily="34" charset="0"/>
                <a:cs typeface="Arial" pitchFamily="34" charset="0"/>
              </a:rPr>
            </a:br>
            <a:r>
              <a:rPr lang="da-DK" sz="3000" b="0" dirty="0" err="1" smtClean="0">
                <a:solidFill>
                  <a:srgbClr val="FF0000"/>
                </a:solidFill>
                <a:latin typeface="Arial" pitchFamily="34" charset="0"/>
                <a:cs typeface="Arial" pitchFamily="34" charset="0"/>
              </a:rPr>
              <a:t>Manage</a:t>
            </a:r>
            <a:r>
              <a:rPr lang="da-DK" sz="3000" b="0" dirty="0" smtClean="0">
                <a:solidFill>
                  <a:srgbClr val="FF0000"/>
                </a:solidFill>
                <a:latin typeface="Arial" pitchFamily="34" charset="0"/>
                <a:cs typeface="Arial" pitchFamily="34" charset="0"/>
              </a:rPr>
              <a:t> Stable COPD:  Non-</a:t>
            </a:r>
            <a:r>
              <a:rPr lang="da-DK" sz="3000" b="0" dirty="0" err="1" smtClean="0">
                <a:solidFill>
                  <a:srgbClr val="FF0000"/>
                </a:solidFill>
                <a:latin typeface="Arial" pitchFamily="34" charset="0"/>
                <a:cs typeface="Arial" pitchFamily="34" charset="0"/>
              </a:rPr>
              <a:t>pharmacologic</a:t>
            </a:r>
            <a:endParaRPr lang="da-DK" sz="3000" b="0" dirty="0">
              <a:solidFill>
                <a:srgbClr val="FF0000"/>
              </a:solidFill>
              <a:latin typeface="Arial" pitchFamily="34" charset="0"/>
              <a:cs typeface="Arial" pitchFamily="34" charset="0"/>
            </a:endParaRPr>
          </a:p>
        </p:txBody>
      </p:sp>
      <p:graphicFrame>
        <p:nvGraphicFramePr>
          <p:cNvPr id="3" name="Tabel 2"/>
          <p:cNvGraphicFramePr>
            <a:graphicFrameLocks noGrp="1"/>
          </p:cNvGraphicFramePr>
          <p:nvPr/>
        </p:nvGraphicFramePr>
        <p:xfrm>
          <a:off x="228600" y="1981200"/>
          <a:ext cx="8751889" cy="4267200"/>
        </p:xfrm>
        <a:graphic>
          <a:graphicData uri="http://schemas.openxmlformats.org/drawingml/2006/table">
            <a:tbl>
              <a:tblPr firstRow="1" bandRow="1">
                <a:tableStyleId>{21E4AEA4-8DFA-4A89-87EB-49C32662AFE0}</a:tableStyleId>
              </a:tblPr>
              <a:tblGrid>
                <a:gridCol w="988745"/>
                <a:gridCol w="2794400"/>
                <a:gridCol w="2585625"/>
                <a:gridCol w="2383119"/>
              </a:tblGrid>
              <a:tr h="949727">
                <a:tc>
                  <a:txBody>
                    <a:bodyPr/>
                    <a:lstStyle/>
                    <a:p>
                      <a:pPr algn="ctr"/>
                      <a:r>
                        <a:rPr lang="da-DK" sz="1800" dirty="0" smtClean="0"/>
                        <a:t>Patient</a:t>
                      </a:r>
                    </a:p>
                    <a:p>
                      <a:pPr algn="ctr"/>
                      <a:r>
                        <a:rPr lang="da-DK" sz="1800" dirty="0" smtClean="0">
                          <a:solidFill>
                            <a:srgbClr val="FFFFFF"/>
                          </a:solidFill>
                          <a:latin typeface="+mn-lt"/>
                          <a:cs typeface="Times New Roman"/>
                        </a:rPr>
                        <a:t>Group</a:t>
                      </a:r>
                      <a:endParaRPr lang="da-DK" sz="1800" dirty="0">
                        <a:solidFill>
                          <a:srgbClr val="FFFFFF"/>
                        </a:solidFill>
                        <a:latin typeface="+mn-lt"/>
                        <a:cs typeface="Times New Roman"/>
                      </a:endParaRPr>
                    </a:p>
                  </a:txBody>
                  <a:tcPr marL="91441" marR="91441"/>
                </a:tc>
                <a:tc>
                  <a:txBody>
                    <a:bodyPr/>
                    <a:lstStyle/>
                    <a:p>
                      <a:pPr algn="ctr"/>
                      <a:r>
                        <a:rPr lang="da-DK" sz="1800" dirty="0" err="1" smtClean="0"/>
                        <a:t>Essential</a:t>
                      </a:r>
                      <a:endParaRPr lang="da-DK" sz="1800" dirty="0">
                        <a:solidFill>
                          <a:schemeClr val="tx1"/>
                        </a:solidFill>
                        <a:latin typeface="+mn-lt"/>
                        <a:cs typeface="Times New Roman"/>
                      </a:endParaRPr>
                    </a:p>
                  </a:txBody>
                  <a:tcPr marL="91441" marR="91441"/>
                </a:tc>
                <a:tc>
                  <a:txBody>
                    <a:bodyPr/>
                    <a:lstStyle/>
                    <a:p>
                      <a:pPr algn="ctr"/>
                      <a:r>
                        <a:rPr lang="da-DK" sz="1800" dirty="0" err="1" smtClean="0"/>
                        <a:t>Recommended</a:t>
                      </a:r>
                      <a:endParaRPr lang="da-DK" sz="1800" dirty="0">
                        <a:solidFill>
                          <a:schemeClr val="tx1"/>
                        </a:solidFill>
                        <a:latin typeface="+mn-lt"/>
                        <a:cs typeface="Times New Roman"/>
                      </a:endParaRPr>
                    </a:p>
                  </a:txBody>
                  <a:tcPr marL="91441" marR="91441"/>
                </a:tc>
                <a:tc>
                  <a:txBody>
                    <a:bodyPr/>
                    <a:lstStyle/>
                    <a:p>
                      <a:pPr algn="ctr"/>
                      <a:r>
                        <a:rPr lang="da-DK" sz="1800" dirty="0" err="1" smtClean="0"/>
                        <a:t>Depending</a:t>
                      </a:r>
                      <a:r>
                        <a:rPr lang="da-DK" sz="1800" dirty="0" smtClean="0"/>
                        <a:t> on </a:t>
                      </a:r>
                      <a:r>
                        <a:rPr lang="da-DK" sz="1800" dirty="0" err="1" smtClean="0"/>
                        <a:t>local</a:t>
                      </a:r>
                      <a:r>
                        <a:rPr lang="da-DK" sz="1800" dirty="0" smtClean="0"/>
                        <a:t> guidelines</a:t>
                      </a:r>
                      <a:endParaRPr lang="da-DK" sz="1800" dirty="0">
                        <a:solidFill>
                          <a:schemeClr val="tx1"/>
                        </a:solidFill>
                        <a:latin typeface="+mn-lt"/>
                        <a:cs typeface="Times New Roman"/>
                      </a:endParaRPr>
                    </a:p>
                  </a:txBody>
                  <a:tcPr marL="91441" marR="91441"/>
                </a:tc>
              </a:tr>
              <a:tr h="1589853">
                <a:tc>
                  <a:txBody>
                    <a:bodyPr/>
                    <a:lstStyle/>
                    <a:p>
                      <a:pPr algn="ctr"/>
                      <a:r>
                        <a:rPr lang="da-DK" sz="1800" dirty="0" smtClean="0"/>
                        <a:t>A</a:t>
                      </a:r>
                      <a:endParaRPr lang="da-DK" sz="1800" dirty="0">
                        <a:solidFill>
                          <a:schemeClr val="tx1"/>
                        </a:solidFill>
                        <a:latin typeface="+mn-lt"/>
                        <a:cs typeface="Times New Roman"/>
                      </a:endParaRPr>
                    </a:p>
                  </a:txBody>
                  <a:tcPr marL="91441" marR="91441" anchor="ctr"/>
                </a:tc>
                <a:tc>
                  <a:txBody>
                    <a:bodyPr/>
                    <a:lstStyle/>
                    <a:p>
                      <a:pPr algn="ctr"/>
                      <a:r>
                        <a:rPr lang="da-DK" sz="1800" dirty="0" smtClean="0"/>
                        <a:t>Smoking </a:t>
                      </a:r>
                      <a:r>
                        <a:rPr lang="da-DK" sz="1800" dirty="0" err="1" smtClean="0"/>
                        <a:t>cessation</a:t>
                      </a:r>
                      <a:r>
                        <a:rPr lang="da-DK" sz="1800" dirty="0" smtClean="0"/>
                        <a:t> (</a:t>
                      </a:r>
                      <a:r>
                        <a:rPr lang="da-DK" sz="1800" dirty="0" err="1" smtClean="0"/>
                        <a:t>can</a:t>
                      </a:r>
                      <a:r>
                        <a:rPr lang="da-DK" sz="1800" dirty="0" smtClean="0"/>
                        <a:t> </a:t>
                      </a:r>
                      <a:r>
                        <a:rPr lang="da-DK" sz="1800" dirty="0" err="1" smtClean="0"/>
                        <a:t>include</a:t>
                      </a:r>
                      <a:r>
                        <a:rPr lang="da-DK" sz="1800" baseline="0" dirty="0" smtClean="0"/>
                        <a:t> </a:t>
                      </a:r>
                      <a:r>
                        <a:rPr lang="da-DK" sz="1800" baseline="0" dirty="0" err="1" smtClean="0"/>
                        <a:t>pharmacologic</a:t>
                      </a:r>
                      <a:r>
                        <a:rPr lang="da-DK" sz="1800" baseline="0" dirty="0" smtClean="0"/>
                        <a:t> </a:t>
                      </a:r>
                      <a:r>
                        <a:rPr lang="da-DK" sz="1800" baseline="0" dirty="0" err="1" smtClean="0"/>
                        <a:t>treatment</a:t>
                      </a:r>
                      <a:r>
                        <a:rPr lang="da-DK" sz="1800" baseline="0" dirty="0" smtClean="0"/>
                        <a:t>)</a:t>
                      </a:r>
                      <a:endParaRPr lang="da-DK" sz="1800" dirty="0">
                        <a:solidFill>
                          <a:schemeClr val="tx1"/>
                        </a:solidFill>
                        <a:latin typeface="+mn-lt"/>
                        <a:cs typeface="Times New Roman"/>
                      </a:endParaRPr>
                    </a:p>
                  </a:txBody>
                  <a:tcPr marL="91441" marR="91441" anchor="ctr"/>
                </a:tc>
                <a:tc>
                  <a:txBody>
                    <a:bodyPr/>
                    <a:lstStyle/>
                    <a:p>
                      <a:pPr algn="ctr"/>
                      <a:r>
                        <a:rPr lang="da-DK" sz="1800" dirty="0" err="1" smtClean="0"/>
                        <a:t>Physical</a:t>
                      </a:r>
                      <a:r>
                        <a:rPr lang="da-DK" sz="1800" dirty="0" smtClean="0"/>
                        <a:t> </a:t>
                      </a:r>
                      <a:r>
                        <a:rPr lang="da-DK" sz="1800" dirty="0" err="1" smtClean="0"/>
                        <a:t>activity</a:t>
                      </a:r>
                      <a:endParaRPr lang="da-DK" sz="1800" baseline="0" dirty="0" smtClean="0">
                        <a:solidFill>
                          <a:schemeClr val="tx1"/>
                        </a:solidFill>
                        <a:latin typeface="+mn-lt"/>
                        <a:cs typeface="Times New Roman"/>
                      </a:endParaRPr>
                    </a:p>
                  </a:txBody>
                  <a:tcPr marL="91441" marR="91441" anchor="ctr"/>
                </a:tc>
                <a:tc>
                  <a:txBody>
                    <a:bodyPr/>
                    <a:lstStyle/>
                    <a:p>
                      <a:pPr algn="ctr"/>
                      <a:r>
                        <a:rPr lang="da-DK" sz="1800" dirty="0" err="1" smtClean="0"/>
                        <a:t>Flu</a:t>
                      </a:r>
                      <a:r>
                        <a:rPr lang="da-DK" sz="1800" dirty="0" smtClean="0"/>
                        <a:t> vaccination</a:t>
                      </a:r>
                    </a:p>
                    <a:p>
                      <a:pPr algn="ctr"/>
                      <a:r>
                        <a:rPr lang="da-DK" sz="1800" dirty="0" err="1" smtClean="0"/>
                        <a:t>Pneumococcal</a:t>
                      </a:r>
                      <a:r>
                        <a:rPr lang="da-DK" sz="1800" dirty="0" smtClean="0"/>
                        <a:t> vaccination</a:t>
                      </a:r>
                      <a:endParaRPr lang="da-DK" sz="1800" dirty="0">
                        <a:solidFill>
                          <a:schemeClr val="tx1"/>
                        </a:solidFill>
                        <a:latin typeface="+mn-lt"/>
                        <a:cs typeface="Times New Roman"/>
                      </a:endParaRPr>
                    </a:p>
                  </a:txBody>
                  <a:tcPr marL="91441" marR="91441" anchor="ctr"/>
                </a:tc>
              </a:tr>
              <a:tr h="1727620">
                <a:tc>
                  <a:txBody>
                    <a:bodyPr/>
                    <a:lstStyle/>
                    <a:p>
                      <a:pPr algn="ctr"/>
                      <a:r>
                        <a:rPr lang="da-DK" sz="1800" dirty="0" smtClean="0"/>
                        <a:t>B,</a:t>
                      </a:r>
                      <a:r>
                        <a:rPr lang="da-DK" sz="1800" baseline="0" dirty="0" smtClean="0"/>
                        <a:t> C, D</a:t>
                      </a:r>
                      <a:endParaRPr lang="da-DK" sz="1800" dirty="0">
                        <a:solidFill>
                          <a:schemeClr val="tx1"/>
                        </a:solidFill>
                        <a:latin typeface="+mn-lt"/>
                        <a:cs typeface="Times New Roman"/>
                      </a:endParaRPr>
                    </a:p>
                  </a:txBody>
                  <a:tcPr marL="91441" marR="91441" anchor="ctr"/>
                </a:tc>
                <a:tc>
                  <a:txBody>
                    <a:bodyPr/>
                    <a:lstStyle/>
                    <a:p>
                      <a:pPr algn="ctr"/>
                      <a:r>
                        <a:rPr lang="da-DK" sz="1800" dirty="0" smtClean="0"/>
                        <a:t>Smoking </a:t>
                      </a:r>
                      <a:r>
                        <a:rPr lang="da-DK" sz="1800" dirty="0" err="1" smtClean="0"/>
                        <a:t>cessation</a:t>
                      </a:r>
                      <a:r>
                        <a:rPr lang="da-DK" sz="1800" dirty="0" smtClean="0"/>
                        <a:t> (</a:t>
                      </a:r>
                      <a:r>
                        <a:rPr lang="da-DK" sz="1800" dirty="0" err="1" smtClean="0"/>
                        <a:t>can</a:t>
                      </a:r>
                      <a:r>
                        <a:rPr lang="da-DK" sz="1800" dirty="0" smtClean="0"/>
                        <a:t> </a:t>
                      </a:r>
                      <a:r>
                        <a:rPr lang="da-DK" sz="1800" dirty="0" err="1" smtClean="0"/>
                        <a:t>include</a:t>
                      </a:r>
                      <a:r>
                        <a:rPr lang="da-DK" sz="1800" baseline="0" dirty="0" smtClean="0"/>
                        <a:t> </a:t>
                      </a:r>
                      <a:r>
                        <a:rPr lang="da-DK" sz="1800" baseline="0" dirty="0" err="1" smtClean="0"/>
                        <a:t>pharmacologic</a:t>
                      </a:r>
                      <a:r>
                        <a:rPr lang="da-DK" sz="1800" baseline="0" dirty="0" smtClean="0"/>
                        <a:t> </a:t>
                      </a:r>
                      <a:r>
                        <a:rPr lang="da-DK" sz="1800" baseline="0" dirty="0" err="1" smtClean="0"/>
                        <a:t>treatment</a:t>
                      </a:r>
                      <a:r>
                        <a:rPr lang="da-DK" sz="1800" baseline="0" dirty="0" smtClean="0"/>
                        <a:t>)</a:t>
                      </a:r>
                    </a:p>
                    <a:p>
                      <a:pPr algn="ctr"/>
                      <a:r>
                        <a:rPr lang="da-DK" sz="1800" baseline="0" dirty="0" err="1" smtClean="0"/>
                        <a:t>Pulmonary</a:t>
                      </a:r>
                      <a:r>
                        <a:rPr lang="da-DK" sz="1800" baseline="0" dirty="0" smtClean="0"/>
                        <a:t> rehabilitation</a:t>
                      </a:r>
                      <a:endParaRPr lang="da-DK" sz="1800" dirty="0">
                        <a:solidFill>
                          <a:schemeClr val="tx1"/>
                        </a:solidFill>
                        <a:latin typeface="+mn-lt"/>
                        <a:cs typeface="Times New Roman"/>
                      </a:endParaRPr>
                    </a:p>
                  </a:txBody>
                  <a:tcPr marL="91441" marR="91441" anchor="ctr"/>
                </a:tc>
                <a:tc>
                  <a:txBody>
                    <a:bodyPr/>
                    <a:lstStyle/>
                    <a:p>
                      <a:pPr algn="ctr"/>
                      <a:r>
                        <a:rPr lang="da-DK" sz="1800" dirty="0" err="1" smtClean="0"/>
                        <a:t>Physical</a:t>
                      </a:r>
                      <a:r>
                        <a:rPr lang="da-DK" sz="1800" dirty="0" smtClean="0"/>
                        <a:t> </a:t>
                      </a:r>
                      <a:r>
                        <a:rPr lang="da-DK" sz="1800" dirty="0" err="1" smtClean="0"/>
                        <a:t>activity</a:t>
                      </a:r>
                      <a:endParaRPr lang="da-DK" sz="1800" baseline="0" dirty="0" smtClean="0">
                        <a:solidFill>
                          <a:schemeClr val="tx1"/>
                        </a:solidFill>
                        <a:latin typeface="+mn-lt"/>
                        <a:cs typeface="Times New Roman"/>
                      </a:endParaRPr>
                    </a:p>
                  </a:txBody>
                  <a:tcPr marL="91441" marR="91441" anchor="ctr"/>
                </a:tc>
                <a:tc>
                  <a:txBody>
                    <a:bodyPr/>
                    <a:lstStyle/>
                    <a:p>
                      <a:pPr algn="ctr"/>
                      <a:r>
                        <a:rPr lang="da-DK" sz="1800" dirty="0" err="1" smtClean="0"/>
                        <a:t>Flu</a:t>
                      </a:r>
                      <a:r>
                        <a:rPr lang="da-DK" sz="1800" dirty="0" smtClean="0"/>
                        <a:t> vaccination</a:t>
                      </a:r>
                    </a:p>
                    <a:p>
                      <a:pPr algn="ctr"/>
                      <a:r>
                        <a:rPr lang="da-DK" sz="1800" dirty="0" err="1" smtClean="0"/>
                        <a:t>Pneumococcal</a:t>
                      </a:r>
                      <a:r>
                        <a:rPr lang="da-DK" sz="1800" dirty="0" smtClean="0"/>
                        <a:t> vaccination</a:t>
                      </a:r>
                      <a:endParaRPr lang="da-DK" sz="1800" dirty="0">
                        <a:solidFill>
                          <a:schemeClr val="tx1"/>
                        </a:solidFill>
                        <a:latin typeface="+mn-lt"/>
                        <a:cs typeface="Times New Roman"/>
                      </a:endParaRPr>
                    </a:p>
                  </a:txBody>
                  <a:tcPr marL="91441" marR="91441" anchor="ctr"/>
                </a:tc>
              </a:tr>
            </a:tbl>
          </a:graphicData>
        </a:graphic>
      </p:graphicFrame>
      <p:sp>
        <p:nvSpPr>
          <p:cNvPr id="4" name="Line 4"/>
          <p:cNvSpPr>
            <a:spLocks noChangeShapeType="1"/>
          </p:cNvSpPr>
          <p:nvPr/>
        </p:nvSpPr>
        <p:spPr bwMode="auto">
          <a:xfrm>
            <a:off x="430213" y="1460500"/>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p:spPr>
        <p:txBody>
          <a:bodyPr wrap="none" anchor="ctr"/>
          <a:lstStyle/>
          <a:p>
            <a:pPr>
              <a:defRPr/>
            </a:pPr>
            <a:endParaRPr lang="en-US" sz="1800">
              <a:latin typeface="Arial" pitchFamily="34" charset="0"/>
              <a:ea typeface="ＭＳ Ｐゴシック" charset="0"/>
              <a:cs typeface="Arial" pitchFamily="34" charset="0"/>
            </a:endParaRPr>
          </a:p>
        </p:txBody>
      </p:sp>
      <p:sp>
        <p:nvSpPr>
          <p:cNvPr id="204825"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dirty="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2015 </a:t>
            </a:r>
            <a:r>
              <a:rPr lang="en-US" sz="1200" dirty="0">
                <a:solidFill>
                  <a:schemeClr val="bg1"/>
                </a:solidFill>
                <a:latin typeface="Arial" pitchFamily="34" charset="0"/>
                <a:cs typeface="Arial" pitchFamily="34" charset="0"/>
              </a:rPr>
              <a:t>Global Initiative for Chronic Obstructive Lung Disease</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i="1" dirty="0" smtClean="0">
                <a:solidFill>
                  <a:srgbClr val="FF0000"/>
                </a:solidFill>
                <a:latin typeface="Arial" pitchFamily="34" charset="0"/>
                <a:cs typeface="Arial" pitchFamily="34" charset="0"/>
              </a:rPr>
              <a:t>GOLD 201</a:t>
            </a:r>
            <a:r>
              <a:rPr lang="en-GB" sz="2600" i="1" dirty="0" smtClean="0">
                <a:solidFill>
                  <a:srgbClr val="FF0000"/>
                </a:solidFill>
                <a:latin typeface="Arial" pitchFamily="34" charset="0"/>
                <a:cs typeface="Arial" pitchFamily="34" charset="0"/>
              </a:rPr>
              <a:t>5</a:t>
            </a: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r>
              <a:rPr lang="en-US" sz="2400" dirty="0" smtClean="0">
                <a:solidFill>
                  <a:srgbClr val="FF0000"/>
                </a:solidFill>
                <a:latin typeface="Arial" pitchFamily="34" charset="0"/>
                <a:cs typeface="Arial" pitchFamily="34" charset="0"/>
              </a:rPr>
              <a:t>Manage stable COPD: </a:t>
            </a:r>
            <a:r>
              <a:rPr lang="en-US" sz="2400" i="1" dirty="0">
                <a:solidFill>
                  <a:srgbClr val="FF0000"/>
                </a:solidFill>
                <a:latin typeface="Arial" pitchFamily="34" charset="0"/>
                <a:cs typeface="Arial" pitchFamily="34" charset="0"/>
              </a:rPr>
              <a:t>P</a:t>
            </a:r>
            <a:r>
              <a:rPr lang="en-US" sz="2400" i="1" dirty="0" smtClean="0">
                <a:solidFill>
                  <a:srgbClr val="FF0000"/>
                </a:solidFill>
                <a:latin typeface="Arial" pitchFamily="34" charset="0"/>
                <a:cs typeface="Arial" pitchFamily="34" charset="0"/>
              </a:rPr>
              <a:t>harmacologic (initial)*</a:t>
            </a:r>
            <a:endParaRPr lang="el-GR" sz="2400" i="1" dirty="0">
              <a:solidFill>
                <a:srgbClr val="FF0000"/>
              </a:solidFill>
              <a:latin typeface="Arial" pitchFamily="34" charset="0"/>
              <a:cs typeface="Arial" pitchFamily="34" charset="0"/>
            </a:endParaRPr>
          </a:p>
        </p:txBody>
      </p:sp>
      <p:pic>
        <p:nvPicPr>
          <p:cNvPr id="24" name="Picture 4" descr="GOLD2-v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134" y="0"/>
            <a:ext cx="1136866" cy="113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 3"/>
          <p:cNvGraphicFramePr>
            <a:graphicFrameLocks noGrp="1"/>
          </p:cNvGraphicFramePr>
          <p:nvPr>
            <p:extLst>
              <p:ext uri="{D42A27DB-BD31-4B8C-83A1-F6EECF244321}">
                <p14:modId xmlns:p14="http://schemas.microsoft.com/office/powerpoint/2010/main" val="2234110551"/>
              </p:ext>
            </p:extLst>
          </p:nvPr>
        </p:nvGraphicFramePr>
        <p:xfrm>
          <a:off x="501072" y="1372461"/>
          <a:ext cx="8134928" cy="4200480"/>
        </p:xfrm>
        <a:graphic>
          <a:graphicData uri="http://schemas.openxmlformats.org/drawingml/2006/table">
            <a:tbl>
              <a:tblPr firstRow="1" bandRow="1">
                <a:tableStyleId>{00A15C55-8517-42AA-B614-E9B94910E393}</a:tableStyleId>
              </a:tblPr>
              <a:tblGrid>
                <a:gridCol w="927678"/>
                <a:gridCol w="1924050"/>
                <a:gridCol w="3005554"/>
                <a:gridCol w="97400"/>
                <a:gridCol w="2180246"/>
              </a:tblGrid>
              <a:tr h="408323">
                <a:tc>
                  <a:txBody>
                    <a:bodyPr/>
                    <a:lstStyle/>
                    <a:p>
                      <a:pPr algn="ctr"/>
                      <a:r>
                        <a:rPr lang="en-US" sz="1800" noProof="0" dirty="0" smtClean="0"/>
                        <a:t>Patient</a:t>
                      </a:r>
                      <a:endParaRPr lang="en-US" sz="1800" b="1" noProof="0" dirty="0">
                        <a:solidFill>
                          <a:schemeClr val="bg1"/>
                        </a:solidFill>
                        <a:latin typeface="+mn-lt"/>
                        <a:cs typeface="Times New Roman"/>
                      </a:endParaRPr>
                    </a:p>
                  </a:txBody>
                  <a:tcPr marL="36000" marR="36000" marT="36000" marB="36000" anchor="b"/>
                </a:tc>
                <a:tc>
                  <a:txBody>
                    <a:bodyPr/>
                    <a:lstStyle/>
                    <a:p>
                      <a:pPr algn="ctr"/>
                      <a:r>
                        <a:rPr lang="en-US" sz="1800" noProof="0" dirty="0" smtClean="0"/>
                        <a:t>Recommended first choice</a:t>
                      </a:r>
                      <a:endParaRPr lang="en-US" sz="1800" b="1" noProof="0" dirty="0">
                        <a:solidFill>
                          <a:schemeClr val="bg1"/>
                        </a:solidFill>
                        <a:latin typeface="+mn-lt"/>
                        <a:cs typeface="Times New Roman"/>
                      </a:endParaRPr>
                    </a:p>
                  </a:txBody>
                  <a:tcPr marL="36000" marR="36000" marT="36000" marB="36000" anchor="b"/>
                </a:tc>
                <a:tc>
                  <a:txBody>
                    <a:bodyPr/>
                    <a:lstStyle/>
                    <a:p>
                      <a:pPr algn="ctr"/>
                      <a:r>
                        <a:rPr lang="en-US" sz="1800" noProof="0" dirty="0" smtClean="0"/>
                        <a:t>Alternative choice</a:t>
                      </a:r>
                      <a:endParaRPr lang="en-US" sz="1800" b="1" noProof="0" dirty="0">
                        <a:solidFill>
                          <a:schemeClr val="bg1"/>
                        </a:solidFill>
                        <a:latin typeface="+mn-lt"/>
                        <a:cs typeface="Times New Roman"/>
                      </a:endParaRPr>
                    </a:p>
                  </a:txBody>
                  <a:tcPr marL="36000" marR="36000" marT="36000" marB="36000" anchor="b">
                    <a:lnR w="12700" cmpd="sng">
                      <a:noFill/>
                    </a:lnR>
                  </a:tcPr>
                </a:tc>
                <a:tc>
                  <a:txBody>
                    <a:bodyPr/>
                    <a:lstStyle/>
                    <a:p>
                      <a:pPr algn="ctr"/>
                      <a:endParaRPr lang="en-US" sz="1800" b="1" noProof="0" dirty="0">
                        <a:solidFill>
                          <a:schemeClr val="bg1"/>
                        </a:solidFill>
                        <a:latin typeface="+mn-lt"/>
                        <a:cs typeface="Times New Roman"/>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noProof="0" dirty="0" smtClean="0"/>
                        <a:t>Other possible</a:t>
                      </a:r>
                    </a:p>
                    <a:p>
                      <a:pPr algn="ctr"/>
                      <a:r>
                        <a:rPr lang="en-US" sz="1800" noProof="0" dirty="0" smtClean="0"/>
                        <a:t>treatments</a:t>
                      </a:r>
                      <a:r>
                        <a:rPr lang="en-US" sz="1800" baseline="30000" noProof="0" dirty="0" smtClean="0"/>
                        <a:t>†</a:t>
                      </a:r>
                      <a:endParaRPr lang="en-US" sz="1800" b="1" baseline="30000" noProof="0" dirty="0">
                        <a:solidFill>
                          <a:schemeClr val="bg1"/>
                        </a:solidFill>
                        <a:latin typeface="+mn-lt"/>
                        <a:cs typeface="Times New Roman"/>
                      </a:endParaRPr>
                    </a:p>
                  </a:txBody>
                  <a:tcPr marL="36000" marR="36000" marT="36000" marB="36000" anchor="b">
                    <a:lnL w="12700" cmpd="sng">
                      <a:noFill/>
                    </a:lnL>
                  </a:tcPr>
                </a:tc>
              </a:tr>
              <a:tr h="583319">
                <a:tc>
                  <a:txBody>
                    <a:bodyPr/>
                    <a:lstStyle/>
                    <a:p>
                      <a:pPr algn="ctr">
                        <a:lnSpc>
                          <a:spcPct val="100000"/>
                        </a:lnSpc>
                        <a:spcBef>
                          <a:spcPts val="0"/>
                        </a:spcBef>
                        <a:spcAft>
                          <a:spcPts val="0"/>
                        </a:spcAft>
                      </a:pPr>
                      <a:r>
                        <a:rPr lang="en-US" sz="1800" noProof="0" dirty="0" smtClean="0"/>
                        <a:t>A</a:t>
                      </a:r>
                      <a:endParaRPr lang="en-US" sz="18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SAMA prn </a:t>
                      </a:r>
                      <a:r>
                        <a:rPr lang="en-US" sz="1800" i="1" noProof="0" dirty="0" smtClean="0"/>
                        <a:t>or</a:t>
                      </a:r>
                      <a:r>
                        <a:rPr lang="en-US" sz="1800" noProof="0" dirty="0" smtClean="0"/>
                        <a:t> </a:t>
                      </a:r>
                    </a:p>
                    <a:p>
                      <a:pPr algn="ctr">
                        <a:lnSpc>
                          <a:spcPct val="100000"/>
                        </a:lnSpc>
                        <a:spcBef>
                          <a:spcPts val="0"/>
                        </a:spcBef>
                        <a:spcAft>
                          <a:spcPts val="0"/>
                        </a:spcAft>
                      </a:pPr>
                      <a:r>
                        <a:rPr lang="en-US" sz="1800" noProof="0" dirty="0" smtClean="0"/>
                        <a:t>SABA prn</a:t>
                      </a:r>
                      <a:endParaRPr lang="en-US" sz="1800"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LAMA</a:t>
                      </a:r>
                      <a:r>
                        <a:rPr lang="en-US" sz="1800" baseline="0" noProof="0" dirty="0" smtClean="0"/>
                        <a:t> </a:t>
                      </a:r>
                      <a:r>
                        <a:rPr lang="en-US" sz="1800" i="1" baseline="0" noProof="0" dirty="0" smtClean="0"/>
                        <a:t>or</a:t>
                      </a:r>
                    </a:p>
                    <a:p>
                      <a:pPr algn="ctr">
                        <a:lnSpc>
                          <a:spcPct val="100000"/>
                        </a:lnSpc>
                        <a:spcBef>
                          <a:spcPts val="0"/>
                        </a:spcBef>
                        <a:spcAft>
                          <a:spcPts val="0"/>
                        </a:spcAft>
                      </a:pPr>
                      <a:r>
                        <a:rPr lang="en-US" sz="1800" baseline="0" noProof="0" dirty="0" smtClean="0"/>
                        <a:t>LABA </a:t>
                      </a:r>
                      <a:r>
                        <a:rPr lang="en-US" sz="1800" i="1" baseline="0" noProof="0" dirty="0" smtClean="0"/>
                        <a:t>or</a:t>
                      </a:r>
                    </a:p>
                    <a:p>
                      <a:pPr algn="ctr">
                        <a:lnSpc>
                          <a:spcPct val="100000"/>
                        </a:lnSpc>
                        <a:spcBef>
                          <a:spcPts val="0"/>
                        </a:spcBef>
                        <a:spcAft>
                          <a:spcPts val="0"/>
                        </a:spcAft>
                      </a:pPr>
                      <a:r>
                        <a:rPr lang="en-US" sz="1800" noProof="0" dirty="0" smtClean="0"/>
                        <a:t>SABA </a:t>
                      </a:r>
                      <a:r>
                        <a:rPr lang="en-US" sz="1800" baseline="0" noProof="0" dirty="0" smtClean="0"/>
                        <a:t>and SAMA</a:t>
                      </a:r>
                      <a:endParaRPr lang="en-US" sz="1800" baseline="0" noProof="0" dirty="0" smtClean="0">
                        <a:solidFill>
                          <a:schemeClr val="bg1"/>
                        </a:solidFill>
                      </a:endParaRPr>
                    </a:p>
                  </a:txBody>
                  <a:tcPr marL="36000" marR="36000" marT="36000" marB="36000" anchor="ctr">
                    <a:lnR w="12700" cmpd="sng">
                      <a:noFill/>
                    </a:lnR>
                  </a:tcPr>
                </a:tc>
                <a:tc>
                  <a:txBody>
                    <a:bodyPr/>
                    <a:lstStyle/>
                    <a:p>
                      <a:pPr algn="ctr">
                        <a:lnSpc>
                          <a:spcPct val="100000"/>
                        </a:lnSpc>
                        <a:spcBef>
                          <a:spcPts val="0"/>
                        </a:spcBef>
                        <a:spcAft>
                          <a:spcPts val="0"/>
                        </a:spcAft>
                      </a:pPr>
                      <a:endParaRPr lang="en-US" sz="1800" noProof="0" dirty="0">
                        <a:solidFill>
                          <a:schemeClr val="bg1"/>
                        </a:solidFill>
                        <a:latin typeface="+mn-lt"/>
                        <a:cs typeface="Times New Roman"/>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800" noProof="0" dirty="0" smtClean="0"/>
                        <a:t>Theophylline</a:t>
                      </a:r>
                      <a:endParaRPr lang="en-US" sz="1800" noProof="0" dirty="0">
                        <a:solidFill>
                          <a:schemeClr val="bg1"/>
                        </a:solidFill>
                        <a:latin typeface="+mn-lt"/>
                        <a:cs typeface="Times New Roman"/>
                      </a:endParaRPr>
                    </a:p>
                  </a:txBody>
                  <a:tcPr marL="36000" marR="36000" marT="36000" marB="36000" anchor="ctr">
                    <a:lnL w="12700" cmpd="sng">
                      <a:noFill/>
                    </a:lnL>
                  </a:tcPr>
                </a:tc>
              </a:tr>
              <a:tr h="583319">
                <a:tc>
                  <a:txBody>
                    <a:bodyPr/>
                    <a:lstStyle/>
                    <a:p>
                      <a:pPr algn="ctr">
                        <a:lnSpc>
                          <a:spcPct val="100000"/>
                        </a:lnSpc>
                        <a:spcBef>
                          <a:spcPts val="0"/>
                        </a:spcBef>
                        <a:spcAft>
                          <a:spcPts val="0"/>
                        </a:spcAft>
                      </a:pPr>
                      <a:r>
                        <a:rPr lang="en-US" sz="1800" noProof="0" dirty="0" smtClean="0"/>
                        <a:t>B</a:t>
                      </a:r>
                      <a:endParaRPr lang="en-US" sz="18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LAMA </a:t>
                      </a:r>
                      <a:r>
                        <a:rPr lang="en-US" sz="1800" i="1" noProof="0" dirty="0" smtClean="0"/>
                        <a:t>or</a:t>
                      </a:r>
                      <a:r>
                        <a:rPr lang="en-US" sz="1800" noProof="0" dirty="0" smtClean="0"/>
                        <a:t> </a:t>
                      </a:r>
                    </a:p>
                    <a:p>
                      <a:pPr algn="ctr">
                        <a:lnSpc>
                          <a:spcPct val="100000"/>
                        </a:lnSpc>
                        <a:spcBef>
                          <a:spcPts val="0"/>
                        </a:spcBef>
                        <a:spcAft>
                          <a:spcPts val="0"/>
                        </a:spcAft>
                      </a:pPr>
                      <a:r>
                        <a:rPr lang="en-US" sz="1800" noProof="0" dirty="0" smtClean="0"/>
                        <a:t>LABA</a:t>
                      </a:r>
                      <a:endParaRPr lang="en-US" sz="1800"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LAMA </a:t>
                      </a:r>
                      <a:r>
                        <a:rPr lang="en-US" sz="1800" baseline="0" noProof="0" dirty="0" smtClean="0"/>
                        <a:t>and LABA</a:t>
                      </a:r>
                      <a:endParaRPr lang="en-US" sz="1800" baseline="0" noProof="0" dirty="0" smtClean="0">
                        <a:solidFill>
                          <a:schemeClr val="bg1"/>
                        </a:solidFill>
                        <a:latin typeface="+mn-lt"/>
                        <a:cs typeface="Times New Roman"/>
                      </a:endParaRPr>
                    </a:p>
                  </a:txBody>
                  <a:tcPr marL="36000" marR="36000" marT="36000" marB="36000" anchor="ctr">
                    <a:lnR w="12700" cmpd="sng">
                      <a:noFill/>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noProof="0" dirty="0" smtClean="0">
                        <a:solidFill>
                          <a:schemeClr val="bg1"/>
                        </a:solidFill>
                        <a:latin typeface="+mn-lt"/>
                        <a:cs typeface="Times New Roman"/>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SABA </a:t>
                      </a:r>
                      <a:r>
                        <a:rPr lang="en-US" sz="1800" i="1" noProof="0" dirty="0" smtClean="0"/>
                        <a:t>and/or</a:t>
                      </a:r>
                      <a:r>
                        <a:rPr lang="en-US" sz="1800" noProof="0" dirty="0" smtClean="0"/>
                        <a:t> SAMA</a:t>
                      </a:r>
                      <a:endParaRPr lang="en-US" sz="1800" baseline="0" noProof="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Theophylline</a:t>
                      </a:r>
                      <a:endParaRPr lang="en-US" sz="1800" noProof="0" dirty="0" smtClean="0">
                        <a:solidFill>
                          <a:schemeClr val="bg1"/>
                        </a:solidFill>
                      </a:endParaRPr>
                    </a:p>
                  </a:txBody>
                  <a:tcPr marL="36000" marR="36000" marT="36000" marB="36000" anchor="ctr">
                    <a:lnL w="12700" cmpd="sng">
                      <a:noFill/>
                    </a:lnL>
                  </a:tcPr>
                </a:tc>
              </a:tr>
              <a:tr h="583319">
                <a:tc>
                  <a:txBody>
                    <a:bodyPr/>
                    <a:lstStyle/>
                    <a:p>
                      <a:pPr algn="ctr">
                        <a:lnSpc>
                          <a:spcPct val="100000"/>
                        </a:lnSpc>
                        <a:spcBef>
                          <a:spcPts val="0"/>
                        </a:spcBef>
                        <a:spcAft>
                          <a:spcPts val="0"/>
                        </a:spcAft>
                      </a:pPr>
                      <a:r>
                        <a:rPr lang="en-US" sz="1800" noProof="0" dirty="0" smtClean="0"/>
                        <a:t>C</a:t>
                      </a:r>
                      <a:endParaRPr lang="en-US" sz="18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ICS +</a:t>
                      </a:r>
                      <a:r>
                        <a:rPr lang="en-US" sz="1800" baseline="0" noProof="0" dirty="0" smtClean="0"/>
                        <a:t> </a:t>
                      </a:r>
                      <a:r>
                        <a:rPr lang="en-US" sz="1800" noProof="0" dirty="0" smtClean="0"/>
                        <a:t>LABA </a:t>
                      </a:r>
                      <a:r>
                        <a:rPr lang="en-US" sz="1800" i="1" noProof="0" dirty="0" smtClean="0"/>
                        <a:t>or</a:t>
                      </a:r>
                    </a:p>
                    <a:p>
                      <a:pPr algn="ctr">
                        <a:lnSpc>
                          <a:spcPct val="100000"/>
                        </a:lnSpc>
                        <a:spcBef>
                          <a:spcPts val="0"/>
                        </a:spcBef>
                        <a:spcAft>
                          <a:spcPts val="0"/>
                        </a:spcAft>
                      </a:pPr>
                      <a:r>
                        <a:rPr lang="en-US" sz="1800" noProof="0" dirty="0" smtClean="0"/>
                        <a:t> LAMA</a:t>
                      </a:r>
                      <a:endParaRPr lang="en-US" sz="1800" noProof="0" dirty="0" smtClean="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LAMA and LABA </a:t>
                      </a:r>
                      <a:r>
                        <a:rPr lang="en-US" sz="1800" i="1" noProof="0" dirty="0" smtClean="0"/>
                        <a:t>or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t>LAMA and PDE4-inh. </a:t>
                      </a:r>
                      <a:r>
                        <a:rPr lang="en-US" sz="1800" i="1" noProof="0" dirty="0" smtClean="0"/>
                        <a:t>or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t>LABA and PDE4-inh.</a:t>
                      </a:r>
                      <a:r>
                        <a:rPr lang="en-US" sz="1800" baseline="0" noProof="0" dirty="0" smtClean="0"/>
                        <a:t> </a:t>
                      </a:r>
                      <a:endParaRPr lang="en-US" sz="1800" i="0" noProof="0" dirty="0" smtClean="0">
                        <a:solidFill>
                          <a:schemeClr val="bg1"/>
                        </a:solidFill>
                      </a:endParaRPr>
                    </a:p>
                  </a:txBody>
                  <a:tcPr marL="36000" marR="36000" marT="36000" marB="36000" anchor="ctr">
                    <a:lnR w="12700" cmpd="sng">
                      <a:noFill/>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noProof="0" dirty="0" smtClean="0">
                        <a:solidFill>
                          <a:schemeClr val="bg1"/>
                        </a:solidFill>
                        <a:latin typeface="+mn-lt"/>
                        <a:cs typeface="Times New Roman"/>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SABA </a:t>
                      </a:r>
                      <a:r>
                        <a:rPr lang="en-US" sz="1800" i="1" noProof="0" dirty="0" smtClean="0"/>
                        <a:t>and/or</a:t>
                      </a:r>
                      <a:r>
                        <a:rPr lang="en-US" sz="1800" noProof="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Theophylline</a:t>
                      </a:r>
                      <a:endParaRPr lang="en-US" sz="1800" i="1" noProof="0" dirty="0" smtClean="0">
                        <a:solidFill>
                          <a:schemeClr val="bg1"/>
                        </a:solidFill>
                      </a:endParaRPr>
                    </a:p>
                  </a:txBody>
                  <a:tcPr marL="36000" marR="36000" marT="36000" marB="36000" anchor="ctr">
                    <a:lnL w="12700" cmpd="sng">
                      <a:noFill/>
                    </a:lnL>
                  </a:tcPr>
                </a:tc>
              </a:tr>
              <a:tr h="933311">
                <a:tc>
                  <a:txBody>
                    <a:bodyPr/>
                    <a:lstStyle/>
                    <a:p>
                      <a:pPr algn="ctr">
                        <a:lnSpc>
                          <a:spcPct val="100000"/>
                        </a:lnSpc>
                        <a:spcBef>
                          <a:spcPts val="0"/>
                        </a:spcBef>
                        <a:spcAft>
                          <a:spcPts val="0"/>
                        </a:spcAft>
                      </a:pPr>
                      <a:r>
                        <a:rPr lang="en-US" sz="1800" noProof="0" dirty="0" smtClean="0"/>
                        <a:t>D</a:t>
                      </a:r>
                      <a:endParaRPr lang="en-US" sz="18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ICS + LABA </a:t>
                      </a:r>
                      <a:r>
                        <a:rPr lang="en-US" sz="1800" i="1" noProof="0" dirty="0" smtClean="0"/>
                        <a:t>and/or</a:t>
                      </a:r>
                      <a:r>
                        <a:rPr lang="en-US" sz="1800" noProof="0" dirty="0" smtClean="0"/>
                        <a:t> LAMA</a:t>
                      </a:r>
                      <a:endParaRPr lang="en-US" sz="1800" noProof="0" dirty="0" smtClean="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800" noProof="0" dirty="0" smtClean="0"/>
                        <a:t>ICS + LABA and LAMA </a:t>
                      </a:r>
                      <a:r>
                        <a:rPr lang="en-US" sz="1800" i="1" noProof="0" dirty="0" smtClean="0"/>
                        <a:t>or</a:t>
                      </a:r>
                      <a:r>
                        <a:rPr lang="en-US" sz="1800" noProof="0" dirty="0" smtClean="0"/>
                        <a:t> </a:t>
                      </a:r>
                    </a:p>
                    <a:p>
                      <a:pPr algn="ctr">
                        <a:lnSpc>
                          <a:spcPct val="100000"/>
                        </a:lnSpc>
                        <a:spcBef>
                          <a:spcPts val="0"/>
                        </a:spcBef>
                        <a:spcAft>
                          <a:spcPts val="0"/>
                        </a:spcAft>
                      </a:pPr>
                      <a:r>
                        <a:rPr lang="en-US" sz="1800" noProof="0" dirty="0" smtClean="0"/>
                        <a:t>ICS+LABA and PDE4-inh.</a:t>
                      </a:r>
                      <a:r>
                        <a:rPr lang="en-US" sz="1800" baseline="0" noProof="0" dirty="0" smtClean="0"/>
                        <a:t> </a:t>
                      </a:r>
                      <a:r>
                        <a:rPr lang="en-US" sz="1800" i="1" baseline="0" noProof="0" dirty="0" smtClean="0"/>
                        <a:t>or</a:t>
                      </a:r>
                    </a:p>
                    <a:p>
                      <a:pPr algn="ctr">
                        <a:lnSpc>
                          <a:spcPct val="100000"/>
                        </a:lnSpc>
                        <a:spcBef>
                          <a:spcPts val="0"/>
                        </a:spcBef>
                        <a:spcAft>
                          <a:spcPts val="0"/>
                        </a:spcAft>
                      </a:pPr>
                      <a:r>
                        <a:rPr lang="en-US" sz="1800" baseline="0" noProof="0" dirty="0" smtClean="0"/>
                        <a:t>LAMA and LABA </a:t>
                      </a:r>
                      <a:r>
                        <a:rPr lang="en-US" sz="1800" i="1" baseline="0" noProof="0" dirty="0" smtClean="0"/>
                        <a:t>or</a:t>
                      </a:r>
                      <a:endParaRPr lang="en-US" sz="1800" i="1" noProof="0" dirty="0" smtClean="0"/>
                    </a:p>
                    <a:p>
                      <a:pPr algn="ctr">
                        <a:lnSpc>
                          <a:spcPct val="100000"/>
                        </a:lnSpc>
                        <a:spcBef>
                          <a:spcPts val="0"/>
                        </a:spcBef>
                        <a:spcAft>
                          <a:spcPts val="0"/>
                        </a:spcAft>
                      </a:pPr>
                      <a:r>
                        <a:rPr lang="en-US" sz="1800" noProof="0" dirty="0" smtClean="0"/>
                        <a:t>LAMA and PDE4-inh.</a:t>
                      </a:r>
                      <a:endParaRPr lang="en-US" sz="1800" i="1" noProof="0" dirty="0" smtClean="0">
                        <a:solidFill>
                          <a:schemeClr val="bg1"/>
                        </a:solidFill>
                      </a:endParaRPr>
                    </a:p>
                  </a:txBody>
                  <a:tcPr marL="36000" marR="36000" marT="36000" marB="36000" anchor="ctr">
                    <a:lnR w="12700" cmpd="sng">
                      <a:noFill/>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noProof="0" dirty="0" smtClean="0">
                        <a:solidFill>
                          <a:schemeClr val="bg1"/>
                        </a:solidFill>
                        <a:latin typeface="+mn-lt"/>
                        <a:cs typeface="Times New Roman"/>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aseline="0" noProof="0" dirty="0" smtClean="0"/>
                        <a:t>Carbocysteine</a:t>
                      </a:r>
                      <a:endParaRPr lang="en-US" sz="1800" noProof="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SABA a</a:t>
                      </a:r>
                      <a:r>
                        <a:rPr lang="en-US" sz="1800" i="1" noProof="0" dirty="0" smtClean="0"/>
                        <a:t>nd/or</a:t>
                      </a:r>
                      <a:r>
                        <a:rPr lang="en-US" sz="1800" noProof="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noProof="0" dirty="0" smtClean="0"/>
                        <a:t>Theophylline</a:t>
                      </a:r>
                      <a:endParaRPr lang="en-US" sz="1800" noProof="0" dirty="0" smtClean="0">
                        <a:solidFill>
                          <a:schemeClr val="bg1"/>
                        </a:solidFill>
                      </a:endParaRPr>
                    </a:p>
                  </a:txBody>
                  <a:tcPr marL="36000" marR="36000" marT="36000" marB="36000" anchor="ctr">
                    <a:lnL w="12700" cmpd="sng">
                      <a:noFill/>
                    </a:lnL>
                  </a:tcPr>
                </a:tc>
              </a:tr>
            </a:tbl>
          </a:graphicData>
        </a:graphic>
      </p:graphicFrame>
      <p:sp>
        <p:nvSpPr>
          <p:cNvPr id="3" name="Rectangle 2"/>
          <p:cNvSpPr/>
          <p:nvPr/>
        </p:nvSpPr>
        <p:spPr>
          <a:xfrm>
            <a:off x="406892" y="5581072"/>
            <a:ext cx="8229108" cy="646331"/>
          </a:xfrm>
          <a:prstGeom prst="rect">
            <a:avLst/>
          </a:prstGeom>
        </p:spPr>
        <p:txBody>
          <a:bodyPr wrap="square">
            <a:spAutoFit/>
          </a:bodyPr>
          <a:lstStyle/>
          <a:p>
            <a:pPr fontAlgn="base">
              <a:spcBef>
                <a:spcPct val="0"/>
              </a:spcBef>
              <a:spcAft>
                <a:spcPct val="0"/>
              </a:spcAft>
            </a:pPr>
            <a:r>
              <a:rPr lang="en-US" sz="1200" dirty="0">
                <a:solidFill>
                  <a:srgbClr val="FFFFFF"/>
                </a:solidFill>
                <a:cs typeface="Arial" pitchFamily="34" charset="0"/>
              </a:rPr>
              <a:t>*Medications in each box are mentioned in alphabetical order, and therefore not necessarily in order of </a:t>
            </a:r>
            <a:r>
              <a:rPr lang="en-US" sz="1200" dirty="0" smtClean="0">
                <a:solidFill>
                  <a:srgbClr val="FFFFFF"/>
                </a:solidFill>
                <a:cs typeface="Arial" pitchFamily="34" charset="0"/>
              </a:rPr>
              <a:t>preference</a:t>
            </a:r>
            <a:endParaRPr lang="en-US" sz="1200" dirty="0">
              <a:solidFill>
                <a:srgbClr val="FFFFFF"/>
              </a:solidFill>
              <a:cs typeface="Arial" pitchFamily="34" charset="0"/>
            </a:endParaRPr>
          </a:p>
          <a:p>
            <a:pPr fontAlgn="base">
              <a:spcBef>
                <a:spcPct val="0"/>
              </a:spcBef>
              <a:spcAft>
                <a:spcPct val="0"/>
              </a:spcAft>
            </a:pPr>
            <a:r>
              <a:rPr lang="en-US" sz="1200" baseline="30000" dirty="0">
                <a:solidFill>
                  <a:srgbClr val="FFFFFF"/>
                </a:solidFill>
                <a:cs typeface="Arial" pitchFamily="34" charset="0"/>
              </a:rPr>
              <a:t>†</a:t>
            </a:r>
            <a:r>
              <a:rPr lang="en-US" sz="1200" dirty="0" smtClean="0">
                <a:solidFill>
                  <a:srgbClr val="FFFFFF"/>
                </a:solidFill>
                <a:cs typeface="Arial" pitchFamily="34" charset="0"/>
              </a:rPr>
              <a:t>Medications </a:t>
            </a:r>
            <a:r>
              <a:rPr lang="en-US" sz="1200" dirty="0">
                <a:solidFill>
                  <a:srgbClr val="FFFFFF"/>
                </a:solidFill>
                <a:cs typeface="Arial" pitchFamily="34" charset="0"/>
              </a:rPr>
              <a:t>in this column can be used alone or in combination with other options in the </a:t>
            </a:r>
            <a:r>
              <a:rPr lang="en-US" sz="1200" dirty="0" smtClean="0">
                <a:solidFill>
                  <a:srgbClr val="FFFFFF"/>
                </a:solidFill>
                <a:cs typeface="Arial" pitchFamily="34" charset="0"/>
              </a:rPr>
              <a:t>recommended first </a:t>
            </a:r>
            <a:r>
              <a:rPr lang="en-US" sz="1200" dirty="0">
                <a:solidFill>
                  <a:srgbClr val="FFFFFF"/>
                </a:solidFill>
                <a:cs typeface="Arial" pitchFamily="34" charset="0"/>
              </a:rPr>
              <a:t>c</a:t>
            </a:r>
            <a:r>
              <a:rPr lang="en-US" sz="1200" dirty="0" smtClean="0">
                <a:solidFill>
                  <a:srgbClr val="FFFFFF"/>
                </a:solidFill>
                <a:cs typeface="Arial" pitchFamily="34" charset="0"/>
              </a:rPr>
              <a:t>hoice </a:t>
            </a:r>
            <a:r>
              <a:rPr lang="en-US" sz="1200" dirty="0">
                <a:solidFill>
                  <a:srgbClr val="FFFFFF"/>
                </a:solidFill>
                <a:cs typeface="Arial" pitchFamily="34" charset="0"/>
              </a:rPr>
              <a:t>and </a:t>
            </a:r>
            <a:r>
              <a:rPr lang="en-US" sz="1200" dirty="0" smtClean="0">
                <a:solidFill>
                  <a:srgbClr val="FFFFFF"/>
                </a:solidFill>
                <a:cs typeface="Arial" pitchFamily="34" charset="0"/>
              </a:rPr>
              <a:t>alternative choice columns</a:t>
            </a:r>
            <a:endParaRPr lang="el-GR" sz="1200" dirty="0">
              <a:solidFill>
                <a:srgbClr val="FFFFFF"/>
              </a:solidFill>
              <a:cs typeface="Arial" pitchFamily="34" charset="0"/>
            </a:endParaRPr>
          </a:p>
        </p:txBody>
      </p:sp>
      <p:sp>
        <p:nvSpPr>
          <p:cNvPr id="6" name="Rectangle 5"/>
          <p:cNvSpPr/>
          <p:nvPr/>
        </p:nvSpPr>
        <p:spPr>
          <a:xfrm>
            <a:off x="508000" y="2868718"/>
            <a:ext cx="8128000" cy="6363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9" name="Rectangle 44"/>
          <p:cNvSpPr>
            <a:spLocks noChangeArrowheads="1"/>
          </p:cNvSpPr>
          <p:nvPr/>
        </p:nvSpPr>
        <p:spPr bwMode="auto">
          <a:xfrm>
            <a:off x="4519613" y="6524921"/>
            <a:ext cx="4638675" cy="32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r>
              <a:rPr lang="en-US" sz="1400" b="1" dirty="0" smtClean="0">
                <a:solidFill>
                  <a:srgbClr val="FFFFFF"/>
                </a:solidFill>
                <a:cs typeface="Arial" pitchFamily="34" charset="0"/>
              </a:rPr>
              <a:t>GOLD 2014</a:t>
            </a:r>
            <a:endParaRPr lang="el-GR" sz="1400" b="1" dirty="0">
              <a:solidFill>
                <a:srgbClr val="FFFFFF"/>
              </a:solidFill>
              <a:cs typeface="Arial" pitchFamily="34" charset="0"/>
            </a:endParaRPr>
          </a:p>
        </p:txBody>
      </p:sp>
    </p:spTree>
    <p:extLst>
      <p:ext uri="{BB962C8B-B14F-4D97-AF65-F5344CB8AC3E}">
        <p14:creationId xmlns:p14="http://schemas.microsoft.com/office/powerpoint/2010/main" val="663773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049" y="872290"/>
            <a:ext cx="7712151" cy="3036136"/>
          </a:xfrm>
        </p:spPr>
        <p:txBody>
          <a:bodyPr>
            <a:normAutofit fontScale="90000"/>
          </a:bodyPr>
          <a:lstStyle/>
          <a:p>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What if this patient had a history of hospitalization because of an exacerbation in the previous year </a:t>
            </a:r>
            <a:r>
              <a:rPr lang="en-US" i="1" u="sng" dirty="0" smtClean="0">
                <a:solidFill>
                  <a:srgbClr val="FF0000"/>
                </a:solidFill>
                <a:latin typeface="Arial" pitchFamily="34" charset="0"/>
                <a:cs typeface="Arial" pitchFamily="34" charset="0"/>
              </a:rPr>
              <a:t>and/or</a:t>
            </a:r>
            <a:r>
              <a:rPr lang="en-US" i="1" dirty="0" smtClean="0">
                <a:solidFill>
                  <a:srgbClr val="FF0000"/>
                </a:solidFill>
                <a:latin typeface="Arial" pitchFamily="34" charset="0"/>
                <a:cs typeface="Arial" pitchFamily="34" charset="0"/>
              </a:rPr>
              <a:t> </a:t>
            </a:r>
            <a:r>
              <a:rPr lang="en-US" dirty="0" smtClean="0">
                <a:solidFill>
                  <a:srgbClr val="FF0000"/>
                </a:solidFill>
                <a:latin typeface="Arial" pitchFamily="34" charset="0"/>
                <a:cs typeface="Arial" pitchFamily="34" charset="0"/>
              </a:rPr>
              <a:t>an FEV</a:t>
            </a:r>
            <a:r>
              <a:rPr lang="en-US" baseline="-25000" dirty="0" smtClean="0">
                <a:solidFill>
                  <a:srgbClr val="FF0000"/>
                </a:solidFill>
                <a:latin typeface="Arial" pitchFamily="34" charset="0"/>
                <a:cs typeface="Arial" pitchFamily="34" charset="0"/>
              </a:rPr>
              <a:t>1</a:t>
            </a:r>
            <a:r>
              <a:rPr lang="en-US" dirty="0" smtClean="0">
                <a:solidFill>
                  <a:srgbClr val="FF0000"/>
                </a:solidFill>
                <a:latin typeface="Arial" pitchFamily="34" charset="0"/>
                <a:cs typeface="Arial" pitchFamily="34" charset="0"/>
              </a:rPr>
              <a:t> of 37% predicted?</a:t>
            </a:r>
            <a:endParaRPr lang="en-U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7599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i="1" dirty="0" smtClean="0">
                <a:solidFill>
                  <a:srgbClr val="FF0000"/>
                </a:solidFill>
                <a:latin typeface="Arial" pitchFamily="34" charset="0"/>
                <a:cs typeface="Arial" pitchFamily="34" charset="0"/>
              </a:rPr>
              <a:t>GOLD 2011–201</a:t>
            </a:r>
            <a:r>
              <a:rPr lang="en-GB" sz="2600" i="1" dirty="0" smtClean="0">
                <a:solidFill>
                  <a:srgbClr val="FF0000"/>
                </a:solidFill>
                <a:latin typeface="Arial" pitchFamily="34" charset="0"/>
                <a:cs typeface="Arial" pitchFamily="34" charset="0"/>
              </a:rPr>
              <a:t>5</a:t>
            </a: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r>
              <a:rPr lang="en-US" sz="2400" dirty="0" smtClean="0">
                <a:solidFill>
                  <a:srgbClr val="FF0000"/>
                </a:solidFill>
                <a:latin typeface="Arial" pitchFamily="34" charset="0"/>
                <a:cs typeface="Arial" pitchFamily="34" charset="0"/>
              </a:rPr>
              <a:t>Combined assessment of COPD</a:t>
            </a:r>
            <a:endParaRPr lang="el-GR" sz="2400" dirty="0">
              <a:solidFill>
                <a:srgbClr val="FF0000"/>
              </a:solidFill>
              <a:latin typeface="Arial" pitchFamily="34" charset="0"/>
              <a:cs typeface="Arial" pitchFamily="34" charset="0"/>
            </a:endParaRPr>
          </a:p>
        </p:txBody>
      </p:sp>
      <p:pic>
        <p:nvPicPr>
          <p:cNvPr id="24" name="Picture 4" descr="GOLD2-v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134" y="0"/>
            <a:ext cx="1136866" cy="113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1 Rectángulo"/>
          <p:cNvSpPr/>
          <p:nvPr/>
        </p:nvSpPr>
        <p:spPr>
          <a:xfrm>
            <a:off x="1104083" y="2095499"/>
            <a:ext cx="2938056" cy="29116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schemeClr val="tx1"/>
              </a:solidFill>
              <a:latin typeface="Arial" pitchFamily="34" charset="0"/>
              <a:cs typeface="Arial" pitchFamily="34" charset="0"/>
            </a:endParaRPr>
          </a:p>
        </p:txBody>
      </p:sp>
      <p:cxnSp>
        <p:nvCxnSpPr>
          <p:cNvPr id="22" name="14 Conector recto"/>
          <p:cNvCxnSpPr>
            <a:stCxn id="21" idx="0"/>
            <a:endCxn id="21" idx="2"/>
          </p:cNvCxnSpPr>
          <p:nvPr/>
        </p:nvCxnSpPr>
        <p:spPr>
          <a:xfrm>
            <a:off x="2573111" y="2095499"/>
            <a:ext cx="0" cy="291161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15 Conector recto"/>
          <p:cNvCxnSpPr>
            <a:stCxn id="21" idx="1"/>
            <a:endCxn id="21" idx="3"/>
          </p:cNvCxnSpPr>
          <p:nvPr/>
        </p:nvCxnSpPr>
        <p:spPr>
          <a:xfrm>
            <a:off x="1104083" y="3551308"/>
            <a:ext cx="2938056"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16 CuadroTexto"/>
          <p:cNvSpPr txBox="1"/>
          <p:nvPr/>
        </p:nvSpPr>
        <p:spPr>
          <a:xfrm>
            <a:off x="1660367" y="2515969"/>
            <a:ext cx="407484" cy="461665"/>
          </a:xfrm>
          <a:prstGeom prst="rect">
            <a:avLst/>
          </a:prstGeom>
          <a:noFill/>
        </p:spPr>
        <p:txBody>
          <a:bodyPr wrap="none" rtlCol="0">
            <a:spAutoFit/>
          </a:bodyPr>
          <a:lstStyle/>
          <a:p>
            <a:pPr algn="ctr" fontAlgn="base">
              <a:spcBef>
                <a:spcPct val="0"/>
              </a:spcBef>
              <a:spcAft>
                <a:spcPct val="0"/>
              </a:spcAft>
            </a:pPr>
            <a:r>
              <a:rPr lang="en-US" sz="2400" b="1"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38" name="17 CuadroTexto"/>
          <p:cNvSpPr txBox="1"/>
          <p:nvPr/>
        </p:nvSpPr>
        <p:spPr>
          <a:xfrm>
            <a:off x="3108167" y="2515969"/>
            <a:ext cx="407484" cy="461665"/>
          </a:xfrm>
          <a:prstGeom prst="rect">
            <a:avLst/>
          </a:prstGeom>
          <a:noFill/>
        </p:spPr>
        <p:txBody>
          <a:bodyPr wrap="none" rtlCol="0">
            <a:spAutoFit/>
          </a:bodyPr>
          <a:lstStyle/>
          <a:p>
            <a:pPr algn="ctr" fontAlgn="base">
              <a:spcBef>
                <a:spcPct val="0"/>
              </a:spcBef>
              <a:spcAft>
                <a:spcPct val="0"/>
              </a:spcAft>
            </a:pPr>
            <a:r>
              <a:rPr lang="en-US" sz="2400" b="1" dirty="0" smtClean="0">
                <a:latin typeface="Arial" pitchFamily="34" charset="0"/>
                <a:cs typeface="Arial" pitchFamily="34" charset="0"/>
              </a:rPr>
              <a:t>D</a:t>
            </a:r>
            <a:endParaRPr lang="en-US" sz="2400" dirty="0">
              <a:latin typeface="Arial" pitchFamily="34" charset="0"/>
              <a:cs typeface="Arial" pitchFamily="34" charset="0"/>
            </a:endParaRPr>
          </a:p>
        </p:txBody>
      </p:sp>
      <p:sp>
        <p:nvSpPr>
          <p:cNvPr id="39" name="18 CuadroTexto"/>
          <p:cNvSpPr txBox="1"/>
          <p:nvPr/>
        </p:nvSpPr>
        <p:spPr>
          <a:xfrm>
            <a:off x="1611528" y="3963769"/>
            <a:ext cx="481029" cy="461665"/>
          </a:xfrm>
          <a:prstGeom prst="rect">
            <a:avLst/>
          </a:prstGeom>
          <a:noFill/>
        </p:spPr>
        <p:txBody>
          <a:bodyPr wrap="none" rtlCol="0">
            <a:spAutoFit/>
          </a:bodyPr>
          <a:lstStyle/>
          <a:p>
            <a:pPr algn="ctr" fontAlgn="base">
              <a:spcBef>
                <a:spcPct val="0"/>
              </a:spcBef>
              <a:spcAft>
                <a:spcPct val="0"/>
              </a:spcAft>
            </a:pPr>
            <a:r>
              <a:rPr lang="en-US" sz="2400" b="1" dirty="0" smtClean="0">
                <a:latin typeface="Arial" pitchFamily="34" charset="0"/>
                <a:cs typeface="Arial" pitchFamily="34" charset="0"/>
              </a:rPr>
              <a:t> A</a:t>
            </a:r>
            <a:endParaRPr lang="en-US" sz="2400" dirty="0">
              <a:latin typeface="Arial" pitchFamily="34" charset="0"/>
              <a:cs typeface="Arial" pitchFamily="34" charset="0"/>
            </a:endParaRPr>
          </a:p>
        </p:txBody>
      </p:sp>
      <p:sp>
        <p:nvSpPr>
          <p:cNvPr id="40" name="19 CuadroTexto"/>
          <p:cNvSpPr txBox="1"/>
          <p:nvPr/>
        </p:nvSpPr>
        <p:spPr>
          <a:xfrm>
            <a:off x="3108167" y="3963769"/>
            <a:ext cx="407484" cy="461665"/>
          </a:xfrm>
          <a:prstGeom prst="rect">
            <a:avLst/>
          </a:prstGeom>
          <a:noFill/>
        </p:spPr>
        <p:txBody>
          <a:bodyPr wrap="none" rtlCol="0">
            <a:spAutoFit/>
          </a:bodyPr>
          <a:lstStyle/>
          <a:p>
            <a:pPr algn="ctr" fontAlgn="base">
              <a:spcBef>
                <a:spcPct val="0"/>
              </a:spcBef>
              <a:spcAft>
                <a:spcPct val="0"/>
              </a:spcAft>
            </a:pPr>
            <a:r>
              <a:rPr lang="en-US" sz="2400" b="1" dirty="0" smtClean="0">
                <a:latin typeface="Arial" pitchFamily="34" charset="0"/>
                <a:cs typeface="Arial" pitchFamily="34" charset="0"/>
              </a:rPr>
              <a:t>B</a:t>
            </a:r>
            <a:endParaRPr lang="en-US" sz="2400" dirty="0">
              <a:latin typeface="Arial" pitchFamily="34" charset="0"/>
              <a:cs typeface="Arial" pitchFamily="34" charset="0"/>
            </a:endParaRPr>
          </a:p>
        </p:txBody>
      </p:sp>
      <p:sp>
        <p:nvSpPr>
          <p:cNvPr id="49" name="Tekstfelt 6"/>
          <p:cNvSpPr txBox="1"/>
          <p:nvPr/>
        </p:nvSpPr>
        <p:spPr>
          <a:xfrm>
            <a:off x="6166657" y="2243257"/>
            <a:ext cx="2827198" cy="2616101"/>
          </a:xfrm>
          <a:prstGeom prst="rect">
            <a:avLst/>
          </a:prstGeom>
          <a:noFill/>
          <a:ln>
            <a:solidFill>
              <a:schemeClr val="bg1"/>
            </a:solidFill>
          </a:ln>
        </p:spPr>
        <p:txBody>
          <a:bodyPr wrap="square" rtlCol="0">
            <a:spAutoFit/>
          </a:bodyPr>
          <a:lstStyle/>
          <a:p>
            <a:pPr algn="ctr" fontAlgn="base">
              <a:spcBef>
                <a:spcPct val="0"/>
              </a:spcBef>
              <a:spcAft>
                <a:spcPct val="0"/>
              </a:spcAft>
            </a:pPr>
            <a:r>
              <a:rPr lang="en-US" sz="1600" dirty="0" smtClean="0">
                <a:latin typeface="Arial" pitchFamily="34" charset="0"/>
                <a:cs typeface="Arial" pitchFamily="34" charset="0"/>
              </a:rPr>
              <a:t>Patients are classified in one of four groups:</a:t>
            </a:r>
            <a:endParaRPr lang="da-DK" sz="1600" dirty="0" smtClean="0">
              <a:latin typeface="Arial" pitchFamily="34" charset="0"/>
              <a:cs typeface="Arial" pitchFamily="34" charset="0"/>
            </a:endParaRPr>
          </a:p>
          <a:p>
            <a:pPr fontAlgn="base">
              <a:spcBef>
                <a:spcPct val="0"/>
              </a:spcBef>
              <a:spcAft>
                <a:spcPct val="0"/>
              </a:spcAft>
            </a:pPr>
            <a:endParaRPr lang="da-DK" sz="1600" dirty="0" smtClean="0">
              <a:latin typeface="Arial" pitchFamily="34" charset="0"/>
              <a:cs typeface="Arial" pitchFamily="34" charset="0"/>
            </a:endParaRPr>
          </a:p>
          <a:p>
            <a:pPr marL="352425" indent="-352425" fontAlgn="base">
              <a:spcBef>
                <a:spcPct val="0"/>
              </a:spcBef>
              <a:spcAft>
                <a:spcPct val="0"/>
              </a:spcAft>
            </a:pPr>
            <a:r>
              <a:rPr lang="da-DK" sz="1600" dirty="0" smtClean="0">
                <a:latin typeface="Arial" pitchFamily="34" charset="0"/>
                <a:cs typeface="Arial" pitchFamily="34" charset="0"/>
              </a:rPr>
              <a:t>A: </a:t>
            </a:r>
            <a:r>
              <a:rPr lang="en-US" sz="1600" dirty="0" smtClean="0">
                <a:latin typeface="Arial" pitchFamily="34" charset="0"/>
                <a:cs typeface="Arial" pitchFamily="34" charset="0"/>
              </a:rPr>
              <a:t>Low risk, less symptoms</a:t>
            </a:r>
            <a:endParaRPr lang="el-GR" sz="1600" dirty="0" smtClean="0">
              <a:latin typeface="Arial" pitchFamily="34" charset="0"/>
              <a:cs typeface="Arial" pitchFamily="34" charset="0"/>
            </a:endParaRPr>
          </a:p>
          <a:p>
            <a:pPr marL="352425" indent="-352425" fontAlgn="base">
              <a:spcBef>
                <a:spcPct val="0"/>
              </a:spcBef>
              <a:spcAft>
                <a:spcPct val="0"/>
              </a:spcAft>
            </a:pPr>
            <a:endParaRPr lang="da-DK" sz="1600" dirty="0" smtClean="0">
              <a:latin typeface="Arial" pitchFamily="34" charset="0"/>
              <a:cs typeface="Arial" pitchFamily="34" charset="0"/>
            </a:endParaRPr>
          </a:p>
          <a:p>
            <a:pPr marL="352425" indent="-352425" fontAlgn="base">
              <a:spcBef>
                <a:spcPct val="0"/>
              </a:spcBef>
              <a:spcAft>
                <a:spcPct val="0"/>
              </a:spcAft>
            </a:pPr>
            <a:r>
              <a:rPr lang="da-DK" sz="1600" dirty="0" smtClean="0">
                <a:latin typeface="Arial" pitchFamily="34" charset="0"/>
                <a:cs typeface="Arial" pitchFamily="34" charset="0"/>
              </a:rPr>
              <a:t>B: </a:t>
            </a:r>
            <a:r>
              <a:rPr lang="en-US" sz="1600" dirty="0" smtClean="0">
                <a:latin typeface="Arial" pitchFamily="34" charset="0"/>
                <a:cs typeface="Arial" pitchFamily="34" charset="0"/>
              </a:rPr>
              <a:t>Low risk, more symptoms</a:t>
            </a:r>
            <a:endParaRPr lang="da-DK" sz="1600" dirty="0" smtClean="0">
              <a:latin typeface="Arial" pitchFamily="34" charset="0"/>
              <a:cs typeface="Arial" pitchFamily="34" charset="0"/>
            </a:endParaRPr>
          </a:p>
          <a:p>
            <a:pPr marL="352425" indent="-352425" fontAlgn="base">
              <a:spcBef>
                <a:spcPct val="0"/>
              </a:spcBef>
              <a:spcAft>
                <a:spcPct val="0"/>
              </a:spcAft>
            </a:pPr>
            <a:endParaRPr lang="da-DK" sz="1600" dirty="0" smtClean="0">
              <a:latin typeface="Arial" pitchFamily="34" charset="0"/>
              <a:cs typeface="Arial" pitchFamily="34" charset="0"/>
            </a:endParaRPr>
          </a:p>
          <a:p>
            <a:pPr marL="352425" indent="-352425" fontAlgn="base">
              <a:spcBef>
                <a:spcPct val="0"/>
              </a:spcBef>
              <a:spcAft>
                <a:spcPct val="0"/>
              </a:spcAft>
            </a:pPr>
            <a:r>
              <a:rPr lang="da-DK" sz="1600" dirty="0" smtClean="0">
                <a:latin typeface="Arial" pitchFamily="34" charset="0"/>
                <a:cs typeface="Arial" pitchFamily="34" charset="0"/>
              </a:rPr>
              <a:t>C: High risk, less symptoms</a:t>
            </a:r>
            <a:endParaRPr lang="el-GR" sz="1600" dirty="0" smtClean="0">
              <a:latin typeface="Arial" pitchFamily="34" charset="0"/>
              <a:cs typeface="Arial" pitchFamily="34" charset="0"/>
            </a:endParaRPr>
          </a:p>
          <a:p>
            <a:pPr marL="352425" indent="-352425" fontAlgn="base">
              <a:spcBef>
                <a:spcPct val="0"/>
              </a:spcBef>
              <a:spcAft>
                <a:spcPct val="0"/>
              </a:spcAft>
            </a:pPr>
            <a:endParaRPr lang="da-DK" sz="1600" dirty="0">
              <a:latin typeface="Arial" pitchFamily="34" charset="0"/>
              <a:cs typeface="Arial" pitchFamily="34" charset="0"/>
            </a:endParaRPr>
          </a:p>
          <a:p>
            <a:pPr marL="352425" indent="-352425" fontAlgn="base">
              <a:spcBef>
                <a:spcPct val="0"/>
              </a:spcBef>
              <a:spcAft>
                <a:spcPct val="0"/>
              </a:spcAft>
            </a:pPr>
            <a:r>
              <a:rPr lang="da-DK" sz="1600" dirty="0" smtClean="0">
                <a:latin typeface="Arial" pitchFamily="34" charset="0"/>
                <a:cs typeface="Arial" pitchFamily="34" charset="0"/>
              </a:rPr>
              <a:t>D</a:t>
            </a:r>
            <a:r>
              <a:rPr lang="en-US" sz="1600" dirty="0" smtClean="0">
                <a:latin typeface="Arial" pitchFamily="34" charset="0"/>
                <a:cs typeface="Arial" pitchFamily="34" charset="0"/>
              </a:rPr>
              <a:t>: High risk, more symptoms</a:t>
            </a:r>
            <a:endParaRPr lang="da-DK" sz="1600" dirty="0">
              <a:latin typeface="Arial" pitchFamily="34" charset="0"/>
              <a:cs typeface="Arial" pitchFamily="34" charset="0"/>
            </a:endParaRPr>
          </a:p>
        </p:txBody>
      </p:sp>
      <p:sp>
        <p:nvSpPr>
          <p:cNvPr id="33" name="Tekstfelt 27"/>
          <p:cNvSpPr txBox="1"/>
          <p:nvPr/>
        </p:nvSpPr>
        <p:spPr>
          <a:xfrm>
            <a:off x="672797" y="4740798"/>
            <a:ext cx="300082" cy="338554"/>
          </a:xfrm>
          <a:prstGeom prst="rect">
            <a:avLst/>
          </a:prstGeom>
          <a:noFill/>
        </p:spPr>
        <p:txBody>
          <a:bodyPr wrap="none" rtlCol="0">
            <a:spAutoFit/>
          </a:bodyPr>
          <a:lstStyle/>
          <a:p>
            <a:pPr fontAlgn="base">
              <a:spcBef>
                <a:spcPct val="0"/>
              </a:spcBef>
              <a:spcAft>
                <a:spcPct val="0"/>
              </a:spcAft>
            </a:pPr>
            <a:r>
              <a:rPr lang="da-DK" sz="1600" dirty="0">
                <a:latin typeface="Arial" pitchFamily="34" charset="0"/>
                <a:cs typeface="Arial" pitchFamily="34" charset="0"/>
              </a:rPr>
              <a:t> </a:t>
            </a:r>
            <a:r>
              <a:rPr lang="da-DK" sz="1600" dirty="0" smtClean="0">
                <a:latin typeface="Arial" pitchFamily="34" charset="0"/>
                <a:cs typeface="Arial" pitchFamily="34" charset="0"/>
              </a:rPr>
              <a:t> </a:t>
            </a:r>
            <a:endParaRPr lang="da-DK" sz="1600" dirty="0">
              <a:latin typeface="Arial" pitchFamily="34" charset="0"/>
              <a:cs typeface="Arial" pitchFamily="34" charset="0"/>
            </a:endParaRPr>
          </a:p>
        </p:txBody>
      </p:sp>
      <p:sp>
        <p:nvSpPr>
          <p:cNvPr id="34" name="TextBox 2"/>
          <p:cNvSpPr txBox="1"/>
          <p:nvPr/>
        </p:nvSpPr>
        <p:spPr>
          <a:xfrm>
            <a:off x="1244952" y="5120485"/>
            <a:ext cx="1221809" cy="584775"/>
          </a:xfrm>
          <a:prstGeom prst="rect">
            <a:avLst/>
          </a:prstGeom>
          <a:noFill/>
        </p:spPr>
        <p:txBody>
          <a:bodyPr wrap="none" rtlCol="0">
            <a:spAutoFit/>
          </a:bodyPr>
          <a:lstStyle/>
          <a:p>
            <a:pPr algn="ctr" fontAlgn="base">
              <a:spcBef>
                <a:spcPct val="0"/>
              </a:spcBef>
              <a:spcAft>
                <a:spcPct val="0"/>
              </a:spcAft>
            </a:pPr>
            <a:r>
              <a:rPr lang="en-US" sz="1600" dirty="0">
                <a:latin typeface="Arial" pitchFamily="34" charset="0"/>
                <a:cs typeface="Arial" pitchFamily="34" charset="0"/>
              </a:rPr>
              <a:t>m</a:t>
            </a:r>
            <a:r>
              <a:rPr lang="en-US" sz="1600" dirty="0" smtClean="0">
                <a:latin typeface="Arial" pitchFamily="34" charset="0"/>
                <a:cs typeface="Arial" pitchFamily="34" charset="0"/>
              </a:rPr>
              <a:t>MRC 0‒1</a:t>
            </a:r>
          </a:p>
          <a:p>
            <a:pPr algn="ctr" fontAlgn="base">
              <a:spcBef>
                <a:spcPct val="0"/>
              </a:spcBef>
              <a:spcAft>
                <a:spcPct val="0"/>
              </a:spcAft>
            </a:pPr>
            <a:r>
              <a:rPr lang="en-US" sz="1600" dirty="0" smtClean="0">
                <a:latin typeface="Arial" pitchFamily="34" charset="0"/>
                <a:cs typeface="Arial" pitchFamily="34" charset="0"/>
              </a:rPr>
              <a:t>CAT &lt;10</a:t>
            </a:r>
            <a:endParaRPr lang="en-US" sz="1600" dirty="0">
              <a:latin typeface="Arial" pitchFamily="34" charset="0"/>
              <a:cs typeface="Arial" pitchFamily="34" charset="0"/>
            </a:endParaRPr>
          </a:p>
        </p:txBody>
      </p:sp>
      <p:sp>
        <p:nvSpPr>
          <p:cNvPr id="35" name="TextBox 2"/>
          <p:cNvSpPr txBox="1"/>
          <p:nvPr/>
        </p:nvSpPr>
        <p:spPr>
          <a:xfrm>
            <a:off x="2709298" y="5122486"/>
            <a:ext cx="1106393" cy="584775"/>
          </a:xfrm>
          <a:prstGeom prst="rect">
            <a:avLst/>
          </a:prstGeom>
          <a:noFill/>
        </p:spPr>
        <p:txBody>
          <a:bodyPr wrap="none" rtlCol="0">
            <a:spAutoFit/>
          </a:bodyPr>
          <a:lstStyle/>
          <a:p>
            <a:pPr algn="ctr" fontAlgn="base">
              <a:spcBef>
                <a:spcPct val="0"/>
              </a:spcBef>
              <a:spcAft>
                <a:spcPct val="0"/>
              </a:spcAft>
            </a:pPr>
            <a:r>
              <a:rPr lang="en-US" sz="1600" dirty="0" smtClean="0">
                <a:latin typeface="Arial" pitchFamily="34" charset="0"/>
                <a:cs typeface="Arial" pitchFamily="34" charset="0"/>
              </a:rPr>
              <a:t>mMRC </a:t>
            </a:r>
            <a:r>
              <a:rPr lang="da-DK" sz="1600" dirty="0">
                <a:latin typeface="Arial" pitchFamily="34" charset="0"/>
                <a:cs typeface="Arial" pitchFamily="34" charset="0"/>
              </a:rPr>
              <a:t>≥</a:t>
            </a:r>
            <a:r>
              <a:rPr lang="en-US" sz="1600" dirty="0" smtClean="0">
                <a:latin typeface="Arial" pitchFamily="34" charset="0"/>
                <a:cs typeface="Arial" pitchFamily="34" charset="0"/>
              </a:rPr>
              <a:t>2</a:t>
            </a:r>
          </a:p>
          <a:p>
            <a:pPr algn="ctr" fontAlgn="base">
              <a:spcBef>
                <a:spcPct val="0"/>
              </a:spcBef>
              <a:spcAft>
                <a:spcPct val="0"/>
              </a:spcAft>
            </a:pPr>
            <a:r>
              <a:rPr lang="en-US" sz="1600" dirty="0" smtClean="0">
                <a:latin typeface="Arial" pitchFamily="34" charset="0"/>
                <a:cs typeface="Arial" pitchFamily="34" charset="0"/>
              </a:rPr>
              <a:t>CAT </a:t>
            </a:r>
            <a:r>
              <a:rPr lang="da-DK" sz="1600" dirty="0">
                <a:latin typeface="Arial" pitchFamily="34" charset="0"/>
                <a:cs typeface="Arial" pitchFamily="34" charset="0"/>
              </a:rPr>
              <a:t>≥</a:t>
            </a:r>
            <a:r>
              <a:rPr lang="en-US" sz="1600" dirty="0" smtClean="0">
                <a:latin typeface="Arial" pitchFamily="34" charset="0"/>
                <a:cs typeface="Arial" pitchFamily="34" charset="0"/>
              </a:rPr>
              <a:t>10</a:t>
            </a:r>
            <a:endParaRPr lang="en-US" sz="1600" dirty="0">
              <a:latin typeface="Arial" pitchFamily="34" charset="0"/>
              <a:cs typeface="Arial" pitchFamily="34" charset="0"/>
            </a:endParaRPr>
          </a:p>
        </p:txBody>
      </p:sp>
      <p:sp>
        <p:nvSpPr>
          <p:cNvPr id="36" name="13 CuadroTexto"/>
          <p:cNvSpPr txBox="1"/>
          <p:nvPr/>
        </p:nvSpPr>
        <p:spPr>
          <a:xfrm>
            <a:off x="1566044" y="5760406"/>
            <a:ext cx="2103717" cy="584775"/>
          </a:xfrm>
          <a:prstGeom prst="rect">
            <a:avLst/>
          </a:prstGeom>
          <a:noFill/>
        </p:spPr>
        <p:txBody>
          <a:bodyPr wrap="none" rtlCol="0">
            <a:spAutoFit/>
          </a:bodyPr>
          <a:lstStyle/>
          <a:p>
            <a:pPr algn="ctr" fontAlgn="base">
              <a:spcBef>
                <a:spcPct val="0"/>
              </a:spcBef>
              <a:spcAft>
                <a:spcPct val="0"/>
              </a:spcAft>
            </a:pPr>
            <a:r>
              <a:rPr lang="en-US" sz="1600" b="1" dirty="0" smtClean="0">
                <a:latin typeface="Arial" pitchFamily="34" charset="0"/>
                <a:cs typeface="Arial" pitchFamily="34" charset="0"/>
              </a:rPr>
              <a:t>Symptoms</a:t>
            </a:r>
          </a:p>
          <a:p>
            <a:pPr algn="ctr" fontAlgn="base">
              <a:spcBef>
                <a:spcPct val="0"/>
              </a:spcBef>
              <a:spcAft>
                <a:spcPct val="0"/>
              </a:spcAft>
            </a:pPr>
            <a:r>
              <a:rPr lang="en-US" sz="1600" dirty="0" smtClean="0">
                <a:latin typeface="Arial" pitchFamily="34" charset="0"/>
                <a:cs typeface="Arial" pitchFamily="34" charset="0"/>
              </a:rPr>
              <a:t>mMRC or CAT Score</a:t>
            </a:r>
            <a:endParaRPr lang="en-US" sz="1600" dirty="0">
              <a:latin typeface="Arial" pitchFamily="34" charset="0"/>
              <a:cs typeface="Arial" pitchFamily="34" charset="0"/>
            </a:endParaRPr>
          </a:p>
        </p:txBody>
      </p:sp>
      <p:sp>
        <p:nvSpPr>
          <p:cNvPr id="51" name="7 CuadroTexto"/>
          <p:cNvSpPr txBox="1"/>
          <p:nvPr/>
        </p:nvSpPr>
        <p:spPr>
          <a:xfrm rot="16200000">
            <a:off x="-1454280" y="3279291"/>
            <a:ext cx="3728906" cy="707886"/>
          </a:xfrm>
          <a:prstGeom prst="rect">
            <a:avLst/>
          </a:prstGeom>
          <a:noFill/>
        </p:spPr>
        <p:txBody>
          <a:bodyPr wrap="none" rtlCol="0">
            <a:spAutoFit/>
          </a:bodyPr>
          <a:lstStyle/>
          <a:p>
            <a:pPr algn="ctr" fontAlgn="base">
              <a:spcBef>
                <a:spcPct val="0"/>
              </a:spcBef>
              <a:spcAft>
                <a:spcPct val="0"/>
              </a:spcAft>
            </a:pPr>
            <a:r>
              <a:rPr lang="en-US" sz="2400" b="1" dirty="0" smtClean="0">
                <a:latin typeface="Arial" pitchFamily="34" charset="0"/>
                <a:cs typeface="Arial" pitchFamily="34" charset="0"/>
              </a:rPr>
              <a:t>Risk</a:t>
            </a:r>
            <a:endParaRPr lang="en-US" sz="1600" dirty="0" smtClean="0">
              <a:latin typeface="Arial" pitchFamily="34" charset="0"/>
              <a:cs typeface="Arial" pitchFamily="34" charset="0"/>
            </a:endParaRPr>
          </a:p>
          <a:p>
            <a:pPr algn="ctr" fontAlgn="base">
              <a:spcBef>
                <a:spcPct val="0"/>
              </a:spcBef>
              <a:spcAft>
                <a:spcPct val="0"/>
              </a:spcAft>
            </a:pPr>
            <a:r>
              <a:rPr lang="en-US" sz="1600" dirty="0" smtClean="0">
                <a:latin typeface="Arial" pitchFamily="34" charset="0"/>
                <a:cs typeface="Arial" pitchFamily="34" charset="0"/>
              </a:rPr>
              <a:t>GOLD classification of airflow </a:t>
            </a:r>
            <a:r>
              <a:rPr lang="en-US" sz="1600" dirty="0">
                <a:latin typeface="Arial" pitchFamily="34" charset="0"/>
                <a:cs typeface="Arial" pitchFamily="34" charset="0"/>
              </a:rPr>
              <a:t>l</a:t>
            </a:r>
            <a:r>
              <a:rPr lang="en-US" sz="1600" dirty="0" smtClean="0">
                <a:latin typeface="Arial" pitchFamily="34" charset="0"/>
                <a:cs typeface="Arial" pitchFamily="34" charset="0"/>
              </a:rPr>
              <a:t>imitation</a:t>
            </a:r>
            <a:endParaRPr lang="en-US" sz="1600" dirty="0">
              <a:latin typeface="Arial" pitchFamily="34" charset="0"/>
              <a:cs typeface="Arial" pitchFamily="34" charset="0"/>
            </a:endParaRPr>
          </a:p>
        </p:txBody>
      </p:sp>
      <p:sp>
        <p:nvSpPr>
          <p:cNvPr id="25" name="Rectangle 24"/>
          <p:cNvSpPr/>
          <p:nvPr/>
        </p:nvSpPr>
        <p:spPr>
          <a:xfrm>
            <a:off x="2572058" y="2117023"/>
            <a:ext cx="1427163" cy="1378905"/>
          </a:xfrm>
          <a:prstGeom prst="rect">
            <a:avLst/>
          </a:prstGeom>
          <a:solidFill>
            <a:srgbClr val="0000FF">
              <a:alpha val="30000"/>
            </a:srgbClr>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schemeClr val="tx1"/>
              </a:solidFill>
              <a:latin typeface="Arial" pitchFamily="34" charset="0"/>
              <a:cs typeface="Arial" pitchFamily="34" charset="0"/>
            </a:endParaRPr>
          </a:p>
        </p:txBody>
      </p:sp>
      <p:sp>
        <p:nvSpPr>
          <p:cNvPr id="41" name="Rectangle 44"/>
          <p:cNvSpPr>
            <a:spLocks noChangeArrowheads="1"/>
          </p:cNvSpPr>
          <p:nvPr/>
        </p:nvSpPr>
        <p:spPr bwMode="auto">
          <a:xfrm>
            <a:off x="4519613" y="6523639"/>
            <a:ext cx="4638675" cy="32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r>
              <a:rPr lang="en-US" sz="1400" b="1" dirty="0" smtClean="0">
                <a:latin typeface="Arial" pitchFamily="34" charset="0"/>
                <a:cs typeface="Arial" pitchFamily="34" charset="0"/>
              </a:rPr>
              <a:t>GOLD 2014</a:t>
            </a:r>
            <a:endParaRPr lang="el-GR" sz="1400" b="1" dirty="0">
              <a:latin typeface="Arial" pitchFamily="34" charset="0"/>
              <a:cs typeface="Arial" pitchFamily="34" charset="0"/>
            </a:endParaRPr>
          </a:p>
        </p:txBody>
      </p:sp>
      <p:sp>
        <p:nvSpPr>
          <p:cNvPr id="55" name="Tekstfelt 23"/>
          <p:cNvSpPr txBox="1"/>
          <p:nvPr/>
        </p:nvSpPr>
        <p:spPr>
          <a:xfrm>
            <a:off x="806345" y="2234986"/>
            <a:ext cx="298480" cy="338554"/>
          </a:xfrm>
          <a:prstGeom prst="rect">
            <a:avLst/>
          </a:prstGeom>
          <a:noFill/>
        </p:spPr>
        <p:txBody>
          <a:bodyPr wrap="none" rtlCol="0">
            <a:spAutoFit/>
          </a:bodyPr>
          <a:lstStyle/>
          <a:p>
            <a:pPr fontAlgn="base">
              <a:spcBef>
                <a:spcPct val="0"/>
              </a:spcBef>
              <a:spcAft>
                <a:spcPct val="0"/>
              </a:spcAft>
            </a:pPr>
            <a:r>
              <a:rPr lang="da-DK" sz="1600" dirty="0" smtClean="0">
                <a:latin typeface="Arial" pitchFamily="34" charset="0"/>
                <a:cs typeface="Arial" pitchFamily="34" charset="0"/>
              </a:rPr>
              <a:t>4</a:t>
            </a:r>
            <a:endParaRPr lang="da-DK" sz="1600" dirty="0">
              <a:latin typeface="Arial" pitchFamily="34" charset="0"/>
              <a:cs typeface="Arial" pitchFamily="34" charset="0"/>
            </a:endParaRPr>
          </a:p>
        </p:txBody>
      </p:sp>
      <p:sp>
        <p:nvSpPr>
          <p:cNvPr id="56" name="Tekstfelt 24"/>
          <p:cNvSpPr txBox="1"/>
          <p:nvPr/>
        </p:nvSpPr>
        <p:spPr>
          <a:xfrm>
            <a:off x="806345" y="3115856"/>
            <a:ext cx="298480" cy="338554"/>
          </a:xfrm>
          <a:prstGeom prst="rect">
            <a:avLst/>
          </a:prstGeom>
          <a:noFill/>
        </p:spPr>
        <p:txBody>
          <a:bodyPr wrap="none" rtlCol="0">
            <a:spAutoFit/>
          </a:bodyPr>
          <a:lstStyle/>
          <a:p>
            <a:pPr fontAlgn="base">
              <a:spcBef>
                <a:spcPct val="0"/>
              </a:spcBef>
              <a:spcAft>
                <a:spcPct val="0"/>
              </a:spcAft>
            </a:pPr>
            <a:r>
              <a:rPr lang="da-DK" sz="1600" dirty="0" smtClean="0">
                <a:latin typeface="Arial" pitchFamily="34" charset="0"/>
                <a:cs typeface="Arial" pitchFamily="34" charset="0"/>
              </a:rPr>
              <a:t>3</a:t>
            </a:r>
            <a:endParaRPr lang="da-DK" sz="1600" dirty="0">
              <a:latin typeface="Arial" pitchFamily="34" charset="0"/>
              <a:cs typeface="Arial" pitchFamily="34" charset="0"/>
            </a:endParaRPr>
          </a:p>
        </p:txBody>
      </p:sp>
      <p:sp>
        <p:nvSpPr>
          <p:cNvPr id="57" name="Tekstfelt 25"/>
          <p:cNvSpPr txBox="1"/>
          <p:nvPr/>
        </p:nvSpPr>
        <p:spPr>
          <a:xfrm>
            <a:off x="806345" y="3692341"/>
            <a:ext cx="298480" cy="338554"/>
          </a:xfrm>
          <a:prstGeom prst="rect">
            <a:avLst/>
          </a:prstGeom>
          <a:noFill/>
        </p:spPr>
        <p:txBody>
          <a:bodyPr wrap="none" rtlCol="0">
            <a:spAutoFit/>
          </a:bodyPr>
          <a:lstStyle/>
          <a:p>
            <a:pPr fontAlgn="base">
              <a:spcBef>
                <a:spcPct val="0"/>
              </a:spcBef>
              <a:spcAft>
                <a:spcPct val="0"/>
              </a:spcAft>
            </a:pPr>
            <a:r>
              <a:rPr lang="da-DK" sz="1600" dirty="0" smtClean="0">
                <a:latin typeface="Arial" pitchFamily="34" charset="0"/>
                <a:cs typeface="Arial" pitchFamily="34" charset="0"/>
              </a:rPr>
              <a:t>2</a:t>
            </a:r>
            <a:endParaRPr lang="da-DK" sz="1600" dirty="0">
              <a:latin typeface="Arial" pitchFamily="34" charset="0"/>
              <a:cs typeface="Arial" pitchFamily="34" charset="0"/>
            </a:endParaRPr>
          </a:p>
        </p:txBody>
      </p:sp>
      <p:sp>
        <p:nvSpPr>
          <p:cNvPr id="58" name="Tekstfelt 26"/>
          <p:cNvSpPr txBox="1"/>
          <p:nvPr/>
        </p:nvSpPr>
        <p:spPr>
          <a:xfrm>
            <a:off x="785366" y="4562665"/>
            <a:ext cx="298480" cy="338554"/>
          </a:xfrm>
          <a:prstGeom prst="rect">
            <a:avLst/>
          </a:prstGeom>
          <a:noFill/>
        </p:spPr>
        <p:txBody>
          <a:bodyPr wrap="none" rtlCol="0">
            <a:spAutoFit/>
          </a:bodyPr>
          <a:lstStyle/>
          <a:p>
            <a:pPr fontAlgn="base">
              <a:spcBef>
                <a:spcPct val="0"/>
              </a:spcBef>
              <a:spcAft>
                <a:spcPct val="0"/>
              </a:spcAft>
            </a:pPr>
            <a:r>
              <a:rPr lang="da-DK" sz="1600" dirty="0" smtClean="0">
                <a:latin typeface="Arial" pitchFamily="34" charset="0"/>
                <a:cs typeface="Arial" pitchFamily="34" charset="0"/>
              </a:rPr>
              <a:t>1</a:t>
            </a:r>
            <a:endParaRPr lang="da-DK" sz="1600" dirty="0">
              <a:latin typeface="Arial" pitchFamily="34" charset="0"/>
              <a:cs typeface="Arial" pitchFamily="34" charset="0"/>
            </a:endParaRPr>
          </a:p>
        </p:txBody>
      </p:sp>
      <p:sp>
        <p:nvSpPr>
          <p:cNvPr id="65" name="Tekstfelt 11"/>
          <p:cNvSpPr txBox="1"/>
          <p:nvPr/>
        </p:nvSpPr>
        <p:spPr>
          <a:xfrm>
            <a:off x="4010694" y="2234986"/>
            <a:ext cx="1331114" cy="1323439"/>
          </a:xfrm>
          <a:prstGeom prst="rect">
            <a:avLst/>
          </a:prstGeom>
          <a:noFill/>
        </p:spPr>
        <p:txBody>
          <a:bodyPr wrap="square" rtlCol="0">
            <a:spAutoFit/>
          </a:bodyPr>
          <a:lstStyle/>
          <a:p>
            <a:r>
              <a:rPr lang="en-GB" sz="1600" dirty="0">
                <a:latin typeface="Arial" pitchFamily="34" charset="0"/>
                <a:ea typeface="MS PGothic" pitchFamily="34" charset="-128"/>
                <a:cs typeface="Arial" pitchFamily="34" charset="0"/>
              </a:rPr>
              <a:t>≥2</a:t>
            </a:r>
          </a:p>
          <a:p>
            <a:pPr marL="182563" indent="-182563"/>
            <a:r>
              <a:rPr lang="en-GB" sz="1600" dirty="0" smtClean="0">
                <a:latin typeface="Arial" pitchFamily="34" charset="0"/>
                <a:ea typeface="MS PGothic" pitchFamily="34" charset="-128"/>
                <a:cs typeface="Arial" pitchFamily="34" charset="0"/>
              </a:rPr>
              <a:t>   or  ≥1 leading </a:t>
            </a:r>
            <a:r>
              <a:rPr lang="en-GB" sz="1600" dirty="0">
                <a:latin typeface="Arial" pitchFamily="34" charset="0"/>
                <a:ea typeface="MS PGothic" pitchFamily="34" charset="-128"/>
                <a:cs typeface="Arial" pitchFamily="34" charset="0"/>
              </a:rPr>
              <a:t>to hospital admission   </a:t>
            </a:r>
            <a:r>
              <a:rPr lang="en-GB" sz="1600" dirty="0" smtClean="0">
                <a:latin typeface="Arial" pitchFamily="34" charset="0"/>
                <a:ea typeface="MS PGothic" pitchFamily="34" charset="-128"/>
                <a:cs typeface="Arial" pitchFamily="34" charset="0"/>
              </a:rPr>
              <a:t> </a:t>
            </a:r>
            <a:endParaRPr lang="en-GB" sz="1600" dirty="0">
              <a:latin typeface="Arial" pitchFamily="34" charset="0"/>
              <a:ea typeface="MS PGothic" pitchFamily="34" charset="-128"/>
              <a:cs typeface="Arial" pitchFamily="34" charset="0"/>
            </a:endParaRPr>
          </a:p>
        </p:txBody>
      </p:sp>
      <p:sp>
        <p:nvSpPr>
          <p:cNvPr id="67" name="Tekstfelt 13"/>
          <p:cNvSpPr txBox="1"/>
          <p:nvPr/>
        </p:nvSpPr>
        <p:spPr>
          <a:xfrm>
            <a:off x="4039250" y="4562665"/>
            <a:ext cx="298480" cy="338554"/>
          </a:xfrm>
          <a:prstGeom prst="rect">
            <a:avLst/>
          </a:prstGeom>
          <a:noFill/>
        </p:spPr>
        <p:txBody>
          <a:bodyPr wrap="none" rtlCol="0">
            <a:spAutoFit/>
          </a:bodyPr>
          <a:lstStyle/>
          <a:p>
            <a:pPr fontAlgn="base">
              <a:spcBef>
                <a:spcPct val="0"/>
              </a:spcBef>
              <a:spcAft>
                <a:spcPct val="0"/>
              </a:spcAft>
            </a:pPr>
            <a:r>
              <a:rPr lang="da-DK" sz="1600" dirty="0" smtClean="0">
                <a:latin typeface="Arial" pitchFamily="34" charset="0"/>
                <a:cs typeface="Arial" pitchFamily="34" charset="0"/>
              </a:rPr>
              <a:t>0</a:t>
            </a:r>
            <a:endParaRPr lang="da-DK" sz="1600" dirty="0">
              <a:latin typeface="Arial" pitchFamily="34" charset="0"/>
              <a:cs typeface="Arial" pitchFamily="34" charset="0"/>
            </a:endParaRPr>
          </a:p>
        </p:txBody>
      </p:sp>
      <p:sp>
        <p:nvSpPr>
          <p:cNvPr id="68" name="7 CuadroTexto"/>
          <p:cNvSpPr txBox="1"/>
          <p:nvPr/>
        </p:nvSpPr>
        <p:spPr>
          <a:xfrm rot="16200000">
            <a:off x="3841084" y="3235039"/>
            <a:ext cx="3709334" cy="707886"/>
          </a:xfrm>
          <a:prstGeom prst="rect">
            <a:avLst/>
          </a:prstGeom>
          <a:noFill/>
        </p:spPr>
        <p:txBody>
          <a:bodyPr wrap="square" rtlCol="0">
            <a:spAutoFit/>
          </a:bodyPr>
          <a:lstStyle/>
          <a:p>
            <a:pPr algn="ctr" fontAlgn="base">
              <a:spcBef>
                <a:spcPct val="0"/>
              </a:spcBef>
              <a:spcAft>
                <a:spcPct val="0"/>
              </a:spcAft>
            </a:pPr>
            <a:r>
              <a:rPr lang="en-US" sz="2400" b="1" dirty="0" smtClean="0">
                <a:latin typeface="Arial" pitchFamily="34" charset="0"/>
                <a:cs typeface="Arial" pitchFamily="34" charset="0"/>
              </a:rPr>
              <a:t>Risk</a:t>
            </a:r>
            <a:endParaRPr lang="en-US" sz="2400" dirty="0" smtClean="0">
              <a:latin typeface="Arial" pitchFamily="34" charset="0"/>
              <a:cs typeface="Arial" pitchFamily="34" charset="0"/>
            </a:endParaRPr>
          </a:p>
          <a:p>
            <a:pPr algn="ctr" fontAlgn="base">
              <a:spcBef>
                <a:spcPct val="0"/>
              </a:spcBef>
              <a:spcAft>
                <a:spcPct val="0"/>
              </a:spcAft>
            </a:pPr>
            <a:r>
              <a:rPr lang="en-US" sz="1600" dirty="0" smtClean="0">
                <a:latin typeface="Arial" pitchFamily="34" charset="0"/>
                <a:cs typeface="Arial" pitchFamily="34" charset="0"/>
              </a:rPr>
              <a:t>no. of exacerbations in previous year</a:t>
            </a:r>
            <a:endParaRPr lang="en-US" sz="1600" dirty="0">
              <a:latin typeface="Arial" pitchFamily="34" charset="0"/>
              <a:cs typeface="Arial" pitchFamily="34" charset="0"/>
            </a:endParaRPr>
          </a:p>
        </p:txBody>
      </p:sp>
      <p:sp>
        <p:nvSpPr>
          <p:cNvPr id="69" name="Tekstfelt 12"/>
          <p:cNvSpPr txBox="1"/>
          <p:nvPr/>
        </p:nvSpPr>
        <p:spPr>
          <a:xfrm>
            <a:off x="4037282" y="3692341"/>
            <a:ext cx="1461817" cy="1077218"/>
          </a:xfrm>
          <a:prstGeom prst="rect">
            <a:avLst/>
          </a:prstGeom>
          <a:noFill/>
        </p:spPr>
        <p:txBody>
          <a:bodyPr wrap="square" rtlCol="0">
            <a:spAutoFit/>
          </a:bodyPr>
          <a:lstStyle/>
          <a:p>
            <a:pPr marL="182563" indent="-182563" fontAlgn="base">
              <a:spcBef>
                <a:spcPct val="0"/>
              </a:spcBef>
              <a:spcAft>
                <a:spcPct val="0"/>
              </a:spcAft>
            </a:pPr>
            <a:r>
              <a:rPr lang="da-DK" sz="1600" dirty="0" smtClean="0">
                <a:latin typeface="Arial" pitchFamily="34" charset="0"/>
                <a:cs typeface="Arial" pitchFamily="34" charset="0"/>
              </a:rPr>
              <a:t>1 </a:t>
            </a:r>
            <a:r>
              <a:rPr lang="en-GB" sz="1600" dirty="0" smtClean="0">
                <a:latin typeface="Arial" pitchFamily="34" charset="0"/>
                <a:ea typeface="MS PGothic" pitchFamily="34" charset="-128"/>
                <a:cs typeface="Arial" pitchFamily="34" charset="0"/>
              </a:rPr>
              <a:t>(</a:t>
            </a:r>
            <a:r>
              <a:rPr lang="en-GB" sz="1600" dirty="0">
                <a:latin typeface="Arial" pitchFamily="34" charset="0"/>
                <a:ea typeface="MS PGothic" pitchFamily="34" charset="-128"/>
                <a:cs typeface="Arial" pitchFamily="34" charset="0"/>
              </a:rPr>
              <a:t>not leading to hospital admission) </a:t>
            </a:r>
          </a:p>
          <a:p>
            <a:pPr fontAlgn="base">
              <a:spcBef>
                <a:spcPct val="0"/>
              </a:spcBef>
              <a:spcAft>
                <a:spcPct val="0"/>
              </a:spcAft>
            </a:pPr>
            <a:endParaRPr lang="da-DK" sz="1600" dirty="0">
              <a:latin typeface="Arial" pitchFamily="34" charset="0"/>
              <a:cs typeface="Arial" pitchFamily="34" charset="0"/>
            </a:endParaRPr>
          </a:p>
        </p:txBody>
      </p:sp>
    </p:spTree>
    <p:extLst>
      <p:ext uri="{BB962C8B-B14F-4D97-AF65-F5344CB8AC3E}">
        <p14:creationId xmlns:p14="http://schemas.microsoft.com/office/powerpoint/2010/main" val="2042963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 3"/>
          <p:cNvGraphicFramePr>
            <a:graphicFrameLocks noGrp="1"/>
          </p:cNvGraphicFramePr>
          <p:nvPr>
            <p:extLst>
              <p:ext uri="{D42A27DB-BD31-4B8C-83A1-F6EECF244321}">
                <p14:modId xmlns:p14="http://schemas.microsoft.com/office/powerpoint/2010/main" val="1938362356"/>
              </p:ext>
            </p:extLst>
          </p:nvPr>
        </p:nvGraphicFramePr>
        <p:xfrm>
          <a:off x="501072" y="1372461"/>
          <a:ext cx="8134928" cy="3797399"/>
        </p:xfrm>
        <a:graphic>
          <a:graphicData uri="http://schemas.openxmlformats.org/drawingml/2006/table">
            <a:tbl>
              <a:tblPr firstRow="1" bandRow="1">
                <a:tableStyleId>{00A15C55-8517-42AA-B614-E9B94910E393}</a:tableStyleId>
              </a:tblPr>
              <a:tblGrid>
                <a:gridCol w="927678"/>
                <a:gridCol w="1924050"/>
                <a:gridCol w="3005554"/>
                <a:gridCol w="97400"/>
                <a:gridCol w="2180246"/>
              </a:tblGrid>
              <a:tr h="408323">
                <a:tc>
                  <a:txBody>
                    <a:bodyPr/>
                    <a:lstStyle/>
                    <a:p>
                      <a:pPr algn="ctr"/>
                      <a:r>
                        <a:rPr lang="en-US" sz="1600" noProof="0" dirty="0" smtClean="0"/>
                        <a:t>Patient</a:t>
                      </a:r>
                      <a:endParaRPr lang="en-US" sz="1600" b="1" noProof="0" dirty="0">
                        <a:solidFill>
                          <a:schemeClr val="bg1"/>
                        </a:solidFill>
                        <a:latin typeface="+mn-lt"/>
                        <a:cs typeface="Times New Roman"/>
                      </a:endParaRPr>
                    </a:p>
                  </a:txBody>
                  <a:tcPr marL="36000" marR="36000" marT="36000" marB="36000" anchor="b"/>
                </a:tc>
                <a:tc>
                  <a:txBody>
                    <a:bodyPr/>
                    <a:lstStyle/>
                    <a:p>
                      <a:pPr algn="ctr"/>
                      <a:r>
                        <a:rPr lang="en-US" sz="1600" noProof="0" dirty="0" smtClean="0"/>
                        <a:t>Recommended first choice</a:t>
                      </a:r>
                      <a:endParaRPr lang="en-US" sz="1600" b="1" noProof="0" dirty="0">
                        <a:solidFill>
                          <a:schemeClr val="bg1"/>
                        </a:solidFill>
                        <a:latin typeface="+mn-lt"/>
                        <a:cs typeface="Times New Roman"/>
                      </a:endParaRPr>
                    </a:p>
                  </a:txBody>
                  <a:tcPr marL="36000" marR="36000" marT="36000" marB="36000" anchor="b"/>
                </a:tc>
                <a:tc>
                  <a:txBody>
                    <a:bodyPr/>
                    <a:lstStyle/>
                    <a:p>
                      <a:pPr algn="ctr"/>
                      <a:r>
                        <a:rPr lang="en-US" sz="1600" noProof="0" dirty="0" smtClean="0"/>
                        <a:t>Alternative choice</a:t>
                      </a:r>
                      <a:endParaRPr lang="en-US" sz="1600" b="1" noProof="0" dirty="0">
                        <a:solidFill>
                          <a:schemeClr val="bg1"/>
                        </a:solidFill>
                        <a:latin typeface="+mn-lt"/>
                        <a:cs typeface="Times New Roman"/>
                      </a:endParaRPr>
                    </a:p>
                  </a:txBody>
                  <a:tcPr marL="36000" marR="36000" marT="36000" marB="36000" anchor="b">
                    <a:lnR w="12700" cmpd="sng">
                      <a:noFill/>
                    </a:lnR>
                  </a:tcPr>
                </a:tc>
                <a:tc>
                  <a:txBody>
                    <a:bodyPr/>
                    <a:lstStyle/>
                    <a:p>
                      <a:pPr algn="ctr"/>
                      <a:endParaRPr lang="en-US" sz="1600" b="1" noProof="0" dirty="0">
                        <a:solidFill>
                          <a:schemeClr val="bg1"/>
                        </a:solidFill>
                        <a:latin typeface="+mn-lt"/>
                        <a:cs typeface="Times New Roman"/>
                      </a:endParaRPr>
                    </a:p>
                  </a:txBody>
                  <a:tcPr marL="36000" marR="36000" marT="36000" marB="36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noProof="0" dirty="0" smtClean="0"/>
                        <a:t>Other possible</a:t>
                      </a:r>
                    </a:p>
                    <a:p>
                      <a:pPr algn="ctr"/>
                      <a:r>
                        <a:rPr lang="en-US" sz="1600" noProof="0" dirty="0" smtClean="0"/>
                        <a:t>treatments</a:t>
                      </a:r>
                      <a:r>
                        <a:rPr lang="en-US" sz="1600" baseline="30000" noProof="0" dirty="0" smtClean="0"/>
                        <a:t>†</a:t>
                      </a:r>
                      <a:endParaRPr lang="en-US" sz="1600" b="1" baseline="30000" noProof="0" dirty="0">
                        <a:solidFill>
                          <a:schemeClr val="bg1"/>
                        </a:solidFill>
                        <a:latin typeface="+mn-lt"/>
                        <a:cs typeface="Times New Roman"/>
                      </a:endParaRPr>
                    </a:p>
                  </a:txBody>
                  <a:tcPr marL="36000" marR="36000" marT="36000" marB="36000" anchor="b">
                    <a:lnL w="12700" cmpd="sng">
                      <a:noFill/>
                    </a:lnL>
                  </a:tcPr>
                </a:tc>
              </a:tr>
              <a:tr h="583319">
                <a:tc>
                  <a:txBody>
                    <a:bodyPr/>
                    <a:lstStyle/>
                    <a:p>
                      <a:pPr algn="ctr">
                        <a:lnSpc>
                          <a:spcPct val="100000"/>
                        </a:lnSpc>
                        <a:spcBef>
                          <a:spcPts val="0"/>
                        </a:spcBef>
                        <a:spcAft>
                          <a:spcPts val="0"/>
                        </a:spcAft>
                      </a:pPr>
                      <a:r>
                        <a:rPr lang="en-US" sz="1600" noProof="0" dirty="0" smtClean="0"/>
                        <a:t>A</a:t>
                      </a:r>
                      <a:endParaRPr lang="en-US" sz="16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600" noProof="0" dirty="0" smtClean="0"/>
                        <a:t>SAMA prn </a:t>
                      </a:r>
                      <a:r>
                        <a:rPr lang="en-US" sz="1600" i="1" noProof="0" dirty="0" smtClean="0"/>
                        <a:t>or</a:t>
                      </a:r>
                      <a:r>
                        <a:rPr lang="en-US" sz="1600" noProof="0" dirty="0" smtClean="0"/>
                        <a:t> </a:t>
                      </a:r>
                    </a:p>
                    <a:p>
                      <a:pPr algn="ctr">
                        <a:lnSpc>
                          <a:spcPct val="100000"/>
                        </a:lnSpc>
                        <a:spcBef>
                          <a:spcPts val="0"/>
                        </a:spcBef>
                        <a:spcAft>
                          <a:spcPts val="0"/>
                        </a:spcAft>
                      </a:pPr>
                      <a:r>
                        <a:rPr lang="en-US" sz="1600" noProof="0" dirty="0" smtClean="0"/>
                        <a:t>SABA prn</a:t>
                      </a:r>
                      <a:endParaRPr lang="en-US" sz="1600"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600" noProof="0" dirty="0" smtClean="0"/>
                        <a:t>LAMA</a:t>
                      </a:r>
                      <a:r>
                        <a:rPr lang="en-US" sz="1600" baseline="0" noProof="0" dirty="0" smtClean="0"/>
                        <a:t> </a:t>
                      </a:r>
                      <a:r>
                        <a:rPr lang="en-US" sz="1600" i="1" baseline="0" noProof="0" dirty="0" smtClean="0"/>
                        <a:t>or</a:t>
                      </a:r>
                    </a:p>
                    <a:p>
                      <a:pPr algn="ctr">
                        <a:lnSpc>
                          <a:spcPct val="100000"/>
                        </a:lnSpc>
                        <a:spcBef>
                          <a:spcPts val="0"/>
                        </a:spcBef>
                        <a:spcAft>
                          <a:spcPts val="0"/>
                        </a:spcAft>
                      </a:pPr>
                      <a:r>
                        <a:rPr lang="en-US" sz="1600" baseline="0" noProof="0" dirty="0" smtClean="0"/>
                        <a:t>LABA </a:t>
                      </a:r>
                      <a:r>
                        <a:rPr lang="en-US" sz="1600" i="1" baseline="0" noProof="0" dirty="0" smtClean="0"/>
                        <a:t>or</a:t>
                      </a:r>
                    </a:p>
                    <a:p>
                      <a:pPr algn="ctr">
                        <a:lnSpc>
                          <a:spcPct val="100000"/>
                        </a:lnSpc>
                        <a:spcBef>
                          <a:spcPts val="0"/>
                        </a:spcBef>
                        <a:spcAft>
                          <a:spcPts val="0"/>
                        </a:spcAft>
                      </a:pPr>
                      <a:r>
                        <a:rPr lang="en-US" sz="1600" noProof="0" dirty="0" smtClean="0"/>
                        <a:t>SABA </a:t>
                      </a:r>
                      <a:r>
                        <a:rPr lang="en-US" sz="1600" baseline="0" noProof="0" dirty="0" smtClean="0"/>
                        <a:t>and SAMA</a:t>
                      </a:r>
                      <a:endParaRPr lang="en-US" sz="1600" baseline="0" noProof="0" dirty="0" smtClean="0">
                        <a:solidFill>
                          <a:schemeClr val="bg1"/>
                        </a:solidFill>
                      </a:endParaRPr>
                    </a:p>
                  </a:txBody>
                  <a:tcPr marL="36000" marR="36000" marT="36000" marB="36000" anchor="ctr">
                    <a:lnR w="12700" cmpd="sng">
                      <a:noFill/>
                    </a:lnR>
                  </a:tcPr>
                </a:tc>
                <a:tc>
                  <a:txBody>
                    <a:bodyPr/>
                    <a:lstStyle/>
                    <a:p>
                      <a:pPr algn="ctr">
                        <a:lnSpc>
                          <a:spcPct val="100000"/>
                        </a:lnSpc>
                        <a:spcBef>
                          <a:spcPts val="0"/>
                        </a:spcBef>
                        <a:spcAft>
                          <a:spcPts val="0"/>
                        </a:spcAft>
                      </a:pPr>
                      <a:endParaRPr lang="en-US" sz="1600" noProof="0" dirty="0">
                        <a:solidFill>
                          <a:schemeClr val="bg1"/>
                        </a:solidFill>
                        <a:latin typeface="+mn-lt"/>
                        <a:cs typeface="Times New Roman"/>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600" noProof="0" dirty="0" smtClean="0"/>
                        <a:t>Theophylline</a:t>
                      </a:r>
                      <a:endParaRPr lang="en-US" sz="1600" noProof="0" dirty="0">
                        <a:solidFill>
                          <a:schemeClr val="bg1"/>
                        </a:solidFill>
                        <a:latin typeface="+mn-lt"/>
                        <a:cs typeface="Times New Roman"/>
                      </a:endParaRPr>
                    </a:p>
                  </a:txBody>
                  <a:tcPr marL="36000" marR="36000" marT="36000" marB="36000" anchor="ctr">
                    <a:lnL w="12700" cmpd="sng">
                      <a:noFill/>
                    </a:lnL>
                  </a:tcPr>
                </a:tc>
              </a:tr>
              <a:tr h="583319">
                <a:tc>
                  <a:txBody>
                    <a:bodyPr/>
                    <a:lstStyle/>
                    <a:p>
                      <a:pPr algn="ctr">
                        <a:lnSpc>
                          <a:spcPct val="100000"/>
                        </a:lnSpc>
                        <a:spcBef>
                          <a:spcPts val="0"/>
                        </a:spcBef>
                        <a:spcAft>
                          <a:spcPts val="0"/>
                        </a:spcAft>
                      </a:pPr>
                      <a:r>
                        <a:rPr lang="en-US" sz="1600" noProof="0" dirty="0" smtClean="0"/>
                        <a:t>B</a:t>
                      </a:r>
                      <a:endParaRPr lang="en-US" sz="16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600" noProof="0" dirty="0" smtClean="0"/>
                        <a:t>LAMA </a:t>
                      </a:r>
                      <a:r>
                        <a:rPr lang="en-US" sz="1600" i="1" noProof="0" dirty="0" smtClean="0"/>
                        <a:t>or</a:t>
                      </a:r>
                      <a:r>
                        <a:rPr lang="en-US" sz="1600" noProof="0" dirty="0" smtClean="0"/>
                        <a:t> </a:t>
                      </a:r>
                    </a:p>
                    <a:p>
                      <a:pPr algn="ctr">
                        <a:lnSpc>
                          <a:spcPct val="100000"/>
                        </a:lnSpc>
                        <a:spcBef>
                          <a:spcPts val="0"/>
                        </a:spcBef>
                        <a:spcAft>
                          <a:spcPts val="0"/>
                        </a:spcAft>
                      </a:pPr>
                      <a:r>
                        <a:rPr lang="en-US" sz="1600" noProof="0" dirty="0" smtClean="0"/>
                        <a:t>LABA</a:t>
                      </a:r>
                      <a:endParaRPr lang="en-US" sz="1600"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600" noProof="0" dirty="0" smtClean="0"/>
                        <a:t>LAMA </a:t>
                      </a:r>
                      <a:r>
                        <a:rPr lang="en-US" sz="1600" baseline="0" noProof="0" dirty="0" smtClean="0"/>
                        <a:t>and LABA</a:t>
                      </a:r>
                      <a:endParaRPr lang="en-US" sz="1600" baseline="0" noProof="0" dirty="0" smtClean="0">
                        <a:solidFill>
                          <a:schemeClr val="bg1"/>
                        </a:solidFill>
                        <a:latin typeface="+mn-lt"/>
                        <a:cs typeface="Times New Roman"/>
                      </a:endParaRPr>
                    </a:p>
                  </a:txBody>
                  <a:tcPr marL="36000" marR="36000" marT="36000" marB="36000" anchor="ctr">
                    <a:lnR w="12700" cmpd="sng">
                      <a:noFill/>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noProof="0" dirty="0" smtClean="0">
                        <a:solidFill>
                          <a:schemeClr val="bg1"/>
                        </a:solidFill>
                        <a:latin typeface="+mn-lt"/>
                        <a:cs typeface="Times New Roman"/>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t>SABA </a:t>
                      </a:r>
                      <a:r>
                        <a:rPr lang="en-US" sz="1600" i="1" noProof="0" dirty="0" smtClean="0"/>
                        <a:t>and/or</a:t>
                      </a:r>
                      <a:r>
                        <a:rPr lang="en-US" sz="1600" noProof="0" dirty="0" smtClean="0"/>
                        <a:t> SAMA</a:t>
                      </a:r>
                      <a:endParaRPr lang="en-US" sz="1600" baseline="0" noProof="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t>Theophylline</a:t>
                      </a:r>
                      <a:endParaRPr lang="en-US" sz="1600" noProof="0" dirty="0" smtClean="0">
                        <a:solidFill>
                          <a:schemeClr val="bg1"/>
                        </a:solidFill>
                      </a:endParaRPr>
                    </a:p>
                  </a:txBody>
                  <a:tcPr marL="36000" marR="36000" marT="36000" marB="36000" anchor="ctr">
                    <a:lnL w="12700" cmpd="sng">
                      <a:noFill/>
                    </a:lnL>
                  </a:tcPr>
                </a:tc>
              </a:tr>
              <a:tr h="583319">
                <a:tc>
                  <a:txBody>
                    <a:bodyPr/>
                    <a:lstStyle/>
                    <a:p>
                      <a:pPr algn="ctr">
                        <a:lnSpc>
                          <a:spcPct val="100000"/>
                        </a:lnSpc>
                        <a:spcBef>
                          <a:spcPts val="0"/>
                        </a:spcBef>
                        <a:spcAft>
                          <a:spcPts val="0"/>
                        </a:spcAft>
                      </a:pPr>
                      <a:r>
                        <a:rPr lang="en-US" sz="1600" noProof="0" dirty="0" smtClean="0"/>
                        <a:t>C</a:t>
                      </a:r>
                      <a:endParaRPr lang="en-US" sz="16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600" noProof="0" dirty="0" smtClean="0"/>
                        <a:t>ICS +</a:t>
                      </a:r>
                      <a:r>
                        <a:rPr lang="en-US" sz="1600" baseline="0" noProof="0" dirty="0" smtClean="0"/>
                        <a:t> </a:t>
                      </a:r>
                      <a:r>
                        <a:rPr lang="en-US" sz="1600" noProof="0" dirty="0" smtClean="0"/>
                        <a:t>LABA </a:t>
                      </a:r>
                      <a:r>
                        <a:rPr lang="en-US" sz="1600" i="1" noProof="0" dirty="0" smtClean="0"/>
                        <a:t>or</a:t>
                      </a:r>
                    </a:p>
                    <a:p>
                      <a:pPr algn="ctr">
                        <a:lnSpc>
                          <a:spcPct val="100000"/>
                        </a:lnSpc>
                        <a:spcBef>
                          <a:spcPts val="0"/>
                        </a:spcBef>
                        <a:spcAft>
                          <a:spcPts val="0"/>
                        </a:spcAft>
                      </a:pPr>
                      <a:r>
                        <a:rPr lang="en-US" sz="1600" noProof="0" dirty="0" smtClean="0"/>
                        <a:t> LAMA</a:t>
                      </a:r>
                      <a:endParaRPr lang="en-US" sz="1600" noProof="0" dirty="0" smtClean="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600" noProof="0" dirty="0" smtClean="0"/>
                        <a:t>LAMA and LABA </a:t>
                      </a:r>
                      <a:r>
                        <a:rPr lang="en-US" sz="1600" i="1" noProof="0" dirty="0" smtClean="0"/>
                        <a:t>or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t>LAMA and PDE4-inh. </a:t>
                      </a:r>
                      <a:r>
                        <a:rPr lang="en-US" sz="1600" i="1" noProof="0" dirty="0" smtClean="0"/>
                        <a:t>or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t>LABA and PDE4-inh.</a:t>
                      </a:r>
                      <a:r>
                        <a:rPr lang="en-US" sz="1600" baseline="0" noProof="0" dirty="0" smtClean="0"/>
                        <a:t> </a:t>
                      </a:r>
                      <a:endParaRPr lang="en-US" sz="1600" i="0" noProof="0" dirty="0" smtClean="0">
                        <a:solidFill>
                          <a:schemeClr val="bg1"/>
                        </a:solidFill>
                      </a:endParaRPr>
                    </a:p>
                  </a:txBody>
                  <a:tcPr marL="36000" marR="36000" marT="36000" marB="36000" anchor="ctr">
                    <a:lnR w="12700" cmpd="sng">
                      <a:noFill/>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noProof="0" dirty="0" smtClean="0">
                        <a:solidFill>
                          <a:schemeClr val="bg1"/>
                        </a:solidFill>
                        <a:latin typeface="+mn-lt"/>
                        <a:cs typeface="Times New Roman"/>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t>SABA </a:t>
                      </a:r>
                      <a:r>
                        <a:rPr lang="en-US" sz="1600" i="1" noProof="0" dirty="0" smtClean="0"/>
                        <a:t>and/or</a:t>
                      </a:r>
                      <a:r>
                        <a:rPr lang="en-US" sz="1600" noProof="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t>Theophylline</a:t>
                      </a:r>
                      <a:endParaRPr lang="en-US" sz="1600" i="1" noProof="0" dirty="0" smtClean="0">
                        <a:solidFill>
                          <a:schemeClr val="bg1"/>
                        </a:solidFill>
                      </a:endParaRPr>
                    </a:p>
                  </a:txBody>
                  <a:tcPr marL="36000" marR="36000" marT="36000" marB="36000" anchor="ctr">
                    <a:lnL w="12700" cmpd="sng">
                      <a:noFill/>
                    </a:lnL>
                  </a:tcPr>
                </a:tc>
              </a:tr>
              <a:tr h="933311">
                <a:tc>
                  <a:txBody>
                    <a:bodyPr/>
                    <a:lstStyle/>
                    <a:p>
                      <a:pPr algn="ctr">
                        <a:lnSpc>
                          <a:spcPct val="100000"/>
                        </a:lnSpc>
                        <a:spcBef>
                          <a:spcPts val="0"/>
                        </a:spcBef>
                        <a:spcAft>
                          <a:spcPts val="0"/>
                        </a:spcAft>
                      </a:pPr>
                      <a:r>
                        <a:rPr lang="en-US" sz="1600" noProof="0" dirty="0" smtClean="0"/>
                        <a:t>D</a:t>
                      </a:r>
                      <a:endParaRPr lang="en-US" sz="1600" b="1" noProof="0" dirty="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600" noProof="0" dirty="0" smtClean="0"/>
                        <a:t>ICS + LABA </a:t>
                      </a:r>
                      <a:r>
                        <a:rPr lang="en-US" sz="1600" i="1" noProof="0" dirty="0" smtClean="0"/>
                        <a:t>and/or</a:t>
                      </a:r>
                      <a:r>
                        <a:rPr lang="en-US" sz="1600" noProof="0" dirty="0" smtClean="0"/>
                        <a:t> LAMA</a:t>
                      </a:r>
                      <a:endParaRPr lang="en-US" sz="1600" noProof="0" dirty="0" smtClean="0">
                        <a:solidFill>
                          <a:schemeClr val="bg1"/>
                        </a:solidFill>
                        <a:latin typeface="+mn-lt"/>
                        <a:cs typeface="Times New Roman"/>
                      </a:endParaRPr>
                    </a:p>
                  </a:txBody>
                  <a:tcPr marL="36000" marR="36000" marT="36000" marB="36000" anchor="ctr"/>
                </a:tc>
                <a:tc>
                  <a:txBody>
                    <a:bodyPr/>
                    <a:lstStyle/>
                    <a:p>
                      <a:pPr algn="ctr">
                        <a:lnSpc>
                          <a:spcPct val="100000"/>
                        </a:lnSpc>
                        <a:spcBef>
                          <a:spcPts val="0"/>
                        </a:spcBef>
                        <a:spcAft>
                          <a:spcPts val="0"/>
                        </a:spcAft>
                      </a:pPr>
                      <a:r>
                        <a:rPr lang="en-US" sz="1600" noProof="0" dirty="0" smtClean="0"/>
                        <a:t>ICS + LABA and LAMA </a:t>
                      </a:r>
                      <a:r>
                        <a:rPr lang="en-US" sz="1600" i="1" noProof="0" dirty="0" smtClean="0"/>
                        <a:t>or</a:t>
                      </a:r>
                      <a:r>
                        <a:rPr lang="en-US" sz="1600" noProof="0" dirty="0" smtClean="0"/>
                        <a:t> </a:t>
                      </a:r>
                    </a:p>
                    <a:p>
                      <a:pPr algn="ctr">
                        <a:lnSpc>
                          <a:spcPct val="100000"/>
                        </a:lnSpc>
                        <a:spcBef>
                          <a:spcPts val="0"/>
                        </a:spcBef>
                        <a:spcAft>
                          <a:spcPts val="0"/>
                        </a:spcAft>
                      </a:pPr>
                      <a:r>
                        <a:rPr lang="en-US" sz="1600" noProof="0" dirty="0" smtClean="0"/>
                        <a:t>ICS+LABA and PDE4-inh.</a:t>
                      </a:r>
                      <a:r>
                        <a:rPr lang="en-US" sz="1600" baseline="0" noProof="0" dirty="0" smtClean="0"/>
                        <a:t> </a:t>
                      </a:r>
                      <a:r>
                        <a:rPr lang="en-US" sz="1600" i="1" baseline="0" noProof="0" dirty="0" smtClean="0"/>
                        <a:t>or</a:t>
                      </a:r>
                    </a:p>
                    <a:p>
                      <a:pPr algn="ctr">
                        <a:lnSpc>
                          <a:spcPct val="100000"/>
                        </a:lnSpc>
                        <a:spcBef>
                          <a:spcPts val="0"/>
                        </a:spcBef>
                        <a:spcAft>
                          <a:spcPts val="0"/>
                        </a:spcAft>
                      </a:pPr>
                      <a:r>
                        <a:rPr lang="en-US" sz="1600" baseline="0" noProof="0" dirty="0" smtClean="0"/>
                        <a:t>LAMA and LABA </a:t>
                      </a:r>
                      <a:r>
                        <a:rPr lang="en-US" sz="1600" i="1" baseline="0" noProof="0" dirty="0" smtClean="0"/>
                        <a:t>or</a:t>
                      </a:r>
                      <a:endParaRPr lang="en-US" sz="1600" i="1" noProof="0" dirty="0" smtClean="0"/>
                    </a:p>
                    <a:p>
                      <a:pPr algn="ctr">
                        <a:lnSpc>
                          <a:spcPct val="100000"/>
                        </a:lnSpc>
                        <a:spcBef>
                          <a:spcPts val="0"/>
                        </a:spcBef>
                        <a:spcAft>
                          <a:spcPts val="0"/>
                        </a:spcAft>
                      </a:pPr>
                      <a:r>
                        <a:rPr lang="en-US" sz="1600" noProof="0" dirty="0" smtClean="0"/>
                        <a:t>LAMA and PDE4-inh.</a:t>
                      </a:r>
                      <a:endParaRPr lang="en-US" sz="1600" i="1" noProof="0" dirty="0" smtClean="0">
                        <a:solidFill>
                          <a:schemeClr val="bg1"/>
                        </a:solidFill>
                      </a:endParaRPr>
                    </a:p>
                  </a:txBody>
                  <a:tcPr marL="36000" marR="36000" marT="36000" marB="36000" anchor="ctr">
                    <a:lnR w="12700" cmpd="sng">
                      <a:noFill/>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noProof="0" dirty="0" smtClean="0">
                        <a:solidFill>
                          <a:schemeClr val="bg1"/>
                        </a:solidFill>
                        <a:latin typeface="+mn-lt"/>
                        <a:cs typeface="Times New Roman"/>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noProof="0" dirty="0" smtClean="0"/>
                        <a:t>Carbocysteine</a:t>
                      </a:r>
                      <a:endParaRPr lang="en-US" sz="1600" noProof="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t>SABA a</a:t>
                      </a:r>
                      <a:r>
                        <a:rPr lang="en-US" sz="1600" i="1" noProof="0" dirty="0" smtClean="0"/>
                        <a:t>nd/or</a:t>
                      </a:r>
                      <a:r>
                        <a:rPr lang="en-US" sz="1600" noProof="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t>Theophylline</a:t>
                      </a:r>
                      <a:endParaRPr lang="en-US" sz="1600" noProof="0" dirty="0" smtClean="0">
                        <a:solidFill>
                          <a:schemeClr val="bg1"/>
                        </a:solidFill>
                      </a:endParaRPr>
                    </a:p>
                  </a:txBody>
                  <a:tcPr marL="36000" marR="36000" marT="36000" marB="36000" anchor="ctr">
                    <a:lnL w="12700" cmpd="sng">
                      <a:noFill/>
                    </a:lnL>
                  </a:tcPr>
                </a:tc>
              </a:tr>
            </a:tbl>
          </a:graphicData>
        </a:graphic>
      </p:graphicFrame>
      <p:pic>
        <p:nvPicPr>
          <p:cNvPr id="24" name="Picture 4" descr="GOLD2-v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134" y="0"/>
            <a:ext cx="1136866" cy="113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9592" y="6208279"/>
            <a:ext cx="6419358" cy="646331"/>
          </a:xfrm>
          <a:prstGeom prst="rect">
            <a:avLst/>
          </a:prstGeom>
        </p:spPr>
        <p:txBody>
          <a:bodyPr wrap="square">
            <a:spAutoFit/>
          </a:bodyPr>
          <a:lstStyle/>
          <a:p>
            <a:pPr fontAlgn="base">
              <a:spcBef>
                <a:spcPct val="0"/>
              </a:spcBef>
              <a:spcAft>
                <a:spcPct val="0"/>
              </a:spcAft>
            </a:pPr>
            <a:r>
              <a:rPr lang="en-US" sz="1200" dirty="0">
                <a:solidFill>
                  <a:srgbClr val="FFFFFF"/>
                </a:solidFill>
                <a:cs typeface="Arial" pitchFamily="34" charset="0"/>
              </a:rPr>
              <a:t>*Medications in each box are mentioned in alphabetical order, and therefore not necessarily in order of </a:t>
            </a:r>
            <a:r>
              <a:rPr lang="en-US" sz="1200" dirty="0" smtClean="0">
                <a:solidFill>
                  <a:srgbClr val="FFFFFF"/>
                </a:solidFill>
                <a:cs typeface="Arial" pitchFamily="34" charset="0"/>
              </a:rPr>
              <a:t>preference. </a:t>
            </a:r>
            <a:r>
              <a:rPr lang="en-US" sz="1200" baseline="30000" dirty="0" smtClean="0">
                <a:solidFill>
                  <a:srgbClr val="FFFFFF"/>
                </a:solidFill>
                <a:cs typeface="Arial" pitchFamily="34" charset="0"/>
              </a:rPr>
              <a:t>†</a:t>
            </a:r>
            <a:r>
              <a:rPr lang="en-US" sz="1200" dirty="0" smtClean="0">
                <a:solidFill>
                  <a:srgbClr val="FFFFFF"/>
                </a:solidFill>
                <a:cs typeface="Arial" pitchFamily="34" charset="0"/>
              </a:rPr>
              <a:t>Medications </a:t>
            </a:r>
            <a:r>
              <a:rPr lang="en-US" sz="1200" dirty="0">
                <a:solidFill>
                  <a:srgbClr val="FFFFFF"/>
                </a:solidFill>
                <a:cs typeface="Arial" pitchFamily="34" charset="0"/>
              </a:rPr>
              <a:t>in this column can be used alone or in combination with other options in the </a:t>
            </a:r>
            <a:r>
              <a:rPr lang="en-US" sz="1200" dirty="0" smtClean="0">
                <a:solidFill>
                  <a:srgbClr val="FFFFFF"/>
                </a:solidFill>
                <a:cs typeface="Arial" pitchFamily="34" charset="0"/>
              </a:rPr>
              <a:t>recommended </a:t>
            </a:r>
            <a:r>
              <a:rPr lang="en-US" sz="1200" dirty="0">
                <a:solidFill>
                  <a:srgbClr val="FFFFFF"/>
                </a:solidFill>
                <a:cs typeface="Arial" pitchFamily="34" charset="0"/>
              </a:rPr>
              <a:t>f</a:t>
            </a:r>
            <a:r>
              <a:rPr lang="en-US" sz="1200" dirty="0" smtClean="0">
                <a:solidFill>
                  <a:srgbClr val="FFFFFF"/>
                </a:solidFill>
                <a:cs typeface="Arial" pitchFamily="34" charset="0"/>
              </a:rPr>
              <a:t>irst </a:t>
            </a:r>
            <a:r>
              <a:rPr lang="en-US" sz="1200" dirty="0">
                <a:solidFill>
                  <a:srgbClr val="FFFFFF"/>
                </a:solidFill>
                <a:cs typeface="Arial" pitchFamily="34" charset="0"/>
              </a:rPr>
              <a:t>c</a:t>
            </a:r>
            <a:r>
              <a:rPr lang="en-US" sz="1200" dirty="0" smtClean="0">
                <a:solidFill>
                  <a:srgbClr val="FFFFFF"/>
                </a:solidFill>
                <a:cs typeface="Arial" pitchFamily="34" charset="0"/>
              </a:rPr>
              <a:t>hoice </a:t>
            </a:r>
            <a:r>
              <a:rPr lang="en-US" sz="1200" dirty="0">
                <a:solidFill>
                  <a:srgbClr val="FFFFFF"/>
                </a:solidFill>
                <a:cs typeface="Arial" pitchFamily="34" charset="0"/>
              </a:rPr>
              <a:t>and </a:t>
            </a:r>
            <a:r>
              <a:rPr lang="en-US" sz="1200" dirty="0" smtClean="0">
                <a:solidFill>
                  <a:srgbClr val="FFFFFF"/>
                </a:solidFill>
                <a:cs typeface="Arial" pitchFamily="34" charset="0"/>
              </a:rPr>
              <a:t>alternative </a:t>
            </a:r>
            <a:r>
              <a:rPr lang="en-US" sz="1200" dirty="0">
                <a:solidFill>
                  <a:srgbClr val="FFFFFF"/>
                </a:solidFill>
                <a:cs typeface="Arial" pitchFamily="34" charset="0"/>
              </a:rPr>
              <a:t>c</a:t>
            </a:r>
            <a:r>
              <a:rPr lang="en-US" sz="1200" dirty="0" smtClean="0">
                <a:solidFill>
                  <a:srgbClr val="FFFFFF"/>
                </a:solidFill>
                <a:cs typeface="Arial" pitchFamily="34" charset="0"/>
              </a:rPr>
              <a:t>hoice columns</a:t>
            </a:r>
            <a:endParaRPr lang="el-GR" sz="1200" dirty="0">
              <a:solidFill>
                <a:srgbClr val="FFFFFF"/>
              </a:solidFill>
              <a:cs typeface="Arial" pitchFamily="34" charset="0"/>
            </a:endParaRPr>
          </a:p>
        </p:txBody>
      </p:sp>
      <p:sp>
        <p:nvSpPr>
          <p:cNvPr id="6" name="Rectangle 5"/>
          <p:cNvSpPr/>
          <p:nvPr/>
        </p:nvSpPr>
        <p:spPr>
          <a:xfrm>
            <a:off x="508000" y="4125292"/>
            <a:ext cx="8128000" cy="10708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44"/>
          <p:cNvSpPr>
            <a:spLocks noChangeArrowheads="1"/>
          </p:cNvSpPr>
          <p:nvPr/>
        </p:nvSpPr>
        <p:spPr bwMode="auto">
          <a:xfrm>
            <a:off x="4519613" y="6523639"/>
            <a:ext cx="4638675" cy="32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r>
              <a:rPr lang="en-US" sz="1400" b="1" dirty="0" smtClean="0">
                <a:solidFill>
                  <a:srgbClr val="FFFFFF"/>
                </a:solidFill>
                <a:cs typeface="Arial" pitchFamily="34" charset="0"/>
              </a:rPr>
              <a:t>GOLD 2014</a:t>
            </a:r>
            <a:endParaRPr lang="el-GR" sz="1400" b="1" dirty="0">
              <a:solidFill>
                <a:srgbClr val="FFFFFF"/>
              </a:solidFill>
              <a:cs typeface="Arial" pitchFamily="34" charset="0"/>
            </a:endParaRPr>
          </a:p>
        </p:txBody>
      </p:sp>
      <p:sp>
        <p:nvSpPr>
          <p:cNvPr id="8" name="Rectangle 3"/>
          <p:cNvSpPr txBox="1">
            <a:spLocks noChangeArrowheads="1"/>
          </p:cNvSpPr>
          <p:nvPr/>
        </p:nvSpPr>
        <p:spPr>
          <a:xfrm>
            <a:off x="508000" y="1338263"/>
            <a:ext cx="8128000" cy="4660900"/>
          </a:xfrm>
          <a:prstGeom prst="rect">
            <a:avLst/>
          </a:prstGeom>
        </p:spPr>
        <p:txBody>
          <a:bodyPr/>
          <a:lstStyle>
            <a:lvl1pPr marL="342900" indent="-342900" algn="l" rtl="0" eaLnBrk="0" fontAlgn="base" hangingPunct="0">
              <a:lnSpc>
                <a:spcPct val="100000"/>
              </a:lnSpc>
              <a:spcBef>
                <a:spcPct val="0"/>
              </a:spcBef>
              <a:spcAft>
                <a:spcPts val="600"/>
              </a:spcAft>
              <a:buClr>
                <a:srgbClr val="FFFF00"/>
              </a:buClr>
              <a:buFont typeface="Wingdings" pitchFamily="2" charset="2"/>
              <a:buChar char="§"/>
              <a:defRPr sz="2400" b="0">
                <a:solidFill>
                  <a:schemeClr val="bg1"/>
                </a:solidFill>
                <a:latin typeface="+mn-lt"/>
                <a:ea typeface="+mn-ea"/>
                <a:cs typeface="+mn-cs"/>
              </a:defRPr>
            </a:lvl1pPr>
            <a:lvl2pPr marL="666750" indent="-317500" algn="l" rtl="0" eaLnBrk="0" fontAlgn="base" hangingPunct="0">
              <a:lnSpc>
                <a:spcPct val="100000"/>
              </a:lnSpc>
              <a:spcBef>
                <a:spcPct val="0"/>
              </a:spcBef>
              <a:spcAft>
                <a:spcPts val="600"/>
              </a:spcAft>
              <a:buClr>
                <a:srgbClr val="FFFF00"/>
              </a:buClr>
              <a:buChar char="–"/>
              <a:defRPr sz="2000" b="0">
                <a:solidFill>
                  <a:schemeClr val="bg1"/>
                </a:solidFill>
                <a:latin typeface="+mn-lt"/>
              </a:defRPr>
            </a:lvl2pPr>
            <a:lvl3pPr marL="939800" indent="-260350" algn="l" rtl="0" eaLnBrk="0" fontAlgn="base" hangingPunct="0">
              <a:lnSpc>
                <a:spcPct val="100000"/>
              </a:lnSpc>
              <a:spcBef>
                <a:spcPct val="0"/>
              </a:spcBef>
              <a:spcAft>
                <a:spcPts val="600"/>
              </a:spcAft>
              <a:buClr>
                <a:srgbClr val="FFFF00"/>
              </a:buClr>
              <a:buChar char="•"/>
              <a:defRPr sz="2000" b="0">
                <a:solidFill>
                  <a:schemeClr val="bg1"/>
                </a:solidFill>
                <a:latin typeface="+mn-lt"/>
              </a:defRPr>
            </a:lvl3pPr>
            <a:lvl4pPr marL="1282700" indent="-342900" algn="l" rtl="0" eaLnBrk="0" fontAlgn="base" hangingPunct="0">
              <a:lnSpc>
                <a:spcPct val="100000"/>
              </a:lnSpc>
              <a:spcBef>
                <a:spcPct val="0"/>
              </a:spcBef>
              <a:spcAft>
                <a:spcPts val="600"/>
              </a:spcAft>
              <a:buClr>
                <a:srgbClr val="FFFF00"/>
              </a:buClr>
              <a:buChar char="–"/>
              <a:defRPr sz="2000" b="0">
                <a:solidFill>
                  <a:schemeClr val="bg1"/>
                </a:solidFill>
                <a:latin typeface="+mn-lt"/>
              </a:defRPr>
            </a:lvl4pPr>
            <a:lvl5pPr marL="1562100" indent="-266700" algn="l" rtl="0" eaLnBrk="0" fontAlgn="base" hangingPunct="0">
              <a:lnSpc>
                <a:spcPct val="100000"/>
              </a:lnSpc>
              <a:spcBef>
                <a:spcPct val="0"/>
              </a:spcBef>
              <a:spcAft>
                <a:spcPts val="600"/>
              </a:spcAft>
              <a:buClr>
                <a:srgbClr val="FFFF00"/>
              </a:buClr>
              <a:buChar char="»"/>
              <a:defRPr sz="2000" b="0">
                <a:solidFill>
                  <a:schemeClr val="bg1"/>
                </a:solidFill>
                <a:latin typeface="+mn-lt"/>
              </a:defRPr>
            </a:lvl5pPr>
            <a:lvl6pPr marL="2514600" indent="-228600" algn="l" rtl="0" fontAlgn="base">
              <a:lnSpc>
                <a:spcPct val="110000"/>
              </a:lnSpc>
              <a:spcBef>
                <a:spcPct val="0"/>
              </a:spcBef>
              <a:spcAft>
                <a:spcPct val="0"/>
              </a:spcAft>
              <a:buClr>
                <a:srgbClr val="FFFF00"/>
              </a:buClr>
              <a:buChar char="»"/>
              <a:defRPr sz="2000">
                <a:solidFill>
                  <a:schemeClr val="bg1"/>
                </a:solidFill>
                <a:latin typeface="+mn-lt"/>
              </a:defRPr>
            </a:lvl6pPr>
            <a:lvl7pPr marL="2971800" indent="-228600" algn="l" rtl="0" fontAlgn="base">
              <a:lnSpc>
                <a:spcPct val="110000"/>
              </a:lnSpc>
              <a:spcBef>
                <a:spcPct val="0"/>
              </a:spcBef>
              <a:spcAft>
                <a:spcPct val="0"/>
              </a:spcAft>
              <a:buClr>
                <a:srgbClr val="FFFF00"/>
              </a:buClr>
              <a:buChar char="»"/>
              <a:defRPr sz="2000">
                <a:solidFill>
                  <a:schemeClr val="bg1"/>
                </a:solidFill>
                <a:latin typeface="+mn-lt"/>
              </a:defRPr>
            </a:lvl7pPr>
            <a:lvl8pPr marL="3429000" indent="-228600" algn="l" rtl="0" fontAlgn="base">
              <a:lnSpc>
                <a:spcPct val="110000"/>
              </a:lnSpc>
              <a:spcBef>
                <a:spcPct val="0"/>
              </a:spcBef>
              <a:spcAft>
                <a:spcPct val="0"/>
              </a:spcAft>
              <a:buClr>
                <a:srgbClr val="FFFF00"/>
              </a:buClr>
              <a:buChar char="»"/>
              <a:defRPr sz="2000">
                <a:solidFill>
                  <a:schemeClr val="bg1"/>
                </a:solidFill>
                <a:latin typeface="+mn-lt"/>
              </a:defRPr>
            </a:lvl8pPr>
            <a:lvl9pPr marL="3886200" indent="-228600" algn="l" rtl="0" fontAlgn="base">
              <a:lnSpc>
                <a:spcPct val="110000"/>
              </a:lnSpc>
              <a:spcBef>
                <a:spcPct val="0"/>
              </a:spcBef>
              <a:spcAft>
                <a:spcPct val="0"/>
              </a:spcAft>
              <a:buClr>
                <a:srgbClr val="FFFF00"/>
              </a:buClr>
              <a:buChar char="»"/>
              <a:defRPr sz="2000">
                <a:solidFill>
                  <a:schemeClr val="bg1"/>
                </a:solidFill>
                <a:latin typeface="+mn-lt"/>
              </a:defRPr>
            </a:lvl9pPr>
          </a:lstStyle>
          <a:p>
            <a:endParaRPr lang="en-GB" kern="0" dirty="0" smtClean="0">
              <a:solidFill>
                <a:srgbClr val="FFFFFF"/>
              </a:solidFill>
            </a:endParaRPr>
          </a:p>
          <a:p>
            <a:endParaRPr lang="en-GB" kern="0" dirty="0">
              <a:solidFill>
                <a:srgbClr val="FFFFFF"/>
              </a:solidFill>
            </a:endParaRPr>
          </a:p>
          <a:p>
            <a:endParaRPr lang="en-GB" kern="0" dirty="0" smtClean="0">
              <a:solidFill>
                <a:srgbClr val="FFFFFF"/>
              </a:solidFill>
            </a:endParaRPr>
          </a:p>
          <a:p>
            <a:endParaRPr lang="en-GB" kern="0" dirty="0">
              <a:solidFill>
                <a:srgbClr val="FFFFFF"/>
              </a:solidFill>
            </a:endParaRPr>
          </a:p>
          <a:p>
            <a:endParaRPr lang="en-GB" kern="0" dirty="0" smtClean="0">
              <a:solidFill>
                <a:srgbClr val="FFFFFF"/>
              </a:solidFill>
            </a:endParaRPr>
          </a:p>
          <a:p>
            <a:endParaRPr lang="en-GB" kern="0" dirty="0">
              <a:solidFill>
                <a:srgbClr val="FFFFFF"/>
              </a:solidFill>
            </a:endParaRPr>
          </a:p>
          <a:p>
            <a:endParaRPr lang="en-GB" kern="0" dirty="0" smtClean="0">
              <a:solidFill>
                <a:srgbClr val="FFFFFF"/>
              </a:solidFill>
            </a:endParaRPr>
          </a:p>
          <a:p>
            <a:endParaRPr lang="en-GB" kern="0" dirty="0">
              <a:solidFill>
                <a:srgbClr val="FFFFFF"/>
              </a:solidFill>
            </a:endParaRPr>
          </a:p>
          <a:p>
            <a:endParaRPr lang="en-GB" kern="0" dirty="0" smtClean="0">
              <a:solidFill>
                <a:srgbClr val="FFFFFF"/>
              </a:solidFill>
            </a:endParaRPr>
          </a:p>
          <a:p>
            <a:r>
              <a:rPr lang="en-GB" sz="1800" kern="0" dirty="0" smtClean="0">
                <a:solidFill>
                  <a:srgbClr val="FFFFFF"/>
                </a:solidFill>
              </a:rPr>
              <a:t>ICS + LABA is more effective than monocomponents alone in improving lung function, health status and exacerbations in patients with moderate to severe COPD</a:t>
            </a:r>
            <a:endParaRPr lang="en-GB" sz="1800" kern="0" dirty="0">
              <a:solidFill>
                <a:srgbClr val="FFFFFF"/>
              </a:solidFill>
            </a:endParaRPr>
          </a:p>
        </p:txBody>
      </p:sp>
    </p:spTree>
    <p:extLst>
      <p:ext uri="{BB962C8B-B14F-4D97-AF65-F5344CB8AC3E}">
        <p14:creationId xmlns:p14="http://schemas.microsoft.com/office/powerpoint/2010/main" val="2255258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solidFill>
                  <a:srgbClr val="FF0000"/>
                </a:solidFill>
                <a:latin typeface="Arial" pitchFamily="34" charset="0"/>
                <a:cs typeface="Arial" pitchFamily="34" charset="0"/>
              </a:rPr>
              <a:t>Patients who may benefit from ICS</a:t>
            </a:r>
            <a:endParaRPr lang="el-GR" sz="3200" dirty="0">
              <a:solidFill>
                <a:srgbClr val="FF0000"/>
              </a:solidFill>
              <a:latin typeface="Arial" pitchFamily="34" charset="0"/>
              <a:cs typeface="Arial" pitchFamily="34" charset="0"/>
            </a:endParaRPr>
          </a:p>
        </p:txBody>
      </p:sp>
      <p:sp>
        <p:nvSpPr>
          <p:cNvPr id="4" name="Content Placeholder 3"/>
          <p:cNvSpPr>
            <a:spLocks noGrp="1"/>
          </p:cNvSpPr>
          <p:nvPr>
            <p:ph idx="1"/>
          </p:nvPr>
        </p:nvSpPr>
        <p:spPr/>
        <p:txBody>
          <a:bodyPr/>
          <a:lstStyle/>
          <a:p>
            <a:pPr>
              <a:spcAft>
                <a:spcPts val="2400"/>
              </a:spcAft>
            </a:pPr>
            <a:r>
              <a:rPr lang="en-US" dirty="0" smtClean="0"/>
              <a:t>Asthma-COPD overlap syndrome </a:t>
            </a:r>
          </a:p>
          <a:p>
            <a:pPr>
              <a:spcAft>
                <a:spcPts val="2400"/>
              </a:spcAft>
            </a:pPr>
            <a:r>
              <a:rPr lang="en-US" dirty="0" err="1" smtClean="0"/>
              <a:t>Eosinophilic</a:t>
            </a:r>
            <a:r>
              <a:rPr lang="en-US" dirty="0" smtClean="0"/>
              <a:t> airway inflammation</a:t>
            </a:r>
          </a:p>
          <a:p>
            <a:pPr>
              <a:spcAft>
                <a:spcPts val="2400"/>
              </a:spcAft>
            </a:pPr>
            <a:r>
              <a:rPr lang="en-US" dirty="0" smtClean="0"/>
              <a:t>Frequent </a:t>
            </a:r>
            <a:r>
              <a:rPr lang="en-US" dirty="0" err="1" smtClean="0"/>
              <a:t>exacerbators</a:t>
            </a:r>
            <a:r>
              <a:rPr lang="en-US" dirty="0" smtClean="0"/>
              <a:t> </a:t>
            </a:r>
            <a:r>
              <a:rPr lang="el-GR" dirty="0" smtClean="0"/>
              <a:t>(</a:t>
            </a:r>
            <a:r>
              <a:rPr lang="en-US" dirty="0" smtClean="0"/>
              <a:t>on effective bronchodilation)</a:t>
            </a:r>
            <a:endParaRPr lang="el-GR" dirty="0" smtClean="0"/>
          </a:p>
          <a:p>
            <a:pPr>
              <a:spcAft>
                <a:spcPts val="2400"/>
              </a:spcAft>
            </a:pPr>
            <a:r>
              <a:rPr lang="en-US" dirty="0" smtClean="0"/>
              <a:t>Patients who are already on ICS</a:t>
            </a:r>
            <a:r>
              <a:rPr lang="el-GR" dirty="0" smtClean="0"/>
              <a:t> (?)</a:t>
            </a:r>
          </a:p>
        </p:txBody>
      </p:sp>
    </p:spTree>
    <p:extLst>
      <p:ext uri="{BB962C8B-B14F-4D97-AF65-F5344CB8AC3E}">
        <p14:creationId xmlns:p14="http://schemas.microsoft.com/office/powerpoint/2010/main" val="1265890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1"/>
          <p:cNvSpPr>
            <a:spLocks noGrp="1"/>
          </p:cNvSpPr>
          <p:nvPr>
            <p:ph type="title"/>
          </p:nvPr>
        </p:nvSpPr>
        <p:spPr/>
        <p:txBody>
          <a:bodyPr/>
          <a:lstStyle/>
          <a:p>
            <a:r>
              <a:rPr lang="nb-NO" altLang="nb-NO" dirty="0" smtClean="0"/>
              <a:t>Case 2</a:t>
            </a:r>
          </a:p>
        </p:txBody>
      </p:sp>
      <p:sp>
        <p:nvSpPr>
          <p:cNvPr id="25603" name="Plassholder for innhold 2"/>
          <p:cNvSpPr>
            <a:spLocks noGrp="1"/>
          </p:cNvSpPr>
          <p:nvPr>
            <p:ph idx="1"/>
          </p:nvPr>
        </p:nvSpPr>
        <p:spPr>
          <a:xfrm>
            <a:off x="323850" y="1484313"/>
            <a:ext cx="8496300" cy="4641850"/>
          </a:xfrm>
        </p:spPr>
        <p:txBody>
          <a:bodyPr>
            <a:normAutofit lnSpcReduction="10000"/>
          </a:bodyPr>
          <a:lstStyle/>
          <a:p>
            <a:r>
              <a:rPr lang="en-GB" altLang="nb-NO" sz="2000" dirty="0" smtClean="0">
                <a:latin typeface="Arial" panose="020B0604020202020204" pitchFamily="34" charset="0"/>
                <a:cs typeface="Arial" panose="020B0604020202020204" pitchFamily="34" charset="0"/>
              </a:rPr>
              <a:t>Man, 68 years old.</a:t>
            </a:r>
          </a:p>
          <a:p>
            <a:r>
              <a:rPr lang="en-GB" altLang="nb-NO" sz="2000" dirty="0" smtClean="0">
                <a:latin typeface="Arial" panose="020B0604020202020204" pitchFamily="34" charset="0"/>
                <a:cs typeface="Arial" panose="020B0604020202020204" pitchFamily="34" charset="0"/>
              </a:rPr>
              <a:t>Contact due to increased shortness of breath in periods and is coughing. </a:t>
            </a:r>
          </a:p>
          <a:p>
            <a:r>
              <a:rPr lang="en-GB" altLang="nb-NO" sz="2000" dirty="0" smtClean="0">
                <a:latin typeface="Arial" panose="020B0604020202020204" pitchFamily="34" charset="0"/>
                <a:cs typeface="Arial" panose="020B0604020202020204" pitchFamily="34" charset="0"/>
              </a:rPr>
              <a:t>Past medical history; retired, office worker. </a:t>
            </a:r>
          </a:p>
          <a:p>
            <a:endParaRPr lang="en-GB" altLang="nb-NO" sz="2000" dirty="0" smtClean="0">
              <a:latin typeface="Arial" panose="020B0604020202020204" pitchFamily="34" charset="0"/>
              <a:cs typeface="Arial" panose="020B0604020202020204" pitchFamily="34" charset="0"/>
            </a:endParaRPr>
          </a:p>
          <a:p>
            <a:r>
              <a:rPr lang="en-GB" altLang="nb-NO" sz="2000" dirty="0" smtClean="0">
                <a:latin typeface="Arial" panose="020B0604020202020204" pitchFamily="34" charset="0"/>
                <a:cs typeface="Arial" panose="020B0604020202020204" pitchFamily="34" charset="0"/>
              </a:rPr>
              <a:t>Smokes 15-20 cigarettes </a:t>
            </a:r>
            <a:r>
              <a:rPr lang="en-GB" altLang="nb-NO" sz="2000" dirty="0" err="1" smtClean="0">
                <a:latin typeface="Arial" panose="020B0604020202020204" pitchFamily="34" charset="0"/>
                <a:cs typeface="Arial" panose="020B0604020202020204" pitchFamily="34" charset="0"/>
              </a:rPr>
              <a:t>pr</a:t>
            </a:r>
            <a:r>
              <a:rPr lang="en-GB" altLang="nb-NO" sz="2000" dirty="0" smtClean="0">
                <a:latin typeface="Arial" panose="020B0604020202020204" pitchFamily="34" charset="0"/>
                <a:cs typeface="Arial" panose="020B0604020202020204" pitchFamily="34" charset="0"/>
              </a:rPr>
              <a:t> day since 14 years old.</a:t>
            </a:r>
          </a:p>
          <a:p>
            <a:r>
              <a:rPr lang="en-GB" altLang="nb-NO" sz="2000" dirty="0" smtClean="0">
                <a:latin typeface="Arial" panose="020B0604020202020204" pitchFamily="34" charset="0"/>
                <a:cs typeface="Arial" panose="020B0604020202020204" pitchFamily="34" charset="0"/>
              </a:rPr>
              <a:t> </a:t>
            </a:r>
          </a:p>
          <a:p>
            <a:r>
              <a:rPr lang="en-GB" altLang="nb-NO" sz="2000" dirty="0" smtClean="0">
                <a:latin typeface="Arial" panose="020B0604020202020204" pitchFamily="34" charset="0"/>
                <a:cs typeface="Arial" panose="020B0604020202020204" pitchFamily="34" charset="0"/>
              </a:rPr>
              <a:t>Feels quite well, over the years been treated for pneumonia, last year had three episodes of “bronchitis” for which he received antibiotics. </a:t>
            </a:r>
          </a:p>
          <a:p>
            <a:r>
              <a:rPr lang="en-GB" altLang="nb-NO" sz="2000" dirty="0" smtClean="0">
                <a:latin typeface="Arial" panose="020B0604020202020204" pitchFamily="34" charset="0"/>
                <a:cs typeface="Arial" panose="020B0604020202020204" pitchFamily="34" charset="0"/>
              </a:rPr>
              <a:t>Less active than before but has not thought much about this, puts it down to age. </a:t>
            </a:r>
          </a:p>
          <a:p>
            <a:endParaRPr lang="en-GB" altLang="nb-NO" sz="2000" dirty="0" smtClean="0">
              <a:latin typeface="Arial" panose="020B0604020202020204" pitchFamily="34" charset="0"/>
              <a:cs typeface="Arial" panose="020B0604020202020204" pitchFamily="34" charset="0"/>
            </a:endParaRPr>
          </a:p>
          <a:p>
            <a:r>
              <a:rPr lang="en-GB" altLang="nb-NO" sz="2000" dirty="0" smtClean="0">
                <a:latin typeface="Arial" panose="020B0604020202020204" pitchFamily="34" charset="0"/>
                <a:cs typeface="Arial" panose="020B0604020202020204" pitchFamily="34" charset="0"/>
              </a:rPr>
              <a:t>Examination; Blood pressure normal, Normal lung sounds, ECG normal, no temperature, normal CRP.</a:t>
            </a:r>
          </a:p>
        </p:txBody>
      </p:sp>
      <p:sp>
        <p:nvSpPr>
          <p:cNvPr id="25604" name="Plassholder for bunntekst 3"/>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endParaRPr lang="nb-NO" altLang="nb-NO" sz="1200" smtClean="0">
              <a:solidFill>
                <a:srgbClr val="898989"/>
              </a:solidFill>
            </a:endParaRPr>
          </a:p>
        </p:txBody>
      </p:sp>
    </p:spTree>
    <p:extLst>
      <p:ext uri="{BB962C8B-B14F-4D97-AF65-F5344CB8AC3E}">
        <p14:creationId xmlns:p14="http://schemas.microsoft.com/office/powerpoint/2010/main" val="36719235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Bild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79400"/>
            <a:ext cx="81359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Bild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87688"/>
            <a:ext cx="45720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4"/>
          <p:cNvSpPr>
            <a:spLocks noChangeArrowheads="1"/>
          </p:cNvSpPr>
          <p:nvPr/>
        </p:nvSpPr>
        <p:spPr bwMode="auto">
          <a:xfrm>
            <a:off x="5220072" y="3400474"/>
            <a:ext cx="3627916"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r>
              <a:rPr lang="en-GB" altLang="nb-NO" sz="2000" dirty="0" smtClean="0">
                <a:latin typeface="Arial" panose="020B0604020202020204" pitchFamily="34" charset="0"/>
                <a:ea typeface="Calibri" panose="020F0502020204030204" pitchFamily="34" charset="0"/>
                <a:cs typeface="Arial" panose="020B0604020202020204" pitchFamily="34" charset="0"/>
              </a:rPr>
              <a:t>Describe the curve </a:t>
            </a:r>
          </a:p>
          <a:p>
            <a:pPr>
              <a:spcBef>
                <a:spcPct val="0"/>
              </a:spcBef>
              <a:buFontTx/>
              <a:buNone/>
            </a:pPr>
            <a:endParaRPr lang="en-GB" altLang="nb-NO" sz="1200" dirty="0" smtClean="0">
              <a:ea typeface="Calibri" panose="020F0502020204030204" pitchFamily="34" charset="0"/>
              <a:cs typeface="Arial" panose="020B0604020202020204" pitchFamily="34" charset="0"/>
            </a:endParaRPr>
          </a:p>
          <a:p>
            <a:pPr>
              <a:spcBef>
                <a:spcPct val="0"/>
              </a:spcBef>
              <a:buFontTx/>
              <a:buNone/>
            </a:pPr>
            <a:r>
              <a:rPr lang="en-GB" altLang="nb-NO" sz="2000" dirty="0" smtClean="0">
                <a:latin typeface="Arial" panose="020B0604020202020204" pitchFamily="34" charset="0"/>
                <a:ea typeface="Calibri" panose="020F0502020204030204" pitchFamily="34" charset="0"/>
                <a:cs typeface="Arial" panose="020B0604020202020204" pitchFamily="34" charset="0"/>
              </a:rPr>
              <a:t>Interpreter the reversibility test</a:t>
            </a:r>
          </a:p>
          <a:p>
            <a:pPr>
              <a:spcBef>
                <a:spcPct val="0"/>
              </a:spcBef>
              <a:buFontTx/>
              <a:buNone/>
            </a:pPr>
            <a:endParaRPr lang="en-GB" altLang="nb-NO" sz="1200" dirty="0" smtClean="0">
              <a:ea typeface="Calibri" panose="020F0502020204030204" pitchFamily="34" charset="0"/>
              <a:cs typeface="Arial" panose="020B0604020202020204" pitchFamily="34" charset="0"/>
            </a:endParaRPr>
          </a:p>
          <a:p>
            <a:pPr>
              <a:spcBef>
                <a:spcPct val="0"/>
              </a:spcBef>
              <a:buFontTx/>
              <a:buNone/>
            </a:pPr>
            <a:r>
              <a:rPr lang="en-GB" altLang="nb-NO" sz="2000" dirty="0" smtClean="0">
                <a:latin typeface="Arial" panose="020B0604020202020204" pitchFamily="34" charset="0"/>
                <a:ea typeface="Calibri" panose="020F0502020204030204" pitchFamily="34" charset="0"/>
                <a:cs typeface="Arial" panose="020B0604020202020204" pitchFamily="34" charset="0"/>
              </a:rPr>
              <a:t>More information?</a:t>
            </a:r>
          </a:p>
          <a:p>
            <a:pPr>
              <a:spcBef>
                <a:spcPct val="0"/>
              </a:spcBef>
              <a:buFontTx/>
              <a:buNone/>
            </a:pPr>
            <a:endParaRPr lang="en-GB" altLang="nb-NO" sz="2000" dirty="0">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r>
              <a:rPr lang="en-GB" altLang="nb-NO" sz="2000" dirty="0" smtClean="0">
                <a:latin typeface="Arial" panose="020B0604020202020204" pitchFamily="34" charset="0"/>
                <a:ea typeface="Calibri" panose="020F0502020204030204" pitchFamily="34" charset="0"/>
                <a:cs typeface="Arial" panose="020B0604020202020204" pitchFamily="34" charset="0"/>
              </a:rPr>
              <a:t>Diagnosis?</a:t>
            </a:r>
          </a:p>
          <a:p>
            <a:pPr>
              <a:spcBef>
                <a:spcPct val="0"/>
              </a:spcBef>
              <a:buFontTx/>
              <a:buNone/>
            </a:pPr>
            <a:endParaRPr lang="en-GB" altLang="nb-NO" sz="20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r>
              <a:rPr lang="en-GB" altLang="nb-NO" sz="2000" dirty="0" smtClean="0">
                <a:latin typeface="Arial" panose="020B0604020202020204" pitchFamily="34" charset="0"/>
                <a:ea typeface="Calibri" panose="020F0502020204030204" pitchFamily="34" charset="0"/>
                <a:cs typeface="Arial" panose="020B0604020202020204" pitchFamily="34" charset="0"/>
              </a:rPr>
              <a:t>Management? </a:t>
            </a:r>
            <a:endParaRPr lang="en-GB" altLang="nb-NO" sz="2000" dirty="0">
              <a:latin typeface="Arial" panose="020B0604020202020204" pitchFamily="34" charset="0"/>
              <a:ea typeface="Calibri" panose="020F0502020204030204" pitchFamily="34" charset="0"/>
              <a:cs typeface="Arial" panose="020B0604020202020204" pitchFamily="34" charset="0"/>
            </a:endParaRPr>
          </a:p>
        </p:txBody>
      </p:sp>
      <p:sp>
        <p:nvSpPr>
          <p:cNvPr id="2" name="TekstSylinder 1"/>
          <p:cNvSpPr txBox="1"/>
          <p:nvPr/>
        </p:nvSpPr>
        <p:spPr>
          <a:xfrm>
            <a:off x="5255667" y="6348158"/>
            <a:ext cx="1281120" cy="369332"/>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CCQ = 1,6</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80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Group 1"/>
          <p:cNvGraphicFramePr>
            <a:graphicFrameLocks noGrp="1"/>
          </p:cNvGraphicFramePr>
          <p:nvPr/>
        </p:nvGraphicFramePr>
        <p:xfrm>
          <a:off x="2687836" y="1803797"/>
          <a:ext cx="3616524" cy="3429000"/>
        </p:xfrm>
        <a:graphic>
          <a:graphicData uri="http://schemas.openxmlformats.org/drawingml/2006/table">
            <a:tbl>
              <a:tblPr/>
              <a:tblGrid>
                <a:gridCol w="1808262"/>
                <a:gridCol w="1808262"/>
              </a:tblGrid>
              <a:tr h="1714500">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dirty="0" smtClean="0">
                          <a:ln>
                            <a:noFill/>
                          </a:ln>
                          <a:solidFill>
                            <a:srgbClr val="000000"/>
                          </a:solidFill>
                          <a:effectLst/>
                          <a:latin typeface="Gill Sans" charset="0"/>
                          <a:ea typeface="Gill Sans" charset="0"/>
                          <a:cs typeface="Gill Sans" charset="0"/>
                          <a:sym typeface="Gill Sans" charset="0"/>
                        </a:rPr>
                        <a:t>C</a:t>
                      </a:r>
                      <a:endParaRPr kumimoji="0" lang="nb-NO" sz="8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FFC000"/>
                    </a:solidFill>
                  </a:tcPr>
                </a:tc>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smtClean="0">
                          <a:ln>
                            <a:noFill/>
                          </a:ln>
                          <a:solidFill>
                            <a:srgbClr val="000000"/>
                          </a:solidFill>
                          <a:effectLst/>
                          <a:latin typeface="Gill Sans" charset="0"/>
                          <a:ea typeface="Gill Sans" charset="0"/>
                          <a:cs typeface="Gill Sans" charset="0"/>
                          <a:sym typeface="Gill Sans" charset="0"/>
                        </a:rPr>
                        <a:t>D</a:t>
                      </a:r>
                      <a:endParaRPr kumimoji="0" lang="nb-NO" sz="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E32400"/>
                    </a:solidFill>
                  </a:tcPr>
                </a:tc>
              </a:tr>
              <a:tr h="1714500">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dirty="0" smtClean="0">
                          <a:ln>
                            <a:noFill/>
                          </a:ln>
                          <a:solidFill>
                            <a:srgbClr val="000000"/>
                          </a:solidFill>
                          <a:effectLst/>
                          <a:latin typeface="Gill Sans" charset="0"/>
                          <a:ea typeface="Gill Sans" charset="0"/>
                          <a:cs typeface="Gill Sans" charset="0"/>
                          <a:sym typeface="Gill Sans" charset="0"/>
                        </a:rPr>
                        <a:t>A</a:t>
                      </a:r>
                      <a:endParaRPr kumimoji="0" lang="nb-NO" sz="8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96D35F"/>
                    </a:solidFill>
                  </a:tcPr>
                </a:tc>
                <a:tc>
                  <a:txBody>
                    <a:bodyPr/>
                    <a:lstStyle>
                      <a:lvl1pPr defTabSz="0">
                        <a:tabLst>
                          <a:tab pos="914400" algn="l"/>
                        </a:tabLst>
                        <a:defRPr sz="3000">
                          <a:solidFill>
                            <a:srgbClr val="000000"/>
                          </a:solidFill>
                          <a:latin typeface="Gill Sans" charset="0"/>
                          <a:ea typeface="Gill Sans" charset="0"/>
                          <a:cs typeface="Gill Sans" charset="0"/>
                          <a:sym typeface="Gill Sans" charset="0"/>
                        </a:defRPr>
                      </a:lvl1pPr>
                      <a:lvl2pPr defTabSz="0">
                        <a:tabLst>
                          <a:tab pos="914400" algn="l"/>
                        </a:tabLst>
                        <a:defRPr sz="3000">
                          <a:solidFill>
                            <a:srgbClr val="000000"/>
                          </a:solidFill>
                          <a:latin typeface="Gill Sans" charset="0"/>
                          <a:ea typeface="Gill Sans" charset="0"/>
                          <a:cs typeface="Gill Sans" charset="0"/>
                          <a:sym typeface="Gill Sans" charset="0"/>
                        </a:defRPr>
                      </a:lvl2pPr>
                      <a:lvl3pPr defTabSz="0">
                        <a:tabLst>
                          <a:tab pos="914400" algn="l"/>
                        </a:tabLst>
                        <a:defRPr sz="3000">
                          <a:solidFill>
                            <a:srgbClr val="000000"/>
                          </a:solidFill>
                          <a:latin typeface="Gill Sans" charset="0"/>
                          <a:ea typeface="Gill Sans" charset="0"/>
                          <a:cs typeface="Gill Sans" charset="0"/>
                          <a:sym typeface="Gill Sans" charset="0"/>
                        </a:defRPr>
                      </a:lvl3pPr>
                      <a:lvl4pPr defTabSz="0">
                        <a:tabLst>
                          <a:tab pos="914400" algn="l"/>
                        </a:tabLst>
                        <a:defRPr sz="3000">
                          <a:solidFill>
                            <a:srgbClr val="000000"/>
                          </a:solidFill>
                          <a:latin typeface="Gill Sans" charset="0"/>
                          <a:ea typeface="Gill Sans" charset="0"/>
                          <a:cs typeface="Gill Sans" charset="0"/>
                          <a:sym typeface="Gill Sans" charset="0"/>
                        </a:defRPr>
                      </a:lvl4pPr>
                      <a:lvl5pPr defTabSz="0">
                        <a:tabLst>
                          <a:tab pos="914400" algn="l"/>
                        </a:tabLst>
                        <a:defRPr sz="3000">
                          <a:solidFill>
                            <a:srgbClr val="000000"/>
                          </a:solidFill>
                          <a:latin typeface="Gill Sans" charset="0"/>
                          <a:ea typeface="Gill Sans" charset="0"/>
                          <a:cs typeface="Gill Sans" charset="0"/>
                          <a:sym typeface="Gill Sans" charset="0"/>
                        </a:defRPr>
                      </a:lvl5pPr>
                      <a:lvl6pPr marL="4572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6pPr>
                      <a:lvl7pPr marL="9144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7pPr>
                      <a:lvl8pPr marL="13716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8pPr>
                      <a:lvl9pPr marL="1828800" algn="ctr" defTabSz="0" fontAlgn="base" hangingPunct="0">
                        <a:spcBef>
                          <a:spcPct val="0"/>
                        </a:spcBef>
                        <a:spcAft>
                          <a:spcPct val="0"/>
                        </a:spcAft>
                        <a:tabLst>
                          <a:tab pos="914400" algn="l"/>
                        </a:tabLst>
                        <a:defRPr sz="3000">
                          <a:solidFill>
                            <a:srgbClr val="000000"/>
                          </a:solidFill>
                          <a:latin typeface="Gill Sans" charset="0"/>
                          <a:ea typeface="Gill Sans" charset="0"/>
                          <a:cs typeface="Gill Sans" charset="0"/>
                          <a:sym typeface="Gill Sans"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914400" algn="l"/>
                        </a:tabLst>
                      </a:pPr>
                      <a:r>
                        <a:rPr kumimoji="0" lang="nb-NO" sz="2500" b="0" i="0" u="none" strike="noStrike" cap="none" normalizeH="0" baseline="0" dirty="0" smtClean="0">
                          <a:ln>
                            <a:noFill/>
                          </a:ln>
                          <a:solidFill>
                            <a:srgbClr val="000000"/>
                          </a:solidFill>
                          <a:effectLst/>
                          <a:latin typeface="Gill Sans" charset="0"/>
                          <a:ea typeface="Gill Sans" charset="0"/>
                          <a:cs typeface="Gill Sans" charset="0"/>
                          <a:sym typeface="Gill Sans" charset="0"/>
                        </a:rPr>
                        <a:t>B</a:t>
                      </a:r>
                      <a:endParaRPr kumimoji="0" lang="nb-NO" sz="8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35719" marR="35719" marT="35719" marB="35719" anchor="ctr" horzOverflow="overflow">
                    <a:lnL w="25400" cap="flat" cmpd="sng" algn="ctr">
                      <a:solidFill>
                        <a:srgbClr val="000000"/>
                      </a:solidFill>
                      <a:prstDash val="solid"/>
                      <a:miter lim="0"/>
                      <a:headEnd type="none" w="med" len="med"/>
                      <a:tailEnd type="none" w="med" len="med"/>
                    </a:lnL>
                    <a:lnR w="25400" cap="flat" cmpd="sng" algn="ctr">
                      <a:solidFill>
                        <a:srgbClr val="000000"/>
                      </a:solidFill>
                      <a:prstDash val="solid"/>
                      <a:miter lim="0"/>
                      <a:headEnd type="none" w="med" len="med"/>
                      <a:tailEnd type="none" w="med" len="med"/>
                    </a:lnR>
                    <a:lnT w="25400" cap="flat" cmpd="sng" algn="ctr">
                      <a:solidFill>
                        <a:srgbClr val="000000"/>
                      </a:solidFill>
                      <a:prstDash val="solid"/>
                      <a:miter lim="0"/>
                      <a:headEnd type="none" w="med" len="med"/>
                      <a:tailEnd type="none" w="med" len="med"/>
                    </a:lnT>
                    <a:lnB w="25400" cap="flat" cmpd="sng" algn="ctr">
                      <a:solidFill>
                        <a:srgbClr val="000000"/>
                      </a:solidFill>
                      <a:prstDash val="solid"/>
                      <a:miter lim="0"/>
                      <a:headEnd type="none" w="med" len="med"/>
                      <a:tailEnd type="none" w="med" len="med"/>
                    </a:lnB>
                    <a:lnTlToBr>
                      <a:noFill/>
                    </a:lnTlToBr>
                    <a:lnBlToTr>
                      <a:noFill/>
                    </a:lnBlToTr>
                    <a:solidFill>
                      <a:srgbClr val="FFFF00"/>
                    </a:solidFill>
                  </a:tcPr>
                </a:tc>
              </a:tr>
            </a:tbl>
          </a:graphicData>
        </a:graphic>
      </p:graphicFrame>
      <p:sp>
        <p:nvSpPr>
          <p:cNvPr id="16397" name="AutoShape 18"/>
          <p:cNvSpPr>
            <a:spLocks/>
          </p:cNvSpPr>
          <p:nvPr/>
        </p:nvSpPr>
        <p:spPr bwMode="auto">
          <a:xfrm>
            <a:off x="1704455" y="2786063"/>
            <a:ext cx="567035" cy="508992"/>
          </a:xfrm>
          <a:custGeom>
            <a:avLst/>
            <a:gdLst>
              <a:gd name="T0" fmla="*/ 257175 w 21600"/>
              <a:gd name="T1" fmla="*/ 361950 h 21600"/>
              <a:gd name="T2" fmla="*/ 257175 w 21600"/>
              <a:gd name="T3" fmla="*/ 361950 h 21600"/>
              <a:gd name="T4" fmla="*/ 257175 w 21600"/>
              <a:gd name="T5" fmla="*/ 361950 h 21600"/>
              <a:gd name="T6" fmla="*/ 257175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dirty="0"/>
              <a:t>III</a:t>
            </a:r>
          </a:p>
        </p:txBody>
      </p:sp>
      <p:sp>
        <p:nvSpPr>
          <p:cNvPr id="16398" name="AutoShape 19"/>
          <p:cNvSpPr>
            <a:spLocks/>
          </p:cNvSpPr>
          <p:nvPr/>
        </p:nvSpPr>
        <p:spPr bwMode="auto">
          <a:xfrm>
            <a:off x="1704455" y="1991320"/>
            <a:ext cx="587127" cy="508992"/>
          </a:xfrm>
          <a:custGeom>
            <a:avLst/>
            <a:gdLst>
              <a:gd name="T0" fmla="*/ 284957 w 21600"/>
              <a:gd name="T1" fmla="*/ 361950 h 21600"/>
              <a:gd name="T2" fmla="*/ 284957 w 21600"/>
              <a:gd name="T3" fmla="*/ 361950 h 21600"/>
              <a:gd name="T4" fmla="*/ 284957 w 21600"/>
              <a:gd name="T5" fmla="*/ 361950 h 21600"/>
              <a:gd name="T6" fmla="*/ 284957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3200" dirty="0"/>
              <a:t>IV</a:t>
            </a:r>
          </a:p>
        </p:txBody>
      </p:sp>
      <p:sp>
        <p:nvSpPr>
          <p:cNvPr id="16399" name="AutoShape 20"/>
          <p:cNvSpPr>
            <a:spLocks/>
          </p:cNvSpPr>
          <p:nvPr/>
        </p:nvSpPr>
        <p:spPr bwMode="auto">
          <a:xfrm>
            <a:off x="1704455" y="3741539"/>
            <a:ext cx="512340" cy="508992"/>
          </a:xfrm>
          <a:custGeom>
            <a:avLst/>
            <a:gdLst>
              <a:gd name="T0" fmla="*/ 190500 w 21600"/>
              <a:gd name="T1" fmla="*/ 361950 h 21600"/>
              <a:gd name="T2" fmla="*/ 190500 w 21600"/>
              <a:gd name="T3" fmla="*/ 361950 h 21600"/>
              <a:gd name="T4" fmla="*/ 190500 w 21600"/>
              <a:gd name="T5" fmla="*/ 361950 h 21600"/>
              <a:gd name="T6" fmla="*/ 19050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dirty="0"/>
              <a:t>II</a:t>
            </a:r>
          </a:p>
        </p:txBody>
      </p:sp>
      <p:sp>
        <p:nvSpPr>
          <p:cNvPr id="16400" name="AutoShape 21"/>
          <p:cNvSpPr>
            <a:spLocks/>
          </p:cNvSpPr>
          <p:nvPr/>
        </p:nvSpPr>
        <p:spPr bwMode="auto">
          <a:xfrm>
            <a:off x="1888577" y="4536281"/>
            <a:ext cx="281337" cy="508992"/>
          </a:xfrm>
          <a:custGeom>
            <a:avLst/>
            <a:gdLst>
              <a:gd name="T0" fmla="*/ 123825 w 21600"/>
              <a:gd name="T1" fmla="*/ 361950 h 21600"/>
              <a:gd name="T2" fmla="*/ 123825 w 21600"/>
              <a:gd name="T3" fmla="*/ 361950 h 21600"/>
              <a:gd name="T4" fmla="*/ 123825 w 21600"/>
              <a:gd name="T5" fmla="*/ 361950 h 21600"/>
              <a:gd name="T6" fmla="*/ 123825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dirty="0"/>
              <a:t>I</a:t>
            </a:r>
          </a:p>
        </p:txBody>
      </p:sp>
      <p:sp>
        <p:nvSpPr>
          <p:cNvPr id="16401" name="AutoShape 22"/>
          <p:cNvSpPr>
            <a:spLocks/>
          </p:cNvSpPr>
          <p:nvPr/>
        </p:nvSpPr>
        <p:spPr bwMode="auto">
          <a:xfrm>
            <a:off x="6710661" y="2393156"/>
            <a:ext cx="565919" cy="526852"/>
          </a:xfrm>
          <a:custGeom>
            <a:avLst/>
            <a:gdLst>
              <a:gd name="T0" fmla="*/ 402432 w 21600"/>
              <a:gd name="T1" fmla="*/ 374650 h 21600"/>
              <a:gd name="T2" fmla="*/ 402432 w 21600"/>
              <a:gd name="T3" fmla="*/ 374650 h 21600"/>
              <a:gd name="T4" fmla="*/ 402432 w 21600"/>
              <a:gd name="T5" fmla="*/ 374650 h 21600"/>
              <a:gd name="T6" fmla="*/ 402432 w 21600"/>
              <a:gd name="T7" fmla="*/ 374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a:t>≥2</a:t>
            </a:r>
          </a:p>
        </p:txBody>
      </p:sp>
      <p:sp>
        <p:nvSpPr>
          <p:cNvPr id="16402" name="AutoShape 23"/>
          <p:cNvSpPr>
            <a:spLocks/>
          </p:cNvSpPr>
          <p:nvPr/>
        </p:nvSpPr>
        <p:spPr bwMode="auto">
          <a:xfrm>
            <a:off x="6842373" y="3750469"/>
            <a:ext cx="267891" cy="508992"/>
          </a:xfrm>
          <a:custGeom>
            <a:avLst/>
            <a:gdLst>
              <a:gd name="T0" fmla="*/ 190500 w 21600"/>
              <a:gd name="T1" fmla="*/ 361950 h 21600"/>
              <a:gd name="T2" fmla="*/ 190500 w 21600"/>
              <a:gd name="T3" fmla="*/ 361950 h 21600"/>
              <a:gd name="T4" fmla="*/ 190500 w 21600"/>
              <a:gd name="T5" fmla="*/ 361950 h 21600"/>
              <a:gd name="T6" fmla="*/ 19050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a:t>1</a:t>
            </a:r>
          </a:p>
        </p:txBody>
      </p:sp>
      <p:sp>
        <p:nvSpPr>
          <p:cNvPr id="16403" name="AutoShape 24"/>
          <p:cNvSpPr>
            <a:spLocks/>
          </p:cNvSpPr>
          <p:nvPr/>
        </p:nvSpPr>
        <p:spPr bwMode="auto">
          <a:xfrm>
            <a:off x="6860232" y="4536281"/>
            <a:ext cx="267891" cy="508992"/>
          </a:xfrm>
          <a:custGeom>
            <a:avLst/>
            <a:gdLst>
              <a:gd name="T0" fmla="*/ 190500 w 21600"/>
              <a:gd name="T1" fmla="*/ 361950 h 21600"/>
              <a:gd name="T2" fmla="*/ 190500 w 21600"/>
              <a:gd name="T3" fmla="*/ 361950 h 21600"/>
              <a:gd name="T4" fmla="*/ 190500 w 21600"/>
              <a:gd name="T5" fmla="*/ 361950 h 21600"/>
              <a:gd name="T6" fmla="*/ 19050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953"/>
              <a:t>0</a:t>
            </a:r>
          </a:p>
        </p:txBody>
      </p:sp>
      <p:sp>
        <p:nvSpPr>
          <p:cNvPr id="16404" name="AutoShape 25"/>
          <p:cNvSpPr>
            <a:spLocks/>
          </p:cNvSpPr>
          <p:nvPr/>
        </p:nvSpPr>
        <p:spPr bwMode="auto">
          <a:xfrm>
            <a:off x="1187624" y="1334988"/>
            <a:ext cx="1400869" cy="571500"/>
          </a:xfrm>
          <a:custGeom>
            <a:avLst/>
            <a:gdLst>
              <a:gd name="T0" fmla="*/ 536575 w 21600"/>
              <a:gd name="T1" fmla="*/ 406400 h 21600"/>
              <a:gd name="T2" fmla="*/ 536575 w 21600"/>
              <a:gd name="T3" fmla="*/ 406400 h 21600"/>
              <a:gd name="T4" fmla="*/ 536575 w 21600"/>
              <a:gd name="T5" fmla="*/ 406400 h 21600"/>
              <a:gd name="T6" fmla="*/ 536575 w 21600"/>
              <a:gd name="T7" fmla="*/ 4064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1800" b="1" dirty="0" err="1" smtClean="0"/>
              <a:t>Obstruction</a:t>
            </a:r>
            <a:endParaRPr lang="nb-NO" sz="2953" b="1" dirty="0"/>
          </a:p>
        </p:txBody>
      </p:sp>
      <p:sp>
        <p:nvSpPr>
          <p:cNvPr id="16405" name="AutoShape 26"/>
          <p:cNvSpPr>
            <a:spLocks/>
          </p:cNvSpPr>
          <p:nvPr/>
        </p:nvSpPr>
        <p:spPr bwMode="auto">
          <a:xfrm>
            <a:off x="6403703" y="1460003"/>
            <a:ext cx="2018109" cy="321469"/>
          </a:xfrm>
          <a:custGeom>
            <a:avLst/>
            <a:gdLst>
              <a:gd name="T0" fmla="*/ 1435100 w 21600"/>
              <a:gd name="T1" fmla="*/ 228600 h 21600"/>
              <a:gd name="T2" fmla="*/ 1435100 w 21600"/>
              <a:gd name="T3" fmla="*/ 228600 h 21600"/>
              <a:gd name="T4" fmla="*/ 1435100 w 21600"/>
              <a:gd name="T5" fmla="*/ 228600 h 21600"/>
              <a:gd name="T6" fmla="*/ 1435100 w 21600"/>
              <a:gd name="T7" fmla="*/ 228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1800" b="1" dirty="0" err="1" smtClean="0"/>
              <a:t>Exacerbations</a:t>
            </a:r>
            <a:endParaRPr lang="nb-NO" sz="2953" b="1" dirty="0"/>
          </a:p>
        </p:txBody>
      </p:sp>
      <p:sp>
        <p:nvSpPr>
          <p:cNvPr id="16406" name="AutoShape 27"/>
          <p:cNvSpPr>
            <a:spLocks/>
          </p:cNvSpPr>
          <p:nvPr/>
        </p:nvSpPr>
        <p:spPr bwMode="auto">
          <a:xfrm>
            <a:off x="2291582" y="553641"/>
            <a:ext cx="4984998" cy="508992"/>
          </a:xfrm>
          <a:custGeom>
            <a:avLst/>
            <a:gdLst>
              <a:gd name="T0" fmla="*/ 1468438 w 21600"/>
              <a:gd name="T1" fmla="*/ 361950 h 21600"/>
              <a:gd name="T2" fmla="*/ 1468438 w 21600"/>
              <a:gd name="T3" fmla="*/ 361950 h 21600"/>
              <a:gd name="T4" fmla="*/ 1468438 w 21600"/>
              <a:gd name="T5" fmla="*/ 361950 h 21600"/>
              <a:gd name="T6" fmla="*/ 1468438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3200" b="1" dirty="0" err="1" smtClean="0"/>
              <a:t>Classification</a:t>
            </a:r>
            <a:r>
              <a:rPr lang="nb-NO" sz="3200" b="1" dirty="0" smtClean="0"/>
              <a:t> </a:t>
            </a:r>
            <a:r>
              <a:rPr lang="nb-NO" sz="3200" b="1" dirty="0" err="1" smtClean="0"/>
              <a:t>of</a:t>
            </a:r>
            <a:r>
              <a:rPr lang="nb-NO" sz="3200" b="1" dirty="0" smtClean="0"/>
              <a:t> COPD</a:t>
            </a:r>
            <a:endParaRPr lang="nb-NO" sz="3200" b="1" dirty="0"/>
          </a:p>
        </p:txBody>
      </p:sp>
      <p:sp>
        <p:nvSpPr>
          <p:cNvPr id="16407" name="AutoShape 28"/>
          <p:cNvSpPr>
            <a:spLocks/>
          </p:cNvSpPr>
          <p:nvPr/>
        </p:nvSpPr>
        <p:spPr bwMode="auto">
          <a:xfrm>
            <a:off x="162967" y="4152305"/>
            <a:ext cx="1374056" cy="437555"/>
          </a:xfrm>
          <a:custGeom>
            <a:avLst/>
            <a:gdLst>
              <a:gd name="T0" fmla="*/ 977107 w 21600"/>
              <a:gd name="T1" fmla="*/ 311150 h 21600"/>
              <a:gd name="T2" fmla="*/ 977107 w 21600"/>
              <a:gd name="T3" fmla="*/ 311150 h 21600"/>
              <a:gd name="T4" fmla="*/ 977107 w 21600"/>
              <a:gd name="T5" fmla="*/ 311150 h 21600"/>
              <a:gd name="T6" fmla="*/ 977107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531" dirty="0" err="1" smtClean="0"/>
              <a:t>low</a:t>
            </a:r>
            <a:r>
              <a:rPr lang="nb-NO" sz="2531" dirty="0" smtClean="0"/>
              <a:t> Risk</a:t>
            </a:r>
            <a:endParaRPr lang="nb-NO" sz="2953" dirty="0"/>
          </a:p>
        </p:txBody>
      </p:sp>
      <p:sp>
        <p:nvSpPr>
          <p:cNvPr id="16408" name="AutoShape 29"/>
          <p:cNvSpPr>
            <a:spLocks/>
          </p:cNvSpPr>
          <p:nvPr/>
        </p:nvSpPr>
        <p:spPr bwMode="auto">
          <a:xfrm>
            <a:off x="95994" y="2437805"/>
            <a:ext cx="1502420" cy="437555"/>
          </a:xfrm>
          <a:custGeom>
            <a:avLst/>
            <a:gdLst>
              <a:gd name="T0" fmla="*/ 1068388 w 21600"/>
              <a:gd name="T1" fmla="*/ 311150 h 21600"/>
              <a:gd name="T2" fmla="*/ 1068388 w 21600"/>
              <a:gd name="T3" fmla="*/ 311150 h 21600"/>
              <a:gd name="T4" fmla="*/ 1068388 w 21600"/>
              <a:gd name="T5" fmla="*/ 311150 h 21600"/>
              <a:gd name="T6" fmla="*/ 1068388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defTabSz="457200" eaLnBrk="1" fontAlgn="auto" hangingPunct="1">
              <a:spcBef>
                <a:spcPts val="0"/>
              </a:spcBef>
              <a:spcAft>
                <a:spcPts val="0"/>
              </a:spcAft>
            </a:pPr>
            <a:r>
              <a:rPr lang="nb-NO" sz="2531" dirty="0" smtClean="0"/>
              <a:t>High Risk</a:t>
            </a:r>
            <a:endParaRPr lang="nb-NO" sz="2953" dirty="0"/>
          </a:p>
        </p:txBody>
      </p:sp>
      <p:sp>
        <p:nvSpPr>
          <p:cNvPr id="15" name="AutoShape 18"/>
          <p:cNvSpPr>
            <a:spLocks/>
          </p:cNvSpPr>
          <p:nvPr/>
        </p:nvSpPr>
        <p:spPr bwMode="auto">
          <a:xfrm>
            <a:off x="2687837" y="5380137"/>
            <a:ext cx="1404194" cy="821531"/>
          </a:xfrm>
          <a:custGeom>
            <a:avLst/>
            <a:gdLst>
              <a:gd name="T0" fmla="*/ 711994 w 21600"/>
              <a:gd name="T1" fmla="*/ 584200 h 21600"/>
              <a:gd name="T2" fmla="*/ 711994 w 21600"/>
              <a:gd name="T3" fmla="*/ 584200 h 21600"/>
              <a:gd name="T4" fmla="*/ 711994 w 21600"/>
              <a:gd name="T5" fmla="*/ 584200 h 21600"/>
              <a:gd name="T6" fmla="*/ 711994 w 21600"/>
              <a:gd name="T7" fmla="*/ 5842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eaLnBrk="1"/>
            <a:r>
              <a:rPr lang="nb-NO" sz="1600" dirty="0"/>
              <a:t>BMRC &lt;2</a:t>
            </a:r>
          </a:p>
          <a:p>
            <a:pPr eaLnBrk="1"/>
            <a:r>
              <a:rPr lang="nb-NO" sz="1600" dirty="0"/>
              <a:t>CAT&lt;10</a:t>
            </a:r>
          </a:p>
          <a:p>
            <a:pPr eaLnBrk="1"/>
            <a:r>
              <a:rPr lang="nb-NO" sz="1600" dirty="0"/>
              <a:t>CCQ&lt;1</a:t>
            </a:r>
            <a:endParaRPr lang="nb-NO" sz="2800" dirty="0"/>
          </a:p>
        </p:txBody>
      </p:sp>
      <p:sp>
        <p:nvSpPr>
          <p:cNvPr id="16" name="AutoShape 19"/>
          <p:cNvSpPr>
            <a:spLocks/>
          </p:cNvSpPr>
          <p:nvPr/>
        </p:nvSpPr>
        <p:spPr bwMode="auto">
          <a:xfrm>
            <a:off x="4887888" y="5370092"/>
            <a:ext cx="1031379" cy="849436"/>
          </a:xfrm>
          <a:custGeom>
            <a:avLst/>
            <a:gdLst>
              <a:gd name="T0" fmla="*/ 733425 w 21600"/>
              <a:gd name="T1" fmla="*/ 604044 h 21600"/>
              <a:gd name="T2" fmla="*/ 733425 w 21600"/>
              <a:gd name="T3" fmla="*/ 604044 h 21600"/>
              <a:gd name="T4" fmla="*/ 733425 w 21600"/>
              <a:gd name="T5" fmla="*/ 604044 h 21600"/>
              <a:gd name="T6" fmla="*/ 733425 w 21600"/>
              <a:gd name="T7" fmla="*/ 6040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eaLnBrk="1"/>
            <a:r>
              <a:rPr lang="nb-NO" sz="1600" dirty="0"/>
              <a:t>BMRC ≥2</a:t>
            </a:r>
          </a:p>
          <a:p>
            <a:pPr eaLnBrk="1"/>
            <a:r>
              <a:rPr lang="nb-NO" sz="1600" dirty="0"/>
              <a:t>CAT≥10</a:t>
            </a:r>
          </a:p>
          <a:p>
            <a:pPr eaLnBrk="1"/>
            <a:r>
              <a:rPr lang="nb-NO" sz="1600" dirty="0"/>
              <a:t>CCQ≥1</a:t>
            </a:r>
            <a:endParaRPr lang="nb-NO" sz="2800" dirty="0"/>
          </a:p>
        </p:txBody>
      </p:sp>
      <p:sp>
        <p:nvSpPr>
          <p:cNvPr id="2" name="TekstSylinder 1"/>
          <p:cNvSpPr txBox="1"/>
          <p:nvPr/>
        </p:nvSpPr>
        <p:spPr>
          <a:xfrm>
            <a:off x="3698139" y="6240833"/>
            <a:ext cx="1750416" cy="523220"/>
          </a:xfrm>
          <a:prstGeom prst="rect">
            <a:avLst/>
          </a:prstGeom>
          <a:noFill/>
        </p:spPr>
        <p:txBody>
          <a:bodyPr wrap="none" rtlCol="0">
            <a:spAutoFit/>
          </a:bodyPr>
          <a:lstStyle/>
          <a:p>
            <a:r>
              <a:rPr lang="en-GB" sz="2800" b="1" dirty="0" smtClean="0"/>
              <a:t>Symptoms</a:t>
            </a:r>
            <a:endParaRPr lang="en-GB" sz="2400" b="1" dirty="0"/>
          </a:p>
        </p:txBody>
      </p:sp>
      <p:sp>
        <p:nvSpPr>
          <p:cNvPr id="3" name="Ellipse 2"/>
          <p:cNvSpPr/>
          <p:nvPr/>
        </p:nvSpPr>
        <p:spPr>
          <a:xfrm>
            <a:off x="4728475" y="5288389"/>
            <a:ext cx="1440160" cy="10832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lipse 18"/>
          <p:cNvSpPr/>
          <p:nvPr/>
        </p:nvSpPr>
        <p:spPr>
          <a:xfrm>
            <a:off x="6390184" y="2103279"/>
            <a:ext cx="1440160" cy="10832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lipse 19"/>
          <p:cNvSpPr/>
          <p:nvPr/>
        </p:nvSpPr>
        <p:spPr>
          <a:xfrm>
            <a:off x="1287984" y="3386185"/>
            <a:ext cx="1440160" cy="10832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lipse 20"/>
          <p:cNvSpPr/>
          <p:nvPr/>
        </p:nvSpPr>
        <p:spPr>
          <a:xfrm>
            <a:off x="4683497" y="2179290"/>
            <a:ext cx="1440160" cy="10832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133021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64344" y="-138410"/>
            <a:ext cx="7950771" cy="1504652"/>
          </a:xfrm>
        </p:spPr>
        <p:txBody>
          <a:bodyPr vert="horz" lIns="26789" tIns="26789" rIns="26789" bIns="26789" rtlCol="0" anchor="ctr">
            <a:normAutofit/>
          </a:bodyPr>
          <a:lstStyle/>
          <a:p>
            <a:pPr marL="609600" lvl="0" defTabSz="1295400" hangingPunct="0"/>
            <a:r>
              <a:rPr lang="nb-NO" sz="3600" dirty="0" err="1">
                <a:solidFill>
                  <a:srgbClr val="000000"/>
                </a:solidFill>
                <a:latin typeface="Tahoma" panose="020B0604030504040204" pitchFamily="34" charset="0"/>
                <a:cs typeface="Tahoma" panose="020B0604030504040204" pitchFamily="34" charset="0"/>
                <a:sym typeface="Tahoma" panose="020B0604030504040204" pitchFamily="34" charset="0"/>
              </a:rPr>
              <a:t>Treatment</a:t>
            </a:r>
            <a:r>
              <a:rPr lang="nb-NO" sz="3600" dirty="0">
                <a:solidFill>
                  <a:srgbClr val="000000"/>
                </a:solidFill>
                <a:latin typeface="Tahoma" panose="020B0604030504040204" pitchFamily="34" charset="0"/>
                <a:cs typeface="Tahoma" panose="020B0604030504040204" pitchFamily="34" charset="0"/>
                <a:sym typeface="Tahoma" panose="020B0604030504040204" pitchFamily="34" charset="0"/>
              </a:rPr>
              <a:t> </a:t>
            </a:r>
            <a:r>
              <a:rPr lang="nb-NO" sz="3600" dirty="0" err="1">
                <a:solidFill>
                  <a:srgbClr val="000000"/>
                </a:solidFill>
                <a:latin typeface="Tahoma" panose="020B0604030504040204" pitchFamily="34" charset="0"/>
                <a:cs typeface="Tahoma" panose="020B0604030504040204" pitchFamily="34" charset="0"/>
                <a:sym typeface="Tahoma" panose="020B0604030504040204" pitchFamily="34" charset="0"/>
              </a:rPr>
              <a:t>options</a:t>
            </a:r>
            <a:r>
              <a:rPr lang="nb-NO" sz="3600" dirty="0">
                <a:solidFill>
                  <a:srgbClr val="000000"/>
                </a:solidFill>
                <a:latin typeface="Tahoma" panose="020B0604030504040204" pitchFamily="34" charset="0"/>
                <a:cs typeface="Tahoma" panose="020B0604030504040204" pitchFamily="34" charset="0"/>
                <a:sym typeface="Tahoma" panose="020B0604030504040204" pitchFamily="34" charset="0"/>
              </a:rPr>
              <a:t> </a:t>
            </a:r>
            <a:r>
              <a:rPr lang="nb-NO" sz="3600" dirty="0" smtClean="0">
                <a:solidFill>
                  <a:srgbClr val="000000"/>
                </a:solidFill>
                <a:latin typeface="Tahoma" panose="020B0604030504040204" pitchFamily="34" charset="0"/>
                <a:cs typeface="Tahoma" panose="020B0604030504040204" pitchFamily="34" charset="0"/>
                <a:sym typeface="Tahoma" panose="020B0604030504040204" pitchFamily="34" charset="0"/>
              </a:rPr>
              <a:t>COPD</a:t>
            </a:r>
            <a:endParaRPr lang="nb-NO" sz="3600" b="0" dirty="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aphicFrame>
        <p:nvGraphicFramePr>
          <p:cNvPr id="22530" name="Group 2"/>
          <p:cNvGraphicFramePr>
            <a:graphicFrameLocks noGrp="1"/>
          </p:cNvGraphicFramePr>
          <p:nvPr>
            <p:extLst/>
          </p:nvPr>
        </p:nvGraphicFramePr>
        <p:xfrm>
          <a:off x="251520" y="1124744"/>
          <a:ext cx="8712967" cy="5691487"/>
        </p:xfrm>
        <a:graphic>
          <a:graphicData uri="http://schemas.openxmlformats.org/drawingml/2006/table">
            <a:tbl>
              <a:tblPr/>
              <a:tblGrid>
                <a:gridCol w="1632514"/>
                <a:gridCol w="2111901"/>
                <a:gridCol w="2160240"/>
                <a:gridCol w="2808312"/>
              </a:tblGrid>
              <a:tr h="0">
                <a:tc gridSpan="4">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ctr" defTabSz="1295400" rtl="0" eaLnBrk="1" fontAlgn="base" latinLnBrk="0" hangingPunct="0">
                        <a:lnSpc>
                          <a:spcPct val="100000"/>
                        </a:lnSpc>
                        <a:spcBef>
                          <a:spcPct val="0"/>
                        </a:spcBef>
                        <a:spcAft>
                          <a:spcPct val="0"/>
                        </a:spcAft>
                        <a:buClr>
                          <a:srgbClr val="FFFFFF"/>
                        </a:buClr>
                        <a:buSzTx/>
                        <a:buFont typeface="Tahoma" panose="020B0604030504040204" pitchFamily="34" charset="0"/>
                        <a:buNone/>
                        <a:tabLst/>
                      </a:pPr>
                      <a:endParaRPr kumimoji="0" lang="nb-NO" sz="8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nb-NO"/>
                    </a:p>
                  </a:txBody>
                  <a:tcPr/>
                </a:tc>
                <a:tc hMerge="1">
                  <a:txBody>
                    <a:bodyPr/>
                    <a:lstStyle/>
                    <a:p>
                      <a:endParaRPr lang="nb-NO"/>
                    </a:p>
                  </a:txBody>
                  <a:tcPr/>
                </a:tc>
                <a:tc hMerge="1">
                  <a:txBody>
                    <a:bodyPr/>
                    <a:lstStyle/>
                    <a:p>
                      <a:endParaRPr lang="nb-NO"/>
                    </a:p>
                  </a:txBody>
                  <a:tcPr/>
                </a:tc>
              </a:tr>
              <a:tr h="669831">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pPr>
                      <a:r>
                        <a:rPr kumimoji="0" lang="nb-NO" sz="1600" b="1" i="0" u="none" strike="noStrike" cap="none" normalizeH="0" baseline="0" dirty="0" err="1"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Patient</a:t>
                      </a:r>
                      <a:r>
                        <a:rPr kumimoji="0" lang="nb-NO" sz="16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 </a:t>
                      </a:r>
                      <a:r>
                        <a:rPr kumimoji="0" lang="nb-NO" sz="1600" b="1" i="0" u="none" strike="noStrike" cap="none" normalizeH="0" baseline="0" dirty="0" err="1"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group</a:t>
                      </a:r>
                      <a:r>
                        <a:rPr kumimoji="0" lang="nb-NO" sz="16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	</a:t>
                      </a:r>
                      <a:endParaRPr kumimoji="0" lang="nb-NO" sz="1600" b="0"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1295400">
                        <a:tabLst>
                          <a:tab pos="1295400" algn="l"/>
                        </a:tabLst>
                        <a:defRPr sz="3000">
                          <a:solidFill>
                            <a:srgbClr val="000000"/>
                          </a:solidFill>
                          <a:latin typeface="Gill Sans" charset="0"/>
                          <a:ea typeface="Gill Sans" charset="0"/>
                          <a:cs typeface="Gill Sans" charset="0"/>
                          <a:sym typeface="Gill Sans" charset="0"/>
                        </a:defRPr>
                      </a:lvl1pPr>
                      <a:lvl2pPr defTabSz="1295400">
                        <a:tabLst>
                          <a:tab pos="1295400" algn="l"/>
                        </a:tabLst>
                        <a:defRPr sz="3000">
                          <a:solidFill>
                            <a:srgbClr val="000000"/>
                          </a:solidFill>
                          <a:latin typeface="Gill Sans" charset="0"/>
                          <a:ea typeface="Gill Sans" charset="0"/>
                          <a:cs typeface="Gill Sans" charset="0"/>
                          <a:sym typeface="Gill Sans" charset="0"/>
                        </a:defRPr>
                      </a:lvl2pPr>
                      <a:lvl3pPr defTabSz="1295400">
                        <a:tabLst>
                          <a:tab pos="1295400" algn="l"/>
                        </a:tabLst>
                        <a:defRPr sz="3000">
                          <a:solidFill>
                            <a:srgbClr val="000000"/>
                          </a:solidFill>
                          <a:latin typeface="Gill Sans" charset="0"/>
                          <a:ea typeface="Gill Sans" charset="0"/>
                          <a:cs typeface="Gill Sans" charset="0"/>
                          <a:sym typeface="Gill Sans" charset="0"/>
                        </a:defRPr>
                      </a:lvl3pPr>
                      <a:lvl4pPr defTabSz="1295400">
                        <a:tabLst>
                          <a:tab pos="1295400" algn="l"/>
                        </a:tabLst>
                        <a:defRPr sz="3000">
                          <a:solidFill>
                            <a:srgbClr val="000000"/>
                          </a:solidFill>
                          <a:latin typeface="Gill Sans" charset="0"/>
                          <a:ea typeface="Gill Sans" charset="0"/>
                          <a:cs typeface="Gill Sans" charset="0"/>
                          <a:sym typeface="Gill Sans" charset="0"/>
                        </a:defRPr>
                      </a:lvl4pPr>
                      <a:lvl5pPr defTabSz="1295400">
                        <a:tabLst>
                          <a:tab pos="1295400" algn="l"/>
                        </a:tabLst>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9pPr>
                    </a:lstStyle>
                    <a:p>
                      <a:pPr marL="0" marR="0" lvl="0" indent="0" algn="l" defTabSz="1295400" rtl="0" eaLnBrk="1" fontAlgn="base" latinLnBrk="0" hangingPunct="0">
                        <a:lnSpc>
                          <a:spcPct val="100000"/>
                        </a:lnSpc>
                        <a:spcBef>
                          <a:spcPts val="1100"/>
                        </a:spcBef>
                        <a:spcAft>
                          <a:spcPct val="0"/>
                        </a:spcAft>
                        <a:buClrTx/>
                        <a:buSzTx/>
                        <a:buFontTx/>
                        <a:buNone/>
                        <a:tabLst>
                          <a:tab pos="1295400" algn="l"/>
                        </a:tabLst>
                      </a:pPr>
                      <a:r>
                        <a:rPr lang="da-DK" sz="1600" b="1" dirty="0" smtClean="0">
                          <a:latin typeface="Tahoma" panose="020B0604030504040204" pitchFamily="34" charset="0"/>
                          <a:ea typeface="Tahoma" panose="020B0604030504040204" pitchFamily="34" charset="0"/>
                          <a:cs typeface="Tahoma" panose="020B0604030504040204" pitchFamily="34" charset="0"/>
                        </a:rPr>
                        <a:t>Non-pharmacologic treatment</a:t>
                      </a:r>
                      <a:endParaRPr kumimoji="0" lang="nb-NO" sz="16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Helvetica" panose="020B0604020202020204" pitchFamily="34" charset="0"/>
                      </a:endParaRP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defRPr/>
                      </a:pPr>
                      <a:r>
                        <a:rPr lang="da-DK" sz="1600" b="1" dirty="0" smtClean="0">
                          <a:latin typeface="Tahoma" panose="020B0604030504040204" pitchFamily="34" charset="0"/>
                          <a:ea typeface="Tahoma" panose="020B0604030504040204" pitchFamily="34" charset="0"/>
                          <a:cs typeface="Tahoma" panose="020B0604030504040204" pitchFamily="34" charset="0"/>
                        </a:rPr>
                        <a:t>First choice</a:t>
                      </a:r>
                      <a:endParaRPr lang="da-DK" sz="16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Gill Sans" charset="0"/>
                      </a:endParaRPr>
                    </a:p>
                    <a:p>
                      <a:pPr marL="609600" marR="0" lvl="0" indent="0" algn="l" defTabSz="1295400" rtl="0" eaLnBrk="1" fontAlgn="base" latinLnBrk="0" hangingPunct="0">
                        <a:lnSpc>
                          <a:spcPct val="100000"/>
                        </a:lnSpc>
                        <a:spcBef>
                          <a:spcPct val="0"/>
                        </a:spcBef>
                        <a:spcAft>
                          <a:spcPct val="0"/>
                        </a:spcAft>
                        <a:buClrTx/>
                        <a:buSzTx/>
                        <a:buFontTx/>
                        <a:buNone/>
                        <a:tabLst/>
                        <a:defRPr/>
                      </a:pPr>
                      <a:endParaRPr kumimoji="0" lang="nb-NO" sz="1600" b="0"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algn="ctr"/>
                      <a:r>
                        <a:rPr lang="da-DK" sz="1600" b="1" dirty="0" smtClean="0"/>
                        <a:t>Alternative choice</a:t>
                      </a:r>
                      <a:endParaRPr lang="da-DK" sz="1600" b="1" kern="1200" dirty="0">
                        <a:solidFill>
                          <a:schemeClr val="tx1"/>
                        </a:solidFill>
                        <a:latin typeface="Gill Sans" charset="0"/>
                        <a:ea typeface="Gill Sans" charset="0"/>
                        <a:cs typeface="Times New Roman"/>
                        <a:sym typeface="Gill Sans"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62956">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pPr>
                      <a:r>
                        <a:rPr kumimoji="0" lang="nb-NO" sz="1600" b="1"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sym typeface="Tahoma" panose="020B0604030504040204" pitchFamily="34" charset="0"/>
                        </a:rPr>
                        <a:t>
A</a:t>
                      </a:r>
                      <a:endParaRPr kumimoji="0" lang="nb-NO" sz="16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D35F"/>
                    </a:solidFill>
                  </a:tcPr>
                </a:tc>
                <a:tc>
                  <a:txBody>
                    <a:bodyPr/>
                    <a:lstStyle>
                      <a:lvl1pPr defTabSz="1295400">
                        <a:tabLst>
                          <a:tab pos="1295400" algn="l"/>
                        </a:tabLst>
                        <a:defRPr sz="3000">
                          <a:solidFill>
                            <a:srgbClr val="000000"/>
                          </a:solidFill>
                          <a:latin typeface="Gill Sans" charset="0"/>
                          <a:ea typeface="Gill Sans" charset="0"/>
                          <a:cs typeface="Gill Sans" charset="0"/>
                          <a:sym typeface="Gill Sans" charset="0"/>
                        </a:defRPr>
                      </a:lvl1pPr>
                      <a:lvl2pPr defTabSz="1295400">
                        <a:tabLst>
                          <a:tab pos="1295400" algn="l"/>
                        </a:tabLst>
                        <a:defRPr sz="3000">
                          <a:solidFill>
                            <a:srgbClr val="000000"/>
                          </a:solidFill>
                          <a:latin typeface="Gill Sans" charset="0"/>
                          <a:ea typeface="Gill Sans" charset="0"/>
                          <a:cs typeface="Gill Sans" charset="0"/>
                          <a:sym typeface="Gill Sans" charset="0"/>
                        </a:defRPr>
                      </a:lvl2pPr>
                      <a:lvl3pPr defTabSz="1295400">
                        <a:tabLst>
                          <a:tab pos="1295400" algn="l"/>
                        </a:tabLst>
                        <a:defRPr sz="3000">
                          <a:solidFill>
                            <a:srgbClr val="000000"/>
                          </a:solidFill>
                          <a:latin typeface="Gill Sans" charset="0"/>
                          <a:ea typeface="Gill Sans" charset="0"/>
                          <a:cs typeface="Gill Sans" charset="0"/>
                          <a:sym typeface="Gill Sans" charset="0"/>
                        </a:defRPr>
                      </a:lvl3pPr>
                      <a:lvl4pPr defTabSz="1295400">
                        <a:tabLst>
                          <a:tab pos="1295400" algn="l"/>
                        </a:tabLst>
                        <a:defRPr sz="3000">
                          <a:solidFill>
                            <a:srgbClr val="000000"/>
                          </a:solidFill>
                          <a:latin typeface="Gill Sans" charset="0"/>
                          <a:ea typeface="Gill Sans" charset="0"/>
                          <a:cs typeface="Gill Sans" charset="0"/>
                          <a:sym typeface="Gill Sans" charset="0"/>
                        </a:defRPr>
                      </a:lvl4pPr>
                      <a:lvl5pPr defTabSz="1295400">
                        <a:tabLst>
                          <a:tab pos="1295400" algn="l"/>
                        </a:tabLst>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9pPr>
                    </a:lstStyle>
                    <a:p>
                      <a:pPr marL="0" marR="0" lvl="0" indent="0" algn="l" defTabSz="1295400" rtl="0" eaLnBrk="1" fontAlgn="base" latinLnBrk="0" hangingPunct="0">
                        <a:lnSpc>
                          <a:spcPct val="100000"/>
                        </a:lnSpc>
                        <a:spcBef>
                          <a:spcPts val="1100"/>
                        </a:spcBef>
                        <a:spcAft>
                          <a:spcPct val="0"/>
                        </a:spcAft>
                        <a:buClrTx/>
                        <a:buSzTx/>
                        <a:buFontTx/>
                        <a:buNone/>
                        <a:tabLst>
                          <a:tab pos="1295400" algn="l"/>
                        </a:tabLst>
                      </a:pPr>
                      <a:endParaRPr kumimoji="0" lang="nb-NO" sz="3200" b="0" i="0" u="none" strike="noStrike" cap="none" normalizeH="0" baseline="0" dirty="0" smtClean="0">
                        <a:ln>
                          <a:noFill/>
                        </a:ln>
                        <a:solidFill>
                          <a:srgbClr val="000000"/>
                        </a:solidFill>
                        <a:effectLst/>
                        <a:latin typeface="Lucida Grande" charset="0"/>
                        <a:ea typeface="Lucida Grande" charset="0"/>
                        <a:cs typeface="Lucida Grande" charset="0"/>
                        <a:sym typeface="Lucida Grande" charset="0"/>
                      </a:endParaRP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0"/>
                        </a:srgbClr>
                      </a:solidFill>
                      <a:prstDash val="solid"/>
                      <a:round/>
                      <a:headEnd type="none" w="med" len="med"/>
                      <a:tailEnd type="none" w="med" len="med"/>
                    </a:lnB>
                    <a:lnTlToBr>
                      <a:noFill/>
                    </a:lnTlToBr>
                    <a:lnBlToTr>
                      <a:noFill/>
                    </a:lnBlToTr>
                    <a:noFill/>
                  </a:tcPr>
                </a:tc>
                <a:tc>
                  <a:txBody>
                    <a:bodyPr/>
                    <a:lstStyle/>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SAMA  </a:t>
                      </a:r>
                      <a:r>
                        <a:rPr lang="da-DK" sz="16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prn</a:t>
                      </a:r>
                      <a:endPar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r>
                        <a:rPr lang="da-DK" sz="1600" b="1" i="1"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SABA </a:t>
                      </a:r>
                      <a:r>
                        <a:rPr lang="da-DK" sz="16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prn</a:t>
                      </a:r>
                      <a:endParaRPr lang="da-DK" sz="1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D35F"/>
                    </a:solidFill>
                  </a:tcPr>
                </a:tc>
                <a:tc>
                  <a:txBody>
                    <a:bodyPr/>
                    <a:lstStyle/>
                    <a:p>
                      <a:pPr marL="0" indent="0" algn="l">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0" indent="0" algn="l">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LAMA</a:t>
                      </a:r>
                      <a:r>
                        <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a-DK" sz="1600" b="0" i="1"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or  </a:t>
                      </a:r>
                      <a:r>
                        <a:rPr lang="da-DK" sz="1600" b="0" i="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LABA </a:t>
                      </a:r>
                    </a:p>
                    <a:p>
                      <a:pPr marL="0" indent="0" algn="l">
                        <a:buFont typeface="Arial" panose="020B0604020202020204" pitchFamily="34" charset="0"/>
                        <a:buNone/>
                      </a:pPr>
                      <a:r>
                        <a:rPr lang="da-DK" sz="1600" b="0" i="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a-DK" sz="1600" b="0" i="1"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p>
                    <a:p>
                      <a:pPr marL="0" indent="0" algn="l">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SABA </a:t>
                      </a:r>
                      <a:r>
                        <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and SAMA</a:t>
                      </a:r>
                    </a:p>
                    <a:p>
                      <a:pPr marL="0" indent="0" algn="l">
                        <a:buFont typeface="Arial" panose="020B0604020202020204" pitchFamily="34" charset="0"/>
                        <a:buNone/>
                      </a:pPr>
                      <a:endPar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D35F"/>
                    </a:solidFill>
                  </a:tcPr>
                </a:tc>
              </a:tr>
              <a:tr h="727053">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pPr>
                      <a:r>
                        <a:rPr kumimoji="0" lang="nb-NO" sz="1600" b="1"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sym typeface="Tahoma" panose="020B0604030504040204" pitchFamily="34" charset="0"/>
                        </a:rPr>
                        <a:t>
B</a:t>
                      </a:r>
                      <a:endParaRPr kumimoji="0" lang="nb-NO" sz="16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C41"/>
                    </a:solidFill>
                  </a:tcPr>
                </a:tc>
                <a:tc>
                  <a:txBody>
                    <a:bodyPr/>
                    <a:lstStyle>
                      <a:lvl1pPr defTabSz="1295400">
                        <a:tabLst>
                          <a:tab pos="1295400" algn="l"/>
                        </a:tabLst>
                        <a:defRPr sz="3000">
                          <a:solidFill>
                            <a:srgbClr val="000000"/>
                          </a:solidFill>
                          <a:latin typeface="Gill Sans" charset="0"/>
                          <a:ea typeface="Gill Sans" charset="0"/>
                          <a:cs typeface="Gill Sans" charset="0"/>
                          <a:sym typeface="Gill Sans" charset="0"/>
                        </a:defRPr>
                      </a:lvl1pPr>
                      <a:lvl2pPr defTabSz="1295400">
                        <a:tabLst>
                          <a:tab pos="1295400" algn="l"/>
                        </a:tabLst>
                        <a:defRPr sz="3000">
                          <a:solidFill>
                            <a:srgbClr val="000000"/>
                          </a:solidFill>
                          <a:latin typeface="Gill Sans" charset="0"/>
                          <a:ea typeface="Gill Sans" charset="0"/>
                          <a:cs typeface="Gill Sans" charset="0"/>
                          <a:sym typeface="Gill Sans" charset="0"/>
                        </a:defRPr>
                      </a:lvl2pPr>
                      <a:lvl3pPr defTabSz="1295400">
                        <a:tabLst>
                          <a:tab pos="1295400" algn="l"/>
                        </a:tabLst>
                        <a:defRPr sz="3000">
                          <a:solidFill>
                            <a:srgbClr val="000000"/>
                          </a:solidFill>
                          <a:latin typeface="Gill Sans" charset="0"/>
                          <a:ea typeface="Gill Sans" charset="0"/>
                          <a:cs typeface="Gill Sans" charset="0"/>
                          <a:sym typeface="Gill Sans" charset="0"/>
                        </a:defRPr>
                      </a:lvl3pPr>
                      <a:lvl4pPr defTabSz="1295400">
                        <a:tabLst>
                          <a:tab pos="1295400" algn="l"/>
                        </a:tabLst>
                        <a:defRPr sz="3000">
                          <a:solidFill>
                            <a:srgbClr val="000000"/>
                          </a:solidFill>
                          <a:latin typeface="Gill Sans" charset="0"/>
                          <a:ea typeface="Gill Sans" charset="0"/>
                          <a:cs typeface="Gill Sans" charset="0"/>
                          <a:sym typeface="Gill Sans" charset="0"/>
                        </a:defRPr>
                      </a:lvl4pPr>
                      <a:lvl5pPr defTabSz="1295400">
                        <a:tabLst>
                          <a:tab pos="1295400" algn="l"/>
                        </a:tabLst>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9pPr>
                    </a:lstStyle>
                    <a:p>
                      <a:pPr marL="0" marR="0" lvl="0" indent="0" algn="l" defTabSz="1295400" rtl="0" eaLnBrk="1" fontAlgn="base" latinLnBrk="0" hangingPunct="0">
                        <a:lnSpc>
                          <a:spcPct val="100000"/>
                        </a:lnSpc>
                        <a:spcBef>
                          <a:spcPts val="1100"/>
                        </a:spcBef>
                        <a:spcAft>
                          <a:spcPct val="0"/>
                        </a:spcAft>
                        <a:buClrTx/>
                        <a:buSzTx/>
                        <a:buFontTx/>
                        <a:buNone/>
                        <a:tabLst>
                          <a:tab pos="1295400" algn="l"/>
                        </a:tabLst>
                      </a:pPr>
                      <a:endParaRPr kumimoji="0" lang="nb-NO" sz="3200" b="0" i="0" u="none" strike="noStrike" cap="none" normalizeH="0" baseline="0" smtClean="0">
                        <a:ln>
                          <a:noFill/>
                        </a:ln>
                        <a:solidFill>
                          <a:srgbClr val="000000"/>
                        </a:solidFill>
                        <a:effectLst/>
                        <a:latin typeface="Lucida Grande" charset="0"/>
                        <a:ea typeface="Lucida Grande" charset="0"/>
                        <a:cs typeface="Lucida Grande" charset="0"/>
                        <a:sym typeface="Lucida Grande" charset="0"/>
                      </a:endParaRP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0"/>
                        </a:srgbClr>
                      </a:solidFill>
                      <a:prstDash val="solid"/>
                      <a:round/>
                      <a:headEnd type="none" w="med" len="med"/>
                      <a:tailEnd type="none" w="med" len="med"/>
                    </a:lnT>
                    <a:lnB w="12700" cap="flat" cmpd="sng" algn="ctr">
                      <a:solidFill>
                        <a:srgbClr val="000000">
                          <a:alpha val="0"/>
                        </a:srgbClr>
                      </a:solidFill>
                      <a:prstDash val="solid"/>
                      <a:round/>
                      <a:headEnd type="none" w="med" len="med"/>
                      <a:tailEnd type="none" w="med" len="med"/>
                    </a:lnB>
                    <a:lnTlToBr>
                      <a:noFill/>
                    </a:lnTlToBr>
                    <a:lnBlToTr>
                      <a:noFill/>
                    </a:lnBlToTr>
                    <a:noFill/>
                  </a:tcPr>
                </a:tc>
                <a:tc>
                  <a:txBody>
                    <a:bodyPr/>
                    <a:lstStyle/>
                    <a:p>
                      <a:pPr algn="ctr"/>
                      <a:endPar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LAMA </a:t>
                      </a:r>
                    </a:p>
                    <a:p>
                      <a:pPr algn="ctr"/>
                      <a:r>
                        <a:rPr lang="da-DK" sz="1600" b="1" i="1"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LABA</a:t>
                      </a:r>
                      <a:endParaRPr lang="da-DK" sz="1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C41"/>
                    </a:solidFill>
                  </a:tcPr>
                </a:tc>
                <a:tc>
                  <a:txBody>
                    <a:bodyPr/>
                    <a:lstStyle/>
                    <a:p>
                      <a:pPr marL="0" indent="0" algn="ctr">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LAMA </a:t>
                      </a:r>
                      <a:r>
                        <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and LABA</a:t>
                      </a: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C41"/>
                    </a:solidFill>
                  </a:tcPr>
                </a:tc>
              </a:tr>
              <a:tr h="805591">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pPr>
                      <a:r>
                        <a:rPr kumimoji="0" lang="nb-NO" sz="1600" b="1"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sym typeface="Tahoma" panose="020B0604030504040204" pitchFamily="34" charset="0"/>
                        </a:rPr>
                        <a:t>
C</a:t>
                      </a:r>
                      <a:endParaRPr kumimoji="0" lang="nb-NO" sz="16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43F"/>
                    </a:solidFill>
                  </a:tcPr>
                </a:tc>
                <a:tc>
                  <a:txBody>
                    <a:bodyPr/>
                    <a:lstStyle>
                      <a:lvl1pPr defTabSz="1295400">
                        <a:tabLst>
                          <a:tab pos="1295400" algn="l"/>
                        </a:tabLst>
                        <a:defRPr sz="3000">
                          <a:solidFill>
                            <a:srgbClr val="000000"/>
                          </a:solidFill>
                          <a:latin typeface="Gill Sans" charset="0"/>
                          <a:ea typeface="Gill Sans" charset="0"/>
                          <a:cs typeface="Gill Sans" charset="0"/>
                          <a:sym typeface="Gill Sans" charset="0"/>
                        </a:defRPr>
                      </a:lvl1pPr>
                      <a:lvl2pPr defTabSz="1295400">
                        <a:tabLst>
                          <a:tab pos="1295400" algn="l"/>
                        </a:tabLst>
                        <a:defRPr sz="3000">
                          <a:solidFill>
                            <a:srgbClr val="000000"/>
                          </a:solidFill>
                          <a:latin typeface="Gill Sans" charset="0"/>
                          <a:ea typeface="Gill Sans" charset="0"/>
                          <a:cs typeface="Gill Sans" charset="0"/>
                          <a:sym typeface="Gill Sans" charset="0"/>
                        </a:defRPr>
                      </a:lvl2pPr>
                      <a:lvl3pPr defTabSz="1295400">
                        <a:tabLst>
                          <a:tab pos="1295400" algn="l"/>
                        </a:tabLst>
                        <a:defRPr sz="3000">
                          <a:solidFill>
                            <a:srgbClr val="000000"/>
                          </a:solidFill>
                          <a:latin typeface="Gill Sans" charset="0"/>
                          <a:ea typeface="Gill Sans" charset="0"/>
                          <a:cs typeface="Gill Sans" charset="0"/>
                          <a:sym typeface="Gill Sans" charset="0"/>
                        </a:defRPr>
                      </a:lvl3pPr>
                      <a:lvl4pPr defTabSz="1295400">
                        <a:tabLst>
                          <a:tab pos="1295400" algn="l"/>
                        </a:tabLst>
                        <a:defRPr sz="3000">
                          <a:solidFill>
                            <a:srgbClr val="000000"/>
                          </a:solidFill>
                          <a:latin typeface="Gill Sans" charset="0"/>
                          <a:ea typeface="Gill Sans" charset="0"/>
                          <a:cs typeface="Gill Sans" charset="0"/>
                          <a:sym typeface="Gill Sans" charset="0"/>
                        </a:defRPr>
                      </a:lvl4pPr>
                      <a:lvl5pPr defTabSz="1295400">
                        <a:tabLst>
                          <a:tab pos="1295400" algn="l"/>
                        </a:tabLst>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9pPr>
                    </a:lstStyle>
                    <a:p>
                      <a:pPr marL="0" marR="0" lvl="0" indent="0" algn="l" defTabSz="1295400" rtl="0" eaLnBrk="1" fontAlgn="base" latinLnBrk="0" hangingPunct="0">
                        <a:lnSpc>
                          <a:spcPct val="100000"/>
                        </a:lnSpc>
                        <a:spcBef>
                          <a:spcPts val="1100"/>
                        </a:spcBef>
                        <a:spcAft>
                          <a:spcPct val="0"/>
                        </a:spcAft>
                        <a:buClrTx/>
                        <a:buSzTx/>
                        <a:buFontTx/>
                        <a:buNone/>
                        <a:tabLst>
                          <a:tab pos="1295400" algn="l"/>
                        </a:tabLst>
                      </a:pPr>
                      <a:r>
                        <a:rPr kumimoji="0" lang="nb-NO" sz="3200" b="0" i="0" u="none" strike="noStrike" cap="none" normalizeH="0" baseline="0" dirty="0" smtClean="0">
                          <a:ln>
                            <a:noFill/>
                          </a:ln>
                          <a:solidFill>
                            <a:srgbClr val="000000"/>
                          </a:solidFill>
                          <a:effectLst/>
                          <a:latin typeface="Lucida Grande" charset="0"/>
                          <a:ea typeface="Lucida Grande" charset="0"/>
                          <a:cs typeface="Lucida Grande" charset="0"/>
                          <a:sym typeface="Lucida Grande" charset="0"/>
                        </a:rPr>
                        <a:t>  </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0"/>
                        </a:srgbClr>
                      </a:solidFill>
                      <a:prstDash val="solid"/>
                      <a:round/>
                      <a:headEnd type="none" w="med" len="med"/>
                      <a:tailEnd type="none" w="med" len="med"/>
                    </a:lnT>
                    <a:lnB w="12700" cap="flat" cmpd="sng" algn="ctr">
                      <a:solidFill>
                        <a:srgbClr val="000000">
                          <a:alpha val="0"/>
                        </a:srgbClr>
                      </a:solidFill>
                      <a:prstDash val="solid"/>
                      <a:round/>
                      <a:headEnd type="none" w="med" len="med"/>
                      <a:tailEnd type="none" w="med" len="med"/>
                    </a:lnB>
                    <a:lnTlToBr>
                      <a:noFill/>
                    </a:lnTlToBr>
                    <a:lnBlToTr>
                      <a:noFill/>
                    </a:lnBlToTr>
                    <a:noFill/>
                  </a:tcPr>
                </a:tc>
                <a:tc>
                  <a:txBody>
                    <a:bodyPr/>
                    <a:lstStyle/>
                    <a:p>
                      <a:pPr algn="l"/>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l"/>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ICS </a:t>
                      </a:r>
                    </a:p>
                    <a:p>
                      <a:pPr algn="l"/>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l"/>
                      <a:r>
                        <a:rPr lang="da-DK" sz="1600" b="1"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LABA </a:t>
                      </a:r>
                      <a:r>
                        <a:rPr lang="da-DK" sz="1600" b="1" i="1" dirty="0" smtClean="0">
                          <a:solidFill>
                            <a:srgbClr val="000000"/>
                          </a:solidFill>
                          <a:latin typeface="Tahoma" panose="020B0604030504040204" pitchFamily="34" charset="0"/>
                          <a:ea typeface="Tahoma" panose="020B0604030504040204" pitchFamily="34" charset="0"/>
                          <a:cs typeface="Tahoma" panose="020B0604030504040204" pitchFamily="34" charset="0"/>
                        </a:rPr>
                        <a:t>or  </a:t>
                      </a: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LAMA</a:t>
                      </a: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A00"/>
                    </a:solidFill>
                  </a:tcPr>
                </a:tc>
                <a:tc>
                  <a:txBody>
                    <a:bodyPr/>
                    <a:lstStyle/>
                    <a:p>
                      <a:pPr marL="0" indent="0" algn="ctr">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LAMA and LABA </a:t>
                      </a:r>
                      <a:r>
                        <a:rPr lang="da-DK" sz="1600" b="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LAMA and PDE4-inh</a:t>
                      </a:r>
                      <a:r>
                        <a:rPr lang="da-DK" sz="1600" b="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 or</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LABA and PDE4-inh.</a:t>
                      </a:r>
                      <a:r>
                        <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da-DK" sz="1600" b="0" i="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A00"/>
                    </a:solidFill>
                  </a:tcPr>
                </a:tc>
              </a:tr>
              <a:tr h="1401924">
                <a:tc>
                  <a:txBody>
                    <a:bodyPr/>
                    <a:lstStyle>
                      <a:lvl1pPr marL="609600" defTabSz="1295400">
                        <a:defRPr sz="3000">
                          <a:solidFill>
                            <a:srgbClr val="000000"/>
                          </a:solidFill>
                          <a:latin typeface="Gill Sans" charset="0"/>
                          <a:ea typeface="Gill Sans" charset="0"/>
                          <a:cs typeface="Gill Sans" charset="0"/>
                          <a:sym typeface="Gill Sans" charset="0"/>
                        </a:defRPr>
                      </a:lvl1pPr>
                      <a:lvl2pPr defTabSz="1295400">
                        <a:defRPr sz="3000">
                          <a:solidFill>
                            <a:srgbClr val="000000"/>
                          </a:solidFill>
                          <a:latin typeface="Gill Sans" charset="0"/>
                          <a:ea typeface="Gill Sans" charset="0"/>
                          <a:cs typeface="Gill Sans" charset="0"/>
                          <a:sym typeface="Gill Sans" charset="0"/>
                        </a:defRPr>
                      </a:lvl2pPr>
                      <a:lvl3pPr defTabSz="1295400">
                        <a:defRPr sz="3000">
                          <a:solidFill>
                            <a:srgbClr val="000000"/>
                          </a:solidFill>
                          <a:latin typeface="Gill Sans" charset="0"/>
                          <a:ea typeface="Gill Sans" charset="0"/>
                          <a:cs typeface="Gill Sans" charset="0"/>
                          <a:sym typeface="Gill Sans" charset="0"/>
                        </a:defRPr>
                      </a:lvl3pPr>
                      <a:lvl4pPr defTabSz="1295400">
                        <a:defRPr sz="3000">
                          <a:solidFill>
                            <a:srgbClr val="000000"/>
                          </a:solidFill>
                          <a:latin typeface="Gill Sans" charset="0"/>
                          <a:ea typeface="Gill Sans" charset="0"/>
                          <a:cs typeface="Gill Sans" charset="0"/>
                          <a:sym typeface="Gill Sans" charset="0"/>
                        </a:defRPr>
                      </a:lvl4pPr>
                      <a:lvl5pPr defTabSz="1295400">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defRPr sz="3000">
                          <a:solidFill>
                            <a:srgbClr val="000000"/>
                          </a:solidFill>
                          <a:latin typeface="Gill Sans" charset="0"/>
                          <a:ea typeface="Gill Sans" charset="0"/>
                          <a:cs typeface="Gill Sans" charset="0"/>
                          <a:sym typeface="Gill Sans" charset="0"/>
                        </a:defRPr>
                      </a:lvl9pPr>
                    </a:lstStyle>
                    <a:p>
                      <a:pPr marL="609600" marR="0" lvl="0" indent="0" algn="l" defTabSz="1295400" rtl="0" eaLnBrk="1" fontAlgn="base" latinLnBrk="0" hangingPunct="0">
                        <a:lnSpc>
                          <a:spcPct val="100000"/>
                        </a:lnSpc>
                        <a:spcBef>
                          <a:spcPct val="0"/>
                        </a:spcBef>
                        <a:spcAft>
                          <a:spcPct val="0"/>
                        </a:spcAft>
                        <a:buClrTx/>
                        <a:buSzTx/>
                        <a:buFontTx/>
                        <a:buNone/>
                        <a:tabLst/>
                      </a:pPr>
                      <a:r>
                        <a:rPr kumimoji="0" lang="nb-NO" sz="1600" b="1"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sym typeface="Tahoma" panose="020B0604030504040204" pitchFamily="34" charset="0"/>
                        </a:rPr>
                        <a:t>
D</a:t>
                      </a:r>
                      <a:endParaRPr kumimoji="0" lang="nb-NO" sz="16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txBody>
                  <a:tcPr marL="26789" marR="26789" marT="26789" marB="26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2400"/>
                    </a:solidFill>
                  </a:tcPr>
                </a:tc>
                <a:tc>
                  <a:txBody>
                    <a:bodyPr/>
                    <a:lstStyle>
                      <a:lvl1pPr defTabSz="1295400">
                        <a:tabLst>
                          <a:tab pos="1295400" algn="l"/>
                        </a:tabLst>
                        <a:defRPr sz="3000">
                          <a:solidFill>
                            <a:srgbClr val="000000"/>
                          </a:solidFill>
                          <a:latin typeface="Gill Sans" charset="0"/>
                          <a:ea typeface="Gill Sans" charset="0"/>
                          <a:cs typeface="Gill Sans" charset="0"/>
                          <a:sym typeface="Gill Sans" charset="0"/>
                        </a:defRPr>
                      </a:lvl1pPr>
                      <a:lvl2pPr defTabSz="1295400">
                        <a:tabLst>
                          <a:tab pos="1295400" algn="l"/>
                        </a:tabLst>
                        <a:defRPr sz="3000">
                          <a:solidFill>
                            <a:srgbClr val="000000"/>
                          </a:solidFill>
                          <a:latin typeface="Gill Sans" charset="0"/>
                          <a:ea typeface="Gill Sans" charset="0"/>
                          <a:cs typeface="Gill Sans" charset="0"/>
                          <a:sym typeface="Gill Sans" charset="0"/>
                        </a:defRPr>
                      </a:lvl2pPr>
                      <a:lvl3pPr defTabSz="1295400">
                        <a:tabLst>
                          <a:tab pos="1295400" algn="l"/>
                        </a:tabLst>
                        <a:defRPr sz="3000">
                          <a:solidFill>
                            <a:srgbClr val="000000"/>
                          </a:solidFill>
                          <a:latin typeface="Gill Sans" charset="0"/>
                          <a:ea typeface="Gill Sans" charset="0"/>
                          <a:cs typeface="Gill Sans" charset="0"/>
                          <a:sym typeface="Gill Sans" charset="0"/>
                        </a:defRPr>
                      </a:lvl3pPr>
                      <a:lvl4pPr defTabSz="1295400">
                        <a:tabLst>
                          <a:tab pos="1295400" algn="l"/>
                        </a:tabLst>
                        <a:defRPr sz="3000">
                          <a:solidFill>
                            <a:srgbClr val="000000"/>
                          </a:solidFill>
                          <a:latin typeface="Gill Sans" charset="0"/>
                          <a:ea typeface="Gill Sans" charset="0"/>
                          <a:cs typeface="Gill Sans" charset="0"/>
                          <a:sym typeface="Gill Sans" charset="0"/>
                        </a:defRPr>
                      </a:lvl4pPr>
                      <a:lvl5pPr defTabSz="1295400">
                        <a:tabLst>
                          <a:tab pos="1295400" algn="l"/>
                        </a:tabLst>
                        <a:defRPr sz="3000">
                          <a:solidFill>
                            <a:srgbClr val="000000"/>
                          </a:solidFill>
                          <a:latin typeface="Gill Sans" charset="0"/>
                          <a:ea typeface="Gill Sans" charset="0"/>
                          <a:cs typeface="Gill Sans" charset="0"/>
                          <a:sym typeface="Gill Sans" charset="0"/>
                        </a:defRPr>
                      </a:lvl5pPr>
                      <a:lvl6pPr marL="4572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6pPr>
                      <a:lvl7pPr marL="9144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7pPr>
                      <a:lvl8pPr marL="13716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8pPr>
                      <a:lvl9pPr marL="1828800" algn="ctr" defTabSz="1295400" fontAlgn="base" hangingPunct="0">
                        <a:spcBef>
                          <a:spcPct val="0"/>
                        </a:spcBef>
                        <a:spcAft>
                          <a:spcPct val="0"/>
                        </a:spcAft>
                        <a:tabLst>
                          <a:tab pos="1295400" algn="l"/>
                        </a:tabLst>
                        <a:defRPr sz="3000">
                          <a:solidFill>
                            <a:srgbClr val="000000"/>
                          </a:solidFill>
                          <a:latin typeface="Gill Sans" charset="0"/>
                          <a:ea typeface="Gill Sans" charset="0"/>
                          <a:cs typeface="Gill Sans" charset="0"/>
                          <a:sym typeface="Gill Sans" charset="0"/>
                        </a:defRPr>
                      </a:lvl9pPr>
                    </a:lstStyle>
                    <a:p>
                      <a:pPr marL="0" marR="0" lvl="0" indent="0" algn="l" defTabSz="1295400" rtl="0" eaLnBrk="1" fontAlgn="base" latinLnBrk="0" hangingPunct="0">
                        <a:lnSpc>
                          <a:spcPct val="100000"/>
                        </a:lnSpc>
                        <a:spcBef>
                          <a:spcPts val="1100"/>
                        </a:spcBef>
                        <a:spcAft>
                          <a:spcPct val="0"/>
                        </a:spcAft>
                        <a:buClrTx/>
                        <a:buSzTx/>
                        <a:buFontTx/>
                        <a:buNone/>
                        <a:tabLst>
                          <a:tab pos="1295400" algn="l"/>
                        </a:tabLst>
                      </a:pPr>
                      <a:endParaRPr kumimoji="0" lang="nb-NO" sz="3200" b="0" i="0" u="none" strike="noStrike" cap="none" normalizeH="0" baseline="0" smtClean="0">
                        <a:ln>
                          <a:noFill/>
                        </a:ln>
                        <a:solidFill>
                          <a:srgbClr val="000000"/>
                        </a:solidFill>
                        <a:effectLst/>
                        <a:latin typeface="Lucida Grande" charset="0"/>
                        <a:ea typeface="Lucida Grande" charset="0"/>
                        <a:cs typeface="Lucida Grande" charset="0"/>
                        <a:sym typeface="Lucida Grande" charset="0"/>
                      </a:endParaRP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0"/>
                        </a:srgbClr>
                      </a:solidFill>
                      <a:prstDash val="solid"/>
                      <a:round/>
                      <a:headEnd type="none" w="med" len="med"/>
                      <a:tailEnd type="none" w="med" len="med"/>
                    </a:lnT>
                    <a:lnB w="12700" cap="flat" cmpd="sng" algn="ctr">
                      <a:solidFill>
                        <a:srgbClr val="000000">
                          <a:alpha val="0"/>
                        </a:srgbClr>
                      </a:solidFill>
                      <a:prstDash val="solid"/>
                      <a:round/>
                      <a:headEnd type="none" w="med" len="med"/>
                      <a:tailEnd type="none" w="med" len="med"/>
                    </a:lnB>
                    <a:lnTlToBr>
                      <a:noFill/>
                    </a:lnTlToBr>
                    <a:lnBlToTr>
                      <a:noFill/>
                    </a:lnBlToTr>
                    <a:noFill/>
                  </a:tcPr>
                </a:tc>
                <a:tc>
                  <a:txBody>
                    <a:bodyPr/>
                    <a:lstStyle/>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ICS + LABA</a:t>
                      </a:r>
                    </a:p>
                    <a:p>
                      <a:pPr algn="ctr"/>
                      <a:r>
                        <a:rPr lang="da-DK" sz="1600" b="1" i="1" dirty="0" smtClean="0">
                          <a:solidFill>
                            <a:srgbClr val="000000"/>
                          </a:solidFill>
                          <a:latin typeface="Tahoma" panose="020B0604030504040204" pitchFamily="34" charset="0"/>
                          <a:ea typeface="Tahoma" panose="020B0604030504040204" pitchFamily="34" charset="0"/>
                          <a:cs typeface="Tahoma" panose="020B0604030504040204" pitchFamily="34" charset="0"/>
                        </a:rPr>
                        <a:t>and/or</a:t>
                      </a: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ctr"/>
                      <a:r>
                        <a:rPr lang="da-DK" sz="1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LAMA</a:t>
                      </a: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2400"/>
                    </a:solidFill>
                  </a:tcPr>
                </a:tc>
                <a:tc>
                  <a:txBody>
                    <a:bodyPr/>
                    <a:lstStyle/>
                    <a:p>
                      <a:pPr marL="0" indent="0" algn="ctr">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ICS + LABA and LAMA </a:t>
                      </a:r>
                      <a:r>
                        <a:rPr lang="da-DK" sz="1600" b="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0" indent="0" algn="ctr">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ICS+LABA and PDE4-inh.</a:t>
                      </a:r>
                      <a:r>
                        <a:rPr lang="da-DK" sz="1600" b="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da-DK" sz="1600" b="0" i="1"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p>
                    <a:p>
                      <a:pPr marL="0" indent="0" algn="ctr">
                        <a:buFont typeface="Arial" panose="020B0604020202020204" pitchFamily="34" charset="0"/>
                        <a:buNone/>
                      </a:pPr>
                      <a:r>
                        <a:rPr lang="da-DK" sz="1600" b="0" i="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LAMA and LABA </a:t>
                      </a:r>
                      <a:r>
                        <a:rPr lang="da-DK" sz="1600" b="0" i="1"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or</a:t>
                      </a:r>
                      <a:endPar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da-DK" sz="16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   LAMA and PDE4-inh</a:t>
                      </a:r>
                      <a:r>
                        <a:rPr lang="da-DK" sz="1600" b="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txBody>
                  <a:tcPr marT="45719" marB="457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2400"/>
                    </a:solidFill>
                  </a:tcPr>
                </a:tc>
              </a:tr>
            </a:tbl>
          </a:graphicData>
        </a:graphic>
      </p:graphicFrame>
      <p:sp>
        <p:nvSpPr>
          <p:cNvPr id="21549" name="AutoShape 76"/>
          <p:cNvSpPr>
            <a:spLocks/>
          </p:cNvSpPr>
          <p:nvPr/>
        </p:nvSpPr>
        <p:spPr bwMode="auto">
          <a:xfrm rot="-5400000">
            <a:off x="-92128" y="3983536"/>
            <a:ext cx="4810930" cy="821531"/>
          </a:xfrm>
          <a:custGeom>
            <a:avLst/>
            <a:gdLst>
              <a:gd name="T0" fmla="*/ 2609850 w 21600"/>
              <a:gd name="T1" fmla="*/ 584200 h 21600"/>
              <a:gd name="T2" fmla="*/ 2609850 w 21600"/>
              <a:gd name="T3" fmla="*/ 584200 h 21600"/>
              <a:gd name="T4" fmla="*/ 2609850 w 21600"/>
              <a:gd name="T5" fmla="*/ 584200 h 21600"/>
              <a:gd name="T6" fmla="*/ 2609850 w 21600"/>
              <a:gd name="T7" fmla="*/ 5842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C7FC"/>
          </a:solidFill>
          <a:ln w="12700">
            <a:solidFill>
              <a:srgbClr val="000000"/>
            </a:solid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r>
              <a:rPr lang="da-DK" sz="2400" b="1" dirty="0"/>
              <a:t>Smoking cessation </a:t>
            </a:r>
            <a:endParaRPr lang="da-DK" sz="2400" b="1" dirty="0" smtClean="0"/>
          </a:p>
          <a:p>
            <a:r>
              <a:rPr lang="da-DK" sz="2400" b="1" dirty="0" smtClean="0"/>
              <a:t>Flu </a:t>
            </a:r>
            <a:r>
              <a:rPr lang="da-DK" sz="2400" b="1" dirty="0"/>
              <a:t>vaccination</a:t>
            </a:r>
            <a:endParaRPr lang="da-DK" sz="2400" b="1" dirty="0">
              <a:solidFill>
                <a:schemeClr val="tx1"/>
              </a:solidFill>
              <a:cs typeface="Times New Roman"/>
            </a:endParaRPr>
          </a:p>
        </p:txBody>
      </p:sp>
      <p:sp>
        <p:nvSpPr>
          <p:cNvPr id="21550" name="AutoShape 77"/>
          <p:cNvSpPr>
            <a:spLocks/>
          </p:cNvSpPr>
          <p:nvPr/>
        </p:nvSpPr>
        <p:spPr bwMode="auto">
          <a:xfrm rot="-5400000">
            <a:off x="622662" y="4097254"/>
            <a:ext cx="4810928" cy="594096"/>
          </a:xfrm>
          <a:custGeom>
            <a:avLst/>
            <a:gdLst>
              <a:gd name="T0" fmla="*/ 2607469 w 21600"/>
              <a:gd name="T1" fmla="*/ 317500 h 21600"/>
              <a:gd name="T2" fmla="*/ 2607469 w 21600"/>
              <a:gd name="T3" fmla="*/ 317500 h 21600"/>
              <a:gd name="T4" fmla="*/ 2607469 w 21600"/>
              <a:gd name="T5" fmla="*/ 317500 h 21600"/>
              <a:gd name="T6" fmla="*/ 2607469 w 21600"/>
              <a:gd name="T7" fmla="*/ 317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C7FC"/>
          </a:solidFill>
          <a:ln w="12700">
            <a:solidFill>
              <a:srgbClr val="000000"/>
            </a:solid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r>
              <a:rPr lang="da-DK" sz="2400" b="1" dirty="0"/>
              <a:t>Physical</a:t>
            </a:r>
            <a:r>
              <a:rPr lang="da-DK" sz="2800" dirty="0"/>
              <a:t> </a:t>
            </a:r>
            <a:r>
              <a:rPr lang="da-DK" sz="2400" b="1" dirty="0"/>
              <a:t>activity</a:t>
            </a:r>
            <a:endParaRPr lang="da-DK" sz="2400" b="1" dirty="0">
              <a:solidFill>
                <a:schemeClr val="tx1"/>
              </a:solidFill>
              <a:cs typeface="Times New Roman"/>
            </a:endParaRPr>
          </a:p>
        </p:txBody>
      </p:sp>
      <p:sp>
        <p:nvSpPr>
          <p:cNvPr id="21551" name="AutoShape 78"/>
          <p:cNvSpPr>
            <a:spLocks/>
          </p:cNvSpPr>
          <p:nvPr/>
        </p:nvSpPr>
        <p:spPr bwMode="auto">
          <a:xfrm rot="-5400000">
            <a:off x="1220011" y="4094003"/>
            <a:ext cx="4810928" cy="600597"/>
          </a:xfrm>
          <a:custGeom>
            <a:avLst/>
            <a:gdLst>
              <a:gd name="T0" fmla="*/ 2609057 w 21600"/>
              <a:gd name="T1" fmla="*/ 317500 h 21600"/>
              <a:gd name="T2" fmla="*/ 2609057 w 21600"/>
              <a:gd name="T3" fmla="*/ 317500 h 21600"/>
              <a:gd name="T4" fmla="*/ 2609057 w 21600"/>
              <a:gd name="T5" fmla="*/ 317500 h 21600"/>
              <a:gd name="T6" fmla="*/ 2609057 w 21600"/>
              <a:gd name="T7" fmla="*/ 317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C7FC"/>
          </a:solidFill>
          <a:ln w="12700">
            <a:solidFill>
              <a:srgbClr val="000000"/>
            </a:solid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ctr">
              <a:defRPr sz="4200">
                <a:solidFill>
                  <a:srgbClr val="000000"/>
                </a:solidFill>
                <a:latin typeface="Gill Sans" charset="0"/>
                <a:ea typeface="Gill Sans" charset="0"/>
                <a:cs typeface="Gill Sans" charset="0"/>
                <a:sym typeface="Gill Sans" charset="0"/>
              </a:defRPr>
            </a:lvl1pPr>
            <a:lvl2pPr marL="742950" indent="-285750" algn="ctr">
              <a:defRPr sz="4200">
                <a:solidFill>
                  <a:srgbClr val="000000"/>
                </a:solidFill>
                <a:latin typeface="Gill Sans" charset="0"/>
                <a:ea typeface="Gill Sans" charset="0"/>
                <a:cs typeface="Gill Sans" charset="0"/>
                <a:sym typeface="Gill Sans" charset="0"/>
              </a:defRPr>
            </a:lvl2pPr>
            <a:lvl3pPr marL="1143000" indent="-228600" algn="ctr">
              <a:defRPr sz="4200">
                <a:solidFill>
                  <a:srgbClr val="000000"/>
                </a:solidFill>
                <a:latin typeface="Gill Sans" charset="0"/>
                <a:ea typeface="Gill Sans" charset="0"/>
                <a:cs typeface="Gill Sans" charset="0"/>
                <a:sym typeface="Gill Sans" charset="0"/>
              </a:defRPr>
            </a:lvl3pPr>
            <a:lvl4pPr marL="1600200" indent="-228600" algn="ctr">
              <a:defRPr sz="4200">
                <a:solidFill>
                  <a:srgbClr val="000000"/>
                </a:solidFill>
                <a:latin typeface="Gill Sans" charset="0"/>
                <a:ea typeface="Gill Sans" charset="0"/>
                <a:cs typeface="Gill Sans" charset="0"/>
                <a:sym typeface="Gill Sans" charset="0"/>
              </a:defRPr>
            </a:lvl4pPr>
            <a:lvl5pPr marL="2057400" indent="-228600" algn="ctr">
              <a:defRPr sz="4200">
                <a:solidFill>
                  <a:srgbClr val="000000"/>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r>
              <a:rPr lang="da-DK" sz="2400" b="1" dirty="0"/>
              <a:t>Pulmonary</a:t>
            </a:r>
            <a:r>
              <a:rPr lang="da-DK" sz="2800" dirty="0"/>
              <a:t> </a:t>
            </a:r>
            <a:r>
              <a:rPr lang="da-DK" sz="2400" b="1" dirty="0"/>
              <a:t>rehabilitation</a:t>
            </a:r>
            <a:endParaRPr lang="da-DK" sz="2400" b="1" dirty="0">
              <a:solidFill>
                <a:schemeClr val="tx1"/>
              </a:solidFill>
              <a:cs typeface="Times New Roman"/>
            </a:endParaRPr>
          </a:p>
        </p:txBody>
      </p:sp>
      <p:sp>
        <p:nvSpPr>
          <p:cNvPr id="2" name="Rektangel 1"/>
          <p:cNvSpPr/>
          <p:nvPr/>
        </p:nvSpPr>
        <p:spPr>
          <a:xfrm>
            <a:off x="6372200" y="1988836"/>
            <a:ext cx="2448272" cy="48109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lipse 7"/>
          <p:cNvSpPr/>
          <p:nvPr/>
        </p:nvSpPr>
        <p:spPr>
          <a:xfrm>
            <a:off x="4139952" y="5517232"/>
            <a:ext cx="1800200" cy="115525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lipse 8"/>
          <p:cNvSpPr/>
          <p:nvPr/>
        </p:nvSpPr>
        <p:spPr>
          <a:xfrm>
            <a:off x="1704680" y="2132856"/>
            <a:ext cx="2003224" cy="417646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86226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solidFill>
                  <a:srgbClr val="FF0000"/>
                </a:solidFill>
                <a:latin typeface="Arial" pitchFamily="34" charset="0"/>
                <a:cs typeface="Arial" pitchFamily="34" charset="0"/>
              </a:rPr>
              <a:t>COPD-why?</a:t>
            </a:r>
            <a:br>
              <a:rPr lang="en-US" dirty="0" smtClean="0">
                <a:solidFill>
                  <a:srgbClr val="FF0000"/>
                </a:solidFill>
                <a:latin typeface="Arial" pitchFamily="34" charset="0"/>
                <a:cs typeface="Arial" pitchFamily="34" charset="0"/>
              </a:rPr>
            </a:br>
            <a:endParaRPr lang="pt-PT" dirty="0">
              <a:solidFill>
                <a:srgbClr val="FF0000"/>
              </a:solidFill>
              <a:latin typeface="Arial" pitchFamily="34" charset="0"/>
              <a:cs typeface="Arial" pitchFamily="34" charset="0"/>
            </a:endParaRPr>
          </a:p>
        </p:txBody>
      </p:sp>
      <p:grpSp>
        <p:nvGrpSpPr>
          <p:cNvPr id="6" name="Group 16"/>
          <p:cNvGrpSpPr>
            <a:grpSpLocks/>
          </p:cNvGrpSpPr>
          <p:nvPr/>
        </p:nvGrpSpPr>
        <p:grpSpPr bwMode="auto">
          <a:xfrm>
            <a:off x="1259632" y="1731863"/>
            <a:ext cx="6858000" cy="4289425"/>
            <a:chOff x="612" y="1056"/>
            <a:chExt cx="4320" cy="2702"/>
          </a:xfrm>
        </p:grpSpPr>
        <p:grpSp>
          <p:nvGrpSpPr>
            <p:cNvPr id="7" name="Group 3"/>
            <p:cNvGrpSpPr>
              <a:grpSpLocks/>
            </p:cNvGrpSpPr>
            <p:nvPr/>
          </p:nvGrpSpPr>
          <p:grpSpPr bwMode="auto">
            <a:xfrm>
              <a:off x="612" y="1253"/>
              <a:ext cx="4320" cy="2496"/>
              <a:chOff x="720" y="1296"/>
              <a:chExt cx="4320" cy="2496"/>
            </a:xfrm>
          </p:grpSpPr>
          <p:pic>
            <p:nvPicPr>
              <p:cNvPr id="10" name="Picture 4" descr="diapo08"/>
              <p:cNvPicPr>
                <a:picLocks noChangeAspect="1" noChangeArrowheads="1"/>
              </p:cNvPicPr>
              <p:nvPr/>
            </p:nvPicPr>
            <p:blipFill>
              <a:blip r:embed="rId2" cstate="print"/>
              <a:srcRect l="15834" t="21985" r="9166" b="17316"/>
              <a:stretch>
                <a:fillRect/>
              </a:stretch>
            </p:blipFill>
            <p:spPr bwMode="auto">
              <a:xfrm>
                <a:off x="720" y="1296"/>
                <a:ext cx="4320" cy="2496"/>
              </a:xfrm>
              <a:prstGeom prst="rect">
                <a:avLst/>
              </a:prstGeom>
              <a:noFill/>
            </p:spPr>
          </p:pic>
          <p:sp>
            <p:nvSpPr>
              <p:cNvPr id="11" name="Text Box 5"/>
              <p:cNvSpPr txBox="1">
                <a:spLocks noChangeArrowheads="1"/>
              </p:cNvSpPr>
              <p:nvPr/>
            </p:nvSpPr>
            <p:spPr bwMode="auto">
              <a:xfrm>
                <a:off x="3936" y="1680"/>
                <a:ext cx="864"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No smoker</a:t>
                </a:r>
                <a:endParaRPr lang="en-GB" sz="1800">
                  <a:latin typeface="Arial" pitchFamily="34" charset="0"/>
                </a:endParaRPr>
              </a:p>
            </p:txBody>
          </p:sp>
          <p:sp>
            <p:nvSpPr>
              <p:cNvPr id="12" name="Text Box 6"/>
              <p:cNvSpPr txBox="1">
                <a:spLocks noChangeArrowheads="1"/>
              </p:cNvSpPr>
              <p:nvPr/>
            </p:nvSpPr>
            <p:spPr bwMode="auto">
              <a:xfrm>
                <a:off x="3984" y="1680"/>
                <a:ext cx="864"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No smoker</a:t>
                </a:r>
                <a:endParaRPr lang="en-GB" sz="1800">
                  <a:latin typeface="Arial" pitchFamily="34" charset="0"/>
                </a:endParaRPr>
              </a:p>
            </p:txBody>
          </p:sp>
          <p:sp>
            <p:nvSpPr>
              <p:cNvPr id="13" name="Text Box 7"/>
              <p:cNvSpPr txBox="1">
                <a:spLocks noChangeArrowheads="1"/>
              </p:cNvSpPr>
              <p:nvPr/>
            </p:nvSpPr>
            <p:spPr bwMode="auto">
              <a:xfrm>
                <a:off x="4032" y="2112"/>
                <a:ext cx="1008"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Stop 45 years</a:t>
                </a:r>
                <a:endParaRPr lang="en-GB" sz="1800">
                  <a:latin typeface="Arial" pitchFamily="34" charset="0"/>
                </a:endParaRPr>
              </a:p>
            </p:txBody>
          </p:sp>
          <p:sp>
            <p:nvSpPr>
              <p:cNvPr id="14" name="Text Box 8"/>
              <p:cNvSpPr txBox="1">
                <a:spLocks noChangeArrowheads="1"/>
              </p:cNvSpPr>
              <p:nvPr/>
            </p:nvSpPr>
            <p:spPr bwMode="auto">
              <a:xfrm>
                <a:off x="3744" y="2736"/>
                <a:ext cx="1104"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Stop 65 years</a:t>
                </a:r>
                <a:endParaRPr lang="en-GB" sz="1800">
                  <a:latin typeface="Arial" pitchFamily="34" charset="0"/>
                </a:endParaRPr>
              </a:p>
            </p:txBody>
          </p:sp>
          <p:sp>
            <p:nvSpPr>
              <p:cNvPr id="15" name="Text Box 9"/>
              <p:cNvSpPr txBox="1">
                <a:spLocks noChangeArrowheads="1"/>
              </p:cNvSpPr>
              <p:nvPr/>
            </p:nvSpPr>
            <p:spPr bwMode="auto">
              <a:xfrm>
                <a:off x="2448" y="2976"/>
                <a:ext cx="1152"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Current smoker</a:t>
                </a:r>
                <a:endParaRPr lang="en-GB" sz="1800">
                  <a:latin typeface="Arial" pitchFamily="34" charset="0"/>
                </a:endParaRPr>
              </a:p>
            </p:txBody>
          </p:sp>
          <p:sp>
            <p:nvSpPr>
              <p:cNvPr id="16" name="Text Box 10"/>
              <p:cNvSpPr txBox="1">
                <a:spLocks noChangeArrowheads="1"/>
              </p:cNvSpPr>
              <p:nvPr/>
            </p:nvSpPr>
            <p:spPr bwMode="auto">
              <a:xfrm>
                <a:off x="1248" y="2688"/>
                <a:ext cx="816" cy="231"/>
              </a:xfrm>
              <a:prstGeom prst="rect">
                <a:avLst/>
              </a:prstGeom>
              <a:solidFill>
                <a:schemeClr val="bg1"/>
              </a:solidFill>
              <a:ln w="9525">
                <a:noFill/>
                <a:miter lim="800000"/>
                <a:headEnd/>
                <a:tailEnd/>
              </a:ln>
              <a:effectLst/>
            </p:spPr>
            <p:txBody>
              <a:bodyPr>
                <a:spAutoFit/>
              </a:bodyPr>
              <a:lstStyle/>
              <a:p>
                <a:pPr>
                  <a:spcBef>
                    <a:spcPct val="50000"/>
                  </a:spcBef>
                </a:pPr>
                <a:r>
                  <a:rPr lang="es-ES" sz="1800" dirty="0" err="1">
                    <a:solidFill>
                      <a:srgbClr val="FC3506"/>
                    </a:solidFill>
                    <a:latin typeface="Arial" pitchFamily="34" charset="0"/>
                  </a:rPr>
                  <a:t>Disability</a:t>
                </a:r>
                <a:endParaRPr lang="en-GB" sz="1800" dirty="0">
                  <a:solidFill>
                    <a:srgbClr val="FC3506"/>
                  </a:solidFill>
                  <a:latin typeface="Arial" pitchFamily="34" charset="0"/>
                </a:endParaRPr>
              </a:p>
            </p:txBody>
          </p:sp>
          <p:sp>
            <p:nvSpPr>
              <p:cNvPr id="17" name="Text Box 11"/>
              <p:cNvSpPr txBox="1">
                <a:spLocks noChangeArrowheads="1"/>
              </p:cNvSpPr>
              <p:nvPr/>
            </p:nvSpPr>
            <p:spPr bwMode="auto">
              <a:xfrm>
                <a:off x="1296" y="3216"/>
                <a:ext cx="528" cy="231"/>
              </a:xfrm>
              <a:prstGeom prst="rect">
                <a:avLst/>
              </a:prstGeom>
              <a:solidFill>
                <a:schemeClr val="bg1"/>
              </a:solidFill>
              <a:ln w="9525">
                <a:noFill/>
                <a:miter lim="800000"/>
                <a:headEnd/>
                <a:tailEnd/>
              </a:ln>
              <a:effectLst/>
            </p:spPr>
            <p:txBody>
              <a:bodyPr>
                <a:spAutoFit/>
              </a:bodyPr>
              <a:lstStyle/>
              <a:p>
                <a:pPr>
                  <a:spcBef>
                    <a:spcPct val="50000"/>
                  </a:spcBef>
                </a:pPr>
                <a:r>
                  <a:rPr lang="es-ES" sz="1800">
                    <a:solidFill>
                      <a:srgbClr val="FC3506"/>
                    </a:solidFill>
                    <a:latin typeface="Arial" pitchFamily="34" charset="0"/>
                  </a:rPr>
                  <a:t>Dead</a:t>
                </a:r>
                <a:endParaRPr lang="en-GB" sz="1800">
                  <a:solidFill>
                    <a:srgbClr val="FC3506"/>
                  </a:solidFill>
                  <a:latin typeface="Arial" pitchFamily="34" charset="0"/>
                </a:endParaRPr>
              </a:p>
            </p:txBody>
          </p:sp>
        </p:grpSp>
        <p:sp>
          <p:nvSpPr>
            <p:cNvPr id="8" name="Text Box 13"/>
            <p:cNvSpPr txBox="1">
              <a:spLocks noChangeArrowheads="1"/>
            </p:cNvSpPr>
            <p:nvPr/>
          </p:nvSpPr>
          <p:spPr bwMode="auto">
            <a:xfrm>
              <a:off x="720" y="1056"/>
              <a:ext cx="476" cy="231"/>
            </a:xfrm>
            <a:prstGeom prst="rect">
              <a:avLst/>
            </a:prstGeom>
            <a:noFill/>
            <a:ln w="9525">
              <a:noFill/>
              <a:miter lim="800000"/>
              <a:headEnd/>
              <a:tailEnd/>
            </a:ln>
            <a:effectLst/>
          </p:spPr>
          <p:txBody>
            <a:bodyPr wrap="none">
              <a:spAutoFit/>
            </a:bodyPr>
            <a:lstStyle/>
            <a:p>
              <a:r>
                <a:rPr lang="es-ES" sz="1800" b="1">
                  <a:latin typeface="Arial" pitchFamily="34" charset="0"/>
                </a:rPr>
                <a:t>FEV1</a:t>
              </a:r>
              <a:endParaRPr lang="en-GB" sz="1800" b="1">
                <a:latin typeface="Arial" pitchFamily="34" charset="0"/>
              </a:endParaRPr>
            </a:p>
          </p:txBody>
        </p:sp>
        <p:sp>
          <p:nvSpPr>
            <p:cNvPr id="9" name="Text Box 14"/>
            <p:cNvSpPr txBox="1">
              <a:spLocks noChangeArrowheads="1"/>
            </p:cNvSpPr>
            <p:nvPr/>
          </p:nvSpPr>
          <p:spPr bwMode="auto">
            <a:xfrm>
              <a:off x="3974" y="3527"/>
              <a:ext cx="612" cy="231"/>
            </a:xfrm>
            <a:prstGeom prst="rect">
              <a:avLst/>
            </a:prstGeom>
            <a:noFill/>
            <a:ln w="9525">
              <a:noFill/>
              <a:miter lim="800000"/>
              <a:headEnd/>
              <a:tailEnd/>
            </a:ln>
            <a:effectLst/>
          </p:spPr>
          <p:txBody>
            <a:bodyPr wrap="none">
              <a:spAutoFit/>
            </a:bodyPr>
            <a:lstStyle/>
            <a:p>
              <a:r>
                <a:rPr lang="es-ES" sz="1800" b="1">
                  <a:latin typeface="Arial" pitchFamily="34" charset="0"/>
                </a:rPr>
                <a:t>YEARS</a:t>
              </a:r>
              <a:endParaRPr lang="en-GB" sz="1800" b="1">
                <a:latin typeface="Arial" pitchFamily="34" charset="0"/>
              </a:endParaRPr>
            </a:p>
          </p:txBody>
        </p:sp>
      </p:grpSp>
      <p:sp>
        <p:nvSpPr>
          <p:cNvPr id="18" name="Text Box 2"/>
          <p:cNvSpPr txBox="1">
            <a:spLocks noChangeArrowheads="1"/>
          </p:cNvSpPr>
          <p:nvPr/>
        </p:nvSpPr>
        <p:spPr bwMode="blackWhite">
          <a:xfrm>
            <a:off x="7317532" y="6525344"/>
            <a:ext cx="1468672" cy="261610"/>
          </a:xfrm>
          <a:prstGeom prst="rect">
            <a:avLst/>
          </a:prstGeom>
          <a:noFill/>
          <a:ln w="22225" algn="ctr">
            <a:noFill/>
            <a:miter lim="800000"/>
            <a:headEnd/>
            <a:tailEnd/>
          </a:ln>
          <a:effectLst/>
        </p:spPr>
        <p:txBody>
          <a:bodyPr wrap="none">
            <a:spAutoFit/>
          </a:bodyPr>
          <a:lstStyle/>
          <a:p>
            <a:pPr eaLnBrk="0" hangingPunct="0">
              <a:buSzPct val="100000"/>
            </a:pPr>
            <a:r>
              <a:rPr lang="es-ES" sz="1100" b="1" dirty="0" err="1">
                <a:solidFill>
                  <a:srgbClr val="003366"/>
                </a:solidFill>
                <a:latin typeface="Arial" pitchFamily="34" charset="0"/>
                <a:ea typeface="ヒラギノ角ゴ Pro W3" pitchFamily="1" charset="-128"/>
                <a:cs typeface="Arial" pitchFamily="34" charset="0"/>
              </a:rPr>
              <a:t>Fletcher</a:t>
            </a:r>
            <a:r>
              <a:rPr lang="es-ES" sz="1100" b="1" dirty="0">
                <a:solidFill>
                  <a:srgbClr val="003366"/>
                </a:solidFill>
                <a:latin typeface="Arial" pitchFamily="34" charset="0"/>
                <a:ea typeface="ヒラギノ角ゴ Pro W3" pitchFamily="1" charset="-128"/>
                <a:cs typeface="Arial" pitchFamily="34" charset="0"/>
              </a:rPr>
              <a:t>, Peto 1977</a:t>
            </a:r>
            <a:endParaRPr lang="en-GB" sz="1100" b="1" dirty="0">
              <a:solidFill>
                <a:srgbClr val="003366"/>
              </a:solidFill>
              <a:latin typeface="Arial" pitchFamily="34" charset="0"/>
              <a:ea typeface="ヒラギノ角ゴ Pro W3" pitchFamily="1" charset="-128"/>
              <a:cs typeface="Arial" pitchFamily="34" charset="0"/>
            </a:endParaRPr>
          </a:p>
        </p:txBody>
      </p:sp>
    </p:spTree>
    <p:extLst>
      <p:ext uri="{BB962C8B-B14F-4D97-AF65-F5344CB8AC3E}">
        <p14:creationId xmlns:p14="http://schemas.microsoft.com/office/powerpoint/2010/main" val="23994955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What did I do?</a:t>
            </a:r>
            <a:endParaRPr lang="en-GB" dirty="0"/>
          </a:p>
        </p:txBody>
      </p:sp>
      <p:sp>
        <p:nvSpPr>
          <p:cNvPr id="3" name="Plassholder for innhold 2"/>
          <p:cNvSpPr>
            <a:spLocks noGrp="1"/>
          </p:cNvSpPr>
          <p:nvPr>
            <p:ph idx="1"/>
          </p:nvPr>
        </p:nvSpPr>
        <p:spPr/>
        <p:txBody>
          <a:bodyPr>
            <a:normAutofit/>
          </a:bodyPr>
          <a:lstStyle/>
          <a:p>
            <a:r>
              <a:rPr lang="en-GB" sz="2800" dirty="0" smtClean="0"/>
              <a:t>Smoking cessation: </a:t>
            </a:r>
          </a:p>
          <a:p>
            <a:pPr lvl="1"/>
            <a:r>
              <a:rPr lang="en-GB" sz="2400" dirty="0" smtClean="0"/>
              <a:t>He was struck by the loss of lung function (Fev1 = 53%).</a:t>
            </a:r>
          </a:p>
          <a:p>
            <a:pPr lvl="1"/>
            <a:r>
              <a:rPr lang="en-GB" sz="2400" dirty="0" err="1" smtClean="0"/>
              <a:t>Varenicline</a:t>
            </a:r>
            <a:r>
              <a:rPr lang="en-GB" sz="2400" dirty="0" smtClean="0"/>
              <a:t> + follow-up </a:t>
            </a:r>
          </a:p>
          <a:p>
            <a:pPr lvl="1"/>
            <a:endParaRPr lang="en-GB" sz="2400" dirty="0" smtClean="0"/>
          </a:p>
          <a:p>
            <a:r>
              <a:rPr lang="en-GB" sz="2800" dirty="0" smtClean="0"/>
              <a:t>Information about COPD</a:t>
            </a:r>
          </a:p>
          <a:p>
            <a:r>
              <a:rPr lang="en-GB" sz="2800" dirty="0" smtClean="0"/>
              <a:t>Referred to physiotherapist for exercise programme.</a:t>
            </a:r>
          </a:p>
          <a:p>
            <a:r>
              <a:rPr lang="en-GB" sz="2800" dirty="0" smtClean="0"/>
              <a:t>Medication; ICS/LABA combination</a:t>
            </a:r>
          </a:p>
          <a:p>
            <a:r>
              <a:rPr lang="en-GB" sz="2800" dirty="0" smtClean="0"/>
              <a:t>Chest x-ray.</a:t>
            </a:r>
          </a:p>
          <a:p>
            <a:r>
              <a:rPr lang="en-GB" sz="2800" dirty="0" smtClean="0"/>
              <a:t>Regular follow-up, first in 6 weeks.</a:t>
            </a:r>
            <a:endParaRPr lang="en-GB" sz="2800" dirty="0"/>
          </a:p>
        </p:txBody>
      </p:sp>
    </p:spTree>
    <p:extLst>
      <p:ext uri="{BB962C8B-B14F-4D97-AF65-F5344CB8AC3E}">
        <p14:creationId xmlns:p14="http://schemas.microsoft.com/office/powerpoint/2010/main" val="1829795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714620"/>
            <a:ext cx="8229600" cy="3411543"/>
          </a:xfrm>
        </p:spPr>
        <p:txBody>
          <a:bodyPr/>
          <a:lstStyle/>
          <a:p>
            <a:r>
              <a:rPr lang="en-GB" dirty="0" smtClean="0">
                <a:solidFill>
                  <a:srgbClr val="FF0000"/>
                </a:solidFill>
                <a:latin typeface="Arial" pitchFamily="34" charset="0"/>
                <a:cs typeface="Arial" pitchFamily="34" charset="0"/>
              </a:rPr>
              <a:t>Thank you!!!!!!!!!!!</a:t>
            </a:r>
          </a:p>
          <a:p>
            <a:endParaRPr lang="en-GB" dirty="0" smtClean="0">
              <a:solidFill>
                <a:srgbClr val="FF0000"/>
              </a:solidFill>
              <a:latin typeface="Arial" pitchFamily="34" charset="0"/>
              <a:cs typeface="Arial" pitchFamily="34" charset="0"/>
            </a:endParaRPr>
          </a:p>
          <a:p>
            <a:r>
              <a:rPr lang="en-GB" dirty="0" smtClean="0">
                <a:solidFill>
                  <a:srgbClr val="FF0000"/>
                </a:solidFill>
                <a:latin typeface="Arial" pitchFamily="34" charset="0"/>
                <a:cs typeface="Arial" pitchFamily="34" charset="0"/>
              </a:rPr>
              <a:t>www.theipcrg.org</a:t>
            </a:r>
            <a:endParaRPr lang="en-GB"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Título"/>
          <p:cNvSpPr>
            <a:spLocks noGrp="1"/>
          </p:cNvSpPr>
          <p:nvPr>
            <p:ph type="title"/>
          </p:nvPr>
        </p:nvSpPr>
        <p:spPr>
          <a:xfrm>
            <a:off x="1857356" y="142851"/>
            <a:ext cx="6243036" cy="1168423"/>
          </a:xfrm>
        </p:spPr>
        <p:txBody>
          <a:bodyPr>
            <a:normAutofit fontScale="90000"/>
          </a:bodyPr>
          <a:lstStyle/>
          <a:p>
            <a:pPr eaLnBrk="1" hangingPunct="1"/>
            <a:r>
              <a:rPr lang="en-US" sz="4400" b="0" kern="1200" dirty="0" smtClean="0">
                <a:solidFill>
                  <a:srgbClr val="FF0000"/>
                </a:solidFill>
                <a:latin typeface="Arial" pitchFamily="34" charset="0"/>
                <a:cs typeface="Arial" pitchFamily="34" charset="0"/>
              </a:rPr>
              <a:t>Not only smoking but smoke</a:t>
            </a:r>
          </a:p>
        </p:txBody>
      </p:sp>
      <p:pic>
        <p:nvPicPr>
          <p:cNvPr id="101379" name="Picture 2"/>
          <p:cNvPicPr>
            <a:picLocks noGrp="1" noChangeAspect="1" noChangeArrowheads="1"/>
          </p:cNvPicPr>
          <p:nvPr>
            <p:ph idx="1"/>
          </p:nvPr>
        </p:nvPicPr>
        <p:blipFill>
          <a:blip r:embed="rId2" cstate="print"/>
          <a:srcRect l="8389" t="35185" r="4987" b="22815"/>
          <a:stretch>
            <a:fillRect/>
          </a:stretch>
        </p:blipFill>
        <p:spPr>
          <a:xfrm>
            <a:off x="539750" y="1341438"/>
            <a:ext cx="6534150" cy="2376487"/>
          </a:xfrm>
          <a:noFill/>
        </p:spPr>
      </p:pic>
      <p:pic>
        <p:nvPicPr>
          <p:cNvPr id="101380" name="Picture 3"/>
          <p:cNvPicPr>
            <a:picLocks noChangeAspect="1" noChangeArrowheads="1"/>
          </p:cNvPicPr>
          <p:nvPr/>
        </p:nvPicPr>
        <p:blipFill>
          <a:blip r:embed="rId3" cstate="print"/>
          <a:srcRect l="10872" t="38188" r="39664" b="12595"/>
          <a:stretch>
            <a:fillRect/>
          </a:stretch>
        </p:blipFill>
        <p:spPr bwMode="auto">
          <a:xfrm>
            <a:off x="3564842" y="2852937"/>
            <a:ext cx="5368394" cy="4005064"/>
          </a:xfrm>
          <a:prstGeom prst="rect">
            <a:avLst/>
          </a:prstGeom>
          <a:noFill/>
          <a:ln w="9525">
            <a:noFill/>
            <a:miter lim="800000"/>
            <a:headEnd/>
            <a:tailEnd/>
          </a:ln>
        </p:spPr>
      </p:pic>
      <p:pic>
        <p:nvPicPr>
          <p:cNvPr id="101381" name="Picture 7" descr="Smoking Pot H7 sharp"/>
          <p:cNvPicPr>
            <a:picLocks noChangeAspect="1" noChangeArrowheads="1"/>
          </p:cNvPicPr>
          <p:nvPr/>
        </p:nvPicPr>
        <p:blipFill>
          <a:blip r:embed="rId4" cstate="print"/>
          <a:srcRect/>
          <a:stretch>
            <a:fillRect/>
          </a:stretch>
        </p:blipFill>
        <p:spPr bwMode="auto">
          <a:xfrm>
            <a:off x="7489513" y="762200"/>
            <a:ext cx="1577975" cy="2090737"/>
          </a:xfrm>
          <a:prstGeom prst="rect">
            <a:avLst/>
          </a:prstGeom>
          <a:noFill/>
          <a:ln w="9525">
            <a:solidFill>
              <a:srgbClr val="000000"/>
            </a:solidFill>
            <a:miter lim="800000"/>
            <a:headEnd/>
            <a:tailEnd/>
          </a:ln>
        </p:spPr>
      </p:pic>
      <p:pic>
        <p:nvPicPr>
          <p:cNvPr id="101382" name="Picture 5" descr="Wood collecting W7 sharp"/>
          <p:cNvPicPr>
            <a:picLocks noChangeAspect="1" noChangeArrowheads="1"/>
          </p:cNvPicPr>
          <p:nvPr/>
        </p:nvPicPr>
        <p:blipFill>
          <a:blip r:embed="rId5" cstate="print"/>
          <a:srcRect/>
          <a:stretch>
            <a:fillRect/>
          </a:stretch>
        </p:blipFill>
        <p:spPr bwMode="auto">
          <a:xfrm>
            <a:off x="395536" y="4221088"/>
            <a:ext cx="3168476" cy="2400107"/>
          </a:xfrm>
          <a:prstGeom prst="rect">
            <a:avLst/>
          </a:prstGeom>
          <a:noFill/>
          <a:ln w="9525">
            <a:solidFill>
              <a:srgbClr val="000000"/>
            </a:solidFill>
            <a:miter lim="800000"/>
            <a:headEnd/>
            <a:tailEnd/>
          </a:ln>
        </p:spPr>
      </p:pic>
      <p:sp>
        <p:nvSpPr>
          <p:cNvPr id="8" name="7 Rectángulo"/>
          <p:cNvSpPr/>
          <p:nvPr/>
        </p:nvSpPr>
        <p:spPr>
          <a:xfrm>
            <a:off x="3564842" y="6237312"/>
            <a:ext cx="5579158" cy="523220"/>
          </a:xfrm>
          <a:prstGeom prst="rect">
            <a:avLst/>
          </a:prstGeom>
          <a:solidFill>
            <a:schemeClr val="tx1">
              <a:lumMod val="60000"/>
              <a:lumOff val="40000"/>
            </a:schemeClr>
          </a:solidFill>
        </p:spPr>
        <p:txBody>
          <a:bodyPr wrap="square">
            <a:spAutoFit/>
          </a:bodyPr>
          <a:lstStyle/>
          <a:p>
            <a:pPr>
              <a:spcBef>
                <a:spcPct val="50000"/>
              </a:spcBef>
              <a:defRPr/>
            </a:pPr>
            <a:r>
              <a:rPr lang="en-US" sz="1400" dirty="0">
                <a:solidFill>
                  <a:schemeClr val="bg1"/>
                </a:solidFill>
                <a:latin typeface="+mn-lt"/>
              </a:rPr>
              <a:t>Air pollution resulting from the burning of wood and other biomass fuels is estimated to kill </a:t>
            </a:r>
            <a:r>
              <a:rPr lang="en-US" sz="1400" b="1" dirty="0">
                <a:solidFill>
                  <a:srgbClr val="FFC000"/>
                </a:solidFill>
                <a:latin typeface="+mn-lt"/>
              </a:rPr>
              <a:t>two million </a:t>
            </a:r>
            <a:r>
              <a:rPr lang="en-US" sz="1400" dirty="0">
                <a:solidFill>
                  <a:schemeClr val="bg1"/>
                </a:solidFill>
                <a:latin typeface="+mn-lt"/>
              </a:rPr>
              <a:t>women and children each year.</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0-#ppt_w/2"/>
                                          </p:val>
                                        </p:tav>
                                        <p:tav tm="100000">
                                          <p:val>
                                            <p:strVal val="#ppt_x"/>
                                          </p:val>
                                        </p:tav>
                                      </p:tavLst>
                                    </p:anim>
                                    <p:anim calcmode="lin" valueType="num">
                                      <p:cBhvr additive="base">
                                        <p:cTn id="8" dur="500" fill="hold"/>
                                        <p:tgtEl>
                                          <p:spTgt spid="10137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1382"/>
                                        </p:tgtEl>
                                        <p:attrNameLst>
                                          <p:attrName>style.visibility</p:attrName>
                                        </p:attrNameLst>
                                      </p:cBhvr>
                                      <p:to>
                                        <p:strVal val="visible"/>
                                      </p:to>
                                    </p:set>
                                    <p:anim calcmode="lin" valueType="num">
                                      <p:cBhvr additive="base">
                                        <p:cTn id="11" dur="500" fill="hold"/>
                                        <p:tgtEl>
                                          <p:spTgt spid="101382"/>
                                        </p:tgtEl>
                                        <p:attrNameLst>
                                          <p:attrName>ppt_x</p:attrName>
                                        </p:attrNameLst>
                                      </p:cBhvr>
                                      <p:tavLst>
                                        <p:tav tm="0">
                                          <p:val>
                                            <p:strVal val="0-#ppt_w/2"/>
                                          </p:val>
                                        </p:tav>
                                        <p:tav tm="100000">
                                          <p:val>
                                            <p:strVal val="#ppt_x"/>
                                          </p:val>
                                        </p:tav>
                                      </p:tavLst>
                                    </p:anim>
                                    <p:anim calcmode="lin" valueType="num">
                                      <p:cBhvr additive="base">
                                        <p:cTn id="12" dur="500" fill="hold"/>
                                        <p:tgtEl>
                                          <p:spTgt spid="10138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1381"/>
                                        </p:tgtEl>
                                        <p:attrNameLst>
                                          <p:attrName>style.visibility</p:attrName>
                                        </p:attrNameLst>
                                      </p:cBhvr>
                                      <p:to>
                                        <p:strVal val="visible"/>
                                      </p:to>
                                    </p:set>
                                    <p:anim calcmode="lin" valueType="num">
                                      <p:cBhvr additive="base">
                                        <p:cTn id="15" dur="500" fill="hold"/>
                                        <p:tgtEl>
                                          <p:spTgt spid="101381"/>
                                        </p:tgtEl>
                                        <p:attrNameLst>
                                          <p:attrName>ppt_x</p:attrName>
                                        </p:attrNameLst>
                                      </p:cBhvr>
                                      <p:tavLst>
                                        <p:tav tm="0">
                                          <p:val>
                                            <p:strVal val="0-#ppt_w/2"/>
                                          </p:val>
                                        </p:tav>
                                        <p:tav tm="100000">
                                          <p:val>
                                            <p:strVal val="#ppt_x"/>
                                          </p:val>
                                        </p:tav>
                                      </p:tavLst>
                                    </p:anim>
                                    <p:anim calcmode="lin" valueType="num">
                                      <p:cBhvr additive="base">
                                        <p:cTn id="16" dur="500" fill="hold"/>
                                        <p:tgtEl>
                                          <p:spTgt spid="10138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1380"/>
                                        </p:tgtEl>
                                        <p:attrNameLst>
                                          <p:attrName>style.visibility</p:attrName>
                                        </p:attrNameLst>
                                      </p:cBhvr>
                                      <p:to>
                                        <p:strVal val="visible"/>
                                      </p:to>
                                    </p:set>
                                    <p:anim calcmode="lin" valueType="num">
                                      <p:cBhvr additive="base">
                                        <p:cTn id="21" dur="500" fill="hold"/>
                                        <p:tgtEl>
                                          <p:spTgt spid="101380"/>
                                        </p:tgtEl>
                                        <p:attrNameLst>
                                          <p:attrName>ppt_x</p:attrName>
                                        </p:attrNameLst>
                                      </p:cBhvr>
                                      <p:tavLst>
                                        <p:tav tm="0">
                                          <p:val>
                                            <p:strVal val="0-#ppt_w/2"/>
                                          </p:val>
                                        </p:tav>
                                        <p:tav tm="100000">
                                          <p:val>
                                            <p:strVal val="#ppt_x"/>
                                          </p:val>
                                        </p:tav>
                                      </p:tavLst>
                                    </p:anim>
                                    <p:anim calcmode="lin" valueType="num">
                                      <p:cBhvr additive="base">
                                        <p:cTn id="22" dur="500" fill="hold"/>
                                        <p:tgtEl>
                                          <p:spTgt spid="10138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Título"/>
          <p:cNvSpPr>
            <a:spLocks noGrp="1"/>
          </p:cNvSpPr>
          <p:nvPr>
            <p:ph type="title"/>
          </p:nvPr>
        </p:nvSpPr>
        <p:spPr>
          <a:xfrm>
            <a:off x="1714480" y="539750"/>
            <a:ext cx="6169888" cy="762000"/>
          </a:xfrm>
        </p:spPr>
        <p:txBody>
          <a:bodyPr>
            <a:noAutofit/>
          </a:bodyPr>
          <a:lstStyle/>
          <a:p>
            <a:pPr eaLnBrk="1" hangingPunct="1"/>
            <a:r>
              <a:rPr lang="en-GB" sz="3600" b="0" kern="1200" dirty="0" smtClean="0">
                <a:solidFill>
                  <a:srgbClr val="FF0000"/>
                </a:solidFill>
                <a:latin typeface="Arial" pitchFamily="34" charset="0"/>
                <a:cs typeface="Arial" pitchFamily="34" charset="0"/>
              </a:rPr>
              <a:t>Why does early diagnosis matter?</a:t>
            </a:r>
          </a:p>
        </p:txBody>
      </p:sp>
      <p:sp>
        <p:nvSpPr>
          <p:cNvPr id="90115" name="2 Marcador de contenido"/>
          <p:cNvSpPr>
            <a:spLocks noGrp="1"/>
          </p:cNvSpPr>
          <p:nvPr>
            <p:ph idx="1"/>
          </p:nvPr>
        </p:nvSpPr>
        <p:spPr>
          <a:xfrm>
            <a:off x="611188" y="1268413"/>
            <a:ext cx="7999412" cy="5113337"/>
          </a:xfrm>
        </p:spPr>
        <p:txBody>
          <a:bodyPr/>
          <a:lstStyle/>
          <a:p>
            <a:pPr eaLnBrk="1" hangingPunct="1">
              <a:buFont typeface="Times" pitchFamily="-65" charset="0"/>
              <a:buNone/>
            </a:pPr>
            <a:endParaRPr lang="en-US" sz="2000" dirty="0" smtClean="0">
              <a:solidFill>
                <a:schemeClr val="tx2"/>
              </a:solidFill>
              <a:latin typeface="Arial" pitchFamily="34" charset="0"/>
              <a:cs typeface="Arial" pitchFamily="34" charset="0"/>
            </a:endParaRPr>
          </a:p>
          <a:p>
            <a:pPr eaLnBrk="1" hangingPunct="1">
              <a:buFont typeface="Times" pitchFamily="-65" charset="0"/>
              <a:buNone/>
            </a:pPr>
            <a:endParaRPr lang="en-US" sz="2400" dirty="0" smtClean="0">
              <a:solidFill>
                <a:schemeClr val="tx2"/>
              </a:solidFill>
              <a:latin typeface="Arial" pitchFamily="34" charset="0"/>
              <a:cs typeface="Arial" pitchFamily="34" charset="0"/>
            </a:endParaRPr>
          </a:p>
          <a:p>
            <a:pPr eaLnBrk="1" hangingPunct="1"/>
            <a:r>
              <a:rPr lang="en-US" sz="2400" dirty="0" smtClean="0">
                <a:solidFill>
                  <a:schemeClr val="tx2"/>
                </a:solidFill>
                <a:latin typeface="Arial" pitchFamily="34" charset="0"/>
                <a:cs typeface="Arial" pitchFamily="34" charset="0"/>
              </a:rPr>
              <a:t>Preserve lung function</a:t>
            </a:r>
          </a:p>
          <a:p>
            <a:pPr eaLnBrk="1" hangingPunct="1"/>
            <a:r>
              <a:rPr lang="en-US" sz="2400" dirty="0" smtClean="0">
                <a:solidFill>
                  <a:schemeClr val="tx2"/>
                </a:solidFill>
                <a:latin typeface="Arial" pitchFamily="34" charset="0"/>
                <a:cs typeface="Arial" pitchFamily="34" charset="0"/>
              </a:rPr>
              <a:t>Preserve quality of life for the patient</a:t>
            </a:r>
          </a:p>
          <a:p>
            <a:pPr eaLnBrk="1" hangingPunct="1"/>
            <a:r>
              <a:rPr lang="en-US" sz="2400" dirty="0" smtClean="0">
                <a:solidFill>
                  <a:schemeClr val="tx2"/>
                </a:solidFill>
                <a:latin typeface="Arial" pitchFamily="34" charset="0"/>
                <a:cs typeface="Arial" pitchFamily="34" charset="0"/>
              </a:rPr>
              <a:t>Encourage smoking cessation </a:t>
            </a:r>
          </a:p>
          <a:p>
            <a:pPr eaLnBrk="1" hangingPunct="1"/>
            <a:r>
              <a:rPr lang="en-US" sz="2400" dirty="0" smtClean="0">
                <a:solidFill>
                  <a:schemeClr val="tx2"/>
                </a:solidFill>
                <a:latin typeface="Arial" pitchFamily="34" charset="0"/>
                <a:cs typeface="Arial" pitchFamily="34" charset="0"/>
              </a:rPr>
              <a:t>Enable earlier interventions to prevent exacerbations</a:t>
            </a:r>
          </a:p>
          <a:p>
            <a:pPr eaLnBrk="1" hangingPunct="1"/>
            <a:r>
              <a:rPr lang="en-US" sz="2400" dirty="0" smtClean="0">
                <a:solidFill>
                  <a:schemeClr val="tx2"/>
                </a:solidFill>
                <a:latin typeface="Arial" pitchFamily="34" charset="0"/>
                <a:cs typeface="Arial" pitchFamily="34" charset="0"/>
              </a:rPr>
              <a:t>Reduce costs</a:t>
            </a:r>
          </a:p>
          <a:p>
            <a:pPr eaLnBrk="1" hangingPunct="1"/>
            <a:r>
              <a:rPr lang="en-US" sz="2400" dirty="0" smtClean="0">
                <a:solidFill>
                  <a:schemeClr val="tx2"/>
                </a:solidFill>
                <a:latin typeface="Arial" pitchFamily="34" charset="0"/>
                <a:cs typeface="Arial" pitchFamily="34" charset="0"/>
              </a:rPr>
              <a:t>Decrease mortality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2" end="2"/>
                                            </p:txEl>
                                          </p:spTgt>
                                        </p:tgtEl>
                                        <p:attrNameLst>
                                          <p:attrName>style.visibility</p:attrName>
                                        </p:attrNameLst>
                                      </p:cBhvr>
                                      <p:to>
                                        <p:strVal val="visible"/>
                                      </p:to>
                                    </p:set>
                                    <p:animEffect transition="in" filter="fade">
                                      <p:cBhvr>
                                        <p:cTn id="7" dur="500"/>
                                        <p:tgtEl>
                                          <p:spTgt spid="901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115">
                                            <p:txEl>
                                              <p:pRg st="3" end="3"/>
                                            </p:txEl>
                                          </p:spTgt>
                                        </p:tgtEl>
                                        <p:attrNameLst>
                                          <p:attrName>style.visibility</p:attrName>
                                        </p:attrNameLst>
                                      </p:cBhvr>
                                      <p:to>
                                        <p:strVal val="visible"/>
                                      </p:to>
                                    </p:set>
                                    <p:animEffect transition="in" filter="fade">
                                      <p:cBhvr>
                                        <p:cTn id="10" dur="500"/>
                                        <p:tgtEl>
                                          <p:spTgt spid="9011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0115">
                                            <p:txEl>
                                              <p:pRg st="4" end="4"/>
                                            </p:txEl>
                                          </p:spTgt>
                                        </p:tgtEl>
                                        <p:attrNameLst>
                                          <p:attrName>style.visibility</p:attrName>
                                        </p:attrNameLst>
                                      </p:cBhvr>
                                      <p:to>
                                        <p:strVal val="visible"/>
                                      </p:to>
                                    </p:set>
                                    <p:animEffect transition="in" filter="fade">
                                      <p:cBhvr>
                                        <p:cTn id="13" dur="500"/>
                                        <p:tgtEl>
                                          <p:spTgt spid="901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0115">
                                            <p:txEl>
                                              <p:pRg st="5" end="5"/>
                                            </p:txEl>
                                          </p:spTgt>
                                        </p:tgtEl>
                                        <p:attrNameLst>
                                          <p:attrName>style.visibility</p:attrName>
                                        </p:attrNameLst>
                                      </p:cBhvr>
                                      <p:to>
                                        <p:strVal val="visible"/>
                                      </p:to>
                                    </p:set>
                                    <p:animEffect transition="in" filter="fade">
                                      <p:cBhvr>
                                        <p:cTn id="16" dur="500"/>
                                        <p:tgtEl>
                                          <p:spTgt spid="9011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0115">
                                            <p:txEl>
                                              <p:pRg st="6" end="6"/>
                                            </p:txEl>
                                          </p:spTgt>
                                        </p:tgtEl>
                                        <p:attrNameLst>
                                          <p:attrName>style.visibility</p:attrName>
                                        </p:attrNameLst>
                                      </p:cBhvr>
                                      <p:to>
                                        <p:strVal val="visible"/>
                                      </p:to>
                                    </p:set>
                                    <p:animEffect transition="in" filter="fade">
                                      <p:cBhvr>
                                        <p:cTn id="19" dur="500"/>
                                        <p:tgtEl>
                                          <p:spTgt spid="9011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0115">
                                            <p:txEl>
                                              <p:pRg st="7" end="7"/>
                                            </p:txEl>
                                          </p:spTgt>
                                        </p:tgtEl>
                                        <p:attrNameLst>
                                          <p:attrName>style.visibility</p:attrName>
                                        </p:attrNameLst>
                                      </p:cBhvr>
                                      <p:to>
                                        <p:strVal val="visible"/>
                                      </p:to>
                                    </p:set>
                                    <p:animEffect transition="in" filter="fade">
                                      <p:cBhvr>
                                        <p:cTn id="22" dur="500"/>
                                        <p:tgtEl>
                                          <p:spTgt spid="901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03648" y="1340768"/>
            <a:ext cx="6115072" cy="857256"/>
          </a:xfrm>
        </p:spPr>
        <p:txBody>
          <a:bodyPr>
            <a:noAutofit/>
          </a:bodyPr>
          <a:lstStyle/>
          <a:p>
            <a:pPr eaLnBrk="1" hangingPunct="1"/>
            <a:r>
              <a:rPr lang="en-US" sz="3600" b="0" kern="1200" dirty="0" smtClean="0">
                <a:solidFill>
                  <a:srgbClr val="FF0000"/>
                </a:solidFill>
                <a:latin typeface="Arial" pitchFamily="34" charset="0"/>
                <a:cs typeface="Arial" pitchFamily="34" charset="0"/>
              </a:rPr>
              <a:t>Barriers for early diagnosis - Doctor Centered</a:t>
            </a:r>
            <a:r>
              <a:rPr lang="en-US" sz="2800" dirty="0" smtClean="0">
                <a:solidFill>
                  <a:srgbClr val="FF0000"/>
                </a:solidFill>
                <a:latin typeface="Arial" pitchFamily="34" charset="0"/>
                <a:cs typeface="Arial" pitchFamily="34" charset="0"/>
              </a:rPr>
              <a:t/>
            </a:r>
            <a:br>
              <a:rPr lang="en-US" sz="2800" dirty="0" smtClean="0">
                <a:solidFill>
                  <a:srgbClr val="FF0000"/>
                </a:solidFill>
                <a:latin typeface="Arial" pitchFamily="34" charset="0"/>
                <a:cs typeface="Arial" pitchFamily="34" charset="0"/>
              </a:rPr>
            </a:br>
            <a:endParaRPr lang="en-GB" sz="2800" dirty="0" smtClean="0">
              <a:solidFill>
                <a:srgbClr val="FF0000"/>
              </a:solidFill>
              <a:latin typeface="Arial" pitchFamily="34" charset="0"/>
              <a:cs typeface="Arial" pitchFamily="34" charset="0"/>
            </a:endParaRPr>
          </a:p>
        </p:txBody>
      </p:sp>
      <p:sp>
        <p:nvSpPr>
          <p:cNvPr id="40963" name="Rectangle 3"/>
          <p:cNvSpPr>
            <a:spLocks noGrp="1" noChangeArrowheads="1"/>
          </p:cNvSpPr>
          <p:nvPr>
            <p:ph type="body" idx="1"/>
          </p:nvPr>
        </p:nvSpPr>
        <p:spPr>
          <a:xfrm>
            <a:off x="395536" y="2564904"/>
            <a:ext cx="7772400" cy="3890963"/>
          </a:xfrm>
        </p:spPr>
        <p:txBody>
          <a:bodyPr>
            <a:normAutofit/>
          </a:bodyPr>
          <a:lstStyle/>
          <a:p>
            <a:pPr marL="457200" lvl="1" indent="0" eaLnBrk="1" hangingPunct="1">
              <a:lnSpc>
                <a:spcPct val="90000"/>
              </a:lnSpc>
              <a:buNone/>
            </a:pPr>
            <a:r>
              <a:rPr lang="en-NZ" sz="2800" b="1" dirty="0" smtClean="0">
                <a:solidFill>
                  <a:schemeClr val="tx2"/>
                </a:solidFill>
                <a:latin typeface="Arial" pitchFamily="34" charset="0"/>
                <a:cs typeface="Arial" pitchFamily="34" charset="0"/>
              </a:rPr>
              <a:t>“Self inflicted condition”</a:t>
            </a:r>
          </a:p>
          <a:p>
            <a:pPr>
              <a:buFont typeface="Wingdings" panose="05000000000000000000" pitchFamily="2" charset="2"/>
              <a:buChar char="Ø"/>
            </a:pPr>
            <a:r>
              <a:rPr lang="en-NZ" sz="2800" dirty="0" err="1" smtClean="0">
                <a:solidFill>
                  <a:schemeClr val="tx2"/>
                </a:solidFill>
                <a:latin typeface="Arial" pitchFamily="34" charset="0"/>
                <a:cs typeface="Arial" pitchFamily="34" charset="0"/>
              </a:rPr>
              <a:t>Heartsink</a:t>
            </a:r>
            <a:r>
              <a:rPr lang="en-NZ" sz="2800" dirty="0" smtClean="0">
                <a:solidFill>
                  <a:schemeClr val="tx2"/>
                </a:solidFill>
                <a:latin typeface="Arial" pitchFamily="34" charset="0"/>
                <a:cs typeface="Arial" pitchFamily="34" charset="0"/>
              </a:rPr>
              <a:t> Disease</a:t>
            </a:r>
          </a:p>
          <a:p>
            <a:pPr>
              <a:buFont typeface="Wingdings" panose="05000000000000000000" pitchFamily="2" charset="2"/>
              <a:buChar char="Ø"/>
            </a:pPr>
            <a:r>
              <a:rPr lang="en-NZ" sz="2800" dirty="0" smtClean="0">
                <a:solidFill>
                  <a:schemeClr val="tx2"/>
                </a:solidFill>
                <a:latin typeface="Arial" pitchFamily="34" charset="0"/>
                <a:cs typeface="Arial" pitchFamily="34" charset="0"/>
              </a:rPr>
              <a:t>Misdiagnosis</a:t>
            </a:r>
          </a:p>
          <a:p>
            <a:pPr>
              <a:buFont typeface="Wingdings" panose="05000000000000000000" pitchFamily="2" charset="2"/>
              <a:buChar char="Ø"/>
            </a:pPr>
            <a:r>
              <a:rPr lang="en-NZ" sz="2800" dirty="0" smtClean="0">
                <a:solidFill>
                  <a:schemeClr val="tx2"/>
                </a:solidFill>
                <a:latin typeface="Arial" pitchFamily="34" charset="0"/>
                <a:cs typeface="Arial" pitchFamily="34" charset="0"/>
              </a:rPr>
              <a:t>Lack of motivation to actively screen</a:t>
            </a:r>
          </a:p>
          <a:p>
            <a:pPr>
              <a:buFont typeface="Wingdings" panose="05000000000000000000" pitchFamily="2" charset="2"/>
              <a:buChar char="Ø"/>
            </a:pPr>
            <a:r>
              <a:rPr lang="en-NZ" sz="2800" dirty="0" smtClean="0">
                <a:solidFill>
                  <a:schemeClr val="tx2"/>
                </a:solidFill>
                <a:latin typeface="Arial" pitchFamily="34" charset="0"/>
                <a:cs typeface="Arial" pitchFamily="34" charset="0"/>
              </a:rPr>
              <a:t>Perceived “lack of effective treatment”</a:t>
            </a:r>
          </a:p>
          <a:p>
            <a:pPr>
              <a:buFont typeface="Wingdings" panose="05000000000000000000" pitchFamily="2" charset="2"/>
              <a:buChar char="Ø"/>
            </a:pPr>
            <a:r>
              <a:rPr lang="en-NZ" sz="2800" dirty="0" smtClean="0">
                <a:solidFill>
                  <a:schemeClr val="tx2"/>
                </a:solidFill>
                <a:latin typeface="Arial" pitchFamily="34" charset="0"/>
                <a:cs typeface="Arial" pitchFamily="34" charset="0"/>
              </a:rPr>
              <a:t>Time pressures</a:t>
            </a:r>
          </a:p>
          <a:p>
            <a:pPr>
              <a:buFont typeface="Wingdings" panose="05000000000000000000" pitchFamily="2" charset="2"/>
              <a:buChar char="Ø"/>
            </a:pPr>
            <a:r>
              <a:rPr lang="en-NZ" sz="2800" dirty="0" smtClean="0">
                <a:solidFill>
                  <a:schemeClr val="tx2"/>
                </a:solidFill>
                <a:latin typeface="Arial" pitchFamily="34" charset="0"/>
                <a:cs typeface="Arial" pitchFamily="34" charset="0"/>
              </a:rPr>
              <a:t>Availability of spirometry</a:t>
            </a:r>
          </a:p>
          <a:p>
            <a:pPr lvl="1" eaLnBrk="1" hangingPunct="1">
              <a:lnSpc>
                <a:spcPct val="90000"/>
              </a:lnSpc>
              <a:buFont typeface="Wingdings" pitchFamily="-65" charset="2"/>
              <a:buChar char="§"/>
            </a:pPr>
            <a:endParaRPr lang="en-GB" sz="2800" dirty="0" smtClean="0">
              <a:solidFill>
                <a:schemeClr val="tx2"/>
              </a:solidFill>
              <a:latin typeface="Arial" pitchFamily="34" charset="0"/>
              <a:cs typeface="Arial" pitchFamily="34" charset="0"/>
            </a:endParaRPr>
          </a:p>
          <a:p>
            <a:pPr lvl="1" eaLnBrk="1" hangingPunct="1">
              <a:lnSpc>
                <a:spcPct val="90000"/>
              </a:lnSpc>
              <a:buFont typeface="Wingdings" pitchFamily="-65" charset="2"/>
              <a:buNone/>
            </a:pPr>
            <a:endParaRPr lang="en-GB" sz="3200" dirty="0" smtClean="0">
              <a:solidFill>
                <a:schemeClr val="tx2"/>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fade">
                                      <p:cBhvr>
                                        <p:cTn id="10" dur="500"/>
                                        <p:tgtEl>
                                          <p:spTgt spid="409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Effect transition="in" filter="fade">
                                      <p:cBhvr>
                                        <p:cTn id="13" dur="500"/>
                                        <p:tgtEl>
                                          <p:spTgt spid="4096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63">
                                            <p:txEl>
                                              <p:pRg st="3" end="3"/>
                                            </p:txEl>
                                          </p:spTgt>
                                        </p:tgtEl>
                                        <p:attrNameLst>
                                          <p:attrName>style.visibility</p:attrName>
                                        </p:attrNameLst>
                                      </p:cBhvr>
                                      <p:to>
                                        <p:strVal val="visible"/>
                                      </p:to>
                                    </p:set>
                                    <p:animEffect transition="in" filter="fade">
                                      <p:cBhvr>
                                        <p:cTn id="16" dur="500"/>
                                        <p:tgtEl>
                                          <p:spTgt spid="4096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Effect transition="in" filter="fade">
                                      <p:cBhvr>
                                        <p:cTn id="19" dur="500"/>
                                        <p:tgtEl>
                                          <p:spTgt spid="4096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63">
                                            <p:txEl>
                                              <p:pRg st="5" end="5"/>
                                            </p:txEl>
                                          </p:spTgt>
                                        </p:tgtEl>
                                        <p:attrNameLst>
                                          <p:attrName>style.visibility</p:attrName>
                                        </p:attrNameLst>
                                      </p:cBhvr>
                                      <p:to>
                                        <p:strVal val="visible"/>
                                      </p:to>
                                    </p:set>
                                    <p:animEffect transition="in" filter="fade">
                                      <p:cBhvr>
                                        <p:cTn id="22" dur="500"/>
                                        <p:tgtEl>
                                          <p:spTgt spid="4096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animEffect transition="in" filter="fade">
                                      <p:cBhvr>
                                        <p:cTn id="25" dur="5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5644</Words>
  <Application>Microsoft Office PowerPoint</Application>
  <PresentationFormat>On-screen Show (4:3)</PresentationFormat>
  <Paragraphs>1139</Paragraphs>
  <Slides>61</Slides>
  <Notes>34</Notes>
  <HiddenSlides>9</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81" baseType="lpstr">
      <vt:lpstr>MS PGothic</vt:lpstr>
      <vt:lpstr>MS PGothic</vt:lpstr>
      <vt:lpstr>AGaramond-Italic</vt:lpstr>
      <vt:lpstr>AGaramond-Regular</vt:lpstr>
      <vt:lpstr>Arial</vt:lpstr>
      <vt:lpstr>Calibri</vt:lpstr>
      <vt:lpstr>Gill Sans</vt:lpstr>
      <vt:lpstr>Helvetica</vt:lpstr>
      <vt:lpstr>Lucida Grande</vt:lpstr>
      <vt:lpstr>Monotype Sorts</vt:lpstr>
      <vt:lpstr>Symbol</vt:lpstr>
      <vt:lpstr>Tahoma</vt:lpstr>
      <vt:lpstr>Times</vt:lpstr>
      <vt:lpstr>Times New Roman</vt:lpstr>
      <vt:lpstr>Wingdings</vt:lpstr>
      <vt:lpstr>Wingdings 3</vt:lpstr>
      <vt:lpstr>ヒラギノ角ゴ Pro W3</vt:lpstr>
      <vt:lpstr>Tema do Office</vt:lpstr>
      <vt:lpstr>Document</vt:lpstr>
      <vt:lpstr>Clip</vt:lpstr>
      <vt:lpstr>Chronic obstructive respiratory disease 2016. What’s new, and what isn’t </vt:lpstr>
      <vt:lpstr>PowerPoint Presentation</vt:lpstr>
      <vt:lpstr>What is the IPCRG?</vt:lpstr>
      <vt:lpstr>Definition of COPD </vt:lpstr>
      <vt:lpstr>Risk Factors for COPD </vt:lpstr>
      <vt:lpstr>COPD-why? </vt:lpstr>
      <vt:lpstr>Not only smoking but smoke</vt:lpstr>
      <vt:lpstr>Why does early diagnosis matter?</vt:lpstr>
      <vt:lpstr>Barriers for early diagnosis - Doctor Centered </vt:lpstr>
      <vt:lpstr>        Barriers for early diagnosis - Patient Related </vt:lpstr>
      <vt:lpstr>.</vt:lpstr>
      <vt:lpstr>PowerPoint Presentation</vt:lpstr>
      <vt:lpstr>Case finding: Who should be tested with spirometry?</vt:lpstr>
      <vt:lpstr>Alternative approach to case-finding in primary care (IPCRG – 20091)</vt:lpstr>
      <vt:lpstr>COPD case-finding questionnaire</vt:lpstr>
      <vt:lpstr>PowerPoint Presentation</vt:lpstr>
      <vt:lpstr>PowerPoint Presentation</vt:lpstr>
      <vt:lpstr>      Patients underestimate their condition </vt:lpstr>
      <vt:lpstr>Doctors and patients need to speak the same language to have a common understanding, and thus manage COPD optimally</vt:lpstr>
      <vt:lpstr>Diagnosis of COPD</vt:lpstr>
      <vt:lpstr>What do we actually want to know? And why? </vt:lpstr>
      <vt:lpstr>Behandling 1. </vt:lpstr>
      <vt:lpstr>PowerPoint Presentation</vt:lpstr>
      <vt:lpstr>PowerPoint Presentation</vt:lpstr>
      <vt:lpstr> Assessment of COPD</vt:lpstr>
      <vt:lpstr>COPD Assessment Test (CAT):   http://catestonline.org</vt:lpstr>
      <vt:lpstr>CCQ: COPD Clinical questionnaire </vt:lpstr>
      <vt:lpstr>PowerPoint Presentation</vt:lpstr>
      <vt:lpstr>PowerPoint Presentation</vt:lpstr>
      <vt:lpstr>Differences between COPD questionnaires</vt:lpstr>
      <vt:lpstr> Assessment of COPD</vt:lpstr>
      <vt:lpstr>PowerPoint Presentation</vt:lpstr>
      <vt:lpstr>          Assessment of risk;</vt:lpstr>
      <vt:lpstr>PowerPoint Presentation</vt:lpstr>
      <vt:lpstr>Treatment options COPD</vt:lpstr>
      <vt:lpstr>Combined Assessment  of COPD (Assess symptoms first) </vt:lpstr>
      <vt:lpstr>PowerPoint Presentation</vt:lpstr>
      <vt:lpstr>Smoking cessation improves lung function in mild/moderate COPD</vt:lpstr>
      <vt:lpstr>PowerPoint Presentation</vt:lpstr>
      <vt:lpstr>PowerPoint Presentation</vt:lpstr>
      <vt:lpstr>What GOLD says</vt:lpstr>
      <vt:lpstr>A patient with COPD </vt:lpstr>
      <vt:lpstr>  What is the initial treatment option for this patient?</vt:lpstr>
      <vt:lpstr>GOLD 2011–2015 Combined assessment of COPD</vt:lpstr>
      <vt:lpstr>GOLD 2015 Manage stable COPD: Pharmacologic (initial)*</vt:lpstr>
      <vt:lpstr>Burden may be further exacerbated by inappropriate treatment with ICS (GOLD B)</vt:lpstr>
      <vt:lpstr>Tiotropium vs LABA</vt:lpstr>
      <vt:lpstr>Which LAMA? Systematic review- Aclidinium  vs Glycopyrrium and Tio</vt:lpstr>
      <vt:lpstr>Same patient</vt:lpstr>
      <vt:lpstr>Global Strategy for Diagnosis, Management and Prevention of COPD Manage Stable COPD:  Non-pharmacologic</vt:lpstr>
      <vt:lpstr>GOLD 2015 Manage stable COPD: Pharmacologic (initial)*</vt:lpstr>
      <vt:lpstr>  What if this patient had a history of hospitalization because of an exacerbation in the previous year and/or an FEV1 of 37% predicted?</vt:lpstr>
      <vt:lpstr>GOLD 2011–2015 Combined assessment of COPD</vt:lpstr>
      <vt:lpstr>PowerPoint Presentation</vt:lpstr>
      <vt:lpstr>Patients who may benefit from ICS</vt:lpstr>
      <vt:lpstr>Case 2</vt:lpstr>
      <vt:lpstr>PowerPoint Presentation</vt:lpstr>
      <vt:lpstr>PowerPoint Presentation</vt:lpstr>
      <vt:lpstr>Treatment options COPD</vt:lpstr>
      <vt:lpstr>What did I do?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Jaime Sousa</dc:creator>
  <cp:lastModifiedBy>Linda Kennison</cp:lastModifiedBy>
  <cp:revision>38</cp:revision>
  <cp:lastPrinted>2016-06-15T06:24:36Z</cp:lastPrinted>
  <dcterms:created xsi:type="dcterms:W3CDTF">2016-06-05T19:05:55Z</dcterms:created>
  <dcterms:modified xsi:type="dcterms:W3CDTF">2016-06-29T08:00:53Z</dcterms:modified>
</cp:coreProperties>
</file>