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4" r:id="rId3"/>
    <p:sldMasterId id="2147483684" r:id="rId4"/>
    <p:sldMasterId id="2147483694" r:id="rId5"/>
    <p:sldMasterId id="2147483705" r:id="rId6"/>
    <p:sldMasterId id="2147483720" r:id="rId7"/>
    <p:sldMasterId id="2147483733" r:id="rId8"/>
    <p:sldMasterId id="2147483736" r:id="rId9"/>
    <p:sldMasterId id="2147483746" r:id="rId10"/>
  </p:sldMasterIdLst>
  <p:notesMasterIdLst>
    <p:notesMasterId r:id="rId34"/>
  </p:notesMasterIdLst>
  <p:sldIdLst>
    <p:sldId id="260" r:id="rId11"/>
    <p:sldId id="261" r:id="rId12"/>
    <p:sldId id="338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51" r:id="rId21"/>
    <p:sldId id="352" r:id="rId22"/>
    <p:sldId id="363" r:id="rId23"/>
    <p:sldId id="337" r:id="rId24"/>
    <p:sldId id="339" r:id="rId25"/>
    <p:sldId id="340" r:id="rId26"/>
    <p:sldId id="333" r:id="rId27"/>
    <p:sldId id="341" r:id="rId28"/>
    <p:sldId id="353" r:id="rId29"/>
    <p:sldId id="364" r:id="rId30"/>
    <p:sldId id="330" r:id="rId31"/>
    <p:sldId id="331" r:id="rId32"/>
    <p:sldId id="327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7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67A3C-ACA2-4BDC-86C2-A2D95D7C6E5E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0EDCA-6D59-4C26-89E5-FFCD10428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2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>
                <a:solidFill>
                  <a:prstClr val="black"/>
                </a:solidFill>
              </a:rPr>
              <a:pPr/>
              <a:t>11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0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>
                <a:solidFill>
                  <a:prstClr val="black"/>
                </a:solidFill>
              </a:rPr>
              <a:pPr/>
              <a:t>12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8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>
                <a:solidFill>
                  <a:prstClr val="black"/>
                </a:solidFill>
              </a:rPr>
              <a:pPr/>
              <a:t>13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5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>
                <a:solidFill>
                  <a:prstClr val="black"/>
                </a:solidFill>
              </a:rPr>
              <a:pPr/>
              <a:t>15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6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750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709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273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3C759-6EDA-4A3A-9F05-5710EA27E1A2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39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pic>
        <p:nvPicPr>
          <p:cNvPr id="9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42"/>
            <a:ext cx="1361934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5" y="404664"/>
            <a:ext cx="1709275" cy="1034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4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4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766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7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1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976664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AutoShape 2" descr="Image result for wonca 2016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7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1" y="404664"/>
            <a:ext cx="1309239" cy="792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25/06/2017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6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15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6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7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25/06/2017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39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8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0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9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0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25/06/2017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9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2014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036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688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F7D60A-51E0-4990-A6B5-8659FAD1E77E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25/06/2017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15E0C-EB2C-4DDA-98FC-2CA8A7C086E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91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976664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10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1" y="404664"/>
            <a:ext cx="1309239" cy="792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26B130-49EB-452D-BB73-CAD25FE53402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25/06/2017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667D4-D90F-4601-A628-28D7B0590E1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332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34639-7F67-43A3-A266-330C94FF1B03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25/06/2017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27612-2A87-402A-92F8-F921DC130266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3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35F6FE-BF6C-433E-AFEC-5D9AAD571D10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25/06/2017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13D21-B91C-47D1-90F4-01C76B551078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91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5CCC4E-7E41-4DD4-BF17-89D91825FE74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25/06/2017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763ECB-C8E5-4087-B28E-C7129E928741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235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D68108-2496-4DEF-BF83-3B4C197227EA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25/06/2017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12DEE2-34B3-422B-9C0B-0F61D192C849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726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25/06/2017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328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25/06/2017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088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3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25/06/2017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96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61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29762" y="365126"/>
            <a:ext cx="4732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2552" y="239087"/>
            <a:ext cx="1181448" cy="708869"/>
          </a:xfrm>
          <a:prstGeom prst="rect">
            <a:avLst/>
          </a:prstGeom>
        </p:spPr>
      </p:pic>
      <p:pic>
        <p:nvPicPr>
          <p:cNvPr id="9" name="Picture 2" descr="C:\Users\Jaime Sousa\Documents\Documentos\IPCRG\Conferences &amp; Meetings\IPCRG\IPCRG Porto 2018\Porto Logo for Heade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" y="109008"/>
            <a:ext cx="3158310" cy="1111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25939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7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9762" y="365126"/>
            <a:ext cx="4732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2552" y="239087"/>
            <a:ext cx="1181448" cy="708869"/>
          </a:xfrm>
          <a:prstGeom prst="rect">
            <a:avLst/>
          </a:prstGeom>
        </p:spPr>
      </p:pic>
      <p:pic>
        <p:nvPicPr>
          <p:cNvPr id="10" name="Picture 2" descr="C:\Users\Jaime Sousa\Documents\Documentos\IPCRG\Conferences &amp; Meetings\IPCRG\IPCRG Porto 2018\Porto Logo for Heade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" y="109008"/>
            <a:ext cx="3158310" cy="1111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23750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6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976664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10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1" y="404664"/>
            <a:ext cx="1309239" cy="792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34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728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0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59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74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49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5835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087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29762" y="365126"/>
            <a:ext cx="4732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2552" y="239087"/>
            <a:ext cx="1181448" cy="708869"/>
          </a:xfrm>
          <a:prstGeom prst="rect">
            <a:avLst/>
          </a:prstGeom>
        </p:spPr>
      </p:pic>
      <p:pic>
        <p:nvPicPr>
          <p:cNvPr id="7" name="Picture 2" descr="C:\Users\Jaime Sousa\Documents\Documentos\IPCRG\Conferences &amp; Meetings\IPCRG\IPCRG Porto 2018\Porto Logo for Heade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" y="109008"/>
            <a:ext cx="3158310" cy="1111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42582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669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00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6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6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3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25/06/2017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689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00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6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3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25/06/2017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1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25/06/2017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5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25/06/2017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9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8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6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0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98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16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25/06/2017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2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53340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98638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076" name="Picture 12" descr="IPCRG Logo (large file).t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3"/>
            <a:ext cx="16859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71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75" indent="-3460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63" algn="l"/>
          <a:tab pos="1641475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75" indent="-3540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63" algn="l"/>
          <a:tab pos="1641475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75" indent="-268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63" algn="l"/>
          <a:tab pos="1641475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63" indent="-330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63" algn="l"/>
          <a:tab pos="1641475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200" indent="-2730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4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6pPr>
      <a:lvl7pPr marL="25146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7pPr>
      <a:lvl8pPr marL="29718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8pPr>
      <a:lvl9pPr marL="34290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6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tiff"/><Relationship Id="rId4" Type="http://schemas.openxmlformats.org/officeDocument/2006/relationships/image" Target="../media/image15.jp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lu/protect/whoshouldvax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en-GB" noProof="0" dirty="0"/>
              <a:t>Influenza guidelines for GPs/FPs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8064896" cy="1968624"/>
          </a:xfrm>
        </p:spPr>
        <p:txBody>
          <a:bodyPr>
            <a:normAutofit/>
          </a:bodyPr>
          <a:lstStyle/>
          <a:p>
            <a:pPr lvl="0"/>
            <a:r>
              <a:rPr lang="en-GB" sz="2400" noProof="0" dirty="0">
                <a:solidFill>
                  <a:prstClr val="black"/>
                </a:solidFill>
              </a:rPr>
              <a:t>Jaime Correia de Sousa, MD, MSc, PhD</a:t>
            </a:r>
            <a:endParaRPr lang="en-GB" sz="1800" noProof="0" dirty="0">
              <a:solidFill>
                <a:prstClr val="black"/>
              </a:solidFill>
            </a:endParaRPr>
          </a:p>
          <a:p>
            <a:pPr lvl="0"/>
            <a:r>
              <a:rPr lang="en-GB" sz="1800" noProof="0" dirty="0">
                <a:solidFill>
                  <a:prstClr val="black">
                    <a:tint val="75000"/>
                  </a:prstClr>
                </a:solidFill>
              </a:rPr>
              <a:t>Family </a:t>
            </a:r>
            <a:r>
              <a:rPr lang="en-GB" sz="1800" noProof="0" dirty="0" smtClean="0">
                <a:solidFill>
                  <a:prstClr val="black">
                    <a:tint val="75000"/>
                  </a:prstClr>
                </a:solidFill>
              </a:rPr>
              <a:t>Physician, Matosinhos, Portugal</a:t>
            </a:r>
            <a:endParaRPr lang="en-GB" sz="1800" noProof="0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en-GB" sz="1800" noProof="0" dirty="0">
                <a:solidFill>
                  <a:prstClr val="black">
                    <a:tint val="75000"/>
                  </a:prstClr>
                </a:solidFill>
              </a:rPr>
              <a:t>Associate Professor, School of Medicine, Minho University, Portugal</a:t>
            </a:r>
          </a:p>
          <a:p>
            <a:pPr lvl="0">
              <a:spcAft>
                <a:spcPts val="1200"/>
              </a:spcAft>
            </a:pPr>
            <a:r>
              <a:rPr lang="en-GB" sz="1800" noProof="0" dirty="0">
                <a:solidFill>
                  <a:prstClr val="black">
                    <a:tint val="75000"/>
                  </a:prstClr>
                </a:solidFill>
              </a:rPr>
              <a:t>President of the International Primary Care Respiratory Group</a:t>
            </a:r>
            <a:endParaRPr lang="en-GB" sz="2000" noProof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Autofit/>
          </a:bodyPr>
          <a:lstStyle/>
          <a:p>
            <a:r>
              <a:rPr lang="en-GB" sz="3200" dirty="0"/>
              <a:t>IPCRG Position Paper</a:t>
            </a:r>
            <a:br>
              <a:rPr lang="en-GB" sz="3200" dirty="0"/>
            </a:br>
            <a:r>
              <a:rPr lang="en-GB" sz="3200" dirty="0"/>
              <a:t>Primary care and chronic lung disease</a:t>
            </a:r>
            <a:endParaRPr lang="pt-PT" sz="3200" dirty="0"/>
          </a:p>
        </p:txBody>
      </p:sp>
      <p:pic>
        <p:nvPicPr>
          <p:cNvPr id="7" name="Picture 3" descr="C:\Users\Jaime Sousa\Documents\Documentos\IPCRG\IPCRG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558577" cy="10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GB" dirty="0" smtClean="0"/>
              <a:t>Influenza </a:t>
            </a:r>
            <a:r>
              <a:rPr lang="en-GB" dirty="0"/>
              <a:t>vaccination plays its part in reducing COPD and asthma </a:t>
            </a:r>
            <a:r>
              <a:rPr lang="en-GB" dirty="0" smtClean="0"/>
              <a:t>exacerbations</a:t>
            </a:r>
            <a:endParaRPr lang="en-US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3851920" y="61653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IPCRG Position Paper Number </a:t>
            </a:r>
            <a:r>
              <a:rPr lang="en-GB" dirty="0" smtClean="0"/>
              <a:t>1, </a:t>
            </a:r>
            <a:r>
              <a:rPr lang="en-GB" dirty="0"/>
              <a:t>September 2011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36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946757" y="193204"/>
            <a:ext cx="5976937" cy="1143000"/>
          </a:xfrm>
        </p:spPr>
        <p:txBody>
          <a:bodyPr>
            <a:noAutofit/>
          </a:bodyPr>
          <a:lstStyle/>
          <a:p>
            <a:r>
              <a:rPr lang="en-GB" sz="3600" noProof="0" dirty="0" smtClean="0"/>
              <a:t>European Respiratory Society</a:t>
            </a:r>
            <a:br>
              <a:rPr lang="en-GB" sz="3600" noProof="0" dirty="0" smtClean="0"/>
            </a:br>
            <a:r>
              <a:rPr lang="en-GB" sz="3600" dirty="0" smtClean="0"/>
              <a:t>Guidelines</a:t>
            </a:r>
            <a:endParaRPr lang="en-GB" sz="3600" noProof="0" dirty="0"/>
          </a:p>
        </p:txBody>
      </p:sp>
      <p:pic>
        <p:nvPicPr>
          <p:cNvPr id="8" name="Marcador de Posição de Conteúdo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02323" y="1700808"/>
            <a:ext cx="8451850" cy="3024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0" b="23393"/>
          <a:stretch/>
        </p:blipFill>
        <p:spPr>
          <a:xfrm>
            <a:off x="395536" y="404664"/>
            <a:ext cx="2520280" cy="7200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851920" y="61653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/>
              <a:t>Eur</a:t>
            </a:r>
            <a:r>
              <a:rPr lang="pt-PT" dirty="0"/>
              <a:t> </a:t>
            </a:r>
            <a:r>
              <a:rPr lang="pt-PT" dirty="0" err="1"/>
              <a:t>Respir</a:t>
            </a:r>
            <a:r>
              <a:rPr lang="pt-PT" dirty="0"/>
              <a:t> J 2005</a:t>
            </a:r>
          </a:p>
        </p:txBody>
      </p:sp>
    </p:spTree>
    <p:extLst>
      <p:ext uri="{BB962C8B-B14F-4D97-AF65-F5344CB8AC3E}">
        <p14:creationId xmlns:p14="http://schemas.microsoft.com/office/powerpoint/2010/main" val="945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/>
          <p:cNvSpPr>
            <a:spLocks noGrp="1"/>
          </p:cNvSpPr>
          <p:nvPr>
            <p:ph idx="4294967295"/>
          </p:nvPr>
        </p:nvSpPr>
        <p:spPr>
          <a:xfrm>
            <a:off x="107504" y="1484784"/>
            <a:ext cx="881619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Recommendations for influenza vaccination</a:t>
            </a:r>
          </a:p>
          <a:p>
            <a:r>
              <a:rPr lang="en-GB" sz="2400" dirty="0" smtClean="0"/>
              <a:t>The influenza vaccine should be given yearly to persons at increased risk for complications due to influenza. </a:t>
            </a:r>
          </a:p>
          <a:p>
            <a:r>
              <a:rPr lang="en-GB" sz="2400" dirty="0" smtClean="0"/>
              <a:t>Vaccination is recommended for immunocompetent adults belonging to one, or more, of the following categories: </a:t>
            </a:r>
          </a:p>
          <a:p>
            <a:pPr lvl="1" indent="-342900">
              <a:buFont typeface="+mj-lt"/>
              <a:buAutoNum type="arabicPeriod"/>
            </a:pPr>
            <a:r>
              <a:rPr lang="en-GB" sz="1800" dirty="0" smtClean="0"/>
              <a:t>aged ≥ 65 </a:t>
            </a:r>
            <a:r>
              <a:rPr lang="en-GB" sz="1800" dirty="0" err="1" smtClean="0"/>
              <a:t>yrs</a:t>
            </a:r>
            <a:r>
              <a:rPr lang="en-GB" sz="1800" dirty="0" smtClean="0"/>
              <a:t>; </a:t>
            </a:r>
          </a:p>
          <a:p>
            <a:pPr lvl="1" indent="-342900">
              <a:buFont typeface="+mj-lt"/>
              <a:buAutoNum type="arabicPeriod"/>
            </a:pPr>
            <a:r>
              <a:rPr lang="en-GB" sz="1800" dirty="0" smtClean="0"/>
              <a:t>institutionalisation; </a:t>
            </a:r>
          </a:p>
          <a:p>
            <a:pPr lvl="1" indent="-342900">
              <a:buFont typeface="+mj-lt"/>
              <a:buAutoNum type="arabicPeriod"/>
            </a:pPr>
            <a:r>
              <a:rPr lang="en-GB" sz="1800" dirty="0" smtClean="0"/>
              <a:t>chronic cardiac diseases; </a:t>
            </a:r>
          </a:p>
          <a:p>
            <a:pPr lvl="1" indent="-342900">
              <a:buFont typeface="+mj-lt"/>
              <a:buAutoNum type="arabicPeriod"/>
            </a:pPr>
            <a:r>
              <a:rPr lang="en-GB" sz="1800" dirty="0" smtClean="0"/>
              <a:t>chronic pulmonary diseases; </a:t>
            </a:r>
          </a:p>
          <a:p>
            <a:pPr lvl="1" indent="-342900">
              <a:buFont typeface="+mj-lt"/>
              <a:buAutoNum type="arabicPeriod"/>
            </a:pPr>
            <a:r>
              <a:rPr lang="en-GB" sz="1800" dirty="0" smtClean="0"/>
              <a:t>diabetes mellitus; </a:t>
            </a:r>
          </a:p>
          <a:p>
            <a:pPr lvl="1" indent="-342900">
              <a:buFont typeface="+mj-lt"/>
              <a:buAutoNum type="arabicPeriod"/>
            </a:pPr>
            <a:r>
              <a:rPr lang="en-GB" sz="1800" dirty="0" smtClean="0"/>
              <a:t>chronic renal diseases; </a:t>
            </a:r>
          </a:p>
          <a:p>
            <a:pPr lvl="1" indent="-342900">
              <a:buFont typeface="+mj-lt"/>
              <a:buAutoNum type="arabicPeriod"/>
            </a:pPr>
            <a:r>
              <a:rPr lang="en-GB" sz="1800" dirty="0" smtClean="0"/>
              <a:t>haemoglobinopathies; </a:t>
            </a:r>
          </a:p>
          <a:p>
            <a:pPr lvl="1" indent="-342900">
              <a:buFont typeface="+mj-lt"/>
              <a:buAutoNum type="arabicPeriod"/>
            </a:pPr>
            <a:r>
              <a:rPr lang="en-GB" sz="1800" dirty="0" smtClean="0"/>
              <a:t>females who will be in the second or third trimester of pregnancy during the influenza season</a:t>
            </a:r>
            <a:endParaRPr lang="en-GB" sz="1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51920" y="65077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/>
              <a:t>Eur</a:t>
            </a:r>
            <a:r>
              <a:rPr lang="pt-PT" dirty="0"/>
              <a:t> </a:t>
            </a:r>
            <a:r>
              <a:rPr lang="pt-PT" dirty="0" err="1"/>
              <a:t>Respir</a:t>
            </a:r>
            <a:r>
              <a:rPr lang="pt-PT" dirty="0"/>
              <a:t> J 2005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946757" y="193204"/>
            <a:ext cx="59769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European Respiratory Society</a:t>
            </a:r>
            <a:br>
              <a:rPr lang="en-GB" sz="3600" smtClean="0"/>
            </a:br>
            <a:r>
              <a:rPr lang="en-GB" sz="3600" smtClean="0"/>
              <a:t>Guidelines</a:t>
            </a:r>
            <a:endParaRPr lang="en-GB" sz="3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0" b="23393"/>
          <a:stretch/>
        </p:blipFill>
        <p:spPr>
          <a:xfrm>
            <a:off x="395536" y="404664"/>
            <a:ext cx="25202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483769" y="193204"/>
            <a:ext cx="64399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dirty="0" err="1"/>
              <a:t>The</a:t>
            </a:r>
            <a:r>
              <a:rPr lang="pt-PT" sz="3600" dirty="0"/>
              <a:t> </a:t>
            </a:r>
            <a:r>
              <a:rPr lang="pt-PT" sz="3600" dirty="0" err="1"/>
              <a:t>European</a:t>
            </a:r>
            <a:r>
              <a:rPr lang="pt-PT" sz="3600" dirty="0"/>
              <a:t> </a:t>
            </a:r>
            <a:r>
              <a:rPr lang="pt-PT" sz="3600" dirty="0" err="1"/>
              <a:t>Scientific</a:t>
            </a:r>
            <a:r>
              <a:rPr lang="pt-PT" sz="3600" dirty="0"/>
              <a:t> </a:t>
            </a:r>
            <a:r>
              <a:rPr lang="pt-PT" sz="3600" dirty="0" err="1" smtClean="0"/>
              <a:t>Working</a:t>
            </a:r>
            <a:r>
              <a:rPr lang="pt-PT" sz="3600" dirty="0" smtClean="0"/>
              <a:t> </a:t>
            </a:r>
            <a:r>
              <a:rPr lang="pt-PT" sz="3600" dirty="0" err="1" smtClean="0"/>
              <a:t>Group</a:t>
            </a:r>
            <a:r>
              <a:rPr lang="pt-PT" sz="3600" dirty="0" smtClean="0"/>
              <a:t> </a:t>
            </a:r>
            <a:r>
              <a:rPr lang="pt-PT" sz="3600" dirty="0" err="1" smtClean="0"/>
              <a:t>on</a:t>
            </a:r>
            <a:r>
              <a:rPr lang="pt-PT" sz="3600" dirty="0" smtClean="0"/>
              <a:t> </a:t>
            </a:r>
            <a:r>
              <a:rPr lang="pt-PT" sz="3600" dirty="0"/>
              <a:t>Influenza (ESWI)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10" name="Marcador de Posição de Conteú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57" y="1484784"/>
            <a:ext cx="3744416" cy="5251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1" y="276203"/>
            <a:ext cx="2508414" cy="8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Where is the evidence?</a:t>
            </a:r>
            <a:endParaRPr lang="en-GB" noProof="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4695238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noProof="0" dirty="0" smtClean="0"/>
              <a:t>Influenza vaccine for patients with chronic obstructive pulmonary disease</a:t>
            </a:r>
            <a:endParaRPr lang="en-GB" sz="3600" noProof="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2251004"/>
            <a:ext cx="8229600" cy="3875159"/>
          </a:xfrm>
        </p:spPr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It appears, from the limited number of studies performed, that </a:t>
            </a:r>
            <a:r>
              <a:rPr lang="en-GB" b="1" noProof="0" dirty="0" smtClean="0">
                <a:solidFill>
                  <a:srgbClr val="C00000"/>
                </a:solidFill>
              </a:rPr>
              <a:t>inactivated vaccine reduces exacerbations in COPD patients</a:t>
            </a:r>
            <a:r>
              <a:rPr lang="en-GB" noProof="0" dirty="0" smtClean="0"/>
              <a:t>. </a:t>
            </a:r>
          </a:p>
          <a:p>
            <a:r>
              <a:rPr lang="en-GB" noProof="0" dirty="0" smtClean="0"/>
              <a:t>The size of effect was similar to that seen in large observational studies, and was due to a reduction in exacerbations occurring three or more weeks after vaccination, and due to influenza. </a:t>
            </a:r>
          </a:p>
          <a:p>
            <a:r>
              <a:rPr lang="en-GB" noProof="0" dirty="0" smtClean="0"/>
              <a:t>There is a mild increase in transient local adverse effects with vaccination, but no evidence of an increase in early exacerbations.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95034"/>
            <a:ext cx="2176461" cy="75597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860032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 smtClean="0">
                <a:solidFill>
                  <a:prstClr val="black"/>
                </a:solidFill>
              </a:rPr>
              <a:t>Published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r>
              <a:rPr lang="pt-PT" dirty="0"/>
              <a:t>25 </a:t>
            </a:r>
            <a:r>
              <a:rPr lang="pt-PT" dirty="0" err="1"/>
              <a:t>January</a:t>
            </a:r>
            <a:r>
              <a:rPr lang="pt-PT" dirty="0"/>
              <a:t> 2006</a:t>
            </a: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GB" b="1" noProof="0" dirty="0" smtClean="0"/>
              <a:t>Vaccines for preventing influenza in the elderly</a:t>
            </a:r>
            <a:endParaRPr lang="en-GB" b="1" noProof="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2251004"/>
            <a:ext cx="8229600" cy="3875159"/>
          </a:xfrm>
        </p:spPr>
        <p:txBody>
          <a:bodyPr>
            <a:normAutofit lnSpcReduction="10000"/>
          </a:bodyPr>
          <a:lstStyle/>
          <a:p>
            <a:r>
              <a:rPr lang="en-GB" b="1" noProof="0" dirty="0" smtClean="0">
                <a:solidFill>
                  <a:srgbClr val="C00000"/>
                </a:solidFill>
              </a:rPr>
              <a:t>The available evidence is of poor quality </a:t>
            </a:r>
            <a:r>
              <a:rPr lang="en-GB" noProof="0" dirty="0" smtClean="0"/>
              <a:t>and provides no guidance regarding the safety, efficacy or effectiveness of influenza vaccines for people aged 65 years or older. </a:t>
            </a:r>
          </a:p>
          <a:p>
            <a:r>
              <a:rPr lang="en-GB" noProof="0" dirty="0" smtClean="0"/>
              <a:t>To resolve the uncertainty, an adequately powered publicly-funded randomised, placebo-controlled trial run over several seasons should be undertaken.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95034"/>
            <a:ext cx="2176461" cy="75597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860032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 smtClean="0"/>
              <a:t>Published</a:t>
            </a:r>
            <a:r>
              <a:rPr lang="pt-PT" dirty="0" smtClean="0"/>
              <a:t> </a:t>
            </a:r>
            <a:r>
              <a:rPr lang="pt-PT" dirty="0"/>
              <a:t>17 </a:t>
            </a:r>
            <a:r>
              <a:rPr lang="pt-PT" dirty="0" err="1"/>
              <a:t>February</a:t>
            </a:r>
            <a:r>
              <a:rPr lang="pt-PT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7393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noProof="0" dirty="0" smtClean="0"/>
              <a:t>Vaccines to prevent influenza in healthy adults</a:t>
            </a:r>
            <a:endParaRPr lang="en-GB" noProof="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2251004"/>
            <a:ext cx="8229600" cy="3875159"/>
          </a:xfrm>
        </p:spPr>
        <p:txBody>
          <a:bodyPr>
            <a:normAutofit fontScale="85000" lnSpcReduction="10000"/>
          </a:bodyPr>
          <a:lstStyle/>
          <a:p>
            <a:r>
              <a:rPr lang="en-GB" noProof="0" dirty="0" smtClean="0"/>
              <a:t>Influenza vaccines have </a:t>
            </a:r>
            <a:r>
              <a:rPr lang="en-GB" b="1" noProof="0" dirty="0" smtClean="0">
                <a:solidFill>
                  <a:srgbClr val="C00000"/>
                </a:solidFill>
              </a:rPr>
              <a:t>a very modest effect in reducing influenza symptoms and working days lost in the general population, including pregnant women</a:t>
            </a:r>
            <a:r>
              <a:rPr lang="en-GB" noProof="0" dirty="0" smtClean="0"/>
              <a:t>. </a:t>
            </a:r>
          </a:p>
          <a:p>
            <a:r>
              <a:rPr lang="en-GB" noProof="0" dirty="0" smtClean="0"/>
              <a:t>No evidence of association between influenza vaccination and serious adverse events was found in the comparative studies considered in the review. </a:t>
            </a:r>
          </a:p>
          <a:p>
            <a:r>
              <a:rPr lang="en-GB" noProof="0" dirty="0" smtClean="0"/>
              <a:t>This review includes 90 studies, 24 of which (26.7%) were funded totally or partially by industry. Out of the 48 RCTs, 17 were industry-funded (35.4%).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95034"/>
            <a:ext cx="2176461" cy="75597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860032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 smtClean="0"/>
              <a:t>Published</a:t>
            </a:r>
            <a:r>
              <a:rPr lang="pt-PT" dirty="0" smtClean="0"/>
              <a:t> 13 </a:t>
            </a:r>
            <a:r>
              <a:rPr lang="pt-PT" dirty="0" err="1"/>
              <a:t>March</a:t>
            </a:r>
            <a:r>
              <a:rPr lang="pt-PT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0152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92688" cy="1143000"/>
          </a:xfrm>
        </p:spPr>
        <p:txBody>
          <a:bodyPr>
            <a:noAutofit/>
          </a:bodyPr>
          <a:lstStyle/>
          <a:p>
            <a:pPr fontAlgn="base"/>
            <a:r>
              <a:rPr lang="en-US" sz="2800" b="1" dirty="0"/>
              <a:t>Influenza vaccination for healthcare workers who care for people aged 60 or older living in long-term care institutions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2251004"/>
            <a:ext cx="8229600" cy="387515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Our review findings have </a:t>
            </a:r>
            <a:r>
              <a:rPr lang="en-US" b="1" dirty="0">
                <a:solidFill>
                  <a:srgbClr val="C00000"/>
                </a:solidFill>
              </a:rPr>
              <a:t>not identified conclusive evidence of benefit of HCW vaccination programmes </a:t>
            </a:r>
            <a:r>
              <a:rPr lang="en-US" dirty="0"/>
              <a:t>on specific outcomes of laboratory-proven influenza, its complications (lower respiratory tract infection, </a:t>
            </a:r>
            <a:r>
              <a:rPr lang="en-US" dirty="0" err="1"/>
              <a:t>hospitalisation</a:t>
            </a:r>
            <a:r>
              <a:rPr lang="en-US" dirty="0"/>
              <a:t> or death due to lower respiratory tract illness), or all cause mortality </a:t>
            </a:r>
            <a:r>
              <a:rPr lang="en-US" b="1" dirty="0">
                <a:solidFill>
                  <a:srgbClr val="C00000"/>
                </a:solidFill>
              </a:rPr>
              <a:t>in people over the age of 60 who live in care institutions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review did not find information on co-interventions with healthcare worker vaccination: hand-washing, face masks, early detection of laboratory-proven influenza, quarantine, avoiding admissions, antivirals and asking healthcare workers with influenza or influenza-like illness (ILI) not to work.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review </a:t>
            </a:r>
            <a:r>
              <a:rPr lang="en-US" b="1" dirty="0">
                <a:solidFill>
                  <a:srgbClr val="C00000"/>
                </a:solidFill>
              </a:rPr>
              <a:t>does not provide reasonable evidence to support the vaccination of healthcare workers to prevent influenza in those aged 60 years or older resident </a:t>
            </a:r>
            <a:r>
              <a:rPr lang="en-US" dirty="0"/>
              <a:t>in LTCIs. High quality RCTs are required to avoid the risks of bias in methodology and conduct identified by this review and to test further these interventions in combination.</a:t>
            </a:r>
            <a:endParaRPr lang="en-GB" noProof="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95034"/>
            <a:ext cx="2176461" cy="75597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860032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 smtClean="0"/>
              <a:t>Published</a:t>
            </a:r>
            <a:r>
              <a:rPr lang="pt-PT" dirty="0" smtClean="0"/>
              <a:t> </a:t>
            </a:r>
            <a:r>
              <a:rPr lang="pt-PT" dirty="0"/>
              <a:t>2 </a:t>
            </a:r>
            <a:r>
              <a:rPr lang="pt-PT" dirty="0" err="1"/>
              <a:t>June</a:t>
            </a:r>
            <a:r>
              <a:rPr lang="pt-PT" dirty="0"/>
              <a:t> 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464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9552" y="188640"/>
            <a:ext cx="8229600" cy="3387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467544" y="3789040"/>
            <a:ext cx="8229600" cy="27977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authors re-arranged </a:t>
            </a:r>
            <a:r>
              <a:rPr lang="en-US" sz="2000" dirty="0"/>
              <a:t>the </a:t>
            </a:r>
            <a:r>
              <a:rPr lang="en-US" sz="2000" dirty="0" smtClean="0"/>
              <a:t>Cochrane </a:t>
            </a:r>
            <a:r>
              <a:rPr lang="en-US" sz="2000" dirty="0"/>
              <a:t>data according to a biological and conceptual framework based </a:t>
            </a:r>
            <a:r>
              <a:rPr lang="en-US" sz="2000" dirty="0" smtClean="0"/>
              <a:t>on the </a:t>
            </a:r>
            <a:r>
              <a:rPr lang="en-US" sz="2000" dirty="0"/>
              <a:t>basic sequence of events throughout the ‘patient journey’ (exposure, infection, clinical outcome</a:t>
            </a:r>
            <a:r>
              <a:rPr lang="en-US" sz="2000" dirty="0" smtClean="0"/>
              <a:t>, observation</a:t>
            </a:r>
            <a:r>
              <a:rPr lang="en-US" sz="2000" dirty="0"/>
              <a:t>) and using broad outcome </a:t>
            </a:r>
            <a:r>
              <a:rPr lang="en-US" sz="2000" dirty="0" smtClean="0"/>
              <a:t>definitions</a:t>
            </a:r>
          </a:p>
          <a:p>
            <a:r>
              <a:rPr lang="en-US" sz="2000" dirty="0" smtClean="0"/>
              <a:t>They regard </a:t>
            </a:r>
            <a:r>
              <a:rPr lang="en-US" sz="2000" dirty="0"/>
              <a:t>these findings as </a:t>
            </a:r>
            <a:r>
              <a:rPr lang="en-US" sz="2000" b="1" dirty="0">
                <a:solidFill>
                  <a:srgbClr val="C00000"/>
                </a:solidFill>
              </a:rPr>
              <a:t>substantial evidence for the ability of influenza vaccine to reduce the </a:t>
            </a:r>
            <a:r>
              <a:rPr lang="en-US" sz="2000" b="1" dirty="0" smtClean="0">
                <a:solidFill>
                  <a:srgbClr val="C00000"/>
                </a:solidFill>
              </a:rPr>
              <a:t>risk of </a:t>
            </a:r>
            <a:r>
              <a:rPr lang="en-US" sz="2000" b="1" dirty="0">
                <a:solidFill>
                  <a:srgbClr val="C00000"/>
                </a:solidFill>
              </a:rPr>
              <a:t>influenza infection and influenza-related disease and death in the elderly</a:t>
            </a:r>
            <a:r>
              <a:rPr lang="en-US" sz="2000" dirty="0"/>
              <a:t>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6440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Session Outline</a:t>
            </a:r>
            <a:endParaRPr lang="en-GB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Main recommendations for </a:t>
            </a:r>
            <a:r>
              <a:rPr lang="en-GB" dirty="0" smtClean="0"/>
              <a:t>influenza vaccination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WHO, CDC, ECDC, 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GINA, GOLD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IPCRG, ERS, ESWI</a:t>
            </a:r>
          </a:p>
          <a:p>
            <a:pPr>
              <a:spcAft>
                <a:spcPts val="1200"/>
              </a:spcAft>
            </a:pPr>
            <a:r>
              <a:rPr lang="en-GB" dirty="0"/>
              <a:t>Where is the evidence?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0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Public Health authorities and respiratory organizations recommend influenza vaccination, at least in some selected groups of patients.</a:t>
            </a:r>
          </a:p>
          <a:p>
            <a:r>
              <a:rPr lang="en-GB" smtClean="0"/>
              <a:t>Controversy still remains </a:t>
            </a:r>
            <a:r>
              <a:rPr lang="en-GB" dirty="0" smtClean="0"/>
              <a:t>about the effectiveness of </a:t>
            </a:r>
            <a:r>
              <a:rPr lang="en-GB" dirty="0"/>
              <a:t>influenza </a:t>
            </a:r>
            <a:r>
              <a:rPr lang="en-GB" dirty="0" smtClean="0"/>
              <a:t>vaccination.</a:t>
            </a:r>
          </a:p>
          <a:p>
            <a:r>
              <a:rPr lang="en-GB" dirty="0" smtClean="0"/>
              <a:t>We need a balanced consensus for European family physicians.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50"/>
            <a:ext cx="9028645" cy="635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333" y="1636889"/>
            <a:ext cx="284056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074B88"/>
                </a:solidFill>
              </a:rPr>
              <a:t>Respiratory Health: Adding Value </a:t>
            </a:r>
          </a:p>
          <a:p>
            <a:pPr defTabSz="457200"/>
            <a:r>
              <a:rPr lang="en-US" dirty="0">
                <a:solidFill>
                  <a:srgbClr val="074B88"/>
                </a:solidFill>
              </a:rPr>
              <a:t>in a Resource Constrained World</a:t>
            </a:r>
          </a:p>
          <a:p>
            <a:pPr defTabSz="457200"/>
            <a:endParaRPr lang="en-US" dirty="0">
              <a:solidFill>
                <a:srgbClr val="074B88"/>
              </a:solidFill>
            </a:endParaRPr>
          </a:p>
          <a:p>
            <a:pPr defTabSz="457200"/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>In collaboration with:</a:t>
            </a:r>
            <a:br>
              <a:rPr lang="en-US" dirty="0">
                <a:solidFill>
                  <a:srgbClr val="074B88"/>
                </a:solidFill>
              </a:rPr>
            </a:br>
            <a:endParaRPr lang="en-US" dirty="0">
              <a:solidFill>
                <a:srgbClr val="074B88"/>
              </a:solidFill>
            </a:endParaRP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GRESP Portugal</a:t>
            </a: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GRESP Brazil </a:t>
            </a: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GRAP Spain</a:t>
            </a: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GRAP Chile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6460"/>
            <a:ext cx="4536504" cy="66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4294967295"/>
          </p:nvPr>
        </p:nvSpPr>
        <p:spPr>
          <a:xfrm>
            <a:off x="760040" y="1556792"/>
            <a:ext cx="77724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6000" noProof="0" dirty="0" smtClean="0">
              <a:latin typeface="Brush Script MT" pitchFamily="66" charset="0"/>
            </a:endParaRPr>
          </a:p>
          <a:p>
            <a:pPr algn="ctr">
              <a:buNone/>
            </a:pPr>
            <a:r>
              <a:rPr lang="en-GB" sz="6000" noProof="0" dirty="0" smtClean="0">
                <a:latin typeface="Brush Script MT" pitchFamily="66" charset="0"/>
              </a:rPr>
              <a:t>Thank you for your attention!</a:t>
            </a:r>
            <a:endParaRPr lang="en-GB" sz="6000" noProof="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Main recommendations for </a:t>
            </a:r>
            <a:r>
              <a:rPr lang="en-GB" noProof="0" dirty="0" smtClean="0"/>
              <a:t>influenza </a:t>
            </a:r>
            <a:r>
              <a:rPr lang="en-GB" noProof="0" dirty="0" smtClean="0"/>
              <a:t>vaccination</a:t>
            </a:r>
            <a:endParaRPr lang="en-GB" noProof="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33" y="2707957"/>
            <a:ext cx="3743325" cy="619125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0" y="1518770"/>
            <a:ext cx="3381375" cy="13525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83" y="3592644"/>
            <a:ext cx="1472952" cy="1472952"/>
          </a:xfrm>
          <a:prstGeom prst="rect">
            <a:avLst/>
          </a:prstGeom>
        </p:spPr>
      </p:pic>
      <p:pic>
        <p:nvPicPr>
          <p:cNvPr id="9" name="Picture 3" descr="C:\Users\Jaime Sousa\Documents\Documentos\IPCRG\IPCRG Log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20487"/>
            <a:ext cx="1728192" cy="121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08653"/>
            <a:ext cx="1382929" cy="12209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96469"/>
            <a:ext cx="1910629" cy="174610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05264"/>
            <a:ext cx="2395339" cy="82770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6" y="1336512"/>
            <a:ext cx="2105397" cy="11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Vaccines against influenza</a:t>
            </a:r>
            <a:br>
              <a:rPr lang="en-GB" dirty="0"/>
            </a:br>
            <a:r>
              <a:rPr lang="en-GB" dirty="0"/>
              <a:t>WHO position paper</a:t>
            </a:r>
            <a:endParaRPr lang="pt-PT" dirty="0"/>
          </a:p>
        </p:txBody>
      </p:sp>
      <p:pic>
        <p:nvPicPr>
          <p:cNvPr id="8" name="Marcador de Posição de Conteú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48" y="1690522"/>
            <a:ext cx="6423821" cy="18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Marcador de Posição de Conteúdo 5"/>
          <p:cNvSpPr>
            <a:spLocks noGrp="1"/>
          </p:cNvSpPr>
          <p:nvPr>
            <p:ph sz="half" idx="2"/>
          </p:nvPr>
        </p:nvSpPr>
        <p:spPr>
          <a:xfrm>
            <a:off x="548101" y="3645024"/>
            <a:ext cx="8147248" cy="3096343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Pregnant women </a:t>
            </a:r>
            <a:r>
              <a:rPr lang="en-US" dirty="0"/>
              <a:t>should be vaccinated with </a:t>
            </a:r>
            <a:r>
              <a:rPr lang="en-US" dirty="0" smtClean="0"/>
              <a:t>trivalent inactivated </a:t>
            </a:r>
            <a:r>
              <a:rPr lang="en-US" dirty="0"/>
              <a:t>vaccines (TIV</a:t>
            </a:r>
            <a:r>
              <a:rPr lang="en-US" dirty="0" smtClean="0"/>
              <a:t>) </a:t>
            </a:r>
            <a:r>
              <a:rPr lang="en-US" dirty="0"/>
              <a:t>at </a:t>
            </a:r>
            <a:r>
              <a:rPr lang="en-US" dirty="0" smtClean="0"/>
              <a:t>any stage </a:t>
            </a:r>
            <a:r>
              <a:rPr lang="en-US" dirty="0"/>
              <a:t>of pregnancy</a:t>
            </a:r>
            <a:r>
              <a:rPr lang="en-US" dirty="0" smtClean="0"/>
              <a:t>.</a:t>
            </a:r>
          </a:p>
          <a:p>
            <a:r>
              <a:rPr lang="en-US" b="1" u="sng" dirty="0"/>
              <a:t>Children aged &lt;6 months </a:t>
            </a:r>
            <a:r>
              <a:rPr lang="en-US" dirty="0"/>
              <a:t>are not eligible to receive </a:t>
            </a:r>
            <a:r>
              <a:rPr lang="en-US" dirty="0" smtClean="0"/>
              <a:t>currently </a:t>
            </a:r>
            <a:r>
              <a:rPr lang="pt-PT" dirty="0" err="1" smtClean="0"/>
              <a:t>licensed</a:t>
            </a:r>
            <a:r>
              <a:rPr lang="pt-PT" dirty="0" smtClean="0"/>
              <a:t> </a:t>
            </a:r>
            <a:r>
              <a:rPr lang="pt-PT" dirty="0"/>
              <a:t>influenza </a:t>
            </a:r>
            <a:r>
              <a:rPr lang="pt-PT" dirty="0" smtClean="0"/>
              <a:t>vacines.</a:t>
            </a:r>
          </a:p>
          <a:p>
            <a:r>
              <a:rPr lang="en-US" b="1" u="sng" dirty="0"/>
              <a:t>Children aged 6–23 months</a:t>
            </a:r>
            <a:r>
              <a:rPr lang="en-US" dirty="0"/>
              <a:t>, because of a high </a:t>
            </a:r>
            <a:r>
              <a:rPr lang="en-US" dirty="0" smtClean="0"/>
              <a:t>burden of </a:t>
            </a:r>
            <a:r>
              <a:rPr lang="en-US" dirty="0"/>
              <a:t>severe disease in this group, should be considered </a:t>
            </a:r>
            <a:r>
              <a:rPr lang="en-US" dirty="0" smtClean="0"/>
              <a:t>a target </a:t>
            </a:r>
            <a:r>
              <a:rPr lang="en-US" dirty="0"/>
              <a:t>group for influenza immunization when </a:t>
            </a:r>
            <a:r>
              <a:rPr lang="en-US" dirty="0" smtClean="0"/>
              <a:t>sufficient resources </a:t>
            </a:r>
            <a:r>
              <a:rPr lang="en-US" dirty="0"/>
              <a:t>are available and with due </a:t>
            </a:r>
            <a:r>
              <a:rPr lang="en-US" dirty="0" smtClean="0"/>
              <a:t>consideration for </a:t>
            </a:r>
            <a:r>
              <a:rPr lang="en-US" dirty="0"/>
              <a:t>competing health priorities and operational feasibility.</a:t>
            </a:r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" y="287036"/>
            <a:ext cx="2471078" cy="98843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020272" y="637203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/>
              <a:t>November</a:t>
            </a:r>
            <a:r>
              <a:rPr lang="pt-PT" dirty="0"/>
              <a:t> 2012</a:t>
            </a: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Autofit/>
          </a:bodyPr>
          <a:lstStyle/>
          <a:p>
            <a:r>
              <a:rPr lang="en-GB" sz="3200" dirty="0"/>
              <a:t>Vaccines against influenza</a:t>
            </a:r>
            <a:br>
              <a:rPr lang="en-GB" sz="3200" dirty="0"/>
            </a:br>
            <a:r>
              <a:rPr lang="en-GB" sz="3200" dirty="0"/>
              <a:t>WHO position paper</a:t>
            </a:r>
            <a:endParaRPr lang="pt-PT" sz="3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" y="287036"/>
            <a:ext cx="2471078" cy="988431"/>
          </a:xfrm>
          <a:prstGeom prst="rect">
            <a:avLst/>
          </a:prstGeom>
        </p:spPr>
      </p:pic>
      <p:sp>
        <p:nvSpPr>
          <p:cNvPr id="11" name="Marcador de Posição de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u="sng" dirty="0" smtClean="0"/>
              <a:t>Children aged 2–5 years </a:t>
            </a:r>
            <a:r>
              <a:rPr lang="en-GB" dirty="0" smtClean="0"/>
              <a:t>have a high burden of disease, but less than those aged &lt;2 years. Children aged 2–5 years respond better to vaccination with TIV than younger children.</a:t>
            </a:r>
          </a:p>
          <a:p>
            <a:r>
              <a:rPr lang="en-GB" b="1" u="sng" dirty="0" smtClean="0"/>
              <a:t>Elderly persons</a:t>
            </a:r>
            <a:r>
              <a:rPr lang="en-GB" b="1" dirty="0" smtClean="0"/>
              <a:t> (≥65 years of age) </a:t>
            </a:r>
            <a:r>
              <a:rPr lang="en-GB" dirty="0" smtClean="0"/>
              <a:t>have the highest risk of mortality from influenza, and vaccination of the elderly has traditionally been the main focus of influenza vaccine policy.</a:t>
            </a:r>
          </a:p>
          <a:p>
            <a:r>
              <a:rPr lang="en-GB" dirty="0" smtClean="0"/>
              <a:t>Increasing evidence demonstrates that available influenza vaccines are less effective in this population compared to younger adults.</a:t>
            </a:r>
          </a:p>
          <a:p>
            <a:r>
              <a:rPr lang="en-GB" b="1" u="sng" dirty="0" smtClean="0"/>
              <a:t>Persons with specific chronic diseases </a:t>
            </a:r>
            <a:r>
              <a:rPr lang="en-GB" dirty="0" smtClean="0"/>
              <a:t>are at high risk for severe influenza.</a:t>
            </a:r>
          </a:p>
          <a:p>
            <a:r>
              <a:rPr lang="en-GB" b="1" u="sng" dirty="0" smtClean="0"/>
              <a:t>Health-care workers </a:t>
            </a:r>
            <a:r>
              <a:rPr lang="en-GB" dirty="0" smtClean="0"/>
              <a:t>are an important priority group for influenza vaccination, not only to protect the individual and maintain health-care services during influenza epidemics, but also to reduce spread of influenza to vulnerable patient groups.</a:t>
            </a:r>
          </a:p>
          <a:p>
            <a:endParaRPr lang="en-GB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020272" y="637203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/>
              <a:t>November</a:t>
            </a:r>
            <a:r>
              <a:rPr lang="pt-PT" dirty="0"/>
              <a:t> 2012</a:t>
            </a: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Autofit/>
          </a:bodyPr>
          <a:lstStyle/>
          <a:p>
            <a:r>
              <a:rPr lang="en-US" sz="3200" dirty="0"/>
              <a:t>Vaccination: Who Should Do It, Who Should Not and Who Should Take Precautions</a:t>
            </a:r>
            <a:endParaRPr lang="pt-PT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0318"/>
            <a:ext cx="2937346" cy="485820"/>
          </a:xfrm>
          <a:prstGeom prst="rect">
            <a:avLst/>
          </a:prstGeom>
        </p:spPr>
      </p:pic>
      <p:sp>
        <p:nvSpPr>
          <p:cNvPr id="7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Everyone 6 months and older is recommended for annual flu vaccination with rare exception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the 2016-2017 season, CDC recommends use of injectable flu vaccines--inactivated influenza vaccine (or IIV) or the recombinant influenza vaccine (RIV). </a:t>
            </a:r>
          </a:p>
          <a:p>
            <a:r>
              <a:rPr lang="en-US" dirty="0" smtClean="0"/>
              <a:t>The nasal spray flu vaccine (live attenuated influenza vaccine or LAIV) should not be used during 2016-2017. </a:t>
            </a:r>
          </a:p>
          <a:p>
            <a:r>
              <a:rPr lang="en-US" dirty="0" smtClean="0"/>
              <a:t>Vaccination </a:t>
            </a:r>
            <a:r>
              <a:rPr lang="en-US" dirty="0"/>
              <a:t>is particularly important for people who are at high risk for serious flu complications from influenza</a:t>
            </a:r>
            <a:r>
              <a:rPr lang="en-US" dirty="0" smtClean="0"/>
              <a:t>.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www.cdc.gov/flu/protect/whoshouldvax.htm</a:t>
            </a:r>
            <a:r>
              <a:rPr lang="en-GB" dirty="0" smtClean="0"/>
              <a:t> </a:t>
            </a:r>
            <a:endParaRPr lang="en-GB" noProof="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4860032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 smtClean="0">
                <a:solidFill>
                  <a:prstClr val="black"/>
                </a:solidFill>
              </a:rPr>
              <a:t>Updated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r>
              <a:rPr lang="pt-PT" dirty="0" smtClean="0"/>
              <a:t>7 </a:t>
            </a:r>
            <a:r>
              <a:rPr lang="pt-PT" dirty="0" err="1" smtClean="0"/>
              <a:t>September</a:t>
            </a:r>
            <a:r>
              <a:rPr lang="pt-PT" dirty="0" smtClean="0"/>
              <a:t> 2016</a:t>
            </a: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Autofit/>
          </a:bodyPr>
          <a:lstStyle/>
          <a:p>
            <a:r>
              <a:rPr lang="en-GB" sz="3200" dirty="0"/>
              <a:t>Seasonal influenza vaccination in Europe</a:t>
            </a:r>
            <a:endParaRPr lang="pt-PT" sz="3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507"/>
            <a:ext cx="1080120" cy="953579"/>
          </a:xfrm>
          <a:prstGeom prst="rect">
            <a:avLst/>
          </a:prstGeom>
        </p:spPr>
      </p:pic>
      <p:sp>
        <p:nvSpPr>
          <p:cNvPr id="10" name="Marcador de Posição de Conteúdo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3432"/>
          </a:xfrm>
        </p:spPr>
        <p:txBody>
          <a:bodyPr>
            <a:noAutofit/>
          </a:bodyPr>
          <a:lstStyle/>
          <a:p>
            <a:r>
              <a:rPr lang="en-GB" sz="2100" dirty="0" smtClean="0"/>
              <a:t>All 31 Member States indicated that they had implemented national seasonal influenza vaccination recommendations (e.g. age, risk and target group recommendations and guidelines).</a:t>
            </a:r>
          </a:p>
          <a:p>
            <a:r>
              <a:rPr lang="en-GB" sz="2100" dirty="0" smtClean="0"/>
              <a:t>The seasonal influenza vaccination was recommended for patients with immunosuppression due to disease or treatment; metabolic disorders; and chronic pulmonary, cardiovascular and renal diseases. </a:t>
            </a:r>
          </a:p>
          <a:p>
            <a:r>
              <a:rPr lang="en-GB" sz="2100" dirty="0" smtClean="0"/>
              <a:t>28 Member States recommended vaccination of individuals with hepatic disease and HIV/AIDS. In the 2012–13 influenza season, vaccination for those with morbid obesity was recommended in 15 countries.</a:t>
            </a:r>
          </a:p>
          <a:p>
            <a:r>
              <a:rPr lang="en-GB" sz="2100" dirty="0" smtClean="0"/>
              <a:t>28 Member States indicated that influenza vaccination was recommended for pregnant women.</a:t>
            </a:r>
          </a:p>
          <a:p>
            <a:r>
              <a:rPr lang="en-GB" sz="2100" dirty="0" smtClean="0"/>
              <a:t>30 Member States recommend vaccination for Healthcare workers.</a:t>
            </a:r>
            <a:endParaRPr lang="en-GB" sz="21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639663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ECDC </a:t>
            </a:r>
            <a:r>
              <a:rPr lang="en-GB" dirty="0" smtClean="0"/>
              <a:t>Technical Report 2015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Autofit/>
          </a:bodyPr>
          <a:lstStyle/>
          <a:p>
            <a:r>
              <a:rPr lang="en-US" sz="3200" dirty="0"/>
              <a:t>Global Strategy for Asthma Management and Prevention</a:t>
            </a:r>
            <a:endParaRPr lang="pt-PT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224136" cy="1100068"/>
          </a:xfrm>
          <a:prstGeom prst="rect">
            <a:avLst/>
          </a:prstGeom>
        </p:spPr>
      </p:pic>
      <p:sp>
        <p:nvSpPr>
          <p:cNvPr id="8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Influenza causes significant morbidity and mortality in the general population, and the risk can be reduced by annual vaccination. </a:t>
            </a:r>
            <a:endParaRPr lang="en-US" dirty="0" smtClean="0"/>
          </a:p>
          <a:p>
            <a:r>
              <a:rPr lang="en-US" dirty="0" smtClean="0"/>
              <a:t>Influenza </a:t>
            </a:r>
            <a:r>
              <a:rPr lang="en-US" dirty="0"/>
              <a:t>contributes to some acute asthma exacerbations, and </a:t>
            </a:r>
            <a:r>
              <a:rPr lang="en-US" b="1" dirty="0">
                <a:solidFill>
                  <a:srgbClr val="C00000"/>
                </a:solidFill>
              </a:rPr>
              <a:t>patients with moderate-severe asthma are advised to receive an influenza vaccination every year</a:t>
            </a:r>
            <a:r>
              <a:rPr lang="en-US" dirty="0"/>
              <a:t>, or when vaccination of the general population is advised (Evidence D).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patients should be advised that </a:t>
            </a:r>
            <a:r>
              <a:rPr lang="en-US" b="1" dirty="0">
                <a:solidFill>
                  <a:srgbClr val="C00000"/>
                </a:solidFill>
              </a:rPr>
              <a:t>vaccination is not expected to reduce the frequency or severity of asthma exacerbations </a:t>
            </a:r>
            <a:r>
              <a:rPr lang="en-US" dirty="0"/>
              <a:t>(Evidence 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There </a:t>
            </a:r>
            <a:r>
              <a:rPr lang="en-US" dirty="0"/>
              <a:t>is no evidence for an increase in asthma exacerbations after vaccination with inactivated trivalent vaccines compared to placebo.</a:t>
            </a:r>
            <a:r>
              <a:rPr lang="en-GB" dirty="0" smtClean="0"/>
              <a:t> </a:t>
            </a:r>
            <a:endParaRPr lang="en-GB" noProof="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4860032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>
                <a:solidFill>
                  <a:prstClr val="black"/>
                </a:solidFill>
              </a:rPr>
              <a:t>GINA </a:t>
            </a:r>
            <a:r>
              <a:rPr lang="pt-PT" dirty="0" smtClean="0"/>
              <a:t>2016 </a:t>
            </a:r>
            <a:r>
              <a:rPr lang="pt-PT" dirty="0" err="1" smtClean="0"/>
              <a:t>Update</a:t>
            </a: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Autofit/>
          </a:bodyPr>
          <a:lstStyle/>
          <a:p>
            <a:r>
              <a:rPr lang="en-GB" sz="3200" dirty="0"/>
              <a:t>Global Strategy for the Diagnosis, Management, and Prevention of Chronic Obstructive Pulmonary Disease</a:t>
            </a:r>
            <a:endParaRPr lang="pt-PT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082"/>
            <a:ext cx="1008112" cy="1008112"/>
          </a:xfrm>
          <a:prstGeom prst="rect">
            <a:avLst/>
          </a:prstGeom>
        </p:spPr>
      </p:pic>
      <p:sp>
        <p:nvSpPr>
          <p:cNvPr id="9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Influenza and pneumococcal vaccination should be offered to every COPD </a:t>
            </a:r>
            <a:r>
              <a:rPr lang="en-US" dirty="0" smtClean="0"/>
              <a:t>patient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Influenza vaccination can reduce serious illness (such as lower respiratory tract infections requiring hospitalization and death in COPD patients </a:t>
            </a:r>
            <a:r>
              <a:rPr lang="en-US" dirty="0"/>
              <a:t>(Evidence A). </a:t>
            </a:r>
          </a:p>
          <a:p>
            <a:r>
              <a:rPr lang="en-US" dirty="0"/>
              <a:t>Vaccines containing killed or live, inactivated viruses are recommended as they are more effective in elderly patients with COPD. </a:t>
            </a:r>
          </a:p>
          <a:p>
            <a:r>
              <a:rPr lang="en-US" dirty="0"/>
              <a:t>The strains are adjusted each year for appropriate effectiveness and should be given once each year</a:t>
            </a:r>
            <a:r>
              <a:rPr lang="en-US" dirty="0" smtClean="0"/>
              <a:t>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860032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>
                <a:solidFill>
                  <a:prstClr val="black"/>
                </a:solidFill>
              </a:rPr>
              <a:t>GOLD </a:t>
            </a:r>
            <a:r>
              <a:rPr lang="pt-PT" dirty="0" smtClean="0"/>
              <a:t>2016 </a:t>
            </a:r>
            <a:r>
              <a:rPr lang="pt-PT" dirty="0" err="1" smtClean="0"/>
              <a:t>Update</a:t>
            </a: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1395</Words>
  <Application>Microsoft Office PowerPoint</Application>
  <PresentationFormat>Apresentação no Ecrã (4:3)</PresentationFormat>
  <Paragraphs>113</Paragraphs>
  <Slides>23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dos diapositivos</vt:lpstr>
      </vt:variant>
      <vt:variant>
        <vt:i4>23</vt:i4>
      </vt:variant>
    </vt:vector>
  </HeadingPairs>
  <TitlesOfParts>
    <vt:vector size="40" baseType="lpstr">
      <vt:lpstr>ＭＳ Ｐゴシック</vt:lpstr>
      <vt:lpstr>Arial</vt:lpstr>
      <vt:lpstr>Brush Script MT</vt:lpstr>
      <vt:lpstr>Calibri</vt:lpstr>
      <vt:lpstr>Calibri Light</vt:lpstr>
      <vt:lpstr>Times</vt:lpstr>
      <vt:lpstr>Wingdings</vt:lpstr>
      <vt:lpstr>Tema do Office</vt:lpstr>
      <vt:lpstr>Custom Design</vt:lpstr>
      <vt:lpstr>1_Custom Design</vt:lpstr>
      <vt:lpstr>2_Custom Design</vt:lpstr>
      <vt:lpstr>3_Custom Design</vt:lpstr>
      <vt:lpstr>4_Custom Design</vt:lpstr>
      <vt:lpstr>1_Tema do Office</vt:lpstr>
      <vt:lpstr>Blank Presentation</vt:lpstr>
      <vt:lpstr>5_Custom Design</vt:lpstr>
      <vt:lpstr>6_Custom Design</vt:lpstr>
      <vt:lpstr>Influenza guidelines for GPs/FPs </vt:lpstr>
      <vt:lpstr>Session Outline</vt:lpstr>
      <vt:lpstr>Main recommendations for influenza vaccination</vt:lpstr>
      <vt:lpstr>Vaccines against influenza WHO position paper</vt:lpstr>
      <vt:lpstr>Vaccines against influenza WHO position paper</vt:lpstr>
      <vt:lpstr>Vaccination: Who Should Do It, Who Should Not and Who Should Take Precautions</vt:lpstr>
      <vt:lpstr>Seasonal influenza vaccination in Europe</vt:lpstr>
      <vt:lpstr>Global Strategy for Asthma Management and Prevention</vt:lpstr>
      <vt:lpstr>Global Strategy for the Diagnosis, Management, and Prevention of Chronic Obstructive Pulmonary Disease</vt:lpstr>
      <vt:lpstr>IPCRG Position Paper Primary care and chronic lung disease</vt:lpstr>
      <vt:lpstr>European Respiratory Society Guidelines</vt:lpstr>
      <vt:lpstr>Apresentação do PowerPoint</vt:lpstr>
      <vt:lpstr>Apresentação do PowerPoint</vt:lpstr>
      <vt:lpstr>Where is the evidence?</vt:lpstr>
      <vt:lpstr>Influenza vaccine for patients with chronic obstructive pulmonary disease</vt:lpstr>
      <vt:lpstr>Vaccines for preventing influenza in the elderly</vt:lpstr>
      <vt:lpstr>Vaccines to prevent influenza in healthy adults</vt:lpstr>
      <vt:lpstr>Influenza vaccination for healthcare workers who care for people aged 60 or older living in long-term care institutions</vt:lpstr>
      <vt:lpstr>Apresentação do PowerPoint</vt:lpstr>
      <vt:lpstr>Conclusions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Jaime Sousa</dc:creator>
  <cp:lastModifiedBy>Jaime</cp:lastModifiedBy>
  <cp:revision>136</cp:revision>
  <dcterms:created xsi:type="dcterms:W3CDTF">2016-06-05T19:05:55Z</dcterms:created>
  <dcterms:modified xsi:type="dcterms:W3CDTF">2017-06-25T10:53:52Z</dcterms:modified>
</cp:coreProperties>
</file>