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69" r:id="rId2"/>
    <p:sldMasterId id="2147483661" r:id="rId3"/>
    <p:sldMasterId id="2147483864" r:id="rId4"/>
  </p:sldMasterIdLst>
  <p:notesMasterIdLst>
    <p:notesMasterId r:id="rId24"/>
  </p:notesMasterIdLst>
  <p:sldIdLst>
    <p:sldId id="613" r:id="rId5"/>
    <p:sldId id="513" r:id="rId6"/>
    <p:sldId id="432" r:id="rId7"/>
    <p:sldId id="473" r:id="rId8"/>
    <p:sldId id="605" r:id="rId9"/>
    <p:sldId id="606" r:id="rId10"/>
    <p:sldId id="607" r:id="rId11"/>
    <p:sldId id="618" r:id="rId12"/>
    <p:sldId id="521" r:id="rId13"/>
    <p:sldId id="517" r:id="rId14"/>
    <p:sldId id="608" r:id="rId15"/>
    <p:sldId id="609" r:id="rId16"/>
    <p:sldId id="522" r:id="rId17"/>
    <p:sldId id="610" r:id="rId18"/>
    <p:sldId id="611" r:id="rId19"/>
    <p:sldId id="612" r:id="rId20"/>
    <p:sldId id="527" r:id="rId21"/>
    <p:sldId id="537" r:id="rId22"/>
    <p:sldId id="615" r:id="rId23"/>
  </p:sldIdLst>
  <p:sldSz cx="9144000" cy="6858000" type="screen4x3"/>
  <p:notesSz cx="6858000" cy="9144000"/>
  <p:defaultTextStyle>
    <a:defPPr>
      <a:defRPr lang="es-ES_tradnl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521"/>
    <a:srgbClr val="3333FF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87" autoAdjust="0"/>
    <p:restoredTop sz="94280" autoAdjust="0"/>
  </p:normalViewPr>
  <p:slideViewPr>
    <p:cSldViewPr snapToGrid="0" snapToObjects="1">
      <p:cViewPr varScale="1">
        <p:scale>
          <a:sx n="66" d="100"/>
          <a:sy n="66" d="100"/>
        </p:scale>
        <p:origin x="1308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6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fld id="{BF50EB84-7D01-4518-88D5-82CFB2F1527F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n-U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fld id="{D70E2917-A1FD-4306-B721-27EF81A51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43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C1FA2C-4E77-434B-8E0C-A55246F30DED}" type="slidenum">
              <a:rPr lang="es-ES"/>
              <a:pPr/>
              <a:t>3</a:t>
            </a:fld>
            <a:endParaRPr lang="es-E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304800"/>
            <a:ext cx="4875213" cy="3656013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4184650"/>
            <a:ext cx="6030913" cy="4035425"/>
          </a:xfrm>
          <a:noFill/>
        </p:spPr>
        <p:txBody>
          <a:bodyPr>
            <a:normAutofit fontScale="92500" lnSpcReduction="20000"/>
          </a:bodyPr>
          <a:lstStyle/>
          <a:p>
            <a:pPr marL="0" marR="0" indent="0" algn="just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dirty="0">
                <a:solidFill>
                  <a:srgbClr val="000000"/>
                </a:solidFill>
                <a:cs typeface="Arial" charset="0"/>
                <a:sym typeface="Arial" charset="0"/>
              </a:rPr>
              <a:t>Las reagudizaciones o los empeoramientos intermitentes de la enfermedad tienen un impacto significativo en los pacientes. </a:t>
            </a:r>
            <a:r>
              <a:rPr lang="es-ES_tradnl" sz="1200" dirty="0">
                <a:solidFill>
                  <a:srgbClr val="333399"/>
                </a:solidFill>
              </a:rPr>
              <a:t>Afectan al 80% de pacientes con EPOC.</a:t>
            </a:r>
          </a:p>
          <a:p>
            <a:pPr algn="just"/>
            <a:r>
              <a:rPr lang="es-ES" dirty="0">
                <a:solidFill>
                  <a:srgbClr val="000000"/>
                </a:solidFill>
                <a:cs typeface="Arial" charset="0"/>
                <a:sym typeface="Arial" charset="0"/>
              </a:rPr>
              <a:t>Las reagudizaciones frecuentes se asocian con una reducción de la CdVRS</a:t>
            </a:r>
            <a:r>
              <a:rPr lang="es-ES" baseline="30000" dirty="0">
                <a:solidFill>
                  <a:srgbClr val="000000"/>
                </a:solidFill>
                <a:cs typeface="Arial" charset="0"/>
                <a:sym typeface="Arial" charset="0"/>
              </a:rPr>
              <a:t>1</a:t>
            </a:r>
            <a:r>
              <a:rPr lang="es-ES" dirty="0">
                <a:solidFill>
                  <a:srgbClr val="000000"/>
                </a:solidFill>
                <a:cs typeface="Arial" charset="0"/>
                <a:sym typeface="Arial" charset="0"/>
              </a:rPr>
              <a:t> que tarda hasta </a:t>
            </a:r>
            <a:r>
              <a:rPr lang="en-GB" sz="1200" dirty="0">
                <a:solidFill>
                  <a:srgbClr val="333399"/>
                </a:solidFill>
              </a:rPr>
              <a:t>6 </a:t>
            </a:r>
            <a:r>
              <a:rPr lang="en-GB" sz="1200" dirty="0" err="1">
                <a:solidFill>
                  <a:srgbClr val="333399"/>
                </a:solidFill>
              </a:rPr>
              <a:t>semanas</a:t>
            </a:r>
            <a:r>
              <a:rPr lang="en-GB" sz="1200" dirty="0">
                <a:solidFill>
                  <a:srgbClr val="333399"/>
                </a:solidFill>
              </a:rPr>
              <a:t> en </a:t>
            </a:r>
            <a:r>
              <a:rPr lang="en-GB" sz="1200" dirty="0" err="1">
                <a:solidFill>
                  <a:srgbClr val="333399"/>
                </a:solidFill>
              </a:rPr>
              <a:t>recuperarse</a:t>
            </a:r>
            <a:r>
              <a:rPr lang="en-GB" sz="1200" dirty="0">
                <a:solidFill>
                  <a:srgbClr val="333399"/>
                </a:solidFill>
              </a:rPr>
              <a:t> </a:t>
            </a:r>
            <a:r>
              <a:rPr lang="es-ES" dirty="0">
                <a:solidFill>
                  <a:srgbClr val="000000"/>
                </a:solidFill>
                <a:cs typeface="Arial" charset="0"/>
                <a:sym typeface="Arial" charset="0"/>
              </a:rPr>
              <a:t>y un más rápido deterioro de la función pulmonar con el tiempo.</a:t>
            </a:r>
            <a:r>
              <a:rPr lang="es-ES" baseline="30000" dirty="0">
                <a:solidFill>
                  <a:srgbClr val="000000"/>
                </a:solidFill>
                <a:cs typeface="Arial" charset="0"/>
                <a:sym typeface="Arial" charset="0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rgbClr val="000000"/>
                </a:solidFill>
                <a:cs typeface="Arial" charset="0"/>
                <a:sym typeface="Arial" charset="0"/>
              </a:rPr>
              <a:t>Los pacientes hospitalizados con reagudizaciones de la EPOC tienen mal pronóstico.</a:t>
            </a:r>
            <a:r>
              <a:rPr lang="es-ES" baseline="30000" dirty="0">
                <a:solidFill>
                  <a:srgbClr val="000000"/>
                </a:solidFill>
                <a:cs typeface="Arial" charset="0"/>
                <a:sym typeface="Arial" charset="0"/>
              </a:rPr>
              <a:t>3 </a:t>
            </a:r>
            <a:r>
              <a:rPr lang="es-ES_tradnl" sz="2000" dirty="0">
                <a:solidFill>
                  <a:srgbClr val="333399"/>
                </a:solidFill>
              </a:rPr>
              <a:t>En un 10% de casos requiere ingreso hospitalario. </a:t>
            </a:r>
            <a:r>
              <a:rPr lang="en-GB" sz="2000" dirty="0" err="1">
                <a:solidFill>
                  <a:srgbClr val="333399"/>
                </a:solidFill>
              </a:rPr>
              <a:t>Mortalidad</a:t>
            </a:r>
            <a:r>
              <a:rPr lang="en-GB" sz="2000" dirty="0">
                <a:solidFill>
                  <a:srgbClr val="333399"/>
                </a:solidFill>
              </a:rPr>
              <a:t> </a:t>
            </a:r>
            <a:r>
              <a:rPr lang="en-GB" sz="2000" dirty="0" err="1">
                <a:solidFill>
                  <a:srgbClr val="333399"/>
                </a:solidFill>
              </a:rPr>
              <a:t>elevada</a:t>
            </a:r>
            <a:r>
              <a:rPr lang="en-GB" sz="2000" dirty="0">
                <a:solidFill>
                  <a:srgbClr val="333399"/>
                </a:solidFill>
              </a:rPr>
              <a:t> de </a:t>
            </a:r>
            <a:r>
              <a:rPr lang="en-GB" sz="2000" dirty="0" err="1">
                <a:solidFill>
                  <a:srgbClr val="333399"/>
                </a:solidFill>
              </a:rPr>
              <a:t>hasta</a:t>
            </a:r>
            <a:r>
              <a:rPr lang="en-GB" sz="2000" dirty="0">
                <a:solidFill>
                  <a:srgbClr val="333399"/>
                </a:solidFill>
              </a:rPr>
              <a:t> </a:t>
            </a:r>
            <a:r>
              <a:rPr lang="da-DK" sz="2000" dirty="0">
                <a:solidFill>
                  <a:srgbClr val="333399"/>
                </a:solidFill>
                <a:cs typeface="ＭＳ Ｐゴシック" pitchFamily="12" charset="-128"/>
              </a:rPr>
              <a:t>46% al año de exacerbación grave con ingreso en UCI</a:t>
            </a:r>
            <a:endParaRPr lang="es-ES_tradnl" sz="2000" dirty="0">
              <a:solidFill>
                <a:srgbClr val="333399"/>
              </a:solidFill>
              <a:cs typeface="ＭＳ Ｐゴシック" pitchFamily="12" charset="-128"/>
            </a:endParaRPr>
          </a:p>
          <a:p>
            <a:pPr algn="just"/>
            <a:r>
              <a:rPr lang="es-ES" dirty="0">
                <a:solidFill>
                  <a:srgbClr val="000000"/>
                </a:solidFill>
                <a:cs typeface="Arial" charset="0"/>
                <a:sym typeface="Arial" charset="0"/>
              </a:rPr>
              <a:t>A la carga del paciente, hay que sumar el coste de la medicación adicional, y/o la hospitalización debido a las reagudizaciones de la EPOC, al coste de tratamiento.</a:t>
            </a:r>
            <a:r>
              <a:rPr lang="es-ES" baseline="30000" dirty="0">
                <a:solidFill>
                  <a:srgbClr val="000000"/>
                </a:solidFill>
                <a:cs typeface="Arial" charset="0"/>
                <a:sym typeface="Arial" charset="0"/>
              </a:rPr>
              <a:t>4</a:t>
            </a:r>
            <a:r>
              <a:rPr lang="es-ES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rgbClr val="333399"/>
                </a:solidFill>
              </a:rPr>
              <a:t> </a:t>
            </a:r>
            <a:endParaRPr lang="es-ES_tradnl" sz="2000" dirty="0">
              <a:solidFill>
                <a:srgbClr val="333399"/>
              </a:solidFill>
            </a:endParaRPr>
          </a:p>
          <a:p>
            <a:pPr algn="just"/>
            <a:endParaRPr lang="es-ES" dirty="0">
              <a:solidFill>
                <a:srgbClr val="000000"/>
              </a:solidFill>
              <a:cs typeface="Arial" charset="0"/>
              <a:sym typeface="Arial" charset="0"/>
            </a:endParaRPr>
          </a:p>
          <a:p>
            <a:pPr algn="just"/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1. Spencer S,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Calverley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PM,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Burge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PS, et al.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Impact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of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preventing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exacerbations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on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deterioration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of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health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status in COPD. </a:t>
            </a:r>
            <a:r>
              <a:rPr lang="es-ES" sz="800" i="1" dirty="0" err="1">
                <a:solidFill>
                  <a:srgbClr val="000000"/>
                </a:solidFill>
                <a:cs typeface="Arial" charset="0"/>
                <a:sym typeface="Arial" charset="0"/>
              </a:rPr>
              <a:t>Eur</a:t>
            </a:r>
            <a:r>
              <a:rPr lang="es-ES" sz="800" i="1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i="1" dirty="0" err="1">
                <a:solidFill>
                  <a:srgbClr val="000000"/>
                </a:solidFill>
                <a:cs typeface="Arial" charset="0"/>
                <a:sym typeface="Arial" charset="0"/>
              </a:rPr>
              <a:t>Respir</a:t>
            </a:r>
            <a:r>
              <a:rPr lang="es-ES" sz="800" i="1" dirty="0">
                <a:solidFill>
                  <a:srgbClr val="000000"/>
                </a:solidFill>
                <a:cs typeface="Arial" charset="0"/>
                <a:sym typeface="Arial" charset="0"/>
              </a:rPr>
              <a:t> J.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2004;23:698-702. </a:t>
            </a:r>
          </a:p>
          <a:p>
            <a:pPr algn="just"/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2.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Donaldson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GC,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Seemungal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TA,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Bhowmik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A, et al.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Relationship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between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exacerbation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frequency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and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lung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function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decline in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chronic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obstructive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pulmonary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disease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. </a:t>
            </a:r>
            <a:r>
              <a:rPr lang="es-ES" sz="800" i="1" dirty="0" err="1">
                <a:solidFill>
                  <a:srgbClr val="000000"/>
                </a:solidFill>
                <a:cs typeface="Arial" charset="0"/>
                <a:sym typeface="Arial" charset="0"/>
              </a:rPr>
              <a:t>Thorax</a:t>
            </a:r>
            <a:r>
              <a:rPr lang="es-ES" sz="800" i="1" dirty="0">
                <a:solidFill>
                  <a:srgbClr val="000000"/>
                </a:solidFill>
                <a:cs typeface="Arial" charset="0"/>
                <a:sym typeface="Arial" charset="0"/>
              </a:rPr>
              <a:t>.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2002;57:847-852. </a:t>
            </a:r>
          </a:p>
          <a:p>
            <a:pPr algn="just"/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3.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Gunen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H,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Hacievliyagil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SS,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Kosar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F, et al.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Factors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affecting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survival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of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hospitalised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patients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with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COPD. </a:t>
            </a:r>
            <a:r>
              <a:rPr lang="es-ES" sz="800" i="1" dirty="0" err="1">
                <a:solidFill>
                  <a:srgbClr val="000000"/>
                </a:solidFill>
                <a:cs typeface="Arial" charset="0"/>
                <a:sym typeface="Arial" charset="0"/>
              </a:rPr>
              <a:t>Eur</a:t>
            </a:r>
            <a:r>
              <a:rPr lang="es-ES" sz="800" i="1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i="1" dirty="0" err="1">
                <a:solidFill>
                  <a:srgbClr val="000000"/>
                </a:solidFill>
                <a:cs typeface="Arial" charset="0"/>
                <a:sym typeface="Arial" charset="0"/>
              </a:rPr>
              <a:t>Respir</a:t>
            </a:r>
            <a:r>
              <a:rPr lang="es-ES" sz="800" i="1" dirty="0">
                <a:solidFill>
                  <a:srgbClr val="000000"/>
                </a:solidFill>
                <a:cs typeface="Arial" charset="0"/>
                <a:sym typeface="Arial" charset="0"/>
              </a:rPr>
              <a:t> J.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2005;26:234-241. </a:t>
            </a:r>
          </a:p>
          <a:p>
            <a:pPr algn="just"/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4.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Wouters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EF.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Economic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analysis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of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the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Confronting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COPD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survey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: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an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overview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of 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results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. </a:t>
            </a:r>
            <a:r>
              <a:rPr lang="es-ES" sz="800" i="1" dirty="0" err="1">
                <a:solidFill>
                  <a:srgbClr val="000000"/>
                </a:solidFill>
                <a:cs typeface="Arial" charset="0"/>
                <a:sym typeface="Arial" charset="0"/>
              </a:rPr>
              <a:t>Respir</a:t>
            </a:r>
            <a:r>
              <a:rPr lang="es-ES" sz="800" i="1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  <a:r>
              <a:rPr lang="es-ES" sz="800" i="1" dirty="0" err="1">
                <a:solidFill>
                  <a:srgbClr val="000000"/>
                </a:solidFill>
                <a:cs typeface="Arial" charset="0"/>
                <a:sym typeface="Arial" charset="0"/>
              </a:rPr>
              <a:t>Med</a:t>
            </a:r>
            <a:r>
              <a:rPr lang="es-ES" sz="800" i="1" dirty="0">
                <a:solidFill>
                  <a:srgbClr val="000000"/>
                </a:solidFill>
                <a:cs typeface="Arial" charset="0"/>
                <a:sym typeface="Arial" charset="0"/>
              </a:rPr>
              <a:t>.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2003;97(</a:t>
            </a:r>
            <a:r>
              <a:rPr lang="es-ES" sz="800" dirty="0" err="1">
                <a:solidFill>
                  <a:srgbClr val="000000"/>
                </a:solidFill>
                <a:cs typeface="Arial" charset="0"/>
                <a:sym typeface="Arial" charset="0"/>
              </a:rPr>
              <a:t>Suppl</a:t>
            </a:r>
            <a:r>
              <a:rPr lang="es-ES" sz="800" dirty="0">
                <a:solidFill>
                  <a:srgbClr val="000000"/>
                </a:solidFill>
                <a:cs typeface="Arial" charset="0"/>
                <a:sym typeface="Arial" charset="0"/>
              </a:rPr>
              <a:t> C):S3-S14.</a:t>
            </a:r>
            <a:r>
              <a:rPr lang="es-ES" dirty="0">
                <a:solidFill>
                  <a:srgbClr val="000000"/>
                </a:solidFill>
                <a:cs typeface="Arial" charset="0"/>
                <a:sym typeface="Arial" charset="0"/>
              </a:rPr>
              <a:t> </a:t>
            </a:r>
          </a:p>
          <a:p>
            <a:pPr algn="just"/>
            <a:endParaRPr lang="es-ES" dirty="0">
              <a:solidFill>
                <a:srgbClr val="000000"/>
              </a:solidFill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418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FE9040-9D5F-C846-9DC9-E3515F506453}" type="slidenum">
              <a:rPr lang="es-ES_tradnl">
                <a:ea typeface="ＭＳ Ｐゴシック" charset="-128"/>
                <a:cs typeface="ＭＳ Ｐゴシック" charset="-128"/>
              </a:rPr>
              <a:pPr/>
              <a:t>12</a:t>
            </a:fld>
            <a:endParaRPr lang="es-ES_tradnl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951729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FE9040-9D5F-C846-9DC9-E3515F506453}" type="slidenum">
              <a:rPr lang="es-ES_tradnl">
                <a:ea typeface="ＭＳ Ｐゴシック" charset="-128"/>
                <a:cs typeface="ＭＳ Ｐゴシック" charset="-128"/>
              </a:rPr>
              <a:pPr/>
              <a:t>13</a:t>
            </a:fld>
            <a:endParaRPr lang="es-ES_tradnl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05401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FE9040-9D5F-C846-9DC9-E3515F506453}" type="slidenum">
              <a:rPr lang="es-ES_tradnl">
                <a:ea typeface="ＭＳ Ｐゴシック" charset="-128"/>
                <a:cs typeface="ＭＳ Ｐゴシック" charset="-128"/>
              </a:rPr>
              <a:pPr/>
              <a:t>14</a:t>
            </a:fld>
            <a:endParaRPr lang="es-ES_tradnl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55721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FE9040-9D5F-C846-9DC9-E3515F506453}" type="slidenum">
              <a:rPr lang="es-ES_tradnl">
                <a:ea typeface="ＭＳ Ｐゴシック" charset="-128"/>
                <a:cs typeface="ＭＳ Ｐゴシック" charset="-128"/>
              </a:rPr>
              <a:pPr/>
              <a:t>15</a:t>
            </a:fld>
            <a:endParaRPr lang="es-ES_tradnl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87669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FE9040-9D5F-C846-9DC9-E3515F506453}" type="slidenum">
              <a:rPr lang="es-ES_tradnl">
                <a:ea typeface="ＭＳ Ｐゴシック" charset="-128"/>
                <a:cs typeface="ＭＳ Ｐゴシック" charset="-128"/>
              </a:rPr>
              <a:pPr/>
              <a:t>16</a:t>
            </a:fld>
            <a:endParaRPr lang="es-ES_tradnl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75354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3EA31E-E7DD-D84E-9A99-84AEE1449971}" type="slidenum">
              <a:rPr lang="es-ES_tradnl"/>
              <a:pPr/>
              <a:t>17</a:t>
            </a:fld>
            <a:endParaRPr lang="es-ES_tradnl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66450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0F5527-FEDF-4AAB-80F0-CA8D59E6EC4F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s-ES"/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4166B571-603C-4D3C-8C91-B4AE02B44112}" type="slidenum">
              <a:rPr lang="es-ES_tradnl" sz="1200">
                <a:latin typeface="Times New Roman" pitchFamily="18" charset="0"/>
                <a:sym typeface="Symbol" pitchFamily="18" charset="2"/>
              </a:rPr>
              <a:pPr algn="r" eaLnBrk="0" hangingPunct="0"/>
              <a:t>18</a:t>
            </a:fld>
            <a:endParaRPr lang="es-ES_tradnl" sz="120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9703664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0F5527-FEDF-4AAB-80F0-CA8D59E6EC4F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s-ES"/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4166B571-603C-4D3C-8C91-B4AE02B44112}" type="slidenum">
              <a:rPr lang="es-ES_tradnl" sz="1200">
                <a:latin typeface="Times New Roman" pitchFamily="18" charset="0"/>
                <a:sym typeface="Symbol" pitchFamily="18" charset="2"/>
              </a:rPr>
              <a:pPr algn="r" eaLnBrk="0" hangingPunct="0"/>
              <a:t>19</a:t>
            </a:fld>
            <a:endParaRPr lang="es-ES_tradnl" sz="120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604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66066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85446C-C631-4CFA-AC7B-2E46E5DD6786}" type="slidenum">
              <a:rPr lang="es-ES"/>
              <a:pPr/>
              <a:t>4</a:t>
            </a:fld>
            <a:endParaRPr lang="es-E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r>
              <a:rPr lang="es-ES"/>
              <a:t>Finalmente, también se han observado exacerbaciones en fases precoces de la enfermedad. </a:t>
            </a:r>
            <a:r>
              <a:rPr lang="es-ES" dirty="0"/>
              <a:t>Estos son datos procedentes de estudio ECLIPSE presentados en el </a:t>
            </a:r>
            <a:r>
              <a:rPr lang="es-ES" dirty="0" err="1"/>
              <a:t>útimo</a:t>
            </a:r>
            <a:r>
              <a:rPr lang="es-ES" dirty="0"/>
              <a:t> congreso de la Sociedad </a:t>
            </a:r>
            <a:r>
              <a:rPr lang="es-ES" dirty="0" err="1"/>
              <a:t>Respitoria</a:t>
            </a:r>
            <a:r>
              <a:rPr lang="es-ES" dirty="0"/>
              <a:t> Europea, celebrado en Viena. Como se aprecia el 44% de los pacientes en estadio II sufrieron más de una agudización al año.</a:t>
            </a:r>
          </a:p>
        </p:txBody>
      </p:sp>
    </p:spTree>
    <p:extLst>
      <p:ext uri="{BB962C8B-B14F-4D97-AF65-F5344CB8AC3E}">
        <p14:creationId xmlns:p14="http://schemas.microsoft.com/office/powerpoint/2010/main" val="3602353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85446C-C631-4CFA-AC7B-2E46E5DD6786}" type="slidenum">
              <a:rPr lang="es-ES"/>
              <a:pPr/>
              <a:t>5</a:t>
            </a:fld>
            <a:endParaRPr lang="es-E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r>
              <a:rPr lang="es-ES"/>
              <a:t>Finalmente, también se han observado exacerbaciones en fases precoces de la enfermedad. </a:t>
            </a:r>
            <a:r>
              <a:rPr lang="es-ES" dirty="0"/>
              <a:t>Estos son datos procedentes de estudio ECLIPSE presentados en el </a:t>
            </a:r>
            <a:r>
              <a:rPr lang="es-ES" dirty="0" err="1"/>
              <a:t>útimo</a:t>
            </a:r>
            <a:r>
              <a:rPr lang="es-ES" dirty="0"/>
              <a:t> congreso de la Sociedad </a:t>
            </a:r>
            <a:r>
              <a:rPr lang="es-ES" dirty="0" err="1"/>
              <a:t>Respitoria</a:t>
            </a:r>
            <a:r>
              <a:rPr lang="es-ES" dirty="0"/>
              <a:t> Europea, celebrado en Viena. Como se aprecia el 44% de los pacientes en estadio II sufrieron más de una agudización al año.</a:t>
            </a:r>
          </a:p>
        </p:txBody>
      </p:sp>
    </p:spTree>
    <p:extLst>
      <p:ext uri="{BB962C8B-B14F-4D97-AF65-F5344CB8AC3E}">
        <p14:creationId xmlns:p14="http://schemas.microsoft.com/office/powerpoint/2010/main" val="576148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85446C-C631-4CFA-AC7B-2E46E5DD6786}" type="slidenum">
              <a:rPr lang="es-ES"/>
              <a:pPr/>
              <a:t>6</a:t>
            </a:fld>
            <a:endParaRPr lang="es-E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5690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85446C-C631-4CFA-AC7B-2E46E5DD6786}" type="slidenum">
              <a:rPr lang="es-ES"/>
              <a:pPr/>
              <a:t>7</a:t>
            </a:fld>
            <a:endParaRPr lang="es-E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r>
              <a:rPr lang="es-ES"/>
              <a:t>Finalmente, también se han observado exacerbaciones en fases precoces de la enfermedad. </a:t>
            </a:r>
            <a:r>
              <a:rPr lang="es-ES" dirty="0"/>
              <a:t>Estos son datos procedentes de estudio ECLIPSE presentados en el </a:t>
            </a:r>
            <a:r>
              <a:rPr lang="es-ES" dirty="0" err="1"/>
              <a:t>útimo</a:t>
            </a:r>
            <a:r>
              <a:rPr lang="es-ES" dirty="0"/>
              <a:t> congreso de la Sociedad </a:t>
            </a:r>
            <a:r>
              <a:rPr lang="es-ES" dirty="0" err="1"/>
              <a:t>Respitoria</a:t>
            </a:r>
            <a:r>
              <a:rPr lang="es-ES" dirty="0"/>
              <a:t> Europea, celebrado en Viena. Como se aprecia el 44% de los pacientes en estadio II sufrieron más de una agudización al año.</a:t>
            </a:r>
          </a:p>
        </p:txBody>
      </p:sp>
    </p:spTree>
    <p:extLst>
      <p:ext uri="{BB962C8B-B14F-4D97-AF65-F5344CB8AC3E}">
        <p14:creationId xmlns:p14="http://schemas.microsoft.com/office/powerpoint/2010/main" val="18363695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85446C-C631-4CFA-AC7B-2E46E5DD6786}" type="slidenum">
              <a:rPr lang="es-ES"/>
              <a:pPr/>
              <a:t>8</a:t>
            </a:fld>
            <a:endParaRPr lang="es-E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r>
              <a:rPr lang="es-ES"/>
              <a:t>Finalmente, también se han observado exacerbaciones en fases precoces de la enfermedad. </a:t>
            </a:r>
            <a:r>
              <a:rPr lang="es-ES" dirty="0"/>
              <a:t>Estos son datos procedentes de estudio ECLIPSE presentados en el </a:t>
            </a:r>
            <a:r>
              <a:rPr lang="es-ES" dirty="0" err="1"/>
              <a:t>útimo</a:t>
            </a:r>
            <a:r>
              <a:rPr lang="es-ES" dirty="0"/>
              <a:t> congreso de la Sociedad </a:t>
            </a:r>
            <a:r>
              <a:rPr lang="es-ES" dirty="0" err="1"/>
              <a:t>Respitoria</a:t>
            </a:r>
            <a:r>
              <a:rPr lang="es-ES" dirty="0"/>
              <a:t> Europea, celebrado en Viena. Como se aprecia el 44% de los pacientes en estadio II sufrieron más de una agudización al año.</a:t>
            </a:r>
          </a:p>
        </p:txBody>
      </p:sp>
    </p:spTree>
    <p:extLst>
      <p:ext uri="{BB962C8B-B14F-4D97-AF65-F5344CB8AC3E}">
        <p14:creationId xmlns:p14="http://schemas.microsoft.com/office/powerpoint/2010/main" val="2644615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124B5E-6C31-49E3-B480-9F0F227815C8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s-ES"/>
          </a:p>
        </p:txBody>
      </p:sp>
      <p:sp>
        <p:nvSpPr>
          <p:cNvPr id="46083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85EAF2D2-EAEA-4F00-9B8C-850D08C9E834}" type="slidenum">
              <a:rPr lang="es-ES_tradnl" sz="1200">
                <a:latin typeface="Times New Roman" pitchFamily="18" charset="0"/>
                <a:ea typeface="MS PGothic" pitchFamily="34" charset="-128"/>
                <a:sym typeface="Symbol" pitchFamily="18" charset="2"/>
              </a:rPr>
              <a:pPr algn="r" eaLnBrk="0" hangingPunct="0"/>
              <a:t>9</a:t>
            </a:fld>
            <a:endParaRPr lang="es-ES_tradnl" sz="1200">
              <a:latin typeface="Times New Roman" pitchFamily="18" charset="0"/>
              <a:ea typeface="MS PGothic" pitchFamily="34" charset="-128"/>
              <a:sym typeface="Symbol" pitchFamily="18" charset="2"/>
            </a:endParaRPr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79956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FE9040-9D5F-C846-9DC9-E3515F506453}" type="slidenum">
              <a:rPr lang="es-ES_tradnl">
                <a:ea typeface="ＭＳ Ｐゴシック" charset="-128"/>
                <a:cs typeface="ＭＳ Ｐゴシック" charset="-128"/>
              </a:rPr>
              <a:pPr/>
              <a:t>10</a:t>
            </a:fld>
            <a:endParaRPr lang="es-ES_tradnl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3335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FE9040-9D5F-C846-9DC9-E3515F506453}" type="slidenum">
              <a:rPr lang="es-ES_tradnl">
                <a:ea typeface="ＭＳ Ｐゴシック" charset="-128"/>
                <a:cs typeface="ＭＳ Ｐゴシック" charset="-128"/>
              </a:rPr>
              <a:pPr/>
              <a:t>11</a:t>
            </a:fld>
            <a:endParaRPr lang="es-ES_tradnl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4545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4410" y="274638"/>
            <a:ext cx="7392390" cy="1143000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</a:p>
        </p:txBody>
      </p:sp>
      <p:sp>
        <p:nvSpPr>
          <p:cNvPr id="6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0D01A-4D97-43E1-8563-FFDAC3A13672}" type="datetime1">
              <a:rPr lang="es-ES_tradnl"/>
              <a:pPr>
                <a:defRPr/>
              </a:pPr>
              <a:t>22/08/2017</a:t>
            </a:fld>
            <a:endParaRPr lang="es-ES_tradnl"/>
          </a:p>
        </p:txBody>
      </p:sp>
      <p:sp>
        <p:nvSpPr>
          <p:cNvPr id="7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8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4FE63-CE29-4A2D-8F96-877FFD57F361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4410" y="274638"/>
            <a:ext cx="7392390" cy="1143000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EFECA-B412-4B8D-A6A1-349D6F8A29AC}" type="datetime1">
              <a:rPr lang="es-ES_tradnl"/>
              <a:pPr>
                <a:defRPr/>
              </a:pPr>
              <a:t>22/08/2017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666A9-1373-4CE3-B842-504B8E5AF718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D008C-C603-4EAD-BAEC-092BCD9A7025}" type="datetime1">
              <a:rPr lang="es-ES_tradnl"/>
              <a:pPr>
                <a:defRPr/>
              </a:pPr>
              <a:t>22/08/2017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329D6-17A0-4371-A6C2-A1B845C46AE3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5288" y="6453188"/>
            <a:ext cx="1905000" cy="2889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FFFFFF"/>
                </a:solidFill>
              </a:rPr>
              <a:t>(</a:t>
            </a:r>
            <a:fld id="{EC6CDEE7-1DD9-4024-B862-D19C68B9631C}" type="slidenum">
              <a:rPr lang="en-US">
                <a:solidFill>
                  <a:srgbClr val="FFFFFF"/>
                </a:solidFill>
              </a:rPr>
              <a:pPr/>
              <a:t>‹#›</a:t>
            </a:fld>
            <a:r>
              <a:rPr lang="en-US">
                <a:solidFill>
                  <a:srgbClr val="FFFFFF"/>
                </a:solidFill>
              </a:rPr>
              <a:t> of 19)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2391C-2167-4D17-9778-96DA435F0CF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25FAE-CED8-44C7-90C7-4EB36B026BD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F475A-4AA5-494C-81D0-AF25432B373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E1D10-6363-42F8-BDE8-76B48E3C094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51B2A-FFC2-41B6-8474-047BEC3776A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4810B-3EBC-4436-82ED-21ECB5A0AEF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FC8C4-5DEE-4F5A-B52D-A3CA5D5F468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número de diapositiva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>
              <a:defRPr/>
            </a:pPr>
            <a:fld id="{F16B3DF2-FCAC-49F8-9B60-A4A2DB5B462F}" type="slidenum">
              <a:rPr lang="es-ES_tradnl" sz="1200" smtClean="0">
                <a:solidFill>
                  <a:srgbClr val="898989"/>
                </a:solidFill>
                <a:latin typeface="Calibri" pitchFamily="34" charset="0"/>
                <a:ea typeface="ＭＳ Ｐゴシック" pitchFamily="-112" charset="-128"/>
              </a:rPr>
              <a:pPr algn="r">
                <a:defRPr/>
              </a:pPr>
              <a:t>‹#›</a:t>
            </a:fld>
            <a:endParaRPr lang="es-ES_tradnl" sz="1200">
              <a:solidFill>
                <a:srgbClr val="898989"/>
              </a:solidFill>
              <a:latin typeface="Calibri" pitchFamily="34" charset="0"/>
              <a:ea typeface="ＭＳ Ｐゴシック" pitchFamily="-112" charset="-128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8" name="Marcador de contenido 2"/>
          <p:cNvSpPr>
            <a:spLocks noGrp="1"/>
          </p:cNvSpPr>
          <p:nvPr>
            <p:ph idx="13"/>
          </p:nvPr>
        </p:nvSpPr>
        <p:spPr>
          <a:xfrm>
            <a:off x="457200" y="1623950"/>
            <a:ext cx="8229600" cy="4525963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DD4CF-5E4C-4CF6-B5A3-BCB7BFEE69F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118C1-D3CD-4A33-95E9-5260E8EC2E7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D2848-E85B-4646-8790-E1E2EB88088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5DA4D-4A7A-446B-B965-846DD01D13A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E9523-02FB-4964-9FD1-5B63BC0D8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48E67-5ACB-4373-ADB2-FB378D8BA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80545-8042-46E1-8EAA-0D3661B4F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E3857-10A5-4394-A3D8-7438C1B029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9757F-CEFD-43A5-B2E2-EF4BC6528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D4A91-3245-4803-9B57-6591381E2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C2BB1-2B07-4746-A6BE-5263FCFAED77}" type="datetime1">
              <a:rPr lang="es-ES_tradnl"/>
              <a:pPr>
                <a:defRPr/>
              </a:pPr>
              <a:t>22/08/2017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AB9ED-C6AB-49B8-B9DD-BC677670E9E7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6B047-0846-4B24-B0F2-C33C1900C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72712-D391-49CF-991D-1F8E255C7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CFBD8-781D-4E3F-8549-D4C629B01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B3697-3C1D-4B97-BFF5-84CE5570A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B43EA-3FA7-47BC-B935-7A44CF9500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ortadill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01" y="1138006"/>
            <a:ext cx="7797542" cy="2303585"/>
          </a:xfrm>
        </p:spPr>
        <p:txBody>
          <a:bodyPr anchor="b"/>
          <a:lstStyle>
            <a:lvl1pPr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0000" y="3681028"/>
            <a:ext cx="7855912" cy="17526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dirty="0"/>
              <a:t>Haga clic para modificar el estilo de subtítulo del patrón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662472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o-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6897688" y="28899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endParaRPr lang="es-ES" dirty="0">
              <a:solidFill>
                <a:srgbClr val="FFED34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CuadroTexto 7"/>
          <p:cNvSpPr txBox="1"/>
          <p:nvPr userDrawn="1"/>
        </p:nvSpPr>
        <p:spPr>
          <a:xfrm>
            <a:off x="6897688" y="28899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endParaRPr lang="es-ES" dirty="0">
              <a:solidFill>
                <a:srgbClr val="FFED34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1" name="10 Marcador de texto"/>
          <p:cNvSpPr>
            <a:spLocks noGrp="1"/>
          </p:cNvSpPr>
          <p:nvPr>
            <p:ph type="body" sz="quarter" idx="10"/>
          </p:nvPr>
        </p:nvSpPr>
        <p:spPr>
          <a:xfrm>
            <a:off x="633740" y="1439922"/>
            <a:ext cx="7871905" cy="4262137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37422609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6897688" y="28899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endParaRPr lang="es-ES" dirty="0">
              <a:solidFill>
                <a:srgbClr val="FFED34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CuadroTexto 7"/>
          <p:cNvSpPr txBox="1"/>
          <p:nvPr userDrawn="1"/>
        </p:nvSpPr>
        <p:spPr>
          <a:xfrm>
            <a:off x="6897688" y="28899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endParaRPr lang="es-ES" dirty="0">
              <a:solidFill>
                <a:srgbClr val="FFED34"/>
              </a:solidFill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861450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14968073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929082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4410" y="274638"/>
            <a:ext cx="7392390" cy="1143000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4A28C-9A81-4230-AE3A-466824267D65}" type="datetime1">
              <a:rPr lang="es-ES_tradnl"/>
              <a:pPr>
                <a:defRPr/>
              </a:pPr>
              <a:t>22/08/2017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84D1F-28F4-4745-BE31-56A98862F9C2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4410" y="274638"/>
            <a:ext cx="739239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F3429-35E7-4DCE-B214-DCB2F17586FF}" type="datetime1">
              <a:rPr lang="es-ES_tradnl"/>
              <a:pPr>
                <a:defRPr/>
              </a:pPr>
              <a:t>22/08/2017</a:t>
            </a:fld>
            <a:endParaRPr lang="es-ES_tradnl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5EE46-3AE1-47AA-BDAA-665AEBC62950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94410" y="274638"/>
            <a:ext cx="7392390" cy="1143000"/>
          </a:xfrm>
          <a:prstGeom prst="rect">
            <a:avLst/>
          </a:prstGeo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9F5C9-0492-45B9-9C51-E308708568A0}" type="datetime1">
              <a:rPr lang="es-ES_tradnl"/>
              <a:pPr>
                <a:defRPr/>
              </a:pPr>
              <a:t>22/08/2017</a:t>
            </a:fld>
            <a:endParaRPr lang="es-ES_tradnl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421B1-EA09-45AC-A32C-D88B7B78816A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2FE1F-0859-41F0-AC09-2039FA6F47E6}" type="datetime1">
              <a:rPr lang="es-ES_tradnl"/>
              <a:pPr>
                <a:defRPr/>
              </a:pPr>
              <a:t>22/08/2017</a:t>
            </a:fld>
            <a:endParaRPr lang="es-ES_tradnl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6920EE-C4E5-411A-8AD5-DEF40052095B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FC10F-0363-498F-AA11-171A3F16EF70}" type="datetime1">
              <a:rPr lang="es-ES_tradnl"/>
              <a:pPr>
                <a:defRPr/>
              </a:pPr>
              <a:t>22/08/2017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D91BC-7EAC-442D-B908-821EBD14185D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6972F-6F2C-42B7-BF66-7028564BCA7D}" type="datetime1">
              <a:rPr lang="es-ES_tradnl"/>
              <a:pPr>
                <a:defRPr/>
              </a:pPr>
              <a:t>22/08/2017</a:t>
            </a:fld>
            <a:endParaRPr lang="es-ES_tradn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D10E1-149F-4EA5-84BF-3CA445452591}" type="slidenum">
              <a:rPr lang="es-ES_tradnl"/>
              <a:pPr>
                <a:defRPr/>
              </a:pPr>
              <a:t>‹#›</a:t>
            </a:fld>
            <a:endParaRPr lang="es-ES_tradnl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7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8.xml"/><Relationship Id="rId9" Type="http://schemas.openxmlformats.org/officeDocument/2006/relationships/image" Target="file://localhost/Volumes/RaidCPM/0-CPM-TRABAJOS/BISA%20ETICOS/SPIRIVA/STRIVERDI/R-11925%20D-SlideKit/herramientas/bullet2.pn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1294410" y="1600200"/>
            <a:ext cx="73923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57" r:id="rId12"/>
  </p:sldLayoutIdLst>
  <p:transition>
    <p:fade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12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pitchFamily="12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pitchFamily="12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pitchFamily="12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pitchFamily="12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itchFamily="12" charset="-128"/>
          <a:cs typeface="ＭＳ Ｐゴシック" pitchFamily="12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itchFamily="12" charset="-128"/>
          <a:cs typeface="ＭＳ Ｐゴシック" pitchFamily="12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itchFamily="12" charset="-128"/>
          <a:cs typeface="ＭＳ Ｐゴシック" pitchFamily="12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pitchFamily="12" charset="-128"/>
          <a:cs typeface="ＭＳ Ｐゴシック" pitchFamily="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12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4099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fld id="{D9343BB0-1535-402B-ABDE-01D341E8E0D0}" type="datetimeFigureOut">
              <a:rPr lang="es-ES"/>
              <a:pPr>
                <a:defRPr/>
              </a:pPr>
              <a:t>22/08/2017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fld id="{94953D87-380A-4571-A936-BBF19661636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123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fld id="{E49EA312-28B6-4888-8621-8F3C604E5E73}" type="datetimeFigureOut">
              <a:rPr lang="en-US"/>
              <a:pPr>
                <a:defRPr/>
              </a:pPr>
              <a:t>8/22/2017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12" charset="-128"/>
              </a:defRPr>
            </a:lvl1pPr>
          </a:lstStyle>
          <a:p>
            <a:pPr>
              <a:defRPr/>
            </a:pPr>
            <a:fld id="{B854FB87-AFF8-40B7-9D38-E49E88F384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6488" y="116632"/>
            <a:ext cx="8637346" cy="924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633741" y="1440000"/>
            <a:ext cx="7932289" cy="4364013"/>
          </a:xfrm>
          <a:prstGeom prst="rect">
            <a:avLst/>
          </a:prstGeom>
        </p:spPr>
        <p:txBody>
          <a:bodyPr vert="horz" lIns="0" tIns="0" rIns="91440" bIns="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5195865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</p:sldLayoutIdLst>
  <p:transition>
    <p:fade/>
  </p:transition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i="1" baseline="0">
          <a:solidFill>
            <a:schemeClr val="tx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latin typeface="Ubuntu"/>
          <a:ea typeface="ＭＳ Ｐゴシック" charset="0"/>
          <a:cs typeface="Ubuntu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EA911"/>
          </a:solidFill>
          <a:latin typeface="Arial" charset="0"/>
          <a:ea typeface="Geneva" pitchFamily="1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EA911"/>
          </a:solidFill>
          <a:latin typeface="Arial" charset="0"/>
          <a:ea typeface="Geneva" pitchFamily="1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EA911"/>
          </a:solidFill>
          <a:latin typeface="Arial" charset="0"/>
          <a:ea typeface="Geneva" pitchFamily="1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EA911"/>
          </a:solidFill>
          <a:latin typeface="Arial" charset="0"/>
          <a:ea typeface="Geneva" pitchFamily="1" charset="-128"/>
        </a:defRPr>
      </a:lvl9pPr>
    </p:titleStyle>
    <p:bodyStyle>
      <a:lvl1pPr marL="327025" indent="-327025" algn="l" rtl="0" eaLnBrk="1" fontAlgn="base" hangingPunct="1">
        <a:lnSpc>
          <a:spcPct val="100000"/>
        </a:lnSpc>
        <a:spcBef>
          <a:spcPct val="20000"/>
        </a:spcBef>
        <a:spcAft>
          <a:spcPct val="0"/>
        </a:spcAft>
        <a:buSzPct val="150000"/>
        <a:buFontTx/>
        <a:buBlip>
          <a:blip r:embed="rId8" r:link="rId9"/>
        </a:buBlip>
        <a:defRPr sz="1800" b="0" i="0">
          <a:solidFill>
            <a:schemeClr val="bg1"/>
          </a:solidFill>
          <a:latin typeface="+mn-lt"/>
          <a:ea typeface="ＭＳ Ｐゴシック" charset="0"/>
          <a:cs typeface="Ubuntu Light"/>
        </a:defRPr>
      </a:lvl1pPr>
      <a:lvl2pPr marL="692150" indent="-234950" algn="l" rtl="0" eaLnBrk="1" fontAlgn="base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bg2"/>
        </a:buClr>
        <a:buSzPct val="110000"/>
        <a:buFont typeface="Lucida Grande"/>
        <a:buChar char="●"/>
        <a:defRPr sz="1800" b="0" i="0">
          <a:solidFill>
            <a:schemeClr val="bg1"/>
          </a:solidFill>
          <a:latin typeface="+mn-lt"/>
          <a:ea typeface="+mn-ea"/>
          <a:cs typeface="Ubuntu Light"/>
        </a:defRPr>
      </a:lvl2pPr>
      <a:lvl3pPr marL="1125538" indent="-211138" algn="l" rtl="0" eaLnBrk="1" fontAlgn="base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1800" b="0" i="0">
          <a:solidFill>
            <a:schemeClr val="bg1"/>
          </a:solidFill>
          <a:latin typeface="+mn-lt"/>
          <a:ea typeface="+mn-ea"/>
          <a:cs typeface="Ubuntu Light"/>
        </a:defRPr>
      </a:lvl3pPr>
      <a:lvl4pPr marL="1566863" indent="-195263" algn="l" rtl="0" eaLnBrk="1" fontAlgn="base" hangingPunct="1">
        <a:lnSpc>
          <a:spcPct val="100000"/>
        </a:lnSpc>
        <a:spcBef>
          <a:spcPct val="20000"/>
        </a:spcBef>
        <a:spcAft>
          <a:spcPct val="0"/>
        </a:spcAft>
        <a:buFontTx/>
        <a:buChar char="–"/>
        <a:defRPr sz="1800" b="0" i="0">
          <a:solidFill>
            <a:schemeClr val="bg1"/>
          </a:solidFill>
          <a:latin typeface="+mn-lt"/>
          <a:ea typeface="+mn-ea"/>
          <a:cs typeface="Ubuntu Light"/>
        </a:defRPr>
      </a:lvl4pPr>
      <a:lvl5pPr marL="2022475" indent="-193675" algn="l" rtl="0" eaLnBrk="1" fontAlgn="base" hangingPunct="1">
        <a:lnSpc>
          <a:spcPct val="100000"/>
        </a:lnSpc>
        <a:spcBef>
          <a:spcPct val="20000"/>
        </a:spcBef>
        <a:spcAft>
          <a:spcPct val="0"/>
        </a:spcAft>
        <a:buFont typeface="Wingdings" charset="2"/>
        <a:buChar char="§"/>
        <a:defRPr sz="1800" b="0" i="0">
          <a:solidFill>
            <a:schemeClr val="bg1"/>
          </a:solidFill>
          <a:latin typeface="+mn-lt"/>
          <a:ea typeface="+mn-ea"/>
          <a:cs typeface="Ubuntu Ligh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5993" y="1951038"/>
            <a:ext cx="7392390" cy="1143000"/>
          </a:xfrm>
        </p:spPr>
        <p:txBody>
          <a:bodyPr/>
          <a:lstStyle/>
          <a:p>
            <a:r>
              <a:rPr lang="en-US" b="1" dirty="0"/>
              <a:t>Prediction and management of COPD exacerbation</a:t>
            </a:r>
            <a:endParaRPr lang="es-ES" b="1" dirty="0"/>
          </a:p>
        </p:txBody>
      </p:sp>
      <p:sp>
        <p:nvSpPr>
          <p:cNvPr id="4" name="AutoShape 2" descr="Inline images 1"/>
          <p:cNvSpPr>
            <a:spLocks noChangeAspect="1" noChangeArrowheads="1"/>
          </p:cNvSpPr>
          <p:nvPr/>
        </p:nvSpPr>
        <p:spPr bwMode="auto">
          <a:xfrm>
            <a:off x="103785" y="1417638"/>
            <a:ext cx="1190625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4171950" y="3772988"/>
            <a:ext cx="46183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bg1">
                    <a:lumMod val="50000"/>
                  </a:schemeClr>
                </a:solidFill>
              </a:rPr>
              <a:t>Miguel Román-Rodríguez</a:t>
            </a:r>
          </a:p>
        </p:txBody>
      </p:sp>
      <p:pic>
        <p:nvPicPr>
          <p:cNvPr id="7" name="Picture 3" descr="C:\Users\Jaime Sousa\Documents\Documentos\IPCRG\IPCRG Logo.t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6410" y="4927301"/>
            <a:ext cx="2201669" cy="155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497488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Box 49"/>
          <p:cNvSpPr txBox="1">
            <a:spLocks noChangeArrowheads="1"/>
          </p:cNvSpPr>
          <p:nvPr/>
        </p:nvSpPr>
        <p:spPr bwMode="auto">
          <a:xfrm>
            <a:off x="44450" y="1064950"/>
            <a:ext cx="1739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ct val="40000"/>
              </a:spcAft>
              <a:defRPr/>
            </a:pPr>
            <a:r>
              <a:rPr lang="es-ES_tradnl" sz="1800" dirty="0">
                <a:solidFill>
                  <a:srgbClr val="0070C0"/>
                </a:solidFill>
                <a:effectLst/>
                <a:latin typeface="Arial"/>
                <a:ea typeface="+mn-ea"/>
                <a:cs typeface="Arial"/>
              </a:rPr>
              <a:t>STEP 1</a:t>
            </a:r>
          </a:p>
        </p:txBody>
      </p:sp>
      <p:grpSp>
        <p:nvGrpSpPr>
          <p:cNvPr id="2" name="Agrupar 57"/>
          <p:cNvGrpSpPr/>
          <p:nvPr/>
        </p:nvGrpSpPr>
        <p:grpSpPr>
          <a:xfrm>
            <a:off x="374073" y="838200"/>
            <a:ext cx="4514850" cy="838200"/>
            <a:chOff x="381000" y="990600"/>
            <a:chExt cx="4514850" cy="838200"/>
          </a:xfrm>
        </p:grpSpPr>
        <p:grpSp>
          <p:nvGrpSpPr>
            <p:cNvPr id="3" name="Agrupar 36"/>
            <p:cNvGrpSpPr/>
            <p:nvPr/>
          </p:nvGrpSpPr>
          <p:grpSpPr>
            <a:xfrm>
              <a:off x="2514600" y="1117682"/>
              <a:ext cx="2381250" cy="634918"/>
              <a:chOff x="6019800" y="1727282"/>
              <a:chExt cx="1920363" cy="634918"/>
            </a:xfrm>
          </p:grpSpPr>
          <p:sp>
            <p:nvSpPr>
              <p:cNvPr id="70" name="Rectángulo redondeado 69"/>
              <p:cNvSpPr/>
              <p:nvPr/>
            </p:nvSpPr>
            <p:spPr bwMode="auto">
              <a:xfrm>
                <a:off x="6019800" y="1752600"/>
                <a:ext cx="1905000" cy="609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73" name="Text Box 11"/>
              <p:cNvSpPr txBox="1">
                <a:spLocks noChangeArrowheads="1"/>
              </p:cNvSpPr>
              <p:nvPr/>
            </p:nvSpPr>
            <p:spPr bwMode="auto">
              <a:xfrm>
                <a:off x="6035163" y="1727282"/>
                <a:ext cx="1905000" cy="634918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sym typeface="Symbol" charset="2"/>
                  </a:rPr>
                  <a:t>COPD Exacerbation diagnosis</a:t>
                </a:r>
              </a:p>
            </p:txBody>
          </p:sp>
        </p:grpSp>
        <p:cxnSp>
          <p:nvCxnSpPr>
            <p:cNvPr id="62" name="Conector recto 61"/>
            <p:cNvCxnSpPr/>
            <p:nvPr/>
          </p:nvCxnSpPr>
          <p:spPr bwMode="auto">
            <a:xfrm>
              <a:off x="1371600" y="1447800"/>
              <a:ext cx="9906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sp>
          <p:nvSpPr>
            <p:cNvPr id="65" name="Elipse 64"/>
            <p:cNvSpPr/>
            <p:nvPr/>
          </p:nvSpPr>
          <p:spPr bwMode="auto">
            <a:xfrm>
              <a:off x="381000" y="990600"/>
              <a:ext cx="990600" cy="838200"/>
            </a:xfrm>
            <a:prstGeom prst="ellipse">
              <a:avLst/>
            </a:prstGeom>
            <a:noFill/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4" name="Agrupar 81"/>
          <p:cNvGrpSpPr/>
          <p:nvPr/>
        </p:nvGrpSpPr>
        <p:grpSpPr>
          <a:xfrm>
            <a:off x="3619500" y="3124200"/>
            <a:ext cx="2362200" cy="457200"/>
            <a:chOff x="3886200" y="2819400"/>
            <a:chExt cx="2362200" cy="457200"/>
          </a:xfrm>
        </p:grpSpPr>
        <p:sp>
          <p:nvSpPr>
            <p:cNvPr id="83" name="Rectángulo redondeado 82"/>
            <p:cNvSpPr/>
            <p:nvPr/>
          </p:nvSpPr>
          <p:spPr bwMode="auto">
            <a:xfrm>
              <a:off x="3886200" y="2819400"/>
              <a:ext cx="2362200" cy="457200"/>
            </a:xfrm>
            <a:prstGeom prst="roundRect">
              <a:avLst/>
            </a:prstGeom>
            <a:solidFill>
              <a:srgbClr val="C00000">
                <a:alpha val="7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  <a:reflection stA="50000" endPos="75000" dist="12700" dir="5400000" sy="-100000" algn="bl" rotWithShape="0"/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latin typeface="Times New Roman" charset="0"/>
                <a:sym typeface="Symbol" charset="2"/>
              </a:endParaRPr>
            </a:p>
          </p:txBody>
        </p:sp>
        <p:sp>
          <p:nvSpPr>
            <p:cNvPr id="84" name="Text Box 11"/>
            <p:cNvSpPr txBox="1">
              <a:spLocks noChangeArrowheads="1"/>
            </p:cNvSpPr>
            <p:nvPr/>
          </p:nvSpPr>
          <p:spPr bwMode="auto">
            <a:xfrm>
              <a:off x="4012623" y="2857312"/>
              <a:ext cx="2147454" cy="35792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b="1" u="none" dirty="0">
                  <a:solidFill>
                    <a:schemeClr val="bg1"/>
                  </a:solidFill>
                  <a:effectLst/>
                  <a:latin typeface="Arial" charset="0"/>
                </a:rPr>
                <a:t>Clinical suspicion</a:t>
              </a:r>
            </a:p>
          </p:txBody>
        </p:sp>
      </p:grpSp>
      <p:grpSp>
        <p:nvGrpSpPr>
          <p:cNvPr id="5" name="Agrupar 231"/>
          <p:cNvGrpSpPr/>
          <p:nvPr/>
        </p:nvGrpSpPr>
        <p:grpSpPr>
          <a:xfrm>
            <a:off x="1241713" y="1905000"/>
            <a:ext cx="7603932" cy="1219198"/>
            <a:chOff x="1241713" y="1905000"/>
            <a:chExt cx="7603932" cy="1219198"/>
          </a:xfrm>
        </p:grpSpPr>
        <p:grpSp>
          <p:nvGrpSpPr>
            <p:cNvPr id="6" name="Agrupar 84"/>
            <p:cNvGrpSpPr/>
            <p:nvPr/>
          </p:nvGrpSpPr>
          <p:grpSpPr>
            <a:xfrm>
              <a:off x="1241713" y="1919204"/>
              <a:ext cx="1600200" cy="609600"/>
              <a:chOff x="2887807" y="2133600"/>
              <a:chExt cx="1600200" cy="457200"/>
            </a:xfrm>
          </p:grpSpPr>
          <p:sp>
            <p:nvSpPr>
              <p:cNvPr id="104" name="Rectángulo redondeado 103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10" name="Text Box 11"/>
              <p:cNvSpPr txBox="1">
                <a:spLocks noChangeArrowheads="1"/>
              </p:cNvSpPr>
              <p:nvPr/>
            </p:nvSpPr>
            <p:spPr bwMode="auto">
              <a:xfrm>
                <a:off x="3331154" y="2246012"/>
                <a:ext cx="988386" cy="24535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b="1" dirty="0">
                    <a:solidFill>
                      <a:schemeClr val="tx1"/>
                    </a:solidFill>
                    <a:effectLst/>
                    <a:latin typeface="Arial" charset="0"/>
                  </a:rPr>
                  <a:t>COPD</a:t>
                </a:r>
                <a:endParaRPr lang="en-GB" sz="16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7" name="Agrupar 88"/>
            <p:cNvGrpSpPr/>
            <p:nvPr/>
          </p:nvGrpSpPr>
          <p:grpSpPr>
            <a:xfrm>
              <a:off x="3093027" y="1905009"/>
              <a:ext cx="2819400" cy="638005"/>
              <a:chOff x="2865294" y="2133600"/>
              <a:chExt cx="1645227" cy="457200"/>
            </a:xfrm>
          </p:grpSpPr>
          <p:sp>
            <p:nvSpPr>
              <p:cNvPr id="97" name="Rectángulo redondeado 96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8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2166025"/>
                <a:ext cx="1645227" cy="410878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>
                <a:defPPr>
                  <a:defRPr lang="es-ES_tradnl"/>
                </a:defPPr>
                <a:lvl1pPr defTabSz="801688">
                  <a:buFontTx/>
                  <a:buNone/>
                  <a:defRPr sz="1600" b="1">
                    <a:effectLst/>
                    <a:latin typeface="Arial" charset="0"/>
                  </a:defRPr>
                </a:lvl1pPr>
              </a:lstStyle>
              <a:p>
                <a:pPr algn="ctr"/>
                <a:r>
                  <a:rPr lang="en-GB" dirty="0"/>
                  <a:t> </a:t>
                </a:r>
                <a:r>
                  <a:rPr lang="en-US" dirty="0"/>
                  <a:t>worsening of respiratory symptoms</a:t>
                </a:r>
                <a:endParaRPr lang="en-GB" dirty="0"/>
              </a:p>
            </p:txBody>
          </p:sp>
        </p:grpSp>
        <p:sp>
          <p:nvSpPr>
            <p:cNvPr id="89" name="Text Box 11"/>
            <p:cNvSpPr txBox="1">
              <a:spLocks noChangeArrowheads="1"/>
            </p:cNvSpPr>
            <p:nvPr/>
          </p:nvSpPr>
          <p:spPr bwMode="auto">
            <a:xfrm>
              <a:off x="2864427" y="2085800"/>
              <a:ext cx="304800" cy="327142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600" u="none" dirty="0" err="1">
                  <a:solidFill>
                    <a:srgbClr val="16165D"/>
                  </a:solidFill>
                  <a:latin typeface="Arial" charset="0"/>
                </a:rPr>
                <a:t>+</a:t>
              </a:r>
              <a:endParaRPr lang="en-GB" sz="1600" u="none" dirty="0">
                <a:solidFill>
                  <a:srgbClr val="16165D"/>
                </a:solidFill>
                <a:latin typeface="Arial" charset="0"/>
              </a:endParaRPr>
            </a:p>
          </p:txBody>
        </p:sp>
        <p:grpSp>
          <p:nvGrpSpPr>
            <p:cNvPr id="8" name="Agrupar 88"/>
            <p:cNvGrpSpPr/>
            <p:nvPr/>
          </p:nvGrpSpPr>
          <p:grpSpPr>
            <a:xfrm>
              <a:off x="6103407" y="1905000"/>
              <a:ext cx="2742238" cy="638003"/>
              <a:chOff x="2887807" y="2133600"/>
              <a:chExt cx="1600200" cy="457200"/>
            </a:xfrm>
          </p:grpSpPr>
          <p:sp>
            <p:nvSpPr>
              <p:cNvPr id="125" name="Rectángulo redondeado 124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26" name="Text Box 11"/>
              <p:cNvSpPr txBox="1">
                <a:spLocks noChangeArrowheads="1"/>
              </p:cNvSpPr>
              <p:nvPr/>
            </p:nvSpPr>
            <p:spPr bwMode="auto">
              <a:xfrm>
                <a:off x="2961298" y="2154125"/>
                <a:ext cx="1471126" cy="410878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/>
                <a:r>
                  <a:rPr lang="en-GB" sz="1600" b="1" dirty="0">
                    <a:solidFill>
                      <a:schemeClr val="tx1"/>
                    </a:solidFill>
                    <a:effectLst/>
                    <a:latin typeface="Arial" charset="0"/>
                  </a:rPr>
                  <a:t>≥ 4 weeks from previous exacerbation</a:t>
                </a:r>
                <a:endParaRPr lang="en-GB" sz="16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27" name="Text Box 11"/>
            <p:cNvSpPr txBox="1">
              <a:spLocks noChangeArrowheads="1"/>
            </p:cNvSpPr>
            <p:nvPr/>
          </p:nvSpPr>
          <p:spPr bwMode="auto">
            <a:xfrm>
              <a:off x="5836227" y="2085800"/>
              <a:ext cx="304800" cy="327142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600" u="none" dirty="0" err="1">
                  <a:solidFill>
                    <a:srgbClr val="16165D"/>
                  </a:solidFill>
                  <a:latin typeface="Arial" charset="0"/>
                </a:rPr>
                <a:t>+</a:t>
              </a:r>
              <a:endParaRPr lang="en-GB" sz="1600" u="none" dirty="0">
                <a:solidFill>
                  <a:srgbClr val="16165D"/>
                </a:solidFill>
                <a:latin typeface="Arial" charset="0"/>
              </a:endParaRPr>
            </a:p>
          </p:txBody>
        </p:sp>
        <p:grpSp>
          <p:nvGrpSpPr>
            <p:cNvPr id="9" name="Agrupar 110"/>
            <p:cNvGrpSpPr/>
            <p:nvPr/>
          </p:nvGrpSpPr>
          <p:grpSpPr>
            <a:xfrm>
              <a:off x="2057400" y="2590799"/>
              <a:ext cx="5486400" cy="533399"/>
              <a:chOff x="3581399" y="2590801"/>
              <a:chExt cx="3886201" cy="533399"/>
            </a:xfrm>
          </p:grpSpPr>
          <p:cxnSp>
            <p:nvCxnSpPr>
              <p:cNvPr id="146" name="Conector recto 145"/>
              <p:cNvCxnSpPr/>
              <p:nvPr/>
            </p:nvCxnSpPr>
            <p:spPr bwMode="auto">
              <a:xfrm>
                <a:off x="3581400" y="2818215"/>
                <a:ext cx="3884643" cy="1185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48" name="Conector recto 147"/>
              <p:cNvCxnSpPr/>
              <p:nvPr/>
            </p:nvCxnSpPr>
            <p:spPr bwMode="auto">
              <a:xfrm rot="5400000">
                <a:off x="7352522" y="2704322"/>
                <a:ext cx="228600" cy="1557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49" name="Conector recto 148"/>
              <p:cNvCxnSpPr/>
              <p:nvPr/>
            </p:nvCxnSpPr>
            <p:spPr bwMode="auto">
              <a:xfrm rot="5400000">
                <a:off x="5372894" y="2704322"/>
                <a:ext cx="228600" cy="1557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50" name="Conector recto 149"/>
              <p:cNvCxnSpPr/>
              <p:nvPr/>
            </p:nvCxnSpPr>
            <p:spPr bwMode="auto">
              <a:xfrm rot="5400000">
                <a:off x="3467878" y="2704322"/>
                <a:ext cx="228600" cy="1557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51" name="Conector recto 150"/>
              <p:cNvCxnSpPr/>
              <p:nvPr/>
            </p:nvCxnSpPr>
            <p:spPr bwMode="auto">
              <a:xfrm rot="5400000">
                <a:off x="5334794" y="2971006"/>
                <a:ext cx="3048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oval" w="med" len="med"/>
                <a:tailEnd type="triangl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</p:grpSp>
      <p:grpSp>
        <p:nvGrpSpPr>
          <p:cNvPr id="34" name="1 Grupo"/>
          <p:cNvGrpSpPr/>
          <p:nvPr/>
        </p:nvGrpSpPr>
        <p:grpSpPr>
          <a:xfrm>
            <a:off x="1090380" y="1828800"/>
            <a:ext cx="1486163" cy="1786290"/>
            <a:chOff x="1090380" y="1828800"/>
            <a:chExt cx="1486163" cy="1786290"/>
          </a:xfrm>
        </p:grpSpPr>
        <p:sp>
          <p:nvSpPr>
            <p:cNvPr id="36" name="Elipse 111"/>
            <p:cNvSpPr/>
            <p:nvPr/>
          </p:nvSpPr>
          <p:spPr bwMode="auto">
            <a:xfrm>
              <a:off x="1509743" y="1828800"/>
              <a:ext cx="1066800" cy="762000"/>
            </a:xfrm>
            <a:prstGeom prst="ellipse">
              <a:avLst/>
            </a:prstGeom>
            <a:noFill/>
            <a:ln w="190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  <p:sp>
          <p:nvSpPr>
            <p:cNvPr id="40" name="Forma libre 112"/>
            <p:cNvSpPr/>
            <p:nvPr/>
          </p:nvSpPr>
          <p:spPr bwMode="auto">
            <a:xfrm rot="7336150">
              <a:off x="1005705" y="2544624"/>
              <a:ext cx="1155141" cy="985792"/>
            </a:xfrm>
            <a:custGeom>
              <a:avLst/>
              <a:gdLst>
                <a:gd name="connsiteX0" fmla="*/ 0 w 976244"/>
                <a:gd name="connsiteY0" fmla="*/ 303273 h 353819"/>
                <a:gd name="connsiteX1" fmla="*/ 511817 w 976244"/>
                <a:gd name="connsiteY1" fmla="*/ 303273 h 353819"/>
                <a:gd name="connsiteX2" fmla="*/ 976244 w 976244"/>
                <a:gd name="connsiteY2" fmla="*/ 0 h 353819"/>
                <a:gd name="connsiteX3" fmla="*/ 976244 w 976244"/>
                <a:gd name="connsiteY3" fmla="*/ 0 h 353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6244" h="353819">
                  <a:moveTo>
                    <a:pt x="0" y="303273"/>
                  </a:moveTo>
                  <a:cubicBezTo>
                    <a:pt x="174555" y="328546"/>
                    <a:pt x="349110" y="353819"/>
                    <a:pt x="511817" y="303273"/>
                  </a:cubicBezTo>
                  <a:cubicBezTo>
                    <a:pt x="674524" y="252728"/>
                    <a:pt x="976244" y="0"/>
                    <a:pt x="976244" y="0"/>
                  </a:cubicBezTo>
                  <a:lnTo>
                    <a:pt x="976244" y="0"/>
                  </a:lnTo>
                </a:path>
              </a:pathLst>
            </a:custGeom>
            <a:noFill/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41" name="Agrupar 110"/>
          <p:cNvGrpSpPr/>
          <p:nvPr/>
        </p:nvGrpSpPr>
        <p:grpSpPr>
          <a:xfrm>
            <a:off x="976343" y="3886200"/>
            <a:ext cx="7467600" cy="2514600"/>
            <a:chOff x="990600" y="3886200"/>
            <a:chExt cx="7467600" cy="2514600"/>
          </a:xfrm>
        </p:grpSpPr>
        <p:sp>
          <p:nvSpPr>
            <p:cNvPr id="42" name="Rectángulo redondeado 108"/>
            <p:cNvSpPr/>
            <p:nvPr/>
          </p:nvSpPr>
          <p:spPr bwMode="auto">
            <a:xfrm>
              <a:off x="990600" y="3886200"/>
              <a:ext cx="7467600" cy="2514600"/>
            </a:xfrm>
            <a:prstGeom prst="roundRect">
              <a:avLst/>
            </a:prstGeom>
            <a:solidFill>
              <a:srgbClr val="759CCC">
                <a:alpha val="79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  <p:grpSp>
          <p:nvGrpSpPr>
            <p:cNvPr id="43" name="Agrupar 129"/>
            <p:cNvGrpSpPr/>
            <p:nvPr/>
          </p:nvGrpSpPr>
          <p:grpSpPr>
            <a:xfrm>
              <a:off x="1992457" y="4094818"/>
              <a:ext cx="5475143" cy="1010582"/>
              <a:chOff x="2743200" y="2113618"/>
              <a:chExt cx="5475143" cy="1010582"/>
            </a:xfrm>
          </p:grpSpPr>
          <p:grpSp>
            <p:nvGrpSpPr>
              <p:cNvPr id="48" name="Agrupar 84"/>
              <p:cNvGrpSpPr/>
              <p:nvPr/>
            </p:nvGrpSpPr>
            <p:grpSpPr>
              <a:xfrm>
                <a:off x="2743200" y="2116536"/>
                <a:ext cx="1645227" cy="511808"/>
                <a:chOff x="2865294" y="2116536"/>
                <a:chExt cx="1645227" cy="511808"/>
              </a:xfrm>
            </p:grpSpPr>
            <p:sp>
              <p:nvSpPr>
                <p:cNvPr id="66" name="Rectángulo redondeado 92"/>
                <p:cNvSpPr/>
                <p:nvPr/>
              </p:nvSpPr>
              <p:spPr bwMode="auto">
                <a:xfrm>
                  <a:off x="2887807" y="2133600"/>
                  <a:ext cx="1600200" cy="457200"/>
                </a:xfrm>
                <a:prstGeom prst="roundRect">
                  <a:avLst/>
                </a:prstGeom>
                <a:solidFill>
                  <a:schemeClr val="bg1">
                    <a:alpha val="77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Symbol" charset="2"/>
                    <a:buNone/>
                    <a:tabLst/>
                  </a:pPr>
                  <a:endParaRPr kumimoji="0" lang="es-ES_tradnl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latin typeface="Times New Roman" charset="0"/>
                    <a:sym typeface="Symbol" charset="2"/>
                  </a:endParaRPr>
                </a:p>
              </p:txBody>
            </p:sp>
            <p:sp>
              <p:nvSpPr>
                <p:cNvPr id="6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865294" y="2116536"/>
                  <a:ext cx="1645227" cy="511808"/>
                </a:xfrm>
                <a:prstGeom prst="rect">
                  <a:avLst/>
                </a:prstGeom>
                <a:noFill/>
                <a:ln w="52451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80138" tIns="40069" rIns="80138" bIns="40069" anchor="b">
                  <a:prstTxWarp prst="textNoShape">
                    <a:avLst/>
                  </a:prstTxWarp>
                  <a:spAutoFit/>
                </a:bodyPr>
                <a:lstStyle/>
                <a:p>
                  <a:pPr algn="ctr" defTabSz="801688">
                    <a:buFontTx/>
                    <a:buNone/>
                  </a:pPr>
                  <a:r>
                    <a:rPr lang="en-GB" sz="1400" b="1" u="none" dirty="0">
                      <a:solidFill>
                        <a:schemeClr val="tx1"/>
                      </a:solidFill>
                      <a:effectLst/>
                      <a:latin typeface="Arial" charset="0"/>
                    </a:rPr>
                    <a:t>More than 35 years old</a:t>
                  </a:r>
                </a:p>
              </p:txBody>
            </p:sp>
          </p:grpSp>
          <p:grpSp>
            <p:nvGrpSpPr>
              <p:cNvPr id="49" name="Agrupar 98"/>
              <p:cNvGrpSpPr/>
              <p:nvPr/>
            </p:nvGrpSpPr>
            <p:grpSpPr>
              <a:xfrm>
                <a:off x="4510924" y="2113618"/>
                <a:ext cx="2069120" cy="511808"/>
                <a:chOff x="4510924" y="2113618"/>
                <a:chExt cx="2069120" cy="511808"/>
              </a:xfrm>
            </p:grpSpPr>
            <p:sp>
              <p:nvSpPr>
                <p:cNvPr id="63" name="Rectángulo redondeado 87"/>
                <p:cNvSpPr/>
                <p:nvPr/>
              </p:nvSpPr>
              <p:spPr bwMode="auto">
                <a:xfrm>
                  <a:off x="4670713" y="2133600"/>
                  <a:ext cx="1600200" cy="457200"/>
                </a:xfrm>
                <a:prstGeom prst="roundRect">
                  <a:avLst/>
                </a:prstGeom>
                <a:solidFill>
                  <a:schemeClr val="bg1">
                    <a:alpha val="77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Symbol" charset="2"/>
                    <a:buNone/>
                    <a:tabLst/>
                  </a:pPr>
                  <a:endParaRPr kumimoji="0" lang="es-ES_tradnl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latin typeface="Times New Roman" charset="0"/>
                    <a:sym typeface="Symbol" charset="2"/>
                  </a:endParaRPr>
                </a:p>
              </p:txBody>
            </p:sp>
            <p:sp>
              <p:nvSpPr>
                <p:cNvPr id="6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4510924" y="2113618"/>
                  <a:ext cx="2069120" cy="511808"/>
                </a:xfrm>
                <a:prstGeom prst="rect">
                  <a:avLst/>
                </a:prstGeom>
                <a:noFill/>
                <a:ln w="52451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80138" tIns="40069" rIns="80138" bIns="40069" anchor="b">
                  <a:prstTxWarp prst="textNoShape">
                    <a:avLst/>
                  </a:prstTxWarp>
                  <a:spAutoFit/>
                </a:bodyPr>
                <a:lstStyle/>
                <a:p>
                  <a:pPr algn="ctr" defTabSz="801688">
                    <a:buFontTx/>
                    <a:buNone/>
                  </a:pPr>
                  <a:r>
                    <a:rPr lang="en-GB" sz="1400" b="1" u="none" dirty="0">
                      <a:solidFill>
                        <a:schemeClr val="tx1"/>
                      </a:solidFill>
                      <a:effectLst/>
                      <a:latin typeface="Arial" charset="0"/>
                    </a:rPr>
                    <a:t>Current or </a:t>
                  </a:r>
                </a:p>
                <a:p>
                  <a:pPr algn="ctr" defTabSz="801688">
                    <a:buFontTx/>
                    <a:buNone/>
                  </a:pPr>
                  <a:r>
                    <a:rPr lang="en-GB" sz="1400" b="1" u="none" dirty="0">
                      <a:solidFill>
                        <a:schemeClr val="tx1"/>
                      </a:solidFill>
                      <a:effectLst/>
                      <a:latin typeface="Arial" charset="0"/>
                    </a:rPr>
                    <a:t>Ex Smoker</a:t>
                  </a:r>
                  <a:endParaRPr lang="en-GB" sz="1400" b="1" dirty="0"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  <p:grpSp>
            <p:nvGrpSpPr>
              <p:cNvPr id="50" name="Agrupar 88"/>
              <p:cNvGrpSpPr/>
              <p:nvPr/>
            </p:nvGrpSpPr>
            <p:grpSpPr>
              <a:xfrm>
                <a:off x="6618143" y="2133600"/>
                <a:ext cx="1600200" cy="457200"/>
                <a:chOff x="2899064" y="2133600"/>
                <a:chExt cx="1600200" cy="457200"/>
              </a:xfrm>
            </p:grpSpPr>
            <p:sp>
              <p:nvSpPr>
                <p:cNvPr id="60" name="Rectángulo redondeado 85"/>
                <p:cNvSpPr/>
                <p:nvPr/>
              </p:nvSpPr>
              <p:spPr bwMode="auto">
                <a:xfrm>
                  <a:off x="2899064" y="2133600"/>
                  <a:ext cx="1600200" cy="457200"/>
                </a:xfrm>
                <a:prstGeom prst="roundRect">
                  <a:avLst/>
                </a:prstGeom>
                <a:solidFill>
                  <a:schemeClr val="bg1">
                    <a:alpha val="77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 typeface="Symbol" charset="2"/>
                    <a:buNone/>
                    <a:tabLst/>
                  </a:pPr>
                  <a:endParaRPr kumimoji="0" lang="es-ES_tradnl" sz="14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latin typeface="Times New Roman" charset="0"/>
                    <a:sym typeface="Symbol" charset="2"/>
                  </a:endParaRPr>
                </a:p>
              </p:txBody>
            </p:sp>
            <p:sp>
              <p:nvSpPr>
                <p:cNvPr id="61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937164" y="2198630"/>
                  <a:ext cx="1524000" cy="296364"/>
                </a:xfrm>
                <a:prstGeom prst="rect">
                  <a:avLst/>
                </a:prstGeom>
                <a:noFill/>
                <a:ln w="52451">
                  <a:noFill/>
                  <a:miter lim="800000"/>
                  <a:headEnd/>
                  <a:tailEnd/>
                </a:ln>
                <a:effectLst/>
              </p:spPr>
              <p:txBody>
                <a:bodyPr wrap="square" lIns="80138" tIns="40069" rIns="80138" bIns="40069" anchor="b">
                  <a:prstTxWarp prst="textNoShape">
                    <a:avLst/>
                  </a:prstTxWarp>
                  <a:spAutoFit/>
                </a:bodyPr>
                <a:lstStyle/>
                <a:p>
                  <a:pPr algn="ctr" defTabSz="801688">
                    <a:buFontTx/>
                    <a:buNone/>
                  </a:pPr>
                  <a:r>
                    <a:rPr lang="en-GB" sz="1400" b="1" u="none" dirty="0">
                      <a:solidFill>
                        <a:schemeClr val="tx1"/>
                      </a:solidFill>
                      <a:effectLst/>
                      <a:latin typeface="Arial" charset="0"/>
                    </a:rPr>
                    <a:t>Symptoms</a:t>
                  </a:r>
                </a:p>
              </p:txBody>
            </p:sp>
          </p:grpSp>
          <p:sp>
            <p:nvSpPr>
              <p:cNvPr id="51" name="Text Box 11"/>
              <p:cNvSpPr txBox="1">
                <a:spLocks noChangeArrowheads="1"/>
              </p:cNvSpPr>
              <p:nvPr/>
            </p:nvSpPr>
            <p:spPr bwMode="auto">
              <a:xfrm>
                <a:off x="4343400" y="2198629"/>
                <a:ext cx="304800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u="none" dirty="0" err="1">
                    <a:solidFill>
                      <a:srgbClr val="16165D"/>
                    </a:solidFill>
                    <a:latin typeface="Arial" charset="0"/>
                  </a:rPr>
                  <a:t>+</a:t>
                </a:r>
                <a:endParaRPr lang="en-GB" sz="1600" u="none" dirty="0">
                  <a:solidFill>
                    <a:srgbClr val="16165D"/>
                  </a:solidFill>
                  <a:latin typeface="Arial" charset="0"/>
                </a:endParaRPr>
              </a:p>
            </p:txBody>
          </p:sp>
          <p:sp>
            <p:nvSpPr>
              <p:cNvPr id="52" name="Text Box 11"/>
              <p:cNvSpPr txBox="1">
                <a:spLocks noChangeArrowheads="1"/>
              </p:cNvSpPr>
              <p:nvPr/>
            </p:nvSpPr>
            <p:spPr bwMode="auto">
              <a:xfrm>
                <a:off x="6324600" y="2198629"/>
                <a:ext cx="304800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u="none" dirty="0" err="1">
                    <a:solidFill>
                      <a:schemeClr val="accent6">
                        <a:lumMod val="50000"/>
                      </a:schemeClr>
                    </a:solidFill>
                    <a:latin typeface="Arial" charset="0"/>
                  </a:rPr>
                  <a:t>+</a:t>
                </a:r>
                <a:endParaRPr lang="en-GB" sz="1600" u="none" dirty="0">
                  <a:solidFill>
                    <a:schemeClr val="accent6">
                      <a:lumMod val="50000"/>
                    </a:schemeClr>
                  </a:solidFill>
                  <a:latin typeface="Arial" charset="0"/>
                </a:endParaRPr>
              </a:p>
            </p:txBody>
          </p:sp>
          <p:grpSp>
            <p:nvGrpSpPr>
              <p:cNvPr id="53" name="Agrupar 110"/>
              <p:cNvGrpSpPr/>
              <p:nvPr/>
            </p:nvGrpSpPr>
            <p:grpSpPr>
              <a:xfrm>
                <a:off x="3581399" y="2590801"/>
                <a:ext cx="3886201" cy="533399"/>
                <a:chOff x="3581399" y="2590801"/>
                <a:chExt cx="3886201" cy="533399"/>
              </a:xfrm>
            </p:grpSpPr>
            <p:cxnSp>
              <p:nvCxnSpPr>
                <p:cNvPr id="54" name="Conector recto 78"/>
                <p:cNvCxnSpPr/>
                <p:nvPr/>
              </p:nvCxnSpPr>
              <p:spPr bwMode="auto">
                <a:xfrm>
                  <a:off x="3581400" y="2818215"/>
                  <a:ext cx="3884643" cy="1185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63500" dist="35921" dir="2700000" algn="ctr" rotWithShape="0">
                    <a:schemeClr val="tx1"/>
                  </a:outerShdw>
                </a:effectLst>
              </p:spPr>
            </p:cxnSp>
            <p:cxnSp>
              <p:nvCxnSpPr>
                <p:cNvPr id="55" name="Conector recto 79"/>
                <p:cNvCxnSpPr/>
                <p:nvPr/>
              </p:nvCxnSpPr>
              <p:spPr bwMode="auto">
                <a:xfrm rot="5400000">
                  <a:off x="7352522" y="2704322"/>
                  <a:ext cx="228600" cy="1557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63500" dist="35921" dir="2700000" algn="ctr" rotWithShape="0">
                    <a:schemeClr val="tx1"/>
                  </a:outerShdw>
                </a:effectLst>
              </p:spPr>
            </p:cxnSp>
            <p:cxnSp>
              <p:nvCxnSpPr>
                <p:cNvPr id="57" name="Conector recto 80"/>
                <p:cNvCxnSpPr/>
                <p:nvPr/>
              </p:nvCxnSpPr>
              <p:spPr bwMode="auto">
                <a:xfrm rot="5400000">
                  <a:off x="5372894" y="2704322"/>
                  <a:ext cx="228600" cy="1557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63500" dist="35921" dir="2700000" algn="ctr" rotWithShape="0">
                    <a:schemeClr val="tx1"/>
                  </a:outerShdw>
                </a:effectLst>
              </p:spPr>
            </p:cxnSp>
            <p:cxnSp>
              <p:nvCxnSpPr>
                <p:cNvPr id="58" name="Conector recto 81"/>
                <p:cNvCxnSpPr/>
                <p:nvPr/>
              </p:nvCxnSpPr>
              <p:spPr bwMode="auto">
                <a:xfrm rot="5400000">
                  <a:off x="3467878" y="2704322"/>
                  <a:ext cx="228600" cy="1557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63500" dist="35921" dir="2700000" algn="ctr" rotWithShape="0">
                    <a:schemeClr val="tx1"/>
                  </a:outerShdw>
                </a:effectLst>
              </p:spPr>
            </p:cxnSp>
            <p:cxnSp>
              <p:nvCxnSpPr>
                <p:cNvPr id="59" name="Conector recto 84"/>
                <p:cNvCxnSpPr/>
                <p:nvPr/>
              </p:nvCxnSpPr>
              <p:spPr bwMode="auto">
                <a:xfrm rot="5400000">
                  <a:off x="5334794" y="2971006"/>
                  <a:ext cx="304800" cy="1588"/>
                </a:xfrm>
                <a:prstGeom prst="line">
                  <a:avLst/>
                </a:prstGeom>
                <a:solidFill>
                  <a:schemeClr val="accent1"/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oval" w="med" len="med"/>
                  <a:tailEnd type="triangle" w="med" len="med"/>
                </a:ln>
                <a:effectLst>
                  <a:outerShdw blurRad="63500" dist="35921" dir="2700000" algn="ctr" rotWithShape="0">
                    <a:schemeClr val="tx1"/>
                  </a:outerShdw>
                </a:effectLst>
              </p:spPr>
            </p:cxnSp>
          </p:grpSp>
        </p:grpSp>
        <p:sp>
          <p:nvSpPr>
            <p:cNvPr id="44" name="Text Box 45"/>
            <p:cNvSpPr txBox="1">
              <a:spLocks noChangeArrowheads="1"/>
            </p:cNvSpPr>
            <p:nvPr/>
          </p:nvSpPr>
          <p:spPr bwMode="auto">
            <a:xfrm>
              <a:off x="3276600" y="5623076"/>
              <a:ext cx="2971800" cy="578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Aft>
                  <a:spcPct val="40000"/>
                </a:spcAft>
                <a:defRPr/>
              </a:pPr>
              <a:r>
                <a:rPr lang="es-ES_tradnl" sz="1400" dirty="0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Arial"/>
                  <a:ea typeface="+mn-ea"/>
                  <a:cs typeface="Arial"/>
                </a:rPr>
                <a:t>FEV</a:t>
              </a:r>
              <a:r>
                <a:rPr lang="es-ES_tradnl" sz="1400" baseline="-25000" dirty="0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Arial"/>
                  <a:ea typeface="+mn-ea"/>
                  <a:cs typeface="Arial"/>
                </a:rPr>
                <a:t>1</a:t>
              </a:r>
              <a:r>
                <a:rPr lang="es-ES_tradnl" sz="1400" dirty="0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Arial"/>
                  <a:ea typeface="+mn-ea"/>
                  <a:cs typeface="Arial"/>
                </a:rPr>
                <a:t>/FVC </a:t>
              </a:r>
              <a:r>
                <a:rPr lang="es-ES_tradnl" sz="1400" dirty="0" err="1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Arial"/>
                  <a:ea typeface="+mn-ea"/>
                  <a:cs typeface="Arial"/>
                </a:rPr>
                <a:t>postbd</a:t>
              </a:r>
              <a:r>
                <a:rPr lang="es-ES_tradnl" sz="1400" dirty="0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Arial"/>
                  <a:ea typeface="+mn-ea"/>
                  <a:cs typeface="Arial"/>
                </a:rPr>
                <a:t> &lt;0.7*</a:t>
              </a:r>
            </a:p>
            <a:p>
              <a:pPr algn="ctr" eaLnBrk="0" hangingPunct="0">
                <a:spcAft>
                  <a:spcPct val="40000"/>
                </a:spcAft>
                <a:defRPr/>
              </a:pPr>
              <a:r>
                <a:rPr lang="es-ES_tradnl" sz="1200" dirty="0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Arial"/>
                  <a:cs typeface="Arial"/>
                </a:rPr>
                <a:t>(*use LLN </a:t>
              </a:r>
              <a:r>
                <a:rPr lang="es-ES_tradnl" sz="1200" dirty="0" err="1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Arial"/>
                  <a:cs typeface="Arial"/>
                </a:rPr>
                <a:t>if</a:t>
              </a:r>
              <a:r>
                <a:rPr lang="es-ES_tradnl" sz="1200" dirty="0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Arial"/>
                  <a:cs typeface="Arial"/>
                </a:rPr>
                <a:t> &gt;70 </a:t>
              </a:r>
              <a:r>
                <a:rPr lang="es-ES_tradnl" sz="1200" dirty="0" err="1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Arial"/>
                  <a:cs typeface="Arial"/>
                </a:rPr>
                <a:t>or</a:t>
              </a:r>
              <a:r>
                <a:rPr lang="es-ES_tradnl" sz="1200" dirty="0">
                  <a:effectLst>
                    <a:outerShdw blurRad="50800" dist="38100" dir="2700000">
                      <a:srgbClr val="000000">
                        <a:alpha val="43000"/>
                      </a:srgbClr>
                    </a:outerShdw>
                  </a:effectLst>
                  <a:latin typeface="Arial"/>
                  <a:cs typeface="Arial"/>
                </a:rPr>
                <a:t> &lt; 50)</a:t>
              </a:r>
              <a:endParaRPr lang="es-ES_tradnl" sz="1200" dirty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Arial"/>
                <a:ea typeface="Arial" charset="0"/>
                <a:cs typeface="Arial"/>
              </a:endParaRPr>
            </a:p>
          </p:txBody>
        </p:sp>
        <p:grpSp>
          <p:nvGrpSpPr>
            <p:cNvPr id="45" name="Agrupar 113"/>
            <p:cNvGrpSpPr/>
            <p:nvPr/>
          </p:nvGrpSpPr>
          <p:grpSpPr>
            <a:xfrm>
              <a:off x="3124200" y="5105400"/>
              <a:ext cx="3352800" cy="457200"/>
              <a:chOff x="3886200" y="2819400"/>
              <a:chExt cx="2362200" cy="457200"/>
            </a:xfrm>
          </p:grpSpPr>
          <p:sp>
            <p:nvSpPr>
              <p:cNvPr id="46" name="Rectángulo redondeado 106"/>
              <p:cNvSpPr/>
              <p:nvPr/>
            </p:nvSpPr>
            <p:spPr bwMode="auto">
              <a:xfrm>
                <a:off x="3886200" y="2819400"/>
                <a:ext cx="2362200" cy="457200"/>
              </a:xfrm>
              <a:prstGeom prst="roundRect">
                <a:avLst/>
              </a:prstGeom>
              <a:solidFill>
                <a:schemeClr val="bg2">
                  <a:lumMod val="90000"/>
                  <a:alpha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47" name="Text Box 11"/>
              <p:cNvSpPr txBox="1">
                <a:spLocks noChangeArrowheads="1"/>
              </p:cNvSpPr>
              <p:nvPr/>
            </p:nvSpPr>
            <p:spPr bwMode="auto">
              <a:xfrm>
                <a:off x="3993573" y="2826535"/>
                <a:ext cx="2147454" cy="38869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2000" b="1" u="none" dirty="0" err="1">
                    <a:latin typeface="Arial" charset="0"/>
                  </a:rPr>
                  <a:t>Spiromety</a:t>
                </a:r>
                <a:r>
                  <a:rPr lang="en-GB" sz="2000" b="1" u="none" dirty="0">
                    <a:latin typeface="Arial" charset="0"/>
                  </a:rPr>
                  <a:t> + BDT</a:t>
                </a: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Box 49"/>
          <p:cNvSpPr txBox="1">
            <a:spLocks noChangeArrowheads="1"/>
          </p:cNvSpPr>
          <p:nvPr/>
        </p:nvSpPr>
        <p:spPr bwMode="auto">
          <a:xfrm>
            <a:off x="44450" y="1064950"/>
            <a:ext cx="1739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ct val="40000"/>
              </a:spcAft>
              <a:defRPr/>
            </a:pPr>
            <a:r>
              <a:rPr lang="es-ES_tradnl" sz="1800" dirty="0">
                <a:solidFill>
                  <a:srgbClr val="0070C0"/>
                </a:solidFill>
                <a:effectLst/>
                <a:latin typeface="Arial"/>
                <a:ea typeface="+mn-ea"/>
                <a:cs typeface="Arial"/>
              </a:rPr>
              <a:t>STEP 1</a:t>
            </a:r>
          </a:p>
        </p:txBody>
      </p:sp>
      <p:grpSp>
        <p:nvGrpSpPr>
          <p:cNvPr id="2" name="Agrupar 57"/>
          <p:cNvGrpSpPr/>
          <p:nvPr/>
        </p:nvGrpSpPr>
        <p:grpSpPr>
          <a:xfrm>
            <a:off x="374073" y="838200"/>
            <a:ext cx="4514850" cy="838200"/>
            <a:chOff x="381000" y="990600"/>
            <a:chExt cx="4514850" cy="838200"/>
          </a:xfrm>
        </p:grpSpPr>
        <p:grpSp>
          <p:nvGrpSpPr>
            <p:cNvPr id="3" name="Agrupar 36"/>
            <p:cNvGrpSpPr/>
            <p:nvPr/>
          </p:nvGrpSpPr>
          <p:grpSpPr>
            <a:xfrm>
              <a:off x="2514600" y="1117682"/>
              <a:ext cx="2381250" cy="634918"/>
              <a:chOff x="6019800" y="1727282"/>
              <a:chExt cx="1920363" cy="634918"/>
            </a:xfrm>
          </p:grpSpPr>
          <p:sp>
            <p:nvSpPr>
              <p:cNvPr id="70" name="Rectángulo redondeado 69"/>
              <p:cNvSpPr/>
              <p:nvPr/>
            </p:nvSpPr>
            <p:spPr bwMode="auto">
              <a:xfrm>
                <a:off x="6019800" y="1752600"/>
                <a:ext cx="1905000" cy="609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73" name="Text Box 11"/>
              <p:cNvSpPr txBox="1">
                <a:spLocks noChangeArrowheads="1"/>
              </p:cNvSpPr>
              <p:nvPr/>
            </p:nvSpPr>
            <p:spPr bwMode="auto">
              <a:xfrm>
                <a:off x="6035163" y="1727282"/>
                <a:ext cx="1905000" cy="634918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sym typeface="Symbol" charset="2"/>
                  </a:rPr>
                  <a:t>COPD Exacerbation diagnosis</a:t>
                </a:r>
              </a:p>
            </p:txBody>
          </p:sp>
        </p:grpSp>
        <p:cxnSp>
          <p:nvCxnSpPr>
            <p:cNvPr id="62" name="Conector recto 61"/>
            <p:cNvCxnSpPr/>
            <p:nvPr/>
          </p:nvCxnSpPr>
          <p:spPr bwMode="auto">
            <a:xfrm>
              <a:off x="1371600" y="1447800"/>
              <a:ext cx="9906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sp>
          <p:nvSpPr>
            <p:cNvPr id="65" name="Elipse 64"/>
            <p:cNvSpPr/>
            <p:nvPr/>
          </p:nvSpPr>
          <p:spPr bwMode="auto">
            <a:xfrm>
              <a:off x="381000" y="990600"/>
              <a:ext cx="990600" cy="838200"/>
            </a:xfrm>
            <a:prstGeom prst="ellipse">
              <a:avLst/>
            </a:prstGeom>
            <a:noFill/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4" name="Agrupar 81"/>
          <p:cNvGrpSpPr/>
          <p:nvPr/>
        </p:nvGrpSpPr>
        <p:grpSpPr>
          <a:xfrm>
            <a:off x="3619500" y="3124200"/>
            <a:ext cx="2362200" cy="457200"/>
            <a:chOff x="3886200" y="2819400"/>
            <a:chExt cx="2362200" cy="457200"/>
          </a:xfrm>
        </p:grpSpPr>
        <p:sp>
          <p:nvSpPr>
            <p:cNvPr id="83" name="Rectángulo redondeado 82"/>
            <p:cNvSpPr/>
            <p:nvPr/>
          </p:nvSpPr>
          <p:spPr bwMode="auto">
            <a:xfrm>
              <a:off x="3886200" y="2819400"/>
              <a:ext cx="2362200" cy="457200"/>
            </a:xfrm>
            <a:prstGeom prst="roundRect">
              <a:avLst/>
            </a:prstGeom>
            <a:solidFill>
              <a:srgbClr val="C00000">
                <a:alpha val="7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  <a:reflection stA="50000" endPos="75000" dist="12700" dir="5400000" sy="-100000" algn="bl" rotWithShape="0"/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latin typeface="Times New Roman" charset="0"/>
                <a:sym typeface="Symbol" charset="2"/>
              </a:endParaRPr>
            </a:p>
          </p:txBody>
        </p:sp>
        <p:sp>
          <p:nvSpPr>
            <p:cNvPr id="84" name="Text Box 11"/>
            <p:cNvSpPr txBox="1">
              <a:spLocks noChangeArrowheads="1"/>
            </p:cNvSpPr>
            <p:nvPr/>
          </p:nvSpPr>
          <p:spPr bwMode="auto">
            <a:xfrm>
              <a:off x="4012623" y="2857312"/>
              <a:ext cx="2147454" cy="35792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b="1" u="none" dirty="0">
                  <a:solidFill>
                    <a:schemeClr val="bg1"/>
                  </a:solidFill>
                  <a:effectLst/>
                  <a:latin typeface="Arial" charset="0"/>
                </a:rPr>
                <a:t>Clinical suspicion</a:t>
              </a:r>
            </a:p>
          </p:txBody>
        </p:sp>
      </p:grpSp>
      <p:grpSp>
        <p:nvGrpSpPr>
          <p:cNvPr id="5" name="Agrupar 231"/>
          <p:cNvGrpSpPr/>
          <p:nvPr/>
        </p:nvGrpSpPr>
        <p:grpSpPr>
          <a:xfrm>
            <a:off x="1241713" y="1905000"/>
            <a:ext cx="7603932" cy="1219198"/>
            <a:chOff x="1241713" y="1905000"/>
            <a:chExt cx="7603932" cy="1219198"/>
          </a:xfrm>
        </p:grpSpPr>
        <p:grpSp>
          <p:nvGrpSpPr>
            <p:cNvPr id="6" name="Agrupar 84"/>
            <p:cNvGrpSpPr/>
            <p:nvPr/>
          </p:nvGrpSpPr>
          <p:grpSpPr>
            <a:xfrm>
              <a:off x="1241713" y="1919204"/>
              <a:ext cx="1600200" cy="609600"/>
              <a:chOff x="2887807" y="2133600"/>
              <a:chExt cx="1600200" cy="457200"/>
            </a:xfrm>
          </p:grpSpPr>
          <p:sp>
            <p:nvSpPr>
              <p:cNvPr id="104" name="Rectángulo redondeado 103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10" name="Text Box 11"/>
              <p:cNvSpPr txBox="1">
                <a:spLocks noChangeArrowheads="1"/>
              </p:cNvSpPr>
              <p:nvPr/>
            </p:nvSpPr>
            <p:spPr bwMode="auto">
              <a:xfrm>
                <a:off x="3331154" y="2246012"/>
                <a:ext cx="988386" cy="24535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b="1" dirty="0">
                    <a:solidFill>
                      <a:schemeClr val="tx1"/>
                    </a:solidFill>
                    <a:effectLst/>
                    <a:latin typeface="Arial" charset="0"/>
                  </a:rPr>
                  <a:t>COPD</a:t>
                </a:r>
                <a:endParaRPr lang="en-GB" sz="16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7" name="Agrupar 88"/>
            <p:cNvGrpSpPr/>
            <p:nvPr/>
          </p:nvGrpSpPr>
          <p:grpSpPr>
            <a:xfrm>
              <a:off x="3093027" y="1905009"/>
              <a:ext cx="2819400" cy="638005"/>
              <a:chOff x="2865294" y="2133600"/>
              <a:chExt cx="1645227" cy="457200"/>
            </a:xfrm>
          </p:grpSpPr>
          <p:sp>
            <p:nvSpPr>
              <p:cNvPr id="97" name="Rectángulo redondeado 96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8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2166025"/>
                <a:ext cx="1645227" cy="410878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>
                <a:defPPr>
                  <a:defRPr lang="es-ES_tradnl"/>
                </a:defPPr>
                <a:lvl1pPr defTabSz="801688">
                  <a:buFontTx/>
                  <a:buNone/>
                  <a:defRPr sz="1600" b="1">
                    <a:effectLst/>
                    <a:latin typeface="Arial" charset="0"/>
                  </a:defRPr>
                </a:lvl1pPr>
              </a:lstStyle>
              <a:p>
                <a:pPr algn="ctr"/>
                <a:r>
                  <a:rPr lang="en-GB" dirty="0"/>
                  <a:t> </a:t>
                </a:r>
                <a:r>
                  <a:rPr lang="en-US" dirty="0"/>
                  <a:t>worsening of respiratory symptoms</a:t>
                </a:r>
                <a:endParaRPr lang="en-GB" dirty="0"/>
              </a:p>
            </p:txBody>
          </p:sp>
        </p:grpSp>
        <p:sp>
          <p:nvSpPr>
            <p:cNvPr id="89" name="Text Box 11"/>
            <p:cNvSpPr txBox="1">
              <a:spLocks noChangeArrowheads="1"/>
            </p:cNvSpPr>
            <p:nvPr/>
          </p:nvSpPr>
          <p:spPr bwMode="auto">
            <a:xfrm>
              <a:off x="2864427" y="2085800"/>
              <a:ext cx="304800" cy="327142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600" u="none" dirty="0" err="1">
                  <a:solidFill>
                    <a:srgbClr val="16165D"/>
                  </a:solidFill>
                  <a:latin typeface="Arial" charset="0"/>
                </a:rPr>
                <a:t>+</a:t>
              </a:r>
              <a:endParaRPr lang="en-GB" sz="1600" u="none" dirty="0">
                <a:solidFill>
                  <a:srgbClr val="16165D"/>
                </a:solidFill>
                <a:latin typeface="Arial" charset="0"/>
              </a:endParaRPr>
            </a:p>
          </p:txBody>
        </p:sp>
        <p:grpSp>
          <p:nvGrpSpPr>
            <p:cNvPr id="8" name="Agrupar 88"/>
            <p:cNvGrpSpPr/>
            <p:nvPr/>
          </p:nvGrpSpPr>
          <p:grpSpPr>
            <a:xfrm>
              <a:off x="6103407" y="1905000"/>
              <a:ext cx="2742238" cy="638003"/>
              <a:chOff x="2887807" y="2133600"/>
              <a:chExt cx="1600200" cy="457200"/>
            </a:xfrm>
          </p:grpSpPr>
          <p:sp>
            <p:nvSpPr>
              <p:cNvPr id="125" name="Rectángulo redondeado 124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26" name="Text Box 11"/>
              <p:cNvSpPr txBox="1">
                <a:spLocks noChangeArrowheads="1"/>
              </p:cNvSpPr>
              <p:nvPr/>
            </p:nvSpPr>
            <p:spPr bwMode="auto">
              <a:xfrm>
                <a:off x="2961298" y="2154125"/>
                <a:ext cx="1471126" cy="410878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/>
                <a:r>
                  <a:rPr lang="en-GB" sz="1600" b="1" dirty="0">
                    <a:solidFill>
                      <a:schemeClr val="tx1"/>
                    </a:solidFill>
                    <a:effectLst/>
                    <a:latin typeface="Arial" charset="0"/>
                  </a:rPr>
                  <a:t>≥ 4 weeks from previous exacerbation</a:t>
                </a:r>
                <a:endParaRPr lang="en-GB" sz="16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27" name="Text Box 11"/>
            <p:cNvSpPr txBox="1">
              <a:spLocks noChangeArrowheads="1"/>
            </p:cNvSpPr>
            <p:nvPr/>
          </p:nvSpPr>
          <p:spPr bwMode="auto">
            <a:xfrm>
              <a:off x="5836227" y="2085800"/>
              <a:ext cx="304800" cy="327142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600" u="none" dirty="0" err="1">
                  <a:solidFill>
                    <a:srgbClr val="16165D"/>
                  </a:solidFill>
                  <a:latin typeface="Arial" charset="0"/>
                </a:rPr>
                <a:t>+</a:t>
              </a:r>
              <a:endParaRPr lang="en-GB" sz="1600" u="none" dirty="0">
                <a:solidFill>
                  <a:srgbClr val="16165D"/>
                </a:solidFill>
                <a:latin typeface="Arial" charset="0"/>
              </a:endParaRPr>
            </a:p>
          </p:txBody>
        </p:sp>
        <p:grpSp>
          <p:nvGrpSpPr>
            <p:cNvPr id="9" name="Agrupar 110"/>
            <p:cNvGrpSpPr/>
            <p:nvPr/>
          </p:nvGrpSpPr>
          <p:grpSpPr>
            <a:xfrm>
              <a:off x="2057400" y="2590799"/>
              <a:ext cx="5486400" cy="533399"/>
              <a:chOff x="3581399" y="2590801"/>
              <a:chExt cx="3886201" cy="533399"/>
            </a:xfrm>
          </p:grpSpPr>
          <p:cxnSp>
            <p:nvCxnSpPr>
              <p:cNvPr id="146" name="Conector recto 145"/>
              <p:cNvCxnSpPr/>
              <p:nvPr/>
            </p:nvCxnSpPr>
            <p:spPr bwMode="auto">
              <a:xfrm>
                <a:off x="3581400" y="2818215"/>
                <a:ext cx="3884643" cy="1185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48" name="Conector recto 147"/>
              <p:cNvCxnSpPr/>
              <p:nvPr/>
            </p:nvCxnSpPr>
            <p:spPr bwMode="auto">
              <a:xfrm rot="5400000">
                <a:off x="7352522" y="2704322"/>
                <a:ext cx="228600" cy="1557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49" name="Conector recto 148"/>
              <p:cNvCxnSpPr/>
              <p:nvPr/>
            </p:nvCxnSpPr>
            <p:spPr bwMode="auto">
              <a:xfrm rot="5400000">
                <a:off x="5372894" y="2704322"/>
                <a:ext cx="228600" cy="1557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50" name="Conector recto 149"/>
              <p:cNvCxnSpPr/>
              <p:nvPr/>
            </p:nvCxnSpPr>
            <p:spPr bwMode="auto">
              <a:xfrm rot="5400000">
                <a:off x="3467878" y="2704322"/>
                <a:ext cx="228600" cy="1557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51" name="Conector recto 150"/>
              <p:cNvCxnSpPr/>
              <p:nvPr/>
            </p:nvCxnSpPr>
            <p:spPr bwMode="auto">
              <a:xfrm rot="5400000">
                <a:off x="5334794" y="2971006"/>
                <a:ext cx="3048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oval" w="med" len="med"/>
                <a:tailEnd type="triangl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</p:grpSp>
      <p:grpSp>
        <p:nvGrpSpPr>
          <p:cNvPr id="34" name="1 Grupo"/>
          <p:cNvGrpSpPr/>
          <p:nvPr/>
        </p:nvGrpSpPr>
        <p:grpSpPr>
          <a:xfrm>
            <a:off x="1090380" y="1828800"/>
            <a:ext cx="1486163" cy="1786290"/>
            <a:chOff x="1090380" y="1828800"/>
            <a:chExt cx="1486163" cy="1786290"/>
          </a:xfrm>
        </p:grpSpPr>
        <p:sp>
          <p:nvSpPr>
            <p:cNvPr id="36" name="Elipse 111"/>
            <p:cNvSpPr/>
            <p:nvPr/>
          </p:nvSpPr>
          <p:spPr bwMode="auto">
            <a:xfrm>
              <a:off x="1509743" y="1828800"/>
              <a:ext cx="1066800" cy="762000"/>
            </a:xfrm>
            <a:prstGeom prst="ellipse">
              <a:avLst/>
            </a:prstGeom>
            <a:noFill/>
            <a:ln w="190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  <p:sp>
          <p:nvSpPr>
            <p:cNvPr id="40" name="Forma libre 112"/>
            <p:cNvSpPr/>
            <p:nvPr/>
          </p:nvSpPr>
          <p:spPr bwMode="auto">
            <a:xfrm rot="7336150">
              <a:off x="1005705" y="2544624"/>
              <a:ext cx="1155141" cy="985792"/>
            </a:xfrm>
            <a:custGeom>
              <a:avLst/>
              <a:gdLst>
                <a:gd name="connsiteX0" fmla="*/ 0 w 976244"/>
                <a:gd name="connsiteY0" fmla="*/ 303273 h 353819"/>
                <a:gd name="connsiteX1" fmla="*/ 511817 w 976244"/>
                <a:gd name="connsiteY1" fmla="*/ 303273 h 353819"/>
                <a:gd name="connsiteX2" fmla="*/ 976244 w 976244"/>
                <a:gd name="connsiteY2" fmla="*/ 0 h 353819"/>
                <a:gd name="connsiteX3" fmla="*/ 976244 w 976244"/>
                <a:gd name="connsiteY3" fmla="*/ 0 h 353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76244" h="353819">
                  <a:moveTo>
                    <a:pt x="0" y="303273"/>
                  </a:moveTo>
                  <a:cubicBezTo>
                    <a:pt x="174555" y="328546"/>
                    <a:pt x="349110" y="353819"/>
                    <a:pt x="511817" y="303273"/>
                  </a:cubicBezTo>
                  <a:cubicBezTo>
                    <a:pt x="674524" y="252728"/>
                    <a:pt x="976244" y="0"/>
                    <a:pt x="976244" y="0"/>
                  </a:cubicBezTo>
                  <a:lnTo>
                    <a:pt x="976244" y="0"/>
                  </a:lnTo>
                </a:path>
              </a:pathLst>
            </a:custGeom>
            <a:noFill/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976343" y="3886200"/>
            <a:ext cx="7467600" cy="2514600"/>
            <a:chOff x="976343" y="3886200"/>
            <a:chExt cx="7467600" cy="2514600"/>
          </a:xfrm>
        </p:grpSpPr>
        <p:sp>
          <p:nvSpPr>
            <p:cNvPr id="68" name="Rectángulo redondeado 108"/>
            <p:cNvSpPr/>
            <p:nvPr/>
          </p:nvSpPr>
          <p:spPr bwMode="auto">
            <a:xfrm>
              <a:off x="976343" y="3886200"/>
              <a:ext cx="7467600" cy="2514600"/>
            </a:xfrm>
            <a:prstGeom prst="roundRect">
              <a:avLst/>
            </a:prstGeom>
            <a:solidFill>
              <a:srgbClr val="759CCC">
                <a:alpha val="79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  <p:grpSp>
          <p:nvGrpSpPr>
            <p:cNvPr id="69" name="Agrupar 113"/>
            <p:cNvGrpSpPr/>
            <p:nvPr/>
          </p:nvGrpSpPr>
          <p:grpSpPr>
            <a:xfrm>
              <a:off x="3131840" y="4077072"/>
              <a:ext cx="3352800" cy="457200"/>
              <a:chOff x="3886200" y="2819400"/>
              <a:chExt cx="2362200" cy="457200"/>
            </a:xfrm>
          </p:grpSpPr>
          <p:sp>
            <p:nvSpPr>
              <p:cNvPr id="71" name="Rectángulo redondeado 106"/>
              <p:cNvSpPr/>
              <p:nvPr/>
            </p:nvSpPr>
            <p:spPr bwMode="auto">
              <a:xfrm>
                <a:off x="3886200" y="2819400"/>
                <a:ext cx="2362200" cy="457200"/>
              </a:xfrm>
              <a:prstGeom prst="roundRect">
                <a:avLst/>
              </a:prstGeom>
              <a:solidFill>
                <a:schemeClr val="bg2">
                  <a:lumMod val="90000"/>
                  <a:alpha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72" name="Text Box 11"/>
              <p:cNvSpPr txBox="1">
                <a:spLocks noChangeArrowheads="1"/>
              </p:cNvSpPr>
              <p:nvPr/>
            </p:nvSpPr>
            <p:spPr bwMode="auto">
              <a:xfrm>
                <a:off x="3993573" y="2826535"/>
                <a:ext cx="2147454" cy="38869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2000" b="1" dirty="0">
                    <a:latin typeface="Arial" charset="0"/>
                  </a:rPr>
                  <a:t>With NO </a:t>
                </a:r>
                <a:r>
                  <a:rPr lang="en-GB" sz="2000" b="1" u="none" dirty="0">
                    <a:effectLst/>
                    <a:latin typeface="Arial" charset="0"/>
                  </a:rPr>
                  <a:t>spirometry</a:t>
                </a:r>
              </a:p>
            </p:txBody>
          </p:sp>
        </p:grpSp>
        <p:grpSp>
          <p:nvGrpSpPr>
            <p:cNvPr id="74" name="Agrupar 67"/>
            <p:cNvGrpSpPr/>
            <p:nvPr/>
          </p:nvGrpSpPr>
          <p:grpSpPr>
            <a:xfrm>
              <a:off x="1676400" y="4953000"/>
              <a:ext cx="6248400" cy="640377"/>
              <a:chOff x="1676400" y="4953000"/>
              <a:chExt cx="6248400" cy="640377"/>
            </a:xfrm>
          </p:grpSpPr>
          <p:sp>
            <p:nvSpPr>
              <p:cNvPr id="75" name="Text Box 45"/>
              <p:cNvSpPr txBox="1">
                <a:spLocks noChangeArrowheads="1"/>
              </p:cNvSpPr>
              <p:nvPr/>
            </p:nvSpPr>
            <p:spPr bwMode="auto">
              <a:xfrm>
                <a:off x="1676400" y="5254823"/>
                <a:ext cx="62484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>
                  <a:spcAft>
                    <a:spcPct val="40000"/>
                  </a:spcAft>
                  <a:defRPr/>
                </a:pPr>
                <a:r>
                  <a:rPr lang="es-ES_tradnl" sz="1600" dirty="0" err="1">
                    <a:solidFill>
                      <a:srgbClr val="FFC000"/>
                    </a:solidFill>
                    <a:effectLst/>
                    <a:latin typeface="Arial"/>
                    <a:cs typeface="Arial"/>
                  </a:rPr>
                  <a:t>Only</a:t>
                </a:r>
                <a:r>
                  <a:rPr lang="es-ES_tradnl" sz="1600" dirty="0">
                    <a:solidFill>
                      <a:srgbClr val="FFC000"/>
                    </a:solidFill>
                    <a:effectLst/>
                    <a:latin typeface="Arial"/>
                    <a:cs typeface="Arial"/>
                  </a:rPr>
                  <a:t> PROBABLE </a:t>
                </a:r>
                <a:r>
                  <a:rPr lang="es-ES_tradnl" sz="1600" dirty="0">
                    <a:solidFill>
                      <a:srgbClr val="FFFFFF"/>
                    </a:solidFill>
                    <a:latin typeface="Arial"/>
                    <a:cs typeface="Arial"/>
                  </a:rPr>
                  <a:t>COPD </a:t>
                </a:r>
                <a:r>
                  <a:rPr lang="es-ES_tradnl" sz="1600" dirty="0" err="1">
                    <a:solidFill>
                      <a:srgbClr val="FFFFFF"/>
                    </a:solidFill>
                    <a:latin typeface="Arial"/>
                    <a:cs typeface="Arial"/>
                  </a:rPr>
                  <a:t>exacerbation</a:t>
                </a:r>
                <a:endParaRPr lang="es-ES_tradnl" sz="1400" dirty="0">
                  <a:solidFill>
                    <a:srgbClr val="FFFFFF"/>
                  </a:solidFill>
                  <a:effectLst/>
                  <a:latin typeface="Arial"/>
                  <a:ea typeface="Arial" charset="0"/>
                  <a:cs typeface="Arial"/>
                </a:endParaRPr>
              </a:p>
            </p:txBody>
          </p:sp>
          <p:sp>
            <p:nvSpPr>
              <p:cNvPr id="76" name="Line 3"/>
              <p:cNvSpPr>
                <a:spLocks noChangeShapeType="1"/>
              </p:cNvSpPr>
              <p:nvPr/>
            </p:nvSpPr>
            <p:spPr bwMode="auto">
              <a:xfrm flipH="1" flipV="1">
                <a:off x="4800600" y="4953000"/>
                <a:ext cx="0" cy="30480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triangle" w="med" len="med"/>
                <a:tailEnd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Aft>
                    <a:spcPct val="40000"/>
                  </a:spcAft>
                  <a:defRPr/>
                </a:pPr>
                <a:endParaRPr lang="es-ES_tradnl" sz="1000">
                  <a:effectLst/>
                  <a:latin typeface="Arial"/>
                  <a:ea typeface="+mn-ea"/>
                  <a:cs typeface="Arial"/>
                </a:endParaRPr>
              </a:p>
            </p:txBody>
          </p:sp>
        </p:grpSp>
        <p:grpSp>
          <p:nvGrpSpPr>
            <p:cNvPr id="77" name="Agrupar 68"/>
            <p:cNvGrpSpPr/>
            <p:nvPr/>
          </p:nvGrpSpPr>
          <p:grpSpPr>
            <a:xfrm>
              <a:off x="1676400" y="5562600"/>
              <a:ext cx="6248400" cy="738604"/>
              <a:chOff x="1676400" y="5562600"/>
              <a:chExt cx="6248400" cy="738604"/>
            </a:xfrm>
          </p:grpSpPr>
          <p:sp>
            <p:nvSpPr>
              <p:cNvPr id="78" name="Line 3"/>
              <p:cNvSpPr>
                <a:spLocks noChangeShapeType="1"/>
              </p:cNvSpPr>
              <p:nvPr/>
            </p:nvSpPr>
            <p:spPr bwMode="auto">
              <a:xfrm flipH="1" flipV="1">
                <a:off x="4800600" y="5562600"/>
                <a:ext cx="0" cy="30480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triangle" w="med" len="med"/>
                <a:tailEnd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>
                  <a:spcAft>
                    <a:spcPct val="40000"/>
                  </a:spcAft>
                  <a:defRPr/>
                </a:pPr>
                <a:endParaRPr lang="es-ES_tradnl" sz="1000">
                  <a:effectLst/>
                  <a:latin typeface="Arial"/>
                  <a:ea typeface="+mn-ea"/>
                  <a:cs typeface="Arial"/>
                </a:endParaRPr>
              </a:p>
            </p:txBody>
          </p:sp>
          <p:sp>
            <p:nvSpPr>
              <p:cNvPr id="79" name="Text Box 45"/>
              <p:cNvSpPr txBox="1">
                <a:spLocks noChangeArrowheads="1"/>
              </p:cNvSpPr>
              <p:nvPr/>
            </p:nvSpPr>
            <p:spPr bwMode="auto">
              <a:xfrm>
                <a:off x="1676400" y="5962650"/>
                <a:ext cx="624840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>
                  <a:spcAft>
                    <a:spcPct val="40000"/>
                  </a:spcAft>
                  <a:defRPr/>
                </a:pPr>
                <a:r>
                  <a:rPr lang="es-ES_tradnl" sz="1600" dirty="0">
                    <a:solidFill>
                      <a:srgbClr val="FFFFFF"/>
                    </a:solidFill>
                    <a:effectLst/>
                    <a:latin typeface="Arial"/>
                    <a:cs typeface="Arial"/>
                  </a:rPr>
                  <a:t>Once  estable (4 </a:t>
                </a:r>
                <a:r>
                  <a:rPr lang="es-ES_tradnl" sz="1600" dirty="0" err="1">
                    <a:solidFill>
                      <a:srgbClr val="FFFFFF"/>
                    </a:solidFill>
                    <a:effectLst/>
                    <a:latin typeface="Arial"/>
                    <a:cs typeface="Arial"/>
                  </a:rPr>
                  <a:t>weeks</a:t>
                </a:r>
                <a:r>
                  <a:rPr lang="es-ES_tradnl" sz="1600" dirty="0">
                    <a:solidFill>
                      <a:srgbClr val="FFFFFF"/>
                    </a:solidFill>
                    <a:effectLst/>
                    <a:latin typeface="Arial"/>
                    <a:cs typeface="Arial"/>
                  </a:rPr>
                  <a:t>): </a:t>
                </a:r>
                <a:r>
                  <a:rPr lang="es-ES_tradnl" sz="1600" dirty="0">
                    <a:solidFill>
                      <a:srgbClr val="FFC000"/>
                    </a:solidFill>
                    <a:effectLst/>
                    <a:latin typeface="Arial"/>
                    <a:cs typeface="Arial"/>
                  </a:rPr>
                  <a:t>PERFORM SPIROMETRY</a:t>
                </a:r>
                <a:endParaRPr lang="es-ES_tradnl" sz="1400" dirty="0">
                  <a:solidFill>
                    <a:srgbClr val="FFC000"/>
                  </a:solidFill>
                  <a:effectLst/>
                  <a:latin typeface="Arial"/>
                  <a:ea typeface="Arial" charset="0"/>
                  <a:cs typeface="Arial"/>
                </a:endParaRPr>
              </a:p>
            </p:txBody>
          </p:sp>
        </p:grpSp>
        <p:sp>
          <p:nvSpPr>
            <p:cNvPr id="80" name="Text Box 45"/>
            <p:cNvSpPr txBox="1">
              <a:spLocks noChangeArrowheads="1"/>
            </p:cNvSpPr>
            <p:nvPr/>
          </p:nvSpPr>
          <p:spPr bwMode="auto">
            <a:xfrm>
              <a:off x="1657350" y="4607123"/>
              <a:ext cx="624840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spcAft>
                  <a:spcPct val="40000"/>
                </a:spcAft>
                <a:defRPr/>
              </a:pPr>
              <a:r>
                <a:rPr lang="es-ES_tradnl" sz="1600" dirty="0">
                  <a:solidFill>
                    <a:srgbClr val="FFFFFF"/>
                  </a:solidFill>
                  <a:effectLst/>
                  <a:latin typeface="Arial"/>
                  <a:cs typeface="Arial"/>
                </a:rPr>
                <a:t>No  COPD </a:t>
              </a:r>
              <a:r>
                <a:rPr lang="es-ES_tradnl" sz="1600" dirty="0" err="1">
                  <a:solidFill>
                    <a:srgbClr val="FFFFFF"/>
                  </a:solidFill>
                  <a:effectLst/>
                  <a:latin typeface="Arial"/>
                  <a:cs typeface="Arial"/>
                </a:rPr>
                <a:t>exacerbation</a:t>
              </a:r>
              <a:r>
                <a:rPr lang="es-ES_tradnl" sz="1600" dirty="0">
                  <a:solidFill>
                    <a:srgbClr val="FFFFFF"/>
                  </a:solidFill>
                  <a:effectLst/>
                  <a:latin typeface="Arial"/>
                  <a:cs typeface="Arial"/>
                </a:rPr>
                <a:t> diagnosis</a:t>
              </a:r>
              <a:endParaRPr lang="es-ES_tradnl" sz="1400" dirty="0">
                <a:solidFill>
                  <a:srgbClr val="FFFFFF"/>
                </a:solidFill>
                <a:effectLst/>
                <a:latin typeface="Arial"/>
                <a:ea typeface="Arial" charset="0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551596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Box 49"/>
          <p:cNvSpPr txBox="1">
            <a:spLocks noChangeArrowheads="1"/>
          </p:cNvSpPr>
          <p:nvPr/>
        </p:nvSpPr>
        <p:spPr bwMode="auto">
          <a:xfrm>
            <a:off x="44450" y="1064950"/>
            <a:ext cx="1739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ct val="40000"/>
              </a:spcAft>
              <a:defRPr/>
            </a:pPr>
            <a:r>
              <a:rPr lang="es-ES_tradnl" sz="1800" dirty="0">
                <a:solidFill>
                  <a:srgbClr val="0070C0"/>
                </a:solidFill>
                <a:effectLst/>
                <a:latin typeface="Arial"/>
                <a:ea typeface="+mn-ea"/>
                <a:cs typeface="Arial"/>
              </a:rPr>
              <a:t>STEP 1</a:t>
            </a:r>
          </a:p>
        </p:txBody>
      </p:sp>
      <p:grpSp>
        <p:nvGrpSpPr>
          <p:cNvPr id="2" name="Agrupar 57"/>
          <p:cNvGrpSpPr/>
          <p:nvPr/>
        </p:nvGrpSpPr>
        <p:grpSpPr>
          <a:xfrm>
            <a:off x="374073" y="838200"/>
            <a:ext cx="4514850" cy="838200"/>
            <a:chOff x="381000" y="990600"/>
            <a:chExt cx="4514850" cy="838200"/>
          </a:xfrm>
        </p:grpSpPr>
        <p:grpSp>
          <p:nvGrpSpPr>
            <p:cNvPr id="3" name="Agrupar 36"/>
            <p:cNvGrpSpPr/>
            <p:nvPr/>
          </p:nvGrpSpPr>
          <p:grpSpPr>
            <a:xfrm>
              <a:off x="2514600" y="1117682"/>
              <a:ext cx="2381250" cy="634918"/>
              <a:chOff x="6019800" y="1727282"/>
              <a:chExt cx="1920363" cy="634918"/>
            </a:xfrm>
          </p:grpSpPr>
          <p:sp>
            <p:nvSpPr>
              <p:cNvPr id="70" name="Rectángulo redondeado 69"/>
              <p:cNvSpPr/>
              <p:nvPr/>
            </p:nvSpPr>
            <p:spPr bwMode="auto">
              <a:xfrm>
                <a:off x="6019800" y="1752600"/>
                <a:ext cx="1905000" cy="609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73" name="Text Box 11"/>
              <p:cNvSpPr txBox="1">
                <a:spLocks noChangeArrowheads="1"/>
              </p:cNvSpPr>
              <p:nvPr/>
            </p:nvSpPr>
            <p:spPr bwMode="auto">
              <a:xfrm>
                <a:off x="6035163" y="1727282"/>
                <a:ext cx="1905000" cy="634918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sym typeface="Symbol" charset="2"/>
                  </a:rPr>
                  <a:t>COPD Exacerbation diagnosis</a:t>
                </a:r>
              </a:p>
            </p:txBody>
          </p:sp>
        </p:grpSp>
        <p:cxnSp>
          <p:nvCxnSpPr>
            <p:cNvPr id="62" name="Conector recto 61"/>
            <p:cNvCxnSpPr/>
            <p:nvPr/>
          </p:nvCxnSpPr>
          <p:spPr bwMode="auto">
            <a:xfrm>
              <a:off x="1371600" y="1447800"/>
              <a:ext cx="990600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sp>
          <p:nvSpPr>
            <p:cNvPr id="65" name="Elipse 64"/>
            <p:cNvSpPr/>
            <p:nvPr/>
          </p:nvSpPr>
          <p:spPr bwMode="auto">
            <a:xfrm>
              <a:off x="381000" y="990600"/>
              <a:ext cx="990600" cy="838200"/>
            </a:xfrm>
            <a:prstGeom prst="ellipse">
              <a:avLst/>
            </a:prstGeom>
            <a:noFill/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4" name="Agrupar 81"/>
          <p:cNvGrpSpPr/>
          <p:nvPr/>
        </p:nvGrpSpPr>
        <p:grpSpPr>
          <a:xfrm>
            <a:off x="3619500" y="3124200"/>
            <a:ext cx="2362200" cy="457200"/>
            <a:chOff x="3886200" y="2819400"/>
            <a:chExt cx="2362200" cy="457200"/>
          </a:xfrm>
        </p:grpSpPr>
        <p:sp>
          <p:nvSpPr>
            <p:cNvPr id="83" name="Rectángulo redondeado 82"/>
            <p:cNvSpPr/>
            <p:nvPr/>
          </p:nvSpPr>
          <p:spPr bwMode="auto">
            <a:xfrm>
              <a:off x="3886200" y="2819400"/>
              <a:ext cx="2362200" cy="457200"/>
            </a:xfrm>
            <a:prstGeom prst="roundRect">
              <a:avLst/>
            </a:prstGeom>
            <a:solidFill>
              <a:srgbClr val="C00000">
                <a:alpha val="77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  <a:reflection stA="50000" endPos="75000" dist="12700" dir="5400000" sy="-100000" algn="bl" rotWithShape="0"/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latin typeface="Times New Roman" charset="0"/>
                <a:sym typeface="Symbol" charset="2"/>
              </a:endParaRPr>
            </a:p>
          </p:txBody>
        </p:sp>
        <p:sp>
          <p:nvSpPr>
            <p:cNvPr id="84" name="Text Box 11"/>
            <p:cNvSpPr txBox="1">
              <a:spLocks noChangeArrowheads="1"/>
            </p:cNvSpPr>
            <p:nvPr/>
          </p:nvSpPr>
          <p:spPr bwMode="auto">
            <a:xfrm>
              <a:off x="4012623" y="2857312"/>
              <a:ext cx="2147454" cy="35792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b="1" u="none" dirty="0">
                  <a:solidFill>
                    <a:schemeClr val="bg1"/>
                  </a:solidFill>
                  <a:effectLst/>
                  <a:latin typeface="Arial" charset="0"/>
                </a:rPr>
                <a:t>Clinical suspicion</a:t>
              </a:r>
            </a:p>
          </p:txBody>
        </p:sp>
      </p:grpSp>
      <p:grpSp>
        <p:nvGrpSpPr>
          <p:cNvPr id="5" name="Agrupar 231"/>
          <p:cNvGrpSpPr/>
          <p:nvPr/>
        </p:nvGrpSpPr>
        <p:grpSpPr>
          <a:xfrm>
            <a:off x="1241713" y="1905000"/>
            <a:ext cx="7603932" cy="1219198"/>
            <a:chOff x="1241713" y="1905000"/>
            <a:chExt cx="7603932" cy="1219198"/>
          </a:xfrm>
        </p:grpSpPr>
        <p:grpSp>
          <p:nvGrpSpPr>
            <p:cNvPr id="6" name="Agrupar 84"/>
            <p:cNvGrpSpPr/>
            <p:nvPr/>
          </p:nvGrpSpPr>
          <p:grpSpPr>
            <a:xfrm>
              <a:off x="1241713" y="1919204"/>
              <a:ext cx="1600200" cy="609600"/>
              <a:chOff x="2887807" y="2133600"/>
              <a:chExt cx="1600200" cy="457200"/>
            </a:xfrm>
          </p:grpSpPr>
          <p:sp>
            <p:nvSpPr>
              <p:cNvPr id="104" name="Rectángulo redondeado 103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10" name="Text Box 11"/>
              <p:cNvSpPr txBox="1">
                <a:spLocks noChangeArrowheads="1"/>
              </p:cNvSpPr>
              <p:nvPr/>
            </p:nvSpPr>
            <p:spPr bwMode="auto">
              <a:xfrm>
                <a:off x="3331154" y="2246012"/>
                <a:ext cx="988386" cy="24535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b="1" dirty="0">
                    <a:solidFill>
                      <a:schemeClr val="tx1"/>
                    </a:solidFill>
                    <a:effectLst/>
                    <a:latin typeface="Arial" charset="0"/>
                  </a:rPr>
                  <a:t>COPD</a:t>
                </a:r>
                <a:endParaRPr lang="en-GB" sz="16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7" name="Agrupar 88"/>
            <p:cNvGrpSpPr/>
            <p:nvPr/>
          </p:nvGrpSpPr>
          <p:grpSpPr>
            <a:xfrm>
              <a:off x="3093027" y="1905009"/>
              <a:ext cx="2819400" cy="638005"/>
              <a:chOff x="2865294" y="2133600"/>
              <a:chExt cx="1645227" cy="457200"/>
            </a:xfrm>
          </p:grpSpPr>
          <p:sp>
            <p:nvSpPr>
              <p:cNvPr id="97" name="Rectángulo redondeado 96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8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2166025"/>
                <a:ext cx="1645227" cy="410878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>
                <a:defPPr>
                  <a:defRPr lang="es-ES_tradnl"/>
                </a:defPPr>
                <a:lvl1pPr defTabSz="801688">
                  <a:buFontTx/>
                  <a:buNone/>
                  <a:defRPr sz="1600" b="1">
                    <a:effectLst/>
                    <a:latin typeface="Arial" charset="0"/>
                  </a:defRPr>
                </a:lvl1pPr>
              </a:lstStyle>
              <a:p>
                <a:pPr algn="ctr"/>
                <a:r>
                  <a:rPr lang="en-GB" dirty="0"/>
                  <a:t> </a:t>
                </a:r>
                <a:r>
                  <a:rPr lang="en-US" dirty="0"/>
                  <a:t>worsening of respiratory symptoms</a:t>
                </a:r>
                <a:endParaRPr lang="en-GB" dirty="0"/>
              </a:p>
            </p:txBody>
          </p:sp>
        </p:grpSp>
        <p:sp>
          <p:nvSpPr>
            <p:cNvPr id="89" name="Text Box 11"/>
            <p:cNvSpPr txBox="1">
              <a:spLocks noChangeArrowheads="1"/>
            </p:cNvSpPr>
            <p:nvPr/>
          </p:nvSpPr>
          <p:spPr bwMode="auto">
            <a:xfrm>
              <a:off x="2864427" y="2085800"/>
              <a:ext cx="304800" cy="327142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600" u="none" dirty="0" err="1">
                  <a:solidFill>
                    <a:srgbClr val="16165D"/>
                  </a:solidFill>
                  <a:latin typeface="Arial" charset="0"/>
                </a:rPr>
                <a:t>+</a:t>
              </a:r>
              <a:endParaRPr lang="en-GB" sz="1600" u="none" dirty="0">
                <a:solidFill>
                  <a:srgbClr val="16165D"/>
                </a:solidFill>
                <a:latin typeface="Arial" charset="0"/>
              </a:endParaRPr>
            </a:p>
          </p:txBody>
        </p:sp>
        <p:grpSp>
          <p:nvGrpSpPr>
            <p:cNvPr id="8" name="Agrupar 88"/>
            <p:cNvGrpSpPr/>
            <p:nvPr/>
          </p:nvGrpSpPr>
          <p:grpSpPr>
            <a:xfrm>
              <a:off x="6103407" y="1905000"/>
              <a:ext cx="2742238" cy="638003"/>
              <a:chOff x="2887807" y="2133600"/>
              <a:chExt cx="1600200" cy="457200"/>
            </a:xfrm>
          </p:grpSpPr>
          <p:sp>
            <p:nvSpPr>
              <p:cNvPr id="125" name="Rectángulo redondeado 124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26" name="Text Box 11"/>
              <p:cNvSpPr txBox="1">
                <a:spLocks noChangeArrowheads="1"/>
              </p:cNvSpPr>
              <p:nvPr/>
            </p:nvSpPr>
            <p:spPr bwMode="auto">
              <a:xfrm>
                <a:off x="2961298" y="2154125"/>
                <a:ext cx="1471126" cy="410878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/>
                <a:r>
                  <a:rPr lang="en-GB" sz="1600" b="1" dirty="0">
                    <a:solidFill>
                      <a:schemeClr val="tx1"/>
                    </a:solidFill>
                    <a:effectLst/>
                    <a:latin typeface="Arial" charset="0"/>
                  </a:rPr>
                  <a:t>≥ 4 weeks from previous exacerbation</a:t>
                </a:r>
                <a:endParaRPr lang="en-GB" sz="16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27" name="Text Box 11"/>
            <p:cNvSpPr txBox="1">
              <a:spLocks noChangeArrowheads="1"/>
            </p:cNvSpPr>
            <p:nvPr/>
          </p:nvSpPr>
          <p:spPr bwMode="auto">
            <a:xfrm>
              <a:off x="5836227" y="2085800"/>
              <a:ext cx="304800" cy="327142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600" u="none" dirty="0" err="1">
                  <a:solidFill>
                    <a:srgbClr val="16165D"/>
                  </a:solidFill>
                  <a:latin typeface="Arial" charset="0"/>
                </a:rPr>
                <a:t>+</a:t>
              </a:r>
              <a:endParaRPr lang="en-GB" sz="1600" u="none" dirty="0">
                <a:solidFill>
                  <a:srgbClr val="16165D"/>
                </a:solidFill>
                <a:latin typeface="Arial" charset="0"/>
              </a:endParaRPr>
            </a:p>
          </p:txBody>
        </p:sp>
        <p:grpSp>
          <p:nvGrpSpPr>
            <p:cNvPr id="9" name="Agrupar 110"/>
            <p:cNvGrpSpPr/>
            <p:nvPr/>
          </p:nvGrpSpPr>
          <p:grpSpPr>
            <a:xfrm>
              <a:off x="2057400" y="2590799"/>
              <a:ext cx="5486400" cy="533399"/>
              <a:chOff x="3581399" y="2590801"/>
              <a:chExt cx="3886201" cy="533399"/>
            </a:xfrm>
          </p:grpSpPr>
          <p:cxnSp>
            <p:nvCxnSpPr>
              <p:cNvPr id="146" name="Conector recto 145"/>
              <p:cNvCxnSpPr/>
              <p:nvPr/>
            </p:nvCxnSpPr>
            <p:spPr bwMode="auto">
              <a:xfrm>
                <a:off x="3581400" y="2818215"/>
                <a:ext cx="3884643" cy="1185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48" name="Conector recto 147"/>
              <p:cNvCxnSpPr/>
              <p:nvPr/>
            </p:nvCxnSpPr>
            <p:spPr bwMode="auto">
              <a:xfrm rot="5400000">
                <a:off x="7352522" y="2704322"/>
                <a:ext cx="228600" cy="1557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49" name="Conector recto 148"/>
              <p:cNvCxnSpPr/>
              <p:nvPr/>
            </p:nvCxnSpPr>
            <p:spPr bwMode="auto">
              <a:xfrm rot="5400000">
                <a:off x="5372894" y="2704322"/>
                <a:ext cx="228600" cy="1557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50" name="Conector recto 149"/>
              <p:cNvCxnSpPr/>
              <p:nvPr/>
            </p:nvCxnSpPr>
            <p:spPr bwMode="auto">
              <a:xfrm rot="5400000">
                <a:off x="3467878" y="2704322"/>
                <a:ext cx="228600" cy="1557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51" name="Conector recto 150"/>
              <p:cNvCxnSpPr/>
              <p:nvPr/>
            </p:nvCxnSpPr>
            <p:spPr bwMode="auto">
              <a:xfrm rot="5400000">
                <a:off x="5334794" y="2971006"/>
                <a:ext cx="304800" cy="1588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oval" w="med" len="med"/>
                <a:tailEnd type="triangl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</p:grpSp>
      <p:grpSp>
        <p:nvGrpSpPr>
          <p:cNvPr id="45" name="Agrupar 233"/>
          <p:cNvGrpSpPr/>
          <p:nvPr/>
        </p:nvGrpSpPr>
        <p:grpSpPr>
          <a:xfrm>
            <a:off x="4800600" y="3505200"/>
            <a:ext cx="4038600" cy="457174"/>
            <a:chOff x="6248401" y="3276624"/>
            <a:chExt cx="4038600" cy="457174"/>
          </a:xfrm>
        </p:grpSpPr>
        <p:cxnSp>
          <p:nvCxnSpPr>
            <p:cNvPr id="46" name="Conector recto de flecha 159"/>
            <p:cNvCxnSpPr/>
            <p:nvPr/>
          </p:nvCxnSpPr>
          <p:spPr>
            <a:xfrm rot="10800000">
              <a:off x="6248401" y="3581424"/>
              <a:ext cx="1371600" cy="1588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prstDash val="sysDash"/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Agrupar 128"/>
            <p:cNvGrpSpPr/>
            <p:nvPr/>
          </p:nvGrpSpPr>
          <p:grpSpPr>
            <a:xfrm>
              <a:off x="7848601" y="3276624"/>
              <a:ext cx="2438400" cy="457174"/>
              <a:chOff x="2224054" y="4749780"/>
              <a:chExt cx="2590800" cy="533400"/>
            </a:xfrm>
          </p:grpSpPr>
          <p:sp>
            <p:nvSpPr>
              <p:cNvPr id="48" name="Rectángulo redondeado 161"/>
              <p:cNvSpPr/>
              <p:nvPr/>
            </p:nvSpPr>
            <p:spPr bwMode="auto">
              <a:xfrm>
                <a:off x="2224054" y="4749780"/>
                <a:ext cx="2590800" cy="533400"/>
              </a:xfrm>
              <a:prstGeom prst="roundRect">
                <a:avLst/>
              </a:prstGeom>
              <a:solidFill>
                <a:schemeClr val="bg1">
                  <a:lumMod val="85000"/>
                  <a:alpha val="92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49" name="Text Box 11"/>
              <p:cNvSpPr txBox="1">
                <a:spLocks noChangeArrowheads="1"/>
              </p:cNvSpPr>
              <p:nvPr/>
            </p:nvSpPr>
            <p:spPr bwMode="auto">
              <a:xfrm>
                <a:off x="2341818" y="4782971"/>
                <a:ext cx="2355274" cy="3816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b="1" dirty="0" err="1">
                    <a:latin typeface="Arial" charset="0"/>
                  </a:rPr>
                  <a:t>Diferential</a:t>
                </a:r>
                <a:r>
                  <a:rPr lang="en-GB" sz="1600" b="1" dirty="0">
                    <a:latin typeface="Arial" charset="0"/>
                  </a:rPr>
                  <a:t> </a:t>
                </a:r>
                <a:r>
                  <a:rPr lang="en-GB" sz="1600" b="1" u="none" dirty="0">
                    <a:solidFill>
                      <a:schemeClr val="tx1"/>
                    </a:solidFill>
                    <a:effectLst/>
                    <a:latin typeface="Arial" charset="0"/>
                  </a:rPr>
                  <a:t>Diagnosis</a:t>
                </a:r>
              </a:p>
            </p:txBody>
          </p:sp>
        </p:grpSp>
      </p:grpSp>
      <p:grpSp>
        <p:nvGrpSpPr>
          <p:cNvPr id="50" name="Agrupar 232"/>
          <p:cNvGrpSpPr/>
          <p:nvPr/>
        </p:nvGrpSpPr>
        <p:grpSpPr>
          <a:xfrm>
            <a:off x="3581400" y="3657598"/>
            <a:ext cx="2362200" cy="1676402"/>
            <a:chOff x="3619500" y="3657598"/>
            <a:chExt cx="2362200" cy="1676402"/>
          </a:xfrm>
        </p:grpSpPr>
        <p:sp>
          <p:nvSpPr>
            <p:cNvPr id="51" name="Line 3"/>
            <p:cNvSpPr>
              <a:spLocks noChangeShapeType="1"/>
            </p:cNvSpPr>
            <p:nvPr/>
          </p:nvSpPr>
          <p:spPr bwMode="auto">
            <a:xfrm flipH="1" flipV="1">
              <a:off x="4800600" y="3657598"/>
              <a:ext cx="0" cy="1219201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>
                <a:spcAft>
                  <a:spcPct val="40000"/>
                </a:spcAft>
                <a:defRPr/>
              </a:pPr>
              <a:endParaRPr lang="es-ES_tradnl" sz="1000">
                <a:latin typeface="Arial"/>
                <a:ea typeface="+mn-ea"/>
                <a:cs typeface="Arial"/>
              </a:endParaRPr>
            </a:p>
          </p:txBody>
        </p:sp>
        <p:grpSp>
          <p:nvGrpSpPr>
            <p:cNvPr id="52" name="Agrupar 227"/>
            <p:cNvGrpSpPr/>
            <p:nvPr/>
          </p:nvGrpSpPr>
          <p:grpSpPr>
            <a:xfrm>
              <a:off x="3619500" y="4953000"/>
              <a:ext cx="2362200" cy="381000"/>
              <a:chOff x="3619500" y="4953000"/>
              <a:chExt cx="2362200" cy="381000"/>
            </a:xfrm>
          </p:grpSpPr>
          <p:sp>
            <p:nvSpPr>
              <p:cNvPr id="53" name="Rectángulo redondeado 195"/>
              <p:cNvSpPr/>
              <p:nvPr/>
            </p:nvSpPr>
            <p:spPr bwMode="auto">
              <a:xfrm>
                <a:off x="3619500" y="4953000"/>
                <a:ext cx="2362200" cy="381000"/>
              </a:xfrm>
              <a:prstGeom prst="roundRect">
                <a:avLst/>
              </a:prstGeom>
              <a:solidFill>
                <a:schemeClr val="bg2">
                  <a:lumMod val="9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54" name="Text Box 11"/>
              <p:cNvSpPr txBox="1">
                <a:spLocks noChangeArrowheads="1"/>
              </p:cNvSpPr>
              <p:nvPr/>
            </p:nvSpPr>
            <p:spPr bwMode="auto">
              <a:xfrm>
                <a:off x="3726873" y="4964540"/>
                <a:ext cx="2147454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b="1" u="none" dirty="0">
                    <a:solidFill>
                      <a:srgbClr val="FFFFFF"/>
                    </a:solidFill>
                    <a:effectLst/>
                    <a:latin typeface="Arial" charset="0"/>
                  </a:rPr>
                  <a:t>COPD exacerbation</a:t>
                </a:r>
              </a:p>
            </p:txBody>
          </p:sp>
        </p:grpSp>
      </p:grpSp>
      <p:grpSp>
        <p:nvGrpSpPr>
          <p:cNvPr id="55" name="Agrupar 92"/>
          <p:cNvGrpSpPr/>
          <p:nvPr/>
        </p:nvGrpSpPr>
        <p:grpSpPr>
          <a:xfrm>
            <a:off x="6629400" y="3962400"/>
            <a:ext cx="1993562" cy="2819400"/>
            <a:chOff x="6629400" y="3962400"/>
            <a:chExt cx="1993562" cy="2819400"/>
          </a:xfrm>
        </p:grpSpPr>
        <p:grpSp>
          <p:nvGrpSpPr>
            <p:cNvPr id="57" name="Agrupar 88"/>
            <p:cNvGrpSpPr/>
            <p:nvPr/>
          </p:nvGrpSpPr>
          <p:grpSpPr>
            <a:xfrm>
              <a:off x="6629400" y="4547340"/>
              <a:ext cx="1950027" cy="329460"/>
              <a:chOff x="2865294" y="2096610"/>
              <a:chExt cx="1645227" cy="494190"/>
            </a:xfrm>
          </p:grpSpPr>
          <p:sp>
            <p:nvSpPr>
              <p:cNvPr id="95" name="Rectángulo redondeado 151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6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2096610"/>
                <a:ext cx="1645227" cy="398380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b="1" u="none" dirty="0">
                    <a:solidFill>
                      <a:schemeClr val="tx1"/>
                    </a:solidFill>
                    <a:effectLst/>
                    <a:latin typeface="Arial" charset="0"/>
                  </a:rPr>
                  <a:t>Pulmonary Embolism</a:t>
                </a:r>
              </a:p>
            </p:txBody>
          </p:sp>
        </p:grpSp>
        <p:sp>
          <p:nvSpPr>
            <p:cNvPr id="58" name="Line 3"/>
            <p:cNvSpPr>
              <a:spLocks noChangeShapeType="1"/>
            </p:cNvSpPr>
            <p:nvPr/>
          </p:nvSpPr>
          <p:spPr bwMode="auto">
            <a:xfrm flipV="1">
              <a:off x="7620000" y="3962400"/>
              <a:ext cx="0" cy="2438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triangle" w="med" len="med"/>
              <a:tailEnd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>
                <a:spcAft>
                  <a:spcPct val="40000"/>
                </a:spcAft>
                <a:defRPr/>
              </a:pPr>
              <a:endParaRPr lang="es-ES_tradnl" sz="1000" b="1">
                <a:effectLst/>
                <a:latin typeface="Arial"/>
                <a:ea typeface="+mn-ea"/>
                <a:cs typeface="Arial"/>
              </a:endParaRPr>
            </a:p>
          </p:txBody>
        </p:sp>
        <p:grpSp>
          <p:nvGrpSpPr>
            <p:cNvPr id="59" name="Agrupar 88"/>
            <p:cNvGrpSpPr/>
            <p:nvPr/>
          </p:nvGrpSpPr>
          <p:grpSpPr>
            <a:xfrm>
              <a:off x="6629400" y="4928340"/>
              <a:ext cx="1950027" cy="329460"/>
              <a:chOff x="2865294" y="2096610"/>
              <a:chExt cx="1645227" cy="494190"/>
            </a:xfrm>
          </p:grpSpPr>
          <p:sp>
            <p:nvSpPr>
              <p:cNvPr id="93" name="Rectángulo redondeado 171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4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2096610"/>
                <a:ext cx="1645227" cy="398380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b="1" u="none" dirty="0">
                    <a:solidFill>
                      <a:schemeClr val="tx1"/>
                    </a:solidFill>
                    <a:effectLst/>
                    <a:latin typeface="Arial" charset="0"/>
                  </a:rPr>
                  <a:t>Cardiac Failure</a:t>
                </a:r>
              </a:p>
            </p:txBody>
          </p:sp>
        </p:grpSp>
        <p:grpSp>
          <p:nvGrpSpPr>
            <p:cNvPr id="60" name="Agrupar 88"/>
            <p:cNvGrpSpPr/>
            <p:nvPr/>
          </p:nvGrpSpPr>
          <p:grpSpPr>
            <a:xfrm>
              <a:off x="6656084" y="5328390"/>
              <a:ext cx="1966878" cy="310410"/>
              <a:chOff x="2887807" y="2125185"/>
              <a:chExt cx="1659444" cy="465615"/>
            </a:xfrm>
          </p:grpSpPr>
          <p:sp>
            <p:nvSpPr>
              <p:cNvPr id="91" name="Rectángulo redondeado 174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2" name="Text Box 11"/>
              <p:cNvSpPr txBox="1">
                <a:spLocks noChangeArrowheads="1"/>
              </p:cNvSpPr>
              <p:nvPr/>
            </p:nvSpPr>
            <p:spPr bwMode="auto">
              <a:xfrm>
                <a:off x="2902024" y="2125185"/>
                <a:ext cx="1645227" cy="398381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s-ES" sz="1200" b="1" dirty="0" err="1">
                    <a:latin typeface="Arial" charset="0"/>
                  </a:rPr>
                  <a:t>Arrhythmia</a:t>
                </a:r>
                <a:endParaRPr lang="en-GB" sz="1200" b="1" dirty="0">
                  <a:latin typeface="Arial" charset="0"/>
                </a:endParaRPr>
              </a:p>
            </p:txBody>
          </p:sp>
        </p:grpSp>
        <p:grpSp>
          <p:nvGrpSpPr>
            <p:cNvPr id="61" name="Agrupar 88"/>
            <p:cNvGrpSpPr/>
            <p:nvPr/>
          </p:nvGrpSpPr>
          <p:grpSpPr>
            <a:xfrm>
              <a:off x="6629400" y="5690343"/>
              <a:ext cx="1950027" cy="329459"/>
              <a:chOff x="2865294" y="2096612"/>
              <a:chExt cx="1645227" cy="494188"/>
            </a:xfrm>
          </p:grpSpPr>
          <p:sp>
            <p:nvSpPr>
              <p:cNvPr id="88" name="Rectángulo redondeado 177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0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2096612"/>
                <a:ext cx="1645227" cy="398380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b="1" dirty="0">
                    <a:latin typeface="Arial" charset="0"/>
                  </a:rPr>
                  <a:t>Thorax </a:t>
                </a:r>
                <a:r>
                  <a:rPr lang="en-GB" sz="1200" b="1" dirty="0" err="1">
                    <a:latin typeface="Arial" charset="0"/>
                  </a:rPr>
                  <a:t>thrauma</a:t>
                </a:r>
                <a:endParaRPr lang="en-GB" sz="12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63" name="Agrupar 88"/>
            <p:cNvGrpSpPr/>
            <p:nvPr/>
          </p:nvGrpSpPr>
          <p:grpSpPr>
            <a:xfrm>
              <a:off x="6629400" y="6452340"/>
              <a:ext cx="1950027" cy="329460"/>
              <a:chOff x="2865294" y="2096610"/>
              <a:chExt cx="1645227" cy="494190"/>
            </a:xfrm>
          </p:grpSpPr>
          <p:sp>
            <p:nvSpPr>
              <p:cNvPr id="86" name="Rectángulo redondeado 180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7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2096610"/>
                <a:ext cx="1645227" cy="398380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b="1" dirty="0">
                    <a:solidFill>
                      <a:schemeClr val="tx1"/>
                    </a:solidFill>
                    <a:effectLst/>
                    <a:latin typeface="Arial" charset="0"/>
                  </a:rPr>
                  <a:t>Pleural effusion</a:t>
                </a:r>
                <a:endParaRPr lang="en-GB" sz="12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64" name="Agrupar 88"/>
            <p:cNvGrpSpPr/>
            <p:nvPr/>
          </p:nvGrpSpPr>
          <p:grpSpPr>
            <a:xfrm>
              <a:off x="6629400" y="6071340"/>
              <a:ext cx="1950027" cy="329460"/>
              <a:chOff x="2865294" y="2096610"/>
              <a:chExt cx="1645227" cy="494190"/>
            </a:xfrm>
          </p:grpSpPr>
          <p:sp>
            <p:nvSpPr>
              <p:cNvPr id="82" name="Rectángulo redondeado 241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5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2096610"/>
                <a:ext cx="1645227" cy="398380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b="1" dirty="0" err="1">
                    <a:solidFill>
                      <a:schemeClr val="tx1"/>
                    </a:solidFill>
                    <a:effectLst/>
                    <a:latin typeface="Arial" charset="0"/>
                  </a:rPr>
                  <a:t>Neumothórax</a:t>
                </a:r>
                <a:endParaRPr lang="en-GB" sz="12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66" name="Agrupar 88"/>
            <p:cNvGrpSpPr/>
            <p:nvPr/>
          </p:nvGrpSpPr>
          <p:grpSpPr>
            <a:xfrm>
              <a:off x="6629400" y="4190996"/>
              <a:ext cx="1950027" cy="304804"/>
              <a:chOff x="2865294" y="2133594"/>
              <a:chExt cx="1645227" cy="457206"/>
            </a:xfrm>
          </p:grpSpPr>
          <p:sp>
            <p:nvSpPr>
              <p:cNvPr id="67" name="Rectángulo redondeado 90"/>
              <p:cNvSpPr/>
              <p:nvPr/>
            </p:nvSpPr>
            <p:spPr bwMode="auto">
              <a:xfrm>
                <a:off x="2887807" y="2133600"/>
                <a:ext cx="1600200" cy="457200"/>
              </a:xfrm>
              <a:prstGeom prst="roundRect">
                <a:avLst/>
              </a:prstGeom>
              <a:solidFill>
                <a:schemeClr val="bg1"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1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2133594"/>
                <a:ext cx="1645227" cy="398380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b="1" dirty="0">
                    <a:solidFill>
                      <a:schemeClr val="tx1"/>
                    </a:solidFill>
                    <a:effectLst/>
                    <a:latin typeface="Arial" charset="0"/>
                  </a:rPr>
                  <a:t>Pneumonia</a:t>
                </a:r>
                <a:endParaRPr lang="en-GB" sz="12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363584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57"/>
          <p:cNvGrpSpPr/>
          <p:nvPr/>
        </p:nvGrpSpPr>
        <p:grpSpPr>
          <a:xfrm>
            <a:off x="228599" y="838200"/>
            <a:ext cx="5625479" cy="1180702"/>
            <a:chOff x="228599" y="990600"/>
            <a:chExt cx="5625479" cy="1180702"/>
          </a:xfrm>
        </p:grpSpPr>
        <p:grpSp>
          <p:nvGrpSpPr>
            <p:cNvPr id="3" name="Agrupar 36"/>
            <p:cNvGrpSpPr/>
            <p:nvPr/>
          </p:nvGrpSpPr>
          <p:grpSpPr>
            <a:xfrm>
              <a:off x="3491878" y="1243608"/>
              <a:ext cx="2362200" cy="609600"/>
              <a:chOff x="6807926" y="1853208"/>
              <a:chExt cx="1905000" cy="609600"/>
            </a:xfrm>
          </p:grpSpPr>
          <p:sp>
            <p:nvSpPr>
              <p:cNvPr id="70" name="Rectángulo redondeado 69"/>
              <p:cNvSpPr/>
              <p:nvPr/>
            </p:nvSpPr>
            <p:spPr bwMode="auto">
              <a:xfrm>
                <a:off x="6807926" y="1853208"/>
                <a:ext cx="1905000" cy="609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73" name="Text Box 11"/>
              <p:cNvSpPr txBox="1">
                <a:spLocks noChangeArrowheads="1"/>
              </p:cNvSpPr>
              <p:nvPr/>
            </p:nvSpPr>
            <p:spPr bwMode="auto">
              <a:xfrm>
                <a:off x="6924070" y="1995210"/>
                <a:ext cx="173181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b="1" dirty="0">
                    <a:solidFill>
                      <a:srgbClr val="FFFFFF"/>
                    </a:solidFill>
                    <a:latin typeface="Arial" charset="0"/>
                  </a:rPr>
                  <a:t>Severity </a:t>
                </a:r>
                <a:r>
                  <a:rPr lang="en-GB" sz="1600" b="1" dirty="0" err="1">
                    <a:solidFill>
                      <a:srgbClr val="FFFFFF"/>
                    </a:solidFill>
                    <a:latin typeface="Arial" charset="0"/>
                  </a:rPr>
                  <a:t>assesment</a:t>
                </a:r>
                <a:endParaRPr lang="en-GB" sz="1600" b="1" u="none" dirty="0">
                  <a:solidFill>
                    <a:srgbClr val="FFFFFF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62" name="Conector recto 61"/>
            <p:cNvCxnSpPr/>
            <p:nvPr/>
          </p:nvCxnSpPr>
          <p:spPr bwMode="auto">
            <a:xfrm>
              <a:off x="1600201" y="1544216"/>
              <a:ext cx="1828798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sp>
          <p:nvSpPr>
            <p:cNvPr id="65" name="Elipse 64"/>
            <p:cNvSpPr/>
            <p:nvPr/>
          </p:nvSpPr>
          <p:spPr bwMode="auto">
            <a:xfrm>
              <a:off x="228599" y="990600"/>
              <a:ext cx="1311471" cy="1180702"/>
            </a:xfrm>
            <a:prstGeom prst="ellipse">
              <a:avLst/>
            </a:prstGeom>
            <a:noFill/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4" name="Agrupar 74"/>
          <p:cNvGrpSpPr/>
          <p:nvPr/>
        </p:nvGrpSpPr>
        <p:grpSpPr>
          <a:xfrm>
            <a:off x="838200" y="1752997"/>
            <a:ext cx="7696200" cy="1142206"/>
            <a:chOff x="838200" y="1753394"/>
            <a:chExt cx="7696200" cy="1142206"/>
          </a:xfrm>
        </p:grpSpPr>
        <p:grpSp>
          <p:nvGrpSpPr>
            <p:cNvPr id="5" name="Agrupar 68"/>
            <p:cNvGrpSpPr/>
            <p:nvPr/>
          </p:nvGrpSpPr>
          <p:grpSpPr>
            <a:xfrm>
              <a:off x="838200" y="2438400"/>
              <a:ext cx="1524000" cy="457200"/>
              <a:chOff x="762000" y="2438400"/>
              <a:chExt cx="1524000" cy="457200"/>
            </a:xfrm>
          </p:grpSpPr>
          <p:sp>
            <p:nvSpPr>
              <p:cNvPr id="109" name="Rectángulo redondeado 108"/>
              <p:cNvSpPr/>
              <p:nvPr/>
            </p:nvSpPr>
            <p:spPr bwMode="auto">
              <a:xfrm>
                <a:off x="7620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11" name="Text Box 11"/>
              <p:cNvSpPr txBox="1">
                <a:spLocks noChangeArrowheads="1"/>
              </p:cNvSpPr>
              <p:nvPr/>
            </p:nvSpPr>
            <p:spPr bwMode="auto">
              <a:xfrm>
                <a:off x="796636" y="2534207"/>
                <a:ext cx="1454728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dirty="0" err="1">
                    <a:solidFill>
                      <a:srgbClr val="000000"/>
                    </a:solidFill>
                    <a:latin typeface="Arial" charset="0"/>
                  </a:rPr>
                  <a:t>Muy</a:t>
                </a:r>
                <a:r>
                  <a:rPr lang="en-GB" sz="1200" dirty="0">
                    <a:solidFill>
                      <a:srgbClr val="000000"/>
                    </a:solidFill>
                    <a:latin typeface="Arial" charset="0"/>
                  </a:rPr>
                  <a:t> grave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6" name="Agrupar 70"/>
            <p:cNvGrpSpPr/>
            <p:nvPr/>
          </p:nvGrpSpPr>
          <p:grpSpPr>
            <a:xfrm>
              <a:off x="2743200" y="2438400"/>
              <a:ext cx="1524000" cy="457200"/>
              <a:chOff x="2743200" y="2438400"/>
              <a:chExt cx="1524000" cy="457200"/>
            </a:xfrm>
          </p:grpSpPr>
          <p:sp>
            <p:nvSpPr>
              <p:cNvPr id="107" name="Rectángulo redondeado 106"/>
              <p:cNvSpPr/>
              <p:nvPr/>
            </p:nvSpPr>
            <p:spPr bwMode="auto">
              <a:xfrm>
                <a:off x="27432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8" name="Text Box 11"/>
              <p:cNvSpPr txBox="1">
                <a:spLocks noChangeArrowheads="1"/>
              </p:cNvSpPr>
              <p:nvPr/>
            </p:nvSpPr>
            <p:spPr bwMode="auto">
              <a:xfrm>
                <a:off x="2777836" y="2534207"/>
                <a:ext cx="1454727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dirty="0">
                    <a:solidFill>
                      <a:srgbClr val="000000"/>
                    </a:solidFill>
                    <a:latin typeface="Arial" charset="0"/>
                  </a:rPr>
                  <a:t>Grave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cxnSp>
          <p:nvCxnSpPr>
            <p:cNvPr id="91" name="Conector recto 90"/>
            <p:cNvCxnSpPr/>
            <p:nvPr/>
          </p:nvCxnSpPr>
          <p:spPr bwMode="auto">
            <a:xfrm rot="5400000">
              <a:off x="4533106" y="1866900"/>
              <a:ext cx="228600" cy="1588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7" name="Agrupar 43"/>
            <p:cNvGrpSpPr/>
            <p:nvPr/>
          </p:nvGrpSpPr>
          <p:grpSpPr>
            <a:xfrm>
              <a:off x="1600942" y="1981199"/>
              <a:ext cx="6172658" cy="381000"/>
              <a:chOff x="3275806" y="2666999"/>
              <a:chExt cx="2440782" cy="381000"/>
            </a:xfrm>
          </p:grpSpPr>
          <p:cxnSp>
            <p:nvCxnSpPr>
              <p:cNvPr id="103" name="Conector recto 102"/>
              <p:cNvCxnSpPr/>
              <p:nvPr/>
            </p:nvCxnSpPr>
            <p:spPr bwMode="auto">
              <a:xfrm rot="5400000">
                <a:off x="3086100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05" name="Conector recto 104"/>
              <p:cNvCxnSpPr/>
              <p:nvPr/>
            </p:nvCxnSpPr>
            <p:spPr bwMode="auto">
              <a:xfrm flipV="1">
                <a:off x="3276600" y="2667000"/>
                <a:ext cx="2438400" cy="794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06" name="Conector recto 105"/>
              <p:cNvCxnSpPr/>
              <p:nvPr/>
            </p:nvCxnSpPr>
            <p:spPr bwMode="auto">
              <a:xfrm rot="5400000">
                <a:off x="5525294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  <p:cxnSp>
          <p:nvCxnSpPr>
            <p:cNvPr id="93" name="Conector recto 92"/>
            <p:cNvCxnSpPr/>
            <p:nvPr/>
          </p:nvCxnSpPr>
          <p:spPr bwMode="auto">
            <a:xfrm rot="5400000">
              <a:off x="3240433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94" name="Conector recto 93"/>
            <p:cNvCxnSpPr/>
            <p:nvPr/>
          </p:nvCxnSpPr>
          <p:spPr bwMode="auto">
            <a:xfrm rot="5400000">
              <a:off x="5602634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8" name="Agrupar 71"/>
            <p:cNvGrpSpPr/>
            <p:nvPr/>
          </p:nvGrpSpPr>
          <p:grpSpPr>
            <a:xfrm>
              <a:off x="5029200" y="2438400"/>
              <a:ext cx="1524000" cy="457200"/>
              <a:chOff x="5029200" y="2438400"/>
              <a:chExt cx="1524000" cy="457200"/>
            </a:xfrm>
          </p:grpSpPr>
          <p:sp>
            <p:nvSpPr>
              <p:cNvPr id="101" name="Rectángulo redondeado 100"/>
              <p:cNvSpPr/>
              <p:nvPr/>
            </p:nvSpPr>
            <p:spPr bwMode="auto">
              <a:xfrm>
                <a:off x="50292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2" name="Text Box 11"/>
              <p:cNvSpPr txBox="1">
                <a:spLocks noChangeArrowheads="1"/>
              </p:cNvSpPr>
              <p:nvPr/>
            </p:nvSpPr>
            <p:spPr bwMode="auto">
              <a:xfrm>
                <a:off x="5063836" y="2534207"/>
                <a:ext cx="1454728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dirty="0" err="1">
                    <a:solidFill>
                      <a:srgbClr val="000000"/>
                    </a:solidFill>
                    <a:latin typeface="Arial" charset="0"/>
                  </a:rPr>
                  <a:t>Moderada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" name="Agrupar 73"/>
            <p:cNvGrpSpPr/>
            <p:nvPr/>
          </p:nvGrpSpPr>
          <p:grpSpPr>
            <a:xfrm>
              <a:off x="7010400" y="2438400"/>
              <a:ext cx="1524000" cy="457200"/>
              <a:chOff x="7010400" y="2438400"/>
              <a:chExt cx="1524000" cy="457200"/>
            </a:xfrm>
          </p:grpSpPr>
          <p:sp>
            <p:nvSpPr>
              <p:cNvPr id="99" name="Rectángulo redondeado 98"/>
              <p:cNvSpPr/>
              <p:nvPr/>
            </p:nvSpPr>
            <p:spPr bwMode="auto">
              <a:xfrm>
                <a:off x="70104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0" name="Text Box 11"/>
              <p:cNvSpPr txBox="1">
                <a:spLocks noChangeArrowheads="1"/>
              </p:cNvSpPr>
              <p:nvPr/>
            </p:nvSpPr>
            <p:spPr bwMode="auto">
              <a:xfrm>
                <a:off x="7045036" y="2534207"/>
                <a:ext cx="1454728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b="1" dirty="0" err="1">
                    <a:solidFill>
                      <a:srgbClr val="000000"/>
                    </a:solidFill>
                    <a:latin typeface="Arial" charset="0"/>
                  </a:rPr>
                  <a:t>Leve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cxnSp>
        <p:nvCxnSpPr>
          <p:cNvPr id="112" name="Conector recto 111"/>
          <p:cNvCxnSpPr/>
          <p:nvPr/>
        </p:nvCxnSpPr>
        <p:spPr bwMode="auto">
          <a:xfrm rot="5400000">
            <a:off x="-152399" y="4876801"/>
            <a:ext cx="3505201" cy="1"/>
          </a:xfrm>
          <a:prstGeom prst="line">
            <a:avLst/>
          </a:prstGeom>
          <a:solidFill>
            <a:schemeClr val="accent1"/>
          </a:solidFill>
          <a:ln w="38100" cap="rnd" cmpd="sng" algn="ctr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chemeClr val="tx1"/>
            </a:outerShdw>
          </a:effectLst>
        </p:spPr>
      </p:cxnSp>
      <p:grpSp>
        <p:nvGrpSpPr>
          <p:cNvPr id="10" name="Agrupar 112"/>
          <p:cNvGrpSpPr/>
          <p:nvPr/>
        </p:nvGrpSpPr>
        <p:grpSpPr>
          <a:xfrm>
            <a:off x="1447800" y="4123235"/>
            <a:ext cx="5036130" cy="357920"/>
            <a:chOff x="1600200" y="3407783"/>
            <a:chExt cx="5036130" cy="357920"/>
          </a:xfrm>
        </p:grpSpPr>
        <p:sp>
          <p:nvSpPr>
            <p:cNvPr id="114" name="Text Box 11"/>
            <p:cNvSpPr txBox="1">
              <a:spLocks noChangeArrowheads="1"/>
            </p:cNvSpPr>
            <p:nvPr/>
          </p:nvSpPr>
          <p:spPr bwMode="auto">
            <a:xfrm>
              <a:off x="1981200" y="3407783"/>
              <a:ext cx="4655130" cy="35792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l" defTabSz="801688">
                <a:buFontTx/>
                <a:buNone/>
              </a:pPr>
              <a:r>
                <a:rPr lang="en-GB" b="1" dirty="0">
                  <a:solidFill>
                    <a:srgbClr val="000000"/>
                  </a:solidFill>
                  <a:latin typeface="Arial" charset="0"/>
                </a:rPr>
                <a:t>R</a:t>
              </a:r>
              <a:r>
                <a:rPr lang="en-GB" b="1" dirty="0">
                  <a:solidFill>
                    <a:srgbClr val="000000"/>
                  </a:solidFill>
                  <a:effectLst/>
                  <a:latin typeface="Arial" charset="0"/>
                </a:rPr>
                <a:t>espiratory arrest</a:t>
              </a:r>
            </a:p>
          </p:txBody>
        </p:sp>
        <p:sp>
          <p:nvSpPr>
            <p:cNvPr id="115" name="Rombo 114"/>
            <p:cNvSpPr/>
            <p:nvPr/>
          </p:nvSpPr>
          <p:spPr bwMode="auto">
            <a:xfrm>
              <a:off x="1600200" y="3449732"/>
              <a:ext cx="304800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11" name="Agrupar 115"/>
          <p:cNvGrpSpPr/>
          <p:nvPr/>
        </p:nvGrpSpPr>
        <p:grpSpPr>
          <a:xfrm>
            <a:off x="1447800" y="4518880"/>
            <a:ext cx="5036130" cy="357920"/>
            <a:chOff x="1600200" y="3909280"/>
            <a:chExt cx="5036130" cy="357920"/>
          </a:xfrm>
        </p:grpSpPr>
        <p:sp>
          <p:nvSpPr>
            <p:cNvPr id="117" name="Text Box 11"/>
            <p:cNvSpPr txBox="1">
              <a:spLocks noChangeArrowheads="1"/>
            </p:cNvSpPr>
            <p:nvPr/>
          </p:nvSpPr>
          <p:spPr bwMode="auto">
            <a:xfrm>
              <a:off x="1981200" y="3909280"/>
              <a:ext cx="4655130" cy="35792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/>
              <a:r>
                <a:rPr lang="es-ES" b="1" dirty="0" err="1"/>
                <a:t>Decreased</a:t>
              </a:r>
              <a:r>
                <a:rPr lang="es-ES" b="1" dirty="0"/>
                <a:t> </a:t>
              </a:r>
              <a:r>
                <a:rPr lang="es-ES" b="1" dirty="0" err="1"/>
                <a:t>level</a:t>
              </a:r>
              <a:r>
                <a:rPr lang="es-ES" b="1" dirty="0"/>
                <a:t> of </a:t>
              </a:r>
              <a:r>
                <a:rPr lang="es-ES" b="1" dirty="0" err="1"/>
                <a:t>consciousness</a:t>
              </a:r>
              <a:endParaRPr lang="en-GB" b="1" dirty="0"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18" name="Rombo 117"/>
            <p:cNvSpPr/>
            <p:nvPr/>
          </p:nvSpPr>
          <p:spPr bwMode="auto">
            <a:xfrm>
              <a:off x="1600200" y="3951229"/>
              <a:ext cx="304800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12" name="Agrupar 118"/>
          <p:cNvGrpSpPr/>
          <p:nvPr/>
        </p:nvGrpSpPr>
        <p:grpSpPr>
          <a:xfrm>
            <a:off x="1447800" y="4937980"/>
            <a:ext cx="5036130" cy="357920"/>
            <a:chOff x="1600200" y="4556980"/>
            <a:chExt cx="5036130" cy="357920"/>
          </a:xfrm>
        </p:grpSpPr>
        <p:sp>
          <p:nvSpPr>
            <p:cNvPr id="120" name="Rombo 119"/>
            <p:cNvSpPr/>
            <p:nvPr/>
          </p:nvSpPr>
          <p:spPr bwMode="auto">
            <a:xfrm>
              <a:off x="1600200" y="4560829"/>
              <a:ext cx="304800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21" name="Text Box 11"/>
            <p:cNvSpPr txBox="1">
              <a:spLocks noChangeArrowheads="1"/>
            </p:cNvSpPr>
            <p:nvPr/>
          </p:nvSpPr>
          <p:spPr bwMode="auto">
            <a:xfrm>
              <a:off x="1981200" y="4556980"/>
              <a:ext cx="4655130" cy="35792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/>
              <a:r>
                <a:rPr lang="es-ES" b="1" dirty="0" err="1"/>
                <a:t>Hemodynamic</a:t>
              </a:r>
              <a:r>
                <a:rPr lang="es-ES" b="1" dirty="0"/>
                <a:t> </a:t>
              </a:r>
              <a:r>
                <a:rPr lang="es-ES" b="1" dirty="0" err="1"/>
                <a:t>inestability</a:t>
              </a:r>
              <a:endParaRPr lang="en-GB" b="1" dirty="0"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3" name="Agrupar 121"/>
          <p:cNvGrpSpPr/>
          <p:nvPr/>
        </p:nvGrpSpPr>
        <p:grpSpPr>
          <a:xfrm>
            <a:off x="1447800" y="5303328"/>
            <a:ext cx="5036130" cy="357920"/>
            <a:chOff x="1600200" y="5128480"/>
            <a:chExt cx="5036130" cy="357920"/>
          </a:xfrm>
        </p:grpSpPr>
        <p:sp>
          <p:nvSpPr>
            <p:cNvPr id="123" name="Rombo 122"/>
            <p:cNvSpPr/>
            <p:nvPr/>
          </p:nvSpPr>
          <p:spPr bwMode="auto">
            <a:xfrm>
              <a:off x="1600200" y="5170429"/>
              <a:ext cx="304800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24" name="Text Box 11"/>
            <p:cNvSpPr txBox="1">
              <a:spLocks noChangeArrowheads="1"/>
            </p:cNvSpPr>
            <p:nvPr/>
          </p:nvSpPr>
          <p:spPr bwMode="auto">
            <a:xfrm>
              <a:off x="1981200" y="5128480"/>
              <a:ext cx="4655130" cy="35792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l" defTabSz="801688">
                <a:buFontTx/>
                <a:buNone/>
              </a:pPr>
              <a:r>
                <a:rPr lang="en-GB" b="1" dirty="0">
                  <a:solidFill>
                    <a:srgbClr val="000000"/>
                  </a:solidFill>
                  <a:effectLst/>
                  <a:latin typeface="Arial" charset="0"/>
                </a:rPr>
                <a:t>Severe Respiratory acidosis (pH &lt; 7,30)</a:t>
              </a:r>
            </a:p>
          </p:txBody>
        </p:sp>
      </p:grpSp>
      <p:sp>
        <p:nvSpPr>
          <p:cNvPr id="128" name="Text Box 11"/>
          <p:cNvSpPr txBox="1">
            <a:spLocks noChangeArrowheads="1"/>
          </p:cNvSpPr>
          <p:nvPr/>
        </p:nvSpPr>
        <p:spPr bwMode="auto">
          <a:xfrm>
            <a:off x="1295400" y="3489067"/>
            <a:ext cx="6934200" cy="388697"/>
          </a:xfrm>
          <a:prstGeom prst="rect">
            <a:avLst/>
          </a:prstGeom>
          <a:solidFill>
            <a:schemeClr val="bg1"/>
          </a:solidFill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/>
          <a:p>
            <a:pPr algn="l" defTabSz="801688">
              <a:buFontTx/>
              <a:buNone/>
            </a:pPr>
            <a:r>
              <a:rPr lang="en-GB" sz="2000" dirty="0">
                <a:solidFill>
                  <a:srgbClr val="0070C0"/>
                </a:solidFill>
                <a:latin typeface="Arial"/>
                <a:cs typeface="Arial"/>
              </a:rPr>
              <a:t>At least one of the following</a:t>
            </a:r>
            <a:endParaRPr lang="en-GB" sz="2000" dirty="0">
              <a:solidFill>
                <a:srgbClr val="0070C0"/>
              </a:solidFill>
              <a:effectLst/>
              <a:latin typeface="Arial"/>
              <a:cs typeface="Arial"/>
            </a:endParaRPr>
          </a:p>
        </p:txBody>
      </p:sp>
      <p:grpSp>
        <p:nvGrpSpPr>
          <p:cNvPr id="14" name="Agrupar 75"/>
          <p:cNvGrpSpPr/>
          <p:nvPr/>
        </p:nvGrpSpPr>
        <p:grpSpPr>
          <a:xfrm>
            <a:off x="838200" y="1752997"/>
            <a:ext cx="7696200" cy="1142206"/>
            <a:chOff x="838200" y="1753394"/>
            <a:chExt cx="7696200" cy="1142206"/>
          </a:xfrm>
        </p:grpSpPr>
        <p:grpSp>
          <p:nvGrpSpPr>
            <p:cNvPr id="15" name="Agrupar 68"/>
            <p:cNvGrpSpPr/>
            <p:nvPr/>
          </p:nvGrpSpPr>
          <p:grpSpPr>
            <a:xfrm>
              <a:off x="838200" y="2438400"/>
              <a:ext cx="1524000" cy="457200"/>
              <a:chOff x="762000" y="2438400"/>
              <a:chExt cx="1524000" cy="457200"/>
            </a:xfrm>
          </p:grpSpPr>
          <p:sp>
            <p:nvSpPr>
              <p:cNvPr id="97" name="Rectángulo redondeado 96"/>
              <p:cNvSpPr/>
              <p:nvPr/>
            </p:nvSpPr>
            <p:spPr bwMode="auto">
              <a:xfrm>
                <a:off x="762000" y="2438400"/>
                <a:ext cx="1524000" cy="457200"/>
              </a:xfrm>
              <a:prstGeom prst="roundRect">
                <a:avLst/>
              </a:prstGeom>
              <a:solidFill>
                <a:srgbClr val="C0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8" name="Text Box 11"/>
              <p:cNvSpPr txBox="1">
                <a:spLocks noChangeArrowheads="1"/>
              </p:cNvSpPr>
              <p:nvPr/>
            </p:nvSpPr>
            <p:spPr bwMode="auto">
              <a:xfrm>
                <a:off x="796636" y="2510752"/>
                <a:ext cx="145472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b="1" dirty="0">
                    <a:solidFill>
                      <a:schemeClr val="bg1"/>
                    </a:solidFill>
                    <a:latin typeface="Arial" charset="0"/>
                  </a:rPr>
                  <a:t>Very Severe</a:t>
                </a:r>
              </a:p>
            </p:txBody>
          </p:sp>
        </p:grpSp>
        <p:grpSp>
          <p:nvGrpSpPr>
            <p:cNvPr id="16" name="Agrupar 70"/>
            <p:cNvGrpSpPr/>
            <p:nvPr/>
          </p:nvGrpSpPr>
          <p:grpSpPr>
            <a:xfrm>
              <a:off x="2743200" y="2438400"/>
              <a:ext cx="1524000" cy="457200"/>
              <a:chOff x="2743200" y="2438400"/>
              <a:chExt cx="1524000" cy="457200"/>
            </a:xfrm>
          </p:grpSpPr>
          <p:sp>
            <p:nvSpPr>
              <p:cNvPr id="95" name="Rectángulo redondeado 94"/>
              <p:cNvSpPr/>
              <p:nvPr/>
            </p:nvSpPr>
            <p:spPr bwMode="auto">
              <a:xfrm>
                <a:off x="27432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6" name="Text Box 11"/>
              <p:cNvSpPr txBox="1">
                <a:spLocks noChangeArrowheads="1"/>
              </p:cNvSpPr>
              <p:nvPr/>
            </p:nvSpPr>
            <p:spPr bwMode="auto">
              <a:xfrm>
                <a:off x="2758786" y="2529802"/>
                <a:ext cx="1454727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Severe</a:t>
                </a:r>
                <a:endParaRPr lang="en-GB" sz="1600" b="1" dirty="0">
                  <a:solidFill>
                    <a:schemeClr val="bg1">
                      <a:lumMod val="50000"/>
                    </a:schemeClr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79" name="Conector recto 78"/>
            <p:cNvCxnSpPr/>
            <p:nvPr/>
          </p:nvCxnSpPr>
          <p:spPr bwMode="auto">
            <a:xfrm rot="5400000">
              <a:off x="4533106" y="1866900"/>
              <a:ext cx="228600" cy="1588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17" name="Agrupar 43"/>
            <p:cNvGrpSpPr/>
            <p:nvPr/>
          </p:nvGrpSpPr>
          <p:grpSpPr>
            <a:xfrm>
              <a:off x="1600942" y="1981199"/>
              <a:ext cx="6172658" cy="381000"/>
              <a:chOff x="3275806" y="2666999"/>
              <a:chExt cx="2440782" cy="381000"/>
            </a:xfrm>
          </p:grpSpPr>
          <p:cxnSp>
            <p:nvCxnSpPr>
              <p:cNvPr id="89" name="Conector recto 88"/>
              <p:cNvCxnSpPr/>
              <p:nvPr/>
            </p:nvCxnSpPr>
            <p:spPr bwMode="auto">
              <a:xfrm rot="5400000">
                <a:off x="3086100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90" name="Conector recto 89"/>
              <p:cNvCxnSpPr/>
              <p:nvPr/>
            </p:nvCxnSpPr>
            <p:spPr bwMode="auto">
              <a:xfrm flipV="1">
                <a:off x="3276600" y="2667000"/>
                <a:ext cx="2438400" cy="794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92" name="Conector recto 91"/>
              <p:cNvCxnSpPr/>
              <p:nvPr/>
            </p:nvCxnSpPr>
            <p:spPr bwMode="auto">
              <a:xfrm rot="5400000">
                <a:off x="5525294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  <p:cxnSp>
          <p:nvCxnSpPr>
            <p:cNvPr id="81" name="Conector recto 80"/>
            <p:cNvCxnSpPr/>
            <p:nvPr/>
          </p:nvCxnSpPr>
          <p:spPr bwMode="auto">
            <a:xfrm rot="5400000">
              <a:off x="3240433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82" name="Conector recto 81"/>
            <p:cNvCxnSpPr/>
            <p:nvPr/>
          </p:nvCxnSpPr>
          <p:spPr bwMode="auto">
            <a:xfrm rot="5400000">
              <a:off x="5602634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18" name="Agrupar 71"/>
            <p:cNvGrpSpPr/>
            <p:nvPr/>
          </p:nvGrpSpPr>
          <p:grpSpPr>
            <a:xfrm>
              <a:off x="5029200" y="2438400"/>
              <a:ext cx="1524000" cy="457200"/>
              <a:chOff x="5029200" y="2438400"/>
              <a:chExt cx="1524000" cy="457200"/>
            </a:xfrm>
          </p:grpSpPr>
          <p:sp>
            <p:nvSpPr>
              <p:cNvPr id="87" name="Rectángulo redondeado 86"/>
              <p:cNvSpPr/>
              <p:nvPr/>
            </p:nvSpPr>
            <p:spPr bwMode="auto">
              <a:xfrm>
                <a:off x="50292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8" name="Text Box 11"/>
              <p:cNvSpPr txBox="1">
                <a:spLocks noChangeArrowheads="1"/>
              </p:cNvSpPr>
              <p:nvPr/>
            </p:nvSpPr>
            <p:spPr bwMode="auto">
              <a:xfrm>
                <a:off x="5063836" y="2548852"/>
                <a:ext cx="145472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Moderate</a:t>
                </a:r>
                <a:endParaRPr lang="en-GB" sz="1600" b="1" dirty="0">
                  <a:solidFill>
                    <a:schemeClr val="bg1">
                      <a:lumMod val="50000"/>
                    </a:schemeClr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9" name="Agrupar 73"/>
            <p:cNvGrpSpPr/>
            <p:nvPr/>
          </p:nvGrpSpPr>
          <p:grpSpPr>
            <a:xfrm>
              <a:off x="7010400" y="2438400"/>
              <a:ext cx="1524000" cy="457200"/>
              <a:chOff x="7010400" y="2438400"/>
              <a:chExt cx="1524000" cy="457200"/>
            </a:xfrm>
          </p:grpSpPr>
          <p:sp>
            <p:nvSpPr>
              <p:cNvPr id="85" name="Rectángulo redondeado 84"/>
              <p:cNvSpPr/>
              <p:nvPr/>
            </p:nvSpPr>
            <p:spPr bwMode="auto">
              <a:xfrm>
                <a:off x="70104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6" name="Text Box 11"/>
              <p:cNvSpPr txBox="1">
                <a:spLocks noChangeArrowheads="1"/>
              </p:cNvSpPr>
              <p:nvPr/>
            </p:nvSpPr>
            <p:spPr bwMode="auto">
              <a:xfrm>
                <a:off x="7045036" y="2548852"/>
                <a:ext cx="145472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b="1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Mild</a:t>
                </a:r>
              </a:p>
            </p:txBody>
          </p:sp>
        </p:grpSp>
      </p:grpSp>
      <p:sp>
        <p:nvSpPr>
          <p:cNvPr id="71" name="Text Box 49"/>
          <p:cNvSpPr txBox="1">
            <a:spLocks noChangeArrowheads="1"/>
          </p:cNvSpPr>
          <p:nvPr/>
        </p:nvSpPr>
        <p:spPr bwMode="auto">
          <a:xfrm>
            <a:off x="44450" y="1187460"/>
            <a:ext cx="1739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ct val="40000"/>
              </a:spcAft>
              <a:defRPr/>
            </a:pPr>
            <a:r>
              <a:rPr lang="es-ES_tradnl" sz="2400" b="1" dirty="0">
                <a:solidFill>
                  <a:srgbClr val="0070C0"/>
                </a:solidFill>
                <a:latin typeface="Arial"/>
                <a:ea typeface="+mn-ea"/>
                <a:cs typeface="Arial"/>
              </a:rPr>
              <a:t>STEP</a:t>
            </a:r>
            <a:r>
              <a:rPr lang="es-ES_tradnl" sz="2400" b="1" dirty="0">
                <a:solidFill>
                  <a:srgbClr val="0070C0"/>
                </a:solidFill>
                <a:effectLst/>
                <a:latin typeface="Arial"/>
                <a:ea typeface="+mn-ea"/>
                <a:cs typeface="Arial"/>
              </a:rPr>
              <a:t> 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57"/>
          <p:cNvGrpSpPr/>
          <p:nvPr/>
        </p:nvGrpSpPr>
        <p:grpSpPr>
          <a:xfrm>
            <a:off x="228599" y="838200"/>
            <a:ext cx="5625479" cy="1180702"/>
            <a:chOff x="228599" y="990600"/>
            <a:chExt cx="5625479" cy="1180702"/>
          </a:xfrm>
        </p:grpSpPr>
        <p:grpSp>
          <p:nvGrpSpPr>
            <p:cNvPr id="3" name="Agrupar 36"/>
            <p:cNvGrpSpPr/>
            <p:nvPr/>
          </p:nvGrpSpPr>
          <p:grpSpPr>
            <a:xfrm>
              <a:off x="3491878" y="1243608"/>
              <a:ext cx="2362200" cy="609600"/>
              <a:chOff x="6807926" y="1853208"/>
              <a:chExt cx="1905000" cy="609600"/>
            </a:xfrm>
          </p:grpSpPr>
          <p:sp>
            <p:nvSpPr>
              <p:cNvPr id="70" name="Rectángulo redondeado 69"/>
              <p:cNvSpPr/>
              <p:nvPr/>
            </p:nvSpPr>
            <p:spPr bwMode="auto">
              <a:xfrm>
                <a:off x="6807926" y="1853208"/>
                <a:ext cx="1905000" cy="609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73" name="Text Box 11"/>
              <p:cNvSpPr txBox="1">
                <a:spLocks noChangeArrowheads="1"/>
              </p:cNvSpPr>
              <p:nvPr/>
            </p:nvSpPr>
            <p:spPr bwMode="auto">
              <a:xfrm>
                <a:off x="6924070" y="1995210"/>
                <a:ext cx="173181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b="1" dirty="0">
                    <a:solidFill>
                      <a:srgbClr val="FFFFFF"/>
                    </a:solidFill>
                    <a:latin typeface="Arial" charset="0"/>
                  </a:rPr>
                  <a:t>Severity </a:t>
                </a:r>
                <a:r>
                  <a:rPr lang="en-GB" sz="1600" b="1" dirty="0" err="1">
                    <a:solidFill>
                      <a:srgbClr val="FFFFFF"/>
                    </a:solidFill>
                    <a:latin typeface="Arial" charset="0"/>
                  </a:rPr>
                  <a:t>assesment</a:t>
                </a:r>
                <a:endParaRPr lang="en-GB" sz="1600" b="1" u="none" dirty="0">
                  <a:solidFill>
                    <a:srgbClr val="FFFFFF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62" name="Conector recto 61"/>
            <p:cNvCxnSpPr/>
            <p:nvPr/>
          </p:nvCxnSpPr>
          <p:spPr bwMode="auto">
            <a:xfrm>
              <a:off x="1600201" y="1544216"/>
              <a:ext cx="1828798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sp>
          <p:nvSpPr>
            <p:cNvPr id="65" name="Elipse 64"/>
            <p:cNvSpPr/>
            <p:nvPr/>
          </p:nvSpPr>
          <p:spPr bwMode="auto">
            <a:xfrm>
              <a:off x="228599" y="990600"/>
              <a:ext cx="1311471" cy="1180702"/>
            </a:xfrm>
            <a:prstGeom prst="ellipse">
              <a:avLst/>
            </a:prstGeom>
            <a:noFill/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4" name="Agrupar 74"/>
          <p:cNvGrpSpPr/>
          <p:nvPr/>
        </p:nvGrpSpPr>
        <p:grpSpPr>
          <a:xfrm>
            <a:off x="838200" y="1752997"/>
            <a:ext cx="7696200" cy="1142206"/>
            <a:chOff x="838200" y="1753394"/>
            <a:chExt cx="7696200" cy="1142206"/>
          </a:xfrm>
        </p:grpSpPr>
        <p:sp>
          <p:nvSpPr>
            <p:cNvPr id="109" name="Rectángulo redondeado 108"/>
            <p:cNvSpPr/>
            <p:nvPr/>
          </p:nvSpPr>
          <p:spPr bwMode="auto">
            <a:xfrm>
              <a:off x="838200" y="2438400"/>
              <a:ext cx="1524000" cy="457200"/>
            </a:xfrm>
            <a:prstGeom prst="roundRect">
              <a:avLst/>
            </a:prstGeom>
            <a:solidFill>
              <a:schemeClr val="accent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  <a:reflection stA="50000" endPos="75000" dist="12700" dir="5400000" sy="-100000" algn="bl" rotWithShape="0"/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Times New Roman" charset="0"/>
                <a:sym typeface="Symbol" charset="2"/>
              </a:endParaRPr>
            </a:p>
          </p:txBody>
        </p:sp>
        <p:grpSp>
          <p:nvGrpSpPr>
            <p:cNvPr id="6" name="Agrupar 70"/>
            <p:cNvGrpSpPr/>
            <p:nvPr/>
          </p:nvGrpSpPr>
          <p:grpSpPr>
            <a:xfrm>
              <a:off x="2743200" y="2438400"/>
              <a:ext cx="1524000" cy="457200"/>
              <a:chOff x="2743200" y="2438400"/>
              <a:chExt cx="1524000" cy="457200"/>
            </a:xfrm>
          </p:grpSpPr>
          <p:sp>
            <p:nvSpPr>
              <p:cNvPr id="107" name="Rectángulo redondeado 106"/>
              <p:cNvSpPr/>
              <p:nvPr/>
            </p:nvSpPr>
            <p:spPr bwMode="auto">
              <a:xfrm>
                <a:off x="27432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8" name="Text Box 11"/>
              <p:cNvSpPr txBox="1">
                <a:spLocks noChangeArrowheads="1"/>
              </p:cNvSpPr>
              <p:nvPr/>
            </p:nvSpPr>
            <p:spPr bwMode="auto">
              <a:xfrm>
                <a:off x="2777836" y="2534207"/>
                <a:ext cx="1454727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dirty="0">
                    <a:solidFill>
                      <a:srgbClr val="000000"/>
                    </a:solidFill>
                    <a:latin typeface="Arial" charset="0"/>
                  </a:rPr>
                  <a:t>Grave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cxnSp>
          <p:nvCxnSpPr>
            <p:cNvPr id="91" name="Conector recto 90"/>
            <p:cNvCxnSpPr/>
            <p:nvPr/>
          </p:nvCxnSpPr>
          <p:spPr bwMode="auto">
            <a:xfrm rot="5400000">
              <a:off x="4533106" y="1866900"/>
              <a:ext cx="228600" cy="1588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7" name="Agrupar 43"/>
            <p:cNvGrpSpPr/>
            <p:nvPr/>
          </p:nvGrpSpPr>
          <p:grpSpPr>
            <a:xfrm>
              <a:off x="1600942" y="1981199"/>
              <a:ext cx="6172658" cy="381000"/>
              <a:chOff x="3275806" y="2666999"/>
              <a:chExt cx="2440782" cy="381000"/>
            </a:xfrm>
          </p:grpSpPr>
          <p:cxnSp>
            <p:nvCxnSpPr>
              <p:cNvPr id="103" name="Conector recto 102"/>
              <p:cNvCxnSpPr/>
              <p:nvPr/>
            </p:nvCxnSpPr>
            <p:spPr bwMode="auto">
              <a:xfrm rot="5400000">
                <a:off x="3086100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05" name="Conector recto 104"/>
              <p:cNvCxnSpPr/>
              <p:nvPr/>
            </p:nvCxnSpPr>
            <p:spPr bwMode="auto">
              <a:xfrm flipV="1">
                <a:off x="3276600" y="2667000"/>
                <a:ext cx="2438400" cy="794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06" name="Conector recto 105"/>
              <p:cNvCxnSpPr/>
              <p:nvPr/>
            </p:nvCxnSpPr>
            <p:spPr bwMode="auto">
              <a:xfrm rot="5400000">
                <a:off x="5525294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  <p:cxnSp>
          <p:nvCxnSpPr>
            <p:cNvPr id="93" name="Conector recto 92"/>
            <p:cNvCxnSpPr/>
            <p:nvPr/>
          </p:nvCxnSpPr>
          <p:spPr bwMode="auto">
            <a:xfrm rot="5400000">
              <a:off x="3240433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94" name="Conector recto 93"/>
            <p:cNvCxnSpPr/>
            <p:nvPr/>
          </p:nvCxnSpPr>
          <p:spPr bwMode="auto">
            <a:xfrm rot="5400000">
              <a:off x="5602634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8" name="Agrupar 71"/>
            <p:cNvGrpSpPr/>
            <p:nvPr/>
          </p:nvGrpSpPr>
          <p:grpSpPr>
            <a:xfrm>
              <a:off x="5029200" y="2438400"/>
              <a:ext cx="1524000" cy="457200"/>
              <a:chOff x="5029200" y="2438400"/>
              <a:chExt cx="1524000" cy="457200"/>
            </a:xfrm>
          </p:grpSpPr>
          <p:sp>
            <p:nvSpPr>
              <p:cNvPr id="101" name="Rectángulo redondeado 100"/>
              <p:cNvSpPr/>
              <p:nvPr/>
            </p:nvSpPr>
            <p:spPr bwMode="auto">
              <a:xfrm>
                <a:off x="50292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2" name="Text Box 11"/>
              <p:cNvSpPr txBox="1">
                <a:spLocks noChangeArrowheads="1"/>
              </p:cNvSpPr>
              <p:nvPr/>
            </p:nvSpPr>
            <p:spPr bwMode="auto">
              <a:xfrm>
                <a:off x="5063836" y="2534207"/>
                <a:ext cx="1454728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dirty="0" err="1">
                    <a:solidFill>
                      <a:srgbClr val="000000"/>
                    </a:solidFill>
                    <a:latin typeface="Arial" charset="0"/>
                  </a:rPr>
                  <a:t>Moderada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" name="Agrupar 73"/>
            <p:cNvGrpSpPr/>
            <p:nvPr/>
          </p:nvGrpSpPr>
          <p:grpSpPr>
            <a:xfrm>
              <a:off x="7010400" y="2438400"/>
              <a:ext cx="1524000" cy="457200"/>
              <a:chOff x="7010400" y="2438400"/>
              <a:chExt cx="1524000" cy="457200"/>
            </a:xfrm>
          </p:grpSpPr>
          <p:sp>
            <p:nvSpPr>
              <p:cNvPr id="99" name="Rectángulo redondeado 98"/>
              <p:cNvSpPr/>
              <p:nvPr/>
            </p:nvSpPr>
            <p:spPr bwMode="auto">
              <a:xfrm>
                <a:off x="70104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0" name="Text Box 11"/>
              <p:cNvSpPr txBox="1">
                <a:spLocks noChangeArrowheads="1"/>
              </p:cNvSpPr>
              <p:nvPr/>
            </p:nvSpPr>
            <p:spPr bwMode="auto">
              <a:xfrm>
                <a:off x="7045036" y="2534207"/>
                <a:ext cx="1454728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b="1" dirty="0" err="1">
                    <a:solidFill>
                      <a:srgbClr val="000000"/>
                    </a:solidFill>
                    <a:latin typeface="Arial" charset="0"/>
                  </a:rPr>
                  <a:t>Leve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4" name="Agrupar 75"/>
          <p:cNvGrpSpPr/>
          <p:nvPr/>
        </p:nvGrpSpPr>
        <p:grpSpPr>
          <a:xfrm>
            <a:off x="1600942" y="1752997"/>
            <a:ext cx="6933458" cy="1142206"/>
            <a:chOff x="1600942" y="1753394"/>
            <a:chExt cx="6933458" cy="1142206"/>
          </a:xfrm>
        </p:grpSpPr>
        <p:grpSp>
          <p:nvGrpSpPr>
            <p:cNvPr id="16" name="Agrupar 70"/>
            <p:cNvGrpSpPr/>
            <p:nvPr/>
          </p:nvGrpSpPr>
          <p:grpSpPr>
            <a:xfrm>
              <a:off x="2743200" y="2438400"/>
              <a:ext cx="1524000" cy="457200"/>
              <a:chOff x="2743200" y="2438400"/>
              <a:chExt cx="1524000" cy="457200"/>
            </a:xfrm>
          </p:grpSpPr>
          <p:sp>
            <p:nvSpPr>
              <p:cNvPr id="95" name="Rectángulo redondeado 94"/>
              <p:cNvSpPr/>
              <p:nvPr/>
            </p:nvSpPr>
            <p:spPr bwMode="auto">
              <a:xfrm>
                <a:off x="27432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6" name="Text Box 11"/>
              <p:cNvSpPr txBox="1">
                <a:spLocks noChangeArrowheads="1"/>
              </p:cNvSpPr>
              <p:nvPr/>
            </p:nvSpPr>
            <p:spPr bwMode="auto">
              <a:xfrm>
                <a:off x="2758786" y="2529802"/>
                <a:ext cx="1454727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dirty="0">
                    <a:solidFill>
                      <a:schemeClr val="bg1"/>
                    </a:solidFill>
                    <a:effectLst/>
                    <a:latin typeface="Arial" charset="0"/>
                  </a:rPr>
                  <a:t>Severe</a:t>
                </a:r>
                <a:endParaRPr lang="en-GB" sz="1600" b="1" dirty="0"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79" name="Conector recto 78"/>
            <p:cNvCxnSpPr/>
            <p:nvPr/>
          </p:nvCxnSpPr>
          <p:spPr bwMode="auto">
            <a:xfrm rot="5400000">
              <a:off x="4533106" y="1866900"/>
              <a:ext cx="228600" cy="1588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17" name="Agrupar 43"/>
            <p:cNvGrpSpPr/>
            <p:nvPr/>
          </p:nvGrpSpPr>
          <p:grpSpPr>
            <a:xfrm>
              <a:off x="1600942" y="1981199"/>
              <a:ext cx="6172658" cy="381000"/>
              <a:chOff x="3275806" y="2666999"/>
              <a:chExt cx="2440782" cy="381000"/>
            </a:xfrm>
          </p:grpSpPr>
          <p:cxnSp>
            <p:nvCxnSpPr>
              <p:cNvPr id="89" name="Conector recto 88"/>
              <p:cNvCxnSpPr/>
              <p:nvPr/>
            </p:nvCxnSpPr>
            <p:spPr bwMode="auto">
              <a:xfrm rot="5400000">
                <a:off x="3086100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90" name="Conector recto 89"/>
              <p:cNvCxnSpPr/>
              <p:nvPr/>
            </p:nvCxnSpPr>
            <p:spPr bwMode="auto">
              <a:xfrm flipV="1">
                <a:off x="3276600" y="2667000"/>
                <a:ext cx="2438400" cy="794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92" name="Conector recto 91"/>
              <p:cNvCxnSpPr/>
              <p:nvPr/>
            </p:nvCxnSpPr>
            <p:spPr bwMode="auto">
              <a:xfrm rot="5400000">
                <a:off x="5525294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  <p:cxnSp>
          <p:nvCxnSpPr>
            <p:cNvPr id="81" name="Conector recto 80"/>
            <p:cNvCxnSpPr/>
            <p:nvPr/>
          </p:nvCxnSpPr>
          <p:spPr bwMode="auto">
            <a:xfrm rot="5400000">
              <a:off x="3240433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82" name="Conector recto 81"/>
            <p:cNvCxnSpPr/>
            <p:nvPr/>
          </p:nvCxnSpPr>
          <p:spPr bwMode="auto">
            <a:xfrm rot="5400000">
              <a:off x="5602634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18" name="Agrupar 71"/>
            <p:cNvGrpSpPr/>
            <p:nvPr/>
          </p:nvGrpSpPr>
          <p:grpSpPr>
            <a:xfrm>
              <a:off x="5029200" y="2438400"/>
              <a:ext cx="1524000" cy="457200"/>
              <a:chOff x="5029200" y="2438400"/>
              <a:chExt cx="1524000" cy="457200"/>
            </a:xfrm>
          </p:grpSpPr>
          <p:sp>
            <p:nvSpPr>
              <p:cNvPr id="87" name="Rectángulo redondeado 86"/>
              <p:cNvSpPr/>
              <p:nvPr/>
            </p:nvSpPr>
            <p:spPr bwMode="auto">
              <a:xfrm>
                <a:off x="50292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8" name="Text Box 11"/>
              <p:cNvSpPr txBox="1">
                <a:spLocks noChangeArrowheads="1"/>
              </p:cNvSpPr>
              <p:nvPr/>
            </p:nvSpPr>
            <p:spPr bwMode="auto">
              <a:xfrm>
                <a:off x="5063836" y="2548852"/>
                <a:ext cx="145472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Moderate</a:t>
                </a:r>
                <a:endParaRPr lang="en-GB" sz="1600" b="1" dirty="0">
                  <a:solidFill>
                    <a:schemeClr val="bg1">
                      <a:lumMod val="50000"/>
                    </a:schemeClr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9" name="Agrupar 73"/>
            <p:cNvGrpSpPr/>
            <p:nvPr/>
          </p:nvGrpSpPr>
          <p:grpSpPr>
            <a:xfrm>
              <a:off x="7010400" y="2438400"/>
              <a:ext cx="1524000" cy="457200"/>
              <a:chOff x="7010400" y="2438400"/>
              <a:chExt cx="1524000" cy="457200"/>
            </a:xfrm>
          </p:grpSpPr>
          <p:sp>
            <p:nvSpPr>
              <p:cNvPr id="85" name="Rectángulo redondeado 84"/>
              <p:cNvSpPr/>
              <p:nvPr/>
            </p:nvSpPr>
            <p:spPr bwMode="auto">
              <a:xfrm>
                <a:off x="70104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6" name="Text Box 11"/>
              <p:cNvSpPr txBox="1">
                <a:spLocks noChangeArrowheads="1"/>
              </p:cNvSpPr>
              <p:nvPr/>
            </p:nvSpPr>
            <p:spPr bwMode="auto">
              <a:xfrm>
                <a:off x="7045036" y="2548852"/>
                <a:ext cx="145472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b="1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Mild</a:t>
                </a:r>
              </a:p>
            </p:txBody>
          </p:sp>
        </p:grpSp>
      </p:grpSp>
      <p:sp>
        <p:nvSpPr>
          <p:cNvPr id="20" name="Rectángulo redondeado 19"/>
          <p:cNvSpPr/>
          <p:nvPr/>
        </p:nvSpPr>
        <p:spPr>
          <a:xfrm>
            <a:off x="2777836" y="2438003"/>
            <a:ext cx="1489364" cy="418544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err="1"/>
              <a:t>Severe</a:t>
            </a:r>
            <a:endParaRPr lang="es-ES" b="1" dirty="0"/>
          </a:p>
        </p:txBody>
      </p:sp>
      <p:sp>
        <p:nvSpPr>
          <p:cNvPr id="71" name="Text Box 49"/>
          <p:cNvSpPr txBox="1">
            <a:spLocks noChangeArrowheads="1"/>
          </p:cNvSpPr>
          <p:nvPr/>
        </p:nvSpPr>
        <p:spPr bwMode="auto">
          <a:xfrm>
            <a:off x="44450" y="1187460"/>
            <a:ext cx="1739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ct val="40000"/>
              </a:spcAft>
              <a:defRPr/>
            </a:pPr>
            <a:r>
              <a:rPr lang="es-ES_tradnl" sz="2400" b="1" dirty="0">
                <a:solidFill>
                  <a:srgbClr val="0070C0"/>
                </a:solidFill>
                <a:latin typeface="Arial"/>
                <a:ea typeface="+mn-ea"/>
                <a:cs typeface="Arial"/>
              </a:rPr>
              <a:t>STEP</a:t>
            </a:r>
            <a:r>
              <a:rPr lang="es-ES_tradnl" sz="2400" b="1" dirty="0">
                <a:solidFill>
                  <a:srgbClr val="0070C0"/>
                </a:solidFill>
                <a:effectLst/>
                <a:latin typeface="Arial"/>
                <a:ea typeface="+mn-ea"/>
                <a:cs typeface="Arial"/>
              </a:rPr>
              <a:t> 2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922049" y="2481937"/>
            <a:ext cx="1441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801688">
              <a:buFontTx/>
              <a:buNone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Very Severe</a:t>
            </a:r>
            <a:endParaRPr lang="en-GB" b="1" dirty="0">
              <a:solidFill>
                <a:schemeClr val="bg1">
                  <a:lumMod val="50000"/>
                </a:schemeClr>
              </a:solidFill>
              <a:latin typeface="Arial" charset="0"/>
            </a:endParaRPr>
          </a:p>
        </p:txBody>
      </p:sp>
      <p:grpSp>
        <p:nvGrpSpPr>
          <p:cNvPr id="66" name="Agrupar 68"/>
          <p:cNvGrpSpPr/>
          <p:nvPr/>
        </p:nvGrpSpPr>
        <p:grpSpPr>
          <a:xfrm>
            <a:off x="1056184" y="3015950"/>
            <a:ext cx="2362997" cy="3581402"/>
            <a:chOff x="1600200" y="2743200"/>
            <a:chExt cx="1829597" cy="3581402"/>
          </a:xfrm>
        </p:grpSpPr>
        <p:cxnSp>
          <p:nvCxnSpPr>
            <p:cNvPr id="67" name="Conector recto 70"/>
            <p:cNvCxnSpPr/>
            <p:nvPr/>
          </p:nvCxnSpPr>
          <p:spPr bwMode="auto">
            <a:xfrm rot="5400000">
              <a:off x="38498" y="4762104"/>
              <a:ext cx="3124201" cy="795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69" name="Conector recto 71"/>
            <p:cNvCxnSpPr/>
            <p:nvPr/>
          </p:nvCxnSpPr>
          <p:spPr bwMode="auto">
            <a:xfrm rot="5400000">
              <a:off x="3200798" y="2971403"/>
              <a:ext cx="457201" cy="796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72" name="Conector recto 73"/>
            <p:cNvCxnSpPr/>
            <p:nvPr/>
          </p:nvCxnSpPr>
          <p:spPr bwMode="auto">
            <a:xfrm>
              <a:off x="1600200" y="3200400"/>
              <a:ext cx="1828800" cy="1588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</p:grpSp>
      <p:grpSp>
        <p:nvGrpSpPr>
          <p:cNvPr id="77" name="Agrupar 61"/>
          <p:cNvGrpSpPr/>
          <p:nvPr/>
        </p:nvGrpSpPr>
        <p:grpSpPr>
          <a:xfrm>
            <a:off x="951545" y="4419732"/>
            <a:ext cx="3192747" cy="381000"/>
            <a:chOff x="1387785" y="3940058"/>
            <a:chExt cx="5248545" cy="327142"/>
          </a:xfrm>
        </p:grpSpPr>
        <p:sp>
          <p:nvSpPr>
            <p:cNvPr id="78" name="Text Box 11"/>
            <p:cNvSpPr txBox="1">
              <a:spLocks noChangeArrowheads="1"/>
            </p:cNvSpPr>
            <p:nvPr/>
          </p:nvSpPr>
          <p:spPr bwMode="auto">
            <a:xfrm>
              <a:off x="1981200" y="3940058"/>
              <a:ext cx="4655130" cy="327142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l" defTabSz="801688">
                <a:buFontTx/>
                <a:buNone/>
              </a:pPr>
              <a:r>
                <a:rPr lang="en-GB" sz="1600" b="0" dirty="0">
                  <a:solidFill>
                    <a:srgbClr val="000000"/>
                  </a:solidFill>
                  <a:effectLst/>
                  <a:latin typeface="Arial" charset="0"/>
                </a:rPr>
                <a:t>Recent Cyanosis</a:t>
              </a:r>
            </a:p>
          </p:txBody>
        </p:sp>
        <p:sp>
          <p:nvSpPr>
            <p:cNvPr id="80" name="Rombo 118"/>
            <p:cNvSpPr/>
            <p:nvPr/>
          </p:nvSpPr>
          <p:spPr bwMode="auto">
            <a:xfrm>
              <a:off x="1387785" y="3951229"/>
              <a:ext cx="431912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83" name="Agrupar 62"/>
          <p:cNvGrpSpPr/>
          <p:nvPr/>
        </p:nvGrpSpPr>
        <p:grpSpPr>
          <a:xfrm>
            <a:off x="933280" y="4865761"/>
            <a:ext cx="3034036" cy="330719"/>
            <a:chOff x="1629696" y="4560829"/>
            <a:chExt cx="3034036" cy="330719"/>
          </a:xfrm>
        </p:grpSpPr>
        <p:sp>
          <p:nvSpPr>
            <p:cNvPr id="84" name="Rombo 124"/>
            <p:cNvSpPr/>
            <p:nvPr/>
          </p:nvSpPr>
          <p:spPr bwMode="auto">
            <a:xfrm>
              <a:off x="1629696" y="4560829"/>
              <a:ext cx="304800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04" name="Text Box 11"/>
            <p:cNvSpPr txBox="1">
              <a:spLocks noChangeArrowheads="1"/>
            </p:cNvSpPr>
            <p:nvPr/>
          </p:nvSpPr>
          <p:spPr bwMode="auto">
            <a:xfrm>
              <a:off x="1981200" y="4564406"/>
              <a:ext cx="2682532" cy="327142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l" defTabSz="801688">
                <a:buFontTx/>
                <a:buNone/>
              </a:pPr>
              <a:r>
                <a:rPr lang="en-GB" sz="1600" b="0" dirty="0">
                  <a:solidFill>
                    <a:srgbClr val="000000"/>
                  </a:solidFill>
                  <a:effectLst/>
                  <a:latin typeface="Arial" charset="0"/>
                </a:rPr>
                <a:t>Use of accessory muscles</a:t>
              </a:r>
            </a:p>
          </p:txBody>
        </p:sp>
      </p:grpSp>
      <p:grpSp>
        <p:nvGrpSpPr>
          <p:cNvPr id="110" name="Agrupar 63"/>
          <p:cNvGrpSpPr/>
          <p:nvPr/>
        </p:nvGrpSpPr>
        <p:grpSpPr>
          <a:xfrm>
            <a:off x="962776" y="5250338"/>
            <a:ext cx="3712460" cy="350140"/>
            <a:chOff x="1539456" y="5159258"/>
            <a:chExt cx="5096874" cy="327142"/>
          </a:xfrm>
        </p:grpSpPr>
        <p:sp>
          <p:nvSpPr>
            <p:cNvPr id="113" name="Rombo 128"/>
            <p:cNvSpPr/>
            <p:nvPr/>
          </p:nvSpPr>
          <p:spPr bwMode="auto">
            <a:xfrm>
              <a:off x="1539456" y="5170429"/>
              <a:ext cx="304800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16" name="Text Box 11"/>
            <p:cNvSpPr txBox="1">
              <a:spLocks noChangeArrowheads="1"/>
            </p:cNvSpPr>
            <p:nvPr/>
          </p:nvSpPr>
          <p:spPr bwMode="auto">
            <a:xfrm>
              <a:off x="1981200" y="5159258"/>
              <a:ext cx="4655130" cy="327142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l" defTabSz="801688">
                <a:buFontTx/>
                <a:buNone/>
              </a:pPr>
              <a:r>
                <a:rPr lang="en-GB" sz="1600" b="0" dirty="0">
                  <a:solidFill>
                    <a:srgbClr val="000000"/>
                  </a:solidFill>
                  <a:effectLst/>
                  <a:latin typeface="Arial" charset="0"/>
                </a:rPr>
                <a:t>Peripheral </a:t>
              </a:r>
              <a:r>
                <a:rPr lang="en-GB" sz="1600" b="0" dirty="0" err="1">
                  <a:solidFill>
                    <a:srgbClr val="000000"/>
                  </a:solidFill>
                  <a:effectLst/>
                  <a:latin typeface="Arial" charset="0"/>
                </a:rPr>
                <a:t>edema</a:t>
              </a:r>
              <a:endParaRPr lang="en-GB" sz="1600" b="0" dirty="0"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22" name="Agrupar 63"/>
          <p:cNvGrpSpPr/>
          <p:nvPr/>
        </p:nvGrpSpPr>
        <p:grpSpPr>
          <a:xfrm>
            <a:off x="933280" y="5616590"/>
            <a:ext cx="3728080" cy="327142"/>
            <a:chOff x="1614948" y="5159258"/>
            <a:chExt cx="3728080" cy="327142"/>
          </a:xfrm>
        </p:grpSpPr>
        <p:sp>
          <p:nvSpPr>
            <p:cNvPr id="125" name="Rombo 165"/>
            <p:cNvSpPr/>
            <p:nvPr/>
          </p:nvSpPr>
          <p:spPr bwMode="auto">
            <a:xfrm>
              <a:off x="1614948" y="5170429"/>
              <a:ext cx="304800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26" name="Text Box 11"/>
            <p:cNvSpPr txBox="1">
              <a:spLocks noChangeArrowheads="1"/>
            </p:cNvSpPr>
            <p:nvPr/>
          </p:nvSpPr>
          <p:spPr bwMode="auto">
            <a:xfrm>
              <a:off x="1981200" y="5159258"/>
              <a:ext cx="3361828" cy="327142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l" defTabSz="801688">
                <a:buFontTx/>
                <a:buNone/>
              </a:pPr>
              <a:r>
                <a:rPr lang="en-GB" sz="1600" b="0" dirty="0">
                  <a:solidFill>
                    <a:srgbClr val="000000"/>
                  </a:solidFill>
                  <a:effectLst/>
                  <a:latin typeface="Arial" charset="0"/>
                </a:rPr>
                <a:t>SatO</a:t>
              </a:r>
              <a:r>
                <a:rPr lang="en-GB" sz="1600" b="0" baseline="-25000" dirty="0">
                  <a:solidFill>
                    <a:srgbClr val="000000"/>
                  </a:solidFill>
                  <a:effectLst/>
                  <a:latin typeface="Arial" charset="0"/>
                </a:rPr>
                <a:t>2 </a:t>
              </a:r>
              <a:r>
                <a:rPr lang="en-GB" sz="1600" b="0" dirty="0">
                  <a:solidFill>
                    <a:srgbClr val="000000"/>
                  </a:solidFill>
                  <a:effectLst/>
                  <a:latin typeface="Arial" charset="0"/>
                </a:rPr>
                <a:t>&lt; 90% o PaO</a:t>
              </a:r>
              <a:r>
                <a:rPr lang="en-GB" sz="1600" b="0" baseline="-25000" dirty="0">
                  <a:solidFill>
                    <a:srgbClr val="000000"/>
                  </a:solidFill>
                  <a:effectLst/>
                  <a:latin typeface="Arial" charset="0"/>
                </a:rPr>
                <a:t>2 </a:t>
              </a:r>
              <a:r>
                <a:rPr lang="en-GB" sz="1600" b="0" dirty="0">
                  <a:solidFill>
                    <a:srgbClr val="000000"/>
                  </a:solidFill>
                  <a:effectLst/>
                  <a:latin typeface="Arial" charset="0"/>
                </a:rPr>
                <a:t>&lt; 60 mm Hg*</a:t>
              </a:r>
            </a:p>
          </p:txBody>
        </p:sp>
      </p:grpSp>
      <p:grpSp>
        <p:nvGrpSpPr>
          <p:cNvPr id="127" name="Agrupar 77"/>
          <p:cNvGrpSpPr/>
          <p:nvPr/>
        </p:nvGrpSpPr>
        <p:grpSpPr>
          <a:xfrm>
            <a:off x="4942384" y="4387550"/>
            <a:ext cx="3581400" cy="1295400"/>
            <a:chOff x="4953000" y="4419600"/>
            <a:chExt cx="3581400" cy="1295400"/>
          </a:xfrm>
        </p:grpSpPr>
        <p:grpSp>
          <p:nvGrpSpPr>
            <p:cNvPr id="129" name="Agrupar 60"/>
            <p:cNvGrpSpPr/>
            <p:nvPr/>
          </p:nvGrpSpPr>
          <p:grpSpPr>
            <a:xfrm>
              <a:off x="4953000" y="4419600"/>
              <a:ext cx="3352800" cy="327142"/>
              <a:chOff x="1600200" y="3438561"/>
              <a:chExt cx="3352800" cy="327142"/>
            </a:xfrm>
          </p:grpSpPr>
          <p:sp>
            <p:nvSpPr>
              <p:cNvPr id="136" name="Text Box 11"/>
              <p:cNvSpPr txBox="1">
                <a:spLocks noChangeArrowheads="1"/>
              </p:cNvSpPr>
              <p:nvPr/>
            </p:nvSpPr>
            <p:spPr bwMode="auto">
              <a:xfrm>
                <a:off x="1981200" y="3438561"/>
                <a:ext cx="2971800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l" defTabSz="801688">
                  <a:buFontTx/>
                  <a:buNone/>
                </a:pPr>
                <a:r>
                  <a:rPr lang="en-GB" sz="1600" b="0" dirty="0">
                    <a:solidFill>
                      <a:srgbClr val="000000"/>
                    </a:solidFill>
                    <a:effectLst/>
                    <a:latin typeface="Arial" charset="0"/>
                  </a:rPr>
                  <a:t>PaO</a:t>
                </a:r>
                <a:r>
                  <a:rPr lang="en-GB" sz="1600" b="0" baseline="-25000" dirty="0">
                    <a:solidFill>
                      <a:srgbClr val="000000"/>
                    </a:solidFill>
                    <a:effectLst/>
                    <a:latin typeface="Arial" charset="0"/>
                  </a:rPr>
                  <a:t>2</a:t>
                </a:r>
                <a:r>
                  <a:rPr lang="en-GB" sz="1600" b="0" dirty="0">
                    <a:solidFill>
                      <a:srgbClr val="000000"/>
                    </a:solidFill>
                    <a:effectLst/>
                    <a:latin typeface="Arial" charset="0"/>
                  </a:rPr>
                  <a:t> &gt; 45 mm Hg </a:t>
                </a:r>
              </a:p>
            </p:txBody>
          </p:sp>
          <p:sp>
            <p:nvSpPr>
              <p:cNvPr id="137" name="Rombo 76"/>
              <p:cNvSpPr/>
              <p:nvPr/>
            </p:nvSpPr>
            <p:spPr bwMode="auto">
              <a:xfrm>
                <a:off x="1600200" y="3449732"/>
                <a:ext cx="304800" cy="304800"/>
              </a:xfrm>
              <a:prstGeom prst="diamond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24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</p:grpSp>
        <p:grpSp>
          <p:nvGrpSpPr>
            <p:cNvPr id="130" name="Agrupar 61"/>
            <p:cNvGrpSpPr/>
            <p:nvPr/>
          </p:nvGrpSpPr>
          <p:grpSpPr>
            <a:xfrm>
              <a:off x="4953000" y="4800600"/>
              <a:ext cx="3581400" cy="573363"/>
              <a:chOff x="1600200" y="3917716"/>
              <a:chExt cx="3581400" cy="573363"/>
            </a:xfrm>
          </p:grpSpPr>
          <p:sp>
            <p:nvSpPr>
              <p:cNvPr id="134" name="Text Box 11"/>
              <p:cNvSpPr txBox="1">
                <a:spLocks noChangeArrowheads="1"/>
              </p:cNvSpPr>
              <p:nvPr/>
            </p:nvSpPr>
            <p:spPr bwMode="auto">
              <a:xfrm>
                <a:off x="1981200" y="3917716"/>
                <a:ext cx="3200400" cy="573363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l" defTabSz="801688">
                  <a:buFontTx/>
                  <a:buNone/>
                </a:pPr>
                <a:r>
                  <a:rPr lang="en-GB" sz="1600" b="0" dirty="0">
                    <a:solidFill>
                      <a:srgbClr val="000000"/>
                    </a:solidFill>
                    <a:effectLst/>
                    <a:latin typeface="Arial" charset="0"/>
                  </a:rPr>
                  <a:t>Moderate respiratory acidosis </a:t>
                </a:r>
              </a:p>
              <a:p>
                <a:pPr algn="l" defTabSz="801688">
                  <a:buFontTx/>
                  <a:buNone/>
                </a:pPr>
                <a:r>
                  <a:rPr lang="en-GB" sz="1600" b="0" dirty="0">
                    <a:solidFill>
                      <a:srgbClr val="000000"/>
                    </a:solidFill>
                    <a:effectLst/>
                    <a:latin typeface="Arial" charset="0"/>
                  </a:rPr>
                  <a:t>(pH: 7,30-7,35)</a:t>
                </a:r>
              </a:p>
            </p:txBody>
          </p:sp>
          <p:sp>
            <p:nvSpPr>
              <p:cNvPr id="135" name="Rombo 74"/>
              <p:cNvSpPr/>
              <p:nvPr/>
            </p:nvSpPr>
            <p:spPr bwMode="auto">
              <a:xfrm>
                <a:off x="1600200" y="3951229"/>
                <a:ext cx="304800" cy="304800"/>
              </a:xfrm>
              <a:prstGeom prst="diamond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24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</p:grpSp>
        <p:grpSp>
          <p:nvGrpSpPr>
            <p:cNvPr id="131" name="Agrupar 62"/>
            <p:cNvGrpSpPr/>
            <p:nvPr/>
          </p:nvGrpSpPr>
          <p:grpSpPr>
            <a:xfrm>
              <a:off x="4953000" y="5387858"/>
              <a:ext cx="3581400" cy="327142"/>
              <a:chOff x="1600200" y="4657374"/>
              <a:chExt cx="3581400" cy="327142"/>
            </a:xfrm>
          </p:grpSpPr>
          <p:sp>
            <p:nvSpPr>
              <p:cNvPr id="132" name="Rombo 66"/>
              <p:cNvSpPr/>
              <p:nvPr/>
            </p:nvSpPr>
            <p:spPr bwMode="auto">
              <a:xfrm>
                <a:off x="1600200" y="4668545"/>
                <a:ext cx="304800" cy="304800"/>
              </a:xfrm>
              <a:prstGeom prst="diamond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24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33" name="Text Box 11"/>
              <p:cNvSpPr txBox="1">
                <a:spLocks noChangeArrowheads="1"/>
              </p:cNvSpPr>
              <p:nvPr/>
            </p:nvSpPr>
            <p:spPr bwMode="auto">
              <a:xfrm>
                <a:off x="1981200" y="4657374"/>
                <a:ext cx="3200400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l" defTabSz="801688">
                  <a:buFontTx/>
                  <a:buNone/>
                </a:pPr>
                <a:r>
                  <a:rPr lang="en-GB" sz="1600" b="0" dirty="0">
                    <a:solidFill>
                      <a:srgbClr val="000000"/>
                    </a:solidFill>
                    <a:effectLst/>
                    <a:latin typeface="Arial" charset="0"/>
                  </a:rPr>
                  <a:t>Severe significant comorbidity</a:t>
                </a:r>
              </a:p>
            </p:txBody>
          </p:sp>
        </p:grpSp>
      </p:grpSp>
      <p:sp>
        <p:nvSpPr>
          <p:cNvPr id="138" name="Text Box 11"/>
          <p:cNvSpPr txBox="1">
            <a:spLocks noChangeArrowheads="1"/>
          </p:cNvSpPr>
          <p:nvPr/>
        </p:nvSpPr>
        <p:spPr bwMode="auto">
          <a:xfrm>
            <a:off x="765463" y="3736795"/>
            <a:ext cx="6934200" cy="388697"/>
          </a:xfrm>
          <a:prstGeom prst="rect">
            <a:avLst/>
          </a:prstGeom>
          <a:solidFill>
            <a:schemeClr val="bg1"/>
          </a:solidFill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/>
          <a:p>
            <a:pPr algn="l" defTabSz="801688">
              <a:buFontTx/>
              <a:buNone/>
            </a:pPr>
            <a:r>
              <a:rPr lang="en-GB" sz="2000" dirty="0">
                <a:solidFill>
                  <a:srgbClr val="0070C0"/>
                </a:solidFill>
                <a:latin typeface="Arial"/>
                <a:cs typeface="Arial"/>
              </a:rPr>
              <a:t>At least one of the following and none for very severe</a:t>
            </a:r>
            <a:endParaRPr lang="en-GB" sz="2000" dirty="0">
              <a:solidFill>
                <a:srgbClr val="0070C0"/>
              </a:solidFill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87102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57"/>
          <p:cNvGrpSpPr/>
          <p:nvPr/>
        </p:nvGrpSpPr>
        <p:grpSpPr>
          <a:xfrm>
            <a:off x="228599" y="838200"/>
            <a:ext cx="5625479" cy="1180702"/>
            <a:chOff x="228599" y="990600"/>
            <a:chExt cx="5625479" cy="1180702"/>
          </a:xfrm>
        </p:grpSpPr>
        <p:grpSp>
          <p:nvGrpSpPr>
            <p:cNvPr id="3" name="Agrupar 36"/>
            <p:cNvGrpSpPr/>
            <p:nvPr/>
          </p:nvGrpSpPr>
          <p:grpSpPr>
            <a:xfrm>
              <a:off x="3491878" y="1243608"/>
              <a:ext cx="2362200" cy="609600"/>
              <a:chOff x="6807926" y="1853208"/>
              <a:chExt cx="1905000" cy="609600"/>
            </a:xfrm>
          </p:grpSpPr>
          <p:sp>
            <p:nvSpPr>
              <p:cNvPr id="70" name="Rectángulo redondeado 69"/>
              <p:cNvSpPr/>
              <p:nvPr/>
            </p:nvSpPr>
            <p:spPr bwMode="auto">
              <a:xfrm>
                <a:off x="6807926" y="1853208"/>
                <a:ext cx="1905000" cy="609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73" name="Text Box 11"/>
              <p:cNvSpPr txBox="1">
                <a:spLocks noChangeArrowheads="1"/>
              </p:cNvSpPr>
              <p:nvPr/>
            </p:nvSpPr>
            <p:spPr bwMode="auto">
              <a:xfrm>
                <a:off x="6924070" y="1995210"/>
                <a:ext cx="173181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b="1" dirty="0">
                    <a:solidFill>
                      <a:srgbClr val="FFFFFF"/>
                    </a:solidFill>
                    <a:latin typeface="Arial" charset="0"/>
                  </a:rPr>
                  <a:t>Severity </a:t>
                </a:r>
                <a:r>
                  <a:rPr lang="en-GB" sz="1600" b="1" dirty="0" err="1">
                    <a:solidFill>
                      <a:srgbClr val="FFFFFF"/>
                    </a:solidFill>
                    <a:latin typeface="Arial" charset="0"/>
                  </a:rPr>
                  <a:t>assesment</a:t>
                </a:r>
                <a:endParaRPr lang="en-GB" sz="1600" b="1" u="none" dirty="0">
                  <a:solidFill>
                    <a:srgbClr val="FFFFFF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62" name="Conector recto 61"/>
            <p:cNvCxnSpPr/>
            <p:nvPr/>
          </p:nvCxnSpPr>
          <p:spPr bwMode="auto">
            <a:xfrm>
              <a:off x="1600201" y="1544216"/>
              <a:ext cx="1828798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sp>
          <p:nvSpPr>
            <p:cNvPr id="65" name="Elipse 64"/>
            <p:cNvSpPr/>
            <p:nvPr/>
          </p:nvSpPr>
          <p:spPr bwMode="auto">
            <a:xfrm>
              <a:off x="228599" y="990600"/>
              <a:ext cx="1311471" cy="1180702"/>
            </a:xfrm>
            <a:prstGeom prst="ellipse">
              <a:avLst/>
            </a:prstGeom>
            <a:noFill/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4" name="Agrupar 74"/>
          <p:cNvGrpSpPr/>
          <p:nvPr/>
        </p:nvGrpSpPr>
        <p:grpSpPr>
          <a:xfrm>
            <a:off x="838200" y="1752997"/>
            <a:ext cx="7696200" cy="1142206"/>
            <a:chOff x="838200" y="1753394"/>
            <a:chExt cx="7696200" cy="1142206"/>
          </a:xfrm>
        </p:grpSpPr>
        <p:sp>
          <p:nvSpPr>
            <p:cNvPr id="109" name="Rectángulo redondeado 108"/>
            <p:cNvSpPr/>
            <p:nvPr/>
          </p:nvSpPr>
          <p:spPr bwMode="auto">
            <a:xfrm>
              <a:off x="838200" y="2438400"/>
              <a:ext cx="1524000" cy="457200"/>
            </a:xfrm>
            <a:prstGeom prst="roundRect">
              <a:avLst/>
            </a:prstGeom>
            <a:solidFill>
              <a:schemeClr val="accent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  <a:reflection stA="50000" endPos="75000" dist="12700" dir="5400000" sy="-100000" algn="bl" rotWithShape="0"/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Times New Roman" charset="0"/>
                <a:sym typeface="Symbol" charset="2"/>
              </a:endParaRPr>
            </a:p>
          </p:txBody>
        </p:sp>
        <p:grpSp>
          <p:nvGrpSpPr>
            <p:cNvPr id="6" name="Agrupar 70"/>
            <p:cNvGrpSpPr/>
            <p:nvPr/>
          </p:nvGrpSpPr>
          <p:grpSpPr>
            <a:xfrm>
              <a:off x="2743200" y="2438400"/>
              <a:ext cx="1524000" cy="457200"/>
              <a:chOff x="2743200" y="2438400"/>
              <a:chExt cx="1524000" cy="457200"/>
            </a:xfrm>
          </p:grpSpPr>
          <p:sp>
            <p:nvSpPr>
              <p:cNvPr id="107" name="Rectángulo redondeado 106"/>
              <p:cNvSpPr/>
              <p:nvPr/>
            </p:nvSpPr>
            <p:spPr bwMode="auto">
              <a:xfrm>
                <a:off x="27432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8" name="Text Box 11"/>
              <p:cNvSpPr txBox="1">
                <a:spLocks noChangeArrowheads="1"/>
              </p:cNvSpPr>
              <p:nvPr/>
            </p:nvSpPr>
            <p:spPr bwMode="auto">
              <a:xfrm>
                <a:off x="2777836" y="2534207"/>
                <a:ext cx="1454727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dirty="0">
                    <a:solidFill>
                      <a:srgbClr val="000000"/>
                    </a:solidFill>
                    <a:latin typeface="Arial" charset="0"/>
                  </a:rPr>
                  <a:t>Grave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cxnSp>
          <p:nvCxnSpPr>
            <p:cNvPr id="91" name="Conector recto 90"/>
            <p:cNvCxnSpPr/>
            <p:nvPr/>
          </p:nvCxnSpPr>
          <p:spPr bwMode="auto">
            <a:xfrm rot="5400000">
              <a:off x="4533106" y="1866900"/>
              <a:ext cx="228600" cy="1588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7" name="Agrupar 43"/>
            <p:cNvGrpSpPr/>
            <p:nvPr/>
          </p:nvGrpSpPr>
          <p:grpSpPr>
            <a:xfrm>
              <a:off x="1600942" y="1981199"/>
              <a:ext cx="6172658" cy="381000"/>
              <a:chOff x="3275806" y="2666999"/>
              <a:chExt cx="2440782" cy="381000"/>
            </a:xfrm>
          </p:grpSpPr>
          <p:cxnSp>
            <p:nvCxnSpPr>
              <p:cNvPr id="103" name="Conector recto 102"/>
              <p:cNvCxnSpPr/>
              <p:nvPr/>
            </p:nvCxnSpPr>
            <p:spPr bwMode="auto">
              <a:xfrm rot="5400000">
                <a:off x="3086100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05" name="Conector recto 104"/>
              <p:cNvCxnSpPr/>
              <p:nvPr/>
            </p:nvCxnSpPr>
            <p:spPr bwMode="auto">
              <a:xfrm flipV="1">
                <a:off x="3276600" y="2667000"/>
                <a:ext cx="2438400" cy="794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06" name="Conector recto 105"/>
              <p:cNvCxnSpPr/>
              <p:nvPr/>
            </p:nvCxnSpPr>
            <p:spPr bwMode="auto">
              <a:xfrm rot="5400000">
                <a:off x="5525294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  <p:cxnSp>
          <p:nvCxnSpPr>
            <p:cNvPr id="93" name="Conector recto 92"/>
            <p:cNvCxnSpPr/>
            <p:nvPr/>
          </p:nvCxnSpPr>
          <p:spPr bwMode="auto">
            <a:xfrm rot="5400000">
              <a:off x="3240433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94" name="Conector recto 93"/>
            <p:cNvCxnSpPr/>
            <p:nvPr/>
          </p:nvCxnSpPr>
          <p:spPr bwMode="auto">
            <a:xfrm rot="5400000">
              <a:off x="5602634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8" name="Agrupar 71"/>
            <p:cNvGrpSpPr/>
            <p:nvPr/>
          </p:nvGrpSpPr>
          <p:grpSpPr>
            <a:xfrm>
              <a:off x="5029200" y="2438400"/>
              <a:ext cx="1524000" cy="457200"/>
              <a:chOff x="5029200" y="2438400"/>
              <a:chExt cx="1524000" cy="457200"/>
            </a:xfrm>
          </p:grpSpPr>
          <p:sp>
            <p:nvSpPr>
              <p:cNvPr id="101" name="Rectángulo redondeado 100"/>
              <p:cNvSpPr/>
              <p:nvPr/>
            </p:nvSpPr>
            <p:spPr bwMode="auto">
              <a:xfrm>
                <a:off x="50292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2" name="Text Box 11"/>
              <p:cNvSpPr txBox="1">
                <a:spLocks noChangeArrowheads="1"/>
              </p:cNvSpPr>
              <p:nvPr/>
            </p:nvSpPr>
            <p:spPr bwMode="auto">
              <a:xfrm>
                <a:off x="5063836" y="2534207"/>
                <a:ext cx="1454728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dirty="0" err="1">
                    <a:solidFill>
                      <a:srgbClr val="000000"/>
                    </a:solidFill>
                    <a:latin typeface="Arial" charset="0"/>
                  </a:rPr>
                  <a:t>Moderada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" name="Agrupar 73"/>
            <p:cNvGrpSpPr/>
            <p:nvPr/>
          </p:nvGrpSpPr>
          <p:grpSpPr>
            <a:xfrm>
              <a:off x="7010400" y="2438400"/>
              <a:ext cx="1524000" cy="457200"/>
              <a:chOff x="7010400" y="2438400"/>
              <a:chExt cx="1524000" cy="457200"/>
            </a:xfrm>
          </p:grpSpPr>
          <p:sp>
            <p:nvSpPr>
              <p:cNvPr id="99" name="Rectángulo redondeado 98"/>
              <p:cNvSpPr/>
              <p:nvPr/>
            </p:nvSpPr>
            <p:spPr bwMode="auto">
              <a:xfrm>
                <a:off x="70104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0" name="Text Box 11"/>
              <p:cNvSpPr txBox="1">
                <a:spLocks noChangeArrowheads="1"/>
              </p:cNvSpPr>
              <p:nvPr/>
            </p:nvSpPr>
            <p:spPr bwMode="auto">
              <a:xfrm>
                <a:off x="7045036" y="2534207"/>
                <a:ext cx="1454728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b="1" dirty="0" err="1">
                    <a:solidFill>
                      <a:srgbClr val="000000"/>
                    </a:solidFill>
                    <a:latin typeface="Arial" charset="0"/>
                  </a:rPr>
                  <a:t>Leve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4" name="Agrupar 75"/>
          <p:cNvGrpSpPr/>
          <p:nvPr/>
        </p:nvGrpSpPr>
        <p:grpSpPr>
          <a:xfrm>
            <a:off x="1600942" y="1752997"/>
            <a:ext cx="6933458" cy="1142206"/>
            <a:chOff x="1600942" y="1753394"/>
            <a:chExt cx="6933458" cy="1142206"/>
          </a:xfrm>
        </p:grpSpPr>
        <p:grpSp>
          <p:nvGrpSpPr>
            <p:cNvPr id="16" name="Agrupar 70"/>
            <p:cNvGrpSpPr/>
            <p:nvPr/>
          </p:nvGrpSpPr>
          <p:grpSpPr>
            <a:xfrm>
              <a:off x="2743200" y="2438400"/>
              <a:ext cx="1524000" cy="457200"/>
              <a:chOff x="2743200" y="2438400"/>
              <a:chExt cx="1524000" cy="457200"/>
            </a:xfrm>
          </p:grpSpPr>
          <p:sp>
            <p:nvSpPr>
              <p:cNvPr id="95" name="Rectángulo redondeado 94"/>
              <p:cNvSpPr/>
              <p:nvPr/>
            </p:nvSpPr>
            <p:spPr bwMode="auto">
              <a:xfrm>
                <a:off x="27432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6" name="Text Box 11"/>
              <p:cNvSpPr txBox="1">
                <a:spLocks noChangeArrowheads="1"/>
              </p:cNvSpPr>
              <p:nvPr/>
            </p:nvSpPr>
            <p:spPr bwMode="auto">
              <a:xfrm>
                <a:off x="2758786" y="2529802"/>
                <a:ext cx="1454727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Severe</a:t>
                </a:r>
                <a:endParaRPr lang="en-GB" sz="1600" b="1" dirty="0">
                  <a:solidFill>
                    <a:schemeClr val="bg1">
                      <a:lumMod val="50000"/>
                    </a:schemeClr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79" name="Conector recto 78"/>
            <p:cNvCxnSpPr/>
            <p:nvPr/>
          </p:nvCxnSpPr>
          <p:spPr bwMode="auto">
            <a:xfrm rot="5400000">
              <a:off x="4533106" y="1866900"/>
              <a:ext cx="228600" cy="1588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17" name="Agrupar 43"/>
            <p:cNvGrpSpPr/>
            <p:nvPr/>
          </p:nvGrpSpPr>
          <p:grpSpPr>
            <a:xfrm>
              <a:off x="1600942" y="1981199"/>
              <a:ext cx="6172658" cy="381000"/>
              <a:chOff x="3275806" y="2666999"/>
              <a:chExt cx="2440782" cy="381000"/>
            </a:xfrm>
          </p:grpSpPr>
          <p:cxnSp>
            <p:nvCxnSpPr>
              <p:cNvPr id="89" name="Conector recto 88"/>
              <p:cNvCxnSpPr/>
              <p:nvPr/>
            </p:nvCxnSpPr>
            <p:spPr bwMode="auto">
              <a:xfrm rot="5400000">
                <a:off x="3086100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90" name="Conector recto 89"/>
              <p:cNvCxnSpPr/>
              <p:nvPr/>
            </p:nvCxnSpPr>
            <p:spPr bwMode="auto">
              <a:xfrm flipV="1">
                <a:off x="3276600" y="2667000"/>
                <a:ext cx="2438400" cy="794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92" name="Conector recto 91"/>
              <p:cNvCxnSpPr/>
              <p:nvPr/>
            </p:nvCxnSpPr>
            <p:spPr bwMode="auto">
              <a:xfrm rot="5400000">
                <a:off x="5525294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  <p:cxnSp>
          <p:nvCxnSpPr>
            <p:cNvPr id="81" name="Conector recto 80"/>
            <p:cNvCxnSpPr/>
            <p:nvPr/>
          </p:nvCxnSpPr>
          <p:spPr bwMode="auto">
            <a:xfrm rot="5400000">
              <a:off x="3240433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82" name="Conector recto 81"/>
            <p:cNvCxnSpPr/>
            <p:nvPr/>
          </p:nvCxnSpPr>
          <p:spPr bwMode="auto">
            <a:xfrm rot="5400000">
              <a:off x="5602634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18" name="Agrupar 71"/>
            <p:cNvGrpSpPr/>
            <p:nvPr/>
          </p:nvGrpSpPr>
          <p:grpSpPr>
            <a:xfrm>
              <a:off x="5029200" y="2438400"/>
              <a:ext cx="1524000" cy="457200"/>
              <a:chOff x="5029200" y="2438400"/>
              <a:chExt cx="1524000" cy="457200"/>
            </a:xfrm>
          </p:grpSpPr>
          <p:sp>
            <p:nvSpPr>
              <p:cNvPr id="87" name="Rectángulo redondeado 86"/>
              <p:cNvSpPr/>
              <p:nvPr/>
            </p:nvSpPr>
            <p:spPr bwMode="auto">
              <a:xfrm>
                <a:off x="50292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8" name="Text Box 11"/>
              <p:cNvSpPr txBox="1">
                <a:spLocks noChangeArrowheads="1"/>
              </p:cNvSpPr>
              <p:nvPr/>
            </p:nvSpPr>
            <p:spPr bwMode="auto">
              <a:xfrm>
                <a:off x="5063836" y="2548852"/>
                <a:ext cx="145472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Moderate</a:t>
                </a:r>
                <a:endParaRPr lang="en-GB" sz="1600" b="1" dirty="0">
                  <a:solidFill>
                    <a:schemeClr val="bg1">
                      <a:lumMod val="50000"/>
                    </a:schemeClr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9" name="Agrupar 73"/>
            <p:cNvGrpSpPr/>
            <p:nvPr/>
          </p:nvGrpSpPr>
          <p:grpSpPr>
            <a:xfrm>
              <a:off x="7010400" y="2438400"/>
              <a:ext cx="1524000" cy="457200"/>
              <a:chOff x="7010400" y="2438400"/>
              <a:chExt cx="1524000" cy="457200"/>
            </a:xfrm>
          </p:grpSpPr>
          <p:sp>
            <p:nvSpPr>
              <p:cNvPr id="85" name="Rectángulo redondeado 84"/>
              <p:cNvSpPr/>
              <p:nvPr/>
            </p:nvSpPr>
            <p:spPr bwMode="auto">
              <a:xfrm>
                <a:off x="70104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6" name="Text Box 11"/>
              <p:cNvSpPr txBox="1">
                <a:spLocks noChangeArrowheads="1"/>
              </p:cNvSpPr>
              <p:nvPr/>
            </p:nvSpPr>
            <p:spPr bwMode="auto">
              <a:xfrm>
                <a:off x="7045036" y="2548852"/>
                <a:ext cx="145472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b="1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Mild</a:t>
                </a:r>
              </a:p>
            </p:txBody>
          </p:sp>
        </p:grpSp>
      </p:grpSp>
      <p:sp>
        <p:nvSpPr>
          <p:cNvPr id="71" name="Text Box 49"/>
          <p:cNvSpPr txBox="1">
            <a:spLocks noChangeArrowheads="1"/>
          </p:cNvSpPr>
          <p:nvPr/>
        </p:nvSpPr>
        <p:spPr bwMode="auto">
          <a:xfrm>
            <a:off x="44450" y="1187460"/>
            <a:ext cx="1739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ct val="40000"/>
              </a:spcAft>
              <a:defRPr/>
            </a:pPr>
            <a:r>
              <a:rPr lang="es-ES_tradnl" sz="2400" b="1" dirty="0">
                <a:solidFill>
                  <a:srgbClr val="0070C0"/>
                </a:solidFill>
                <a:latin typeface="Arial"/>
                <a:ea typeface="+mn-ea"/>
                <a:cs typeface="Arial"/>
              </a:rPr>
              <a:t>STEP</a:t>
            </a:r>
            <a:r>
              <a:rPr lang="es-ES_tradnl" sz="2400" b="1" dirty="0">
                <a:solidFill>
                  <a:srgbClr val="0070C0"/>
                </a:solidFill>
                <a:effectLst/>
                <a:latin typeface="Arial"/>
                <a:ea typeface="+mn-ea"/>
                <a:cs typeface="Arial"/>
              </a:rPr>
              <a:t> 2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922049" y="2481937"/>
            <a:ext cx="1441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801688">
              <a:buFontTx/>
              <a:buNone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Very Severe</a:t>
            </a:r>
            <a:endParaRPr lang="en-GB" b="1" dirty="0">
              <a:solidFill>
                <a:schemeClr val="bg1">
                  <a:lumMod val="50000"/>
                </a:schemeClr>
              </a:solidFill>
              <a:latin typeface="Arial" charset="0"/>
            </a:endParaRPr>
          </a:p>
        </p:txBody>
      </p:sp>
      <p:grpSp>
        <p:nvGrpSpPr>
          <p:cNvPr id="66" name="Agrupar 68"/>
          <p:cNvGrpSpPr/>
          <p:nvPr/>
        </p:nvGrpSpPr>
        <p:grpSpPr>
          <a:xfrm>
            <a:off x="1056184" y="2980140"/>
            <a:ext cx="4752334" cy="3617212"/>
            <a:chOff x="1600200" y="2707390"/>
            <a:chExt cx="3679588" cy="3617212"/>
          </a:xfrm>
        </p:grpSpPr>
        <p:cxnSp>
          <p:nvCxnSpPr>
            <p:cNvPr id="67" name="Conector recto 70"/>
            <p:cNvCxnSpPr/>
            <p:nvPr/>
          </p:nvCxnSpPr>
          <p:spPr bwMode="auto">
            <a:xfrm rot="5400000">
              <a:off x="38498" y="4762104"/>
              <a:ext cx="3124201" cy="795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69" name="Conector recto 71"/>
            <p:cNvCxnSpPr/>
            <p:nvPr/>
          </p:nvCxnSpPr>
          <p:spPr bwMode="auto">
            <a:xfrm rot="5400000">
              <a:off x="5041171" y="2935593"/>
              <a:ext cx="457201" cy="796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72" name="Conector recto 73"/>
            <p:cNvCxnSpPr/>
            <p:nvPr/>
          </p:nvCxnSpPr>
          <p:spPr bwMode="auto">
            <a:xfrm flipV="1">
              <a:off x="1600200" y="3178542"/>
              <a:ext cx="3679588" cy="21858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</p:grpSp>
      <p:sp>
        <p:nvSpPr>
          <p:cNvPr id="97" name="Rectángulo redondeado 96"/>
          <p:cNvSpPr/>
          <p:nvPr/>
        </p:nvSpPr>
        <p:spPr>
          <a:xfrm>
            <a:off x="5063836" y="2457053"/>
            <a:ext cx="1489364" cy="418544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err="1"/>
              <a:t>Moderate</a:t>
            </a:r>
            <a:endParaRPr lang="es-ES" b="1" dirty="0"/>
          </a:p>
        </p:txBody>
      </p:sp>
      <p:grpSp>
        <p:nvGrpSpPr>
          <p:cNvPr id="98" name="Agrupar 60"/>
          <p:cNvGrpSpPr/>
          <p:nvPr/>
        </p:nvGrpSpPr>
        <p:grpSpPr>
          <a:xfrm>
            <a:off x="933450" y="4312622"/>
            <a:ext cx="5036130" cy="357920"/>
            <a:chOff x="1600200" y="3407783"/>
            <a:chExt cx="5036130" cy="357920"/>
          </a:xfrm>
        </p:grpSpPr>
        <p:sp>
          <p:nvSpPr>
            <p:cNvPr id="111" name="Text Box 11"/>
            <p:cNvSpPr txBox="1">
              <a:spLocks noChangeArrowheads="1"/>
            </p:cNvSpPr>
            <p:nvPr/>
          </p:nvSpPr>
          <p:spPr bwMode="auto">
            <a:xfrm>
              <a:off x="1981200" y="3407783"/>
              <a:ext cx="4655130" cy="35792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l" defTabSz="801688">
                <a:buFontTx/>
                <a:buNone/>
              </a:pPr>
              <a:r>
                <a:rPr lang="en-GB" b="0" dirty="0">
                  <a:solidFill>
                    <a:srgbClr val="000000"/>
                  </a:solidFill>
                  <a:effectLst/>
                  <a:latin typeface="Arial" charset="0"/>
                </a:rPr>
                <a:t>FEV</a:t>
              </a:r>
              <a:r>
                <a:rPr lang="en-GB" b="0" baseline="-25000" dirty="0">
                  <a:solidFill>
                    <a:srgbClr val="000000"/>
                  </a:solidFill>
                  <a:effectLst/>
                  <a:latin typeface="Arial" charset="0"/>
                </a:rPr>
                <a:t>1</a:t>
              </a:r>
              <a:r>
                <a:rPr lang="en-GB" b="0" dirty="0">
                  <a:solidFill>
                    <a:srgbClr val="000000"/>
                  </a:solidFill>
                  <a:effectLst/>
                  <a:latin typeface="Arial" charset="0"/>
                </a:rPr>
                <a:t> &lt; 50%</a:t>
              </a:r>
            </a:p>
          </p:txBody>
        </p:sp>
        <p:sp>
          <p:nvSpPr>
            <p:cNvPr id="112" name="Rombo 122"/>
            <p:cNvSpPr/>
            <p:nvPr/>
          </p:nvSpPr>
          <p:spPr bwMode="auto">
            <a:xfrm>
              <a:off x="1600200" y="3449732"/>
              <a:ext cx="304800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114" name="Agrupar 61"/>
          <p:cNvGrpSpPr/>
          <p:nvPr/>
        </p:nvGrpSpPr>
        <p:grpSpPr>
          <a:xfrm>
            <a:off x="933450" y="4712672"/>
            <a:ext cx="5017080" cy="357920"/>
            <a:chOff x="1600200" y="3928330"/>
            <a:chExt cx="5017080" cy="357920"/>
          </a:xfrm>
        </p:grpSpPr>
        <p:sp>
          <p:nvSpPr>
            <p:cNvPr id="115" name="Text Box 11"/>
            <p:cNvSpPr txBox="1">
              <a:spLocks noChangeArrowheads="1"/>
            </p:cNvSpPr>
            <p:nvPr/>
          </p:nvSpPr>
          <p:spPr bwMode="auto">
            <a:xfrm>
              <a:off x="1962150" y="3928330"/>
              <a:ext cx="4655130" cy="35792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l" defTabSz="801688">
                <a:buFontTx/>
                <a:buNone/>
              </a:pPr>
              <a:r>
                <a:rPr lang="en-GB" b="0" dirty="0">
                  <a:solidFill>
                    <a:srgbClr val="000000"/>
                  </a:solidFill>
                  <a:effectLst/>
                  <a:latin typeface="Arial" charset="0"/>
                </a:rPr>
                <a:t>Cardiac comorbidity</a:t>
              </a:r>
            </a:p>
          </p:txBody>
        </p:sp>
        <p:sp>
          <p:nvSpPr>
            <p:cNvPr id="117" name="Rombo 125"/>
            <p:cNvSpPr/>
            <p:nvPr/>
          </p:nvSpPr>
          <p:spPr bwMode="auto">
            <a:xfrm>
              <a:off x="1600200" y="3951229"/>
              <a:ext cx="304800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118" name="Agrupar 62"/>
          <p:cNvGrpSpPr/>
          <p:nvPr/>
        </p:nvGrpSpPr>
        <p:grpSpPr>
          <a:xfrm>
            <a:off x="933450" y="5112722"/>
            <a:ext cx="5017080" cy="357920"/>
            <a:chOff x="1600200" y="4556980"/>
            <a:chExt cx="5017080" cy="357920"/>
          </a:xfrm>
        </p:grpSpPr>
        <p:sp>
          <p:nvSpPr>
            <p:cNvPr id="120" name="Rombo 127"/>
            <p:cNvSpPr/>
            <p:nvPr/>
          </p:nvSpPr>
          <p:spPr bwMode="auto">
            <a:xfrm>
              <a:off x="1600200" y="4560829"/>
              <a:ext cx="304800" cy="304800"/>
            </a:xfrm>
            <a:prstGeom prst="diamond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21" name="Text Box 11"/>
            <p:cNvSpPr txBox="1">
              <a:spLocks noChangeArrowheads="1"/>
            </p:cNvSpPr>
            <p:nvPr/>
          </p:nvSpPr>
          <p:spPr bwMode="auto">
            <a:xfrm>
              <a:off x="1962150" y="4556980"/>
              <a:ext cx="4655130" cy="35792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l" defTabSz="801688">
                <a:buFontTx/>
                <a:buNone/>
              </a:pPr>
              <a:r>
                <a:rPr lang="en-GB" b="0" dirty="0">
                  <a:solidFill>
                    <a:srgbClr val="000000"/>
                  </a:solidFill>
                  <a:effectLst/>
                  <a:latin typeface="Arial" charset="0"/>
                </a:rPr>
                <a:t>Previous exacerbation during the past year</a:t>
              </a:r>
            </a:p>
          </p:txBody>
        </p:sp>
      </p:grpSp>
      <p:grpSp>
        <p:nvGrpSpPr>
          <p:cNvPr id="124" name="Agrupar 70"/>
          <p:cNvGrpSpPr/>
          <p:nvPr/>
        </p:nvGrpSpPr>
        <p:grpSpPr>
          <a:xfrm>
            <a:off x="5664780" y="4267200"/>
            <a:ext cx="3352666" cy="1752600"/>
            <a:chOff x="5715000" y="4495800"/>
            <a:chExt cx="3352666" cy="1752600"/>
          </a:xfrm>
        </p:grpSpPr>
        <p:sp>
          <p:nvSpPr>
            <p:cNvPr id="128" name="Text Box 11"/>
            <p:cNvSpPr txBox="1">
              <a:spLocks noChangeArrowheads="1"/>
            </p:cNvSpPr>
            <p:nvPr/>
          </p:nvSpPr>
          <p:spPr bwMode="auto">
            <a:xfrm>
              <a:off x="6159946" y="5054641"/>
              <a:ext cx="2907720" cy="634918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b="1" dirty="0">
                  <a:solidFill>
                    <a:srgbClr val="000000"/>
                  </a:solidFill>
                  <a:effectLst/>
                  <a:latin typeface="Arial" charset="0"/>
                </a:rPr>
                <a:t>High risk for </a:t>
              </a:r>
            </a:p>
            <a:p>
              <a:pPr defTabSz="801688">
                <a:buFontTx/>
                <a:buNone/>
              </a:pPr>
              <a:r>
                <a:rPr lang="en-GB" b="1" dirty="0">
                  <a:solidFill>
                    <a:srgbClr val="000000"/>
                  </a:solidFill>
                  <a:effectLst/>
                  <a:latin typeface="Arial" charset="0"/>
                </a:rPr>
                <a:t>treatment failure</a:t>
              </a:r>
            </a:p>
          </p:txBody>
        </p:sp>
        <p:sp>
          <p:nvSpPr>
            <p:cNvPr id="138" name="Cerrar llave 68"/>
            <p:cNvSpPr/>
            <p:nvPr/>
          </p:nvSpPr>
          <p:spPr bwMode="auto">
            <a:xfrm>
              <a:off x="5715000" y="4495800"/>
              <a:ext cx="304800" cy="1752600"/>
            </a:xfrm>
            <a:prstGeom prst="rightBrac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</p:grpSp>
      <p:sp>
        <p:nvSpPr>
          <p:cNvPr id="139" name="Text Box 11"/>
          <p:cNvSpPr txBox="1">
            <a:spLocks noChangeArrowheads="1"/>
          </p:cNvSpPr>
          <p:nvPr/>
        </p:nvSpPr>
        <p:spPr bwMode="auto">
          <a:xfrm>
            <a:off x="765463" y="3736795"/>
            <a:ext cx="6934200" cy="388697"/>
          </a:xfrm>
          <a:prstGeom prst="rect">
            <a:avLst/>
          </a:prstGeom>
          <a:solidFill>
            <a:schemeClr val="bg1"/>
          </a:solidFill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/>
          <a:p>
            <a:pPr algn="l" defTabSz="801688">
              <a:buFontTx/>
              <a:buNone/>
            </a:pPr>
            <a:r>
              <a:rPr lang="en-GB" sz="2000" dirty="0">
                <a:solidFill>
                  <a:srgbClr val="0070C0"/>
                </a:solidFill>
                <a:latin typeface="Arial"/>
                <a:cs typeface="Arial"/>
              </a:rPr>
              <a:t>At least one of the following and none for severe</a:t>
            </a:r>
            <a:endParaRPr lang="en-GB" sz="2000" dirty="0">
              <a:solidFill>
                <a:srgbClr val="0070C0"/>
              </a:solidFill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932513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57"/>
          <p:cNvGrpSpPr/>
          <p:nvPr/>
        </p:nvGrpSpPr>
        <p:grpSpPr>
          <a:xfrm>
            <a:off x="228599" y="838200"/>
            <a:ext cx="5625479" cy="1180702"/>
            <a:chOff x="228599" y="990600"/>
            <a:chExt cx="5625479" cy="1180702"/>
          </a:xfrm>
        </p:grpSpPr>
        <p:grpSp>
          <p:nvGrpSpPr>
            <p:cNvPr id="3" name="Agrupar 36"/>
            <p:cNvGrpSpPr/>
            <p:nvPr/>
          </p:nvGrpSpPr>
          <p:grpSpPr>
            <a:xfrm>
              <a:off x="3491878" y="1243608"/>
              <a:ext cx="2362200" cy="609600"/>
              <a:chOff x="6807926" y="1853208"/>
              <a:chExt cx="1905000" cy="609600"/>
            </a:xfrm>
          </p:grpSpPr>
          <p:sp>
            <p:nvSpPr>
              <p:cNvPr id="70" name="Rectángulo redondeado 69"/>
              <p:cNvSpPr/>
              <p:nvPr/>
            </p:nvSpPr>
            <p:spPr bwMode="auto">
              <a:xfrm>
                <a:off x="6807926" y="1853208"/>
                <a:ext cx="1905000" cy="609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73" name="Text Box 11"/>
              <p:cNvSpPr txBox="1">
                <a:spLocks noChangeArrowheads="1"/>
              </p:cNvSpPr>
              <p:nvPr/>
            </p:nvSpPr>
            <p:spPr bwMode="auto">
              <a:xfrm>
                <a:off x="6924070" y="1995210"/>
                <a:ext cx="173181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600" b="1" dirty="0">
                    <a:solidFill>
                      <a:srgbClr val="FFFFFF"/>
                    </a:solidFill>
                    <a:latin typeface="Arial" charset="0"/>
                  </a:rPr>
                  <a:t>Severity </a:t>
                </a:r>
                <a:r>
                  <a:rPr lang="en-GB" sz="1600" b="1" dirty="0" err="1">
                    <a:solidFill>
                      <a:srgbClr val="FFFFFF"/>
                    </a:solidFill>
                    <a:latin typeface="Arial" charset="0"/>
                  </a:rPr>
                  <a:t>assesment</a:t>
                </a:r>
                <a:endParaRPr lang="en-GB" sz="1600" b="1" u="none" dirty="0">
                  <a:solidFill>
                    <a:srgbClr val="FFFFFF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62" name="Conector recto 61"/>
            <p:cNvCxnSpPr/>
            <p:nvPr/>
          </p:nvCxnSpPr>
          <p:spPr bwMode="auto">
            <a:xfrm>
              <a:off x="1600201" y="1544216"/>
              <a:ext cx="1828798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sp>
          <p:nvSpPr>
            <p:cNvPr id="65" name="Elipse 64"/>
            <p:cNvSpPr/>
            <p:nvPr/>
          </p:nvSpPr>
          <p:spPr bwMode="auto">
            <a:xfrm>
              <a:off x="228599" y="990600"/>
              <a:ext cx="1311471" cy="1180702"/>
            </a:xfrm>
            <a:prstGeom prst="ellipse">
              <a:avLst/>
            </a:prstGeom>
            <a:noFill/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</p:grpSp>
      <p:grpSp>
        <p:nvGrpSpPr>
          <p:cNvPr id="4" name="Agrupar 74"/>
          <p:cNvGrpSpPr/>
          <p:nvPr/>
        </p:nvGrpSpPr>
        <p:grpSpPr>
          <a:xfrm>
            <a:off x="838200" y="1752997"/>
            <a:ext cx="7696200" cy="1142206"/>
            <a:chOff x="838200" y="1753394"/>
            <a:chExt cx="7696200" cy="1142206"/>
          </a:xfrm>
        </p:grpSpPr>
        <p:sp>
          <p:nvSpPr>
            <p:cNvPr id="109" name="Rectángulo redondeado 108"/>
            <p:cNvSpPr/>
            <p:nvPr/>
          </p:nvSpPr>
          <p:spPr bwMode="auto">
            <a:xfrm>
              <a:off x="838200" y="2438400"/>
              <a:ext cx="1524000" cy="457200"/>
            </a:xfrm>
            <a:prstGeom prst="roundRect">
              <a:avLst/>
            </a:prstGeom>
            <a:solidFill>
              <a:schemeClr val="accent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  <a:reflection stA="50000" endPos="75000" dist="12700" dir="5400000" sy="-100000" algn="bl" rotWithShape="0"/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latin typeface="Times New Roman" charset="0"/>
                <a:sym typeface="Symbol" charset="2"/>
              </a:endParaRPr>
            </a:p>
          </p:txBody>
        </p:sp>
        <p:grpSp>
          <p:nvGrpSpPr>
            <p:cNvPr id="6" name="Agrupar 70"/>
            <p:cNvGrpSpPr/>
            <p:nvPr/>
          </p:nvGrpSpPr>
          <p:grpSpPr>
            <a:xfrm>
              <a:off x="2743200" y="2438400"/>
              <a:ext cx="1524000" cy="457200"/>
              <a:chOff x="2743200" y="2438400"/>
              <a:chExt cx="1524000" cy="457200"/>
            </a:xfrm>
          </p:grpSpPr>
          <p:sp>
            <p:nvSpPr>
              <p:cNvPr id="107" name="Rectángulo redondeado 106"/>
              <p:cNvSpPr/>
              <p:nvPr/>
            </p:nvSpPr>
            <p:spPr bwMode="auto">
              <a:xfrm>
                <a:off x="27432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8" name="Text Box 11"/>
              <p:cNvSpPr txBox="1">
                <a:spLocks noChangeArrowheads="1"/>
              </p:cNvSpPr>
              <p:nvPr/>
            </p:nvSpPr>
            <p:spPr bwMode="auto">
              <a:xfrm>
                <a:off x="2777836" y="2534207"/>
                <a:ext cx="1454727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dirty="0">
                    <a:solidFill>
                      <a:srgbClr val="000000"/>
                    </a:solidFill>
                    <a:latin typeface="Arial" charset="0"/>
                  </a:rPr>
                  <a:t>Grave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cxnSp>
          <p:nvCxnSpPr>
            <p:cNvPr id="91" name="Conector recto 90"/>
            <p:cNvCxnSpPr/>
            <p:nvPr/>
          </p:nvCxnSpPr>
          <p:spPr bwMode="auto">
            <a:xfrm rot="5400000">
              <a:off x="4533106" y="1866900"/>
              <a:ext cx="228600" cy="1588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7" name="Agrupar 43"/>
            <p:cNvGrpSpPr/>
            <p:nvPr/>
          </p:nvGrpSpPr>
          <p:grpSpPr>
            <a:xfrm>
              <a:off x="1600942" y="1981199"/>
              <a:ext cx="6172658" cy="381000"/>
              <a:chOff x="3275806" y="2666999"/>
              <a:chExt cx="2440782" cy="381000"/>
            </a:xfrm>
          </p:grpSpPr>
          <p:cxnSp>
            <p:nvCxnSpPr>
              <p:cNvPr id="103" name="Conector recto 102"/>
              <p:cNvCxnSpPr/>
              <p:nvPr/>
            </p:nvCxnSpPr>
            <p:spPr bwMode="auto">
              <a:xfrm rot="5400000">
                <a:off x="3086100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05" name="Conector recto 104"/>
              <p:cNvCxnSpPr/>
              <p:nvPr/>
            </p:nvCxnSpPr>
            <p:spPr bwMode="auto">
              <a:xfrm flipV="1">
                <a:off x="3276600" y="2667000"/>
                <a:ext cx="2438400" cy="794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06" name="Conector recto 105"/>
              <p:cNvCxnSpPr/>
              <p:nvPr/>
            </p:nvCxnSpPr>
            <p:spPr bwMode="auto">
              <a:xfrm rot="5400000">
                <a:off x="5525294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  <p:cxnSp>
          <p:nvCxnSpPr>
            <p:cNvPr id="93" name="Conector recto 92"/>
            <p:cNvCxnSpPr/>
            <p:nvPr/>
          </p:nvCxnSpPr>
          <p:spPr bwMode="auto">
            <a:xfrm rot="5400000">
              <a:off x="3240433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94" name="Conector recto 93"/>
            <p:cNvCxnSpPr/>
            <p:nvPr/>
          </p:nvCxnSpPr>
          <p:spPr bwMode="auto">
            <a:xfrm rot="5400000">
              <a:off x="5602634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8" name="Agrupar 71"/>
            <p:cNvGrpSpPr/>
            <p:nvPr/>
          </p:nvGrpSpPr>
          <p:grpSpPr>
            <a:xfrm>
              <a:off x="5029200" y="2438400"/>
              <a:ext cx="1524000" cy="457200"/>
              <a:chOff x="5029200" y="2438400"/>
              <a:chExt cx="1524000" cy="457200"/>
            </a:xfrm>
          </p:grpSpPr>
          <p:sp>
            <p:nvSpPr>
              <p:cNvPr id="101" name="Rectángulo redondeado 100"/>
              <p:cNvSpPr/>
              <p:nvPr/>
            </p:nvSpPr>
            <p:spPr bwMode="auto">
              <a:xfrm>
                <a:off x="50292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2" name="Text Box 11"/>
              <p:cNvSpPr txBox="1">
                <a:spLocks noChangeArrowheads="1"/>
              </p:cNvSpPr>
              <p:nvPr/>
            </p:nvSpPr>
            <p:spPr bwMode="auto">
              <a:xfrm>
                <a:off x="5063836" y="2534207"/>
                <a:ext cx="1454728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dirty="0" err="1">
                    <a:solidFill>
                      <a:srgbClr val="000000"/>
                    </a:solidFill>
                    <a:latin typeface="Arial" charset="0"/>
                  </a:rPr>
                  <a:t>Moderada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9" name="Agrupar 73"/>
            <p:cNvGrpSpPr/>
            <p:nvPr/>
          </p:nvGrpSpPr>
          <p:grpSpPr>
            <a:xfrm>
              <a:off x="7010400" y="2438400"/>
              <a:ext cx="1524000" cy="457200"/>
              <a:chOff x="7010400" y="2438400"/>
              <a:chExt cx="1524000" cy="457200"/>
            </a:xfrm>
          </p:grpSpPr>
          <p:sp>
            <p:nvSpPr>
              <p:cNvPr id="99" name="Rectángulo redondeado 98"/>
              <p:cNvSpPr/>
              <p:nvPr/>
            </p:nvSpPr>
            <p:spPr bwMode="auto">
              <a:xfrm>
                <a:off x="7010400" y="2438400"/>
                <a:ext cx="1524000" cy="457200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00" name="Text Box 11"/>
              <p:cNvSpPr txBox="1">
                <a:spLocks noChangeArrowheads="1"/>
              </p:cNvSpPr>
              <p:nvPr/>
            </p:nvSpPr>
            <p:spPr bwMode="auto">
              <a:xfrm>
                <a:off x="7045036" y="2534207"/>
                <a:ext cx="1454728" cy="26558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1200" b="1" dirty="0" err="1">
                    <a:solidFill>
                      <a:srgbClr val="000000"/>
                    </a:solidFill>
                    <a:latin typeface="Arial" charset="0"/>
                  </a:rPr>
                  <a:t>Leve</a:t>
                </a:r>
                <a:endParaRPr lang="en-GB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4" name="Agrupar 75"/>
          <p:cNvGrpSpPr/>
          <p:nvPr/>
        </p:nvGrpSpPr>
        <p:grpSpPr>
          <a:xfrm>
            <a:off x="1600942" y="1752997"/>
            <a:ext cx="6933458" cy="1142206"/>
            <a:chOff x="1600942" y="1753394"/>
            <a:chExt cx="6933458" cy="1142206"/>
          </a:xfrm>
        </p:grpSpPr>
        <p:grpSp>
          <p:nvGrpSpPr>
            <p:cNvPr id="16" name="Agrupar 70"/>
            <p:cNvGrpSpPr/>
            <p:nvPr/>
          </p:nvGrpSpPr>
          <p:grpSpPr>
            <a:xfrm>
              <a:off x="2743200" y="2438400"/>
              <a:ext cx="1524000" cy="457200"/>
              <a:chOff x="2743200" y="2438400"/>
              <a:chExt cx="1524000" cy="457200"/>
            </a:xfrm>
          </p:grpSpPr>
          <p:sp>
            <p:nvSpPr>
              <p:cNvPr id="95" name="Rectángulo redondeado 94"/>
              <p:cNvSpPr/>
              <p:nvPr/>
            </p:nvSpPr>
            <p:spPr bwMode="auto">
              <a:xfrm>
                <a:off x="27432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96" name="Text Box 11"/>
              <p:cNvSpPr txBox="1">
                <a:spLocks noChangeArrowheads="1"/>
              </p:cNvSpPr>
              <p:nvPr/>
            </p:nvSpPr>
            <p:spPr bwMode="auto">
              <a:xfrm>
                <a:off x="2758786" y="2529802"/>
                <a:ext cx="1454727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Severe</a:t>
                </a:r>
                <a:endParaRPr lang="en-GB" sz="1600" b="1" dirty="0">
                  <a:solidFill>
                    <a:schemeClr val="bg1">
                      <a:lumMod val="50000"/>
                    </a:schemeClr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79" name="Conector recto 78"/>
            <p:cNvCxnSpPr/>
            <p:nvPr/>
          </p:nvCxnSpPr>
          <p:spPr bwMode="auto">
            <a:xfrm rot="5400000">
              <a:off x="4533106" y="1866900"/>
              <a:ext cx="228600" cy="1588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17" name="Agrupar 43"/>
            <p:cNvGrpSpPr/>
            <p:nvPr/>
          </p:nvGrpSpPr>
          <p:grpSpPr>
            <a:xfrm>
              <a:off x="1600942" y="1981199"/>
              <a:ext cx="6172658" cy="381000"/>
              <a:chOff x="3275806" y="2666999"/>
              <a:chExt cx="2440782" cy="381000"/>
            </a:xfrm>
          </p:grpSpPr>
          <p:cxnSp>
            <p:nvCxnSpPr>
              <p:cNvPr id="89" name="Conector recto 88"/>
              <p:cNvCxnSpPr/>
              <p:nvPr/>
            </p:nvCxnSpPr>
            <p:spPr bwMode="auto">
              <a:xfrm rot="5400000">
                <a:off x="3086100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90" name="Conector recto 89"/>
              <p:cNvCxnSpPr/>
              <p:nvPr/>
            </p:nvCxnSpPr>
            <p:spPr bwMode="auto">
              <a:xfrm flipV="1">
                <a:off x="3276600" y="2667000"/>
                <a:ext cx="2438400" cy="794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92" name="Conector recto 91"/>
              <p:cNvCxnSpPr/>
              <p:nvPr/>
            </p:nvCxnSpPr>
            <p:spPr bwMode="auto">
              <a:xfrm rot="5400000">
                <a:off x="5525294" y="2856705"/>
                <a:ext cx="381000" cy="1588"/>
              </a:xfrm>
              <a:prstGeom prst="line">
                <a:avLst/>
              </a:prstGeom>
              <a:solidFill>
                <a:schemeClr val="accent1"/>
              </a:solidFill>
              <a:ln w="3810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</p:grpSp>
        <p:cxnSp>
          <p:nvCxnSpPr>
            <p:cNvPr id="81" name="Conector recto 80"/>
            <p:cNvCxnSpPr/>
            <p:nvPr/>
          </p:nvCxnSpPr>
          <p:spPr bwMode="auto">
            <a:xfrm rot="5400000">
              <a:off x="3240433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82" name="Conector recto 81"/>
            <p:cNvCxnSpPr/>
            <p:nvPr/>
          </p:nvCxnSpPr>
          <p:spPr bwMode="auto">
            <a:xfrm rot="5400000">
              <a:off x="5602634" y="2169767"/>
              <a:ext cx="381000" cy="3867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18" name="Agrupar 71"/>
            <p:cNvGrpSpPr/>
            <p:nvPr/>
          </p:nvGrpSpPr>
          <p:grpSpPr>
            <a:xfrm>
              <a:off x="5029200" y="2438400"/>
              <a:ext cx="1524000" cy="457200"/>
              <a:chOff x="5029200" y="2438400"/>
              <a:chExt cx="1524000" cy="457200"/>
            </a:xfrm>
          </p:grpSpPr>
          <p:sp>
            <p:nvSpPr>
              <p:cNvPr id="87" name="Rectángulo redondeado 86"/>
              <p:cNvSpPr/>
              <p:nvPr/>
            </p:nvSpPr>
            <p:spPr bwMode="auto">
              <a:xfrm>
                <a:off x="50292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8" name="Text Box 11"/>
              <p:cNvSpPr txBox="1">
                <a:spLocks noChangeArrowheads="1"/>
              </p:cNvSpPr>
              <p:nvPr/>
            </p:nvSpPr>
            <p:spPr bwMode="auto">
              <a:xfrm>
                <a:off x="5063836" y="2548852"/>
                <a:ext cx="145472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Moderate</a:t>
                </a:r>
                <a:endParaRPr lang="en-GB" sz="1600" b="1" dirty="0">
                  <a:solidFill>
                    <a:schemeClr val="bg1">
                      <a:lumMod val="50000"/>
                    </a:schemeClr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19" name="Agrupar 73"/>
            <p:cNvGrpSpPr/>
            <p:nvPr/>
          </p:nvGrpSpPr>
          <p:grpSpPr>
            <a:xfrm>
              <a:off x="7010400" y="2438400"/>
              <a:ext cx="1524000" cy="457200"/>
              <a:chOff x="7010400" y="2438400"/>
              <a:chExt cx="1524000" cy="457200"/>
            </a:xfrm>
          </p:grpSpPr>
          <p:sp>
            <p:nvSpPr>
              <p:cNvPr id="85" name="Rectángulo redondeado 84"/>
              <p:cNvSpPr/>
              <p:nvPr/>
            </p:nvSpPr>
            <p:spPr bwMode="auto">
              <a:xfrm>
                <a:off x="7010400" y="2438400"/>
                <a:ext cx="1524000" cy="4572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2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6" name="Text Box 11"/>
              <p:cNvSpPr txBox="1">
                <a:spLocks noChangeArrowheads="1"/>
              </p:cNvSpPr>
              <p:nvPr/>
            </p:nvSpPr>
            <p:spPr bwMode="auto">
              <a:xfrm>
                <a:off x="7045036" y="2548852"/>
                <a:ext cx="1454728" cy="32714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algn="ctr" defTabSz="801688">
                  <a:buFontTx/>
                  <a:buNone/>
                </a:pPr>
                <a:r>
                  <a:rPr lang="en-GB" sz="1600" b="1" dirty="0">
                    <a:solidFill>
                      <a:schemeClr val="bg1">
                        <a:lumMod val="50000"/>
                      </a:schemeClr>
                    </a:solidFill>
                    <a:effectLst/>
                    <a:latin typeface="Arial" charset="0"/>
                  </a:rPr>
                  <a:t>Mild</a:t>
                </a:r>
              </a:p>
            </p:txBody>
          </p:sp>
        </p:grpSp>
      </p:grpSp>
      <p:sp>
        <p:nvSpPr>
          <p:cNvPr id="71" name="Text Box 49"/>
          <p:cNvSpPr txBox="1">
            <a:spLocks noChangeArrowheads="1"/>
          </p:cNvSpPr>
          <p:nvPr/>
        </p:nvSpPr>
        <p:spPr bwMode="auto">
          <a:xfrm>
            <a:off x="44450" y="1187460"/>
            <a:ext cx="1739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ct val="40000"/>
              </a:spcAft>
              <a:defRPr/>
            </a:pPr>
            <a:r>
              <a:rPr lang="es-ES_tradnl" sz="2400" b="1" dirty="0">
                <a:solidFill>
                  <a:srgbClr val="0070C0"/>
                </a:solidFill>
                <a:latin typeface="Arial"/>
                <a:ea typeface="+mn-ea"/>
                <a:cs typeface="Arial"/>
              </a:rPr>
              <a:t>STEP</a:t>
            </a:r>
            <a:r>
              <a:rPr lang="es-ES_tradnl" sz="2400" b="1" dirty="0">
                <a:solidFill>
                  <a:srgbClr val="0070C0"/>
                </a:solidFill>
                <a:effectLst/>
                <a:latin typeface="Arial"/>
                <a:ea typeface="+mn-ea"/>
                <a:cs typeface="Arial"/>
              </a:rPr>
              <a:t> 2</a:t>
            </a:r>
          </a:p>
        </p:txBody>
      </p:sp>
      <p:sp>
        <p:nvSpPr>
          <p:cNvPr id="21" name="Rectángulo 20"/>
          <p:cNvSpPr/>
          <p:nvPr/>
        </p:nvSpPr>
        <p:spPr>
          <a:xfrm>
            <a:off x="922049" y="2481937"/>
            <a:ext cx="1441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801688">
              <a:buFontTx/>
              <a:buNone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Very Severe</a:t>
            </a:r>
            <a:endParaRPr lang="en-GB" b="1" dirty="0">
              <a:solidFill>
                <a:schemeClr val="bg1">
                  <a:lumMod val="50000"/>
                </a:schemeClr>
              </a:solidFill>
              <a:latin typeface="Arial" charset="0"/>
            </a:endParaRPr>
          </a:p>
        </p:txBody>
      </p:sp>
      <p:grpSp>
        <p:nvGrpSpPr>
          <p:cNvPr id="66" name="Agrupar 68"/>
          <p:cNvGrpSpPr/>
          <p:nvPr/>
        </p:nvGrpSpPr>
        <p:grpSpPr>
          <a:xfrm>
            <a:off x="1056184" y="3001240"/>
            <a:ext cx="6734563" cy="3596112"/>
            <a:chOff x="1600200" y="2728490"/>
            <a:chExt cx="5214368" cy="3596112"/>
          </a:xfrm>
        </p:grpSpPr>
        <p:cxnSp>
          <p:nvCxnSpPr>
            <p:cNvPr id="67" name="Conector recto 70"/>
            <p:cNvCxnSpPr/>
            <p:nvPr/>
          </p:nvCxnSpPr>
          <p:spPr bwMode="auto">
            <a:xfrm rot="5400000">
              <a:off x="38498" y="4762104"/>
              <a:ext cx="3124201" cy="795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69" name="Conector recto 71"/>
            <p:cNvCxnSpPr/>
            <p:nvPr/>
          </p:nvCxnSpPr>
          <p:spPr bwMode="auto">
            <a:xfrm rot="5400000">
              <a:off x="6585569" y="2956693"/>
              <a:ext cx="457201" cy="796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cxnSp>
          <p:nvCxnSpPr>
            <p:cNvPr id="72" name="Conector recto 73"/>
            <p:cNvCxnSpPr/>
            <p:nvPr/>
          </p:nvCxnSpPr>
          <p:spPr bwMode="auto">
            <a:xfrm flipV="1">
              <a:off x="1600200" y="3172678"/>
              <a:ext cx="5214368" cy="27722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</p:grpSp>
      <p:sp>
        <p:nvSpPr>
          <p:cNvPr id="97" name="Rectángulo redondeado 96"/>
          <p:cNvSpPr/>
          <p:nvPr/>
        </p:nvSpPr>
        <p:spPr>
          <a:xfrm>
            <a:off x="7045036" y="2457053"/>
            <a:ext cx="1489364" cy="418544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err="1"/>
              <a:t>Mild</a:t>
            </a:r>
            <a:endParaRPr lang="es-ES" b="1" dirty="0"/>
          </a:p>
        </p:txBody>
      </p:sp>
      <p:sp>
        <p:nvSpPr>
          <p:cNvPr id="74" name="Text Box 11"/>
          <p:cNvSpPr txBox="1">
            <a:spLocks noChangeArrowheads="1"/>
          </p:cNvSpPr>
          <p:nvPr/>
        </p:nvSpPr>
        <p:spPr bwMode="auto">
          <a:xfrm>
            <a:off x="746413" y="4539926"/>
            <a:ext cx="6934200" cy="388697"/>
          </a:xfrm>
          <a:prstGeom prst="rect">
            <a:avLst/>
          </a:prstGeom>
          <a:solidFill>
            <a:schemeClr val="bg1"/>
          </a:solidFill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/>
          <a:p>
            <a:pPr algn="l" defTabSz="801688">
              <a:buFontTx/>
              <a:buNone/>
            </a:pPr>
            <a:r>
              <a:rPr lang="en-GB" sz="2000" dirty="0">
                <a:solidFill>
                  <a:srgbClr val="0070C0"/>
                </a:solidFill>
                <a:latin typeface="Arial"/>
                <a:cs typeface="Arial"/>
              </a:rPr>
              <a:t>None of the previous criteria</a:t>
            </a:r>
            <a:endParaRPr lang="en-GB" sz="2000" dirty="0">
              <a:solidFill>
                <a:srgbClr val="0070C0"/>
              </a:solidFill>
              <a:effectLst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89689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2"/>
          <p:cNvSpPr>
            <a:spLocks noChangeShapeType="1"/>
          </p:cNvSpPr>
          <p:nvPr/>
        </p:nvSpPr>
        <p:spPr bwMode="auto">
          <a:xfrm>
            <a:off x="4697016" y="1310454"/>
            <a:ext cx="0" cy="61819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s-ES_tradnl">
              <a:effectLst/>
            </a:endParaRP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2680891" y="1958163"/>
            <a:ext cx="4073525" cy="331233"/>
            <a:chOff x="1610" y="914"/>
            <a:chExt cx="2450" cy="202"/>
          </a:xfrm>
        </p:grpSpPr>
        <p:sp>
          <p:nvSpPr>
            <p:cNvPr id="16446" name="Line 4"/>
            <p:cNvSpPr>
              <a:spLocks noChangeShapeType="1"/>
            </p:cNvSpPr>
            <p:nvPr/>
          </p:nvSpPr>
          <p:spPr bwMode="auto">
            <a:xfrm>
              <a:off x="4060" y="915"/>
              <a:ext cx="0" cy="2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 sz="1400">
                <a:effectLst/>
              </a:endParaRPr>
            </a:p>
          </p:txBody>
        </p:sp>
        <p:sp>
          <p:nvSpPr>
            <p:cNvPr id="16447" name="Line 5"/>
            <p:cNvSpPr>
              <a:spLocks noChangeShapeType="1"/>
            </p:cNvSpPr>
            <p:nvPr/>
          </p:nvSpPr>
          <p:spPr bwMode="auto">
            <a:xfrm>
              <a:off x="1610" y="915"/>
              <a:ext cx="0" cy="2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 sz="1400">
                <a:effectLst/>
              </a:endParaRPr>
            </a:p>
          </p:txBody>
        </p:sp>
        <p:sp>
          <p:nvSpPr>
            <p:cNvPr id="16448" name="Line 6"/>
            <p:cNvSpPr>
              <a:spLocks noChangeShapeType="1"/>
            </p:cNvSpPr>
            <p:nvPr/>
          </p:nvSpPr>
          <p:spPr bwMode="auto">
            <a:xfrm>
              <a:off x="1610" y="914"/>
              <a:ext cx="24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 sz="1400">
                <a:effectLst/>
              </a:endParaRPr>
            </a:p>
          </p:txBody>
        </p:sp>
      </p:grpSp>
      <p:sp>
        <p:nvSpPr>
          <p:cNvPr id="3008521" name="Text Box 9"/>
          <p:cNvSpPr txBox="1">
            <a:spLocks noChangeArrowheads="1"/>
          </p:cNvSpPr>
          <p:nvPr/>
        </p:nvSpPr>
        <p:spPr bwMode="auto">
          <a:xfrm>
            <a:off x="3400029" y="1389163"/>
            <a:ext cx="2520950" cy="413284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s-ES_tradnl" sz="1000" b="1" dirty="0">
                <a:solidFill>
                  <a:schemeClr val="tx1"/>
                </a:solidFill>
                <a:effectLst/>
                <a:latin typeface="Arial" charset="0"/>
              </a:rPr>
              <a:t>Anamnesis y exploración física</a:t>
            </a:r>
          </a:p>
          <a:p>
            <a:pPr>
              <a:defRPr/>
            </a:pPr>
            <a:r>
              <a:rPr lang="es-ES_tradnl" sz="1000" b="1" dirty="0" err="1">
                <a:solidFill>
                  <a:schemeClr val="tx1"/>
                </a:solidFill>
                <a:effectLst/>
                <a:latin typeface="Arial" charset="0"/>
              </a:rPr>
              <a:t>SpO2</a:t>
            </a:r>
            <a:endParaRPr lang="es-ES_tradnl" sz="1000" b="1" dirty="0"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4" name="Agrupar 227"/>
          <p:cNvGrpSpPr/>
          <p:nvPr/>
        </p:nvGrpSpPr>
        <p:grpSpPr>
          <a:xfrm>
            <a:off x="1420416" y="2289336"/>
            <a:ext cx="2362200" cy="393545"/>
            <a:chOff x="3619500" y="4261893"/>
            <a:chExt cx="2362200" cy="381000"/>
          </a:xfrm>
        </p:grpSpPr>
        <p:sp>
          <p:nvSpPr>
            <p:cNvPr id="88" name="Rectángulo redondeado 87"/>
            <p:cNvSpPr/>
            <p:nvPr/>
          </p:nvSpPr>
          <p:spPr bwMode="auto">
            <a:xfrm>
              <a:off x="3619500" y="4261893"/>
              <a:ext cx="2362200" cy="381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  <a:reflection stA="50000" endPos="75000" dist="12700" dir="5400000" sy="-100000" algn="bl" rotWithShape="0"/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200" b="1" i="0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89" name="Text Box 11"/>
            <p:cNvSpPr txBox="1">
              <a:spLocks noChangeArrowheads="1"/>
            </p:cNvSpPr>
            <p:nvPr/>
          </p:nvSpPr>
          <p:spPr bwMode="auto">
            <a:xfrm>
              <a:off x="3726873" y="4283862"/>
              <a:ext cx="2147454" cy="316714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600" b="1" dirty="0">
                  <a:solidFill>
                    <a:srgbClr val="FFFFFF"/>
                  </a:solidFill>
                  <a:effectLst/>
                  <a:latin typeface="Arial" charset="0"/>
                </a:rPr>
                <a:t>COPD exacerbation</a:t>
              </a:r>
            </a:p>
          </p:txBody>
        </p:sp>
      </p:grpSp>
      <p:sp>
        <p:nvSpPr>
          <p:cNvPr id="16410" name="Line 35"/>
          <p:cNvSpPr>
            <a:spLocks noChangeShapeType="1"/>
          </p:cNvSpPr>
          <p:nvPr/>
        </p:nvSpPr>
        <p:spPr bwMode="auto">
          <a:xfrm>
            <a:off x="1649016" y="4101341"/>
            <a:ext cx="0" cy="27876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endParaRPr lang="es-ES_tradnl">
              <a:effectLst/>
            </a:endParaRPr>
          </a:p>
        </p:txBody>
      </p:sp>
      <p:grpSp>
        <p:nvGrpSpPr>
          <p:cNvPr id="5" name="Agrupar 176"/>
          <p:cNvGrpSpPr/>
          <p:nvPr/>
        </p:nvGrpSpPr>
        <p:grpSpPr>
          <a:xfrm>
            <a:off x="2792016" y="4101341"/>
            <a:ext cx="1371600" cy="514887"/>
            <a:chOff x="2667000" y="3997325"/>
            <a:chExt cx="1371600" cy="650875"/>
          </a:xfr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grpSp>
          <p:nvGrpSpPr>
            <p:cNvPr id="6" name="Agrupar 106"/>
            <p:cNvGrpSpPr/>
            <p:nvPr/>
          </p:nvGrpSpPr>
          <p:grpSpPr>
            <a:xfrm>
              <a:off x="2667000" y="4322762"/>
              <a:ext cx="1371600" cy="325438"/>
              <a:chOff x="2514600" y="4322762"/>
              <a:chExt cx="1943100" cy="325438"/>
            </a:xfrm>
          </p:grpSpPr>
          <p:sp>
            <p:nvSpPr>
              <p:cNvPr id="16392" name="Line 12"/>
              <p:cNvSpPr>
                <a:spLocks noChangeShapeType="1"/>
              </p:cNvSpPr>
              <p:nvPr/>
            </p:nvSpPr>
            <p:spPr bwMode="auto">
              <a:xfrm>
                <a:off x="2514600" y="4329112"/>
                <a:ext cx="0" cy="3190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>
                  <a:effectLst/>
                </a:endParaRPr>
              </a:p>
            </p:txBody>
          </p:sp>
          <p:sp>
            <p:nvSpPr>
              <p:cNvPr id="16393" name="Line 13"/>
              <p:cNvSpPr>
                <a:spLocks noChangeShapeType="1"/>
              </p:cNvSpPr>
              <p:nvPr/>
            </p:nvSpPr>
            <p:spPr bwMode="auto">
              <a:xfrm>
                <a:off x="4457700" y="4322762"/>
                <a:ext cx="0" cy="32543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>
                  <a:effectLst/>
                </a:endParaRPr>
              </a:p>
            </p:txBody>
          </p:sp>
          <p:sp>
            <p:nvSpPr>
              <p:cNvPr id="16394" name="Line 14"/>
              <p:cNvSpPr>
                <a:spLocks noChangeShapeType="1"/>
              </p:cNvSpPr>
              <p:nvPr/>
            </p:nvSpPr>
            <p:spPr bwMode="auto">
              <a:xfrm>
                <a:off x="2514600" y="4322762"/>
                <a:ext cx="1943100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>
                  <a:effectLst/>
                </a:endParaRPr>
              </a:p>
            </p:txBody>
          </p:sp>
        </p:grpSp>
        <p:sp>
          <p:nvSpPr>
            <p:cNvPr id="16411" name="Line 36"/>
            <p:cNvSpPr>
              <a:spLocks noChangeShapeType="1"/>
            </p:cNvSpPr>
            <p:nvPr/>
          </p:nvSpPr>
          <p:spPr bwMode="auto">
            <a:xfrm>
              <a:off x="3352800" y="3997325"/>
              <a:ext cx="0" cy="319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>
                <a:effectLst/>
              </a:endParaRPr>
            </a:p>
          </p:txBody>
        </p:sp>
      </p:grpSp>
      <p:grpSp>
        <p:nvGrpSpPr>
          <p:cNvPr id="7" name="Agrupar 227"/>
          <p:cNvGrpSpPr/>
          <p:nvPr/>
        </p:nvGrpSpPr>
        <p:grpSpPr>
          <a:xfrm>
            <a:off x="5611416" y="2259804"/>
            <a:ext cx="2362200" cy="634919"/>
            <a:chOff x="3619500" y="4242985"/>
            <a:chExt cx="2362200" cy="406358"/>
          </a:xfrm>
        </p:grpSpPr>
        <p:sp>
          <p:nvSpPr>
            <p:cNvPr id="96" name="Rectángulo redondeado 95"/>
            <p:cNvSpPr/>
            <p:nvPr/>
          </p:nvSpPr>
          <p:spPr bwMode="auto">
            <a:xfrm>
              <a:off x="3619500" y="4261893"/>
              <a:ext cx="2362200" cy="381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  <a:reflection stA="50000" endPos="75000" dist="12700" dir="5400000" sy="-100000" algn="bl" rotWithShape="0"/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200" b="1" i="0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97" name="Text Box 11"/>
            <p:cNvSpPr txBox="1">
              <a:spLocks noChangeArrowheads="1"/>
            </p:cNvSpPr>
            <p:nvPr/>
          </p:nvSpPr>
          <p:spPr bwMode="auto">
            <a:xfrm>
              <a:off x="3726872" y="4242985"/>
              <a:ext cx="2206011" cy="406358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b="1" dirty="0">
                  <a:solidFill>
                    <a:srgbClr val="FFFFFF"/>
                  </a:solidFill>
                  <a:effectLst/>
                  <a:latin typeface="Arial" charset="0"/>
                </a:rPr>
                <a:t>Other dyspnoea causes</a:t>
              </a:r>
            </a:p>
          </p:txBody>
        </p:sp>
      </p:grpSp>
      <p:grpSp>
        <p:nvGrpSpPr>
          <p:cNvPr id="9" name="Agrupar 88"/>
          <p:cNvGrpSpPr/>
          <p:nvPr/>
        </p:nvGrpSpPr>
        <p:grpSpPr>
          <a:xfrm>
            <a:off x="2182416" y="4616228"/>
            <a:ext cx="1219199" cy="550965"/>
            <a:chOff x="2865294" y="1790696"/>
            <a:chExt cx="1645227" cy="800104"/>
          </a:xfrm>
        </p:grpSpPr>
        <p:sp>
          <p:nvSpPr>
            <p:cNvPr id="76" name="Rectángulo redondeado 75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77" name="Text Box 11"/>
            <p:cNvSpPr txBox="1">
              <a:spLocks noChangeArrowheads="1"/>
            </p:cNvSpPr>
            <p:nvPr/>
          </p:nvSpPr>
          <p:spPr bwMode="auto">
            <a:xfrm>
              <a:off x="2865294" y="1878129"/>
              <a:ext cx="1645227" cy="65385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sz="1200" b="0" dirty="0">
                  <a:solidFill>
                    <a:schemeClr val="tx1"/>
                  </a:solidFill>
                  <a:effectLst/>
                  <a:latin typeface="Arial" charset="0"/>
                </a:rPr>
                <a:t>≥ 2 </a:t>
              </a:r>
              <a:r>
                <a:rPr lang="en-GB" sz="1200" b="0" dirty="0" err="1">
                  <a:solidFill>
                    <a:schemeClr val="tx1"/>
                  </a:solidFill>
                  <a:effectLst/>
                  <a:latin typeface="Arial" charset="0"/>
                </a:rPr>
                <a:t>Anthonisen</a:t>
              </a:r>
              <a:r>
                <a:rPr lang="en-GB" sz="1200" b="0" dirty="0">
                  <a:solidFill>
                    <a:schemeClr val="tx1"/>
                  </a:solidFill>
                  <a:effectLst/>
                  <a:latin typeface="Arial" charset="0"/>
                </a:rPr>
                <a:t> criteria</a:t>
              </a:r>
            </a:p>
          </p:txBody>
        </p:sp>
      </p:grpSp>
      <p:grpSp>
        <p:nvGrpSpPr>
          <p:cNvPr id="10" name="Agrupar 88"/>
          <p:cNvGrpSpPr/>
          <p:nvPr/>
        </p:nvGrpSpPr>
        <p:grpSpPr>
          <a:xfrm>
            <a:off x="2106216" y="5482026"/>
            <a:ext cx="1295400" cy="550962"/>
            <a:chOff x="2865294" y="1790696"/>
            <a:chExt cx="1645227" cy="800104"/>
          </a:xfrm>
        </p:grpSpPr>
        <p:sp>
          <p:nvSpPr>
            <p:cNvPr id="108" name="Rectángulo redondeado 107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09" name="Text Box 11"/>
            <p:cNvSpPr txBox="1">
              <a:spLocks noChangeArrowheads="1"/>
            </p:cNvSpPr>
            <p:nvPr/>
          </p:nvSpPr>
          <p:spPr bwMode="auto">
            <a:xfrm>
              <a:off x="2865294" y="1878124"/>
              <a:ext cx="1645227" cy="653853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sz="1200" b="1" dirty="0">
                  <a:solidFill>
                    <a:schemeClr val="tx1"/>
                  </a:solidFill>
                  <a:effectLst/>
                  <a:latin typeface="Arial" charset="0"/>
                </a:rPr>
                <a:t>Possibly bacterial</a:t>
              </a:r>
            </a:p>
          </p:txBody>
        </p:sp>
      </p:grpSp>
      <p:grpSp>
        <p:nvGrpSpPr>
          <p:cNvPr id="11" name="Agrupar 88"/>
          <p:cNvGrpSpPr/>
          <p:nvPr/>
        </p:nvGrpSpPr>
        <p:grpSpPr>
          <a:xfrm>
            <a:off x="1200151" y="4380102"/>
            <a:ext cx="1334130" cy="314836"/>
            <a:chOff x="2986972" y="1790696"/>
            <a:chExt cx="1920339" cy="800104"/>
          </a:xfrm>
        </p:grpSpPr>
        <p:sp>
          <p:nvSpPr>
            <p:cNvPr id="111" name="Rectángulo redondeado 110"/>
            <p:cNvSpPr/>
            <p:nvPr/>
          </p:nvSpPr>
          <p:spPr bwMode="auto">
            <a:xfrm>
              <a:off x="3084658" y="1790696"/>
              <a:ext cx="1206500" cy="800104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12" name="Text Box 11"/>
            <p:cNvSpPr txBox="1">
              <a:spLocks noChangeArrowheads="1"/>
            </p:cNvSpPr>
            <p:nvPr/>
          </p:nvSpPr>
          <p:spPr bwMode="auto">
            <a:xfrm>
              <a:off x="2986972" y="1857027"/>
              <a:ext cx="1920339" cy="674946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200" dirty="0">
                  <a:latin typeface="Arial" charset="0"/>
                </a:rPr>
                <a:t>B</a:t>
              </a:r>
              <a:r>
                <a:rPr lang="en-GB" sz="1200" b="0" dirty="0">
                  <a:solidFill>
                    <a:schemeClr val="tx1"/>
                  </a:solidFill>
                  <a:effectLst/>
                  <a:latin typeface="Arial" charset="0"/>
                </a:rPr>
                <a:t>ACTERIAL</a:t>
              </a:r>
            </a:p>
          </p:txBody>
        </p:sp>
      </p:grpSp>
      <p:sp>
        <p:nvSpPr>
          <p:cNvPr id="113" name="Line 35"/>
          <p:cNvSpPr>
            <a:spLocks noChangeShapeType="1"/>
          </p:cNvSpPr>
          <p:nvPr/>
        </p:nvSpPr>
        <p:spPr bwMode="auto">
          <a:xfrm>
            <a:off x="2792016" y="5167191"/>
            <a:ext cx="0" cy="3295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endParaRPr lang="es-ES_tradnl">
              <a:effectLst/>
            </a:endParaRPr>
          </a:p>
        </p:txBody>
      </p:sp>
      <p:grpSp>
        <p:nvGrpSpPr>
          <p:cNvPr id="12" name="Agrupar 88"/>
          <p:cNvGrpSpPr/>
          <p:nvPr/>
        </p:nvGrpSpPr>
        <p:grpSpPr>
          <a:xfrm>
            <a:off x="3554016" y="4616228"/>
            <a:ext cx="1219199" cy="944507"/>
            <a:chOff x="2865294" y="1219202"/>
            <a:chExt cx="1645227" cy="1371599"/>
          </a:xfrm>
        </p:grpSpPr>
        <p:sp>
          <p:nvSpPr>
            <p:cNvPr id="115" name="Rectángulo redondeado 114"/>
            <p:cNvSpPr/>
            <p:nvPr/>
          </p:nvSpPr>
          <p:spPr bwMode="auto">
            <a:xfrm>
              <a:off x="2887807" y="1219202"/>
              <a:ext cx="1600200" cy="1371599"/>
            </a:xfrm>
            <a:prstGeom prst="roundRect">
              <a:avLst/>
            </a:prstGeom>
            <a:solidFill>
              <a:schemeClr val="bg1"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16" name="Text Box 11"/>
            <p:cNvSpPr txBox="1">
              <a:spLocks noChangeArrowheads="1"/>
            </p:cNvSpPr>
            <p:nvPr/>
          </p:nvSpPr>
          <p:spPr bwMode="auto">
            <a:xfrm>
              <a:off x="2865294" y="1286461"/>
              <a:ext cx="1645227" cy="1190188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sz="1200" b="0" dirty="0">
                  <a:solidFill>
                    <a:schemeClr val="tx1"/>
                  </a:solidFill>
                  <a:effectLst/>
                  <a:latin typeface="Arial" charset="0"/>
                </a:rPr>
                <a:t>1 </a:t>
              </a:r>
              <a:r>
                <a:rPr lang="en-GB" sz="1200" dirty="0" err="1">
                  <a:latin typeface="Arial" charset="0"/>
                </a:rPr>
                <a:t>Anthonisen</a:t>
              </a:r>
              <a:r>
                <a:rPr lang="en-GB" sz="1200" dirty="0">
                  <a:latin typeface="Arial" charset="0"/>
                </a:rPr>
                <a:t> criteria (excluding </a:t>
              </a:r>
              <a:r>
                <a:rPr lang="en-GB" sz="1200" b="0" dirty="0">
                  <a:solidFill>
                    <a:schemeClr val="tx1"/>
                  </a:solidFill>
                  <a:effectLst/>
                  <a:latin typeface="Arial" charset="0"/>
                </a:rPr>
                <a:t>purulence)</a:t>
              </a:r>
            </a:p>
          </p:txBody>
        </p:sp>
      </p:grpSp>
      <p:grpSp>
        <p:nvGrpSpPr>
          <p:cNvPr id="13" name="Agrupar 177"/>
          <p:cNvGrpSpPr/>
          <p:nvPr/>
        </p:nvGrpSpPr>
        <p:grpSpPr>
          <a:xfrm>
            <a:off x="3477816" y="5596810"/>
            <a:ext cx="1371600" cy="672305"/>
            <a:chOff x="3352800" y="5445125"/>
            <a:chExt cx="1371600" cy="650875"/>
          </a:xfr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grpSp>
          <p:nvGrpSpPr>
            <p:cNvPr id="14" name="Agrupar 116"/>
            <p:cNvGrpSpPr/>
            <p:nvPr/>
          </p:nvGrpSpPr>
          <p:grpSpPr>
            <a:xfrm>
              <a:off x="3352800" y="5770562"/>
              <a:ext cx="1371600" cy="325438"/>
              <a:chOff x="2514600" y="4322762"/>
              <a:chExt cx="1943100" cy="325438"/>
            </a:xfrm>
          </p:grpSpPr>
          <p:sp>
            <p:nvSpPr>
              <p:cNvPr id="118" name="Line 12"/>
              <p:cNvSpPr>
                <a:spLocks noChangeShapeType="1"/>
              </p:cNvSpPr>
              <p:nvPr/>
            </p:nvSpPr>
            <p:spPr bwMode="auto">
              <a:xfrm>
                <a:off x="2514600" y="4329112"/>
                <a:ext cx="0" cy="3190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>
                  <a:effectLst/>
                </a:endParaRPr>
              </a:p>
            </p:txBody>
          </p:sp>
          <p:sp>
            <p:nvSpPr>
              <p:cNvPr id="119" name="Line 13"/>
              <p:cNvSpPr>
                <a:spLocks noChangeShapeType="1"/>
              </p:cNvSpPr>
              <p:nvPr/>
            </p:nvSpPr>
            <p:spPr bwMode="auto">
              <a:xfrm>
                <a:off x="4457700" y="4322762"/>
                <a:ext cx="0" cy="32543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>
                  <a:effectLst/>
                </a:endParaRPr>
              </a:p>
            </p:txBody>
          </p:sp>
          <p:sp>
            <p:nvSpPr>
              <p:cNvPr id="120" name="Line 14"/>
              <p:cNvSpPr>
                <a:spLocks noChangeShapeType="1"/>
              </p:cNvSpPr>
              <p:nvPr/>
            </p:nvSpPr>
            <p:spPr bwMode="auto">
              <a:xfrm>
                <a:off x="2514600" y="4322762"/>
                <a:ext cx="1943100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>
                  <a:effectLst/>
                </a:endParaRPr>
              </a:p>
            </p:txBody>
          </p:sp>
        </p:grpSp>
        <p:sp>
          <p:nvSpPr>
            <p:cNvPr id="121" name="Line 36"/>
            <p:cNvSpPr>
              <a:spLocks noChangeShapeType="1"/>
            </p:cNvSpPr>
            <p:nvPr/>
          </p:nvSpPr>
          <p:spPr bwMode="auto">
            <a:xfrm>
              <a:off x="4038600" y="5445125"/>
              <a:ext cx="0" cy="319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>
                <a:effectLst/>
              </a:endParaRPr>
            </a:p>
          </p:txBody>
        </p:sp>
      </p:grpSp>
      <p:grpSp>
        <p:nvGrpSpPr>
          <p:cNvPr id="15" name="Agrupar 88"/>
          <p:cNvGrpSpPr/>
          <p:nvPr/>
        </p:nvGrpSpPr>
        <p:grpSpPr>
          <a:xfrm>
            <a:off x="2944416" y="6269115"/>
            <a:ext cx="1143000" cy="314836"/>
            <a:chOff x="2865294" y="1790696"/>
            <a:chExt cx="1645227" cy="800104"/>
          </a:xfrm>
        </p:grpSpPr>
        <p:sp>
          <p:nvSpPr>
            <p:cNvPr id="126" name="Rectángulo redondeado 125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27" name="Text Box 11"/>
            <p:cNvSpPr txBox="1">
              <a:spLocks noChangeArrowheads="1"/>
            </p:cNvSpPr>
            <p:nvPr/>
          </p:nvSpPr>
          <p:spPr bwMode="auto">
            <a:xfrm>
              <a:off x="2865294" y="1857030"/>
              <a:ext cx="1645227" cy="674946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sz="1200" b="0" dirty="0">
                  <a:solidFill>
                    <a:schemeClr val="tx1"/>
                  </a:solidFill>
                  <a:effectLst/>
                  <a:latin typeface="Arial" charset="0"/>
                </a:rPr>
                <a:t>Virus</a:t>
              </a:r>
            </a:p>
          </p:txBody>
        </p:sp>
      </p:grpSp>
      <p:grpSp>
        <p:nvGrpSpPr>
          <p:cNvPr id="16" name="Agrupar 88"/>
          <p:cNvGrpSpPr/>
          <p:nvPr/>
        </p:nvGrpSpPr>
        <p:grpSpPr>
          <a:xfrm>
            <a:off x="4316016" y="6267971"/>
            <a:ext cx="1143000" cy="473399"/>
            <a:chOff x="2865294" y="1387734"/>
            <a:chExt cx="1645227" cy="1203066"/>
          </a:xfrm>
        </p:grpSpPr>
        <p:sp>
          <p:nvSpPr>
            <p:cNvPr id="129" name="Rectángulo redondeado 128"/>
            <p:cNvSpPr/>
            <p:nvPr/>
          </p:nvSpPr>
          <p:spPr bwMode="auto">
            <a:xfrm>
              <a:off x="2887806" y="1390644"/>
              <a:ext cx="1600200" cy="1200156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30" name="Text Box 11"/>
            <p:cNvSpPr txBox="1">
              <a:spLocks noChangeArrowheads="1"/>
            </p:cNvSpPr>
            <p:nvPr/>
          </p:nvSpPr>
          <p:spPr bwMode="auto">
            <a:xfrm>
              <a:off x="2865294" y="1387734"/>
              <a:ext cx="1645227" cy="1144244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sz="1200" b="0" dirty="0">
                  <a:solidFill>
                    <a:schemeClr val="tx1"/>
                  </a:solidFill>
                  <a:effectLst/>
                  <a:latin typeface="Arial" charset="0"/>
                </a:rPr>
                <a:t>Not clear </a:t>
              </a:r>
              <a:r>
                <a:rPr lang="en-GB" sz="1200" b="0" dirty="0" err="1">
                  <a:solidFill>
                    <a:schemeClr val="tx1"/>
                  </a:solidFill>
                  <a:effectLst/>
                  <a:latin typeface="Arial" charset="0"/>
                </a:rPr>
                <a:t>etiology</a:t>
              </a:r>
              <a:endParaRPr lang="en-GB" sz="1200" b="0" dirty="0"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7" name="Agrupar 88"/>
          <p:cNvGrpSpPr/>
          <p:nvPr/>
        </p:nvGrpSpPr>
        <p:grpSpPr>
          <a:xfrm>
            <a:off x="1782365" y="2958665"/>
            <a:ext cx="1690461" cy="319512"/>
            <a:chOff x="2844728" y="1778810"/>
            <a:chExt cx="1824929" cy="811990"/>
          </a:xfrm>
        </p:grpSpPr>
        <p:sp>
          <p:nvSpPr>
            <p:cNvPr id="132" name="Rectángulo redondeado 131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33" name="Text Box 11"/>
            <p:cNvSpPr txBox="1">
              <a:spLocks noChangeArrowheads="1"/>
            </p:cNvSpPr>
            <p:nvPr/>
          </p:nvSpPr>
          <p:spPr bwMode="auto">
            <a:xfrm>
              <a:off x="2844728" y="1778810"/>
              <a:ext cx="1824929" cy="753166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400" b="1" dirty="0">
                  <a:solidFill>
                    <a:schemeClr val="tx1"/>
                  </a:solidFill>
                  <a:effectLst/>
                  <a:latin typeface="Arial" charset="0"/>
                </a:rPr>
                <a:t>Purulent sputum</a:t>
              </a:r>
            </a:p>
          </p:txBody>
        </p:sp>
      </p:grpSp>
      <p:grpSp>
        <p:nvGrpSpPr>
          <p:cNvPr id="18" name="Agrupar 138"/>
          <p:cNvGrpSpPr/>
          <p:nvPr/>
        </p:nvGrpSpPr>
        <p:grpSpPr>
          <a:xfrm>
            <a:off x="6068616" y="2889240"/>
            <a:ext cx="1371600" cy="467646"/>
            <a:chOff x="5943600" y="2823861"/>
            <a:chExt cx="1371600" cy="452739"/>
          </a:xfr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grpSp>
          <p:nvGrpSpPr>
            <p:cNvPr id="19" name="Agrupar 133"/>
            <p:cNvGrpSpPr/>
            <p:nvPr/>
          </p:nvGrpSpPr>
          <p:grpSpPr>
            <a:xfrm>
              <a:off x="5943600" y="3048000"/>
              <a:ext cx="1371600" cy="228600"/>
              <a:chOff x="2514600" y="4322762"/>
              <a:chExt cx="1943100" cy="325438"/>
            </a:xfrm>
          </p:grpSpPr>
          <p:sp>
            <p:nvSpPr>
              <p:cNvPr id="135" name="Line 12"/>
              <p:cNvSpPr>
                <a:spLocks noChangeShapeType="1"/>
              </p:cNvSpPr>
              <p:nvPr/>
            </p:nvSpPr>
            <p:spPr bwMode="auto">
              <a:xfrm>
                <a:off x="2514600" y="4329112"/>
                <a:ext cx="0" cy="3190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>
                  <a:effectLst/>
                </a:endParaRPr>
              </a:p>
            </p:txBody>
          </p:sp>
          <p:sp>
            <p:nvSpPr>
              <p:cNvPr id="136" name="Line 13"/>
              <p:cNvSpPr>
                <a:spLocks noChangeShapeType="1"/>
              </p:cNvSpPr>
              <p:nvPr/>
            </p:nvSpPr>
            <p:spPr bwMode="auto">
              <a:xfrm>
                <a:off x="4457700" y="4322762"/>
                <a:ext cx="0" cy="32543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>
                  <a:effectLst/>
                </a:endParaRPr>
              </a:p>
            </p:txBody>
          </p:sp>
          <p:sp>
            <p:nvSpPr>
              <p:cNvPr id="137" name="Line 14"/>
              <p:cNvSpPr>
                <a:spLocks noChangeShapeType="1"/>
              </p:cNvSpPr>
              <p:nvPr/>
            </p:nvSpPr>
            <p:spPr bwMode="auto">
              <a:xfrm>
                <a:off x="2514600" y="4322762"/>
                <a:ext cx="1943100" cy="15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s-ES_tradnl">
                  <a:effectLst/>
                </a:endParaRPr>
              </a:p>
            </p:txBody>
          </p:sp>
        </p:grpSp>
        <p:sp>
          <p:nvSpPr>
            <p:cNvPr id="138" name="Line 36"/>
            <p:cNvSpPr>
              <a:spLocks noChangeShapeType="1"/>
            </p:cNvSpPr>
            <p:nvPr/>
          </p:nvSpPr>
          <p:spPr bwMode="auto">
            <a:xfrm>
              <a:off x="6629400" y="2823861"/>
              <a:ext cx="0" cy="22413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>
                <a:effectLst/>
              </a:endParaRPr>
            </a:p>
          </p:txBody>
        </p:sp>
      </p:grpSp>
      <p:grpSp>
        <p:nvGrpSpPr>
          <p:cNvPr id="20" name="Agrupar 88"/>
          <p:cNvGrpSpPr/>
          <p:nvPr/>
        </p:nvGrpSpPr>
        <p:grpSpPr>
          <a:xfrm>
            <a:off x="5773200" y="3321434"/>
            <a:ext cx="695466" cy="350289"/>
            <a:chOff x="2887806" y="1700596"/>
            <a:chExt cx="1668416" cy="890204"/>
          </a:xfrm>
        </p:grpSpPr>
        <p:sp>
          <p:nvSpPr>
            <p:cNvPr id="141" name="Rectángulo redondeado 140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42" name="Text Box 11"/>
            <p:cNvSpPr txBox="1">
              <a:spLocks noChangeArrowheads="1"/>
            </p:cNvSpPr>
            <p:nvPr/>
          </p:nvSpPr>
          <p:spPr bwMode="auto">
            <a:xfrm>
              <a:off x="2910995" y="1700596"/>
              <a:ext cx="1645227" cy="83138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600" b="1" dirty="0">
                  <a:solidFill>
                    <a:schemeClr val="tx1"/>
                  </a:solidFill>
                  <a:effectLst/>
                  <a:latin typeface="Arial" charset="0"/>
                </a:rPr>
                <a:t>EKG</a:t>
              </a:r>
            </a:p>
          </p:txBody>
        </p:sp>
      </p:grpSp>
      <p:grpSp>
        <p:nvGrpSpPr>
          <p:cNvPr id="21" name="Agrupar 88"/>
          <p:cNvGrpSpPr/>
          <p:nvPr/>
        </p:nvGrpSpPr>
        <p:grpSpPr>
          <a:xfrm>
            <a:off x="6983016" y="3321434"/>
            <a:ext cx="914400" cy="350289"/>
            <a:chOff x="2865294" y="1700596"/>
            <a:chExt cx="1645227" cy="890204"/>
          </a:xfrm>
        </p:grpSpPr>
        <p:sp>
          <p:nvSpPr>
            <p:cNvPr id="144" name="Rectángulo redondeado 143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45" name="Text Box 11"/>
            <p:cNvSpPr txBox="1">
              <a:spLocks noChangeArrowheads="1"/>
            </p:cNvSpPr>
            <p:nvPr/>
          </p:nvSpPr>
          <p:spPr bwMode="auto">
            <a:xfrm>
              <a:off x="2865294" y="1700596"/>
              <a:ext cx="1645227" cy="83138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sz="1600" b="1" dirty="0">
                  <a:latin typeface="Arial" charset="0"/>
                </a:rPr>
                <a:t>X-Ray</a:t>
              </a:r>
              <a:endParaRPr lang="en-GB" sz="1600" b="1" dirty="0"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46" name="Line 35"/>
          <p:cNvSpPr>
            <a:spLocks noChangeShapeType="1"/>
          </p:cNvSpPr>
          <p:nvPr/>
        </p:nvSpPr>
        <p:spPr bwMode="auto">
          <a:xfrm>
            <a:off x="6068616" y="3671721"/>
            <a:ext cx="0" cy="3295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endParaRPr lang="es-ES_tradnl">
              <a:effectLst/>
            </a:endParaRPr>
          </a:p>
        </p:txBody>
      </p:sp>
      <p:grpSp>
        <p:nvGrpSpPr>
          <p:cNvPr id="22" name="Agrupar 88"/>
          <p:cNvGrpSpPr/>
          <p:nvPr/>
        </p:nvGrpSpPr>
        <p:grpSpPr>
          <a:xfrm>
            <a:off x="5535216" y="3986557"/>
            <a:ext cx="1143000" cy="314836"/>
            <a:chOff x="2865294" y="1790696"/>
            <a:chExt cx="1645227" cy="800104"/>
          </a:xfrm>
        </p:grpSpPr>
        <p:sp>
          <p:nvSpPr>
            <p:cNvPr id="148" name="Rectángulo redondeado 147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49" name="Text Box 11"/>
            <p:cNvSpPr txBox="1">
              <a:spLocks noChangeArrowheads="1"/>
            </p:cNvSpPr>
            <p:nvPr/>
          </p:nvSpPr>
          <p:spPr bwMode="auto">
            <a:xfrm>
              <a:off x="2865294" y="1834807"/>
              <a:ext cx="1645227" cy="697169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s-ES" sz="1200" b="1" dirty="0" err="1">
                  <a:latin typeface="Arial" charset="0"/>
                </a:rPr>
                <a:t>Arrhythmia</a:t>
              </a:r>
              <a:endParaRPr lang="en-GB" sz="1200" b="0" dirty="0"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3" name="Agrupar 88"/>
          <p:cNvGrpSpPr/>
          <p:nvPr/>
        </p:nvGrpSpPr>
        <p:grpSpPr>
          <a:xfrm>
            <a:off x="5535216" y="4301393"/>
            <a:ext cx="1143000" cy="314836"/>
            <a:chOff x="2865294" y="1790696"/>
            <a:chExt cx="1645227" cy="800104"/>
          </a:xfrm>
        </p:grpSpPr>
        <p:sp>
          <p:nvSpPr>
            <p:cNvPr id="151" name="Rectángulo redondeado 150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52" name="Text Box 11"/>
            <p:cNvSpPr txBox="1">
              <a:spLocks noChangeArrowheads="1"/>
            </p:cNvSpPr>
            <p:nvPr/>
          </p:nvSpPr>
          <p:spPr bwMode="auto">
            <a:xfrm>
              <a:off x="2865294" y="1857030"/>
              <a:ext cx="1645227" cy="674946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sz="1200" b="1" dirty="0">
                  <a:solidFill>
                    <a:schemeClr val="tx1"/>
                  </a:solidFill>
                  <a:effectLst/>
                  <a:latin typeface="Arial" charset="0"/>
                </a:rPr>
                <a:t>Ischaemic C.</a:t>
              </a:r>
            </a:p>
          </p:txBody>
        </p:sp>
      </p:grpSp>
      <p:grpSp>
        <p:nvGrpSpPr>
          <p:cNvPr id="24" name="Agrupar 88"/>
          <p:cNvGrpSpPr/>
          <p:nvPr/>
        </p:nvGrpSpPr>
        <p:grpSpPr>
          <a:xfrm>
            <a:off x="6906816" y="3986557"/>
            <a:ext cx="1143000" cy="314836"/>
            <a:chOff x="2865294" y="1790696"/>
            <a:chExt cx="1645227" cy="800104"/>
          </a:xfrm>
        </p:grpSpPr>
        <p:sp>
          <p:nvSpPr>
            <p:cNvPr id="154" name="Rectángulo redondeado 153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55" name="Text Box 11"/>
            <p:cNvSpPr txBox="1">
              <a:spLocks noChangeArrowheads="1"/>
            </p:cNvSpPr>
            <p:nvPr/>
          </p:nvSpPr>
          <p:spPr bwMode="auto">
            <a:xfrm>
              <a:off x="2865294" y="1834807"/>
              <a:ext cx="1645227" cy="697169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200" dirty="0">
                  <a:latin typeface="Arial" charset="0"/>
                </a:rPr>
                <a:t>Pn</a:t>
              </a:r>
              <a:r>
                <a:rPr lang="en-GB" sz="1200" b="0" dirty="0">
                  <a:solidFill>
                    <a:schemeClr val="tx1"/>
                  </a:solidFill>
                  <a:effectLst/>
                  <a:latin typeface="Arial" charset="0"/>
                </a:rPr>
                <a:t>eumonia</a:t>
              </a:r>
            </a:p>
          </p:txBody>
        </p:sp>
      </p:grpSp>
      <p:grpSp>
        <p:nvGrpSpPr>
          <p:cNvPr id="25" name="Agrupar 88"/>
          <p:cNvGrpSpPr/>
          <p:nvPr/>
        </p:nvGrpSpPr>
        <p:grpSpPr>
          <a:xfrm>
            <a:off x="6867527" y="4301393"/>
            <a:ext cx="1226504" cy="314836"/>
            <a:chOff x="2808740" y="1790696"/>
            <a:chExt cx="1765422" cy="800104"/>
          </a:xfrm>
        </p:grpSpPr>
        <p:sp>
          <p:nvSpPr>
            <p:cNvPr id="157" name="Rectángulo redondeado 156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58" name="Text Box 11"/>
            <p:cNvSpPr txBox="1">
              <a:spLocks noChangeArrowheads="1"/>
            </p:cNvSpPr>
            <p:nvPr/>
          </p:nvSpPr>
          <p:spPr bwMode="auto">
            <a:xfrm>
              <a:off x="2808740" y="1857030"/>
              <a:ext cx="1765422" cy="674946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200" b="0" dirty="0">
                  <a:solidFill>
                    <a:schemeClr val="tx1"/>
                  </a:solidFill>
                  <a:effectLst/>
                  <a:latin typeface="Arial" charset="0"/>
                </a:rPr>
                <a:t>Cardiac Failure</a:t>
              </a:r>
            </a:p>
          </p:txBody>
        </p:sp>
      </p:grpSp>
      <p:sp>
        <p:nvSpPr>
          <p:cNvPr id="159" name="Line 35"/>
          <p:cNvSpPr>
            <a:spLocks noChangeShapeType="1"/>
          </p:cNvSpPr>
          <p:nvPr/>
        </p:nvSpPr>
        <p:spPr bwMode="auto">
          <a:xfrm>
            <a:off x="7440216" y="3671721"/>
            <a:ext cx="0" cy="32959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endParaRPr lang="es-ES_tradnl">
              <a:effectLst/>
            </a:endParaRPr>
          </a:p>
        </p:txBody>
      </p:sp>
      <p:grpSp>
        <p:nvGrpSpPr>
          <p:cNvPr id="26" name="Agrupar 88"/>
          <p:cNvGrpSpPr/>
          <p:nvPr/>
        </p:nvGrpSpPr>
        <p:grpSpPr>
          <a:xfrm>
            <a:off x="6906816" y="4616228"/>
            <a:ext cx="1143000" cy="314836"/>
            <a:chOff x="2865294" y="1790696"/>
            <a:chExt cx="1645227" cy="800104"/>
          </a:xfrm>
        </p:grpSpPr>
        <p:sp>
          <p:nvSpPr>
            <p:cNvPr id="161" name="Rectángulo redondeado 160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62" name="Text Box 11"/>
            <p:cNvSpPr txBox="1">
              <a:spLocks noChangeArrowheads="1"/>
            </p:cNvSpPr>
            <p:nvPr/>
          </p:nvSpPr>
          <p:spPr bwMode="auto">
            <a:xfrm>
              <a:off x="2865294" y="1834807"/>
              <a:ext cx="1645227" cy="697169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200" b="0" dirty="0" err="1">
                  <a:solidFill>
                    <a:schemeClr val="tx1"/>
                  </a:solidFill>
                  <a:effectLst/>
                  <a:latin typeface="Arial" charset="0"/>
                </a:rPr>
                <a:t>Neumothorax</a:t>
              </a:r>
              <a:endParaRPr lang="en-GB" sz="1200" b="0" dirty="0"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7" name="Agrupar 88"/>
          <p:cNvGrpSpPr/>
          <p:nvPr/>
        </p:nvGrpSpPr>
        <p:grpSpPr>
          <a:xfrm>
            <a:off x="6906816" y="4931064"/>
            <a:ext cx="1143000" cy="314836"/>
            <a:chOff x="2865294" y="1790696"/>
            <a:chExt cx="1645227" cy="800104"/>
          </a:xfrm>
        </p:grpSpPr>
        <p:sp>
          <p:nvSpPr>
            <p:cNvPr id="164" name="Rectángulo redondeado 163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65" name="Text Box 11"/>
            <p:cNvSpPr txBox="1">
              <a:spLocks noChangeArrowheads="1"/>
            </p:cNvSpPr>
            <p:nvPr/>
          </p:nvSpPr>
          <p:spPr bwMode="auto">
            <a:xfrm>
              <a:off x="2865294" y="1834807"/>
              <a:ext cx="1645227" cy="697169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200" b="0" dirty="0" err="1">
                  <a:solidFill>
                    <a:schemeClr val="tx1"/>
                  </a:solidFill>
                  <a:effectLst/>
                  <a:latin typeface="Arial" charset="0"/>
                </a:rPr>
                <a:t>Thrauma</a:t>
              </a:r>
              <a:endParaRPr lang="en-GB" sz="1200" b="0" dirty="0"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8" name="Agrupar 88"/>
          <p:cNvGrpSpPr/>
          <p:nvPr/>
        </p:nvGrpSpPr>
        <p:grpSpPr>
          <a:xfrm>
            <a:off x="6906816" y="5245900"/>
            <a:ext cx="1143000" cy="314836"/>
            <a:chOff x="2865294" y="1790696"/>
            <a:chExt cx="1645227" cy="800104"/>
          </a:xfrm>
        </p:grpSpPr>
        <p:sp>
          <p:nvSpPr>
            <p:cNvPr id="167" name="Rectángulo redondeado 166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lumMod val="85000"/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68" name="Text Box 11"/>
            <p:cNvSpPr txBox="1">
              <a:spLocks noChangeArrowheads="1"/>
            </p:cNvSpPr>
            <p:nvPr/>
          </p:nvSpPr>
          <p:spPr bwMode="auto">
            <a:xfrm>
              <a:off x="2865294" y="1834807"/>
              <a:ext cx="1645227" cy="697169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200" b="0" dirty="0">
                  <a:solidFill>
                    <a:schemeClr val="tx1"/>
                  </a:solidFill>
                  <a:effectLst/>
                  <a:latin typeface="Arial" charset="0"/>
                </a:rPr>
                <a:t>Others</a:t>
              </a:r>
            </a:p>
          </p:txBody>
        </p:sp>
      </p:grpSp>
      <p:grpSp>
        <p:nvGrpSpPr>
          <p:cNvPr id="29" name="Agrupar 88"/>
          <p:cNvGrpSpPr/>
          <p:nvPr/>
        </p:nvGrpSpPr>
        <p:grpSpPr>
          <a:xfrm>
            <a:off x="1420415" y="3750432"/>
            <a:ext cx="685799" cy="314834"/>
            <a:chOff x="2865290" y="1790696"/>
            <a:chExt cx="2467837" cy="800104"/>
          </a:xfrm>
        </p:grpSpPr>
        <p:sp>
          <p:nvSpPr>
            <p:cNvPr id="170" name="Rectángulo redondeado 169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71" name="Text Box 11"/>
            <p:cNvSpPr txBox="1">
              <a:spLocks noChangeArrowheads="1"/>
            </p:cNvSpPr>
            <p:nvPr/>
          </p:nvSpPr>
          <p:spPr bwMode="auto">
            <a:xfrm>
              <a:off x="2865290" y="1846374"/>
              <a:ext cx="2467837" cy="674945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defTabSz="801688">
                <a:buFontTx/>
                <a:buNone/>
              </a:pPr>
              <a:r>
                <a:rPr lang="en-GB" sz="1200" dirty="0">
                  <a:latin typeface="Arial" charset="0"/>
                </a:rPr>
                <a:t>YES</a:t>
              </a:r>
              <a:endParaRPr lang="en-GB" sz="1200" b="0" dirty="0"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30" name="Agrupar 88"/>
          <p:cNvGrpSpPr/>
          <p:nvPr/>
        </p:nvGrpSpPr>
        <p:grpSpPr>
          <a:xfrm>
            <a:off x="3249216" y="3750431"/>
            <a:ext cx="457200" cy="314835"/>
            <a:chOff x="2865294" y="1790696"/>
            <a:chExt cx="1645227" cy="800104"/>
          </a:xfrm>
        </p:grpSpPr>
        <p:sp>
          <p:nvSpPr>
            <p:cNvPr id="173" name="Rectángulo redondeado 172"/>
            <p:cNvSpPr/>
            <p:nvPr/>
          </p:nvSpPr>
          <p:spPr bwMode="auto">
            <a:xfrm>
              <a:off x="2887806" y="1790696"/>
              <a:ext cx="1600200" cy="800104"/>
            </a:xfrm>
            <a:prstGeom prst="roundRect">
              <a:avLst/>
            </a:prstGeom>
            <a:solidFill>
              <a:schemeClr val="bg1">
                <a:alpha val="77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1400" b="0" i="0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sym typeface="Symbol" charset="2"/>
              </a:endParaRPr>
            </a:p>
          </p:txBody>
        </p:sp>
        <p:sp>
          <p:nvSpPr>
            <p:cNvPr id="174" name="Text Box 11"/>
            <p:cNvSpPr txBox="1">
              <a:spLocks noChangeArrowheads="1"/>
            </p:cNvSpPr>
            <p:nvPr/>
          </p:nvSpPr>
          <p:spPr bwMode="auto">
            <a:xfrm>
              <a:off x="2865294" y="1816293"/>
              <a:ext cx="1645227" cy="753163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/>
            <a:p>
              <a:pPr algn="ctr" defTabSz="801688">
                <a:buFontTx/>
                <a:buNone/>
              </a:pPr>
              <a:r>
                <a:rPr lang="en-GB" sz="1400" b="0" dirty="0" err="1">
                  <a:solidFill>
                    <a:schemeClr val="tx1"/>
                  </a:solidFill>
                  <a:effectLst/>
                  <a:latin typeface="Arial" charset="0"/>
                </a:rPr>
                <a:t>No</a:t>
              </a:r>
              <a:endParaRPr lang="en-GB" sz="1400" b="0" dirty="0"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31" name="Agrupar 175"/>
          <p:cNvGrpSpPr/>
          <p:nvPr/>
        </p:nvGrpSpPr>
        <p:grpSpPr>
          <a:xfrm>
            <a:off x="1649016" y="2727214"/>
            <a:ext cx="1828800" cy="1067489"/>
            <a:chOff x="1524000" y="2667000"/>
            <a:chExt cx="1828800" cy="1033462"/>
          </a:xfr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sp>
          <p:nvSpPr>
            <p:cNvPr id="16402" name="Line 27"/>
            <p:cNvSpPr>
              <a:spLocks noChangeShapeType="1"/>
            </p:cNvSpPr>
            <p:nvPr/>
          </p:nvSpPr>
          <p:spPr bwMode="auto">
            <a:xfrm flipH="1">
              <a:off x="2435223" y="3200400"/>
              <a:ext cx="3176" cy="2222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>
                <a:effectLst/>
              </a:endParaRPr>
            </a:p>
          </p:txBody>
        </p:sp>
        <p:sp>
          <p:nvSpPr>
            <p:cNvPr id="16403" name="Line 28"/>
            <p:cNvSpPr>
              <a:spLocks noChangeShapeType="1"/>
            </p:cNvSpPr>
            <p:nvPr/>
          </p:nvSpPr>
          <p:spPr bwMode="auto">
            <a:xfrm>
              <a:off x="3352800" y="3421062"/>
              <a:ext cx="0" cy="279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>
                <a:effectLst/>
              </a:endParaRPr>
            </a:p>
          </p:txBody>
        </p:sp>
        <p:sp>
          <p:nvSpPr>
            <p:cNvPr id="16404" name="Line 29"/>
            <p:cNvSpPr>
              <a:spLocks noChangeShapeType="1"/>
            </p:cNvSpPr>
            <p:nvPr/>
          </p:nvSpPr>
          <p:spPr bwMode="auto">
            <a:xfrm>
              <a:off x="1524000" y="3421062"/>
              <a:ext cx="0" cy="279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>
                <a:effectLst/>
              </a:endParaRPr>
            </a:p>
          </p:txBody>
        </p:sp>
        <p:sp>
          <p:nvSpPr>
            <p:cNvPr id="16405" name="Line 30"/>
            <p:cNvSpPr>
              <a:spLocks noChangeShapeType="1"/>
            </p:cNvSpPr>
            <p:nvPr/>
          </p:nvSpPr>
          <p:spPr bwMode="auto">
            <a:xfrm flipV="1">
              <a:off x="1524000" y="3429000"/>
              <a:ext cx="182879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>
                <a:effectLst/>
              </a:endParaRPr>
            </a:p>
          </p:txBody>
        </p:sp>
        <p:sp>
          <p:nvSpPr>
            <p:cNvPr id="175" name="Line 27"/>
            <p:cNvSpPr>
              <a:spLocks noChangeShapeType="1"/>
            </p:cNvSpPr>
            <p:nvPr/>
          </p:nvSpPr>
          <p:spPr bwMode="auto">
            <a:xfrm flipH="1">
              <a:off x="2438399" y="2667000"/>
              <a:ext cx="3175" cy="228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>
                <a:effectLst/>
              </a:endParaRPr>
            </a:p>
          </p:txBody>
        </p:sp>
      </p:grpSp>
      <p:grpSp>
        <p:nvGrpSpPr>
          <p:cNvPr id="107" name="Agrupar 57"/>
          <p:cNvGrpSpPr/>
          <p:nvPr/>
        </p:nvGrpSpPr>
        <p:grpSpPr>
          <a:xfrm>
            <a:off x="228599" y="838200"/>
            <a:ext cx="5764301" cy="1180702"/>
            <a:chOff x="228599" y="990600"/>
            <a:chExt cx="5764301" cy="1180702"/>
          </a:xfrm>
        </p:grpSpPr>
        <p:grpSp>
          <p:nvGrpSpPr>
            <p:cNvPr id="110" name="Agrupar 36"/>
            <p:cNvGrpSpPr/>
            <p:nvPr/>
          </p:nvGrpSpPr>
          <p:grpSpPr>
            <a:xfrm>
              <a:off x="3491877" y="1243608"/>
              <a:ext cx="2501023" cy="609600"/>
              <a:chOff x="6807926" y="1853208"/>
              <a:chExt cx="2016955" cy="609600"/>
            </a:xfrm>
          </p:grpSpPr>
          <p:sp>
            <p:nvSpPr>
              <p:cNvPr id="122" name="Rectángulo redondeado 121"/>
              <p:cNvSpPr/>
              <p:nvPr/>
            </p:nvSpPr>
            <p:spPr bwMode="auto">
              <a:xfrm>
                <a:off x="6807926" y="1853208"/>
                <a:ext cx="1905000" cy="609600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123" name="Text Box 11"/>
              <p:cNvSpPr txBox="1">
                <a:spLocks noChangeArrowheads="1"/>
              </p:cNvSpPr>
              <p:nvPr/>
            </p:nvSpPr>
            <p:spPr bwMode="auto">
              <a:xfrm>
                <a:off x="7093063" y="1910200"/>
                <a:ext cx="1731818" cy="45025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prstTxWarp prst="textNoShape">
                  <a:avLst/>
                </a:prstTxWarp>
                <a:spAutoFit/>
              </a:bodyPr>
              <a:lstStyle/>
              <a:p>
                <a:pPr defTabSz="801688">
                  <a:buFontTx/>
                  <a:buNone/>
                </a:pPr>
                <a:r>
                  <a:rPr lang="en-GB" sz="2400" b="1" dirty="0" err="1">
                    <a:solidFill>
                      <a:srgbClr val="FFFFFF"/>
                    </a:solidFill>
                    <a:latin typeface="Arial" charset="0"/>
                  </a:rPr>
                  <a:t>Etiology</a:t>
                </a:r>
                <a:endParaRPr lang="en-GB" sz="2400" b="1" u="none" dirty="0">
                  <a:solidFill>
                    <a:srgbClr val="FFFFFF"/>
                  </a:solidFill>
                  <a:effectLst/>
                  <a:latin typeface="Arial" charset="0"/>
                </a:endParaRPr>
              </a:p>
            </p:txBody>
          </p:sp>
        </p:grpSp>
        <p:cxnSp>
          <p:nvCxnSpPr>
            <p:cNvPr id="114" name="Conector recto 113"/>
            <p:cNvCxnSpPr/>
            <p:nvPr/>
          </p:nvCxnSpPr>
          <p:spPr bwMode="auto">
            <a:xfrm>
              <a:off x="1600201" y="1544216"/>
              <a:ext cx="1828798" cy="158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triangl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sp>
          <p:nvSpPr>
            <p:cNvPr id="117" name="Elipse 116"/>
            <p:cNvSpPr/>
            <p:nvPr/>
          </p:nvSpPr>
          <p:spPr bwMode="auto">
            <a:xfrm>
              <a:off x="228599" y="990600"/>
              <a:ext cx="1311471" cy="1180702"/>
            </a:xfrm>
            <a:prstGeom prst="ellipse">
              <a:avLst/>
            </a:prstGeom>
            <a:noFill/>
            <a:ln w="28575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Symbol" charset="2"/>
                <a:buNone/>
                <a:tabLst/>
              </a:pPr>
              <a:endParaRPr kumimoji="0" lang="es-ES_tradnl" sz="24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sym typeface="Symbol" charset="2"/>
              </a:endParaRPr>
            </a:p>
          </p:txBody>
        </p:sp>
      </p:grpSp>
      <p:sp>
        <p:nvSpPr>
          <p:cNvPr id="124" name="Text Box 49"/>
          <p:cNvSpPr txBox="1">
            <a:spLocks noChangeArrowheads="1"/>
          </p:cNvSpPr>
          <p:nvPr/>
        </p:nvSpPr>
        <p:spPr bwMode="auto">
          <a:xfrm>
            <a:off x="44450" y="1187460"/>
            <a:ext cx="1739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ct val="40000"/>
              </a:spcAft>
              <a:defRPr/>
            </a:pPr>
            <a:r>
              <a:rPr lang="es-ES_tradnl" sz="2400" b="1" dirty="0">
                <a:solidFill>
                  <a:srgbClr val="0070C0"/>
                </a:solidFill>
                <a:latin typeface="Arial"/>
                <a:ea typeface="+mn-ea"/>
                <a:cs typeface="Arial"/>
              </a:rPr>
              <a:t>STEP</a:t>
            </a:r>
            <a:r>
              <a:rPr lang="es-ES_tradnl" sz="2400" b="1" dirty="0">
                <a:solidFill>
                  <a:srgbClr val="0070C0"/>
                </a:solidFill>
                <a:effectLst/>
                <a:latin typeface="Arial"/>
                <a:ea typeface="+mn-ea"/>
                <a:cs typeface="Arial"/>
              </a:rPr>
              <a:t> </a:t>
            </a:r>
            <a:r>
              <a:rPr lang="es-ES_tradnl" sz="2400" b="1" dirty="0">
                <a:solidFill>
                  <a:srgbClr val="0070C0"/>
                </a:solidFill>
                <a:latin typeface="Arial"/>
                <a:ea typeface="+mn-ea"/>
                <a:cs typeface="Arial"/>
              </a:rPr>
              <a:t>3</a:t>
            </a:r>
            <a:endParaRPr lang="es-ES_tradnl" sz="2400" b="1" dirty="0">
              <a:solidFill>
                <a:srgbClr val="0070C0"/>
              </a:solidFill>
              <a:effectLst/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0" grpId="0" animBg="1"/>
      <p:bldP spid="113" grpId="0" animBg="1"/>
      <p:bldP spid="146" grpId="0" animBg="1"/>
      <p:bldP spid="15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22"/>
          <p:cNvSpPr>
            <a:spLocks noChangeArrowheads="1"/>
          </p:cNvSpPr>
          <p:nvPr/>
        </p:nvSpPr>
        <p:spPr bwMode="auto">
          <a:xfrm>
            <a:off x="6858000" y="2057400"/>
            <a:ext cx="2133600" cy="4800600"/>
          </a:xfrm>
          <a:prstGeom prst="rect">
            <a:avLst/>
          </a:prstGeom>
          <a:solidFill>
            <a:srgbClr val="A78665">
              <a:alpha val="45097"/>
            </a:srgbClr>
          </a:solidFill>
          <a:ln w="9525">
            <a:noFill/>
            <a:miter lim="800000"/>
            <a:headEnd/>
            <a:tailEnd/>
          </a:ln>
          <a:effectLst>
            <a:softEdge rad="63500"/>
          </a:effectLst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buFont typeface="Symbol" charset="2"/>
              <a:buNone/>
              <a:defRPr/>
            </a:pPr>
            <a:endParaRPr lang="es-ES_tradnl" sz="2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cs typeface="+mn-cs"/>
              <a:sym typeface="Symbol" charset="2"/>
            </a:endParaRPr>
          </a:p>
        </p:txBody>
      </p:sp>
      <p:sp>
        <p:nvSpPr>
          <p:cNvPr id="14346" name="Line 14"/>
          <p:cNvSpPr>
            <a:spLocks noChangeShapeType="1"/>
          </p:cNvSpPr>
          <p:nvPr/>
        </p:nvSpPr>
        <p:spPr bwMode="auto">
          <a:xfrm>
            <a:off x="4572000" y="762000"/>
            <a:ext cx="0" cy="1443038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Font typeface="Symbol" charset="2"/>
              <a:buNone/>
              <a:defRPr/>
            </a:pPr>
            <a:endParaRPr lang="es-ES_tradnl" sz="24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cs typeface="+mn-cs"/>
              <a:sym typeface="Symbol" charset="2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352800" y="914401"/>
            <a:ext cx="2514600" cy="781050"/>
            <a:chOff x="2291" y="1194"/>
            <a:chExt cx="1134" cy="363"/>
          </a:xfrm>
        </p:grpSpPr>
        <p:sp>
          <p:nvSpPr>
            <p:cNvPr id="3018771" name="AutoShape 19"/>
            <p:cNvSpPr>
              <a:spLocks noChangeArrowheads="1"/>
            </p:cNvSpPr>
            <p:nvPr/>
          </p:nvSpPr>
          <p:spPr bwMode="auto">
            <a:xfrm>
              <a:off x="2291" y="1194"/>
              <a:ext cx="1134" cy="36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63500" dist="38099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sp>
          <p:nvSpPr>
            <p:cNvPr id="3018772" name="Text Box 20"/>
            <p:cNvSpPr txBox="1">
              <a:spLocks noChangeArrowheads="1"/>
            </p:cNvSpPr>
            <p:nvPr/>
          </p:nvSpPr>
          <p:spPr bwMode="auto">
            <a:xfrm>
              <a:off x="2346" y="1201"/>
              <a:ext cx="1025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sz="20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Severity</a:t>
              </a:r>
              <a:r>
                <a:rPr lang="es-ES_tradnl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 and </a:t>
              </a:r>
              <a:r>
                <a:rPr lang="es-ES_tradnl" sz="20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etiology</a:t>
              </a:r>
              <a:r>
                <a:rPr lang="es-ES_tradnl" sz="2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 </a:t>
              </a:r>
              <a:r>
                <a:rPr lang="es-ES_tradnl" sz="20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assesment</a:t>
              </a:r>
              <a:endParaRPr lang="es-ES_tradn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  <a:sym typeface="Symbol" charset="2"/>
              </a:endParaRPr>
            </a:p>
          </p:txBody>
        </p:sp>
      </p:grp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476375" y="1989138"/>
            <a:ext cx="6480175" cy="215900"/>
            <a:chOff x="1927" y="1818"/>
            <a:chExt cx="1769" cy="205"/>
          </a:xfr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grpSpPr>
        <p:sp>
          <p:nvSpPr>
            <p:cNvPr id="14425" name="Line 8"/>
            <p:cNvSpPr>
              <a:spLocks noChangeShapeType="1"/>
            </p:cNvSpPr>
            <p:nvPr/>
          </p:nvSpPr>
          <p:spPr bwMode="auto">
            <a:xfrm>
              <a:off x="1927" y="1822"/>
              <a:ext cx="0" cy="201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sp>
          <p:nvSpPr>
            <p:cNvPr id="14426" name="Line 9"/>
            <p:cNvSpPr>
              <a:spLocks noChangeShapeType="1"/>
            </p:cNvSpPr>
            <p:nvPr/>
          </p:nvSpPr>
          <p:spPr bwMode="auto">
            <a:xfrm>
              <a:off x="3696" y="1818"/>
              <a:ext cx="0" cy="205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sp>
          <p:nvSpPr>
            <p:cNvPr id="14427" name="Line 10"/>
            <p:cNvSpPr>
              <a:spLocks noChangeShapeType="1"/>
            </p:cNvSpPr>
            <p:nvPr/>
          </p:nvSpPr>
          <p:spPr bwMode="auto">
            <a:xfrm>
              <a:off x="1927" y="1818"/>
              <a:ext cx="1769" cy="1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</p:grpSp>
      <p:grpSp>
        <p:nvGrpSpPr>
          <p:cNvPr id="34" name="Grupo 33"/>
          <p:cNvGrpSpPr/>
          <p:nvPr/>
        </p:nvGrpSpPr>
        <p:grpSpPr>
          <a:xfrm>
            <a:off x="7092950" y="2209800"/>
            <a:ext cx="1728788" cy="4387850"/>
            <a:chOff x="7092950" y="2209800"/>
            <a:chExt cx="1728788" cy="4387850"/>
          </a:xfrm>
        </p:grpSpPr>
        <p:grpSp>
          <p:nvGrpSpPr>
            <p:cNvPr id="3" name="Agrupar 94"/>
            <p:cNvGrpSpPr/>
            <p:nvPr/>
          </p:nvGrpSpPr>
          <p:grpSpPr>
            <a:xfrm>
              <a:off x="7092950" y="2493963"/>
              <a:ext cx="1728788" cy="4103687"/>
              <a:chOff x="7092950" y="2493963"/>
              <a:chExt cx="1728788" cy="4103687"/>
            </a:xfrm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grpSpPr>
          <p:sp>
            <p:nvSpPr>
              <p:cNvPr id="14352" name="Line 22"/>
              <p:cNvSpPr>
                <a:spLocks noChangeShapeType="1"/>
              </p:cNvSpPr>
              <p:nvPr/>
            </p:nvSpPr>
            <p:spPr bwMode="auto">
              <a:xfrm flipH="1">
                <a:off x="7956550" y="2493963"/>
                <a:ext cx="0" cy="3527425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grpSp>
            <p:nvGrpSpPr>
              <p:cNvPr id="4" name="Group 23"/>
              <p:cNvGrpSpPr>
                <a:grpSpLocks/>
              </p:cNvGrpSpPr>
              <p:nvPr/>
            </p:nvGrpSpPr>
            <p:grpSpPr bwMode="auto">
              <a:xfrm>
                <a:off x="7092950" y="6094413"/>
                <a:ext cx="1728788" cy="503237"/>
                <a:chOff x="2291" y="1207"/>
                <a:chExt cx="1134" cy="363"/>
              </a:xfrm>
            </p:grpSpPr>
            <p:sp>
              <p:nvSpPr>
                <p:cNvPr id="3018776" name="AutoShape 24"/>
                <p:cNvSpPr>
                  <a:spLocks noChangeArrowheads="1"/>
                </p:cNvSpPr>
                <p:nvPr/>
              </p:nvSpPr>
              <p:spPr bwMode="auto">
                <a:xfrm>
                  <a:off x="2291" y="1207"/>
                  <a:ext cx="1134" cy="363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p:spPr>
              <p:txBody>
                <a:bodyPr wrap="none" anchor="ctr"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buFont typeface="Symbol" charset="2"/>
                    <a:buNone/>
                    <a:defRPr/>
                  </a:pPr>
                  <a:endParaRPr lang="es-ES_tradnl" sz="24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charset="0"/>
                    <a:cs typeface="+mn-cs"/>
                    <a:sym typeface="Symbol" charset="2"/>
                  </a:endParaRPr>
                </a:p>
              </p:txBody>
            </p:sp>
            <p:sp>
              <p:nvSpPr>
                <p:cNvPr id="301877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358" y="1253"/>
                  <a:ext cx="1025" cy="26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s-ES_tradnl" b="1" dirty="0">
                      <a:solidFill>
                        <a:srgbClr val="3333CC"/>
                      </a:solidFill>
                      <a:effectLst>
                        <a:outerShdw blurRad="38100" dist="38100" dir="2700000" algn="tl">
                          <a:srgbClr val="DDDDDD"/>
                        </a:outerShdw>
                      </a:effectLst>
                      <a:latin typeface="+mn-lt"/>
                      <a:cs typeface="+mn-cs"/>
                      <a:sym typeface="Symbol" charset="2"/>
                    </a:rPr>
                    <a:t>Hospital </a:t>
                  </a:r>
                  <a:r>
                    <a:rPr lang="es-ES_tradnl" b="1" dirty="0" err="1">
                      <a:solidFill>
                        <a:srgbClr val="3333CC"/>
                      </a:solidFill>
                      <a:effectLst>
                        <a:outerShdw blurRad="38100" dist="38100" dir="2700000" algn="tl">
                          <a:srgbClr val="DDDDDD"/>
                        </a:outerShdw>
                      </a:effectLst>
                      <a:latin typeface="+mn-lt"/>
                      <a:cs typeface="+mn-cs"/>
                      <a:sym typeface="Symbol" charset="2"/>
                    </a:rPr>
                    <a:t>care</a:t>
                  </a:r>
                  <a:endParaRPr lang="es-ES_tradnl" b="1" dirty="0">
                    <a:effectLst>
                      <a:outerShdw blurRad="38100" dist="38100" dir="2700000" algn="tl">
                        <a:srgbClr val="DDDDDD"/>
                      </a:outerShdw>
                    </a:effectLst>
                    <a:latin typeface="+mn-lt"/>
                    <a:cs typeface="+mn-cs"/>
                    <a:sym typeface="Symbol" charset="2"/>
                  </a:endParaRPr>
                </a:p>
              </p:txBody>
            </p:sp>
          </p:grpSp>
        </p:grpSp>
        <p:grpSp>
          <p:nvGrpSpPr>
            <p:cNvPr id="23" name="Agrupar 88"/>
            <p:cNvGrpSpPr>
              <a:grpSpLocks/>
            </p:cNvGrpSpPr>
            <p:nvPr/>
          </p:nvGrpSpPr>
          <p:grpSpPr bwMode="auto">
            <a:xfrm>
              <a:off x="7239000" y="2209800"/>
              <a:ext cx="1524000" cy="304800"/>
              <a:chOff x="2865294" y="1790696"/>
              <a:chExt cx="1645227" cy="800104"/>
            </a:xfrm>
          </p:grpSpPr>
          <p:sp>
            <p:nvSpPr>
              <p:cNvPr id="131" name="Rectángulo redondeado 130"/>
              <p:cNvSpPr/>
              <p:nvPr/>
            </p:nvSpPr>
            <p:spPr bwMode="auto">
              <a:xfrm>
                <a:off x="2887574" y="1790696"/>
                <a:ext cx="1600669" cy="800104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32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36537"/>
                <a:ext cx="1645227" cy="69592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Severe/Very severe</a:t>
                </a:r>
              </a:p>
            </p:txBody>
          </p:sp>
        </p:grpSp>
      </p:grpSp>
      <p:sp>
        <p:nvSpPr>
          <p:cNvPr id="22580" name="Text Box 49"/>
          <p:cNvSpPr txBox="1">
            <a:spLocks noChangeArrowheads="1"/>
          </p:cNvSpPr>
          <p:nvPr/>
        </p:nvSpPr>
        <p:spPr bwMode="auto">
          <a:xfrm>
            <a:off x="1955119" y="1733837"/>
            <a:ext cx="2083481" cy="40011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Aft>
                <a:spcPct val="40000"/>
              </a:spcAft>
              <a:buFont typeface="Symbol" pitchFamily="18" charset="2"/>
              <a:buNone/>
            </a:pPr>
            <a:r>
              <a:rPr lang="es-ES_tradnl" sz="2000" b="1" dirty="0" err="1">
                <a:sym typeface="Symbol" pitchFamily="18" charset="2"/>
              </a:rPr>
              <a:t>Primary</a:t>
            </a:r>
            <a:r>
              <a:rPr lang="es-ES_tradnl" sz="2000" b="1" dirty="0">
                <a:sym typeface="Symbol" pitchFamily="18" charset="2"/>
              </a:rPr>
              <a:t> </a:t>
            </a:r>
            <a:r>
              <a:rPr lang="es-ES_tradnl" sz="2000" b="1" dirty="0" err="1">
                <a:sym typeface="Symbol" pitchFamily="18" charset="2"/>
              </a:rPr>
              <a:t>Care</a:t>
            </a:r>
            <a:endParaRPr lang="es-ES_tradnl" sz="2000" dirty="0">
              <a:sym typeface="Symbol" pitchFamily="18" charset="2"/>
            </a:endParaRPr>
          </a:p>
        </p:txBody>
      </p:sp>
      <p:grpSp>
        <p:nvGrpSpPr>
          <p:cNvPr id="30" name="Grupo 29"/>
          <p:cNvGrpSpPr/>
          <p:nvPr/>
        </p:nvGrpSpPr>
        <p:grpSpPr>
          <a:xfrm>
            <a:off x="2590800" y="3505200"/>
            <a:ext cx="1219200" cy="2947988"/>
            <a:chOff x="2590800" y="3505200"/>
            <a:chExt cx="1219200" cy="2947988"/>
          </a:xfrm>
        </p:grpSpPr>
        <p:sp>
          <p:nvSpPr>
            <p:cNvPr id="279" name="Line 3"/>
            <p:cNvSpPr>
              <a:spLocks noChangeShapeType="1"/>
            </p:cNvSpPr>
            <p:nvPr/>
          </p:nvSpPr>
          <p:spPr bwMode="auto">
            <a:xfrm flipH="1">
              <a:off x="2981325" y="3505200"/>
              <a:ext cx="0" cy="2947988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sp>
          <p:nvSpPr>
            <p:cNvPr id="281" name="Line 5"/>
            <p:cNvSpPr>
              <a:spLocks noChangeShapeType="1"/>
            </p:cNvSpPr>
            <p:nvPr/>
          </p:nvSpPr>
          <p:spPr bwMode="auto">
            <a:xfrm>
              <a:off x="2590800" y="6453188"/>
              <a:ext cx="390525" cy="0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sp>
          <p:nvSpPr>
            <p:cNvPr id="14381" name="Line 85"/>
            <p:cNvSpPr>
              <a:spLocks noChangeShapeType="1"/>
            </p:cNvSpPr>
            <p:nvPr/>
          </p:nvSpPr>
          <p:spPr bwMode="auto">
            <a:xfrm flipH="1">
              <a:off x="3657600" y="4419600"/>
              <a:ext cx="0" cy="284163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sp>
          <p:nvSpPr>
            <p:cNvPr id="311" name="Line 5"/>
            <p:cNvSpPr>
              <a:spLocks noChangeShapeType="1"/>
            </p:cNvSpPr>
            <p:nvPr/>
          </p:nvSpPr>
          <p:spPr bwMode="auto">
            <a:xfrm>
              <a:off x="2971800" y="3505200"/>
              <a:ext cx="838200" cy="0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prstDash val="sysDot"/>
              <a:round/>
              <a:headEnd/>
              <a:tailEnd type="triangle"/>
            </a:ln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</p:grpSp>
      <p:sp>
        <p:nvSpPr>
          <p:cNvPr id="147" name="Elipse 146"/>
          <p:cNvSpPr/>
          <p:nvPr/>
        </p:nvSpPr>
        <p:spPr bwMode="auto">
          <a:xfrm>
            <a:off x="228599" y="371475"/>
            <a:ext cx="1311471" cy="1180702"/>
          </a:xfrm>
          <a:prstGeom prst="ellipse">
            <a:avLst/>
          </a:prstGeom>
          <a:noFill/>
          <a:ln w="28575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>
            <a:outerShdw blurRad="63500"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charset="2"/>
              <a:buNone/>
              <a:tabLst/>
            </a:pPr>
            <a:endParaRPr kumimoji="0" lang="es-ES_tradnl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sym typeface="Symbol" charset="2"/>
            </a:endParaRPr>
          </a:p>
        </p:txBody>
      </p:sp>
      <p:sp>
        <p:nvSpPr>
          <p:cNvPr id="150" name="Text Box 49"/>
          <p:cNvSpPr txBox="1">
            <a:spLocks noChangeArrowheads="1"/>
          </p:cNvSpPr>
          <p:nvPr/>
        </p:nvSpPr>
        <p:spPr bwMode="auto">
          <a:xfrm>
            <a:off x="44450" y="720735"/>
            <a:ext cx="1739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>
              <a:spcAft>
                <a:spcPct val="40000"/>
              </a:spcAft>
              <a:defRPr/>
            </a:pPr>
            <a:r>
              <a:rPr lang="es-ES_tradnl" sz="2400" b="1" dirty="0">
                <a:solidFill>
                  <a:srgbClr val="0070C0"/>
                </a:solidFill>
                <a:latin typeface="Arial"/>
                <a:ea typeface="+mn-ea"/>
                <a:cs typeface="Arial"/>
              </a:rPr>
              <a:t>STEP</a:t>
            </a:r>
            <a:r>
              <a:rPr lang="es-ES_tradnl" sz="2400" b="1" dirty="0">
                <a:solidFill>
                  <a:srgbClr val="0070C0"/>
                </a:solidFill>
                <a:effectLst/>
                <a:latin typeface="Arial"/>
                <a:ea typeface="+mn-ea"/>
                <a:cs typeface="Arial"/>
              </a:rPr>
              <a:t> </a:t>
            </a:r>
            <a:r>
              <a:rPr lang="es-ES_tradnl" sz="2400" b="1" dirty="0">
                <a:solidFill>
                  <a:srgbClr val="0070C0"/>
                </a:solidFill>
                <a:latin typeface="Arial"/>
                <a:ea typeface="+mn-ea"/>
                <a:cs typeface="Arial"/>
              </a:rPr>
              <a:t>4</a:t>
            </a:r>
            <a:endParaRPr lang="es-ES_tradnl" sz="2400" b="1" dirty="0">
              <a:solidFill>
                <a:srgbClr val="0070C0"/>
              </a:solidFill>
              <a:effectLst/>
              <a:latin typeface="Arial"/>
              <a:ea typeface="+mn-ea"/>
              <a:cs typeface="Arial"/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152400" y="2057400"/>
            <a:ext cx="2590800" cy="4800600"/>
            <a:chOff x="152400" y="2057400"/>
            <a:chExt cx="2590800" cy="4800600"/>
          </a:xfrm>
        </p:grpSpPr>
        <p:sp>
          <p:nvSpPr>
            <p:cNvPr id="102" name="Rectangle 22"/>
            <p:cNvSpPr>
              <a:spLocks noChangeArrowheads="1"/>
            </p:cNvSpPr>
            <p:nvPr/>
          </p:nvSpPr>
          <p:spPr bwMode="auto">
            <a:xfrm>
              <a:off x="152400" y="2057400"/>
              <a:ext cx="2590800" cy="4800600"/>
            </a:xfrm>
            <a:prstGeom prst="rect">
              <a:avLst/>
            </a:prstGeom>
            <a:solidFill>
              <a:srgbClr val="A78665">
                <a:alpha val="45097"/>
              </a:srgbClr>
            </a:solidFill>
            <a:ln w="9525">
              <a:noFill/>
              <a:miter lim="800000"/>
              <a:headEnd/>
              <a:tailEnd/>
            </a:ln>
            <a:effectLst>
              <a:softEdge rad="63500"/>
            </a:effectLst>
          </p:spPr>
          <p:txBody>
            <a:bodyPr wrap="none" anchor="ctr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sp>
          <p:nvSpPr>
            <p:cNvPr id="14365" name="Line 62"/>
            <p:cNvSpPr>
              <a:spLocks noChangeShapeType="1"/>
            </p:cNvSpPr>
            <p:nvPr/>
          </p:nvSpPr>
          <p:spPr bwMode="auto">
            <a:xfrm flipH="1">
              <a:off x="1476375" y="2493963"/>
              <a:ext cx="0" cy="1582737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 type="diamond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grpSp>
          <p:nvGrpSpPr>
            <p:cNvPr id="6" name="Agrupar 132"/>
            <p:cNvGrpSpPr/>
            <p:nvPr/>
          </p:nvGrpSpPr>
          <p:grpSpPr>
            <a:xfrm>
              <a:off x="900113" y="4572000"/>
              <a:ext cx="1150937" cy="150813"/>
              <a:chOff x="900113" y="4362450"/>
              <a:chExt cx="1150937" cy="360363"/>
            </a:xfrm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grpSpPr>
          <p:sp>
            <p:nvSpPr>
              <p:cNvPr id="14369" name="Line 67"/>
              <p:cNvSpPr>
                <a:spLocks noChangeShapeType="1"/>
              </p:cNvSpPr>
              <p:nvPr/>
            </p:nvSpPr>
            <p:spPr bwMode="auto">
              <a:xfrm flipH="1">
                <a:off x="2051050" y="4362450"/>
                <a:ext cx="0" cy="360363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4370" name="Line 68"/>
              <p:cNvSpPr>
                <a:spLocks noChangeShapeType="1"/>
              </p:cNvSpPr>
              <p:nvPr/>
            </p:nvSpPr>
            <p:spPr bwMode="auto">
              <a:xfrm flipH="1">
                <a:off x="900113" y="4362450"/>
                <a:ext cx="0" cy="360363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7" name="Group 72"/>
            <p:cNvGrpSpPr>
              <a:grpSpLocks/>
            </p:cNvGrpSpPr>
            <p:nvPr/>
          </p:nvGrpSpPr>
          <p:grpSpPr bwMode="auto">
            <a:xfrm>
              <a:off x="900113" y="4078288"/>
              <a:ext cx="1150937" cy="212725"/>
              <a:chOff x="2201" y="2704"/>
              <a:chExt cx="923" cy="176"/>
            </a:xfrm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grpSpPr>
          <p:sp>
            <p:nvSpPr>
              <p:cNvPr id="14405" name="Line 73"/>
              <p:cNvSpPr>
                <a:spLocks noChangeShapeType="1"/>
              </p:cNvSpPr>
              <p:nvPr/>
            </p:nvSpPr>
            <p:spPr bwMode="auto">
              <a:xfrm>
                <a:off x="3124" y="2704"/>
                <a:ext cx="0" cy="176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4406" name="Line 74"/>
              <p:cNvSpPr>
                <a:spLocks noChangeShapeType="1"/>
              </p:cNvSpPr>
              <p:nvPr/>
            </p:nvSpPr>
            <p:spPr bwMode="auto">
              <a:xfrm>
                <a:off x="2201" y="2704"/>
                <a:ext cx="0" cy="176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4407" name="Line 75"/>
              <p:cNvSpPr>
                <a:spLocks noChangeShapeType="1"/>
              </p:cNvSpPr>
              <p:nvPr/>
            </p:nvSpPr>
            <p:spPr bwMode="auto">
              <a:xfrm>
                <a:off x="2201" y="2704"/>
                <a:ext cx="923" cy="1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13" name="Agrupar 88"/>
            <p:cNvGrpSpPr>
              <a:grpSpLocks/>
            </p:cNvGrpSpPr>
            <p:nvPr/>
          </p:nvGrpSpPr>
          <p:grpSpPr bwMode="auto">
            <a:xfrm>
              <a:off x="304800" y="4724400"/>
              <a:ext cx="1219200" cy="304800"/>
              <a:chOff x="5105400" y="4876800"/>
              <a:chExt cx="1219200" cy="304800"/>
            </a:xfrm>
          </p:grpSpPr>
          <p:sp>
            <p:nvSpPr>
              <p:cNvPr id="90" name="Rectángulo redondeado 89"/>
              <p:cNvSpPr/>
              <p:nvPr/>
            </p:nvSpPr>
            <p:spPr bwMode="auto">
              <a:xfrm>
                <a:off x="5157788" y="4876800"/>
                <a:ext cx="1114425" cy="304800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91" name="Text Box 11"/>
              <p:cNvSpPr txBox="1">
                <a:spLocks noChangeArrowheads="1"/>
              </p:cNvSpPr>
              <p:nvPr/>
            </p:nvSpPr>
            <p:spPr bwMode="auto">
              <a:xfrm>
                <a:off x="5105400" y="4895850"/>
                <a:ext cx="1219200" cy="266700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No antibiotics</a:t>
                </a:r>
              </a:p>
            </p:txBody>
          </p:sp>
        </p:grpSp>
        <p:grpSp>
          <p:nvGrpSpPr>
            <p:cNvPr id="14" name="Agrupar 88"/>
            <p:cNvGrpSpPr>
              <a:grpSpLocks/>
            </p:cNvGrpSpPr>
            <p:nvPr/>
          </p:nvGrpSpPr>
          <p:grpSpPr bwMode="auto">
            <a:xfrm>
              <a:off x="1600200" y="4724400"/>
              <a:ext cx="990600" cy="304800"/>
              <a:chOff x="2865294" y="1790696"/>
              <a:chExt cx="1645227" cy="800104"/>
            </a:xfrm>
          </p:grpSpPr>
          <p:sp>
            <p:nvSpPr>
              <p:cNvPr id="94" name="Rectángulo redondeado 93"/>
              <p:cNvSpPr/>
              <p:nvPr/>
            </p:nvSpPr>
            <p:spPr bwMode="auto">
              <a:xfrm>
                <a:off x="2889024" y="1790696"/>
                <a:ext cx="1597769" cy="800104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99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36537"/>
                <a:ext cx="1645227" cy="69592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Antibiotics</a:t>
                </a:r>
              </a:p>
            </p:txBody>
          </p:sp>
        </p:grpSp>
        <p:grpSp>
          <p:nvGrpSpPr>
            <p:cNvPr id="15" name="Agrupar 88"/>
            <p:cNvGrpSpPr>
              <a:grpSpLocks/>
            </p:cNvGrpSpPr>
            <p:nvPr/>
          </p:nvGrpSpPr>
          <p:grpSpPr bwMode="auto">
            <a:xfrm>
              <a:off x="381000" y="2577011"/>
              <a:ext cx="2133600" cy="318589"/>
              <a:chOff x="2865294" y="1754500"/>
              <a:chExt cx="1645227" cy="836300"/>
            </a:xfrm>
          </p:grpSpPr>
          <p:sp>
            <p:nvSpPr>
              <p:cNvPr id="101" name="Rectángulo redondeado 100"/>
              <p:cNvSpPr/>
              <p:nvPr/>
            </p:nvSpPr>
            <p:spPr bwMode="auto">
              <a:xfrm>
                <a:off x="2887328" y="1790696"/>
                <a:ext cx="1601158" cy="800104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05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754500"/>
                <a:ext cx="1645227" cy="777959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Short acting BD</a:t>
                </a:r>
              </a:p>
            </p:txBody>
          </p:sp>
        </p:grpSp>
        <p:grpSp>
          <p:nvGrpSpPr>
            <p:cNvPr id="16" name="Agrupar 88"/>
            <p:cNvGrpSpPr>
              <a:grpSpLocks/>
            </p:cNvGrpSpPr>
            <p:nvPr/>
          </p:nvGrpSpPr>
          <p:grpSpPr bwMode="auto">
            <a:xfrm>
              <a:off x="381000" y="2971800"/>
              <a:ext cx="2133600" cy="304800"/>
              <a:chOff x="2865294" y="1790696"/>
              <a:chExt cx="1645227" cy="800104"/>
            </a:xfrm>
          </p:grpSpPr>
          <p:sp>
            <p:nvSpPr>
              <p:cNvPr id="107" name="Rectángulo redondeado 106"/>
              <p:cNvSpPr/>
              <p:nvPr/>
            </p:nvSpPr>
            <p:spPr bwMode="auto">
              <a:xfrm>
                <a:off x="2887328" y="1790696"/>
                <a:ext cx="1601158" cy="800104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08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75686"/>
                <a:ext cx="1645227" cy="656773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1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Optimize comorbidity treatment </a:t>
                </a:r>
              </a:p>
            </p:txBody>
          </p:sp>
        </p:grpSp>
        <p:grpSp>
          <p:nvGrpSpPr>
            <p:cNvPr id="18" name="Agrupar 88"/>
            <p:cNvGrpSpPr>
              <a:grpSpLocks/>
            </p:cNvGrpSpPr>
            <p:nvPr/>
          </p:nvGrpSpPr>
          <p:grpSpPr bwMode="auto">
            <a:xfrm>
              <a:off x="685800" y="3657600"/>
              <a:ext cx="1600200" cy="304800"/>
              <a:chOff x="2865294" y="1790696"/>
              <a:chExt cx="1645227" cy="800104"/>
            </a:xfrm>
          </p:grpSpPr>
          <p:sp>
            <p:nvSpPr>
              <p:cNvPr id="116" name="Rectángulo redondeado 115"/>
              <p:cNvSpPr/>
              <p:nvPr/>
            </p:nvSpPr>
            <p:spPr bwMode="auto">
              <a:xfrm>
                <a:off x="2888144" y="1790696"/>
                <a:ext cx="1599526" cy="800104"/>
              </a:xfrm>
              <a:prstGeom prst="roundRect">
                <a:avLst/>
              </a:prstGeom>
              <a:solidFill>
                <a:schemeClr val="bg1">
                  <a:alpha val="99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17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36537"/>
                <a:ext cx="1645227" cy="69592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Purulent sputum?</a:t>
                </a:r>
              </a:p>
            </p:txBody>
          </p:sp>
        </p:grpSp>
        <p:grpSp>
          <p:nvGrpSpPr>
            <p:cNvPr id="19" name="Agrupar 88"/>
            <p:cNvGrpSpPr>
              <a:grpSpLocks/>
            </p:cNvGrpSpPr>
            <p:nvPr/>
          </p:nvGrpSpPr>
          <p:grpSpPr bwMode="auto">
            <a:xfrm>
              <a:off x="1828800" y="4267200"/>
              <a:ext cx="457200" cy="304800"/>
              <a:chOff x="2865294" y="1790696"/>
              <a:chExt cx="1645227" cy="800104"/>
            </a:xfrm>
          </p:grpSpPr>
          <p:sp>
            <p:nvSpPr>
              <p:cNvPr id="119" name="Rectángulo redondeado 118"/>
              <p:cNvSpPr/>
              <p:nvPr/>
            </p:nvSpPr>
            <p:spPr bwMode="auto">
              <a:xfrm>
                <a:off x="2888144" y="1790696"/>
                <a:ext cx="1599526" cy="800104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20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36537"/>
                <a:ext cx="1645227" cy="69592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Yes</a:t>
                </a:r>
              </a:p>
            </p:txBody>
          </p:sp>
        </p:grpSp>
        <p:grpSp>
          <p:nvGrpSpPr>
            <p:cNvPr id="20" name="Agrupar 88"/>
            <p:cNvGrpSpPr>
              <a:grpSpLocks/>
            </p:cNvGrpSpPr>
            <p:nvPr/>
          </p:nvGrpSpPr>
          <p:grpSpPr bwMode="auto">
            <a:xfrm>
              <a:off x="685800" y="4267200"/>
              <a:ext cx="457200" cy="304800"/>
              <a:chOff x="2865294" y="1790696"/>
              <a:chExt cx="1645227" cy="800104"/>
            </a:xfrm>
          </p:grpSpPr>
          <p:sp>
            <p:nvSpPr>
              <p:cNvPr id="122" name="Rectángulo redondeado 121"/>
              <p:cNvSpPr/>
              <p:nvPr/>
            </p:nvSpPr>
            <p:spPr bwMode="auto">
              <a:xfrm>
                <a:off x="2888144" y="1790696"/>
                <a:ext cx="1599526" cy="800104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23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36537"/>
                <a:ext cx="1645227" cy="69592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No</a:t>
                </a:r>
                <a:endParaRPr lang="en-GB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21" name="Agrupar 88"/>
            <p:cNvGrpSpPr>
              <a:grpSpLocks/>
            </p:cNvGrpSpPr>
            <p:nvPr/>
          </p:nvGrpSpPr>
          <p:grpSpPr bwMode="auto">
            <a:xfrm>
              <a:off x="914400" y="2209800"/>
              <a:ext cx="1143000" cy="304800"/>
              <a:chOff x="2865294" y="1790696"/>
              <a:chExt cx="1645227" cy="800104"/>
            </a:xfrm>
          </p:grpSpPr>
          <p:sp>
            <p:nvSpPr>
              <p:cNvPr id="125" name="Rectángulo redondeado 124"/>
              <p:cNvSpPr/>
              <p:nvPr/>
            </p:nvSpPr>
            <p:spPr bwMode="auto">
              <a:xfrm>
                <a:off x="2888144" y="1790696"/>
                <a:ext cx="1599526" cy="800104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26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36537"/>
                <a:ext cx="1645227" cy="69592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Mild</a:t>
                </a:r>
              </a:p>
            </p:txBody>
          </p:sp>
        </p:grpSp>
        <p:grpSp>
          <p:nvGrpSpPr>
            <p:cNvPr id="24" name="Agrupar 224"/>
            <p:cNvGrpSpPr>
              <a:grpSpLocks/>
            </p:cNvGrpSpPr>
            <p:nvPr/>
          </p:nvGrpSpPr>
          <p:grpSpPr bwMode="auto">
            <a:xfrm>
              <a:off x="914400" y="5029200"/>
              <a:ext cx="1150938" cy="990600"/>
              <a:chOff x="914400" y="5029200"/>
              <a:chExt cx="1150937" cy="990600"/>
            </a:xfrm>
          </p:grpSpPr>
          <p:grpSp>
            <p:nvGrpSpPr>
              <p:cNvPr id="25" name="Agrupar 174"/>
              <p:cNvGrpSpPr>
                <a:grpSpLocks/>
              </p:cNvGrpSpPr>
              <p:nvPr/>
            </p:nvGrpSpPr>
            <p:grpSpPr bwMode="auto">
              <a:xfrm>
                <a:off x="914400" y="5029200"/>
                <a:ext cx="1150937" cy="152400"/>
                <a:chOff x="2514600" y="6028342"/>
                <a:chExt cx="1150937" cy="220058"/>
              </a:xfrm>
            </p:grpSpPr>
            <p:sp>
              <p:nvSpPr>
                <p:cNvPr id="172" name="Line 73"/>
                <p:cNvSpPr>
                  <a:spLocks noChangeShapeType="1"/>
                </p:cNvSpPr>
                <p:nvPr/>
              </p:nvSpPr>
              <p:spPr bwMode="auto">
                <a:xfrm>
                  <a:off x="3665537" y="6028342"/>
                  <a:ext cx="0" cy="213182"/>
                </a:xfrm>
                <a:prstGeom prst="line">
                  <a:avLst/>
                </a:prstGeom>
                <a:noFill/>
                <a:ln w="28575" cmpd="sng">
                  <a:solidFill>
                    <a:schemeClr val="tx1"/>
                  </a:solidFill>
                  <a:round/>
                  <a:headEnd/>
                  <a:tailEnd type="none" w="med" len="med"/>
                </a:ln>
              </p:spPr>
              <p:txBody>
                <a:bodyPr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buFont typeface="Symbol" charset="2"/>
                    <a:buNone/>
                    <a:defRPr/>
                  </a:pPr>
                  <a:endParaRPr lang="es-ES_tradnl" sz="24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charset="0"/>
                    <a:cs typeface="+mn-cs"/>
                    <a:sym typeface="Symbol" charset="2"/>
                  </a:endParaRPr>
                </a:p>
              </p:txBody>
            </p:sp>
            <p:sp>
              <p:nvSpPr>
                <p:cNvPr id="173" name="Line 74"/>
                <p:cNvSpPr>
                  <a:spLocks noChangeShapeType="1"/>
                </p:cNvSpPr>
                <p:nvPr/>
              </p:nvSpPr>
              <p:spPr bwMode="auto">
                <a:xfrm>
                  <a:off x="2514600" y="6028342"/>
                  <a:ext cx="0" cy="213182"/>
                </a:xfrm>
                <a:prstGeom prst="line">
                  <a:avLst/>
                </a:prstGeom>
                <a:noFill/>
                <a:ln w="28575" cmpd="sng">
                  <a:solidFill>
                    <a:schemeClr val="tx1"/>
                  </a:solidFill>
                  <a:round/>
                  <a:headEnd/>
                  <a:tailEnd type="none" w="med" len="med"/>
                </a:ln>
              </p:spPr>
              <p:txBody>
                <a:bodyPr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buFont typeface="Symbol" charset="2"/>
                    <a:buNone/>
                    <a:defRPr/>
                  </a:pPr>
                  <a:endParaRPr lang="es-ES_tradnl" sz="24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charset="0"/>
                    <a:cs typeface="+mn-cs"/>
                    <a:sym typeface="Symbol" charset="2"/>
                  </a:endParaRPr>
                </a:p>
              </p:txBody>
            </p:sp>
            <p:sp>
              <p:nvSpPr>
                <p:cNvPr id="174" name="Line 75"/>
                <p:cNvSpPr>
                  <a:spLocks noChangeShapeType="1"/>
                </p:cNvSpPr>
                <p:nvPr/>
              </p:nvSpPr>
              <p:spPr bwMode="auto">
                <a:xfrm>
                  <a:off x="2514600" y="6246108"/>
                  <a:ext cx="1150937" cy="2292"/>
                </a:xfrm>
                <a:prstGeom prst="line">
                  <a:avLst/>
                </a:prstGeom>
                <a:noFill/>
                <a:ln w="28575" cmpd="sng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buFont typeface="Symbol" charset="2"/>
                    <a:buNone/>
                    <a:defRPr/>
                  </a:pPr>
                  <a:endParaRPr lang="es-ES_tradnl" sz="24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charset="0"/>
                    <a:cs typeface="+mn-cs"/>
                    <a:sym typeface="Symbol" charset="2"/>
                  </a:endParaRPr>
                </a:p>
              </p:txBody>
            </p:sp>
          </p:grpSp>
          <p:sp>
            <p:nvSpPr>
              <p:cNvPr id="176" name="Line 62"/>
              <p:cNvSpPr>
                <a:spLocks noChangeShapeType="1"/>
              </p:cNvSpPr>
              <p:nvPr/>
            </p:nvSpPr>
            <p:spPr bwMode="auto">
              <a:xfrm flipH="1">
                <a:off x="1523999" y="5181600"/>
                <a:ext cx="0" cy="838200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diamond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26" name="Group 72"/>
            <p:cNvGrpSpPr>
              <a:grpSpLocks/>
            </p:cNvGrpSpPr>
            <p:nvPr/>
          </p:nvGrpSpPr>
          <p:grpSpPr bwMode="auto">
            <a:xfrm>
              <a:off x="914400" y="6019800"/>
              <a:ext cx="1150937" cy="212725"/>
              <a:chOff x="2201" y="2704"/>
              <a:chExt cx="923" cy="176"/>
            </a:xfrm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grpSpPr>
          <p:sp>
            <p:nvSpPr>
              <p:cNvPr id="187" name="Line 73"/>
              <p:cNvSpPr>
                <a:spLocks noChangeShapeType="1"/>
              </p:cNvSpPr>
              <p:nvPr/>
            </p:nvSpPr>
            <p:spPr bwMode="auto">
              <a:xfrm>
                <a:off x="3124" y="2704"/>
                <a:ext cx="0" cy="176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88" name="Line 74"/>
              <p:cNvSpPr>
                <a:spLocks noChangeShapeType="1"/>
              </p:cNvSpPr>
              <p:nvPr/>
            </p:nvSpPr>
            <p:spPr bwMode="auto">
              <a:xfrm>
                <a:off x="2201" y="2704"/>
                <a:ext cx="0" cy="176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89" name="Line 75"/>
              <p:cNvSpPr>
                <a:spLocks noChangeShapeType="1"/>
              </p:cNvSpPr>
              <p:nvPr/>
            </p:nvSpPr>
            <p:spPr bwMode="auto">
              <a:xfrm>
                <a:off x="2201" y="2704"/>
                <a:ext cx="923" cy="1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28" name="Agrupar 88"/>
            <p:cNvGrpSpPr>
              <a:grpSpLocks/>
            </p:cNvGrpSpPr>
            <p:nvPr/>
          </p:nvGrpSpPr>
          <p:grpSpPr bwMode="auto">
            <a:xfrm>
              <a:off x="381000" y="5257800"/>
              <a:ext cx="2133600" cy="304800"/>
              <a:chOff x="2865294" y="1790696"/>
              <a:chExt cx="1645227" cy="800104"/>
            </a:xfrm>
          </p:grpSpPr>
          <p:sp>
            <p:nvSpPr>
              <p:cNvPr id="136" name="Rectángulo redondeado 135"/>
              <p:cNvSpPr/>
              <p:nvPr/>
            </p:nvSpPr>
            <p:spPr bwMode="auto">
              <a:xfrm>
                <a:off x="2887328" y="1790696"/>
                <a:ext cx="1601158" cy="800104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37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36537"/>
                <a:ext cx="1645227" cy="69592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GB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29" name="Agrupar 88"/>
            <p:cNvGrpSpPr>
              <a:grpSpLocks/>
            </p:cNvGrpSpPr>
            <p:nvPr/>
          </p:nvGrpSpPr>
          <p:grpSpPr bwMode="auto">
            <a:xfrm>
              <a:off x="381000" y="5625011"/>
              <a:ext cx="2133600" cy="318589"/>
              <a:chOff x="2865294" y="1754500"/>
              <a:chExt cx="1645227" cy="836300"/>
            </a:xfrm>
          </p:grpSpPr>
          <p:sp>
            <p:nvSpPr>
              <p:cNvPr id="191" name="Rectángulo redondeado 190"/>
              <p:cNvSpPr/>
              <p:nvPr/>
            </p:nvSpPr>
            <p:spPr bwMode="auto">
              <a:xfrm>
                <a:off x="2887328" y="1790696"/>
                <a:ext cx="1601158" cy="800104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92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754500"/>
                <a:ext cx="1645227" cy="777959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dirty="0">
                    <a:solidFill>
                      <a:schemeClr val="accent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72 hours follow-up visit</a:t>
                </a:r>
              </a:p>
            </p:txBody>
          </p:sp>
        </p:grpSp>
        <p:sp>
          <p:nvSpPr>
            <p:cNvPr id="265" name="Rectángulo redondeado 264"/>
            <p:cNvSpPr/>
            <p:nvPr/>
          </p:nvSpPr>
          <p:spPr bwMode="auto">
            <a:xfrm>
              <a:off x="503240" y="6248400"/>
              <a:ext cx="974725" cy="304800"/>
            </a:xfrm>
            <a:prstGeom prst="round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grpSp>
          <p:nvGrpSpPr>
            <p:cNvPr id="31" name="Agrupar 266"/>
            <p:cNvGrpSpPr>
              <a:grpSpLocks/>
            </p:cNvGrpSpPr>
            <p:nvPr/>
          </p:nvGrpSpPr>
          <p:grpSpPr bwMode="auto">
            <a:xfrm>
              <a:off x="1524000" y="6248400"/>
              <a:ext cx="1066800" cy="304800"/>
              <a:chOff x="5105400" y="4876800"/>
              <a:chExt cx="1219200" cy="304800"/>
            </a:xfrm>
          </p:grpSpPr>
          <p:sp>
            <p:nvSpPr>
              <p:cNvPr id="268" name="Rectángulo redondeado 267"/>
              <p:cNvSpPr/>
              <p:nvPr/>
            </p:nvSpPr>
            <p:spPr bwMode="auto">
              <a:xfrm>
                <a:off x="5158015" y="4876800"/>
                <a:ext cx="1113971" cy="304800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269" name="Text Box 11"/>
              <p:cNvSpPr txBox="1">
                <a:spLocks noChangeArrowheads="1"/>
              </p:cNvSpPr>
              <p:nvPr/>
            </p:nvSpPr>
            <p:spPr bwMode="auto">
              <a:xfrm>
                <a:off x="5105400" y="4927741"/>
                <a:ext cx="1219200" cy="234809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No improvement</a:t>
                </a:r>
              </a:p>
            </p:txBody>
          </p:sp>
        </p:grpSp>
        <p:sp>
          <p:nvSpPr>
            <p:cNvPr id="153" name="Text Box 11"/>
            <p:cNvSpPr txBox="1">
              <a:spLocks noChangeArrowheads="1"/>
            </p:cNvSpPr>
            <p:nvPr/>
          </p:nvSpPr>
          <p:spPr bwMode="auto">
            <a:xfrm>
              <a:off x="404813" y="5266873"/>
              <a:ext cx="2133600" cy="265587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lIns="80138" tIns="40069" rIns="80138" bIns="40069" anchor="b">
              <a:spAutoFit/>
            </a:bodyPr>
            <a:lstStyle/>
            <a:p>
              <a:pPr algn="ctr" defTabSz="801688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Optimize basal treatment </a:t>
              </a:r>
            </a:p>
          </p:txBody>
        </p:sp>
        <p:sp>
          <p:nvSpPr>
            <p:cNvPr id="155" name="Text Box 11"/>
            <p:cNvSpPr txBox="1">
              <a:spLocks noChangeArrowheads="1"/>
            </p:cNvSpPr>
            <p:nvPr/>
          </p:nvSpPr>
          <p:spPr bwMode="auto">
            <a:xfrm>
              <a:off x="465138" y="6267450"/>
              <a:ext cx="1066800" cy="266700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lIns="80138" tIns="40069" rIns="80138" bIns="40069" anchor="b">
              <a:spAutoFit/>
            </a:bodyPr>
            <a:lstStyle/>
            <a:p>
              <a:pPr algn="ctr" defTabSz="801688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Improvement</a:t>
              </a:r>
            </a:p>
          </p:txBody>
        </p:sp>
      </p:grpSp>
      <p:sp>
        <p:nvSpPr>
          <p:cNvPr id="103" name="Rectangle 22"/>
          <p:cNvSpPr>
            <a:spLocks noChangeArrowheads="1"/>
          </p:cNvSpPr>
          <p:nvPr/>
        </p:nvSpPr>
        <p:spPr bwMode="auto">
          <a:xfrm>
            <a:off x="3352800" y="2057400"/>
            <a:ext cx="2514600" cy="4800600"/>
          </a:xfrm>
          <a:prstGeom prst="rect">
            <a:avLst/>
          </a:prstGeom>
          <a:solidFill>
            <a:srgbClr val="A78665">
              <a:alpha val="45097"/>
            </a:srgbClr>
          </a:solidFill>
          <a:ln w="9525">
            <a:noFill/>
            <a:miter lim="800000"/>
            <a:headEnd/>
            <a:tailEnd/>
          </a:ln>
          <a:effectLst>
            <a:softEdge rad="63500"/>
          </a:effectLst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buFont typeface="Symbol" charset="2"/>
              <a:buNone/>
              <a:defRPr/>
            </a:pPr>
            <a:endParaRPr lang="es-ES_tradnl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charset="0"/>
              <a:cs typeface="+mn-cs"/>
              <a:sym typeface="Symbol" charset="2"/>
            </a:endParaRPr>
          </a:p>
        </p:txBody>
      </p:sp>
      <p:grpSp>
        <p:nvGrpSpPr>
          <p:cNvPr id="37" name="Grupo 36"/>
          <p:cNvGrpSpPr/>
          <p:nvPr/>
        </p:nvGrpSpPr>
        <p:grpSpPr>
          <a:xfrm>
            <a:off x="3200400" y="2209800"/>
            <a:ext cx="3886200" cy="4343400"/>
            <a:chOff x="3200400" y="2209800"/>
            <a:chExt cx="3886200" cy="4343400"/>
          </a:xfrm>
        </p:grpSpPr>
        <p:grpSp>
          <p:nvGrpSpPr>
            <p:cNvPr id="8" name="Agrupar 74"/>
            <p:cNvGrpSpPr>
              <a:grpSpLocks/>
            </p:cNvGrpSpPr>
            <p:nvPr/>
          </p:nvGrpSpPr>
          <p:grpSpPr bwMode="auto">
            <a:xfrm>
              <a:off x="3200400" y="3962400"/>
              <a:ext cx="873125" cy="457200"/>
              <a:chOff x="3851795" y="3802269"/>
              <a:chExt cx="872605" cy="457199"/>
            </a:xfrm>
          </p:grpSpPr>
          <p:sp>
            <p:nvSpPr>
              <p:cNvPr id="73" name="Rectángulo redondeado 72"/>
              <p:cNvSpPr/>
              <p:nvPr/>
            </p:nvSpPr>
            <p:spPr bwMode="auto">
              <a:xfrm>
                <a:off x="3886699" y="3802269"/>
                <a:ext cx="802797" cy="457199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74" name="Text Box 11"/>
              <p:cNvSpPr txBox="1">
                <a:spLocks noChangeArrowheads="1"/>
              </p:cNvSpPr>
              <p:nvPr/>
            </p:nvSpPr>
            <p:spPr bwMode="auto">
              <a:xfrm>
                <a:off x="3851795" y="3806042"/>
                <a:ext cx="872605" cy="450251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Purulent sputum</a:t>
                </a:r>
              </a:p>
            </p:txBody>
          </p:sp>
        </p:grpSp>
        <p:grpSp>
          <p:nvGrpSpPr>
            <p:cNvPr id="38" name="Agrupar 88"/>
            <p:cNvGrpSpPr>
              <a:grpSpLocks/>
            </p:cNvGrpSpPr>
            <p:nvPr/>
          </p:nvGrpSpPr>
          <p:grpSpPr bwMode="auto">
            <a:xfrm>
              <a:off x="3200400" y="4724400"/>
              <a:ext cx="1676400" cy="304800"/>
              <a:chOff x="2865294" y="1790696"/>
              <a:chExt cx="1645227" cy="800104"/>
            </a:xfrm>
          </p:grpSpPr>
          <p:sp>
            <p:nvSpPr>
              <p:cNvPr id="308" name="Rectángulo redondeado 307"/>
              <p:cNvSpPr/>
              <p:nvPr/>
            </p:nvSpPr>
            <p:spPr bwMode="auto">
              <a:xfrm>
                <a:off x="2887106" y="1790696"/>
                <a:ext cx="1601604" cy="800104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309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36537"/>
                <a:ext cx="1645227" cy="69592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Antibiotics</a:t>
                </a:r>
              </a:p>
            </p:txBody>
          </p:sp>
        </p:grpSp>
        <p:sp>
          <p:nvSpPr>
            <p:cNvPr id="14341" name="Line 86"/>
            <p:cNvSpPr>
              <a:spLocks noChangeShapeType="1"/>
            </p:cNvSpPr>
            <p:nvPr/>
          </p:nvSpPr>
          <p:spPr bwMode="auto">
            <a:xfrm flipH="1">
              <a:off x="4572000" y="2493963"/>
              <a:ext cx="1588" cy="1239837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 type="diamond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sp>
          <p:nvSpPr>
            <p:cNvPr id="14380" name="Line 84"/>
            <p:cNvSpPr>
              <a:spLocks noChangeShapeType="1"/>
            </p:cNvSpPr>
            <p:nvPr/>
          </p:nvSpPr>
          <p:spPr bwMode="auto">
            <a:xfrm flipH="1">
              <a:off x="4572000" y="4419600"/>
              <a:ext cx="0" cy="304800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grpSp>
          <p:nvGrpSpPr>
            <p:cNvPr id="9" name="Agrupar 75"/>
            <p:cNvGrpSpPr>
              <a:grpSpLocks/>
            </p:cNvGrpSpPr>
            <p:nvPr/>
          </p:nvGrpSpPr>
          <p:grpSpPr bwMode="auto">
            <a:xfrm>
              <a:off x="4029075" y="3962397"/>
              <a:ext cx="1171573" cy="463490"/>
              <a:chOff x="3808566" y="3802269"/>
              <a:chExt cx="996874" cy="463489"/>
            </a:xfrm>
          </p:grpSpPr>
          <p:sp>
            <p:nvSpPr>
              <p:cNvPr id="77" name="Rectángulo redondeado 76"/>
              <p:cNvSpPr/>
              <p:nvPr/>
            </p:nvSpPr>
            <p:spPr bwMode="auto">
              <a:xfrm>
                <a:off x="3886915" y="3802269"/>
                <a:ext cx="802364" cy="457199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78" name="Text Box 11"/>
              <p:cNvSpPr txBox="1">
                <a:spLocks noChangeArrowheads="1"/>
              </p:cNvSpPr>
              <p:nvPr/>
            </p:nvSpPr>
            <p:spPr bwMode="auto">
              <a:xfrm>
                <a:off x="3808566" y="3846284"/>
                <a:ext cx="996874" cy="419474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1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≥ 2 </a:t>
                </a:r>
                <a:r>
                  <a:rPr lang="en-GB" sz="110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Anthonisen</a:t>
                </a:r>
                <a:r>
                  <a:rPr lang="en-GB" sz="11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 criteria</a:t>
                </a:r>
              </a:p>
            </p:txBody>
          </p:sp>
        </p:grpSp>
        <p:sp>
          <p:nvSpPr>
            <p:cNvPr id="80" name="Rectángulo redondeado 79"/>
            <p:cNvSpPr/>
            <p:nvPr/>
          </p:nvSpPr>
          <p:spPr bwMode="auto">
            <a:xfrm>
              <a:off x="5111752" y="3962400"/>
              <a:ext cx="942975" cy="457200"/>
            </a:xfrm>
            <a:prstGeom prst="round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grpSp>
          <p:nvGrpSpPr>
            <p:cNvPr id="11" name="Agrupar 311"/>
            <p:cNvGrpSpPr>
              <a:grpSpLocks/>
            </p:cNvGrpSpPr>
            <p:nvPr/>
          </p:nvGrpSpPr>
          <p:grpSpPr bwMode="auto">
            <a:xfrm>
              <a:off x="3657600" y="3733800"/>
              <a:ext cx="1905000" cy="212725"/>
              <a:chOff x="3657600" y="3733800"/>
              <a:chExt cx="1905000" cy="212725"/>
            </a:xfrm>
          </p:grpSpPr>
          <p:sp>
            <p:nvSpPr>
              <p:cNvPr id="61" name="Line 94"/>
              <p:cNvSpPr>
                <a:spLocks noChangeShapeType="1"/>
              </p:cNvSpPr>
              <p:nvPr/>
            </p:nvSpPr>
            <p:spPr bwMode="auto">
              <a:xfrm>
                <a:off x="4572000" y="3733800"/>
                <a:ext cx="0" cy="212725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69" name="Line 95"/>
              <p:cNvSpPr>
                <a:spLocks noChangeShapeType="1"/>
              </p:cNvSpPr>
              <p:nvPr/>
            </p:nvSpPr>
            <p:spPr bwMode="auto">
              <a:xfrm>
                <a:off x="3657600" y="3733800"/>
                <a:ext cx="0" cy="212725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70" name="Line 96"/>
              <p:cNvSpPr>
                <a:spLocks noChangeShapeType="1"/>
              </p:cNvSpPr>
              <p:nvPr/>
            </p:nvSpPr>
            <p:spPr bwMode="auto">
              <a:xfrm>
                <a:off x="3657600" y="3733800"/>
                <a:ext cx="1905000" cy="0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82" name="Line 94"/>
              <p:cNvSpPr>
                <a:spLocks noChangeShapeType="1"/>
              </p:cNvSpPr>
              <p:nvPr/>
            </p:nvSpPr>
            <p:spPr bwMode="auto">
              <a:xfrm>
                <a:off x="5562600" y="3733800"/>
                <a:ext cx="0" cy="212725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</p:grpSp>
        <p:sp>
          <p:nvSpPr>
            <p:cNvPr id="84" name="Line 84"/>
            <p:cNvSpPr>
              <a:spLocks noChangeShapeType="1"/>
            </p:cNvSpPr>
            <p:nvPr/>
          </p:nvSpPr>
          <p:spPr bwMode="auto">
            <a:xfrm flipH="1">
              <a:off x="5562600" y="4419600"/>
              <a:ext cx="0" cy="304800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grpSp>
          <p:nvGrpSpPr>
            <p:cNvPr id="12" name="Agrupar 87"/>
            <p:cNvGrpSpPr>
              <a:grpSpLocks/>
            </p:cNvGrpSpPr>
            <p:nvPr/>
          </p:nvGrpSpPr>
          <p:grpSpPr bwMode="auto">
            <a:xfrm>
              <a:off x="4953000" y="4724400"/>
              <a:ext cx="1219200" cy="304800"/>
              <a:chOff x="5105400" y="4876800"/>
              <a:chExt cx="1219200" cy="304800"/>
            </a:xfrm>
          </p:grpSpPr>
          <p:sp>
            <p:nvSpPr>
              <p:cNvPr id="86" name="Rectángulo redondeado 85"/>
              <p:cNvSpPr/>
              <p:nvPr/>
            </p:nvSpPr>
            <p:spPr bwMode="auto">
              <a:xfrm>
                <a:off x="5157788" y="4876800"/>
                <a:ext cx="1114425" cy="304800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87" name="Text Box 11"/>
              <p:cNvSpPr txBox="1">
                <a:spLocks noChangeArrowheads="1"/>
              </p:cNvSpPr>
              <p:nvPr/>
            </p:nvSpPr>
            <p:spPr bwMode="auto">
              <a:xfrm>
                <a:off x="5105400" y="4895850"/>
                <a:ext cx="1219200" cy="266700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No antibiotics</a:t>
                </a:r>
              </a:p>
            </p:txBody>
          </p:sp>
        </p:grpSp>
        <p:grpSp>
          <p:nvGrpSpPr>
            <p:cNvPr id="17" name="Agrupar 88"/>
            <p:cNvGrpSpPr>
              <a:grpSpLocks/>
            </p:cNvGrpSpPr>
            <p:nvPr/>
          </p:nvGrpSpPr>
          <p:grpSpPr bwMode="auto">
            <a:xfrm>
              <a:off x="3886200" y="3352800"/>
              <a:ext cx="1466850" cy="304800"/>
              <a:chOff x="2768518" y="1790696"/>
              <a:chExt cx="1862978" cy="800104"/>
            </a:xfrm>
          </p:grpSpPr>
          <p:sp>
            <p:nvSpPr>
              <p:cNvPr id="110" name="Rectángulo redondeado 109"/>
              <p:cNvSpPr/>
              <p:nvPr/>
            </p:nvSpPr>
            <p:spPr bwMode="auto">
              <a:xfrm>
                <a:off x="2887473" y="1790696"/>
                <a:ext cx="1600870" cy="800104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11" name="Text Box 11"/>
              <p:cNvSpPr txBox="1">
                <a:spLocks noChangeArrowheads="1"/>
              </p:cNvSpPr>
              <p:nvPr/>
            </p:nvSpPr>
            <p:spPr bwMode="auto">
              <a:xfrm>
                <a:off x="2768518" y="1818786"/>
                <a:ext cx="1862978" cy="697169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Oral Corticosteroids</a:t>
                </a:r>
              </a:p>
            </p:txBody>
          </p:sp>
        </p:grpSp>
        <p:grpSp>
          <p:nvGrpSpPr>
            <p:cNvPr id="22" name="Agrupar 88"/>
            <p:cNvGrpSpPr>
              <a:grpSpLocks/>
            </p:cNvGrpSpPr>
            <p:nvPr/>
          </p:nvGrpSpPr>
          <p:grpSpPr bwMode="auto">
            <a:xfrm>
              <a:off x="4038600" y="2209800"/>
              <a:ext cx="1143000" cy="304800"/>
              <a:chOff x="2865294" y="1790696"/>
              <a:chExt cx="1645227" cy="800104"/>
            </a:xfrm>
          </p:grpSpPr>
          <p:sp>
            <p:nvSpPr>
              <p:cNvPr id="128" name="Rectángulo redondeado 127"/>
              <p:cNvSpPr/>
              <p:nvPr/>
            </p:nvSpPr>
            <p:spPr bwMode="auto">
              <a:xfrm>
                <a:off x="2888144" y="1790696"/>
                <a:ext cx="1599526" cy="800104"/>
              </a:xfrm>
              <a:prstGeom prst="roundRect">
                <a:avLst/>
              </a:prstGeom>
              <a:solidFill>
                <a:schemeClr val="accent6">
                  <a:lumMod val="40000"/>
                  <a:lumOff val="60000"/>
                  <a:alpha val="77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29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36537"/>
                <a:ext cx="1645227" cy="69592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Moderate</a:t>
                </a:r>
              </a:p>
            </p:txBody>
          </p:sp>
        </p:grpSp>
        <p:sp>
          <p:nvSpPr>
            <p:cNvPr id="228" name="Line 62"/>
            <p:cNvSpPr>
              <a:spLocks noChangeShapeType="1"/>
            </p:cNvSpPr>
            <p:nvPr/>
          </p:nvSpPr>
          <p:spPr bwMode="auto">
            <a:xfrm flipH="1">
              <a:off x="4572000" y="5181600"/>
              <a:ext cx="0" cy="838200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 type="diamond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grpSp>
          <p:nvGrpSpPr>
            <p:cNvPr id="27" name="Group 72"/>
            <p:cNvGrpSpPr>
              <a:grpSpLocks/>
            </p:cNvGrpSpPr>
            <p:nvPr/>
          </p:nvGrpSpPr>
          <p:grpSpPr bwMode="auto">
            <a:xfrm>
              <a:off x="4038600" y="6019800"/>
              <a:ext cx="1143000" cy="228600"/>
              <a:chOff x="2201" y="2704"/>
              <a:chExt cx="923" cy="176"/>
            </a:xfrm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grpSpPr>
          <p:sp>
            <p:nvSpPr>
              <p:cNvPr id="233" name="Line 73"/>
              <p:cNvSpPr>
                <a:spLocks noChangeShapeType="1"/>
              </p:cNvSpPr>
              <p:nvPr/>
            </p:nvSpPr>
            <p:spPr bwMode="auto">
              <a:xfrm>
                <a:off x="3124" y="2704"/>
                <a:ext cx="0" cy="176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234" name="Line 74"/>
              <p:cNvSpPr>
                <a:spLocks noChangeShapeType="1"/>
              </p:cNvSpPr>
              <p:nvPr/>
            </p:nvSpPr>
            <p:spPr bwMode="auto">
              <a:xfrm>
                <a:off x="2201" y="2704"/>
                <a:ext cx="0" cy="176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235" name="Line 75"/>
              <p:cNvSpPr>
                <a:spLocks noChangeShapeType="1"/>
              </p:cNvSpPr>
              <p:nvPr/>
            </p:nvSpPr>
            <p:spPr bwMode="auto">
              <a:xfrm>
                <a:off x="2201" y="2704"/>
                <a:ext cx="923" cy="1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32" name="Agrupar 269"/>
            <p:cNvGrpSpPr>
              <a:grpSpLocks/>
            </p:cNvGrpSpPr>
            <p:nvPr/>
          </p:nvGrpSpPr>
          <p:grpSpPr bwMode="auto">
            <a:xfrm>
              <a:off x="3581400" y="6248400"/>
              <a:ext cx="1066800" cy="304800"/>
              <a:chOff x="5105400" y="4876800"/>
              <a:chExt cx="1219200" cy="304800"/>
            </a:xfrm>
          </p:grpSpPr>
          <p:sp>
            <p:nvSpPr>
              <p:cNvPr id="271" name="Rectángulo redondeado 270"/>
              <p:cNvSpPr/>
              <p:nvPr/>
            </p:nvSpPr>
            <p:spPr bwMode="auto">
              <a:xfrm>
                <a:off x="5158015" y="4876800"/>
                <a:ext cx="1113971" cy="304800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272" name="Text Box 11"/>
              <p:cNvSpPr txBox="1">
                <a:spLocks noChangeArrowheads="1"/>
              </p:cNvSpPr>
              <p:nvPr/>
            </p:nvSpPr>
            <p:spPr bwMode="auto">
              <a:xfrm>
                <a:off x="5105400" y="4895850"/>
                <a:ext cx="1219200" cy="266700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Improvement</a:t>
                </a:r>
              </a:p>
            </p:txBody>
          </p:sp>
        </p:grpSp>
        <p:sp>
          <p:nvSpPr>
            <p:cNvPr id="274" name="Rectángulo redondeado 273"/>
            <p:cNvSpPr/>
            <p:nvPr/>
          </p:nvSpPr>
          <p:spPr bwMode="auto">
            <a:xfrm>
              <a:off x="4694240" y="6248400"/>
              <a:ext cx="974725" cy="304800"/>
            </a:xfrm>
            <a:prstGeom prst="round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sp>
          <p:nvSpPr>
            <p:cNvPr id="277" name="Line 3"/>
            <p:cNvSpPr>
              <a:spLocks noChangeShapeType="1"/>
            </p:cNvSpPr>
            <p:nvPr/>
          </p:nvSpPr>
          <p:spPr bwMode="auto">
            <a:xfrm flipH="1" flipV="1">
              <a:off x="5791200" y="6400800"/>
              <a:ext cx="1295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 type="triangle" w="med" len="med"/>
              <a:tailEnd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ct val="40000"/>
                </a:spcAft>
                <a:buFont typeface="Symbol" charset="2"/>
                <a:buNone/>
                <a:defRPr/>
              </a:pPr>
              <a:endParaRPr lang="es-ES_tradnl"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  <a:sym typeface="Symbol" charset="2"/>
              </a:endParaRPr>
            </a:p>
          </p:txBody>
        </p:sp>
        <p:sp>
          <p:nvSpPr>
            <p:cNvPr id="295" name="Rectángulo redondeado 294"/>
            <p:cNvSpPr/>
            <p:nvPr/>
          </p:nvSpPr>
          <p:spPr bwMode="auto">
            <a:xfrm>
              <a:off x="3533774" y="5257800"/>
              <a:ext cx="2076449" cy="304800"/>
            </a:xfrm>
            <a:prstGeom prst="roundRect">
              <a:avLst/>
            </a:prstGeom>
            <a:solidFill>
              <a:schemeClr val="accent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grpSp>
          <p:nvGrpSpPr>
            <p:cNvPr id="35" name="Agrupar 88"/>
            <p:cNvGrpSpPr>
              <a:grpSpLocks/>
            </p:cNvGrpSpPr>
            <p:nvPr/>
          </p:nvGrpSpPr>
          <p:grpSpPr bwMode="auto">
            <a:xfrm>
              <a:off x="3505200" y="5625011"/>
              <a:ext cx="2133600" cy="318589"/>
              <a:chOff x="2865294" y="1754500"/>
              <a:chExt cx="1645227" cy="836300"/>
            </a:xfrm>
          </p:grpSpPr>
          <p:sp>
            <p:nvSpPr>
              <p:cNvPr id="298" name="Rectángulo redondeado 297"/>
              <p:cNvSpPr/>
              <p:nvPr/>
            </p:nvSpPr>
            <p:spPr bwMode="auto">
              <a:xfrm>
                <a:off x="2887328" y="1790696"/>
                <a:ext cx="1601158" cy="800104"/>
              </a:xfrm>
              <a:prstGeom prst="round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299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754500"/>
                <a:ext cx="1645227" cy="777959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400" dirty="0">
                    <a:solidFill>
                      <a:schemeClr val="accent6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sym typeface="Symbol" charset="2"/>
                  </a:rPr>
                  <a:t>72 hours follow-up visit</a:t>
                </a:r>
              </a:p>
            </p:txBody>
          </p:sp>
        </p:grpSp>
        <p:grpSp>
          <p:nvGrpSpPr>
            <p:cNvPr id="36" name="Agrupar 88"/>
            <p:cNvGrpSpPr>
              <a:grpSpLocks/>
            </p:cNvGrpSpPr>
            <p:nvPr/>
          </p:nvGrpSpPr>
          <p:grpSpPr bwMode="auto">
            <a:xfrm>
              <a:off x="3505200" y="2590800"/>
              <a:ext cx="2133600" cy="304800"/>
              <a:chOff x="2865294" y="1790696"/>
              <a:chExt cx="1645227" cy="800104"/>
            </a:xfrm>
          </p:grpSpPr>
          <p:sp>
            <p:nvSpPr>
              <p:cNvPr id="302" name="Rectángulo redondeado 301"/>
              <p:cNvSpPr/>
              <p:nvPr/>
            </p:nvSpPr>
            <p:spPr bwMode="auto">
              <a:xfrm>
                <a:off x="2887328" y="1790696"/>
                <a:ext cx="1601158" cy="800104"/>
              </a:xfrm>
              <a:prstGeom prst="roundRect">
                <a:avLst/>
              </a:prstGeom>
              <a:solidFill>
                <a:schemeClr val="accent5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303" name="Text Box 11"/>
              <p:cNvSpPr txBox="1">
                <a:spLocks noChangeArrowheads="1"/>
              </p:cNvSpPr>
              <p:nvPr/>
            </p:nvSpPr>
            <p:spPr bwMode="auto">
              <a:xfrm>
                <a:off x="2865294" y="1836537"/>
                <a:ext cx="1645227" cy="695922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12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sym typeface="Symbol" charset="2"/>
                  </a:rPr>
                  <a:t>Short acting BD</a:t>
                </a:r>
              </a:p>
            </p:txBody>
          </p:sp>
        </p:grpSp>
        <p:sp>
          <p:nvSpPr>
            <p:cNvPr id="305" name="Rectángulo redondeado 304"/>
            <p:cNvSpPr/>
            <p:nvPr/>
          </p:nvSpPr>
          <p:spPr bwMode="auto">
            <a:xfrm>
              <a:off x="3533774" y="2971800"/>
              <a:ext cx="2076449" cy="304800"/>
            </a:xfrm>
            <a:prstGeom prst="roundRect">
              <a:avLst/>
            </a:prstGeom>
            <a:solidFill>
              <a:schemeClr val="accent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1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sp>
          <p:nvSpPr>
            <p:cNvPr id="310" name="Line 74"/>
            <p:cNvSpPr>
              <a:spLocks noChangeShapeType="1"/>
            </p:cNvSpPr>
            <p:nvPr/>
          </p:nvSpPr>
          <p:spPr bwMode="auto">
            <a:xfrm>
              <a:off x="4572000" y="5029200"/>
              <a:ext cx="0" cy="147638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grpSp>
          <p:nvGrpSpPr>
            <p:cNvPr id="39" name="Agrupar 299"/>
            <p:cNvGrpSpPr/>
            <p:nvPr/>
          </p:nvGrpSpPr>
          <p:grpSpPr>
            <a:xfrm>
              <a:off x="3657600" y="5029200"/>
              <a:ext cx="1905001" cy="152400"/>
              <a:chOff x="3657600" y="5029200"/>
              <a:chExt cx="1905001" cy="152400"/>
            </a:xfrm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grpSpPr>
          <p:sp>
            <p:nvSpPr>
              <p:cNvPr id="229" name="Line 73"/>
              <p:cNvSpPr>
                <a:spLocks noChangeShapeType="1"/>
              </p:cNvSpPr>
              <p:nvPr/>
            </p:nvSpPr>
            <p:spPr bwMode="auto">
              <a:xfrm>
                <a:off x="5562600" y="5029200"/>
                <a:ext cx="0" cy="147322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non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230" name="Line 74"/>
              <p:cNvSpPr>
                <a:spLocks noChangeShapeType="1"/>
              </p:cNvSpPr>
              <p:nvPr/>
            </p:nvSpPr>
            <p:spPr bwMode="auto">
              <a:xfrm>
                <a:off x="3657600" y="5029200"/>
                <a:ext cx="0" cy="147322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 type="none" w="med" len="med"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231" name="Line 75"/>
              <p:cNvSpPr>
                <a:spLocks noChangeShapeType="1"/>
              </p:cNvSpPr>
              <p:nvPr/>
            </p:nvSpPr>
            <p:spPr bwMode="auto">
              <a:xfrm>
                <a:off x="3657601" y="5181600"/>
                <a:ext cx="1905000" cy="0"/>
              </a:xfrm>
              <a:prstGeom prst="line">
                <a:avLst/>
              </a:pr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</p:grpSp>
        <p:sp>
          <p:nvSpPr>
            <p:cNvPr id="151" name="Text Box 11"/>
            <p:cNvSpPr txBox="1">
              <a:spLocks noChangeArrowheads="1"/>
            </p:cNvSpPr>
            <p:nvPr/>
          </p:nvSpPr>
          <p:spPr bwMode="auto">
            <a:xfrm>
              <a:off x="3570286" y="3013390"/>
              <a:ext cx="2133600" cy="250198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lIns="80138" tIns="40069" rIns="80138" bIns="40069" anchor="b">
              <a:spAutoFit/>
            </a:bodyPr>
            <a:lstStyle/>
            <a:p>
              <a:pPr algn="ctr" defTabSz="801688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Optimize comorbidity treatment </a:t>
              </a:r>
            </a:p>
          </p:txBody>
        </p:sp>
        <p:sp>
          <p:nvSpPr>
            <p:cNvPr id="152" name="Text Box 11"/>
            <p:cNvSpPr txBox="1">
              <a:spLocks noChangeArrowheads="1"/>
            </p:cNvSpPr>
            <p:nvPr/>
          </p:nvSpPr>
          <p:spPr bwMode="auto">
            <a:xfrm>
              <a:off x="5029200" y="4012825"/>
              <a:ext cx="1171573" cy="419475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spAutoFit/>
            </a:bodyPr>
            <a:lstStyle/>
            <a:p>
              <a:pPr algn="ctr" defTabSz="801688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1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1 </a:t>
              </a:r>
              <a:r>
                <a:rPr lang="en-GB" sz="11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Anthonisen</a:t>
              </a:r>
              <a:r>
                <a:rPr lang="en-GB" sz="11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 criteria</a:t>
              </a:r>
            </a:p>
          </p:txBody>
        </p:sp>
        <p:sp>
          <p:nvSpPr>
            <p:cNvPr id="154" name="Text Box 11"/>
            <p:cNvSpPr txBox="1">
              <a:spLocks noChangeArrowheads="1"/>
            </p:cNvSpPr>
            <p:nvPr/>
          </p:nvSpPr>
          <p:spPr bwMode="auto">
            <a:xfrm>
              <a:off x="3543300" y="5286375"/>
              <a:ext cx="2133600" cy="265587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lIns="80138" tIns="40069" rIns="80138" bIns="40069" anchor="b">
              <a:spAutoFit/>
            </a:bodyPr>
            <a:lstStyle/>
            <a:p>
              <a:pPr algn="ctr" defTabSz="801688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Optimize basal treatment </a:t>
              </a:r>
            </a:p>
          </p:txBody>
        </p:sp>
        <p:sp>
          <p:nvSpPr>
            <p:cNvPr id="156" name="Text Box 11"/>
            <p:cNvSpPr txBox="1">
              <a:spLocks noChangeArrowheads="1"/>
            </p:cNvSpPr>
            <p:nvPr/>
          </p:nvSpPr>
          <p:spPr bwMode="auto">
            <a:xfrm>
              <a:off x="4667248" y="6291403"/>
              <a:ext cx="1066800" cy="234809"/>
            </a:xfrm>
            <a:prstGeom prst="rect">
              <a:avLst/>
            </a:prstGeom>
            <a:noFill/>
            <a:ln w="52451">
              <a:noFill/>
              <a:miter lim="800000"/>
              <a:headEnd/>
              <a:tailEnd/>
            </a:ln>
            <a:effectLst/>
          </p:spPr>
          <p:txBody>
            <a:bodyPr lIns="80138" tIns="40069" rIns="80138" bIns="40069" anchor="b">
              <a:spAutoFit/>
            </a:bodyPr>
            <a:lstStyle/>
            <a:p>
              <a:pPr algn="ctr" defTabSz="801688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rPr>
                <a:t>No improvement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22580" grpId="0" animBg="1"/>
      <p:bldP spid="10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o 32"/>
          <p:cNvGrpSpPr/>
          <p:nvPr/>
        </p:nvGrpSpPr>
        <p:grpSpPr>
          <a:xfrm>
            <a:off x="3352800" y="-92359"/>
            <a:ext cx="2514600" cy="1443038"/>
            <a:chOff x="3352800" y="762000"/>
            <a:chExt cx="2514600" cy="1443038"/>
          </a:xfrm>
        </p:grpSpPr>
        <p:sp>
          <p:nvSpPr>
            <p:cNvPr id="14346" name="Line 14"/>
            <p:cNvSpPr>
              <a:spLocks noChangeShapeType="1"/>
            </p:cNvSpPr>
            <p:nvPr/>
          </p:nvSpPr>
          <p:spPr bwMode="auto">
            <a:xfrm>
              <a:off x="4572000" y="762000"/>
              <a:ext cx="0" cy="1443038"/>
            </a:xfrm>
            <a:prstGeom prst="line">
              <a:avLst/>
            </a:prstGeom>
            <a:noFill/>
            <a:ln w="28575" cmpd="sng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Font typeface="Symbol" charset="2"/>
                <a:buNone/>
                <a:defRPr/>
              </a:pPr>
              <a:endParaRPr lang="es-ES_tradnl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cs typeface="+mn-cs"/>
                <a:sym typeface="Symbol" charset="2"/>
              </a:endParaRPr>
            </a:p>
          </p:txBody>
        </p:sp>
        <p:grpSp>
          <p:nvGrpSpPr>
            <p:cNvPr id="2" name="Group 18"/>
            <p:cNvGrpSpPr>
              <a:grpSpLocks/>
            </p:cNvGrpSpPr>
            <p:nvPr/>
          </p:nvGrpSpPr>
          <p:grpSpPr bwMode="auto">
            <a:xfrm>
              <a:off x="3352800" y="914401"/>
              <a:ext cx="2514600" cy="781050"/>
              <a:chOff x="2291" y="1194"/>
              <a:chExt cx="1134" cy="363"/>
            </a:xfrm>
          </p:grpSpPr>
          <p:sp>
            <p:nvSpPr>
              <p:cNvPr id="3018771" name="AutoShape 19"/>
              <p:cNvSpPr>
                <a:spLocks noChangeArrowheads="1"/>
              </p:cNvSpPr>
              <p:nvPr/>
            </p:nvSpPr>
            <p:spPr bwMode="auto">
              <a:xfrm>
                <a:off x="2291" y="1194"/>
                <a:ext cx="1134" cy="363"/>
              </a:xfrm>
              <a:prstGeom prst="roundRect">
                <a:avLst>
                  <a:gd name="adj" fmla="val 16667"/>
                </a:avLst>
              </a:prstGeom>
              <a:solidFill>
                <a:schemeClr val="bg1">
                  <a:lumMod val="85000"/>
                </a:schemeClr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8099" dir="2700000" algn="ctr" rotWithShape="0">
                  <a:schemeClr val="tx1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0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3018772" name="Text Box 20"/>
              <p:cNvSpPr txBox="1">
                <a:spLocks noChangeArrowheads="1"/>
              </p:cNvSpPr>
              <p:nvPr/>
            </p:nvSpPr>
            <p:spPr bwMode="auto">
              <a:xfrm>
                <a:off x="2346" y="1201"/>
                <a:ext cx="1025" cy="2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s-ES_tradnl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sym typeface="Symbol" charset="2"/>
                  </a:rPr>
                  <a:t>And </a:t>
                </a:r>
                <a:r>
                  <a:rPr lang="es-ES_tradnl" sz="2800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sym typeface="Symbol" charset="2"/>
                  </a:rPr>
                  <a:t>always</a:t>
                </a:r>
                <a:r>
                  <a:rPr lang="es-ES_tradnl" sz="28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sym typeface="Symbol" charset="2"/>
                  </a:rPr>
                  <a:t>…</a:t>
                </a:r>
              </a:p>
            </p:txBody>
          </p:sp>
        </p:grpSp>
      </p:grpSp>
      <p:sp>
        <p:nvSpPr>
          <p:cNvPr id="142" name="AutoShape 19"/>
          <p:cNvSpPr>
            <a:spLocks noChangeArrowheads="1"/>
          </p:cNvSpPr>
          <p:nvPr/>
        </p:nvSpPr>
        <p:spPr bwMode="auto">
          <a:xfrm>
            <a:off x="524031" y="968087"/>
            <a:ext cx="8335156" cy="1247074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457200" algn="l"/>
              </a:tabLst>
            </a:pPr>
            <a:r>
              <a:rPr lang="en-GB" sz="2000" dirty="0"/>
              <a:t>Maintain a correct </a:t>
            </a:r>
            <a:r>
              <a:rPr lang="en-GB" sz="2000" b="1" dirty="0">
                <a:solidFill>
                  <a:srgbClr val="FF0000"/>
                </a:solidFill>
              </a:rPr>
              <a:t>ventilation</a:t>
            </a:r>
            <a:r>
              <a:rPr lang="en-GB" sz="2000" dirty="0"/>
              <a:t>: </a:t>
            </a:r>
            <a:r>
              <a:rPr lang="es-ES_tradnl" sz="2000" dirty="0" err="1"/>
              <a:t>Oxigen-therapy</a:t>
            </a:r>
            <a:r>
              <a:rPr lang="es-ES_tradnl" sz="2000" dirty="0"/>
              <a:t> </a:t>
            </a:r>
            <a:r>
              <a:rPr lang="es-ES_tradnl" sz="2000" dirty="0" err="1"/>
              <a:t>if</a:t>
            </a:r>
            <a:r>
              <a:rPr lang="es-ES_tradnl" sz="2000" dirty="0"/>
              <a:t> </a:t>
            </a:r>
            <a:r>
              <a:rPr lang="es-ES_tradnl" sz="2000" dirty="0" err="1"/>
              <a:t>needed</a:t>
            </a:r>
            <a:r>
              <a:rPr lang="es-ES_tradnl" sz="2000" dirty="0"/>
              <a:t> (O2sat &lt;90) 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457200" algn="l"/>
              </a:tabLst>
            </a:pPr>
            <a:r>
              <a:rPr lang="es-ES_tradnl" sz="2000" dirty="0" err="1"/>
              <a:t>Low</a:t>
            </a:r>
            <a:r>
              <a:rPr lang="es-ES_tradnl" sz="2000" dirty="0"/>
              <a:t> </a:t>
            </a:r>
            <a:r>
              <a:rPr lang="es-ES_tradnl" sz="2000" dirty="0" err="1"/>
              <a:t>flow</a:t>
            </a:r>
            <a:r>
              <a:rPr lang="es-ES_tradnl" sz="2000" dirty="0"/>
              <a:t>/</a:t>
            </a:r>
            <a:r>
              <a:rPr lang="es-ES_tradnl" sz="2000" dirty="0" err="1"/>
              <a:t>concentrations</a:t>
            </a:r>
            <a:r>
              <a:rPr lang="es-ES_tradnl" sz="2000" dirty="0"/>
              <a:t> to </a:t>
            </a:r>
            <a:r>
              <a:rPr lang="es-ES_tradnl" sz="2000" dirty="0" err="1"/>
              <a:t>avoid</a:t>
            </a:r>
            <a:r>
              <a:rPr lang="es-ES_tradnl" sz="2000" dirty="0"/>
              <a:t> hipercapnia (</a:t>
            </a:r>
            <a:r>
              <a:rPr lang="es-ES_tradnl" sz="2000" dirty="0" err="1"/>
              <a:t>sleepiness</a:t>
            </a:r>
            <a:r>
              <a:rPr lang="es-ES_tradnl" sz="2000" dirty="0"/>
              <a:t>, </a:t>
            </a:r>
            <a:r>
              <a:rPr lang="es-ES_tradnl" sz="2000" dirty="0" err="1"/>
              <a:t>flapping</a:t>
            </a:r>
            <a:r>
              <a:rPr lang="es-ES_tradnl" sz="2000" dirty="0"/>
              <a:t>) 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457200" algn="l"/>
              </a:tabLst>
            </a:pPr>
            <a:r>
              <a:rPr lang="es-ES_tradnl" sz="2000" dirty="0"/>
              <a:t>Use </a:t>
            </a:r>
            <a:r>
              <a:rPr lang="es-ES_tradnl" sz="2000" dirty="0" err="1"/>
              <a:t>ventimask</a:t>
            </a:r>
            <a:r>
              <a:rPr lang="es-ES_tradnl" sz="2000" dirty="0"/>
              <a:t> 24-28% </a:t>
            </a:r>
            <a:r>
              <a:rPr lang="es-ES_tradnl" sz="2000" dirty="0" err="1"/>
              <a:t>or</a:t>
            </a:r>
            <a:r>
              <a:rPr lang="es-ES_tradnl" sz="2000" dirty="0"/>
              <a:t> </a:t>
            </a:r>
            <a:r>
              <a:rPr lang="es-ES_tradnl" sz="2000" dirty="0" err="1"/>
              <a:t>nose</a:t>
            </a:r>
            <a:r>
              <a:rPr lang="es-ES_tradnl" sz="2000" dirty="0"/>
              <a:t> </a:t>
            </a:r>
            <a:r>
              <a:rPr lang="es-ES_tradnl" sz="2000" dirty="0" err="1"/>
              <a:t>goggles</a:t>
            </a:r>
            <a:r>
              <a:rPr lang="es-ES_tradnl" sz="2000" dirty="0"/>
              <a:t> 2-4 l/min </a:t>
            </a:r>
            <a:endParaRPr lang="es-ES" sz="2000" dirty="0"/>
          </a:p>
        </p:txBody>
      </p:sp>
      <p:sp>
        <p:nvSpPr>
          <p:cNvPr id="143" name="AutoShape 19"/>
          <p:cNvSpPr>
            <a:spLocks noChangeArrowheads="1"/>
          </p:cNvSpPr>
          <p:nvPr/>
        </p:nvSpPr>
        <p:spPr bwMode="auto">
          <a:xfrm>
            <a:off x="524031" y="2398009"/>
            <a:ext cx="8335156" cy="1247074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457200" algn="l"/>
              </a:tabLst>
            </a:pPr>
            <a:r>
              <a:rPr lang="en-GB" sz="2000" dirty="0"/>
              <a:t>Try </a:t>
            </a:r>
            <a:r>
              <a:rPr lang="en-GB" sz="2000" b="1" dirty="0">
                <a:solidFill>
                  <a:srgbClr val="FF0000"/>
                </a:solidFill>
              </a:rPr>
              <a:t>SABA</a:t>
            </a:r>
            <a:r>
              <a:rPr lang="en-GB" sz="2000" dirty="0"/>
              <a:t> or SAAC with a chamber/spacer. Not together from start 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457200" algn="l"/>
              </a:tabLst>
            </a:pPr>
            <a:r>
              <a:rPr lang="es-ES_tradnl" sz="2000" dirty="0" err="1"/>
              <a:t>Nebulization</a:t>
            </a:r>
            <a:r>
              <a:rPr lang="es-ES_tradnl" sz="2000" dirty="0"/>
              <a:t> </a:t>
            </a:r>
            <a:r>
              <a:rPr lang="es-ES_tradnl" sz="2000" dirty="0" err="1"/>
              <a:t>does</a:t>
            </a:r>
            <a:r>
              <a:rPr lang="es-ES_tradnl" sz="2000" dirty="0"/>
              <a:t> </a:t>
            </a:r>
            <a:r>
              <a:rPr lang="es-ES_tradnl" sz="2000" dirty="0" err="1"/>
              <a:t>not</a:t>
            </a:r>
            <a:r>
              <a:rPr lang="es-ES_tradnl" sz="2000" dirty="0"/>
              <a:t> </a:t>
            </a:r>
            <a:r>
              <a:rPr lang="es-ES_tradnl" sz="2000" dirty="0" err="1"/>
              <a:t>improve</a:t>
            </a:r>
            <a:r>
              <a:rPr lang="es-ES_tradnl" sz="2000" dirty="0"/>
              <a:t> </a:t>
            </a:r>
            <a:r>
              <a:rPr lang="es-ES_tradnl" sz="2000" dirty="0" err="1"/>
              <a:t>effectiveness</a:t>
            </a:r>
            <a:r>
              <a:rPr lang="es-ES_tradnl" sz="2000" dirty="0"/>
              <a:t> of </a:t>
            </a:r>
            <a:r>
              <a:rPr lang="es-ES_tradnl" sz="2000" dirty="0" err="1"/>
              <a:t>medication</a:t>
            </a:r>
            <a:r>
              <a:rPr lang="es-ES_tradnl" sz="2000" dirty="0"/>
              <a:t> 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457200" algn="l"/>
              </a:tabLst>
            </a:pPr>
            <a:r>
              <a:rPr lang="es-ES_tradnl" sz="2000" dirty="0" err="1"/>
              <a:t>Repeat</a:t>
            </a:r>
            <a:r>
              <a:rPr lang="es-ES_tradnl" sz="2000" dirty="0"/>
              <a:t> </a:t>
            </a:r>
            <a:r>
              <a:rPr lang="es-ES_tradnl" sz="2000" dirty="0" err="1"/>
              <a:t>every</a:t>
            </a:r>
            <a:r>
              <a:rPr lang="es-ES_tradnl" sz="2000" dirty="0"/>
              <a:t> 20 minutes </a:t>
            </a:r>
            <a:endParaRPr lang="es-ES" sz="2000" dirty="0"/>
          </a:p>
        </p:txBody>
      </p:sp>
      <p:sp>
        <p:nvSpPr>
          <p:cNvPr id="144" name="AutoShape 19"/>
          <p:cNvSpPr>
            <a:spLocks noChangeArrowheads="1"/>
          </p:cNvSpPr>
          <p:nvPr/>
        </p:nvSpPr>
        <p:spPr bwMode="auto">
          <a:xfrm>
            <a:off x="524031" y="3813831"/>
            <a:ext cx="8335156" cy="923067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457200" algn="l"/>
              </a:tabLst>
            </a:pPr>
            <a:r>
              <a:rPr lang="es-ES" sz="2000" dirty="0" err="1"/>
              <a:t>Systemic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FF0000"/>
                </a:solidFill>
              </a:rPr>
              <a:t>Corticosteroids</a:t>
            </a:r>
            <a:r>
              <a:rPr lang="es-ES" sz="2000" dirty="0"/>
              <a:t> in </a:t>
            </a:r>
            <a:r>
              <a:rPr lang="es-ES" sz="2000" dirty="0" err="1"/>
              <a:t>moderate-severe</a:t>
            </a:r>
            <a:r>
              <a:rPr lang="es-ES" sz="2000" dirty="0"/>
              <a:t> </a:t>
            </a:r>
            <a:r>
              <a:rPr lang="es-ES" sz="2000" dirty="0" err="1"/>
              <a:t>exacerbations</a:t>
            </a:r>
            <a:r>
              <a:rPr lang="es-ES" sz="2000" dirty="0"/>
              <a:t> 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457200" algn="l"/>
              </a:tabLst>
            </a:pPr>
            <a:r>
              <a:rPr lang="es-ES_tradnl" sz="2000" dirty="0"/>
              <a:t>Try to use oral CS </a:t>
            </a:r>
            <a:r>
              <a:rPr lang="es-ES_tradnl" sz="2000" dirty="0" err="1"/>
              <a:t>not</a:t>
            </a:r>
            <a:r>
              <a:rPr lang="es-ES_tradnl" sz="2000" dirty="0"/>
              <a:t> intramuscular (</a:t>
            </a:r>
            <a:r>
              <a:rPr lang="es-ES_tradnl" sz="2000" dirty="0" err="1"/>
              <a:t>prednisone</a:t>
            </a:r>
            <a:r>
              <a:rPr lang="es-ES_tradnl" sz="2000" dirty="0"/>
              <a:t> 30 mg) </a:t>
            </a:r>
            <a:endParaRPr lang="es-ES" sz="2000" dirty="0"/>
          </a:p>
        </p:txBody>
      </p:sp>
      <p:sp>
        <p:nvSpPr>
          <p:cNvPr id="145" name="AutoShape 19"/>
          <p:cNvSpPr>
            <a:spLocks noChangeArrowheads="1"/>
          </p:cNvSpPr>
          <p:nvPr/>
        </p:nvSpPr>
        <p:spPr bwMode="auto">
          <a:xfrm>
            <a:off x="524031" y="6217671"/>
            <a:ext cx="8335156" cy="538886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-457200" algn="l"/>
              </a:tabLst>
            </a:pPr>
            <a:r>
              <a:rPr lang="en-GB" sz="2000" dirty="0"/>
              <a:t>Optimize </a:t>
            </a:r>
            <a:r>
              <a:rPr lang="en-GB" sz="2000" b="1" dirty="0">
                <a:solidFill>
                  <a:srgbClr val="FF0000"/>
                </a:solidFill>
              </a:rPr>
              <a:t>co-morbidity</a:t>
            </a:r>
            <a:r>
              <a:rPr lang="en-GB" sz="2000" dirty="0"/>
              <a:t> treatment</a:t>
            </a:r>
            <a:endParaRPr lang="es-ES" sz="2000" dirty="0"/>
          </a:p>
        </p:txBody>
      </p:sp>
      <p:sp>
        <p:nvSpPr>
          <p:cNvPr id="148" name="AutoShape 19"/>
          <p:cNvSpPr>
            <a:spLocks noChangeArrowheads="1"/>
          </p:cNvSpPr>
          <p:nvPr/>
        </p:nvSpPr>
        <p:spPr bwMode="auto">
          <a:xfrm>
            <a:off x="511541" y="4858871"/>
            <a:ext cx="8335156" cy="1247074"/>
          </a:xfrm>
          <a:prstGeom prst="roundRect">
            <a:avLst>
              <a:gd name="adj" fmla="val 16667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2000" b="1" dirty="0" err="1">
                <a:solidFill>
                  <a:srgbClr val="FF0000"/>
                </a:solidFill>
              </a:rPr>
              <a:t>Antibiotics</a:t>
            </a:r>
            <a:r>
              <a:rPr lang="es-ES_tradnl" sz="2000" dirty="0"/>
              <a:t> </a:t>
            </a:r>
            <a:r>
              <a:rPr lang="es-ES_tradnl" sz="2000" dirty="0" err="1"/>
              <a:t>if</a:t>
            </a:r>
            <a:r>
              <a:rPr lang="es-ES_tradnl" sz="2000" dirty="0"/>
              <a:t> </a:t>
            </a:r>
            <a:r>
              <a:rPr lang="es-ES_tradnl" sz="2000" dirty="0" err="1"/>
              <a:t>purulent</a:t>
            </a:r>
            <a:r>
              <a:rPr lang="es-ES_tradnl" sz="2000" dirty="0"/>
              <a:t> </a:t>
            </a:r>
            <a:r>
              <a:rPr lang="es-ES_tradnl" sz="2000" dirty="0" err="1"/>
              <a:t>sptum</a:t>
            </a:r>
            <a:endParaRPr lang="es-ES_tradnl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_tradnl" sz="2000" dirty="0" err="1"/>
              <a:t>Follow</a:t>
            </a:r>
            <a:r>
              <a:rPr lang="es-ES_tradnl" sz="2000" dirty="0"/>
              <a:t> local </a:t>
            </a:r>
            <a:r>
              <a:rPr lang="es-ES_tradnl" sz="2000" dirty="0" err="1"/>
              <a:t>recomendations</a:t>
            </a:r>
            <a:r>
              <a:rPr lang="es-ES_tradnl" sz="2000" dirty="0"/>
              <a:t> </a:t>
            </a:r>
            <a:r>
              <a:rPr lang="es-ES_tradnl" sz="2000" dirty="0" err="1"/>
              <a:t>according</a:t>
            </a:r>
            <a:r>
              <a:rPr lang="es-ES_tradnl" sz="2000" dirty="0"/>
              <a:t> to </a:t>
            </a:r>
            <a:r>
              <a:rPr lang="es-ES_tradnl" sz="2000" dirty="0" err="1"/>
              <a:t>ressistance</a:t>
            </a:r>
            <a:r>
              <a:rPr lang="es-ES_tradnl" sz="20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dirty="0" err="1"/>
              <a:t>Quinolones</a:t>
            </a:r>
            <a:r>
              <a:rPr lang="es-ES_tradnl" sz="2000" dirty="0"/>
              <a:t> (</a:t>
            </a:r>
            <a:r>
              <a:rPr lang="es-ES_tradnl" sz="2000" dirty="0" err="1"/>
              <a:t>cipro</a:t>
            </a:r>
            <a:r>
              <a:rPr lang="es-ES_tradnl" sz="2000" dirty="0"/>
              <a:t>) </a:t>
            </a:r>
            <a:r>
              <a:rPr lang="es-ES_tradnl" sz="2000" dirty="0" err="1"/>
              <a:t>if</a:t>
            </a:r>
            <a:r>
              <a:rPr lang="es-ES_tradnl" sz="2000" dirty="0"/>
              <a:t> </a:t>
            </a:r>
            <a:r>
              <a:rPr lang="es-ES_tradnl" sz="2000" dirty="0" err="1"/>
              <a:t>high</a:t>
            </a:r>
            <a:r>
              <a:rPr lang="es-ES_tradnl" sz="2000" dirty="0"/>
              <a:t> </a:t>
            </a:r>
            <a:r>
              <a:rPr lang="es-ES_tradnl" sz="2000" dirty="0" err="1"/>
              <a:t>risk</a:t>
            </a:r>
            <a:r>
              <a:rPr lang="es-ES_tradnl" sz="2000" dirty="0"/>
              <a:t> </a:t>
            </a:r>
            <a:r>
              <a:rPr lang="es-ES_tradnl" sz="2000" dirty="0" err="1"/>
              <a:t>for</a:t>
            </a:r>
            <a:r>
              <a:rPr lang="es-ES_tradnl" sz="2000" dirty="0"/>
              <a:t> </a:t>
            </a:r>
            <a:r>
              <a:rPr lang="es-ES_tradnl" sz="2000" dirty="0" err="1"/>
              <a:t>pseudomona</a:t>
            </a:r>
            <a:r>
              <a:rPr lang="es-ES_tradnl" sz="2000" dirty="0"/>
              <a:t>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9230434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animBg="1"/>
      <p:bldP spid="143" grpId="0" animBg="1"/>
      <p:bldP spid="144" grpId="0" animBg="1"/>
      <p:bldP spid="145" grpId="0" animBg="1"/>
      <p:bldP spid="14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3"/>
          <p:cNvSpPr txBox="1">
            <a:spLocks noChangeArrowheads="1"/>
          </p:cNvSpPr>
          <p:nvPr/>
        </p:nvSpPr>
        <p:spPr bwMode="auto">
          <a:xfrm>
            <a:off x="875805" y="1464907"/>
            <a:ext cx="766908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Acute episode of clinical instability occurring in the natural course of the disease and characterized by a sustained worsening of respiratory symptoms, which goes beyond the daily variations. The main symptoms referred are worsening </a:t>
            </a:r>
            <a:r>
              <a:rPr lang="en-US" sz="2000" dirty="0" err="1"/>
              <a:t>dyspnoea</a:t>
            </a:r>
            <a:r>
              <a:rPr lang="en-US" sz="2000" dirty="0"/>
              <a:t>, cough, increased volume and changes in sputum color</a:t>
            </a:r>
            <a:r>
              <a:rPr lang="es-ES_tradnl" sz="2000" b="0" u="none" dirty="0">
                <a:solidFill>
                  <a:schemeClr val="tx1"/>
                </a:solidFill>
                <a:effectLst/>
                <a:latin typeface="Arial" charset="0"/>
              </a:rPr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807845" y="3408852"/>
            <a:ext cx="7494815" cy="3204386"/>
            <a:chOff x="1344385" y="3252936"/>
            <a:chExt cx="7494815" cy="3204386"/>
          </a:xfrm>
        </p:grpSpPr>
        <p:grpSp>
          <p:nvGrpSpPr>
            <p:cNvPr id="2" name="Agrupar 77"/>
            <p:cNvGrpSpPr/>
            <p:nvPr/>
          </p:nvGrpSpPr>
          <p:grpSpPr>
            <a:xfrm>
              <a:off x="1829594" y="4081123"/>
              <a:ext cx="7009606" cy="1455391"/>
              <a:chOff x="1829594" y="3647587"/>
              <a:chExt cx="7009606" cy="1455391"/>
            </a:xfrm>
          </p:grpSpPr>
          <p:sp>
            <p:nvSpPr>
              <p:cNvPr id="72" name="Freeform 50"/>
              <p:cNvSpPr>
                <a:spLocks/>
              </p:cNvSpPr>
              <p:nvPr/>
            </p:nvSpPr>
            <p:spPr bwMode="auto">
              <a:xfrm rot="21320831">
                <a:off x="3064450" y="3647587"/>
                <a:ext cx="1833335" cy="1455391"/>
              </a:xfrm>
              <a:custGeom>
                <a:avLst/>
                <a:gdLst/>
                <a:ahLst/>
                <a:cxnLst>
                  <a:cxn ang="0">
                    <a:pos x="60" y="931"/>
                  </a:cxn>
                  <a:cxn ang="0">
                    <a:pos x="60" y="885"/>
                  </a:cxn>
                  <a:cxn ang="0">
                    <a:pos x="422" y="23"/>
                  </a:cxn>
                  <a:cxn ang="0">
                    <a:pos x="695" y="1021"/>
                  </a:cxn>
                </a:cxnLst>
                <a:rect l="0" t="0" r="r" b="b"/>
                <a:pathLst>
                  <a:path w="695" h="1036">
                    <a:moveTo>
                      <a:pt x="60" y="931"/>
                    </a:moveTo>
                    <a:cubicBezTo>
                      <a:pt x="30" y="983"/>
                      <a:pt x="0" y="1036"/>
                      <a:pt x="60" y="885"/>
                    </a:cubicBezTo>
                    <a:cubicBezTo>
                      <a:pt x="120" y="734"/>
                      <a:pt x="316" y="0"/>
                      <a:pt x="422" y="23"/>
                    </a:cubicBezTo>
                    <a:cubicBezTo>
                      <a:pt x="528" y="46"/>
                      <a:pt x="650" y="855"/>
                      <a:pt x="695" y="1021"/>
                    </a:cubicBezTo>
                  </a:path>
                </a:pathLst>
              </a:custGeom>
              <a:solidFill>
                <a:schemeClr val="accent5">
                  <a:alpha val="78000"/>
                </a:schemeClr>
              </a:solidFill>
              <a:ln w="28575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wrap="square" anchor="ctr">
                <a:prstTxWarp prst="textNoShape">
                  <a:avLst/>
                </a:prstTxWarp>
                <a:spAutoFit/>
              </a:bodyPr>
              <a:lstStyle/>
              <a:p>
                <a:endParaRPr lang="es-ES_tradnl"/>
              </a:p>
            </p:txBody>
          </p:sp>
          <p:grpSp>
            <p:nvGrpSpPr>
              <p:cNvPr id="3" name="Agrupar 72"/>
              <p:cNvGrpSpPr/>
              <p:nvPr/>
            </p:nvGrpSpPr>
            <p:grpSpPr>
              <a:xfrm>
                <a:off x="4936697" y="4594638"/>
                <a:ext cx="3902503" cy="507785"/>
                <a:chOff x="4327097" y="4597615"/>
                <a:chExt cx="3902503" cy="507785"/>
              </a:xfrm>
            </p:grpSpPr>
            <p:sp>
              <p:nvSpPr>
                <p:cNvPr id="74" name="Freeform 52"/>
                <p:cNvSpPr>
                  <a:spLocks/>
                </p:cNvSpPr>
                <p:nvPr/>
              </p:nvSpPr>
              <p:spPr bwMode="auto">
                <a:xfrm>
                  <a:off x="4327097" y="4840864"/>
                  <a:ext cx="1379807" cy="262948"/>
                </a:xfrm>
                <a:custGeom>
                  <a:avLst/>
                  <a:gdLst/>
                  <a:ahLst/>
                  <a:cxnLst>
                    <a:cxn ang="0">
                      <a:pos x="0" y="144"/>
                    </a:cxn>
                    <a:cxn ang="0">
                      <a:pos x="90" y="8"/>
                    </a:cxn>
                    <a:cxn ang="0">
                      <a:pos x="181" y="190"/>
                    </a:cxn>
                    <a:cxn ang="0">
                      <a:pos x="272" y="8"/>
                    </a:cxn>
                    <a:cxn ang="0">
                      <a:pos x="362" y="190"/>
                    </a:cxn>
                    <a:cxn ang="0">
                      <a:pos x="453" y="8"/>
                    </a:cxn>
                    <a:cxn ang="0">
                      <a:pos x="544" y="190"/>
                    </a:cxn>
                  </a:cxnLst>
                  <a:rect l="0" t="0" r="r" b="b"/>
                  <a:pathLst>
                    <a:path w="544" h="190">
                      <a:moveTo>
                        <a:pt x="0" y="144"/>
                      </a:moveTo>
                      <a:cubicBezTo>
                        <a:pt x="30" y="72"/>
                        <a:pt x="60" y="0"/>
                        <a:pt x="90" y="8"/>
                      </a:cubicBezTo>
                      <a:cubicBezTo>
                        <a:pt x="120" y="16"/>
                        <a:pt x="151" y="190"/>
                        <a:pt x="181" y="190"/>
                      </a:cubicBezTo>
                      <a:cubicBezTo>
                        <a:pt x="211" y="190"/>
                        <a:pt x="242" y="8"/>
                        <a:pt x="272" y="8"/>
                      </a:cubicBezTo>
                      <a:cubicBezTo>
                        <a:pt x="302" y="8"/>
                        <a:pt x="332" y="190"/>
                        <a:pt x="362" y="190"/>
                      </a:cubicBezTo>
                      <a:cubicBezTo>
                        <a:pt x="392" y="190"/>
                        <a:pt x="423" y="8"/>
                        <a:pt x="453" y="8"/>
                      </a:cubicBezTo>
                      <a:cubicBezTo>
                        <a:pt x="483" y="8"/>
                        <a:pt x="513" y="99"/>
                        <a:pt x="544" y="19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  <p:txBody>
                <a:bodyPr wrap="square" anchor="ctr">
                  <a:prstTxWarp prst="textNoShape">
                    <a:avLst/>
                  </a:prstTxWarp>
                  <a:spAutoFit/>
                </a:bodyPr>
                <a:lstStyle/>
                <a:p>
                  <a:endParaRPr lang="es-ES_tradnl"/>
                </a:p>
              </p:txBody>
            </p:sp>
            <p:sp>
              <p:nvSpPr>
                <p:cNvPr id="75" name="Freeform 52"/>
                <p:cNvSpPr>
                  <a:spLocks/>
                </p:cNvSpPr>
                <p:nvPr/>
              </p:nvSpPr>
              <p:spPr bwMode="auto">
                <a:xfrm>
                  <a:off x="6849793" y="4842452"/>
                  <a:ext cx="1379807" cy="262948"/>
                </a:xfrm>
                <a:custGeom>
                  <a:avLst/>
                  <a:gdLst/>
                  <a:ahLst/>
                  <a:cxnLst>
                    <a:cxn ang="0">
                      <a:pos x="0" y="144"/>
                    </a:cxn>
                    <a:cxn ang="0">
                      <a:pos x="90" y="8"/>
                    </a:cxn>
                    <a:cxn ang="0">
                      <a:pos x="181" y="190"/>
                    </a:cxn>
                    <a:cxn ang="0">
                      <a:pos x="272" y="8"/>
                    </a:cxn>
                    <a:cxn ang="0">
                      <a:pos x="362" y="190"/>
                    </a:cxn>
                    <a:cxn ang="0">
                      <a:pos x="453" y="8"/>
                    </a:cxn>
                    <a:cxn ang="0">
                      <a:pos x="544" y="190"/>
                    </a:cxn>
                  </a:cxnLst>
                  <a:rect l="0" t="0" r="r" b="b"/>
                  <a:pathLst>
                    <a:path w="544" h="190">
                      <a:moveTo>
                        <a:pt x="0" y="144"/>
                      </a:moveTo>
                      <a:cubicBezTo>
                        <a:pt x="30" y="72"/>
                        <a:pt x="60" y="0"/>
                        <a:pt x="90" y="8"/>
                      </a:cubicBezTo>
                      <a:cubicBezTo>
                        <a:pt x="120" y="16"/>
                        <a:pt x="151" y="190"/>
                        <a:pt x="181" y="190"/>
                      </a:cubicBezTo>
                      <a:cubicBezTo>
                        <a:pt x="211" y="190"/>
                        <a:pt x="242" y="8"/>
                        <a:pt x="272" y="8"/>
                      </a:cubicBezTo>
                      <a:cubicBezTo>
                        <a:pt x="302" y="8"/>
                        <a:pt x="332" y="190"/>
                        <a:pt x="362" y="190"/>
                      </a:cubicBezTo>
                      <a:cubicBezTo>
                        <a:pt x="392" y="190"/>
                        <a:pt x="423" y="8"/>
                        <a:pt x="453" y="8"/>
                      </a:cubicBezTo>
                      <a:cubicBezTo>
                        <a:pt x="483" y="8"/>
                        <a:pt x="513" y="99"/>
                        <a:pt x="544" y="19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  <p:txBody>
                <a:bodyPr wrap="square" anchor="ctr">
                  <a:prstTxWarp prst="textNoShape">
                    <a:avLst/>
                  </a:prstTxWarp>
                  <a:spAutoFit/>
                </a:bodyPr>
                <a:lstStyle/>
                <a:p>
                  <a:endParaRPr lang="es-ES_tradnl"/>
                </a:p>
              </p:txBody>
            </p:sp>
            <p:sp>
              <p:nvSpPr>
                <p:cNvPr id="76" name="Freeform 50"/>
                <p:cNvSpPr>
                  <a:spLocks/>
                </p:cNvSpPr>
                <p:nvPr/>
              </p:nvSpPr>
              <p:spPr bwMode="auto">
                <a:xfrm rot="21446583">
                  <a:off x="5659634" y="4597615"/>
                  <a:ext cx="1159252" cy="490883"/>
                </a:xfrm>
                <a:custGeom>
                  <a:avLst/>
                  <a:gdLst/>
                  <a:ahLst/>
                  <a:cxnLst>
                    <a:cxn ang="0">
                      <a:pos x="60" y="931"/>
                    </a:cxn>
                    <a:cxn ang="0">
                      <a:pos x="60" y="885"/>
                    </a:cxn>
                    <a:cxn ang="0">
                      <a:pos x="422" y="23"/>
                    </a:cxn>
                    <a:cxn ang="0">
                      <a:pos x="695" y="1021"/>
                    </a:cxn>
                  </a:cxnLst>
                  <a:rect l="0" t="0" r="r" b="b"/>
                  <a:pathLst>
                    <a:path w="695" h="1036">
                      <a:moveTo>
                        <a:pt x="60" y="931"/>
                      </a:moveTo>
                      <a:cubicBezTo>
                        <a:pt x="30" y="983"/>
                        <a:pt x="0" y="1036"/>
                        <a:pt x="60" y="885"/>
                      </a:cubicBezTo>
                      <a:cubicBezTo>
                        <a:pt x="120" y="734"/>
                        <a:pt x="316" y="0"/>
                        <a:pt x="422" y="23"/>
                      </a:cubicBezTo>
                      <a:cubicBezTo>
                        <a:pt x="528" y="46"/>
                        <a:pt x="650" y="855"/>
                        <a:pt x="695" y="1021"/>
                      </a:cubicBezTo>
                    </a:path>
                  </a:pathLst>
                </a:custGeom>
                <a:solidFill>
                  <a:schemeClr val="accent5">
                    <a:alpha val="78000"/>
                  </a:schemeClr>
                </a:solidFill>
                <a:ln w="28575" cap="flat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  <p:txBody>
                <a:bodyPr wrap="square" anchor="ctr">
                  <a:prstTxWarp prst="textNoShape">
                    <a:avLst/>
                  </a:prstTxWarp>
                  <a:spAutoFit/>
                </a:bodyPr>
                <a:lstStyle/>
                <a:p>
                  <a:endParaRPr lang="es-ES_tradnl"/>
                </a:p>
              </p:txBody>
            </p:sp>
          </p:grpSp>
          <p:sp>
            <p:nvSpPr>
              <p:cNvPr id="77" name="Freeform 51"/>
              <p:cNvSpPr>
                <a:spLocks/>
              </p:cNvSpPr>
              <p:nvPr/>
            </p:nvSpPr>
            <p:spPr bwMode="auto">
              <a:xfrm>
                <a:off x="1829594" y="4763155"/>
                <a:ext cx="1379808" cy="262948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0" y="8"/>
                  </a:cxn>
                  <a:cxn ang="0">
                    <a:pos x="181" y="190"/>
                  </a:cxn>
                  <a:cxn ang="0">
                    <a:pos x="272" y="8"/>
                  </a:cxn>
                  <a:cxn ang="0">
                    <a:pos x="362" y="190"/>
                  </a:cxn>
                  <a:cxn ang="0">
                    <a:pos x="453" y="8"/>
                  </a:cxn>
                  <a:cxn ang="0">
                    <a:pos x="544" y="190"/>
                  </a:cxn>
                </a:cxnLst>
                <a:rect l="0" t="0" r="r" b="b"/>
                <a:pathLst>
                  <a:path w="544" h="190">
                    <a:moveTo>
                      <a:pt x="0" y="144"/>
                    </a:moveTo>
                    <a:cubicBezTo>
                      <a:pt x="30" y="72"/>
                      <a:pt x="60" y="0"/>
                      <a:pt x="90" y="8"/>
                    </a:cubicBezTo>
                    <a:cubicBezTo>
                      <a:pt x="120" y="16"/>
                      <a:pt x="151" y="190"/>
                      <a:pt x="181" y="190"/>
                    </a:cubicBezTo>
                    <a:cubicBezTo>
                      <a:pt x="211" y="190"/>
                      <a:pt x="242" y="8"/>
                      <a:pt x="272" y="8"/>
                    </a:cubicBezTo>
                    <a:cubicBezTo>
                      <a:pt x="302" y="8"/>
                      <a:pt x="332" y="190"/>
                      <a:pt x="362" y="190"/>
                    </a:cubicBezTo>
                    <a:cubicBezTo>
                      <a:pt x="392" y="190"/>
                      <a:pt x="423" y="8"/>
                      <a:pt x="453" y="8"/>
                    </a:cubicBezTo>
                    <a:cubicBezTo>
                      <a:pt x="483" y="8"/>
                      <a:pt x="513" y="99"/>
                      <a:pt x="544" y="190"/>
                    </a:cubicBezTo>
                  </a:path>
                </a:pathLst>
              </a:custGeom>
              <a:noFill/>
              <a:ln w="28575" cap="flat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wrap="square" anchor="ctr">
                <a:prstTxWarp prst="textNoShape">
                  <a:avLst/>
                </a:prstTxWarp>
                <a:spAutoFit/>
              </a:bodyPr>
              <a:lstStyle/>
              <a:p>
                <a:endParaRPr lang="es-ES_tradnl"/>
              </a:p>
            </p:txBody>
          </p:sp>
        </p:grpSp>
        <p:grpSp>
          <p:nvGrpSpPr>
            <p:cNvPr id="4" name="Agrupar 82"/>
            <p:cNvGrpSpPr/>
            <p:nvPr/>
          </p:nvGrpSpPr>
          <p:grpSpPr>
            <a:xfrm>
              <a:off x="2999014" y="3252936"/>
              <a:ext cx="2653035" cy="685800"/>
              <a:chOff x="2999014" y="2819400"/>
              <a:chExt cx="2653035" cy="685800"/>
            </a:xfrm>
          </p:grpSpPr>
          <p:sp>
            <p:nvSpPr>
              <p:cNvPr id="82" name="Rectángulo redondeado 81"/>
              <p:cNvSpPr/>
              <p:nvPr/>
            </p:nvSpPr>
            <p:spPr bwMode="auto">
              <a:xfrm>
                <a:off x="2999014" y="2819400"/>
                <a:ext cx="2286000" cy="685800"/>
              </a:xfrm>
              <a:prstGeom prst="roundRect">
                <a:avLst/>
              </a:prstGeom>
              <a:solidFill>
                <a:srgbClr val="FFC019">
                  <a:alpha val="67000"/>
                </a:srgb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24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1" name="Rectangle 6"/>
              <p:cNvSpPr>
                <a:spLocks noChangeArrowheads="1"/>
              </p:cNvSpPr>
              <p:nvPr/>
            </p:nvSpPr>
            <p:spPr bwMode="auto">
              <a:xfrm>
                <a:off x="3268078" y="2900690"/>
                <a:ext cx="238397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ts val="500"/>
                  </a:spcBef>
                  <a:spcAft>
                    <a:spcPts val="500"/>
                  </a:spcAft>
                  <a:buFontTx/>
                  <a:buNone/>
                </a:pPr>
                <a:r>
                  <a:rPr lang="es-ES_tradnl" sz="2400" b="1" u="none" dirty="0" err="1">
                    <a:solidFill>
                      <a:schemeClr val="tx1"/>
                    </a:solidFill>
                    <a:effectLst/>
                    <a:latin typeface="Arial" charset="0"/>
                  </a:rPr>
                  <a:t>Worsening</a:t>
                </a:r>
                <a:endParaRPr lang="es-ES_tradnl" sz="24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5" name="Agrupar 83"/>
            <p:cNvGrpSpPr/>
            <p:nvPr/>
          </p:nvGrpSpPr>
          <p:grpSpPr>
            <a:xfrm>
              <a:off x="1344385" y="5749436"/>
              <a:ext cx="2573523" cy="707886"/>
              <a:chOff x="2999014" y="2801300"/>
              <a:chExt cx="2573523" cy="707886"/>
            </a:xfrm>
          </p:grpSpPr>
          <p:sp>
            <p:nvSpPr>
              <p:cNvPr id="85" name="Rectángulo redondeado 84"/>
              <p:cNvSpPr/>
              <p:nvPr/>
            </p:nvSpPr>
            <p:spPr bwMode="auto">
              <a:xfrm>
                <a:off x="2999014" y="2819400"/>
                <a:ext cx="2286000" cy="685800"/>
              </a:xfrm>
              <a:prstGeom prst="roundRect">
                <a:avLst/>
              </a:prstGeom>
              <a:solidFill>
                <a:srgbClr val="FFC019">
                  <a:alpha val="67000"/>
                </a:srgb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24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6" name="Rectangle 6"/>
              <p:cNvSpPr>
                <a:spLocks noChangeArrowheads="1"/>
              </p:cNvSpPr>
              <p:nvPr/>
            </p:nvSpPr>
            <p:spPr bwMode="auto">
              <a:xfrm>
                <a:off x="3188566" y="2801300"/>
                <a:ext cx="2383971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ts val="500"/>
                  </a:spcBef>
                  <a:spcAft>
                    <a:spcPts val="500"/>
                  </a:spcAft>
                  <a:buFontTx/>
                  <a:buNone/>
                </a:pPr>
                <a:r>
                  <a:rPr lang="es-ES_tradnl" sz="2000" b="1" u="none" dirty="0" err="1">
                    <a:solidFill>
                      <a:schemeClr val="tx1"/>
                    </a:solidFill>
                    <a:effectLst/>
                    <a:latin typeface="Arial" charset="0"/>
                  </a:rPr>
                  <a:t>Beyond</a:t>
                </a:r>
                <a:r>
                  <a:rPr lang="es-ES_tradnl" sz="2000" b="1" u="none" dirty="0">
                    <a:solidFill>
                      <a:schemeClr val="tx1"/>
                    </a:solidFill>
                    <a:effectLst/>
                    <a:latin typeface="Arial" charset="0"/>
                  </a:rPr>
                  <a:t> </a:t>
                </a:r>
                <a:r>
                  <a:rPr lang="es-ES_tradnl" sz="2000" b="1" u="none" dirty="0" err="1">
                    <a:solidFill>
                      <a:schemeClr val="tx1"/>
                    </a:solidFill>
                    <a:effectLst/>
                    <a:latin typeface="Arial" charset="0"/>
                  </a:rPr>
                  <a:t>daily</a:t>
                </a:r>
                <a:r>
                  <a:rPr lang="es-ES_tradnl" sz="2000" b="1" u="none" dirty="0">
                    <a:solidFill>
                      <a:schemeClr val="tx1"/>
                    </a:solidFill>
                    <a:effectLst/>
                    <a:latin typeface="Arial" charset="0"/>
                  </a:rPr>
                  <a:t> </a:t>
                </a:r>
                <a:r>
                  <a:rPr lang="es-ES_tradnl" sz="2000" b="1" u="none" dirty="0" err="1">
                    <a:solidFill>
                      <a:schemeClr val="tx1"/>
                    </a:solidFill>
                    <a:effectLst/>
                    <a:latin typeface="Arial" charset="0"/>
                  </a:rPr>
                  <a:t>variations</a:t>
                </a:r>
                <a:endParaRPr lang="es-ES_tradnl" sz="20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grpSp>
          <p:nvGrpSpPr>
            <p:cNvPr id="6" name="Agrupar 86"/>
            <p:cNvGrpSpPr/>
            <p:nvPr/>
          </p:nvGrpSpPr>
          <p:grpSpPr>
            <a:xfrm>
              <a:off x="2012514" y="4437783"/>
              <a:ext cx="1850482" cy="415350"/>
              <a:chOff x="2999014" y="2757569"/>
              <a:chExt cx="2894688" cy="747631"/>
            </a:xfrm>
          </p:grpSpPr>
          <p:sp>
            <p:nvSpPr>
              <p:cNvPr id="88" name="Rectángulo redondeado 87"/>
              <p:cNvSpPr/>
              <p:nvPr/>
            </p:nvSpPr>
            <p:spPr bwMode="auto">
              <a:xfrm>
                <a:off x="2999014" y="2819400"/>
                <a:ext cx="2286000" cy="685800"/>
              </a:xfrm>
              <a:prstGeom prst="roundRect">
                <a:avLst/>
              </a:prstGeom>
              <a:solidFill>
                <a:srgbClr val="FFC019">
                  <a:alpha val="67000"/>
                </a:srgb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Symbol" charset="2"/>
                  <a:buNone/>
                  <a:tabLst/>
                </a:pPr>
                <a:endParaRPr kumimoji="0" lang="es-ES_tradnl" sz="2400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charset="0"/>
                  <a:sym typeface="Symbol" charset="2"/>
                </a:endParaRPr>
              </a:p>
            </p:txBody>
          </p:sp>
          <p:sp>
            <p:nvSpPr>
              <p:cNvPr id="89" name="Rectangle 6"/>
              <p:cNvSpPr>
                <a:spLocks noChangeArrowheads="1"/>
              </p:cNvSpPr>
              <p:nvPr/>
            </p:nvSpPr>
            <p:spPr bwMode="auto">
              <a:xfrm>
                <a:off x="3509738" y="2757569"/>
                <a:ext cx="2383964" cy="720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ts val="500"/>
                  </a:spcBef>
                  <a:spcAft>
                    <a:spcPts val="500"/>
                  </a:spcAft>
                  <a:buFontTx/>
                  <a:buNone/>
                </a:pPr>
                <a:r>
                  <a:rPr lang="es-ES_tradnl" sz="2000" b="1" dirty="0" err="1">
                    <a:solidFill>
                      <a:schemeClr val="tx1"/>
                    </a:solidFill>
                    <a:effectLst/>
                    <a:latin typeface="Arial" charset="0"/>
                  </a:rPr>
                  <a:t>Acute</a:t>
                </a:r>
                <a:endParaRPr lang="es-ES_tradnl" sz="1400" b="1" u="none" dirty="0"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21" name="Rectangle 12"/>
          <p:cNvSpPr txBox="1">
            <a:spLocks noChangeArrowheads="1"/>
          </p:cNvSpPr>
          <p:nvPr/>
        </p:nvSpPr>
        <p:spPr>
          <a:xfrm>
            <a:off x="875805" y="299382"/>
            <a:ext cx="7392389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  <a:softEdge rad="63500"/>
          </a:effec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3300"/>
              </a:buClr>
              <a:buSzPct val="100000"/>
              <a:buFont typeface="Trebuchet MS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4000" b="1" dirty="0" err="1">
                <a:latin typeface="+mj-lt"/>
                <a:ea typeface="+mj-ea"/>
                <a:cs typeface="+mj-cs"/>
              </a:rPr>
              <a:t>What</a:t>
            </a:r>
            <a:r>
              <a:rPr lang="es-ES" sz="4000" b="1" dirty="0">
                <a:latin typeface="+mj-lt"/>
                <a:ea typeface="+mj-ea"/>
                <a:cs typeface="+mj-cs"/>
              </a:rPr>
              <a:t>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is</a:t>
            </a:r>
            <a:r>
              <a:rPr lang="es-ES" sz="4000" b="1" dirty="0">
                <a:latin typeface="+mj-lt"/>
                <a:ea typeface="+mj-ea"/>
                <a:cs typeface="+mj-cs"/>
              </a:rPr>
              <a:t>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an</a:t>
            </a:r>
            <a:r>
              <a:rPr lang="es-ES" sz="4000" b="1" dirty="0">
                <a:latin typeface="+mj-lt"/>
                <a:ea typeface="+mj-ea"/>
                <a:cs typeface="+mj-cs"/>
              </a:rPr>
              <a:t>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exacerbation</a:t>
            </a:r>
            <a:r>
              <a:rPr lang="es-ES" sz="4000" b="1" dirty="0">
                <a:latin typeface="+mj-lt"/>
                <a:ea typeface="+mj-ea"/>
                <a:cs typeface="+mj-cs"/>
              </a:rPr>
              <a:t>?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Oval 2"/>
          <p:cNvSpPr>
            <a:spLocks noChangeArrowheads="1"/>
          </p:cNvSpPr>
          <p:nvPr/>
        </p:nvSpPr>
        <p:spPr bwMode="auto">
          <a:xfrm>
            <a:off x="3083400" y="2424115"/>
            <a:ext cx="3048000" cy="1781175"/>
          </a:xfrm>
          <a:prstGeom prst="ellipse">
            <a:avLst/>
          </a:prstGeom>
          <a:gradFill rotWithShape="1">
            <a:gsLst>
              <a:gs pos="0">
                <a:srgbClr val="FF3300"/>
              </a:gs>
              <a:gs pos="100000">
                <a:srgbClr val="761800"/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</p:spPr>
        <p:txBody>
          <a:bodyPr wrap="none" lIns="91420" tIns="45711" rIns="91420" bIns="45711" anchor="ctr"/>
          <a:lstStyle/>
          <a:p>
            <a:pPr algn="ctr" eaLnBrk="0" hangingPunct="0">
              <a:buSzPct val="100000"/>
            </a:pPr>
            <a:r>
              <a:rPr lang="es-ES" sz="2800" b="1" dirty="0" err="1">
                <a:solidFill>
                  <a:srgbClr val="FFFFFF"/>
                </a:solidFill>
                <a:cs typeface="Arial" charset="0"/>
                <a:sym typeface="Arial" charset="0"/>
              </a:rPr>
              <a:t>Exacerbations</a:t>
            </a:r>
            <a:endParaRPr lang="es-ES" sz="2800" b="1" dirty="0">
              <a:solidFill>
                <a:srgbClr val="FFFFFF"/>
              </a:solidFill>
              <a:cs typeface="Arial" charset="0"/>
              <a:sym typeface="Arial" charset="0"/>
            </a:endParaRPr>
          </a:p>
        </p:txBody>
      </p:sp>
      <p:sp>
        <p:nvSpPr>
          <p:cNvPr id="37891" name="Oval 3"/>
          <p:cNvSpPr>
            <a:spLocks noChangeArrowheads="1"/>
          </p:cNvSpPr>
          <p:nvPr/>
        </p:nvSpPr>
        <p:spPr bwMode="auto">
          <a:xfrm>
            <a:off x="900589" y="3812343"/>
            <a:ext cx="2695575" cy="1893887"/>
          </a:xfrm>
          <a:prstGeom prst="ellipse">
            <a:avLst/>
          </a:prstGeom>
          <a:solidFill>
            <a:srgbClr val="FFFF99"/>
          </a:solidFill>
          <a:ln w="12700">
            <a:noFill/>
            <a:round/>
            <a:headEnd/>
            <a:tailEnd/>
          </a:ln>
        </p:spPr>
        <p:txBody>
          <a:bodyPr wrap="none" lIns="91420" tIns="45711" rIns="91420" bIns="45711" anchor="ctr"/>
          <a:lstStyle/>
          <a:p>
            <a:pPr algn="ctr" eaLnBrk="0" hangingPunct="0">
              <a:buSzPct val="100000"/>
            </a:pPr>
            <a:r>
              <a:rPr lang="es-ES" sz="2000" b="1" dirty="0" err="1">
                <a:solidFill>
                  <a:srgbClr val="00693C"/>
                </a:solidFill>
                <a:cs typeface="Arial" charset="0"/>
                <a:sym typeface="Arial" charset="0"/>
              </a:rPr>
              <a:t>Increased</a:t>
            </a:r>
            <a:r>
              <a:rPr lang="es-ES" sz="2000" b="1" dirty="0">
                <a:solidFill>
                  <a:srgbClr val="00693C"/>
                </a:solidFill>
                <a:cs typeface="Arial" charset="0"/>
                <a:sym typeface="Arial" charset="0"/>
              </a:rPr>
              <a:t> </a:t>
            </a:r>
          </a:p>
          <a:p>
            <a:pPr algn="ctr" eaLnBrk="0" hangingPunct="0">
              <a:buSzPct val="100000"/>
            </a:pPr>
            <a:r>
              <a:rPr lang="es-ES" sz="2000" b="1" dirty="0" err="1">
                <a:solidFill>
                  <a:srgbClr val="00693C"/>
                </a:solidFill>
                <a:cs typeface="Arial" charset="0"/>
                <a:sym typeface="Arial" charset="0"/>
              </a:rPr>
              <a:t>hospitalizations</a:t>
            </a:r>
            <a:r>
              <a:rPr lang="es-ES" sz="2000" b="1" dirty="0">
                <a:solidFill>
                  <a:srgbClr val="00693C"/>
                </a:solidFill>
                <a:cs typeface="Arial" charset="0"/>
                <a:sym typeface="Arial" charset="0"/>
              </a:rPr>
              <a:t> </a:t>
            </a:r>
          </a:p>
          <a:p>
            <a:pPr algn="ctr" eaLnBrk="0" hangingPunct="0">
              <a:buSzPct val="100000"/>
            </a:pPr>
            <a:r>
              <a:rPr lang="es-ES" sz="2000" b="1" dirty="0">
                <a:solidFill>
                  <a:srgbClr val="00693C"/>
                </a:solidFill>
                <a:cs typeface="Arial" charset="0"/>
                <a:sym typeface="Arial" charset="0"/>
              </a:rPr>
              <a:t>and </a:t>
            </a:r>
            <a:r>
              <a:rPr lang="es-ES" sz="2000" b="1" dirty="0" err="1">
                <a:solidFill>
                  <a:srgbClr val="00693C"/>
                </a:solidFill>
                <a:cs typeface="Arial" charset="0"/>
                <a:sym typeface="Arial" charset="0"/>
              </a:rPr>
              <a:t>mortality</a:t>
            </a:r>
            <a:endParaRPr lang="es-ES" sz="2000" b="1" dirty="0">
              <a:solidFill>
                <a:srgbClr val="00693C"/>
              </a:solidFill>
              <a:cs typeface="Arial" charset="0"/>
              <a:sym typeface="Arial" charset="0"/>
            </a:endParaRPr>
          </a:p>
        </p:txBody>
      </p:sp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5611955" y="3907044"/>
            <a:ext cx="2697163" cy="1692275"/>
          </a:xfrm>
          <a:prstGeom prst="ellipse">
            <a:avLst/>
          </a:prstGeom>
          <a:solidFill>
            <a:srgbClr val="FFFF99"/>
          </a:solidFill>
          <a:ln w="12700">
            <a:noFill/>
            <a:round/>
            <a:headEnd/>
            <a:tailEnd/>
          </a:ln>
        </p:spPr>
        <p:txBody>
          <a:bodyPr wrap="none" lIns="91420" tIns="45711" rIns="91420" bIns="45711" anchor="ctr"/>
          <a:lstStyle/>
          <a:p>
            <a:pPr algn="ctr" eaLnBrk="0" hangingPunct="0">
              <a:buSzPct val="100000"/>
            </a:pPr>
            <a:r>
              <a:rPr lang="es-ES" sz="2000" b="1" dirty="0" err="1">
                <a:solidFill>
                  <a:srgbClr val="00693C"/>
                </a:solidFill>
                <a:cs typeface="Arial" charset="0"/>
              </a:rPr>
              <a:t>Increase</a:t>
            </a:r>
            <a:r>
              <a:rPr lang="es-ES" sz="2000" b="1" dirty="0">
                <a:solidFill>
                  <a:srgbClr val="00693C"/>
                </a:solidFill>
                <a:cs typeface="Arial" charset="0"/>
              </a:rPr>
              <a:t> in </a:t>
            </a:r>
          </a:p>
          <a:p>
            <a:pPr algn="ctr" eaLnBrk="0" hangingPunct="0">
              <a:buSzPct val="100000"/>
            </a:pPr>
            <a:r>
              <a:rPr lang="es-ES" sz="2000" b="1" dirty="0" err="1">
                <a:solidFill>
                  <a:srgbClr val="00693C"/>
                </a:solidFill>
                <a:cs typeface="Arial" charset="0"/>
              </a:rPr>
              <a:t>health</a:t>
            </a:r>
            <a:r>
              <a:rPr lang="es-ES" sz="2000" b="1" dirty="0">
                <a:solidFill>
                  <a:srgbClr val="00693C"/>
                </a:solidFill>
                <a:cs typeface="Arial" charset="0"/>
              </a:rPr>
              <a:t> </a:t>
            </a:r>
            <a:r>
              <a:rPr lang="es-ES" sz="2000" b="1" dirty="0" err="1">
                <a:solidFill>
                  <a:srgbClr val="00693C"/>
                </a:solidFill>
                <a:cs typeface="Arial" charset="0"/>
              </a:rPr>
              <a:t>expenditure</a:t>
            </a:r>
            <a:endParaRPr lang="es-ES" sz="2000" b="1" dirty="0">
              <a:solidFill>
                <a:srgbClr val="00693C"/>
              </a:solidFill>
              <a:cs typeface="Arial" charset="0"/>
              <a:sym typeface="Arial" charset="0"/>
            </a:endParaRPr>
          </a:p>
        </p:txBody>
      </p:sp>
      <p:sp>
        <p:nvSpPr>
          <p:cNvPr id="37893" name="Oval 5"/>
          <p:cNvSpPr>
            <a:spLocks noChangeArrowheads="1"/>
          </p:cNvSpPr>
          <p:nvPr/>
        </p:nvSpPr>
        <p:spPr bwMode="auto">
          <a:xfrm>
            <a:off x="948715" y="1250031"/>
            <a:ext cx="2732087" cy="1543050"/>
          </a:xfrm>
          <a:prstGeom prst="ellipse">
            <a:avLst/>
          </a:prstGeom>
          <a:solidFill>
            <a:srgbClr val="FFFF99"/>
          </a:solidFill>
          <a:ln w="12700">
            <a:noFill/>
            <a:round/>
            <a:headEnd/>
            <a:tailEnd/>
          </a:ln>
        </p:spPr>
        <p:txBody>
          <a:bodyPr wrap="none" lIns="91420" tIns="45711" rIns="91420" bIns="45711" anchor="ctr"/>
          <a:lstStyle/>
          <a:p>
            <a:pPr algn="ctr" eaLnBrk="0" hangingPunct="0">
              <a:buSzPct val="100000"/>
            </a:pPr>
            <a:r>
              <a:rPr lang="es-ES" sz="2000" b="1" dirty="0" err="1">
                <a:solidFill>
                  <a:srgbClr val="00693C"/>
                </a:solidFill>
                <a:cs typeface="Arial" charset="0"/>
                <a:sym typeface="Arial" charset="0"/>
              </a:rPr>
              <a:t>Decrease</a:t>
            </a:r>
            <a:r>
              <a:rPr lang="es-ES" sz="2000" b="1" dirty="0">
                <a:solidFill>
                  <a:srgbClr val="00693C"/>
                </a:solidFill>
                <a:cs typeface="Arial" charset="0"/>
                <a:sym typeface="Arial" charset="0"/>
              </a:rPr>
              <a:t> </a:t>
            </a:r>
          </a:p>
          <a:p>
            <a:pPr algn="ctr" eaLnBrk="0" hangingPunct="0">
              <a:buSzPct val="100000"/>
            </a:pPr>
            <a:r>
              <a:rPr lang="es-ES" sz="2000" b="1" dirty="0" err="1">
                <a:solidFill>
                  <a:srgbClr val="00693C"/>
                </a:solidFill>
                <a:cs typeface="Arial" charset="0"/>
                <a:sym typeface="Arial" charset="0"/>
              </a:rPr>
              <a:t>health</a:t>
            </a:r>
            <a:r>
              <a:rPr lang="es-ES" sz="2000" b="1" dirty="0">
                <a:solidFill>
                  <a:srgbClr val="00693C"/>
                </a:solidFill>
                <a:cs typeface="Arial" charset="0"/>
                <a:sym typeface="Arial" charset="0"/>
              </a:rPr>
              <a:t> </a:t>
            </a:r>
            <a:r>
              <a:rPr lang="es-ES" sz="2000" b="1" dirty="0" err="1">
                <a:solidFill>
                  <a:srgbClr val="00693C"/>
                </a:solidFill>
                <a:cs typeface="Arial" charset="0"/>
                <a:sym typeface="Arial" charset="0"/>
              </a:rPr>
              <a:t>related</a:t>
            </a:r>
            <a:r>
              <a:rPr lang="es-ES" sz="2000" b="1" dirty="0">
                <a:solidFill>
                  <a:srgbClr val="00693C"/>
                </a:solidFill>
                <a:cs typeface="Arial" charset="0"/>
                <a:sym typeface="Arial" charset="0"/>
              </a:rPr>
              <a:t> </a:t>
            </a:r>
          </a:p>
          <a:p>
            <a:pPr algn="ctr" eaLnBrk="0" hangingPunct="0">
              <a:buSzPct val="100000"/>
            </a:pPr>
            <a:r>
              <a:rPr lang="es-ES" sz="2000" b="1" dirty="0" err="1">
                <a:solidFill>
                  <a:srgbClr val="00693C"/>
                </a:solidFill>
                <a:cs typeface="Arial" charset="0"/>
                <a:sym typeface="Arial" charset="0"/>
              </a:rPr>
              <a:t>quality</a:t>
            </a:r>
            <a:r>
              <a:rPr lang="es-ES" sz="2000" b="1" dirty="0">
                <a:solidFill>
                  <a:srgbClr val="00693C"/>
                </a:solidFill>
                <a:cs typeface="Arial" charset="0"/>
                <a:sym typeface="Arial" charset="0"/>
              </a:rPr>
              <a:t> of </a:t>
            </a:r>
            <a:r>
              <a:rPr lang="es-ES" sz="2000" b="1" dirty="0" err="1">
                <a:solidFill>
                  <a:srgbClr val="00693C"/>
                </a:solidFill>
                <a:cs typeface="Arial" charset="0"/>
                <a:sym typeface="Arial" charset="0"/>
              </a:rPr>
              <a:t>life</a:t>
            </a:r>
            <a:endParaRPr lang="es-ES" sz="2000" b="1" dirty="0">
              <a:solidFill>
                <a:srgbClr val="00693C"/>
              </a:solidFill>
              <a:cs typeface="Arial" charset="0"/>
              <a:sym typeface="Arial" charset="0"/>
            </a:endParaRPr>
          </a:p>
        </p:txBody>
      </p:sp>
      <p:sp>
        <p:nvSpPr>
          <p:cNvPr id="37894" name="Oval 6"/>
          <p:cNvSpPr>
            <a:spLocks noChangeArrowheads="1"/>
          </p:cNvSpPr>
          <p:nvPr/>
        </p:nvSpPr>
        <p:spPr bwMode="auto">
          <a:xfrm>
            <a:off x="5741294" y="1282115"/>
            <a:ext cx="2362200" cy="1430337"/>
          </a:xfrm>
          <a:prstGeom prst="ellipse">
            <a:avLst/>
          </a:prstGeom>
          <a:solidFill>
            <a:srgbClr val="FFFF99"/>
          </a:solidFill>
          <a:ln w="12700">
            <a:noFill/>
            <a:round/>
            <a:headEnd/>
            <a:tailEnd/>
          </a:ln>
        </p:spPr>
        <p:txBody>
          <a:bodyPr wrap="none" lIns="91420" tIns="45711" rIns="91420" bIns="45711" anchor="ctr"/>
          <a:lstStyle/>
          <a:p>
            <a:pPr algn="ctr" eaLnBrk="0" hangingPunct="0">
              <a:buSzPct val="100000"/>
            </a:pPr>
            <a:r>
              <a:rPr lang="es-ES" sz="2000" b="1" dirty="0" err="1">
                <a:solidFill>
                  <a:srgbClr val="00693C"/>
                </a:solidFill>
                <a:cs typeface="Arial" charset="0"/>
                <a:sym typeface="Arial" charset="0"/>
              </a:rPr>
              <a:t>Acelerated</a:t>
            </a:r>
            <a:endParaRPr lang="es-ES" sz="2000" b="1" dirty="0">
              <a:solidFill>
                <a:srgbClr val="00693C"/>
              </a:solidFill>
              <a:cs typeface="Arial" charset="0"/>
              <a:sym typeface="Arial" charset="0"/>
            </a:endParaRPr>
          </a:p>
          <a:p>
            <a:pPr algn="ctr" eaLnBrk="0" hangingPunct="0">
              <a:buSzPct val="100000"/>
            </a:pPr>
            <a:r>
              <a:rPr lang="es-ES" sz="2000" b="1" dirty="0" err="1">
                <a:solidFill>
                  <a:srgbClr val="00693C"/>
                </a:solidFill>
                <a:cs typeface="Arial" charset="0"/>
                <a:sym typeface="Arial" charset="0"/>
              </a:rPr>
              <a:t>Loss</a:t>
            </a:r>
            <a:r>
              <a:rPr lang="es-ES" sz="2000" b="1" dirty="0">
                <a:solidFill>
                  <a:srgbClr val="00693C"/>
                </a:solidFill>
                <a:cs typeface="Arial" charset="0"/>
                <a:sym typeface="Arial" charset="0"/>
              </a:rPr>
              <a:t> of FEV1 </a:t>
            </a:r>
            <a:endParaRPr lang="es-ES" sz="2000" b="1" baseline="-25000" dirty="0">
              <a:solidFill>
                <a:srgbClr val="00693C"/>
              </a:solidFill>
              <a:cs typeface="Arial" charset="0"/>
              <a:sym typeface="Arial" charset="0"/>
            </a:endParaRPr>
          </a:p>
        </p:txBody>
      </p:sp>
      <p:sp>
        <p:nvSpPr>
          <p:cNvPr id="13" name="Rectangle 12"/>
          <p:cNvSpPr txBox="1">
            <a:spLocks noChangeArrowheads="1"/>
          </p:cNvSpPr>
          <p:nvPr/>
        </p:nvSpPr>
        <p:spPr>
          <a:xfrm>
            <a:off x="875805" y="199992"/>
            <a:ext cx="7392389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  <a:softEdge rad="63500"/>
          </a:effec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3300"/>
              </a:buClr>
              <a:buSzPct val="100000"/>
              <a:buFont typeface="Trebuchet MS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4000" b="1" dirty="0">
                <a:latin typeface="+mj-lt"/>
                <a:ea typeface="+mj-ea"/>
                <a:cs typeface="+mj-cs"/>
              </a:rPr>
              <a:t>Are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exacerbations</a:t>
            </a:r>
            <a:r>
              <a:rPr lang="es-ES" sz="4000" b="1" dirty="0">
                <a:latin typeface="+mj-lt"/>
                <a:ea typeface="+mj-ea"/>
                <a:cs typeface="+mj-cs"/>
              </a:rPr>
              <a:t>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important</a:t>
            </a:r>
            <a:r>
              <a:rPr lang="es-ES" sz="4000" b="1" dirty="0">
                <a:latin typeface="+mj-lt"/>
                <a:ea typeface="+mj-ea"/>
                <a:cs typeface="+mj-cs"/>
              </a:rPr>
              <a:t>?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322776" y="5899486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1. Spencer et al 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Eur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 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Respir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 J. 2004;23:698-702. </a:t>
            </a:r>
          </a:p>
          <a:p>
            <a:pPr algn="just"/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2. 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Donaldson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 et al 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Thorax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. 2002;57:847-852. </a:t>
            </a:r>
          </a:p>
          <a:p>
            <a:pPr algn="just"/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3. 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Gunen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 et al 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Eur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 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Respir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 J. 2005;26:234-241. </a:t>
            </a:r>
          </a:p>
          <a:p>
            <a:pPr algn="just"/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4. 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Wouters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  et 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alRespir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 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Med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. 2003;97(</a:t>
            </a:r>
            <a:r>
              <a:rPr lang="es-ES" sz="1200" b="1" dirty="0" err="1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Suppl</a:t>
            </a:r>
            <a:r>
              <a:rPr lang="es-ES" sz="1200" b="1" dirty="0">
                <a:solidFill>
                  <a:schemeClr val="accent3">
                    <a:lumMod val="75000"/>
                  </a:schemeClr>
                </a:solidFill>
                <a:sym typeface="Arial" charset="0"/>
              </a:rPr>
              <a:t> C):S3-S14. </a:t>
            </a:r>
            <a:r>
              <a:rPr lang="es-ES_tradnl" sz="1200" b="1" dirty="0">
                <a:solidFill>
                  <a:schemeClr val="accent3">
                    <a:lumMod val="75000"/>
                  </a:schemeClr>
                </a:solidFill>
                <a:sym typeface="Arial" pitchFamily="34" charset="0"/>
              </a:rPr>
              <a:t>.</a:t>
            </a:r>
            <a:endParaRPr lang="es-ES_tradnl" sz="1200" b="1" dirty="0" err="1">
              <a:solidFill>
                <a:schemeClr val="accent3">
                  <a:lumMod val="75000"/>
                </a:schemeClr>
              </a:solidFill>
              <a:sym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animBg="1"/>
      <p:bldP spid="37892" grpId="0" animBg="1"/>
      <p:bldP spid="37893" grpId="0" animBg="1"/>
      <p:bldP spid="3789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69956" y="1200617"/>
            <a:ext cx="7286417" cy="4697674"/>
            <a:chOff x="282" y="757"/>
            <a:chExt cx="4685" cy="3129"/>
          </a:xfrm>
        </p:grpSpPr>
        <p:sp>
          <p:nvSpPr>
            <p:cNvPr id="240646" name="Line 6"/>
            <p:cNvSpPr>
              <a:spLocks noChangeShapeType="1"/>
            </p:cNvSpPr>
            <p:nvPr/>
          </p:nvSpPr>
          <p:spPr bwMode="auto">
            <a:xfrm rot="5400000" flipH="1" flipV="1">
              <a:off x="3266" y="1911"/>
              <a:ext cx="0" cy="34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69351" name="Text Box 7"/>
            <p:cNvSpPr txBox="1">
              <a:spLocks noChangeArrowheads="1"/>
            </p:cNvSpPr>
            <p:nvPr/>
          </p:nvSpPr>
          <p:spPr bwMode="auto">
            <a:xfrm>
              <a:off x="3796" y="3660"/>
              <a:ext cx="1125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s-ES_tradnl" sz="16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GOLD IV</a:t>
              </a:r>
            </a:p>
          </p:txBody>
        </p:sp>
        <p:sp>
          <p:nvSpPr>
            <p:cNvPr id="569352" name="Text Box 8"/>
            <p:cNvSpPr txBox="1">
              <a:spLocks noChangeArrowheads="1"/>
            </p:cNvSpPr>
            <p:nvPr/>
          </p:nvSpPr>
          <p:spPr bwMode="auto">
            <a:xfrm>
              <a:off x="1792" y="3660"/>
              <a:ext cx="816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s-ES_tradnl" sz="16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GOLD II</a:t>
              </a:r>
            </a:p>
          </p:txBody>
        </p:sp>
        <p:sp>
          <p:nvSpPr>
            <p:cNvPr id="569353" name="Text Box 9"/>
            <p:cNvSpPr txBox="1">
              <a:spLocks noChangeArrowheads="1"/>
            </p:cNvSpPr>
            <p:nvPr/>
          </p:nvSpPr>
          <p:spPr bwMode="auto">
            <a:xfrm>
              <a:off x="2734" y="3660"/>
              <a:ext cx="1144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defRPr/>
              </a:pPr>
              <a:r>
                <a:rPr lang="es-ES_tradnl" sz="1600" b="1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GOLD III</a:t>
              </a:r>
            </a:p>
          </p:txBody>
        </p:sp>
        <p:sp>
          <p:nvSpPr>
            <p:cNvPr id="240650" name="Rectangle 10"/>
            <p:cNvSpPr>
              <a:spLocks noChangeArrowheads="1"/>
            </p:cNvSpPr>
            <p:nvPr/>
          </p:nvSpPr>
          <p:spPr bwMode="auto">
            <a:xfrm>
              <a:off x="1973" y="2387"/>
              <a:ext cx="454" cy="121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Times New Roman" pitchFamily="18" charset="0"/>
              </a:endParaRPr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282" y="757"/>
              <a:ext cx="1056" cy="2893"/>
              <a:chOff x="373" y="757"/>
              <a:chExt cx="1056" cy="2893"/>
            </a:xfrm>
          </p:grpSpPr>
          <p:sp>
            <p:nvSpPr>
              <p:cNvPr id="569356" name="Text Box 12"/>
              <p:cNvSpPr txBox="1">
                <a:spLocks noChangeArrowheads="1"/>
              </p:cNvSpPr>
              <p:nvPr/>
            </p:nvSpPr>
            <p:spPr bwMode="auto">
              <a:xfrm>
                <a:off x="705" y="3438"/>
                <a:ext cx="54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0</a:t>
                </a:r>
              </a:p>
            </p:txBody>
          </p:sp>
          <p:sp>
            <p:nvSpPr>
              <p:cNvPr id="569357" name="Text Box 13"/>
              <p:cNvSpPr txBox="1">
                <a:spLocks noChangeArrowheads="1"/>
              </p:cNvSpPr>
              <p:nvPr/>
            </p:nvSpPr>
            <p:spPr bwMode="auto">
              <a:xfrm>
                <a:off x="703" y="1812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60</a:t>
                </a:r>
              </a:p>
            </p:txBody>
          </p:sp>
          <p:sp>
            <p:nvSpPr>
              <p:cNvPr id="569358" name="Text Box 14"/>
              <p:cNvSpPr txBox="1">
                <a:spLocks noChangeArrowheads="1"/>
              </p:cNvSpPr>
              <p:nvPr/>
            </p:nvSpPr>
            <p:spPr bwMode="auto">
              <a:xfrm>
                <a:off x="703" y="2356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40</a:t>
                </a:r>
              </a:p>
            </p:txBody>
          </p:sp>
          <p:sp>
            <p:nvSpPr>
              <p:cNvPr id="569359" name="Text Box 15"/>
              <p:cNvSpPr txBox="1">
                <a:spLocks noChangeArrowheads="1"/>
              </p:cNvSpPr>
              <p:nvPr/>
            </p:nvSpPr>
            <p:spPr bwMode="auto">
              <a:xfrm>
                <a:off x="703" y="2931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20</a:t>
                </a:r>
              </a:p>
            </p:txBody>
          </p:sp>
          <p:sp>
            <p:nvSpPr>
              <p:cNvPr id="569360" name="Text Box 16"/>
              <p:cNvSpPr txBox="1">
                <a:spLocks noChangeArrowheads="1"/>
              </p:cNvSpPr>
              <p:nvPr/>
            </p:nvSpPr>
            <p:spPr bwMode="auto">
              <a:xfrm>
                <a:off x="703" y="1268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80</a:t>
                </a:r>
              </a:p>
            </p:txBody>
          </p:sp>
          <p:sp>
            <p:nvSpPr>
              <p:cNvPr id="569361" name="Text Box 17"/>
              <p:cNvSpPr txBox="1">
                <a:spLocks noChangeArrowheads="1"/>
              </p:cNvSpPr>
              <p:nvPr/>
            </p:nvSpPr>
            <p:spPr bwMode="auto">
              <a:xfrm>
                <a:off x="703" y="2084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50</a:t>
                </a:r>
              </a:p>
            </p:txBody>
          </p:sp>
          <p:sp>
            <p:nvSpPr>
              <p:cNvPr id="569362" name="Text Box 18"/>
              <p:cNvSpPr txBox="1">
                <a:spLocks noChangeArrowheads="1"/>
              </p:cNvSpPr>
              <p:nvPr/>
            </p:nvSpPr>
            <p:spPr bwMode="auto">
              <a:xfrm>
                <a:off x="703" y="2638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30</a:t>
                </a:r>
              </a:p>
            </p:txBody>
          </p:sp>
          <p:sp>
            <p:nvSpPr>
              <p:cNvPr id="569363" name="Text Box 19"/>
              <p:cNvSpPr txBox="1">
                <a:spLocks noChangeArrowheads="1"/>
              </p:cNvSpPr>
              <p:nvPr/>
            </p:nvSpPr>
            <p:spPr bwMode="auto">
              <a:xfrm>
                <a:off x="701" y="3203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10</a:t>
                </a:r>
              </a:p>
            </p:txBody>
          </p:sp>
          <p:sp>
            <p:nvSpPr>
              <p:cNvPr id="569364" name="Text Box 20"/>
              <p:cNvSpPr txBox="1">
                <a:spLocks noChangeArrowheads="1"/>
              </p:cNvSpPr>
              <p:nvPr/>
            </p:nvSpPr>
            <p:spPr bwMode="auto">
              <a:xfrm>
                <a:off x="703" y="1525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70</a:t>
                </a:r>
              </a:p>
            </p:txBody>
          </p:sp>
          <p:sp>
            <p:nvSpPr>
              <p:cNvPr id="569365" name="Text Box 21"/>
              <p:cNvSpPr txBox="1">
                <a:spLocks noChangeArrowheads="1"/>
              </p:cNvSpPr>
              <p:nvPr/>
            </p:nvSpPr>
            <p:spPr bwMode="auto">
              <a:xfrm rot="16200000">
                <a:off x="-728" y="1858"/>
                <a:ext cx="2618" cy="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s-ES_tradnl" dirty="0" err="1"/>
                  <a:t>Proportion</a:t>
                </a:r>
                <a:r>
                  <a:rPr lang="es-ES_tradnl" dirty="0"/>
                  <a:t> of COPD </a:t>
                </a:r>
                <a:r>
                  <a:rPr lang="es-ES_tradnl" dirty="0" err="1"/>
                  <a:t>patinets</a:t>
                </a:r>
                <a:r>
                  <a:rPr lang="es-ES_tradnl" dirty="0"/>
                  <a:t> </a:t>
                </a:r>
                <a:r>
                  <a:rPr lang="es-ES_tradnl" dirty="0" err="1"/>
                  <a:t>suffering</a:t>
                </a:r>
                <a:r>
                  <a:rPr lang="es-ES_tradnl" dirty="0"/>
                  <a:t>  </a:t>
                </a:r>
                <a:r>
                  <a:rPr lang="es-ES_tradnl" dirty="0">
                    <a:sym typeface="Symbol" pitchFamily="18" charset="2"/>
                  </a:rPr>
                  <a:t></a:t>
                </a:r>
                <a:r>
                  <a:rPr lang="es-ES_tradnl" dirty="0"/>
                  <a:t> 1 </a:t>
                </a:r>
                <a:r>
                  <a:rPr lang="es-ES_tradnl" dirty="0" err="1"/>
                  <a:t>exacerbations</a:t>
                </a:r>
                <a:r>
                  <a:rPr lang="es-ES_tradnl" dirty="0"/>
                  <a:t>/</a:t>
                </a:r>
                <a:r>
                  <a:rPr lang="es-ES_tradnl" dirty="0" err="1"/>
                  <a:t>year</a:t>
                </a:r>
                <a:endParaRPr lang="es-ES_tradnl" dirty="0"/>
              </a:p>
            </p:txBody>
          </p:sp>
          <p:sp>
            <p:nvSpPr>
              <p:cNvPr id="569366" name="Text Box 22"/>
              <p:cNvSpPr txBox="1">
                <a:spLocks noChangeArrowheads="1"/>
              </p:cNvSpPr>
              <p:nvPr/>
            </p:nvSpPr>
            <p:spPr bwMode="auto">
              <a:xfrm>
                <a:off x="703" y="1026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90</a:t>
                </a:r>
              </a:p>
            </p:txBody>
          </p:sp>
          <p:grpSp>
            <p:nvGrpSpPr>
              <p:cNvPr id="4" name="Group 23"/>
              <p:cNvGrpSpPr>
                <a:grpSpLocks/>
              </p:cNvGrpSpPr>
              <p:nvPr/>
            </p:nvGrpSpPr>
            <p:grpSpPr bwMode="auto">
              <a:xfrm>
                <a:off x="1273" y="845"/>
                <a:ext cx="156" cy="2750"/>
                <a:chOff x="728" y="845"/>
                <a:chExt cx="156" cy="2750"/>
              </a:xfrm>
            </p:grpSpPr>
            <p:sp>
              <p:nvSpPr>
                <p:cNvPr id="240664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871" y="845"/>
                  <a:ext cx="13" cy="27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65" name="Line 25"/>
                <p:cNvSpPr>
                  <a:spLocks noChangeShapeType="1"/>
                </p:cNvSpPr>
                <p:nvPr/>
              </p:nvSpPr>
              <p:spPr bwMode="auto">
                <a:xfrm>
                  <a:off x="728" y="1928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66" name="Line 26"/>
                <p:cNvSpPr>
                  <a:spLocks noChangeShapeType="1"/>
                </p:cNvSpPr>
                <p:nvPr/>
              </p:nvSpPr>
              <p:spPr bwMode="auto">
                <a:xfrm>
                  <a:off x="728" y="2208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67" name="Line 27"/>
                <p:cNvSpPr>
                  <a:spLocks noChangeShapeType="1"/>
                </p:cNvSpPr>
                <p:nvPr/>
              </p:nvSpPr>
              <p:spPr bwMode="auto">
                <a:xfrm>
                  <a:off x="728" y="2762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68" name="Line 28"/>
                <p:cNvSpPr>
                  <a:spLocks noChangeShapeType="1"/>
                </p:cNvSpPr>
                <p:nvPr/>
              </p:nvSpPr>
              <p:spPr bwMode="auto">
                <a:xfrm>
                  <a:off x="728" y="3039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69" name="Line 29"/>
                <p:cNvSpPr>
                  <a:spLocks noChangeShapeType="1"/>
                </p:cNvSpPr>
                <p:nvPr/>
              </p:nvSpPr>
              <p:spPr bwMode="auto">
                <a:xfrm>
                  <a:off x="728" y="3317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70" name="Line 30"/>
                <p:cNvSpPr>
                  <a:spLocks noChangeShapeType="1"/>
                </p:cNvSpPr>
                <p:nvPr/>
              </p:nvSpPr>
              <p:spPr bwMode="auto">
                <a:xfrm>
                  <a:off x="728" y="3595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71" name="Line 31"/>
                <p:cNvSpPr>
                  <a:spLocks noChangeShapeType="1"/>
                </p:cNvSpPr>
                <p:nvPr/>
              </p:nvSpPr>
              <p:spPr bwMode="auto">
                <a:xfrm>
                  <a:off x="728" y="2481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72" name="Line 32"/>
                <p:cNvSpPr>
                  <a:spLocks noChangeShapeType="1"/>
                </p:cNvSpPr>
                <p:nvPr/>
              </p:nvSpPr>
              <p:spPr bwMode="auto">
                <a:xfrm>
                  <a:off x="728" y="1371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73" name="Line 33"/>
                <p:cNvSpPr>
                  <a:spLocks noChangeShapeType="1"/>
                </p:cNvSpPr>
                <p:nvPr/>
              </p:nvSpPr>
              <p:spPr bwMode="auto">
                <a:xfrm>
                  <a:off x="728" y="1649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74" name="Line 34"/>
                <p:cNvSpPr>
                  <a:spLocks noChangeShapeType="1"/>
                </p:cNvSpPr>
                <p:nvPr/>
              </p:nvSpPr>
              <p:spPr bwMode="auto">
                <a:xfrm>
                  <a:off x="728" y="1927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75" name="Line 35"/>
                <p:cNvSpPr>
                  <a:spLocks noChangeShapeType="1"/>
                </p:cNvSpPr>
                <p:nvPr/>
              </p:nvSpPr>
              <p:spPr bwMode="auto">
                <a:xfrm>
                  <a:off x="738" y="1117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40676" name="Line 36"/>
                <p:cNvSpPr>
                  <a:spLocks noChangeShapeType="1"/>
                </p:cNvSpPr>
                <p:nvPr/>
              </p:nvSpPr>
              <p:spPr bwMode="auto">
                <a:xfrm>
                  <a:off x="738" y="845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569381" name="Text Box 37"/>
              <p:cNvSpPr txBox="1">
                <a:spLocks noChangeArrowheads="1"/>
              </p:cNvSpPr>
              <p:nvPr/>
            </p:nvSpPr>
            <p:spPr bwMode="auto">
              <a:xfrm>
                <a:off x="703" y="769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100</a:t>
                </a:r>
              </a:p>
            </p:txBody>
          </p:sp>
        </p:grpSp>
        <p:sp>
          <p:nvSpPr>
            <p:cNvPr id="240678" name="Rectangle 38"/>
            <p:cNvSpPr>
              <a:spLocks noChangeArrowheads="1"/>
            </p:cNvSpPr>
            <p:nvPr/>
          </p:nvSpPr>
          <p:spPr bwMode="auto">
            <a:xfrm>
              <a:off x="3080" y="2024"/>
              <a:ext cx="452" cy="158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240679" name="Rectangle 39"/>
            <p:cNvSpPr>
              <a:spLocks noChangeArrowheads="1"/>
            </p:cNvSpPr>
            <p:nvPr/>
          </p:nvSpPr>
          <p:spPr bwMode="auto">
            <a:xfrm>
              <a:off x="4132" y="1706"/>
              <a:ext cx="454" cy="1893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69384" name="Text Box 40"/>
            <p:cNvSpPr txBox="1">
              <a:spLocks noChangeArrowheads="1"/>
            </p:cNvSpPr>
            <p:nvPr/>
          </p:nvSpPr>
          <p:spPr bwMode="auto">
            <a:xfrm>
              <a:off x="1882" y="2103"/>
              <a:ext cx="6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buFont typeface="Symbol" pitchFamily="18" charset="2"/>
                <a:buNone/>
                <a:defRPr/>
              </a:pPr>
              <a:r>
                <a:rPr lang="es-ES_tradnl" sz="2000" b="1"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44%</a:t>
              </a:r>
            </a:p>
          </p:txBody>
        </p:sp>
        <p:sp>
          <p:nvSpPr>
            <p:cNvPr id="569385" name="Text Box 41"/>
            <p:cNvSpPr txBox="1">
              <a:spLocks noChangeArrowheads="1"/>
            </p:cNvSpPr>
            <p:nvPr/>
          </p:nvSpPr>
          <p:spPr bwMode="auto">
            <a:xfrm>
              <a:off x="2988" y="1695"/>
              <a:ext cx="6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buFont typeface="Symbol" pitchFamily="18" charset="2"/>
                <a:buNone/>
                <a:defRPr/>
              </a:pPr>
              <a:r>
                <a:rPr lang="es-ES_tradnl" sz="2000" b="1"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57%</a:t>
              </a:r>
            </a:p>
          </p:txBody>
        </p:sp>
        <p:sp>
          <p:nvSpPr>
            <p:cNvPr id="569386" name="Text Box 42"/>
            <p:cNvSpPr txBox="1">
              <a:spLocks noChangeArrowheads="1"/>
            </p:cNvSpPr>
            <p:nvPr/>
          </p:nvSpPr>
          <p:spPr bwMode="auto">
            <a:xfrm>
              <a:off x="4040" y="1423"/>
              <a:ext cx="6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buFont typeface="Symbol" pitchFamily="18" charset="2"/>
                <a:buNone/>
                <a:defRPr/>
              </a:pPr>
              <a:r>
                <a:rPr lang="es-ES_tradnl" sz="2000" b="1"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rPr>
                <a:t>69%</a:t>
              </a:r>
            </a:p>
          </p:txBody>
        </p:sp>
      </p:grpSp>
      <p:sp>
        <p:nvSpPr>
          <p:cNvPr id="240684" name="Rectangle 40"/>
          <p:cNvSpPr>
            <a:spLocks noChangeArrowheads="1"/>
          </p:cNvSpPr>
          <p:nvPr/>
        </p:nvSpPr>
        <p:spPr bwMode="auto">
          <a:xfrm>
            <a:off x="5075685" y="6152734"/>
            <a:ext cx="35232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SzPct val="100000"/>
              <a:tabLst>
                <a:tab pos="274638" algn="l"/>
              </a:tabLst>
            </a:pPr>
            <a:r>
              <a:rPr lang="en-US" sz="1200" b="1" dirty="0">
                <a:sym typeface="Arial" pitchFamily="34" charset="0"/>
              </a:rPr>
              <a:t>Hurst JR et </a:t>
            </a:r>
            <a:r>
              <a:rPr lang="en-US" sz="1200" b="1" dirty="0" err="1">
                <a:sym typeface="Arial" pitchFamily="34" charset="0"/>
              </a:rPr>
              <a:t>al.N</a:t>
            </a:r>
            <a:r>
              <a:rPr lang="en-US" sz="1200" b="1" dirty="0">
                <a:sym typeface="Arial" pitchFamily="34" charset="0"/>
              </a:rPr>
              <a:t> </a:t>
            </a:r>
            <a:r>
              <a:rPr lang="en-US" sz="1200" b="1" dirty="0" err="1">
                <a:sym typeface="Arial" pitchFamily="34" charset="0"/>
              </a:rPr>
              <a:t>Engl</a:t>
            </a:r>
            <a:r>
              <a:rPr lang="en-US" sz="1200" b="1" dirty="0">
                <a:sym typeface="Arial" pitchFamily="34" charset="0"/>
              </a:rPr>
              <a:t> J Med 2010;363:1128-38.</a:t>
            </a:r>
          </a:p>
        </p:txBody>
      </p:sp>
      <p:grpSp>
        <p:nvGrpSpPr>
          <p:cNvPr id="52" name="Group 2"/>
          <p:cNvGrpSpPr>
            <a:grpSpLocks/>
          </p:cNvGrpSpPr>
          <p:nvPr/>
        </p:nvGrpSpPr>
        <p:grpSpPr bwMode="auto">
          <a:xfrm rot="20155129">
            <a:off x="2893956" y="1662280"/>
            <a:ext cx="1728191" cy="719137"/>
            <a:chOff x="1565" y="164"/>
            <a:chExt cx="1633" cy="318"/>
          </a:xfrm>
        </p:grpSpPr>
        <p:sp>
          <p:nvSpPr>
            <p:cNvPr id="55" name="AutoShape 3"/>
            <p:cNvSpPr>
              <a:spLocks noChangeArrowheads="1"/>
            </p:cNvSpPr>
            <p:nvPr/>
          </p:nvSpPr>
          <p:spPr bwMode="auto">
            <a:xfrm>
              <a:off x="1565" y="164"/>
              <a:ext cx="1633" cy="318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1606" y="236"/>
              <a:ext cx="1552" cy="175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/>
              <a:r>
                <a:rPr lang="es-ES" sz="28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Arial" charset="0"/>
                </a:rPr>
                <a:t>Eclipse</a:t>
              </a:r>
              <a:endParaRPr lang="es-E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Arial" charset="0"/>
              </a:endParaRPr>
            </a:p>
          </p:txBody>
        </p:sp>
      </p:grpSp>
      <p:sp>
        <p:nvSpPr>
          <p:cNvPr id="47" name="Rectangle 12"/>
          <p:cNvSpPr txBox="1">
            <a:spLocks noChangeArrowheads="1"/>
          </p:cNvSpPr>
          <p:nvPr/>
        </p:nvSpPr>
        <p:spPr>
          <a:xfrm>
            <a:off x="875805" y="299382"/>
            <a:ext cx="7392389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  <a:softEdge rad="63500"/>
          </a:effec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3300"/>
              </a:buClr>
              <a:buSzPct val="100000"/>
              <a:buFont typeface="Trebuchet MS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4000" b="1" dirty="0" err="1">
                <a:latin typeface="+mj-lt"/>
                <a:ea typeface="+mj-ea"/>
                <a:cs typeface="+mj-cs"/>
              </a:rPr>
              <a:t>Exacerbation</a:t>
            </a:r>
            <a:r>
              <a:rPr lang="es-ES" sz="4000" b="1" dirty="0">
                <a:latin typeface="+mj-lt"/>
                <a:ea typeface="+mj-ea"/>
                <a:cs typeface="+mj-cs"/>
              </a:rPr>
              <a:t> natural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history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84" name="Rectangle 40"/>
          <p:cNvSpPr>
            <a:spLocks noChangeArrowheads="1"/>
          </p:cNvSpPr>
          <p:nvPr/>
        </p:nvSpPr>
        <p:spPr bwMode="auto">
          <a:xfrm>
            <a:off x="5075685" y="6152734"/>
            <a:ext cx="35232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SzPct val="100000"/>
              <a:tabLst>
                <a:tab pos="274638" algn="l"/>
              </a:tabLst>
            </a:pPr>
            <a:r>
              <a:rPr lang="en-US" sz="1200" b="1" dirty="0">
                <a:sym typeface="Arial" pitchFamily="34" charset="0"/>
              </a:rPr>
              <a:t>Hurst JR et </a:t>
            </a:r>
            <a:r>
              <a:rPr lang="en-US" sz="1200" b="1" dirty="0" err="1">
                <a:sym typeface="Arial" pitchFamily="34" charset="0"/>
              </a:rPr>
              <a:t>al.N</a:t>
            </a:r>
            <a:r>
              <a:rPr lang="en-US" sz="1200" b="1" dirty="0">
                <a:sym typeface="Arial" pitchFamily="34" charset="0"/>
              </a:rPr>
              <a:t> </a:t>
            </a:r>
            <a:r>
              <a:rPr lang="en-US" sz="1200" b="1" dirty="0" err="1">
                <a:sym typeface="Arial" pitchFamily="34" charset="0"/>
              </a:rPr>
              <a:t>Engl</a:t>
            </a:r>
            <a:r>
              <a:rPr lang="en-US" sz="1200" b="1" dirty="0">
                <a:sym typeface="Arial" pitchFamily="34" charset="0"/>
              </a:rPr>
              <a:t> J Med 2010;363:1128-38.</a:t>
            </a:r>
          </a:p>
        </p:txBody>
      </p:sp>
      <p:sp>
        <p:nvSpPr>
          <p:cNvPr id="47" name="Rectangle 12"/>
          <p:cNvSpPr txBox="1">
            <a:spLocks noChangeArrowheads="1"/>
          </p:cNvSpPr>
          <p:nvPr/>
        </p:nvSpPr>
        <p:spPr>
          <a:xfrm>
            <a:off x="875805" y="299382"/>
            <a:ext cx="7392389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  <a:softEdge rad="63500"/>
          </a:effec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3300"/>
              </a:buClr>
              <a:buSzPct val="100000"/>
              <a:buFont typeface="Trebuchet MS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4000" b="1" dirty="0" err="1">
                <a:latin typeface="+mj-lt"/>
                <a:ea typeface="+mj-ea"/>
                <a:cs typeface="+mj-cs"/>
              </a:rPr>
              <a:t>Exacerbation</a:t>
            </a:r>
            <a:r>
              <a:rPr lang="es-ES" sz="4000" b="1" dirty="0">
                <a:latin typeface="+mj-lt"/>
                <a:ea typeface="+mj-ea"/>
                <a:cs typeface="+mj-cs"/>
              </a:rPr>
              <a:t> natural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history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95" name="Group 2"/>
          <p:cNvGrpSpPr>
            <a:grpSpLocks/>
          </p:cNvGrpSpPr>
          <p:nvPr/>
        </p:nvGrpSpPr>
        <p:grpSpPr bwMode="auto">
          <a:xfrm rot="20155129">
            <a:off x="2893956" y="1662280"/>
            <a:ext cx="1728191" cy="719137"/>
            <a:chOff x="1565" y="164"/>
            <a:chExt cx="1633" cy="318"/>
          </a:xfrm>
        </p:grpSpPr>
        <p:sp>
          <p:nvSpPr>
            <p:cNvPr id="96" name="AutoShape 3"/>
            <p:cNvSpPr>
              <a:spLocks noChangeArrowheads="1"/>
            </p:cNvSpPr>
            <p:nvPr/>
          </p:nvSpPr>
          <p:spPr bwMode="auto">
            <a:xfrm>
              <a:off x="1565" y="164"/>
              <a:ext cx="1633" cy="318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Rectangle 12"/>
            <p:cNvSpPr>
              <a:spLocks noChangeArrowheads="1"/>
            </p:cNvSpPr>
            <p:nvPr/>
          </p:nvSpPr>
          <p:spPr bwMode="auto">
            <a:xfrm>
              <a:off x="1606" y="236"/>
              <a:ext cx="1552" cy="175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0" hangingPunct="0"/>
              <a:r>
                <a:rPr lang="es-ES" sz="2800" b="1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Arial" charset="0"/>
                </a:rPr>
                <a:t>Eclipse</a:t>
              </a:r>
              <a:endParaRPr lang="es-ES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Arial" charset="0"/>
              </a:endParaRPr>
            </a:p>
          </p:txBody>
        </p:sp>
      </p:grpSp>
      <p:grpSp>
        <p:nvGrpSpPr>
          <p:cNvPr id="45" name="61 Grupo"/>
          <p:cNvGrpSpPr/>
          <p:nvPr/>
        </p:nvGrpSpPr>
        <p:grpSpPr>
          <a:xfrm>
            <a:off x="875807" y="1374576"/>
            <a:ext cx="6974236" cy="4759107"/>
            <a:chOff x="1054403" y="1378439"/>
            <a:chExt cx="6829965" cy="4862621"/>
          </a:xfrm>
        </p:grpSpPr>
        <p:sp>
          <p:nvSpPr>
            <p:cNvPr id="46" name="Line 5"/>
            <p:cNvSpPr>
              <a:spLocks noChangeShapeType="1"/>
            </p:cNvSpPr>
            <p:nvPr/>
          </p:nvSpPr>
          <p:spPr bwMode="auto">
            <a:xfrm rot="5400000" flipH="1" flipV="1">
              <a:off x="5690988" y="3397250"/>
              <a:ext cx="0" cy="43867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8" name="Group 6"/>
            <p:cNvGrpSpPr>
              <a:grpSpLocks/>
            </p:cNvGrpSpPr>
            <p:nvPr/>
          </p:nvGrpSpPr>
          <p:grpSpPr bwMode="auto">
            <a:xfrm>
              <a:off x="2911372" y="5681572"/>
              <a:ext cx="4861286" cy="404858"/>
              <a:chOff x="758" y="3655"/>
              <a:chExt cx="3770" cy="273"/>
            </a:xfrm>
          </p:grpSpPr>
          <p:sp>
            <p:nvSpPr>
              <p:cNvPr id="92" name="Text Box 7"/>
              <p:cNvSpPr txBox="1">
                <a:spLocks noChangeArrowheads="1"/>
              </p:cNvSpPr>
              <p:nvPr/>
            </p:nvSpPr>
            <p:spPr bwMode="auto">
              <a:xfrm>
                <a:off x="3403" y="3674"/>
                <a:ext cx="1125" cy="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s-ES_tradnl" dirty="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GOLD IV</a:t>
                </a:r>
              </a:p>
            </p:txBody>
          </p:sp>
          <p:sp>
            <p:nvSpPr>
              <p:cNvPr id="93" name="Text Box 8"/>
              <p:cNvSpPr txBox="1">
                <a:spLocks noChangeArrowheads="1"/>
              </p:cNvSpPr>
              <p:nvPr/>
            </p:nvSpPr>
            <p:spPr bwMode="auto">
              <a:xfrm>
                <a:off x="758" y="3655"/>
                <a:ext cx="1024" cy="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s-ES_tradnl" dirty="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GOLD II</a:t>
                </a:r>
              </a:p>
            </p:txBody>
          </p:sp>
          <p:sp>
            <p:nvSpPr>
              <p:cNvPr id="94" name="Text Box 9"/>
              <p:cNvSpPr txBox="1">
                <a:spLocks noChangeArrowheads="1"/>
              </p:cNvSpPr>
              <p:nvPr/>
            </p:nvSpPr>
            <p:spPr bwMode="auto">
              <a:xfrm>
                <a:off x="2056" y="3662"/>
                <a:ext cx="1144" cy="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s-ES_tradnl" dirty="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GOLD III</a:t>
                </a:r>
              </a:p>
            </p:txBody>
          </p:sp>
        </p:grpSp>
        <p:sp>
          <p:nvSpPr>
            <p:cNvPr id="49" name="Rectangle 10"/>
            <p:cNvSpPr>
              <a:spLocks noChangeArrowheads="1"/>
            </p:cNvSpPr>
            <p:nvPr/>
          </p:nvSpPr>
          <p:spPr bwMode="auto">
            <a:xfrm>
              <a:off x="3266700" y="3974287"/>
              <a:ext cx="585417" cy="1595705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0" name="Rectangle 11"/>
            <p:cNvSpPr>
              <a:spLocks noChangeArrowheads="1"/>
            </p:cNvSpPr>
            <p:nvPr/>
          </p:nvSpPr>
          <p:spPr bwMode="auto">
            <a:xfrm>
              <a:off x="3266998" y="5319365"/>
              <a:ext cx="586706" cy="250627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Times New Roman" pitchFamily="18" charset="0"/>
              </a:endParaRPr>
            </a:p>
          </p:txBody>
        </p:sp>
        <p:grpSp>
          <p:nvGrpSpPr>
            <p:cNvPr id="51" name="Group 12"/>
            <p:cNvGrpSpPr>
              <a:grpSpLocks/>
            </p:cNvGrpSpPr>
            <p:nvPr/>
          </p:nvGrpSpPr>
          <p:grpSpPr bwMode="auto">
            <a:xfrm>
              <a:off x="1054403" y="1378439"/>
              <a:ext cx="1213390" cy="4272516"/>
              <a:chOff x="-57" y="769"/>
              <a:chExt cx="941" cy="2881"/>
            </a:xfrm>
          </p:grpSpPr>
          <p:sp>
            <p:nvSpPr>
              <p:cNvPr id="66" name="Text Box 13"/>
              <p:cNvSpPr txBox="1">
                <a:spLocks noChangeArrowheads="1"/>
              </p:cNvSpPr>
              <p:nvPr/>
            </p:nvSpPr>
            <p:spPr bwMode="auto">
              <a:xfrm>
                <a:off x="160" y="3438"/>
                <a:ext cx="54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0.0</a:t>
                </a:r>
              </a:p>
            </p:txBody>
          </p:sp>
          <p:sp>
            <p:nvSpPr>
              <p:cNvPr id="67" name="Text Box 14"/>
              <p:cNvSpPr txBox="1">
                <a:spLocks noChangeArrowheads="1"/>
              </p:cNvSpPr>
              <p:nvPr/>
            </p:nvSpPr>
            <p:spPr bwMode="auto">
              <a:xfrm>
                <a:off x="158" y="1812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1.2</a:t>
                </a:r>
              </a:p>
            </p:txBody>
          </p:sp>
          <p:sp>
            <p:nvSpPr>
              <p:cNvPr id="68" name="Text Box 15"/>
              <p:cNvSpPr txBox="1">
                <a:spLocks noChangeArrowheads="1"/>
              </p:cNvSpPr>
              <p:nvPr/>
            </p:nvSpPr>
            <p:spPr bwMode="auto">
              <a:xfrm>
                <a:off x="158" y="2356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0.8</a:t>
                </a:r>
              </a:p>
            </p:txBody>
          </p:sp>
          <p:sp>
            <p:nvSpPr>
              <p:cNvPr id="69" name="Text Box 16"/>
              <p:cNvSpPr txBox="1">
                <a:spLocks noChangeArrowheads="1"/>
              </p:cNvSpPr>
              <p:nvPr/>
            </p:nvSpPr>
            <p:spPr bwMode="auto">
              <a:xfrm>
                <a:off x="158" y="2931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0.4</a:t>
                </a:r>
              </a:p>
            </p:txBody>
          </p:sp>
          <p:sp>
            <p:nvSpPr>
              <p:cNvPr id="70" name="Text Box 17"/>
              <p:cNvSpPr txBox="1">
                <a:spLocks noChangeArrowheads="1"/>
              </p:cNvSpPr>
              <p:nvPr/>
            </p:nvSpPr>
            <p:spPr bwMode="auto">
              <a:xfrm>
                <a:off x="158" y="1268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1.6</a:t>
                </a:r>
              </a:p>
            </p:txBody>
          </p:sp>
          <p:sp>
            <p:nvSpPr>
              <p:cNvPr id="71" name="Text Box 18"/>
              <p:cNvSpPr txBox="1">
                <a:spLocks noChangeArrowheads="1"/>
              </p:cNvSpPr>
              <p:nvPr/>
            </p:nvSpPr>
            <p:spPr bwMode="auto">
              <a:xfrm>
                <a:off x="158" y="2084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1.0</a:t>
                </a:r>
              </a:p>
            </p:txBody>
          </p:sp>
          <p:sp>
            <p:nvSpPr>
              <p:cNvPr id="72" name="Text Box 19"/>
              <p:cNvSpPr txBox="1">
                <a:spLocks noChangeArrowheads="1"/>
              </p:cNvSpPr>
              <p:nvPr/>
            </p:nvSpPr>
            <p:spPr bwMode="auto">
              <a:xfrm>
                <a:off x="158" y="2638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0.6</a:t>
                </a:r>
              </a:p>
            </p:txBody>
          </p:sp>
          <p:sp>
            <p:nvSpPr>
              <p:cNvPr id="73" name="Text Box 20"/>
              <p:cNvSpPr txBox="1">
                <a:spLocks noChangeArrowheads="1"/>
              </p:cNvSpPr>
              <p:nvPr/>
            </p:nvSpPr>
            <p:spPr bwMode="auto">
              <a:xfrm>
                <a:off x="158" y="3203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0.2</a:t>
                </a:r>
              </a:p>
            </p:txBody>
          </p:sp>
          <p:sp>
            <p:nvSpPr>
              <p:cNvPr id="74" name="Text Box 21"/>
              <p:cNvSpPr txBox="1">
                <a:spLocks noChangeArrowheads="1"/>
              </p:cNvSpPr>
              <p:nvPr/>
            </p:nvSpPr>
            <p:spPr bwMode="auto">
              <a:xfrm>
                <a:off x="158" y="1525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1.4</a:t>
                </a:r>
              </a:p>
            </p:txBody>
          </p:sp>
          <p:sp>
            <p:nvSpPr>
              <p:cNvPr id="75" name="Text Box 22"/>
              <p:cNvSpPr txBox="1">
                <a:spLocks noChangeArrowheads="1"/>
              </p:cNvSpPr>
              <p:nvPr/>
            </p:nvSpPr>
            <p:spPr bwMode="auto">
              <a:xfrm rot="16200000">
                <a:off x="-1228" y="2058"/>
                <a:ext cx="2618" cy="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s-ES_tradnl" sz="1600" dirty="0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Exacerbaciones por paciente y año</a:t>
                </a:r>
              </a:p>
            </p:txBody>
          </p:sp>
          <p:sp>
            <p:nvSpPr>
              <p:cNvPr id="76" name="Text Box 23"/>
              <p:cNvSpPr txBox="1">
                <a:spLocks noChangeArrowheads="1"/>
              </p:cNvSpPr>
              <p:nvPr/>
            </p:nvSpPr>
            <p:spPr bwMode="auto">
              <a:xfrm>
                <a:off x="158" y="1026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1.8</a:t>
                </a:r>
              </a:p>
            </p:txBody>
          </p:sp>
          <p:grpSp>
            <p:nvGrpSpPr>
              <p:cNvPr id="77" name="Group 24"/>
              <p:cNvGrpSpPr>
                <a:grpSpLocks/>
              </p:cNvGrpSpPr>
              <p:nvPr/>
            </p:nvGrpSpPr>
            <p:grpSpPr bwMode="auto">
              <a:xfrm>
                <a:off x="728" y="845"/>
                <a:ext cx="156" cy="2750"/>
                <a:chOff x="728" y="845"/>
                <a:chExt cx="156" cy="2750"/>
              </a:xfrm>
            </p:grpSpPr>
            <p:sp>
              <p:nvSpPr>
                <p:cNvPr id="79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871" y="845"/>
                  <a:ext cx="13" cy="27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0" name="Line 26"/>
                <p:cNvSpPr>
                  <a:spLocks noChangeShapeType="1"/>
                </p:cNvSpPr>
                <p:nvPr/>
              </p:nvSpPr>
              <p:spPr bwMode="auto">
                <a:xfrm>
                  <a:off x="728" y="1928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1" name="Line 27"/>
                <p:cNvSpPr>
                  <a:spLocks noChangeShapeType="1"/>
                </p:cNvSpPr>
                <p:nvPr/>
              </p:nvSpPr>
              <p:spPr bwMode="auto">
                <a:xfrm>
                  <a:off x="728" y="2208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2" name="Line 28"/>
                <p:cNvSpPr>
                  <a:spLocks noChangeShapeType="1"/>
                </p:cNvSpPr>
                <p:nvPr/>
              </p:nvSpPr>
              <p:spPr bwMode="auto">
                <a:xfrm>
                  <a:off x="728" y="2762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3" name="Line 29"/>
                <p:cNvSpPr>
                  <a:spLocks noChangeShapeType="1"/>
                </p:cNvSpPr>
                <p:nvPr/>
              </p:nvSpPr>
              <p:spPr bwMode="auto">
                <a:xfrm>
                  <a:off x="728" y="3039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4" name="Line 30"/>
                <p:cNvSpPr>
                  <a:spLocks noChangeShapeType="1"/>
                </p:cNvSpPr>
                <p:nvPr/>
              </p:nvSpPr>
              <p:spPr bwMode="auto">
                <a:xfrm>
                  <a:off x="728" y="3317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5" name="Line 31"/>
                <p:cNvSpPr>
                  <a:spLocks noChangeShapeType="1"/>
                </p:cNvSpPr>
                <p:nvPr/>
              </p:nvSpPr>
              <p:spPr bwMode="auto">
                <a:xfrm>
                  <a:off x="728" y="3595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6" name="Line 32"/>
                <p:cNvSpPr>
                  <a:spLocks noChangeShapeType="1"/>
                </p:cNvSpPr>
                <p:nvPr/>
              </p:nvSpPr>
              <p:spPr bwMode="auto">
                <a:xfrm>
                  <a:off x="728" y="2481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7" name="Line 33"/>
                <p:cNvSpPr>
                  <a:spLocks noChangeShapeType="1"/>
                </p:cNvSpPr>
                <p:nvPr/>
              </p:nvSpPr>
              <p:spPr bwMode="auto">
                <a:xfrm>
                  <a:off x="728" y="1371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8" name="Line 34"/>
                <p:cNvSpPr>
                  <a:spLocks noChangeShapeType="1"/>
                </p:cNvSpPr>
                <p:nvPr/>
              </p:nvSpPr>
              <p:spPr bwMode="auto">
                <a:xfrm>
                  <a:off x="728" y="1649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89" name="Line 35"/>
                <p:cNvSpPr>
                  <a:spLocks noChangeShapeType="1"/>
                </p:cNvSpPr>
                <p:nvPr/>
              </p:nvSpPr>
              <p:spPr bwMode="auto">
                <a:xfrm>
                  <a:off x="728" y="1927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0" name="Line 36"/>
                <p:cNvSpPr>
                  <a:spLocks noChangeShapeType="1"/>
                </p:cNvSpPr>
                <p:nvPr/>
              </p:nvSpPr>
              <p:spPr bwMode="auto">
                <a:xfrm>
                  <a:off x="738" y="1117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91" name="Line 37"/>
                <p:cNvSpPr>
                  <a:spLocks noChangeShapeType="1"/>
                </p:cNvSpPr>
                <p:nvPr/>
              </p:nvSpPr>
              <p:spPr bwMode="auto">
                <a:xfrm>
                  <a:off x="738" y="845"/>
                  <a:ext cx="146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78" name="Text Box 38"/>
              <p:cNvSpPr txBox="1">
                <a:spLocks noChangeArrowheads="1"/>
              </p:cNvSpPr>
              <p:nvPr/>
            </p:nvSpPr>
            <p:spPr bwMode="auto">
              <a:xfrm>
                <a:off x="158" y="769"/>
                <a:ext cx="54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r" eaLnBrk="0" hangingPunct="0">
                  <a:defRPr/>
                </a:pPr>
                <a:r>
                  <a:rPr lang="es-ES_tradnl" sz="1600" b="1"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2.0</a:t>
                </a:r>
              </a:p>
            </p:txBody>
          </p:sp>
        </p:grpSp>
        <p:sp>
          <p:nvSpPr>
            <p:cNvPr id="53" name="Rectangle 39"/>
            <p:cNvSpPr>
              <a:spLocks noChangeArrowheads="1"/>
            </p:cNvSpPr>
            <p:nvPr/>
          </p:nvSpPr>
          <p:spPr bwMode="auto">
            <a:xfrm>
              <a:off x="4996479" y="2911979"/>
              <a:ext cx="582838" cy="2605626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4" name="Rectangle 40"/>
            <p:cNvSpPr>
              <a:spLocks noChangeArrowheads="1"/>
            </p:cNvSpPr>
            <p:nvPr/>
          </p:nvSpPr>
          <p:spPr bwMode="auto">
            <a:xfrm>
              <a:off x="4995189" y="5050944"/>
              <a:ext cx="584128" cy="519049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6" name="Rectangle 41"/>
            <p:cNvSpPr>
              <a:spLocks noChangeArrowheads="1"/>
            </p:cNvSpPr>
            <p:nvPr/>
          </p:nvSpPr>
          <p:spPr bwMode="auto">
            <a:xfrm>
              <a:off x="6722687" y="1687505"/>
              <a:ext cx="585417" cy="3882488"/>
            </a:xfrm>
            <a:prstGeom prst="rect">
              <a:avLst/>
            </a:prstGeom>
            <a:solidFill>
              <a:srgbClr val="99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7" name="Rectangle 42"/>
            <p:cNvSpPr>
              <a:spLocks noChangeArrowheads="1"/>
            </p:cNvSpPr>
            <p:nvPr/>
          </p:nvSpPr>
          <p:spPr bwMode="auto">
            <a:xfrm>
              <a:off x="6722687" y="4512615"/>
              <a:ext cx="585417" cy="105737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s-ES" sz="2400">
                <a:latin typeface="Times New Roman" pitchFamily="18" charset="0"/>
              </a:endParaRPr>
            </a:p>
          </p:txBody>
        </p:sp>
        <p:grpSp>
          <p:nvGrpSpPr>
            <p:cNvPr id="59" name="Group 43"/>
            <p:cNvGrpSpPr>
              <a:grpSpLocks/>
            </p:cNvGrpSpPr>
            <p:nvPr/>
          </p:nvGrpSpPr>
          <p:grpSpPr bwMode="auto">
            <a:xfrm>
              <a:off x="3361648" y="1388233"/>
              <a:ext cx="2362479" cy="671797"/>
              <a:chOff x="1610" y="981"/>
              <a:chExt cx="1497" cy="453"/>
            </a:xfrm>
          </p:grpSpPr>
          <p:sp>
            <p:nvSpPr>
              <p:cNvPr id="61" name="Rectangle 44"/>
              <p:cNvSpPr>
                <a:spLocks noChangeArrowheads="1"/>
              </p:cNvSpPr>
              <p:nvPr/>
            </p:nvSpPr>
            <p:spPr bwMode="auto">
              <a:xfrm>
                <a:off x="1610" y="981"/>
                <a:ext cx="1497" cy="453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62" name="Text Box 45"/>
              <p:cNvSpPr txBox="1">
                <a:spLocks noChangeArrowheads="1"/>
              </p:cNvSpPr>
              <p:nvPr/>
            </p:nvSpPr>
            <p:spPr bwMode="auto">
              <a:xfrm>
                <a:off x="1882" y="1218"/>
                <a:ext cx="1225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just" eaLnBrk="0" hangingPunct="0">
                  <a:buFont typeface="Symbol" pitchFamily="18" charset="2"/>
                  <a:buNone/>
                  <a:defRPr/>
                </a:pPr>
                <a:r>
                  <a:rPr lang="es-ES_tradnl" sz="1400" b="1" dirty="0" err="1">
                    <a:effectLst>
                      <a:outerShdw blurRad="38100" dist="38100" dir="2700000" algn="tl">
                        <a:srgbClr val="000000"/>
                      </a:outerShdw>
                    </a:effectLst>
                    <a:sym typeface="Symbol" pitchFamily="18" charset="2"/>
                  </a:rPr>
                  <a:t>Exacerbations</a:t>
                </a:r>
                <a:endParaRPr lang="es-ES_tradnl" sz="1400" b="1" dirty="0"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endParaRPr>
              </a:p>
            </p:txBody>
          </p:sp>
          <p:sp>
            <p:nvSpPr>
              <p:cNvPr id="63" name="Text Box 46"/>
              <p:cNvSpPr txBox="1">
                <a:spLocks noChangeArrowheads="1"/>
              </p:cNvSpPr>
              <p:nvPr/>
            </p:nvSpPr>
            <p:spPr bwMode="auto">
              <a:xfrm>
                <a:off x="1882" y="1026"/>
                <a:ext cx="113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just" eaLnBrk="0" hangingPunct="0">
                  <a:buFont typeface="Symbol" pitchFamily="18" charset="2"/>
                  <a:buNone/>
                  <a:defRPr/>
                </a:pPr>
                <a:r>
                  <a:rPr lang="es-ES_tradnl" sz="1400" b="1" dirty="0" err="1">
                    <a:effectLst>
                      <a:outerShdw blurRad="38100" dist="38100" dir="2700000" algn="tl">
                        <a:srgbClr val="000000"/>
                      </a:outerShdw>
                    </a:effectLst>
                    <a:sym typeface="Symbol" pitchFamily="18" charset="2"/>
                  </a:rPr>
                  <a:t>Hospitalizations</a:t>
                </a:r>
                <a:endParaRPr lang="es-ES_tradnl" sz="1400" b="1" dirty="0">
                  <a:effectLst>
                    <a:outerShdw blurRad="38100" dist="38100" dir="2700000" algn="tl">
                      <a:srgbClr val="000000"/>
                    </a:outerShdw>
                  </a:effectLst>
                  <a:sym typeface="Symbol" pitchFamily="18" charset="2"/>
                </a:endParaRPr>
              </a:p>
            </p:txBody>
          </p:sp>
          <p:sp>
            <p:nvSpPr>
              <p:cNvPr id="64" name="Rectangle 47"/>
              <p:cNvSpPr>
                <a:spLocks noChangeArrowheads="1"/>
              </p:cNvSpPr>
              <p:nvPr/>
            </p:nvSpPr>
            <p:spPr bwMode="auto">
              <a:xfrm>
                <a:off x="1701" y="1055"/>
                <a:ext cx="136" cy="135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 sz="2400">
                  <a:latin typeface="Times New Roman" pitchFamily="18" charset="0"/>
                </a:endParaRPr>
              </a:p>
            </p:txBody>
          </p:sp>
          <p:sp>
            <p:nvSpPr>
              <p:cNvPr id="65" name="Rectangle 48"/>
              <p:cNvSpPr>
                <a:spLocks noChangeArrowheads="1"/>
              </p:cNvSpPr>
              <p:nvPr/>
            </p:nvSpPr>
            <p:spPr bwMode="auto">
              <a:xfrm>
                <a:off x="1701" y="1247"/>
                <a:ext cx="136" cy="135"/>
              </a:xfrm>
              <a:prstGeom prst="rect">
                <a:avLst/>
              </a:prstGeom>
              <a:solidFill>
                <a:srgbClr val="99FFCC"/>
              </a:solidFill>
              <a:ln w="9525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ES" sz="2400">
                  <a:latin typeface="Times New Roman" pitchFamily="18" charset="0"/>
                </a:endParaRPr>
              </a:p>
            </p:txBody>
          </p:sp>
        </p:grpSp>
        <p:sp>
          <p:nvSpPr>
            <p:cNvPr id="60" name="Oval 49"/>
            <p:cNvSpPr>
              <a:spLocks noChangeArrowheads="1"/>
            </p:cNvSpPr>
            <p:nvPr/>
          </p:nvSpPr>
          <p:spPr bwMode="auto">
            <a:xfrm>
              <a:off x="2987824" y="5299357"/>
              <a:ext cx="1169546" cy="941703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s-ES" sz="240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602818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12"/>
          <p:cNvSpPr txBox="1">
            <a:spLocks noChangeArrowheads="1"/>
          </p:cNvSpPr>
          <p:nvPr/>
        </p:nvSpPr>
        <p:spPr>
          <a:xfrm>
            <a:off x="875805" y="299382"/>
            <a:ext cx="7392389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  <a:softEdge rad="63500"/>
          </a:effec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3300"/>
              </a:buClr>
              <a:buSzPct val="100000"/>
              <a:buFont typeface="Trebuchet MS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4000" b="1" dirty="0" err="1">
                <a:latin typeface="+mj-lt"/>
                <a:ea typeface="+mj-ea"/>
                <a:cs typeface="+mj-cs"/>
              </a:rPr>
              <a:t>Exacerbation</a:t>
            </a:r>
            <a:r>
              <a:rPr lang="es-ES" sz="4000" b="1" dirty="0">
                <a:latin typeface="+mj-lt"/>
                <a:ea typeface="+mj-ea"/>
                <a:cs typeface="+mj-cs"/>
              </a:rPr>
              <a:t> natural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history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4613849" y="6176813"/>
            <a:ext cx="44395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buSzPct val="100000"/>
              <a:tabLst>
                <a:tab pos="274638" algn="l"/>
              </a:tabLst>
            </a:pPr>
            <a:r>
              <a:rPr lang="en-US" sz="1200" dirty="0" err="1">
                <a:sym typeface="Arial" pitchFamily="34" charset="0"/>
              </a:rPr>
              <a:t>Soler</a:t>
            </a:r>
            <a:r>
              <a:rPr lang="en-US" sz="1200" dirty="0">
                <a:sym typeface="Arial" pitchFamily="34" charset="0"/>
              </a:rPr>
              <a:t>-Cataluña JJ, et al. Thorax. 2005; 64: 925-31</a:t>
            </a:r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5914430" y="1583059"/>
            <a:ext cx="2743200" cy="97870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1421" tIns="45710" rIns="91421" bIns="45710">
            <a:spAutoFit/>
          </a:bodyPr>
          <a:lstStyle/>
          <a:p>
            <a:pPr>
              <a:spcAft>
                <a:spcPct val="10000"/>
              </a:spcAft>
            </a:pPr>
            <a:r>
              <a:rPr lang="en-GB" dirty="0"/>
              <a:t>No exacerbations</a:t>
            </a:r>
          </a:p>
          <a:p>
            <a:pPr>
              <a:spcAft>
                <a:spcPct val="10000"/>
              </a:spcAft>
            </a:pPr>
            <a:r>
              <a:rPr lang="en-GB" dirty="0"/>
              <a:t>1–2 exacerbations/year</a:t>
            </a:r>
          </a:p>
          <a:p>
            <a:pPr>
              <a:spcAft>
                <a:spcPct val="10000"/>
              </a:spcAft>
            </a:pPr>
            <a:r>
              <a:rPr lang="en-GB" dirty="0"/>
              <a:t>³3 exacerbations/year</a:t>
            </a:r>
          </a:p>
        </p:txBody>
      </p:sp>
      <p:sp>
        <p:nvSpPr>
          <p:cNvPr id="98" name="Text Box 5"/>
          <p:cNvSpPr txBox="1">
            <a:spLocks noChangeArrowheads="1"/>
          </p:cNvSpPr>
          <p:nvPr/>
        </p:nvSpPr>
        <p:spPr bwMode="auto">
          <a:xfrm>
            <a:off x="875805" y="1381653"/>
            <a:ext cx="3384550" cy="3693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1421" tIns="45710" rIns="91421" bIns="45710">
            <a:spAutoFit/>
          </a:bodyPr>
          <a:lstStyle/>
          <a:p>
            <a:r>
              <a:rPr lang="en-GB" b="1" dirty="0"/>
              <a:t>Survival Probability</a:t>
            </a:r>
          </a:p>
        </p:txBody>
      </p:sp>
      <p:graphicFrame>
        <p:nvGraphicFramePr>
          <p:cNvPr id="9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506799"/>
              </p:ext>
            </p:extLst>
          </p:nvPr>
        </p:nvGraphicFramePr>
        <p:xfrm>
          <a:off x="1289510" y="1885950"/>
          <a:ext cx="4906963" cy="321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65" name="CorelDRAW" r:id="rId4" imgW="6510600" imgH="4351680" progId="">
                  <p:embed/>
                </p:oleObj>
              </mc:Choice>
              <mc:Fallback>
                <p:oleObj name="CorelDRAW" r:id="rId4" imgW="6510600" imgH="4351680" progId="">
                  <p:embed/>
                  <p:pic>
                    <p:nvPicPr>
                      <p:cNvPr id="10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1289510" y="1885950"/>
                        <a:ext cx="4906963" cy="321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886285" y="1751013"/>
            <a:ext cx="466725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1421" tIns="45710" rIns="91421" bIns="45710">
            <a:spAutoFit/>
          </a:bodyPr>
          <a:lstStyle/>
          <a:p>
            <a:pPr algn="r">
              <a:spcAft>
                <a:spcPct val="130000"/>
              </a:spcAft>
            </a:pPr>
            <a:r>
              <a:rPr lang="en-GB" sz="1600"/>
              <a:t>1,0</a:t>
            </a:r>
          </a:p>
        </p:txBody>
      </p:sp>
      <p:sp>
        <p:nvSpPr>
          <p:cNvPr id="101" name="Text Box 8"/>
          <p:cNvSpPr txBox="1">
            <a:spLocks noChangeArrowheads="1"/>
          </p:cNvSpPr>
          <p:nvPr/>
        </p:nvSpPr>
        <p:spPr bwMode="auto">
          <a:xfrm>
            <a:off x="1245060" y="5053013"/>
            <a:ext cx="5440363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1421" tIns="45710" rIns="91421" bIns="45710">
            <a:spAutoFit/>
          </a:bodyPr>
          <a:lstStyle/>
          <a:p>
            <a:pPr>
              <a:tabLst>
                <a:tab pos="841375" algn="ctr"/>
                <a:tab pos="1649413" algn="ctr"/>
                <a:tab pos="2435225" algn="ctr"/>
                <a:tab pos="3236913" algn="ctr"/>
                <a:tab pos="4035425" algn="ctr"/>
                <a:tab pos="4845050" algn="ctr"/>
              </a:tabLst>
            </a:pPr>
            <a:r>
              <a:rPr lang="en-GB" sz="1600"/>
              <a:t>0	10	20	30	40	50	60</a:t>
            </a:r>
          </a:p>
        </p:txBody>
      </p:sp>
      <p:sp>
        <p:nvSpPr>
          <p:cNvPr id="102" name="Text Box 9"/>
          <p:cNvSpPr txBox="1">
            <a:spLocks noChangeArrowheads="1"/>
          </p:cNvSpPr>
          <p:nvPr/>
        </p:nvSpPr>
        <p:spPr bwMode="auto">
          <a:xfrm>
            <a:off x="6732588" y="5014913"/>
            <a:ext cx="1596361" cy="33853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1421" tIns="45710" rIns="91421" bIns="45710">
            <a:spAutoFit/>
          </a:bodyPr>
          <a:lstStyle/>
          <a:p>
            <a:pPr algn="ctr"/>
            <a:r>
              <a:rPr lang="en-GB" sz="1600" b="1" dirty="0"/>
              <a:t>Time (months)</a:t>
            </a:r>
          </a:p>
        </p:txBody>
      </p:sp>
      <p:sp>
        <p:nvSpPr>
          <p:cNvPr id="103" name="Line 10"/>
          <p:cNvSpPr>
            <a:spLocks noChangeShapeType="1"/>
          </p:cNvSpPr>
          <p:nvPr/>
        </p:nvSpPr>
        <p:spPr bwMode="auto">
          <a:xfrm flipH="1">
            <a:off x="5533430" y="1742603"/>
            <a:ext cx="215900" cy="0"/>
          </a:xfrm>
          <a:prstGeom prst="line">
            <a:avLst/>
          </a:prstGeom>
          <a:noFill/>
          <a:ln w="57150">
            <a:solidFill>
              <a:srgbClr val="62CBEC"/>
            </a:solidFill>
            <a:round/>
            <a:headEnd/>
            <a:tailEnd/>
          </a:ln>
        </p:spPr>
        <p:txBody>
          <a:bodyPr/>
          <a:lstStyle/>
          <a:p>
            <a:endParaRPr lang="en-GB" sz="2000"/>
          </a:p>
        </p:txBody>
      </p:sp>
      <p:sp>
        <p:nvSpPr>
          <p:cNvPr id="104" name="Line 11"/>
          <p:cNvSpPr>
            <a:spLocks noChangeShapeType="1"/>
          </p:cNvSpPr>
          <p:nvPr/>
        </p:nvSpPr>
        <p:spPr bwMode="auto">
          <a:xfrm flipH="1">
            <a:off x="5533430" y="2029940"/>
            <a:ext cx="2159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GB" sz="2000"/>
          </a:p>
        </p:txBody>
      </p:sp>
      <p:sp>
        <p:nvSpPr>
          <p:cNvPr id="105" name="Line 12"/>
          <p:cNvSpPr>
            <a:spLocks noChangeShapeType="1"/>
          </p:cNvSpPr>
          <p:nvPr/>
        </p:nvSpPr>
        <p:spPr bwMode="auto">
          <a:xfrm flipH="1">
            <a:off x="5533430" y="2295053"/>
            <a:ext cx="215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 sz="2000"/>
          </a:p>
        </p:txBody>
      </p: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5331285" y="2762250"/>
            <a:ext cx="9271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1421" tIns="45710" rIns="91421" bIns="45710">
            <a:spAutoFit/>
          </a:bodyPr>
          <a:lstStyle/>
          <a:p>
            <a:r>
              <a:rPr lang="en-GB" sz="1400">
                <a:solidFill>
                  <a:schemeClr val="bg1"/>
                </a:solidFill>
              </a:rPr>
              <a:t>p&lt;0,0002</a:t>
            </a:r>
          </a:p>
        </p:txBody>
      </p:sp>
      <p:sp>
        <p:nvSpPr>
          <p:cNvPr id="107" name="Text Box 14"/>
          <p:cNvSpPr txBox="1">
            <a:spLocks noChangeArrowheads="1"/>
          </p:cNvSpPr>
          <p:nvPr/>
        </p:nvSpPr>
        <p:spPr bwMode="auto">
          <a:xfrm>
            <a:off x="5443998" y="3557588"/>
            <a:ext cx="828675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1421" tIns="45710" rIns="91421" bIns="45710">
            <a:spAutoFit/>
          </a:bodyPr>
          <a:lstStyle/>
          <a:p>
            <a:r>
              <a:rPr lang="en-GB" sz="1400">
                <a:solidFill>
                  <a:schemeClr val="bg1"/>
                </a:solidFill>
              </a:rPr>
              <a:t>p=0,069</a:t>
            </a:r>
          </a:p>
        </p:txBody>
      </p:sp>
      <p:sp>
        <p:nvSpPr>
          <p:cNvPr id="108" name="Text Box 15"/>
          <p:cNvSpPr txBox="1">
            <a:spLocks noChangeArrowheads="1"/>
          </p:cNvSpPr>
          <p:nvPr/>
        </p:nvSpPr>
        <p:spPr bwMode="auto">
          <a:xfrm>
            <a:off x="6745748" y="3267075"/>
            <a:ext cx="9271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lIns="91421" tIns="45710" rIns="91421" bIns="4571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p&lt;0,0001</a:t>
            </a:r>
          </a:p>
        </p:txBody>
      </p:sp>
      <p:sp>
        <p:nvSpPr>
          <p:cNvPr id="109" name="Freeform 16"/>
          <p:cNvSpPr>
            <a:spLocks/>
          </p:cNvSpPr>
          <p:nvPr/>
        </p:nvSpPr>
        <p:spPr bwMode="auto">
          <a:xfrm>
            <a:off x="6190123" y="2732088"/>
            <a:ext cx="184150" cy="677862"/>
          </a:xfrm>
          <a:custGeom>
            <a:avLst/>
            <a:gdLst>
              <a:gd name="T0" fmla="*/ 2147483647 w 116"/>
              <a:gd name="T1" fmla="*/ 0 h 493"/>
              <a:gd name="T2" fmla="*/ 2147483647 w 116"/>
              <a:gd name="T3" fmla="*/ 0 h 493"/>
              <a:gd name="T4" fmla="*/ 2147483647 w 116"/>
              <a:gd name="T5" fmla="*/ 2147483647 h 493"/>
              <a:gd name="T6" fmla="*/ 0 w 116"/>
              <a:gd name="T7" fmla="*/ 2147483647 h 493"/>
              <a:gd name="T8" fmla="*/ 0 60000 65536"/>
              <a:gd name="T9" fmla="*/ 0 60000 65536"/>
              <a:gd name="T10" fmla="*/ 0 60000 65536"/>
              <a:gd name="T11" fmla="*/ 0 60000 65536"/>
              <a:gd name="T12" fmla="*/ 0 w 116"/>
              <a:gd name="T13" fmla="*/ 0 h 493"/>
              <a:gd name="T14" fmla="*/ 116 w 116"/>
              <a:gd name="T15" fmla="*/ 493 h 4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6" h="493">
                <a:moveTo>
                  <a:pt x="6" y="0"/>
                </a:moveTo>
                <a:lnTo>
                  <a:pt x="116" y="0"/>
                </a:lnTo>
                <a:lnTo>
                  <a:pt x="116" y="493"/>
                </a:lnTo>
                <a:lnTo>
                  <a:pt x="0" y="493"/>
                </a:lnTo>
              </a:path>
            </a:pathLst>
          </a:custGeom>
          <a:noFill/>
          <a:ln w="127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10" name="Freeform 17"/>
          <p:cNvSpPr>
            <a:spLocks/>
          </p:cNvSpPr>
          <p:nvPr/>
        </p:nvSpPr>
        <p:spPr bwMode="auto">
          <a:xfrm>
            <a:off x="6182185" y="3503613"/>
            <a:ext cx="184150" cy="735012"/>
          </a:xfrm>
          <a:custGeom>
            <a:avLst/>
            <a:gdLst>
              <a:gd name="T0" fmla="*/ 2147483647 w 116"/>
              <a:gd name="T1" fmla="*/ 0 h 493"/>
              <a:gd name="T2" fmla="*/ 2147483647 w 116"/>
              <a:gd name="T3" fmla="*/ 0 h 493"/>
              <a:gd name="T4" fmla="*/ 2147483647 w 116"/>
              <a:gd name="T5" fmla="*/ 2147483647 h 493"/>
              <a:gd name="T6" fmla="*/ 0 w 116"/>
              <a:gd name="T7" fmla="*/ 2147483647 h 493"/>
              <a:gd name="T8" fmla="*/ 0 60000 65536"/>
              <a:gd name="T9" fmla="*/ 0 60000 65536"/>
              <a:gd name="T10" fmla="*/ 0 60000 65536"/>
              <a:gd name="T11" fmla="*/ 0 60000 65536"/>
              <a:gd name="T12" fmla="*/ 0 w 116"/>
              <a:gd name="T13" fmla="*/ 0 h 493"/>
              <a:gd name="T14" fmla="*/ 116 w 116"/>
              <a:gd name="T15" fmla="*/ 493 h 4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6" h="493">
                <a:moveTo>
                  <a:pt x="6" y="0"/>
                </a:moveTo>
                <a:lnTo>
                  <a:pt x="116" y="0"/>
                </a:lnTo>
                <a:lnTo>
                  <a:pt x="116" y="493"/>
                </a:lnTo>
                <a:lnTo>
                  <a:pt x="0" y="493"/>
                </a:lnTo>
              </a:path>
            </a:pathLst>
          </a:custGeom>
          <a:noFill/>
          <a:ln w="127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11" name="Freeform 18"/>
          <p:cNvSpPr>
            <a:spLocks/>
          </p:cNvSpPr>
          <p:nvPr/>
        </p:nvSpPr>
        <p:spPr bwMode="auto">
          <a:xfrm>
            <a:off x="6458410" y="2733675"/>
            <a:ext cx="184150" cy="1492250"/>
          </a:xfrm>
          <a:custGeom>
            <a:avLst/>
            <a:gdLst>
              <a:gd name="T0" fmla="*/ 2147483647 w 116"/>
              <a:gd name="T1" fmla="*/ 0 h 493"/>
              <a:gd name="T2" fmla="*/ 2147483647 w 116"/>
              <a:gd name="T3" fmla="*/ 0 h 493"/>
              <a:gd name="T4" fmla="*/ 2147483647 w 116"/>
              <a:gd name="T5" fmla="*/ 2147483647 h 493"/>
              <a:gd name="T6" fmla="*/ 0 w 116"/>
              <a:gd name="T7" fmla="*/ 2147483647 h 493"/>
              <a:gd name="T8" fmla="*/ 0 60000 65536"/>
              <a:gd name="T9" fmla="*/ 0 60000 65536"/>
              <a:gd name="T10" fmla="*/ 0 60000 65536"/>
              <a:gd name="T11" fmla="*/ 0 60000 65536"/>
              <a:gd name="T12" fmla="*/ 0 w 116"/>
              <a:gd name="T13" fmla="*/ 0 h 493"/>
              <a:gd name="T14" fmla="*/ 116 w 116"/>
              <a:gd name="T15" fmla="*/ 493 h 4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6" h="493">
                <a:moveTo>
                  <a:pt x="6" y="0"/>
                </a:moveTo>
                <a:lnTo>
                  <a:pt x="116" y="0"/>
                </a:lnTo>
                <a:lnTo>
                  <a:pt x="116" y="493"/>
                </a:lnTo>
                <a:lnTo>
                  <a:pt x="0" y="493"/>
                </a:lnTo>
              </a:path>
            </a:pathLst>
          </a:custGeom>
          <a:noFill/>
          <a:ln w="1270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12" name="Text Box 19"/>
          <p:cNvSpPr txBox="1">
            <a:spLocks noChangeArrowheads="1"/>
          </p:cNvSpPr>
          <p:nvPr/>
        </p:nvSpPr>
        <p:spPr bwMode="auto">
          <a:xfrm>
            <a:off x="886285" y="2362200"/>
            <a:ext cx="466725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1421" tIns="45710" rIns="91421" bIns="45710">
            <a:spAutoFit/>
          </a:bodyPr>
          <a:lstStyle/>
          <a:p>
            <a:pPr algn="r">
              <a:spcAft>
                <a:spcPct val="130000"/>
              </a:spcAft>
            </a:pPr>
            <a:r>
              <a:rPr lang="en-GB" sz="1600"/>
              <a:t>0,8</a:t>
            </a:r>
          </a:p>
        </p:txBody>
      </p:sp>
      <p:sp>
        <p:nvSpPr>
          <p:cNvPr id="113" name="Text Box 20"/>
          <p:cNvSpPr txBox="1">
            <a:spLocks noChangeArrowheads="1"/>
          </p:cNvSpPr>
          <p:nvPr/>
        </p:nvSpPr>
        <p:spPr bwMode="auto">
          <a:xfrm>
            <a:off x="886285" y="2973388"/>
            <a:ext cx="466725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1421" tIns="45710" rIns="91421" bIns="45710">
            <a:spAutoFit/>
          </a:bodyPr>
          <a:lstStyle/>
          <a:p>
            <a:pPr algn="r">
              <a:spcAft>
                <a:spcPct val="130000"/>
              </a:spcAft>
            </a:pPr>
            <a:r>
              <a:rPr lang="en-GB" sz="1600"/>
              <a:t>0,6</a:t>
            </a:r>
          </a:p>
        </p:txBody>
      </p:sp>
      <p:sp>
        <p:nvSpPr>
          <p:cNvPr id="114" name="Text Box 21"/>
          <p:cNvSpPr txBox="1">
            <a:spLocks noChangeArrowheads="1"/>
          </p:cNvSpPr>
          <p:nvPr/>
        </p:nvSpPr>
        <p:spPr bwMode="auto">
          <a:xfrm>
            <a:off x="886285" y="3594100"/>
            <a:ext cx="466725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1421" tIns="45710" rIns="91421" bIns="45710">
            <a:spAutoFit/>
          </a:bodyPr>
          <a:lstStyle/>
          <a:p>
            <a:pPr algn="r">
              <a:spcAft>
                <a:spcPct val="130000"/>
              </a:spcAft>
            </a:pPr>
            <a:r>
              <a:rPr lang="en-GB" sz="1600"/>
              <a:t>0,4</a:t>
            </a:r>
          </a:p>
        </p:txBody>
      </p:sp>
      <p:sp>
        <p:nvSpPr>
          <p:cNvPr id="115" name="Text Box 22"/>
          <p:cNvSpPr txBox="1">
            <a:spLocks noChangeArrowheads="1"/>
          </p:cNvSpPr>
          <p:nvPr/>
        </p:nvSpPr>
        <p:spPr bwMode="auto">
          <a:xfrm>
            <a:off x="886285" y="4214813"/>
            <a:ext cx="466725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1421" tIns="45710" rIns="91421" bIns="45710">
            <a:spAutoFit/>
          </a:bodyPr>
          <a:lstStyle/>
          <a:p>
            <a:pPr algn="r">
              <a:spcAft>
                <a:spcPct val="130000"/>
              </a:spcAft>
            </a:pPr>
            <a:r>
              <a:rPr lang="en-GB" sz="1600"/>
              <a:t>0,2</a:t>
            </a:r>
          </a:p>
        </p:txBody>
      </p:sp>
      <p:sp>
        <p:nvSpPr>
          <p:cNvPr id="116" name="Text Box 23"/>
          <p:cNvSpPr txBox="1">
            <a:spLocks noChangeArrowheads="1"/>
          </p:cNvSpPr>
          <p:nvPr/>
        </p:nvSpPr>
        <p:spPr bwMode="auto">
          <a:xfrm>
            <a:off x="886285" y="4821238"/>
            <a:ext cx="466725" cy="3365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lIns="91421" tIns="45710" rIns="91421" bIns="45710">
            <a:spAutoFit/>
          </a:bodyPr>
          <a:lstStyle/>
          <a:p>
            <a:pPr algn="r">
              <a:spcAft>
                <a:spcPct val="130000"/>
              </a:spcAft>
            </a:pPr>
            <a:r>
              <a:rPr lang="en-GB" sz="1600"/>
              <a:t>0</a:t>
            </a:r>
          </a:p>
        </p:txBody>
      </p:sp>
      <p:sp>
        <p:nvSpPr>
          <p:cNvPr id="117" name="Text Box 5"/>
          <p:cNvSpPr txBox="1">
            <a:spLocks noChangeArrowheads="1"/>
          </p:cNvSpPr>
          <p:nvPr/>
        </p:nvSpPr>
        <p:spPr bwMode="auto">
          <a:xfrm>
            <a:off x="1119647" y="5512376"/>
            <a:ext cx="7446757" cy="36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1" tIns="45710" rIns="91421" bIns="45710">
            <a:spAutoFit/>
          </a:bodyPr>
          <a:lstStyle/>
          <a:p>
            <a:r>
              <a:rPr lang="en-GB" dirty="0">
                <a:ea typeface="MS PGothic" pitchFamily="34" charset="-128"/>
              </a:rPr>
              <a:t>*COPD exacerbations requiring hospitalization at baseline</a:t>
            </a:r>
          </a:p>
        </p:txBody>
      </p:sp>
      <p:sp>
        <p:nvSpPr>
          <p:cNvPr id="118" name="Line 10"/>
          <p:cNvSpPr>
            <a:spLocks noChangeShapeType="1"/>
          </p:cNvSpPr>
          <p:nvPr/>
        </p:nvSpPr>
        <p:spPr bwMode="auto">
          <a:xfrm flipH="1">
            <a:off x="5526806" y="2014271"/>
            <a:ext cx="215900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241022015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12"/>
          <p:cNvSpPr txBox="1">
            <a:spLocks noChangeArrowheads="1"/>
          </p:cNvSpPr>
          <p:nvPr/>
        </p:nvSpPr>
        <p:spPr>
          <a:xfrm>
            <a:off x="875805" y="299382"/>
            <a:ext cx="7392389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  <a:softEdge rad="63500"/>
          </a:effec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3300"/>
              </a:buClr>
              <a:buSzPct val="100000"/>
              <a:buFont typeface="Trebuchet MS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4000" b="1" dirty="0" err="1">
                <a:latin typeface="+mj-lt"/>
                <a:ea typeface="+mj-ea"/>
                <a:cs typeface="+mj-cs"/>
              </a:rPr>
              <a:t>Exacerbation</a:t>
            </a:r>
            <a:r>
              <a:rPr lang="es-ES" sz="4000" b="1" dirty="0">
                <a:latin typeface="+mj-lt"/>
                <a:ea typeface="+mj-ea"/>
                <a:cs typeface="+mj-cs"/>
              </a:rPr>
              <a:t> natural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history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6" name="Agrupar 57"/>
          <p:cNvGrpSpPr/>
          <p:nvPr/>
        </p:nvGrpSpPr>
        <p:grpSpPr>
          <a:xfrm>
            <a:off x="1690573" y="4488483"/>
            <a:ext cx="2383879" cy="889424"/>
            <a:chOff x="1600200" y="3657599"/>
            <a:chExt cx="2915659" cy="1026639"/>
          </a:xfrm>
          <a:noFill/>
        </p:grpSpPr>
        <p:sp>
          <p:nvSpPr>
            <p:cNvPr id="27" name="Freeform 3"/>
            <p:cNvSpPr>
              <a:spLocks/>
            </p:cNvSpPr>
            <p:nvPr/>
          </p:nvSpPr>
          <p:spPr bwMode="auto">
            <a:xfrm>
              <a:off x="1600200" y="4352628"/>
              <a:ext cx="705859" cy="26464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0" y="8"/>
                </a:cxn>
                <a:cxn ang="0">
                  <a:pos x="181" y="190"/>
                </a:cxn>
                <a:cxn ang="0">
                  <a:pos x="272" y="8"/>
                </a:cxn>
                <a:cxn ang="0">
                  <a:pos x="362" y="190"/>
                </a:cxn>
                <a:cxn ang="0">
                  <a:pos x="453" y="8"/>
                </a:cxn>
                <a:cxn ang="0">
                  <a:pos x="544" y="190"/>
                </a:cxn>
              </a:cxnLst>
              <a:rect l="0" t="0" r="r" b="b"/>
              <a:pathLst>
                <a:path w="544" h="190">
                  <a:moveTo>
                    <a:pt x="0" y="144"/>
                  </a:moveTo>
                  <a:cubicBezTo>
                    <a:pt x="30" y="72"/>
                    <a:pt x="60" y="0"/>
                    <a:pt x="90" y="8"/>
                  </a:cubicBezTo>
                  <a:cubicBezTo>
                    <a:pt x="120" y="16"/>
                    <a:pt x="151" y="190"/>
                    <a:pt x="181" y="190"/>
                  </a:cubicBezTo>
                  <a:cubicBezTo>
                    <a:pt x="211" y="190"/>
                    <a:pt x="242" y="8"/>
                    <a:pt x="272" y="8"/>
                  </a:cubicBezTo>
                  <a:cubicBezTo>
                    <a:pt x="302" y="8"/>
                    <a:pt x="332" y="190"/>
                    <a:pt x="362" y="190"/>
                  </a:cubicBezTo>
                  <a:cubicBezTo>
                    <a:pt x="392" y="190"/>
                    <a:pt x="423" y="8"/>
                    <a:pt x="453" y="8"/>
                  </a:cubicBezTo>
                  <a:cubicBezTo>
                    <a:pt x="483" y="8"/>
                    <a:pt x="513" y="99"/>
                    <a:pt x="544" y="190"/>
                  </a:cubicBezTo>
                </a:path>
              </a:pathLst>
            </a:custGeom>
            <a:grp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28" name="Freeform 5"/>
            <p:cNvSpPr>
              <a:spLocks/>
            </p:cNvSpPr>
            <p:nvPr/>
          </p:nvSpPr>
          <p:spPr bwMode="auto">
            <a:xfrm>
              <a:off x="2306059" y="3657599"/>
              <a:ext cx="531669" cy="1009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29" name="Freeform 5"/>
            <p:cNvSpPr>
              <a:spLocks/>
            </p:cNvSpPr>
            <p:nvPr/>
          </p:nvSpPr>
          <p:spPr bwMode="auto">
            <a:xfrm>
              <a:off x="3276599" y="4038600"/>
              <a:ext cx="531669" cy="628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30" name="Freeform 5"/>
            <p:cNvSpPr>
              <a:spLocks/>
            </p:cNvSpPr>
            <p:nvPr/>
          </p:nvSpPr>
          <p:spPr bwMode="auto">
            <a:xfrm>
              <a:off x="2819400" y="4400384"/>
              <a:ext cx="228600" cy="247813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31" name="Freeform 5"/>
            <p:cNvSpPr>
              <a:spLocks/>
            </p:cNvSpPr>
            <p:nvPr/>
          </p:nvSpPr>
          <p:spPr bwMode="auto">
            <a:xfrm>
              <a:off x="3048000" y="4419600"/>
              <a:ext cx="228600" cy="247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32" name="Freeform 3"/>
            <p:cNvSpPr>
              <a:spLocks/>
            </p:cNvSpPr>
            <p:nvPr/>
          </p:nvSpPr>
          <p:spPr bwMode="auto">
            <a:xfrm>
              <a:off x="3810000" y="4419597"/>
              <a:ext cx="705859" cy="26464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0" y="8"/>
                </a:cxn>
                <a:cxn ang="0">
                  <a:pos x="181" y="190"/>
                </a:cxn>
                <a:cxn ang="0">
                  <a:pos x="272" y="8"/>
                </a:cxn>
                <a:cxn ang="0">
                  <a:pos x="362" y="190"/>
                </a:cxn>
                <a:cxn ang="0">
                  <a:pos x="453" y="8"/>
                </a:cxn>
                <a:cxn ang="0">
                  <a:pos x="544" y="190"/>
                </a:cxn>
              </a:cxnLst>
              <a:rect l="0" t="0" r="r" b="b"/>
              <a:pathLst>
                <a:path w="544" h="190">
                  <a:moveTo>
                    <a:pt x="0" y="144"/>
                  </a:moveTo>
                  <a:cubicBezTo>
                    <a:pt x="30" y="72"/>
                    <a:pt x="60" y="0"/>
                    <a:pt x="90" y="8"/>
                  </a:cubicBezTo>
                  <a:cubicBezTo>
                    <a:pt x="120" y="16"/>
                    <a:pt x="151" y="190"/>
                    <a:pt x="181" y="190"/>
                  </a:cubicBezTo>
                  <a:cubicBezTo>
                    <a:pt x="211" y="190"/>
                    <a:pt x="242" y="8"/>
                    <a:pt x="272" y="8"/>
                  </a:cubicBezTo>
                  <a:cubicBezTo>
                    <a:pt x="302" y="8"/>
                    <a:pt x="332" y="190"/>
                    <a:pt x="362" y="190"/>
                  </a:cubicBezTo>
                  <a:cubicBezTo>
                    <a:pt x="392" y="190"/>
                    <a:pt x="423" y="8"/>
                    <a:pt x="453" y="8"/>
                  </a:cubicBezTo>
                  <a:cubicBezTo>
                    <a:pt x="483" y="8"/>
                    <a:pt x="513" y="99"/>
                    <a:pt x="544" y="190"/>
                  </a:cubicBezTo>
                </a:path>
              </a:pathLst>
            </a:custGeom>
            <a:grp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</p:grpSp>
      <p:sp>
        <p:nvSpPr>
          <p:cNvPr id="33" name="Line 52"/>
          <p:cNvSpPr>
            <a:spLocks noChangeShapeType="1"/>
          </p:cNvSpPr>
          <p:nvPr/>
        </p:nvSpPr>
        <p:spPr bwMode="auto">
          <a:xfrm flipH="1" flipV="1">
            <a:off x="2687406" y="5016605"/>
            <a:ext cx="373812" cy="0"/>
          </a:xfrm>
          <a:prstGeom prst="line">
            <a:avLst/>
          </a:prstGeom>
          <a:noFill/>
          <a:ln w="25400" cmpd="sng">
            <a:solidFill>
              <a:srgbClr val="8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34" name="Line 55"/>
          <p:cNvSpPr>
            <a:spLocks noChangeShapeType="1"/>
          </p:cNvSpPr>
          <p:nvPr/>
        </p:nvSpPr>
        <p:spPr bwMode="auto">
          <a:xfrm>
            <a:off x="3061218" y="4686528"/>
            <a:ext cx="0" cy="1060374"/>
          </a:xfrm>
          <a:prstGeom prst="line">
            <a:avLst/>
          </a:prstGeom>
          <a:noFill/>
          <a:ln w="12700" cmpd="sng">
            <a:solidFill>
              <a:srgbClr val="800000"/>
            </a:solidFill>
            <a:prstDash val="sysDot"/>
            <a:round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35" name="Line 64"/>
          <p:cNvSpPr>
            <a:spLocks noChangeShapeType="1"/>
          </p:cNvSpPr>
          <p:nvPr/>
        </p:nvSpPr>
        <p:spPr bwMode="auto">
          <a:xfrm>
            <a:off x="2687406" y="4686528"/>
            <a:ext cx="0" cy="1060374"/>
          </a:xfrm>
          <a:prstGeom prst="line">
            <a:avLst/>
          </a:prstGeom>
          <a:noFill/>
          <a:ln w="12700" cmpd="sng">
            <a:solidFill>
              <a:srgbClr val="800000"/>
            </a:solidFill>
            <a:prstDash val="sysDot"/>
            <a:round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36" name="Text Box 53"/>
          <p:cNvSpPr txBox="1">
            <a:spLocks noChangeArrowheads="1"/>
          </p:cNvSpPr>
          <p:nvPr/>
        </p:nvSpPr>
        <p:spPr bwMode="auto">
          <a:xfrm>
            <a:off x="2625103" y="4597590"/>
            <a:ext cx="498417" cy="388697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&lt;4 sem</a:t>
            </a:r>
          </a:p>
        </p:txBody>
      </p:sp>
      <p:sp>
        <p:nvSpPr>
          <p:cNvPr id="37" name="Text Box 45"/>
          <p:cNvSpPr txBox="1">
            <a:spLocks noChangeArrowheads="1"/>
          </p:cNvSpPr>
          <p:nvPr/>
        </p:nvSpPr>
        <p:spPr bwMode="auto">
          <a:xfrm>
            <a:off x="1690572" y="4046150"/>
            <a:ext cx="2355797" cy="357920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defTabSz="801688" eaLnBrk="0" hangingPunct="0">
              <a:defRPr>
                <a:solidFill>
                  <a:srgbClr val="0070C0"/>
                </a:solidFill>
                <a:effectLst/>
                <a:latin typeface="Arial" charset="0"/>
                <a:ea typeface="+mn-ea"/>
              </a:defRPr>
            </a:lvl1pPr>
            <a:lvl2pPr algn="ctr" eaLnBrk="0" hangingPunct="0">
              <a:spcBef>
                <a:spcPts val="500"/>
              </a:spcBef>
              <a:spcAft>
                <a:spcPts val="500"/>
              </a:spcAft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2pPr>
            <a:lvl3pPr algn="ctr" eaLnBrk="0" hangingPunct="0">
              <a:spcBef>
                <a:spcPts val="500"/>
              </a:spcBef>
              <a:spcAft>
                <a:spcPts val="500"/>
              </a:spcAft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3pPr>
            <a:lvl4pPr algn="ctr" eaLnBrk="0" hangingPunct="0">
              <a:spcBef>
                <a:spcPts val="500"/>
              </a:spcBef>
              <a:spcAft>
                <a:spcPts val="500"/>
              </a:spcAft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4pPr>
            <a:lvl5pPr algn="ctr" eaLnBrk="0" hangingPunct="0">
              <a:spcBef>
                <a:spcPts val="500"/>
              </a:spcBef>
              <a:spcAft>
                <a:spcPts val="500"/>
              </a:spcAft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5pPr>
            <a:lvl6pPr defTabSz="4572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6pPr>
            <a:lvl7pPr defTabSz="4572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7pPr>
            <a:lvl8pPr defTabSz="4572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8pPr>
            <a:lvl9pPr defTabSz="4572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9pPr>
          </a:lstStyle>
          <a:p>
            <a:r>
              <a:rPr lang="en-GB" dirty="0"/>
              <a:t>Relapse</a:t>
            </a:r>
          </a:p>
        </p:txBody>
      </p:sp>
      <p:sp>
        <p:nvSpPr>
          <p:cNvPr id="38" name="Line 7"/>
          <p:cNvSpPr>
            <a:spLocks noChangeShapeType="1"/>
          </p:cNvSpPr>
          <p:nvPr/>
        </p:nvSpPr>
        <p:spPr bwMode="auto">
          <a:xfrm flipH="1">
            <a:off x="1503667" y="4224419"/>
            <a:ext cx="0" cy="1782418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triangle" w="med" len="med"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39" name="Line 7"/>
          <p:cNvSpPr>
            <a:spLocks noChangeShapeType="1"/>
          </p:cNvSpPr>
          <p:nvPr/>
        </p:nvSpPr>
        <p:spPr bwMode="auto">
          <a:xfrm flipH="1">
            <a:off x="1503667" y="6006837"/>
            <a:ext cx="2678989" cy="0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triangle" w="med" len="med"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40" name="Text Box 45"/>
          <p:cNvSpPr txBox="1">
            <a:spLocks noChangeArrowheads="1"/>
          </p:cNvSpPr>
          <p:nvPr/>
        </p:nvSpPr>
        <p:spPr bwMode="auto">
          <a:xfrm>
            <a:off x="2375895" y="6041469"/>
            <a:ext cx="922849" cy="234809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effectLst>
                  <a:outerShdw blurRad="38100" dist="38100" dir="2700000" algn="tl">
                    <a:srgbClr val="DDDDDD"/>
                  </a:outerShdw>
                </a:effectLst>
              </a:rPr>
              <a:t>Tiempo</a:t>
            </a:r>
          </a:p>
        </p:txBody>
      </p:sp>
      <p:sp>
        <p:nvSpPr>
          <p:cNvPr id="41" name="Text Box 45"/>
          <p:cNvSpPr txBox="1">
            <a:spLocks noChangeArrowheads="1"/>
          </p:cNvSpPr>
          <p:nvPr/>
        </p:nvSpPr>
        <p:spPr bwMode="auto">
          <a:xfrm rot="16200000">
            <a:off x="861524" y="5004413"/>
            <a:ext cx="977854" cy="234809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effectLst>
                  <a:outerShdw blurRad="38100" dist="38100" dir="2700000" algn="tl">
                    <a:srgbClr val="DDDDDD"/>
                  </a:outerShdw>
                </a:effectLst>
              </a:rPr>
              <a:t>Síntomas</a:t>
            </a:r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5123028" y="4046150"/>
            <a:ext cx="2355797" cy="357920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rgbClr val="0070C0"/>
                </a:solidFill>
                <a:effectLst/>
              </a:rPr>
              <a:t>Recurrence</a:t>
            </a:r>
          </a:p>
        </p:txBody>
      </p:sp>
      <p:sp>
        <p:nvSpPr>
          <p:cNvPr id="43" name="Text Box 53"/>
          <p:cNvSpPr txBox="1">
            <a:spLocks noChangeArrowheads="1"/>
          </p:cNvSpPr>
          <p:nvPr/>
        </p:nvSpPr>
        <p:spPr bwMode="auto">
          <a:xfrm>
            <a:off x="5927113" y="4597649"/>
            <a:ext cx="824205" cy="388697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≥ 4 semanas</a:t>
            </a:r>
          </a:p>
        </p:txBody>
      </p:sp>
      <p:sp>
        <p:nvSpPr>
          <p:cNvPr id="44" name="Line 64"/>
          <p:cNvSpPr>
            <a:spLocks noChangeShapeType="1"/>
          </p:cNvSpPr>
          <p:nvPr/>
        </p:nvSpPr>
        <p:spPr bwMode="auto">
          <a:xfrm>
            <a:off x="5802509" y="4752544"/>
            <a:ext cx="0" cy="858201"/>
          </a:xfrm>
          <a:prstGeom prst="line">
            <a:avLst/>
          </a:prstGeom>
          <a:noFill/>
          <a:ln w="12700" cmpd="sng">
            <a:solidFill>
              <a:srgbClr val="800000"/>
            </a:solidFill>
            <a:prstDash val="sysDot"/>
            <a:round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grpSp>
        <p:nvGrpSpPr>
          <p:cNvPr id="45" name="Agrupar 77"/>
          <p:cNvGrpSpPr/>
          <p:nvPr/>
        </p:nvGrpSpPr>
        <p:grpSpPr>
          <a:xfrm>
            <a:off x="4805676" y="4554496"/>
            <a:ext cx="3147904" cy="906071"/>
            <a:chOff x="970541" y="5297958"/>
            <a:chExt cx="3850118" cy="1045855"/>
          </a:xfrm>
          <a:noFill/>
        </p:grpSpPr>
        <p:sp>
          <p:nvSpPr>
            <p:cNvPr id="46" name="Freeform 3"/>
            <p:cNvSpPr>
              <a:spLocks/>
            </p:cNvSpPr>
            <p:nvPr/>
          </p:nvSpPr>
          <p:spPr bwMode="auto">
            <a:xfrm>
              <a:off x="970541" y="5992987"/>
              <a:ext cx="705859" cy="26464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0" y="8"/>
                </a:cxn>
                <a:cxn ang="0">
                  <a:pos x="181" y="190"/>
                </a:cxn>
                <a:cxn ang="0">
                  <a:pos x="272" y="8"/>
                </a:cxn>
                <a:cxn ang="0">
                  <a:pos x="362" y="190"/>
                </a:cxn>
                <a:cxn ang="0">
                  <a:pos x="453" y="8"/>
                </a:cxn>
                <a:cxn ang="0">
                  <a:pos x="544" y="190"/>
                </a:cxn>
              </a:cxnLst>
              <a:rect l="0" t="0" r="r" b="b"/>
              <a:pathLst>
                <a:path w="544" h="190">
                  <a:moveTo>
                    <a:pt x="0" y="144"/>
                  </a:moveTo>
                  <a:cubicBezTo>
                    <a:pt x="30" y="72"/>
                    <a:pt x="60" y="0"/>
                    <a:pt x="90" y="8"/>
                  </a:cubicBezTo>
                  <a:cubicBezTo>
                    <a:pt x="120" y="16"/>
                    <a:pt x="151" y="190"/>
                    <a:pt x="181" y="190"/>
                  </a:cubicBezTo>
                  <a:cubicBezTo>
                    <a:pt x="211" y="190"/>
                    <a:pt x="242" y="8"/>
                    <a:pt x="272" y="8"/>
                  </a:cubicBezTo>
                  <a:cubicBezTo>
                    <a:pt x="302" y="8"/>
                    <a:pt x="332" y="190"/>
                    <a:pt x="362" y="190"/>
                  </a:cubicBezTo>
                  <a:cubicBezTo>
                    <a:pt x="392" y="190"/>
                    <a:pt x="423" y="8"/>
                    <a:pt x="453" y="8"/>
                  </a:cubicBezTo>
                  <a:cubicBezTo>
                    <a:pt x="483" y="8"/>
                    <a:pt x="513" y="99"/>
                    <a:pt x="544" y="190"/>
                  </a:cubicBezTo>
                </a:path>
              </a:pathLst>
            </a:custGeom>
            <a:grp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48" name="Freeform 5"/>
            <p:cNvSpPr>
              <a:spLocks/>
            </p:cNvSpPr>
            <p:nvPr/>
          </p:nvSpPr>
          <p:spPr bwMode="auto">
            <a:xfrm>
              <a:off x="1676400" y="5297958"/>
              <a:ext cx="531669" cy="1009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49" name="Freeform 5"/>
            <p:cNvSpPr>
              <a:spLocks/>
            </p:cNvSpPr>
            <p:nvPr/>
          </p:nvSpPr>
          <p:spPr bwMode="auto">
            <a:xfrm>
              <a:off x="2189741" y="6058765"/>
              <a:ext cx="228600" cy="247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50" name="Freeform 5"/>
            <p:cNvSpPr>
              <a:spLocks/>
            </p:cNvSpPr>
            <p:nvPr/>
          </p:nvSpPr>
          <p:spPr bwMode="auto">
            <a:xfrm>
              <a:off x="2418341" y="6058764"/>
              <a:ext cx="228600" cy="247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51" name="Freeform 5"/>
            <p:cNvSpPr>
              <a:spLocks/>
            </p:cNvSpPr>
            <p:nvPr/>
          </p:nvSpPr>
          <p:spPr bwMode="auto">
            <a:xfrm>
              <a:off x="2667000" y="6058764"/>
              <a:ext cx="228600" cy="247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52" name="Freeform 5"/>
            <p:cNvSpPr>
              <a:spLocks/>
            </p:cNvSpPr>
            <p:nvPr/>
          </p:nvSpPr>
          <p:spPr bwMode="auto">
            <a:xfrm>
              <a:off x="2895600" y="6058764"/>
              <a:ext cx="228600" cy="247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53" name="Freeform 5"/>
            <p:cNvSpPr>
              <a:spLocks/>
            </p:cNvSpPr>
            <p:nvPr/>
          </p:nvSpPr>
          <p:spPr bwMode="auto">
            <a:xfrm>
              <a:off x="3124200" y="6058764"/>
              <a:ext cx="228600" cy="247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54" name="Freeform 5"/>
            <p:cNvSpPr>
              <a:spLocks/>
            </p:cNvSpPr>
            <p:nvPr/>
          </p:nvSpPr>
          <p:spPr bwMode="auto">
            <a:xfrm>
              <a:off x="3352800" y="6058764"/>
              <a:ext cx="228600" cy="247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56" name="Freeform 5"/>
            <p:cNvSpPr>
              <a:spLocks/>
            </p:cNvSpPr>
            <p:nvPr/>
          </p:nvSpPr>
          <p:spPr bwMode="auto">
            <a:xfrm>
              <a:off x="3581401" y="5333999"/>
              <a:ext cx="531669" cy="1009814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57" name="Freeform 3"/>
            <p:cNvSpPr>
              <a:spLocks/>
            </p:cNvSpPr>
            <p:nvPr/>
          </p:nvSpPr>
          <p:spPr bwMode="auto">
            <a:xfrm>
              <a:off x="4114800" y="6059958"/>
              <a:ext cx="705859" cy="26464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0" y="8"/>
                </a:cxn>
                <a:cxn ang="0">
                  <a:pos x="181" y="190"/>
                </a:cxn>
                <a:cxn ang="0">
                  <a:pos x="272" y="8"/>
                </a:cxn>
                <a:cxn ang="0">
                  <a:pos x="362" y="190"/>
                </a:cxn>
                <a:cxn ang="0">
                  <a:pos x="453" y="8"/>
                </a:cxn>
                <a:cxn ang="0">
                  <a:pos x="544" y="190"/>
                </a:cxn>
              </a:cxnLst>
              <a:rect l="0" t="0" r="r" b="b"/>
              <a:pathLst>
                <a:path w="544" h="190">
                  <a:moveTo>
                    <a:pt x="0" y="144"/>
                  </a:moveTo>
                  <a:cubicBezTo>
                    <a:pt x="30" y="72"/>
                    <a:pt x="60" y="0"/>
                    <a:pt x="90" y="8"/>
                  </a:cubicBezTo>
                  <a:cubicBezTo>
                    <a:pt x="120" y="16"/>
                    <a:pt x="151" y="190"/>
                    <a:pt x="181" y="190"/>
                  </a:cubicBezTo>
                  <a:cubicBezTo>
                    <a:pt x="211" y="190"/>
                    <a:pt x="242" y="8"/>
                    <a:pt x="272" y="8"/>
                  </a:cubicBezTo>
                  <a:cubicBezTo>
                    <a:pt x="302" y="8"/>
                    <a:pt x="332" y="190"/>
                    <a:pt x="362" y="190"/>
                  </a:cubicBezTo>
                  <a:cubicBezTo>
                    <a:pt x="392" y="190"/>
                    <a:pt x="423" y="8"/>
                    <a:pt x="453" y="8"/>
                  </a:cubicBezTo>
                  <a:cubicBezTo>
                    <a:pt x="483" y="8"/>
                    <a:pt x="513" y="99"/>
                    <a:pt x="544" y="190"/>
                  </a:cubicBezTo>
                </a:path>
              </a:pathLst>
            </a:custGeom>
            <a:grp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</p:grpSp>
      <p:sp>
        <p:nvSpPr>
          <p:cNvPr id="59" name="Line 52"/>
          <p:cNvSpPr>
            <a:spLocks noChangeShapeType="1"/>
          </p:cNvSpPr>
          <p:nvPr/>
        </p:nvSpPr>
        <p:spPr bwMode="auto">
          <a:xfrm flipH="1" flipV="1">
            <a:off x="5366395" y="5676760"/>
            <a:ext cx="1557552" cy="0"/>
          </a:xfrm>
          <a:prstGeom prst="line">
            <a:avLst/>
          </a:prstGeom>
          <a:noFill/>
          <a:ln w="25400" cmpd="sng">
            <a:solidFill>
              <a:srgbClr val="8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60" name="Line 64"/>
          <p:cNvSpPr>
            <a:spLocks noChangeShapeType="1"/>
          </p:cNvSpPr>
          <p:nvPr/>
        </p:nvSpPr>
        <p:spPr bwMode="auto">
          <a:xfrm>
            <a:off x="5366395" y="4752543"/>
            <a:ext cx="0" cy="1060374"/>
          </a:xfrm>
          <a:prstGeom prst="line">
            <a:avLst/>
          </a:prstGeom>
          <a:noFill/>
          <a:ln w="12700" cmpd="sng">
            <a:solidFill>
              <a:srgbClr val="800000"/>
            </a:solidFill>
            <a:prstDash val="sysDot"/>
            <a:round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61" name="Text Box 53"/>
          <p:cNvSpPr txBox="1">
            <a:spLocks noChangeArrowheads="1"/>
          </p:cNvSpPr>
          <p:nvPr/>
        </p:nvSpPr>
        <p:spPr bwMode="auto">
          <a:xfrm>
            <a:off x="5788232" y="5491609"/>
            <a:ext cx="824205" cy="388697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≥ 6 semanas</a:t>
            </a:r>
          </a:p>
        </p:txBody>
      </p:sp>
      <p:sp>
        <p:nvSpPr>
          <p:cNvPr id="62" name="Line 55"/>
          <p:cNvSpPr>
            <a:spLocks noChangeShapeType="1"/>
          </p:cNvSpPr>
          <p:nvPr/>
        </p:nvSpPr>
        <p:spPr bwMode="auto">
          <a:xfrm>
            <a:off x="6923947" y="4748417"/>
            <a:ext cx="0" cy="1060374"/>
          </a:xfrm>
          <a:prstGeom prst="line">
            <a:avLst/>
          </a:prstGeom>
          <a:noFill/>
          <a:ln w="12700" cmpd="sng">
            <a:solidFill>
              <a:srgbClr val="800000"/>
            </a:solidFill>
            <a:prstDash val="sysDot"/>
            <a:round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>
            <a:off x="4618770" y="4224419"/>
            <a:ext cx="0" cy="1782418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triangle" w="med" len="med"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64" name="Line 7"/>
          <p:cNvSpPr>
            <a:spLocks noChangeShapeType="1"/>
          </p:cNvSpPr>
          <p:nvPr/>
        </p:nvSpPr>
        <p:spPr bwMode="auto">
          <a:xfrm flipH="1">
            <a:off x="4618770" y="6006837"/>
            <a:ext cx="3551218" cy="0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triangle" w="med" len="med"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65" name="Line 52"/>
          <p:cNvSpPr>
            <a:spLocks noChangeShapeType="1"/>
          </p:cNvSpPr>
          <p:nvPr/>
        </p:nvSpPr>
        <p:spPr bwMode="auto">
          <a:xfrm flipH="1" flipV="1">
            <a:off x="5802509" y="5016605"/>
            <a:ext cx="1121437" cy="0"/>
          </a:xfrm>
          <a:prstGeom prst="line">
            <a:avLst/>
          </a:prstGeom>
          <a:noFill/>
          <a:ln w="25400" cmpd="sng">
            <a:solidFill>
              <a:srgbClr val="8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66" name="Text Box 45"/>
          <p:cNvSpPr txBox="1">
            <a:spLocks noChangeArrowheads="1"/>
          </p:cNvSpPr>
          <p:nvPr/>
        </p:nvSpPr>
        <p:spPr bwMode="auto">
          <a:xfrm>
            <a:off x="5876493" y="6041469"/>
            <a:ext cx="922849" cy="234809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effectLst>
                  <a:outerShdw blurRad="38100" dist="38100" dir="2700000" algn="tl">
                    <a:srgbClr val="DDDDDD"/>
                  </a:outerShdw>
                </a:effectLst>
              </a:rPr>
              <a:t>Tiempo</a:t>
            </a:r>
          </a:p>
        </p:txBody>
      </p:sp>
      <p:sp>
        <p:nvSpPr>
          <p:cNvPr id="67" name="Text Box 45"/>
          <p:cNvSpPr txBox="1">
            <a:spLocks noChangeArrowheads="1"/>
          </p:cNvSpPr>
          <p:nvPr/>
        </p:nvSpPr>
        <p:spPr bwMode="auto">
          <a:xfrm rot="16200000">
            <a:off x="3976627" y="4992035"/>
            <a:ext cx="977854" cy="234809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effectLst>
                  <a:outerShdw blurRad="38100" dist="38100" dir="2700000" algn="tl">
                    <a:srgbClr val="DDDDDD"/>
                  </a:outerShdw>
                </a:effectLst>
              </a:rPr>
              <a:t>Síntomas</a:t>
            </a:r>
          </a:p>
        </p:txBody>
      </p:sp>
      <p:sp>
        <p:nvSpPr>
          <p:cNvPr id="68" name="Text Box 23"/>
          <p:cNvSpPr txBox="1">
            <a:spLocks noChangeArrowheads="1"/>
          </p:cNvSpPr>
          <p:nvPr/>
        </p:nvSpPr>
        <p:spPr bwMode="auto">
          <a:xfrm>
            <a:off x="5123028" y="1525870"/>
            <a:ext cx="2355797" cy="357920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defTabSz="801688" eaLnBrk="0" hangingPunct="0">
              <a:defRPr>
                <a:solidFill>
                  <a:srgbClr val="0070C0"/>
                </a:solidFill>
                <a:effectLst/>
                <a:latin typeface="Arial" charset="0"/>
                <a:ea typeface="+mn-ea"/>
              </a:defRPr>
            </a:lvl1pPr>
            <a:lvl2pPr algn="ctr" eaLnBrk="0" hangingPunct="0">
              <a:spcBef>
                <a:spcPts val="500"/>
              </a:spcBef>
              <a:spcAft>
                <a:spcPts val="500"/>
              </a:spcAft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2pPr>
            <a:lvl3pPr algn="ctr" eaLnBrk="0" hangingPunct="0">
              <a:spcBef>
                <a:spcPts val="500"/>
              </a:spcBef>
              <a:spcAft>
                <a:spcPts val="500"/>
              </a:spcAft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3pPr>
            <a:lvl4pPr algn="ctr" eaLnBrk="0" hangingPunct="0">
              <a:spcBef>
                <a:spcPts val="500"/>
              </a:spcBef>
              <a:spcAft>
                <a:spcPts val="500"/>
              </a:spcAft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4pPr>
            <a:lvl5pPr algn="ctr" eaLnBrk="0" hangingPunct="0">
              <a:spcBef>
                <a:spcPts val="500"/>
              </a:spcBef>
              <a:spcAft>
                <a:spcPts val="500"/>
              </a:spcAft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5pPr>
            <a:lvl6pPr defTabSz="4572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6pPr>
            <a:lvl7pPr defTabSz="4572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7pPr>
            <a:lvl8pPr defTabSz="4572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8pPr>
            <a:lvl9pPr defTabSz="457200"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</a:defRPr>
            </a:lvl9pPr>
          </a:lstStyle>
          <a:p>
            <a:r>
              <a:rPr lang="en-GB" dirty="0"/>
              <a:t>Treatment Failure</a:t>
            </a:r>
          </a:p>
        </p:txBody>
      </p:sp>
      <p:grpSp>
        <p:nvGrpSpPr>
          <p:cNvPr id="69" name="Agrupar 88"/>
          <p:cNvGrpSpPr/>
          <p:nvPr/>
        </p:nvGrpSpPr>
        <p:grpSpPr>
          <a:xfrm>
            <a:off x="5409257" y="1796920"/>
            <a:ext cx="1942114" cy="1496582"/>
            <a:chOff x="5656265" y="469423"/>
            <a:chExt cx="2918049" cy="2059476"/>
          </a:xfrm>
          <a:noFill/>
        </p:grpSpPr>
        <p:sp>
          <p:nvSpPr>
            <p:cNvPr id="70" name="Text Box 24"/>
            <p:cNvSpPr txBox="1">
              <a:spLocks noChangeArrowheads="1"/>
            </p:cNvSpPr>
            <p:nvPr/>
          </p:nvSpPr>
          <p:spPr bwMode="auto">
            <a:xfrm>
              <a:off x="5797097" y="685322"/>
              <a:ext cx="1368878" cy="619601"/>
            </a:xfrm>
            <a:prstGeom prst="rect">
              <a:avLst/>
            </a:prstGeom>
            <a:grpFill/>
            <a:ln w="19050" cmpd="sng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 defTabSz="801688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200" dirty="0">
                  <a:solidFill>
                    <a:srgbClr val="99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Initial treatment</a:t>
              </a:r>
            </a:p>
          </p:txBody>
        </p:sp>
        <p:sp>
          <p:nvSpPr>
            <p:cNvPr id="71" name="Text Box 25"/>
            <p:cNvSpPr txBox="1">
              <a:spLocks noChangeArrowheads="1"/>
            </p:cNvSpPr>
            <p:nvPr/>
          </p:nvSpPr>
          <p:spPr bwMode="auto">
            <a:xfrm>
              <a:off x="7247626" y="469423"/>
              <a:ext cx="1326688" cy="619601"/>
            </a:xfrm>
            <a:prstGeom prst="rect">
              <a:avLst/>
            </a:prstGeom>
            <a:grpFill/>
            <a:ln w="19050" cmpd="sng">
              <a:noFill/>
              <a:miter lim="800000"/>
              <a:headEnd/>
              <a:tailEnd/>
            </a:ln>
            <a:effectLst/>
          </p:spPr>
          <p:txBody>
            <a:bodyPr wrap="square" lIns="80138" tIns="40069" rIns="80138" bIns="40069" anchor="b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 defTabSz="801688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1200" dirty="0" err="1">
                  <a:solidFill>
                    <a:srgbClr val="99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Aditional</a:t>
              </a:r>
              <a:r>
                <a:rPr lang="en-GB" sz="1200" dirty="0">
                  <a:solidFill>
                    <a:srgbClr val="990000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</a:rPr>
                <a:t> treatment</a:t>
              </a:r>
            </a:p>
          </p:txBody>
        </p:sp>
        <p:sp>
          <p:nvSpPr>
            <p:cNvPr id="72" name="Line 26"/>
            <p:cNvSpPr>
              <a:spLocks noChangeShapeType="1"/>
            </p:cNvSpPr>
            <p:nvPr/>
          </p:nvSpPr>
          <p:spPr bwMode="auto">
            <a:xfrm>
              <a:off x="6519863" y="1304925"/>
              <a:ext cx="0" cy="287337"/>
            </a:xfrm>
            <a:prstGeom prst="line">
              <a:avLst/>
            </a:prstGeom>
            <a:grpFill/>
            <a:ln w="19050" cmpd="sng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73" name="Line 27"/>
            <p:cNvSpPr>
              <a:spLocks noChangeShapeType="1"/>
            </p:cNvSpPr>
            <p:nvPr/>
          </p:nvSpPr>
          <p:spPr bwMode="auto">
            <a:xfrm flipH="1">
              <a:off x="7464054" y="1089024"/>
              <a:ext cx="359833" cy="366755"/>
            </a:xfrm>
            <a:prstGeom prst="line">
              <a:avLst/>
            </a:prstGeom>
            <a:grpFill/>
            <a:ln w="19050" cmpd="sng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grpSp>
          <p:nvGrpSpPr>
            <p:cNvPr id="74" name="Group 56"/>
            <p:cNvGrpSpPr>
              <a:grpSpLocks/>
            </p:cNvGrpSpPr>
            <p:nvPr/>
          </p:nvGrpSpPr>
          <p:grpSpPr bwMode="auto">
            <a:xfrm>
              <a:off x="5656265" y="1281120"/>
              <a:ext cx="2590801" cy="1247779"/>
              <a:chOff x="3198" y="1465"/>
              <a:chExt cx="1814" cy="786"/>
            </a:xfrm>
            <a:grpFill/>
          </p:grpSpPr>
          <p:sp>
            <p:nvSpPr>
              <p:cNvPr id="75" name="Freeform 57"/>
              <p:cNvSpPr>
                <a:spLocks/>
              </p:cNvSpPr>
              <p:nvPr/>
            </p:nvSpPr>
            <p:spPr bwMode="auto">
              <a:xfrm>
                <a:off x="3198" y="2074"/>
                <a:ext cx="443" cy="147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0" y="8"/>
                  </a:cxn>
                  <a:cxn ang="0">
                    <a:pos x="181" y="190"/>
                  </a:cxn>
                  <a:cxn ang="0">
                    <a:pos x="272" y="8"/>
                  </a:cxn>
                  <a:cxn ang="0">
                    <a:pos x="362" y="190"/>
                  </a:cxn>
                  <a:cxn ang="0">
                    <a:pos x="453" y="8"/>
                  </a:cxn>
                  <a:cxn ang="0">
                    <a:pos x="544" y="190"/>
                  </a:cxn>
                </a:cxnLst>
                <a:rect l="0" t="0" r="r" b="b"/>
                <a:pathLst>
                  <a:path w="544" h="190">
                    <a:moveTo>
                      <a:pt x="0" y="144"/>
                    </a:moveTo>
                    <a:cubicBezTo>
                      <a:pt x="30" y="72"/>
                      <a:pt x="60" y="0"/>
                      <a:pt x="90" y="8"/>
                    </a:cubicBezTo>
                    <a:cubicBezTo>
                      <a:pt x="120" y="16"/>
                      <a:pt x="151" y="190"/>
                      <a:pt x="181" y="190"/>
                    </a:cubicBezTo>
                    <a:cubicBezTo>
                      <a:pt x="211" y="190"/>
                      <a:pt x="242" y="8"/>
                      <a:pt x="272" y="8"/>
                    </a:cubicBezTo>
                    <a:cubicBezTo>
                      <a:pt x="302" y="8"/>
                      <a:pt x="332" y="190"/>
                      <a:pt x="362" y="190"/>
                    </a:cubicBezTo>
                    <a:cubicBezTo>
                      <a:pt x="392" y="190"/>
                      <a:pt x="423" y="8"/>
                      <a:pt x="453" y="8"/>
                    </a:cubicBezTo>
                    <a:cubicBezTo>
                      <a:pt x="483" y="8"/>
                      <a:pt x="513" y="99"/>
                      <a:pt x="544" y="190"/>
                    </a:cubicBezTo>
                  </a:path>
                </a:pathLst>
              </a:custGeom>
              <a:grpFill/>
              <a:ln w="19050" cap="flat" cmpd="sng">
                <a:solidFill>
                  <a:schemeClr val="tx2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square" anchor="ctr">
                <a:prstTxWarp prst="textNoShape">
                  <a:avLst/>
                </a:prstTxWarp>
                <a:spAutoFit/>
              </a:bodyPr>
              <a:lstStyle>
                <a:defPPr>
                  <a:defRPr lang="es-ES_tradnl"/>
                </a:defPPr>
                <a:lvl1pPr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s-ES_tradnl"/>
              </a:p>
            </p:txBody>
          </p:sp>
          <p:sp>
            <p:nvSpPr>
              <p:cNvPr id="76" name="Freeform 58"/>
              <p:cNvSpPr>
                <a:spLocks/>
              </p:cNvSpPr>
              <p:nvPr/>
            </p:nvSpPr>
            <p:spPr bwMode="auto">
              <a:xfrm>
                <a:off x="4569" y="2102"/>
                <a:ext cx="443" cy="148"/>
              </a:xfrm>
              <a:custGeom>
                <a:avLst/>
                <a:gdLst/>
                <a:ahLst/>
                <a:cxnLst>
                  <a:cxn ang="0">
                    <a:pos x="0" y="144"/>
                  </a:cxn>
                  <a:cxn ang="0">
                    <a:pos x="90" y="8"/>
                  </a:cxn>
                  <a:cxn ang="0">
                    <a:pos x="181" y="190"/>
                  </a:cxn>
                  <a:cxn ang="0">
                    <a:pos x="272" y="8"/>
                  </a:cxn>
                  <a:cxn ang="0">
                    <a:pos x="362" y="190"/>
                  </a:cxn>
                  <a:cxn ang="0">
                    <a:pos x="453" y="8"/>
                  </a:cxn>
                  <a:cxn ang="0">
                    <a:pos x="544" y="190"/>
                  </a:cxn>
                </a:cxnLst>
                <a:rect l="0" t="0" r="r" b="b"/>
                <a:pathLst>
                  <a:path w="544" h="190">
                    <a:moveTo>
                      <a:pt x="0" y="144"/>
                    </a:moveTo>
                    <a:cubicBezTo>
                      <a:pt x="30" y="72"/>
                      <a:pt x="60" y="0"/>
                      <a:pt x="90" y="8"/>
                    </a:cubicBezTo>
                    <a:cubicBezTo>
                      <a:pt x="120" y="16"/>
                      <a:pt x="151" y="190"/>
                      <a:pt x="181" y="190"/>
                    </a:cubicBezTo>
                    <a:cubicBezTo>
                      <a:pt x="211" y="190"/>
                      <a:pt x="242" y="8"/>
                      <a:pt x="272" y="8"/>
                    </a:cubicBezTo>
                    <a:cubicBezTo>
                      <a:pt x="302" y="8"/>
                      <a:pt x="332" y="190"/>
                      <a:pt x="362" y="190"/>
                    </a:cubicBezTo>
                    <a:cubicBezTo>
                      <a:pt x="392" y="190"/>
                      <a:pt x="423" y="8"/>
                      <a:pt x="453" y="8"/>
                    </a:cubicBezTo>
                    <a:cubicBezTo>
                      <a:pt x="483" y="8"/>
                      <a:pt x="513" y="99"/>
                      <a:pt x="544" y="190"/>
                    </a:cubicBezTo>
                  </a:path>
                </a:pathLst>
              </a:custGeom>
              <a:grpFill/>
              <a:ln w="19050" cap="flat" cmpd="sng">
                <a:solidFill>
                  <a:schemeClr val="tx2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square" anchor="ctr">
                <a:prstTxWarp prst="textNoShape">
                  <a:avLst/>
                </a:prstTxWarp>
                <a:spAutoFit/>
              </a:bodyPr>
              <a:lstStyle>
                <a:defPPr>
                  <a:defRPr lang="es-ES_tradnl"/>
                </a:defPPr>
                <a:lvl1pPr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s-ES_tradnl"/>
              </a:p>
            </p:txBody>
          </p:sp>
          <p:sp>
            <p:nvSpPr>
              <p:cNvPr id="77" name="Freeform 59"/>
              <p:cNvSpPr>
                <a:spLocks/>
              </p:cNvSpPr>
              <p:nvPr/>
            </p:nvSpPr>
            <p:spPr bwMode="auto">
              <a:xfrm>
                <a:off x="3652" y="1465"/>
                <a:ext cx="907" cy="786"/>
              </a:xfrm>
              <a:custGeom>
                <a:avLst/>
                <a:gdLst/>
                <a:ahLst/>
                <a:cxnLst>
                  <a:cxn ang="0">
                    <a:pos x="0" y="786"/>
                  </a:cxn>
                  <a:cxn ang="0">
                    <a:pos x="91" y="242"/>
                  </a:cxn>
                  <a:cxn ang="0">
                    <a:pos x="227" y="287"/>
                  </a:cxn>
                  <a:cxn ang="0">
                    <a:pos x="363" y="151"/>
                  </a:cxn>
                  <a:cxn ang="0">
                    <a:pos x="499" y="242"/>
                  </a:cxn>
                  <a:cxn ang="0">
                    <a:pos x="590" y="106"/>
                  </a:cxn>
                  <a:cxn ang="0">
                    <a:pos x="771" y="106"/>
                  </a:cxn>
                  <a:cxn ang="0">
                    <a:pos x="907" y="741"/>
                  </a:cxn>
                </a:cxnLst>
                <a:rect l="0" t="0" r="r" b="b"/>
                <a:pathLst>
                  <a:path w="907" h="786">
                    <a:moveTo>
                      <a:pt x="0" y="786"/>
                    </a:moveTo>
                    <a:cubicBezTo>
                      <a:pt x="26" y="555"/>
                      <a:pt x="53" y="325"/>
                      <a:pt x="91" y="242"/>
                    </a:cubicBezTo>
                    <a:cubicBezTo>
                      <a:pt x="129" y="159"/>
                      <a:pt x="182" y="302"/>
                      <a:pt x="227" y="287"/>
                    </a:cubicBezTo>
                    <a:cubicBezTo>
                      <a:pt x="272" y="272"/>
                      <a:pt x="318" y="158"/>
                      <a:pt x="363" y="151"/>
                    </a:cubicBezTo>
                    <a:cubicBezTo>
                      <a:pt x="408" y="144"/>
                      <a:pt x="461" y="249"/>
                      <a:pt x="499" y="242"/>
                    </a:cubicBezTo>
                    <a:cubicBezTo>
                      <a:pt x="537" y="235"/>
                      <a:pt x="545" y="129"/>
                      <a:pt x="590" y="106"/>
                    </a:cubicBezTo>
                    <a:cubicBezTo>
                      <a:pt x="635" y="83"/>
                      <a:pt x="718" y="0"/>
                      <a:pt x="771" y="106"/>
                    </a:cubicBezTo>
                    <a:cubicBezTo>
                      <a:pt x="824" y="212"/>
                      <a:pt x="884" y="635"/>
                      <a:pt x="907" y="741"/>
                    </a:cubicBezTo>
                  </a:path>
                </a:pathLst>
              </a:custGeom>
              <a:grp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square" anchor="ctr">
                <a:prstTxWarp prst="textNoShape">
                  <a:avLst/>
                </a:prstTxWarp>
                <a:spAutoFit/>
              </a:bodyPr>
              <a:lstStyle>
                <a:defPPr>
                  <a:defRPr lang="es-ES_tradnl"/>
                </a:defPPr>
                <a:lvl1pPr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ts val="500"/>
                  </a:spcBef>
                  <a:spcAft>
                    <a:spcPts val="500"/>
                  </a:spcAft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kern="12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defRPr/>
                </a:pPr>
                <a:endParaRPr lang="es-ES_tradnl"/>
              </a:p>
            </p:txBody>
          </p:sp>
        </p:grpSp>
      </p:grpSp>
      <p:sp>
        <p:nvSpPr>
          <p:cNvPr id="78" name="Line 7"/>
          <p:cNvSpPr>
            <a:spLocks noChangeShapeType="1"/>
          </p:cNvSpPr>
          <p:nvPr/>
        </p:nvSpPr>
        <p:spPr bwMode="auto">
          <a:xfrm flipH="1">
            <a:off x="4618770" y="3626831"/>
            <a:ext cx="3426614" cy="9121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triangle" w="med" len="med"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79" name="Text Box 45"/>
          <p:cNvSpPr txBox="1">
            <a:spLocks noChangeArrowheads="1"/>
          </p:cNvSpPr>
          <p:nvPr/>
        </p:nvSpPr>
        <p:spPr bwMode="auto">
          <a:xfrm>
            <a:off x="5876493" y="3665205"/>
            <a:ext cx="922849" cy="234809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effectLst>
                  <a:outerShdw blurRad="38100" dist="38100" dir="2700000" algn="tl">
                    <a:srgbClr val="DDDDDD"/>
                  </a:outerShdw>
                </a:effectLst>
              </a:rPr>
              <a:t>Tiempo</a:t>
            </a:r>
          </a:p>
        </p:txBody>
      </p:sp>
      <p:sp>
        <p:nvSpPr>
          <p:cNvPr id="80" name="Text Box 45"/>
          <p:cNvSpPr txBox="1">
            <a:spLocks noChangeArrowheads="1"/>
          </p:cNvSpPr>
          <p:nvPr/>
        </p:nvSpPr>
        <p:spPr bwMode="auto">
          <a:xfrm rot="16200000">
            <a:off x="3976627" y="2819194"/>
            <a:ext cx="977852" cy="234809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effectLst>
                  <a:outerShdw blurRad="38100" dist="38100" dir="2700000" algn="tl">
                    <a:srgbClr val="DDDDDD"/>
                  </a:outerShdw>
                </a:effectLst>
              </a:rPr>
              <a:t>Síntomas</a:t>
            </a:r>
          </a:p>
        </p:txBody>
      </p:sp>
      <p:sp>
        <p:nvSpPr>
          <p:cNvPr id="81" name="Line 7"/>
          <p:cNvSpPr>
            <a:spLocks noChangeShapeType="1"/>
          </p:cNvSpPr>
          <p:nvPr/>
        </p:nvSpPr>
        <p:spPr bwMode="auto">
          <a:xfrm flipH="1">
            <a:off x="4618770" y="1844413"/>
            <a:ext cx="0" cy="1782418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triangle" w="med" len="med"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82" name="Text Box 45"/>
          <p:cNvSpPr txBox="1">
            <a:spLocks noChangeArrowheads="1"/>
          </p:cNvSpPr>
          <p:nvPr/>
        </p:nvSpPr>
        <p:spPr bwMode="auto">
          <a:xfrm>
            <a:off x="1719898" y="1525870"/>
            <a:ext cx="2296307" cy="357920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rgbClr val="0070C0"/>
                </a:solidFill>
                <a:effectLst/>
              </a:rPr>
              <a:t>Exacerbation</a:t>
            </a:r>
          </a:p>
        </p:txBody>
      </p:sp>
      <p:sp>
        <p:nvSpPr>
          <p:cNvPr id="83" name="Line 7"/>
          <p:cNvSpPr>
            <a:spLocks noChangeShapeType="1"/>
          </p:cNvSpPr>
          <p:nvPr/>
        </p:nvSpPr>
        <p:spPr bwMode="auto">
          <a:xfrm flipH="1">
            <a:off x="1503667" y="1844413"/>
            <a:ext cx="0" cy="1782418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triangle" w="med" len="med"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84" name="Line 7"/>
          <p:cNvSpPr>
            <a:spLocks noChangeShapeType="1"/>
          </p:cNvSpPr>
          <p:nvPr/>
        </p:nvSpPr>
        <p:spPr bwMode="auto">
          <a:xfrm flipH="1">
            <a:off x="1503667" y="3626831"/>
            <a:ext cx="2678989" cy="0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triangle" w="med" len="med"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ES_tradnl"/>
          </a:p>
        </p:txBody>
      </p:sp>
      <p:sp>
        <p:nvSpPr>
          <p:cNvPr id="85" name="Text Box 45"/>
          <p:cNvSpPr txBox="1">
            <a:spLocks noChangeArrowheads="1"/>
          </p:cNvSpPr>
          <p:nvPr/>
        </p:nvSpPr>
        <p:spPr bwMode="auto">
          <a:xfrm>
            <a:off x="2375895" y="3656084"/>
            <a:ext cx="922849" cy="234809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effectLst>
                  <a:outerShdw blurRad="38100" dist="38100" dir="2700000" algn="tl">
                    <a:srgbClr val="DDDDDD"/>
                  </a:outerShdw>
                </a:effectLst>
              </a:rPr>
              <a:t>Tiempo</a:t>
            </a:r>
          </a:p>
        </p:txBody>
      </p:sp>
      <p:sp>
        <p:nvSpPr>
          <p:cNvPr id="86" name="Text Box 45"/>
          <p:cNvSpPr txBox="1">
            <a:spLocks noChangeArrowheads="1"/>
          </p:cNvSpPr>
          <p:nvPr/>
        </p:nvSpPr>
        <p:spPr bwMode="auto">
          <a:xfrm rot="16200000">
            <a:off x="861524" y="2810076"/>
            <a:ext cx="977852" cy="234809"/>
          </a:xfrm>
          <a:prstGeom prst="rect">
            <a:avLst/>
          </a:prstGeom>
          <a:noFill/>
          <a:ln w="52451">
            <a:noFill/>
            <a:miter lim="800000"/>
            <a:headEnd/>
            <a:tailEnd/>
          </a:ln>
          <a:effectLst/>
        </p:spPr>
        <p:txBody>
          <a:bodyPr wrap="square" lIns="80138" tIns="40069" rIns="80138" bIns="40069" anchor="b">
            <a:prstTxWarp prst="textNoShape">
              <a:avLst/>
            </a:prstTxWarp>
            <a:spAutoFit/>
          </a:bodyPr>
          <a:lstStyle>
            <a:defPPr>
              <a:defRPr lang="es-ES_tradnl"/>
            </a:defPPr>
            <a:lvl1pPr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ts val="500"/>
              </a:spcBef>
              <a:spcAft>
                <a:spcPts val="500"/>
              </a:spcAft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pPr defTabSz="801688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>
                <a:effectLst>
                  <a:outerShdw blurRad="38100" dist="38100" dir="2700000" algn="tl">
                    <a:srgbClr val="DDDDDD"/>
                  </a:outerShdw>
                </a:effectLst>
              </a:rPr>
              <a:t>Síntomas</a:t>
            </a:r>
          </a:p>
        </p:txBody>
      </p:sp>
      <p:grpSp>
        <p:nvGrpSpPr>
          <p:cNvPr id="87" name="Agrupar 98"/>
          <p:cNvGrpSpPr/>
          <p:nvPr/>
        </p:nvGrpSpPr>
        <p:grpSpPr>
          <a:xfrm>
            <a:off x="1690573" y="2306521"/>
            <a:ext cx="2180572" cy="889426"/>
            <a:chOff x="762000" y="1143000"/>
            <a:chExt cx="2667000" cy="1026642"/>
          </a:xfrm>
          <a:noFill/>
        </p:grpSpPr>
        <p:sp>
          <p:nvSpPr>
            <p:cNvPr id="88" name="Freeform 3"/>
            <p:cNvSpPr>
              <a:spLocks/>
            </p:cNvSpPr>
            <p:nvPr/>
          </p:nvSpPr>
          <p:spPr bwMode="auto">
            <a:xfrm>
              <a:off x="762000" y="1838030"/>
              <a:ext cx="705859" cy="26464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0" y="8"/>
                </a:cxn>
                <a:cxn ang="0">
                  <a:pos x="181" y="190"/>
                </a:cxn>
                <a:cxn ang="0">
                  <a:pos x="272" y="8"/>
                </a:cxn>
                <a:cxn ang="0">
                  <a:pos x="362" y="190"/>
                </a:cxn>
                <a:cxn ang="0">
                  <a:pos x="453" y="8"/>
                </a:cxn>
                <a:cxn ang="0">
                  <a:pos x="544" y="190"/>
                </a:cxn>
              </a:cxnLst>
              <a:rect l="0" t="0" r="r" b="b"/>
              <a:pathLst>
                <a:path w="544" h="190">
                  <a:moveTo>
                    <a:pt x="0" y="144"/>
                  </a:moveTo>
                  <a:cubicBezTo>
                    <a:pt x="30" y="72"/>
                    <a:pt x="60" y="0"/>
                    <a:pt x="90" y="8"/>
                  </a:cubicBezTo>
                  <a:cubicBezTo>
                    <a:pt x="120" y="16"/>
                    <a:pt x="151" y="190"/>
                    <a:pt x="181" y="190"/>
                  </a:cubicBezTo>
                  <a:cubicBezTo>
                    <a:pt x="211" y="190"/>
                    <a:pt x="242" y="8"/>
                    <a:pt x="272" y="8"/>
                  </a:cubicBezTo>
                  <a:cubicBezTo>
                    <a:pt x="302" y="8"/>
                    <a:pt x="332" y="190"/>
                    <a:pt x="362" y="190"/>
                  </a:cubicBezTo>
                  <a:cubicBezTo>
                    <a:pt x="392" y="190"/>
                    <a:pt x="423" y="8"/>
                    <a:pt x="453" y="8"/>
                  </a:cubicBezTo>
                  <a:cubicBezTo>
                    <a:pt x="483" y="8"/>
                    <a:pt x="513" y="99"/>
                    <a:pt x="544" y="190"/>
                  </a:cubicBezTo>
                </a:path>
              </a:pathLst>
            </a:custGeom>
            <a:grp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89" name="Freeform 4"/>
            <p:cNvSpPr>
              <a:spLocks/>
            </p:cNvSpPr>
            <p:nvPr/>
          </p:nvSpPr>
          <p:spPr bwMode="auto">
            <a:xfrm>
              <a:off x="2000828" y="1900708"/>
              <a:ext cx="705859" cy="26464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0" y="8"/>
                </a:cxn>
                <a:cxn ang="0">
                  <a:pos x="181" y="190"/>
                </a:cxn>
                <a:cxn ang="0">
                  <a:pos x="272" y="8"/>
                </a:cxn>
                <a:cxn ang="0">
                  <a:pos x="362" y="190"/>
                </a:cxn>
                <a:cxn ang="0">
                  <a:pos x="453" y="8"/>
                </a:cxn>
                <a:cxn ang="0">
                  <a:pos x="544" y="190"/>
                </a:cxn>
              </a:cxnLst>
              <a:rect l="0" t="0" r="r" b="b"/>
              <a:pathLst>
                <a:path w="544" h="190">
                  <a:moveTo>
                    <a:pt x="0" y="144"/>
                  </a:moveTo>
                  <a:cubicBezTo>
                    <a:pt x="30" y="72"/>
                    <a:pt x="60" y="0"/>
                    <a:pt x="90" y="8"/>
                  </a:cubicBezTo>
                  <a:cubicBezTo>
                    <a:pt x="120" y="16"/>
                    <a:pt x="151" y="190"/>
                    <a:pt x="181" y="190"/>
                  </a:cubicBezTo>
                  <a:cubicBezTo>
                    <a:pt x="211" y="190"/>
                    <a:pt x="242" y="8"/>
                    <a:pt x="272" y="8"/>
                  </a:cubicBezTo>
                  <a:cubicBezTo>
                    <a:pt x="302" y="8"/>
                    <a:pt x="332" y="190"/>
                    <a:pt x="362" y="190"/>
                  </a:cubicBezTo>
                  <a:cubicBezTo>
                    <a:pt x="392" y="190"/>
                    <a:pt x="423" y="8"/>
                    <a:pt x="453" y="8"/>
                  </a:cubicBezTo>
                  <a:cubicBezTo>
                    <a:pt x="483" y="8"/>
                    <a:pt x="513" y="99"/>
                    <a:pt x="544" y="190"/>
                  </a:cubicBezTo>
                </a:path>
              </a:pathLst>
            </a:custGeom>
            <a:grp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90" name="Freeform 5"/>
            <p:cNvSpPr>
              <a:spLocks/>
            </p:cNvSpPr>
            <p:nvPr/>
          </p:nvSpPr>
          <p:spPr bwMode="auto">
            <a:xfrm>
              <a:off x="1467859" y="1143000"/>
              <a:ext cx="531669" cy="1009813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226" y="8"/>
                </a:cxn>
                <a:cxn ang="0">
                  <a:pos x="408" y="734"/>
                </a:cxn>
              </a:cxnLst>
              <a:rect l="0" t="0" r="r" b="b"/>
              <a:pathLst>
                <a:path w="408" h="734">
                  <a:moveTo>
                    <a:pt x="0" y="689"/>
                  </a:moveTo>
                  <a:cubicBezTo>
                    <a:pt x="79" y="344"/>
                    <a:pt x="158" y="0"/>
                    <a:pt x="226" y="8"/>
                  </a:cubicBezTo>
                  <a:cubicBezTo>
                    <a:pt x="294" y="16"/>
                    <a:pt x="351" y="375"/>
                    <a:pt x="408" y="734"/>
                  </a:cubicBezTo>
                </a:path>
              </a:pathLst>
            </a:custGeom>
            <a:grp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  <p:sp>
          <p:nvSpPr>
            <p:cNvPr id="91" name="Freeform 4"/>
            <p:cNvSpPr>
              <a:spLocks/>
            </p:cNvSpPr>
            <p:nvPr/>
          </p:nvSpPr>
          <p:spPr bwMode="auto">
            <a:xfrm>
              <a:off x="2723141" y="1905000"/>
              <a:ext cx="705859" cy="264642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90" y="8"/>
                </a:cxn>
                <a:cxn ang="0">
                  <a:pos x="181" y="190"/>
                </a:cxn>
                <a:cxn ang="0">
                  <a:pos x="272" y="8"/>
                </a:cxn>
                <a:cxn ang="0">
                  <a:pos x="362" y="190"/>
                </a:cxn>
                <a:cxn ang="0">
                  <a:pos x="453" y="8"/>
                </a:cxn>
                <a:cxn ang="0">
                  <a:pos x="544" y="190"/>
                </a:cxn>
              </a:cxnLst>
              <a:rect l="0" t="0" r="r" b="b"/>
              <a:pathLst>
                <a:path w="544" h="190">
                  <a:moveTo>
                    <a:pt x="0" y="144"/>
                  </a:moveTo>
                  <a:cubicBezTo>
                    <a:pt x="30" y="72"/>
                    <a:pt x="60" y="0"/>
                    <a:pt x="90" y="8"/>
                  </a:cubicBezTo>
                  <a:cubicBezTo>
                    <a:pt x="120" y="16"/>
                    <a:pt x="151" y="190"/>
                    <a:pt x="181" y="190"/>
                  </a:cubicBezTo>
                  <a:cubicBezTo>
                    <a:pt x="211" y="190"/>
                    <a:pt x="242" y="8"/>
                    <a:pt x="272" y="8"/>
                  </a:cubicBezTo>
                  <a:cubicBezTo>
                    <a:pt x="302" y="8"/>
                    <a:pt x="332" y="190"/>
                    <a:pt x="362" y="190"/>
                  </a:cubicBezTo>
                  <a:cubicBezTo>
                    <a:pt x="392" y="190"/>
                    <a:pt x="423" y="8"/>
                    <a:pt x="453" y="8"/>
                  </a:cubicBezTo>
                  <a:cubicBezTo>
                    <a:pt x="483" y="8"/>
                    <a:pt x="513" y="99"/>
                    <a:pt x="544" y="190"/>
                  </a:cubicBezTo>
                </a:path>
              </a:pathLst>
            </a:custGeom>
            <a:grpFill/>
            <a:ln w="19050" cap="flat" cmpd="sng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 wrap="square" anchor="ctr">
              <a:prstTxWarp prst="textNoShape">
                <a:avLst/>
              </a:prstTxWarp>
              <a:spAutoFit/>
            </a:bodyPr>
            <a:lstStyle>
              <a:defPPr>
                <a:defRPr lang="es-ES_tradnl"/>
              </a:defPPr>
              <a:lvl1pPr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ts val="500"/>
                </a:spcBef>
                <a:spcAft>
                  <a:spcPts val="500"/>
                </a:spcAft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kern="1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50214022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12"/>
          <p:cNvSpPr txBox="1">
            <a:spLocks noChangeArrowheads="1"/>
          </p:cNvSpPr>
          <p:nvPr/>
        </p:nvSpPr>
        <p:spPr>
          <a:xfrm>
            <a:off x="875805" y="299382"/>
            <a:ext cx="7392389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  <a:softEdge rad="63500"/>
          </a:effec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3300"/>
              </a:buClr>
              <a:buSzPct val="100000"/>
              <a:buFont typeface="Trebuchet MS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4000" b="1" dirty="0" err="1">
                <a:latin typeface="+mj-lt"/>
                <a:ea typeface="+mj-ea"/>
                <a:cs typeface="+mj-cs"/>
              </a:rPr>
              <a:t>How</a:t>
            </a:r>
            <a:r>
              <a:rPr lang="es-ES" sz="4000" b="1" dirty="0">
                <a:latin typeface="+mj-lt"/>
                <a:ea typeface="+mj-ea"/>
                <a:cs typeface="+mj-cs"/>
              </a:rPr>
              <a:t> to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prevent</a:t>
            </a:r>
            <a:r>
              <a:rPr lang="es-ES" sz="4000" b="1" dirty="0">
                <a:latin typeface="+mj-lt"/>
                <a:ea typeface="+mj-ea"/>
                <a:cs typeface="+mj-cs"/>
              </a:rPr>
              <a:t> </a:t>
            </a:r>
            <a:r>
              <a:rPr lang="es-ES" sz="4000" b="1" dirty="0" err="1">
                <a:latin typeface="+mj-lt"/>
                <a:ea typeface="+mj-ea"/>
                <a:cs typeface="+mj-cs"/>
              </a:rPr>
              <a:t>exacerbation</a:t>
            </a:r>
            <a:r>
              <a:rPr lang="es-ES" sz="4000" b="1" dirty="0">
                <a:latin typeface="+mj-lt"/>
                <a:ea typeface="+mj-ea"/>
                <a:cs typeface="+mj-cs"/>
              </a:rPr>
              <a:t>?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7295" y="4516387"/>
            <a:ext cx="2186456" cy="1463201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1839" y="3849561"/>
            <a:ext cx="1005840" cy="14859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9257" y="2225519"/>
            <a:ext cx="1234879" cy="119696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8337" y="3448222"/>
            <a:ext cx="1638300" cy="11049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65257" y="2271552"/>
            <a:ext cx="1524000" cy="11049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69268" y="3931242"/>
            <a:ext cx="3547506" cy="19922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9448" y="1452309"/>
            <a:ext cx="5482697" cy="1841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08268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Conector recto 54"/>
          <p:cNvCxnSpPr/>
          <p:nvPr/>
        </p:nvCxnSpPr>
        <p:spPr>
          <a:xfrm>
            <a:off x="0" y="1903413"/>
            <a:ext cx="9144000" cy="1587"/>
          </a:xfrm>
          <a:prstGeom prst="line">
            <a:avLst/>
          </a:prstGeom>
          <a:ln w="28575" cmpd="sng"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/>
          <p:cNvCxnSpPr/>
          <p:nvPr/>
        </p:nvCxnSpPr>
        <p:spPr>
          <a:xfrm>
            <a:off x="0" y="3505200"/>
            <a:ext cx="9144000" cy="1588"/>
          </a:xfrm>
          <a:prstGeom prst="line">
            <a:avLst/>
          </a:prstGeom>
          <a:ln w="28575" cmpd="sng"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97" name="Text Box 49"/>
          <p:cNvSpPr txBox="1">
            <a:spLocks noChangeArrowheads="1"/>
          </p:cNvSpPr>
          <p:nvPr/>
        </p:nvSpPr>
        <p:spPr bwMode="auto">
          <a:xfrm>
            <a:off x="44450" y="1188492"/>
            <a:ext cx="17399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Aft>
                <a:spcPct val="40000"/>
              </a:spcAft>
              <a:buFont typeface="Symbol" pitchFamily="18" charset="2"/>
              <a:buNone/>
            </a:pPr>
            <a:r>
              <a:rPr lang="es-ES_tradnl" b="1" dirty="0">
                <a:solidFill>
                  <a:srgbClr val="0070C0"/>
                </a:solidFill>
                <a:sym typeface="Symbol" pitchFamily="18" charset="2"/>
              </a:rPr>
              <a:t>STEP 1</a:t>
            </a:r>
          </a:p>
        </p:txBody>
      </p:sp>
      <p:sp>
        <p:nvSpPr>
          <p:cNvPr id="8198" name="Text Box 49"/>
          <p:cNvSpPr txBox="1">
            <a:spLocks noChangeArrowheads="1"/>
          </p:cNvSpPr>
          <p:nvPr/>
        </p:nvSpPr>
        <p:spPr bwMode="auto">
          <a:xfrm>
            <a:off x="44450" y="2538413"/>
            <a:ext cx="1739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Aft>
                <a:spcPct val="40000"/>
              </a:spcAft>
              <a:buFont typeface="Symbol" pitchFamily="18" charset="2"/>
              <a:buNone/>
            </a:pPr>
            <a:r>
              <a:rPr lang="es-ES_tradnl" b="1" dirty="0">
                <a:solidFill>
                  <a:srgbClr val="0070C0"/>
                </a:solidFill>
                <a:sym typeface="Symbol" pitchFamily="18" charset="2"/>
              </a:rPr>
              <a:t>STEP 2</a:t>
            </a:r>
          </a:p>
        </p:txBody>
      </p:sp>
      <p:sp>
        <p:nvSpPr>
          <p:cNvPr id="8199" name="Text Box 49"/>
          <p:cNvSpPr txBox="1">
            <a:spLocks noChangeArrowheads="1"/>
          </p:cNvSpPr>
          <p:nvPr/>
        </p:nvSpPr>
        <p:spPr bwMode="auto">
          <a:xfrm>
            <a:off x="44450" y="4138613"/>
            <a:ext cx="1739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Aft>
                <a:spcPct val="40000"/>
              </a:spcAft>
              <a:buFont typeface="Symbol" pitchFamily="18" charset="2"/>
              <a:buNone/>
            </a:pPr>
            <a:r>
              <a:rPr lang="es-ES_tradnl" b="1" dirty="0">
                <a:solidFill>
                  <a:srgbClr val="0070C0"/>
                </a:solidFill>
                <a:sym typeface="Symbol" pitchFamily="18" charset="2"/>
              </a:rPr>
              <a:t>STEP 3</a:t>
            </a:r>
          </a:p>
        </p:txBody>
      </p:sp>
      <p:sp>
        <p:nvSpPr>
          <p:cNvPr id="8200" name="Text Box 49"/>
          <p:cNvSpPr txBox="1">
            <a:spLocks noChangeArrowheads="1"/>
          </p:cNvSpPr>
          <p:nvPr/>
        </p:nvSpPr>
        <p:spPr bwMode="auto">
          <a:xfrm>
            <a:off x="44450" y="5815013"/>
            <a:ext cx="1739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Aft>
                <a:spcPct val="40000"/>
              </a:spcAft>
              <a:buFont typeface="Symbol" pitchFamily="18" charset="2"/>
              <a:buNone/>
            </a:pPr>
            <a:r>
              <a:rPr lang="es-ES_tradnl" b="1" dirty="0">
                <a:solidFill>
                  <a:srgbClr val="0070C0"/>
                </a:solidFill>
                <a:sym typeface="Symbol" pitchFamily="18" charset="2"/>
              </a:rPr>
              <a:t>STEP 4</a:t>
            </a:r>
          </a:p>
        </p:txBody>
      </p:sp>
      <p:grpSp>
        <p:nvGrpSpPr>
          <p:cNvPr id="2" name="Agrupar 57"/>
          <p:cNvGrpSpPr>
            <a:grpSpLocks/>
          </p:cNvGrpSpPr>
          <p:nvPr/>
        </p:nvGrpSpPr>
        <p:grpSpPr bwMode="auto">
          <a:xfrm>
            <a:off x="2667000" y="957263"/>
            <a:ext cx="5257800" cy="5637212"/>
            <a:chOff x="2667000" y="957269"/>
            <a:chExt cx="5257800" cy="5637505"/>
          </a:xfrm>
        </p:grpSpPr>
        <p:cxnSp>
          <p:nvCxnSpPr>
            <p:cNvPr id="61" name="Conector recto 60"/>
            <p:cNvCxnSpPr>
              <a:endCxn id="139" idx="4"/>
            </p:cNvCxnSpPr>
            <p:nvPr/>
          </p:nvCxnSpPr>
          <p:spPr bwMode="auto">
            <a:xfrm rot="5400000">
              <a:off x="2820063" y="3471206"/>
              <a:ext cx="5027873" cy="0"/>
            </a:xfrm>
            <a:prstGeom prst="line">
              <a:avLst/>
            </a:prstGeom>
            <a:solidFill>
              <a:schemeClr val="accent1"/>
            </a:solidFill>
            <a:ln w="38100" cap="rnd" cmpd="sng" algn="ctr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63500" dist="35921" dir="2700000" algn="ctr" rotWithShape="0">
                <a:schemeClr val="tx1"/>
              </a:outerShdw>
            </a:effectLst>
          </p:spPr>
        </p:cxnSp>
        <p:grpSp>
          <p:nvGrpSpPr>
            <p:cNvPr id="3" name="Agrupar 36"/>
            <p:cNvGrpSpPr>
              <a:grpSpLocks/>
            </p:cNvGrpSpPr>
            <p:nvPr/>
          </p:nvGrpSpPr>
          <p:grpSpPr bwMode="auto">
            <a:xfrm>
              <a:off x="4076700" y="1030115"/>
              <a:ext cx="2362200" cy="696510"/>
              <a:chOff x="5927623" y="1944515"/>
              <a:chExt cx="1905000" cy="696510"/>
            </a:xfrm>
          </p:grpSpPr>
          <p:sp>
            <p:nvSpPr>
              <p:cNvPr id="63" name="Rectángulo redondeado 62"/>
              <p:cNvSpPr/>
              <p:nvPr/>
            </p:nvSpPr>
            <p:spPr bwMode="auto">
              <a:xfrm>
                <a:off x="5927623" y="1981228"/>
                <a:ext cx="1905000" cy="609600"/>
              </a:xfrm>
              <a:prstGeom prst="roundRect">
                <a:avLst/>
              </a:prstGeom>
              <a:solidFill>
                <a:srgbClr val="BBAA4A">
                  <a:alpha val="77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64" name="Text Box 11"/>
              <p:cNvSpPr txBox="1">
                <a:spLocks noChangeArrowheads="1"/>
              </p:cNvSpPr>
              <p:nvPr/>
            </p:nvSpPr>
            <p:spPr bwMode="auto">
              <a:xfrm>
                <a:off x="5927623" y="1944515"/>
                <a:ext cx="1879395" cy="696510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20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COPD Exacerbation diagnosis</a:t>
                </a:r>
              </a:p>
            </p:txBody>
          </p:sp>
        </p:grpSp>
        <p:grpSp>
          <p:nvGrpSpPr>
            <p:cNvPr id="4" name="Agrupar 77"/>
            <p:cNvGrpSpPr>
              <a:grpSpLocks/>
            </p:cNvGrpSpPr>
            <p:nvPr/>
          </p:nvGrpSpPr>
          <p:grpSpPr bwMode="auto">
            <a:xfrm>
              <a:off x="4191000" y="2286000"/>
              <a:ext cx="2362200" cy="609600"/>
              <a:chOff x="3962400" y="3276600"/>
              <a:chExt cx="2362200" cy="609600"/>
            </a:xfrm>
          </p:grpSpPr>
          <p:sp>
            <p:nvSpPr>
              <p:cNvPr id="66" name="Rectángulo redondeado 65"/>
              <p:cNvSpPr/>
              <p:nvPr/>
            </p:nvSpPr>
            <p:spPr bwMode="auto">
              <a:xfrm>
                <a:off x="3962400" y="3276600"/>
                <a:ext cx="2362200" cy="609600"/>
              </a:xfrm>
              <a:prstGeom prst="roundRect">
                <a:avLst/>
              </a:prstGeom>
              <a:solidFill>
                <a:srgbClr val="BBAA4A">
                  <a:alpha val="77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67" name="Text Box 11"/>
              <p:cNvSpPr txBox="1">
                <a:spLocks noChangeArrowheads="1"/>
              </p:cNvSpPr>
              <p:nvPr/>
            </p:nvSpPr>
            <p:spPr bwMode="auto">
              <a:xfrm>
                <a:off x="4022034" y="3381628"/>
                <a:ext cx="2254250" cy="38871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wrap="square"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20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Severity </a:t>
                </a:r>
                <a:r>
                  <a:rPr lang="en-GB" sz="2000" b="1" dirty="0" err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assesment</a:t>
                </a:r>
                <a:endParaRPr lang="en-GB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5" name="Agrupar 128"/>
            <p:cNvGrpSpPr>
              <a:grpSpLocks/>
            </p:cNvGrpSpPr>
            <p:nvPr/>
          </p:nvGrpSpPr>
          <p:grpSpPr bwMode="auto">
            <a:xfrm>
              <a:off x="4191000" y="3657600"/>
              <a:ext cx="2362200" cy="457200"/>
              <a:chOff x="4191000" y="3657600"/>
              <a:chExt cx="2362200" cy="457200"/>
            </a:xfrm>
          </p:grpSpPr>
          <p:sp>
            <p:nvSpPr>
              <p:cNvPr id="71" name="Rectángulo redondeado 70"/>
              <p:cNvSpPr/>
              <p:nvPr/>
            </p:nvSpPr>
            <p:spPr bwMode="auto">
              <a:xfrm>
                <a:off x="4191000" y="3657600"/>
                <a:ext cx="2362200" cy="457200"/>
              </a:xfrm>
              <a:prstGeom prst="roundRect">
                <a:avLst/>
              </a:prstGeom>
              <a:solidFill>
                <a:srgbClr val="BBAA4A">
                  <a:alpha val="77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72" name="Text Box 11"/>
              <p:cNvSpPr txBox="1">
                <a:spLocks noChangeArrowheads="1"/>
              </p:cNvSpPr>
              <p:nvPr/>
            </p:nvSpPr>
            <p:spPr bwMode="auto">
              <a:xfrm>
                <a:off x="4298950" y="3685043"/>
                <a:ext cx="2146300" cy="38871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2000" b="1" dirty="0" err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Etiology</a:t>
                </a:r>
                <a:endParaRPr lang="en-GB" sz="20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6" name="Agrupar 266"/>
            <p:cNvGrpSpPr>
              <a:grpSpLocks/>
            </p:cNvGrpSpPr>
            <p:nvPr/>
          </p:nvGrpSpPr>
          <p:grpSpPr bwMode="auto">
            <a:xfrm>
              <a:off x="2667000" y="4267200"/>
              <a:ext cx="5257800" cy="762000"/>
              <a:chOff x="2514600" y="3429000"/>
              <a:chExt cx="5257800" cy="762000"/>
            </a:xfrm>
          </p:grpSpPr>
          <p:grpSp>
            <p:nvGrpSpPr>
              <p:cNvPr id="7" name="Agrupar 107"/>
              <p:cNvGrpSpPr>
                <a:grpSpLocks/>
              </p:cNvGrpSpPr>
              <p:nvPr/>
            </p:nvGrpSpPr>
            <p:grpSpPr bwMode="auto">
              <a:xfrm>
                <a:off x="2514600" y="3810000"/>
                <a:ext cx="2057400" cy="381000"/>
                <a:chOff x="2514600" y="3733800"/>
                <a:chExt cx="2057400" cy="381000"/>
              </a:xfrm>
            </p:grpSpPr>
            <p:sp>
              <p:nvSpPr>
                <p:cNvPr id="108" name="Rectángulo redondeado 107"/>
                <p:cNvSpPr/>
                <p:nvPr/>
              </p:nvSpPr>
              <p:spPr bwMode="auto">
                <a:xfrm>
                  <a:off x="2514600" y="3733800"/>
                  <a:ext cx="2057400" cy="381000"/>
                </a:xfrm>
                <a:prstGeom prst="roundRect">
                  <a:avLst/>
                </a:prstGeom>
                <a:solidFill>
                  <a:schemeClr val="accent5">
                    <a:alpha val="88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63500" dist="35921" dir="2700000" algn="ctr" rotWithShape="0">
                    <a:schemeClr val="tx1"/>
                  </a:outerShdw>
                  <a:reflection stA="50000" endPos="75000" dist="12700" dir="5400000" sy="-100000" algn="bl" rotWithShape="0"/>
                </a:effectLst>
              </p:spPr>
              <p:txBody>
                <a:bodyPr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buFont typeface="Symbol" charset="2"/>
                    <a:buNone/>
                    <a:defRPr/>
                  </a:pPr>
                  <a:endParaRPr lang="es-ES_tradnl" sz="12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charset="0"/>
                    <a:cs typeface="+mn-cs"/>
                    <a:sym typeface="Symbol" charset="2"/>
                  </a:endParaRPr>
                </a:p>
              </p:txBody>
            </p:sp>
            <p:sp>
              <p:nvSpPr>
                <p:cNvPr id="109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608263" y="3777361"/>
                  <a:ext cx="1870075" cy="296380"/>
                </a:xfrm>
                <a:prstGeom prst="rect">
                  <a:avLst/>
                </a:prstGeom>
                <a:noFill/>
                <a:ln w="52451">
                  <a:noFill/>
                  <a:miter lim="800000"/>
                  <a:headEnd/>
                  <a:tailEnd/>
                </a:ln>
                <a:effectLst/>
              </p:spPr>
              <p:txBody>
                <a:bodyPr lIns="80138" tIns="40069" rIns="80138" bIns="40069" anchor="b">
                  <a:spAutoFit/>
                </a:bodyPr>
                <a:lstStyle/>
                <a:p>
                  <a:pPr algn="ctr" defTabSz="801688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sz="1400" b="1" dirty="0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cs typeface="+mn-cs"/>
                      <a:sym typeface="Symbol" charset="2"/>
                    </a:rPr>
                    <a:t>Primary Care</a:t>
                  </a:r>
                  <a:endParaRPr lang="en-GB" sz="1200" b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endParaRPr>
                </a:p>
              </p:txBody>
            </p:sp>
          </p:grpSp>
          <p:cxnSp>
            <p:nvCxnSpPr>
              <p:cNvPr id="101" name="Conector recto 100"/>
              <p:cNvCxnSpPr/>
              <p:nvPr/>
            </p:nvCxnSpPr>
            <p:spPr bwMode="auto">
              <a:xfrm>
                <a:off x="5181600" y="3505382"/>
                <a:ext cx="1676400" cy="304816"/>
              </a:xfrm>
              <a:prstGeom prst="line">
                <a:avLst/>
              </a:prstGeom>
              <a:solidFill>
                <a:schemeClr val="accent1"/>
              </a:solidFill>
              <a:ln w="1905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02" name="Conector recto 101"/>
              <p:cNvCxnSpPr/>
              <p:nvPr/>
            </p:nvCxnSpPr>
            <p:spPr bwMode="auto">
              <a:xfrm flipV="1">
                <a:off x="3581400" y="3505382"/>
                <a:ext cx="1524000" cy="304816"/>
              </a:xfrm>
              <a:prstGeom prst="line">
                <a:avLst/>
              </a:prstGeom>
              <a:solidFill>
                <a:schemeClr val="accent1"/>
              </a:solidFill>
              <a:ln w="1905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03" name="Conector recto 102"/>
              <p:cNvCxnSpPr/>
              <p:nvPr/>
            </p:nvCxnSpPr>
            <p:spPr bwMode="auto">
              <a:xfrm>
                <a:off x="4572000" y="3962606"/>
                <a:ext cx="1143000" cy="1588"/>
              </a:xfrm>
              <a:prstGeom prst="line">
                <a:avLst/>
              </a:prstGeom>
              <a:solidFill>
                <a:schemeClr val="accent1"/>
              </a:solidFill>
              <a:ln w="1905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grpSp>
            <p:nvGrpSpPr>
              <p:cNvPr id="8" name="Agrupar 110"/>
              <p:cNvGrpSpPr>
                <a:grpSpLocks/>
              </p:cNvGrpSpPr>
              <p:nvPr/>
            </p:nvGrpSpPr>
            <p:grpSpPr bwMode="auto">
              <a:xfrm>
                <a:off x="5715000" y="3810000"/>
                <a:ext cx="2057400" cy="381000"/>
                <a:chOff x="2514600" y="3733800"/>
                <a:chExt cx="2057400" cy="381000"/>
              </a:xfrm>
            </p:grpSpPr>
            <p:sp>
              <p:nvSpPr>
                <p:cNvPr id="106" name="Rectángulo redondeado 105"/>
                <p:cNvSpPr/>
                <p:nvPr/>
              </p:nvSpPr>
              <p:spPr bwMode="auto">
                <a:xfrm>
                  <a:off x="2514600" y="3733800"/>
                  <a:ext cx="2057400" cy="381000"/>
                </a:xfrm>
                <a:prstGeom prst="roundRect">
                  <a:avLst/>
                </a:prstGeom>
                <a:solidFill>
                  <a:schemeClr val="accent5">
                    <a:alpha val="88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63500" dist="35921" dir="2700000" algn="ctr" rotWithShape="0">
                    <a:schemeClr val="tx1"/>
                  </a:outerShdw>
                  <a:reflection stA="50000" endPos="75000" dist="12700" dir="5400000" sy="-100000" algn="bl" rotWithShape="0"/>
                </a:effectLst>
              </p:spPr>
              <p:txBody>
                <a:bodyPr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buFont typeface="Symbol" charset="2"/>
                    <a:buNone/>
                    <a:defRPr/>
                  </a:pPr>
                  <a:endParaRPr lang="es-ES_tradnl" sz="12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charset="0"/>
                    <a:cs typeface="+mn-cs"/>
                    <a:sym typeface="Symbol" charset="2"/>
                  </a:endParaRPr>
                </a:p>
              </p:txBody>
            </p:sp>
            <p:sp>
              <p:nvSpPr>
                <p:cNvPr id="107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608263" y="3778949"/>
                  <a:ext cx="1870075" cy="296380"/>
                </a:xfrm>
                <a:prstGeom prst="rect">
                  <a:avLst/>
                </a:prstGeom>
                <a:noFill/>
                <a:ln w="52451">
                  <a:noFill/>
                  <a:miter lim="800000"/>
                  <a:headEnd/>
                  <a:tailEnd/>
                </a:ln>
                <a:effectLst/>
              </p:spPr>
              <p:txBody>
                <a:bodyPr lIns="80138" tIns="40069" rIns="80138" bIns="40069" anchor="b">
                  <a:spAutoFit/>
                </a:bodyPr>
                <a:lstStyle/>
                <a:p>
                  <a:pPr algn="ctr" defTabSz="801688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sz="1400" b="1" dirty="0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cs typeface="+mn-cs"/>
                      <a:sym typeface="Symbol" charset="2"/>
                    </a:rPr>
                    <a:t>Hospital</a:t>
                  </a:r>
                  <a:endParaRPr lang="en-GB" sz="1200" b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endParaRPr>
                </a:p>
              </p:txBody>
            </p:sp>
          </p:grpSp>
          <p:sp>
            <p:nvSpPr>
              <p:cNvPr id="105" name="Elipse 104"/>
              <p:cNvSpPr/>
              <p:nvPr/>
            </p:nvSpPr>
            <p:spPr bwMode="auto">
              <a:xfrm>
                <a:off x="5105400" y="3429178"/>
                <a:ext cx="152400" cy="152408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9" name="Agrupar 129"/>
            <p:cNvGrpSpPr>
              <a:grpSpLocks/>
            </p:cNvGrpSpPr>
            <p:nvPr/>
          </p:nvGrpSpPr>
          <p:grpSpPr bwMode="auto">
            <a:xfrm>
              <a:off x="4191000" y="5299374"/>
              <a:ext cx="2362200" cy="457200"/>
              <a:chOff x="4191000" y="3657600"/>
              <a:chExt cx="2362200" cy="457200"/>
            </a:xfrm>
          </p:grpSpPr>
          <p:sp>
            <p:nvSpPr>
              <p:cNvPr id="131" name="Rectángulo redondeado 130"/>
              <p:cNvSpPr/>
              <p:nvPr/>
            </p:nvSpPr>
            <p:spPr bwMode="auto">
              <a:xfrm>
                <a:off x="4191000" y="3657600"/>
                <a:ext cx="2362200" cy="457200"/>
              </a:xfrm>
              <a:prstGeom prst="roundRect">
                <a:avLst/>
              </a:prstGeom>
              <a:solidFill>
                <a:srgbClr val="BBAA4A">
                  <a:alpha val="77000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  <a:reflection stA="50000" endPos="75000" dist="12700" dir="5400000" sy="-100000" algn="bl" rotWithShape="0"/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1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  <p:sp>
            <p:nvSpPr>
              <p:cNvPr id="132" name="Text Box 11"/>
              <p:cNvSpPr txBox="1">
                <a:spLocks noChangeArrowheads="1"/>
              </p:cNvSpPr>
              <p:nvPr/>
            </p:nvSpPr>
            <p:spPr bwMode="auto">
              <a:xfrm>
                <a:off x="4298950" y="3704710"/>
                <a:ext cx="2146300" cy="388717"/>
              </a:xfrm>
              <a:prstGeom prst="rect">
                <a:avLst/>
              </a:prstGeom>
              <a:noFill/>
              <a:ln w="52451">
                <a:noFill/>
                <a:miter lim="800000"/>
                <a:headEnd/>
                <a:tailEnd/>
              </a:ln>
              <a:effectLst/>
            </p:spPr>
            <p:txBody>
              <a:bodyPr lIns="80138" tIns="40069" rIns="80138" bIns="40069" anchor="b">
                <a:spAutoFit/>
              </a:bodyPr>
              <a:lstStyle/>
              <a:p>
                <a:pPr algn="ctr" defTabSz="801688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GB" sz="20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rPr>
                  <a:t>Treatment</a:t>
                </a:r>
                <a:endParaRPr lang="en-GB" sz="1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+mn-cs"/>
                  <a:sym typeface="Symbol" charset="2"/>
                </a:endParaRPr>
              </a:p>
            </p:txBody>
          </p:sp>
        </p:grpSp>
        <p:grpSp>
          <p:nvGrpSpPr>
            <p:cNvPr id="10" name="Agrupar 266"/>
            <p:cNvGrpSpPr>
              <a:grpSpLocks/>
            </p:cNvGrpSpPr>
            <p:nvPr/>
          </p:nvGrpSpPr>
          <p:grpSpPr bwMode="auto">
            <a:xfrm>
              <a:off x="2667000" y="5832774"/>
              <a:ext cx="5257800" cy="762000"/>
              <a:chOff x="2514600" y="3429000"/>
              <a:chExt cx="5257800" cy="762000"/>
            </a:xfrm>
          </p:grpSpPr>
          <p:grpSp>
            <p:nvGrpSpPr>
              <p:cNvPr id="11" name="Agrupar 107"/>
              <p:cNvGrpSpPr>
                <a:grpSpLocks/>
              </p:cNvGrpSpPr>
              <p:nvPr/>
            </p:nvGrpSpPr>
            <p:grpSpPr bwMode="auto">
              <a:xfrm>
                <a:off x="2514600" y="3810000"/>
                <a:ext cx="2057400" cy="381000"/>
                <a:chOff x="2514600" y="3733800"/>
                <a:chExt cx="2057400" cy="381000"/>
              </a:xfrm>
            </p:grpSpPr>
            <p:sp>
              <p:nvSpPr>
                <p:cNvPr id="142" name="Rectángulo redondeado 141"/>
                <p:cNvSpPr/>
                <p:nvPr/>
              </p:nvSpPr>
              <p:spPr bwMode="auto">
                <a:xfrm>
                  <a:off x="2514600" y="3733800"/>
                  <a:ext cx="2057400" cy="381000"/>
                </a:xfrm>
                <a:prstGeom prst="roundRect">
                  <a:avLst/>
                </a:prstGeom>
                <a:solidFill>
                  <a:schemeClr val="accent5">
                    <a:alpha val="88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63500" dist="35921" dir="2700000" algn="ctr" rotWithShape="0">
                    <a:schemeClr val="tx1"/>
                  </a:outerShdw>
                  <a:reflection stA="50000" endPos="75000" dist="12700" dir="5400000" sy="-100000" algn="bl" rotWithShape="0"/>
                </a:effectLst>
              </p:spPr>
              <p:txBody>
                <a:bodyPr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buFont typeface="Symbol" charset="2"/>
                    <a:buNone/>
                    <a:defRPr/>
                  </a:pPr>
                  <a:endParaRPr lang="es-ES_tradnl" sz="12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charset="0"/>
                    <a:cs typeface="+mn-cs"/>
                    <a:sym typeface="Symbol" charset="2"/>
                  </a:endParaRPr>
                </a:p>
              </p:txBody>
            </p:sp>
            <p:sp>
              <p:nvSpPr>
                <p:cNvPr id="143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608263" y="3777143"/>
                  <a:ext cx="1870075" cy="296380"/>
                </a:xfrm>
                <a:prstGeom prst="rect">
                  <a:avLst/>
                </a:prstGeom>
                <a:noFill/>
                <a:ln w="52451">
                  <a:noFill/>
                  <a:miter lim="800000"/>
                  <a:headEnd/>
                  <a:tailEnd/>
                </a:ln>
                <a:effectLst/>
              </p:spPr>
              <p:txBody>
                <a:bodyPr lIns="80138" tIns="40069" rIns="80138" bIns="40069" anchor="b">
                  <a:spAutoFit/>
                </a:bodyPr>
                <a:lstStyle/>
                <a:p>
                  <a:pPr algn="ctr" defTabSz="801688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sz="1400" b="1" dirty="0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cs typeface="+mn-cs"/>
                      <a:sym typeface="Symbol" charset="2"/>
                    </a:rPr>
                    <a:t>Primary Care</a:t>
                  </a:r>
                  <a:endParaRPr lang="en-GB" sz="1200" b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endParaRPr>
                </a:p>
              </p:txBody>
            </p:sp>
          </p:grpSp>
          <p:cxnSp>
            <p:nvCxnSpPr>
              <p:cNvPr id="135" name="Conector recto 134"/>
              <p:cNvCxnSpPr/>
              <p:nvPr/>
            </p:nvCxnSpPr>
            <p:spPr bwMode="auto">
              <a:xfrm>
                <a:off x="5181600" y="3505164"/>
                <a:ext cx="1676400" cy="304816"/>
              </a:xfrm>
              <a:prstGeom prst="line">
                <a:avLst/>
              </a:prstGeom>
              <a:solidFill>
                <a:schemeClr val="accent1"/>
              </a:solidFill>
              <a:ln w="1905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36" name="Conector recto 135"/>
              <p:cNvCxnSpPr/>
              <p:nvPr/>
            </p:nvCxnSpPr>
            <p:spPr bwMode="auto">
              <a:xfrm flipV="1">
                <a:off x="3581400" y="3505164"/>
                <a:ext cx="1524000" cy="304816"/>
              </a:xfrm>
              <a:prstGeom prst="line">
                <a:avLst/>
              </a:prstGeom>
              <a:solidFill>
                <a:schemeClr val="accent1"/>
              </a:solidFill>
              <a:ln w="1905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cxnSp>
            <p:nvCxnSpPr>
              <p:cNvPr id="137" name="Conector recto 136"/>
              <p:cNvCxnSpPr/>
              <p:nvPr/>
            </p:nvCxnSpPr>
            <p:spPr bwMode="auto">
              <a:xfrm>
                <a:off x="4572000" y="3962388"/>
                <a:ext cx="1143000" cy="1588"/>
              </a:xfrm>
              <a:prstGeom prst="line">
                <a:avLst/>
              </a:prstGeom>
              <a:solidFill>
                <a:schemeClr val="accent1"/>
              </a:solidFill>
              <a:ln w="19050" cap="rnd" cmpd="sng" algn="ctr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</p:cxnSp>
          <p:grpSp>
            <p:nvGrpSpPr>
              <p:cNvPr id="12" name="Agrupar 110"/>
              <p:cNvGrpSpPr>
                <a:grpSpLocks/>
              </p:cNvGrpSpPr>
              <p:nvPr/>
            </p:nvGrpSpPr>
            <p:grpSpPr bwMode="auto">
              <a:xfrm>
                <a:off x="5715000" y="3810000"/>
                <a:ext cx="2057400" cy="381000"/>
                <a:chOff x="2514600" y="3733800"/>
                <a:chExt cx="2057400" cy="381000"/>
              </a:xfrm>
            </p:grpSpPr>
            <p:sp>
              <p:nvSpPr>
                <p:cNvPr id="140" name="Rectángulo redondeado 139"/>
                <p:cNvSpPr/>
                <p:nvPr/>
              </p:nvSpPr>
              <p:spPr bwMode="auto">
                <a:xfrm>
                  <a:off x="2514600" y="3733800"/>
                  <a:ext cx="2057400" cy="381000"/>
                </a:xfrm>
                <a:prstGeom prst="roundRect">
                  <a:avLst/>
                </a:prstGeom>
                <a:solidFill>
                  <a:schemeClr val="accent5">
                    <a:alpha val="88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63500" dist="35921" dir="2700000" algn="ctr" rotWithShape="0">
                    <a:schemeClr val="tx1"/>
                  </a:outerShdw>
                  <a:reflection stA="50000" endPos="75000" dist="12700" dir="5400000" sy="-100000" algn="bl" rotWithShape="0"/>
                </a:effectLst>
              </p:spPr>
              <p:txBody>
                <a:bodyPr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buFont typeface="Symbol" charset="2"/>
                    <a:buNone/>
                    <a:defRPr/>
                  </a:pPr>
                  <a:endParaRPr lang="es-ES_tradnl" sz="1200" b="1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charset="0"/>
                    <a:cs typeface="+mn-cs"/>
                    <a:sym typeface="Symbol" charset="2"/>
                  </a:endParaRPr>
                </a:p>
              </p:txBody>
            </p:sp>
            <p:sp>
              <p:nvSpPr>
                <p:cNvPr id="141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628141" y="3777212"/>
                  <a:ext cx="1870075" cy="296380"/>
                </a:xfrm>
                <a:prstGeom prst="rect">
                  <a:avLst/>
                </a:prstGeom>
                <a:noFill/>
                <a:ln w="52451">
                  <a:noFill/>
                  <a:miter lim="800000"/>
                  <a:headEnd/>
                  <a:tailEnd/>
                </a:ln>
                <a:effectLst/>
              </p:spPr>
              <p:txBody>
                <a:bodyPr lIns="80138" tIns="40069" rIns="80138" bIns="40069" anchor="b">
                  <a:spAutoFit/>
                </a:bodyPr>
                <a:lstStyle/>
                <a:p>
                  <a:pPr algn="ctr" defTabSz="801688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GB" sz="1400" b="1" dirty="0">
                      <a:solidFill>
                        <a:srgbClr val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cs typeface="+mn-cs"/>
                      <a:sym typeface="Symbol" charset="2"/>
                    </a:rPr>
                    <a:t>Hospital</a:t>
                  </a:r>
                  <a:endParaRPr lang="en-GB" sz="1200" b="1" dirty="0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cs typeface="+mn-cs"/>
                    <a:sym typeface="Symbol" charset="2"/>
                  </a:endParaRPr>
                </a:p>
              </p:txBody>
            </p:sp>
          </p:grpSp>
          <p:sp>
            <p:nvSpPr>
              <p:cNvPr id="139" name="Elipse 138"/>
              <p:cNvSpPr/>
              <p:nvPr/>
            </p:nvSpPr>
            <p:spPr bwMode="auto">
              <a:xfrm>
                <a:off x="5105400" y="3428960"/>
                <a:ext cx="152400" cy="152408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5921" dir="2700000" algn="ctr" rotWithShape="0">
                  <a:schemeClr val="tx1"/>
                </a:outerShdw>
              </a:effectLst>
            </p:spPr>
            <p:txBody>
              <a:bodyPr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buFont typeface="Symbol" charset="2"/>
                  <a:buNone/>
                  <a:defRPr/>
                </a:pPr>
                <a:endParaRPr lang="es-ES_tradnl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charset="0"/>
                  <a:cs typeface="+mn-cs"/>
                  <a:sym typeface="Symbol" charset="2"/>
                </a:endParaRPr>
              </a:p>
            </p:txBody>
          </p:sp>
        </p:grpSp>
      </p:grpSp>
      <p:cxnSp>
        <p:nvCxnSpPr>
          <p:cNvPr id="145" name="Conector recto 144"/>
          <p:cNvCxnSpPr/>
          <p:nvPr/>
        </p:nvCxnSpPr>
        <p:spPr>
          <a:xfrm>
            <a:off x="0" y="5181600"/>
            <a:ext cx="9144000" cy="1588"/>
          </a:xfrm>
          <a:prstGeom prst="line">
            <a:avLst/>
          </a:prstGeom>
          <a:ln w="28575" cmpd="sng">
            <a:solidFill>
              <a:schemeClr val="accent6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2" name="51 Imagen" descr="gesepoc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99960" y="231425"/>
            <a:ext cx="1436536" cy="756474"/>
          </a:xfrm>
          <a:prstGeom prst="rect">
            <a:avLst/>
          </a:prstGeom>
        </p:spPr>
      </p:pic>
      <p:sp>
        <p:nvSpPr>
          <p:cNvPr id="49" name="Rectangle 12"/>
          <p:cNvSpPr txBox="1">
            <a:spLocks noChangeArrowheads="1"/>
          </p:cNvSpPr>
          <p:nvPr/>
        </p:nvSpPr>
        <p:spPr>
          <a:xfrm>
            <a:off x="815618" y="141875"/>
            <a:ext cx="3261082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  <a:softEdge rad="63500"/>
          </a:effec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3300"/>
              </a:buClr>
              <a:buSzPct val="100000"/>
              <a:buFont typeface="Trebuchet MS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s-ES" sz="4000" b="1" dirty="0">
                <a:latin typeface="+mj-lt"/>
                <a:ea typeface="+mj-ea"/>
                <a:cs typeface="+mj-cs"/>
              </a:rPr>
              <a:t>Management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lodaterol">
  <a:themeElements>
    <a:clrScheme name="striverdi">
      <a:dk1>
        <a:srgbClr val="165357"/>
      </a:dk1>
      <a:lt1>
        <a:srgbClr val="FFED34"/>
      </a:lt1>
      <a:dk2>
        <a:srgbClr val="3C3D3C"/>
      </a:dk2>
      <a:lt2>
        <a:srgbClr val="FFFFFF"/>
      </a:lt2>
      <a:accent1>
        <a:srgbClr val="4B2B71"/>
      </a:accent1>
      <a:accent2>
        <a:srgbClr val="46A7E2"/>
      </a:accent2>
      <a:accent3>
        <a:srgbClr val="BC2580"/>
      </a:accent3>
      <a:accent4>
        <a:srgbClr val="C96029"/>
      </a:accent4>
      <a:accent5>
        <a:srgbClr val="6F6155"/>
      </a:accent5>
      <a:accent6>
        <a:srgbClr val="8CC4DA"/>
      </a:accent6>
      <a:hlink>
        <a:srgbClr val="91B84D"/>
      </a:hlink>
      <a:folHlink>
        <a:srgbClr val="FFFBD6"/>
      </a:folHlink>
    </a:clrScheme>
    <a:fontScheme name="fuentes striverdi">
      <a:majorFont>
        <a:latin typeface="Ubuntu Medium"/>
        <a:ea typeface=""/>
        <a:cs typeface=""/>
      </a:majorFont>
      <a:minorFont>
        <a:latin typeface="Ubuntu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Geneva" pitchFamily="1" charset="-128"/>
          </a:defRPr>
        </a:defPPr>
      </a:lstStyle>
    </a:spDef>
    <a:lnDef>
      <a:spPr bwMode="auto">
        <a:solidFill>
          <a:schemeClr val="accent1"/>
        </a:solidFill>
        <a:ln w="1905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3476</TotalTime>
  <Words>1332</Words>
  <Application>Microsoft Office PowerPoint</Application>
  <PresentationFormat>On-screen Show (4:3)</PresentationFormat>
  <Paragraphs>323</Paragraphs>
  <Slides>19</Slides>
  <Notes>17</Notes>
  <HiddenSlides>1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6" baseType="lpstr">
      <vt:lpstr>ＭＳ Ｐゴシック</vt:lpstr>
      <vt:lpstr>ＭＳ Ｐゴシック</vt:lpstr>
      <vt:lpstr>Arial</vt:lpstr>
      <vt:lpstr>Calibri</vt:lpstr>
      <vt:lpstr>Geneva</vt:lpstr>
      <vt:lpstr>Lucida Grande</vt:lpstr>
      <vt:lpstr>Symbol</vt:lpstr>
      <vt:lpstr>Times New Roman</vt:lpstr>
      <vt:lpstr>Trebuchet MS</vt:lpstr>
      <vt:lpstr>Ubuntu</vt:lpstr>
      <vt:lpstr>Ubuntu Light</vt:lpstr>
      <vt:lpstr>Wingdings</vt:lpstr>
      <vt:lpstr>Tema de Office</vt:lpstr>
      <vt:lpstr>1_Diseño personalizado</vt:lpstr>
      <vt:lpstr>Diseño personalizado</vt:lpstr>
      <vt:lpstr>1_Olodaterol</vt:lpstr>
      <vt:lpstr>CorelDRAW</vt:lpstr>
      <vt:lpstr>Prediction and management of COPD exacerbation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* *</dc:creator>
  <cp:lastModifiedBy>Linda Kennison</cp:lastModifiedBy>
  <cp:revision>224</cp:revision>
  <dcterms:created xsi:type="dcterms:W3CDTF">2010-05-13T09:37:14Z</dcterms:created>
  <dcterms:modified xsi:type="dcterms:W3CDTF">2017-08-22T07:58:34Z</dcterms:modified>
</cp:coreProperties>
</file>