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3" r:id="rId6"/>
    <p:sldId id="264" r:id="rId7"/>
    <p:sldId id="261" r:id="rId8"/>
    <p:sldId id="270" r:id="rId9"/>
    <p:sldId id="271" r:id="rId10"/>
    <p:sldId id="265" r:id="rId11"/>
    <p:sldId id="266" r:id="rId12"/>
    <p:sldId id="272" r:id="rId13"/>
    <p:sldId id="267" r:id="rId14"/>
    <p:sldId id="273"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an Williams" initials="S" lastIdx="7" clrIdx="0"/>
  <p:cmAuthor id="1" name="Rachel Orritt" initials="RO" lastIdx="7" clrIdx="1">
    <p:extLst>
      <p:ext uri="{19B8F6BF-5375-455C-9EA6-DF929625EA0E}">
        <p15:presenceInfo xmlns:p15="http://schemas.microsoft.com/office/powerpoint/2012/main" userId="S::rachel.orritt@europeanlung.org::6ee6d1ef-1b04-4121-90d5-f8bcf0f9a1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A4D4"/>
    <a:srgbClr val="00A5DF"/>
    <a:srgbClr val="336DAB"/>
    <a:srgbClr val="BADAF3"/>
    <a:srgbClr val="D1D3D4"/>
    <a:srgbClr val="9E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02A31-9F33-4D0E-B868-08086328C4B4}" v="33" dt="2019-05-16T10:23:08.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showGuides="1">
      <p:cViewPr varScale="1">
        <p:scale>
          <a:sx n="86" d="100"/>
          <a:sy n="86" d="100"/>
        </p:scale>
        <p:origin x="33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775-4A9B-44E2-B6AB-8DF6681F3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901736-1AEF-4F6F-879F-18376ECDA8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800BF7-B0A6-4ECC-A6A0-05C84D8AFDC6}"/>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5" name="Footer Placeholder 4">
            <a:extLst>
              <a:ext uri="{FF2B5EF4-FFF2-40B4-BE49-F238E27FC236}">
                <a16:creationId xmlns:a16="http://schemas.microsoft.com/office/drawing/2014/main" id="{4448C87A-B31A-42AD-AD63-36C719BC6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B1D3A0-964D-42F7-878E-6F8B04F0FAB6}"/>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136805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20C4-9640-45AC-8D68-AC76B9FDBF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246DAC-B0BB-445D-A843-0388E89E9C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27E209-9732-459B-B363-2E1620EE13B9}"/>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5" name="Footer Placeholder 4">
            <a:extLst>
              <a:ext uri="{FF2B5EF4-FFF2-40B4-BE49-F238E27FC236}">
                <a16:creationId xmlns:a16="http://schemas.microsoft.com/office/drawing/2014/main" id="{C8810026-669C-4C72-A97D-C10C844C8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D215B-FB97-49C5-8B52-A5B3D7038A8C}"/>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52575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CE2E0-FC3D-4DDD-B85F-04D96CABBB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F4A0A8-CED7-4AA0-B35D-AF9D6D3B0D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7B9894-34F7-4D5D-8966-68F06DE1B379}"/>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5" name="Footer Placeholder 4">
            <a:extLst>
              <a:ext uri="{FF2B5EF4-FFF2-40B4-BE49-F238E27FC236}">
                <a16:creationId xmlns:a16="http://schemas.microsoft.com/office/drawing/2014/main" id="{7F2ABE18-D181-4EDC-836D-4D574FFA9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C7FA40-8002-4CD5-85FB-36889C6005F3}"/>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302546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9638-3DD7-4312-8A18-EB606AA3E9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B28555-9413-4701-913D-06FF53360A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057C9-A370-497B-835C-39AE7908844B}"/>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5" name="Footer Placeholder 4">
            <a:extLst>
              <a:ext uri="{FF2B5EF4-FFF2-40B4-BE49-F238E27FC236}">
                <a16:creationId xmlns:a16="http://schemas.microsoft.com/office/drawing/2014/main" id="{329EB2C0-59F2-477B-B52E-64211417F8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F06B7-FC66-43DD-AD57-C72C1F3F84B7}"/>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371781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0C56-924F-4FCC-8E39-26559B9583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675838-43C5-471F-9E4D-CEE56705E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F59260-326C-4A29-B69A-FA321993929D}"/>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5" name="Footer Placeholder 4">
            <a:extLst>
              <a:ext uri="{FF2B5EF4-FFF2-40B4-BE49-F238E27FC236}">
                <a16:creationId xmlns:a16="http://schemas.microsoft.com/office/drawing/2014/main" id="{6E4EA11D-3D77-431B-B27E-8CFBB1855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FC0E9-5E3B-415A-B642-95E21965BAF9}"/>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366436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E91B-3BE8-4897-A12C-D474B508C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94887C-AB50-4380-8FFB-4BD8AB3857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D5339D-163F-4628-929E-327CCDF2F2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86309D-2293-4727-BC2F-6448775D8990}"/>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6" name="Footer Placeholder 5">
            <a:extLst>
              <a:ext uri="{FF2B5EF4-FFF2-40B4-BE49-F238E27FC236}">
                <a16:creationId xmlns:a16="http://schemas.microsoft.com/office/drawing/2014/main" id="{96A29B5A-8EC8-4F25-AB57-A8E04313EC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E33C79-C25F-4231-B4F3-9AE4F75D8555}"/>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395023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D553-A8AE-4C02-B26C-4796972A9D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E778C7-056F-4612-BBB1-FD800B905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A41BC-84DD-4744-9433-9660BA39C9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5E29F4-56BB-4C5F-8054-6EB89993C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A372E4-B49F-4815-839C-EF425E204A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832E9E-8A7A-461D-806C-B2EA12B09413}"/>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8" name="Footer Placeholder 7">
            <a:extLst>
              <a:ext uri="{FF2B5EF4-FFF2-40B4-BE49-F238E27FC236}">
                <a16:creationId xmlns:a16="http://schemas.microsoft.com/office/drawing/2014/main" id="{BAC22B96-A5A7-4A5D-B779-02EE6CCD06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472997-FB55-450F-9A18-D6D5962C473F}"/>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282321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065DB-7AA3-40A5-8236-1DC4AAF269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00C0AC-25E5-4888-A272-FB6F76004FDA}"/>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4" name="Footer Placeholder 3">
            <a:extLst>
              <a:ext uri="{FF2B5EF4-FFF2-40B4-BE49-F238E27FC236}">
                <a16:creationId xmlns:a16="http://schemas.microsoft.com/office/drawing/2014/main" id="{CB336C25-B592-4424-958F-807143DAB2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3BD39E-58CA-4173-893B-5A361603F99D}"/>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341965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6AE0B-F255-43AA-A9AD-050A5ED1CBBE}"/>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3" name="Footer Placeholder 2">
            <a:extLst>
              <a:ext uri="{FF2B5EF4-FFF2-40B4-BE49-F238E27FC236}">
                <a16:creationId xmlns:a16="http://schemas.microsoft.com/office/drawing/2014/main" id="{EDAAAA00-5DD0-4544-870B-F63AF4F916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134619-5C84-46E1-B1CD-F103366CD3EA}"/>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184885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E078-8172-4E04-8F8A-1652D481F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342340-3734-479E-A12D-E58CCD1A9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5FD934-404F-4255-9CF0-7951049B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E365B4-3B07-46B3-926C-08FAE72F96BF}"/>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6" name="Footer Placeholder 5">
            <a:extLst>
              <a:ext uri="{FF2B5EF4-FFF2-40B4-BE49-F238E27FC236}">
                <a16:creationId xmlns:a16="http://schemas.microsoft.com/office/drawing/2014/main" id="{FD8F8D54-A590-4BFD-90F2-E781AC3EE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522DF-6E46-48C2-A3B8-B0A67DA46853}"/>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6588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0E36-4FBB-434D-B6FC-A744D7510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468B31-07BF-4B4E-B3F3-3B4312685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0120E3-3FC4-4B7B-938B-5E91C1BD0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102E07-934E-408A-A4F4-2C0F390B9C23}"/>
              </a:ext>
            </a:extLst>
          </p:cNvPr>
          <p:cNvSpPr>
            <a:spLocks noGrp="1"/>
          </p:cNvSpPr>
          <p:nvPr>
            <p:ph type="dt" sz="half" idx="10"/>
          </p:nvPr>
        </p:nvSpPr>
        <p:spPr/>
        <p:txBody>
          <a:bodyPr/>
          <a:lstStyle/>
          <a:p>
            <a:fld id="{A702A539-C6E9-4451-9319-CE69160D0709}" type="datetimeFigureOut">
              <a:rPr lang="en-GB" smtClean="0"/>
              <a:pPr/>
              <a:t>16/05/2019</a:t>
            </a:fld>
            <a:endParaRPr lang="en-GB"/>
          </a:p>
        </p:txBody>
      </p:sp>
      <p:sp>
        <p:nvSpPr>
          <p:cNvPr id="6" name="Footer Placeholder 5">
            <a:extLst>
              <a:ext uri="{FF2B5EF4-FFF2-40B4-BE49-F238E27FC236}">
                <a16:creationId xmlns:a16="http://schemas.microsoft.com/office/drawing/2014/main" id="{F12F8FFE-EA88-4B61-8BA1-86A88B2E76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3CEC3-23D4-40F5-926A-065C633B1355}"/>
              </a:ext>
            </a:extLst>
          </p:cNvPr>
          <p:cNvSpPr>
            <a:spLocks noGrp="1"/>
          </p:cNvSpPr>
          <p:nvPr>
            <p:ph type="sldNum" sz="quarter" idx="12"/>
          </p:nvPr>
        </p:nvSpPr>
        <p:spPr/>
        <p:txBody>
          <a:bodyPr/>
          <a:lstStyle/>
          <a:p>
            <a:fld id="{4ABF0B7B-84A8-4654-9340-D70695F851A0}" type="slidenum">
              <a:rPr lang="en-GB" smtClean="0"/>
              <a:pPr/>
              <a:t>‹#›</a:t>
            </a:fld>
            <a:endParaRPr lang="en-GB"/>
          </a:p>
        </p:txBody>
      </p:sp>
    </p:spTree>
    <p:extLst>
      <p:ext uri="{BB962C8B-B14F-4D97-AF65-F5344CB8AC3E}">
        <p14:creationId xmlns:p14="http://schemas.microsoft.com/office/powerpoint/2010/main" val="406091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BED9E-A76C-49C2-98C7-2FB4DDA60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E83CCF-84FC-4D80-AB77-C7FE97E3F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66B98-7DFD-4854-AC3C-B9EC9CAA5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2A539-C6E9-4451-9319-CE69160D0709}" type="datetimeFigureOut">
              <a:rPr lang="en-GB" smtClean="0"/>
              <a:pPr/>
              <a:t>16/05/2019</a:t>
            </a:fld>
            <a:endParaRPr lang="en-GB"/>
          </a:p>
        </p:txBody>
      </p:sp>
      <p:sp>
        <p:nvSpPr>
          <p:cNvPr id="5" name="Footer Placeholder 4">
            <a:extLst>
              <a:ext uri="{FF2B5EF4-FFF2-40B4-BE49-F238E27FC236}">
                <a16:creationId xmlns:a16="http://schemas.microsoft.com/office/drawing/2014/main" id="{05C17C2B-E73D-4522-9D87-064487878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4F560-9C3C-4D03-ACCE-319E95319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F0B7B-84A8-4654-9340-D70695F851A0}" type="slidenum">
              <a:rPr lang="en-GB" smtClean="0"/>
              <a:pPr/>
              <a:t>‹#›</a:t>
            </a:fld>
            <a:endParaRPr lang="en-GB"/>
          </a:p>
        </p:txBody>
      </p:sp>
    </p:spTree>
    <p:extLst>
      <p:ext uri="{BB962C8B-B14F-4D97-AF65-F5344CB8AC3E}">
        <p14:creationId xmlns:p14="http://schemas.microsoft.com/office/powerpoint/2010/main" val="2308706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theipcrg.org/x/aIJZ" TargetMode="External"/><Relationship Id="rId3" Type="http://schemas.openxmlformats.org/officeDocument/2006/relationships/image" Target="../media/image2.png"/><Relationship Id="rId7"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0EB08-1882-463D-8F8E-449F927C4FFE}"/>
              </a:ext>
            </a:extLst>
          </p:cNvPr>
          <p:cNvPicPr>
            <a:picLocks noChangeAspect="1"/>
          </p:cNvPicPr>
          <p:nvPr/>
        </p:nvPicPr>
        <p:blipFill rotWithShape="1">
          <a:blip r:embed="rId2"/>
          <a:srcRect t="3394" r="58366" b="3003"/>
          <a:stretch/>
        </p:blipFill>
        <p:spPr>
          <a:xfrm>
            <a:off x="1" y="-266700"/>
            <a:ext cx="12191999" cy="7124700"/>
          </a:xfrm>
          <a:prstGeom prst="rect">
            <a:avLst/>
          </a:prstGeom>
        </p:spPr>
      </p:pic>
      <p:pic>
        <p:nvPicPr>
          <p:cNvPr id="4" name="Picture 3">
            <a:extLst>
              <a:ext uri="{FF2B5EF4-FFF2-40B4-BE49-F238E27FC236}">
                <a16:creationId xmlns:a16="http://schemas.microsoft.com/office/drawing/2014/main" id="{2E3B8175-B2C8-467B-98DB-7F7755952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79958"/>
            <a:ext cx="5715000" cy="923925"/>
          </a:xfrm>
          <a:prstGeom prst="rect">
            <a:avLst/>
          </a:prstGeom>
        </p:spPr>
      </p:pic>
      <p:sp>
        <p:nvSpPr>
          <p:cNvPr id="5" name="TextBox 4">
            <a:extLst>
              <a:ext uri="{FF2B5EF4-FFF2-40B4-BE49-F238E27FC236}">
                <a16:creationId xmlns:a16="http://schemas.microsoft.com/office/drawing/2014/main" id="{4DC2248F-4513-458A-BAC6-3E883DF2D41E}"/>
              </a:ext>
            </a:extLst>
          </p:cNvPr>
          <p:cNvSpPr txBox="1"/>
          <p:nvPr/>
        </p:nvSpPr>
        <p:spPr>
          <a:xfrm>
            <a:off x="2038350" y="2644170"/>
            <a:ext cx="8115300" cy="1569660"/>
          </a:xfrm>
          <a:prstGeom prst="rect">
            <a:avLst/>
          </a:prstGeom>
          <a:noFill/>
        </p:spPr>
        <p:txBody>
          <a:bodyPr wrap="square" rtlCol="0">
            <a:spAutoFit/>
          </a:bodyPr>
          <a:lstStyle/>
          <a:p>
            <a:r>
              <a:rPr lang="en-US" sz="3200" b="1" dirty="0">
                <a:solidFill>
                  <a:srgbClr val="336DAB"/>
                </a:solidFill>
              </a:rPr>
              <a:t>An implementation science project to improve prevention, diagnosis and treatment of chronic lung diseases where resources are limited.</a:t>
            </a:r>
            <a:endParaRPr lang="en-GB" sz="3200" b="1" dirty="0">
              <a:solidFill>
                <a:srgbClr val="336DAB"/>
              </a:solidFill>
            </a:endParaRPr>
          </a:p>
        </p:txBody>
      </p:sp>
      <p:sp>
        <p:nvSpPr>
          <p:cNvPr id="6" name="TextBox 5">
            <a:extLst>
              <a:ext uri="{FF2B5EF4-FFF2-40B4-BE49-F238E27FC236}">
                <a16:creationId xmlns:a16="http://schemas.microsoft.com/office/drawing/2014/main" id="{A06C174B-F3C7-44AE-81F3-2ED8DA91CFE8}"/>
              </a:ext>
            </a:extLst>
          </p:cNvPr>
          <p:cNvSpPr txBox="1"/>
          <p:nvPr/>
        </p:nvSpPr>
        <p:spPr>
          <a:xfrm>
            <a:off x="6134099" y="149776"/>
            <a:ext cx="2933700" cy="954107"/>
          </a:xfrm>
          <a:prstGeom prst="rect">
            <a:avLst/>
          </a:prstGeom>
          <a:noFill/>
        </p:spPr>
        <p:txBody>
          <a:bodyPr wrap="square" rtlCol="0">
            <a:spAutoFit/>
          </a:bodyPr>
          <a:lstStyle/>
          <a:p>
            <a:r>
              <a:rPr lang="en-US" sz="2800" b="1" dirty="0">
                <a:solidFill>
                  <a:srgbClr val="00A5DF"/>
                </a:solidFill>
              </a:rPr>
              <a:t>Global action for healthy lungs</a:t>
            </a:r>
            <a:endParaRPr lang="en-GB" sz="2800" b="1" dirty="0">
              <a:solidFill>
                <a:srgbClr val="00A5DF"/>
              </a:solidFill>
            </a:endParaRPr>
          </a:p>
        </p:txBody>
      </p:sp>
      <p:pic>
        <p:nvPicPr>
          <p:cNvPr id="7" name="Picture 3">
            <a:extLst>
              <a:ext uri="{FF2B5EF4-FFF2-40B4-BE49-F238E27FC236}">
                <a16:creationId xmlns:a16="http://schemas.microsoft.com/office/drawing/2014/main" id="{15B64E2C-C84B-4195-B183-DF67FA5A85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957" y="5970494"/>
            <a:ext cx="4354754" cy="69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99A3AED-ACC1-44B5-94B9-5ADD935517D1}"/>
              </a:ext>
            </a:extLst>
          </p:cNvPr>
          <p:cNvSpPr txBox="1"/>
          <p:nvPr/>
        </p:nvSpPr>
        <p:spPr>
          <a:xfrm>
            <a:off x="4579711" y="6023425"/>
            <a:ext cx="4811715" cy="646331"/>
          </a:xfrm>
          <a:prstGeom prst="rect">
            <a:avLst/>
          </a:prstGeom>
          <a:noFill/>
        </p:spPr>
        <p:txBody>
          <a:bodyPr wrap="square" rtlCol="0">
            <a:spAutoFit/>
          </a:bodyPr>
          <a:lstStyle/>
          <a:p>
            <a:r>
              <a:rPr lang="en-US" sz="1200" dirty="0">
                <a:solidFill>
                  <a:schemeClr val="bg1"/>
                </a:solidFill>
              </a:rPr>
              <a:t>This project ran between October 2015 and September 2018, and was funded by a research grant from European Union's Horizon 2020 research and innovation </a:t>
            </a:r>
            <a:r>
              <a:rPr lang="en-US" sz="1200" dirty="0" err="1">
                <a:solidFill>
                  <a:schemeClr val="bg1"/>
                </a:solidFill>
              </a:rPr>
              <a:t>programme</a:t>
            </a:r>
            <a:r>
              <a:rPr lang="en-US" sz="1200" dirty="0">
                <a:solidFill>
                  <a:schemeClr val="bg1"/>
                </a:solidFill>
              </a:rPr>
              <a:t> under grant agreement No 680997</a:t>
            </a:r>
            <a:endParaRPr lang="en-GB" sz="1200" dirty="0">
              <a:solidFill>
                <a:schemeClr val="bg1"/>
              </a:solidFill>
            </a:endParaRPr>
          </a:p>
        </p:txBody>
      </p:sp>
    </p:spTree>
    <p:extLst>
      <p:ext uri="{BB962C8B-B14F-4D97-AF65-F5344CB8AC3E}">
        <p14:creationId xmlns:p14="http://schemas.microsoft.com/office/powerpoint/2010/main" val="26338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DDAE42-E208-4F08-A098-93C6C82DA625}"/>
              </a:ext>
            </a:extLst>
          </p:cNvPr>
          <p:cNvPicPr>
            <a:picLocks noChangeAspect="1"/>
          </p:cNvPicPr>
          <p:nvPr/>
        </p:nvPicPr>
        <p:blipFill rotWithShape="1">
          <a:blip r:embed="rId2"/>
          <a:srcRect l="60349" t="4061" r="1278" b="4569"/>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81846" y="272214"/>
            <a:ext cx="869442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What we have learned from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245" y="425456"/>
            <a:ext cx="2628901" cy="425006"/>
          </a:xfrm>
          <a:prstGeom prst="rect">
            <a:avLst/>
          </a:prstGeom>
        </p:spPr>
      </p:pic>
      <p:grpSp>
        <p:nvGrpSpPr>
          <p:cNvPr id="3" name="Group 2">
            <a:extLst>
              <a:ext uri="{FF2B5EF4-FFF2-40B4-BE49-F238E27FC236}">
                <a16:creationId xmlns:a16="http://schemas.microsoft.com/office/drawing/2014/main" id="{82E43F36-9882-42A8-9BC3-3AD89ADB83AF}"/>
              </a:ext>
            </a:extLst>
          </p:cNvPr>
          <p:cNvGrpSpPr/>
          <p:nvPr/>
        </p:nvGrpSpPr>
        <p:grpSpPr>
          <a:xfrm>
            <a:off x="796523" y="1831389"/>
            <a:ext cx="10459847" cy="3195222"/>
            <a:chOff x="796523" y="1032910"/>
            <a:chExt cx="10459847" cy="3195222"/>
          </a:xfrm>
        </p:grpSpPr>
        <p:pic>
          <p:nvPicPr>
            <p:cNvPr id="13" name="Graphic 12">
              <a:extLst>
                <a:ext uri="{FF2B5EF4-FFF2-40B4-BE49-F238E27FC236}">
                  <a16:creationId xmlns:a16="http://schemas.microsoft.com/office/drawing/2014/main" id="{388F590D-DFA2-4903-AC5B-9DB7E01A08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523" y="1032910"/>
              <a:ext cx="4762109" cy="3195222"/>
            </a:xfrm>
            <a:prstGeom prst="rect">
              <a:avLst/>
            </a:prstGeom>
          </p:spPr>
        </p:pic>
        <p:pic>
          <p:nvPicPr>
            <p:cNvPr id="15" name="Graphic 14">
              <a:extLst>
                <a:ext uri="{FF2B5EF4-FFF2-40B4-BE49-F238E27FC236}">
                  <a16:creationId xmlns:a16="http://schemas.microsoft.com/office/drawing/2014/main" id="{578672D9-A2C7-46BC-BD76-D3B72E0826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4261" y="1032910"/>
              <a:ext cx="4762109" cy="3195222"/>
            </a:xfrm>
            <a:prstGeom prst="rect">
              <a:avLst/>
            </a:prstGeom>
          </p:spPr>
        </p:pic>
        <p:sp>
          <p:nvSpPr>
            <p:cNvPr id="2" name="TextBox 1">
              <a:extLst>
                <a:ext uri="{FF2B5EF4-FFF2-40B4-BE49-F238E27FC236}">
                  <a16:creationId xmlns:a16="http://schemas.microsoft.com/office/drawing/2014/main" id="{C5C6EA6A-A5D2-49EA-BAF5-D297B282E6F2}"/>
                </a:ext>
              </a:extLst>
            </p:cNvPr>
            <p:cNvSpPr txBox="1"/>
            <p:nvPr/>
          </p:nvSpPr>
          <p:spPr>
            <a:xfrm>
              <a:off x="1185333" y="1348265"/>
              <a:ext cx="2506134" cy="2554545"/>
            </a:xfrm>
            <a:prstGeom prst="rect">
              <a:avLst/>
            </a:prstGeom>
            <a:noFill/>
          </p:spPr>
          <p:txBody>
            <a:bodyPr wrap="square" rtlCol="0">
              <a:spAutoFit/>
            </a:bodyPr>
            <a:lstStyle/>
            <a:p>
              <a:r>
                <a:rPr lang="en-US" sz="2000" dirty="0">
                  <a:solidFill>
                    <a:schemeClr val="accent3">
                      <a:lumMod val="50000"/>
                    </a:schemeClr>
                  </a:solidFill>
                </a:rPr>
                <a:t>Implementation research needs to be underpinned with actions that build trust in the process and workforce and ensure local compatibility.</a:t>
              </a:r>
              <a:endParaRPr lang="en-GB" sz="2000" dirty="0">
                <a:solidFill>
                  <a:schemeClr val="accent3">
                    <a:lumMod val="50000"/>
                  </a:schemeClr>
                </a:solidFill>
              </a:endParaRPr>
            </a:p>
          </p:txBody>
        </p:sp>
        <p:sp>
          <p:nvSpPr>
            <p:cNvPr id="18" name="TextBox 17">
              <a:extLst>
                <a:ext uri="{FF2B5EF4-FFF2-40B4-BE49-F238E27FC236}">
                  <a16:creationId xmlns:a16="http://schemas.microsoft.com/office/drawing/2014/main" id="{6BE3B6CA-FF41-463E-BFED-4B2B7EB8E579}"/>
                </a:ext>
              </a:extLst>
            </p:cNvPr>
            <p:cNvSpPr txBox="1"/>
            <p:nvPr/>
          </p:nvSpPr>
          <p:spPr>
            <a:xfrm>
              <a:off x="6857999" y="1318284"/>
              <a:ext cx="2506134" cy="2554545"/>
            </a:xfrm>
            <a:prstGeom prst="rect">
              <a:avLst/>
            </a:prstGeom>
            <a:noFill/>
          </p:spPr>
          <p:txBody>
            <a:bodyPr wrap="square" rtlCol="0">
              <a:spAutoFit/>
            </a:bodyPr>
            <a:lstStyle/>
            <a:p>
              <a:r>
                <a:rPr lang="en-US" sz="2000" dirty="0">
                  <a:solidFill>
                    <a:schemeClr val="accent3">
                      <a:lumMod val="50000"/>
                    </a:schemeClr>
                  </a:solidFill>
                </a:rPr>
                <a:t>Very Brief Advice for smoking cessation can be delivered, but challenges remain due to lack of availability of smoking cessation medication and counselling*</a:t>
              </a:r>
              <a:endParaRPr lang="en-GB" sz="2000" dirty="0">
                <a:solidFill>
                  <a:schemeClr val="accent3">
                    <a:lumMod val="50000"/>
                  </a:schemeClr>
                </a:solidFill>
              </a:endParaRPr>
            </a:p>
          </p:txBody>
        </p:sp>
      </p:grpSp>
      <p:sp>
        <p:nvSpPr>
          <p:cNvPr id="6" name="TextBox 5">
            <a:extLst>
              <a:ext uri="{FF2B5EF4-FFF2-40B4-BE49-F238E27FC236}">
                <a16:creationId xmlns:a16="http://schemas.microsoft.com/office/drawing/2014/main" id="{7592FC94-9F0E-C741-8363-2F17C6D4433F}"/>
              </a:ext>
            </a:extLst>
          </p:cNvPr>
          <p:cNvSpPr txBox="1"/>
          <p:nvPr/>
        </p:nvSpPr>
        <p:spPr>
          <a:xfrm>
            <a:off x="381846" y="6216454"/>
            <a:ext cx="10180137" cy="369332"/>
          </a:xfrm>
          <a:prstGeom prst="rect">
            <a:avLst/>
          </a:prstGeom>
          <a:noFill/>
        </p:spPr>
        <p:txBody>
          <a:bodyPr wrap="square" rtlCol="0">
            <a:spAutoFit/>
          </a:bodyPr>
          <a:lstStyle/>
          <a:p>
            <a:r>
              <a:rPr lang="en-US" dirty="0">
                <a:solidFill>
                  <a:schemeClr val="bg1"/>
                </a:solidFill>
              </a:rPr>
              <a:t>* See VBA Plus  Helping Patients Quit Tobacco IPCRG desktop helper </a:t>
            </a:r>
            <a:r>
              <a:rPr lang="en-GB" dirty="0">
                <a:solidFill>
                  <a:schemeClr val="bg1"/>
                </a:solidFill>
                <a:hlinkClick r:id="rId8">
                  <a:extLst>
                    <a:ext uri="{A12FA001-AC4F-418D-AE19-62706E023703}">
                      <ahyp:hlinkClr xmlns:ahyp="http://schemas.microsoft.com/office/drawing/2018/hyperlinkcolor" val="tx"/>
                    </a:ext>
                  </a:extLst>
                </a:hlinkClick>
              </a:rPr>
              <a:t>https://www.theipcrg.org/x/aIJZ</a:t>
            </a:r>
            <a:endParaRPr lang="en-US" dirty="0">
              <a:solidFill>
                <a:schemeClr val="bg1"/>
              </a:solidFill>
            </a:endParaRPr>
          </a:p>
        </p:txBody>
      </p:sp>
    </p:spTree>
    <p:extLst>
      <p:ext uri="{BB962C8B-B14F-4D97-AF65-F5344CB8AC3E}">
        <p14:creationId xmlns:p14="http://schemas.microsoft.com/office/powerpoint/2010/main" val="219128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DDAE42-E208-4F08-A098-93C6C82DA625}"/>
              </a:ext>
            </a:extLst>
          </p:cNvPr>
          <p:cNvPicPr>
            <a:picLocks noChangeAspect="1"/>
          </p:cNvPicPr>
          <p:nvPr/>
        </p:nvPicPr>
        <p:blipFill rotWithShape="1">
          <a:blip r:embed="rId2"/>
          <a:srcRect l="60349" t="4061" r="1278" b="4569"/>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81846" y="272214"/>
            <a:ext cx="869442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What we have learned from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245" y="425456"/>
            <a:ext cx="2628901" cy="425006"/>
          </a:xfrm>
          <a:prstGeom prst="rect">
            <a:avLst/>
          </a:prstGeom>
        </p:spPr>
      </p:pic>
      <p:grpSp>
        <p:nvGrpSpPr>
          <p:cNvPr id="3" name="Group 2">
            <a:extLst>
              <a:ext uri="{FF2B5EF4-FFF2-40B4-BE49-F238E27FC236}">
                <a16:creationId xmlns:a16="http://schemas.microsoft.com/office/drawing/2014/main" id="{BE12C796-77D2-4B00-B0E9-5DDAD52E898B}"/>
              </a:ext>
            </a:extLst>
          </p:cNvPr>
          <p:cNvGrpSpPr/>
          <p:nvPr/>
        </p:nvGrpSpPr>
        <p:grpSpPr>
          <a:xfrm>
            <a:off x="796523" y="1816027"/>
            <a:ext cx="10459847" cy="3225946"/>
            <a:chOff x="796523" y="3887432"/>
            <a:chExt cx="10459847" cy="3225946"/>
          </a:xfrm>
        </p:grpSpPr>
        <p:pic>
          <p:nvPicPr>
            <p:cNvPr id="14" name="Graphic 13">
              <a:extLst>
                <a:ext uri="{FF2B5EF4-FFF2-40B4-BE49-F238E27FC236}">
                  <a16:creationId xmlns:a16="http://schemas.microsoft.com/office/drawing/2014/main" id="{28CB92E8-A8F5-4402-B9F7-FF9B7B1A4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523" y="3887433"/>
              <a:ext cx="4762110" cy="3225945"/>
            </a:xfrm>
            <a:prstGeom prst="rect">
              <a:avLst/>
            </a:prstGeom>
          </p:spPr>
        </p:pic>
        <p:pic>
          <p:nvPicPr>
            <p:cNvPr id="16" name="Graphic 15">
              <a:extLst>
                <a:ext uri="{FF2B5EF4-FFF2-40B4-BE49-F238E27FC236}">
                  <a16:creationId xmlns:a16="http://schemas.microsoft.com/office/drawing/2014/main" id="{29C179A5-6170-4F98-8430-1B26294856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4260" y="3887432"/>
              <a:ext cx="4762110" cy="3225945"/>
            </a:xfrm>
            <a:prstGeom prst="rect">
              <a:avLst/>
            </a:prstGeom>
          </p:spPr>
        </p:pic>
        <p:sp>
          <p:nvSpPr>
            <p:cNvPr id="19" name="TextBox 18">
              <a:extLst>
                <a:ext uri="{FF2B5EF4-FFF2-40B4-BE49-F238E27FC236}">
                  <a16:creationId xmlns:a16="http://schemas.microsoft.com/office/drawing/2014/main" id="{1A654CB0-EF1F-4482-8796-F14150C7BDFF}"/>
                </a:ext>
              </a:extLst>
            </p:cNvPr>
            <p:cNvSpPr txBox="1"/>
            <p:nvPr/>
          </p:nvSpPr>
          <p:spPr>
            <a:xfrm>
              <a:off x="1185333" y="4202788"/>
              <a:ext cx="2506134" cy="1631216"/>
            </a:xfrm>
            <a:prstGeom prst="rect">
              <a:avLst/>
            </a:prstGeom>
            <a:noFill/>
          </p:spPr>
          <p:txBody>
            <a:bodyPr wrap="square" rtlCol="0">
              <a:spAutoFit/>
            </a:bodyPr>
            <a:lstStyle/>
            <a:p>
              <a:r>
                <a:rPr lang="en-US" sz="2000" dirty="0">
                  <a:solidFill>
                    <a:schemeClr val="accent3">
                      <a:lumMod val="50000"/>
                    </a:schemeClr>
                  </a:solidFill>
                </a:rPr>
                <a:t>Pulmonary rehabilitation sessions can be run effectively and affordably in the community.</a:t>
              </a:r>
              <a:endParaRPr lang="en-GB" sz="2000" dirty="0">
                <a:solidFill>
                  <a:schemeClr val="accent3">
                    <a:lumMod val="50000"/>
                  </a:schemeClr>
                </a:solidFill>
              </a:endParaRPr>
            </a:p>
          </p:txBody>
        </p:sp>
        <p:sp>
          <p:nvSpPr>
            <p:cNvPr id="20" name="TextBox 19">
              <a:extLst>
                <a:ext uri="{FF2B5EF4-FFF2-40B4-BE49-F238E27FC236}">
                  <a16:creationId xmlns:a16="http://schemas.microsoft.com/office/drawing/2014/main" id="{5F670B7C-DAD1-4D54-B633-6A05D8D82345}"/>
                </a:ext>
              </a:extLst>
            </p:cNvPr>
            <p:cNvSpPr txBox="1"/>
            <p:nvPr/>
          </p:nvSpPr>
          <p:spPr>
            <a:xfrm>
              <a:off x="6869042" y="4202788"/>
              <a:ext cx="2630557" cy="2554545"/>
            </a:xfrm>
            <a:prstGeom prst="rect">
              <a:avLst/>
            </a:prstGeom>
            <a:noFill/>
          </p:spPr>
          <p:txBody>
            <a:bodyPr wrap="square" rtlCol="0">
              <a:spAutoFit/>
            </a:bodyPr>
            <a:lstStyle/>
            <a:p>
              <a:r>
                <a:rPr lang="en-US" sz="2000" dirty="0">
                  <a:solidFill>
                    <a:schemeClr val="accent3">
                      <a:lumMod val="50000"/>
                    </a:schemeClr>
                  </a:solidFill>
                </a:rPr>
                <a:t>Education and training interventions should include a wide spectrum of healthcare professionals and community health workers (not just doctors).</a:t>
              </a:r>
              <a:endParaRPr lang="en-GB" sz="2000" dirty="0">
                <a:solidFill>
                  <a:schemeClr val="accent3">
                    <a:lumMod val="50000"/>
                  </a:schemeClr>
                </a:solidFill>
              </a:endParaRPr>
            </a:p>
          </p:txBody>
        </p:sp>
      </p:grpSp>
    </p:spTree>
    <p:extLst>
      <p:ext uri="{BB962C8B-B14F-4D97-AF65-F5344CB8AC3E}">
        <p14:creationId xmlns:p14="http://schemas.microsoft.com/office/powerpoint/2010/main" val="40766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DDAE42-E208-4F08-A098-93C6C82DA625}"/>
              </a:ext>
            </a:extLst>
          </p:cNvPr>
          <p:cNvPicPr>
            <a:picLocks noChangeAspect="1"/>
          </p:cNvPicPr>
          <p:nvPr/>
        </p:nvPicPr>
        <p:blipFill rotWithShape="1">
          <a:blip r:embed="rId2"/>
          <a:srcRect l="60349" t="4061" r="1278" b="4569"/>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81846" y="272214"/>
            <a:ext cx="4274821"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Recommendations</a:t>
            </a:r>
            <a:endParaRPr lang="en-GB" sz="2000" b="1" dirty="0">
              <a:solidFill>
                <a:srgbClr val="00A5DF"/>
              </a:solidFill>
            </a:endParaRPr>
          </a:p>
        </p:txBody>
      </p:sp>
      <p:pic>
        <p:nvPicPr>
          <p:cNvPr id="17" name="Graphic 16">
            <a:extLst>
              <a:ext uri="{FF2B5EF4-FFF2-40B4-BE49-F238E27FC236}">
                <a16:creationId xmlns:a16="http://schemas.microsoft.com/office/drawing/2014/main" id="{98A91F5A-09C5-4887-9826-D6CDC3C45C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5939" y="2731458"/>
            <a:ext cx="6723041" cy="2398788"/>
          </a:xfrm>
          <a:prstGeom prst="rect">
            <a:avLst/>
          </a:prstGeom>
        </p:spPr>
      </p:pic>
      <p:pic>
        <p:nvPicPr>
          <p:cNvPr id="21" name="Graphic 20">
            <a:extLst>
              <a:ext uri="{FF2B5EF4-FFF2-40B4-BE49-F238E27FC236}">
                <a16:creationId xmlns:a16="http://schemas.microsoft.com/office/drawing/2014/main" id="{0C3AFFDD-44B2-43B5-B703-E2AB28F81A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95939" y="834857"/>
            <a:ext cx="6258662" cy="2456958"/>
          </a:xfrm>
          <a:prstGeom prst="rect">
            <a:avLst/>
          </a:prstGeom>
        </p:spPr>
      </p:pic>
      <p:pic>
        <p:nvPicPr>
          <p:cNvPr id="23" name="Graphic 22">
            <a:extLst>
              <a:ext uri="{FF2B5EF4-FFF2-40B4-BE49-F238E27FC236}">
                <a16:creationId xmlns:a16="http://schemas.microsoft.com/office/drawing/2014/main" id="{70B95ED5-00B2-4709-B622-C49899F8BA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95939" y="4459211"/>
            <a:ext cx="7400123" cy="2398789"/>
          </a:xfrm>
          <a:prstGeom prst="rect">
            <a:avLst/>
          </a:prstGeom>
        </p:spPr>
      </p:pic>
      <p:sp>
        <p:nvSpPr>
          <p:cNvPr id="3" name="TextBox 2">
            <a:extLst>
              <a:ext uri="{FF2B5EF4-FFF2-40B4-BE49-F238E27FC236}">
                <a16:creationId xmlns:a16="http://schemas.microsoft.com/office/drawing/2014/main" id="{740A5536-E429-44CB-B851-4B59865C4809}"/>
              </a:ext>
            </a:extLst>
          </p:cNvPr>
          <p:cNvSpPr txBox="1"/>
          <p:nvPr/>
        </p:nvSpPr>
        <p:spPr>
          <a:xfrm>
            <a:off x="2677835" y="1589816"/>
            <a:ext cx="3756611" cy="1200329"/>
          </a:xfrm>
          <a:prstGeom prst="rect">
            <a:avLst/>
          </a:prstGeom>
          <a:noFill/>
        </p:spPr>
        <p:txBody>
          <a:bodyPr wrap="square" rtlCol="0">
            <a:spAutoFit/>
          </a:bodyPr>
          <a:lstStyle/>
          <a:p>
            <a:r>
              <a:rPr lang="en-US" dirty="0">
                <a:solidFill>
                  <a:schemeClr val="bg1"/>
                </a:solidFill>
              </a:rPr>
              <a:t>The knowledge and other benefits generated by the project need to be sustained in the face of competing health priorities.</a:t>
            </a:r>
            <a:endParaRPr lang="en-GB" dirty="0">
              <a:solidFill>
                <a:schemeClr val="bg1"/>
              </a:solidFill>
            </a:endParaRPr>
          </a:p>
        </p:txBody>
      </p:sp>
      <p:sp>
        <p:nvSpPr>
          <p:cNvPr id="24" name="TextBox 23">
            <a:extLst>
              <a:ext uri="{FF2B5EF4-FFF2-40B4-BE49-F238E27FC236}">
                <a16:creationId xmlns:a16="http://schemas.microsoft.com/office/drawing/2014/main" id="{33A08B61-8E6B-4530-8CFD-A2F291181E81}"/>
              </a:ext>
            </a:extLst>
          </p:cNvPr>
          <p:cNvSpPr txBox="1"/>
          <p:nvPr/>
        </p:nvSpPr>
        <p:spPr>
          <a:xfrm>
            <a:off x="2677835" y="3410930"/>
            <a:ext cx="4051353" cy="1200329"/>
          </a:xfrm>
          <a:prstGeom prst="rect">
            <a:avLst/>
          </a:prstGeom>
          <a:noFill/>
        </p:spPr>
        <p:txBody>
          <a:bodyPr wrap="square" rtlCol="0">
            <a:spAutoFit/>
          </a:bodyPr>
          <a:lstStyle/>
          <a:p>
            <a:r>
              <a:rPr lang="en-US" dirty="0">
                <a:solidFill>
                  <a:schemeClr val="bg1"/>
                </a:solidFill>
              </a:rPr>
              <a:t>Implementation of effective interventions depends on a data-driven case for change to be established and owned by local stakeholders.</a:t>
            </a:r>
            <a:endParaRPr lang="en-GB" dirty="0">
              <a:solidFill>
                <a:schemeClr val="bg1"/>
              </a:solidFill>
            </a:endParaRPr>
          </a:p>
        </p:txBody>
      </p:sp>
      <p:sp>
        <p:nvSpPr>
          <p:cNvPr id="25" name="TextBox 24">
            <a:extLst>
              <a:ext uri="{FF2B5EF4-FFF2-40B4-BE49-F238E27FC236}">
                <a16:creationId xmlns:a16="http://schemas.microsoft.com/office/drawing/2014/main" id="{14D9439A-4106-457D-8C39-597610CD5092}"/>
              </a:ext>
            </a:extLst>
          </p:cNvPr>
          <p:cNvSpPr txBox="1"/>
          <p:nvPr/>
        </p:nvSpPr>
        <p:spPr>
          <a:xfrm>
            <a:off x="2716580" y="5102360"/>
            <a:ext cx="4051353" cy="1200329"/>
          </a:xfrm>
          <a:prstGeom prst="rect">
            <a:avLst/>
          </a:prstGeom>
          <a:noFill/>
        </p:spPr>
        <p:txBody>
          <a:bodyPr wrap="square" rtlCol="0">
            <a:spAutoFit/>
          </a:bodyPr>
          <a:lstStyle/>
          <a:p>
            <a:r>
              <a:rPr lang="en-US" dirty="0">
                <a:solidFill>
                  <a:schemeClr val="bg1"/>
                </a:solidFill>
              </a:rPr>
              <a:t>Data has been lacking on the size of the problem and the feasibility of solutions, including their affordability and cost-effectiveness.</a:t>
            </a:r>
            <a:endParaRPr lang="en-GB" dirty="0">
              <a:solidFill>
                <a:schemeClr val="bg1"/>
              </a:solidFill>
            </a:endParaRPr>
          </a:p>
        </p:txBody>
      </p:sp>
    </p:spTree>
    <p:extLst>
      <p:ext uri="{BB962C8B-B14F-4D97-AF65-F5344CB8AC3E}">
        <p14:creationId xmlns:p14="http://schemas.microsoft.com/office/powerpoint/2010/main" val="53159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B86794-F3DE-4F98-B5D1-3D695A93F83F}"/>
              </a:ext>
            </a:extLst>
          </p:cNvPr>
          <p:cNvPicPr>
            <a:picLocks noChangeAspect="1"/>
          </p:cNvPicPr>
          <p:nvPr/>
        </p:nvPicPr>
        <p:blipFill rotWithShape="1">
          <a:blip r:embed="rId2"/>
          <a:srcRect l="60349" t="4061" r="1278" b="4569"/>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80FBF03-2477-4146-8E61-EB1F6E4B1033}"/>
              </a:ext>
            </a:extLst>
          </p:cNvPr>
          <p:cNvSpPr/>
          <p:nvPr/>
        </p:nvSpPr>
        <p:spPr>
          <a:xfrm>
            <a:off x="0" y="0"/>
            <a:ext cx="9067800" cy="1354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E3B8175-B2C8-467B-98DB-7F7755952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209550"/>
            <a:ext cx="5715000" cy="923925"/>
          </a:xfrm>
          <a:prstGeom prst="rect">
            <a:avLst/>
          </a:prstGeom>
        </p:spPr>
      </p:pic>
      <p:sp>
        <p:nvSpPr>
          <p:cNvPr id="6" name="TextBox 5">
            <a:extLst>
              <a:ext uri="{FF2B5EF4-FFF2-40B4-BE49-F238E27FC236}">
                <a16:creationId xmlns:a16="http://schemas.microsoft.com/office/drawing/2014/main" id="{A06C174B-F3C7-44AE-81F3-2ED8DA91CFE8}"/>
              </a:ext>
            </a:extLst>
          </p:cNvPr>
          <p:cNvSpPr txBox="1"/>
          <p:nvPr/>
        </p:nvSpPr>
        <p:spPr>
          <a:xfrm>
            <a:off x="6134100" y="179368"/>
            <a:ext cx="2933700" cy="954107"/>
          </a:xfrm>
          <a:prstGeom prst="rect">
            <a:avLst/>
          </a:prstGeom>
          <a:noFill/>
        </p:spPr>
        <p:txBody>
          <a:bodyPr wrap="square" rtlCol="0">
            <a:spAutoFit/>
          </a:bodyPr>
          <a:lstStyle/>
          <a:p>
            <a:r>
              <a:rPr lang="en-US" sz="2800" b="1" dirty="0">
                <a:solidFill>
                  <a:srgbClr val="00A5DF"/>
                </a:solidFill>
              </a:rPr>
              <a:t>Global action for healthy lungs</a:t>
            </a:r>
            <a:endParaRPr lang="en-GB" sz="2800" b="1" dirty="0">
              <a:solidFill>
                <a:srgbClr val="00A5DF"/>
              </a:solidFill>
            </a:endParaRPr>
          </a:p>
        </p:txBody>
      </p:sp>
      <p:grpSp>
        <p:nvGrpSpPr>
          <p:cNvPr id="10" name="Group 9">
            <a:extLst>
              <a:ext uri="{FF2B5EF4-FFF2-40B4-BE49-F238E27FC236}">
                <a16:creationId xmlns:a16="http://schemas.microsoft.com/office/drawing/2014/main" id="{8B9B7EE8-8353-4991-B97A-1BF4D88CD473}"/>
              </a:ext>
            </a:extLst>
          </p:cNvPr>
          <p:cNvGrpSpPr/>
          <p:nvPr/>
        </p:nvGrpSpPr>
        <p:grpSpPr>
          <a:xfrm>
            <a:off x="1752686" y="2206319"/>
            <a:ext cx="8686628" cy="3809921"/>
            <a:chOff x="1752686" y="2206319"/>
            <a:chExt cx="8686628" cy="3809921"/>
          </a:xfrm>
        </p:grpSpPr>
        <p:pic>
          <p:nvPicPr>
            <p:cNvPr id="8" name="Graphic 7">
              <a:extLst>
                <a:ext uri="{FF2B5EF4-FFF2-40B4-BE49-F238E27FC236}">
                  <a16:creationId xmlns:a16="http://schemas.microsoft.com/office/drawing/2014/main" id="{F4323D19-DF7E-47C3-8218-125AA964AD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2686" y="2206319"/>
              <a:ext cx="8686628" cy="3809921"/>
            </a:xfrm>
            <a:prstGeom prst="rect">
              <a:avLst/>
            </a:prstGeom>
          </p:spPr>
        </p:pic>
        <p:sp>
          <p:nvSpPr>
            <p:cNvPr id="9" name="Rectangle 8">
              <a:extLst>
                <a:ext uri="{FF2B5EF4-FFF2-40B4-BE49-F238E27FC236}">
                  <a16:creationId xmlns:a16="http://schemas.microsoft.com/office/drawing/2014/main" id="{D1802380-57EF-4369-9267-7174C4358321}"/>
                </a:ext>
              </a:extLst>
            </p:cNvPr>
            <p:cNvSpPr/>
            <p:nvPr/>
          </p:nvSpPr>
          <p:spPr>
            <a:xfrm>
              <a:off x="2034117" y="2649574"/>
              <a:ext cx="3335866" cy="971173"/>
            </a:xfrm>
            <a:prstGeom prst="rect">
              <a:avLst/>
            </a:prstGeom>
            <a:solidFill>
              <a:srgbClr val="BADAF3"/>
            </a:solidFill>
            <a:ln>
              <a:solidFill>
                <a:srgbClr val="BAD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A5BA62F-2684-4ADC-8B33-E0D07C5D2128}"/>
              </a:ext>
            </a:extLst>
          </p:cNvPr>
          <p:cNvSpPr txBox="1"/>
          <p:nvPr/>
        </p:nvSpPr>
        <p:spPr>
          <a:xfrm>
            <a:off x="2034117" y="2551837"/>
            <a:ext cx="5418667" cy="3323987"/>
          </a:xfrm>
          <a:prstGeom prst="rect">
            <a:avLst/>
          </a:prstGeom>
          <a:noFill/>
        </p:spPr>
        <p:txBody>
          <a:bodyPr wrap="square" rtlCol="0">
            <a:spAutoFit/>
          </a:bodyPr>
          <a:lstStyle/>
          <a:p>
            <a:r>
              <a:rPr lang="en-US" sz="2400" b="1" dirty="0">
                <a:solidFill>
                  <a:srgbClr val="336DAB"/>
                </a:solidFill>
              </a:rPr>
              <a:t>FRESH AIR can offer clinical data and implementation data on demographics, risk factors, healthcare utilization, quality of life, and direct and indirect costs of diagnosed respiratory patients to build those cases for change. </a:t>
            </a:r>
          </a:p>
          <a:p>
            <a:endParaRPr lang="en-US" sz="2400" b="1" dirty="0">
              <a:solidFill>
                <a:srgbClr val="336DAB"/>
              </a:solidFill>
            </a:endParaRPr>
          </a:p>
          <a:p>
            <a:r>
              <a:rPr lang="en-US" sz="2400" b="1" dirty="0">
                <a:solidFill>
                  <a:srgbClr val="00A5DF"/>
                </a:solidFill>
              </a:rPr>
              <a:t>Visit www.ipcrg.org/freshair</a:t>
            </a:r>
          </a:p>
          <a:p>
            <a:endParaRPr lang="en-GB" dirty="0"/>
          </a:p>
        </p:txBody>
      </p:sp>
    </p:spTree>
    <p:extLst>
      <p:ext uri="{BB962C8B-B14F-4D97-AF65-F5344CB8AC3E}">
        <p14:creationId xmlns:p14="http://schemas.microsoft.com/office/powerpoint/2010/main" val="374589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0EB08-1882-463D-8F8E-449F927C4FFE}"/>
              </a:ext>
            </a:extLst>
          </p:cNvPr>
          <p:cNvPicPr>
            <a:picLocks noChangeAspect="1"/>
          </p:cNvPicPr>
          <p:nvPr/>
        </p:nvPicPr>
        <p:blipFill rotWithShape="1">
          <a:blip r:embed="rId2"/>
          <a:srcRect t="3394" r="58366" b="3003"/>
          <a:stretch/>
        </p:blipFill>
        <p:spPr>
          <a:xfrm>
            <a:off x="1" y="-266700"/>
            <a:ext cx="12191999" cy="7124700"/>
          </a:xfrm>
          <a:prstGeom prst="rect">
            <a:avLst/>
          </a:prstGeom>
        </p:spPr>
      </p:pic>
      <p:pic>
        <p:nvPicPr>
          <p:cNvPr id="3" name="Graphic 2">
            <a:extLst>
              <a:ext uri="{FF2B5EF4-FFF2-40B4-BE49-F238E27FC236}">
                <a16:creationId xmlns:a16="http://schemas.microsoft.com/office/drawing/2014/main" id="{B247E3F4-2902-466B-99EC-16878A408B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475" y="0"/>
            <a:ext cx="4094778" cy="933450"/>
          </a:xfrm>
          <a:prstGeom prst="rect">
            <a:avLst/>
          </a:prstGeom>
        </p:spPr>
      </p:pic>
      <p:sp>
        <p:nvSpPr>
          <p:cNvPr id="4" name="TextBox 3">
            <a:extLst>
              <a:ext uri="{FF2B5EF4-FFF2-40B4-BE49-F238E27FC236}">
                <a16:creationId xmlns:a16="http://schemas.microsoft.com/office/drawing/2014/main" id="{E0B9694C-52A9-4594-A5B6-3530DA97E626}"/>
              </a:ext>
            </a:extLst>
          </p:cNvPr>
          <p:cNvSpPr txBox="1"/>
          <p:nvPr/>
        </p:nvSpPr>
        <p:spPr>
          <a:xfrm>
            <a:off x="729448" y="174337"/>
            <a:ext cx="2350131" cy="584775"/>
          </a:xfrm>
          <a:prstGeom prst="rect">
            <a:avLst/>
          </a:prstGeom>
          <a:noFill/>
        </p:spPr>
        <p:txBody>
          <a:bodyPr wrap="none" rtlCol="0">
            <a:spAutoFit/>
          </a:bodyPr>
          <a:lstStyle/>
          <a:p>
            <a:r>
              <a:rPr lang="en-US" sz="3200" b="1" dirty="0">
                <a:solidFill>
                  <a:schemeClr val="bg1"/>
                </a:solidFill>
              </a:rPr>
              <a:t>The problem</a:t>
            </a:r>
            <a:endParaRPr lang="en-GB" sz="3200" b="1" dirty="0">
              <a:solidFill>
                <a:schemeClr val="bg1"/>
              </a:solidFill>
            </a:endParaRPr>
          </a:p>
        </p:txBody>
      </p:sp>
      <p:pic>
        <p:nvPicPr>
          <p:cNvPr id="5" name="Graphic 4">
            <a:extLst>
              <a:ext uri="{FF2B5EF4-FFF2-40B4-BE49-F238E27FC236}">
                <a16:creationId xmlns:a16="http://schemas.microsoft.com/office/drawing/2014/main" id="{4D622EAD-5BCD-471F-98FB-86DFAF1634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8522" y="2397912"/>
            <a:ext cx="3956852" cy="3956852"/>
          </a:xfrm>
          <a:prstGeom prst="rect">
            <a:avLst/>
          </a:prstGeom>
        </p:spPr>
      </p:pic>
      <p:pic>
        <p:nvPicPr>
          <p:cNvPr id="6" name="Graphic 5">
            <a:extLst>
              <a:ext uri="{FF2B5EF4-FFF2-40B4-BE49-F238E27FC236}">
                <a16:creationId xmlns:a16="http://schemas.microsoft.com/office/drawing/2014/main" id="{46AA42A9-2304-472C-87AE-7AAE697DFA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31121" y="2392950"/>
            <a:ext cx="3956852" cy="3993490"/>
          </a:xfrm>
          <a:prstGeom prst="rect">
            <a:avLst/>
          </a:prstGeom>
        </p:spPr>
      </p:pic>
      <p:sp>
        <p:nvSpPr>
          <p:cNvPr id="7" name="TextBox 6">
            <a:extLst>
              <a:ext uri="{FF2B5EF4-FFF2-40B4-BE49-F238E27FC236}">
                <a16:creationId xmlns:a16="http://schemas.microsoft.com/office/drawing/2014/main" id="{3C5264D1-FB3A-4C40-A2F9-781E18789F79}"/>
              </a:ext>
            </a:extLst>
          </p:cNvPr>
          <p:cNvSpPr txBox="1"/>
          <p:nvPr/>
        </p:nvSpPr>
        <p:spPr>
          <a:xfrm>
            <a:off x="2193054" y="3295650"/>
            <a:ext cx="1773050" cy="1200329"/>
          </a:xfrm>
          <a:prstGeom prst="rect">
            <a:avLst/>
          </a:prstGeom>
          <a:noFill/>
        </p:spPr>
        <p:txBody>
          <a:bodyPr wrap="none" rtlCol="0">
            <a:spAutoFit/>
          </a:bodyPr>
          <a:lstStyle/>
          <a:p>
            <a:pPr algn="ctr"/>
            <a:r>
              <a:rPr lang="en-US" sz="3600" b="1" dirty="0"/>
              <a:t>90% </a:t>
            </a:r>
          </a:p>
          <a:p>
            <a:pPr algn="ctr"/>
            <a:r>
              <a:rPr lang="en-US" sz="3600" b="1" dirty="0"/>
              <a:t>of COPD</a:t>
            </a:r>
            <a:endParaRPr lang="en-GB" sz="3600" b="1" dirty="0"/>
          </a:p>
        </p:txBody>
      </p:sp>
      <p:sp>
        <p:nvSpPr>
          <p:cNvPr id="8" name="TextBox 7">
            <a:extLst>
              <a:ext uri="{FF2B5EF4-FFF2-40B4-BE49-F238E27FC236}">
                <a16:creationId xmlns:a16="http://schemas.microsoft.com/office/drawing/2014/main" id="{CD05B917-613C-49E4-97A7-52BB738B582B}"/>
              </a:ext>
            </a:extLst>
          </p:cNvPr>
          <p:cNvSpPr txBox="1"/>
          <p:nvPr/>
        </p:nvSpPr>
        <p:spPr>
          <a:xfrm>
            <a:off x="7996213" y="3295650"/>
            <a:ext cx="2101473" cy="1200329"/>
          </a:xfrm>
          <a:prstGeom prst="rect">
            <a:avLst/>
          </a:prstGeom>
          <a:noFill/>
        </p:spPr>
        <p:txBody>
          <a:bodyPr wrap="none" rtlCol="0">
            <a:spAutoFit/>
          </a:bodyPr>
          <a:lstStyle/>
          <a:p>
            <a:pPr algn="ctr"/>
            <a:r>
              <a:rPr lang="en-US" sz="3600" b="1" dirty="0"/>
              <a:t>80% </a:t>
            </a:r>
          </a:p>
          <a:p>
            <a:pPr algn="ctr"/>
            <a:r>
              <a:rPr lang="en-US" sz="3600" b="1" dirty="0"/>
              <a:t>of asthma</a:t>
            </a:r>
            <a:endParaRPr lang="en-GB" sz="3600" b="1" dirty="0"/>
          </a:p>
        </p:txBody>
      </p:sp>
      <p:sp>
        <p:nvSpPr>
          <p:cNvPr id="9" name="TextBox 8">
            <a:extLst>
              <a:ext uri="{FF2B5EF4-FFF2-40B4-BE49-F238E27FC236}">
                <a16:creationId xmlns:a16="http://schemas.microsoft.com/office/drawing/2014/main" id="{B4A36C83-05AC-4F93-BBA8-1FF81E6AC943}"/>
              </a:ext>
            </a:extLst>
          </p:cNvPr>
          <p:cNvSpPr txBox="1"/>
          <p:nvPr/>
        </p:nvSpPr>
        <p:spPr>
          <a:xfrm>
            <a:off x="2094314" y="4332724"/>
            <a:ext cx="1951487" cy="923330"/>
          </a:xfrm>
          <a:prstGeom prst="rect">
            <a:avLst/>
          </a:prstGeom>
          <a:noFill/>
        </p:spPr>
        <p:txBody>
          <a:bodyPr wrap="square" rtlCol="0">
            <a:spAutoFit/>
          </a:bodyPr>
          <a:lstStyle/>
          <a:p>
            <a:pPr algn="ctr"/>
            <a:r>
              <a:rPr lang="en-US" dirty="0"/>
              <a:t>deaths occur in low-resource settings.</a:t>
            </a:r>
            <a:endParaRPr lang="en-GB" dirty="0"/>
          </a:p>
        </p:txBody>
      </p:sp>
      <p:sp>
        <p:nvSpPr>
          <p:cNvPr id="10" name="TextBox 9">
            <a:extLst>
              <a:ext uri="{FF2B5EF4-FFF2-40B4-BE49-F238E27FC236}">
                <a16:creationId xmlns:a16="http://schemas.microsoft.com/office/drawing/2014/main" id="{B4AAAF5D-CB7A-4DA0-BC32-7368C278832B}"/>
              </a:ext>
            </a:extLst>
          </p:cNvPr>
          <p:cNvSpPr txBox="1"/>
          <p:nvPr/>
        </p:nvSpPr>
        <p:spPr>
          <a:xfrm>
            <a:off x="7978008" y="4332724"/>
            <a:ext cx="1951487" cy="923330"/>
          </a:xfrm>
          <a:prstGeom prst="rect">
            <a:avLst/>
          </a:prstGeom>
          <a:noFill/>
        </p:spPr>
        <p:txBody>
          <a:bodyPr wrap="square" rtlCol="0">
            <a:spAutoFit/>
          </a:bodyPr>
          <a:lstStyle/>
          <a:p>
            <a:pPr algn="ctr"/>
            <a:r>
              <a:rPr lang="en-US" dirty="0"/>
              <a:t>deaths occur in low-resource settings.</a:t>
            </a:r>
            <a:endParaRPr lang="en-GB" dirty="0"/>
          </a:p>
        </p:txBody>
      </p:sp>
      <p:sp>
        <p:nvSpPr>
          <p:cNvPr id="13" name="Rectangle 12">
            <a:extLst>
              <a:ext uri="{FF2B5EF4-FFF2-40B4-BE49-F238E27FC236}">
                <a16:creationId xmlns:a16="http://schemas.microsoft.com/office/drawing/2014/main" id="{94544F97-DB60-4194-B19F-A3CBADFFF8EC}"/>
              </a:ext>
            </a:extLst>
          </p:cNvPr>
          <p:cNvSpPr/>
          <p:nvPr/>
        </p:nvSpPr>
        <p:spPr>
          <a:xfrm>
            <a:off x="495300" y="1048664"/>
            <a:ext cx="10961594" cy="1116600"/>
          </a:xfrm>
          <a:prstGeom prst="rect">
            <a:avLst/>
          </a:prstGeom>
          <a:solidFill>
            <a:srgbClr val="D1D3D4"/>
          </a:solidFill>
          <a:ln w="38100">
            <a:solidFill>
              <a:srgbClr val="9EA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tx1"/>
                </a:solidFill>
              </a:rPr>
              <a:t>Globally, the number of deaths from COPD</a:t>
            </a:r>
            <a:r>
              <a:rPr lang="en-US" sz="2100" b="1" baseline="30000" dirty="0">
                <a:solidFill>
                  <a:schemeClr val="tx1"/>
                </a:solidFill>
              </a:rPr>
              <a:t>1</a:t>
            </a:r>
            <a:r>
              <a:rPr lang="en-US" sz="2100" b="1" dirty="0">
                <a:solidFill>
                  <a:schemeClr val="tx1"/>
                </a:solidFill>
              </a:rPr>
              <a:t> and the prevalence of asthma is increasing</a:t>
            </a:r>
            <a:r>
              <a:rPr lang="en-US" sz="2100" b="1" baseline="30000" dirty="0">
                <a:solidFill>
                  <a:schemeClr val="tx1"/>
                </a:solidFill>
              </a:rPr>
              <a:t>2</a:t>
            </a:r>
            <a:r>
              <a:rPr lang="en-US" sz="2100" b="1" dirty="0">
                <a:solidFill>
                  <a:schemeClr val="tx1"/>
                </a:solidFill>
              </a:rPr>
              <a:t>.</a:t>
            </a:r>
            <a:endParaRPr lang="en-US" sz="2100" b="1" baseline="30000" dirty="0">
              <a:solidFill>
                <a:schemeClr val="tx1"/>
              </a:solidFill>
            </a:endParaRPr>
          </a:p>
          <a:p>
            <a:endParaRPr lang="en-US" sz="2100" b="1" baseline="30000" dirty="0">
              <a:solidFill>
                <a:schemeClr val="tx1"/>
              </a:solidFill>
            </a:endParaRPr>
          </a:p>
          <a:p>
            <a:r>
              <a:rPr lang="en-US" sz="2100" b="1" dirty="0">
                <a:solidFill>
                  <a:schemeClr val="tx1"/>
                </a:solidFill>
              </a:rPr>
              <a:t>The link between tobacco smoke and indoor air pollution and lung disease is well established.</a:t>
            </a:r>
            <a:endParaRPr lang="en-GB" sz="2100" b="1" dirty="0">
              <a:solidFill>
                <a:schemeClr val="tx1"/>
              </a:solidFill>
            </a:endParaRPr>
          </a:p>
        </p:txBody>
      </p:sp>
      <p:sp>
        <p:nvSpPr>
          <p:cNvPr id="11" name="TextBox 10">
            <a:extLst>
              <a:ext uri="{FF2B5EF4-FFF2-40B4-BE49-F238E27FC236}">
                <a16:creationId xmlns:a16="http://schemas.microsoft.com/office/drawing/2014/main" id="{A1B843BA-6234-4305-9883-CA0B677997EB}"/>
              </a:ext>
            </a:extLst>
          </p:cNvPr>
          <p:cNvSpPr txBox="1"/>
          <p:nvPr/>
        </p:nvSpPr>
        <p:spPr>
          <a:xfrm>
            <a:off x="123766" y="6283553"/>
            <a:ext cx="5064207" cy="400110"/>
          </a:xfrm>
          <a:prstGeom prst="rect">
            <a:avLst/>
          </a:prstGeom>
          <a:noFill/>
        </p:spPr>
        <p:txBody>
          <a:bodyPr wrap="none" rtlCol="0">
            <a:spAutoFit/>
          </a:bodyPr>
          <a:lstStyle/>
          <a:p>
            <a:pPr marL="342900" indent="-342900">
              <a:buAutoNum type="arabicPeriod"/>
            </a:pPr>
            <a:r>
              <a:rPr lang="en-US" sz="1000" dirty="0">
                <a:solidFill>
                  <a:schemeClr val="bg1"/>
                </a:solidFill>
              </a:rPr>
              <a:t>https://www.thelancet.com/journals/lanres/article/PIIS2213-2600(17)30293-X/fulltext</a:t>
            </a:r>
          </a:p>
          <a:p>
            <a:pPr marL="342900" indent="-342900">
              <a:buAutoNum type="arabicPeriod"/>
            </a:pPr>
            <a:r>
              <a:rPr lang="en-US" sz="1000" dirty="0">
                <a:solidFill>
                  <a:schemeClr val="bg1"/>
                </a:solidFill>
              </a:rPr>
              <a:t>http://globalasthmareport.org/ </a:t>
            </a:r>
            <a:endParaRPr lang="en-GB" sz="1000" dirty="0">
              <a:solidFill>
                <a:schemeClr val="bg1"/>
              </a:solidFill>
            </a:endParaRPr>
          </a:p>
        </p:txBody>
      </p:sp>
    </p:spTree>
    <p:extLst>
      <p:ext uri="{BB962C8B-B14F-4D97-AF65-F5344CB8AC3E}">
        <p14:creationId xmlns:p14="http://schemas.microsoft.com/office/powerpoint/2010/main" val="364706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0EB08-1882-463D-8F8E-449F927C4FFE}"/>
              </a:ext>
            </a:extLst>
          </p:cNvPr>
          <p:cNvPicPr>
            <a:picLocks noChangeAspect="1"/>
          </p:cNvPicPr>
          <p:nvPr/>
        </p:nvPicPr>
        <p:blipFill rotWithShape="1">
          <a:blip r:embed="rId2"/>
          <a:srcRect t="3394" r="58366" b="3003"/>
          <a:stretch/>
        </p:blipFill>
        <p:spPr>
          <a:xfrm>
            <a:off x="1" y="-266700"/>
            <a:ext cx="12191999" cy="7124700"/>
          </a:xfrm>
          <a:prstGeom prst="rect">
            <a:avLst/>
          </a:prstGeom>
        </p:spPr>
      </p:pic>
      <p:pic>
        <p:nvPicPr>
          <p:cNvPr id="3" name="Graphic 2">
            <a:extLst>
              <a:ext uri="{FF2B5EF4-FFF2-40B4-BE49-F238E27FC236}">
                <a16:creationId xmlns:a16="http://schemas.microsoft.com/office/drawing/2014/main" id="{B247E3F4-2902-466B-99EC-16878A408B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475" y="0"/>
            <a:ext cx="4094778" cy="933450"/>
          </a:xfrm>
          <a:prstGeom prst="rect">
            <a:avLst/>
          </a:prstGeom>
        </p:spPr>
      </p:pic>
      <p:sp>
        <p:nvSpPr>
          <p:cNvPr id="4" name="TextBox 3">
            <a:extLst>
              <a:ext uri="{FF2B5EF4-FFF2-40B4-BE49-F238E27FC236}">
                <a16:creationId xmlns:a16="http://schemas.microsoft.com/office/drawing/2014/main" id="{E0B9694C-52A9-4594-A5B6-3530DA97E626}"/>
              </a:ext>
            </a:extLst>
          </p:cNvPr>
          <p:cNvSpPr txBox="1"/>
          <p:nvPr/>
        </p:nvSpPr>
        <p:spPr>
          <a:xfrm>
            <a:off x="729448" y="174337"/>
            <a:ext cx="2350131" cy="584775"/>
          </a:xfrm>
          <a:prstGeom prst="rect">
            <a:avLst/>
          </a:prstGeom>
          <a:noFill/>
        </p:spPr>
        <p:txBody>
          <a:bodyPr wrap="none" rtlCol="0">
            <a:spAutoFit/>
          </a:bodyPr>
          <a:lstStyle/>
          <a:p>
            <a:r>
              <a:rPr lang="en-US" sz="3200" b="1" dirty="0">
                <a:solidFill>
                  <a:schemeClr val="bg1"/>
                </a:solidFill>
              </a:rPr>
              <a:t>The problem</a:t>
            </a:r>
            <a:endParaRPr lang="en-GB" sz="3200" b="1" dirty="0">
              <a:solidFill>
                <a:schemeClr val="bg1"/>
              </a:solidFill>
            </a:endParaRPr>
          </a:p>
        </p:txBody>
      </p:sp>
      <p:pic>
        <p:nvPicPr>
          <p:cNvPr id="12" name="Graphic 11">
            <a:extLst>
              <a:ext uri="{FF2B5EF4-FFF2-40B4-BE49-F238E27FC236}">
                <a16:creationId xmlns:a16="http://schemas.microsoft.com/office/drawing/2014/main" id="{C5BDCE5B-6466-46FB-9FFE-B522AA1577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786" y="1200149"/>
            <a:ext cx="3470155" cy="3470155"/>
          </a:xfrm>
          <a:prstGeom prst="rect">
            <a:avLst/>
          </a:prstGeom>
        </p:spPr>
      </p:pic>
      <p:pic>
        <p:nvPicPr>
          <p:cNvPr id="14" name="Graphic 13">
            <a:extLst>
              <a:ext uri="{FF2B5EF4-FFF2-40B4-BE49-F238E27FC236}">
                <a16:creationId xmlns:a16="http://schemas.microsoft.com/office/drawing/2014/main" id="{88A731FB-E2F2-4163-B5AF-1860A83EB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6253" y="1200150"/>
            <a:ext cx="3470155" cy="3470155"/>
          </a:xfrm>
          <a:prstGeom prst="rect">
            <a:avLst/>
          </a:prstGeom>
        </p:spPr>
      </p:pic>
      <p:pic>
        <p:nvPicPr>
          <p:cNvPr id="15" name="Graphic 14">
            <a:extLst>
              <a:ext uri="{FF2B5EF4-FFF2-40B4-BE49-F238E27FC236}">
                <a16:creationId xmlns:a16="http://schemas.microsoft.com/office/drawing/2014/main" id="{3B0B4347-6C2B-49AE-A4ED-039D8ABB3C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0195" y="1200149"/>
            <a:ext cx="3488017" cy="3602754"/>
          </a:xfrm>
          <a:prstGeom prst="rect">
            <a:avLst/>
          </a:prstGeom>
        </p:spPr>
      </p:pic>
      <p:sp>
        <p:nvSpPr>
          <p:cNvPr id="11" name="TextBox 10">
            <a:extLst>
              <a:ext uri="{FF2B5EF4-FFF2-40B4-BE49-F238E27FC236}">
                <a16:creationId xmlns:a16="http://schemas.microsoft.com/office/drawing/2014/main" id="{4236F29D-44DB-4BB8-9B2C-1E68C9200582}"/>
              </a:ext>
            </a:extLst>
          </p:cNvPr>
          <p:cNvSpPr txBox="1"/>
          <p:nvPr/>
        </p:nvSpPr>
        <p:spPr>
          <a:xfrm>
            <a:off x="1044326" y="2782668"/>
            <a:ext cx="2567257" cy="1384995"/>
          </a:xfrm>
          <a:prstGeom prst="rect">
            <a:avLst/>
          </a:prstGeom>
          <a:noFill/>
        </p:spPr>
        <p:txBody>
          <a:bodyPr wrap="square" rtlCol="0">
            <a:spAutoFit/>
          </a:bodyPr>
          <a:lstStyle/>
          <a:p>
            <a:pPr algn="ctr"/>
            <a:r>
              <a:rPr lang="en-US" sz="2000" dirty="0"/>
              <a:t>Estimates suggest </a:t>
            </a:r>
          </a:p>
          <a:p>
            <a:pPr algn="ctr"/>
            <a:r>
              <a:rPr lang="en-US" sz="2000" dirty="0"/>
              <a:t>there will be </a:t>
            </a:r>
          </a:p>
          <a:p>
            <a:pPr algn="ctr"/>
            <a:r>
              <a:rPr lang="en-US" sz="2400" b="1" dirty="0">
                <a:solidFill>
                  <a:srgbClr val="FF0000"/>
                </a:solidFill>
              </a:rPr>
              <a:t>2 billion smokers </a:t>
            </a:r>
          </a:p>
          <a:p>
            <a:pPr algn="ctr"/>
            <a:r>
              <a:rPr lang="en-US" sz="2000" dirty="0"/>
              <a:t>by 2040</a:t>
            </a:r>
            <a:r>
              <a:rPr lang="en-US" sz="2000" baseline="30000" dirty="0"/>
              <a:t>3</a:t>
            </a:r>
            <a:endParaRPr lang="en-GB" sz="2000" baseline="30000" dirty="0"/>
          </a:p>
        </p:txBody>
      </p:sp>
      <p:sp>
        <p:nvSpPr>
          <p:cNvPr id="16" name="TextBox 15">
            <a:extLst>
              <a:ext uri="{FF2B5EF4-FFF2-40B4-BE49-F238E27FC236}">
                <a16:creationId xmlns:a16="http://schemas.microsoft.com/office/drawing/2014/main" id="{239C4B65-6DE9-4A53-8BDB-4BD542E3E63E}"/>
              </a:ext>
            </a:extLst>
          </p:cNvPr>
          <p:cNvSpPr txBox="1"/>
          <p:nvPr/>
        </p:nvSpPr>
        <p:spPr>
          <a:xfrm>
            <a:off x="4812371" y="2778045"/>
            <a:ext cx="2642529" cy="1323439"/>
          </a:xfrm>
          <a:prstGeom prst="rect">
            <a:avLst/>
          </a:prstGeom>
          <a:noFill/>
        </p:spPr>
        <p:txBody>
          <a:bodyPr wrap="square" rtlCol="0">
            <a:spAutoFit/>
          </a:bodyPr>
          <a:lstStyle/>
          <a:p>
            <a:pPr algn="ctr"/>
            <a:r>
              <a:rPr lang="en-US" sz="2000" b="1" dirty="0">
                <a:solidFill>
                  <a:srgbClr val="FF0000"/>
                </a:solidFill>
              </a:rPr>
              <a:t>1.8 billion people </a:t>
            </a:r>
          </a:p>
          <a:p>
            <a:pPr algn="ctr"/>
            <a:r>
              <a:rPr lang="en-US" sz="2000" dirty="0"/>
              <a:t>will still rely on biomass for cooking and heating in 2040</a:t>
            </a:r>
            <a:r>
              <a:rPr lang="en-US" sz="2000" baseline="30000" dirty="0"/>
              <a:t>4</a:t>
            </a:r>
            <a:endParaRPr lang="en-GB" sz="2000" baseline="30000" dirty="0"/>
          </a:p>
        </p:txBody>
      </p:sp>
      <p:sp>
        <p:nvSpPr>
          <p:cNvPr id="17" name="TextBox 16">
            <a:extLst>
              <a:ext uri="{FF2B5EF4-FFF2-40B4-BE49-F238E27FC236}">
                <a16:creationId xmlns:a16="http://schemas.microsoft.com/office/drawing/2014/main" id="{E0836F4C-8305-4E87-8572-0905A4F7F96E}"/>
              </a:ext>
            </a:extLst>
          </p:cNvPr>
          <p:cNvSpPr txBox="1"/>
          <p:nvPr/>
        </p:nvSpPr>
        <p:spPr>
          <a:xfrm>
            <a:off x="8702993" y="2620359"/>
            <a:ext cx="2642529" cy="1600438"/>
          </a:xfrm>
          <a:prstGeom prst="rect">
            <a:avLst/>
          </a:prstGeom>
          <a:noFill/>
        </p:spPr>
        <p:txBody>
          <a:bodyPr wrap="square" rtlCol="0">
            <a:spAutoFit/>
          </a:bodyPr>
          <a:lstStyle/>
          <a:p>
            <a:pPr algn="ctr"/>
            <a:r>
              <a:rPr lang="en-US" sz="1600" dirty="0"/>
              <a:t>Exposure to smoke in pregnancy leads to miscarriages, early delivery and low birth weight and can harm children’s lung and brain development</a:t>
            </a:r>
            <a:r>
              <a:rPr lang="en-US" sz="1600" baseline="30000" dirty="0"/>
              <a:t>5</a:t>
            </a:r>
            <a:endParaRPr lang="en-GB" sz="1600" baseline="30000" dirty="0"/>
          </a:p>
        </p:txBody>
      </p:sp>
      <p:pic>
        <p:nvPicPr>
          <p:cNvPr id="21" name="Graphic 20">
            <a:extLst>
              <a:ext uri="{FF2B5EF4-FFF2-40B4-BE49-F238E27FC236}">
                <a16:creationId xmlns:a16="http://schemas.microsoft.com/office/drawing/2014/main" id="{BE9FE148-3509-4ADA-82CD-5DA0AA2583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59259" y="4616929"/>
            <a:ext cx="4529998" cy="1897179"/>
          </a:xfrm>
          <a:prstGeom prst="rect">
            <a:avLst/>
          </a:prstGeom>
        </p:spPr>
      </p:pic>
      <p:pic>
        <p:nvPicPr>
          <p:cNvPr id="20" name="Graphic 19">
            <a:extLst>
              <a:ext uri="{FF2B5EF4-FFF2-40B4-BE49-F238E27FC236}">
                <a16:creationId xmlns:a16="http://schemas.microsoft.com/office/drawing/2014/main" id="{0BBBE991-188D-4ED4-B372-66696ECCA4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34136" y="4468172"/>
            <a:ext cx="2237720" cy="2237720"/>
          </a:xfrm>
          <a:prstGeom prst="rect">
            <a:avLst/>
          </a:prstGeom>
        </p:spPr>
      </p:pic>
      <p:sp>
        <p:nvSpPr>
          <p:cNvPr id="22" name="TextBox 21">
            <a:extLst>
              <a:ext uri="{FF2B5EF4-FFF2-40B4-BE49-F238E27FC236}">
                <a16:creationId xmlns:a16="http://schemas.microsoft.com/office/drawing/2014/main" id="{3D9D05C7-5A66-495E-8074-8180105CE5FD}"/>
              </a:ext>
            </a:extLst>
          </p:cNvPr>
          <p:cNvSpPr txBox="1"/>
          <p:nvPr/>
        </p:nvSpPr>
        <p:spPr>
          <a:xfrm>
            <a:off x="8076955" y="5045673"/>
            <a:ext cx="3488343" cy="923330"/>
          </a:xfrm>
          <a:prstGeom prst="rect">
            <a:avLst/>
          </a:prstGeom>
          <a:noFill/>
        </p:spPr>
        <p:txBody>
          <a:bodyPr wrap="square" rtlCol="0">
            <a:spAutoFit/>
          </a:bodyPr>
          <a:lstStyle/>
          <a:p>
            <a:pPr algn="r"/>
            <a:r>
              <a:rPr lang="en-US" dirty="0">
                <a:solidFill>
                  <a:schemeClr val="bg1"/>
                </a:solidFill>
              </a:rPr>
              <a:t>Implementation research is needed to test how interventions can work in low-resource settings</a:t>
            </a:r>
            <a:endParaRPr lang="en-GB" dirty="0">
              <a:solidFill>
                <a:schemeClr val="bg1"/>
              </a:solidFill>
            </a:endParaRPr>
          </a:p>
        </p:txBody>
      </p:sp>
      <p:sp>
        <p:nvSpPr>
          <p:cNvPr id="23" name="TextBox 22">
            <a:extLst>
              <a:ext uri="{FF2B5EF4-FFF2-40B4-BE49-F238E27FC236}">
                <a16:creationId xmlns:a16="http://schemas.microsoft.com/office/drawing/2014/main" id="{DF47078C-0CC2-4402-8B93-972167E83054}"/>
              </a:ext>
            </a:extLst>
          </p:cNvPr>
          <p:cNvSpPr txBox="1"/>
          <p:nvPr/>
        </p:nvSpPr>
        <p:spPr>
          <a:xfrm>
            <a:off x="141457" y="6103057"/>
            <a:ext cx="6476453" cy="553998"/>
          </a:xfrm>
          <a:prstGeom prst="rect">
            <a:avLst/>
          </a:prstGeom>
          <a:noFill/>
        </p:spPr>
        <p:txBody>
          <a:bodyPr wrap="none" rtlCol="0">
            <a:spAutoFit/>
          </a:bodyPr>
          <a:lstStyle/>
          <a:p>
            <a:r>
              <a:rPr lang="en-US" sz="1000" dirty="0">
                <a:solidFill>
                  <a:schemeClr val="bg1"/>
                </a:solidFill>
              </a:rPr>
              <a:t>3. https://who.int/tobacco/en/atlas38.pdf</a:t>
            </a:r>
            <a:endParaRPr lang="en-GB" sz="1000" dirty="0">
              <a:solidFill>
                <a:schemeClr val="bg1"/>
              </a:solidFill>
            </a:endParaRPr>
          </a:p>
          <a:p>
            <a:r>
              <a:rPr lang="en-US" sz="1000" dirty="0">
                <a:solidFill>
                  <a:schemeClr val="bg1"/>
                </a:solidFill>
              </a:rPr>
              <a:t>4. https://healthdata.org/news-release/chronic-obstructive-pulmonary-disease-caused-32-million-deaths-worldwise-2015</a:t>
            </a:r>
            <a:endParaRPr lang="en-GB" sz="1000" dirty="0">
              <a:solidFill>
                <a:schemeClr val="bg1"/>
              </a:solidFill>
            </a:endParaRPr>
          </a:p>
          <a:p>
            <a:r>
              <a:rPr lang="en-US" sz="1000" dirty="0">
                <a:solidFill>
                  <a:schemeClr val="bg1"/>
                </a:solidFill>
              </a:rPr>
              <a:t>5. https://unicef.org/publications/files/UNICEF_Clear_the_Air_for_Children_30_Oct_2016.pdf</a:t>
            </a:r>
            <a:endParaRPr lang="en-GB" sz="1000" dirty="0">
              <a:solidFill>
                <a:schemeClr val="bg1"/>
              </a:solidFill>
            </a:endParaRPr>
          </a:p>
        </p:txBody>
      </p:sp>
    </p:spTree>
    <p:extLst>
      <p:ext uri="{BB962C8B-B14F-4D97-AF65-F5344CB8AC3E}">
        <p14:creationId xmlns:p14="http://schemas.microsoft.com/office/powerpoint/2010/main" val="253230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0D4E4-B31A-427F-83CC-CD33BFEE9FF3}"/>
              </a:ext>
            </a:extLst>
          </p:cNvPr>
          <p:cNvPicPr>
            <a:picLocks noChangeAspect="1"/>
          </p:cNvPicPr>
          <p:nvPr/>
        </p:nvPicPr>
        <p:blipFill rotWithShape="1">
          <a:blip r:embed="rId2"/>
          <a:srcRect l="30622" t="3741" r="27745" b="4422"/>
          <a:stretch/>
        </p:blipFill>
        <p:spPr>
          <a:xfrm>
            <a:off x="-1" y="0"/>
            <a:ext cx="12192001"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47980" y="393699"/>
            <a:ext cx="617220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Interventions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179" y="546941"/>
            <a:ext cx="2628901" cy="425006"/>
          </a:xfrm>
          <a:prstGeom prst="rect">
            <a:avLst/>
          </a:prstGeom>
        </p:spPr>
      </p:pic>
      <p:grpSp>
        <p:nvGrpSpPr>
          <p:cNvPr id="2" name="Group 1">
            <a:extLst>
              <a:ext uri="{FF2B5EF4-FFF2-40B4-BE49-F238E27FC236}">
                <a16:creationId xmlns:a16="http://schemas.microsoft.com/office/drawing/2014/main" id="{828DF5DF-EAB3-42F1-B6DB-10C2089CFD74}"/>
              </a:ext>
            </a:extLst>
          </p:cNvPr>
          <p:cNvGrpSpPr/>
          <p:nvPr/>
        </p:nvGrpSpPr>
        <p:grpSpPr>
          <a:xfrm>
            <a:off x="1410415" y="1865125"/>
            <a:ext cx="9371171" cy="3127751"/>
            <a:chOff x="162773" y="1125189"/>
            <a:chExt cx="9371171" cy="3127751"/>
          </a:xfrm>
        </p:grpSpPr>
        <p:pic>
          <p:nvPicPr>
            <p:cNvPr id="7" name="Graphic 6">
              <a:extLst>
                <a:ext uri="{FF2B5EF4-FFF2-40B4-BE49-F238E27FC236}">
                  <a16:creationId xmlns:a16="http://schemas.microsoft.com/office/drawing/2014/main" id="{EF8C45B1-FB9F-4565-9024-EDDBE99E69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773" y="1125189"/>
              <a:ext cx="3152773" cy="3127751"/>
            </a:xfrm>
            <a:prstGeom prst="rect">
              <a:avLst/>
            </a:prstGeom>
          </p:spPr>
        </p:pic>
        <p:sp>
          <p:nvSpPr>
            <p:cNvPr id="9" name="TextBox 8">
              <a:extLst>
                <a:ext uri="{FF2B5EF4-FFF2-40B4-BE49-F238E27FC236}">
                  <a16:creationId xmlns:a16="http://schemas.microsoft.com/office/drawing/2014/main" id="{56B4D415-5E53-4C69-970D-DB8CEA92ED7C}"/>
                </a:ext>
              </a:extLst>
            </p:cNvPr>
            <p:cNvSpPr txBox="1"/>
            <p:nvPr/>
          </p:nvSpPr>
          <p:spPr>
            <a:xfrm>
              <a:off x="745649" y="2329600"/>
              <a:ext cx="1987020" cy="1107996"/>
            </a:xfrm>
            <a:prstGeom prst="rect">
              <a:avLst/>
            </a:prstGeom>
            <a:noFill/>
          </p:spPr>
          <p:txBody>
            <a:bodyPr wrap="square" rtlCol="0">
              <a:spAutoFit/>
            </a:bodyPr>
            <a:lstStyle/>
            <a:p>
              <a:pPr algn="ctr"/>
              <a:r>
                <a:rPr lang="en-US" sz="2200" dirty="0"/>
                <a:t>Improved understanding of risk factors</a:t>
              </a:r>
              <a:endParaRPr lang="en-GB" sz="2200" dirty="0"/>
            </a:p>
          </p:txBody>
        </p:sp>
        <p:pic>
          <p:nvPicPr>
            <p:cNvPr id="11" name="Graphic 10">
              <a:extLst>
                <a:ext uri="{FF2B5EF4-FFF2-40B4-BE49-F238E27FC236}">
                  <a16:creationId xmlns:a16="http://schemas.microsoft.com/office/drawing/2014/main" id="{491EB769-5EF9-40C6-9040-7A897C089B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32669" y="1373480"/>
              <a:ext cx="2680548" cy="2680548"/>
            </a:xfrm>
            <a:prstGeom prst="rect">
              <a:avLst/>
            </a:prstGeom>
          </p:spPr>
        </p:pic>
        <p:pic>
          <p:nvPicPr>
            <p:cNvPr id="12" name="Graphic 11">
              <a:extLst>
                <a:ext uri="{FF2B5EF4-FFF2-40B4-BE49-F238E27FC236}">
                  <a16:creationId xmlns:a16="http://schemas.microsoft.com/office/drawing/2014/main" id="{1B377143-9D65-4F1C-90AD-8CC50FB8C4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3396" y="1373480"/>
              <a:ext cx="2680548" cy="2680548"/>
            </a:xfrm>
            <a:prstGeom prst="rect">
              <a:avLst/>
            </a:prstGeom>
          </p:spPr>
        </p:pic>
        <p:pic>
          <p:nvPicPr>
            <p:cNvPr id="13" name="Graphic 12">
              <a:extLst>
                <a:ext uri="{FF2B5EF4-FFF2-40B4-BE49-F238E27FC236}">
                  <a16:creationId xmlns:a16="http://schemas.microsoft.com/office/drawing/2014/main" id="{671EB867-299C-4857-A33F-0FAEC33C3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55725" y="1377901"/>
              <a:ext cx="2680548" cy="2680548"/>
            </a:xfrm>
            <a:prstGeom prst="rect">
              <a:avLst/>
            </a:prstGeom>
          </p:spPr>
        </p:pic>
        <p:sp>
          <p:nvSpPr>
            <p:cNvPr id="14" name="TextBox 13">
              <a:extLst>
                <a:ext uri="{FF2B5EF4-FFF2-40B4-BE49-F238E27FC236}">
                  <a16:creationId xmlns:a16="http://schemas.microsoft.com/office/drawing/2014/main" id="{B135A4CB-AF8A-4CD2-8F85-50E962EB1C5D}"/>
                </a:ext>
              </a:extLst>
            </p:cNvPr>
            <p:cNvSpPr txBox="1"/>
            <p:nvPr/>
          </p:nvSpPr>
          <p:spPr>
            <a:xfrm>
              <a:off x="3166693" y="2081700"/>
              <a:ext cx="1812499" cy="1200329"/>
            </a:xfrm>
            <a:prstGeom prst="rect">
              <a:avLst/>
            </a:prstGeom>
            <a:noFill/>
          </p:spPr>
          <p:txBody>
            <a:bodyPr wrap="square" rtlCol="0">
              <a:spAutoFit/>
            </a:bodyPr>
            <a:lstStyle/>
            <a:p>
              <a:pPr algn="ctr"/>
              <a:r>
                <a:rPr lang="en-US" dirty="0">
                  <a:solidFill>
                    <a:schemeClr val="bg1"/>
                  </a:solidFill>
                </a:rPr>
                <a:t>Increased knowledge on COPD and asthma</a:t>
              </a:r>
              <a:endParaRPr lang="en-GB" dirty="0">
                <a:solidFill>
                  <a:schemeClr val="bg1"/>
                </a:solidFill>
              </a:endParaRPr>
            </a:p>
          </p:txBody>
        </p:sp>
        <p:sp>
          <p:nvSpPr>
            <p:cNvPr id="15" name="TextBox 14">
              <a:extLst>
                <a:ext uri="{FF2B5EF4-FFF2-40B4-BE49-F238E27FC236}">
                  <a16:creationId xmlns:a16="http://schemas.microsoft.com/office/drawing/2014/main" id="{C56177A6-10FF-42E0-8C5D-C104EAC76530}"/>
                </a:ext>
              </a:extLst>
            </p:cNvPr>
            <p:cNvSpPr txBox="1"/>
            <p:nvPr/>
          </p:nvSpPr>
          <p:spPr>
            <a:xfrm>
              <a:off x="5189749" y="2088900"/>
              <a:ext cx="1812499" cy="1200329"/>
            </a:xfrm>
            <a:prstGeom prst="rect">
              <a:avLst/>
            </a:prstGeom>
            <a:noFill/>
          </p:spPr>
          <p:txBody>
            <a:bodyPr wrap="square" rtlCol="0">
              <a:spAutoFit/>
            </a:bodyPr>
            <a:lstStyle/>
            <a:p>
              <a:pPr algn="ctr"/>
              <a:r>
                <a:rPr lang="en-US" dirty="0">
                  <a:solidFill>
                    <a:schemeClr val="bg1"/>
                  </a:solidFill>
                </a:rPr>
                <a:t>Offered households a choice of cleaner cook stoves</a:t>
              </a:r>
              <a:endParaRPr lang="en-GB" dirty="0">
                <a:solidFill>
                  <a:schemeClr val="bg1"/>
                </a:solidFill>
              </a:endParaRPr>
            </a:p>
          </p:txBody>
        </p:sp>
        <p:sp>
          <p:nvSpPr>
            <p:cNvPr id="16" name="TextBox 15">
              <a:extLst>
                <a:ext uri="{FF2B5EF4-FFF2-40B4-BE49-F238E27FC236}">
                  <a16:creationId xmlns:a16="http://schemas.microsoft.com/office/drawing/2014/main" id="{3AAA7DFF-A125-43C6-920E-F82C25FBA78F}"/>
                </a:ext>
              </a:extLst>
            </p:cNvPr>
            <p:cNvSpPr txBox="1"/>
            <p:nvPr/>
          </p:nvSpPr>
          <p:spPr>
            <a:xfrm>
              <a:off x="7291233" y="1850867"/>
              <a:ext cx="1870071" cy="1661993"/>
            </a:xfrm>
            <a:prstGeom prst="rect">
              <a:avLst/>
            </a:prstGeom>
            <a:noFill/>
          </p:spPr>
          <p:txBody>
            <a:bodyPr wrap="square" rtlCol="0">
              <a:spAutoFit/>
            </a:bodyPr>
            <a:lstStyle/>
            <a:p>
              <a:pPr algn="ctr"/>
              <a:r>
                <a:rPr lang="en-US" sz="1700" dirty="0">
                  <a:solidFill>
                    <a:schemeClr val="bg1"/>
                  </a:solidFill>
                </a:rPr>
                <a:t>Raised awareness of harm of tobacco and biomass smoke, particularly to pregnant women</a:t>
              </a:r>
              <a:endParaRPr lang="en-GB" sz="1700" dirty="0">
                <a:solidFill>
                  <a:schemeClr val="bg1"/>
                </a:solidFill>
              </a:endParaRPr>
            </a:p>
          </p:txBody>
        </p:sp>
      </p:grpSp>
    </p:spTree>
    <p:extLst>
      <p:ext uri="{BB962C8B-B14F-4D97-AF65-F5344CB8AC3E}">
        <p14:creationId xmlns:p14="http://schemas.microsoft.com/office/powerpoint/2010/main" val="379715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0D4E4-B31A-427F-83CC-CD33BFEE9FF3}"/>
              </a:ext>
            </a:extLst>
          </p:cNvPr>
          <p:cNvPicPr>
            <a:picLocks noChangeAspect="1"/>
          </p:cNvPicPr>
          <p:nvPr/>
        </p:nvPicPr>
        <p:blipFill rotWithShape="1">
          <a:blip r:embed="rId2"/>
          <a:srcRect l="30622" t="3741" r="27745" b="4422"/>
          <a:stretch/>
        </p:blipFill>
        <p:spPr>
          <a:xfrm>
            <a:off x="-1" y="0"/>
            <a:ext cx="12192001"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47980" y="393699"/>
            <a:ext cx="617220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Interventions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179" y="546941"/>
            <a:ext cx="2628901" cy="425006"/>
          </a:xfrm>
          <a:prstGeom prst="rect">
            <a:avLst/>
          </a:prstGeom>
        </p:spPr>
      </p:pic>
      <p:grpSp>
        <p:nvGrpSpPr>
          <p:cNvPr id="2" name="Group 1">
            <a:extLst>
              <a:ext uri="{FF2B5EF4-FFF2-40B4-BE49-F238E27FC236}">
                <a16:creationId xmlns:a16="http://schemas.microsoft.com/office/drawing/2014/main" id="{2108580E-CD54-4DBD-875F-FA927FABD3BE}"/>
              </a:ext>
            </a:extLst>
          </p:cNvPr>
          <p:cNvGrpSpPr/>
          <p:nvPr/>
        </p:nvGrpSpPr>
        <p:grpSpPr>
          <a:xfrm>
            <a:off x="1472065" y="1865125"/>
            <a:ext cx="9247871" cy="3127751"/>
            <a:chOff x="2845113" y="3730249"/>
            <a:chExt cx="9247871" cy="3127751"/>
          </a:xfrm>
        </p:grpSpPr>
        <p:pic>
          <p:nvPicPr>
            <p:cNvPr id="8" name="Graphic 7">
              <a:extLst>
                <a:ext uri="{FF2B5EF4-FFF2-40B4-BE49-F238E27FC236}">
                  <a16:creationId xmlns:a16="http://schemas.microsoft.com/office/drawing/2014/main" id="{D56C6FCD-4739-4FCD-82F8-05C3B414F7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0211" y="3730249"/>
              <a:ext cx="3152773" cy="3127751"/>
            </a:xfrm>
            <a:prstGeom prst="rect">
              <a:avLst/>
            </a:prstGeom>
          </p:spPr>
        </p:pic>
        <p:sp>
          <p:nvSpPr>
            <p:cNvPr id="10" name="TextBox 9">
              <a:extLst>
                <a:ext uri="{FF2B5EF4-FFF2-40B4-BE49-F238E27FC236}">
                  <a16:creationId xmlns:a16="http://schemas.microsoft.com/office/drawing/2014/main" id="{679F3982-15BC-4C5C-BA18-96D0C7ADACEC}"/>
                </a:ext>
              </a:extLst>
            </p:cNvPr>
            <p:cNvSpPr txBox="1"/>
            <p:nvPr/>
          </p:nvSpPr>
          <p:spPr>
            <a:xfrm>
              <a:off x="9523087" y="5024458"/>
              <a:ext cx="1987020" cy="1107996"/>
            </a:xfrm>
            <a:prstGeom prst="rect">
              <a:avLst/>
            </a:prstGeom>
            <a:noFill/>
          </p:spPr>
          <p:txBody>
            <a:bodyPr wrap="square" rtlCol="0">
              <a:spAutoFit/>
            </a:bodyPr>
            <a:lstStyle/>
            <a:p>
              <a:pPr algn="ctr"/>
              <a:r>
                <a:rPr lang="en-US" sz="2200" dirty="0"/>
                <a:t>Creative community engagement</a:t>
              </a:r>
              <a:endParaRPr lang="en-GB" sz="2200" dirty="0"/>
            </a:p>
          </p:txBody>
        </p:sp>
        <p:pic>
          <p:nvPicPr>
            <p:cNvPr id="17" name="Graphic 16">
              <a:extLst>
                <a:ext uri="{FF2B5EF4-FFF2-40B4-BE49-F238E27FC236}">
                  <a16:creationId xmlns:a16="http://schemas.microsoft.com/office/drawing/2014/main" id="{4100BB8E-6B2D-458F-992E-07D82CD649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68001" y="4046860"/>
              <a:ext cx="2680548" cy="2654268"/>
            </a:xfrm>
            <a:prstGeom prst="rect">
              <a:avLst/>
            </a:prstGeom>
          </p:spPr>
        </p:pic>
        <p:pic>
          <p:nvPicPr>
            <p:cNvPr id="19" name="Graphic 18">
              <a:extLst>
                <a:ext uri="{FF2B5EF4-FFF2-40B4-BE49-F238E27FC236}">
                  <a16:creationId xmlns:a16="http://schemas.microsoft.com/office/drawing/2014/main" id="{C9DAF4EF-D053-40CB-920B-A0BFC0566D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45113" y="4058142"/>
              <a:ext cx="2680548" cy="2654268"/>
            </a:xfrm>
            <a:prstGeom prst="rect">
              <a:avLst/>
            </a:prstGeom>
          </p:spPr>
        </p:pic>
        <p:pic>
          <p:nvPicPr>
            <p:cNvPr id="18" name="Graphic 17">
              <a:extLst>
                <a:ext uri="{FF2B5EF4-FFF2-40B4-BE49-F238E27FC236}">
                  <a16:creationId xmlns:a16="http://schemas.microsoft.com/office/drawing/2014/main" id="{82427957-10AA-4A4D-8E49-91DF35EF3D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0438" y="4044761"/>
              <a:ext cx="2680548" cy="2654268"/>
            </a:xfrm>
            <a:prstGeom prst="rect">
              <a:avLst/>
            </a:prstGeom>
          </p:spPr>
        </p:pic>
        <p:sp>
          <p:nvSpPr>
            <p:cNvPr id="20" name="TextBox 19">
              <a:extLst>
                <a:ext uri="{FF2B5EF4-FFF2-40B4-BE49-F238E27FC236}">
                  <a16:creationId xmlns:a16="http://schemas.microsoft.com/office/drawing/2014/main" id="{47AAADC9-124D-469F-9368-B8824D15FA49}"/>
                </a:ext>
              </a:extLst>
            </p:cNvPr>
            <p:cNvSpPr txBox="1"/>
            <p:nvPr/>
          </p:nvSpPr>
          <p:spPr>
            <a:xfrm>
              <a:off x="3204037" y="4402399"/>
              <a:ext cx="1941330" cy="1938992"/>
            </a:xfrm>
            <a:prstGeom prst="rect">
              <a:avLst/>
            </a:prstGeom>
            <a:noFill/>
          </p:spPr>
          <p:txBody>
            <a:bodyPr wrap="square" rtlCol="0">
              <a:spAutoFit/>
            </a:bodyPr>
            <a:lstStyle/>
            <a:p>
              <a:pPr algn="ctr"/>
              <a:r>
                <a:rPr lang="en-US" sz="1500" dirty="0">
                  <a:solidFill>
                    <a:schemeClr val="bg1"/>
                  </a:solidFill>
                </a:rPr>
                <a:t>Patients and communities involved in translation of materials and implementation, analysis and dissemination of research</a:t>
              </a:r>
              <a:endParaRPr lang="en-GB" sz="1500" dirty="0">
                <a:solidFill>
                  <a:schemeClr val="bg1"/>
                </a:solidFill>
              </a:endParaRPr>
            </a:p>
          </p:txBody>
        </p:sp>
        <p:sp>
          <p:nvSpPr>
            <p:cNvPr id="21" name="TextBox 20">
              <a:extLst>
                <a:ext uri="{FF2B5EF4-FFF2-40B4-BE49-F238E27FC236}">
                  <a16:creationId xmlns:a16="http://schemas.microsoft.com/office/drawing/2014/main" id="{C6EBFF23-DBA9-4ABE-A3CF-85A4E5E31386}"/>
                </a:ext>
              </a:extLst>
            </p:cNvPr>
            <p:cNvSpPr txBox="1"/>
            <p:nvPr/>
          </p:nvSpPr>
          <p:spPr>
            <a:xfrm>
              <a:off x="5239440" y="4693959"/>
              <a:ext cx="1812499" cy="1200329"/>
            </a:xfrm>
            <a:prstGeom prst="rect">
              <a:avLst/>
            </a:prstGeom>
            <a:noFill/>
          </p:spPr>
          <p:txBody>
            <a:bodyPr wrap="square" rtlCol="0">
              <a:spAutoFit/>
            </a:bodyPr>
            <a:lstStyle/>
            <a:p>
              <a:pPr algn="ctr"/>
              <a:r>
                <a:rPr lang="en-US" dirty="0">
                  <a:solidFill>
                    <a:schemeClr val="bg1"/>
                  </a:solidFill>
                </a:rPr>
                <a:t>Engaged community members as peer researchers</a:t>
              </a:r>
              <a:endParaRPr lang="en-GB" dirty="0">
                <a:solidFill>
                  <a:schemeClr val="bg1"/>
                </a:solidFill>
              </a:endParaRPr>
            </a:p>
          </p:txBody>
        </p:sp>
        <p:sp>
          <p:nvSpPr>
            <p:cNvPr id="22" name="TextBox 21">
              <a:extLst>
                <a:ext uri="{FF2B5EF4-FFF2-40B4-BE49-F238E27FC236}">
                  <a16:creationId xmlns:a16="http://schemas.microsoft.com/office/drawing/2014/main" id="{7B300F66-2298-4DE9-8BFC-3E8E0D4BD5E9}"/>
                </a:ext>
              </a:extLst>
            </p:cNvPr>
            <p:cNvSpPr txBox="1"/>
            <p:nvPr/>
          </p:nvSpPr>
          <p:spPr>
            <a:xfrm>
              <a:off x="7230905" y="4416960"/>
              <a:ext cx="1987020" cy="1754326"/>
            </a:xfrm>
            <a:prstGeom prst="rect">
              <a:avLst/>
            </a:prstGeom>
            <a:noFill/>
          </p:spPr>
          <p:txBody>
            <a:bodyPr wrap="square" rtlCol="0">
              <a:spAutoFit/>
            </a:bodyPr>
            <a:lstStyle/>
            <a:p>
              <a:pPr algn="ctr"/>
              <a:r>
                <a:rPr lang="en-US" dirty="0">
                  <a:solidFill>
                    <a:schemeClr val="bg1"/>
                  </a:solidFill>
                </a:rPr>
                <a:t>Use of photography, film, art, dance and patient stories to build positive messages</a:t>
              </a:r>
              <a:endParaRPr lang="en-GB" dirty="0">
                <a:solidFill>
                  <a:schemeClr val="bg1"/>
                </a:solidFill>
              </a:endParaRPr>
            </a:p>
          </p:txBody>
        </p:sp>
      </p:grpSp>
    </p:spTree>
    <p:extLst>
      <p:ext uri="{BB962C8B-B14F-4D97-AF65-F5344CB8AC3E}">
        <p14:creationId xmlns:p14="http://schemas.microsoft.com/office/powerpoint/2010/main" val="102236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0D4E4-B31A-427F-83CC-CD33BFEE9FF3}"/>
              </a:ext>
            </a:extLst>
          </p:cNvPr>
          <p:cNvPicPr>
            <a:picLocks noChangeAspect="1"/>
          </p:cNvPicPr>
          <p:nvPr/>
        </p:nvPicPr>
        <p:blipFill rotWithShape="1">
          <a:blip r:embed="rId2"/>
          <a:srcRect l="30622" t="3741" r="27745" b="4422"/>
          <a:stretch/>
        </p:blipFill>
        <p:spPr>
          <a:xfrm>
            <a:off x="-1" y="0"/>
            <a:ext cx="12192001"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47980" y="393699"/>
            <a:ext cx="617220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Interventions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179" y="546941"/>
            <a:ext cx="2628901" cy="425006"/>
          </a:xfrm>
          <a:prstGeom prst="rect">
            <a:avLst/>
          </a:prstGeom>
        </p:spPr>
      </p:pic>
      <p:grpSp>
        <p:nvGrpSpPr>
          <p:cNvPr id="7" name="Group 6">
            <a:extLst>
              <a:ext uri="{FF2B5EF4-FFF2-40B4-BE49-F238E27FC236}">
                <a16:creationId xmlns:a16="http://schemas.microsoft.com/office/drawing/2014/main" id="{2612E4CC-A431-4558-B7CE-E42BC0ADDE5E}"/>
              </a:ext>
            </a:extLst>
          </p:cNvPr>
          <p:cNvGrpSpPr/>
          <p:nvPr/>
        </p:nvGrpSpPr>
        <p:grpSpPr>
          <a:xfrm>
            <a:off x="1324662" y="1889752"/>
            <a:ext cx="9542676" cy="3078497"/>
            <a:chOff x="248167" y="1218261"/>
            <a:chExt cx="9542676" cy="3078497"/>
          </a:xfrm>
        </p:grpSpPr>
        <p:pic>
          <p:nvPicPr>
            <p:cNvPr id="23" name="Graphic 22">
              <a:extLst>
                <a:ext uri="{FF2B5EF4-FFF2-40B4-BE49-F238E27FC236}">
                  <a16:creationId xmlns:a16="http://schemas.microsoft.com/office/drawing/2014/main" id="{1F2E1A58-9164-4E09-9443-09781A150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167" y="1218261"/>
              <a:ext cx="3054064" cy="3078497"/>
            </a:xfrm>
            <a:prstGeom prst="rect">
              <a:avLst/>
            </a:prstGeom>
          </p:spPr>
        </p:pic>
        <p:sp>
          <p:nvSpPr>
            <p:cNvPr id="2" name="TextBox 1">
              <a:extLst>
                <a:ext uri="{FF2B5EF4-FFF2-40B4-BE49-F238E27FC236}">
                  <a16:creationId xmlns:a16="http://schemas.microsoft.com/office/drawing/2014/main" id="{7C446001-B585-4280-89F6-87EEA6BA09EC}"/>
                </a:ext>
              </a:extLst>
            </p:cNvPr>
            <p:cNvSpPr txBox="1"/>
            <p:nvPr/>
          </p:nvSpPr>
          <p:spPr>
            <a:xfrm>
              <a:off x="673466" y="2502008"/>
              <a:ext cx="2227118" cy="1107996"/>
            </a:xfrm>
            <a:prstGeom prst="rect">
              <a:avLst/>
            </a:prstGeom>
            <a:noFill/>
          </p:spPr>
          <p:txBody>
            <a:bodyPr wrap="square" rtlCol="0">
              <a:spAutoFit/>
            </a:bodyPr>
            <a:lstStyle/>
            <a:p>
              <a:pPr algn="ctr"/>
              <a:r>
                <a:rPr lang="en-US" sz="2200" dirty="0"/>
                <a:t>Improved tools for diagnosis and treatment</a:t>
              </a:r>
              <a:endParaRPr lang="en-GB" sz="2200" dirty="0"/>
            </a:p>
          </p:txBody>
        </p:sp>
        <p:pic>
          <p:nvPicPr>
            <p:cNvPr id="26" name="Graphic 25">
              <a:extLst>
                <a:ext uri="{FF2B5EF4-FFF2-40B4-BE49-F238E27FC236}">
                  <a16:creationId xmlns:a16="http://schemas.microsoft.com/office/drawing/2014/main" id="{9B186292-DEC2-41A5-9E5D-DBBBC15FF1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3816" y="1269604"/>
              <a:ext cx="2707027" cy="2733828"/>
            </a:xfrm>
            <a:prstGeom prst="rect">
              <a:avLst/>
            </a:prstGeom>
          </p:spPr>
        </p:pic>
        <p:pic>
          <p:nvPicPr>
            <p:cNvPr id="28" name="Graphic 27">
              <a:extLst>
                <a:ext uri="{FF2B5EF4-FFF2-40B4-BE49-F238E27FC236}">
                  <a16:creationId xmlns:a16="http://schemas.microsoft.com/office/drawing/2014/main" id="{E01F70BC-4611-4AAB-99E8-B30C30C800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5205" y="1388689"/>
              <a:ext cx="2707027" cy="2733828"/>
            </a:xfrm>
            <a:prstGeom prst="rect">
              <a:avLst/>
            </a:prstGeom>
          </p:spPr>
        </p:pic>
        <p:pic>
          <p:nvPicPr>
            <p:cNvPr id="30" name="Graphic 29">
              <a:extLst>
                <a:ext uri="{FF2B5EF4-FFF2-40B4-BE49-F238E27FC236}">
                  <a16:creationId xmlns:a16="http://schemas.microsoft.com/office/drawing/2014/main" id="{E178D4B0-DF5D-40DA-96F6-CB3EA361C3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3815" y="1388689"/>
              <a:ext cx="2707027" cy="2733828"/>
            </a:xfrm>
            <a:prstGeom prst="rect">
              <a:avLst/>
            </a:prstGeom>
          </p:spPr>
        </p:pic>
        <p:sp>
          <p:nvSpPr>
            <p:cNvPr id="31" name="TextBox 30">
              <a:extLst>
                <a:ext uri="{FF2B5EF4-FFF2-40B4-BE49-F238E27FC236}">
                  <a16:creationId xmlns:a16="http://schemas.microsoft.com/office/drawing/2014/main" id="{0D088F94-EB02-44D6-B777-4126E2453AFA}"/>
                </a:ext>
              </a:extLst>
            </p:cNvPr>
            <p:cNvSpPr txBox="1"/>
            <p:nvPr/>
          </p:nvSpPr>
          <p:spPr>
            <a:xfrm>
              <a:off x="5298661" y="1819187"/>
              <a:ext cx="1987717" cy="1754326"/>
            </a:xfrm>
            <a:prstGeom prst="rect">
              <a:avLst/>
            </a:prstGeom>
            <a:noFill/>
          </p:spPr>
          <p:txBody>
            <a:bodyPr wrap="square" rtlCol="0">
              <a:spAutoFit/>
            </a:bodyPr>
            <a:lstStyle/>
            <a:p>
              <a:pPr algn="ctr"/>
              <a:r>
                <a:rPr lang="en-US" dirty="0">
                  <a:solidFill>
                    <a:schemeClr val="bg1"/>
                  </a:solidFill>
                </a:rPr>
                <a:t>Healthcare professionals trained and mentored in diagnosis using spirometry</a:t>
              </a:r>
              <a:endParaRPr lang="en-GB" dirty="0">
                <a:solidFill>
                  <a:schemeClr val="bg1"/>
                </a:solidFill>
              </a:endParaRPr>
            </a:p>
          </p:txBody>
        </p:sp>
        <p:sp>
          <p:nvSpPr>
            <p:cNvPr id="32" name="TextBox 31">
              <a:extLst>
                <a:ext uri="{FF2B5EF4-FFF2-40B4-BE49-F238E27FC236}">
                  <a16:creationId xmlns:a16="http://schemas.microsoft.com/office/drawing/2014/main" id="{721EB9A3-EB67-43BD-9305-DD88D0EE152F}"/>
                </a:ext>
              </a:extLst>
            </p:cNvPr>
            <p:cNvSpPr txBox="1"/>
            <p:nvPr/>
          </p:nvSpPr>
          <p:spPr>
            <a:xfrm>
              <a:off x="3105764" y="2288104"/>
              <a:ext cx="1987717" cy="923330"/>
            </a:xfrm>
            <a:prstGeom prst="rect">
              <a:avLst/>
            </a:prstGeom>
            <a:noFill/>
          </p:spPr>
          <p:txBody>
            <a:bodyPr wrap="square" rtlCol="0">
              <a:spAutoFit/>
            </a:bodyPr>
            <a:lstStyle/>
            <a:p>
              <a:pPr algn="ctr"/>
              <a:r>
                <a:rPr lang="en-US" dirty="0">
                  <a:solidFill>
                    <a:schemeClr val="bg1"/>
                  </a:solidFill>
                </a:rPr>
                <a:t>Frontline staff taught to deliver Very Brief Advice</a:t>
              </a:r>
              <a:endParaRPr lang="en-GB" dirty="0">
                <a:solidFill>
                  <a:schemeClr val="bg1"/>
                </a:solidFill>
              </a:endParaRPr>
            </a:p>
          </p:txBody>
        </p:sp>
        <p:sp>
          <p:nvSpPr>
            <p:cNvPr id="33" name="TextBox 32">
              <a:extLst>
                <a:ext uri="{FF2B5EF4-FFF2-40B4-BE49-F238E27FC236}">
                  <a16:creationId xmlns:a16="http://schemas.microsoft.com/office/drawing/2014/main" id="{EF3C25E8-6907-445A-9D14-32057F09F32F}"/>
                </a:ext>
              </a:extLst>
            </p:cNvPr>
            <p:cNvSpPr txBox="1"/>
            <p:nvPr/>
          </p:nvSpPr>
          <p:spPr>
            <a:xfrm>
              <a:off x="7430070" y="1821186"/>
              <a:ext cx="1987717" cy="1477328"/>
            </a:xfrm>
            <a:prstGeom prst="rect">
              <a:avLst/>
            </a:prstGeom>
            <a:noFill/>
          </p:spPr>
          <p:txBody>
            <a:bodyPr wrap="square" rtlCol="0">
              <a:spAutoFit/>
            </a:bodyPr>
            <a:lstStyle/>
            <a:p>
              <a:pPr algn="ctr"/>
              <a:r>
                <a:rPr lang="en-US" dirty="0">
                  <a:solidFill>
                    <a:schemeClr val="bg1"/>
                  </a:solidFill>
                </a:rPr>
                <a:t>Pulmonary rehabilitation adapted to community-based </a:t>
              </a:r>
              <a:r>
                <a:rPr lang="en-US" dirty="0" err="1">
                  <a:solidFill>
                    <a:schemeClr val="bg1"/>
                  </a:solidFill>
                </a:rPr>
                <a:t>programmes</a:t>
              </a:r>
              <a:endParaRPr lang="en-GB" dirty="0">
                <a:solidFill>
                  <a:schemeClr val="bg1"/>
                </a:solidFill>
              </a:endParaRPr>
            </a:p>
          </p:txBody>
        </p:sp>
      </p:grpSp>
    </p:spTree>
    <p:extLst>
      <p:ext uri="{BB962C8B-B14F-4D97-AF65-F5344CB8AC3E}">
        <p14:creationId xmlns:p14="http://schemas.microsoft.com/office/powerpoint/2010/main" val="49288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0D4E4-B31A-427F-83CC-CD33BFEE9FF3}"/>
              </a:ext>
            </a:extLst>
          </p:cNvPr>
          <p:cNvPicPr>
            <a:picLocks noChangeAspect="1"/>
          </p:cNvPicPr>
          <p:nvPr/>
        </p:nvPicPr>
        <p:blipFill rotWithShape="1">
          <a:blip r:embed="rId2"/>
          <a:srcRect l="30622" t="3741" r="27745" b="4422"/>
          <a:stretch/>
        </p:blipFill>
        <p:spPr>
          <a:xfrm>
            <a:off x="-1" y="0"/>
            <a:ext cx="12192001"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47980" y="393699"/>
            <a:ext cx="617220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Interventions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179" y="546941"/>
            <a:ext cx="2628901" cy="425006"/>
          </a:xfrm>
          <a:prstGeom prst="rect">
            <a:avLst/>
          </a:prstGeom>
        </p:spPr>
      </p:pic>
      <p:grpSp>
        <p:nvGrpSpPr>
          <p:cNvPr id="7" name="Group 6">
            <a:extLst>
              <a:ext uri="{FF2B5EF4-FFF2-40B4-BE49-F238E27FC236}">
                <a16:creationId xmlns:a16="http://schemas.microsoft.com/office/drawing/2014/main" id="{01A7F496-EB2B-4111-B209-708F8545FEFD}"/>
              </a:ext>
            </a:extLst>
          </p:cNvPr>
          <p:cNvGrpSpPr/>
          <p:nvPr/>
        </p:nvGrpSpPr>
        <p:grpSpPr>
          <a:xfrm>
            <a:off x="1371534" y="1889752"/>
            <a:ext cx="9448932" cy="3078497"/>
            <a:chOff x="2757733" y="3712012"/>
            <a:chExt cx="9448932" cy="3078497"/>
          </a:xfrm>
        </p:grpSpPr>
        <p:pic>
          <p:nvPicPr>
            <p:cNvPr id="24" name="Graphic 23">
              <a:extLst>
                <a:ext uri="{FF2B5EF4-FFF2-40B4-BE49-F238E27FC236}">
                  <a16:creationId xmlns:a16="http://schemas.microsoft.com/office/drawing/2014/main" id="{4BE350E8-68E4-41E1-800B-01F74D720D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52601" y="3712012"/>
              <a:ext cx="3054064" cy="3078497"/>
            </a:xfrm>
            <a:prstGeom prst="rect">
              <a:avLst/>
            </a:prstGeom>
          </p:spPr>
        </p:pic>
        <p:pic>
          <p:nvPicPr>
            <p:cNvPr id="25" name="Graphic 24">
              <a:extLst>
                <a:ext uri="{FF2B5EF4-FFF2-40B4-BE49-F238E27FC236}">
                  <a16:creationId xmlns:a16="http://schemas.microsoft.com/office/drawing/2014/main" id="{572B0D0F-2002-4AF9-BEFC-E2D2FF2E2D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7733" y="3927209"/>
              <a:ext cx="2733828" cy="2733828"/>
            </a:xfrm>
            <a:prstGeom prst="rect">
              <a:avLst/>
            </a:prstGeom>
          </p:spPr>
        </p:pic>
        <p:sp>
          <p:nvSpPr>
            <p:cNvPr id="6" name="TextBox 5">
              <a:extLst>
                <a:ext uri="{FF2B5EF4-FFF2-40B4-BE49-F238E27FC236}">
                  <a16:creationId xmlns:a16="http://schemas.microsoft.com/office/drawing/2014/main" id="{0EC0624B-A925-4C5C-8D65-C69EAED2C59B}"/>
                </a:ext>
              </a:extLst>
            </p:cNvPr>
            <p:cNvSpPr txBox="1"/>
            <p:nvPr/>
          </p:nvSpPr>
          <p:spPr>
            <a:xfrm>
              <a:off x="9865428" y="5025190"/>
              <a:ext cx="1628410" cy="1107996"/>
            </a:xfrm>
            <a:prstGeom prst="rect">
              <a:avLst/>
            </a:prstGeom>
            <a:noFill/>
          </p:spPr>
          <p:txBody>
            <a:bodyPr wrap="square" rtlCol="0">
              <a:spAutoFit/>
            </a:bodyPr>
            <a:lstStyle/>
            <a:p>
              <a:pPr algn="ctr"/>
              <a:r>
                <a:rPr lang="en-US" sz="2200" dirty="0"/>
                <a:t>Improved lung health in infancy</a:t>
              </a:r>
              <a:endParaRPr lang="en-GB" sz="2200" dirty="0"/>
            </a:p>
          </p:txBody>
        </p:sp>
        <p:pic>
          <p:nvPicPr>
            <p:cNvPr id="29" name="Graphic 28">
              <a:extLst>
                <a:ext uri="{FF2B5EF4-FFF2-40B4-BE49-F238E27FC236}">
                  <a16:creationId xmlns:a16="http://schemas.microsoft.com/office/drawing/2014/main" id="{6C1E658C-A21D-45C1-85DD-9907A5D826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57015" y="3884347"/>
              <a:ext cx="2733828" cy="2733828"/>
            </a:xfrm>
            <a:prstGeom prst="rect">
              <a:avLst/>
            </a:prstGeom>
          </p:spPr>
        </p:pic>
        <p:pic>
          <p:nvPicPr>
            <p:cNvPr id="27" name="Graphic 26">
              <a:extLst>
                <a:ext uri="{FF2B5EF4-FFF2-40B4-BE49-F238E27FC236}">
                  <a16:creationId xmlns:a16="http://schemas.microsoft.com/office/drawing/2014/main" id="{904BAC4C-57F7-48F2-9804-580354126A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97014" y="3905778"/>
              <a:ext cx="2733828" cy="2733828"/>
            </a:xfrm>
            <a:prstGeom prst="rect">
              <a:avLst/>
            </a:prstGeom>
          </p:spPr>
        </p:pic>
        <p:sp>
          <p:nvSpPr>
            <p:cNvPr id="34" name="TextBox 33">
              <a:extLst>
                <a:ext uri="{FF2B5EF4-FFF2-40B4-BE49-F238E27FC236}">
                  <a16:creationId xmlns:a16="http://schemas.microsoft.com/office/drawing/2014/main" id="{8B487384-BC65-458B-8FA7-BD14D22BC1B0}"/>
                </a:ext>
              </a:extLst>
            </p:cNvPr>
            <p:cNvSpPr txBox="1"/>
            <p:nvPr/>
          </p:nvSpPr>
          <p:spPr>
            <a:xfrm>
              <a:off x="3114859" y="4651095"/>
              <a:ext cx="1987717" cy="1200329"/>
            </a:xfrm>
            <a:prstGeom prst="rect">
              <a:avLst/>
            </a:prstGeom>
            <a:noFill/>
          </p:spPr>
          <p:txBody>
            <a:bodyPr wrap="square" rtlCol="0">
              <a:spAutoFit/>
            </a:bodyPr>
            <a:lstStyle/>
            <a:p>
              <a:pPr algn="ctr"/>
              <a:r>
                <a:rPr lang="en-US" dirty="0">
                  <a:solidFill>
                    <a:schemeClr val="bg1"/>
                  </a:solidFill>
                </a:rPr>
                <a:t>Culturally-tailored information for parents of children with asthma</a:t>
              </a:r>
              <a:endParaRPr lang="en-GB" dirty="0">
                <a:solidFill>
                  <a:schemeClr val="bg1"/>
                </a:solidFill>
              </a:endParaRPr>
            </a:p>
          </p:txBody>
        </p:sp>
        <p:sp>
          <p:nvSpPr>
            <p:cNvPr id="35" name="TextBox 34">
              <a:extLst>
                <a:ext uri="{FF2B5EF4-FFF2-40B4-BE49-F238E27FC236}">
                  <a16:creationId xmlns:a16="http://schemas.microsoft.com/office/drawing/2014/main" id="{E1377ACD-8170-4F0A-8026-5FA5787E0A6E}"/>
                </a:ext>
              </a:extLst>
            </p:cNvPr>
            <p:cNvSpPr txBox="1"/>
            <p:nvPr/>
          </p:nvSpPr>
          <p:spPr>
            <a:xfrm>
              <a:off x="5239440" y="4241602"/>
              <a:ext cx="1987717" cy="1708160"/>
            </a:xfrm>
            <a:prstGeom prst="rect">
              <a:avLst/>
            </a:prstGeom>
            <a:noFill/>
          </p:spPr>
          <p:txBody>
            <a:bodyPr wrap="square" rtlCol="0">
              <a:spAutoFit/>
            </a:bodyPr>
            <a:lstStyle/>
            <a:p>
              <a:pPr algn="ctr"/>
              <a:r>
                <a:rPr lang="en-US" sz="1500" dirty="0">
                  <a:solidFill>
                    <a:schemeClr val="bg1"/>
                  </a:solidFill>
                </a:rPr>
                <a:t>Research on perceptions of and treatments for childhood cough and wheeze, raising questions about appropriate diagnosis</a:t>
              </a:r>
              <a:endParaRPr lang="en-GB" sz="1500" dirty="0">
                <a:solidFill>
                  <a:schemeClr val="bg1"/>
                </a:solidFill>
              </a:endParaRPr>
            </a:p>
          </p:txBody>
        </p:sp>
        <p:sp>
          <p:nvSpPr>
            <p:cNvPr id="36" name="TextBox 35">
              <a:extLst>
                <a:ext uri="{FF2B5EF4-FFF2-40B4-BE49-F238E27FC236}">
                  <a16:creationId xmlns:a16="http://schemas.microsoft.com/office/drawing/2014/main" id="{408B25CE-CD75-4AF1-A3A9-EE9AE4754C4B}"/>
                </a:ext>
              </a:extLst>
            </p:cNvPr>
            <p:cNvSpPr txBox="1"/>
            <p:nvPr/>
          </p:nvSpPr>
          <p:spPr>
            <a:xfrm>
              <a:off x="7430069" y="4555014"/>
              <a:ext cx="1987717" cy="1200329"/>
            </a:xfrm>
            <a:prstGeom prst="rect">
              <a:avLst/>
            </a:prstGeom>
            <a:noFill/>
          </p:spPr>
          <p:txBody>
            <a:bodyPr wrap="square" rtlCol="0">
              <a:spAutoFit/>
            </a:bodyPr>
            <a:lstStyle/>
            <a:p>
              <a:pPr algn="ctr"/>
              <a:r>
                <a:rPr lang="en-US" dirty="0">
                  <a:solidFill>
                    <a:schemeClr val="bg1"/>
                  </a:solidFill>
                </a:rPr>
                <a:t>Midwives able to teach new mothers about harm of smoke</a:t>
              </a:r>
              <a:endParaRPr lang="en-GB" dirty="0">
                <a:solidFill>
                  <a:schemeClr val="bg1"/>
                </a:solidFill>
              </a:endParaRPr>
            </a:p>
          </p:txBody>
        </p:sp>
      </p:grpSp>
    </p:spTree>
    <p:extLst>
      <p:ext uri="{BB962C8B-B14F-4D97-AF65-F5344CB8AC3E}">
        <p14:creationId xmlns:p14="http://schemas.microsoft.com/office/powerpoint/2010/main" val="377884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DDAE42-E208-4F08-A098-93C6C82DA625}"/>
              </a:ext>
            </a:extLst>
          </p:cNvPr>
          <p:cNvPicPr>
            <a:picLocks noChangeAspect="1"/>
          </p:cNvPicPr>
          <p:nvPr/>
        </p:nvPicPr>
        <p:blipFill rotWithShape="1">
          <a:blip r:embed="rId2"/>
          <a:srcRect l="60349" t="4061" r="1278" b="4569"/>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81846" y="272214"/>
            <a:ext cx="869442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What we have learned from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245" y="425456"/>
            <a:ext cx="2628901" cy="425006"/>
          </a:xfrm>
          <a:prstGeom prst="rect">
            <a:avLst/>
          </a:prstGeom>
        </p:spPr>
      </p:pic>
      <p:grpSp>
        <p:nvGrpSpPr>
          <p:cNvPr id="2" name="Group 1">
            <a:extLst>
              <a:ext uri="{FF2B5EF4-FFF2-40B4-BE49-F238E27FC236}">
                <a16:creationId xmlns:a16="http://schemas.microsoft.com/office/drawing/2014/main" id="{750321CE-A6D5-45EB-B639-7C89076A8905}"/>
              </a:ext>
            </a:extLst>
          </p:cNvPr>
          <p:cNvGrpSpPr/>
          <p:nvPr/>
        </p:nvGrpSpPr>
        <p:grpSpPr>
          <a:xfrm>
            <a:off x="796523" y="1837762"/>
            <a:ext cx="10418443" cy="3182476"/>
            <a:chOff x="796523" y="971947"/>
            <a:chExt cx="10418443" cy="3182476"/>
          </a:xfrm>
        </p:grpSpPr>
        <p:pic>
          <p:nvPicPr>
            <p:cNvPr id="37" name="Graphic 36">
              <a:extLst>
                <a:ext uri="{FF2B5EF4-FFF2-40B4-BE49-F238E27FC236}">
                  <a16:creationId xmlns:a16="http://schemas.microsoft.com/office/drawing/2014/main" id="{EB048E86-73A5-4DF0-91FA-5CE0CD5AB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523" y="1003704"/>
              <a:ext cx="4741373" cy="3150719"/>
            </a:xfrm>
            <a:prstGeom prst="rect">
              <a:avLst/>
            </a:prstGeom>
          </p:spPr>
        </p:pic>
        <p:pic>
          <p:nvPicPr>
            <p:cNvPr id="39" name="Graphic 38">
              <a:extLst>
                <a:ext uri="{FF2B5EF4-FFF2-40B4-BE49-F238E27FC236}">
                  <a16:creationId xmlns:a16="http://schemas.microsoft.com/office/drawing/2014/main" id="{4583A285-47EA-46AF-9239-52E7BAA342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3593" y="971947"/>
              <a:ext cx="4741373" cy="3181308"/>
            </a:xfrm>
            <a:prstGeom prst="rect">
              <a:avLst/>
            </a:prstGeom>
          </p:spPr>
        </p:pic>
        <p:sp>
          <p:nvSpPr>
            <p:cNvPr id="7" name="TextBox 6">
              <a:extLst>
                <a:ext uri="{FF2B5EF4-FFF2-40B4-BE49-F238E27FC236}">
                  <a16:creationId xmlns:a16="http://schemas.microsoft.com/office/drawing/2014/main" id="{9B1D6880-DDD5-4447-BD3C-20B6963A4191}"/>
                </a:ext>
              </a:extLst>
            </p:cNvPr>
            <p:cNvSpPr txBox="1"/>
            <p:nvPr/>
          </p:nvSpPr>
          <p:spPr>
            <a:xfrm>
              <a:off x="1117601" y="1306813"/>
              <a:ext cx="2607733" cy="2554545"/>
            </a:xfrm>
            <a:prstGeom prst="rect">
              <a:avLst/>
            </a:prstGeom>
            <a:noFill/>
          </p:spPr>
          <p:txBody>
            <a:bodyPr wrap="square" rtlCol="0">
              <a:spAutoFit/>
            </a:bodyPr>
            <a:lstStyle/>
            <a:p>
              <a:r>
                <a:rPr lang="en-US" sz="2000" dirty="0">
                  <a:solidFill>
                    <a:schemeClr val="accent3">
                      <a:lumMod val="50000"/>
                    </a:schemeClr>
                  </a:solidFill>
                </a:rPr>
                <a:t>Chronic lung diseases have an under-researched socio-economic impact. People may not take time off work but they are less productive (“presenteeism”).</a:t>
              </a:r>
              <a:endParaRPr lang="en-GB" sz="2000" dirty="0">
                <a:solidFill>
                  <a:schemeClr val="accent3">
                    <a:lumMod val="50000"/>
                  </a:schemeClr>
                </a:solidFill>
              </a:endParaRPr>
            </a:p>
          </p:txBody>
        </p:sp>
        <p:sp>
          <p:nvSpPr>
            <p:cNvPr id="42" name="TextBox 41">
              <a:extLst>
                <a:ext uri="{FF2B5EF4-FFF2-40B4-BE49-F238E27FC236}">
                  <a16:creationId xmlns:a16="http://schemas.microsoft.com/office/drawing/2014/main" id="{3D56E584-B9CC-4DBF-9187-A3456D7EE122}"/>
                </a:ext>
              </a:extLst>
            </p:cNvPr>
            <p:cNvSpPr txBox="1"/>
            <p:nvPr/>
          </p:nvSpPr>
          <p:spPr>
            <a:xfrm>
              <a:off x="6874935" y="1306813"/>
              <a:ext cx="2607733" cy="1015663"/>
            </a:xfrm>
            <a:prstGeom prst="rect">
              <a:avLst/>
            </a:prstGeom>
            <a:noFill/>
          </p:spPr>
          <p:txBody>
            <a:bodyPr wrap="square" rtlCol="0">
              <a:spAutoFit/>
            </a:bodyPr>
            <a:lstStyle/>
            <a:p>
              <a:r>
                <a:rPr lang="en-US" sz="2000" dirty="0">
                  <a:solidFill>
                    <a:schemeClr val="accent3">
                      <a:lumMod val="50000"/>
                    </a:schemeClr>
                  </a:solidFill>
                </a:rPr>
                <a:t>Communities want to improve the quality of the air they breathe.</a:t>
              </a:r>
              <a:endParaRPr lang="en-GB" sz="2000" dirty="0">
                <a:solidFill>
                  <a:schemeClr val="accent3">
                    <a:lumMod val="50000"/>
                  </a:schemeClr>
                </a:solidFill>
              </a:endParaRPr>
            </a:p>
          </p:txBody>
        </p:sp>
      </p:grpSp>
    </p:spTree>
    <p:extLst>
      <p:ext uri="{BB962C8B-B14F-4D97-AF65-F5344CB8AC3E}">
        <p14:creationId xmlns:p14="http://schemas.microsoft.com/office/powerpoint/2010/main" val="44815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DDAE42-E208-4F08-A098-93C6C82DA625}"/>
              </a:ext>
            </a:extLst>
          </p:cNvPr>
          <p:cNvPicPr>
            <a:picLocks noChangeAspect="1"/>
          </p:cNvPicPr>
          <p:nvPr/>
        </p:nvPicPr>
        <p:blipFill rotWithShape="1">
          <a:blip r:embed="rId2"/>
          <a:srcRect l="60349" t="4061" r="1278" b="4569"/>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FF9AD5E-67F4-4C79-805A-28575A1A0507}"/>
              </a:ext>
            </a:extLst>
          </p:cNvPr>
          <p:cNvSpPr/>
          <p:nvPr/>
        </p:nvSpPr>
        <p:spPr>
          <a:xfrm>
            <a:off x="381846" y="272214"/>
            <a:ext cx="8694420" cy="73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A5DF"/>
                </a:solidFill>
              </a:rPr>
              <a:t>What we have learned from from </a:t>
            </a:r>
            <a:endParaRPr lang="en-GB" sz="2000" b="1" dirty="0">
              <a:solidFill>
                <a:srgbClr val="00A5DF"/>
              </a:solidFill>
            </a:endParaRPr>
          </a:p>
        </p:txBody>
      </p:sp>
      <p:pic>
        <p:nvPicPr>
          <p:cNvPr id="5" name="Picture 4">
            <a:extLst>
              <a:ext uri="{FF2B5EF4-FFF2-40B4-BE49-F238E27FC236}">
                <a16:creationId xmlns:a16="http://schemas.microsoft.com/office/drawing/2014/main" id="{43604EBE-2169-4318-BE8B-82266566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245" y="425456"/>
            <a:ext cx="2628901" cy="425006"/>
          </a:xfrm>
          <a:prstGeom prst="rect">
            <a:avLst/>
          </a:prstGeom>
        </p:spPr>
      </p:pic>
      <p:grpSp>
        <p:nvGrpSpPr>
          <p:cNvPr id="2" name="Group 1">
            <a:extLst>
              <a:ext uri="{FF2B5EF4-FFF2-40B4-BE49-F238E27FC236}">
                <a16:creationId xmlns:a16="http://schemas.microsoft.com/office/drawing/2014/main" id="{5C9E5FFB-8FA7-4C8F-B763-33FEF127F6C3}"/>
              </a:ext>
            </a:extLst>
          </p:cNvPr>
          <p:cNvGrpSpPr/>
          <p:nvPr/>
        </p:nvGrpSpPr>
        <p:grpSpPr>
          <a:xfrm>
            <a:off x="796523" y="1823051"/>
            <a:ext cx="10418443" cy="3211898"/>
            <a:chOff x="796523" y="3856691"/>
            <a:chExt cx="10418443" cy="3211898"/>
          </a:xfrm>
        </p:grpSpPr>
        <p:pic>
          <p:nvPicPr>
            <p:cNvPr id="38" name="Graphic 37">
              <a:extLst>
                <a:ext uri="{FF2B5EF4-FFF2-40B4-BE49-F238E27FC236}">
                  <a16:creationId xmlns:a16="http://schemas.microsoft.com/office/drawing/2014/main" id="{F3FD0AFF-B97C-4574-BA71-5CA7A57D6B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523" y="3856691"/>
              <a:ext cx="4741373" cy="3211898"/>
            </a:xfrm>
            <a:prstGeom prst="rect">
              <a:avLst/>
            </a:prstGeom>
          </p:spPr>
        </p:pic>
        <p:pic>
          <p:nvPicPr>
            <p:cNvPr id="40" name="Graphic 39">
              <a:extLst>
                <a:ext uri="{FF2B5EF4-FFF2-40B4-BE49-F238E27FC236}">
                  <a16:creationId xmlns:a16="http://schemas.microsoft.com/office/drawing/2014/main" id="{FAF1679B-163A-4E1B-AA93-673FF1D5E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3593" y="3856691"/>
              <a:ext cx="4741373" cy="3211898"/>
            </a:xfrm>
            <a:prstGeom prst="rect">
              <a:avLst/>
            </a:prstGeom>
          </p:spPr>
        </p:pic>
        <p:sp>
          <p:nvSpPr>
            <p:cNvPr id="43" name="TextBox 42">
              <a:extLst>
                <a:ext uri="{FF2B5EF4-FFF2-40B4-BE49-F238E27FC236}">
                  <a16:creationId xmlns:a16="http://schemas.microsoft.com/office/drawing/2014/main" id="{413AB5CB-F1E3-414B-ADD7-8BF75BF05A6B}"/>
                </a:ext>
              </a:extLst>
            </p:cNvPr>
            <p:cNvSpPr txBox="1"/>
            <p:nvPr/>
          </p:nvSpPr>
          <p:spPr>
            <a:xfrm>
              <a:off x="1100667" y="4153255"/>
              <a:ext cx="2607733" cy="1323439"/>
            </a:xfrm>
            <a:prstGeom prst="rect">
              <a:avLst/>
            </a:prstGeom>
            <a:noFill/>
          </p:spPr>
          <p:txBody>
            <a:bodyPr wrap="square" rtlCol="0">
              <a:spAutoFit/>
            </a:bodyPr>
            <a:lstStyle/>
            <a:p>
              <a:r>
                <a:rPr lang="en-US" sz="2000" dirty="0">
                  <a:solidFill>
                    <a:schemeClr val="accent3">
                      <a:lumMod val="50000"/>
                    </a:schemeClr>
                  </a:solidFill>
                </a:rPr>
                <a:t>Where infectious disease is prevalent, asthma diagnosis is missed.</a:t>
              </a:r>
              <a:endParaRPr lang="en-GB" sz="2000" dirty="0">
                <a:solidFill>
                  <a:schemeClr val="accent3">
                    <a:lumMod val="50000"/>
                  </a:schemeClr>
                </a:solidFill>
              </a:endParaRPr>
            </a:p>
          </p:txBody>
        </p:sp>
        <p:sp>
          <p:nvSpPr>
            <p:cNvPr id="44" name="TextBox 43">
              <a:extLst>
                <a:ext uri="{FF2B5EF4-FFF2-40B4-BE49-F238E27FC236}">
                  <a16:creationId xmlns:a16="http://schemas.microsoft.com/office/drawing/2014/main" id="{78AC2C6C-2E1D-4A5A-B542-685AA61C11B2}"/>
                </a:ext>
              </a:extLst>
            </p:cNvPr>
            <p:cNvSpPr txBox="1"/>
            <p:nvPr/>
          </p:nvSpPr>
          <p:spPr>
            <a:xfrm>
              <a:off x="6874934" y="4174002"/>
              <a:ext cx="2607733" cy="2246769"/>
            </a:xfrm>
            <a:prstGeom prst="rect">
              <a:avLst/>
            </a:prstGeom>
            <a:noFill/>
          </p:spPr>
          <p:txBody>
            <a:bodyPr wrap="square" rtlCol="0">
              <a:spAutoFit/>
            </a:bodyPr>
            <a:lstStyle/>
            <a:p>
              <a:r>
                <a:rPr lang="en-US" sz="2000" dirty="0">
                  <a:solidFill>
                    <a:schemeClr val="accent3">
                      <a:lumMod val="50000"/>
                    </a:schemeClr>
                  </a:solidFill>
                </a:rPr>
                <a:t>Evidence-based education and training interventions can be used to build implementation capacity e.g. teach </a:t>
              </a:r>
            </a:p>
            <a:p>
              <a:r>
                <a:rPr lang="en-US" sz="2000" dirty="0">
                  <a:solidFill>
                    <a:schemeClr val="accent3">
                      <a:lumMod val="50000"/>
                    </a:schemeClr>
                  </a:solidFill>
                </a:rPr>
                <a:t>the teacher models.</a:t>
              </a:r>
              <a:endParaRPr lang="en-GB" sz="2000" dirty="0">
                <a:solidFill>
                  <a:schemeClr val="accent3">
                    <a:lumMod val="50000"/>
                  </a:schemeClr>
                </a:solidFill>
              </a:endParaRPr>
            </a:p>
          </p:txBody>
        </p:sp>
      </p:grpSp>
    </p:spTree>
    <p:extLst>
      <p:ext uri="{BB962C8B-B14F-4D97-AF65-F5344CB8AC3E}">
        <p14:creationId xmlns:p14="http://schemas.microsoft.com/office/powerpoint/2010/main" val="3432695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747EF2BA66747A7957B3D85B42D40" ma:contentTypeVersion="11" ma:contentTypeDescription="Create a new document." ma:contentTypeScope="" ma:versionID="671e304198c17e9e2a284d047ae462f5">
  <xsd:schema xmlns:xsd="http://www.w3.org/2001/XMLSchema" xmlns:xs="http://www.w3.org/2001/XMLSchema" xmlns:p="http://schemas.microsoft.com/office/2006/metadata/properties" xmlns:ns2="e69522e6-58ac-490e-91cb-f3f7a024ade7" xmlns:ns3="da745ec8-fff6-4162-9ba5-72a373c73940" targetNamespace="http://schemas.microsoft.com/office/2006/metadata/properties" ma:root="true" ma:fieldsID="87cf4c1ea3fa756602339da259879d10" ns2:_="" ns3:_="">
    <xsd:import namespace="e69522e6-58ac-490e-91cb-f3f7a024ade7"/>
    <xsd:import namespace="da745ec8-fff6-4162-9ba5-72a373c739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Date"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522e6-58ac-490e-91cb-f3f7a024ade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745ec8-fff6-4162-9ba5-72a373c7394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Date" ma:index="14" nillable="true" ma:displayName="Date" ma:format="DateOnly" ma:internalName="Date">
      <xsd:simpleType>
        <xsd:restriction base="dms:DateTime"/>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da745ec8-fff6-4162-9ba5-72a373c7394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E078C-B1B5-4490-AE81-40F4770B6332}"/>
</file>

<file path=customXml/itemProps2.xml><?xml version="1.0" encoding="utf-8"?>
<ds:datastoreItem xmlns:ds="http://schemas.openxmlformats.org/officeDocument/2006/customXml" ds:itemID="{903BAEFF-9104-4B7A-B62F-3FED36E17465}">
  <ds:schemaRefs>
    <ds:schemaRef ds:uri="http://schemas.microsoft.com/office/2006/documentManagement/types"/>
    <ds:schemaRef ds:uri="http://purl.org/dc/terms/"/>
    <ds:schemaRef ds:uri="http://schemas.openxmlformats.org/package/2006/metadata/core-properties"/>
    <ds:schemaRef ds:uri="http://purl.org/dc/dcmitype/"/>
    <ds:schemaRef ds:uri="c18eef1f-f2b9-433e-b253-616cf7aaab37"/>
    <ds:schemaRef ds:uri="http://purl.org/dc/elements/1.1/"/>
    <ds:schemaRef ds:uri="http://schemas.microsoft.com/office/2006/metadata/properties"/>
    <ds:schemaRef ds:uri="http://schemas.microsoft.com/office/infopath/2007/PartnerControls"/>
    <ds:schemaRef ds:uri="8b09d1b6-71e5-4e7b-b351-6094cc352de1"/>
    <ds:schemaRef ds:uri="http://www.w3.org/XML/1998/namespace"/>
  </ds:schemaRefs>
</ds:datastoreItem>
</file>

<file path=customXml/itemProps3.xml><?xml version="1.0" encoding="utf-8"?>
<ds:datastoreItem xmlns:ds="http://schemas.openxmlformats.org/officeDocument/2006/customXml" ds:itemID="{2F202011-C7BC-406F-8F5D-E7DDF83CB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265</TotalTime>
  <Words>699</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Watson</dc:creator>
  <cp:lastModifiedBy>Rachel Orritt</cp:lastModifiedBy>
  <cp:revision>14</cp:revision>
  <dcterms:created xsi:type="dcterms:W3CDTF">2019-04-22T20:05:47Z</dcterms:created>
  <dcterms:modified xsi:type="dcterms:W3CDTF">2019-05-16T10:43:28Z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0x010100ABD747EF2BA66747A7957B3D85B42D40</vt:lpwstr>
  </property>
</Properties>
</file>