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70"/>
  </p:notesMasterIdLst>
  <p:handoutMasterIdLst>
    <p:handoutMasterId r:id="rId71"/>
  </p:handoutMasterIdLst>
  <p:sldIdLst>
    <p:sldId id="399" r:id="rId3"/>
    <p:sldId id="414" r:id="rId4"/>
    <p:sldId id="415" r:id="rId5"/>
    <p:sldId id="454" r:id="rId6"/>
    <p:sldId id="458" r:id="rId7"/>
    <p:sldId id="453" r:id="rId8"/>
    <p:sldId id="409" r:id="rId9"/>
    <p:sldId id="400" r:id="rId10"/>
    <p:sldId id="412" r:id="rId11"/>
    <p:sldId id="413" r:id="rId12"/>
    <p:sldId id="420" r:id="rId13"/>
    <p:sldId id="425" r:id="rId14"/>
    <p:sldId id="416" r:id="rId15"/>
    <p:sldId id="424" r:id="rId16"/>
    <p:sldId id="445" r:id="rId17"/>
    <p:sldId id="448" r:id="rId18"/>
    <p:sldId id="450" r:id="rId19"/>
    <p:sldId id="449" r:id="rId20"/>
    <p:sldId id="459" r:id="rId21"/>
    <p:sldId id="461" r:id="rId22"/>
    <p:sldId id="479" r:id="rId23"/>
    <p:sldId id="485" r:id="rId24"/>
    <p:sldId id="427" r:id="rId25"/>
    <p:sldId id="486" r:id="rId26"/>
    <p:sldId id="422" r:id="rId27"/>
    <p:sldId id="402" r:id="rId28"/>
    <p:sldId id="423" r:id="rId29"/>
    <p:sldId id="428" r:id="rId30"/>
    <p:sldId id="432" r:id="rId31"/>
    <p:sldId id="433" r:id="rId32"/>
    <p:sldId id="434" r:id="rId33"/>
    <p:sldId id="436" r:id="rId34"/>
    <p:sldId id="430" r:id="rId35"/>
    <p:sldId id="437" r:id="rId36"/>
    <p:sldId id="438" r:id="rId37"/>
    <p:sldId id="462" r:id="rId38"/>
    <p:sldId id="442" r:id="rId39"/>
    <p:sldId id="443" r:id="rId40"/>
    <p:sldId id="444" r:id="rId41"/>
    <p:sldId id="463" r:id="rId42"/>
    <p:sldId id="460" r:id="rId43"/>
    <p:sldId id="487" r:id="rId44"/>
    <p:sldId id="440" r:id="rId45"/>
    <p:sldId id="464" r:id="rId46"/>
    <p:sldId id="465" r:id="rId47"/>
    <p:sldId id="441" r:id="rId48"/>
    <p:sldId id="473" r:id="rId49"/>
    <p:sldId id="466" r:id="rId50"/>
    <p:sldId id="467" r:id="rId51"/>
    <p:sldId id="469" r:id="rId52"/>
    <p:sldId id="470" r:id="rId53"/>
    <p:sldId id="471" r:id="rId54"/>
    <p:sldId id="472" r:id="rId55"/>
    <p:sldId id="475" r:id="rId56"/>
    <p:sldId id="476" r:id="rId57"/>
    <p:sldId id="403" r:id="rId58"/>
    <p:sldId id="421" r:id="rId59"/>
    <p:sldId id="484" r:id="rId60"/>
    <p:sldId id="477" r:id="rId61"/>
    <p:sldId id="478" r:id="rId62"/>
    <p:sldId id="455" r:id="rId63"/>
    <p:sldId id="480" r:id="rId64"/>
    <p:sldId id="456" r:id="rId65"/>
    <p:sldId id="481" r:id="rId66"/>
    <p:sldId id="488" r:id="rId67"/>
    <p:sldId id="489" r:id="rId68"/>
    <p:sldId id="483"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05325B"/>
    <a:srgbClr val="BEBEBE"/>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506" autoAdjust="0"/>
  </p:normalViewPr>
  <p:slideViewPr>
    <p:cSldViewPr>
      <p:cViewPr>
        <p:scale>
          <a:sx n="80" d="100"/>
          <a:sy n="80" d="100"/>
        </p:scale>
        <p:origin x="-1086" y="360"/>
      </p:cViewPr>
      <p:guideLst>
        <p:guide orient="horz" pos="2160"/>
        <p:guide pos="2880"/>
      </p:guideLst>
    </p:cSldViewPr>
  </p:slideViewPr>
  <p:outlineViewPr>
    <p:cViewPr>
      <p:scale>
        <a:sx n="33" d="100"/>
        <a:sy n="33" d="100"/>
      </p:scale>
      <p:origin x="0" y="431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96" d="100"/>
        <a:sy n="96" d="100"/>
      </p:scale>
      <p:origin x="0" y="14256"/>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13" Type="http://schemas.openxmlformats.org/officeDocument/2006/relationships/slide" Target="slides/slide49.xml"/><Relationship Id="rId3" Type="http://schemas.openxmlformats.org/officeDocument/2006/relationships/slide" Target="slides/slide16.xml"/><Relationship Id="rId7" Type="http://schemas.openxmlformats.org/officeDocument/2006/relationships/slide" Target="slides/slide34.xml"/><Relationship Id="rId12" Type="http://schemas.openxmlformats.org/officeDocument/2006/relationships/slide" Target="slides/slide48.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32.xml"/><Relationship Id="rId11" Type="http://schemas.openxmlformats.org/officeDocument/2006/relationships/slide" Target="slides/slide47.xml"/><Relationship Id="rId5" Type="http://schemas.openxmlformats.org/officeDocument/2006/relationships/slide" Target="slides/slide30.xml"/><Relationship Id="rId15" Type="http://schemas.openxmlformats.org/officeDocument/2006/relationships/slide" Target="slides/slide55.xml"/><Relationship Id="rId10" Type="http://schemas.openxmlformats.org/officeDocument/2006/relationships/slide" Target="slides/slide39.xml"/><Relationship Id="rId4" Type="http://schemas.openxmlformats.org/officeDocument/2006/relationships/slide" Target="slides/slide29.xml"/><Relationship Id="rId9" Type="http://schemas.openxmlformats.org/officeDocument/2006/relationships/slide" Target="slides/slide37.xml"/><Relationship Id="rId14"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A87628-214F-4F10-8C1D-1DDBDECB73D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75707B-F702-42EF-A7AC-A66E56C7D35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hepcrj.org/journ/view_article.php?article_id=137&amp;volissue=1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theipcrg.org/smoking/index.ph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1</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Times" pitchFamily="-65" charset="0"/>
              </a:rPr>
              <a:t>Title page option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2FF08C5-B8EC-4164-85F8-D93F910F7BCF}" type="slidenum">
              <a:rPr lang="en-US" smtClean="0">
                <a:latin typeface="Arial" charset="0"/>
              </a:rPr>
              <a:pPr/>
              <a:t>17</a:t>
            </a:fld>
            <a:endParaRPr lang="en-US" dirty="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r-FR"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endParaRPr lang="en-NZ" dirty="0" smtClean="0"/>
          </a:p>
        </p:txBody>
      </p:sp>
      <p:sp>
        <p:nvSpPr>
          <p:cNvPr id="18436" name="Slide Number Placeholder 3"/>
          <p:cNvSpPr>
            <a:spLocks noGrp="1"/>
          </p:cNvSpPr>
          <p:nvPr>
            <p:ph type="sldNum" sz="quarter" idx="5"/>
          </p:nvPr>
        </p:nvSpPr>
        <p:spPr>
          <a:noFill/>
          <a:ln>
            <a:miter lim="800000"/>
            <a:headEnd/>
            <a:tailEnd/>
          </a:ln>
        </p:spPr>
        <p:txBody>
          <a:bodyPr/>
          <a:lstStyle/>
          <a:p>
            <a:fld id="{4046A51D-8BD3-43F7-9567-2B7BB41E0F19}" type="slidenum">
              <a:rPr lang="en-GB" smtClean="0"/>
              <a:pPr/>
              <a:t>18</a:t>
            </a:fld>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5480F-4748-4B55-B192-4E6B58722E1E}" type="slidenum">
              <a:rPr lang="en-US"/>
              <a:pPr/>
              <a:t>21</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Table example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24</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dirty="0" smtClean="0">
                <a:latin typeface="Times" pitchFamily="18" charset="0"/>
              </a:rPr>
              <a:t>Sara and to get her maintenance treatment prescription</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485C5CC-5E86-4968-BDF9-7746BF59AAF9}" type="slidenum">
              <a:rPr lang="en-US"/>
              <a:pPr/>
              <a:t>29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dirty="0" smtClean="0"/>
              <a:t>A diagnosis of asthma should ideally be based on objective evidence of reversible airflow obstruction. Guidelines vary in their criteria for this (IPCRG spirometry at </a:t>
            </a:r>
            <a:r>
              <a:rPr lang="en-GB" u="sng" dirty="0" smtClean="0"/>
              <a:t>http://www.theipcrg.org/resources/resources_diagnostics.php</a:t>
            </a:r>
            <a:r>
              <a:rPr lang="en-GB" dirty="0" smtClean="0"/>
              <a:t>). </a:t>
            </a:r>
            <a:endParaRPr lang="en-US"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7696C18-C2FA-487C-92C5-52A34BAF424B}" type="slidenum">
              <a:rPr lang="en-US"/>
              <a:pPr/>
              <a:t>30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dirty="0" smtClean="0"/>
              <a:t>There is clear evidence now that concurrent smoking adversely impacts asthma control.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5022C77-A7AB-4F26-9787-93A1611E9762}" type="slidenum">
              <a:rPr lang="en-US"/>
              <a:pPr/>
              <a:t>31</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FECD18-5C68-421E-B38B-3C77E89D2D26}" type="slidenum">
              <a:rPr lang="en-US"/>
              <a:pPr/>
              <a:t>32</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GB" b="1" dirty="0" smtClean="0"/>
              <a:t>Clinical approach to suspected smokers with asthma</a:t>
            </a:r>
            <a:endParaRPr lang="en-GB" dirty="0" smtClean="0"/>
          </a:p>
          <a:p>
            <a:pPr eaLnBrk="1" hangingPunct="1"/>
            <a:r>
              <a:rPr lang="en-GB" dirty="0" smtClean="0"/>
              <a:t>It is important to identify the current smoking habits of patients with asthma, particularly those whose symptoms are poorly controlled. Patients who do not admit to smoking during an oral history may be more likely to admit to smoking on a written self-completed questionnaire, as they may feel less threatened. </a:t>
            </a:r>
          </a:p>
          <a:p>
            <a:pPr eaLnBrk="1" hangingPunct="1"/>
            <a:r>
              <a:rPr lang="en-GB" dirty="0" smtClean="0"/>
              <a:t>For patients who are suspected or confirmed smokers, the consultation should include investigations to exclude COPD. The IPCRG guidelines for diagnosing respiratory diseases in primary care include a tool to help differentiate between asthma and COPD (l</a:t>
            </a:r>
            <a:r>
              <a:rPr lang="en-GB" dirty="0" smtClean="0">
                <a:hlinkClick r:id="rId3"/>
              </a:rPr>
              <a:t>http://www.thepcrj.org/journ/view_article.php?article_id=137&amp;volissue=12</a:t>
            </a:r>
            <a:r>
              <a:rPr lang="en-GB" dirty="0" smtClean="0"/>
              <a:t>).</a:t>
            </a:r>
          </a:p>
          <a:p>
            <a:pPr eaLnBrk="1" hangingPunct="1"/>
            <a:r>
              <a:rPr lang="en-GB" dirty="0" smtClean="0"/>
              <a:t>	The ideal therapy for smokers with asthma is to quit smoking. The IPCRG has published guidance on smoking cessation (</a:t>
            </a:r>
            <a:r>
              <a:rPr lang="en-GB" dirty="0" smtClean="0">
                <a:hlinkClick r:id="rId4"/>
              </a:rPr>
              <a:t>http://www.theipcrg.org/smoking/index.php</a:t>
            </a:r>
            <a:r>
              <a:rPr lang="en-GB" dirty="0" smtClean="0"/>
              <a:t>). The percentage of neutrophils in induced sputum falls after patients quit smoking; thus, while neutrophils do not respond to steroids they do respond to smoking cessation. </a:t>
            </a:r>
          </a:p>
          <a:p>
            <a:pPr eaLnBrk="1" hangingPunct="1"/>
            <a:r>
              <a:rPr lang="en-GB" dirty="0" smtClean="0"/>
              <a:t>For patients who continue to smoke, alternatives to inhaled steroids for treating asthma include leukotriene modifiers, theophylline, or possibly high-dose inhaled steroids (up to 1600 µg/day), although this last alternative is not yet fully supported by clinical trial evidence.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356774B-5F04-4995-8545-9EFDA5F7ACDF}" type="slidenum">
              <a:rPr lang="en-US"/>
              <a:pPr/>
              <a:t>34</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pt-PT"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79CAF8B-D221-4319-9E5F-95B65C97E914}" type="slidenum">
              <a:rPr lang="en-US" sz="1200"/>
              <a:pPr algn="r"/>
              <a:t>35</a:t>
            </a:fld>
            <a:endParaRPr 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228600" indent="-228600" eaLnBrk="1" hangingPunct="1"/>
            <a:r>
              <a:rPr lang="en-GB" b="1" dirty="0" smtClean="0"/>
              <a:t>Choosing an inhaler device</a:t>
            </a:r>
            <a:endParaRPr lang="en-GB" dirty="0" smtClean="0"/>
          </a:p>
          <a:p>
            <a:pPr marL="228600" indent="-228600" eaLnBrk="1" hangingPunct="1"/>
            <a:r>
              <a:rPr lang="en-GB" dirty="0" smtClean="0"/>
              <a:t>The three most common types of inhaler device available are 1) pressurised metered-dose inhalers (MDIs), 2) breath-actuated MDIs, and 3) dry powder inhalers (DPIs). Available in generic form and the least expensive, MDIs are also frequently used incorrectly, as these devices require coordination between inhalation and actuation of the inhaler. Use of a breath-actuated MDI can improve lung deposition and decrease oropharyngeal deposition. DPI use instead requires adequate acceleration rate on inhalation to obtain good lung deposition and avoid excess orophayngeal deposition. </a:t>
            </a:r>
            <a:endParaRPr lang="en-GB" b="1" dirty="0" smtClean="0"/>
          </a:p>
          <a:p>
            <a:pPr marL="1143000" lvl="2" indent="-228600" eaLnBrk="1" hangingPunct="1"/>
            <a:r>
              <a:rPr lang="en-GB" b="1" dirty="0" smtClean="0">
                <a:ea typeface="ＭＳ Ｐゴシック" pitchFamily="34" charset="-128"/>
              </a:rPr>
              <a:t>Key features of MDIs and DPIs</a:t>
            </a:r>
          </a:p>
          <a:p>
            <a:pPr marL="1143000" lvl="2" indent="-228600" eaLnBrk="1" hangingPunct="1"/>
            <a:r>
              <a:rPr lang="en-GB" i="1" dirty="0" smtClean="0">
                <a:ea typeface="ＭＳ Ｐゴシック" pitchFamily="34" charset="-128"/>
              </a:rPr>
              <a:t>Metered-dose inhalers:</a:t>
            </a:r>
          </a:p>
          <a:p>
            <a:pPr marL="1143000" lvl="2" indent="-228600" eaLnBrk="1" hangingPunct="1"/>
            <a:r>
              <a:rPr lang="en-GB" dirty="0" smtClean="0">
                <a:ea typeface="ＭＳ Ｐゴシック" pitchFamily="34" charset="-128"/>
              </a:rPr>
              <a:t>Require slow and deep inhalation over 5 seconds, with co-ordination between dose release and start of inhalation (good co-ordination not critical if slow inhalation </a:t>
            </a:r>
            <a:r>
              <a:rPr lang="en-GB" altLang="ja-JP" dirty="0" smtClean="0">
                <a:ea typeface="ＭＳ Ｐゴシック" pitchFamily="34" charset="-128"/>
              </a:rPr>
              <a:t>but dose has to be released after the start of the inhalation</a:t>
            </a:r>
            <a:r>
              <a:rPr lang="en-GB" dirty="0" smtClean="0">
                <a:ea typeface="ＭＳ Ｐゴシック" pitchFamily="34" charset="-128"/>
              </a:rPr>
              <a:t>);</a:t>
            </a:r>
          </a:p>
          <a:p>
            <a:pPr marL="1143000" lvl="2" indent="-228600" eaLnBrk="1" hangingPunct="1"/>
            <a:r>
              <a:rPr lang="en-GB" dirty="0" smtClean="0">
                <a:ea typeface="ＭＳ Ｐゴシック" pitchFamily="34" charset="-128"/>
              </a:rPr>
              <a:t>Can be used with spacers, large or small (spacers scored lowest in patient preference);</a:t>
            </a:r>
          </a:p>
          <a:p>
            <a:pPr marL="1143000" lvl="2" indent="-228600" eaLnBrk="1" hangingPunct="1"/>
            <a:r>
              <a:rPr lang="en-GB" dirty="0" smtClean="0">
                <a:ea typeface="ＭＳ Ｐゴシック" pitchFamily="34" charset="-128"/>
              </a:rPr>
              <a:t>Solving common problems:</a:t>
            </a:r>
          </a:p>
          <a:p>
            <a:pPr marL="1143000" lvl="2" indent="-228600" eaLnBrk="1" hangingPunct="1"/>
            <a:r>
              <a:rPr lang="en-GB" dirty="0" smtClean="0">
                <a:ea typeface="ＭＳ Ｐゴシック" pitchFamily="34" charset="-128"/>
              </a:rPr>
              <a:t>poor coordination of actuation &amp; inhalation → switch to breath-actuated MDI;</a:t>
            </a:r>
          </a:p>
          <a:p>
            <a:pPr marL="1143000" lvl="2" indent="-228600" eaLnBrk="1" hangingPunct="1"/>
            <a:r>
              <a:rPr lang="en-GB" dirty="0" smtClean="0">
                <a:ea typeface="ＭＳ Ｐゴシック" pitchFamily="34" charset="-128"/>
              </a:rPr>
              <a:t>stopping inhalation when cold spray hits the throat ("cold Freon effect") → add a spacer or switch to inhaler with CFC-free propellant;</a:t>
            </a:r>
          </a:p>
          <a:p>
            <a:pPr marL="1143000" lvl="2" indent="-228600" eaLnBrk="1" hangingPunct="1"/>
            <a:r>
              <a:rPr lang="en-GB" dirty="0" smtClean="0">
                <a:ea typeface="ＭＳ Ｐゴシック" pitchFamily="34" charset="-128"/>
              </a:rPr>
              <a:t>inhaling too fast → switch to ultrafine particle inhaler;</a:t>
            </a:r>
          </a:p>
          <a:p>
            <a:pPr marL="1143000" lvl="2" indent="-228600" eaLnBrk="1" hangingPunct="1"/>
            <a:r>
              <a:rPr lang="en-GB" dirty="0" smtClean="0">
                <a:ea typeface="ＭＳ Ｐゴシック" pitchFamily="34" charset="-128"/>
              </a:rPr>
              <a:t>inhaling through the nose → training to inhale through mouth.</a:t>
            </a:r>
            <a:r>
              <a:rPr lang="en-US" dirty="0" smtClean="0">
                <a:ea typeface="ＭＳ Ｐゴシック" pitchFamily="34" charset="-128"/>
              </a:rPr>
              <a:t> </a:t>
            </a:r>
            <a:endParaRPr lang="en-GB" dirty="0" smtClean="0">
              <a:ea typeface="ＭＳ Ｐゴシック" pitchFamily="34" charset="-128"/>
            </a:endParaRPr>
          </a:p>
          <a:p>
            <a:pPr marL="1143000" lvl="2" indent="-228600" eaLnBrk="1" hangingPunct="1"/>
            <a:endParaRPr lang="en-GB" dirty="0" smtClean="0">
              <a:ea typeface="ＭＳ Ｐゴシック" pitchFamily="34" charset="-128"/>
            </a:endParaRPr>
          </a:p>
          <a:p>
            <a:pPr marL="1143000" lvl="2" indent="-228600" eaLnBrk="1" hangingPunct="1"/>
            <a:r>
              <a:rPr lang="en-GB" i="1" dirty="0" smtClean="0">
                <a:ea typeface="ＭＳ Ｐゴシック" pitchFamily="34" charset="-128"/>
              </a:rPr>
              <a:t>Dry powder inhalers:</a:t>
            </a:r>
          </a:p>
          <a:p>
            <a:pPr marL="1143000" lvl="2" indent="-228600" eaLnBrk="1" hangingPunct="1"/>
            <a:r>
              <a:rPr lang="en-GB" dirty="0" smtClean="0">
                <a:ea typeface="ＭＳ Ｐゴシック" pitchFamily="34" charset="-128"/>
              </a:rPr>
              <a:t>Breath-actuated;</a:t>
            </a:r>
          </a:p>
          <a:p>
            <a:pPr marL="1143000" lvl="2" indent="-228600" eaLnBrk="1" hangingPunct="1"/>
            <a:r>
              <a:rPr lang="en-GB" dirty="0" smtClean="0">
                <a:ea typeface="ＭＳ Ｐゴシック" pitchFamily="34" charset="-128"/>
              </a:rPr>
              <a:t>Require adequate acceleration on inhalation: must inhale deeply and forcibly at the start of the inhalation;</a:t>
            </a:r>
          </a:p>
          <a:p>
            <a:pPr marL="1143000" lvl="2" indent="-228600" eaLnBrk="1" hangingPunct="1"/>
            <a:r>
              <a:rPr lang="en-GB" dirty="0" smtClean="0">
                <a:ea typeface="ＭＳ Ｐゴシック" pitchFamily="34" charset="-128"/>
              </a:rPr>
              <a:t>If the patient does not inhale fast enough or long enough:</a:t>
            </a:r>
          </a:p>
          <a:p>
            <a:pPr marL="1600200" lvl="3" indent="-228600" eaLnBrk="1" hangingPunct="1"/>
            <a:r>
              <a:rPr lang="en-GB" dirty="0" smtClean="0">
                <a:ea typeface="ＭＳ Ｐゴシック" pitchFamily="34" charset="-128"/>
              </a:rPr>
              <a:t>Not all the dose is emitted;</a:t>
            </a:r>
          </a:p>
          <a:p>
            <a:pPr marL="1600200" lvl="3" indent="-228600" eaLnBrk="1" hangingPunct="1"/>
            <a:r>
              <a:rPr lang="en-GB" dirty="0" smtClean="0">
                <a:ea typeface="ＭＳ Ｐゴシック" pitchFamily="34" charset="-128"/>
              </a:rPr>
              <a:t>Particles generated are too big to enter the lungs, resulting in increased oropharyngeal deposition.</a:t>
            </a:r>
          </a:p>
          <a:p>
            <a:pPr marL="1143000" lvl="2" indent="-228600" eaLnBrk="1" hangingPunct="1"/>
            <a:r>
              <a:rPr lang="en-GB" dirty="0" smtClean="0">
                <a:ea typeface="ＭＳ Ｐゴシック" pitchFamily="34" charset="-128"/>
              </a:rPr>
              <a:t>Do not prescribe to children &lt;5 years old;</a:t>
            </a:r>
          </a:p>
          <a:p>
            <a:pPr marL="1143000" lvl="2" indent="-228600" eaLnBrk="1" hangingPunct="1"/>
            <a:r>
              <a:rPr lang="en-GB" dirty="0" smtClean="0">
                <a:ea typeface="ＭＳ Ｐゴシック" pitchFamily="34" charset="-128"/>
              </a:rPr>
              <a:t>Do not prescribe to patients with insufficient inspiratory effort;</a:t>
            </a:r>
          </a:p>
          <a:p>
            <a:pPr marL="1143000" lvl="2" indent="-228600" eaLnBrk="1" hangingPunct="1"/>
            <a:r>
              <a:rPr lang="en-GB" dirty="0" smtClean="0">
                <a:ea typeface="ＭＳ Ｐゴシック" pitchFamily="34" charset="-128"/>
              </a:rPr>
              <a:t>Sensitive to moisture, store in dry place.</a:t>
            </a:r>
            <a:r>
              <a:rPr lang="en-US" dirty="0" smtClean="0">
                <a:ea typeface="ＭＳ Ｐゴシック" pitchFamily="34" charset="-128"/>
              </a:rPr>
              <a:t> </a:t>
            </a:r>
          </a:p>
          <a:p>
            <a:pPr marL="1143000" lvl="2" indent="-228600" eaLnBrk="1" hangingPunct="1"/>
            <a:r>
              <a:rPr lang="en-GB" altLang="ja-JP" dirty="0" smtClean="0">
                <a:ea typeface="ＭＳ Ｐゴシック" pitchFamily="34" charset="-128"/>
              </a:rPr>
              <a:t>If the dose is supplied in a capsule then two inhalations are required to empty the dose.</a:t>
            </a:r>
            <a:r>
              <a:rPr lang="en-US" altLang="ja-JP" dirty="0" smtClean="0">
                <a:ea typeface="ＭＳ Ｐゴシック" pitchFamily="34" charset="-128"/>
              </a:rPr>
              <a:t> </a:t>
            </a:r>
            <a:endParaRPr lang="en-US" dirty="0" smtClean="0">
              <a:ea typeface="ＭＳ Ｐゴシック" pitchFamily="34" charset="-128"/>
            </a:endParaRPr>
          </a:p>
          <a:p>
            <a:pPr marL="1143000" lvl="2" indent="-228600" eaLnBrk="1" hangingPunct="1"/>
            <a:endParaRPr lang="en-US" dirty="0" smtClean="0">
              <a:ea typeface="ＭＳ Ｐゴシック" pitchFamily="34" charset="-128"/>
            </a:endParaRPr>
          </a:p>
          <a:p>
            <a:pPr marL="685800" lvl="1" indent="-228600" eaLnBrk="1" hangingPunct="1"/>
            <a:r>
              <a:rPr lang="en-US" b="1" dirty="0" smtClean="0">
                <a:ea typeface="ＭＳ Ｐゴシック" pitchFamily="34" charset="-128"/>
              </a:rPr>
              <a:t>Inhaler training aids:</a:t>
            </a:r>
          </a:p>
          <a:p>
            <a:pPr marL="228600" indent="-228600" eaLnBrk="1" hangingPunct="1"/>
            <a:r>
              <a:rPr lang="en-GB" dirty="0" smtClean="0"/>
              <a:t>Several devices to check inhaler technique and maintain trained technique are now available. For use with a MDI, the Aerosol Inhalation Monitor (AIM, Vitalograph Ltd, Buckingham, England) provides useful feedback about a patient’s technique, whilst the 2Tone Trainer (Canday Medical Ltd., Newmarket, England) is a training aid to help patients use a slow inhalation flow. The AeroChamber Plus spacer (Forest Pharmaceuticals, Inc., St. Louis, US) makes a noise when the inhalation flow used is too fast. </a:t>
            </a:r>
          </a:p>
          <a:p>
            <a:pPr marL="228600" indent="-228600" eaLnBrk="1" hangingPunct="1"/>
            <a:r>
              <a:rPr lang="en-GB" dirty="0" smtClean="0"/>
              <a:t>For use with a dry powder inhaler, the In-Check Dial (Clement Clarke International Ltd., Essex, UK) is a device to check if the patient can generate the required fast inhalation. The Turbuhaler whistle (AstraZeneca International, London, UK) is an example of a simple device that has been introduced to check for the required inhalation rate for patients prescribed this device. Finally, the Novolizer (MEDA Pharma GmbH &amp; Co. KG, Bad Homburg, Germany) has been designed to release its dose only when the required inhalation rate is achieved. </a:t>
            </a:r>
            <a:endParaRPr lang="en-US" dirty="0" smtClean="0"/>
          </a:p>
          <a:p>
            <a:pPr marL="685800" lvl="1" indent="-228600"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2</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Times" pitchFamily="-65" charset="0"/>
              </a:rPr>
              <a:t>Title page option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F1838B-02EC-4108-BF4C-7ACFE79C4A87}" type="slidenum">
              <a:rPr lang="en-US"/>
              <a:pPr/>
              <a:t>37</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pt-PT"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49C5223-2B37-4FD9-B01D-9DDFACB8BD11}" type="slidenum">
              <a:rPr lang="en-US"/>
              <a:pPr/>
              <a:t>38</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8600" indent="-228600">
              <a:spcBef>
                <a:spcPct val="50000"/>
              </a:spcBef>
            </a:pPr>
            <a:r>
              <a:rPr lang="en-GB" dirty="0" smtClean="0"/>
              <a:t>Horne R, Weinman J, Barber N, Elliott RA, Morgan M. Concordance, Adherence and Compliance in Medicine Taking: A conceptual map and research priorities (2005). National Co-ordinating Centre for NHS Service Delivery and Organisation R&amp;D, London.</a:t>
            </a:r>
            <a:endParaRPr lang="en-US" dirty="0" smtClean="0">
              <a:solidFill>
                <a:srgbClr val="00CC66"/>
              </a:solidFill>
            </a:endParaRPr>
          </a:p>
          <a:p>
            <a:pPr marL="228600" indent="-228600" eaLnBrk="1" hangingPunct="1"/>
            <a:endParaRPr lang="en-GB" b="1" dirty="0" smtClean="0"/>
          </a:p>
          <a:p>
            <a:pPr marL="228600" indent="-228600" eaLnBrk="1" hangingPunct="1"/>
            <a:r>
              <a:rPr lang="en-GB" b="1" dirty="0" smtClean="0"/>
              <a:t>Understanding nonadherence: unintentional versus intentional nonadherence</a:t>
            </a:r>
            <a:endParaRPr lang="en-GB" dirty="0" smtClean="0"/>
          </a:p>
          <a:p>
            <a:pPr marL="228600" indent="-228600" eaLnBrk="1" hangingPunct="1"/>
            <a:r>
              <a:rPr lang="en-GB" dirty="0" smtClean="0"/>
              <a:t>There are two types of nonadherence:</a:t>
            </a:r>
            <a:endParaRPr lang="en-GB" b="1" i="1" dirty="0" smtClean="0"/>
          </a:p>
          <a:p>
            <a:pPr marL="228600" indent="-228600" eaLnBrk="1" hangingPunct="1"/>
            <a:r>
              <a:rPr lang="en-GB" b="1" i="1" dirty="0" smtClean="0"/>
              <a:t>Unintentional nonadherence</a:t>
            </a:r>
            <a:r>
              <a:rPr lang="en-GB" dirty="0" smtClean="0"/>
              <a:t> results from practical barriers to adherence, such as:</a:t>
            </a:r>
          </a:p>
          <a:p>
            <a:pPr marL="685800" lvl="1" indent="-228600" eaLnBrk="1" hangingPunct="1"/>
            <a:r>
              <a:rPr lang="en-GB" dirty="0" smtClean="0">
                <a:ea typeface="ＭＳ Ｐゴシック" pitchFamily="34" charset="-128"/>
              </a:rPr>
              <a:t>misunderstanding the prescribing instructions;</a:t>
            </a:r>
          </a:p>
          <a:p>
            <a:pPr marL="685800" lvl="1" indent="-228600" eaLnBrk="1" hangingPunct="1"/>
            <a:r>
              <a:rPr lang="en-GB" dirty="0" smtClean="0">
                <a:ea typeface="ＭＳ Ｐゴシック" pitchFamily="34" charset="-128"/>
              </a:rPr>
              <a:t>language barriers; and, frequently and understandably, </a:t>
            </a:r>
          </a:p>
          <a:p>
            <a:pPr marL="685800" lvl="1" indent="-228600" eaLnBrk="1" hangingPunct="1"/>
            <a:r>
              <a:rPr lang="en-GB" dirty="0" smtClean="0">
                <a:ea typeface="ＭＳ Ｐゴシック" pitchFamily="34" charset="-128"/>
              </a:rPr>
              <a:t>forgetfulness. </a:t>
            </a:r>
            <a:endParaRPr lang="en-GB" b="1" i="1" dirty="0" smtClean="0">
              <a:ea typeface="ＭＳ Ｐゴシック" pitchFamily="34" charset="-128"/>
            </a:endParaRPr>
          </a:p>
          <a:p>
            <a:pPr marL="228600" indent="-228600" eaLnBrk="1" hangingPunct="1"/>
            <a:r>
              <a:rPr lang="en-GB" b="1" i="1" dirty="0" smtClean="0"/>
              <a:t>Intentional nonadherence</a:t>
            </a:r>
            <a:r>
              <a:rPr lang="en-GB" dirty="0" smtClean="0"/>
              <a:t> results from the patient’s conscious decision not to take the medication as prescribed, i.e., to take less or none or to take it differently than prescribed. Intentional nonadherence is related to a patient’s beliefs about treatment (which may differ from the clinician’s) and derives from the balance between the individual’s beliefs about his or her personal </a:t>
            </a:r>
            <a:r>
              <a:rPr lang="en-GB" i="1" dirty="0" smtClean="0"/>
              <a:t>necessity</a:t>
            </a:r>
            <a:r>
              <a:rPr lang="en-GB" dirty="0" smtClean="0"/>
              <a:t> of taking a given medication relative to any </a:t>
            </a:r>
            <a:r>
              <a:rPr lang="en-GB" i="1" dirty="0" smtClean="0"/>
              <a:t>concerns</a:t>
            </a:r>
            <a:r>
              <a:rPr lang="en-GB" dirty="0" smtClean="0"/>
              <a:t> about taking it. Thus, in the case of asthma, for example:</a:t>
            </a:r>
          </a:p>
          <a:p>
            <a:pPr marL="685800" lvl="1" indent="-228600" eaLnBrk="1" hangingPunct="1"/>
            <a:r>
              <a:rPr lang="en-GB" dirty="0" smtClean="0">
                <a:ea typeface="ＭＳ Ｐゴシック" pitchFamily="34" charset="-128"/>
              </a:rPr>
              <a:t>patients may doubt the </a:t>
            </a:r>
            <a:r>
              <a:rPr lang="en-GB" i="1" dirty="0" smtClean="0">
                <a:ea typeface="ＭＳ Ｐゴシック" pitchFamily="34" charset="-128"/>
              </a:rPr>
              <a:t>necessity</a:t>
            </a:r>
            <a:r>
              <a:rPr lang="en-GB" dirty="0" smtClean="0">
                <a:ea typeface="ＭＳ Ｐゴシック" pitchFamily="34" charset="-128"/>
              </a:rPr>
              <a:t> of taking a daily medication for a condition that they experience episodically, while</a:t>
            </a:r>
          </a:p>
          <a:p>
            <a:pPr marL="685800" lvl="1" indent="-228600" eaLnBrk="1" hangingPunct="1"/>
            <a:r>
              <a:rPr lang="en-GB" dirty="0" smtClean="0">
                <a:ea typeface="ＭＳ Ｐゴシック" pitchFamily="34" charset="-128"/>
              </a:rPr>
              <a:t>they may have </a:t>
            </a:r>
            <a:r>
              <a:rPr lang="en-GB" i="1" dirty="0" smtClean="0">
                <a:ea typeface="ＭＳ Ｐゴシック" pitchFamily="34" charset="-128"/>
              </a:rPr>
              <a:t>concerns</a:t>
            </a:r>
            <a:r>
              <a:rPr lang="en-GB" dirty="0" smtClean="0">
                <a:ea typeface="ＭＳ Ｐゴシック" pitchFamily="34" charset="-128"/>
              </a:rPr>
              <a:t> about potential adverse effects of inhaled steroids.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000109-E7E1-4683-B5D1-81BF5C3F9AE8}" type="slidenum">
              <a:rPr lang="en-US"/>
              <a:pPr/>
              <a:t>39</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pt-PT"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p:spPr>
        <p:txBody>
          <a:bodyPr/>
          <a:lstStyle/>
          <a:p>
            <a:r>
              <a:rPr lang="es-ES" dirty="0" smtClean="0">
                <a:latin typeface="Times" pitchFamily="18" charset="0"/>
              </a:rPr>
              <a:t>The use of a written action plan itself has independently demonstrated better outcomes in asthma control and decrease exacerbations.</a:t>
            </a:r>
          </a:p>
          <a:p>
            <a:r>
              <a:rPr lang="es-ES" dirty="0" smtClean="0">
                <a:latin typeface="Times" pitchFamily="18" charset="0"/>
              </a:rPr>
              <a:t>The use of peak-flow measurements could also be useful if available in cases of bad perceivers </a:t>
            </a:r>
          </a:p>
        </p:txBody>
      </p:sp>
      <p:sp>
        <p:nvSpPr>
          <p:cNvPr id="65540" name="3 Marcador de número de diapositiva"/>
          <p:cNvSpPr>
            <a:spLocks noGrp="1"/>
          </p:cNvSpPr>
          <p:nvPr>
            <p:ph type="sldNum" sz="quarter" idx="5"/>
          </p:nvPr>
        </p:nvSpPr>
        <p:spPr>
          <a:noFill/>
        </p:spPr>
        <p:txBody>
          <a:bodyPr/>
          <a:lstStyle/>
          <a:p>
            <a:fld id="{3B1596BD-2592-4E12-8369-2B4ABEA3FA77}" type="slidenum">
              <a:rPr lang="en-US" smtClean="0"/>
              <a:pPr/>
              <a:t>40</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DF65BDA-9F9C-499D-BD08-5D4778235E05}" type="slidenum">
              <a:rPr lang="es-ES" smtClean="0"/>
              <a:pPr/>
              <a:t>45</a:t>
            </a:fld>
            <a:endParaRPr lang="es-ES" dirty="0"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eaLnBrk="0" hangingPunct="0"/>
            <a:fld id="{21A267A1-F87E-4FFF-8585-65DAAC1D753D}" type="slidenum">
              <a:rPr lang="es-ES" sz="1200"/>
              <a:pPr algn="r" eaLnBrk="0" hangingPunct="0"/>
              <a:t>45</a:t>
            </a:fld>
            <a:endParaRPr lang="es-ES" sz="1200" dirty="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s-ES" dirty="0" err="1" smtClean="0">
                <a:latin typeface="Times" pitchFamily="18" charset="0"/>
              </a:rPr>
              <a:t>It</a:t>
            </a:r>
            <a:r>
              <a:rPr lang="es-ES" smtClean="0">
                <a:latin typeface="Times" pitchFamily="18" charset="0"/>
              </a:rPr>
              <a:t> includes all patients with particularly aggressive asthma which is inadequate or poorly controlled, despite following an appropriate control based therapeutic strategy </a:t>
            </a:r>
            <a:br>
              <a:rPr lang="es-ES" smtClean="0">
                <a:latin typeface="Times" pitchFamily="18" charset="0"/>
              </a:rPr>
            </a:br>
            <a:r>
              <a:rPr lang="es-ES" smtClean="0">
                <a:latin typeface="Times" pitchFamily="18" charset="0"/>
              </a:rPr>
              <a:t>Synonyms for difficult to control asthma: refractory asthma, refractory asthma, glucocorticoid resistant asthma and steroid dependent asthma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0D37BBA-A711-490E-AC7E-5F4BE2FB8AE5}" type="slidenum">
              <a:rPr lang="en-US"/>
              <a:pPr/>
              <a:t>47</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dirty="0" smtClean="0"/>
              <a:t>The presence of comorbidities can worsen asthma symptoms, and these should be treated to successfully control asthma.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F69A7DB-5C75-4E11-ADB8-F8ED77307B39}" type="slidenum">
              <a:rPr lang="en-US"/>
              <a:pPr/>
              <a:t>48</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eaLnBrk="1" hangingPunct="1"/>
            <a:r>
              <a:rPr lang="en-GB" dirty="0" smtClean="0"/>
              <a:t>Many patients with asthma, over 50% in most studies, have rhinitis.</a:t>
            </a:r>
            <a:endParaRPr lang="en-US" dirty="0" smtClean="0"/>
          </a:p>
          <a:p>
            <a:pPr marL="228600" indent="-228600" eaLnBrk="1" hangingPunct="1"/>
            <a:r>
              <a:rPr lang="en-GB" dirty="0" smtClean="0"/>
              <a:t>Patients with asthma who have rhinitis, both adults and children, use more health-care resources than those without rhinitis, indicating that their asthma is less well-controlled. </a:t>
            </a:r>
            <a:endParaRPr lang="en-US" dirty="0" smtClean="0"/>
          </a:p>
          <a:p>
            <a:pPr marL="228600" indent="-228600"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63D0FB-6F43-4EB0-BDDE-67231B588DCF}" type="slidenum">
              <a:rPr lang="en-US"/>
              <a:pPr/>
              <a:t>49</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GB" dirty="0" smtClean="0"/>
              <a:t>Asthma and rhinitis, both allergic and nonallergic, share</a:t>
            </a:r>
            <a:endParaRPr lang="en-US" dirty="0" smtClean="0"/>
          </a:p>
          <a:p>
            <a:pPr lvl="1" eaLnBrk="1" hangingPunct="1"/>
            <a:r>
              <a:rPr lang="en-GB" dirty="0" smtClean="0">
                <a:ea typeface="ＭＳ Ｐゴシック" pitchFamily="34" charset="-128"/>
              </a:rPr>
              <a:t>a similar epidemiology, </a:t>
            </a:r>
            <a:endParaRPr lang="en-US" dirty="0" smtClean="0">
              <a:ea typeface="ＭＳ Ｐゴシック" pitchFamily="34" charset="-128"/>
            </a:endParaRPr>
          </a:p>
          <a:p>
            <a:pPr lvl="1" eaLnBrk="1" hangingPunct="1"/>
            <a:r>
              <a:rPr lang="en-GB" dirty="0" smtClean="0">
                <a:ea typeface="ＭＳ Ｐゴシック" pitchFamily="34" charset="-128"/>
              </a:rPr>
              <a:t>common triggers, and </a:t>
            </a:r>
            <a:endParaRPr lang="en-US" dirty="0" smtClean="0">
              <a:ea typeface="ＭＳ Ｐゴシック" pitchFamily="34" charset="-128"/>
            </a:endParaRPr>
          </a:p>
          <a:p>
            <a:pPr lvl="1" eaLnBrk="1" hangingPunct="1"/>
            <a:r>
              <a:rPr lang="en-GB" dirty="0" smtClean="0">
                <a:ea typeface="ＭＳ Ｐゴシック" pitchFamily="34" charset="-128"/>
              </a:rPr>
              <a:t>a similar pattern of inflammation involving T helper type 2 cells, mast cells, and </a:t>
            </a:r>
            <a:r>
              <a:rPr lang="en-GB" dirty="0" err="1" smtClean="0">
                <a:ea typeface="ＭＳ Ｐゴシック" pitchFamily="34" charset="-128"/>
              </a:rPr>
              <a:t>eosinophils</a:t>
            </a:r>
            <a:r>
              <a:rPr lang="en-GB" dirty="0" smtClean="0">
                <a:ea typeface="ＭＳ Ｐゴシック" pitchFamily="34" charset="-128"/>
              </a:rPr>
              <a:t>. </a:t>
            </a:r>
            <a:endParaRPr lang="en-US" dirty="0" smtClean="0">
              <a:ea typeface="ＭＳ Ｐゴシック" pitchFamily="34" charset="-128"/>
            </a:endParaRPr>
          </a:p>
          <a:p>
            <a:pPr eaLnBrk="1" hangingPunct="1"/>
            <a:r>
              <a:rPr lang="en-GB" dirty="0" smtClean="0"/>
              <a:t>Nasal challenge results in asthmatic inflammation and vice versa. </a:t>
            </a:r>
            <a:endParaRPr lang="en-US" dirty="0" smtClean="0"/>
          </a:p>
          <a:p>
            <a:pPr eaLnBrk="1" hangingPunct="1"/>
            <a:r>
              <a:rPr lang="en-GB" dirty="0" smtClean="0"/>
              <a:t>Rhinitis is an independent risk factor for the development of asthma.</a:t>
            </a:r>
          </a:p>
          <a:p>
            <a:pPr eaLnBrk="1" hangingPunct="1"/>
            <a:r>
              <a:rPr lang="en-US" dirty="0" smtClean="0"/>
              <a:t>Thomas M. Allergic rhinitis: evidence for impact on asthma. </a:t>
            </a:r>
            <a:r>
              <a:rPr lang="en-US" i="1" dirty="0" smtClean="0"/>
              <a:t>BMC </a:t>
            </a:r>
            <a:r>
              <a:rPr lang="en-US" i="1" dirty="0" err="1" smtClean="0"/>
              <a:t>Pulm</a:t>
            </a:r>
            <a:r>
              <a:rPr lang="en-US" i="1" dirty="0" smtClean="0"/>
              <a:t> Med. </a:t>
            </a:r>
            <a:r>
              <a:rPr lang="en-US" dirty="0" smtClean="0"/>
              <a:t>2006;6 </a:t>
            </a:r>
            <a:r>
              <a:rPr lang="en-US" dirty="0" err="1" smtClean="0"/>
              <a:t>Suppl</a:t>
            </a:r>
            <a:r>
              <a:rPr lang="en-US" dirty="0" smtClean="0"/>
              <a:t> 1:S4.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AB54516-BB98-4339-BF14-39E6CF808A1B}" type="slidenum">
              <a:rPr lang="en-US"/>
              <a:pPr/>
              <a:t>50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228600" indent="-228600" eaLnBrk="1" hangingPunct="1"/>
            <a:endParaRPr lang="pt-PT"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6137783-CD92-4F67-A050-493BDA5CE758}" type="slidenum">
              <a:rPr lang="en-US"/>
              <a:pPr/>
              <a:t>51</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pt-P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9175707B-F702-42EF-A7AC-A66E56C7D354}"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B9CC2C9-28FD-4F2C-BE62-AAFC09346A47}" type="slidenum">
              <a:rPr lang="es-ES" smtClean="0"/>
              <a:pPr/>
              <a:t>53</a:t>
            </a:fld>
            <a:endParaRPr lang="es-ES"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146435" name="Rectangle 3"/>
          <p:cNvSpPr txBox="1">
            <a:spLocks noGrp="1" noChangeArrowheads="1"/>
          </p:cNvSpPr>
          <p:nvPr>
            <p:ph type="body" idx="1"/>
          </p:nvPr>
        </p:nvSpPr>
        <p:spPr>
          <a:ln/>
        </p:spPr>
        <p:txBody>
          <a:bodyPr wrap="none" anchor="ctr"/>
          <a:lstStyle/>
          <a:p>
            <a:pPr marL="233363" indent="-233363">
              <a:spcBef>
                <a:spcPct val="50000"/>
              </a:spcBef>
              <a:buClr>
                <a:srgbClr val="FFFF00"/>
              </a:buClr>
              <a:buFont typeface="Wingdings" pitchFamily="2" charset="2"/>
              <a:buChar char="§"/>
              <a:defRPr/>
            </a:pPr>
            <a:r>
              <a:rPr lang="en-US" dirty="0" smtClean="0">
                <a:solidFill>
                  <a:schemeClr val="bg1"/>
                </a:solidFill>
              </a:rPr>
              <a:t>Measures to prevent the development of asthma, and asthma exacerbations by avoiding or reducing exposure to risk factors should be implemented wherever possible. </a:t>
            </a:r>
          </a:p>
          <a:p>
            <a:pPr marL="233363" indent="-233363">
              <a:spcBef>
                <a:spcPct val="50000"/>
              </a:spcBef>
              <a:buClr>
                <a:srgbClr val="FFFF00"/>
              </a:buClr>
              <a:buFont typeface="Wingdings" pitchFamily="2" charset="2"/>
              <a:buChar char="§"/>
              <a:defRPr/>
            </a:pPr>
            <a:r>
              <a:rPr lang="en-US" dirty="0" smtClean="0">
                <a:solidFill>
                  <a:schemeClr val="bg1"/>
                </a:solidFill>
              </a:rPr>
              <a:t>Asthma exacerbations may be caused by a variety of risk factors – allergens, viral infections, pollutants and drugs.</a:t>
            </a:r>
          </a:p>
          <a:p>
            <a:pPr marL="233363" indent="-233363">
              <a:spcBef>
                <a:spcPct val="50000"/>
              </a:spcBef>
              <a:buClr>
                <a:srgbClr val="FFFF00"/>
              </a:buClr>
              <a:buFont typeface="Wingdings" pitchFamily="2" charset="2"/>
              <a:buChar char="§"/>
              <a:defRPr/>
            </a:pPr>
            <a:r>
              <a:rPr lang="en-US" dirty="0" smtClean="0">
                <a:solidFill>
                  <a:schemeClr val="bg1"/>
                </a:solidFill>
              </a:rPr>
              <a:t>Reducing exposure to some categories of risk factors improves the control of asthma and reduces medications needs.  </a:t>
            </a:r>
          </a:p>
          <a:p>
            <a:pPr>
              <a:defRPr/>
            </a:pPr>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AA6DD73-FCF0-4498-B9B2-DE72839A824D}" type="slidenum">
              <a:rPr lang="en-US" smtClean="0"/>
              <a:pPr/>
              <a:t>55</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latin typeface="Times" pitchFamily="18" charset="0"/>
              </a:rPr>
              <a:t>Bullet page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CA" dirty="0"/>
          </a:p>
        </p:txBody>
      </p:sp>
      <p:sp>
        <p:nvSpPr>
          <p:cNvPr id="4" name="Marcador de Posição do Número do Diapositivo 3"/>
          <p:cNvSpPr>
            <a:spLocks noGrp="1"/>
          </p:cNvSpPr>
          <p:nvPr>
            <p:ph type="sldNum" sz="quarter" idx="10"/>
          </p:nvPr>
        </p:nvSpPr>
        <p:spPr/>
        <p:txBody>
          <a:bodyPr/>
          <a:lstStyle/>
          <a:p>
            <a:fld id="{2F83C759-6EDA-4A3A-9F05-5710EA27E1A2}" type="slidenum">
              <a:rPr lang="en-CA" smtClean="0"/>
              <a:pPr/>
              <a:t>67</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7</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Times" pitchFamily="-65" charset="0"/>
              </a:rPr>
              <a:t>Title page option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AE808BF-68F6-428E-BCC0-B6F0497E8583}"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eaLnBrk="1" hangingPunct="1"/>
            <a:endParaRPr lang="pt-PT"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5F3B94F-B7E3-4316-9342-5BFAB18153A1}" type="slidenum">
              <a:rPr lang="en-US"/>
              <a:pPr/>
              <a:t>10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pt-P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13</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dirty="0" smtClean="0">
                <a:latin typeface="Times" pitchFamily="18" charset="0"/>
              </a:rPr>
              <a:t>Sara and to get her maintenance treatment prescription</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6F7BDE11-91B7-4403-899E-AE832E4EB82F}" type="slidenum">
              <a:rPr lang="en-US">
                <a:solidFill>
                  <a:srgbClr val="000000"/>
                </a:solidFill>
                <a:effectLst>
                  <a:outerShdw blurRad="38100" dist="38100" dir="2700000" algn="tl">
                    <a:srgbClr val="C0C0C0"/>
                  </a:outerShdw>
                </a:effectLst>
              </a:rPr>
              <a:pPr>
                <a:defRPr/>
              </a:pPr>
              <a:t>14</a:t>
            </a:fld>
            <a:endParaRPr lang="en-US" dirty="0">
              <a:solidFill>
                <a:srgbClr val="000000"/>
              </a:solidFill>
              <a:effectLst>
                <a:outerShdw blurRad="38100" dist="38100" dir="2700000" algn="tl">
                  <a:srgbClr val="C0C0C0"/>
                </a:outerShdw>
              </a:effectLst>
            </a:endParaRPr>
          </a:p>
        </p:txBody>
      </p:sp>
      <p:sp>
        <p:nvSpPr>
          <p:cNvPr id="56323" name="Rectangle 2"/>
          <p:cNvSpPr>
            <a:spLocks noGrp="1" noRot="1" noChangeAspect="1" noChangeArrowheads="1" noTextEdit="1"/>
          </p:cNvSpPr>
          <p:nvPr>
            <p:ph type="sldImg"/>
          </p:nvPr>
        </p:nvSpPr>
        <p:spPr>
          <a:xfrm>
            <a:off x="1149350" y="684213"/>
            <a:ext cx="4573588" cy="3430587"/>
          </a:xfrm>
          <a:ln/>
        </p:spPr>
      </p:sp>
      <p:sp>
        <p:nvSpPr>
          <p:cNvPr id="121860" name="Rectangle 3"/>
          <p:cNvSpPr>
            <a:spLocks noGrp="1" noChangeArrowheads="1"/>
          </p:cNvSpPr>
          <p:nvPr>
            <p:ph type="body" idx="1"/>
          </p:nvPr>
        </p:nvSpPr>
        <p:spPr>
          <a:xfrm>
            <a:off x="912813" y="4343400"/>
            <a:ext cx="5032375" cy="4116388"/>
          </a:xfrm>
          <a:ln/>
        </p:spPr>
        <p:txBody>
          <a:bodyPr lIns="92875" tIns="46437" rIns="92875" bIns="46437"/>
          <a:lstStyle/>
          <a:p>
            <a:pPr>
              <a:defRPr/>
            </a:pPr>
            <a:r>
              <a:rPr lang="en-ZA" dirty="0" smtClean="0"/>
              <a:t>There are many tools to measure asthma control but independently of which one we use, we find that Sara’s asthma is uncontrolled as we can objective in this slide</a:t>
            </a:r>
          </a:p>
          <a:p>
            <a:pPr marL="517525" indent="-517525">
              <a:spcBef>
                <a:spcPct val="50000"/>
              </a:spcBef>
              <a:buClr>
                <a:srgbClr val="FFFF00"/>
              </a:buClr>
              <a:buFont typeface="Wingdings" pitchFamily="2" charset="2"/>
              <a:buChar char="§"/>
              <a:defRPr/>
            </a:pPr>
            <a:r>
              <a:rPr lang="en-US" dirty="0" smtClean="0">
                <a:solidFill>
                  <a:schemeClr val="bg1"/>
                </a:solidFill>
              </a:rPr>
              <a:t>Depending on level of asthma control, the patient is assigned to one of five treatment steps</a:t>
            </a:r>
          </a:p>
          <a:p>
            <a:pPr marL="517525" indent="-517525">
              <a:spcBef>
                <a:spcPct val="50000"/>
              </a:spcBef>
              <a:buClr>
                <a:srgbClr val="FFFF00"/>
              </a:buClr>
              <a:buFont typeface="Wingdings" pitchFamily="2" charset="2"/>
              <a:buChar char="§"/>
              <a:defRPr/>
            </a:pPr>
            <a:r>
              <a:rPr lang="en-US" dirty="0" smtClean="0">
                <a:solidFill>
                  <a:schemeClr val="bg1"/>
                </a:solidFill>
              </a:rPr>
              <a:t>Treatment is adjusted in a continuous cycle driven by changes in asthma control status.  The cycle involves:</a:t>
            </a:r>
          </a:p>
          <a:p>
            <a:pPr marL="517525" indent="-517525">
              <a:spcBef>
                <a:spcPct val="50000"/>
              </a:spcBef>
              <a:buClr>
                <a:srgbClr val="FFFF00"/>
              </a:buClr>
              <a:buFont typeface="Wingdings" pitchFamily="2" charset="2"/>
              <a:buNone/>
              <a:defRPr/>
            </a:pPr>
            <a:r>
              <a:rPr lang="en-US" dirty="0" smtClean="0">
                <a:solidFill>
                  <a:schemeClr val="bg1"/>
                </a:solidFill>
              </a:rPr>
              <a:t>    </a:t>
            </a:r>
            <a:r>
              <a:rPr lang="en-US" dirty="0" smtClean="0"/>
              <a:t>- </a:t>
            </a:r>
            <a:r>
              <a:rPr lang="en-US" dirty="0" smtClean="0">
                <a:solidFill>
                  <a:schemeClr val="bg1"/>
                </a:solidFill>
              </a:rPr>
              <a:t> Assessing Asthma Control</a:t>
            </a:r>
          </a:p>
          <a:p>
            <a:pPr marL="517525" indent="-517525">
              <a:spcBef>
                <a:spcPct val="50000"/>
              </a:spcBef>
              <a:buClr>
                <a:srgbClr val="FFFF00"/>
              </a:buClr>
              <a:buFont typeface="Wingdings" pitchFamily="2" charset="2"/>
              <a:buNone/>
              <a:defRPr/>
            </a:pPr>
            <a:r>
              <a:rPr lang="en-US" dirty="0" smtClean="0">
                <a:solidFill>
                  <a:schemeClr val="bg1"/>
                </a:solidFill>
              </a:rPr>
              <a:t>    </a:t>
            </a:r>
            <a:r>
              <a:rPr lang="en-US" dirty="0" smtClean="0"/>
              <a:t>-</a:t>
            </a:r>
            <a:r>
              <a:rPr lang="en-US" dirty="0" smtClean="0">
                <a:solidFill>
                  <a:schemeClr val="bg1"/>
                </a:solidFill>
              </a:rPr>
              <a:t>  Treating to Achieve Control</a:t>
            </a:r>
          </a:p>
          <a:p>
            <a:pPr marL="517525" indent="-517525">
              <a:spcBef>
                <a:spcPct val="50000"/>
              </a:spcBef>
              <a:buClr>
                <a:srgbClr val="FFFF00"/>
              </a:buClr>
              <a:buFont typeface="Wingdings" pitchFamily="2" charset="2"/>
              <a:buNone/>
              <a:defRPr/>
            </a:pPr>
            <a:r>
              <a:rPr lang="en-US" dirty="0" smtClean="0">
                <a:solidFill>
                  <a:schemeClr val="bg1"/>
                </a:solidFill>
              </a:rPr>
              <a:t>    </a:t>
            </a:r>
            <a:r>
              <a:rPr lang="en-US" dirty="0" smtClean="0"/>
              <a:t>-</a:t>
            </a:r>
            <a:r>
              <a:rPr lang="en-US" dirty="0" smtClean="0">
                <a:solidFill>
                  <a:schemeClr val="bg1"/>
                </a:solidFill>
              </a:rPr>
              <a:t>  Monitoring to Maintain Control</a:t>
            </a:r>
            <a:endParaRPr lang="en-Z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CEE614-51C2-4152-AA68-DA64782B8A2B}" type="slidenum">
              <a:rPr lang="en-US" smtClean="0">
                <a:latin typeface="Arial" charset="0"/>
              </a:rPr>
              <a:pPr/>
              <a:t>16</a:t>
            </a:fld>
            <a:endParaRPr lang="en-US" dirty="0" smtClean="0">
              <a:latin typeface="Arial" charset="0"/>
            </a:endParaRPr>
          </a:p>
        </p:txBody>
      </p:sp>
      <p:sp>
        <p:nvSpPr>
          <p:cNvPr id="77827"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ln/>
        </p:spPr>
        <p:txBody>
          <a:bodyPr/>
          <a:lstStyle/>
          <a:p>
            <a:pPr eaLnBrk="1" hangingPunct="1">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Occasional daytime symptoms defined as less than twice a week maybe consistent with good control but disturbed sleep due to asthma signals loss of control.</a:t>
            </a:r>
          </a:p>
          <a:p>
            <a:pPr eaLnBrk="1" hangingPunct="1">
              <a:defRPr/>
            </a:pPr>
            <a:endPar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Exhaled Nitric oxide as a measure of inflammation may have a place in clinical care in the future.</a:t>
            </a:r>
          </a:p>
          <a:p>
            <a:pPr eaLnBrk="1" hangingPunct="1">
              <a:defRPr/>
            </a:pPr>
            <a:endPar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endParaRPr lang="el-GR"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sp>
        <p:nvSpPr>
          <p:cNvPr id="6" name="Rectangle 6"/>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447800" y="304800"/>
            <a:ext cx="72390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600200" y="2528888"/>
            <a:ext cx="7086600" cy="2333625"/>
          </a:xfrm>
        </p:spPr>
        <p:txBody>
          <a:bodyPr/>
          <a:lstStyle/>
          <a:p>
            <a:pPr lvl="0"/>
            <a:endParaRPr lang="es-ES" noProof="0" dirty="0"/>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eaLnBrk="0" hangingPunct="0">
              <a:defRPr>
                <a:cs typeface="+mn-cs"/>
              </a:defRPr>
            </a:lvl1pPr>
          </a:lstStyle>
          <a:p>
            <a:pPr>
              <a:defRPr/>
            </a:pPr>
            <a:endParaRPr lang="es-ES" dirty="0"/>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eaLnBrk="0" hangingPunct="0">
              <a:defRPr>
                <a:cs typeface="+mn-cs"/>
              </a:defRPr>
            </a:lvl1pPr>
          </a:lstStyle>
          <a:p>
            <a:pPr>
              <a:defRPr/>
            </a:pPr>
            <a:endParaRPr lang="es-ES" dirty="0"/>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eaLnBrk="0" hangingPunct="0">
              <a:defRPr>
                <a:cs typeface="+mn-cs"/>
              </a:defRPr>
            </a:lvl1pPr>
          </a:lstStyle>
          <a:p>
            <a:pPr>
              <a:defRPr/>
            </a:pPr>
            <a:fld id="{E2963ABF-5A43-45F1-90C1-F01FB5D6894D}" type="slidenum">
              <a:rPr lang="es-ES"/>
              <a:pPr>
                <a:defRPr/>
              </a:pPr>
              <a:t>‹#›</a:t>
            </a:fld>
            <a:endParaRPr lang="es-E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6"/>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pic>
        <p:nvPicPr>
          <p:cNvPr id="7" name="Picture 7"/>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9" name="Rectangle 9"/>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pic>
        <p:nvPicPr>
          <p:cNvPr id="10" name="Picture 10"/>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11" name="Picture 11"/>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12" name="Rectangle 12"/>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4" cstate="print"/>
          <a:srcRect r="14282"/>
          <a:stretch>
            <a:fillRect/>
          </a:stretch>
        </p:blipFill>
        <p:spPr bwMode="auto">
          <a:xfrm>
            <a:off x="1676400" y="1066800"/>
            <a:ext cx="5791200" cy="4826000"/>
          </a:xfrm>
          <a:prstGeom prst="rect">
            <a:avLst/>
          </a:prstGeom>
          <a:noFill/>
          <a:ln w="9525">
            <a:noFill/>
            <a:miter lim="800000"/>
            <a:headEnd/>
            <a:tailEnd/>
          </a:ln>
        </p:spPr>
      </p:pic>
      <p:sp>
        <p:nvSpPr>
          <p:cNvPr id="58370"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8374" name="Rectangle 6"/>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BAF4F9C6-50D9-449E-B899-020C5D256265}"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a:t>
            </a:r>
            <a:r>
              <a:rPr lang="en-GB" sz="800" i="1" dirty="0" smtClean="0">
                <a:solidFill>
                  <a:schemeClr val="bg1"/>
                </a:solidFill>
                <a:latin typeface="Arial" charset="0"/>
                <a:cs typeface="Arial" charset="0"/>
              </a:rPr>
              <a:t>2012</a:t>
            </a:r>
            <a:endParaRPr lang="en-GB" sz="800"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6"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79" r:id="rId12"/>
  </p:sldLayoutIdLs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14339"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4341" name="Picture 5"/>
          <p:cNvPicPr>
            <a:picLocks noChangeAspect="1" noChangeArrowheads="1"/>
          </p:cNvPicPr>
          <p:nvPr/>
        </p:nvPicPr>
        <p:blipFill>
          <a:blip r:embed="rId13" cstate="print"/>
          <a:srcRect/>
          <a:stretch>
            <a:fillRect/>
          </a:stretch>
        </p:blipFill>
        <p:spPr bwMode="auto">
          <a:xfrm>
            <a:off x="8077200" y="134938"/>
            <a:ext cx="879475" cy="627062"/>
          </a:xfrm>
          <a:prstGeom prst="rect">
            <a:avLst/>
          </a:prstGeom>
          <a:noFill/>
          <a:ln w="9525">
            <a:noFill/>
            <a:miter lim="800000"/>
            <a:headEnd/>
            <a:tailEnd/>
          </a:ln>
        </p:spPr>
      </p:pic>
      <p:sp>
        <p:nvSpPr>
          <p:cNvPr id="88070" name="Rectangle 6"/>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3F2DC9C1-C0B7-4B2C-B309-19FD8978EE7D}"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2007</a:t>
            </a:r>
            <a:endParaRPr lang="en-GB" sz="800" i="1" dirty="0">
              <a:latin typeface="Arial" charset="0"/>
              <a:cs typeface="Arial" charset="0"/>
            </a:endParaRPr>
          </a:p>
        </p:txBody>
      </p:sp>
      <p:sp>
        <p:nvSpPr>
          <p:cNvPr id="88071"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88072" name="Rectangle 8"/>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59A298F4-62E5-4F63-856B-E799DFAE11B4}"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2007</a:t>
            </a:r>
            <a:endParaRPr lang="en-GB" sz="800" i="1" dirty="0">
              <a:latin typeface="Arial" charset="0"/>
              <a:cs typeface="Arial" charset="0"/>
            </a:endParaRPr>
          </a:p>
        </p:txBody>
      </p:sp>
      <p:sp>
        <p:nvSpPr>
          <p:cNvPr id="88074"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88075" name="Rectangle 11"/>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D6E2ABE2-8676-4C5D-92D9-518886AFCE07}"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2007</a:t>
            </a:r>
            <a:endParaRPr lang="en-GB" sz="800"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theipcrg.org/smoking/index.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23527" y="-675456"/>
            <a:ext cx="8820473" cy="5472608"/>
          </a:xfrm>
        </p:spPr>
        <p:txBody>
          <a:bodyPr/>
          <a:lstStyle/>
          <a:p>
            <a:pPr eaLnBrk="1" hangingPunct="1"/>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2800" noProof="0" dirty="0" smtClean="0">
                <a:solidFill>
                  <a:schemeClr val="tx1"/>
                </a:solidFill>
              </a:rPr>
              <a:t>IPCRG presentations on respiratory diseases</a:t>
            </a:r>
            <a:r>
              <a:rPr lang="en-GB" sz="2800" noProof="0" dirty="0" smtClean="0"/>
              <a:t/>
            </a:r>
            <a:br>
              <a:rPr lang="en-GB" sz="2800" noProof="0" dirty="0" smtClean="0"/>
            </a:br>
            <a:r>
              <a:rPr lang="en-GB" sz="2800" noProof="0" dirty="0" smtClean="0">
                <a:solidFill>
                  <a:schemeClr val="tx1"/>
                </a:solidFill>
              </a:rPr>
              <a:t/>
            </a:r>
            <a:br>
              <a:rPr lang="en-GB" sz="2800" noProof="0" dirty="0" smtClean="0">
                <a:solidFill>
                  <a:schemeClr val="tx1"/>
                </a:solidFill>
              </a:rPr>
            </a:br>
            <a:r>
              <a:rPr lang="en-GB" sz="3200" noProof="0" dirty="0" smtClean="0"/>
              <a:t>Asthma control and severity. What doctors should do to support patients with uncontrolled and severe asthma.</a:t>
            </a:r>
          </a:p>
        </p:txBody>
      </p:sp>
      <p:grpSp>
        <p:nvGrpSpPr>
          <p:cNvPr id="2" name="10 Grupo"/>
          <p:cNvGrpSpPr/>
          <p:nvPr/>
        </p:nvGrpSpPr>
        <p:grpSpPr>
          <a:xfrm>
            <a:off x="0" y="5013176"/>
            <a:ext cx="9144000" cy="1791550"/>
            <a:chOff x="0" y="5013176"/>
            <a:chExt cx="9144000" cy="1791550"/>
          </a:xfrm>
        </p:grpSpPr>
        <p:pic>
          <p:nvPicPr>
            <p:cNvPr id="3" name="2 Imagen" descr="wonca 2012.png"/>
            <p:cNvPicPr>
              <a:picLocks noChangeAspect="1"/>
            </p:cNvPicPr>
            <p:nvPr/>
          </p:nvPicPr>
          <p:blipFill>
            <a:blip r:embed="rId3" cstate="print"/>
            <a:stretch>
              <a:fillRect/>
            </a:stretch>
          </p:blipFill>
          <p:spPr>
            <a:xfrm>
              <a:off x="0" y="5013176"/>
              <a:ext cx="8028384" cy="1791550"/>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8028384" y="5515219"/>
              <a:ext cx="1115616" cy="794101"/>
            </a:xfrm>
            <a:prstGeom prst="rect">
              <a:avLst/>
            </a:prstGeom>
            <a:noFill/>
            <a:ln w="9525">
              <a:noFill/>
              <a:miter lim="800000"/>
              <a:headEnd/>
              <a:tailEnd/>
            </a:ln>
          </p:spPr>
        </p:pic>
        <p:sp>
          <p:nvSpPr>
            <p:cNvPr id="5" name="4 Rectángulo"/>
            <p:cNvSpPr/>
            <p:nvPr/>
          </p:nvSpPr>
          <p:spPr bwMode="auto">
            <a:xfrm>
              <a:off x="7884368" y="5085184"/>
              <a:ext cx="1187624" cy="14401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6" name="5 Rectángulo"/>
            <p:cNvSpPr/>
            <p:nvPr/>
          </p:nvSpPr>
          <p:spPr bwMode="auto">
            <a:xfrm>
              <a:off x="7884368" y="6597352"/>
              <a:ext cx="1187624" cy="14401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cxnSp>
          <p:nvCxnSpPr>
            <p:cNvPr id="8" name="7 Conector recto"/>
            <p:cNvCxnSpPr/>
            <p:nvPr/>
          </p:nvCxnSpPr>
          <p:spPr bwMode="auto">
            <a:xfrm>
              <a:off x="7956376" y="5085184"/>
              <a:ext cx="1115616" cy="0"/>
            </a:xfrm>
            <a:prstGeom prst="line">
              <a:avLst/>
            </a:prstGeom>
            <a:solidFill>
              <a:schemeClr val="accent1"/>
            </a:solidFill>
            <a:ln w="57150" cap="flat" cmpd="sng" algn="ctr">
              <a:solidFill>
                <a:srgbClr val="000000"/>
              </a:solidFill>
              <a:prstDash val="solid"/>
              <a:round/>
              <a:headEnd type="none" w="med" len="med"/>
              <a:tailEnd type="none" w="med" len="med"/>
            </a:ln>
            <a:effectLst/>
          </p:spPr>
        </p:cxnSp>
        <p:cxnSp>
          <p:nvCxnSpPr>
            <p:cNvPr id="9" name="8 Conector recto"/>
            <p:cNvCxnSpPr/>
            <p:nvPr/>
          </p:nvCxnSpPr>
          <p:spPr bwMode="auto">
            <a:xfrm>
              <a:off x="7956376" y="6597352"/>
              <a:ext cx="1115616" cy="0"/>
            </a:xfrm>
            <a:prstGeom prst="line">
              <a:avLst/>
            </a:prstGeom>
            <a:solidFill>
              <a:schemeClr val="accent1"/>
            </a:solidFill>
            <a:ln w="76200" cap="flat" cmpd="sng" algn="ctr">
              <a:solidFill>
                <a:srgbClr val="00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765175"/>
            <a:ext cx="7488238" cy="863600"/>
          </a:xfrm>
          <a:noFill/>
        </p:spPr>
        <p:txBody>
          <a:bodyPr/>
          <a:lstStyle/>
          <a:p>
            <a:pPr eaLnBrk="1" hangingPunct="1"/>
            <a:r>
              <a:rPr lang="en-GB" noProof="0" dirty="0" smtClean="0"/>
              <a:t>Reasons for poor </a:t>
            </a:r>
            <a:r>
              <a:rPr lang="en-GB" sz="3600" noProof="0" dirty="0" smtClean="0"/>
              <a:t>asthma</a:t>
            </a:r>
            <a:r>
              <a:rPr lang="en-GB" noProof="0" dirty="0" smtClean="0"/>
              <a:t> control</a:t>
            </a:r>
          </a:p>
        </p:txBody>
      </p:sp>
      <p:sp>
        <p:nvSpPr>
          <p:cNvPr id="35843" name="Rectangle 3"/>
          <p:cNvSpPr>
            <a:spLocks noGrp="1" noChangeArrowheads="1"/>
          </p:cNvSpPr>
          <p:nvPr>
            <p:ph type="body" idx="1"/>
          </p:nvPr>
        </p:nvSpPr>
        <p:spPr>
          <a:xfrm>
            <a:off x="539750" y="1773238"/>
            <a:ext cx="8064500" cy="4248150"/>
          </a:xfrm>
          <a:noFill/>
        </p:spPr>
        <p:txBody>
          <a:bodyPr/>
          <a:lstStyle/>
          <a:p>
            <a:pPr marL="350838" indent="-350838" eaLnBrk="1" hangingPunct="1">
              <a:lnSpc>
                <a:spcPct val="110000"/>
              </a:lnSpc>
              <a:tabLst>
                <a:tab pos="1331913" algn="l"/>
              </a:tabLst>
            </a:pPr>
            <a:r>
              <a:rPr lang="en-GB" dirty="0" smtClean="0"/>
              <a:t>Wrong diagnosis or confounding illness</a:t>
            </a:r>
          </a:p>
          <a:p>
            <a:pPr marL="350838" indent="-350838" eaLnBrk="1" hangingPunct="1">
              <a:lnSpc>
                <a:spcPct val="110000"/>
              </a:lnSpc>
              <a:tabLst>
                <a:tab pos="1331913" algn="l"/>
              </a:tabLst>
            </a:pPr>
            <a:r>
              <a:rPr lang="en-GB" dirty="0" smtClean="0"/>
              <a:t>Incorrect choice of inhaler or poor technique</a:t>
            </a:r>
          </a:p>
          <a:p>
            <a:pPr marL="350838" indent="-350838" eaLnBrk="1" hangingPunct="1">
              <a:lnSpc>
                <a:spcPct val="110000"/>
              </a:lnSpc>
              <a:tabLst>
                <a:tab pos="1331913" algn="l"/>
              </a:tabLst>
            </a:pPr>
            <a:r>
              <a:rPr lang="en-GB" dirty="0" smtClean="0"/>
              <a:t>Concurrent smoking</a:t>
            </a:r>
          </a:p>
          <a:p>
            <a:pPr marL="350838" indent="-350838" eaLnBrk="1" hangingPunct="1">
              <a:lnSpc>
                <a:spcPct val="110000"/>
              </a:lnSpc>
              <a:tabLst>
                <a:tab pos="1331913" algn="l"/>
              </a:tabLst>
            </a:pPr>
            <a:r>
              <a:rPr lang="en-GB" dirty="0" smtClean="0"/>
              <a:t>Concomitant rhinitis</a:t>
            </a:r>
            <a:endParaRPr lang="en-US" dirty="0" smtClean="0"/>
          </a:p>
          <a:p>
            <a:pPr marL="350838" indent="-350838" eaLnBrk="1" hangingPunct="1">
              <a:lnSpc>
                <a:spcPct val="110000"/>
              </a:lnSpc>
              <a:tabLst>
                <a:tab pos="1331913" algn="l"/>
              </a:tabLst>
            </a:pPr>
            <a:r>
              <a:rPr lang="en-GB" dirty="0" smtClean="0"/>
              <a:t>Unintentional or intentional nonadherence</a:t>
            </a:r>
          </a:p>
          <a:p>
            <a:pPr marL="350838" indent="-350838" eaLnBrk="1" hangingPunct="1">
              <a:lnSpc>
                <a:spcPct val="110000"/>
              </a:lnSpc>
              <a:tabLst>
                <a:tab pos="1331913" algn="l"/>
              </a:tabLst>
            </a:pPr>
            <a:r>
              <a:rPr lang="en-GB" dirty="0" smtClean="0"/>
              <a:t>Individual variation in treatment response</a:t>
            </a:r>
          </a:p>
          <a:p>
            <a:pPr marL="350838" indent="-350838" eaLnBrk="1" hangingPunct="1">
              <a:lnSpc>
                <a:spcPct val="110000"/>
              </a:lnSpc>
              <a:tabLst>
                <a:tab pos="1331913" algn="l"/>
              </a:tabLst>
            </a:pPr>
            <a:r>
              <a:rPr lang="en-GB" dirty="0" smtClean="0"/>
              <a:t>Under treatment</a:t>
            </a:r>
          </a:p>
        </p:txBody>
      </p:sp>
      <p:sp>
        <p:nvSpPr>
          <p:cNvPr id="35844" name="Rectangle 4"/>
          <p:cNvSpPr>
            <a:spLocks noChangeArrowheads="1"/>
          </p:cNvSpPr>
          <p:nvPr/>
        </p:nvSpPr>
        <p:spPr bwMode="auto">
          <a:xfrm>
            <a:off x="5076825" y="6524625"/>
            <a:ext cx="38163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latin typeface="Arial" charset="0"/>
              </a:rPr>
              <a:t> </a:t>
            </a:r>
            <a:endParaRPr lang="en-US" sz="12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smtClean="0"/>
              <a:t>Clinical cases</a:t>
            </a:r>
            <a:endParaRPr lang="en-GB" noProof="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Group Work</a:t>
            </a:r>
            <a:endParaRPr lang="en-GB" noProof="0" dirty="0"/>
          </a:p>
        </p:txBody>
      </p:sp>
      <p:sp>
        <p:nvSpPr>
          <p:cNvPr id="3" name="Marcador de Posição de Conteúdo 2"/>
          <p:cNvSpPr>
            <a:spLocks noGrp="1"/>
          </p:cNvSpPr>
          <p:nvPr>
            <p:ph idx="1"/>
          </p:nvPr>
        </p:nvSpPr>
        <p:spPr>
          <a:xfrm>
            <a:off x="358775" y="1798638"/>
            <a:ext cx="7772400" cy="4366666"/>
          </a:xfrm>
        </p:spPr>
        <p:txBody>
          <a:bodyPr/>
          <a:lstStyle/>
          <a:p>
            <a:r>
              <a:rPr lang="en-GB" sz="2400" noProof="0" dirty="0" smtClean="0"/>
              <a:t>We will present a case vignette</a:t>
            </a:r>
          </a:p>
          <a:p>
            <a:r>
              <a:rPr lang="en-GB" sz="2400" noProof="0" dirty="0" smtClean="0"/>
              <a:t>Please take your notes and discuss the case in small groups (3-5 persons)</a:t>
            </a:r>
          </a:p>
          <a:p>
            <a:r>
              <a:rPr lang="en-GB" sz="2400" noProof="0" dirty="0" smtClean="0"/>
              <a:t>After 5 m we will discuss the case in the plenary</a:t>
            </a:r>
          </a:p>
          <a:p>
            <a:endParaRPr lang="en-GB" sz="2400"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noProof="0" dirty="0" smtClean="0">
                <a:solidFill>
                  <a:srgbClr val="FF0000"/>
                </a:solidFill>
              </a:rPr>
              <a:t>Case 1:</a:t>
            </a:r>
          </a:p>
        </p:txBody>
      </p:sp>
      <p:sp>
        <p:nvSpPr>
          <p:cNvPr id="8196" name="Rectangle 5"/>
          <p:cNvSpPr>
            <a:spLocks noGrp="1" noChangeArrowheads="1"/>
          </p:cNvSpPr>
          <p:nvPr>
            <p:ph sz="half" idx="2"/>
          </p:nvPr>
        </p:nvSpPr>
        <p:spPr>
          <a:xfrm>
            <a:off x="566738" y="1773238"/>
            <a:ext cx="5589587" cy="4267200"/>
          </a:xfrm>
        </p:spPr>
        <p:txBody>
          <a:bodyPr/>
          <a:lstStyle/>
          <a:p>
            <a:pPr eaLnBrk="1" hangingPunct="1">
              <a:lnSpc>
                <a:spcPct val="150000"/>
              </a:lnSpc>
            </a:pPr>
            <a:r>
              <a:rPr lang="en-GB" sz="2000" b="1" noProof="0" dirty="0" smtClean="0"/>
              <a:t>Never smoked</a:t>
            </a:r>
          </a:p>
          <a:p>
            <a:pPr eaLnBrk="1" hangingPunct="1">
              <a:lnSpc>
                <a:spcPct val="150000"/>
              </a:lnSpc>
            </a:pPr>
            <a:r>
              <a:rPr lang="en-GB" sz="2000" b="1" noProof="0" dirty="0" smtClean="0"/>
              <a:t>Atopic dermatitis since childhood</a:t>
            </a:r>
          </a:p>
          <a:p>
            <a:pPr eaLnBrk="1" hangingPunct="1">
              <a:lnSpc>
                <a:spcPct val="150000"/>
              </a:lnSpc>
            </a:pPr>
            <a:r>
              <a:rPr lang="en-GB" sz="2000" b="1" noProof="0" dirty="0" smtClean="0"/>
              <a:t>Asthma diagnosis since 1992</a:t>
            </a:r>
          </a:p>
          <a:p>
            <a:pPr eaLnBrk="1" hangingPunct="1">
              <a:lnSpc>
                <a:spcPct val="150000"/>
              </a:lnSpc>
            </a:pPr>
            <a:r>
              <a:rPr lang="en-GB" sz="2000" b="1" noProof="0" dirty="0" smtClean="0"/>
              <a:t>Never tested for allergenic sensitivity </a:t>
            </a:r>
          </a:p>
          <a:p>
            <a:pPr eaLnBrk="1" hangingPunct="1">
              <a:lnSpc>
                <a:spcPct val="150000"/>
              </a:lnSpc>
            </a:pPr>
            <a:endParaRPr lang="en-GB" sz="2000" b="1" noProof="0" dirty="0" smtClean="0"/>
          </a:p>
          <a:p>
            <a:pPr eaLnBrk="1" hangingPunct="1">
              <a:lnSpc>
                <a:spcPct val="150000"/>
              </a:lnSpc>
            </a:pPr>
            <a:r>
              <a:rPr lang="en-GB" sz="2000" b="1" noProof="0" dirty="0" smtClean="0"/>
              <a:t>She is regularly taking inhaled beta-2 agonists and corticosteroids medium dose fixed combination and salbutamol as needed</a:t>
            </a:r>
          </a:p>
          <a:p>
            <a:pPr eaLnBrk="1" hangingPunct="1">
              <a:lnSpc>
                <a:spcPct val="150000"/>
              </a:lnSpc>
            </a:pPr>
            <a:endParaRPr lang="en-GB" sz="2000" b="1" noProof="0" dirty="0" smtClean="0"/>
          </a:p>
        </p:txBody>
      </p:sp>
      <p:sp>
        <p:nvSpPr>
          <p:cNvPr id="5" name="Rectangle 3"/>
          <p:cNvSpPr txBox="1">
            <a:spLocks noChangeArrowheads="1"/>
          </p:cNvSpPr>
          <p:nvPr/>
        </p:nvSpPr>
        <p:spPr bwMode="auto">
          <a:xfrm>
            <a:off x="539750" y="1844675"/>
            <a:ext cx="5688013" cy="2232025"/>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Daytime symptoms &gt; twice a week</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Nocturnal awakenings</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In recent weeks used rescue medication 2/3 times a week</a:t>
            </a:r>
            <a:endParaRPr lang="en-US" sz="2800" b="1" kern="0" dirty="0">
              <a:solidFill>
                <a:srgbClr val="FF0000"/>
              </a:solidFill>
              <a:latin typeface="+mn-lt"/>
              <a:cs typeface="+mn-cs"/>
            </a:endParaRPr>
          </a:p>
        </p:txBody>
      </p:sp>
      <p:sp>
        <p:nvSpPr>
          <p:cNvPr id="6" name="TextBox 5"/>
          <p:cNvSpPr txBox="1"/>
          <p:nvPr/>
        </p:nvSpPr>
        <p:spPr>
          <a:xfrm>
            <a:off x="468313" y="1268413"/>
            <a:ext cx="8207375" cy="431800"/>
          </a:xfrm>
          <a:prstGeom prst="rect">
            <a:avLst/>
          </a:prstGeom>
          <a:noFill/>
        </p:spPr>
        <p:txBody>
          <a:bodyPr>
            <a:spAutoFit/>
          </a:bodyPr>
          <a:lstStyle/>
          <a:p>
            <a:pPr eaLnBrk="0" hangingPunct="0">
              <a:defRPr/>
            </a:pPr>
            <a:r>
              <a:rPr lang="es-ES" sz="2200" b="1" dirty="0">
                <a:latin typeface="+mn-lt"/>
                <a:cs typeface="+mn-cs"/>
              </a:rPr>
              <a:t>Sara- 43 </a:t>
            </a:r>
            <a:r>
              <a:rPr lang="es-ES" sz="2200" b="1" dirty="0" smtClean="0">
                <a:latin typeface="+mn-lt"/>
                <a:cs typeface="+mn-cs"/>
              </a:rPr>
              <a:t>year </a:t>
            </a:r>
            <a:r>
              <a:rPr lang="es-ES" sz="2200" b="1" dirty="0">
                <a:latin typeface="+mn-lt"/>
                <a:cs typeface="+mn-cs"/>
              </a:rPr>
              <a:t>old, </a:t>
            </a:r>
            <a:r>
              <a:rPr lang="en-US" sz="2200" b="1" dirty="0">
                <a:latin typeface="+mn-lt"/>
                <a:cs typeface="+mn-cs"/>
              </a:rPr>
              <a:t>goes for a routine asthma consultation:</a:t>
            </a:r>
            <a:endParaRPr lang="en-GB" sz="2200" b="1"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6" descr="global"/>
          <p:cNvPicPr>
            <a:picLocks noChangeAspect="1" noChangeArrowheads="1"/>
          </p:cNvPicPr>
          <p:nvPr/>
        </p:nvPicPr>
        <p:blipFill>
          <a:blip r:embed="rId3" cstate="print"/>
          <a:srcRect/>
          <a:stretch>
            <a:fillRect/>
          </a:stretch>
        </p:blipFill>
        <p:spPr bwMode="auto">
          <a:xfrm>
            <a:off x="7146925" y="692150"/>
            <a:ext cx="520700" cy="538163"/>
          </a:xfrm>
          <a:prstGeom prst="rect">
            <a:avLst/>
          </a:prstGeom>
          <a:noFill/>
          <a:ln w="9525">
            <a:noFill/>
            <a:miter lim="800000"/>
            <a:headEnd/>
            <a:tailEnd/>
          </a:ln>
        </p:spPr>
      </p:pic>
      <p:grpSp>
        <p:nvGrpSpPr>
          <p:cNvPr id="2" name="Group 10"/>
          <p:cNvGrpSpPr>
            <a:grpSpLocks/>
          </p:cNvGrpSpPr>
          <p:nvPr/>
        </p:nvGrpSpPr>
        <p:grpSpPr bwMode="auto">
          <a:xfrm>
            <a:off x="74613" y="1400175"/>
            <a:ext cx="8961437" cy="4765675"/>
            <a:chOff x="20513" y="1291044"/>
            <a:chExt cx="8961562" cy="4765338"/>
          </a:xfrm>
        </p:grpSpPr>
        <p:sp>
          <p:nvSpPr>
            <p:cNvPr id="591875" name="Rectangle 3"/>
            <p:cNvSpPr>
              <a:spLocks noChangeArrowheads="1"/>
            </p:cNvSpPr>
            <p:nvPr/>
          </p:nvSpPr>
          <p:spPr bwMode="auto">
            <a:xfrm>
              <a:off x="2571661" y="1372001"/>
              <a:ext cx="2197131" cy="4684381"/>
            </a:xfrm>
            <a:prstGeom prst="rect">
              <a:avLst/>
            </a:prstGeom>
            <a:gradFill rotWithShape="1">
              <a:gsLst>
                <a:gs pos="0">
                  <a:srgbClr val="008E00"/>
                </a:gs>
                <a:gs pos="100000">
                  <a:srgbClr val="34FD2F"/>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6" name="Rectangle 4"/>
            <p:cNvSpPr>
              <a:spLocks noChangeArrowheads="1"/>
            </p:cNvSpPr>
            <p:nvPr/>
          </p:nvSpPr>
          <p:spPr bwMode="auto">
            <a:xfrm>
              <a:off x="4768791" y="1372001"/>
              <a:ext cx="1270018" cy="4684381"/>
            </a:xfrm>
            <a:prstGeom prst="rect">
              <a:avLst/>
            </a:prstGeom>
            <a:gradFill rotWithShape="1">
              <a:gsLst>
                <a:gs pos="0">
                  <a:srgbClr val="34FD2F"/>
                </a:gs>
                <a:gs pos="100000">
                  <a:srgbClr val="FFFF66"/>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7" name="Rectangle 5"/>
            <p:cNvSpPr>
              <a:spLocks noChangeArrowheads="1"/>
            </p:cNvSpPr>
            <p:nvPr/>
          </p:nvSpPr>
          <p:spPr bwMode="auto">
            <a:xfrm>
              <a:off x="6038809" y="1372001"/>
              <a:ext cx="1295418" cy="4684381"/>
            </a:xfrm>
            <a:prstGeom prst="rect">
              <a:avLst/>
            </a:prstGeom>
            <a:gradFill rotWithShape="1">
              <a:gsLst>
                <a:gs pos="0">
                  <a:srgbClr val="FFFF66"/>
                </a:gs>
                <a:gs pos="100000">
                  <a:srgbClr val="FFCC00"/>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8" name="Rectangle 6"/>
            <p:cNvSpPr>
              <a:spLocks noChangeArrowheads="1"/>
            </p:cNvSpPr>
            <p:nvPr/>
          </p:nvSpPr>
          <p:spPr bwMode="auto">
            <a:xfrm>
              <a:off x="7321527" y="1372001"/>
              <a:ext cx="1660548" cy="4684381"/>
            </a:xfrm>
            <a:prstGeom prst="rect">
              <a:avLst/>
            </a:prstGeom>
            <a:gradFill flip="none" rotWithShape="1">
              <a:gsLst>
                <a:gs pos="0">
                  <a:srgbClr val="FF0000"/>
                </a:gs>
                <a:gs pos="0">
                  <a:srgbClr val="FFFFFF"/>
                </a:gs>
                <a:gs pos="97000">
                  <a:srgbClr val="FF0000"/>
                </a:gs>
                <a:gs pos="1000">
                  <a:srgbClr val="FFFF00"/>
                </a:gs>
                <a:gs pos="90000">
                  <a:srgbClr val="FF0000"/>
                </a:gs>
              </a:gsLst>
              <a:lin ang="0" scaled="1"/>
              <a:tileRect/>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graphicFrame>
          <p:nvGraphicFramePr>
            <p:cNvPr id="12" name="Group 8"/>
            <p:cNvGraphicFramePr>
              <a:graphicFrameLocks/>
            </p:cNvGraphicFramePr>
            <p:nvPr/>
          </p:nvGraphicFramePr>
          <p:xfrm>
            <a:off x="20513" y="1291044"/>
            <a:ext cx="8934575" cy="4764706"/>
          </p:xfrm>
          <a:graphic>
            <a:graphicData uri="http://schemas.openxmlformats.org/drawingml/2006/table">
              <a:tbl>
                <a:tblPr/>
                <a:tblGrid>
                  <a:gridCol w="2500330"/>
                  <a:gridCol w="2243120"/>
                  <a:gridCol w="2557821"/>
                  <a:gridCol w="1633179"/>
                </a:tblGrid>
                <a:tr h="8509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Characteristic</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Controlled</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(All of the following)</a:t>
                        </a:r>
                        <a:endParaRPr kumimoji="0" lang="en-US" sz="1400" b="1" i="0" u="none" strike="noStrike" cap="none" normalizeH="0" baseline="0" dirty="0">
                          <a:ln>
                            <a:noFill/>
                          </a:ln>
                          <a:solidFill>
                            <a:schemeClr val="bg1"/>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Partly controlled</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(Any present in any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Uncontrolled  </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7388">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Daytime symptoms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endPar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endParaRP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per </a:t>
                        </a: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a:t>
                        </a: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per </a:t>
                        </a: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5">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3 or more features of partly controlled asthma present in any week</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60400">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Limitations of activities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942975">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Nocturnal symptoms / awakening</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660400">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Need for rescue / “reliever” treatment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endPar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endParaRP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per  </a:t>
                        </a: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a:t>
                        </a: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 per week</a:t>
                        </a: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853688">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Lung function </a:t>
                        </a:r>
                        <a:b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(PEF or FEV</a:t>
                        </a:r>
                        <a:r>
                          <a:rPr kumimoji="0" lang="en-US" sz="1800" b="1" i="0" u="none" strike="noStrike" cap="none" normalizeH="0" baseline="-25000" dirty="0">
                            <a:ln>
                              <a:noFill/>
                            </a:ln>
                            <a:solidFill>
                              <a:srgbClr val="FF0000"/>
                            </a:solidFill>
                            <a:effectLst/>
                            <a:latin typeface="Arial" charset="0"/>
                            <a:ea typeface="MS Mincho" pitchFamily="49" charset="-128"/>
                            <a:cs typeface="Times New Roman" charset="0"/>
                          </a:rPr>
                          <a:t>1</a:t>
                        </a: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Normal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&lt; 80% predicted or personal best (if known) on any day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pSp>
      <p:sp>
        <p:nvSpPr>
          <p:cNvPr id="9220" name="14 Título"/>
          <p:cNvSpPr>
            <a:spLocks noGrp="1"/>
          </p:cNvSpPr>
          <p:nvPr>
            <p:ph type="title"/>
          </p:nvPr>
        </p:nvSpPr>
        <p:spPr>
          <a:xfrm>
            <a:off x="395288" y="506413"/>
            <a:ext cx="6572250" cy="762000"/>
          </a:xfrm>
        </p:spPr>
        <p:txBody>
          <a:bodyPr/>
          <a:lstStyle/>
          <a:p>
            <a:r>
              <a:rPr lang="en-GB" sz="3600" noProof="0" dirty="0" smtClean="0"/>
              <a:t>Is her asthma controlled?</a:t>
            </a:r>
          </a:p>
        </p:txBody>
      </p:sp>
      <p:sp>
        <p:nvSpPr>
          <p:cNvPr id="9221" name="Oval 3"/>
          <p:cNvSpPr>
            <a:spLocks noChangeArrowheads="1"/>
          </p:cNvSpPr>
          <p:nvPr/>
        </p:nvSpPr>
        <p:spPr bwMode="auto">
          <a:xfrm>
            <a:off x="7369175" y="2135188"/>
            <a:ext cx="1524000" cy="38862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2" name="Oval 3"/>
          <p:cNvSpPr>
            <a:spLocks noChangeArrowheads="1"/>
          </p:cNvSpPr>
          <p:nvPr/>
        </p:nvSpPr>
        <p:spPr bwMode="auto">
          <a:xfrm>
            <a:off x="5003800" y="2276475"/>
            <a:ext cx="2160588" cy="6477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3" name="Oval 3"/>
          <p:cNvSpPr>
            <a:spLocks noChangeArrowheads="1"/>
          </p:cNvSpPr>
          <p:nvPr/>
        </p:nvSpPr>
        <p:spPr bwMode="auto">
          <a:xfrm>
            <a:off x="4932363" y="4652963"/>
            <a:ext cx="2232025" cy="5334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4" name="Oval 3"/>
          <p:cNvSpPr>
            <a:spLocks noChangeArrowheads="1"/>
          </p:cNvSpPr>
          <p:nvPr/>
        </p:nvSpPr>
        <p:spPr bwMode="auto">
          <a:xfrm>
            <a:off x="5724525" y="3933825"/>
            <a:ext cx="685800" cy="3810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14" name="Text Box 4"/>
          <p:cNvSpPr txBox="1">
            <a:spLocks noChangeArrowheads="1"/>
          </p:cNvSpPr>
          <p:nvPr/>
        </p:nvSpPr>
        <p:spPr bwMode="auto">
          <a:xfrm>
            <a:off x="6767513" y="6581001"/>
            <a:ext cx="2376487" cy="246221"/>
          </a:xfrm>
          <a:prstGeom prst="rect">
            <a:avLst/>
          </a:prstGeom>
          <a:noFill/>
          <a:ln w="9525">
            <a:noFill/>
            <a:miter lim="800000"/>
            <a:headEnd/>
            <a:tailEnd/>
          </a:ln>
        </p:spPr>
        <p:txBody>
          <a:bodyPr>
            <a:spAutoFit/>
          </a:bodyPr>
          <a:lstStyle/>
          <a:p>
            <a:pPr eaLnBrk="0" hangingPunct="0">
              <a:spcBef>
                <a:spcPct val="50000"/>
              </a:spcBef>
            </a:pPr>
            <a:r>
              <a:rPr lang="en-US" sz="1000" dirty="0" smtClean="0">
                <a:solidFill>
                  <a:schemeClr val="bg1"/>
                </a:solidFill>
                <a:latin typeface="+mn-lt"/>
              </a:rPr>
              <a:t>www.ginasthma.org</a:t>
            </a:r>
            <a:endParaRPr lang="en-US" sz="10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smtClean="0"/>
              <a:t>How do we measure asthma control?</a:t>
            </a:r>
            <a:endParaRPr lang="en-GB"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692150"/>
            <a:ext cx="7308850" cy="1296988"/>
          </a:xfrm>
        </p:spPr>
        <p:txBody>
          <a:bodyPr/>
          <a:lstStyle/>
          <a:p>
            <a:pPr eaLnBrk="1" hangingPunct="1">
              <a:defRPr/>
            </a:pPr>
            <a:r>
              <a:rPr lang="en-GB" sz="2800" noProof="0" dirty="0" smtClean="0"/>
              <a:t>How do we measure asthma control ?</a:t>
            </a:r>
            <a:br>
              <a:rPr lang="en-GB" sz="2800" noProof="0" dirty="0" smtClean="0"/>
            </a:br>
            <a:endParaRPr lang="en-GB" sz="2800" noProof="0" dirty="0">
              <a:solidFill>
                <a:schemeClr val="accent4"/>
              </a:solidFill>
            </a:endParaRPr>
          </a:p>
        </p:txBody>
      </p:sp>
      <p:sp>
        <p:nvSpPr>
          <p:cNvPr id="34819" name="Rectangle 3"/>
          <p:cNvSpPr>
            <a:spLocks noGrp="1" noChangeArrowheads="1"/>
          </p:cNvSpPr>
          <p:nvPr>
            <p:ph idx="1"/>
          </p:nvPr>
        </p:nvSpPr>
        <p:spPr>
          <a:xfrm>
            <a:off x="395536" y="2276871"/>
            <a:ext cx="7848600" cy="3168353"/>
          </a:xfrm>
        </p:spPr>
        <p:txBody>
          <a:bodyPr/>
          <a:lstStyle/>
          <a:p>
            <a:pPr eaLnBrk="1" hangingPunct="1">
              <a:defRPr/>
            </a:pPr>
            <a:r>
              <a:rPr lang="en-NZ" sz="3200" b="1" dirty="0" smtClean="0"/>
              <a:t>History</a:t>
            </a:r>
          </a:p>
          <a:p>
            <a:pPr eaLnBrk="1" hangingPunct="1">
              <a:defRPr/>
            </a:pPr>
            <a:r>
              <a:rPr lang="en-NZ" sz="3200" b="1" dirty="0" smtClean="0"/>
              <a:t>Prescription review</a:t>
            </a:r>
          </a:p>
          <a:p>
            <a:pPr eaLnBrk="1" hangingPunct="1">
              <a:defRPr/>
            </a:pPr>
            <a:r>
              <a:rPr lang="en-NZ" sz="3200" b="1" dirty="0" smtClean="0"/>
              <a:t>Questionnaires</a:t>
            </a:r>
          </a:p>
          <a:p>
            <a:pPr eaLnBrk="1" hangingPunct="1">
              <a:defRPr/>
            </a:pPr>
            <a:r>
              <a:rPr lang="en-NZ" sz="3200" b="1" dirty="0" smtClean="0"/>
              <a:t>Objective measures</a:t>
            </a:r>
            <a:endParaRPr lang="en-GB"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76238" y="373063"/>
            <a:ext cx="8372226" cy="1039713"/>
          </a:xfrm>
        </p:spPr>
        <p:txBody>
          <a:bodyPr/>
          <a:lstStyle/>
          <a:p>
            <a:pPr defTabSz="1785938"/>
            <a:r>
              <a:rPr lang="en-GB" sz="3000" noProof="0" dirty="0" smtClean="0"/>
              <a:t>How to assess asthma control in practice?</a:t>
            </a:r>
          </a:p>
        </p:txBody>
      </p:sp>
      <p:sp>
        <p:nvSpPr>
          <p:cNvPr id="242691" name="Rectangle 3"/>
          <p:cNvSpPr>
            <a:spLocks noGrp="1" noChangeArrowheads="1"/>
          </p:cNvSpPr>
          <p:nvPr>
            <p:ph type="body" idx="1"/>
          </p:nvPr>
        </p:nvSpPr>
        <p:spPr>
          <a:xfrm>
            <a:off x="323850" y="1340768"/>
            <a:ext cx="8496300" cy="4961607"/>
          </a:xfrm>
        </p:spPr>
        <p:txBody>
          <a:bodyPr>
            <a:normAutofit fontScale="92500" lnSpcReduction="20000"/>
          </a:bodyPr>
          <a:lstStyle/>
          <a:p>
            <a:pPr marL="447675" indent="-447675" defTabSz="2351088">
              <a:lnSpc>
                <a:spcPct val="100000"/>
              </a:lnSpc>
              <a:spcAft>
                <a:spcPct val="40000"/>
              </a:spcAft>
              <a:buNone/>
            </a:pPr>
            <a:r>
              <a:rPr lang="en-GB" sz="2600" b="1" noProof="0" dirty="0" smtClean="0">
                <a:cs typeface="Arial" charset="0"/>
              </a:rPr>
              <a:t>Simple tools that both healthcare providers and patients can use.</a:t>
            </a:r>
          </a:p>
          <a:p>
            <a:pPr marL="976313" lvl="1" indent="-379413" defTabSz="2351088">
              <a:lnSpc>
                <a:spcPct val="100000"/>
              </a:lnSpc>
              <a:spcAft>
                <a:spcPct val="40000"/>
              </a:spcAft>
              <a:buFontTx/>
              <a:buChar char="-"/>
            </a:pPr>
            <a:r>
              <a:rPr lang="en-GB" noProof="0" dirty="0" smtClean="0">
                <a:solidFill>
                  <a:schemeClr val="tx2"/>
                </a:solidFill>
                <a:ea typeface="ＭＳ Ｐゴシック" pitchFamily="34" charset="-128"/>
                <a:cs typeface="Arial" charset="0"/>
              </a:rPr>
              <a:t>Asthma Control Questionnaire (ACQ)</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7-item questionnaire. Based upon day/night-time symptoms, daily activities, rescue bronchodilator </a:t>
            </a:r>
            <a:endParaRPr lang="en-GB" sz="1900" noProof="0" dirty="0" smtClean="0">
              <a:solidFill>
                <a:srgbClr val="FFFF99"/>
              </a:solidFill>
              <a:cs typeface="Arial" charset="0"/>
            </a:endParaRPr>
          </a:p>
          <a:p>
            <a:pPr marL="976313" lvl="1" indent="-379413" defTabSz="2351088">
              <a:lnSpc>
                <a:spcPct val="100000"/>
              </a:lnSpc>
              <a:spcAft>
                <a:spcPct val="40000"/>
              </a:spcAft>
              <a:buFontTx/>
              <a:buChar char="-"/>
            </a:pPr>
            <a:r>
              <a:rPr lang="en-GB" noProof="0" dirty="0" smtClean="0">
                <a:solidFill>
                  <a:schemeClr val="tx2"/>
                </a:solidFill>
                <a:cs typeface="Arial" charset="0"/>
              </a:rPr>
              <a:t>Royal College of Physicians (RCP)</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3 questions based upon day/night-time symptoms and daily activities</a:t>
            </a:r>
          </a:p>
          <a:p>
            <a:pPr marL="976313" lvl="1" indent="-379413" defTabSz="2351088">
              <a:lnSpc>
                <a:spcPct val="100000"/>
              </a:lnSpc>
              <a:spcAft>
                <a:spcPct val="40000"/>
              </a:spcAft>
              <a:buFontTx/>
              <a:buChar char="-"/>
            </a:pPr>
            <a:r>
              <a:rPr lang="en-GB" noProof="0" dirty="0" smtClean="0">
                <a:solidFill>
                  <a:schemeClr val="tx2"/>
                </a:solidFill>
                <a:cs typeface="Arial" charset="0"/>
              </a:rPr>
              <a:t>Asthma Control Test (ACT)</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Validated instrument. 5 questions based upon day/night-time symptoms, rescue bronchodilator use and daily activities. </a:t>
            </a:r>
          </a:p>
          <a:p>
            <a:pPr marL="976313" lvl="1" indent="-379413" defTabSz="2351088">
              <a:lnSpc>
                <a:spcPct val="100000"/>
              </a:lnSpc>
              <a:spcAft>
                <a:spcPct val="40000"/>
              </a:spcAft>
              <a:buFontTx/>
              <a:buChar char="-"/>
            </a:pPr>
            <a:r>
              <a:rPr lang="en-GB" noProof="0" dirty="0" smtClean="0">
                <a:solidFill>
                  <a:schemeClr val="tx2"/>
                </a:solidFill>
                <a:cs typeface="Arial" charset="0"/>
              </a:rPr>
              <a:t>Control of Allergic Rhinitis and Asthma Test (CARAT)</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Validated instrument. 4 questions on rhinitis + 6 on asthma. Available in several languages</a:t>
            </a:r>
            <a:endParaRPr lang="en-GB" sz="900" noProof="0" dirty="0" smtClean="0">
              <a:cs typeface="Arial" charset="0"/>
            </a:endParaRPr>
          </a:p>
        </p:txBody>
      </p:sp>
      <p:sp>
        <p:nvSpPr>
          <p:cNvPr id="35844" name="Text Box 5"/>
          <p:cNvSpPr txBox="1">
            <a:spLocks noChangeArrowheads="1"/>
          </p:cNvSpPr>
          <p:nvPr/>
        </p:nvSpPr>
        <p:spPr bwMode="auto">
          <a:xfrm>
            <a:off x="2987824" y="6597353"/>
            <a:ext cx="6336704" cy="246221"/>
          </a:xfrm>
          <a:prstGeom prst="rect">
            <a:avLst/>
          </a:prstGeom>
          <a:noFill/>
          <a:ln w="9525">
            <a:noFill/>
            <a:miter lim="800000"/>
            <a:headEnd/>
            <a:tailEnd/>
          </a:ln>
        </p:spPr>
        <p:txBody>
          <a:bodyPr wrap="square">
            <a:spAutoFit/>
          </a:bodyPr>
          <a:lstStyle/>
          <a:p>
            <a:pPr eaLnBrk="0" hangingPunct="0"/>
            <a:r>
              <a:rPr lang="en-US" sz="1000" dirty="0">
                <a:solidFill>
                  <a:schemeClr val="bg1"/>
                </a:solidFill>
                <a:latin typeface="+mn-lt"/>
              </a:rPr>
              <a:t>Juniper et al  ERJ </a:t>
            </a:r>
            <a:r>
              <a:rPr lang="en-US" sz="1000" dirty="0" smtClean="0">
                <a:solidFill>
                  <a:schemeClr val="bg1"/>
                </a:solidFill>
                <a:latin typeface="+mn-lt"/>
              </a:rPr>
              <a:t>1999;14:902-7, </a:t>
            </a:r>
            <a:r>
              <a:rPr lang="en-GB" sz="1000" dirty="0" smtClean="0">
                <a:solidFill>
                  <a:schemeClr val="bg1"/>
                </a:solidFill>
                <a:latin typeface="+mn-lt"/>
              </a:rPr>
              <a:t>Br </a:t>
            </a:r>
            <a:r>
              <a:rPr lang="en-GB" sz="1000" dirty="0">
                <a:solidFill>
                  <a:schemeClr val="bg1"/>
                </a:solidFill>
                <a:latin typeface="+mn-lt"/>
              </a:rPr>
              <a:t>Med J </a:t>
            </a:r>
            <a:r>
              <a:rPr lang="en-GB" sz="1000" dirty="0" smtClean="0">
                <a:solidFill>
                  <a:schemeClr val="bg1"/>
                </a:solidFill>
                <a:latin typeface="+mn-lt"/>
              </a:rPr>
              <a:t>1990;301:651-653, </a:t>
            </a:r>
            <a:r>
              <a:rPr lang="en-US" sz="1000" dirty="0" smtClean="0">
                <a:solidFill>
                  <a:schemeClr val="bg1"/>
                </a:solidFill>
                <a:latin typeface="+mn-lt"/>
              </a:rPr>
              <a:t>Nathan J </a:t>
            </a:r>
            <a:r>
              <a:rPr lang="en-US" sz="1000" dirty="0">
                <a:solidFill>
                  <a:schemeClr val="bg1"/>
                </a:solidFill>
                <a:latin typeface="+mn-lt"/>
              </a:rPr>
              <a:t>Allergy Clin Immun, </a:t>
            </a:r>
            <a:r>
              <a:rPr lang="en-US" sz="1000" dirty="0" smtClean="0">
                <a:solidFill>
                  <a:schemeClr val="bg1"/>
                </a:solidFill>
                <a:latin typeface="+mn-lt"/>
              </a:rPr>
              <a:t>2004:113:59-65</a:t>
            </a:r>
            <a:endParaRPr lang="en-US" sz="10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6"/>
          <p:cNvPicPr>
            <a:picLocks noGrp="1" noChangeAspect="1"/>
          </p:cNvPicPr>
          <p:nvPr>
            <p:ph sz="half" idx="1"/>
          </p:nvPr>
        </p:nvPicPr>
        <p:blipFill>
          <a:blip r:embed="rId3" cstate="print"/>
          <a:srcRect/>
          <a:stretch>
            <a:fillRect/>
          </a:stretch>
        </p:blipFill>
        <p:spPr>
          <a:xfrm>
            <a:off x="4787900" y="333375"/>
            <a:ext cx="3960813" cy="5111750"/>
          </a:xfrm>
        </p:spPr>
      </p:pic>
      <p:pic>
        <p:nvPicPr>
          <p:cNvPr id="7171" name="Content Placeholder 7"/>
          <p:cNvPicPr>
            <a:picLocks noGrp="1" noChangeAspect="1"/>
          </p:cNvPicPr>
          <p:nvPr>
            <p:ph sz="half" idx="2"/>
          </p:nvPr>
        </p:nvPicPr>
        <p:blipFill>
          <a:blip r:embed="rId4" cstate="print"/>
          <a:srcRect/>
          <a:stretch>
            <a:fillRect/>
          </a:stretch>
        </p:blipFill>
        <p:spPr>
          <a:xfrm>
            <a:off x="323850" y="333375"/>
            <a:ext cx="4176713" cy="511175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509" y="200022"/>
            <a:ext cx="8587971" cy="6037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685800" y="4797425"/>
            <a:ext cx="6400800" cy="609600"/>
          </a:xfrm>
        </p:spPr>
        <p:txBody>
          <a:bodyPr/>
          <a:lstStyle/>
          <a:p>
            <a:pPr eaLnBrk="1" hangingPunct="1"/>
            <a:r>
              <a:rPr lang="en-GB" noProof="0" dirty="0" smtClean="0"/>
              <a:t>Jaime Correia de Sousa</a:t>
            </a:r>
          </a:p>
          <a:p>
            <a:pPr eaLnBrk="1" hangingPunct="1"/>
            <a:r>
              <a:rPr lang="en-GB" noProof="0" dirty="0" smtClean="0"/>
              <a:t>Miguel Román-Rodríguez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003251" y="260647"/>
            <a:ext cx="7529189" cy="6253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670" name="Group 566"/>
          <p:cNvGraphicFramePr>
            <a:graphicFrameLocks noGrp="1"/>
          </p:cNvGraphicFramePr>
          <p:nvPr/>
        </p:nvGraphicFramePr>
        <p:xfrm>
          <a:off x="468313" y="1268413"/>
          <a:ext cx="8382000" cy="5272405"/>
        </p:xfrm>
        <a:graphic>
          <a:graphicData uri="http://schemas.openxmlformats.org/drawingml/2006/table">
            <a:tbl>
              <a:tblPr/>
              <a:tblGrid>
                <a:gridCol w="1066800"/>
                <a:gridCol w="1219200"/>
                <a:gridCol w="1219200"/>
                <a:gridCol w="1219200"/>
                <a:gridCol w="1219200"/>
                <a:gridCol w="1208087"/>
                <a:gridCol w="1230313"/>
              </a:tblGrid>
              <a:tr h="1035050">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Criteria / Tool</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Fully validated </a:t>
                      </a:r>
                      <a:br>
                        <a:rPr kumimoji="0" lang="en-US" sz="1000" b="1" i="0" u="none" strike="noStrike" cap="none" normalizeH="0" baseline="0" dirty="0" smtClean="0">
                          <a:ln>
                            <a:noFill/>
                          </a:ln>
                          <a:solidFill>
                            <a:schemeClr val="bg1"/>
                          </a:solidFill>
                          <a:effectLst/>
                          <a:latin typeface="Arial" pitchFamily="34" charset="0"/>
                        </a:rPr>
                      </a:br>
                      <a:r>
                        <a:rPr kumimoji="0" lang="en-US" sz="1000" b="1" i="0" u="none" strike="noStrike" cap="none" normalizeH="0" baseline="0" dirty="0" smtClean="0">
                          <a:ln>
                            <a:noFill/>
                          </a:ln>
                          <a:solidFill>
                            <a:schemeClr val="bg1"/>
                          </a:solidFill>
                          <a:effectLst/>
                          <a:latin typeface="Arial" pitchFamily="34" charset="0"/>
                        </a:rPr>
                        <a:t>in all ages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Clinically meaningful</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Practical use in primary care consultations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Flexible administration eg postal, telephone, </a:t>
                      </a:r>
                      <a:br>
                        <a:rPr kumimoji="0" lang="en-US" sz="1000" b="1" i="0" u="none" strike="noStrike" cap="none" normalizeH="0" baseline="0" dirty="0" smtClean="0">
                          <a:ln>
                            <a:noFill/>
                          </a:ln>
                          <a:solidFill>
                            <a:schemeClr val="bg1"/>
                          </a:solidFill>
                          <a:effectLst/>
                          <a:latin typeface="Arial" pitchFamily="34" charset="0"/>
                        </a:rPr>
                      </a:br>
                      <a:r>
                        <a:rPr kumimoji="0" lang="en-US" sz="1000" b="1" i="0" u="none" strike="noStrike" cap="none" normalizeH="0" baseline="0" dirty="0" smtClean="0">
                          <a:ln>
                            <a:noFill/>
                          </a:ln>
                          <a:solidFill>
                            <a:schemeClr val="bg1"/>
                          </a:solidFill>
                          <a:effectLst/>
                          <a:latin typeface="Arial" pitchFamily="34" charset="0"/>
                        </a:rPr>
                        <a:t>self-completion, electronic</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Suitable for different age ranges: children and adults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Available in different languages (1)</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r>
              <a:tr h="5651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RCP 3</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RCP 21 Questions</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Rules of two TM</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The 30 second Asthma Test TM</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ACQ</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ACT</a:t>
                      </a:r>
                      <a:endParaRPr kumimoji="0" lang="en-US" sz="10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GB" sz="1000" b="0" i="0" u="none" strike="noStrike" cap="none" normalizeH="0" baseline="0" dirty="0" smtClean="0">
                          <a:ln>
                            <a:noFill/>
                          </a:ln>
                          <a:solidFill>
                            <a:schemeClr val="tx1"/>
                          </a:solidFill>
                          <a:effectLst/>
                          <a:latin typeface="Arial" pitchFamily="34" charset="0"/>
                        </a:rPr>
                        <a:t>ATAQ</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47262" name="Picture 158"/>
          <p:cNvPicPr>
            <a:picLocks noChangeAspect="1" noChangeArrowheads="1"/>
          </p:cNvPicPr>
          <p:nvPr/>
        </p:nvPicPr>
        <p:blipFill>
          <a:blip r:embed="rId3" cstate="print"/>
          <a:srcRect/>
          <a:stretch>
            <a:fillRect/>
          </a:stretch>
        </p:blipFill>
        <p:spPr bwMode="auto">
          <a:xfrm>
            <a:off x="533400" y="609600"/>
            <a:ext cx="503238" cy="503238"/>
          </a:xfrm>
          <a:prstGeom prst="rect">
            <a:avLst/>
          </a:prstGeom>
          <a:noFill/>
        </p:spPr>
      </p:pic>
      <p:pic>
        <p:nvPicPr>
          <p:cNvPr id="47266" name="Picture 162"/>
          <p:cNvPicPr>
            <a:picLocks noChangeAspect="1" noChangeArrowheads="1"/>
          </p:cNvPicPr>
          <p:nvPr/>
        </p:nvPicPr>
        <p:blipFill>
          <a:blip r:embed="rId4" cstate="print"/>
          <a:srcRect/>
          <a:stretch>
            <a:fillRect/>
          </a:stretch>
        </p:blipFill>
        <p:spPr bwMode="auto">
          <a:xfrm>
            <a:off x="1905000" y="3562350"/>
            <a:ext cx="503238" cy="503238"/>
          </a:xfrm>
          <a:prstGeom prst="rect">
            <a:avLst/>
          </a:prstGeom>
          <a:noFill/>
        </p:spPr>
      </p:pic>
      <p:pic>
        <p:nvPicPr>
          <p:cNvPr id="47310" name="Picture 206"/>
          <p:cNvPicPr>
            <a:picLocks noChangeAspect="1" noChangeArrowheads="1"/>
          </p:cNvPicPr>
          <p:nvPr/>
        </p:nvPicPr>
        <p:blipFill>
          <a:blip r:embed="rId5" cstate="print"/>
          <a:srcRect/>
          <a:stretch>
            <a:fillRect/>
          </a:stretch>
        </p:blipFill>
        <p:spPr bwMode="auto">
          <a:xfrm>
            <a:off x="4068763" y="609600"/>
            <a:ext cx="503237" cy="503238"/>
          </a:xfrm>
          <a:prstGeom prst="rect">
            <a:avLst/>
          </a:prstGeom>
          <a:noFill/>
        </p:spPr>
      </p:pic>
      <p:sp>
        <p:nvSpPr>
          <p:cNvPr id="47311" name="Text Box 207"/>
          <p:cNvSpPr txBox="1">
            <a:spLocks noChangeArrowheads="1"/>
          </p:cNvSpPr>
          <p:nvPr/>
        </p:nvSpPr>
        <p:spPr bwMode="auto">
          <a:xfrm>
            <a:off x="1692275" y="6521450"/>
            <a:ext cx="6400800" cy="336550"/>
          </a:xfrm>
          <a:prstGeom prst="rect">
            <a:avLst/>
          </a:prstGeom>
          <a:noFill/>
          <a:ln w="9525">
            <a:noFill/>
            <a:miter lim="800000"/>
            <a:headEnd/>
            <a:tailEnd/>
          </a:ln>
          <a:effectLst/>
        </p:spPr>
        <p:txBody>
          <a:bodyPr>
            <a:spAutoFit/>
          </a:bodyPr>
          <a:lstStyle/>
          <a:p>
            <a:r>
              <a:rPr lang="en-US" sz="800" i="1" dirty="0">
                <a:solidFill>
                  <a:srgbClr val="000000"/>
                </a:solidFill>
                <a:latin typeface="Arial" pitchFamily="34" charset="0"/>
              </a:rPr>
              <a:t>Note 1: Availability in other languages does not necessarily mean that it is validated for use in that language.  </a:t>
            </a:r>
            <a:br>
              <a:rPr lang="en-US" sz="800" i="1" dirty="0">
                <a:solidFill>
                  <a:srgbClr val="000000"/>
                </a:solidFill>
                <a:latin typeface="Arial" pitchFamily="34" charset="0"/>
              </a:rPr>
            </a:br>
            <a:r>
              <a:rPr lang="en-US" sz="800" i="1" dirty="0">
                <a:solidFill>
                  <a:srgbClr val="000000"/>
                </a:solidFill>
                <a:latin typeface="Arial" pitchFamily="34" charset="0"/>
              </a:rPr>
              <a:t>Check if the translation has been validated using appropriate methodology.  Also, there may be cultural adaptations that are needed.</a:t>
            </a:r>
          </a:p>
        </p:txBody>
      </p:sp>
      <p:sp>
        <p:nvSpPr>
          <p:cNvPr id="47312" name="Text Box 208"/>
          <p:cNvSpPr txBox="1">
            <a:spLocks noChangeArrowheads="1"/>
          </p:cNvSpPr>
          <p:nvPr/>
        </p:nvSpPr>
        <p:spPr bwMode="auto">
          <a:xfrm>
            <a:off x="457200" y="395288"/>
            <a:ext cx="685800" cy="214312"/>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Very poor</a:t>
            </a:r>
          </a:p>
        </p:txBody>
      </p:sp>
      <p:sp>
        <p:nvSpPr>
          <p:cNvPr id="47313" name="Text Box 209"/>
          <p:cNvSpPr txBox="1">
            <a:spLocks noChangeArrowheads="1"/>
          </p:cNvSpPr>
          <p:nvPr/>
        </p:nvSpPr>
        <p:spPr bwMode="auto">
          <a:xfrm>
            <a:off x="1219200" y="152400"/>
            <a:ext cx="914400" cy="458788"/>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If this criterion is important, not good enough</a:t>
            </a:r>
          </a:p>
        </p:txBody>
      </p:sp>
      <p:sp>
        <p:nvSpPr>
          <p:cNvPr id="47314" name="Text Box 210"/>
          <p:cNvSpPr txBox="1">
            <a:spLocks noChangeArrowheads="1"/>
          </p:cNvSpPr>
          <p:nvPr/>
        </p:nvSpPr>
        <p:spPr bwMode="auto">
          <a:xfrm>
            <a:off x="2209800" y="269875"/>
            <a:ext cx="609600" cy="336550"/>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Good enough</a:t>
            </a:r>
          </a:p>
        </p:txBody>
      </p:sp>
      <p:sp>
        <p:nvSpPr>
          <p:cNvPr id="47315" name="Text Box 211"/>
          <p:cNvSpPr txBox="1">
            <a:spLocks noChangeArrowheads="1"/>
          </p:cNvSpPr>
          <p:nvPr/>
        </p:nvSpPr>
        <p:spPr bwMode="auto">
          <a:xfrm>
            <a:off x="2971800" y="395288"/>
            <a:ext cx="914400" cy="214312"/>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Recommended</a:t>
            </a:r>
          </a:p>
        </p:txBody>
      </p:sp>
      <p:sp>
        <p:nvSpPr>
          <p:cNvPr id="47316" name="Text Box 212"/>
          <p:cNvSpPr txBox="1">
            <a:spLocks noChangeArrowheads="1"/>
          </p:cNvSpPr>
          <p:nvPr/>
        </p:nvSpPr>
        <p:spPr bwMode="auto">
          <a:xfrm>
            <a:off x="3886200" y="331788"/>
            <a:ext cx="914400" cy="277812"/>
          </a:xfrm>
          <a:prstGeom prst="rect">
            <a:avLst/>
          </a:prstGeom>
          <a:noFill/>
          <a:ln w="9525">
            <a:noFill/>
            <a:miter lim="800000"/>
            <a:headEnd/>
            <a:tailEnd/>
          </a:ln>
          <a:effectLst/>
        </p:spPr>
        <p:txBody>
          <a:bodyPr>
            <a:spAutoFit/>
          </a:bodyPr>
          <a:lstStyle/>
          <a:p>
            <a:pPr algn="ctr">
              <a:lnSpc>
                <a:spcPct val="50000"/>
              </a:lnSpc>
              <a:spcBef>
                <a:spcPct val="50000"/>
              </a:spcBef>
            </a:pPr>
            <a:r>
              <a:rPr lang="en-US" sz="800" dirty="0">
                <a:solidFill>
                  <a:srgbClr val="000000"/>
                </a:solidFill>
                <a:latin typeface="Arial" pitchFamily="34" charset="0"/>
              </a:rPr>
              <a:t>Highly</a:t>
            </a:r>
          </a:p>
          <a:p>
            <a:pPr algn="ctr">
              <a:lnSpc>
                <a:spcPct val="50000"/>
              </a:lnSpc>
              <a:spcBef>
                <a:spcPct val="50000"/>
              </a:spcBef>
            </a:pPr>
            <a:r>
              <a:rPr lang="en-US" sz="800" dirty="0">
                <a:solidFill>
                  <a:srgbClr val="000000"/>
                </a:solidFill>
                <a:latin typeface="Arial" pitchFamily="34" charset="0"/>
              </a:rPr>
              <a:t>Recommended</a:t>
            </a:r>
          </a:p>
        </p:txBody>
      </p:sp>
      <p:pic>
        <p:nvPicPr>
          <p:cNvPr id="47573" name="Picture 469"/>
          <p:cNvPicPr>
            <a:picLocks noChangeAspect="1" noChangeArrowheads="1"/>
          </p:cNvPicPr>
          <p:nvPr/>
        </p:nvPicPr>
        <p:blipFill>
          <a:blip r:embed="rId5" cstate="print"/>
          <a:srcRect/>
          <a:stretch>
            <a:fillRect/>
          </a:stretch>
        </p:blipFill>
        <p:spPr bwMode="auto">
          <a:xfrm>
            <a:off x="4319588" y="2362200"/>
            <a:ext cx="503237" cy="503238"/>
          </a:xfrm>
          <a:prstGeom prst="rect">
            <a:avLst/>
          </a:prstGeom>
          <a:noFill/>
        </p:spPr>
      </p:pic>
      <p:pic>
        <p:nvPicPr>
          <p:cNvPr id="47574" name="Picture 470"/>
          <p:cNvPicPr>
            <a:picLocks noChangeAspect="1" noChangeArrowheads="1"/>
          </p:cNvPicPr>
          <p:nvPr/>
        </p:nvPicPr>
        <p:blipFill>
          <a:blip r:embed="rId5" cstate="print"/>
          <a:srcRect/>
          <a:stretch>
            <a:fillRect/>
          </a:stretch>
        </p:blipFill>
        <p:spPr bwMode="auto">
          <a:xfrm>
            <a:off x="5562600" y="2362200"/>
            <a:ext cx="503238" cy="503238"/>
          </a:xfrm>
          <a:prstGeom prst="rect">
            <a:avLst/>
          </a:prstGeom>
          <a:noFill/>
        </p:spPr>
      </p:pic>
      <p:pic>
        <p:nvPicPr>
          <p:cNvPr id="47578" name="Picture 474"/>
          <p:cNvPicPr>
            <a:picLocks noChangeAspect="1" noChangeArrowheads="1"/>
          </p:cNvPicPr>
          <p:nvPr/>
        </p:nvPicPr>
        <p:blipFill>
          <a:blip r:embed="rId5" cstate="print"/>
          <a:srcRect/>
          <a:stretch>
            <a:fillRect/>
          </a:stretch>
        </p:blipFill>
        <p:spPr bwMode="auto">
          <a:xfrm>
            <a:off x="5562600" y="2971800"/>
            <a:ext cx="503238" cy="503238"/>
          </a:xfrm>
          <a:prstGeom prst="rect">
            <a:avLst/>
          </a:prstGeom>
          <a:noFill/>
        </p:spPr>
      </p:pic>
      <p:pic>
        <p:nvPicPr>
          <p:cNvPr id="47579" name="Picture 475"/>
          <p:cNvPicPr>
            <a:picLocks noChangeAspect="1" noChangeArrowheads="1"/>
          </p:cNvPicPr>
          <p:nvPr/>
        </p:nvPicPr>
        <p:blipFill>
          <a:blip r:embed="rId5" cstate="print"/>
          <a:srcRect/>
          <a:stretch>
            <a:fillRect/>
          </a:stretch>
        </p:blipFill>
        <p:spPr bwMode="auto">
          <a:xfrm>
            <a:off x="4319588" y="3562350"/>
            <a:ext cx="503237" cy="503238"/>
          </a:xfrm>
          <a:prstGeom prst="rect">
            <a:avLst/>
          </a:prstGeom>
          <a:noFill/>
        </p:spPr>
      </p:pic>
      <p:pic>
        <p:nvPicPr>
          <p:cNvPr id="47582" name="Picture 478"/>
          <p:cNvPicPr>
            <a:picLocks noChangeAspect="1" noChangeArrowheads="1"/>
          </p:cNvPicPr>
          <p:nvPr/>
        </p:nvPicPr>
        <p:blipFill>
          <a:blip r:embed="rId5" cstate="print"/>
          <a:srcRect/>
          <a:stretch>
            <a:fillRect/>
          </a:stretch>
        </p:blipFill>
        <p:spPr bwMode="auto">
          <a:xfrm>
            <a:off x="5562600" y="5410200"/>
            <a:ext cx="503238" cy="503238"/>
          </a:xfrm>
          <a:prstGeom prst="rect">
            <a:avLst/>
          </a:prstGeom>
          <a:noFill/>
        </p:spPr>
      </p:pic>
      <p:pic>
        <p:nvPicPr>
          <p:cNvPr id="47584" name="Picture 480"/>
          <p:cNvPicPr>
            <a:picLocks noChangeAspect="1" noChangeArrowheads="1"/>
          </p:cNvPicPr>
          <p:nvPr/>
        </p:nvPicPr>
        <p:blipFill>
          <a:blip r:embed="rId5" cstate="print"/>
          <a:srcRect/>
          <a:stretch>
            <a:fillRect/>
          </a:stretch>
        </p:blipFill>
        <p:spPr bwMode="auto">
          <a:xfrm>
            <a:off x="5562600" y="4800600"/>
            <a:ext cx="503238" cy="503238"/>
          </a:xfrm>
          <a:prstGeom prst="rect">
            <a:avLst/>
          </a:prstGeom>
          <a:noFill/>
        </p:spPr>
      </p:pic>
      <p:pic>
        <p:nvPicPr>
          <p:cNvPr id="47589" name="Picture 485"/>
          <p:cNvPicPr>
            <a:picLocks noChangeAspect="1" noChangeArrowheads="1"/>
          </p:cNvPicPr>
          <p:nvPr/>
        </p:nvPicPr>
        <p:blipFill>
          <a:blip r:embed="rId5" cstate="print"/>
          <a:srcRect/>
          <a:stretch>
            <a:fillRect/>
          </a:stretch>
        </p:blipFill>
        <p:spPr bwMode="auto">
          <a:xfrm>
            <a:off x="6781800" y="4191000"/>
            <a:ext cx="503238" cy="503238"/>
          </a:xfrm>
          <a:prstGeom prst="rect">
            <a:avLst/>
          </a:prstGeom>
          <a:noFill/>
        </p:spPr>
      </p:pic>
      <p:pic>
        <p:nvPicPr>
          <p:cNvPr id="47592" name="Picture 488"/>
          <p:cNvPicPr>
            <a:picLocks noChangeAspect="1" noChangeArrowheads="1"/>
          </p:cNvPicPr>
          <p:nvPr/>
        </p:nvPicPr>
        <p:blipFill>
          <a:blip r:embed="rId5" cstate="print"/>
          <a:srcRect/>
          <a:stretch>
            <a:fillRect/>
          </a:stretch>
        </p:blipFill>
        <p:spPr bwMode="auto">
          <a:xfrm>
            <a:off x="7954963" y="5410200"/>
            <a:ext cx="503237" cy="503238"/>
          </a:xfrm>
          <a:prstGeom prst="rect">
            <a:avLst/>
          </a:prstGeom>
          <a:noFill/>
        </p:spPr>
      </p:pic>
      <p:pic>
        <p:nvPicPr>
          <p:cNvPr id="47593" name="Picture 489"/>
          <p:cNvPicPr>
            <a:picLocks noChangeAspect="1" noChangeArrowheads="1"/>
          </p:cNvPicPr>
          <p:nvPr/>
        </p:nvPicPr>
        <p:blipFill>
          <a:blip r:embed="rId5" cstate="print"/>
          <a:srcRect/>
          <a:stretch>
            <a:fillRect/>
          </a:stretch>
        </p:blipFill>
        <p:spPr bwMode="auto">
          <a:xfrm>
            <a:off x="7954963" y="4800600"/>
            <a:ext cx="503237" cy="503238"/>
          </a:xfrm>
          <a:prstGeom prst="rect">
            <a:avLst/>
          </a:prstGeom>
          <a:noFill/>
        </p:spPr>
      </p:pic>
      <p:pic>
        <p:nvPicPr>
          <p:cNvPr id="47600" name="Picture 496"/>
          <p:cNvPicPr>
            <a:picLocks noChangeAspect="1" noChangeArrowheads="1"/>
          </p:cNvPicPr>
          <p:nvPr/>
        </p:nvPicPr>
        <p:blipFill>
          <a:blip r:embed="rId6" cstate="print"/>
          <a:srcRect/>
          <a:stretch>
            <a:fillRect/>
          </a:stretch>
        </p:blipFill>
        <p:spPr bwMode="auto">
          <a:xfrm>
            <a:off x="3124200" y="608013"/>
            <a:ext cx="503238" cy="503237"/>
          </a:xfrm>
          <a:prstGeom prst="rect">
            <a:avLst/>
          </a:prstGeom>
          <a:noFill/>
        </p:spPr>
      </p:pic>
      <p:pic>
        <p:nvPicPr>
          <p:cNvPr id="47602" name="Picture 498"/>
          <p:cNvPicPr>
            <a:picLocks noChangeAspect="1" noChangeArrowheads="1"/>
          </p:cNvPicPr>
          <p:nvPr/>
        </p:nvPicPr>
        <p:blipFill>
          <a:blip r:embed="rId7" cstate="print"/>
          <a:srcRect/>
          <a:stretch>
            <a:fillRect/>
          </a:stretch>
        </p:blipFill>
        <p:spPr bwMode="auto">
          <a:xfrm>
            <a:off x="1906588" y="2971800"/>
            <a:ext cx="514350" cy="515938"/>
          </a:xfrm>
          <a:prstGeom prst="rect">
            <a:avLst/>
          </a:prstGeom>
          <a:noFill/>
          <a:ln w="9525">
            <a:noFill/>
            <a:miter lim="800000"/>
            <a:headEnd/>
            <a:tailEnd/>
          </a:ln>
          <a:effectLst/>
        </p:spPr>
      </p:pic>
      <p:pic>
        <p:nvPicPr>
          <p:cNvPr id="47604" name="Picture 500"/>
          <p:cNvPicPr>
            <a:picLocks noChangeAspect="1" noChangeArrowheads="1"/>
          </p:cNvPicPr>
          <p:nvPr/>
        </p:nvPicPr>
        <p:blipFill>
          <a:blip r:embed="rId7" cstate="print"/>
          <a:srcRect/>
          <a:stretch>
            <a:fillRect/>
          </a:stretch>
        </p:blipFill>
        <p:spPr bwMode="auto">
          <a:xfrm>
            <a:off x="1906588" y="4800600"/>
            <a:ext cx="514350" cy="515938"/>
          </a:xfrm>
          <a:prstGeom prst="rect">
            <a:avLst/>
          </a:prstGeom>
          <a:noFill/>
          <a:ln w="9525">
            <a:noFill/>
            <a:miter lim="800000"/>
            <a:headEnd/>
            <a:tailEnd/>
          </a:ln>
          <a:effectLst/>
        </p:spPr>
      </p:pic>
      <p:pic>
        <p:nvPicPr>
          <p:cNvPr id="47605" name="Picture 501"/>
          <p:cNvPicPr>
            <a:picLocks noChangeAspect="1" noChangeArrowheads="1"/>
          </p:cNvPicPr>
          <p:nvPr/>
        </p:nvPicPr>
        <p:blipFill>
          <a:blip r:embed="rId7" cstate="print"/>
          <a:srcRect/>
          <a:stretch>
            <a:fillRect/>
          </a:stretch>
        </p:blipFill>
        <p:spPr bwMode="auto">
          <a:xfrm>
            <a:off x="1906588" y="5410200"/>
            <a:ext cx="514350" cy="515938"/>
          </a:xfrm>
          <a:prstGeom prst="rect">
            <a:avLst/>
          </a:prstGeom>
          <a:noFill/>
          <a:ln w="9525">
            <a:noFill/>
            <a:miter lim="800000"/>
            <a:headEnd/>
            <a:tailEnd/>
          </a:ln>
          <a:effectLst/>
        </p:spPr>
      </p:pic>
      <p:pic>
        <p:nvPicPr>
          <p:cNvPr id="47606" name="Picture 502"/>
          <p:cNvPicPr>
            <a:picLocks noChangeAspect="1" noChangeArrowheads="1"/>
          </p:cNvPicPr>
          <p:nvPr/>
        </p:nvPicPr>
        <p:blipFill>
          <a:blip r:embed="rId7" cstate="print"/>
          <a:srcRect/>
          <a:stretch>
            <a:fillRect/>
          </a:stretch>
        </p:blipFill>
        <p:spPr bwMode="auto">
          <a:xfrm>
            <a:off x="3124200" y="4800600"/>
            <a:ext cx="514350" cy="515938"/>
          </a:xfrm>
          <a:prstGeom prst="rect">
            <a:avLst/>
          </a:prstGeom>
          <a:noFill/>
          <a:ln w="9525">
            <a:noFill/>
            <a:miter lim="800000"/>
            <a:headEnd/>
            <a:tailEnd/>
          </a:ln>
          <a:effectLst/>
        </p:spPr>
      </p:pic>
      <p:pic>
        <p:nvPicPr>
          <p:cNvPr id="47607" name="Picture 503"/>
          <p:cNvPicPr>
            <a:picLocks noChangeAspect="1" noChangeArrowheads="1"/>
          </p:cNvPicPr>
          <p:nvPr/>
        </p:nvPicPr>
        <p:blipFill>
          <a:blip r:embed="rId7" cstate="print"/>
          <a:srcRect/>
          <a:stretch>
            <a:fillRect/>
          </a:stretch>
        </p:blipFill>
        <p:spPr bwMode="auto">
          <a:xfrm>
            <a:off x="3124200" y="5410200"/>
            <a:ext cx="514350" cy="515938"/>
          </a:xfrm>
          <a:prstGeom prst="rect">
            <a:avLst/>
          </a:prstGeom>
          <a:noFill/>
          <a:ln w="9525">
            <a:noFill/>
            <a:miter lim="800000"/>
            <a:headEnd/>
            <a:tailEnd/>
          </a:ln>
          <a:effectLst/>
        </p:spPr>
      </p:pic>
      <p:pic>
        <p:nvPicPr>
          <p:cNvPr id="47608" name="Picture 504"/>
          <p:cNvPicPr>
            <a:picLocks noChangeAspect="1" noChangeArrowheads="1"/>
          </p:cNvPicPr>
          <p:nvPr/>
        </p:nvPicPr>
        <p:blipFill>
          <a:blip r:embed="rId7" cstate="print"/>
          <a:srcRect/>
          <a:stretch>
            <a:fillRect/>
          </a:stretch>
        </p:blipFill>
        <p:spPr bwMode="auto">
          <a:xfrm>
            <a:off x="3124200" y="2971800"/>
            <a:ext cx="514350" cy="515938"/>
          </a:xfrm>
          <a:prstGeom prst="rect">
            <a:avLst/>
          </a:prstGeom>
          <a:noFill/>
          <a:ln w="9525">
            <a:noFill/>
            <a:miter lim="800000"/>
            <a:headEnd/>
            <a:tailEnd/>
          </a:ln>
          <a:effectLst/>
        </p:spPr>
      </p:pic>
      <p:pic>
        <p:nvPicPr>
          <p:cNvPr id="47609" name="Picture 505"/>
          <p:cNvPicPr>
            <a:picLocks noChangeAspect="1" noChangeArrowheads="1"/>
          </p:cNvPicPr>
          <p:nvPr/>
        </p:nvPicPr>
        <p:blipFill>
          <a:blip r:embed="rId7" cstate="print"/>
          <a:srcRect/>
          <a:stretch>
            <a:fillRect/>
          </a:stretch>
        </p:blipFill>
        <p:spPr bwMode="auto">
          <a:xfrm>
            <a:off x="4314825" y="2971800"/>
            <a:ext cx="514350" cy="515938"/>
          </a:xfrm>
          <a:prstGeom prst="rect">
            <a:avLst/>
          </a:prstGeom>
          <a:noFill/>
          <a:ln w="9525">
            <a:noFill/>
            <a:miter lim="800000"/>
            <a:headEnd/>
            <a:tailEnd/>
          </a:ln>
          <a:effectLst/>
        </p:spPr>
      </p:pic>
      <p:pic>
        <p:nvPicPr>
          <p:cNvPr id="47610" name="Picture 506"/>
          <p:cNvPicPr>
            <a:picLocks noChangeAspect="1" noChangeArrowheads="1"/>
          </p:cNvPicPr>
          <p:nvPr/>
        </p:nvPicPr>
        <p:blipFill>
          <a:blip r:embed="rId7" cstate="print"/>
          <a:srcRect/>
          <a:stretch>
            <a:fillRect/>
          </a:stretch>
        </p:blipFill>
        <p:spPr bwMode="auto">
          <a:xfrm>
            <a:off x="5562600" y="3562350"/>
            <a:ext cx="514350" cy="515938"/>
          </a:xfrm>
          <a:prstGeom prst="rect">
            <a:avLst/>
          </a:prstGeom>
          <a:noFill/>
          <a:ln w="9525">
            <a:noFill/>
            <a:miter lim="800000"/>
            <a:headEnd/>
            <a:tailEnd/>
          </a:ln>
          <a:effectLst/>
        </p:spPr>
      </p:pic>
      <p:pic>
        <p:nvPicPr>
          <p:cNvPr id="47611" name="Picture 507"/>
          <p:cNvPicPr>
            <a:picLocks noChangeAspect="1" noChangeArrowheads="1"/>
          </p:cNvPicPr>
          <p:nvPr/>
        </p:nvPicPr>
        <p:blipFill>
          <a:blip r:embed="rId7" cstate="print"/>
          <a:srcRect/>
          <a:stretch>
            <a:fillRect/>
          </a:stretch>
        </p:blipFill>
        <p:spPr bwMode="auto">
          <a:xfrm>
            <a:off x="5562600" y="4191000"/>
            <a:ext cx="514350" cy="515938"/>
          </a:xfrm>
          <a:prstGeom prst="rect">
            <a:avLst/>
          </a:prstGeom>
          <a:noFill/>
          <a:ln w="9525">
            <a:noFill/>
            <a:miter lim="800000"/>
            <a:headEnd/>
            <a:tailEnd/>
          </a:ln>
          <a:effectLst/>
        </p:spPr>
      </p:pic>
      <p:pic>
        <p:nvPicPr>
          <p:cNvPr id="47612" name="Picture 508"/>
          <p:cNvPicPr>
            <a:picLocks noChangeAspect="1" noChangeArrowheads="1"/>
          </p:cNvPicPr>
          <p:nvPr/>
        </p:nvPicPr>
        <p:blipFill>
          <a:blip r:embed="rId7" cstate="print"/>
          <a:srcRect/>
          <a:stretch>
            <a:fillRect/>
          </a:stretch>
        </p:blipFill>
        <p:spPr bwMode="auto">
          <a:xfrm>
            <a:off x="6781800" y="4800600"/>
            <a:ext cx="514350" cy="515938"/>
          </a:xfrm>
          <a:prstGeom prst="rect">
            <a:avLst/>
          </a:prstGeom>
          <a:noFill/>
          <a:ln w="9525">
            <a:noFill/>
            <a:miter lim="800000"/>
            <a:headEnd/>
            <a:tailEnd/>
          </a:ln>
          <a:effectLst/>
        </p:spPr>
      </p:pic>
      <p:pic>
        <p:nvPicPr>
          <p:cNvPr id="47613" name="Picture 509"/>
          <p:cNvPicPr>
            <a:picLocks noChangeAspect="1" noChangeArrowheads="1"/>
          </p:cNvPicPr>
          <p:nvPr/>
        </p:nvPicPr>
        <p:blipFill>
          <a:blip r:embed="rId7" cstate="print"/>
          <a:srcRect/>
          <a:stretch>
            <a:fillRect/>
          </a:stretch>
        </p:blipFill>
        <p:spPr bwMode="auto">
          <a:xfrm>
            <a:off x="6781800" y="5410200"/>
            <a:ext cx="514350" cy="515938"/>
          </a:xfrm>
          <a:prstGeom prst="rect">
            <a:avLst/>
          </a:prstGeom>
          <a:noFill/>
          <a:ln w="9525">
            <a:noFill/>
            <a:miter lim="800000"/>
            <a:headEnd/>
            <a:tailEnd/>
          </a:ln>
          <a:effectLst/>
        </p:spPr>
      </p:pic>
      <p:pic>
        <p:nvPicPr>
          <p:cNvPr id="47614" name="Picture 510"/>
          <p:cNvPicPr>
            <a:picLocks noChangeAspect="1" noChangeArrowheads="1"/>
          </p:cNvPicPr>
          <p:nvPr/>
        </p:nvPicPr>
        <p:blipFill>
          <a:blip r:embed="rId8" cstate="print"/>
          <a:srcRect/>
          <a:stretch>
            <a:fillRect/>
          </a:stretch>
        </p:blipFill>
        <p:spPr bwMode="auto">
          <a:xfrm>
            <a:off x="2209800" y="609600"/>
            <a:ext cx="503238" cy="503238"/>
          </a:xfrm>
          <a:prstGeom prst="rect">
            <a:avLst/>
          </a:prstGeom>
          <a:noFill/>
        </p:spPr>
      </p:pic>
      <p:pic>
        <p:nvPicPr>
          <p:cNvPr id="47615" name="Picture 511"/>
          <p:cNvPicPr>
            <a:picLocks noChangeAspect="1" noChangeArrowheads="1"/>
          </p:cNvPicPr>
          <p:nvPr/>
        </p:nvPicPr>
        <p:blipFill>
          <a:blip r:embed="rId8" cstate="print"/>
          <a:srcRect/>
          <a:stretch>
            <a:fillRect/>
          </a:stretch>
        </p:blipFill>
        <p:spPr bwMode="auto">
          <a:xfrm>
            <a:off x="1905000" y="2362200"/>
            <a:ext cx="503238" cy="503238"/>
          </a:xfrm>
          <a:prstGeom prst="rect">
            <a:avLst/>
          </a:prstGeom>
          <a:noFill/>
        </p:spPr>
      </p:pic>
      <p:pic>
        <p:nvPicPr>
          <p:cNvPr id="47616" name="Picture 512"/>
          <p:cNvPicPr>
            <a:picLocks noChangeAspect="1" noChangeArrowheads="1"/>
          </p:cNvPicPr>
          <p:nvPr/>
        </p:nvPicPr>
        <p:blipFill>
          <a:blip r:embed="rId8" cstate="print"/>
          <a:srcRect/>
          <a:stretch>
            <a:fillRect/>
          </a:stretch>
        </p:blipFill>
        <p:spPr bwMode="auto">
          <a:xfrm>
            <a:off x="3124200" y="2362200"/>
            <a:ext cx="503238" cy="503238"/>
          </a:xfrm>
          <a:prstGeom prst="rect">
            <a:avLst/>
          </a:prstGeom>
          <a:noFill/>
        </p:spPr>
      </p:pic>
      <p:pic>
        <p:nvPicPr>
          <p:cNvPr id="47617" name="Picture 513"/>
          <p:cNvPicPr>
            <a:picLocks noChangeAspect="1" noChangeArrowheads="1"/>
          </p:cNvPicPr>
          <p:nvPr/>
        </p:nvPicPr>
        <p:blipFill>
          <a:blip r:embed="rId8" cstate="print"/>
          <a:srcRect/>
          <a:stretch>
            <a:fillRect/>
          </a:stretch>
        </p:blipFill>
        <p:spPr bwMode="auto">
          <a:xfrm>
            <a:off x="6781800" y="2362200"/>
            <a:ext cx="503238" cy="503238"/>
          </a:xfrm>
          <a:prstGeom prst="rect">
            <a:avLst/>
          </a:prstGeom>
          <a:noFill/>
        </p:spPr>
      </p:pic>
      <p:pic>
        <p:nvPicPr>
          <p:cNvPr id="47618" name="Picture 514"/>
          <p:cNvPicPr>
            <a:picLocks noChangeAspect="1" noChangeArrowheads="1"/>
          </p:cNvPicPr>
          <p:nvPr/>
        </p:nvPicPr>
        <p:blipFill>
          <a:blip r:embed="rId8" cstate="print"/>
          <a:srcRect/>
          <a:stretch>
            <a:fillRect/>
          </a:stretch>
        </p:blipFill>
        <p:spPr bwMode="auto">
          <a:xfrm>
            <a:off x="7953375" y="2362200"/>
            <a:ext cx="503238" cy="503238"/>
          </a:xfrm>
          <a:prstGeom prst="rect">
            <a:avLst/>
          </a:prstGeom>
          <a:noFill/>
        </p:spPr>
      </p:pic>
      <p:pic>
        <p:nvPicPr>
          <p:cNvPr id="47619" name="Picture 515"/>
          <p:cNvPicPr>
            <a:picLocks noChangeAspect="1" noChangeArrowheads="1"/>
          </p:cNvPicPr>
          <p:nvPr/>
        </p:nvPicPr>
        <p:blipFill>
          <a:blip r:embed="rId8" cstate="print"/>
          <a:srcRect/>
          <a:stretch>
            <a:fillRect/>
          </a:stretch>
        </p:blipFill>
        <p:spPr bwMode="auto">
          <a:xfrm>
            <a:off x="6781800" y="2971800"/>
            <a:ext cx="503238" cy="503238"/>
          </a:xfrm>
          <a:prstGeom prst="rect">
            <a:avLst/>
          </a:prstGeom>
          <a:noFill/>
        </p:spPr>
      </p:pic>
      <p:pic>
        <p:nvPicPr>
          <p:cNvPr id="47620" name="Picture 516"/>
          <p:cNvPicPr>
            <a:picLocks noChangeAspect="1" noChangeArrowheads="1"/>
          </p:cNvPicPr>
          <p:nvPr/>
        </p:nvPicPr>
        <p:blipFill>
          <a:blip r:embed="rId8" cstate="print"/>
          <a:srcRect/>
          <a:stretch>
            <a:fillRect/>
          </a:stretch>
        </p:blipFill>
        <p:spPr bwMode="auto">
          <a:xfrm>
            <a:off x="7953375" y="2971800"/>
            <a:ext cx="503238" cy="503238"/>
          </a:xfrm>
          <a:prstGeom prst="rect">
            <a:avLst/>
          </a:prstGeom>
          <a:noFill/>
        </p:spPr>
      </p:pic>
      <p:pic>
        <p:nvPicPr>
          <p:cNvPr id="47621" name="Picture 517"/>
          <p:cNvPicPr>
            <a:picLocks noChangeAspect="1" noChangeArrowheads="1"/>
          </p:cNvPicPr>
          <p:nvPr/>
        </p:nvPicPr>
        <p:blipFill>
          <a:blip r:embed="rId8" cstate="print"/>
          <a:srcRect/>
          <a:stretch>
            <a:fillRect/>
          </a:stretch>
        </p:blipFill>
        <p:spPr bwMode="auto">
          <a:xfrm>
            <a:off x="6781800" y="3562350"/>
            <a:ext cx="503238" cy="503238"/>
          </a:xfrm>
          <a:prstGeom prst="rect">
            <a:avLst/>
          </a:prstGeom>
          <a:noFill/>
        </p:spPr>
      </p:pic>
      <p:pic>
        <p:nvPicPr>
          <p:cNvPr id="47622" name="Picture 518"/>
          <p:cNvPicPr>
            <a:picLocks noChangeAspect="1" noChangeArrowheads="1"/>
          </p:cNvPicPr>
          <p:nvPr/>
        </p:nvPicPr>
        <p:blipFill>
          <a:blip r:embed="rId8" cstate="print"/>
          <a:srcRect/>
          <a:stretch>
            <a:fillRect/>
          </a:stretch>
        </p:blipFill>
        <p:spPr bwMode="auto">
          <a:xfrm>
            <a:off x="7953375" y="4191000"/>
            <a:ext cx="503238" cy="503238"/>
          </a:xfrm>
          <a:prstGeom prst="rect">
            <a:avLst/>
          </a:prstGeom>
          <a:noFill/>
        </p:spPr>
      </p:pic>
      <p:pic>
        <p:nvPicPr>
          <p:cNvPr id="47623" name="Picture 519"/>
          <p:cNvPicPr>
            <a:picLocks noChangeAspect="1" noChangeArrowheads="1"/>
          </p:cNvPicPr>
          <p:nvPr/>
        </p:nvPicPr>
        <p:blipFill>
          <a:blip r:embed="rId8" cstate="print"/>
          <a:srcRect/>
          <a:stretch>
            <a:fillRect/>
          </a:stretch>
        </p:blipFill>
        <p:spPr bwMode="auto">
          <a:xfrm>
            <a:off x="1905000" y="4191000"/>
            <a:ext cx="503238" cy="503238"/>
          </a:xfrm>
          <a:prstGeom prst="rect">
            <a:avLst/>
          </a:prstGeom>
          <a:noFill/>
        </p:spPr>
      </p:pic>
      <p:pic>
        <p:nvPicPr>
          <p:cNvPr id="47624" name="Picture 520"/>
          <p:cNvPicPr>
            <a:picLocks noChangeAspect="1" noChangeArrowheads="1"/>
          </p:cNvPicPr>
          <p:nvPr/>
        </p:nvPicPr>
        <p:blipFill>
          <a:blip r:embed="rId8" cstate="print"/>
          <a:srcRect/>
          <a:stretch>
            <a:fillRect/>
          </a:stretch>
        </p:blipFill>
        <p:spPr bwMode="auto">
          <a:xfrm>
            <a:off x="3124200" y="4191000"/>
            <a:ext cx="503238" cy="503238"/>
          </a:xfrm>
          <a:prstGeom prst="rect">
            <a:avLst/>
          </a:prstGeom>
          <a:noFill/>
        </p:spPr>
      </p:pic>
      <p:pic>
        <p:nvPicPr>
          <p:cNvPr id="47625" name="Picture 521"/>
          <p:cNvPicPr>
            <a:picLocks noChangeAspect="1" noChangeArrowheads="1"/>
          </p:cNvPicPr>
          <p:nvPr/>
        </p:nvPicPr>
        <p:blipFill>
          <a:blip r:embed="rId8" cstate="print"/>
          <a:srcRect/>
          <a:stretch>
            <a:fillRect/>
          </a:stretch>
        </p:blipFill>
        <p:spPr bwMode="auto">
          <a:xfrm>
            <a:off x="4319588" y="4191000"/>
            <a:ext cx="503237" cy="503238"/>
          </a:xfrm>
          <a:prstGeom prst="rect">
            <a:avLst/>
          </a:prstGeom>
          <a:noFill/>
        </p:spPr>
      </p:pic>
      <p:pic>
        <p:nvPicPr>
          <p:cNvPr id="47626" name="Picture 522"/>
          <p:cNvPicPr>
            <a:picLocks noChangeAspect="1" noChangeArrowheads="1"/>
          </p:cNvPicPr>
          <p:nvPr/>
        </p:nvPicPr>
        <p:blipFill>
          <a:blip r:embed="rId8" cstate="print"/>
          <a:srcRect/>
          <a:stretch>
            <a:fillRect/>
          </a:stretch>
        </p:blipFill>
        <p:spPr bwMode="auto">
          <a:xfrm>
            <a:off x="4319588" y="4800600"/>
            <a:ext cx="503237" cy="503238"/>
          </a:xfrm>
          <a:prstGeom prst="rect">
            <a:avLst/>
          </a:prstGeom>
          <a:noFill/>
        </p:spPr>
      </p:pic>
      <p:pic>
        <p:nvPicPr>
          <p:cNvPr id="47627" name="Picture 523"/>
          <p:cNvPicPr>
            <a:picLocks noChangeAspect="1" noChangeArrowheads="1"/>
          </p:cNvPicPr>
          <p:nvPr/>
        </p:nvPicPr>
        <p:blipFill>
          <a:blip r:embed="rId8" cstate="print"/>
          <a:srcRect/>
          <a:stretch>
            <a:fillRect/>
          </a:stretch>
        </p:blipFill>
        <p:spPr bwMode="auto">
          <a:xfrm>
            <a:off x="4319588" y="5410200"/>
            <a:ext cx="503237" cy="503238"/>
          </a:xfrm>
          <a:prstGeom prst="rect">
            <a:avLst/>
          </a:prstGeom>
          <a:noFill/>
        </p:spPr>
      </p:pic>
      <p:pic>
        <p:nvPicPr>
          <p:cNvPr id="47628" name="Picture 524"/>
          <p:cNvPicPr>
            <a:picLocks noChangeAspect="1" noChangeArrowheads="1"/>
          </p:cNvPicPr>
          <p:nvPr/>
        </p:nvPicPr>
        <p:blipFill>
          <a:blip r:embed="rId4" cstate="print"/>
          <a:srcRect/>
          <a:stretch>
            <a:fillRect/>
          </a:stretch>
        </p:blipFill>
        <p:spPr bwMode="auto">
          <a:xfrm>
            <a:off x="1401763" y="609600"/>
            <a:ext cx="503237" cy="503238"/>
          </a:xfrm>
          <a:prstGeom prst="rect">
            <a:avLst/>
          </a:prstGeom>
          <a:noFill/>
        </p:spPr>
      </p:pic>
      <p:pic>
        <p:nvPicPr>
          <p:cNvPr id="47629" name="Picture 525"/>
          <p:cNvPicPr>
            <a:picLocks noChangeAspect="1" noChangeArrowheads="1"/>
          </p:cNvPicPr>
          <p:nvPr/>
        </p:nvPicPr>
        <p:blipFill>
          <a:blip r:embed="rId4" cstate="print"/>
          <a:srcRect/>
          <a:stretch>
            <a:fillRect/>
          </a:stretch>
        </p:blipFill>
        <p:spPr bwMode="auto">
          <a:xfrm>
            <a:off x="7924800" y="3562350"/>
            <a:ext cx="503238" cy="503238"/>
          </a:xfrm>
          <a:prstGeom prst="rect">
            <a:avLst/>
          </a:prstGeom>
          <a:noFill/>
        </p:spPr>
      </p:pic>
      <p:pic>
        <p:nvPicPr>
          <p:cNvPr id="47630" name="Picture 526"/>
          <p:cNvPicPr>
            <a:picLocks noChangeAspect="1" noChangeArrowheads="1"/>
          </p:cNvPicPr>
          <p:nvPr/>
        </p:nvPicPr>
        <p:blipFill>
          <a:blip r:embed="rId4" cstate="print"/>
          <a:srcRect/>
          <a:stretch>
            <a:fillRect/>
          </a:stretch>
        </p:blipFill>
        <p:spPr bwMode="auto">
          <a:xfrm>
            <a:off x="3124200" y="3581400"/>
            <a:ext cx="503238" cy="503238"/>
          </a:xfrm>
          <a:prstGeom prst="rect">
            <a:avLst/>
          </a:prstGeom>
          <a:noFill/>
        </p:spPr>
      </p:pic>
      <p:pic>
        <p:nvPicPr>
          <p:cNvPr id="47662" name="Picture 558"/>
          <p:cNvPicPr>
            <a:picLocks noChangeAspect="1" noChangeArrowheads="1"/>
          </p:cNvPicPr>
          <p:nvPr/>
        </p:nvPicPr>
        <p:blipFill>
          <a:blip r:embed="rId7" cstate="print"/>
          <a:srcRect/>
          <a:stretch>
            <a:fillRect/>
          </a:stretch>
        </p:blipFill>
        <p:spPr bwMode="auto">
          <a:xfrm>
            <a:off x="1908175" y="6021388"/>
            <a:ext cx="514350" cy="515937"/>
          </a:xfrm>
          <a:prstGeom prst="rect">
            <a:avLst/>
          </a:prstGeom>
          <a:noFill/>
          <a:ln w="9525">
            <a:noFill/>
            <a:miter lim="800000"/>
            <a:headEnd/>
            <a:tailEnd/>
          </a:ln>
          <a:effectLst/>
        </p:spPr>
      </p:pic>
      <p:pic>
        <p:nvPicPr>
          <p:cNvPr id="47663" name="Picture 559"/>
          <p:cNvPicPr>
            <a:picLocks noChangeAspect="1" noChangeArrowheads="1"/>
          </p:cNvPicPr>
          <p:nvPr/>
        </p:nvPicPr>
        <p:blipFill>
          <a:blip r:embed="rId7" cstate="print"/>
          <a:srcRect/>
          <a:stretch>
            <a:fillRect/>
          </a:stretch>
        </p:blipFill>
        <p:spPr bwMode="auto">
          <a:xfrm>
            <a:off x="3132138" y="6021388"/>
            <a:ext cx="514350" cy="515937"/>
          </a:xfrm>
          <a:prstGeom prst="rect">
            <a:avLst/>
          </a:prstGeom>
          <a:noFill/>
          <a:ln w="9525">
            <a:noFill/>
            <a:miter lim="800000"/>
            <a:headEnd/>
            <a:tailEnd/>
          </a:ln>
          <a:effectLst/>
        </p:spPr>
      </p:pic>
      <p:pic>
        <p:nvPicPr>
          <p:cNvPr id="47664" name="Picture 560"/>
          <p:cNvPicPr>
            <a:picLocks noChangeAspect="1" noChangeArrowheads="1"/>
          </p:cNvPicPr>
          <p:nvPr/>
        </p:nvPicPr>
        <p:blipFill>
          <a:blip r:embed="rId7" cstate="print"/>
          <a:srcRect/>
          <a:stretch>
            <a:fillRect/>
          </a:stretch>
        </p:blipFill>
        <p:spPr bwMode="auto">
          <a:xfrm>
            <a:off x="4427538" y="6021388"/>
            <a:ext cx="514350" cy="515937"/>
          </a:xfrm>
          <a:prstGeom prst="rect">
            <a:avLst/>
          </a:prstGeom>
          <a:noFill/>
          <a:ln w="9525">
            <a:noFill/>
            <a:miter lim="800000"/>
            <a:headEnd/>
            <a:tailEnd/>
          </a:ln>
          <a:effectLst/>
        </p:spPr>
      </p:pic>
      <p:pic>
        <p:nvPicPr>
          <p:cNvPr id="47665" name="Picture 561"/>
          <p:cNvPicPr>
            <a:picLocks noChangeAspect="1" noChangeArrowheads="1"/>
          </p:cNvPicPr>
          <p:nvPr/>
        </p:nvPicPr>
        <p:blipFill>
          <a:blip r:embed="rId7" cstate="print"/>
          <a:srcRect/>
          <a:stretch>
            <a:fillRect/>
          </a:stretch>
        </p:blipFill>
        <p:spPr bwMode="auto">
          <a:xfrm>
            <a:off x="6732588" y="6021388"/>
            <a:ext cx="514350" cy="515937"/>
          </a:xfrm>
          <a:prstGeom prst="rect">
            <a:avLst/>
          </a:prstGeom>
          <a:noFill/>
          <a:ln w="9525">
            <a:noFill/>
            <a:miter lim="800000"/>
            <a:headEnd/>
            <a:tailEnd/>
          </a:ln>
          <a:effectLst/>
        </p:spPr>
      </p:pic>
      <p:pic>
        <p:nvPicPr>
          <p:cNvPr id="47666" name="Picture 562"/>
          <p:cNvPicPr>
            <a:picLocks noChangeAspect="1" noChangeArrowheads="1"/>
          </p:cNvPicPr>
          <p:nvPr/>
        </p:nvPicPr>
        <p:blipFill>
          <a:blip r:embed="rId5" cstate="print"/>
          <a:srcRect/>
          <a:stretch>
            <a:fillRect/>
          </a:stretch>
        </p:blipFill>
        <p:spPr bwMode="auto">
          <a:xfrm>
            <a:off x="5651500" y="6021388"/>
            <a:ext cx="503238" cy="503237"/>
          </a:xfrm>
          <a:prstGeom prst="rect">
            <a:avLst/>
          </a:prstGeom>
          <a:noFill/>
        </p:spPr>
      </p:pic>
      <p:pic>
        <p:nvPicPr>
          <p:cNvPr id="47667" name="Picture 563"/>
          <p:cNvPicPr>
            <a:picLocks noChangeAspect="1" noChangeArrowheads="1"/>
          </p:cNvPicPr>
          <p:nvPr/>
        </p:nvPicPr>
        <p:blipFill>
          <a:blip r:embed="rId4" cstate="print"/>
          <a:srcRect/>
          <a:stretch>
            <a:fillRect/>
          </a:stretch>
        </p:blipFill>
        <p:spPr bwMode="auto">
          <a:xfrm>
            <a:off x="7956550" y="6021388"/>
            <a:ext cx="503238" cy="50323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Objective measures</a:t>
            </a:r>
            <a:endParaRPr lang="en-GB" dirty="0"/>
          </a:p>
        </p:txBody>
      </p:sp>
      <p:pic>
        <p:nvPicPr>
          <p:cNvPr id="3" name="Imagem 2" descr="Mini_Peak_Flow.jpg"/>
          <p:cNvPicPr>
            <a:picLocks noChangeAspect="1"/>
          </p:cNvPicPr>
          <p:nvPr/>
        </p:nvPicPr>
        <p:blipFill>
          <a:blip r:embed="rId2" cstate="print"/>
          <a:stretch>
            <a:fillRect/>
          </a:stretch>
        </p:blipFill>
        <p:spPr>
          <a:xfrm>
            <a:off x="3131840" y="2564904"/>
            <a:ext cx="1584176" cy="2846567"/>
          </a:xfrm>
          <a:prstGeom prst="rect">
            <a:avLst/>
          </a:prstGeom>
        </p:spPr>
      </p:pic>
      <p:pic>
        <p:nvPicPr>
          <p:cNvPr id="4" name="Imagem 3" descr="piko1.jpg"/>
          <p:cNvPicPr>
            <a:picLocks noChangeAspect="1"/>
          </p:cNvPicPr>
          <p:nvPr/>
        </p:nvPicPr>
        <p:blipFill>
          <a:blip r:embed="rId3" cstate="print"/>
          <a:stretch>
            <a:fillRect/>
          </a:stretch>
        </p:blipFill>
        <p:spPr>
          <a:xfrm>
            <a:off x="675802" y="1268760"/>
            <a:ext cx="1669308" cy="1871092"/>
          </a:xfrm>
          <a:prstGeom prst="rect">
            <a:avLst/>
          </a:prstGeom>
        </p:spPr>
      </p:pic>
      <p:pic>
        <p:nvPicPr>
          <p:cNvPr id="5" name="Imagem 4" descr="97504_asma_1.jpg"/>
          <p:cNvPicPr>
            <a:picLocks noChangeAspect="1"/>
          </p:cNvPicPr>
          <p:nvPr/>
        </p:nvPicPr>
        <p:blipFill>
          <a:blip r:embed="rId4" cstate="print"/>
          <a:stretch>
            <a:fillRect/>
          </a:stretch>
        </p:blipFill>
        <p:spPr>
          <a:xfrm>
            <a:off x="5940152" y="4149080"/>
            <a:ext cx="2190874" cy="2183829"/>
          </a:xfrm>
          <a:prstGeom prst="rect">
            <a:avLst/>
          </a:prstGeom>
        </p:spPr>
      </p:pic>
      <p:pic>
        <p:nvPicPr>
          <p:cNvPr id="7" name="Imagem 6" descr="miss18_web__23679.jpg"/>
          <p:cNvPicPr>
            <a:picLocks noChangeAspect="1"/>
          </p:cNvPicPr>
          <p:nvPr/>
        </p:nvPicPr>
        <p:blipFill>
          <a:blip r:embed="rId5" cstate="print"/>
          <a:stretch>
            <a:fillRect/>
          </a:stretch>
        </p:blipFill>
        <p:spPr>
          <a:xfrm>
            <a:off x="179512" y="3501008"/>
            <a:ext cx="2710408" cy="2710408"/>
          </a:xfrm>
          <a:prstGeom prst="rect">
            <a:avLst/>
          </a:prstGeom>
        </p:spPr>
      </p:pic>
      <p:grpSp>
        <p:nvGrpSpPr>
          <p:cNvPr id="9" name="Grupo 8"/>
          <p:cNvGrpSpPr/>
          <p:nvPr/>
        </p:nvGrpSpPr>
        <p:grpSpPr>
          <a:xfrm>
            <a:off x="4864958" y="620688"/>
            <a:ext cx="4099530" cy="3228380"/>
            <a:chOff x="4864958" y="620688"/>
            <a:chExt cx="4099530" cy="3228380"/>
          </a:xfrm>
        </p:grpSpPr>
        <p:pic>
          <p:nvPicPr>
            <p:cNvPr id="6" name="Imagem 5" descr="sharma-obesity-spirometer.gif"/>
            <p:cNvPicPr>
              <a:picLocks noChangeAspect="1"/>
            </p:cNvPicPr>
            <p:nvPr/>
          </p:nvPicPr>
          <p:blipFill>
            <a:blip r:embed="rId6" cstate="print"/>
            <a:stretch>
              <a:fillRect/>
            </a:stretch>
          </p:blipFill>
          <p:spPr>
            <a:xfrm>
              <a:off x="4864958" y="620688"/>
              <a:ext cx="4099530" cy="3228380"/>
            </a:xfrm>
            <a:prstGeom prst="rect">
              <a:avLst/>
            </a:prstGeom>
          </p:spPr>
        </p:pic>
        <p:sp>
          <p:nvSpPr>
            <p:cNvPr id="8" name="Rectângulo 7"/>
            <p:cNvSpPr/>
            <p:nvPr/>
          </p:nvSpPr>
          <p:spPr bwMode="auto">
            <a:xfrm>
              <a:off x="5364088" y="692696"/>
              <a:ext cx="108012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Times"/>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3356992"/>
            <a:ext cx="7772400" cy="762000"/>
          </a:xfrm>
        </p:spPr>
        <p:txBody>
          <a:bodyPr/>
          <a:lstStyle/>
          <a:p>
            <a:r>
              <a:rPr lang="en-GB" noProof="0" dirty="0" smtClean="0"/>
              <a:t>Reasons for poor asthma control: Case 2</a:t>
            </a:r>
            <a:endParaRPr lang="en-GB"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noProof="0" dirty="0" smtClean="0">
                <a:solidFill>
                  <a:srgbClr val="FF0000"/>
                </a:solidFill>
              </a:rPr>
              <a:t>Case 2:</a:t>
            </a:r>
          </a:p>
        </p:txBody>
      </p:sp>
      <p:sp>
        <p:nvSpPr>
          <p:cNvPr id="8196" name="Rectangle 5"/>
          <p:cNvSpPr>
            <a:spLocks noGrp="1" noChangeArrowheads="1"/>
          </p:cNvSpPr>
          <p:nvPr>
            <p:ph sz="half" idx="2"/>
          </p:nvPr>
        </p:nvSpPr>
        <p:spPr>
          <a:xfrm>
            <a:off x="566738" y="1773238"/>
            <a:ext cx="5589587" cy="4267200"/>
          </a:xfrm>
        </p:spPr>
        <p:txBody>
          <a:bodyPr/>
          <a:lstStyle/>
          <a:p>
            <a:pPr eaLnBrk="1" hangingPunct="1">
              <a:lnSpc>
                <a:spcPct val="150000"/>
              </a:lnSpc>
            </a:pPr>
            <a:r>
              <a:rPr lang="en-GB" sz="2000" b="1" noProof="0" dirty="0" smtClean="0"/>
              <a:t>Never smoked</a:t>
            </a:r>
          </a:p>
          <a:p>
            <a:pPr eaLnBrk="1" hangingPunct="1">
              <a:lnSpc>
                <a:spcPct val="150000"/>
              </a:lnSpc>
            </a:pPr>
            <a:r>
              <a:rPr lang="en-GB" sz="2000" b="1" noProof="0" dirty="0" smtClean="0"/>
              <a:t>Atopic dermatitis since childhood</a:t>
            </a:r>
          </a:p>
          <a:p>
            <a:pPr eaLnBrk="1" hangingPunct="1">
              <a:lnSpc>
                <a:spcPct val="150000"/>
              </a:lnSpc>
            </a:pPr>
            <a:r>
              <a:rPr lang="en-GB" sz="2000" b="1" noProof="0" dirty="0" smtClean="0"/>
              <a:t>Asthma diagnosis since 1992</a:t>
            </a:r>
          </a:p>
          <a:p>
            <a:pPr eaLnBrk="1" hangingPunct="1">
              <a:lnSpc>
                <a:spcPct val="150000"/>
              </a:lnSpc>
            </a:pPr>
            <a:r>
              <a:rPr lang="en-GB" sz="2000" b="1" noProof="0" dirty="0" smtClean="0"/>
              <a:t>Never tested for allergenic sensitivity </a:t>
            </a:r>
          </a:p>
          <a:p>
            <a:pPr eaLnBrk="1" hangingPunct="1">
              <a:lnSpc>
                <a:spcPct val="150000"/>
              </a:lnSpc>
            </a:pPr>
            <a:endParaRPr lang="en-GB" sz="2000" b="1" noProof="0" dirty="0" smtClean="0"/>
          </a:p>
          <a:p>
            <a:pPr eaLnBrk="1" hangingPunct="1">
              <a:lnSpc>
                <a:spcPct val="150000"/>
              </a:lnSpc>
            </a:pPr>
            <a:endParaRPr lang="en-GB" sz="2000" b="1" noProof="0" dirty="0" smtClean="0"/>
          </a:p>
          <a:p>
            <a:pPr eaLnBrk="1" hangingPunct="1">
              <a:lnSpc>
                <a:spcPct val="150000"/>
              </a:lnSpc>
            </a:pPr>
            <a:endParaRPr lang="en-GB" sz="2000" b="1" noProof="0" dirty="0" smtClean="0"/>
          </a:p>
        </p:txBody>
      </p:sp>
      <p:sp>
        <p:nvSpPr>
          <p:cNvPr id="5" name="Rectangle 3"/>
          <p:cNvSpPr txBox="1">
            <a:spLocks noChangeArrowheads="1"/>
          </p:cNvSpPr>
          <p:nvPr/>
        </p:nvSpPr>
        <p:spPr bwMode="auto">
          <a:xfrm>
            <a:off x="539750" y="1844675"/>
            <a:ext cx="6624538" cy="2232025"/>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800" b="1" kern="0" dirty="0" smtClean="0">
                <a:solidFill>
                  <a:srgbClr val="FF0000"/>
                </a:solidFill>
                <a:latin typeface="+mn-lt"/>
                <a:cs typeface="+mn-cs"/>
              </a:rPr>
              <a:t>Once we check asthma control and we discover that she has an uncontrolled asthma</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endParaRPr lang="en-US" sz="2800" b="1" kern="0" dirty="0" smtClean="0">
              <a:solidFill>
                <a:srgbClr val="FF0000"/>
              </a:solidFill>
              <a:latin typeface="+mn-lt"/>
            </a:endParaRP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800" b="1" kern="0" dirty="0" smtClean="0">
                <a:solidFill>
                  <a:srgbClr val="FF0000"/>
                </a:solidFill>
                <a:latin typeface="+mn-lt"/>
                <a:cs typeface="+mn-cs"/>
              </a:rPr>
              <a:t>What is next?</a:t>
            </a:r>
            <a:endParaRPr lang="en-US" sz="2800" b="1" kern="0" dirty="0">
              <a:solidFill>
                <a:srgbClr val="FF0000"/>
              </a:solidFill>
              <a:latin typeface="+mn-lt"/>
              <a:cs typeface="+mn-cs"/>
            </a:endParaRPr>
          </a:p>
        </p:txBody>
      </p:sp>
      <p:sp>
        <p:nvSpPr>
          <p:cNvPr id="6" name="TextBox 5"/>
          <p:cNvSpPr txBox="1"/>
          <p:nvPr/>
        </p:nvSpPr>
        <p:spPr>
          <a:xfrm>
            <a:off x="468313" y="1268413"/>
            <a:ext cx="8207375" cy="431800"/>
          </a:xfrm>
          <a:prstGeom prst="rect">
            <a:avLst/>
          </a:prstGeom>
          <a:noFill/>
        </p:spPr>
        <p:txBody>
          <a:bodyPr>
            <a:spAutoFit/>
          </a:bodyPr>
          <a:lstStyle/>
          <a:p>
            <a:pPr eaLnBrk="0" hangingPunct="0">
              <a:defRPr/>
            </a:pPr>
            <a:r>
              <a:rPr lang="es-ES" sz="2200" b="1" dirty="0">
                <a:latin typeface="+mn-lt"/>
                <a:cs typeface="+mn-cs"/>
              </a:rPr>
              <a:t>Sara- 43 </a:t>
            </a:r>
            <a:r>
              <a:rPr lang="es-ES" sz="2200" b="1" dirty="0" smtClean="0">
                <a:latin typeface="+mn-lt"/>
                <a:cs typeface="+mn-cs"/>
              </a:rPr>
              <a:t>year </a:t>
            </a:r>
            <a:r>
              <a:rPr lang="es-ES" sz="2200" b="1" dirty="0">
                <a:latin typeface="+mn-lt"/>
                <a:cs typeface="+mn-cs"/>
              </a:rPr>
              <a:t>old, </a:t>
            </a:r>
            <a:r>
              <a:rPr lang="en-US" sz="2200" b="1" dirty="0">
                <a:latin typeface="+mn-lt"/>
                <a:cs typeface="+mn-cs"/>
              </a:rPr>
              <a:t>goes for a routine asthma consultation:</a:t>
            </a:r>
            <a:endParaRPr lang="en-GB" sz="2200" b="1"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620688"/>
            <a:ext cx="9144000" cy="5256584"/>
            <a:chOff x="0" y="620688"/>
            <a:chExt cx="9144000" cy="5256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Times"/>
              </a:endParaRPr>
            </a:p>
          </p:txBody>
        </p:sp>
        <p:pic>
          <p:nvPicPr>
            <p:cNvPr id="1026" name="Picture 2"/>
            <p:cNvPicPr>
              <a:picLocks noChangeAspect="1" noChangeArrowheads="1"/>
            </p:cNvPicPr>
            <p:nvPr/>
          </p:nvPicPr>
          <p:blipFill>
            <a:blip r:embed="rId2" cstate="print"/>
            <a:srcRect/>
            <a:stretch>
              <a:fillRect/>
            </a:stretch>
          </p:blipFill>
          <p:spPr bwMode="auto">
            <a:xfrm>
              <a:off x="179512" y="1796405"/>
              <a:ext cx="8792854" cy="25686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101657" cy="762000"/>
          </a:xfrm>
        </p:spPr>
        <p:txBody>
          <a:bodyPr/>
          <a:lstStyle/>
          <a:p>
            <a:r>
              <a:rPr lang="en-GB" noProof="0" dirty="0" smtClean="0"/>
              <a:t>How </a:t>
            </a:r>
            <a:r>
              <a:rPr lang="en-GB" b="0" noProof="0" dirty="0" smtClean="0"/>
              <a:t>to review a patient with difficult to manage asthma</a:t>
            </a:r>
            <a:endParaRPr lang="en-GB" b="0" noProof="0" dirty="0"/>
          </a:p>
        </p:txBody>
      </p:sp>
      <p:sp>
        <p:nvSpPr>
          <p:cNvPr id="3" name="Marcador de Posição de Conteúdo 2"/>
          <p:cNvSpPr>
            <a:spLocks noGrp="1"/>
          </p:cNvSpPr>
          <p:nvPr>
            <p:ph idx="1"/>
          </p:nvPr>
        </p:nvSpPr>
        <p:spPr/>
        <p:txBody>
          <a:bodyPr/>
          <a:lstStyle/>
          <a:p>
            <a:pPr>
              <a:buNone/>
            </a:pPr>
            <a:r>
              <a:rPr lang="en-GB" noProof="0" dirty="0" smtClean="0"/>
              <a:t>SIMPLES</a:t>
            </a:r>
          </a:p>
          <a:p>
            <a:pPr>
              <a:lnSpc>
                <a:spcPct val="100000"/>
              </a:lnSpc>
              <a:spcBef>
                <a:spcPts val="300"/>
              </a:spcBef>
            </a:pPr>
            <a:r>
              <a:rPr lang="en-GB" b="1" u="sng" noProof="0" dirty="0" smtClean="0"/>
              <a:t>S</a:t>
            </a:r>
            <a:r>
              <a:rPr lang="en-GB" noProof="0" dirty="0" smtClean="0"/>
              <a:t>moking</a:t>
            </a:r>
          </a:p>
          <a:p>
            <a:pPr>
              <a:lnSpc>
                <a:spcPct val="100000"/>
              </a:lnSpc>
              <a:spcBef>
                <a:spcPts val="300"/>
              </a:spcBef>
            </a:pPr>
            <a:r>
              <a:rPr lang="en-GB" b="1" u="sng" noProof="0" dirty="0" smtClean="0"/>
              <a:t>I</a:t>
            </a:r>
            <a:r>
              <a:rPr lang="en-GB" noProof="0" dirty="0" smtClean="0"/>
              <a:t>nhaler technique</a:t>
            </a:r>
          </a:p>
          <a:p>
            <a:pPr>
              <a:lnSpc>
                <a:spcPct val="100000"/>
              </a:lnSpc>
              <a:spcBef>
                <a:spcPts val="300"/>
              </a:spcBef>
            </a:pPr>
            <a:r>
              <a:rPr lang="en-GB" b="1" u="sng" noProof="0" dirty="0" smtClean="0"/>
              <a:t>M</a:t>
            </a:r>
            <a:r>
              <a:rPr lang="en-GB" noProof="0" dirty="0" smtClean="0"/>
              <a:t>onitoring</a:t>
            </a:r>
          </a:p>
          <a:p>
            <a:pPr>
              <a:lnSpc>
                <a:spcPct val="100000"/>
              </a:lnSpc>
              <a:spcBef>
                <a:spcPts val="300"/>
              </a:spcBef>
            </a:pPr>
            <a:r>
              <a:rPr lang="en-GB" b="1" u="sng" noProof="0" dirty="0" smtClean="0"/>
              <a:t>P</a:t>
            </a:r>
            <a:r>
              <a:rPr lang="en-GB" noProof="0" dirty="0" smtClean="0"/>
              <a:t>harmacotherapy</a:t>
            </a:r>
          </a:p>
          <a:p>
            <a:pPr>
              <a:lnSpc>
                <a:spcPct val="100000"/>
              </a:lnSpc>
              <a:spcBef>
                <a:spcPts val="300"/>
              </a:spcBef>
            </a:pPr>
            <a:r>
              <a:rPr lang="en-GB" b="1" u="sng" noProof="0" dirty="0" smtClean="0"/>
              <a:t>L</a:t>
            </a:r>
            <a:r>
              <a:rPr lang="en-GB" noProof="0" dirty="0" smtClean="0"/>
              <a:t>ifestyle</a:t>
            </a:r>
          </a:p>
          <a:p>
            <a:pPr>
              <a:lnSpc>
                <a:spcPct val="100000"/>
              </a:lnSpc>
              <a:spcBef>
                <a:spcPts val="300"/>
              </a:spcBef>
            </a:pPr>
            <a:r>
              <a:rPr lang="en-GB" b="1" u="sng" noProof="0" dirty="0" smtClean="0"/>
              <a:t>E</a:t>
            </a:r>
            <a:r>
              <a:rPr lang="en-GB" noProof="0" dirty="0" smtClean="0"/>
              <a:t>ducation</a:t>
            </a:r>
          </a:p>
          <a:p>
            <a:pPr>
              <a:lnSpc>
                <a:spcPct val="100000"/>
              </a:lnSpc>
              <a:spcBef>
                <a:spcPts val="300"/>
              </a:spcBef>
            </a:pPr>
            <a:r>
              <a:rPr lang="en-GB" b="1" u="sng" noProof="0" dirty="0" smtClean="0"/>
              <a:t>S</a:t>
            </a:r>
            <a:r>
              <a:rPr lang="en-GB" noProof="0" dirty="0" smtClean="0"/>
              <a:t>upport</a:t>
            </a:r>
          </a:p>
          <a:p>
            <a:endParaRPr lang="en-GB"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5"/>
          <p:cNvGrpSpPr/>
          <p:nvPr/>
        </p:nvGrpSpPr>
        <p:grpSpPr>
          <a:xfrm>
            <a:off x="0" y="-27384"/>
            <a:ext cx="9144000" cy="6612584"/>
            <a:chOff x="0" y="-27384"/>
            <a:chExt cx="9144000" cy="6612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Times"/>
              </a:endParaRPr>
            </a:p>
          </p:txBody>
        </p:sp>
        <p:pic>
          <p:nvPicPr>
            <p:cNvPr id="2050" name="Picture 2"/>
            <p:cNvPicPr>
              <a:picLocks noChangeAspect="1" noChangeArrowheads="1"/>
            </p:cNvPicPr>
            <p:nvPr/>
          </p:nvPicPr>
          <p:blipFill>
            <a:blip r:embed="rId2" cstate="print"/>
            <a:srcRect/>
            <a:stretch>
              <a:fillRect/>
            </a:stretch>
          </p:blipFill>
          <p:spPr bwMode="auto">
            <a:xfrm>
              <a:off x="683568" y="-27384"/>
              <a:ext cx="7920880" cy="661258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800" noProof="0" dirty="0" smtClean="0"/>
              <a:t>Step1: confirm the diagnosis of asthma</a:t>
            </a:r>
            <a:endParaRPr lang="en-GB" sz="2800" noProof="0" dirty="0"/>
          </a:p>
        </p:txBody>
      </p:sp>
      <p:sp>
        <p:nvSpPr>
          <p:cNvPr id="3" name="Marcador de Posição de Conteúdo 2"/>
          <p:cNvSpPr>
            <a:spLocks noGrp="1"/>
          </p:cNvSpPr>
          <p:nvPr>
            <p:ph idx="1"/>
          </p:nvPr>
        </p:nvSpPr>
        <p:spPr/>
        <p:txBody>
          <a:bodyPr/>
          <a:lstStyle/>
          <a:p>
            <a:pPr marL="350838" indent="-350838" eaLnBrk="1" hangingPunct="1">
              <a:lnSpc>
                <a:spcPct val="100000"/>
              </a:lnSpc>
              <a:tabLst>
                <a:tab pos="1331913" algn="l"/>
              </a:tabLst>
            </a:pPr>
            <a:r>
              <a:rPr lang="en-GB" sz="2600" noProof="0" dirty="0" smtClean="0"/>
              <a:t>If the patient is not responding as expected to asthma therapy: </a:t>
            </a:r>
          </a:p>
          <a:p>
            <a:pPr marL="639763" lvl="1" indent="-242888" eaLnBrk="1" hangingPunct="1">
              <a:lnSpc>
                <a:spcPct val="100000"/>
              </a:lnSpc>
              <a:buFont typeface="Wingdings" pitchFamily="2" charset="2"/>
              <a:buChar char="§"/>
              <a:tabLst>
                <a:tab pos="1331913" algn="l"/>
              </a:tabLst>
            </a:pPr>
            <a:r>
              <a:rPr lang="en-GB" sz="2200" b="1" noProof="0" dirty="0" smtClean="0">
                <a:solidFill>
                  <a:schemeClr val="tx2"/>
                </a:solidFill>
                <a:ea typeface="ＭＳ Ｐゴシック" pitchFamily="34" charset="-128"/>
              </a:rPr>
              <a:t>Confirm the asthma diagnosis and rule out (or in) confounding illness before changing or increasing medications</a:t>
            </a:r>
          </a:p>
          <a:p>
            <a:pPr marL="350838" indent="-350838" eaLnBrk="1" hangingPunct="1">
              <a:lnSpc>
                <a:spcPct val="100000"/>
              </a:lnSpc>
              <a:tabLst>
                <a:tab pos="1331913" algn="l"/>
              </a:tabLst>
            </a:pPr>
            <a:r>
              <a:rPr lang="en-GB" sz="2600" noProof="0" dirty="0" smtClean="0"/>
              <a:t>Tools for diagnosing asthma must be stratified by age</a:t>
            </a:r>
          </a:p>
          <a:p>
            <a:pPr marL="350838" indent="-350838" eaLnBrk="1" hangingPunct="1">
              <a:lnSpc>
                <a:spcPct val="100000"/>
              </a:lnSpc>
              <a:tabLst>
                <a:tab pos="1331913" algn="l"/>
              </a:tabLst>
            </a:pPr>
            <a:r>
              <a:rPr lang="en-GB" sz="2600" noProof="0" dirty="0" smtClean="0"/>
              <a:t>Objective measures of reversible airflow obstruction (spirometry, PEF) are important if available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333375"/>
            <a:ext cx="7742237" cy="1017588"/>
          </a:xfrm>
          <a:noFill/>
        </p:spPr>
        <p:txBody>
          <a:bodyPr/>
          <a:lstStyle/>
          <a:p>
            <a:pPr eaLnBrk="1" hangingPunct="1"/>
            <a:r>
              <a:rPr lang="en-GB" sz="3400" noProof="0" dirty="0" smtClean="0"/>
              <a:t>Diagnosing asthma in primary care</a:t>
            </a:r>
            <a:r>
              <a:rPr lang="en-GB" sz="3200" noProof="0" dirty="0" smtClean="0"/>
              <a:t/>
            </a:r>
            <a:br>
              <a:rPr lang="en-GB" sz="3200" noProof="0" dirty="0" smtClean="0"/>
            </a:br>
            <a:r>
              <a:rPr lang="en-GB" sz="2400" noProof="0" dirty="0" smtClean="0"/>
              <a:t>    </a:t>
            </a:r>
            <a:r>
              <a:rPr lang="en-GB" sz="2000" b="0" noProof="0" dirty="0" smtClean="0"/>
              <a:t>IPCRG guidelines. </a:t>
            </a:r>
            <a:r>
              <a:rPr lang="en-GB" sz="2000" b="0" i="1" noProof="0" dirty="0" smtClean="0"/>
              <a:t>Prim Care Respir J. </a:t>
            </a:r>
            <a:r>
              <a:rPr lang="en-GB" sz="2000" b="0" noProof="0" dirty="0" smtClean="0"/>
              <a:t>2006;15:20</a:t>
            </a:r>
            <a:r>
              <a:rPr lang="en-GB" sz="2000" b="0" noProof="0" dirty="0" smtClean="0">
                <a:cs typeface="Arial" charset="0"/>
              </a:rPr>
              <a:t>–</a:t>
            </a:r>
            <a:r>
              <a:rPr lang="en-GB" sz="2000" b="0" noProof="0" dirty="0" smtClean="0"/>
              <a:t>34. </a:t>
            </a:r>
            <a:br>
              <a:rPr lang="en-GB" sz="2000" b="0" noProof="0" dirty="0" smtClean="0"/>
            </a:br>
            <a:endParaRPr lang="en-GB" sz="2000" b="0" noProof="0" dirty="0" smtClean="0"/>
          </a:p>
        </p:txBody>
      </p:sp>
      <p:sp>
        <p:nvSpPr>
          <p:cNvPr id="39939" name="Rectangle 3"/>
          <p:cNvSpPr>
            <a:spLocks noGrp="1" noChangeArrowheads="1"/>
          </p:cNvSpPr>
          <p:nvPr>
            <p:ph type="body" idx="1"/>
          </p:nvPr>
        </p:nvSpPr>
        <p:spPr>
          <a:xfrm>
            <a:off x="395288" y="1412875"/>
            <a:ext cx="8280400" cy="4895850"/>
          </a:xfrm>
          <a:noFill/>
        </p:spPr>
        <p:txBody>
          <a:bodyPr/>
          <a:lstStyle/>
          <a:p>
            <a:pPr marL="350838" indent="-350838" eaLnBrk="1" hangingPunct="1">
              <a:lnSpc>
                <a:spcPct val="100000"/>
              </a:lnSpc>
              <a:tabLst>
                <a:tab pos="1331913" algn="l"/>
              </a:tabLst>
            </a:pPr>
            <a:r>
              <a:rPr lang="en-GB" sz="2200" dirty="0" smtClean="0"/>
              <a:t>Compatible clinical history</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Episodic or persistent dyspnoea, wheeze, tightness, cough</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Triggers (allergic, irritant)</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Risk factors for asthma development</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Consider occupational asthma for adults with recent onset</a:t>
            </a:r>
          </a:p>
          <a:p>
            <a:pPr marL="350838" indent="-350838" eaLnBrk="1" hangingPunct="1">
              <a:lnSpc>
                <a:spcPct val="100000"/>
              </a:lnSpc>
              <a:tabLst>
                <a:tab pos="1331913" algn="l"/>
              </a:tabLst>
            </a:pPr>
            <a:r>
              <a:rPr lang="en-GB" sz="2200" dirty="0" smtClean="0"/>
              <a:t>Objective evidence</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Spirometry or peak expiratory flow</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Bronchoprovocation test (methacholine challenge)</a:t>
            </a:r>
          </a:p>
          <a:p>
            <a:pPr marL="350838" indent="-350838" eaLnBrk="1" hangingPunct="1">
              <a:lnSpc>
                <a:spcPct val="100000"/>
              </a:lnSpc>
              <a:tabLst>
                <a:tab pos="1331913" algn="l"/>
              </a:tabLst>
            </a:pPr>
            <a:r>
              <a:rPr lang="en-GB" sz="2200" dirty="0" smtClean="0"/>
              <a:t>Ancillary tests</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Chest x-ray</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Eosinophils, IgE level</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Allergy testing</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Exhaled nitric oxide</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Induced sputum</a:t>
            </a:r>
            <a:endParaRPr lang="en-GB"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Session Outline</a:t>
            </a:r>
            <a:endParaRPr lang="en-GB" noProof="0" dirty="0"/>
          </a:p>
        </p:txBody>
      </p:sp>
      <p:sp>
        <p:nvSpPr>
          <p:cNvPr id="3" name="Marcador de Posição de Conteúdo 2"/>
          <p:cNvSpPr>
            <a:spLocks noGrp="1"/>
          </p:cNvSpPr>
          <p:nvPr>
            <p:ph idx="1"/>
          </p:nvPr>
        </p:nvSpPr>
        <p:spPr/>
        <p:txBody>
          <a:bodyPr/>
          <a:lstStyle/>
          <a:p>
            <a:r>
              <a:rPr lang="en-GB" sz="2800" dirty="0" smtClean="0"/>
              <a:t>Introduction</a:t>
            </a:r>
          </a:p>
          <a:p>
            <a:r>
              <a:rPr lang="en-GB" sz="2800" dirty="0" smtClean="0"/>
              <a:t>Definition</a:t>
            </a:r>
          </a:p>
          <a:p>
            <a:r>
              <a:rPr lang="en-GB" sz="2800" dirty="0" smtClean="0"/>
              <a:t>What is asthma control and reasons for poor control</a:t>
            </a:r>
          </a:p>
          <a:p>
            <a:r>
              <a:rPr lang="en-GB" sz="2800" dirty="0" smtClean="0"/>
              <a:t>Group Work / Case vignettes</a:t>
            </a:r>
          </a:p>
          <a:p>
            <a:r>
              <a:rPr lang="en-GB" sz="2800" dirty="0" smtClean="0"/>
              <a:t>How to measure asthma control?</a:t>
            </a:r>
          </a:p>
          <a:p>
            <a:r>
              <a:rPr lang="en-GB" sz="2800" dirty="0" smtClean="0"/>
              <a:t>Difficult to manage asthma: a practical guide</a:t>
            </a:r>
          </a:p>
          <a:p>
            <a:pPr>
              <a:buNone/>
            </a:pPr>
            <a:endParaRPr lang="en-GB"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eaLnBrk="1" hangingPunct="1"/>
            <a:r>
              <a:rPr lang="en-GB" sz="3200" noProof="0" dirty="0" smtClean="0"/>
              <a:t>Step 2: question about smoking</a:t>
            </a:r>
            <a:endParaRPr lang="en-GB" sz="4400" noProof="0" dirty="0" smtClean="0"/>
          </a:p>
        </p:txBody>
      </p:sp>
      <p:sp>
        <p:nvSpPr>
          <p:cNvPr id="56323" name="Rectangle 3"/>
          <p:cNvSpPr>
            <a:spLocks noGrp="1" noChangeArrowheads="1"/>
          </p:cNvSpPr>
          <p:nvPr>
            <p:ph type="body" idx="1"/>
          </p:nvPr>
        </p:nvSpPr>
        <p:spPr>
          <a:xfrm>
            <a:off x="358775" y="1600200"/>
            <a:ext cx="8461375" cy="4708525"/>
          </a:xfrm>
          <a:noFill/>
        </p:spPr>
        <p:txBody>
          <a:bodyPr/>
          <a:lstStyle/>
          <a:p>
            <a:pPr marL="350838" indent="-350838" eaLnBrk="1" hangingPunct="1">
              <a:tabLst>
                <a:tab pos="1331913" algn="l"/>
              </a:tabLst>
            </a:pPr>
            <a:r>
              <a:rPr lang="en-GB" dirty="0" smtClean="0"/>
              <a:t>Smoking adversely impacts asthma control</a:t>
            </a:r>
          </a:p>
          <a:p>
            <a:pPr marL="639763" lvl="1" indent="-242888" eaLnBrk="1" hangingPunct="1">
              <a:buFont typeface="Wingdings" pitchFamily="2" charset="2"/>
              <a:buChar char="§"/>
              <a:tabLst>
                <a:tab pos="1331913" algn="l"/>
              </a:tabLst>
            </a:pPr>
            <a:r>
              <a:rPr lang="en-GB" dirty="0" smtClean="0">
                <a:ea typeface="ＭＳ Ｐゴシック" pitchFamily="34" charset="-128"/>
              </a:rPr>
              <a:t>Current</a:t>
            </a:r>
            <a:r>
              <a:rPr lang="en-GB" altLang="ja-JP" dirty="0" smtClean="0">
                <a:ea typeface="ＭＳ Ｐゴシック" pitchFamily="34" charset="-128"/>
              </a:rPr>
              <a:t> smokers are almost 3 times more likely than non-smokers to be hospitalised for their asthma over a 12-month period</a:t>
            </a:r>
            <a:r>
              <a:rPr lang="en-US" altLang="ja-JP" dirty="0" smtClean="0">
                <a:ea typeface="ＭＳ Ｐゴシック" pitchFamily="34" charset="-128"/>
              </a:rPr>
              <a:t> </a:t>
            </a:r>
          </a:p>
          <a:p>
            <a:pPr marL="350838" indent="-350838" eaLnBrk="1" hangingPunct="1">
              <a:tabLst>
                <a:tab pos="1331913" algn="l"/>
              </a:tabLst>
            </a:pPr>
            <a:r>
              <a:rPr lang="en-GB" dirty="0" smtClean="0"/>
              <a:t>Why does smoking adversely impact asthma?</a:t>
            </a:r>
          </a:p>
          <a:p>
            <a:pPr marL="639763" lvl="1" indent="-242888" eaLnBrk="1" hangingPunct="1">
              <a:buFont typeface="Wingdings" pitchFamily="2" charset="2"/>
              <a:buChar char="§"/>
              <a:tabLst>
                <a:tab pos="1331913" algn="l"/>
              </a:tabLst>
            </a:pPr>
            <a:r>
              <a:rPr lang="en-GB" dirty="0" smtClean="0">
                <a:ea typeface="ＭＳ Ｐゴシック" pitchFamily="34" charset="-128"/>
              </a:rPr>
              <a:t>Asthma misdiagnosed as COPD or concomitant COPD</a:t>
            </a:r>
          </a:p>
          <a:p>
            <a:pPr marL="639763" lvl="1" indent="-242888" eaLnBrk="1" hangingPunct="1">
              <a:buFont typeface="Wingdings" pitchFamily="2" charset="2"/>
              <a:buChar char="§"/>
              <a:tabLst>
                <a:tab pos="1331913" algn="l"/>
              </a:tabLst>
            </a:pPr>
            <a:r>
              <a:rPr lang="en-GB" dirty="0" smtClean="0">
                <a:ea typeface="ＭＳ Ｐゴシック" pitchFamily="34" charset="-128"/>
              </a:rPr>
              <a:t>Relative steroid resistance</a:t>
            </a:r>
          </a:p>
        </p:txBody>
      </p:sp>
      <p:sp>
        <p:nvSpPr>
          <p:cNvPr id="5632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Price D et al. </a:t>
            </a:r>
            <a:r>
              <a:rPr lang="en-US" sz="1200" i="1" dirty="0">
                <a:solidFill>
                  <a:schemeClr val="bg1"/>
                </a:solidFill>
                <a:latin typeface="Arial" charset="0"/>
              </a:rPr>
              <a:t>Clin Exp Allergy.</a:t>
            </a:r>
            <a:r>
              <a:rPr lang="en-US" sz="1200" dirty="0">
                <a:solidFill>
                  <a:schemeClr val="bg1"/>
                </a:solidFill>
                <a:latin typeface="Arial" charset="0"/>
              </a:rPr>
              <a:t> 2005;35:282</a:t>
            </a:r>
            <a:r>
              <a:rPr lang="en-US" sz="1200" dirty="0">
                <a:solidFill>
                  <a:schemeClr val="bg1"/>
                </a:solidFill>
                <a:latin typeface="Arial" charset="0"/>
                <a:cs typeface="Arial" charset="0"/>
              </a:rPr>
              <a:t>–7.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58775" y="539750"/>
            <a:ext cx="8174038" cy="762000"/>
          </a:xfrm>
          <a:prstGeom prst="rect">
            <a:avLst/>
          </a:prstGeom>
          <a:noFill/>
          <a:ln w="9525">
            <a:noFill/>
            <a:miter lim="800000"/>
            <a:headEnd/>
            <a:tailEnd/>
          </a:ln>
        </p:spPr>
        <p:txBody>
          <a:bodyPr/>
          <a:lstStyle/>
          <a:p>
            <a:pPr eaLnBrk="1" hangingPunct="1"/>
            <a:r>
              <a:rPr lang="en-US" sz="3200" b="1" dirty="0">
                <a:solidFill>
                  <a:schemeClr val="tx2"/>
                </a:solidFill>
                <a:latin typeface="Arial" charset="0"/>
              </a:rPr>
              <a:t>Inhaled steroids are less effective in smokers than nonsmokers with asthma</a:t>
            </a:r>
          </a:p>
        </p:txBody>
      </p:sp>
      <p:sp>
        <p:nvSpPr>
          <p:cNvPr id="58371" name="Rectangle 3"/>
          <p:cNvSpPr>
            <a:spLocks noChangeArrowheads="1"/>
          </p:cNvSpPr>
          <p:nvPr/>
        </p:nvSpPr>
        <p:spPr bwMode="auto">
          <a:xfrm>
            <a:off x="323850" y="1773238"/>
            <a:ext cx="8351838" cy="4421187"/>
          </a:xfrm>
          <a:prstGeom prst="rect">
            <a:avLst/>
          </a:prstGeom>
          <a:noFill/>
          <a:ln w="9525">
            <a:noFill/>
            <a:miter lim="800000"/>
            <a:headEnd/>
            <a:tailEnd/>
          </a:ln>
        </p:spPr>
        <p:txBody>
          <a:bodyPr/>
          <a:lstStyle/>
          <a:p>
            <a:pPr algn="just" eaLnBrk="1" hangingPunct="1">
              <a:lnSpc>
                <a:spcPct val="130000"/>
              </a:lnSpc>
              <a:buSzPct val="130000"/>
              <a:tabLst>
                <a:tab pos="1427163" algn="l"/>
                <a:tab pos="1641475" algn="l"/>
              </a:tabLst>
            </a:pPr>
            <a:r>
              <a:rPr lang="en-US" sz="2000" b="1" dirty="0">
                <a:solidFill>
                  <a:schemeClr val="tx2"/>
                </a:solidFill>
                <a:latin typeface="Arial" charset="0"/>
              </a:rPr>
              <a:t>The pattern of airway inflammation differs</a:t>
            </a:r>
            <a:endParaRPr lang="en-US" sz="2000" dirty="0">
              <a:solidFill>
                <a:schemeClr val="tx2"/>
              </a:solidFill>
              <a:latin typeface="Arial" charset="0"/>
            </a:endParaRPr>
          </a:p>
          <a:p>
            <a:pPr algn="just" eaLnBrk="1" hangingPunct="1">
              <a:lnSpc>
                <a:spcPct val="130000"/>
              </a:lnSpc>
              <a:buSzPct val="130000"/>
              <a:tabLst>
                <a:tab pos="1427163" algn="l"/>
                <a:tab pos="1641475" algn="l"/>
              </a:tabLst>
            </a:pPr>
            <a:r>
              <a:rPr lang="en-US" sz="1800" dirty="0">
                <a:latin typeface="Arial" charset="0"/>
              </a:rPr>
              <a:t>Smokers have a higher percentage of neutrophils in induced sputum, and steroids are not very effective in reducing neutrophils.</a:t>
            </a:r>
          </a:p>
          <a:p>
            <a:pPr algn="just" eaLnBrk="1" hangingPunct="1">
              <a:lnSpc>
                <a:spcPct val="130000"/>
              </a:lnSpc>
              <a:buSzPct val="130000"/>
              <a:tabLst>
                <a:tab pos="1427163" algn="l"/>
                <a:tab pos="1641475" algn="l"/>
              </a:tabLst>
            </a:pPr>
            <a:endParaRPr lang="en-US" sz="1600" dirty="0">
              <a:latin typeface="Arial" charset="0"/>
            </a:endParaRPr>
          </a:p>
          <a:p>
            <a:pPr algn="just" eaLnBrk="1" hangingPunct="1">
              <a:lnSpc>
                <a:spcPct val="130000"/>
              </a:lnSpc>
              <a:buSzPct val="130000"/>
              <a:tabLst>
                <a:tab pos="1427163" algn="l"/>
                <a:tab pos="1641475" algn="l"/>
              </a:tabLst>
            </a:pPr>
            <a:r>
              <a:rPr lang="en-US" sz="2000" b="1" dirty="0">
                <a:solidFill>
                  <a:schemeClr val="tx2"/>
                </a:solidFill>
                <a:latin typeface="Arial" charset="0"/>
              </a:rPr>
              <a:t>Smoking produces oxidative stress</a:t>
            </a:r>
            <a:endParaRPr lang="en-US" sz="2000" dirty="0">
              <a:solidFill>
                <a:schemeClr val="tx2"/>
              </a:solidFill>
              <a:latin typeface="Arial" charset="0"/>
            </a:endParaRPr>
          </a:p>
          <a:p>
            <a:pPr algn="just" eaLnBrk="1" hangingPunct="1">
              <a:lnSpc>
                <a:spcPct val="130000"/>
              </a:lnSpc>
              <a:buSzPct val="130000"/>
              <a:tabLst>
                <a:tab pos="1427163" algn="l"/>
                <a:tab pos="1641475" algn="l"/>
              </a:tabLst>
            </a:pPr>
            <a:r>
              <a:rPr lang="en-US" sz="1800" dirty="0">
                <a:latin typeface="Arial" charset="0"/>
              </a:rPr>
              <a:t>The oxidative stress produced by smoking impairs the activity of histone deacetylase-2 (HDAC2), resulting in reduced anti-inflammatory activity of steroids. </a:t>
            </a:r>
          </a:p>
          <a:p>
            <a:pPr algn="just" eaLnBrk="1" hangingPunct="1">
              <a:lnSpc>
                <a:spcPct val="130000"/>
              </a:lnSpc>
              <a:buSzPct val="130000"/>
              <a:tabLst>
                <a:tab pos="1427163" algn="l"/>
                <a:tab pos="1641475" algn="l"/>
              </a:tabLst>
            </a:pPr>
            <a:endParaRPr lang="en-US" sz="1800" dirty="0">
              <a:latin typeface="Arial" charset="0"/>
            </a:endParaRPr>
          </a:p>
          <a:p>
            <a:pPr algn="just" eaLnBrk="1" hangingPunct="1">
              <a:lnSpc>
                <a:spcPct val="130000"/>
              </a:lnSpc>
              <a:buSzPct val="130000"/>
              <a:tabLst>
                <a:tab pos="1427163" algn="l"/>
                <a:tab pos="1641475" algn="l"/>
              </a:tabLst>
            </a:pPr>
            <a:r>
              <a:rPr lang="en-US" sz="2000" b="1" dirty="0">
                <a:solidFill>
                  <a:schemeClr val="tx2"/>
                </a:solidFill>
                <a:latin typeface="Arial" charset="0"/>
              </a:rPr>
              <a:t>Smoking triggers leukotriene production</a:t>
            </a:r>
          </a:p>
          <a:p>
            <a:pPr algn="just" eaLnBrk="1" hangingPunct="1">
              <a:lnSpc>
                <a:spcPct val="130000"/>
              </a:lnSpc>
              <a:buSzPct val="130000"/>
              <a:tabLst>
                <a:tab pos="1427163" algn="l"/>
                <a:tab pos="1641475" algn="l"/>
              </a:tabLst>
            </a:pPr>
            <a:r>
              <a:rPr lang="en-US" sz="1800" dirty="0">
                <a:latin typeface="Arial" charset="0"/>
              </a:rPr>
              <a:t>Leukotrienes are not reduced by steroid therapy.</a:t>
            </a:r>
          </a:p>
        </p:txBody>
      </p:sp>
      <p:sp>
        <p:nvSpPr>
          <p:cNvPr id="58373" name="Rectangle 6"/>
          <p:cNvSpPr>
            <a:spLocks noChangeArrowheads="1"/>
          </p:cNvSpPr>
          <p:nvPr/>
        </p:nvSpPr>
        <p:spPr bwMode="auto">
          <a:xfrm>
            <a:off x="1692275" y="6575425"/>
            <a:ext cx="7704138" cy="244475"/>
          </a:xfrm>
          <a:prstGeom prst="rect">
            <a:avLst/>
          </a:prstGeom>
          <a:solidFill>
            <a:schemeClr val="tx1">
              <a:alpha val="0"/>
            </a:schemeClr>
          </a:solidFill>
          <a:ln w="9525">
            <a:noFill/>
            <a:miter lim="800000"/>
            <a:headEnd/>
            <a:tailEnd/>
          </a:ln>
        </p:spPr>
        <p:txBody>
          <a:bodyPr anchor="ctr">
            <a:spAutoFit/>
          </a:bodyPr>
          <a:lstStyle/>
          <a:p>
            <a:r>
              <a:rPr lang="en-GB" sz="1000" dirty="0">
                <a:solidFill>
                  <a:schemeClr val="bg1"/>
                </a:solidFill>
                <a:latin typeface="Arial" charset="0"/>
              </a:rPr>
              <a:t>Boulet LP et al. </a:t>
            </a:r>
            <a:r>
              <a:rPr lang="en-GB" sz="1000" i="1" dirty="0">
                <a:solidFill>
                  <a:schemeClr val="bg1"/>
                </a:solidFill>
                <a:latin typeface="Arial" charset="0"/>
              </a:rPr>
              <a:t>Chest</a:t>
            </a:r>
            <a:r>
              <a:rPr lang="en-GB" sz="1000" dirty="0">
                <a:solidFill>
                  <a:schemeClr val="bg1"/>
                </a:solidFill>
                <a:latin typeface="Arial" charset="0"/>
              </a:rPr>
              <a:t>. 2006;129:661</a:t>
            </a:r>
            <a:r>
              <a:rPr lang="en-GB" sz="1000" dirty="0">
                <a:solidFill>
                  <a:schemeClr val="bg1"/>
                </a:solidFill>
                <a:latin typeface="Arial" charset="0"/>
                <a:cs typeface="Arial" charset="0"/>
              </a:rPr>
              <a:t>–</a:t>
            </a:r>
            <a:r>
              <a:rPr lang="en-GB" sz="1000" dirty="0">
                <a:solidFill>
                  <a:schemeClr val="bg1"/>
                </a:solidFill>
                <a:latin typeface="Arial" charset="0"/>
              </a:rPr>
              <a:t>8.  Barnes PJ et al. </a:t>
            </a:r>
            <a:r>
              <a:rPr lang="en-GB" sz="1000" i="1" dirty="0">
                <a:solidFill>
                  <a:schemeClr val="bg1"/>
                </a:solidFill>
                <a:latin typeface="Arial" charset="0"/>
              </a:rPr>
              <a:t>Lancet.</a:t>
            </a:r>
            <a:r>
              <a:rPr lang="en-GB" sz="1000" dirty="0">
                <a:solidFill>
                  <a:schemeClr val="bg1"/>
                </a:solidFill>
                <a:latin typeface="Arial" charset="0"/>
              </a:rPr>
              <a:t> 2004;363:731</a:t>
            </a:r>
            <a:r>
              <a:rPr lang="en-US" sz="1000" dirty="0">
                <a:solidFill>
                  <a:schemeClr val="bg1"/>
                </a:solidFill>
                <a:latin typeface="Arial" charset="0"/>
              </a:rPr>
              <a:t>–</a:t>
            </a:r>
            <a:r>
              <a:rPr lang="en-GB" sz="1000" dirty="0">
                <a:solidFill>
                  <a:schemeClr val="bg1"/>
                </a:solidFill>
                <a:latin typeface="Arial" charset="0"/>
              </a:rPr>
              <a:t>3.  Fauler J et al. </a:t>
            </a:r>
            <a:r>
              <a:rPr lang="en-GB" sz="1000" i="1" dirty="0">
                <a:solidFill>
                  <a:schemeClr val="bg1"/>
                </a:solidFill>
                <a:latin typeface="Arial" charset="0"/>
              </a:rPr>
              <a:t>Eur J Clin Invest</a:t>
            </a:r>
            <a:r>
              <a:rPr lang="en-GB" sz="1000" dirty="0">
                <a:solidFill>
                  <a:schemeClr val="bg1"/>
                </a:solidFill>
                <a:latin typeface="Arial" charset="0"/>
              </a:rPr>
              <a:t>. 1997;27:43</a:t>
            </a:r>
            <a:r>
              <a:rPr lang="en-GB" sz="1000" dirty="0">
                <a:solidFill>
                  <a:schemeClr val="bg1"/>
                </a:solidFill>
                <a:latin typeface="Arial" charset="0"/>
                <a:cs typeface="Arial" charset="0"/>
              </a:rPr>
              <a:t>–</a:t>
            </a:r>
            <a:r>
              <a:rPr lang="en-GB" sz="1000" dirty="0">
                <a:solidFill>
                  <a:schemeClr val="bg1"/>
                </a:solidFill>
                <a:latin typeface="Arial" charset="0"/>
              </a:rPr>
              <a:t>7.</a:t>
            </a:r>
            <a:endParaRPr lang="en-US" sz="10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288" y="620713"/>
            <a:ext cx="7526337" cy="720725"/>
          </a:xfrm>
          <a:noFill/>
        </p:spPr>
        <p:txBody>
          <a:bodyPr/>
          <a:lstStyle/>
          <a:p>
            <a:pPr eaLnBrk="1" hangingPunct="1"/>
            <a:r>
              <a:rPr lang="en-GB" noProof="0" dirty="0" smtClean="0"/>
              <a:t>Clinical approach to smoking</a:t>
            </a:r>
          </a:p>
        </p:txBody>
      </p:sp>
      <p:sp>
        <p:nvSpPr>
          <p:cNvPr id="60419" name="Rectangle 3"/>
          <p:cNvSpPr>
            <a:spLocks noGrp="1" noChangeArrowheads="1"/>
          </p:cNvSpPr>
          <p:nvPr>
            <p:ph type="body" idx="1"/>
          </p:nvPr>
        </p:nvSpPr>
        <p:spPr>
          <a:xfrm>
            <a:off x="468313" y="1412875"/>
            <a:ext cx="8675687" cy="5111750"/>
          </a:xfrm>
          <a:noFill/>
        </p:spPr>
        <p:txBody>
          <a:bodyPr/>
          <a:lstStyle/>
          <a:p>
            <a:pPr marL="350838" indent="-350838" eaLnBrk="1" hangingPunct="1">
              <a:tabLst>
                <a:tab pos="1331913" algn="l"/>
              </a:tabLst>
            </a:pPr>
            <a:r>
              <a:rPr lang="en-US" sz="2600" dirty="0" smtClean="0"/>
              <a:t>Tools </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Take a smoking history</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Investigate the possibility of COPD</a:t>
            </a:r>
          </a:p>
          <a:p>
            <a:pPr marL="928688" lvl="2" indent="-193675" eaLnBrk="1" hangingPunct="1">
              <a:tabLst>
                <a:tab pos="1331913" algn="l"/>
              </a:tabLst>
            </a:pPr>
            <a:r>
              <a:rPr lang="en-US" sz="2000" dirty="0" smtClean="0">
                <a:ea typeface="ＭＳ Ｐゴシック" pitchFamily="34" charset="-128"/>
              </a:rPr>
              <a:t>IPCRG guidance includes tool to differentiate asthma from COPD*  </a:t>
            </a:r>
          </a:p>
          <a:p>
            <a:pPr marL="350838" indent="-350838" eaLnBrk="1" hangingPunct="1">
              <a:tabLst>
                <a:tab pos="1331913" algn="l"/>
              </a:tabLst>
            </a:pPr>
            <a:r>
              <a:rPr lang="en-GB" sz="2600" dirty="0" smtClean="0"/>
              <a:t>Solutions</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Encourage smokers to quit!</a:t>
            </a:r>
          </a:p>
          <a:p>
            <a:pPr marL="928688" lvl="2" indent="-193675" eaLnBrk="1" hangingPunct="1">
              <a:tabLst>
                <a:tab pos="1331913" algn="l"/>
              </a:tabLst>
            </a:pPr>
            <a:r>
              <a:rPr lang="en-GB" sz="2000" dirty="0" smtClean="0">
                <a:ea typeface="ＭＳ Ｐゴシック" pitchFamily="34" charset="-128"/>
              </a:rPr>
              <a:t>IPCRG guidance on smoking cessation: </a:t>
            </a:r>
            <a:r>
              <a:rPr lang="en-GB" sz="2000" dirty="0" smtClean="0">
                <a:ea typeface="ＭＳ Ｐゴシック" pitchFamily="34" charset="-128"/>
                <a:hlinkClick r:id="rId3"/>
              </a:rPr>
              <a:t>http://www.theipcrg.org/smoking/index.php</a:t>
            </a:r>
            <a:r>
              <a:rPr lang="en-US" sz="2000" dirty="0" smtClean="0">
                <a:ea typeface="ＭＳ Ｐゴシック" pitchFamily="34" charset="-128"/>
              </a:rPr>
              <a:t> </a:t>
            </a:r>
            <a:endParaRPr lang="en-GB" sz="2000" dirty="0" smtClean="0">
              <a:ea typeface="ＭＳ Ｐゴシック" pitchFamily="34" charset="-128"/>
            </a:endParaRPr>
          </a:p>
          <a:p>
            <a:pPr marL="639763" lvl="1" indent="-242888" eaLnBrk="1" hangingPunct="1">
              <a:buFont typeface="Wingdings" pitchFamily="2" charset="2"/>
              <a:buChar char="§"/>
              <a:tabLst>
                <a:tab pos="1331913" algn="l"/>
              </a:tabLst>
            </a:pPr>
            <a:r>
              <a:rPr lang="en-GB" sz="2200" dirty="0" smtClean="0">
                <a:ea typeface="ＭＳ Ｐゴシック" pitchFamily="34" charset="-128"/>
              </a:rPr>
              <a:t>Try alternative therapy:</a:t>
            </a:r>
          </a:p>
          <a:p>
            <a:pPr marL="928688" lvl="2" indent="-193675" eaLnBrk="1" hangingPunct="1">
              <a:tabLst>
                <a:tab pos="1331913" algn="l"/>
              </a:tabLst>
            </a:pPr>
            <a:r>
              <a:rPr lang="en-GB" sz="2000" dirty="0" smtClean="0">
                <a:ea typeface="ＭＳ Ｐゴシック" pitchFamily="34" charset="-128"/>
              </a:rPr>
              <a:t>Leukotriene receptor antagonist</a:t>
            </a:r>
          </a:p>
          <a:p>
            <a:pPr marL="928688" lvl="2" indent="-193675" eaLnBrk="1" hangingPunct="1">
              <a:tabLst>
                <a:tab pos="1331913" algn="l"/>
              </a:tabLst>
            </a:pPr>
            <a:r>
              <a:rPr lang="en-GB" sz="2000" dirty="0" smtClean="0">
                <a:ea typeface="ＭＳ Ｐゴシック" pitchFamily="34" charset="-128"/>
              </a:rPr>
              <a:t>Possibly theophylline</a:t>
            </a:r>
            <a:endParaRPr lang="en-US" sz="2000" dirty="0" smtClean="0">
              <a:ea typeface="ＭＳ Ｐゴシック" pitchFamily="34" charset="-128"/>
            </a:endParaRPr>
          </a:p>
        </p:txBody>
      </p:sp>
      <p:sp>
        <p:nvSpPr>
          <p:cNvPr id="60420" name="Text Box 4"/>
          <p:cNvSpPr txBox="1">
            <a:spLocks noChangeArrowheads="1"/>
          </p:cNvSpPr>
          <p:nvPr/>
        </p:nvSpPr>
        <p:spPr bwMode="auto">
          <a:xfrm>
            <a:off x="2484438" y="6597650"/>
            <a:ext cx="6659562" cy="152400"/>
          </a:xfrm>
          <a:prstGeom prst="rect">
            <a:avLst/>
          </a:prstGeom>
          <a:solidFill>
            <a:schemeClr val="tx1">
              <a:alpha val="0"/>
            </a:schemeClr>
          </a:solidFill>
          <a:ln w="9525">
            <a:noFill/>
            <a:miter lim="800000"/>
            <a:headEnd/>
            <a:tailEnd/>
          </a:ln>
        </p:spPr>
        <p:txBody>
          <a:bodyPr tIns="0" bIns="0">
            <a:spAutoFit/>
          </a:bodyPr>
          <a:lstStyle/>
          <a:p>
            <a:r>
              <a:rPr lang="en-US" sz="1000" dirty="0">
                <a:solidFill>
                  <a:schemeClr val="bg1"/>
                </a:solidFill>
                <a:latin typeface="Arial" charset="0"/>
              </a:rPr>
              <a:t>*IPCRG Guidelines: diagnosis of respiratory diseases in primary care. </a:t>
            </a:r>
            <a:r>
              <a:rPr lang="en-US" sz="1000" i="1" dirty="0">
                <a:solidFill>
                  <a:schemeClr val="bg1"/>
                </a:solidFill>
                <a:latin typeface="Arial" charset="0"/>
              </a:rPr>
              <a:t>Prim Care Respir J. </a:t>
            </a:r>
            <a:r>
              <a:rPr lang="en-US" sz="1000" dirty="0">
                <a:solidFill>
                  <a:schemeClr val="bg1"/>
                </a:solidFill>
                <a:latin typeface="Arial" charset="0"/>
              </a:rPr>
              <a:t>2006;15:20–34.</a:t>
            </a:r>
            <a:r>
              <a:rPr lang="en-US" sz="1000" dirty="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Step 3: asses inhaler technique</a:t>
            </a:r>
            <a:endParaRPr lang="en-GB" noProof="0" dirty="0"/>
          </a:p>
        </p:txBody>
      </p:sp>
      <p:pic>
        <p:nvPicPr>
          <p:cNvPr id="4" name="Picture 3" descr="ventolin1"/>
          <p:cNvPicPr>
            <a:picLocks noGrp="1" noChangeAspect="1" noChangeArrowheads="1"/>
          </p:cNvPicPr>
          <p:nvPr>
            <p:ph idx="1"/>
          </p:nvPr>
        </p:nvPicPr>
        <p:blipFill>
          <a:blip r:embed="rId2" cstate="print"/>
          <a:srcRect/>
          <a:stretch>
            <a:fillRect/>
          </a:stretch>
        </p:blipFill>
        <p:spPr bwMode="auto">
          <a:xfrm>
            <a:off x="1115616" y="1556792"/>
            <a:ext cx="1512168" cy="2282518"/>
          </a:xfrm>
          <a:prstGeom prst="rect">
            <a:avLst/>
          </a:prstGeom>
          <a:noFill/>
          <a:ln w="9525">
            <a:noFill/>
            <a:miter lim="800000"/>
            <a:headEnd/>
            <a:tailEnd/>
          </a:ln>
        </p:spPr>
      </p:pic>
      <p:pic>
        <p:nvPicPr>
          <p:cNvPr id="5" name="Picture 9" descr="novolizer"/>
          <p:cNvPicPr>
            <a:picLocks noChangeAspect="1" noChangeArrowheads="1"/>
          </p:cNvPicPr>
          <p:nvPr/>
        </p:nvPicPr>
        <p:blipFill>
          <a:blip r:embed="rId3" cstate="print"/>
          <a:srcRect/>
          <a:stretch>
            <a:fillRect/>
          </a:stretch>
        </p:blipFill>
        <p:spPr bwMode="auto">
          <a:xfrm>
            <a:off x="179512" y="4149080"/>
            <a:ext cx="2087562" cy="2087562"/>
          </a:xfrm>
          <a:prstGeom prst="rect">
            <a:avLst/>
          </a:prstGeom>
          <a:noFill/>
          <a:ln w="9525">
            <a:noFill/>
            <a:miter lim="800000"/>
            <a:headEnd/>
            <a:tailEnd/>
          </a:ln>
        </p:spPr>
      </p:pic>
      <p:pic>
        <p:nvPicPr>
          <p:cNvPr id="6" name="Picture 7" descr="ventol2"/>
          <p:cNvPicPr>
            <a:picLocks noChangeAspect="1" noChangeArrowheads="1"/>
          </p:cNvPicPr>
          <p:nvPr/>
        </p:nvPicPr>
        <p:blipFill>
          <a:blip r:embed="rId4" cstate="print"/>
          <a:srcRect/>
          <a:stretch>
            <a:fillRect/>
          </a:stretch>
        </p:blipFill>
        <p:spPr bwMode="auto">
          <a:xfrm>
            <a:off x="4211960" y="4581128"/>
            <a:ext cx="1781175" cy="1785938"/>
          </a:xfrm>
          <a:prstGeom prst="rect">
            <a:avLst/>
          </a:prstGeom>
          <a:noFill/>
          <a:ln w="9525">
            <a:noFill/>
            <a:miter lim="800000"/>
            <a:headEnd/>
            <a:tailEnd/>
          </a:ln>
        </p:spPr>
      </p:pic>
      <p:pic>
        <p:nvPicPr>
          <p:cNvPr id="7" name="Picture 9" descr="serevent-accuhaler"/>
          <p:cNvPicPr>
            <a:picLocks noChangeAspect="1" noChangeArrowheads="1"/>
          </p:cNvPicPr>
          <p:nvPr/>
        </p:nvPicPr>
        <p:blipFill>
          <a:blip r:embed="rId5" cstate="print"/>
          <a:srcRect/>
          <a:stretch>
            <a:fillRect/>
          </a:stretch>
        </p:blipFill>
        <p:spPr bwMode="auto">
          <a:xfrm>
            <a:off x="3203848" y="2204864"/>
            <a:ext cx="1872208" cy="1759876"/>
          </a:xfrm>
          <a:prstGeom prst="rect">
            <a:avLst/>
          </a:prstGeom>
          <a:noFill/>
          <a:ln w="9525">
            <a:noFill/>
            <a:miter lim="800000"/>
            <a:headEnd/>
            <a:tailEnd/>
          </a:ln>
        </p:spPr>
      </p:pic>
      <p:pic>
        <p:nvPicPr>
          <p:cNvPr id="8" name="Picture 7" descr="foradi2"/>
          <p:cNvPicPr>
            <a:picLocks noChangeAspect="1" noChangeArrowheads="1"/>
          </p:cNvPicPr>
          <p:nvPr/>
        </p:nvPicPr>
        <p:blipFill>
          <a:blip r:embed="rId6" cstate="print"/>
          <a:srcRect/>
          <a:stretch>
            <a:fillRect/>
          </a:stretch>
        </p:blipFill>
        <p:spPr bwMode="auto">
          <a:xfrm>
            <a:off x="6372200" y="3861048"/>
            <a:ext cx="2591569" cy="2026740"/>
          </a:xfrm>
          <a:prstGeom prst="rect">
            <a:avLst/>
          </a:prstGeom>
          <a:noFill/>
          <a:ln w="9525">
            <a:noFill/>
            <a:miter lim="800000"/>
            <a:headEnd/>
            <a:tailEnd/>
          </a:ln>
        </p:spPr>
      </p:pic>
      <p:pic>
        <p:nvPicPr>
          <p:cNvPr id="9" name="Picture 7" descr="asthma1"/>
          <p:cNvPicPr>
            <a:picLocks noChangeAspect="1" noChangeArrowheads="1"/>
          </p:cNvPicPr>
          <p:nvPr/>
        </p:nvPicPr>
        <p:blipFill>
          <a:blip r:embed="rId7" cstate="print"/>
          <a:srcRect/>
          <a:stretch>
            <a:fillRect/>
          </a:stretch>
        </p:blipFill>
        <p:spPr bwMode="auto">
          <a:xfrm>
            <a:off x="5580112" y="1628800"/>
            <a:ext cx="2232025"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58775" y="539750"/>
            <a:ext cx="8389938" cy="762000"/>
          </a:xfrm>
          <a:noFill/>
        </p:spPr>
        <p:txBody>
          <a:bodyPr/>
          <a:lstStyle/>
          <a:p>
            <a:pPr eaLnBrk="1" hangingPunct="1"/>
            <a:r>
              <a:rPr lang="en-GB" sz="3200" noProof="0" dirty="0" smtClean="0"/>
              <a:t>Step 3: asses inhaler technique</a:t>
            </a:r>
            <a:r>
              <a:rPr lang="en-GB" sz="2400" noProof="0" dirty="0" smtClean="0"/>
              <a:t/>
            </a:r>
            <a:br>
              <a:rPr lang="en-GB" sz="2400" noProof="0" dirty="0" smtClean="0"/>
            </a:br>
            <a:endParaRPr lang="en-GB" sz="3400" noProof="0" dirty="0" smtClean="0"/>
          </a:p>
        </p:txBody>
      </p:sp>
      <p:sp>
        <p:nvSpPr>
          <p:cNvPr id="50179" name="Rectangle 3"/>
          <p:cNvSpPr>
            <a:spLocks noGrp="1" noChangeArrowheads="1"/>
          </p:cNvSpPr>
          <p:nvPr>
            <p:ph type="body" idx="1"/>
          </p:nvPr>
        </p:nvSpPr>
        <p:spPr>
          <a:xfrm>
            <a:off x="250825" y="1556792"/>
            <a:ext cx="8605838" cy="4967833"/>
          </a:xfrm>
          <a:noFill/>
        </p:spPr>
        <p:txBody>
          <a:bodyPr/>
          <a:lstStyle/>
          <a:p>
            <a:pPr marL="350838" indent="-350838" eaLnBrk="1" hangingPunct="1">
              <a:lnSpc>
                <a:spcPct val="110000"/>
              </a:lnSpc>
              <a:buNone/>
              <a:tabLst>
                <a:tab pos="1331913" algn="l"/>
              </a:tabLst>
            </a:pPr>
            <a:r>
              <a:rPr lang="en-US" sz="2800" b="1" dirty="0" smtClean="0"/>
              <a:t>Correct inhaler choice or poor technique</a:t>
            </a:r>
            <a:endParaRPr lang="en-GB" sz="2800" b="1" dirty="0" smtClean="0"/>
          </a:p>
          <a:p>
            <a:pPr marL="350838" indent="-350838" eaLnBrk="1" hangingPunct="1">
              <a:lnSpc>
                <a:spcPct val="110000"/>
              </a:lnSpc>
              <a:tabLst>
                <a:tab pos="1331913" algn="l"/>
              </a:tabLst>
            </a:pPr>
            <a:r>
              <a:rPr lang="en-GB" sz="2400" dirty="0" smtClean="0"/>
              <a:t>There is no clinical difference between inhaler devices when used correctly, but each type requires a different pattern of inhalation for optimal drug delivery to the lungs</a:t>
            </a:r>
          </a:p>
          <a:p>
            <a:pPr marL="350838" indent="-350838" eaLnBrk="1" hangingPunct="1">
              <a:lnSpc>
                <a:spcPct val="110000"/>
              </a:lnSpc>
              <a:tabLst>
                <a:tab pos="1331913" algn="l"/>
              </a:tabLst>
            </a:pPr>
            <a:r>
              <a:rPr lang="en-GB" sz="2400" dirty="0" smtClean="0"/>
              <a:t>Problems with inhaler technique are common in clinical practice &amp; can lead to poor asthma control</a:t>
            </a:r>
          </a:p>
          <a:p>
            <a:pPr marL="350838" indent="-350838" eaLnBrk="1" hangingPunct="1">
              <a:lnSpc>
                <a:spcPct val="110000"/>
              </a:lnSpc>
              <a:tabLst>
                <a:tab pos="1331913" algn="l"/>
              </a:tabLst>
            </a:pPr>
            <a:r>
              <a:rPr lang="en-GB" sz="2400" dirty="0" smtClean="0"/>
              <a:t>Asthma control worsens as the number of mistakes in inhaler technique increases</a:t>
            </a:r>
          </a:p>
          <a:p>
            <a:pPr marL="350838" indent="-350838" eaLnBrk="1" hangingPunct="1">
              <a:lnSpc>
                <a:spcPct val="110000"/>
              </a:lnSpc>
              <a:tabLst>
                <a:tab pos="1331913" algn="l"/>
              </a:tabLst>
            </a:pPr>
            <a:r>
              <a:rPr lang="en-GB" sz="2400" dirty="0" smtClean="0"/>
              <a:t>All patients should be trained in technique, and trainers should be competent with the inhalation technique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58775" y="539750"/>
            <a:ext cx="8389938" cy="762000"/>
          </a:xfrm>
          <a:noFill/>
        </p:spPr>
        <p:txBody>
          <a:bodyPr/>
          <a:lstStyle/>
          <a:p>
            <a:pPr eaLnBrk="1" hangingPunct="1"/>
            <a:r>
              <a:rPr lang="en-GB" sz="3200" noProof="0" dirty="0" smtClean="0"/>
              <a:t>Inhaler choice and technique</a:t>
            </a:r>
            <a:r>
              <a:rPr lang="en-GB" sz="3400" noProof="0" dirty="0" smtClean="0"/>
              <a:t/>
            </a:r>
            <a:br>
              <a:rPr lang="en-GB" sz="3400" noProof="0" dirty="0" smtClean="0"/>
            </a:br>
            <a:r>
              <a:rPr lang="en-GB" sz="3400" noProof="0" dirty="0" smtClean="0"/>
              <a:t>Key recommendations:</a:t>
            </a:r>
          </a:p>
        </p:txBody>
      </p:sp>
      <p:sp>
        <p:nvSpPr>
          <p:cNvPr id="97283" name="Rectangle 3"/>
          <p:cNvSpPr>
            <a:spLocks noGrp="1" noChangeArrowheads="1"/>
          </p:cNvSpPr>
          <p:nvPr>
            <p:ph type="body" idx="4294967295"/>
          </p:nvPr>
        </p:nvSpPr>
        <p:spPr>
          <a:xfrm>
            <a:off x="250825" y="1773238"/>
            <a:ext cx="8893175" cy="4608512"/>
          </a:xfrm>
          <a:noFill/>
        </p:spPr>
        <p:txBody>
          <a:bodyPr/>
          <a:lstStyle/>
          <a:p>
            <a:pPr marL="350838" indent="-350838" eaLnBrk="1" hangingPunct="1">
              <a:lnSpc>
                <a:spcPct val="100000"/>
              </a:lnSpc>
              <a:tabLst>
                <a:tab pos="1331913" algn="l"/>
              </a:tabLst>
            </a:pPr>
            <a:r>
              <a:rPr lang="en-GB" sz="2400" dirty="0" smtClean="0"/>
              <a:t>Take patient preference into account when choosing the inhaler device</a:t>
            </a:r>
          </a:p>
          <a:p>
            <a:pPr marL="350838" indent="-350838" eaLnBrk="1" hangingPunct="1">
              <a:lnSpc>
                <a:spcPct val="100000"/>
              </a:lnSpc>
              <a:tabLst>
                <a:tab pos="1331913" algn="l"/>
              </a:tabLst>
            </a:pPr>
            <a:r>
              <a:rPr lang="en-GB" sz="2400" dirty="0" smtClean="0"/>
              <a:t>Simplify the regimen and do not mix inhaler device types</a:t>
            </a:r>
          </a:p>
          <a:p>
            <a:pPr marL="350838" indent="-350838" eaLnBrk="1" hangingPunct="1">
              <a:lnSpc>
                <a:spcPct val="100000"/>
              </a:lnSpc>
              <a:tabLst>
                <a:tab pos="1331913" algn="l"/>
              </a:tabLst>
            </a:pPr>
            <a:r>
              <a:rPr lang="en-GB" sz="2400" dirty="0" smtClean="0"/>
              <a:t>The choice of steroid inhaler is most important because of the narrower therapeutic window</a:t>
            </a:r>
          </a:p>
          <a:p>
            <a:pPr marL="350838" indent="-350838" eaLnBrk="1" hangingPunct="1">
              <a:lnSpc>
                <a:spcPct val="100000"/>
              </a:lnSpc>
              <a:tabLst>
                <a:tab pos="1331913" algn="l"/>
              </a:tabLst>
            </a:pPr>
            <a:r>
              <a:rPr lang="en-GB" sz="2400" dirty="0" smtClean="0"/>
              <a:t>Invest the time to train each patient in proper inhaler technique:</a:t>
            </a:r>
          </a:p>
          <a:p>
            <a:pPr marL="928688" lvl="2" indent="-193675" eaLnBrk="1" hangingPunct="1">
              <a:lnSpc>
                <a:spcPct val="100000"/>
              </a:lnSpc>
              <a:tabLst>
                <a:tab pos="1331913" algn="l"/>
              </a:tabLst>
            </a:pPr>
            <a:r>
              <a:rPr lang="en-GB" sz="1800" dirty="0" smtClean="0">
                <a:ea typeface="ＭＳ Ｐゴシック" pitchFamily="34" charset="-128"/>
              </a:rPr>
              <a:t>Observe technique &amp; let patient observe self (using video demonstrations)</a:t>
            </a:r>
          </a:p>
          <a:p>
            <a:pPr marL="928688" lvl="2" indent="-193675" eaLnBrk="1" hangingPunct="1">
              <a:lnSpc>
                <a:spcPct val="100000"/>
              </a:lnSpc>
              <a:tabLst>
                <a:tab pos="1331913" algn="l"/>
              </a:tabLst>
            </a:pPr>
            <a:r>
              <a:rPr lang="en-GB" sz="1800" dirty="0" smtClean="0">
                <a:ea typeface="ＭＳ Ｐゴシック" pitchFamily="34" charset="-128"/>
              </a:rPr>
              <a:t>Devices to check technique &amp; maintain trained technique are available (eg, 2Tone Trainer &amp; Aerochamber Plus spacer for metered dose inhalers; In-Check Dial, Turbuhaler whistle, Novolizer for dry powder inhalers)</a:t>
            </a:r>
          </a:p>
          <a:p>
            <a:pPr marL="350838" indent="-350838" eaLnBrk="1" hangingPunct="1">
              <a:lnSpc>
                <a:spcPct val="100000"/>
              </a:lnSpc>
              <a:tabLst>
                <a:tab pos="1331913" algn="l"/>
              </a:tabLst>
            </a:pPr>
            <a:r>
              <a:rPr lang="en-GB" sz="2400" dirty="0" smtClean="0"/>
              <a:t>Recheck inhaler technique on each revisit</a:t>
            </a:r>
          </a:p>
          <a:p>
            <a:pPr marL="350838" indent="-350838" eaLnBrk="1" hangingPunct="1">
              <a:lnSpc>
                <a:spcPct val="100000"/>
              </a:lnSpc>
              <a:tabLst>
                <a:tab pos="1331913" algn="l"/>
              </a:tabLst>
            </a:pPr>
            <a:endParaRPr lang="en-GB" sz="2400" dirty="0" smtClean="0"/>
          </a:p>
        </p:txBody>
      </p:sp>
      <p:sp>
        <p:nvSpPr>
          <p:cNvPr id="9728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dirty="0" smtClean="0"/>
              <a:t>Step 4: assess patient adherence to treatment</a:t>
            </a:r>
            <a:endParaRPr lang="en-GB" sz="3200" dirty="0"/>
          </a:p>
        </p:txBody>
      </p:sp>
      <p:pic>
        <p:nvPicPr>
          <p:cNvPr id="4" name="Marcador de Posição de Conteúdo 3" descr="C0076239-GP_consultation-SPL.jpg"/>
          <p:cNvPicPr>
            <a:picLocks noGrp="1" noChangeAspect="1"/>
          </p:cNvPicPr>
          <p:nvPr>
            <p:ph idx="1"/>
          </p:nvPr>
        </p:nvPicPr>
        <p:blipFill>
          <a:blip r:embed="rId2" cstate="print"/>
          <a:stretch>
            <a:fillRect/>
          </a:stretch>
        </p:blipFill>
        <p:spPr>
          <a:xfrm>
            <a:off x="1907704" y="2060848"/>
            <a:ext cx="5131923" cy="3505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58775" y="539750"/>
            <a:ext cx="8245475" cy="762000"/>
          </a:xfrm>
          <a:noFill/>
        </p:spPr>
        <p:txBody>
          <a:bodyPr/>
          <a:lstStyle/>
          <a:p>
            <a:pPr eaLnBrk="1" hangingPunct="1"/>
            <a:r>
              <a:rPr lang="en-GB" sz="2800" noProof="0" dirty="0" smtClean="0"/>
              <a:t>Step 4: assess patient adherence to treatment</a:t>
            </a:r>
            <a:endParaRPr lang="en-GB" sz="3600" noProof="0" dirty="0" smtClean="0"/>
          </a:p>
        </p:txBody>
      </p:sp>
      <p:sp>
        <p:nvSpPr>
          <p:cNvPr id="72707" name="Rectangle 3"/>
          <p:cNvSpPr>
            <a:spLocks noGrp="1" noChangeArrowheads="1"/>
          </p:cNvSpPr>
          <p:nvPr>
            <p:ph type="body" idx="1"/>
          </p:nvPr>
        </p:nvSpPr>
        <p:spPr>
          <a:xfrm>
            <a:off x="358775" y="1268760"/>
            <a:ext cx="8677275" cy="5184428"/>
          </a:xfrm>
          <a:noFill/>
        </p:spPr>
        <p:txBody>
          <a:bodyPr/>
          <a:lstStyle/>
          <a:p>
            <a:pPr marL="350838" indent="-350838" eaLnBrk="1" hangingPunct="1">
              <a:lnSpc>
                <a:spcPct val="110000"/>
              </a:lnSpc>
              <a:buNone/>
              <a:tabLst>
                <a:tab pos="1331913" algn="l"/>
              </a:tabLst>
            </a:pPr>
            <a:r>
              <a:rPr lang="en-US" sz="2800" b="1" dirty="0" smtClean="0"/>
              <a:t>Unintentional &amp; intentional nonadherence</a:t>
            </a:r>
            <a:endParaRPr lang="en-GB" sz="2800" b="1" dirty="0" smtClean="0"/>
          </a:p>
          <a:p>
            <a:pPr marL="350838" indent="-350838" eaLnBrk="1" hangingPunct="1">
              <a:lnSpc>
                <a:spcPct val="110000"/>
              </a:lnSpc>
              <a:tabLst>
                <a:tab pos="1331913" algn="l"/>
              </a:tabLst>
            </a:pPr>
            <a:r>
              <a:rPr lang="en-GB" sz="2300" dirty="0" smtClean="0"/>
              <a:t>Nonadherence to asthma therapy, particularly to inhaled steroids, is a common problem contributing to poor asthma control</a:t>
            </a:r>
          </a:p>
          <a:p>
            <a:pPr marL="350838" indent="-350838" eaLnBrk="1" hangingPunct="1">
              <a:lnSpc>
                <a:spcPct val="110000"/>
              </a:lnSpc>
              <a:tabLst>
                <a:tab pos="1331913" algn="l"/>
              </a:tabLst>
            </a:pPr>
            <a:r>
              <a:rPr lang="en-GB" sz="2300" dirty="0" smtClean="0"/>
              <a:t>Nonadherence is often a hidden problem as assessment of adherence is often not included in routine asthma review </a:t>
            </a:r>
          </a:p>
          <a:p>
            <a:pPr marL="350838" indent="-350838" eaLnBrk="1" hangingPunct="1">
              <a:lnSpc>
                <a:spcPct val="110000"/>
              </a:lnSpc>
              <a:tabLst>
                <a:tab pos="1331913" algn="l"/>
              </a:tabLst>
            </a:pPr>
            <a:r>
              <a:rPr lang="en-GB" sz="2300" dirty="0" smtClean="0"/>
              <a:t>Barriers to assessing adherence:</a:t>
            </a:r>
          </a:p>
          <a:p>
            <a:pPr marL="639763" lvl="1" indent="-242888" eaLnBrk="1" hangingPunct="1">
              <a:lnSpc>
                <a:spcPct val="110000"/>
              </a:lnSpc>
              <a:buFont typeface="Wingdings" pitchFamily="2" charset="2"/>
              <a:buChar char="§"/>
              <a:tabLst>
                <a:tab pos="1331913" algn="l"/>
              </a:tabLst>
            </a:pPr>
            <a:r>
              <a:rPr lang="en-GB" sz="2000" dirty="0" smtClean="0">
                <a:ea typeface="ＭＳ Ｐゴシック" pitchFamily="34" charset="-128"/>
              </a:rPr>
              <a:t>Patient and physician may prefer to avoid the subject </a:t>
            </a:r>
          </a:p>
          <a:p>
            <a:pPr marL="639763" lvl="1" indent="-242888" eaLnBrk="1" hangingPunct="1">
              <a:lnSpc>
                <a:spcPct val="110000"/>
              </a:lnSpc>
              <a:buFont typeface="Wingdings" pitchFamily="2" charset="2"/>
              <a:buChar char="§"/>
              <a:tabLst>
                <a:tab pos="1331913" algn="l"/>
              </a:tabLst>
            </a:pPr>
            <a:r>
              <a:rPr lang="en-GB" sz="2000" dirty="0" smtClean="0">
                <a:ea typeface="ＭＳ Ｐゴシック" pitchFamily="34" charset="-128"/>
              </a:rPr>
              <a:t>Lack of clear, easy methods for addressing barriers to adherence</a:t>
            </a:r>
          </a:p>
          <a:p>
            <a:pPr marL="639763" lvl="1" indent="-242888" eaLnBrk="1" hangingPunct="1">
              <a:lnSpc>
                <a:spcPct val="110000"/>
              </a:lnSpc>
              <a:buFont typeface="Wingdings" pitchFamily="2" charset="2"/>
              <a:buChar char="§"/>
              <a:tabLst>
                <a:tab pos="1331913" algn="l"/>
              </a:tabLst>
            </a:pPr>
            <a:r>
              <a:rPr lang="en-GB" sz="2000" dirty="0" smtClean="0">
                <a:ea typeface="ＭＳ Ｐゴシック" pitchFamily="34" charset="-128"/>
              </a:rPr>
              <a:t>Perception that little can be done?</a:t>
            </a:r>
          </a:p>
          <a:p>
            <a:pPr marL="350838" indent="-350838" eaLnBrk="1" hangingPunct="1">
              <a:lnSpc>
                <a:spcPct val="110000"/>
              </a:lnSpc>
              <a:tabLst>
                <a:tab pos="1331913" algn="l"/>
              </a:tabLst>
            </a:pPr>
            <a:r>
              <a:rPr lang="en-GB" sz="2300" dirty="0" smtClean="0"/>
              <a:t>Appreciating the factors involved is the first step toward improving adherence</a:t>
            </a:r>
          </a:p>
        </p:txBody>
      </p:sp>
      <p:sp>
        <p:nvSpPr>
          <p:cNvPr id="72708" name="Text Box 4"/>
          <p:cNvSpPr txBox="1">
            <a:spLocks noChangeArrowheads="1"/>
          </p:cNvSpPr>
          <p:nvPr/>
        </p:nvSpPr>
        <p:spPr bwMode="auto">
          <a:xfrm>
            <a:off x="5940425" y="6524625"/>
            <a:ext cx="3095625"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Horne R. </a:t>
            </a:r>
            <a:r>
              <a:rPr lang="en-US" sz="1200" i="1" dirty="0">
                <a:solidFill>
                  <a:schemeClr val="bg1"/>
                </a:solidFill>
                <a:latin typeface="Arial" charset="0"/>
              </a:rPr>
              <a:t>Chest</a:t>
            </a:r>
            <a:r>
              <a:rPr lang="en-US" sz="1200" dirty="0">
                <a:solidFill>
                  <a:schemeClr val="bg1"/>
                </a:solidFill>
                <a:latin typeface="Arial" charset="0"/>
              </a:rPr>
              <a:t>. 2006;130:65S</a:t>
            </a:r>
            <a:r>
              <a:rPr lang="en-US" sz="1200" dirty="0">
                <a:solidFill>
                  <a:schemeClr val="bg1"/>
                </a:solidFill>
                <a:latin typeface="Arial" charset="0"/>
                <a:cs typeface="Arial" charset="0"/>
              </a:rPr>
              <a:t>–</a:t>
            </a:r>
            <a:r>
              <a:rPr lang="en-US" sz="1200" dirty="0">
                <a:solidFill>
                  <a:schemeClr val="bg1"/>
                </a:solidFill>
                <a:latin typeface="Arial" charset="0"/>
              </a:rPr>
              <a:t>72S.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58775" y="539750"/>
            <a:ext cx="8605838" cy="585788"/>
          </a:xfrm>
          <a:prstGeom prst="rect">
            <a:avLst/>
          </a:prstGeom>
          <a:noFill/>
          <a:ln w="9525">
            <a:noFill/>
            <a:miter lim="800000"/>
            <a:headEnd/>
            <a:tailEnd/>
          </a:ln>
        </p:spPr>
        <p:txBody>
          <a:bodyPr/>
          <a:lstStyle/>
          <a:p>
            <a:pPr eaLnBrk="1" hangingPunct="1"/>
            <a:r>
              <a:rPr lang="en-GB" sz="2800" b="1" dirty="0">
                <a:solidFill>
                  <a:schemeClr val="tx2"/>
                </a:solidFill>
                <a:latin typeface="Arial" charset="0"/>
              </a:rPr>
              <a:t>Unintentional versus intentional nonadherence</a:t>
            </a:r>
            <a:br>
              <a:rPr lang="en-GB" sz="2800" b="1" dirty="0">
                <a:solidFill>
                  <a:schemeClr val="tx2"/>
                </a:solidFill>
                <a:latin typeface="Arial" charset="0"/>
              </a:rPr>
            </a:br>
            <a:endParaRPr lang="en-US" sz="2800" b="1" dirty="0">
              <a:solidFill>
                <a:schemeClr val="tx2"/>
              </a:solidFill>
              <a:latin typeface="Arial" charset="0"/>
            </a:endParaRPr>
          </a:p>
        </p:txBody>
      </p:sp>
      <p:pic>
        <p:nvPicPr>
          <p:cNvPr id="74755" name="Picture 3"/>
          <p:cNvPicPr>
            <a:picLocks noChangeAspect="1" noChangeArrowheads="1"/>
          </p:cNvPicPr>
          <p:nvPr/>
        </p:nvPicPr>
        <p:blipFill>
          <a:blip r:embed="rId3" cstate="print"/>
          <a:srcRect/>
          <a:stretch>
            <a:fillRect/>
          </a:stretch>
        </p:blipFill>
        <p:spPr bwMode="auto">
          <a:xfrm>
            <a:off x="827088" y="1125538"/>
            <a:ext cx="6624637" cy="4981575"/>
          </a:xfrm>
          <a:prstGeom prst="rect">
            <a:avLst/>
          </a:prstGeom>
          <a:noFill/>
          <a:ln w="9525">
            <a:noFill/>
            <a:miter lim="800000"/>
            <a:headEnd/>
            <a:tailEnd/>
          </a:ln>
        </p:spPr>
      </p:pic>
      <p:sp>
        <p:nvSpPr>
          <p:cNvPr id="74756" name="Rectangle 4"/>
          <p:cNvSpPr>
            <a:spLocks noChangeArrowheads="1"/>
          </p:cNvSpPr>
          <p:nvPr/>
        </p:nvSpPr>
        <p:spPr bwMode="auto">
          <a:xfrm>
            <a:off x="2627313" y="6524625"/>
            <a:ext cx="6516687" cy="244475"/>
          </a:xfrm>
          <a:prstGeom prst="rect">
            <a:avLst/>
          </a:prstGeom>
          <a:noFill/>
          <a:ln w="9525">
            <a:noFill/>
            <a:miter lim="800000"/>
            <a:headEnd/>
            <a:tailEnd/>
          </a:ln>
        </p:spPr>
        <p:txBody>
          <a:bodyPr>
            <a:spAutoFit/>
          </a:bodyPr>
          <a:lstStyle/>
          <a:p>
            <a:r>
              <a:rPr lang="en-GB" sz="1000" dirty="0">
                <a:solidFill>
                  <a:schemeClr val="bg1"/>
                </a:solidFill>
                <a:latin typeface="Arial" charset="0"/>
              </a:rPr>
              <a:t>Horne R et al. 2005. National Co-ordinating Centre for NHS Service Delivery and Organisation R&amp;D, London.</a:t>
            </a:r>
            <a:endParaRPr lang="en-US" sz="1000" dirty="0"/>
          </a:p>
        </p:txBody>
      </p:sp>
      <p:sp>
        <p:nvSpPr>
          <p:cNvPr id="74757" name="Text Box 5"/>
          <p:cNvSpPr txBox="1">
            <a:spLocks noChangeArrowheads="1"/>
          </p:cNvSpPr>
          <p:nvPr/>
        </p:nvSpPr>
        <p:spPr bwMode="auto">
          <a:xfrm>
            <a:off x="250825" y="5805488"/>
            <a:ext cx="9036050" cy="581025"/>
          </a:xfrm>
          <a:prstGeom prst="rect">
            <a:avLst/>
          </a:prstGeom>
          <a:noFill/>
          <a:ln w="9525">
            <a:noFill/>
            <a:miter lim="800000"/>
            <a:headEnd/>
            <a:tailEnd/>
          </a:ln>
        </p:spPr>
        <p:txBody>
          <a:bodyPr>
            <a:spAutoFit/>
          </a:bodyPr>
          <a:lstStyle/>
          <a:p>
            <a:pPr>
              <a:spcBef>
                <a:spcPct val="50000"/>
              </a:spcBef>
            </a:pPr>
            <a:r>
              <a:rPr lang="en-GB" sz="1600" b="1" dirty="0">
                <a:solidFill>
                  <a:schemeClr val="tx2"/>
                </a:solidFill>
                <a:latin typeface="Arial" charset="0"/>
              </a:rPr>
              <a:t>Intentional nonadherence derives from the balance between the patient’s beliefs about the personal </a:t>
            </a:r>
            <a:r>
              <a:rPr lang="en-GB" sz="1600" b="1" i="1" dirty="0">
                <a:solidFill>
                  <a:schemeClr val="tx2"/>
                </a:solidFill>
                <a:latin typeface="Arial" charset="0"/>
              </a:rPr>
              <a:t>necessity</a:t>
            </a:r>
            <a:r>
              <a:rPr lang="en-GB" sz="1600" b="1" dirty="0">
                <a:solidFill>
                  <a:schemeClr val="tx2"/>
                </a:solidFill>
                <a:latin typeface="Arial" charset="0"/>
              </a:rPr>
              <a:t> of taking a given medication relative to any </a:t>
            </a:r>
            <a:r>
              <a:rPr lang="en-GB" sz="1600" b="1" i="1" dirty="0">
                <a:solidFill>
                  <a:schemeClr val="tx2"/>
                </a:solidFill>
                <a:latin typeface="Arial" charset="0"/>
              </a:rPr>
              <a:t>concerns</a:t>
            </a:r>
            <a:r>
              <a:rPr lang="en-GB" sz="1600" b="1" dirty="0">
                <a:solidFill>
                  <a:schemeClr val="tx2"/>
                </a:solidFill>
                <a:latin typeface="Arial" charset="0"/>
              </a:rPr>
              <a:t> about taking it</a:t>
            </a:r>
            <a:endParaRPr lang="en-US" sz="1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58775" y="539750"/>
            <a:ext cx="8245475" cy="762000"/>
          </a:xfrm>
          <a:noFill/>
        </p:spPr>
        <p:txBody>
          <a:bodyPr/>
          <a:lstStyle/>
          <a:p>
            <a:pPr eaLnBrk="1" hangingPunct="1"/>
            <a:r>
              <a:rPr lang="en-GB" sz="3000" noProof="0" dirty="0" smtClean="0"/>
              <a:t>Nonadherence: identifying the causes</a:t>
            </a:r>
          </a:p>
        </p:txBody>
      </p:sp>
      <p:sp>
        <p:nvSpPr>
          <p:cNvPr id="76803" name="Rectangle 3"/>
          <p:cNvSpPr>
            <a:spLocks noGrp="1" noChangeArrowheads="1"/>
          </p:cNvSpPr>
          <p:nvPr>
            <p:ph type="body" idx="1"/>
          </p:nvPr>
        </p:nvSpPr>
        <p:spPr>
          <a:xfrm>
            <a:off x="250825" y="1125538"/>
            <a:ext cx="8642350" cy="5399087"/>
          </a:xfrm>
          <a:noFill/>
        </p:spPr>
        <p:txBody>
          <a:bodyPr/>
          <a:lstStyle/>
          <a:p>
            <a:pPr marL="350838" indent="-350838" eaLnBrk="1" hangingPunct="1">
              <a:lnSpc>
                <a:spcPct val="100000"/>
              </a:lnSpc>
              <a:tabLst>
                <a:tab pos="1331913" algn="l"/>
              </a:tabLst>
            </a:pPr>
            <a:r>
              <a:rPr lang="en-GB" sz="2400" dirty="0" smtClean="0"/>
              <a:t>Tools for identifying &amp; assessing nonadherence:</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Beliefs about Medicines Questionnaire (BMQ) </a:t>
            </a:r>
            <a:r>
              <a:rPr lang="en-GB" altLang="ja-JP" sz="1600" dirty="0" smtClean="0">
                <a:ea typeface="ＭＳ Ｐゴシック" pitchFamily="34" charset="-128"/>
                <a:cs typeface="Arial" charset="0"/>
              </a:rPr>
              <a:t>—</a:t>
            </a:r>
            <a:r>
              <a:rPr lang="en-GB" altLang="ja-JP" sz="1600" dirty="0" smtClean="0">
                <a:ea typeface="ＭＳ Ｐゴシック" pitchFamily="34" charset="-128"/>
              </a:rPr>
              <a:t> developed to measure necessity beliefs and concerns</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Medication Adherence Report Scale (MARS) — developed to assess patient adherence</a:t>
            </a:r>
            <a:r>
              <a:rPr lang="en-US" altLang="ja-JP" sz="1600" dirty="0" smtClean="0">
                <a:ea typeface="ＭＳ Ｐゴシック" pitchFamily="34" charset="-128"/>
              </a:rPr>
              <a:t> </a:t>
            </a:r>
            <a:endParaRPr lang="en-GB" sz="1600" dirty="0" smtClean="0">
              <a:ea typeface="ＭＳ Ｐゴシック" pitchFamily="34" charset="-128"/>
            </a:endParaRPr>
          </a:p>
          <a:p>
            <a:pPr marL="639763" lvl="1" indent="-242888" eaLnBrk="1" hangingPunct="1">
              <a:lnSpc>
                <a:spcPct val="100000"/>
              </a:lnSpc>
              <a:buFont typeface="Wingdings" pitchFamily="2" charset="2"/>
              <a:buChar char="§"/>
              <a:tabLst>
                <a:tab pos="1331913" algn="l"/>
              </a:tabLst>
            </a:pPr>
            <a:r>
              <a:rPr lang="en-GB" sz="1600" dirty="0" smtClean="0">
                <a:ea typeface="ＭＳ Ｐゴシック" pitchFamily="34" charset="-128"/>
              </a:rPr>
              <a:t>Minimal Asthma Assessment Tool (MAAT)</a:t>
            </a:r>
            <a:r>
              <a:rPr lang="en-GB" altLang="ja-JP" sz="1600" dirty="0" smtClean="0">
                <a:ea typeface="ＭＳ Ｐゴシック" pitchFamily="34" charset="-128"/>
              </a:rPr>
              <a:t> — undergoing pilot testing as </a:t>
            </a:r>
            <a:r>
              <a:rPr lang="en-GB" sz="1600" dirty="0" smtClean="0">
                <a:ea typeface="ＭＳ Ｐゴシック" pitchFamily="34" charset="-128"/>
              </a:rPr>
              <a:t>a simple, self-administered patient questionnaire for use before a clinical consultation to evaluate asthma control, adherence to medication, and comorbidities such as allergic rhinitis and smoking</a:t>
            </a:r>
            <a:r>
              <a:rPr lang="en-US" sz="1500" dirty="0" smtClean="0">
                <a:ea typeface="ＭＳ Ｐゴシック" pitchFamily="34" charset="-128"/>
              </a:rPr>
              <a:t> </a:t>
            </a:r>
            <a:endParaRPr lang="en-GB" sz="1500" dirty="0" smtClean="0">
              <a:ea typeface="ＭＳ Ｐゴシック" pitchFamily="34" charset="-128"/>
            </a:endParaRPr>
          </a:p>
          <a:p>
            <a:pPr marL="350838" indent="-350838" eaLnBrk="1" hangingPunct="1">
              <a:lnSpc>
                <a:spcPct val="100000"/>
              </a:lnSpc>
              <a:tabLst>
                <a:tab pos="1331913" algn="l"/>
              </a:tabLst>
            </a:pPr>
            <a:r>
              <a:rPr lang="en-GB" altLang="ja-JP" sz="2400" dirty="0" smtClean="0"/>
              <a:t>Interventions to facilitate optimal adherence are likely to be more effective if they:</a:t>
            </a:r>
            <a:r>
              <a:rPr lang="en-GB" altLang="ja-JP" sz="1600" dirty="0" smtClean="0"/>
              <a:t> </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Facilitate honest discussion of adherence behaviour</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Identify the mix of perceptual &amp; practical barriers for the individual patient</a:t>
            </a:r>
          </a:p>
          <a:p>
            <a:pPr marL="639763" lvl="1" indent="-242888" eaLnBrk="1" hangingPunct="1">
              <a:lnSpc>
                <a:spcPct val="100000"/>
              </a:lnSpc>
              <a:buFont typeface="Wingdings" pitchFamily="2" charset="2"/>
              <a:buChar char="§"/>
              <a:tabLst>
                <a:tab pos="1331913" algn="l"/>
              </a:tabLst>
            </a:pPr>
            <a:r>
              <a:rPr lang="en-GB" sz="1600" dirty="0" smtClean="0">
                <a:ea typeface="ＭＳ Ｐゴシック" pitchFamily="34" charset="-128"/>
              </a:rPr>
              <a:t>Help clinicians to elicit and respond to patient beliefs and concerns</a:t>
            </a:r>
            <a:endParaRPr lang="en-GB" altLang="ja-JP" sz="1600" dirty="0" smtClean="0">
              <a:ea typeface="ＭＳ Ｐゴシック" pitchFamily="34" charset="-128"/>
            </a:endParaRPr>
          </a:p>
          <a:p>
            <a:pPr marL="350838" indent="-350838" eaLnBrk="1" hangingPunct="1">
              <a:lnSpc>
                <a:spcPct val="100000"/>
              </a:lnSpc>
              <a:tabLst>
                <a:tab pos="1331913" algn="l"/>
              </a:tabLst>
            </a:pPr>
            <a:r>
              <a:rPr lang="en-GB" altLang="ja-JP" sz="2400" dirty="0" smtClean="0"/>
              <a:t>We need to tailor the intervention &amp; support according to specific barriers &amp; patient preferences</a:t>
            </a:r>
            <a:endParaRPr lang="en-GB" sz="2400" dirty="0" smtClean="0"/>
          </a:p>
        </p:txBody>
      </p:sp>
      <p:sp>
        <p:nvSpPr>
          <p:cNvPr id="76804" name="Text Box 4"/>
          <p:cNvSpPr txBox="1">
            <a:spLocks noChangeArrowheads="1"/>
          </p:cNvSpPr>
          <p:nvPr/>
        </p:nvSpPr>
        <p:spPr bwMode="auto">
          <a:xfrm>
            <a:off x="4643438" y="6597650"/>
            <a:ext cx="4392612" cy="274638"/>
          </a:xfrm>
          <a:prstGeom prst="rect">
            <a:avLst/>
          </a:prstGeom>
          <a:noFill/>
          <a:ln w="9525">
            <a:noFill/>
            <a:miter lim="800000"/>
            <a:headEnd/>
            <a:tailEnd/>
          </a:ln>
          <a:effectLst/>
        </p:spPr>
        <p:txBody>
          <a:bodyPr>
            <a:spAutoFit/>
          </a:bodyPr>
          <a:lstStyle/>
          <a:p>
            <a:pPr>
              <a:spcBef>
                <a:spcPct val="50000"/>
              </a:spcBef>
            </a:pPr>
            <a:endParaRPr lang="pt-PT" sz="1200" dirty="0">
              <a:latin typeface="Arial" charset="0"/>
            </a:endParaRPr>
          </a:p>
        </p:txBody>
      </p:sp>
      <p:sp>
        <p:nvSpPr>
          <p:cNvPr id="76805" name="Text Box 5"/>
          <p:cNvSpPr txBox="1">
            <a:spLocks noChangeArrowheads="1"/>
          </p:cNvSpPr>
          <p:nvPr/>
        </p:nvSpPr>
        <p:spPr bwMode="auto">
          <a:xfrm>
            <a:off x="5111750" y="6524625"/>
            <a:ext cx="40322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Introduction</a:t>
            </a:r>
            <a:endParaRPr lang="en-GB" noProof="0" dirty="0"/>
          </a:p>
        </p:txBody>
      </p:sp>
      <p:sp>
        <p:nvSpPr>
          <p:cNvPr id="3" name="Marcador de Posição de Conteúdo 2"/>
          <p:cNvSpPr>
            <a:spLocks noGrp="1"/>
          </p:cNvSpPr>
          <p:nvPr>
            <p:ph idx="1"/>
          </p:nvPr>
        </p:nvSpPr>
        <p:spPr>
          <a:xfrm>
            <a:off x="358774" y="1484784"/>
            <a:ext cx="8317681" cy="3819054"/>
          </a:xfrm>
        </p:spPr>
        <p:txBody>
          <a:bodyPr/>
          <a:lstStyle/>
          <a:p>
            <a:pPr>
              <a:buNone/>
            </a:pPr>
            <a:r>
              <a:rPr lang="en-GB" b="1" dirty="0" smtClean="0"/>
              <a:t>Definition</a:t>
            </a:r>
          </a:p>
          <a:p>
            <a:r>
              <a:rPr lang="en-GB" dirty="0" smtClean="0"/>
              <a:t>Difficult to manage asthma is asthma that either the patient or the clinician finds difficult to manage.</a:t>
            </a:r>
          </a:p>
          <a:p>
            <a:r>
              <a:rPr lang="en-GB" dirty="0" smtClean="0"/>
              <a:t>A patient with difficult to manage asthma has daily symptoms and regular exacerbations despite apparently best treatment.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Picture1.jpg"/>
          <p:cNvPicPr>
            <a:picLocks noChangeAspect="1"/>
          </p:cNvPicPr>
          <p:nvPr/>
        </p:nvPicPr>
        <p:blipFill>
          <a:blip r:embed="rId3" cstate="print"/>
          <a:srcRect l="645" t="5537"/>
          <a:stretch>
            <a:fillRect/>
          </a:stretch>
        </p:blipFill>
        <p:spPr bwMode="auto">
          <a:xfrm>
            <a:off x="250825" y="1700213"/>
            <a:ext cx="8212138" cy="4913312"/>
          </a:xfrm>
          <a:prstGeom prst="rect">
            <a:avLst/>
          </a:prstGeom>
          <a:noFill/>
          <a:ln w="9525">
            <a:noFill/>
            <a:miter lim="800000"/>
            <a:headEnd/>
            <a:tailEnd/>
          </a:ln>
        </p:spPr>
      </p:pic>
      <p:sp>
        <p:nvSpPr>
          <p:cNvPr id="18435" name="5 Título"/>
          <p:cNvSpPr>
            <a:spLocks noGrp="1"/>
          </p:cNvSpPr>
          <p:nvPr>
            <p:ph type="title"/>
          </p:nvPr>
        </p:nvSpPr>
        <p:spPr>
          <a:xfrm>
            <a:off x="5219700" y="2205038"/>
            <a:ext cx="3529013" cy="719137"/>
          </a:xfrm>
        </p:spPr>
        <p:txBody>
          <a:bodyPr/>
          <a:lstStyle/>
          <a:p>
            <a:r>
              <a:rPr lang="en-GB" sz="2800" dirty="0" smtClean="0">
                <a:solidFill>
                  <a:schemeClr val="tx1"/>
                </a:solidFill>
              </a:rPr>
              <a:t>Written action plan</a:t>
            </a:r>
          </a:p>
        </p:txBody>
      </p:sp>
      <p:sp>
        <p:nvSpPr>
          <p:cNvPr id="5" name="4 Rectángulo"/>
          <p:cNvSpPr/>
          <p:nvPr/>
        </p:nvSpPr>
        <p:spPr>
          <a:xfrm>
            <a:off x="468313" y="260350"/>
            <a:ext cx="7343775" cy="1169988"/>
          </a:xfrm>
          <a:prstGeom prst="rect">
            <a:avLst/>
          </a:prstGeom>
          <a:noFill/>
          <a:ln w="9525">
            <a:noFill/>
            <a:miter lim="800000"/>
            <a:headEnd/>
            <a:tailEnd/>
          </a:ln>
        </p:spPr>
        <p:txBody>
          <a:bodyPr/>
          <a:lstStyle/>
          <a:p>
            <a:pPr marL="350838" indent="-350838" eaLnBrk="0" hangingPunct="0">
              <a:tabLst>
                <a:tab pos="1331913" algn="l"/>
              </a:tabLst>
              <a:defRPr/>
            </a:pPr>
            <a:r>
              <a:rPr lang="en-GB" sz="2800" b="1" dirty="0" smtClean="0">
                <a:solidFill>
                  <a:schemeClr val="tx2"/>
                </a:solidFill>
                <a:latin typeface="Arial" charset="0"/>
                <a:cs typeface="+mn-cs"/>
              </a:rPr>
              <a:t>Non </a:t>
            </a:r>
            <a:r>
              <a:rPr lang="en-GB" sz="2800" b="1" dirty="0">
                <a:solidFill>
                  <a:schemeClr val="tx2"/>
                </a:solidFill>
                <a:latin typeface="Arial" charset="0"/>
                <a:cs typeface="+mn-cs"/>
              </a:rPr>
              <a:t>adherence</a:t>
            </a:r>
            <a:endParaRPr lang="en-US" sz="2800" b="1" dirty="0">
              <a:solidFill>
                <a:schemeClr val="tx2"/>
              </a:solidFill>
              <a:latin typeface="Arial" charset="0"/>
              <a:cs typeface="+mn-cs"/>
            </a:endParaRPr>
          </a:p>
          <a:p>
            <a:pPr marL="350838" indent="-350838" eaLnBrk="0" hangingPunct="0">
              <a:tabLst>
                <a:tab pos="1331913" algn="l"/>
              </a:tabLst>
              <a:defRPr/>
            </a:pPr>
            <a:r>
              <a:rPr lang="en-US" sz="2800" b="1" dirty="0">
                <a:solidFill>
                  <a:schemeClr val="accent4"/>
                </a:solidFill>
                <a:latin typeface="Arial" charset="0"/>
                <a:cs typeface="+mn-cs"/>
              </a:rPr>
              <a:t>Action - Provide training on self-management skills</a:t>
            </a:r>
          </a:p>
        </p:txBody>
      </p:sp>
      <p:pic>
        <p:nvPicPr>
          <p:cNvPr id="7" name="Picture 9" descr="tecnica peak"/>
          <p:cNvPicPr>
            <a:picLocks noChangeAspect="1" noChangeArrowheads="1"/>
          </p:cNvPicPr>
          <p:nvPr/>
        </p:nvPicPr>
        <p:blipFill>
          <a:blip r:embed="rId4" cstate="print"/>
          <a:srcRect/>
          <a:stretch>
            <a:fillRect/>
          </a:stretch>
        </p:blipFill>
        <p:spPr bwMode="auto">
          <a:xfrm>
            <a:off x="6227763" y="4149725"/>
            <a:ext cx="2543175" cy="16859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691680" y="177568"/>
            <a:ext cx="5544616" cy="6253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actionpl.jpg"/>
          <p:cNvPicPr>
            <a:picLocks noGrp="1" noChangeAspect="1"/>
          </p:cNvPicPr>
          <p:nvPr>
            <p:ph idx="1"/>
          </p:nvPr>
        </p:nvPicPr>
        <p:blipFill>
          <a:blip r:embed="rId2" cstate="print"/>
          <a:stretch>
            <a:fillRect/>
          </a:stretch>
        </p:blipFill>
        <p:spPr>
          <a:xfrm>
            <a:off x="1979712" y="404664"/>
            <a:ext cx="4680520" cy="578774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317681" cy="762000"/>
          </a:xfrm>
        </p:spPr>
        <p:txBody>
          <a:bodyPr/>
          <a:lstStyle/>
          <a:p>
            <a:r>
              <a:rPr lang="en-GB" sz="3200" dirty="0" smtClean="0"/>
              <a:t>Step 5: exclude alternative or overlapping diagnosis as primary conditions</a:t>
            </a:r>
            <a:br>
              <a:rPr lang="en-GB" sz="3200" dirty="0" smtClean="0"/>
            </a:br>
            <a:endParaRPr lang="en-GB" sz="3200" noProof="0" dirty="0"/>
          </a:p>
        </p:txBody>
      </p:sp>
      <p:pic>
        <p:nvPicPr>
          <p:cNvPr id="4" name="Marcador de Posição de Conteúdo 3" descr="imagesCAVDZXPV.jpg"/>
          <p:cNvPicPr>
            <a:picLocks noGrp="1" noChangeAspect="1"/>
          </p:cNvPicPr>
          <p:nvPr>
            <p:ph idx="1"/>
          </p:nvPr>
        </p:nvPicPr>
        <p:blipFill>
          <a:blip r:embed="rId2" cstate="print"/>
          <a:stretch>
            <a:fillRect/>
          </a:stretch>
        </p:blipFill>
        <p:spPr>
          <a:xfrm>
            <a:off x="4932040" y="2708920"/>
            <a:ext cx="3538567" cy="2376264"/>
          </a:xfrm>
        </p:spPr>
      </p:pic>
      <p:pic>
        <p:nvPicPr>
          <p:cNvPr id="5" name="Imagem 4" descr="imagesCA1U5JWL.jpg"/>
          <p:cNvPicPr>
            <a:picLocks noChangeAspect="1"/>
          </p:cNvPicPr>
          <p:nvPr/>
        </p:nvPicPr>
        <p:blipFill>
          <a:blip r:embed="rId3" cstate="print"/>
          <a:stretch>
            <a:fillRect/>
          </a:stretch>
        </p:blipFill>
        <p:spPr>
          <a:xfrm>
            <a:off x="1979712" y="4149080"/>
            <a:ext cx="2713642" cy="2088232"/>
          </a:xfrm>
          <a:prstGeom prst="rect">
            <a:avLst/>
          </a:prstGeom>
        </p:spPr>
      </p:pic>
      <p:pic>
        <p:nvPicPr>
          <p:cNvPr id="6" name="Imagem 5" descr="imagesCATPL4N9.jpg"/>
          <p:cNvPicPr>
            <a:picLocks noChangeAspect="1"/>
          </p:cNvPicPr>
          <p:nvPr/>
        </p:nvPicPr>
        <p:blipFill>
          <a:blip r:embed="rId4" cstate="print"/>
          <a:stretch>
            <a:fillRect/>
          </a:stretch>
        </p:blipFill>
        <p:spPr>
          <a:xfrm>
            <a:off x="827584" y="1988840"/>
            <a:ext cx="3040862" cy="201622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5625" y="476250"/>
            <a:ext cx="7545388" cy="1368425"/>
          </a:xfrm>
        </p:spPr>
        <p:txBody>
          <a:bodyPr/>
          <a:lstStyle/>
          <a:p>
            <a:pPr>
              <a:defRPr/>
            </a:pPr>
            <a:r>
              <a:rPr lang="en-GB" sz="2800" dirty="0" smtClean="0"/>
              <a:t>Wrong diagnosis or confounding illness</a:t>
            </a:r>
            <a:br>
              <a:rPr lang="en-GB" sz="2800" dirty="0" smtClean="0"/>
            </a:br>
            <a:r>
              <a:rPr lang="en-GB" sz="2800" dirty="0" smtClean="0">
                <a:solidFill>
                  <a:schemeClr val="accent4"/>
                </a:solidFill>
              </a:rPr>
              <a:t>Action - Rule out (or in) confounding illness before changing medications</a:t>
            </a:r>
            <a:endParaRPr lang="en-GB" sz="2800" dirty="0">
              <a:solidFill>
                <a:schemeClr val="accent4"/>
              </a:solidFill>
            </a:endParaRPr>
          </a:p>
        </p:txBody>
      </p:sp>
      <p:sp>
        <p:nvSpPr>
          <p:cNvPr id="21507" name="2 Marcador de contenido"/>
          <p:cNvSpPr>
            <a:spLocks noGrp="1"/>
          </p:cNvSpPr>
          <p:nvPr>
            <p:ph idx="1"/>
          </p:nvPr>
        </p:nvSpPr>
        <p:spPr>
          <a:xfrm>
            <a:off x="900113" y="2133600"/>
            <a:ext cx="7772400" cy="3743325"/>
          </a:xfrm>
        </p:spPr>
        <p:txBody>
          <a:bodyPr/>
          <a:lstStyle/>
          <a:p>
            <a:pPr eaLnBrk="1" hangingPunct="1">
              <a:tabLst>
                <a:tab pos="1331913" algn="l"/>
              </a:tabLst>
            </a:pPr>
            <a:r>
              <a:rPr lang="en-GB" sz="2000" dirty="0" smtClean="0"/>
              <a:t>Chronic rhino-sinusitis, </a:t>
            </a:r>
          </a:p>
          <a:p>
            <a:pPr eaLnBrk="1" hangingPunct="1">
              <a:tabLst>
                <a:tab pos="1331913" algn="l"/>
              </a:tabLst>
            </a:pPr>
            <a:r>
              <a:rPr lang="en-GB" sz="2000" dirty="0" smtClean="0"/>
              <a:t>Reflux disease </a:t>
            </a:r>
          </a:p>
          <a:p>
            <a:pPr eaLnBrk="1" hangingPunct="1">
              <a:tabLst>
                <a:tab pos="1331913" algn="l"/>
              </a:tabLst>
            </a:pPr>
            <a:r>
              <a:rPr lang="en-GB" sz="2000" dirty="0" smtClean="0"/>
              <a:t>Obstructive sleep apnoea syndrome</a:t>
            </a:r>
          </a:p>
          <a:p>
            <a:pPr eaLnBrk="1" hangingPunct="1">
              <a:tabLst>
                <a:tab pos="1331913" algn="l"/>
              </a:tabLst>
            </a:pPr>
            <a:r>
              <a:rPr lang="en-GB" sz="2000" dirty="0" smtClean="0"/>
              <a:t>Cardiac disorders</a:t>
            </a:r>
          </a:p>
          <a:p>
            <a:pPr eaLnBrk="1" hangingPunct="1">
              <a:tabLst>
                <a:tab pos="1331913" algn="l"/>
              </a:tabLst>
            </a:pPr>
            <a:r>
              <a:rPr lang="en-GB" sz="2000" dirty="0" smtClean="0"/>
              <a:t>Vocal cord dysfunction</a:t>
            </a:r>
          </a:p>
          <a:p>
            <a:pPr eaLnBrk="1" hangingPunct="1">
              <a:tabLst>
                <a:tab pos="1331913" algn="l"/>
              </a:tabLst>
            </a:pPr>
            <a:r>
              <a:rPr lang="en-GB" sz="2000" dirty="0" smtClean="0"/>
              <a:t>Anaemia</a:t>
            </a:r>
          </a:p>
          <a:p>
            <a:pPr eaLnBrk="1" hangingPunct="1">
              <a:tabLst>
                <a:tab pos="1331913" algn="l"/>
              </a:tabLst>
            </a:pPr>
            <a:r>
              <a:rPr lang="en-GB" sz="2000" dirty="0" smtClean="0"/>
              <a:t>Obesity</a:t>
            </a:r>
          </a:p>
          <a:p>
            <a:pPr eaLnBrk="1" hangingPunct="1">
              <a:tabLst>
                <a:tab pos="1331913" algn="l"/>
              </a:tabLst>
            </a:pPr>
            <a:r>
              <a:rPr lang="en-GB" sz="2000" dirty="0" smtClean="0"/>
              <a:t>Depression and anxiety</a:t>
            </a:r>
          </a:p>
          <a:p>
            <a:pPr>
              <a:tabLst>
                <a:tab pos="1331913" algn="l"/>
              </a:tabLst>
            </a:pPr>
            <a:endParaRPr lang="en-GB" sz="2400" dirty="0" smtClean="0"/>
          </a:p>
        </p:txBody>
      </p:sp>
      <p:sp>
        <p:nvSpPr>
          <p:cNvPr id="4" name="Rectangle 3"/>
          <p:cNvSpPr txBox="1">
            <a:spLocks noChangeArrowheads="1"/>
          </p:cNvSpPr>
          <p:nvPr/>
        </p:nvSpPr>
        <p:spPr bwMode="auto">
          <a:xfrm>
            <a:off x="179388" y="5876925"/>
            <a:ext cx="8785225" cy="576263"/>
          </a:xfrm>
          <a:prstGeom prst="rect">
            <a:avLst/>
          </a:prstGeom>
          <a:solidFill>
            <a:schemeClr val="tx2">
              <a:lumMod val="60000"/>
              <a:lumOff val="40000"/>
            </a:schemeClr>
          </a:solidFill>
          <a:ln w="9525">
            <a:noFill/>
            <a:miter lim="800000"/>
            <a:headEnd/>
            <a:tailEnd/>
          </a:ln>
        </p:spPr>
        <p:txBody>
          <a:bodyPr/>
          <a:lstStyle/>
          <a:p>
            <a:pPr marL="639763" lvl="1" indent="-242888">
              <a:spcBef>
                <a:spcPct val="20000"/>
              </a:spcBef>
              <a:buClr>
                <a:schemeClr val="tx2"/>
              </a:buClr>
              <a:buSzPct val="100000"/>
              <a:tabLst>
                <a:tab pos="1331913" algn="l"/>
              </a:tabLst>
              <a:defRPr/>
            </a:pPr>
            <a:r>
              <a:rPr lang="en-GB" kern="0" dirty="0">
                <a:solidFill>
                  <a:schemeClr val="accent4"/>
                </a:solidFill>
                <a:latin typeface="+mn-lt"/>
                <a:cs typeface="+mn-cs"/>
              </a:rPr>
              <a:t>Consider occupational asthma for adults with recent onset</a:t>
            </a:r>
            <a:endParaRPr lang="es-ES" kern="0" dirty="0">
              <a:solidFill>
                <a:schemeClr val="accent4"/>
              </a:solidFill>
              <a:latin typeface="+mn-lt"/>
              <a:cs typeface="+mn-cs"/>
            </a:endParaRPr>
          </a:p>
          <a:p>
            <a:pPr marL="639763" lvl="1" indent="-242888">
              <a:spcBef>
                <a:spcPct val="20000"/>
              </a:spcBef>
              <a:buClr>
                <a:schemeClr val="tx2"/>
              </a:buClr>
              <a:buSzPct val="100000"/>
              <a:tabLst>
                <a:tab pos="1331913" algn="l"/>
              </a:tabLst>
              <a:defRPr/>
            </a:pPr>
            <a:endParaRPr lang="en-GB" kern="0" dirty="0">
              <a:solidFill>
                <a:schemeClr val="bg1"/>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sz="2600" kern="0" dirty="0">
              <a:solidFill>
                <a:schemeClr val="bg1"/>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r>
              <a:rPr lang="en-US" sz="2600" kern="0" dirty="0">
                <a:solidFill>
                  <a:schemeClr val="bg1"/>
                </a:solidFill>
                <a:latin typeface="+mn-lt"/>
                <a:cs typeface="+mn-cs"/>
              </a:rPr>
              <a:t> </a:t>
            </a:r>
            <a:endParaRPr lang="en-GB" sz="2600" kern="0" dirty="0">
              <a:solidFill>
                <a:schemeClr val="bg1"/>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kern="0" dirty="0">
              <a:solidFill>
                <a:schemeClr val="bg1"/>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714375" y="1700213"/>
            <a:ext cx="8148638" cy="3894137"/>
          </a:xfrm>
        </p:spPr>
        <p:txBody>
          <a:bodyPr/>
          <a:lstStyle/>
          <a:p>
            <a:pPr eaLnBrk="1" hangingPunct="1">
              <a:buClr>
                <a:srgbClr val="00529B"/>
              </a:buClr>
            </a:pPr>
            <a:r>
              <a:rPr lang="en-GB" sz="2400" dirty="0" smtClean="0"/>
              <a:t>Doubts about diagnosis and tests unavailable:</a:t>
            </a:r>
          </a:p>
          <a:p>
            <a:pPr lvl="1" eaLnBrk="1" hangingPunct="1">
              <a:buClr>
                <a:srgbClr val="00529B"/>
              </a:buClr>
              <a:buFont typeface="Wingdings" pitchFamily="2" charset="2"/>
              <a:buChar char="§"/>
            </a:pPr>
            <a:r>
              <a:rPr lang="en-GB" sz="2000" dirty="0" smtClean="0">
                <a:ea typeface="ＭＳ Ｐゴシック" pitchFamily="34" charset="-128"/>
              </a:rPr>
              <a:t>Bronchoprovocation test</a:t>
            </a:r>
          </a:p>
          <a:p>
            <a:pPr lvl="1" eaLnBrk="1" hangingPunct="1">
              <a:buClr>
                <a:srgbClr val="00529B"/>
              </a:buClr>
              <a:buFont typeface="Wingdings" pitchFamily="2" charset="2"/>
              <a:buChar char="§"/>
            </a:pPr>
            <a:r>
              <a:rPr lang="en-GB" sz="2000" dirty="0" smtClean="0">
                <a:ea typeface="ＭＳ Ｐゴシック" pitchFamily="34" charset="-128"/>
              </a:rPr>
              <a:t>Allergy test</a:t>
            </a:r>
          </a:p>
          <a:p>
            <a:pPr lvl="1" eaLnBrk="1" hangingPunct="1">
              <a:buClr>
                <a:srgbClr val="00529B"/>
              </a:buClr>
              <a:buFont typeface="Wingdings" pitchFamily="2" charset="2"/>
              <a:buChar char="§"/>
            </a:pPr>
            <a:r>
              <a:rPr lang="en-GB" sz="2000" dirty="0" smtClean="0">
                <a:ea typeface="ＭＳ Ｐゴシック" pitchFamily="34" charset="-128"/>
              </a:rPr>
              <a:t>Rhino fibro-scope</a:t>
            </a:r>
          </a:p>
          <a:p>
            <a:pPr eaLnBrk="1" hangingPunct="1">
              <a:buClr>
                <a:srgbClr val="00529B"/>
              </a:buClr>
            </a:pPr>
            <a:r>
              <a:rPr lang="en-GB" sz="2400" dirty="0" smtClean="0"/>
              <a:t>Occupational asthma </a:t>
            </a:r>
          </a:p>
          <a:p>
            <a:pPr eaLnBrk="1" hangingPunct="1">
              <a:buClr>
                <a:srgbClr val="00529B"/>
              </a:buClr>
            </a:pPr>
            <a:r>
              <a:rPr lang="en-GB" sz="2400" dirty="0" smtClean="0"/>
              <a:t>Treating co-morbidities</a:t>
            </a:r>
          </a:p>
          <a:p>
            <a:pPr eaLnBrk="1" hangingPunct="1">
              <a:buClr>
                <a:srgbClr val="00529B"/>
              </a:buClr>
            </a:pPr>
            <a:r>
              <a:rPr lang="en-GB" sz="2400" dirty="0" smtClean="0"/>
              <a:t>Pregnancy in a bad controlled patient</a:t>
            </a:r>
          </a:p>
          <a:p>
            <a:pPr eaLnBrk="1" hangingPunct="1">
              <a:buClr>
                <a:srgbClr val="00529B"/>
              </a:buClr>
            </a:pPr>
            <a:r>
              <a:rPr lang="en-GB" sz="2400" dirty="0" smtClean="0"/>
              <a:t>Not available treatments (immunotherapy…)</a:t>
            </a:r>
          </a:p>
        </p:txBody>
      </p:sp>
      <p:sp>
        <p:nvSpPr>
          <p:cNvPr id="131075" name="Rectangle 3"/>
          <p:cNvSpPr>
            <a:spLocks noGrp="1" noChangeArrowheads="1"/>
          </p:cNvSpPr>
          <p:nvPr>
            <p:ph type="title" idx="4294967295"/>
          </p:nvPr>
        </p:nvSpPr>
        <p:spPr>
          <a:xfrm>
            <a:off x="468313" y="404813"/>
            <a:ext cx="7580312" cy="765175"/>
          </a:xfrm>
        </p:spPr>
        <p:txBody>
          <a:bodyPr/>
          <a:lstStyle/>
          <a:p>
            <a:pPr eaLnBrk="1" hangingPunct="1">
              <a:defRPr/>
            </a:pPr>
            <a:r>
              <a:rPr lang="en-GB" sz="2800" dirty="0" smtClean="0"/>
              <a:t>Wrong diagnosis or confounding illness </a:t>
            </a:r>
            <a:br>
              <a:rPr lang="en-GB" sz="2800" dirty="0" smtClean="0"/>
            </a:br>
            <a:r>
              <a:rPr lang="en-GB" sz="2800" dirty="0" smtClean="0">
                <a:solidFill>
                  <a:schemeClr val="accent4"/>
                </a:solidFill>
              </a:rPr>
              <a:t>Should we refer to secondary care?</a:t>
            </a:r>
          </a:p>
        </p:txBody>
      </p:sp>
      <p:sp>
        <p:nvSpPr>
          <p:cNvPr id="4" name="3 Rectángulo"/>
          <p:cNvSpPr/>
          <p:nvPr/>
        </p:nvSpPr>
        <p:spPr>
          <a:xfrm>
            <a:off x="827088" y="5732463"/>
            <a:ext cx="6913562" cy="534987"/>
          </a:xfrm>
          <a:prstGeom prst="rect">
            <a:avLst/>
          </a:prstGeom>
          <a:solidFill>
            <a:schemeClr val="tx2">
              <a:lumMod val="40000"/>
              <a:lumOff val="60000"/>
            </a:schemeClr>
          </a:solidFill>
          <a:ln w="9525">
            <a:noFill/>
            <a:miter lim="800000"/>
            <a:headEnd/>
            <a:tailEnd/>
          </a:ln>
        </p:spPr>
        <p:txBody>
          <a:bodyPr/>
          <a:lstStyle/>
          <a:p>
            <a:pPr>
              <a:spcBef>
                <a:spcPct val="20000"/>
              </a:spcBef>
              <a:buClr>
                <a:schemeClr val="tx2"/>
              </a:buClr>
              <a:tabLst>
                <a:tab pos="1331913" algn="l"/>
              </a:tabLst>
              <a:defRPr/>
            </a:pPr>
            <a:r>
              <a:rPr lang="en-US" b="1" kern="0" dirty="0">
                <a:latin typeface="+mn-lt"/>
                <a:cs typeface="+mn-cs"/>
              </a:rPr>
              <a:t>5% suffering from difficult to control asthma</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101657" cy="762000"/>
          </a:xfrm>
        </p:spPr>
        <p:txBody>
          <a:bodyPr/>
          <a:lstStyle/>
          <a:p>
            <a:r>
              <a:rPr lang="en-GB" sz="3200" noProof="0" dirty="0" smtClean="0"/>
              <a:t>Step 6: Identify and treat c</a:t>
            </a:r>
            <a:r>
              <a:rPr lang="en-GB" sz="3200" dirty="0" smtClean="0"/>
              <a:t>o-morbidities</a:t>
            </a:r>
            <a:endParaRPr lang="en-GB" sz="3200" noProof="0" dirty="0"/>
          </a:p>
        </p:txBody>
      </p:sp>
      <p:pic>
        <p:nvPicPr>
          <p:cNvPr id="4" name="Marcador de Posição de Conteúdo 3" descr="imagesCA353BHV.jpg"/>
          <p:cNvPicPr>
            <a:picLocks noGrp="1" noChangeAspect="1"/>
          </p:cNvPicPr>
          <p:nvPr>
            <p:ph idx="1"/>
          </p:nvPr>
        </p:nvPicPr>
        <p:blipFill>
          <a:blip r:embed="rId2" cstate="print"/>
          <a:stretch>
            <a:fillRect/>
          </a:stretch>
        </p:blipFill>
        <p:spPr>
          <a:xfrm>
            <a:off x="251520" y="1628800"/>
            <a:ext cx="3400902" cy="2254946"/>
          </a:xfrm>
        </p:spPr>
      </p:pic>
      <p:pic>
        <p:nvPicPr>
          <p:cNvPr id="7" name="Imagem 6" descr="imagesCATGES8Q.jpg"/>
          <p:cNvPicPr>
            <a:picLocks noChangeAspect="1"/>
          </p:cNvPicPr>
          <p:nvPr/>
        </p:nvPicPr>
        <p:blipFill>
          <a:blip r:embed="rId3" cstate="print"/>
          <a:stretch>
            <a:fillRect/>
          </a:stretch>
        </p:blipFill>
        <p:spPr>
          <a:xfrm>
            <a:off x="2339752" y="4149080"/>
            <a:ext cx="2458819" cy="2049016"/>
          </a:xfrm>
          <a:prstGeom prst="rect">
            <a:avLst/>
          </a:prstGeom>
        </p:spPr>
      </p:pic>
      <p:pic>
        <p:nvPicPr>
          <p:cNvPr id="8" name="Imagem 7" descr="ee_tracemaster_300px.jpg"/>
          <p:cNvPicPr>
            <a:picLocks noChangeAspect="1"/>
          </p:cNvPicPr>
          <p:nvPr/>
        </p:nvPicPr>
        <p:blipFill>
          <a:blip r:embed="rId4" cstate="print"/>
          <a:stretch>
            <a:fillRect/>
          </a:stretch>
        </p:blipFill>
        <p:spPr>
          <a:xfrm>
            <a:off x="3995936" y="1412776"/>
            <a:ext cx="2625080" cy="2100064"/>
          </a:xfrm>
          <a:prstGeom prst="rect">
            <a:avLst/>
          </a:prstGeom>
        </p:spPr>
      </p:pic>
      <p:pic>
        <p:nvPicPr>
          <p:cNvPr id="5" name="Imagem 4" descr="imagesCAY20AZ0.jpg"/>
          <p:cNvPicPr>
            <a:picLocks noChangeAspect="1"/>
          </p:cNvPicPr>
          <p:nvPr/>
        </p:nvPicPr>
        <p:blipFill>
          <a:blip r:embed="rId5" cstate="print"/>
          <a:stretch>
            <a:fillRect/>
          </a:stretch>
        </p:blipFill>
        <p:spPr>
          <a:xfrm>
            <a:off x="6084168" y="3212976"/>
            <a:ext cx="2670423" cy="244315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7185025" cy="762000"/>
          </a:xfrm>
          <a:noFill/>
        </p:spPr>
        <p:txBody>
          <a:bodyPr/>
          <a:lstStyle/>
          <a:p>
            <a:pPr eaLnBrk="1" hangingPunct="1"/>
            <a:r>
              <a:rPr lang="en-GB" sz="3100" dirty="0" smtClean="0"/>
              <a:t>Co morbidities can worsen asthma symptoms </a:t>
            </a:r>
            <a:r>
              <a:rPr lang="en-GB" sz="3100" dirty="0" smtClean="0">
                <a:cs typeface="Arial" charset="0"/>
              </a:rPr>
              <a:t>- </a:t>
            </a:r>
            <a:r>
              <a:rPr lang="en-GB" sz="3100" dirty="0" smtClean="0"/>
              <a:t>identify and treat them</a:t>
            </a:r>
            <a:br>
              <a:rPr lang="en-GB" sz="3100" dirty="0" smtClean="0"/>
            </a:br>
            <a:endParaRPr lang="en-GB" sz="3100" dirty="0" smtClean="0"/>
          </a:p>
        </p:txBody>
      </p:sp>
      <p:sp>
        <p:nvSpPr>
          <p:cNvPr id="48131" name="Rectangle 3"/>
          <p:cNvSpPr>
            <a:spLocks noGrp="1" noChangeArrowheads="1"/>
          </p:cNvSpPr>
          <p:nvPr>
            <p:ph type="body" idx="1"/>
          </p:nvPr>
        </p:nvSpPr>
        <p:spPr>
          <a:xfrm>
            <a:off x="468313" y="2133600"/>
            <a:ext cx="8351837" cy="4176713"/>
          </a:xfrm>
          <a:noFill/>
        </p:spPr>
        <p:txBody>
          <a:bodyPr/>
          <a:lstStyle/>
          <a:p>
            <a:pPr marL="350838" indent="-350838" eaLnBrk="1" hangingPunct="1">
              <a:lnSpc>
                <a:spcPct val="110000"/>
              </a:lnSpc>
              <a:tabLst>
                <a:tab pos="1331913" algn="l"/>
              </a:tabLst>
            </a:pPr>
            <a:r>
              <a:rPr lang="en-GB" sz="2800" dirty="0" smtClean="0"/>
              <a:t>allergic rhinitis</a:t>
            </a:r>
          </a:p>
          <a:p>
            <a:pPr marL="350838" indent="-350838" eaLnBrk="1" hangingPunct="1">
              <a:lnSpc>
                <a:spcPct val="110000"/>
              </a:lnSpc>
              <a:tabLst>
                <a:tab pos="1331913" algn="l"/>
              </a:tabLst>
            </a:pPr>
            <a:r>
              <a:rPr lang="en-GB" sz="2800" dirty="0" smtClean="0"/>
              <a:t>COPD</a:t>
            </a:r>
          </a:p>
          <a:p>
            <a:pPr marL="350838" indent="-350838" eaLnBrk="1" hangingPunct="1">
              <a:lnSpc>
                <a:spcPct val="110000"/>
              </a:lnSpc>
              <a:tabLst>
                <a:tab pos="1331913" algn="l"/>
              </a:tabLst>
            </a:pPr>
            <a:r>
              <a:rPr lang="en-GB" sz="2800" dirty="0" smtClean="0"/>
              <a:t>gastro-oesophageal reflux disease (GERD)</a:t>
            </a:r>
          </a:p>
          <a:p>
            <a:pPr marL="350838" indent="-350838" eaLnBrk="1" hangingPunct="1">
              <a:lnSpc>
                <a:spcPct val="110000"/>
              </a:lnSpc>
              <a:tabLst>
                <a:tab pos="1331913" algn="l"/>
              </a:tabLst>
            </a:pPr>
            <a:r>
              <a:rPr lang="en-GB" sz="2800" dirty="0" smtClean="0"/>
              <a:t>respiratory infection</a:t>
            </a:r>
          </a:p>
          <a:p>
            <a:pPr marL="350838" indent="-350838" eaLnBrk="1" hangingPunct="1">
              <a:lnSpc>
                <a:spcPct val="110000"/>
              </a:lnSpc>
              <a:tabLst>
                <a:tab pos="1331913" algn="l"/>
              </a:tabLst>
            </a:pPr>
            <a:r>
              <a:rPr lang="en-GB" sz="2800" dirty="0" smtClean="0"/>
              <a:t>cardiac disorders</a:t>
            </a:r>
          </a:p>
          <a:p>
            <a:pPr marL="350838" indent="-350838" eaLnBrk="1" hangingPunct="1">
              <a:lnSpc>
                <a:spcPct val="110000"/>
              </a:lnSpc>
              <a:tabLst>
                <a:tab pos="1331913" algn="l"/>
              </a:tabLst>
            </a:pPr>
            <a:r>
              <a:rPr lang="en-GB" sz="2800" dirty="0" smtClean="0"/>
              <a:t>anaemia</a:t>
            </a:r>
          </a:p>
          <a:p>
            <a:pPr marL="350838" indent="-350838" eaLnBrk="1" hangingPunct="1">
              <a:lnSpc>
                <a:spcPct val="110000"/>
              </a:lnSpc>
              <a:tabLst>
                <a:tab pos="1331913" algn="l"/>
              </a:tabLst>
            </a:pPr>
            <a:r>
              <a:rPr lang="en-GB" sz="2800" dirty="0" smtClean="0"/>
              <a:t>vocal cord dysfunction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620713"/>
            <a:ext cx="7526337" cy="720725"/>
          </a:xfrm>
          <a:noFill/>
        </p:spPr>
        <p:txBody>
          <a:bodyPr/>
          <a:lstStyle/>
          <a:p>
            <a:pPr eaLnBrk="1" hangingPunct="1"/>
            <a:r>
              <a:rPr lang="en-GB" sz="3600" dirty="0" smtClean="0"/>
              <a:t>Concomitant rhinitis</a:t>
            </a:r>
          </a:p>
        </p:txBody>
      </p:sp>
      <p:sp>
        <p:nvSpPr>
          <p:cNvPr id="62467" name="Rectangle 3"/>
          <p:cNvSpPr>
            <a:spLocks noGrp="1" noChangeArrowheads="1"/>
          </p:cNvSpPr>
          <p:nvPr>
            <p:ph type="body" idx="1"/>
          </p:nvPr>
        </p:nvSpPr>
        <p:spPr>
          <a:xfrm>
            <a:off x="468313" y="1628775"/>
            <a:ext cx="8353425" cy="4752975"/>
          </a:xfrm>
          <a:noFill/>
        </p:spPr>
        <p:txBody>
          <a:bodyPr/>
          <a:lstStyle/>
          <a:p>
            <a:pPr marL="350838" indent="-350838" eaLnBrk="1" hangingPunct="1">
              <a:tabLst>
                <a:tab pos="1331913" algn="l"/>
              </a:tabLst>
            </a:pPr>
            <a:r>
              <a:rPr lang="en-GB" sz="2200" dirty="0" smtClean="0"/>
              <a:t>Patients with asthma &amp; concomitant rhinitis use more health care resources than those without rhinitis </a:t>
            </a:r>
          </a:p>
          <a:p>
            <a:pPr marL="350838" indent="-350838" eaLnBrk="1" hangingPunct="1">
              <a:tabLst>
                <a:tab pos="1331913" algn="l"/>
              </a:tabLst>
            </a:pPr>
            <a:r>
              <a:rPr lang="en-GB" sz="2200" dirty="0" smtClean="0"/>
              <a:t>In epidemiologic studies in the UK:</a:t>
            </a:r>
          </a:p>
          <a:p>
            <a:pPr marL="639763" lvl="1" indent="-242888" eaLnBrk="1" hangingPunct="1">
              <a:buFont typeface="Wingdings" pitchFamily="2" charset="2"/>
              <a:buChar char="§"/>
              <a:tabLst>
                <a:tab pos="1331913" algn="l"/>
              </a:tabLst>
            </a:pPr>
            <a:r>
              <a:rPr lang="en-GB" sz="2000" dirty="0" smtClean="0">
                <a:ea typeface="ＭＳ Ｐゴシック" pitchFamily="34" charset="-128"/>
              </a:rPr>
              <a:t>Adults with asthma &amp; concomitant rhinitis were </a:t>
            </a:r>
            <a:r>
              <a:rPr lang="en-GB" altLang="ja-JP" sz="2000" dirty="0" smtClean="0">
                <a:ea typeface="ＭＳ Ｐゴシック" pitchFamily="34" charset="-128"/>
              </a:rPr>
              <a:t>50% more likely to be hospitalised for their asthma &amp; significantly more likely to visit their primary care physician than those without rhinitis</a:t>
            </a:r>
            <a:endParaRPr lang="en-US" altLang="ja-JP" sz="2000" dirty="0" smtClean="0">
              <a:ea typeface="ＭＳ Ｐゴシック" pitchFamily="34" charset="-128"/>
            </a:endParaRPr>
          </a:p>
          <a:p>
            <a:pPr marL="639763" lvl="1" indent="-242888" eaLnBrk="1" hangingPunct="1">
              <a:buFont typeface="Wingdings" pitchFamily="2" charset="2"/>
              <a:buChar char="§"/>
              <a:tabLst>
                <a:tab pos="1331913" algn="l"/>
              </a:tabLst>
            </a:pPr>
            <a:r>
              <a:rPr lang="en-US" altLang="ja-JP" sz="2000" dirty="0" smtClean="0">
                <a:ea typeface="ＭＳ Ｐゴシック" pitchFamily="34" charset="-128"/>
              </a:rPr>
              <a:t>Children with asthma &amp; concomitant rhinitis had </a:t>
            </a:r>
            <a:r>
              <a:rPr lang="en-GB" altLang="ja-JP" sz="2000" dirty="0" smtClean="0">
                <a:ea typeface="ＭＳ Ｐゴシック" pitchFamily="34" charset="-128"/>
              </a:rPr>
              <a:t>double the likelihood of being hospitalised and significantly increased likelihood of a physician visit for asthma</a:t>
            </a:r>
            <a:r>
              <a:rPr lang="en-US" altLang="ja-JP" sz="2000" dirty="0" smtClean="0">
                <a:ea typeface="ＭＳ Ｐゴシック" pitchFamily="34" charset="-128"/>
              </a:rPr>
              <a:t> than those without rhinitis</a:t>
            </a:r>
          </a:p>
          <a:p>
            <a:pPr marL="350838" indent="-350838" eaLnBrk="1" hangingPunct="1">
              <a:tabLst>
                <a:tab pos="1331913" algn="l"/>
              </a:tabLst>
            </a:pPr>
            <a:r>
              <a:rPr lang="en-US" sz="2200" dirty="0" smtClean="0"/>
              <a:t>&gt;50% of patients with asthma have rhinitis </a:t>
            </a:r>
          </a:p>
          <a:p>
            <a:pPr marL="639763" lvl="1" indent="-242888" eaLnBrk="1" hangingPunct="1">
              <a:buFont typeface="Wingdings" pitchFamily="2" charset="2"/>
              <a:buChar char="§"/>
              <a:tabLst>
                <a:tab pos="1331913" algn="l"/>
              </a:tabLst>
            </a:pPr>
            <a:r>
              <a:rPr lang="en-GB" sz="2000" dirty="0" smtClean="0">
                <a:ea typeface="ＭＳ Ｐゴシック" pitchFamily="34" charset="-128"/>
              </a:rPr>
              <a:t>Both allergic &amp; nonallergic rhinitis are linked to asthma</a:t>
            </a:r>
          </a:p>
        </p:txBody>
      </p:sp>
      <p:sp>
        <p:nvSpPr>
          <p:cNvPr id="62468" name="Text Box 4"/>
          <p:cNvSpPr txBox="1">
            <a:spLocks noChangeArrowheads="1"/>
          </p:cNvSpPr>
          <p:nvPr/>
        </p:nvSpPr>
        <p:spPr bwMode="auto">
          <a:xfrm>
            <a:off x="2339975" y="6597650"/>
            <a:ext cx="6804025" cy="184666"/>
          </a:xfrm>
          <a:prstGeom prst="rect">
            <a:avLst/>
          </a:prstGeom>
          <a:solidFill>
            <a:schemeClr val="tx1">
              <a:alpha val="0"/>
            </a:schemeClr>
          </a:solidFill>
          <a:ln w="9525">
            <a:noFill/>
            <a:miter lim="800000"/>
            <a:headEnd/>
            <a:tailEnd/>
          </a:ln>
        </p:spPr>
        <p:txBody>
          <a:bodyPr tIns="0" bIns="0">
            <a:spAutoFit/>
          </a:bodyPr>
          <a:lstStyle/>
          <a:p>
            <a:r>
              <a:rPr lang="da-DK" sz="1200" dirty="0">
                <a:solidFill>
                  <a:schemeClr val="bg1"/>
                </a:solidFill>
                <a:latin typeface="Arial" charset="0"/>
              </a:rPr>
              <a:t>Price D et al</a:t>
            </a:r>
            <a:r>
              <a:rPr lang="en-US" sz="1200" dirty="0">
                <a:solidFill>
                  <a:schemeClr val="bg1"/>
                </a:solidFill>
                <a:latin typeface="Arial" charset="0"/>
              </a:rPr>
              <a:t> </a:t>
            </a:r>
            <a:r>
              <a:rPr lang="en-US" sz="1200" i="1" dirty="0">
                <a:solidFill>
                  <a:schemeClr val="bg1"/>
                </a:solidFill>
                <a:latin typeface="Arial" charset="0"/>
              </a:rPr>
              <a:t>Clin Exp Allergy.</a:t>
            </a:r>
            <a:r>
              <a:rPr lang="en-US" sz="1200" dirty="0">
                <a:solidFill>
                  <a:schemeClr val="bg1"/>
                </a:solidFill>
                <a:latin typeface="Arial" charset="0"/>
              </a:rPr>
              <a:t> 2005;35:282–7.    </a:t>
            </a:r>
            <a:r>
              <a:rPr lang="en-GB" sz="1200" dirty="0">
                <a:solidFill>
                  <a:schemeClr val="bg1"/>
                </a:solidFill>
                <a:latin typeface="Arial" charset="0"/>
              </a:rPr>
              <a:t>Thomas M et al. </a:t>
            </a:r>
            <a:r>
              <a:rPr lang="en-GB" sz="1200" i="1" dirty="0">
                <a:solidFill>
                  <a:schemeClr val="bg1"/>
                </a:solidFill>
                <a:latin typeface="Arial" charset="0"/>
              </a:rPr>
              <a:t>Pediatrics.</a:t>
            </a:r>
            <a:r>
              <a:rPr lang="en-GB" sz="1200" dirty="0">
                <a:solidFill>
                  <a:schemeClr val="bg1"/>
                </a:solidFill>
                <a:latin typeface="Arial" charset="0"/>
              </a:rPr>
              <a:t> 2005;115:129</a:t>
            </a:r>
            <a:r>
              <a:rPr lang="en-US" sz="1200" dirty="0">
                <a:solidFill>
                  <a:schemeClr val="bg1"/>
                </a:solidFill>
                <a:latin typeface="Arial" charset="0"/>
              </a:rPr>
              <a:t>–</a:t>
            </a:r>
            <a:r>
              <a:rPr lang="en-GB" sz="1200" dirty="0">
                <a:solidFill>
                  <a:schemeClr val="bg1"/>
                </a:solidFill>
                <a:latin typeface="Arial" charset="0"/>
              </a:rPr>
              <a:t>34.</a:t>
            </a:r>
            <a:endParaRPr 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8775" y="539750"/>
            <a:ext cx="8029575" cy="762000"/>
          </a:xfrm>
          <a:noFill/>
        </p:spPr>
        <p:txBody>
          <a:bodyPr/>
          <a:lstStyle/>
          <a:p>
            <a:pPr eaLnBrk="1" hangingPunct="1"/>
            <a:r>
              <a:rPr lang="en-GB" sz="3600" dirty="0" smtClean="0"/>
              <a:t>Evidence linking asthma &amp; rhinitis</a:t>
            </a:r>
          </a:p>
        </p:txBody>
      </p:sp>
      <p:sp>
        <p:nvSpPr>
          <p:cNvPr id="64515" name="Rectangle 3"/>
          <p:cNvSpPr>
            <a:spLocks noGrp="1" noChangeArrowheads="1"/>
          </p:cNvSpPr>
          <p:nvPr>
            <p:ph type="body" idx="1"/>
          </p:nvPr>
        </p:nvSpPr>
        <p:spPr>
          <a:xfrm>
            <a:off x="395288" y="1412875"/>
            <a:ext cx="8605837" cy="4781550"/>
          </a:xfrm>
          <a:noFill/>
        </p:spPr>
        <p:txBody>
          <a:bodyPr/>
          <a:lstStyle/>
          <a:p>
            <a:pPr marL="350838" indent="-350838" eaLnBrk="1" hangingPunct="1">
              <a:tabLst>
                <a:tab pos="1331913" algn="l"/>
              </a:tabLst>
            </a:pPr>
            <a:r>
              <a:rPr lang="en-GB" sz="2800" dirty="0" smtClean="0"/>
              <a:t>&gt;50% of patients with asthma have rhinitis</a:t>
            </a:r>
          </a:p>
          <a:p>
            <a:pPr marL="350838" indent="-350838" eaLnBrk="1" hangingPunct="1">
              <a:tabLst>
                <a:tab pos="1331913" algn="l"/>
              </a:tabLst>
            </a:pPr>
            <a:r>
              <a:rPr lang="en-GB" sz="2800" dirty="0" smtClean="0"/>
              <a:t>Similar epidemiology</a:t>
            </a:r>
          </a:p>
          <a:p>
            <a:pPr marL="350838" indent="-350838" eaLnBrk="1" hangingPunct="1">
              <a:tabLst>
                <a:tab pos="1331913" algn="l"/>
              </a:tabLst>
            </a:pPr>
            <a:r>
              <a:rPr lang="en-GB" sz="2800" dirty="0" smtClean="0"/>
              <a:t>Common triggers</a:t>
            </a:r>
          </a:p>
          <a:p>
            <a:pPr marL="350838" indent="-350838" eaLnBrk="1" hangingPunct="1">
              <a:tabLst>
                <a:tab pos="1331913" algn="l"/>
              </a:tabLst>
            </a:pPr>
            <a:r>
              <a:rPr lang="en-GB" sz="2800" dirty="0" smtClean="0"/>
              <a:t>Similar pattern of inflammation: </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T helper type 2 cells, mast cells, eosinophils</a:t>
            </a:r>
          </a:p>
          <a:p>
            <a:pPr marL="350838" indent="-350838" eaLnBrk="1" hangingPunct="1">
              <a:tabLst>
                <a:tab pos="1331913" algn="l"/>
              </a:tabLst>
            </a:pPr>
            <a:r>
              <a:rPr lang="en-GB" sz="2800" dirty="0" smtClean="0"/>
              <a:t>Nasal challenge results in asthmatic inflammation &amp; vice versa</a:t>
            </a:r>
          </a:p>
          <a:p>
            <a:pPr marL="350838" indent="-350838" eaLnBrk="1" hangingPunct="1">
              <a:tabLst>
                <a:tab pos="1331913" algn="l"/>
              </a:tabLst>
            </a:pPr>
            <a:r>
              <a:rPr lang="en-GB" sz="2800" dirty="0" smtClean="0"/>
              <a:t>Rhinitis predicts development of asthma</a:t>
            </a:r>
            <a:endParaRPr lang="en-US" sz="3200" dirty="0" smtClean="0"/>
          </a:p>
        </p:txBody>
      </p:sp>
      <p:sp>
        <p:nvSpPr>
          <p:cNvPr id="64516" name="Text Box 4"/>
          <p:cNvSpPr txBox="1">
            <a:spLocks noChangeArrowheads="1"/>
          </p:cNvSpPr>
          <p:nvPr/>
        </p:nvSpPr>
        <p:spPr bwMode="auto">
          <a:xfrm>
            <a:off x="5724525" y="6524625"/>
            <a:ext cx="3095625"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Thomas M. </a:t>
            </a:r>
            <a:r>
              <a:rPr lang="en-US" sz="1200" i="1" dirty="0">
                <a:solidFill>
                  <a:schemeClr val="bg1"/>
                </a:solidFill>
                <a:latin typeface="Arial" charset="0"/>
              </a:rPr>
              <a:t>BMC Pulm Med</a:t>
            </a:r>
            <a:r>
              <a:rPr lang="en-US" sz="1200" dirty="0">
                <a:solidFill>
                  <a:schemeClr val="bg1"/>
                </a:solidFill>
                <a:latin typeface="Arial" charset="0"/>
              </a:rPr>
              <a:t>. 2006;6:S4.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Introduction</a:t>
            </a:r>
            <a:endParaRPr lang="en-GB" dirty="0"/>
          </a:p>
        </p:txBody>
      </p:sp>
      <p:sp>
        <p:nvSpPr>
          <p:cNvPr id="3" name="Marcador de Posição de Conteúdo 2"/>
          <p:cNvSpPr>
            <a:spLocks noGrp="1"/>
          </p:cNvSpPr>
          <p:nvPr>
            <p:ph idx="1"/>
          </p:nvPr>
        </p:nvSpPr>
        <p:spPr/>
        <p:txBody>
          <a:bodyPr/>
          <a:lstStyle/>
          <a:p>
            <a:r>
              <a:rPr lang="en-GB" dirty="0" smtClean="0"/>
              <a:t>There are two main groups of patients with difficult to manage asthma:</a:t>
            </a:r>
          </a:p>
          <a:p>
            <a:r>
              <a:rPr lang="en-GB" dirty="0" smtClean="0"/>
              <a:t>People whose asthma has been controlled in the past but who have now lost control.</a:t>
            </a:r>
          </a:p>
          <a:p>
            <a:r>
              <a:rPr lang="en-GB" dirty="0" smtClean="0"/>
              <a:t>People whose asthma has never been controlled.</a:t>
            </a:r>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5288" y="620713"/>
            <a:ext cx="7526337" cy="720725"/>
          </a:xfrm>
          <a:noFill/>
        </p:spPr>
        <p:txBody>
          <a:bodyPr/>
          <a:lstStyle/>
          <a:p>
            <a:pPr eaLnBrk="1" hangingPunct="1"/>
            <a:r>
              <a:rPr lang="en-GB" sz="3600" dirty="0" smtClean="0"/>
              <a:t>Clinical approach to rhinitis</a:t>
            </a:r>
          </a:p>
        </p:txBody>
      </p:sp>
      <p:sp>
        <p:nvSpPr>
          <p:cNvPr id="68611" name="Rectangle 3"/>
          <p:cNvSpPr>
            <a:spLocks noGrp="1" noChangeArrowheads="1"/>
          </p:cNvSpPr>
          <p:nvPr>
            <p:ph type="body" idx="1"/>
          </p:nvPr>
        </p:nvSpPr>
        <p:spPr>
          <a:xfrm>
            <a:off x="468313" y="1341438"/>
            <a:ext cx="8353425" cy="5040312"/>
          </a:xfrm>
          <a:noFill/>
        </p:spPr>
        <p:txBody>
          <a:bodyPr/>
          <a:lstStyle/>
          <a:p>
            <a:pPr marL="350838" indent="-350838" eaLnBrk="1" hangingPunct="1">
              <a:tabLst>
                <a:tab pos="1331913" algn="l"/>
              </a:tabLst>
            </a:pPr>
            <a:r>
              <a:rPr lang="en-US" sz="2600" dirty="0" smtClean="0"/>
              <a:t>Diagnosing rhinitis </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Use the International Study of Asthma and Allergies in Childhood (ISAAC) question:</a:t>
            </a:r>
          </a:p>
          <a:p>
            <a:pPr marL="928688" lvl="2" indent="-193675" eaLnBrk="1" hangingPunct="1">
              <a:tabLst>
                <a:tab pos="1331913" algn="l"/>
              </a:tabLst>
            </a:pPr>
            <a:r>
              <a:rPr lang="en-GB" sz="2000" dirty="0" smtClean="0">
                <a:ea typeface="ＭＳ Ｐゴシック" pitchFamily="34" charset="-128"/>
              </a:rPr>
              <a:t>"Do you have an itchy, sneezy, runny, or blocked nose when you don't have a cold?“</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Take a good history &amp; examine the nose</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Assess severity – as relates to asthma control</a:t>
            </a:r>
            <a:endParaRPr lang="en-US" sz="2400" dirty="0" smtClean="0">
              <a:ea typeface="ＭＳ Ｐゴシック" pitchFamily="34" charset="-128"/>
            </a:endParaRPr>
          </a:p>
          <a:p>
            <a:pPr marL="350838" indent="-350838" eaLnBrk="1" hangingPunct="1">
              <a:tabLst>
                <a:tab pos="1331913" algn="l"/>
              </a:tabLst>
            </a:pPr>
            <a:r>
              <a:rPr lang="en-GB" sz="2600" dirty="0" smtClean="0"/>
              <a:t>Treat the inflammation of both asthma &amp; rhinitis</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Target upper &amp; lower airways concomitantly </a:t>
            </a:r>
            <a:r>
              <a:rPr lang="en-GB" sz="2200" i="1" dirty="0" smtClean="0">
                <a:ea typeface="ＭＳ Ｐゴシック" pitchFamily="34" charset="-128"/>
              </a:rPr>
              <a:t>or</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Combine upper plus lower airway therapies</a:t>
            </a:r>
          </a:p>
        </p:txBody>
      </p:sp>
      <p:sp>
        <p:nvSpPr>
          <p:cNvPr id="68612" name="Text Box 4"/>
          <p:cNvSpPr txBox="1">
            <a:spLocks noChangeArrowheads="1"/>
          </p:cNvSpPr>
          <p:nvPr/>
        </p:nvSpPr>
        <p:spPr bwMode="auto">
          <a:xfrm>
            <a:off x="2771775" y="6597650"/>
            <a:ext cx="6372225" cy="184666"/>
          </a:xfrm>
          <a:prstGeom prst="rect">
            <a:avLst/>
          </a:prstGeom>
          <a:solidFill>
            <a:schemeClr val="tx1">
              <a:alpha val="0"/>
            </a:schemeClr>
          </a:solidFill>
          <a:ln w="9525">
            <a:noFill/>
            <a:miter lim="800000"/>
            <a:headEnd/>
            <a:tailEnd/>
          </a:ln>
        </p:spPr>
        <p:txBody>
          <a:bodyPr tIns="0" bIns="0">
            <a:spAutoFit/>
          </a:bodyPr>
          <a:lstStyle/>
          <a:p>
            <a:r>
              <a:rPr lang="en-US" sz="1200" dirty="0">
                <a:solidFill>
                  <a:schemeClr val="bg1"/>
                </a:solidFill>
                <a:latin typeface="Arial" charset="0"/>
              </a:rPr>
              <a:t>IPCRG Guidelines: </a:t>
            </a:r>
            <a:r>
              <a:rPr lang="en-GB" sz="1200" dirty="0">
                <a:solidFill>
                  <a:schemeClr val="bg1"/>
                </a:solidFill>
                <a:latin typeface="Arial" charset="0"/>
              </a:rPr>
              <a:t>management of allergic rhinitis. </a:t>
            </a:r>
            <a:r>
              <a:rPr lang="en-GB" sz="1200" i="1" dirty="0">
                <a:solidFill>
                  <a:schemeClr val="bg1"/>
                </a:solidFill>
                <a:latin typeface="Arial" charset="0"/>
              </a:rPr>
              <a:t>Prim Care Respir J. </a:t>
            </a:r>
            <a:r>
              <a:rPr lang="en-GB" sz="1200" dirty="0">
                <a:solidFill>
                  <a:schemeClr val="bg1"/>
                </a:solidFill>
                <a:latin typeface="Arial" charset="0"/>
              </a:rPr>
              <a:t>2006;15:58</a:t>
            </a:r>
            <a:r>
              <a:rPr lang="en-GB" sz="1200" dirty="0">
                <a:solidFill>
                  <a:schemeClr val="bg1"/>
                </a:solidFill>
                <a:latin typeface="Arial" charset="0"/>
                <a:cs typeface="Arial" charset="0"/>
              </a:rPr>
              <a:t>–</a:t>
            </a:r>
            <a:r>
              <a:rPr lang="en-GB" sz="1200" dirty="0">
                <a:solidFill>
                  <a:schemeClr val="bg1"/>
                </a:solidFill>
                <a:latin typeface="Arial" charset="0"/>
              </a:rPr>
              <a:t>70.</a:t>
            </a:r>
            <a:r>
              <a:rPr lang="en-US" sz="12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58775" y="539750"/>
            <a:ext cx="8174038" cy="742950"/>
          </a:xfrm>
          <a:noFill/>
        </p:spPr>
        <p:txBody>
          <a:bodyPr/>
          <a:lstStyle/>
          <a:p>
            <a:pPr eaLnBrk="1" hangingPunct="1"/>
            <a:r>
              <a:rPr lang="en-GB" sz="3100" dirty="0" smtClean="0"/>
              <a:t>Treatment of co morbid rhinitis &amp; asthma</a:t>
            </a:r>
          </a:p>
        </p:txBody>
      </p:sp>
      <p:graphicFrame>
        <p:nvGraphicFramePr>
          <p:cNvPr id="292943" name="Group 79"/>
          <p:cNvGraphicFramePr>
            <a:graphicFrameLocks noGrp="1"/>
          </p:cNvGraphicFramePr>
          <p:nvPr/>
        </p:nvGraphicFramePr>
        <p:xfrm>
          <a:off x="457200" y="1341438"/>
          <a:ext cx="8291513" cy="4824413"/>
        </p:xfrm>
        <a:graphic>
          <a:graphicData uri="http://schemas.openxmlformats.org/drawingml/2006/table">
            <a:tbl>
              <a:tblPr/>
              <a:tblGrid>
                <a:gridCol w="4146550"/>
                <a:gridCol w="4144963"/>
              </a:tblGrid>
              <a:tr h="758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Upper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r>
              <a:tr h="6540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Nasal steroids</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Inhaled steroids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r>
              <a:tr h="631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Antihistamines</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endParaRPr kumimoji="0" lang="pt-PT" sz="18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Upper and 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hMerge="1">
                  <a:txBody>
                    <a:bodyPr/>
                    <a:lstStyle/>
                    <a:p>
                      <a:endParaRPr lang="pt-PT"/>
                    </a:p>
                  </a:txBody>
                  <a:tcPr/>
                </a:tc>
              </a:tr>
              <a:tr h="693738">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Leukotriene receptor antagonists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Anti-IgE</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hMerge="1">
                  <a:txBody>
                    <a:bodyPr/>
                    <a:lstStyle/>
                    <a:p>
                      <a:endParaRPr lang="pt-PT"/>
                    </a:p>
                  </a:txBody>
                  <a:tcPr/>
                </a:tc>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Immunotherapy</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8775" y="539750"/>
            <a:ext cx="8317681" cy="762000"/>
          </a:xfrm>
        </p:spPr>
        <p:txBody>
          <a:bodyPr/>
          <a:lstStyle/>
          <a:p>
            <a:r>
              <a:rPr lang="en-GB" sz="3200" dirty="0" smtClean="0"/>
              <a:t>Step 7: control e</a:t>
            </a:r>
            <a:r>
              <a:rPr lang="en-GB" sz="3200" kern="1200" dirty="0" smtClean="0"/>
              <a:t>nvironmental factors </a:t>
            </a:r>
            <a:endParaRPr lang="en-GB" sz="3200" dirty="0"/>
          </a:p>
        </p:txBody>
      </p:sp>
      <p:sp>
        <p:nvSpPr>
          <p:cNvPr id="4" name="Marcador de Posição de Conteúdo 3"/>
          <p:cNvSpPr>
            <a:spLocks noGrp="1"/>
          </p:cNvSpPr>
          <p:nvPr>
            <p:ph idx="1"/>
          </p:nvPr>
        </p:nvSpPr>
        <p:spPr/>
        <p:txBody>
          <a:bodyPr/>
          <a:lstStyle/>
          <a:p>
            <a:r>
              <a:rPr lang="en-GB" dirty="0" smtClean="0"/>
              <a:t>Exposure to sensitising and non- sensitising substances at home, hobby or work place are excluded / controlled</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566738"/>
            <a:ext cx="7570788" cy="1277937"/>
          </a:xfrm>
          <a:solidFill>
            <a:srgbClr val="FFFFFF"/>
          </a:solidFill>
        </p:spPr>
        <p:txBody>
          <a:bodyPr lIns="90000" tIns="46800" rIns="90000" bIns="46800">
            <a:normAutofit fontScale="90000"/>
          </a:bodyPr>
          <a:lstStyle/>
          <a:p>
            <a:pPr marL="350838" indent="-350838" eaLnBrk="1" hangingPunct="1">
              <a:lnSpc>
                <a:spcPct val="110000"/>
              </a:lnSpc>
              <a:tabLst>
                <a:tab pos="1331913" algn="l"/>
              </a:tabLst>
              <a:defRPr/>
            </a:pPr>
            <a:r>
              <a:rPr lang="en-GB" sz="2800" kern="1200" dirty="0" smtClean="0"/>
              <a:t>	</a:t>
            </a:r>
            <a:r>
              <a:rPr lang="en-GB" sz="3100" kern="1200" dirty="0" smtClean="0"/>
              <a:t>Environmental Factors: </a:t>
            </a:r>
            <a:br>
              <a:rPr lang="en-GB" sz="3100" kern="1200" dirty="0" smtClean="0"/>
            </a:br>
            <a:r>
              <a:rPr lang="en-GB" sz="3100" kern="1200" dirty="0" smtClean="0">
                <a:solidFill>
                  <a:schemeClr val="accent4"/>
                </a:solidFill>
              </a:rPr>
              <a:t>Action - </a:t>
            </a:r>
            <a:r>
              <a:rPr lang="en-GB" sz="3100" dirty="0" smtClean="0">
                <a:solidFill>
                  <a:schemeClr val="accent4"/>
                </a:solidFill>
              </a:rPr>
              <a:t>Advice on allergens avoidance </a:t>
            </a:r>
          </a:p>
        </p:txBody>
      </p:sp>
      <p:grpSp>
        <p:nvGrpSpPr>
          <p:cNvPr id="2" name="Group 4"/>
          <p:cNvGrpSpPr>
            <a:grpSpLocks/>
          </p:cNvGrpSpPr>
          <p:nvPr/>
        </p:nvGrpSpPr>
        <p:grpSpPr bwMode="auto">
          <a:xfrm>
            <a:off x="838200" y="1773238"/>
            <a:ext cx="7467600" cy="3887787"/>
            <a:chOff x="528" y="1444"/>
            <a:chExt cx="4704" cy="2449"/>
          </a:xfrm>
        </p:grpSpPr>
        <p:sp>
          <p:nvSpPr>
            <p:cNvPr id="19465" name="AutoShape 5"/>
            <p:cNvSpPr>
              <a:spLocks noChangeArrowheads="1"/>
            </p:cNvSpPr>
            <p:nvPr/>
          </p:nvSpPr>
          <p:spPr bwMode="auto">
            <a:xfrm>
              <a:off x="528" y="1536"/>
              <a:ext cx="4704" cy="2357"/>
            </a:xfrm>
            <a:prstGeom prst="roundRect">
              <a:avLst>
                <a:gd name="adj" fmla="val 42"/>
              </a:avLst>
            </a:prstGeom>
            <a:solidFill>
              <a:srgbClr val="333399"/>
            </a:solidFill>
            <a:ln w="9525">
              <a:noFill/>
              <a:round/>
              <a:headEnd/>
              <a:tailEnd/>
            </a:ln>
          </p:spPr>
          <p:txBody>
            <a:bodyPr wrap="none" anchor="ctr"/>
            <a:lstStyle/>
            <a:p>
              <a:pPr eaLnBrk="0" hangingPunct="0"/>
              <a:endParaRPr lang="es-ES" dirty="0"/>
            </a:p>
          </p:txBody>
        </p:sp>
        <p:sp>
          <p:nvSpPr>
            <p:cNvPr id="145414" name="Text Box 6"/>
            <p:cNvSpPr txBox="1">
              <a:spLocks noChangeArrowheads="1"/>
            </p:cNvSpPr>
            <p:nvPr/>
          </p:nvSpPr>
          <p:spPr bwMode="auto">
            <a:xfrm>
              <a:off x="528" y="1444"/>
              <a:ext cx="4704" cy="2143"/>
            </a:xfrm>
            <a:prstGeom prst="rect">
              <a:avLst/>
            </a:prstGeom>
            <a:noFill/>
            <a:ln w="9525">
              <a:noFill/>
              <a:miter lim="800000"/>
              <a:headEnd/>
              <a:tailEnd/>
            </a:ln>
          </p:spPr>
          <p:txBody>
            <a:bodyPr lIns="90000" tIns="46800" rIns="90000" bIns="46800">
              <a:spAutoFit/>
            </a:bodyPr>
            <a:lstStyle/>
            <a:p>
              <a:pPr lvl="2" eaLnBrk="0" hangingPunct="0">
                <a:lnSpc>
                  <a:spcPct val="93000"/>
                </a:lnSpc>
                <a:spcBef>
                  <a:spcPts val="1000"/>
                </a:spcBef>
                <a:buClr>
                  <a:srgbClr val="FFFFFF"/>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pPr>
              <a:endParaRPr lang="en-GB" sz="1600" dirty="0">
                <a:solidFill>
                  <a:schemeClr val="bg1"/>
                </a:solidFill>
                <a:cs typeface="Times New Roman" pitchFamily="18" charset="0"/>
              </a:endParaRPr>
            </a:p>
            <a:p>
              <a:pPr eaLnBrk="0" hangingPunct="0">
                <a:defRPr/>
              </a:pPr>
              <a:r>
                <a:rPr lang="en-US" sz="2000" dirty="0">
                  <a:solidFill>
                    <a:schemeClr val="bg1"/>
                  </a:solidFill>
                  <a:latin typeface="+mn-lt"/>
                  <a:cs typeface="+mn-cs"/>
                </a:rPr>
                <a:t>Animals outside the home (cats, dogs, hamsters)</a:t>
              </a:r>
              <a:br>
                <a:rPr lang="en-US" sz="2000" dirty="0">
                  <a:solidFill>
                    <a:schemeClr val="bg1"/>
                  </a:solidFill>
                  <a:latin typeface="+mn-lt"/>
                  <a:cs typeface="+mn-cs"/>
                </a:rPr>
              </a:br>
              <a:r>
                <a:rPr lang="en-US" sz="2000" dirty="0">
                  <a:solidFill>
                    <a:schemeClr val="bg1"/>
                  </a:solidFill>
                  <a:latin typeface="+mn-lt"/>
                  <a:cs typeface="+mn-cs"/>
                </a:rPr>
                <a:t>Dust Mites: Allergy Waterproof Cases</a:t>
              </a:r>
              <a:br>
                <a:rPr lang="en-US" sz="2000" dirty="0">
                  <a:solidFill>
                    <a:schemeClr val="bg1"/>
                  </a:solidFill>
                  <a:latin typeface="+mn-lt"/>
                  <a:cs typeface="+mn-cs"/>
                </a:rPr>
              </a:br>
              <a:r>
                <a:rPr lang="en-US" sz="2000" dirty="0">
                  <a:solidFill>
                    <a:schemeClr val="bg1"/>
                  </a:solidFill>
                  <a:latin typeface="+mn-lt"/>
                  <a:cs typeface="+mn-cs"/>
                </a:rPr>
                <a:t>Damp cloth and vacuum</a:t>
              </a:r>
              <a:br>
                <a:rPr lang="en-US" sz="2000" dirty="0">
                  <a:solidFill>
                    <a:schemeClr val="bg1"/>
                  </a:solidFill>
                  <a:latin typeface="+mn-lt"/>
                  <a:cs typeface="+mn-cs"/>
                </a:rPr>
              </a:br>
              <a:r>
                <a:rPr lang="en-US" sz="2000" dirty="0">
                  <a:solidFill>
                    <a:schemeClr val="bg1"/>
                  </a:solidFill>
                  <a:latin typeface="+mn-lt"/>
                  <a:cs typeface="+mn-cs"/>
                </a:rPr>
                <a:t>Home Humidity &lt;50%</a:t>
              </a:r>
              <a:br>
                <a:rPr lang="en-US" sz="2000" dirty="0">
                  <a:solidFill>
                    <a:schemeClr val="bg1"/>
                  </a:solidFill>
                  <a:latin typeface="+mn-lt"/>
                  <a:cs typeface="+mn-cs"/>
                </a:rPr>
              </a:br>
              <a:r>
                <a:rPr lang="en-US" sz="2000" dirty="0">
                  <a:solidFill>
                    <a:schemeClr val="bg1"/>
                  </a:solidFill>
                  <a:latin typeface="+mn-lt"/>
                  <a:cs typeface="+mn-cs"/>
                </a:rPr>
                <a:t>No carpets in the bedroom</a:t>
              </a:r>
              <a:br>
                <a:rPr lang="en-US" sz="2000" dirty="0">
                  <a:solidFill>
                    <a:schemeClr val="bg1"/>
                  </a:solidFill>
                  <a:latin typeface="+mn-lt"/>
                  <a:cs typeface="+mn-cs"/>
                </a:rPr>
              </a:br>
              <a:r>
                <a:rPr lang="en-US" sz="2000" dirty="0">
                  <a:solidFill>
                    <a:schemeClr val="bg1"/>
                  </a:solidFill>
                  <a:latin typeface="+mn-lt"/>
                  <a:cs typeface="+mn-cs"/>
                </a:rPr>
                <a:t>Washing with hot water weekly</a:t>
              </a:r>
              <a:br>
                <a:rPr lang="en-US" sz="2000" dirty="0">
                  <a:solidFill>
                    <a:schemeClr val="bg1"/>
                  </a:solidFill>
                  <a:latin typeface="+mn-lt"/>
                  <a:cs typeface="+mn-cs"/>
                </a:rPr>
              </a:br>
              <a:r>
                <a:rPr lang="en-US" sz="2000" dirty="0">
                  <a:solidFill>
                    <a:schemeClr val="bg1"/>
                  </a:solidFill>
                  <a:latin typeface="+mn-lt"/>
                  <a:cs typeface="+mn-cs"/>
                </a:rPr>
                <a:t>Pollens: Close windows in time of pollination</a:t>
              </a:r>
              <a:br>
                <a:rPr lang="en-US" sz="2000" dirty="0">
                  <a:solidFill>
                    <a:schemeClr val="bg1"/>
                  </a:solidFill>
                  <a:latin typeface="+mn-lt"/>
                  <a:cs typeface="+mn-cs"/>
                </a:rPr>
              </a:br>
              <a:r>
                <a:rPr lang="en-US" sz="2000" dirty="0">
                  <a:solidFill>
                    <a:schemeClr val="bg1"/>
                  </a:solidFill>
                  <a:latin typeface="+mn-lt"/>
                  <a:cs typeface="+mn-cs"/>
                </a:rPr>
                <a:t>Snuff: Avoid smoking and passive exposure</a:t>
              </a:r>
              <a:br>
                <a:rPr lang="en-US" sz="2000" dirty="0">
                  <a:solidFill>
                    <a:schemeClr val="bg1"/>
                  </a:solidFill>
                  <a:latin typeface="+mn-lt"/>
                  <a:cs typeface="+mn-cs"/>
                </a:rPr>
              </a:br>
              <a:r>
                <a:rPr lang="en-US" sz="2000" dirty="0">
                  <a:solidFill>
                    <a:schemeClr val="bg1"/>
                  </a:solidFill>
                  <a:latin typeface="+mn-lt"/>
                  <a:cs typeface="+mn-cs"/>
                </a:rPr>
                <a:t>Fungi: Remove mildew stains on the walls</a:t>
              </a:r>
              <a:br>
                <a:rPr lang="en-US" sz="2000" dirty="0">
                  <a:solidFill>
                    <a:schemeClr val="bg1"/>
                  </a:solidFill>
                  <a:latin typeface="+mn-lt"/>
                  <a:cs typeface="+mn-cs"/>
                </a:rPr>
              </a:br>
              <a:r>
                <a:rPr lang="en-US" sz="2000" dirty="0">
                  <a:solidFill>
                    <a:schemeClr val="bg1"/>
                  </a:solidFill>
                  <a:latin typeface="+mn-lt"/>
                  <a:cs typeface="+mn-cs"/>
                </a:rPr>
                <a:t>Avoid wood stoves, smoke, air fresheners, etc..</a:t>
              </a:r>
              <a:endParaRPr lang="es-ES" sz="2000" dirty="0">
                <a:solidFill>
                  <a:schemeClr val="bg1"/>
                </a:solidFill>
                <a:latin typeface="+mn-lt"/>
                <a:cs typeface="+mn-cs"/>
              </a:endParaRPr>
            </a:p>
          </p:txBody>
        </p:sp>
      </p:grpSp>
      <p:pic>
        <p:nvPicPr>
          <p:cNvPr id="19460" name="Picture 7"/>
          <p:cNvPicPr>
            <a:picLocks noChangeAspect="1" noChangeArrowheads="1"/>
          </p:cNvPicPr>
          <p:nvPr/>
        </p:nvPicPr>
        <p:blipFill>
          <a:blip r:embed="rId3" cstate="print"/>
          <a:srcRect/>
          <a:stretch>
            <a:fillRect/>
          </a:stretch>
        </p:blipFill>
        <p:spPr bwMode="auto">
          <a:xfrm>
            <a:off x="7308850" y="5229225"/>
            <a:ext cx="1511300" cy="1323975"/>
          </a:xfrm>
          <a:prstGeom prst="rect">
            <a:avLst/>
          </a:prstGeom>
          <a:noFill/>
          <a:ln w="9525">
            <a:noFill/>
            <a:miter lim="800000"/>
            <a:headEnd/>
            <a:tailEnd/>
          </a:ln>
        </p:spPr>
      </p:pic>
      <p:pic>
        <p:nvPicPr>
          <p:cNvPr id="19461" name="Picture 8"/>
          <p:cNvPicPr>
            <a:picLocks noChangeAspect="1" noChangeArrowheads="1"/>
          </p:cNvPicPr>
          <p:nvPr/>
        </p:nvPicPr>
        <p:blipFill>
          <a:blip r:embed="rId4" cstate="print"/>
          <a:srcRect l="14294"/>
          <a:stretch>
            <a:fillRect/>
          </a:stretch>
        </p:blipFill>
        <p:spPr bwMode="auto">
          <a:xfrm>
            <a:off x="6443663" y="3141663"/>
            <a:ext cx="1347787" cy="1363662"/>
          </a:xfrm>
          <a:prstGeom prst="rect">
            <a:avLst/>
          </a:prstGeom>
          <a:noFill/>
          <a:ln w="9525">
            <a:noFill/>
            <a:miter lim="800000"/>
            <a:headEnd/>
            <a:tailEnd/>
          </a:ln>
        </p:spPr>
      </p:pic>
      <p:pic>
        <p:nvPicPr>
          <p:cNvPr id="19462" name="Picture 9"/>
          <p:cNvPicPr>
            <a:picLocks noChangeAspect="1" noChangeArrowheads="1"/>
          </p:cNvPicPr>
          <p:nvPr/>
        </p:nvPicPr>
        <p:blipFill>
          <a:blip r:embed="rId5" cstate="print"/>
          <a:srcRect/>
          <a:stretch>
            <a:fillRect/>
          </a:stretch>
        </p:blipFill>
        <p:spPr bwMode="auto">
          <a:xfrm>
            <a:off x="7235825" y="1700213"/>
            <a:ext cx="1752600" cy="1535112"/>
          </a:xfrm>
          <a:prstGeom prst="rect">
            <a:avLst/>
          </a:prstGeom>
          <a:noFill/>
          <a:ln w="9525">
            <a:noFill/>
            <a:miter lim="800000"/>
            <a:headEnd/>
            <a:tailEnd/>
          </a:ln>
        </p:spPr>
      </p:pic>
      <p:pic>
        <p:nvPicPr>
          <p:cNvPr id="19463" name="Picture 10"/>
          <p:cNvPicPr>
            <a:picLocks noChangeAspect="1" noChangeArrowheads="1"/>
          </p:cNvPicPr>
          <p:nvPr/>
        </p:nvPicPr>
        <p:blipFill>
          <a:blip r:embed="rId6" cstate="print"/>
          <a:srcRect/>
          <a:stretch>
            <a:fillRect/>
          </a:stretch>
        </p:blipFill>
        <p:spPr bwMode="auto">
          <a:xfrm>
            <a:off x="971550" y="5300663"/>
            <a:ext cx="1292225" cy="1219200"/>
          </a:xfrm>
          <a:prstGeom prst="rect">
            <a:avLst/>
          </a:prstGeom>
          <a:noFill/>
          <a:ln w="9525">
            <a:noFill/>
            <a:miter lim="800000"/>
            <a:headEnd/>
            <a:tailEnd/>
          </a:ln>
        </p:spPr>
      </p:pic>
      <p:pic>
        <p:nvPicPr>
          <p:cNvPr id="19464" name="Picture 11"/>
          <p:cNvPicPr>
            <a:picLocks noChangeAspect="1" noChangeArrowheads="1"/>
          </p:cNvPicPr>
          <p:nvPr/>
        </p:nvPicPr>
        <p:blipFill>
          <a:blip r:embed="rId7" cstate="print"/>
          <a:srcRect/>
          <a:stretch>
            <a:fillRect/>
          </a:stretch>
        </p:blipFill>
        <p:spPr bwMode="auto">
          <a:xfrm>
            <a:off x="3779838" y="5373688"/>
            <a:ext cx="1295400" cy="1165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92150"/>
            <a:ext cx="7704087" cy="1338263"/>
          </a:xfrm>
        </p:spPr>
        <p:txBody>
          <a:bodyPr/>
          <a:lstStyle/>
          <a:p>
            <a:pPr>
              <a:defRPr/>
            </a:pPr>
            <a:r>
              <a:rPr lang="en-GB" sz="3200" dirty="0" smtClean="0"/>
              <a:t>Step 8: think about drugs which could lead to poor asthma control</a:t>
            </a:r>
            <a:endParaRPr lang="en-GB" sz="3200" dirty="0">
              <a:solidFill>
                <a:schemeClr val="accent4"/>
              </a:solidFill>
            </a:endParaRPr>
          </a:p>
        </p:txBody>
      </p:sp>
      <p:sp>
        <p:nvSpPr>
          <p:cNvPr id="24579" name="2 Marcador de contenido"/>
          <p:cNvSpPr>
            <a:spLocks noGrp="1"/>
          </p:cNvSpPr>
          <p:nvPr>
            <p:ph idx="1"/>
          </p:nvPr>
        </p:nvSpPr>
        <p:spPr>
          <a:xfrm>
            <a:off x="1116013" y="1989138"/>
            <a:ext cx="6769100" cy="4032250"/>
          </a:xfrm>
        </p:spPr>
        <p:txBody>
          <a:bodyPr/>
          <a:lstStyle/>
          <a:p>
            <a:r>
              <a:rPr lang="en-GB" sz="2000" dirty="0" smtClean="0"/>
              <a:t>NSAID’s</a:t>
            </a:r>
          </a:p>
          <a:p>
            <a:r>
              <a:rPr lang="en-GB" sz="2000" dirty="0" smtClean="0"/>
              <a:t>Iron-dextran</a:t>
            </a:r>
          </a:p>
          <a:p>
            <a:r>
              <a:rPr lang="en-GB" sz="2000" dirty="0" smtClean="0"/>
              <a:t>Carbamazepine</a:t>
            </a:r>
          </a:p>
          <a:p>
            <a:r>
              <a:rPr lang="en-GB" sz="2000" dirty="0" smtClean="0"/>
              <a:t>Vaccines</a:t>
            </a:r>
          </a:p>
          <a:p>
            <a:r>
              <a:rPr lang="en-GB" sz="2000" dirty="0" smtClean="0"/>
              <a:t>Allergen extracts (immunotherapy)</a:t>
            </a:r>
          </a:p>
          <a:p>
            <a:r>
              <a:rPr lang="en-GB" sz="2000" dirty="0" smtClean="0"/>
              <a:t>Antibiotics: penicillins, tetras, erythromycin, sulfa</a:t>
            </a:r>
          </a:p>
          <a:p>
            <a:r>
              <a:rPr lang="en-GB" sz="2000" dirty="0" smtClean="0"/>
              <a:t>Beta-blockers (oral and topical eye drops)</a:t>
            </a:r>
          </a:p>
          <a:p>
            <a:r>
              <a:rPr lang="en-GB" sz="2000" dirty="0" smtClean="0"/>
              <a:t>Cholinesterase inhibitors: tacrine, rivastigmine</a:t>
            </a:r>
          </a:p>
          <a:p>
            <a:r>
              <a:rPr lang="en-GB" sz="2000" dirty="0" smtClean="0"/>
              <a:t>MDI propellants</a:t>
            </a:r>
          </a:p>
        </p:txBody>
      </p:sp>
      <p:pic>
        <p:nvPicPr>
          <p:cNvPr id="24580" name="Picture 6"/>
          <p:cNvPicPr>
            <a:picLocks noChangeAspect="1" noChangeArrowheads="1"/>
          </p:cNvPicPr>
          <p:nvPr/>
        </p:nvPicPr>
        <p:blipFill>
          <a:blip r:embed="rId2" cstate="print"/>
          <a:srcRect/>
          <a:stretch>
            <a:fillRect/>
          </a:stretch>
        </p:blipFill>
        <p:spPr bwMode="auto">
          <a:xfrm>
            <a:off x="6084888" y="2276475"/>
            <a:ext cx="2149475" cy="1897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4" y="549275"/>
            <a:ext cx="8497639" cy="762000"/>
          </a:xfrm>
        </p:spPr>
        <p:txBody>
          <a:bodyPr/>
          <a:lstStyle/>
          <a:p>
            <a:pPr eaLnBrk="1" hangingPunct="1"/>
            <a:r>
              <a:rPr lang="en-GB" sz="3200" dirty="0" smtClean="0"/>
              <a:t>Step 9: Consider individual variation in treatment response</a:t>
            </a:r>
            <a:br>
              <a:rPr lang="en-GB" sz="3200" dirty="0" smtClean="0"/>
            </a:br>
            <a:endParaRPr lang="en-GB" sz="3200" dirty="0" smtClean="0"/>
          </a:p>
        </p:txBody>
      </p:sp>
      <p:sp>
        <p:nvSpPr>
          <p:cNvPr id="25603" name="Rectangle 3"/>
          <p:cNvSpPr>
            <a:spLocks noGrp="1" noChangeArrowheads="1"/>
          </p:cNvSpPr>
          <p:nvPr>
            <p:ph idx="1"/>
          </p:nvPr>
        </p:nvSpPr>
        <p:spPr>
          <a:xfrm>
            <a:off x="358775" y="2853580"/>
            <a:ext cx="8316913" cy="3887788"/>
          </a:xfrm>
        </p:spPr>
        <p:txBody>
          <a:bodyPr/>
          <a:lstStyle/>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Fewer than 10% of people with asthma in a general practice population are eligible for the typical RCT</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Patient adherence to therapy may be better in an RCT than in the real world</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The definition of “response” to therapy in an RCT (eg, FEV</a:t>
            </a:r>
            <a:r>
              <a:rPr lang="en-GB" sz="1800" baseline="-25000" dirty="0" smtClean="0">
                <a:ea typeface="ＭＳ Ｐゴシック" pitchFamily="34" charset="-128"/>
              </a:rPr>
              <a:t>1</a:t>
            </a:r>
            <a:r>
              <a:rPr lang="en-GB" sz="1800" dirty="0" smtClean="0">
                <a:ea typeface="ＭＳ Ｐゴシック" pitchFamily="34" charset="-128"/>
              </a:rPr>
              <a:t> improvement) may not correspond to results relevant for our patients</a:t>
            </a:r>
            <a:r>
              <a:rPr lang="en-US" sz="1800" dirty="0" smtClean="0">
                <a:ea typeface="ＭＳ Ｐゴシック" pitchFamily="34" charset="-128"/>
              </a:rPr>
              <a:t> (eg, improved asthma control, improved quality of life) </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The inclusion/exclusion criteria can influence RCT results</a:t>
            </a:r>
            <a:r>
              <a:rPr lang="en-US" sz="1800" dirty="0" smtClean="0">
                <a:ea typeface="ＭＳ Ｐゴシック" pitchFamily="34" charset="-128"/>
              </a:rPr>
              <a:t> (eg, requirement for bronchodilator reversibility may favour </a:t>
            </a:r>
            <a:r>
              <a:rPr lang="el-GR" sz="1800" b="1" dirty="0" smtClean="0">
                <a:ea typeface="ＭＳ Ｐゴシック" pitchFamily="34" charset="-128"/>
                <a:cs typeface="Arial" charset="0"/>
              </a:rPr>
              <a:t>β</a:t>
            </a:r>
            <a:r>
              <a:rPr lang="en-US" sz="1800" dirty="0" smtClean="0">
                <a:ea typeface="ＭＳ Ｐゴシック" pitchFamily="34" charset="-128"/>
                <a:cs typeface="Arial" charset="0"/>
              </a:rPr>
              <a:t> agonist)</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Group mean data</a:t>
            </a:r>
            <a:r>
              <a:rPr lang="en-US" sz="1800" dirty="0" smtClean="0">
                <a:ea typeface="ＭＳ Ｐゴシック" pitchFamily="34" charset="-128"/>
              </a:rPr>
              <a:t> from RCTs may not predict individual patient response</a:t>
            </a:r>
            <a:endParaRPr lang="el-GR" sz="1800" dirty="0" smtClean="0">
              <a:ea typeface="ＭＳ Ｐゴシック" pitchFamily="34" charset="-128"/>
            </a:endParaRPr>
          </a:p>
        </p:txBody>
      </p:sp>
      <p:sp>
        <p:nvSpPr>
          <p:cNvPr id="25604" name="Text Box 4"/>
          <p:cNvSpPr txBox="1">
            <a:spLocks noChangeArrowheads="1"/>
          </p:cNvSpPr>
          <p:nvPr/>
        </p:nvSpPr>
        <p:spPr bwMode="auto">
          <a:xfrm>
            <a:off x="395288" y="1629618"/>
            <a:ext cx="8424862" cy="1107996"/>
          </a:xfrm>
          <a:prstGeom prst="rect">
            <a:avLst/>
          </a:prstGeom>
          <a:noFill/>
          <a:ln w="9525">
            <a:noFill/>
            <a:miter lim="800000"/>
            <a:headEnd/>
            <a:tailEnd/>
          </a:ln>
        </p:spPr>
        <p:txBody>
          <a:bodyPr>
            <a:spAutoFit/>
          </a:bodyPr>
          <a:lstStyle/>
          <a:p>
            <a:pPr eaLnBrk="0" hangingPunct="0">
              <a:spcBef>
                <a:spcPct val="50000"/>
              </a:spcBef>
            </a:pPr>
            <a:r>
              <a:rPr lang="en-GB" sz="2200" dirty="0">
                <a:latin typeface="Arial" charset="0"/>
              </a:rPr>
              <a:t>Randomised controlled trials (RCTs) are the basis of recommendations made by clinical guidelines. </a:t>
            </a:r>
            <a:r>
              <a:rPr lang="en-US" sz="2200" dirty="0">
                <a:latin typeface="Arial" charset="0"/>
              </a:rPr>
              <a:t>However, several factors limit our ability to generalise RCT results to our patients.</a:t>
            </a:r>
          </a:p>
        </p:txBody>
      </p:sp>
      <p:sp>
        <p:nvSpPr>
          <p:cNvPr id="25605" name="Text Box 5"/>
          <p:cNvSpPr txBox="1">
            <a:spLocks noChangeArrowheads="1"/>
          </p:cNvSpPr>
          <p:nvPr/>
        </p:nvSpPr>
        <p:spPr bwMode="auto">
          <a:xfrm>
            <a:off x="5508054" y="6567155"/>
            <a:ext cx="3600450" cy="246221"/>
          </a:xfrm>
          <a:prstGeom prst="rect">
            <a:avLst/>
          </a:prstGeom>
          <a:noFill/>
          <a:ln w="9525">
            <a:noFill/>
            <a:miter lim="800000"/>
            <a:headEnd/>
            <a:tailEnd/>
          </a:ln>
        </p:spPr>
        <p:txBody>
          <a:bodyPr>
            <a:spAutoFit/>
          </a:bodyPr>
          <a:lstStyle/>
          <a:p>
            <a:pPr algn="r" eaLnBrk="0" hangingPunct="0">
              <a:spcBef>
                <a:spcPct val="50000"/>
              </a:spcBef>
            </a:pPr>
            <a:r>
              <a:rPr lang="en-GB" altLang="ja-JP" sz="1000" dirty="0">
                <a:solidFill>
                  <a:schemeClr val="bg1"/>
                </a:solidFill>
                <a:latin typeface="Arial" charset="0"/>
              </a:rPr>
              <a:t>Haughney J et al. </a:t>
            </a:r>
            <a:r>
              <a:rPr lang="en-GB" altLang="ja-JP" sz="1000" i="1" dirty="0">
                <a:solidFill>
                  <a:schemeClr val="bg1"/>
                </a:solidFill>
                <a:latin typeface="Arial" charset="0"/>
              </a:rPr>
              <a:t>Respir Med</a:t>
            </a:r>
            <a:r>
              <a:rPr lang="en-GB" altLang="ja-JP" sz="1000" dirty="0">
                <a:solidFill>
                  <a:schemeClr val="bg1"/>
                </a:solidFill>
                <a:latin typeface="Arial" charset="0"/>
              </a:rPr>
              <a:t>. 2008;102:1681–93.</a:t>
            </a:r>
            <a:r>
              <a:rPr lang="en-US" altLang="ja-JP" sz="1000" dirty="0">
                <a:solidFill>
                  <a:schemeClr val="bg1"/>
                </a:solidFill>
                <a:latin typeface="Arial" charset="0"/>
              </a:rPr>
              <a:t> </a:t>
            </a:r>
            <a:endParaRPr lang="en-US" sz="1000"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461697" cy="762000"/>
          </a:xfrm>
        </p:spPr>
        <p:txBody>
          <a:bodyPr/>
          <a:lstStyle/>
          <a:p>
            <a:r>
              <a:rPr lang="en-GB" sz="3200" noProof="0" dirty="0" smtClean="0"/>
              <a:t>Step 10: consider stepping up treatment</a:t>
            </a:r>
            <a:endParaRPr lang="en-GB" sz="3200" noProof="0" dirty="0"/>
          </a:p>
        </p:txBody>
      </p:sp>
      <p:sp>
        <p:nvSpPr>
          <p:cNvPr id="3" name="Marcador de Posição de Conteúdo 2"/>
          <p:cNvSpPr>
            <a:spLocks noGrp="1"/>
          </p:cNvSpPr>
          <p:nvPr>
            <p:ph idx="1"/>
          </p:nvPr>
        </p:nvSpPr>
        <p:spPr/>
        <p:txBody>
          <a:bodyPr/>
          <a:lstStyle/>
          <a:p>
            <a:pPr>
              <a:spcAft>
                <a:spcPts val="1200"/>
              </a:spcAft>
            </a:pPr>
            <a:r>
              <a:rPr lang="en-GB" dirty="0" smtClean="0"/>
              <a:t>If the patient already has high-dose inhaled corticosteroid with or without systemic corticosteroid</a:t>
            </a:r>
          </a:p>
          <a:p>
            <a:pPr>
              <a:spcAft>
                <a:spcPts val="1200"/>
              </a:spcAft>
            </a:pPr>
            <a:r>
              <a:rPr lang="en-GB" dirty="0" smtClean="0"/>
              <a:t>Add LABA /LTRA /other /increase dose of ICS</a:t>
            </a:r>
          </a:p>
          <a:p>
            <a:pPr>
              <a:spcAft>
                <a:spcPts val="1200"/>
              </a:spcAft>
            </a:pPr>
            <a:r>
              <a:rPr lang="en-GB" dirty="0" smtClean="0"/>
              <a:t>Follow and reassess for at least 6 months</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Step 11: consider a referral to secondary care</a:t>
            </a:r>
            <a:endParaRPr lang="en-GB" noProof="0" dirty="0"/>
          </a:p>
        </p:txBody>
      </p:sp>
      <p:sp>
        <p:nvSpPr>
          <p:cNvPr id="3" name="Marcador de Posição de Conteúdo 2"/>
          <p:cNvSpPr>
            <a:spLocks noGrp="1"/>
          </p:cNvSpPr>
          <p:nvPr>
            <p:ph idx="1"/>
          </p:nvPr>
        </p:nvSpPr>
        <p:spPr/>
        <p:txBody>
          <a:bodyPr/>
          <a:lstStyle/>
          <a:p>
            <a:pPr>
              <a:buNone/>
            </a:pPr>
            <a:r>
              <a:rPr lang="en-GB" dirty="0" smtClean="0"/>
              <a:t>Who to refer?</a:t>
            </a:r>
          </a:p>
          <a:p>
            <a:r>
              <a:rPr lang="en-GB" dirty="0" smtClean="0"/>
              <a:t>Patients who continue to have difficult to manage asthma after review and taking steps to reduce all possible causes and despite being on guideline-based treatment should be referred to a specialist clinic.</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Where to refer?</a:t>
            </a:r>
            <a:br>
              <a:rPr lang="en-GB" dirty="0" smtClean="0"/>
            </a:br>
            <a:endParaRPr lang="en-GB" dirty="0"/>
          </a:p>
        </p:txBody>
      </p:sp>
      <p:sp>
        <p:nvSpPr>
          <p:cNvPr id="3" name="Marcador de Posição de Conteúdo 2"/>
          <p:cNvSpPr>
            <a:spLocks noGrp="1"/>
          </p:cNvSpPr>
          <p:nvPr>
            <p:ph idx="1"/>
          </p:nvPr>
        </p:nvSpPr>
        <p:spPr>
          <a:xfrm>
            <a:off x="358775" y="1196752"/>
            <a:ext cx="7772400" cy="3024336"/>
          </a:xfrm>
        </p:spPr>
        <p:txBody>
          <a:bodyPr/>
          <a:lstStyle/>
          <a:p>
            <a:r>
              <a:rPr lang="en-GB" dirty="0" smtClean="0"/>
              <a:t>Patients should be referred to clinics with experience in difficult to manage asthma, able to provide care and treatment by a multidisciplinary team.</a:t>
            </a:r>
          </a:p>
          <a:p>
            <a:r>
              <a:rPr lang="en-GB" dirty="0" smtClean="0"/>
              <a:t>What to include in a referral letter?</a:t>
            </a:r>
          </a:p>
          <a:p>
            <a:endParaRPr lang="en-GB" dirty="0"/>
          </a:p>
        </p:txBody>
      </p:sp>
      <p:sp>
        <p:nvSpPr>
          <p:cNvPr id="4" name="CaixaDeTexto 3"/>
          <p:cNvSpPr txBox="1"/>
          <p:nvPr/>
        </p:nvSpPr>
        <p:spPr>
          <a:xfrm>
            <a:off x="899592" y="4077072"/>
            <a:ext cx="2376264" cy="2031325"/>
          </a:xfrm>
          <a:prstGeom prst="rect">
            <a:avLst/>
          </a:prstGeom>
          <a:noFill/>
        </p:spPr>
        <p:txBody>
          <a:bodyPr wrap="square" rtlCol="0">
            <a:spAutoFit/>
          </a:bodyPr>
          <a:lstStyle/>
          <a:p>
            <a:pPr marL="82550" indent="-82550">
              <a:buFont typeface="Arial" pitchFamily="34" charset="0"/>
              <a:buChar char="•"/>
            </a:pPr>
            <a:r>
              <a:rPr lang="en-GB" sz="1800" dirty="0" smtClean="0">
                <a:latin typeface="+mj-lt"/>
              </a:rPr>
              <a:t>Occupation</a:t>
            </a:r>
          </a:p>
          <a:p>
            <a:pPr>
              <a:buFont typeface="Arial" pitchFamily="34" charset="0"/>
              <a:buChar char="•"/>
            </a:pPr>
            <a:r>
              <a:rPr lang="en-GB" sz="1800" dirty="0" smtClean="0">
                <a:latin typeface="+mj-lt"/>
              </a:rPr>
              <a:t>Onset of symptoms</a:t>
            </a:r>
          </a:p>
          <a:p>
            <a:pPr>
              <a:buFont typeface="Arial" pitchFamily="34" charset="0"/>
              <a:buChar char="•"/>
            </a:pPr>
            <a:r>
              <a:rPr lang="en-GB" sz="1800" dirty="0" smtClean="0">
                <a:latin typeface="+mj-lt"/>
              </a:rPr>
              <a:t> Dyspnoea</a:t>
            </a:r>
          </a:p>
          <a:p>
            <a:pPr>
              <a:buFont typeface="Arial" pitchFamily="34" charset="0"/>
              <a:buChar char="•"/>
            </a:pPr>
            <a:r>
              <a:rPr lang="en-GB" sz="1800" dirty="0" smtClean="0">
                <a:latin typeface="+mj-lt"/>
              </a:rPr>
              <a:t> Specified dyspnoea</a:t>
            </a:r>
          </a:p>
          <a:p>
            <a:pPr>
              <a:buFont typeface="Arial" pitchFamily="34" charset="0"/>
              <a:buChar char="•"/>
            </a:pPr>
            <a:r>
              <a:rPr lang="en-GB" sz="1800" dirty="0" smtClean="0">
                <a:latin typeface="+mj-lt"/>
              </a:rPr>
              <a:t>Cough</a:t>
            </a:r>
          </a:p>
          <a:p>
            <a:pPr>
              <a:buFont typeface="Arial" pitchFamily="34" charset="0"/>
              <a:buChar char="•"/>
            </a:pPr>
            <a:r>
              <a:rPr lang="en-GB" sz="1800" dirty="0" smtClean="0">
                <a:latin typeface="+mj-lt"/>
              </a:rPr>
              <a:t>Specified cough</a:t>
            </a:r>
          </a:p>
          <a:p>
            <a:pPr>
              <a:buFont typeface="Arial" pitchFamily="34" charset="0"/>
              <a:buChar char="•"/>
            </a:pPr>
            <a:r>
              <a:rPr lang="en-GB" sz="1800" dirty="0" smtClean="0">
                <a:latin typeface="+mj-lt"/>
              </a:rPr>
              <a:t>Wheezing</a:t>
            </a:r>
          </a:p>
        </p:txBody>
      </p:sp>
      <p:sp>
        <p:nvSpPr>
          <p:cNvPr id="5" name="CaixaDeTexto 4"/>
          <p:cNvSpPr txBox="1"/>
          <p:nvPr/>
        </p:nvSpPr>
        <p:spPr>
          <a:xfrm>
            <a:off x="3995936" y="4077072"/>
            <a:ext cx="4392488" cy="2062103"/>
          </a:xfrm>
          <a:prstGeom prst="rect">
            <a:avLst/>
          </a:prstGeom>
          <a:noFill/>
        </p:spPr>
        <p:txBody>
          <a:bodyPr wrap="square" rtlCol="0">
            <a:spAutoFit/>
          </a:bodyPr>
          <a:lstStyle/>
          <a:p>
            <a:pPr>
              <a:buFont typeface="Arial" pitchFamily="34" charset="0"/>
              <a:buChar char="•"/>
            </a:pPr>
            <a:r>
              <a:rPr lang="en-GB" sz="1800" dirty="0" smtClean="0">
                <a:latin typeface="+mj-lt"/>
              </a:rPr>
              <a:t>Smoking</a:t>
            </a:r>
          </a:p>
          <a:p>
            <a:pPr>
              <a:buFont typeface="Arial" pitchFamily="34" charset="0"/>
              <a:buChar char="•"/>
            </a:pPr>
            <a:r>
              <a:rPr lang="en-GB" sz="1800" dirty="0" smtClean="0">
                <a:latin typeface="+mj-lt"/>
              </a:rPr>
              <a:t>Known allergies</a:t>
            </a:r>
          </a:p>
          <a:p>
            <a:pPr>
              <a:buFont typeface="Arial" pitchFamily="34" charset="0"/>
              <a:buChar char="•"/>
            </a:pPr>
            <a:r>
              <a:rPr lang="en-GB" sz="1800" dirty="0" smtClean="0">
                <a:latin typeface="+mj-lt"/>
              </a:rPr>
              <a:t>Peak flow</a:t>
            </a:r>
          </a:p>
          <a:p>
            <a:pPr>
              <a:buFont typeface="Arial" pitchFamily="34" charset="0"/>
              <a:buChar char="•"/>
            </a:pPr>
            <a:r>
              <a:rPr lang="en-GB" sz="1800" dirty="0" smtClean="0">
                <a:latin typeface="+mj-lt"/>
              </a:rPr>
              <a:t>Spirometry and bronchodilatation test</a:t>
            </a:r>
          </a:p>
          <a:p>
            <a:pPr>
              <a:buFont typeface="Arial" pitchFamily="34" charset="0"/>
              <a:buChar char="•"/>
            </a:pPr>
            <a:r>
              <a:rPr lang="en-GB" sz="1800" dirty="0" smtClean="0">
                <a:latin typeface="+mj-lt"/>
              </a:rPr>
              <a:t>Use of asthma medication</a:t>
            </a:r>
          </a:p>
          <a:p>
            <a:pPr>
              <a:buFont typeface="Arial" pitchFamily="34" charset="0"/>
              <a:buChar char="•"/>
            </a:pPr>
            <a:r>
              <a:rPr lang="en-GB" sz="1800" dirty="0" smtClean="0">
                <a:latin typeface="+mj-lt"/>
              </a:rPr>
              <a:t>Other diseases</a:t>
            </a:r>
          </a:p>
          <a:p>
            <a:pPr>
              <a:buFont typeface="Arial" pitchFamily="34" charset="0"/>
              <a:buChar char="•"/>
            </a:pPr>
            <a:r>
              <a:rPr lang="en-GB" sz="1800" dirty="0" smtClean="0">
                <a:latin typeface="+mj-lt"/>
              </a:rPr>
              <a:t>Other current medication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36638" y="341313"/>
            <a:ext cx="6991350" cy="1216025"/>
          </a:xfrm>
          <a:prstGeom prst="rect">
            <a:avLst/>
          </a:prstGeom>
          <a:noFill/>
          <a:ln w="9525">
            <a:noFill/>
            <a:miter lim="800000"/>
            <a:headEnd/>
            <a:tailEnd/>
          </a:ln>
        </p:spPr>
        <p:txBody>
          <a:bodyPr anchor="b"/>
          <a:lstStyle/>
          <a:p>
            <a:pPr eaLnBrk="0" hangingPunct="0">
              <a:defRPr/>
            </a:pPr>
            <a:r>
              <a:rPr lang="en-GB" sz="3600" b="1" kern="0" dirty="0" smtClean="0">
                <a:solidFill>
                  <a:schemeClr val="tx2"/>
                </a:solidFill>
                <a:latin typeface="+mj-lt"/>
                <a:ea typeface="+mj-ea"/>
                <a:cs typeface="+mj-cs"/>
              </a:rPr>
              <a:t>Conclusions: </a:t>
            </a:r>
          </a:p>
          <a:p>
            <a:pPr eaLnBrk="0" hangingPunct="0">
              <a:defRPr/>
            </a:pPr>
            <a:r>
              <a:rPr lang="en-GB" sz="3600" b="1" kern="0" dirty="0" smtClean="0">
                <a:solidFill>
                  <a:schemeClr val="tx2"/>
                </a:solidFill>
                <a:latin typeface="+mj-lt"/>
                <a:ea typeface="+mj-ea"/>
                <a:cs typeface="+mj-cs"/>
              </a:rPr>
              <a:t>what should we do? </a:t>
            </a:r>
            <a:endParaRPr lang="en-GB" sz="3600" b="1" kern="0" dirty="0">
              <a:solidFill>
                <a:schemeClr val="tx2"/>
              </a:solidFill>
              <a:latin typeface="+mj-lt"/>
              <a:ea typeface="+mj-ea"/>
              <a:cs typeface="+mj-cs"/>
            </a:endParaRPr>
          </a:p>
        </p:txBody>
      </p:sp>
      <p:sp>
        <p:nvSpPr>
          <p:cNvPr id="6" name="5 Marcador de contenido"/>
          <p:cNvSpPr>
            <a:spLocks noGrp="1"/>
          </p:cNvSpPr>
          <p:nvPr>
            <p:ph idx="1"/>
          </p:nvPr>
        </p:nvSpPr>
        <p:spPr>
          <a:xfrm>
            <a:off x="903288" y="1868488"/>
            <a:ext cx="7772400" cy="3505200"/>
          </a:xfrm>
        </p:spPr>
        <p:txBody>
          <a:bodyPr/>
          <a:lstStyle/>
          <a:p>
            <a:r>
              <a:rPr lang="en-GB" sz="2800" dirty="0" smtClean="0"/>
              <a:t>Educate the patient</a:t>
            </a:r>
          </a:p>
          <a:p>
            <a:r>
              <a:rPr lang="en-GB" sz="2800" dirty="0" smtClean="0"/>
              <a:t>Written action plan</a:t>
            </a:r>
          </a:p>
          <a:p>
            <a:r>
              <a:rPr lang="en-GB" sz="2800" dirty="0" smtClean="0"/>
              <a:t>Identify triggers and allergens and avoid </a:t>
            </a:r>
          </a:p>
          <a:p>
            <a:r>
              <a:rPr lang="en-GB" sz="2800" dirty="0" smtClean="0"/>
              <a:t>Check adherence and good inhaler technique</a:t>
            </a:r>
          </a:p>
          <a:p>
            <a:r>
              <a:rPr lang="en-GB" sz="2800" dirty="0" smtClean="0"/>
              <a:t>Rule out or treat co-morbidities</a:t>
            </a:r>
          </a:p>
          <a:p>
            <a:r>
              <a:rPr lang="en-GB" sz="2800" dirty="0" smtClean="0"/>
              <a:t>Changes in pharmacological treatment </a:t>
            </a:r>
          </a:p>
          <a:p>
            <a:r>
              <a:rPr lang="en-GB" sz="2800" dirty="0" smtClean="0"/>
              <a:t>Refer only when needed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Difficult to manage asthma</a:t>
            </a:r>
            <a:endParaRPr lang="en-GB" noProof="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21017" y="1219200"/>
            <a:ext cx="7301966" cy="4937125"/>
          </a:xfrm>
          <a:prstGeom prst="rect">
            <a:avLst/>
          </a:prstGeom>
          <a:noFill/>
          <a:ln w="9525">
            <a:noFill/>
            <a:miter lim="800000"/>
            <a:headEnd/>
            <a:tailEnd/>
          </a:ln>
        </p:spPr>
      </p:pic>
      <p:cxnSp>
        <p:nvCxnSpPr>
          <p:cNvPr id="6" name="Conexão recta unidireccional 5"/>
          <p:cNvCxnSpPr/>
          <p:nvPr/>
        </p:nvCxnSpPr>
        <p:spPr>
          <a:xfrm flipH="1" flipV="1">
            <a:off x="6172200" y="5334000"/>
            <a:ext cx="1981200" cy="9144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r>
              <a:rPr lang="en-GB" dirty="0" smtClean="0"/>
              <a:t>Distinction between severe and uncontrolled asthma</a:t>
            </a:r>
          </a:p>
        </p:txBody>
      </p:sp>
      <p:sp>
        <p:nvSpPr>
          <p:cNvPr id="3" name="2 - Θέση περιεχομένου"/>
          <p:cNvSpPr>
            <a:spLocks noGrp="1"/>
          </p:cNvSpPr>
          <p:nvPr>
            <p:ph idx="1"/>
          </p:nvPr>
        </p:nvSpPr>
        <p:spPr>
          <a:xfrm>
            <a:off x="1042988" y="1798638"/>
            <a:ext cx="6553200" cy="3505200"/>
          </a:xfrm>
        </p:spPr>
        <p:txBody>
          <a:bodyPr>
            <a:normAutofit fontScale="77500" lnSpcReduction="20000"/>
          </a:bodyPr>
          <a:lstStyle/>
          <a:p>
            <a:pPr>
              <a:buFont typeface="Times" pitchFamily="18" charset="0"/>
              <a:buNone/>
              <a:defRPr/>
            </a:pPr>
            <a:endParaRPr lang="en-GB" b="1" dirty="0" smtClean="0">
              <a:cs typeface="Arial" pitchFamily="34" charset="0"/>
            </a:endParaRPr>
          </a:p>
          <a:p>
            <a:pPr>
              <a:buFont typeface="Times" pitchFamily="18" charset="0"/>
              <a:buNone/>
              <a:defRPr/>
            </a:pPr>
            <a:endParaRPr lang="en-GB" b="1" dirty="0" smtClean="0">
              <a:cs typeface="Arial" pitchFamily="34" charset="0"/>
            </a:endParaRPr>
          </a:p>
          <a:p>
            <a:pPr>
              <a:buFont typeface="Times" pitchFamily="18" charset="0"/>
              <a:buNone/>
              <a:defRPr/>
            </a:pPr>
            <a:endParaRPr lang="en-GB" b="1" dirty="0" smtClean="0">
              <a:cs typeface="Arial" pitchFamily="34" charset="0"/>
            </a:endParaRPr>
          </a:p>
          <a:p>
            <a:pPr>
              <a:buFont typeface="Times" pitchFamily="18" charset="0"/>
              <a:buNone/>
              <a:defRPr/>
            </a:pPr>
            <a:r>
              <a:rPr lang="en-GB" sz="3100" b="1" dirty="0" smtClean="0">
                <a:cs typeface="Arial" pitchFamily="34" charset="0"/>
              </a:rPr>
              <a:t>	Uncontrolled asthma refers to the extent to which the manifestations of asthma (symptoms-use of rescue medicine etc) remain besides treatment</a:t>
            </a:r>
          </a:p>
          <a:p>
            <a:pPr>
              <a:buFont typeface="Times" pitchFamily="18" charset="0"/>
              <a:buNone/>
              <a:defRPr/>
            </a:pPr>
            <a:r>
              <a:rPr lang="en-GB" b="1" dirty="0" smtClean="0">
                <a:cs typeface="Arial" pitchFamily="34" charset="0"/>
              </a:rPr>
              <a:t> </a:t>
            </a:r>
          </a:p>
          <a:p>
            <a:pPr>
              <a:buFont typeface="Times" pitchFamily="18" charset="0"/>
              <a:buNone/>
              <a:defRPr/>
            </a:pPr>
            <a:endParaRPr lang="en-GB" b="1" dirty="0" smtClean="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noProof="0" dirty="0" smtClean="0"/>
              <a:t>Recommended reading</a:t>
            </a:r>
            <a:endParaRPr lang="en-GB" noProof="0"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51054" y="1412776"/>
            <a:ext cx="8335746" cy="44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00471" y="980728"/>
            <a:ext cx="8943529" cy="468052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a:stretch>
            <a:fillRect/>
          </a:stretch>
        </p:blipFill>
        <p:spPr bwMode="auto">
          <a:xfrm>
            <a:off x="457200" y="1124745"/>
            <a:ext cx="8229600" cy="4517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207968" y="116631"/>
            <a:ext cx="6460376" cy="6141271"/>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16799" y="764704"/>
            <a:ext cx="7799617" cy="508315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764704"/>
            <a:ext cx="7185025" cy="762000"/>
          </a:xfrm>
        </p:spPr>
        <p:txBody>
          <a:bodyPr/>
          <a:lstStyle/>
          <a:p>
            <a:r>
              <a:rPr lang="en-GB" sz="4000" dirty="0" smtClean="0"/>
              <a:t>NEXT IPCRG MEETINGS</a:t>
            </a:r>
            <a:endParaRPr lang="en-GB" sz="4000" dirty="0"/>
          </a:p>
        </p:txBody>
      </p:sp>
      <p:sp>
        <p:nvSpPr>
          <p:cNvPr id="3" name="2 Marcador de contenido"/>
          <p:cNvSpPr>
            <a:spLocks noGrp="1"/>
          </p:cNvSpPr>
          <p:nvPr>
            <p:ph idx="1"/>
          </p:nvPr>
        </p:nvSpPr>
        <p:spPr/>
        <p:txBody>
          <a:bodyPr/>
          <a:lstStyle/>
          <a:p>
            <a:r>
              <a:rPr lang="en-US" b="1" dirty="0" smtClean="0"/>
              <a:t>IPCRG 3rd scientific meeting – </a:t>
            </a:r>
          </a:p>
          <a:p>
            <a:pPr>
              <a:buNone/>
            </a:pPr>
            <a:r>
              <a:rPr lang="en-US" b="1" dirty="0" smtClean="0"/>
              <a:t>	Uppsala 2013  </a:t>
            </a:r>
          </a:p>
          <a:p>
            <a:pPr lvl="1">
              <a:buNone/>
            </a:pPr>
            <a:r>
              <a:rPr lang="en-US" dirty="0" smtClean="0"/>
              <a:t>23rd - 24th May in Uppsala (Sweden)</a:t>
            </a:r>
          </a:p>
          <a:p>
            <a:endParaRPr lang="en-US" dirty="0" smtClean="0"/>
          </a:p>
          <a:p>
            <a:r>
              <a:rPr lang="en-US" b="1" dirty="0" smtClean="0"/>
              <a:t>IPCRG 7th IPCRG World Conference</a:t>
            </a:r>
          </a:p>
          <a:p>
            <a:pPr>
              <a:buNone/>
            </a:pPr>
            <a:r>
              <a:rPr lang="en-US" b="1" dirty="0" smtClean="0"/>
              <a:t>	Athens 2014  </a:t>
            </a:r>
          </a:p>
          <a:p>
            <a:pPr>
              <a:buNone/>
            </a:pPr>
            <a:r>
              <a:rPr lang="en-US" b="1" dirty="0" smtClean="0"/>
              <a:t>	</a:t>
            </a:r>
            <a:r>
              <a:rPr lang="en-US" sz="2600" dirty="0" smtClean="0"/>
              <a:t>21st – 24th May in Athens (Greece)</a:t>
            </a:r>
          </a:p>
          <a:p>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760040" y="1556792"/>
            <a:ext cx="7772400" cy="3505200"/>
          </a:xfrm>
        </p:spPr>
        <p:txBody>
          <a:bodyPr>
            <a:normAutofit lnSpcReduction="10000"/>
          </a:bodyPr>
          <a:lstStyle/>
          <a:p>
            <a:pPr algn="ctr">
              <a:buNone/>
            </a:pPr>
            <a:endParaRPr lang="en-GB" sz="6000" dirty="0" smtClean="0">
              <a:latin typeface="Brush Script MT" pitchFamily="66" charset="0"/>
            </a:endParaRPr>
          </a:p>
          <a:p>
            <a:pPr algn="ctr">
              <a:buNone/>
            </a:pPr>
            <a:r>
              <a:rPr lang="en-GB" sz="6000" dirty="0" smtClean="0">
                <a:latin typeface="Brush Script MT" pitchFamily="66" charset="0"/>
              </a:rPr>
              <a:t>Thank you for your attention!</a:t>
            </a:r>
            <a:endParaRPr lang="en-GB" sz="6000" dirty="0">
              <a:latin typeface="Brush Script MT"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1" y="4467200"/>
            <a:ext cx="7486600" cy="762000"/>
          </a:xfrm>
        </p:spPr>
        <p:txBody>
          <a:bodyPr/>
          <a:lstStyle/>
          <a:p>
            <a:pPr marL="350838" indent="-350838" eaLnBrk="1" hangingPunct="1">
              <a:tabLst>
                <a:tab pos="1331913" algn="l"/>
              </a:tabLst>
            </a:pPr>
            <a:r>
              <a:rPr lang="en-GB" sz="3200" noProof="0" dirty="0" smtClean="0"/>
              <a:t>Poorly controlled asthma: </a:t>
            </a:r>
            <a:br>
              <a:rPr lang="en-GB" sz="3200" noProof="0" dirty="0" smtClean="0"/>
            </a:br>
            <a:r>
              <a:rPr lang="en-GB" sz="3200" noProof="0" dirty="0" smtClean="0"/>
              <a:t>What should we do?</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173665" cy="762000"/>
          </a:xfrm>
        </p:spPr>
        <p:txBody>
          <a:bodyPr/>
          <a:lstStyle/>
          <a:p>
            <a:r>
              <a:rPr lang="en-GB" noProof="0" dirty="0" smtClean="0"/>
              <a:t>1. What is asthma control</a:t>
            </a:r>
            <a:br>
              <a:rPr lang="en-GB" noProof="0" dirty="0" smtClean="0"/>
            </a:br>
            <a:r>
              <a:rPr lang="en-GB" noProof="0" dirty="0" smtClean="0"/>
              <a:t>2. Reasons for poor asthma control</a:t>
            </a:r>
            <a:endParaRPr lang="en-GB" noProof="0" dirty="0"/>
          </a:p>
        </p:txBody>
      </p:sp>
      <p:sp>
        <p:nvSpPr>
          <p:cNvPr id="3" name="Marcador de Posição de Conteúdo 2"/>
          <p:cNvSpPr>
            <a:spLocks noGrp="1"/>
          </p:cNvSpPr>
          <p:nvPr>
            <p:ph idx="1"/>
          </p:nvPr>
        </p:nvSpPr>
        <p:spPr>
          <a:xfrm>
            <a:off x="358775" y="2012032"/>
            <a:ext cx="7772400" cy="3505200"/>
          </a:xfrm>
        </p:spPr>
        <p:txBody>
          <a:bodyPr/>
          <a:lstStyle/>
          <a:p>
            <a:r>
              <a:rPr lang="en-GB" noProof="0" dirty="0" smtClean="0"/>
              <a:t>In groups of 3, please:</a:t>
            </a:r>
          </a:p>
          <a:p>
            <a:pPr marL="862012" lvl="1" indent="-514350">
              <a:buFont typeface="+mj-lt"/>
              <a:buAutoNum type="arabicPeriod"/>
            </a:pPr>
            <a:r>
              <a:rPr lang="en-GB" noProof="0" dirty="0" smtClean="0"/>
              <a:t>define asthma control</a:t>
            </a:r>
          </a:p>
          <a:p>
            <a:pPr marL="862012" lvl="1" indent="-514350">
              <a:buFont typeface="+mj-lt"/>
              <a:buAutoNum type="arabicPeriod"/>
            </a:pPr>
            <a:r>
              <a:rPr lang="en-GB" noProof="0" dirty="0" smtClean="0"/>
              <a:t>list 3 reasons for poor asthma control</a:t>
            </a:r>
          </a:p>
          <a:p>
            <a:r>
              <a:rPr lang="en-GB" noProof="0" dirty="0" smtClean="0"/>
              <a:t>After 3 m one member from each team should report to the group</a:t>
            </a:r>
            <a:endParaRPr lang="en-GB" noProof="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692150"/>
            <a:ext cx="7308850" cy="1296988"/>
          </a:xfrm>
          <a:noFill/>
        </p:spPr>
        <p:txBody>
          <a:bodyPr/>
          <a:lstStyle/>
          <a:p>
            <a:pPr eaLnBrk="1" hangingPunct="1"/>
            <a:r>
              <a:rPr lang="en-GB" sz="3600" noProof="0" dirty="0" smtClean="0"/>
              <a:t>What is asthma control?</a:t>
            </a:r>
            <a:r>
              <a:rPr lang="en-GB" noProof="0" dirty="0" smtClean="0"/>
              <a:t/>
            </a:r>
            <a:br>
              <a:rPr lang="en-GB" noProof="0" dirty="0" smtClean="0"/>
            </a:br>
            <a:r>
              <a:rPr lang="en-GB" sz="800" noProof="0" dirty="0" smtClean="0"/>
              <a:t/>
            </a:r>
            <a:br>
              <a:rPr lang="en-GB" sz="800" noProof="0" dirty="0" smtClean="0"/>
            </a:br>
            <a:r>
              <a:rPr lang="en-GB" sz="2000" noProof="0" dirty="0" smtClean="0"/>
              <a:t>As defined by the Global Initiative for Asthma (GINA), 2007</a:t>
            </a:r>
            <a:endParaRPr lang="en-GB" sz="2400" noProof="0" dirty="0" smtClean="0"/>
          </a:p>
        </p:txBody>
      </p:sp>
      <p:sp>
        <p:nvSpPr>
          <p:cNvPr id="31747" name="Rectangle 3"/>
          <p:cNvSpPr>
            <a:spLocks noGrp="1" noChangeArrowheads="1"/>
          </p:cNvSpPr>
          <p:nvPr>
            <p:ph type="body" idx="1"/>
          </p:nvPr>
        </p:nvSpPr>
        <p:spPr>
          <a:xfrm>
            <a:off x="395288" y="1916113"/>
            <a:ext cx="7848600" cy="4248150"/>
          </a:xfrm>
          <a:noFill/>
        </p:spPr>
        <p:txBody>
          <a:bodyPr/>
          <a:lstStyle/>
          <a:p>
            <a:pPr marL="350838" indent="-350838" eaLnBrk="1" hangingPunct="1">
              <a:tabLst>
                <a:tab pos="1331913" algn="l"/>
              </a:tabLst>
            </a:pPr>
            <a:r>
              <a:rPr lang="en-GB" sz="2800" dirty="0" smtClean="0"/>
              <a:t>Minimal to no daytime asthma symptoms</a:t>
            </a:r>
          </a:p>
          <a:p>
            <a:pPr marL="350838" indent="-350838" eaLnBrk="1" hangingPunct="1">
              <a:tabLst>
                <a:tab pos="1331913" algn="l"/>
              </a:tabLst>
            </a:pPr>
            <a:r>
              <a:rPr lang="en-GB" sz="2800" dirty="0" smtClean="0"/>
              <a:t>No limitations on activities</a:t>
            </a:r>
          </a:p>
          <a:p>
            <a:pPr marL="350838" indent="-350838" eaLnBrk="1" hangingPunct="1">
              <a:tabLst>
                <a:tab pos="1331913" algn="l"/>
              </a:tabLst>
            </a:pPr>
            <a:r>
              <a:rPr lang="en-GB" sz="2800" dirty="0" smtClean="0"/>
              <a:t>No nocturnal symptoms or awakenings</a:t>
            </a:r>
          </a:p>
          <a:p>
            <a:pPr marL="350838" indent="-350838" eaLnBrk="1" hangingPunct="1">
              <a:tabLst>
                <a:tab pos="1331913" algn="l"/>
              </a:tabLst>
            </a:pPr>
            <a:r>
              <a:rPr lang="en-GB" sz="2800" dirty="0" smtClean="0"/>
              <a:t>Minimal to no need for reliever or rescue therapy</a:t>
            </a:r>
          </a:p>
          <a:p>
            <a:pPr marL="350838" indent="-350838" eaLnBrk="1" hangingPunct="1">
              <a:tabLst>
                <a:tab pos="1331913" algn="l"/>
              </a:tabLst>
            </a:pPr>
            <a:r>
              <a:rPr lang="en-GB" sz="2800" dirty="0" smtClean="0"/>
              <a:t>Normal lung function (FEV</a:t>
            </a:r>
            <a:r>
              <a:rPr lang="en-GB" sz="2800" baseline="-25000" dirty="0" smtClean="0"/>
              <a:t>1</a:t>
            </a:r>
            <a:r>
              <a:rPr lang="en-GB" sz="2800" dirty="0" smtClean="0"/>
              <a:t> or PEF)</a:t>
            </a:r>
          </a:p>
          <a:p>
            <a:pPr marL="350838" indent="-350838" eaLnBrk="1" hangingPunct="1">
              <a:tabLst>
                <a:tab pos="1331913" algn="l"/>
              </a:tabLst>
            </a:pPr>
            <a:r>
              <a:rPr lang="en-GB" sz="2800" dirty="0" smtClean="0"/>
              <a:t>No exacerbations</a:t>
            </a:r>
            <a:endParaRPr lang="en-US" sz="2800" dirty="0" smtClean="0"/>
          </a:p>
        </p:txBody>
      </p:sp>
      <p:sp>
        <p:nvSpPr>
          <p:cNvPr id="31748" name="Text Box 4"/>
          <p:cNvSpPr txBox="1">
            <a:spLocks noChangeArrowheads="1"/>
          </p:cNvSpPr>
          <p:nvPr/>
        </p:nvSpPr>
        <p:spPr bwMode="auto">
          <a:xfrm>
            <a:off x="6011863" y="6524625"/>
            <a:ext cx="2376487" cy="457200"/>
          </a:xfrm>
          <a:prstGeom prst="rect">
            <a:avLst/>
          </a:prstGeom>
          <a:noFill/>
          <a:ln w="9525">
            <a:noFill/>
            <a:miter lim="800000"/>
            <a:headEnd/>
            <a:tailEnd/>
          </a:ln>
        </p:spPr>
        <p:txBody>
          <a:bodyPr>
            <a:spAutoFit/>
          </a:bodyPr>
          <a:lstStyle/>
          <a:p>
            <a:pPr>
              <a:spcBef>
                <a:spcPct val="50000"/>
              </a:spcBef>
            </a:pPr>
            <a:r>
              <a:rPr lang="en-US" sz="1200" dirty="0">
                <a:solidFill>
                  <a:schemeClr val="bg1"/>
                </a:solidFill>
                <a:latin typeface="Arial" charset="0"/>
              </a:rPr>
              <a:t>www.ginasthma.org</a:t>
            </a:r>
            <a:br>
              <a:rPr lang="en-US" sz="1200" dirty="0">
                <a:solidFill>
                  <a:schemeClr val="bg1"/>
                </a:solidFill>
                <a:latin typeface="Arial" charset="0"/>
              </a:rPr>
            </a:br>
            <a:endParaRPr lang="en-US" sz="12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2075</TotalTime>
  <Words>3835</Words>
  <Application>Microsoft Office PowerPoint</Application>
  <PresentationFormat>Προβολή στην οθόνη (4:3)</PresentationFormat>
  <Paragraphs>489</Paragraphs>
  <Slides>67</Slides>
  <Notes>32</Notes>
  <HiddenSlides>0</HiddenSlides>
  <MMClips>0</MMClips>
  <ScaleCrop>false</ScaleCrop>
  <HeadingPairs>
    <vt:vector size="4" baseType="variant">
      <vt:variant>
        <vt:lpstr>Θέμα</vt:lpstr>
      </vt:variant>
      <vt:variant>
        <vt:i4>2</vt:i4>
      </vt:variant>
      <vt:variant>
        <vt:lpstr>Τίτλοι διαφανειών</vt:lpstr>
      </vt:variant>
      <vt:variant>
        <vt:i4>67</vt:i4>
      </vt:variant>
    </vt:vector>
  </HeadingPairs>
  <TitlesOfParts>
    <vt:vector size="69" baseType="lpstr">
      <vt:lpstr>1_Blank Presentation</vt:lpstr>
      <vt:lpstr>Blank Presentation</vt:lpstr>
      <vt:lpstr>      IPCRG presentations on respiratory diseases  Asthma control and severity. What doctors should do to support patients with uncontrolled and severe asthma.</vt:lpstr>
      <vt:lpstr>Διαφάνεια 2</vt:lpstr>
      <vt:lpstr>Session Outline</vt:lpstr>
      <vt:lpstr>Introduction</vt:lpstr>
      <vt:lpstr>Introduction</vt:lpstr>
      <vt:lpstr>Difficult to manage asthma</vt:lpstr>
      <vt:lpstr>Poorly controlled asthma:  What should we do?</vt:lpstr>
      <vt:lpstr>1. What is asthma control 2. Reasons for poor asthma control</vt:lpstr>
      <vt:lpstr>What is asthma control?  As defined by the Global Initiative for Asthma (GINA), 2007</vt:lpstr>
      <vt:lpstr>Reasons for poor asthma control</vt:lpstr>
      <vt:lpstr>Clinical cases</vt:lpstr>
      <vt:lpstr>Group Work</vt:lpstr>
      <vt:lpstr>Case 1:</vt:lpstr>
      <vt:lpstr>Is her asthma controlled?</vt:lpstr>
      <vt:lpstr>How do we measure asthma control?</vt:lpstr>
      <vt:lpstr>How do we measure asthma control ? </vt:lpstr>
      <vt:lpstr>How to assess asthma control in practice?</vt:lpstr>
      <vt:lpstr>Διαφάνεια 18</vt:lpstr>
      <vt:lpstr>Διαφάνεια 19</vt:lpstr>
      <vt:lpstr>Διαφάνεια 20</vt:lpstr>
      <vt:lpstr>Διαφάνεια 21</vt:lpstr>
      <vt:lpstr>Objective measures</vt:lpstr>
      <vt:lpstr>Reasons for poor asthma control: Case 2</vt:lpstr>
      <vt:lpstr>Case 2:</vt:lpstr>
      <vt:lpstr>Διαφάνεια 25</vt:lpstr>
      <vt:lpstr>How to review a patient with difficult to manage asthma</vt:lpstr>
      <vt:lpstr>Διαφάνεια 27</vt:lpstr>
      <vt:lpstr>Step1: confirm the diagnosis of asthma</vt:lpstr>
      <vt:lpstr>Diagnosing asthma in primary care     IPCRG guidelines. Prim Care Respir J. 2006;15:20–34.  </vt:lpstr>
      <vt:lpstr>Step 2: question about smoking</vt:lpstr>
      <vt:lpstr>Διαφάνεια 31</vt:lpstr>
      <vt:lpstr>Clinical approach to smoking</vt:lpstr>
      <vt:lpstr>Step 3: asses inhaler technique</vt:lpstr>
      <vt:lpstr>Step 3: asses inhaler technique </vt:lpstr>
      <vt:lpstr>Inhaler choice and technique Key recommendations:</vt:lpstr>
      <vt:lpstr>Step 4: assess patient adherence to treatment</vt:lpstr>
      <vt:lpstr>Step 4: assess patient adherence to treatment</vt:lpstr>
      <vt:lpstr>Διαφάνεια 38</vt:lpstr>
      <vt:lpstr>Nonadherence: identifying the causes</vt:lpstr>
      <vt:lpstr>Written action plan</vt:lpstr>
      <vt:lpstr>Διαφάνεια 41</vt:lpstr>
      <vt:lpstr>Διαφάνεια 42</vt:lpstr>
      <vt:lpstr>Step 5: exclude alternative or overlapping diagnosis as primary conditions </vt:lpstr>
      <vt:lpstr>Wrong diagnosis or confounding illness Action - Rule out (or in) confounding illness before changing medications</vt:lpstr>
      <vt:lpstr>Wrong diagnosis or confounding illness  Should we refer to secondary care?</vt:lpstr>
      <vt:lpstr>Step 6: Identify and treat co-morbidities</vt:lpstr>
      <vt:lpstr>Co morbidities can worsen asthma symptoms - identify and treat them </vt:lpstr>
      <vt:lpstr>Concomitant rhinitis</vt:lpstr>
      <vt:lpstr>Evidence linking asthma &amp; rhinitis</vt:lpstr>
      <vt:lpstr>Clinical approach to rhinitis</vt:lpstr>
      <vt:lpstr>Treatment of co morbid rhinitis &amp; asthma</vt:lpstr>
      <vt:lpstr>Step 7: control environmental factors </vt:lpstr>
      <vt:lpstr> Environmental Factors:  Action - Advice on allergens avoidance </vt:lpstr>
      <vt:lpstr>Step 8: think about drugs which could lead to poor asthma control</vt:lpstr>
      <vt:lpstr>Step 9: Consider individual variation in treatment response </vt:lpstr>
      <vt:lpstr>Step 10: consider stepping up treatment</vt:lpstr>
      <vt:lpstr>Step 11: consider a referral to secondary care</vt:lpstr>
      <vt:lpstr>Where to refer? </vt:lpstr>
      <vt:lpstr>Διαφάνεια 59</vt:lpstr>
      <vt:lpstr>Distinction between severe and uncontrolled asthma</vt:lpstr>
      <vt:lpstr>Recommended reading</vt:lpstr>
      <vt:lpstr>Διαφάνεια 62</vt:lpstr>
      <vt:lpstr>Διαφάνεια 63</vt:lpstr>
      <vt:lpstr>Διαφάνεια 64</vt:lpstr>
      <vt:lpstr>Διαφάνεια 65</vt:lpstr>
      <vt:lpstr>NEXT IPCRG MEETINGS</vt:lpstr>
      <vt:lpstr>Διαφάνεια 67</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Johnson</dc:creator>
  <cp:lastModifiedBy>user</cp:lastModifiedBy>
  <cp:revision>243</cp:revision>
  <dcterms:created xsi:type="dcterms:W3CDTF">2011-11-28T09:37:12Z</dcterms:created>
  <dcterms:modified xsi:type="dcterms:W3CDTF">2019-10-26T16:16:33Z</dcterms:modified>
</cp:coreProperties>
</file>