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omments/comment3.xml" ContentType="application/vnd.openxmlformats-officedocument.presentationml.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Lst>
  <p:notesMasterIdLst>
    <p:notesMasterId r:id="rId83"/>
  </p:notesMasterIdLst>
  <p:handoutMasterIdLst>
    <p:handoutMasterId r:id="rId84"/>
  </p:handoutMasterIdLst>
  <p:sldIdLst>
    <p:sldId id="400" r:id="rId3"/>
    <p:sldId id="398" r:id="rId4"/>
    <p:sldId id="395" r:id="rId5"/>
    <p:sldId id="402" r:id="rId6"/>
    <p:sldId id="404" r:id="rId7"/>
    <p:sldId id="373" r:id="rId8"/>
    <p:sldId id="377" r:id="rId9"/>
    <p:sldId id="403" r:id="rId10"/>
    <p:sldId id="418" r:id="rId11"/>
    <p:sldId id="378" r:id="rId12"/>
    <p:sldId id="379" r:id="rId13"/>
    <p:sldId id="409" r:id="rId14"/>
    <p:sldId id="410" r:id="rId15"/>
    <p:sldId id="411" r:id="rId16"/>
    <p:sldId id="449" r:id="rId17"/>
    <p:sldId id="413" r:id="rId18"/>
    <p:sldId id="405" r:id="rId19"/>
    <p:sldId id="375" r:id="rId20"/>
    <p:sldId id="363" r:id="rId21"/>
    <p:sldId id="364" r:id="rId22"/>
    <p:sldId id="368" r:id="rId23"/>
    <p:sldId id="376" r:id="rId24"/>
    <p:sldId id="290" r:id="rId25"/>
    <p:sldId id="365" r:id="rId26"/>
    <p:sldId id="383" r:id="rId27"/>
    <p:sldId id="299" r:id="rId28"/>
    <p:sldId id="397" r:id="rId29"/>
    <p:sldId id="384" r:id="rId30"/>
    <p:sldId id="390" r:id="rId31"/>
    <p:sldId id="385" r:id="rId32"/>
    <p:sldId id="386" r:id="rId33"/>
    <p:sldId id="392" r:id="rId34"/>
    <p:sldId id="366" r:id="rId35"/>
    <p:sldId id="297" r:id="rId36"/>
    <p:sldId id="393" r:id="rId37"/>
    <p:sldId id="331" r:id="rId38"/>
    <p:sldId id="415" r:id="rId39"/>
    <p:sldId id="476" r:id="rId40"/>
    <p:sldId id="477" r:id="rId41"/>
    <p:sldId id="478" r:id="rId42"/>
    <p:sldId id="480" r:id="rId43"/>
    <p:sldId id="481" r:id="rId44"/>
    <p:sldId id="482" r:id="rId45"/>
    <p:sldId id="483" r:id="rId46"/>
    <p:sldId id="485" r:id="rId47"/>
    <p:sldId id="486" r:id="rId48"/>
    <p:sldId id="487" r:id="rId49"/>
    <p:sldId id="488" r:id="rId50"/>
    <p:sldId id="490" r:id="rId51"/>
    <p:sldId id="496" r:id="rId52"/>
    <p:sldId id="497" r:id="rId53"/>
    <p:sldId id="498" r:id="rId54"/>
    <p:sldId id="499" r:id="rId55"/>
    <p:sldId id="500" r:id="rId56"/>
    <p:sldId id="501" r:id="rId57"/>
    <p:sldId id="502" r:id="rId58"/>
    <p:sldId id="452" r:id="rId59"/>
    <p:sldId id="332" r:id="rId60"/>
    <p:sldId id="453" r:id="rId61"/>
    <p:sldId id="454" r:id="rId62"/>
    <p:sldId id="455" r:id="rId63"/>
    <p:sldId id="456" r:id="rId64"/>
    <p:sldId id="457" r:id="rId65"/>
    <p:sldId id="458" r:id="rId66"/>
    <p:sldId id="459" r:id="rId67"/>
    <p:sldId id="460" r:id="rId68"/>
    <p:sldId id="444" r:id="rId69"/>
    <p:sldId id="416" r:id="rId70"/>
    <p:sldId id="466" r:id="rId71"/>
    <p:sldId id="473" r:id="rId72"/>
    <p:sldId id="467" r:id="rId73"/>
    <p:sldId id="468" r:id="rId74"/>
    <p:sldId id="469" r:id="rId75"/>
    <p:sldId id="470" r:id="rId76"/>
    <p:sldId id="472" r:id="rId77"/>
    <p:sldId id="471" r:id="rId78"/>
    <p:sldId id="474" r:id="rId79"/>
    <p:sldId id="475" r:id="rId80"/>
    <p:sldId id="505" r:id="rId81"/>
    <p:sldId id="506" r:id="rId8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pitchFamily="-65" charset="0"/>
        <a:ea typeface="ＭＳ Ｐゴシック" pitchFamily="-65"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4" clrIdx="0"/>
  <p:cmAuthor id="1" name="Alan Kaplan" initials="A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08080"/>
    <a:srgbClr val="000066"/>
    <a:srgbClr val="05325B"/>
    <a:srgbClr val="BEBE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204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10-23T09:37:02.078" idx="9">
    <p:pos x="5184" y="1152"/>
    <p:text>Title added.</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10-23T09:37:02.078" idx="14">
    <p:pos x="5184" y="1152"/>
    <p:text>Title added.</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1-10-23T09:37:02.078" idx="13">
    <p:pos x="5184" y="1152"/>
    <p:text>Title added.</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ea typeface="+mn-ea"/>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ea typeface="+mn-ea"/>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ea typeface="+mn-ea"/>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A87628-214F-4F10-8C1D-1DDBDECB73DD}" type="slidenum">
              <a:rPr lang="en-US"/>
              <a:pPr/>
              <a:t>‹#›</a:t>
            </a:fld>
            <a:endParaRPr lang="en-US"/>
          </a:p>
        </p:txBody>
      </p:sp>
    </p:spTree>
    <p:extLst>
      <p:ext uri="{BB962C8B-B14F-4D97-AF65-F5344CB8AC3E}">
        <p14:creationId xmlns:p14="http://schemas.microsoft.com/office/powerpoint/2010/main" xmlns="" val="267156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ea typeface="+mn-ea"/>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ea typeface="+mn-ea"/>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ea typeface="+mn-ea"/>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175707B-F702-42EF-A7AC-A66E56C7D354}" type="slidenum">
              <a:rPr lang="en-US"/>
              <a:pPr/>
              <a:t>‹#›</a:t>
            </a:fld>
            <a:endParaRPr lang="en-US"/>
          </a:p>
        </p:txBody>
      </p:sp>
    </p:spTree>
    <p:extLst>
      <p:ext uri="{BB962C8B-B14F-4D97-AF65-F5344CB8AC3E}">
        <p14:creationId xmlns:p14="http://schemas.microsoft.com/office/powerpoint/2010/main" xmlns="" val="2996362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30FDF8E-2565-440B-8C30-AA6F6DE5E471}" type="slidenum">
              <a:rPr lang="en-US"/>
              <a:pPr/>
              <a:t>1</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Times" pitchFamily="-65" charset="0"/>
              </a:rPr>
              <a:t>Title page option 1</a:t>
            </a:r>
          </a:p>
        </p:txBody>
      </p:sp>
    </p:spTree>
    <p:extLst>
      <p:ext uri="{BB962C8B-B14F-4D97-AF65-F5344CB8AC3E}">
        <p14:creationId xmlns:p14="http://schemas.microsoft.com/office/powerpoint/2010/main" xmlns="" val="167293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23908" name="Slide Number Placeholder 3"/>
          <p:cNvSpPr>
            <a:spLocks noGrp="1"/>
          </p:cNvSpPr>
          <p:nvPr>
            <p:ph type="sldNum" sz="quarter" idx="5"/>
          </p:nvPr>
        </p:nvSpPr>
        <p:spPr>
          <a:noFill/>
        </p:spPr>
        <p:txBody>
          <a:bodyPr/>
          <a:lstStyle/>
          <a:p>
            <a:fld id="{CE94B42F-76AA-4276-B382-7E83040DA86E}" type="slidenum">
              <a:rPr lang="nb-NO">
                <a:latin typeface="Arial" charset="0"/>
              </a:rPr>
              <a:pPr/>
              <a:t>29</a:t>
            </a:fld>
            <a:endParaRPr lang="nb-NO">
              <a:latin typeface="Arial" charset="0"/>
            </a:endParaRPr>
          </a:p>
        </p:txBody>
      </p:sp>
    </p:spTree>
    <p:extLst>
      <p:ext uri="{BB962C8B-B14F-4D97-AF65-F5344CB8AC3E}">
        <p14:creationId xmlns:p14="http://schemas.microsoft.com/office/powerpoint/2010/main" xmlns="" val="61160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13668" name="Slide Number Placeholder 3"/>
          <p:cNvSpPr>
            <a:spLocks noGrp="1"/>
          </p:cNvSpPr>
          <p:nvPr>
            <p:ph type="sldNum" sz="quarter" idx="5"/>
          </p:nvPr>
        </p:nvSpPr>
        <p:spPr>
          <a:noFill/>
        </p:spPr>
        <p:txBody>
          <a:bodyPr/>
          <a:lstStyle/>
          <a:p>
            <a:fld id="{8CF15122-4086-4114-8425-0207A7B9B300}" type="slidenum">
              <a:rPr lang="en-US">
                <a:latin typeface="Arial" charset="0"/>
              </a:rPr>
              <a:pPr/>
              <a:t>30</a:t>
            </a:fld>
            <a:endParaRPr lang="en-US">
              <a:latin typeface="Arial" charset="0"/>
            </a:endParaRPr>
          </a:p>
        </p:txBody>
      </p:sp>
    </p:spTree>
    <p:extLst>
      <p:ext uri="{BB962C8B-B14F-4D97-AF65-F5344CB8AC3E}">
        <p14:creationId xmlns:p14="http://schemas.microsoft.com/office/powerpoint/2010/main" xmlns="" val="3598517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15716" name="Slide Number Placeholder 3"/>
          <p:cNvSpPr>
            <a:spLocks noGrp="1"/>
          </p:cNvSpPr>
          <p:nvPr>
            <p:ph type="sldNum" sz="quarter" idx="5"/>
          </p:nvPr>
        </p:nvSpPr>
        <p:spPr>
          <a:noFill/>
        </p:spPr>
        <p:txBody>
          <a:bodyPr/>
          <a:lstStyle/>
          <a:p>
            <a:fld id="{873F1A37-C467-4A6B-ADCE-A0E31265B341}" type="slidenum">
              <a:rPr lang="nb-NO">
                <a:latin typeface="Arial" charset="0"/>
              </a:rPr>
              <a:pPr/>
              <a:t>31</a:t>
            </a:fld>
            <a:endParaRPr lang="nb-NO">
              <a:latin typeface="Arial" charset="0"/>
            </a:endParaRPr>
          </a:p>
        </p:txBody>
      </p:sp>
    </p:spTree>
    <p:extLst>
      <p:ext uri="{BB962C8B-B14F-4D97-AF65-F5344CB8AC3E}">
        <p14:creationId xmlns:p14="http://schemas.microsoft.com/office/powerpoint/2010/main" xmlns="" val="485316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28004" name="Slide Number Placeholder 3"/>
          <p:cNvSpPr>
            <a:spLocks noGrp="1"/>
          </p:cNvSpPr>
          <p:nvPr>
            <p:ph type="sldNum" sz="quarter" idx="5"/>
          </p:nvPr>
        </p:nvSpPr>
        <p:spPr>
          <a:noFill/>
        </p:spPr>
        <p:txBody>
          <a:bodyPr/>
          <a:lstStyle/>
          <a:p>
            <a:fld id="{A84CA0DD-7E66-4268-B114-AE73ED65F07E}" type="slidenum">
              <a:rPr lang="nb-NO">
                <a:latin typeface="Arial" charset="0"/>
              </a:rPr>
              <a:pPr/>
              <a:t>32</a:t>
            </a:fld>
            <a:endParaRPr lang="nb-NO">
              <a:latin typeface="Arial" charset="0"/>
            </a:endParaRPr>
          </a:p>
        </p:txBody>
      </p:sp>
    </p:spTree>
    <p:extLst>
      <p:ext uri="{BB962C8B-B14F-4D97-AF65-F5344CB8AC3E}">
        <p14:creationId xmlns:p14="http://schemas.microsoft.com/office/powerpoint/2010/main" xmlns="" val="2884505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a:ln/>
        </p:spPr>
      </p:sp>
      <p:sp>
        <p:nvSpPr>
          <p:cNvPr id="94211" name="2 Marcador de notas"/>
          <p:cNvSpPr>
            <a:spLocks noGrp="1"/>
          </p:cNvSpPr>
          <p:nvPr>
            <p:ph type="body" idx="1"/>
          </p:nvPr>
        </p:nvSpPr>
        <p:spPr>
          <a:noFill/>
          <a:ln/>
        </p:spPr>
        <p:txBody>
          <a:bodyPr/>
          <a:lstStyle/>
          <a:p>
            <a:pPr eaLnBrk="1" hangingPunct="1">
              <a:lnSpc>
                <a:spcPct val="90000"/>
              </a:lnSpc>
            </a:pPr>
            <a:r>
              <a:rPr lang="en-US" sz="1100" smtClean="0">
                <a:latin typeface="Times" pitchFamily="-65" charset="0"/>
              </a:rPr>
              <a:t>Conventional advice is so dull and we all love the maverick. In their refreshing and plausible editorial in the most recent issue of the </a:t>
            </a:r>
            <a:r>
              <a:rPr lang="en-US" sz="1100" i="1" smtClean="0">
                <a:latin typeface="Times" pitchFamily="-65" charset="0"/>
              </a:rPr>
              <a:t>PCRJ, Enright and White challenge the </a:t>
            </a:r>
            <a:r>
              <a:rPr lang="en-US" sz="1100" smtClean="0">
                <a:latin typeface="Times" pitchFamily="-65" charset="0"/>
              </a:rPr>
              <a:t>conventional wisdom on early detection of COPD by stating that early detection of COPD is a waste of resources.1 The advice they offer is attractive, but it should not be trusted and here is why. If we do not detect early symptomatic disease, we detect it late – i.e. when the lung damage is irreversible and will progress. The decline in lung function is much faster in GOLD stages I to II than it is for stages III or IV.2 There is no evidence that late smoking cessation reduces decline in lung function. If symptomatic individuals with COPD are not diagnosed early, they are denied proper education on the management of symptoms and preservation of lung function. Furthermore, they have no access to pulmonary rehabilitation or drugs which can improve symptoms and reduce exacerbations. Opportunistic case finding of symptomatic disease does not involve additional resources of screening; certainly in the UK, this is part of the core services that primary care should provide and is remunerated to do so. The authors state that in many countries clinicians fail to manage patients with diagnosed COPD effectively, but this does not mean that earlier diagnosis is wrong The authors correctly state that the progression of early disease is unclear, but patients with symptomatic GOLD stage I are more likely to progress3 – which is why only symptomatic people should be diagnosed. All major guidelines recommend early diagnosis of symptomatic disease – the most recent being the UK NICE guidelines,4 which examined the subject very thoroughly and state: “Spirometry should be performed in patients who are over 35, current or ex-smokers, and have a chronic cough. Spirometry should be considered in patients with chronic bronchitis. A significant proportion of these will go on to develop airflow limitation.” Following the nihilistic advice in Enright and White’s editorial1 will condemn people to preventable, intractable lung disease.</a:t>
            </a:r>
          </a:p>
          <a:p>
            <a:pPr eaLnBrk="1" hangingPunct="1">
              <a:lnSpc>
                <a:spcPct val="90000"/>
              </a:lnSpc>
            </a:pPr>
            <a:endParaRPr lang="en-US" sz="1100" smtClean="0">
              <a:latin typeface="Times" pitchFamily="-65" charset="0"/>
            </a:endParaRPr>
          </a:p>
        </p:txBody>
      </p:sp>
      <p:sp>
        <p:nvSpPr>
          <p:cNvPr id="94212" name="3 Marcador de número de diapositiva"/>
          <p:cNvSpPr>
            <a:spLocks noGrp="1"/>
          </p:cNvSpPr>
          <p:nvPr>
            <p:ph type="sldNum" sz="quarter" idx="5"/>
          </p:nvPr>
        </p:nvSpPr>
        <p:spPr>
          <a:noFill/>
        </p:spPr>
        <p:txBody>
          <a:bodyPr/>
          <a:lstStyle/>
          <a:p>
            <a:fld id="{0B33375B-50CA-473D-91AF-334AC58F9B58}" type="slidenum">
              <a:rPr lang="en-GB">
                <a:latin typeface="Arial" charset="0"/>
              </a:rPr>
              <a:pPr/>
              <a:t>33</a:t>
            </a:fld>
            <a:endParaRPr lang="en-GB">
              <a:latin typeface="Arial" charset="0"/>
            </a:endParaRPr>
          </a:p>
        </p:txBody>
      </p:sp>
    </p:spTree>
    <p:extLst>
      <p:ext uri="{BB962C8B-B14F-4D97-AF65-F5344CB8AC3E}">
        <p14:creationId xmlns:p14="http://schemas.microsoft.com/office/powerpoint/2010/main" xmlns="" val="682261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30052" name="Slide Number Placeholder 3"/>
          <p:cNvSpPr>
            <a:spLocks noGrp="1"/>
          </p:cNvSpPr>
          <p:nvPr>
            <p:ph type="sldNum" sz="quarter" idx="5"/>
          </p:nvPr>
        </p:nvSpPr>
        <p:spPr>
          <a:noFill/>
        </p:spPr>
        <p:txBody>
          <a:bodyPr/>
          <a:lstStyle/>
          <a:p>
            <a:fld id="{790FF2DA-E5E2-4AD0-983A-51577179762A}" type="slidenum">
              <a:rPr lang="en-US">
                <a:latin typeface="Arial" charset="0"/>
              </a:rPr>
              <a:pPr/>
              <a:t>35</a:t>
            </a:fld>
            <a:endParaRPr lang="en-US">
              <a:latin typeface="Arial" charset="0"/>
            </a:endParaRPr>
          </a:p>
        </p:txBody>
      </p:sp>
    </p:spTree>
    <p:extLst>
      <p:ext uri="{BB962C8B-B14F-4D97-AF65-F5344CB8AC3E}">
        <p14:creationId xmlns:p14="http://schemas.microsoft.com/office/powerpoint/2010/main" xmlns="" val="1120467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29AB3A41-58EE-419E-9264-33C2F9EFAA1B}" type="slidenum">
              <a:rPr lang="en-GB"/>
              <a:pPr>
                <a:defRPr/>
              </a:pPr>
              <a:t>38</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w="9525"/>
        </p:spPr>
        <p:txBody>
          <a:bodyPr/>
          <a:lstStyle/>
          <a:p>
            <a:pPr eaLnBrk="1" hangingPunct="1">
              <a:spcBef>
                <a:spcPct val="0"/>
              </a:spcBef>
            </a:pPr>
            <a:r>
              <a:rPr lang="en-AU" smtClean="0"/>
              <a:t>When data collected in Europe using the Confronting COPD questionnaire were combined with the American data, the results showed that for the third of patients who were too breathless to leave the house, 36% described their disease as mild or moderate, as did 60% of those who became short of breath after walking on the flat for a few minutes.</a:t>
            </a:r>
            <a:r>
              <a:rPr lang="en-AU" baseline="30000" smtClean="0"/>
              <a:t>1</a:t>
            </a:r>
          </a:p>
          <a:p>
            <a:pPr eaLnBrk="1" hangingPunct="1">
              <a:spcBef>
                <a:spcPct val="0"/>
              </a:spcBef>
            </a:pPr>
            <a:endParaRPr lang="en-AU" smtClean="0"/>
          </a:p>
          <a:p>
            <a:pPr eaLnBrk="1" hangingPunct="1">
              <a:spcBef>
                <a:spcPct val="0"/>
              </a:spcBef>
            </a:pPr>
            <a:r>
              <a:rPr lang="en-AU" smtClean="0"/>
              <a:t>These data suggest that patients can understate the severity of their disease, making it difficult for physicians to assess the impact of patients’ symptoms on their lives. The data also suggest that the impact of COPD is similar in different regions despite regional differences in management of the disease. </a:t>
            </a:r>
          </a:p>
          <a:p>
            <a:pPr eaLnBrk="1" hangingPunct="1">
              <a:spcBef>
                <a:spcPct val="0"/>
              </a:spcBef>
            </a:pPr>
            <a:endParaRPr lang="en-AU" smtClean="0"/>
          </a:p>
          <a:p>
            <a:pPr eaLnBrk="1" hangingPunct="1">
              <a:spcBef>
                <a:spcPct val="0"/>
              </a:spcBef>
            </a:pPr>
            <a:endParaRPr lang="en-AU" smtClean="0"/>
          </a:p>
          <a:p>
            <a:pPr eaLnBrk="1" hangingPunct="1">
              <a:spcBef>
                <a:spcPct val="0"/>
              </a:spcBef>
            </a:pPr>
            <a:r>
              <a:rPr lang="en-GB" sz="1000" smtClean="0"/>
              <a:t>1. </a:t>
            </a:r>
            <a:r>
              <a:rPr lang="en-AU" sz="1000" smtClean="0"/>
              <a:t>Rennard S et al. </a:t>
            </a:r>
            <a:r>
              <a:rPr lang="en-AU" sz="1000" i="1" smtClean="0"/>
              <a:t>Eur Respir J</a:t>
            </a:r>
            <a:r>
              <a:rPr lang="en-AU" sz="1000" smtClean="0"/>
              <a:t> 2002;20:799–805.</a:t>
            </a:r>
            <a:endParaRPr lang="en-GB" sz="1000" smtClean="0"/>
          </a:p>
          <a:p>
            <a:pPr eaLnBrk="1" hangingPunct="1">
              <a:spcBef>
                <a:spcPct val="0"/>
              </a:spcBef>
            </a:pPr>
            <a:endParaRPr lang="en-AU" smtClean="0"/>
          </a:p>
        </p:txBody>
      </p:sp>
    </p:spTree>
    <p:extLst>
      <p:ext uri="{BB962C8B-B14F-4D97-AF65-F5344CB8AC3E}">
        <p14:creationId xmlns:p14="http://schemas.microsoft.com/office/powerpoint/2010/main" xmlns="" val="3356293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p>
            <a:pPr>
              <a:defRPr/>
            </a:pPr>
            <a:fld id="{4D4C530A-6637-41D8-8991-87A7F4082270}" type="slidenum">
              <a:rPr lang="en-GB"/>
              <a:pPr>
                <a:defRPr/>
              </a:pPr>
              <a:t>39</a:t>
            </a:fld>
            <a:endParaRPr lang="en-GB"/>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w="9525"/>
        </p:spPr>
        <p:txBody>
          <a:bodyPr/>
          <a:lstStyle/>
          <a:p>
            <a:pPr eaLnBrk="1" hangingPunct="1">
              <a:spcBef>
                <a:spcPct val="0"/>
              </a:spcBef>
            </a:pPr>
            <a:r>
              <a:rPr lang="en-AU" smtClean="0"/>
              <a:t>It is clear that the management of COPD needs to be improved. Around 11% of patients with the disease remain undiagnosed, and a significant proportion are not treated or are sub-optimally managed, leading to poor quality of life.</a:t>
            </a:r>
            <a:r>
              <a:rPr lang="en-AU" baseline="30000" smtClean="0"/>
              <a:t>1</a:t>
            </a:r>
            <a:r>
              <a:rPr lang="en-AU" smtClean="0"/>
              <a:t> The problem is further compounded by the fact that many patients with COPD do not consult their physician until late into the course of their disease. Even those patients under the care of a physician do not report all exacerbations, with 49% of exacerbations going unreported.</a:t>
            </a:r>
            <a:r>
              <a:rPr lang="en-AU" baseline="30000" smtClean="0"/>
              <a:t>2</a:t>
            </a:r>
            <a:r>
              <a:rPr lang="en-AU" smtClean="0"/>
              <a:t> Patients also overstate their COPD control. Of patients with a severe/high moderate degree of breathlessness, 52% considered themselves to be well or completely controlled.</a:t>
            </a:r>
            <a:r>
              <a:rPr lang="en-AU" baseline="30000" smtClean="0"/>
              <a:t>1</a:t>
            </a:r>
            <a:r>
              <a:rPr lang="en-AU" smtClean="0"/>
              <a:t> These findings confirm that patients and physicians require a tool to facilitate fact-based dialogue and to help achieve a mutual understanding of disease status and impact. A better understanding would help physicians optimise COPD management and thus improve patients’ quality of life.</a:t>
            </a:r>
            <a:endParaRPr lang="en-US" smtClean="0"/>
          </a:p>
          <a:p>
            <a:pPr eaLnBrk="1" hangingPunct="1">
              <a:spcBef>
                <a:spcPct val="0"/>
              </a:spcBef>
            </a:pPr>
            <a:endParaRPr lang="en-AU" smtClean="0"/>
          </a:p>
          <a:p>
            <a:pPr eaLnBrk="1" hangingPunct="1">
              <a:spcBef>
                <a:spcPct val="0"/>
              </a:spcBef>
            </a:pPr>
            <a:endParaRPr lang="en-AU" smtClean="0"/>
          </a:p>
          <a:p>
            <a:pPr eaLnBrk="1" hangingPunct="1">
              <a:spcBef>
                <a:spcPct val="0"/>
              </a:spcBef>
            </a:pPr>
            <a:endParaRPr lang="en-AU" smtClean="0"/>
          </a:p>
          <a:p>
            <a:pPr eaLnBrk="1" hangingPunct="1">
              <a:spcBef>
                <a:spcPct val="0"/>
              </a:spcBef>
            </a:pPr>
            <a:r>
              <a:rPr lang="en-GB" sz="1000" smtClean="0"/>
              <a:t>1. Confronting COPD in America: Executive Summary; http://www.aarc.org/resources/confronting_copd/exesum.pdf; last accessed 130808</a:t>
            </a:r>
            <a:r>
              <a:rPr lang="en-AU" sz="1000" smtClean="0"/>
              <a:t>.</a:t>
            </a:r>
          </a:p>
          <a:p>
            <a:pPr eaLnBrk="1" hangingPunct="1">
              <a:lnSpc>
                <a:spcPct val="80000"/>
              </a:lnSpc>
              <a:spcBef>
                <a:spcPct val="5000"/>
              </a:spcBef>
              <a:buClr>
                <a:schemeClr val="tx1"/>
              </a:buClr>
            </a:pPr>
            <a:r>
              <a:rPr lang="en-US" sz="1000" smtClean="0"/>
              <a:t>2. Seemungal TAR et al. </a:t>
            </a:r>
            <a:r>
              <a:rPr lang="en-US" sz="1000" i="1" smtClean="0"/>
              <a:t>Am J Respir Crit Care Med</a:t>
            </a:r>
            <a:r>
              <a:rPr lang="en-US" sz="1000" smtClean="0"/>
              <a:t> 1998;157:1418–1422.</a:t>
            </a:r>
          </a:p>
          <a:p>
            <a:pPr eaLnBrk="1" hangingPunct="1">
              <a:spcBef>
                <a:spcPct val="0"/>
              </a:spcBef>
            </a:pPr>
            <a:endParaRPr lang="en-AU" sz="1000" smtClean="0"/>
          </a:p>
        </p:txBody>
      </p:sp>
    </p:spTree>
    <p:extLst>
      <p:ext uri="{BB962C8B-B14F-4D97-AF65-F5344CB8AC3E}">
        <p14:creationId xmlns:p14="http://schemas.microsoft.com/office/powerpoint/2010/main" xmlns="" val="1633639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a:ln/>
        </p:spPr>
      </p:sp>
      <p:sp>
        <p:nvSpPr>
          <p:cNvPr id="35843" name="2 - Θέση σημειώσεων"/>
          <p:cNvSpPr>
            <a:spLocks noGrp="1"/>
          </p:cNvSpPr>
          <p:nvPr>
            <p:ph type="body" idx="1"/>
          </p:nvPr>
        </p:nvSpPr>
        <p:spPr>
          <a:noFill/>
          <a:ln w="9525"/>
        </p:spPr>
        <p:txBody>
          <a:bodyPr/>
          <a:lstStyle/>
          <a:p>
            <a:r>
              <a:rPr lang="en-US" smtClean="0"/>
              <a:t>CARS COPD ACTIVITY RATING SCALE</a:t>
            </a:r>
            <a:endParaRPr lang="el-GR" smtClean="0"/>
          </a:p>
        </p:txBody>
      </p:sp>
      <p:sp>
        <p:nvSpPr>
          <p:cNvPr id="112644" name="3 - Θέση αριθμού διαφάνειας"/>
          <p:cNvSpPr>
            <a:spLocks noGrp="1"/>
          </p:cNvSpPr>
          <p:nvPr>
            <p:ph type="sldNum" sz="quarter" idx="5"/>
          </p:nvPr>
        </p:nvSpPr>
        <p:spPr/>
        <p:txBody>
          <a:bodyPr/>
          <a:lstStyle/>
          <a:p>
            <a:pPr>
              <a:defRPr/>
            </a:pPr>
            <a:fld id="{AFF1552B-E105-4993-B717-B9076656012A}" type="slidenum">
              <a:rPr lang="el-GR" smtClean="0"/>
              <a:pPr>
                <a:defRPr/>
              </a:pPr>
              <a:t>40</a:t>
            </a:fld>
            <a:endParaRPr lang="el-GR" smtClean="0"/>
          </a:p>
        </p:txBody>
      </p:sp>
    </p:spTree>
    <p:extLst>
      <p:ext uri="{BB962C8B-B14F-4D97-AF65-F5344CB8AC3E}">
        <p14:creationId xmlns:p14="http://schemas.microsoft.com/office/powerpoint/2010/main" xmlns="" val="4126859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smtClean="0">
                <a:latin typeface="Tahoma" pitchFamily="34" charset="0"/>
                <a:cs typeface="Tahoma" pitchFamily="34" charset="0"/>
              </a:rPr>
              <a:t>An 8-item measure of health status impairment in COPD </a:t>
            </a:r>
            <a:endParaRPr lang="en-GB" dirty="0"/>
          </a:p>
        </p:txBody>
      </p:sp>
      <p:sp>
        <p:nvSpPr>
          <p:cNvPr id="4" name="3 Marcador de número de diapositiva"/>
          <p:cNvSpPr>
            <a:spLocks noGrp="1"/>
          </p:cNvSpPr>
          <p:nvPr>
            <p:ph type="sldNum" sz="quarter" idx="10"/>
          </p:nvPr>
        </p:nvSpPr>
        <p:spPr/>
        <p:txBody>
          <a:bodyPr/>
          <a:lstStyle/>
          <a:p>
            <a:fld id="{9175707B-F702-42EF-A7AC-A66E56C7D354}" type="slidenum">
              <a:rPr lang="en-US" smtClean="0"/>
              <a:pPr/>
              <a:t>41</a:t>
            </a:fld>
            <a:endParaRPr lang="en-US"/>
          </a:p>
        </p:txBody>
      </p:sp>
    </p:spTree>
    <p:extLst>
      <p:ext uri="{BB962C8B-B14F-4D97-AF65-F5344CB8AC3E}">
        <p14:creationId xmlns:p14="http://schemas.microsoft.com/office/powerpoint/2010/main" xmlns="" val="247175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0B70C11-7D32-4753-8BCB-083FE49F5922}" type="slidenum">
              <a:rPr lang="en-US" smtClean="0">
                <a:latin typeface="Times" pitchFamily="-112" charset="0"/>
              </a:rPr>
              <a:pPr/>
              <a:t>2</a:t>
            </a:fld>
            <a:endParaRPr lang="en-US" smtClean="0">
              <a:latin typeface="Times" pitchFamily="-112"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latin typeface="Times" pitchFamily="-112" charset="0"/>
              </a:rPr>
              <a:t>Bullet page</a:t>
            </a:r>
          </a:p>
        </p:txBody>
      </p:sp>
    </p:spTree>
    <p:extLst>
      <p:ext uri="{BB962C8B-B14F-4D97-AF65-F5344CB8AC3E}">
        <p14:creationId xmlns:p14="http://schemas.microsoft.com/office/powerpoint/2010/main" xmlns="" val="4065090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smtClean="0">
                <a:latin typeface="Tahoma" pitchFamily="34" charset="0"/>
                <a:cs typeface="Tahoma" pitchFamily="34" charset="0"/>
              </a:rPr>
              <a:t>relates well to other measures of health status</a:t>
            </a:r>
            <a:r>
              <a:rPr lang="en-US" sz="1200" baseline="30000" dirty="0" smtClean="0">
                <a:latin typeface="Tahoma" pitchFamily="34" charset="0"/>
                <a:cs typeface="Tahoma" pitchFamily="34" charset="0"/>
              </a:rPr>
              <a:t> </a:t>
            </a:r>
            <a:r>
              <a:rPr lang="en-US" sz="1200" dirty="0" smtClean="0">
                <a:latin typeface="Tahoma" pitchFamily="34" charset="0"/>
                <a:cs typeface="Tahoma" pitchFamily="34" charset="0"/>
              </a:rPr>
              <a:t>and predicts future mortality risk.</a:t>
            </a:r>
            <a:endParaRPr lang="en-GB" dirty="0"/>
          </a:p>
        </p:txBody>
      </p:sp>
      <p:sp>
        <p:nvSpPr>
          <p:cNvPr id="4" name="3 Marcador de número de diapositiva"/>
          <p:cNvSpPr>
            <a:spLocks noGrp="1"/>
          </p:cNvSpPr>
          <p:nvPr>
            <p:ph type="sldNum" sz="quarter" idx="10"/>
          </p:nvPr>
        </p:nvSpPr>
        <p:spPr/>
        <p:txBody>
          <a:bodyPr/>
          <a:lstStyle/>
          <a:p>
            <a:fld id="{9175707B-F702-42EF-A7AC-A66E56C7D354}" type="slidenum">
              <a:rPr lang="en-US" smtClean="0"/>
              <a:pPr/>
              <a:t>43</a:t>
            </a:fld>
            <a:endParaRPr lang="en-US"/>
          </a:p>
        </p:txBody>
      </p:sp>
    </p:spTree>
    <p:extLst>
      <p:ext uri="{BB962C8B-B14F-4D97-AF65-F5344CB8AC3E}">
        <p14:creationId xmlns:p14="http://schemas.microsoft.com/office/powerpoint/2010/main" xmlns="" val="1821089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7"/>
          <p:cNvSpPr>
            <a:spLocks noGrp="1" noChangeArrowheads="1"/>
          </p:cNvSpPr>
          <p:nvPr>
            <p:ph type="sldNum" sz="quarter" idx="5"/>
          </p:nvPr>
        </p:nvSpPr>
        <p:spPr/>
        <p:txBody>
          <a:bodyPr/>
          <a:lstStyle/>
          <a:p>
            <a:pPr>
              <a:defRPr/>
            </a:pPr>
            <a:fld id="{386BAB13-2AB7-42D2-B1F1-72854FF12F38}" type="slidenum">
              <a:rPr lang="nl-NL"/>
              <a:pPr>
                <a:defRPr/>
              </a:pPr>
              <a:t>46</a:t>
            </a:fld>
            <a:endParaRPr lang="nl-NL"/>
          </a:p>
        </p:txBody>
      </p:sp>
      <p:sp>
        <p:nvSpPr>
          <p:cNvPr id="34819" name="Rectangle 7"/>
          <p:cNvSpPr txBox="1">
            <a:spLocks noGrp="1" noChangeArrowheads="1"/>
          </p:cNvSpPr>
          <p:nvPr/>
        </p:nvSpPr>
        <p:spPr bwMode="auto">
          <a:xfrm>
            <a:off x="3886200" y="8686800"/>
            <a:ext cx="2970213" cy="455613"/>
          </a:xfrm>
          <a:prstGeom prst="rect">
            <a:avLst/>
          </a:prstGeom>
          <a:noFill/>
          <a:ln w="9525">
            <a:noFill/>
            <a:miter lim="800000"/>
            <a:headEnd/>
            <a:tailEnd/>
          </a:ln>
        </p:spPr>
        <p:txBody>
          <a:bodyPr lIns="91256" tIns="45628" rIns="91256" bIns="45628" anchor="b"/>
          <a:lstStyle/>
          <a:p>
            <a:pPr algn="r" defTabSz="912813"/>
            <a:fld id="{CBC874A2-7CF2-4553-9E1D-4047789693FD}" type="slidenum">
              <a:rPr lang="en-GB" sz="1200"/>
              <a:pPr algn="r" defTabSz="912813"/>
              <a:t>46</a:t>
            </a:fld>
            <a:endParaRPr lang="en-GB"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w="9525"/>
        </p:spPr>
        <p:txBody>
          <a:bodyPr lIns="91256" tIns="45628" rIns="91256" bIns="45628"/>
          <a:lstStyle/>
          <a:p>
            <a:r>
              <a:rPr lang="en-GB" smtClean="0"/>
              <a:t>The CAT has been designed to overcome the shortfalls of earlier questionnaires measuring disability in COPD.</a:t>
            </a:r>
          </a:p>
          <a:p>
            <a:r>
              <a:rPr lang="en-GB" smtClean="0"/>
              <a:t>This slide outlines the key differences between the CAT and the SGRQ, MRC Dyspnoea questionnaire and the CCQ.</a:t>
            </a:r>
          </a:p>
          <a:p>
            <a:r>
              <a:rPr lang="en-GB" smtClean="0"/>
              <a:t>The CAT is a simple, short, easy to use self-administered, paper-based questionnaire for use in clinical practice.</a:t>
            </a:r>
          </a:p>
          <a:p>
            <a:r>
              <a:rPr lang="en-GB" smtClean="0"/>
              <a:t>The SGRQ is significantly longer</a:t>
            </a:r>
            <a:r>
              <a:rPr lang="en-GB" baseline="30000" smtClean="0"/>
              <a:t>1</a:t>
            </a:r>
            <a:r>
              <a:rPr lang="en-GB" smtClean="0"/>
              <a:t> than the CAT and the CCQ slightly longer (although still relatively quick to administer, approximately 2 minutes</a:t>
            </a:r>
            <a:r>
              <a:rPr lang="en-GB" baseline="30000" smtClean="0"/>
              <a:t>2</a:t>
            </a:r>
            <a:r>
              <a:rPr lang="en-GB" smtClean="0"/>
              <a:t>). </a:t>
            </a:r>
          </a:p>
          <a:p>
            <a:r>
              <a:rPr lang="en-GB" smtClean="0"/>
              <a:t>The SGRQ is complex to administer and score</a:t>
            </a:r>
            <a:r>
              <a:rPr lang="en-GB" baseline="30000" smtClean="0"/>
              <a:t>1</a:t>
            </a:r>
            <a:r>
              <a:rPr lang="en-GB" smtClean="0"/>
              <a:t> and must be analysed on a computer.</a:t>
            </a:r>
          </a:p>
          <a:p>
            <a:r>
              <a:rPr lang="en-GB" smtClean="0"/>
              <a:t>The MRC dyspnoea questionnaire measures dyspnoea only</a:t>
            </a:r>
            <a:r>
              <a:rPr lang="en-GB" baseline="30000" smtClean="0"/>
              <a:t>3</a:t>
            </a:r>
            <a:r>
              <a:rPr lang="en-GB" smtClean="0"/>
              <a:t> whereas CAT is a holistic measure of the impact of COPD on the patient, </a:t>
            </a:r>
          </a:p>
          <a:p>
            <a:r>
              <a:rPr lang="en-GB" smtClean="0"/>
              <a:t>The SGRQ is predominantly used in clinical trials;</a:t>
            </a:r>
            <a:r>
              <a:rPr lang="en-GB" baseline="30000" smtClean="0"/>
              <a:t>1</a:t>
            </a:r>
            <a:r>
              <a:rPr lang="en-GB" smtClean="0"/>
              <a:t> other questionnaires are designed for use in clinical practice.</a:t>
            </a:r>
            <a:r>
              <a:rPr lang="en-GB" baseline="30000" smtClean="0"/>
              <a:t>2</a:t>
            </a:r>
          </a:p>
          <a:p>
            <a:endParaRPr lang="en-GB" baseline="30000" smtClean="0"/>
          </a:p>
          <a:p>
            <a:endParaRPr lang="en-GB" baseline="30000" smtClean="0"/>
          </a:p>
          <a:p>
            <a:endParaRPr lang="en-GB" baseline="30000" smtClean="0"/>
          </a:p>
          <a:p>
            <a:pPr>
              <a:spcBef>
                <a:spcPct val="20000"/>
              </a:spcBef>
            </a:pPr>
            <a:r>
              <a:rPr lang="en-GB" sz="1000" smtClean="0"/>
              <a:t>1. Jones PW </a:t>
            </a:r>
            <a:r>
              <a:rPr lang="en-GB" sz="1000" i="1" smtClean="0"/>
              <a:t>et al</a:t>
            </a:r>
            <a:r>
              <a:rPr lang="en-GB" sz="1000" smtClean="0"/>
              <a:t>. Resp med 1991; 85 (Suppl B): 25–31; </a:t>
            </a:r>
          </a:p>
          <a:p>
            <a:pPr>
              <a:spcBef>
                <a:spcPct val="20000"/>
              </a:spcBef>
            </a:pPr>
            <a:r>
              <a:rPr lang="en-GB" sz="1000" smtClean="0"/>
              <a:t>2. Van der Molen </a:t>
            </a:r>
            <a:r>
              <a:rPr lang="en-GB" sz="1000" i="1" smtClean="0"/>
              <a:t>et al</a:t>
            </a:r>
            <a:r>
              <a:rPr lang="en-GB" sz="1000" smtClean="0"/>
              <a:t>. Health and Quality of Life Outcomes 2003; 1: 13–22;</a:t>
            </a:r>
          </a:p>
          <a:p>
            <a:pPr>
              <a:spcBef>
                <a:spcPct val="20000"/>
              </a:spcBef>
            </a:pPr>
            <a:r>
              <a:rPr lang="en-GB" sz="1000" smtClean="0"/>
              <a:t>3. Bestall JC </a:t>
            </a:r>
            <a:r>
              <a:rPr lang="en-GB" sz="1000" i="1" smtClean="0"/>
              <a:t>et al</a:t>
            </a:r>
            <a:r>
              <a:rPr lang="en-GB" sz="1000" smtClean="0"/>
              <a:t>. Thorax 1999; 54: 581–6. </a:t>
            </a:r>
          </a:p>
          <a:p>
            <a:endParaRPr lang="en-GB" sz="1000" baseline="30000" smtClean="0"/>
          </a:p>
          <a:p>
            <a:endParaRPr lang="en-GB" sz="1000" baseline="30000" smtClean="0"/>
          </a:p>
          <a:p>
            <a:endParaRPr lang="en-GB" baseline="30000" smtClean="0"/>
          </a:p>
          <a:p>
            <a:endParaRPr lang="en-GB" baseline="30000" smtClean="0"/>
          </a:p>
        </p:txBody>
      </p:sp>
      <p:sp>
        <p:nvSpPr>
          <p:cNvPr id="34822" name="Text Box 4"/>
          <p:cNvSpPr txBox="1">
            <a:spLocks noChangeArrowheads="1"/>
          </p:cNvSpPr>
          <p:nvPr/>
        </p:nvSpPr>
        <p:spPr bwMode="auto">
          <a:xfrm>
            <a:off x="0" y="1635125"/>
            <a:ext cx="804863" cy="588963"/>
          </a:xfrm>
          <a:prstGeom prst="rect">
            <a:avLst/>
          </a:prstGeom>
          <a:noFill/>
          <a:ln w="9525">
            <a:noFill/>
            <a:miter lim="800000"/>
            <a:headEnd/>
            <a:tailEnd/>
          </a:ln>
        </p:spPr>
        <p:txBody>
          <a:bodyPr wrap="none" lIns="91256" tIns="45628" rIns="91256" bIns="45628">
            <a:spAutoFit/>
          </a:bodyPr>
          <a:lstStyle/>
          <a:p>
            <a:pPr defTabSz="912813"/>
            <a:r>
              <a:rPr lang="en-GB" sz="1200" b="1"/>
              <a:t>13/581/B</a:t>
            </a:r>
          </a:p>
          <a:p>
            <a:pPr defTabSz="912813"/>
            <a:r>
              <a:rPr lang="en-GB" sz="1200" b="1"/>
              <a:t>14/19/A</a:t>
            </a:r>
          </a:p>
          <a:p>
            <a:pPr defTabSz="912813"/>
            <a:r>
              <a:rPr lang="en-GB" sz="1200" b="1"/>
              <a:t>15/29/A</a:t>
            </a:r>
          </a:p>
        </p:txBody>
      </p:sp>
      <p:sp>
        <p:nvSpPr>
          <p:cNvPr id="34823" name="Text Box 5"/>
          <p:cNvSpPr txBox="1">
            <a:spLocks noChangeArrowheads="1"/>
          </p:cNvSpPr>
          <p:nvPr/>
        </p:nvSpPr>
        <p:spPr bwMode="auto">
          <a:xfrm>
            <a:off x="5899150" y="2489200"/>
            <a:ext cx="804863" cy="252413"/>
          </a:xfrm>
          <a:prstGeom prst="rect">
            <a:avLst/>
          </a:prstGeom>
          <a:noFill/>
          <a:ln w="9525">
            <a:noFill/>
            <a:miter lim="800000"/>
            <a:headEnd/>
            <a:tailEnd/>
          </a:ln>
        </p:spPr>
        <p:txBody>
          <a:bodyPr wrap="none" lIns="91256" tIns="45628" rIns="91256" bIns="45628">
            <a:spAutoFit/>
          </a:bodyPr>
          <a:lstStyle/>
          <a:p>
            <a:pPr defTabSz="912813"/>
            <a:r>
              <a:rPr lang="en-GB" sz="1200" b="1"/>
              <a:t>13/581/A</a:t>
            </a:r>
          </a:p>
        </p:txBody>
      </p:sp>
      <p:sp>
        <p:nvSpPr>
          <p:cNvPr id="34824" name="Text Box 6"/>
          <p:cNvSpPr txBox="1">
            <a:spLocks noChangeArrowheads="1"/>
          </p:cNvSpPr>
          <p:nvPr/>
        </p:nvSpPr>
        <p:spPr bwMode="auto">
          <a:xfrm>
            <a:off x="0" y="2246313"/>
            <a:ext cx="804863" cy="587375"/>
          </a:xfrm>
          <a:prstGeom prst="rect">
            <a:avLst/>
          </a:prstGeom>
          <a:noFill/>
          <a:ln w="9525">
            <a:noFill/>
            <a:miter lim="800000"/>
            <a:headEnd/>
            <a:tailEnd/>
          </a:ln>
        </p:spPr>
        <p:txBody>
          <a:bodyPr wrap="none" lIns="91256" tIns="45628" rIns="91256" bIns="45628">
            <a:spAutoFit/>
          </a:bodyPr>
          <a:lstStyle/>
          <a:p>
            <a:pPr defTabSz="912813"/>
            <a:r>
              <a:rPr lang="en-GB" sz="1200" b="1"/>
              <a:t>13/582/A</a:t>
            </a:r>
          </a:p>
          <a:p>
            <a:pPr defTabSz="912813"/>
            <a:r>
              <a:rPr lang="en-GB" sz="1200" b="1"/>
              <a:t>14/15/A</a:t>
            </a:r>
          </a:p>
          <a:p>
            <a:pPr defTabSz="912813"/>
            <a:r>
              <a:rPr lang="en-GB" sz="1200" b="1"/>
              <a:t>15/26/A</a:t>
            </a:r>
          </a:p>
        </p:txBody>
      </p:sp>
      <p:sp>
        <p:nvSpPr>
          <p:cNvPr id="34825" name="Text Box 7"/>
          <p:cNvSpPr txBox="1">
            <a:spLocks noChangeArrowheads="1"/>
          </p:cNvSpPr>
          <p:nvPr/>
        </p:nvSpPr>
        <p:spPr bwMode="auto">
          <a:xfrm>
            <a:off x="5886450" y="1987550"/>
            <a:ext cx="720725" cy="419100"/>
          </a:xfrm>
          <a:prstGeom prst="rect">
            <a:avLst/>
          </a:prstGeom>
          <a:noFill/>
          <a:ln w="9525">
            <a:noFill/>
            <a:miter lim="800000"/>
            <a:headEnd/>
            <a:tailEnd/>
          </a:ln>
        </p:spPr>
        <p:txBody>
          <a:bodyPr wrap="none" lIns="91256" tIns="45628" rIns="91256" bIns="45628">
            <a:spAutoFit/>
          </a:bodyPr>
          <a:lstStyle/>
          <a:p>
            <a:pPr defTabSz="912813"/>
            <a:r>
              <a:rPr lang="en-GB" sz="1200" b="1"/>
              <a:t>14/14/A</a:t>
            </a:r>
          </a:p>
          <a:p>
            <a:pPr defTabSz="912813"/>
            <a:r>
              <a:rPr lang="en-GB" sz="1200" b="1"/>
              <a:t>15/30/A</a:t>
            </a:r>
          </a:p>
        </p:txBody>
      </p:sp>
      <p:sp>
        <p:nvSpPr>
          <p:cNvPr id="34826" name="Text Box 8"/>
          <p:cNvSpPr txBox="1">
            <a:spLocks noChangeArrowheads="1"/>
          </p:cNvSpPr>
          <p:nvPr/>
        </p:nvSpPr>
        <p:spPr bwMode="auto">
          <a:xfrm>
            <a:off x="52388" y="2959100"/>
            <a:ext cx="806450" cy="588963"/>
          </a:xfrm>
          <a:prstGeom prst="rect">
            <a:avLst/>
          </a:prstGeom>
          <a:noFill/>
          <a:ln w="9525">
            <a:noFill/>
            <a:miter lim="800000"/>
            <a:headEnd/>
            <a:tailEnd/>
          </a:ln>
        </p:spPr>
        <p:txBody>
          <a:bodyPr wrap="none" lIns="91256" tIns="45628" rIns="91256" bIns="45628">
            <a:spAutoFit/>
          </a:bodyPr>
          <a:lstStyle/>
          <a:p>
            <a:pPr defTabSz="912813"/>
            <a:r>
              <a:rPr lang="en-GB" sz="1200" b="1"/>
              <a:t>13/581/C</a:t>
            </a:r>
          </a:p>
          <a:p>
            <a:pPr defTabSz="912813"/>
            <a:r>
              <a:rPr lang="en-GB" sz="1200" b="1"/>
              <a:t>14/15/A</a:t>
            </a:r>
          </a:p>
          <a:p>
            <a:pPr defTabSz="912813"/>
            <a:r>
              <a:rPr lang="en-GB" sz="1200" b="1"/>
              <a:t>15/26/B</a:t>
            </a:r>
          </a:p>
        </p:txBody>
      </p:sp>
      <p:sp>
        <p:nvSpPr>
          <p:cNvPr id="34827" name="Text Box 9"/>
          <p:cNvSpPr txBox="1">
            <a:spLocks noChangeArrowheads="1"/>
          </p:cNvSpPr>
          <p:nvPr/>
        </p:nvSpPr>
        <p:spPr bwMode="auto">
          <a:xfrm>
            <a:off x="0" y="5505450"/>
            <a:ext cx="804863" cy="420688"/>
          </a:xfrm>
          <a:prstGeom prst="rect">
            <a:avLst/>
          </a:prstGeom>
          <a:noFill/>
          <a:ln w="9525">
            <a:noFill/>
            <a:miter lim="800000"/>
            <a:headEnd/>
            <a:tailEnd/>
          </a:ln>
        </p:spPr>
        <p:txBody>
          <a:bodyPr wrap="none" lIns="91256" tIns="45628" rIns="91256" bIns="45628">
            <a:spAutoFit/>
          </a:bodyPr>
          <a:lstStyle/>
          <a:p>
            <a:pPr defTabSz="912813"/>
            <a:r>
              <a:rPr lang="en-GB" sz="1200" b="1"/>
              <a:t>13/582/A</a:t>
            </a:r>
          </a:p>
          <a:p>
            <a:pPr defTabSz="912813"/>
            <a:r>
              <a:rPr lang="en-GB" sz="1200" b="1"/>
              <a:t>15/26/A</a:t>
            </a:r>
          </a:p>
        </p:txBody>
      </p:sp>
      <p:sp>
        <p:nvSpPr>
          <p:cNvPr id="34828" name="Text Box 10"/>
          <p:cNvSpPr txBox="1">
            <a:spLocks noChangeArrowheads="1"/>
          </p:cNvSpPr>
          <p:nvPr/>
        </p:nvSpPr>
        <p:spPr bwMode="auto">
          <a:xfrm>
            <a:off x="0" y="5940425"/>
            <a:ext cx="720725" cy="250825"/>
          </a:xfrm>
          <a:prstGeom prst="rect">
            <a:avLst/>
          </a:prstGeom>
          <a:noFill/>
          <a:ln w="9525">
            <a:noFill/>
            <a:miter lim="800000"/>
            <a:headEnd/>
            <a:tailEnd/>
          </a:ln>
        </p:spPr>
        <p:txBody>
          <a:bodyPr wrap="none" lIns="91256" tIns="45628" rIns="91256" bIns="45628">
            <a:spAutoFit/>
          </a:bodyPr>
          <a:lstStyle/>
          <a:p>
            <a:pPr defTabSz="912813"/>
            <a:r>
              <a:rPr lang="en-GB" sz="1200" b="1"/>
              <a:t>15/26/B</a:t>
            </a:r>
          </a:p>
        </p:txBody>
      </p:sp>
      <p:sp>
        <p:nvSpPr>
          <p:cNvPr id="34829" name="Text Box 11"/>
          <p:cNvSpPr txBox="1">
            <a:spLocks noChangeArrowheads="1"/>
          </p:cNvSpPr>
          <p:nvPr/>
        </p:nvSpPr>
        <p:spPr bwMode="auto">
          <a:xfrm>
            <a:off x="0" y="6343650"/>
            <a:ext cx="720725" cy="252413"/>
          </a:xfrm>
          <a:prstGeom prst="rect">
            <a:avLst/>
          </a:prstGeom>
          <a:noFill/>
          <a:ln w="9525">
            <a:noFill/>
            <a:miter lim="800000"/>
            <a:headEnd/>
            <a:tailEnd/>
          </a:ln>
        </p:spPr>
        <p:txBody>
          <a:bodyPr wrap="none" lIns="91256" tIns="45628" rIns="91256" bIns="45628">
            <a:spAutoFit/>
          </a:bodyPr>
          <a:lstStyle/>
          <a:p>
            <a:pPr defTabSz="912813"/>
            <a:r>
              <a:rPr lang="en-GB" sz="1200" b="1"/>
              <a:t>14/19/A</a:t>
            </a:r>
          </a:p>
        </p:txBody>
      </p:sp>
      <p:sp>
        <p:nvSpPr>
          <p:cNvPr id="34830" name="Text Box 12"/>
          <p:cNvSpPr txBox="1">
            <a:spLocks noChangeArrowheads="1"/>
          </p:cNvSpPr>
          <p:nvPr/>
        </p:nvSpPr>
        <p:spPr bwMode="auto">
          <a:xfrm>
            <a:off x="0" y="6731000"/>
            <a:ext cx="720725" cy="252413"/>
          </a:xfrm>
          <a:prstGeom prst="rect">
            <a:avLst/>
          </a:prstGeom>
          <a:noFill/>
          <a:ln w="9525">
            <a:noFill/>
            <a:miter lim="800000"/>
            <a:headEnd/>
            <a:tailEnd/>
          </a:ln>
        </p:spPr>
        <p:txBody>
          <a:bodyPr wrap="none" lIns="91256" tIns="45628" rIns="91256" bIns="45628">
            <a:spAutoFit/>
          </a:bodyPr>
          <a:lstStyle/>
          <a:p>
            <a:pPr defTabSz="912813"/>
            <a:r>
              <a:rPr lang="en-GB" sz="1200" b="1"/>
              <a:t>15/30/A</a:t>
            </a:r>
          </a:p>
        </p:txBody>
      </p:sp>
    </p:spTree>
    <p:extLst>
      <p:ext uri="{BB962C8B-B14F-4D97-AF65-F5344CB8AC3E}">
        <p14:creationId xmlns:p14="http://schemas.microsoft.com/office/powerpoint/2010/main" xmlns="" val="3594101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13DE582-1469-4CF9-9FE5-479E826BA89A}" type="slidenum">
              <a:rPr lang="el-GR" smtClean="0"/>
              <a:pPr/>
              <a:t>51</a:t>
            </a:fld>
            <a:endParaRPr lang="el-GR" smtClean="0"/>
          </a:p>
        </p:txBody>
      </p:sp>
      <p:sp>
        <p:nvSpPr>
          <p:cNvPr id="66563" name="Rectangle 2"/>
          <p:cNvSpPr>
            <a:spLocks noGrp="1" noRot="1" noChangeAspect="1" noChangeArrowheads="1" noTextEdit="1"/>
          </p:cNvSpPr>
          <p:nvPr>
            <p:ph type="sldImg"/>
          </p:nvPr>
        </p:nvSpPr>
        <p:spPr>
          <a:xfrm>
            <a:off x="1131888" y="685800"/>
            <a:ext cx="4573587" cy="3429000"/>
          </a:xfrm>
          <a:ln/>
        </p:spPr>
      </p:sp>
      <p:sp>
        <p:nvSpPr>
          <p:cNvPr id="66564" name="Rectangle 3"/>
          <p:cNvSpPr>
            <a:spLocks noGrp="1" noChangeArrowheads="1"/>
          </p:cNvSpPr>
          <p:nvPr>
            <p:ph type="body" idx="1"/>
          </p:nvPr>
        </p:nvSpPr>
        <p:spPr>
          <a:noFill/>
          <a:ln w="9525"/>
        </p:spPr>
        <p:txBody>
          <a:bodyPr/>
          <a:lstStyle/>
          <a:p>
            <a:pPr eaLnBrk="1" hangingPunct="1">
              <a:lnSpc>
                <a:spcPct val="80000"/>
              </a:lnSpc>
              <a:spcBef>
                <a:spcPct val="0"/>
              </a:spcBef>
            </a:pPr>
            <a:r>
              <a:rPr lang="el-GR" sz="900" smtClean="0"/>
              <a:t>Figure 3. Estimated in-hospital mortality of hospital discharges associated with selected comorbidities</a:t>
            </a:r>
          </a:p>
          <a:p>
            <a:pPr eaLnBrk="1" hangingPunct="1">
              <a:lnSpc>
                <a:spcPct val="80000"/>
              </a:lnSpc>
              <a:spcBef>
                <a:spcPct val="0"/>
              </a:spcBef>
            </a:pPr>
            <a:r>
              <a:rPr lang="el-GR" sz="900" smtClean="0"/>
              <a:t>in patients with and without COPD, NHDS 1979 to 2001. Bars represent the age-adjusted percentage</a:t>
            </a:r>
          </a:p>
          <a:p>
            <a:pPr eaLnBrk="1" hangingPunct="1">
              <a:lnSpc>
                <a:spcPct val="80000"/>
              </a:lnSpc>
              <a:spcBef>
                <a:spcPct val="0"/>
              </a:spcBef>
            </a:pPr>
            <a:r>
              <a:rPr lang="el-GR" sz="900" smtClean="0"/>
              <a:t>with SE bars. Black bars show patients with COPD (either as primary or secondary discharge</a:t>
            </a:r>
          </a:p>
          <a:p>
            <a:pPr eaLnBrk="1" hangingPunct="1">
              <a:lnSpc>
                <a:spcPct val="80000"/>
              </a:lnSpc>
              <a:spcBef>
                <a:spcPct val="0"/>
              </a:spcBef>
            </a:pPr>
            <a:r>
              <a:rPr lang="el-GR" sz="900" smtClean="0"/>
              <a:t>diagnosis). White bars show patients without any mention of a COPD discharge diagnosis. The</a:t>
            </a:r>
          </a:p>
          <a:p>
            <a:pPr eaLnBrk="1" hangingPunct="1">
              <a:lnSpc>
                <a:spcPct val="80000"/>
              </a:lnSpc>
              <a:spcBef>
                <a:spcPct val="0"/>
              </a:spcBef>
            </a:pPr>
            <a:r>
              <a:rPr lang="el-GR" sz="900" smtClean="0"/>
              <a:t>in-hospital mortality for all listed comorbidities is different across COPD categories (p  0.01). See</a:t>
            </a:r>
          </a:p>
          <a:p>
            <a:pPr eaLnBrk="1" hangingPunct="1">
              <a:lnSpc>
                <a:spcPct val="80000"/>
              </a:lnSpc>
              <a:spcBef>
                <a:spcPct val="0"/>
              </a:spcBef>
            </a:pPr>
            <a:r>
              <a:rPr lang="el-GR" sz="900" b="1" smtClean="0">
                <a:latin typeface="HelveticaNeue-Bold"/>
              </a:rPr>
              <a:t>Comorbidity and Mortality in COPD</a:t>
            </a:r>
            <a:r>
              <a:rPr lang="en-US" sz="900" b="1" smtClean="0">
                <a:latin typeface="HelveticaNeue-Bold"/>
              </a:rPr>
              <a:t> </a:t>
            </a:r>
            <a:r>
              <a:rPr lang="el-GR" sz="900" b="1" smtClean="0">
                <a:latin typeface="HelveticaNeue-Bold"/>
              </a:rPr>
              <a:t>Related</a:t>
            </a:r>
            <a:r>
              <a:rPr lang="en-US" sz="900" b="1" smtClean="0">
                <a:latin typeface="HelveticaNeue-Bold"/>
              </a:rPr>
              <a:t> </a:t>
            </a:r>
            <a:r>
              <a:rPr lang="el-GR" sz="900" b="1" smtClean="0">
                <a:latin typeface="HelveticaNeue-Bold"/>
              </a:rPr>
              <a:t>Hospitalizations in the United</a:t>
            </a:r>
          </a:p>
          <a:p>
            <a:pPr eaLnBrk="1" hangingPunct="1">
              <a:lnSpc>
                <a:spcPct val="80000"/>
              </a:lnSpc>
              <a:spcBef>
                <a:spcPct val="0"/>
              </a:spcBef>
            </a:pPr>
            <a:r>
              <a:rPr lang="el-GR" sz="900" b="1" smtClean="0">
                <a:latin typeface="HelveticaNeue-Bold"/>
              </a:rPr>
              <a:t>States, 1979 to 2001*</a:t>
            </a:r>
          </a:p>
          <a:p>
            <a:pPr eaLnBrk="1" hangingPunct="1">
              <a:lnSpc>
                <a:spcPct val="80000"/>
              </a:lnSpc>
              <a:spcBef>
                <a:spcPct val="0"/>
              </a:spcBef>
            </a:pPr>
            <a:r>
              <a:rPr lang="el-GR" sz="900" i="1" smtClean="0">
                <a:latin typeface="NewCaledonia-Italic"/>
              </a:rPr>
              <a:t>Fernando Holguin, MD; Erik Folch, MD; Stephen C. Redd, MD; and</a:t>
            </a:r>
          </a:p>
          <a:p>
            <a:pPr eaLnBrk="1" hangingPunct="1">
              <a:lnSpc>
                <a:spcPct val="80000"/>
              </a:lnSpc>
              <a:spcBef>
                <a:spcPct val="0"/>
              </a:spcBef>
            </a:pPr>
            <a:r>
              <a:rPr lang="el-GR" sz="900" i="1" smtClean="0">
                <a:latin typeface="NewCaledonia-Italic"/>
              </a:rPr>
              <a:t>David M. Mannino, MD, FCCP</a:t>
            </a:r>
          </a:p>
          <a:p>
            <a:pPr eaLnBrk="1" hangingPunct="1">
              <a:lnSpc>
                <a:spcPct val="80000"/>
              </a:lnSpc>
              <a:spcBef>
                <a:spcPct val="0"/>
              </a:spcBef>
            </a:pPr>
            <a:r>
              <a:rPr lang="el-GR" sz="900" b="1" i="1" smtClean="0">
                <a:latin typeface="NewCaledonia-BoldItalic"/>
              </a:rPr>
              <a:t>Study objectives: </a:t>
            </a:r>
            <a:r>
              <a:rPr lang="el-GR" sz="900" b="1" smtClean="0">
                <a:latin typeface="NewCaledonia-Bold"/>
              </a:rPr>
              <a:t>COPD is one of the leading causes of mortality and morbidity in the United</a:t>
            </a:r>
          </a:p>
          <a:p>
            <a:pPr eaLnBrk="1" hangingPunct="1">
              <a:lnSpc>
                <a:spcPct val="80000"/>
              </a:lnSpc>
              <a:spcBef>
                <a:spcPct val="0"/>
              </a:spcBef>
            </a:pPr>
            <a:r>
              <a:rPr lang="el-GR" sz="900" b="1" smtClean="0">
                <a:latin typeface="NewCaledonia-Bold"/>
              </a:rPr>
              <a:t>States, yet little is known about the prevalence of comorbid conditions and mortality in</a:t>
            </a:r>
          </a:p>
          <a:p>
            <a:pPr eaLnBrk="1" hangingPunct="1">
              <a:lnSpc>
                <a:spcPct val="80000"/>
              </a:lnSpc>
              <a:spcBef>
                <a:spcPct val="0"/>
              </a:spcBef>
            </a:pPr>
            <a:r>
              <a:rPr lang="el-GR" sz="900" b="1" smtClean="0">
                <a:latin typeface="NewCaledonia-Bold"/>
              </a:rPr>
              <a:t>hospitalized patients with COPD.</a:t>
            </a:r>
          </a:p>
          <a:p>
            <a:pPr eaLnBrk="1" hangingPunct="1">
              <a:lnSpc>
                <a:spcPct val="80000"/>
              </a:lnSpc>
              <a:spcBef>
                <a:spcPct val="0"/>
              </a:spcBef>
            </a:pPr>
            <a:r>
              <a:rPr lang="el-GR" sz="900" b="1" i="1" smtClean="0">
                <a:latin typeface="NewCaledonia-BoldItalic"/>
              </a:rPr>
              <a:t>Design: </a:t>
            </a:r>
            <a:r>
              <a:rPr lang="el-GR" sz="900" b="1" smtClean="0">
                <a:latin typeface="NewCaledonia-Bold"/>
              </a:rPr>
              <a:t>From the National Hospital Discharge Survey, 1979 to 2001, we evaluated whether or not</a:t>
            </a:r>
          </a:p>
          <a:p>
            <a:pPr eaLnBrk="1" hangingPunct="1">
              <a:lnSpc>
                <a:spcPct val="80000"/>
              </a:lnSpc>
              <a:spcBef>
                <a:spcPct val="0"/>
              </a:spcBef>
            </a:pPr>
            <a:r>
              <a:rPr lang="el-GR" sz="900" b="1" smtClean="0">
                <a:latin typeface="NewCaledonia-Bold"/>
              </a:rPr>
              <a:t>COPD in adults </a:t>
            </a:r>
            <a:r>
              <a:rPr lang="el-GR" sz="900" smtClean="0">
                <a:latin typeface="OurOwn-CJS"/>
              </a:rPr>
              <a:t>&gt; </a:t>
            </a:r>
            <a:r>
              <a:rPr lang="el-GR" sz="900" b="1" smtClean="0">
                <a:latin typeface="NewCaledonia-Bold"/>
              </a:rPr>
              <a:t>25 years old is associated with increased prevalence and in-hospital mortality</a:t>
            </a:r>
          </a:p>
          <a:p>
            <a:pPr eaLnBrk="1" hangingPunct="1">
              <a:lnSpc>
                <a:spcPct val="80000"/>
              </a:lnSpc>
              <a:spcBef>
                <a:spcPct val="0"/>
              </a:spcBef>
            </a:pPr>
            <a:r>
              <a:rPr lang="el-GR" sz="900" b="1" smtClean="0">
                <a:latin typeface="NewCaledonia-Bold"/>
              </a:rPr>
              <a:t>of several comorbidities.</a:t>
            </a:r>
          </a:p>
          <a:p>
            <a:pPr eaLnBrk="1" hangingPunct="1">
              <a:lnSpc>
                <a:spcPct val="80000"/>
              </a:lnSpc>
              <a:spcBef>
                <a:spcPct val="0"/>
              </a:spcBef>
            </a:pPr>
            <a:r>
              <a:rPr lang="el-GR" sz="900" b="1" i="1" smtClean="0">
                <a:latin typeface="NewCaledonia-BoldItalic"/>
              </a:rPr>
              <a:t>Results: </a:t>
            </a:r>
            <a:r>
              <a:rPr lang="el-GR" sz="900" b="1" smtClean="0">
                <a:latin typeface="NewCaledonia-Bold"/>
              </a:rPr>
              <a:t>During 1979 to 2001, there were an estimated total of 47,404,700 hospital discharges</a:t>
            </a:r>
          </a:p>
          <a:p>
            <a:pPr eaLnBrk="1" hangingPunct="1">
              <a:lnSpc>
                <a:spcPct val="80000"/>
              </a:lnSpc>
              <a:spcBef>
                <a:spcPct val="0"/>
              </a:spcBef>
            </a:pPr>
            <a:r>
              <a:rPr lang="el-GR" sz="900" b="1" smtClean="0">
                <a:latin typeface="NewCaledonia-Bold"/>
              </a:rPr>
              <a:t>(8.5% of all hospitalizations in adults </a:t>
            </a:r>
            <a:r>
              <a:rPr lang="el-GR" sz="900" b="1" smtClean="0">
                <a:latin typeface="Dutch801BT-Bold"/>
              </a:rPr>
              <a:t>&gt; </a:t>
            </a:r>
            <a:r>
              <a:rPr lang="el-GR" sz="900" b="1" smtClean="0">
                <a:latin typeface="NewCaledonia-Bold"/>
              </a:rPr>
              <a:t>25 years old) of patients with COPD; 37,540,374</a:t>
            </a:r>
          </a:p>
          <a:p>
            <a:pPr eaLnBrk="1" hangingPunct="1">
              <a:lnSpc>
                <a:spcPct val="80000"/>
              </a:lnSpc>
              <a:spcBef>
                <a:spcPct val="0"/>
              </a:spcBef>
            </a:pPr>
            <a:r>
              <a:rPr lang="el-GR" sz="900" b="1" smtClean="0">
                <a:latin typeface="NewCaledonia-Bold"/>
              </a:rPr>
              <a:t>discharges (79.2%) were made with COPD as a secondary diagnosis, and 9,864,278 discharges</a:t>
            </a:r>
          </a:p>
          <a:p>
            <a:pPr eaLnBrk="1" hangingPunct="1">
              <a:lnSpc>
                <a:spcPct val="80000"/>
              </a:lnSpc>
              <a:spcBef>
                <a:spcPct val="0"/>
              </a:spcBef>
            </a:pPr>
            <a:r>
              <a:rPr lang="el-GR" sz="900" b="1" smtClean="0">
                <a:latin typeface="NewCaledonia-Bold"/>
              </a:rPr>
              <a:t>(20.8%) were made with COPD as the primary diagnosis. The prevalence and in-hospital</a:t>
            </a:r>
          </a:p>
          <a:p>
            <a:pPr eaLnBrk="1" hangingPunct="1">
              <a:lnSpc>
                <a:spcPct val="80000"/>
              </a:lnSpc>
              <a:spcBef>
                <a:spcPct val="0"/>
              </a:spcBef>
            </a:pPr>
            <a:r>
              <a:rPr lang="el-GR" sz="900" b="1" smtClean="0">
                <a:latin typeface="NewCaledonia-Bold"/>
              </a:rPr>
              <a:t>mortality for pneumonia, congestive heart failure, ischemic heart disease, thoracic malignancies,</a:t>
            </a:r>
          </a:p>
          <a:p>
            <a:pPr eaLnBrk="1" hangingPunct="1">
              <a:lnSpc>
                <a:spcPct val="80000"/>
              </a:lnSpc>
              <a:spcBef>
                <a:spcPct val="0"/>
              </a:spcBef>
            </a:pPr>
            <a:r>
              <a:rPr lang="el-GR" sz="900" b="1" smtClean="0">
                <a:latin typeface="NewCaledonia-Bold"/>
              </a:rPr>
              <a:t>and respiratory failure were larger in hospital discharges with any mention of COPD.</a:t>
            </a:r>
          </a:p>
          <a:p>
            <a:pPr eaLnBrk="1" hangingPunct="1">
              <a:lnSpc>
                <a:spcPct val="80000"/>
              </a:lnSpc>
              <a:spcBef>
                <a:spcPct val="0"/>
              </a:spcBef>
            </a:pPr>
            <a:r>
              <a:rPr lang="el-GR" sz="900" b="1" i="1" smtClean="0">
                <a:latin typeface="NewCaledonia-BoldItalic"/>
              </a:rPr>
              <a:t>Conclusions: </a:t>
            </a:r>
            <a:r>
              <a:rPr lang="el-GR" sz="900" b="1" smtClean="0">
                <a:latin typeface="NewCaledonia-Bold"/>
              </a:rPr>
              <a:t>In a nationally representative sample of hospitalizations, any mention of COPD in</a:t>
            </a:r>
          </a:p>
          <a:p>
            <a:pPr eaLnBrk="1" hangingPunct="1">
              <a:lnSpc>
                <a:spcPct val="80000"/>
              </a:lnSpc>
              <a:spcBef>
                <a:spcPct val="0"/>
              </a:spcBef>
            </a:pPr>
            <a:r>
              <a:rPr lang="el-GR" sz="900" b="1" smtClean="0">
                <a:latin typeface="NewCaledonia-Bold"/>
              </a:rPr>
              <a:t>the discharge diagnosis is associated with higher hospitalization prevalence and in-hospital</a:t>
            </a:r>
          </a:p>
          <a:p>
            <a:pPr eaLnBrk="1" hangingPunct="1">
              <a:lnSpc>
                <a:spcPct val="80000"/>
              </a:lnSpc>
              <a:spcBef>
                <a:spcPct val="0"/>
              </a:spcBef>
            </a:pPr>
            <a:r>
              <a:rPr lang="el-GR" sz="900" b="1" smtClean="0">
                <a:latin typeface="NewCaledonia-Bold"/>
              </a:rPr>
              <a:t>mortality from other comorbidities. These results highlight the fact that the burden of disease</a:t>
            </a:r>
          </a:p>
          <a:p>
            <a:pPr eaLnBrk="1" hangingPunct="1">
              <a:lnSpc>
                <a:spcPct val="80000"/>
              </a:lnSpc>
              <a:spcBef>
                <a:spcPct val="0"/>
              </a:spcBef>
            </a:pPr>
            <a:r>
              <a:rPr lang="el-GR" sz="900" b="1" smtClean="0">
                <a:latin typeface="NewCaledonia-Bold"/>
              </a:rPr>
              <a:t>associated with COPD is likely underestimated. </a:t>
            </a:r>
            <a:r>
              <a:rPr lang="el-GR" sz="900" b="1" i="1" smtClean="0">
                <a:latin typeface="NewCaledonia-BoldItalic"/>
              </a:rPr>
              <a:t>(CHEST 2005; 128:2005–2011)</a:t>
            </a:r>
            <a:endParaRPr lang="el-GR" sz="900" smtClean="0">
              <a:latin typeface="HelveticaNeue-Bold"/>
            </a:endParaRPr>
          </a:p>
          <a:p>
            <a:pPr eaLnBrk="1" hangingPunct="1">
              <a:lnSpc>
                <a:spcPct val="80000"/>
              </a:lnSpc>
              <a:spcBef>
                <a:spcPct val="0"/>
              </a:spcBef>
            </a:pPr>
            <a:endParaRPr lang="el-GR" sz="900" smtClean="0"/>
          </a:p>
        </p:txBody>
      </p:sp>
    </p:spTree>
    <p:extLst>
      <p:ext uri="{BB962C8B-B14F-4D97-AF65-F5344CB8AC3E}">
        <p14:creationId xmlns:p14="http://schemas.microsoft.com/office/powerpoint/2010/main" xmlns="" val="845120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a:xfrm>
            <a:off x="1131888" y="685800"/>
            <a:ext cx="4573587" cy="3429000"/>
          </a:xfrm>
          <a:ln/>
        </p:spPr>
      </p:sp>
      <p:sp>
        <p:nvSpPr>
          <p:cNvPr id="67587" name="2 - Θέση σημειώσεων"/>
          <p:cNvSpPr>
            <a:spLocks noGrp="1"/>
          </p:cNvSpPr>
          <p:nvPr>
            <p:ph type="body" idx="1"/>
          </p:nvPr>
        </p:nvSpPr>
        <p:spPr>
          <a:noFill/>
          <a:ln w="9525"/>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30000" dirty="0" smtClean="0">
                <a:latin typeface="Tahoma" pitchFamily="34" charset="0"/>
                <a:ea typeface="Tahoma" pitchFamily="34" charset="0"/>
                <a:cs typeface="Tahoma" pitchFamily="34" charset="0"/>
              </a:rPr>
              <a:t>1</a:t>
            </a:r>
            <a:r>
              <a:rPr lang="en-GB" dirty="0" smtClean="0">
                <a:latin typeface="Tahoma" pitchFamily="34" charset="0"/>
                <a:ea typeface="Tahoma" pitchFamily="34" charset="0"/>
                <a:cs typeface="Tahoma" pitchFamily="34" charset="0"/>
              </a:rPr>
              <a:t>Soriano JB, </a:t>
            </a:r>
            <a:r>
              <a:rPr lang="en-GB" dirty="0" err="1" smtClean="0">
                <a:latin typeface="Tahoma" pitchFamily="34" charset="0"/>
                <a:ea typeface="Tahoma" pitchFamily="34" charset="0"/>
                <a:cs typeface="Tahoma" pitchFamily="34" charset="0"/>
              </a:rPr>
              <a:t>Visick</a:t>
            </a:r>
            <a:r>
              <a:rPr lang="en-GB" dirty="0" smtClean="0">
                <a:latin typeface="Tahoma" pitchFamily="34" charset="0"/>
                <a:ea typeface="Tahoma" pitchFamily="34" charset="0"/>
                <a:cs typeface="Tahoma" pitchFamily="34" charset="0"/>
              </a:rPr>
              <a:t> GT, </a:t>
            </a:r>
            <a:r>
              <a:rPr lang="en-GB" dirty="0" err="1" smtClean="0">
                <a:latin typeface="Tahoma" pitchFamily="34" charset="0"/>
                <a:ea typeface="Tahoma" pitchFamily="34" charset="0"/>
                <a:cs typeface="Tahoma" pitchFamily="34" charset="0"/>
              </a:rPr>
              <a:t>Muellerova</a:t>
            </a:r>
            <a:r>
              <a:rPr lang="en-GB" dirty="0" smtClean="0">
                <a:latin typeface="Tahoma" pitchFamily="34" charset="0"/>
                <a:ea typeface="Tahoma" pitchFamily="34" charset="0"/>
                <a:cs typeface="Tahoma" pitchFamily="34" charset="0"/>
              </a:rPr>
              <a:t> H, et al. Chest 2005; 128(4): 2099–2107; </a:t>
            </a:r>
            <a:r>
              <a:rPr lang="en-GB" baseline="30000" dirty="0" smtClean="0">
                <a:latin typeface="Tahoma" pitchFamily="34" charset="0"/>
                <a:ea typeface="Tahoma" pitchFamily="34" charset="0"/>
                <a:cs typeface="Tahoma" pitchFamily="34" charset="0"/>
              </a:rPr>
              <a:t>2</a:t>
            </a:r>
            <a:r>
              <a:rPr lang="en-GB" dirty="0" smtClean="0">
                <a:latin typeface="Tahoma" pitchFamily="34" charset="0"/>
                <a:ea typeface="Tahoma" pitchFamily="34" charset="0"/>
                <a:cs typeface="Tahoma" pitchFamily="34" charset="0"/>
              </a:rPr>
              <a:t>Sidney S, Sorel M, </a:t>
            </a:r>
            <a:r>
              <a:rPr lang="en-GB" dirty="0" err="1" smtClean="0">
                <a:latin typeface="Tahoma" pitchFamily="34" charset="0"/>
                <a:ea typeface="Tahoma" pitchFamily="34" charset="0"/>
                <a:cs typeface="Tahoma" pitchFamily="34" charset="0"/>
              </a:rPr>
              <a:t>Quesenberry</a:t>
            </a:r>
            <a:r>
              <a:rPr lang="en-GB" dirty="0" smtClean="0">
                <a:latin typeface="Tahoma" pitchFamily="34" charset="0"/>
                <a:ea typeface="Tahoma" pitchFamily="34" charset="0"/>
                <a:cs typeface="Tahoma" pitchFamily="34" charset="0"/>
              </a:rPr>
              <a:t> CP, Jr., et al. Chest 2005; 128(4): 2068–2075</a:t>
            </a:r>
            <a:endParaRPr lang="en-GB" dirty="0" smtClean="0"/>
          </a:p>
          <a:p>
            <a:pPr eaLnBrk="1" hangingPunct="1"/>
            <a:endParaRPr lang="el-GR" dirty="0" smtClean="0"/>
          </a:p>
        </p:txBody>
      </p:sp>
      <p:sp>
        <p:nvSpPr>
          <p:cNvPr id="67588" name="3 - Θέση αριθμού διαφάνειας"/>
          <p:cNvSpPr>
            <a:spLocks noGrp="1"/>
          </p:cNvSpPr>
          <p:nvPr>
            <p:ph type="sldNum" sz="quarter" idx="5"/>
          </p:nvPr>
        </p:nvSpPr>
        <p:spPr>
          <a:noFill/>
        </p:spPr>
        <p:txBody>
          <a:bodyPr/>
          <a:lstStyle/>
          <a:p>
            <a:fld id="{AD55F8CC-A8A1-456D-9A98-A3E9A369C3A9}" type="slidenum">
              <a:rPr lang="en-GB" smtClean="0"/>
              <a:pPr/>
              <a:t>52</a:t>
            </a:fld>
            <a:endParaRPr lang="en-GB" smtClean="0"/>
          </a:p>
        </p:txBody>
      </p:sp>
    </p:spTree>
    <p:extLst>
      <p:ext uri="{BB962C8B-B14F-4D97-AF65-F5344CB8AC3E}">
        <p14:creationId xmlns:p14="http://schemas.microsoft.com/office/powerpoint/2010/main" xmlns="" val="30130009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 Θέση εικόνας διαφάνειας"/>
          <p:cNvSpPr>
            <a:spLocks noGrp="1" noRot="1" noChangeAspect="1" noTextEdit="1"/>
          </p:cNvSpPr>
          <p:nvPr>
            <p:ph type="sldImg"/>
          </p:nvPr>
        </p:nvSpPr>
        <p:spPr>
          <a:xfrm>
            <a:off x="1131888" y="685800"/>
            <a:ext cx="4573587" cy="3429000"/>
          </a:xfrm>
          <a:ln/>
        </p:spPr>
      </p:sp>
      <p:sp>
        <p:nvSpPr>
          <p:cNvPr id="69635" name="2 - Θέση σημειώσεων"/>
          <p:cNvSpPr>
            <a:spLocks noGrp="1"/>
          </p:cNvSpPr>
          <p:nvPr>
            <p:ph type="body" idx="1"/>
          </p:nvPr>
        </p:nvSpPr>
        <p:spPr>
          <a:noFill/>
          <a:ln w="9525"/>
        </p:spPr>
        <p:txBody>
          <a:bodyPr/>
          <a:lstStyle/>
          <a:p>
            <a:pPr eaLnBrk="1" hangingPunct="1"/>
            <a:endParaRPr lang="el-GR" smtClean="0"/>
          </a:p>
        </p:txBody>
      </p:sp>
      <p:sp>
        <p:nvSpPr>
          <p:cNvPr id="69636" name="3 - Θέση αριθμού διαφάνειας"/>
          <p:cNvSpPr>
            <a:spLocks noGrp="1"/>
          </p:cNvSpPr>
          <p:nvPr>
            <p:ph type="sldNum" sz="quarter" idx="5"/>
          </p:nvPr>
        </p:nvSpPr>
        <p:spPr>
          <a:noFill/>
        </p:spPr>
        <p:txBody>
          <a:bodyPr/>
          <a:lstStyle/>
          <a:p>
            <a:fld id="{6856911B-C22D-44BD-84F2-0694220D439F}" type="slidenum">
              <a:rPr lang="el-GR" smtClean="0"/>
              <a:pPr/>
              <a:t>53</a:t>
            </a:fld>
            <a:endParaRPr lang="el-GR" smtClean="0"/>
          </a:p>
        </p:txBody>
      </p:sp>
    </p:spTree>
    <p:extLst>
      <p:ext uri="{BB962C8B-B14F-4D97-AF65-F5344CB8AC3E}">
        <p14:creationId xmlns:p14="http://schemas.microsoft.com/office/powerpoint/2010/main" xmlns="" val="3546172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 Θέση εικόνας διαφάνειας"/>
          <p:cNvSpPr>
            <a:spLocks noGrp="1" noRot="1" noChangeAspect="1" noTextEdit="1"/>
          </p:cNvSpPr>
          <p:nvPr>
            <p:ph type="sldImg"/>
          </p:nvPr>
        </p:nvSpPr>
        <p:spPr>
          <a:xfrm>
            <a:off x="1131888" y="685800"/>
            <a:ext cx="4573587" cy="3429000"/>
          </a:xfrm>
          <a:ln/>
        </p:spPr>
      </p:sp>
      <p:sp>
        <p:nvSpPr>
          <p:cNvPr id="72707" name="2 - Θέση σημειώσεων"/>
          <p:cNvSpPr>
            <a:spLocks noGrp="1"/>
          </p:cNvSpPr>
          <p:nvPr>
            <p:ph type="body" idx="1"/>
          </p:nvPr>
        </p:nvSpPr>
        <p:spPr>
          <a:noFill/>
          <a:ln w="9525"/>
        </p:spPr>
        <p:txBody>
          <a:bodyPr/>
          <a:lstStyle/>
          <a:p>
            <a:pPr eaLnBrk="1" hangingPunct="1"/>
            <a:endParaRPr lang="el-GR" smtClean="0"/>
          </a:p>
        </p:txBody>
      </p:sp>
      <p:sp>
        <p:nvSpPr>
          <p:cNvPr id="72708" name="3 - Θέση αριθμού διαφάνειας"/>
          <p:cNvSpPr>
            <a:spLocks noGrp="1"/>
          </p:cNvSpPr>
          <p:nvPr>
            <p:ph type="sldNum" sz="quarter" idx="5"/>
          </p:nvPr>
        </p:nvSpPr>
        <p:spPr>
          <a:noFill/>
        </p:spPr>
        <p:txBody>
          <a:bodyPr/>
          <a:lstStyle/>
          <a:p>
            <a:fld id="{CFDAB289-7205-4385-8581-BDF5B5803102}" type="slidenum">
              <a:rPr lang="en-GB" smtClean="0"/>
              <a:pPr/>
              <a:t>54</a:t>
            </a:fld>
            <a:endParaRPr lang="en-GB" smtClean="0"/>
          </a:p>
        </p:txBody>
      </p:sp>
    </p:spTree>
    <p:extLst>
      <p:ext uri="{BB962C8B-B14F-4D97-AF65-F5344CB8AC3E}">
        <p14:creationId xmlns:p14="http://schemas.microsoft.com/office/powerpoint/2010/main" xmlns="" val="1295565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322529-C39E-FA4E-8584-FA3C2F125183}" type="slidenum">
              <a:rPr lang="en-US" sz="1200"/>
              <a:pPr eaLnBrk="1" hangingPunct="1"/>
              <a:t>57</a:t>
            </a:fld>
            <a:endParaRPr lang="en-US" sz="1200"/>
          </a:p>
        </p:txBody>
      </p:sp>
      <p:sp>
        <p:nvSpPr>
          <p:cNvPr id="89090" name="Rectangle 2"/>
          <p:cNvSpPr>
            <a:spLocks noGrp="1" noRot="1" noChangeAspect="1" noChangeArrowheads="1" noTextEdit="1"/>
          </p:cNvSpPr>
          <p:nvPr>
            <p:ph type="sldImg"/>
          </p:nvPr>
        </p:nvSpPr>
        <p:spPr>
          <a:xfrm>
            <a:off x="1144588" y="685800"/>
            <a:ext cx="4572000" cy="3429000"/>
          </a:xfrm>
          <a:ln/>
        </p:spPr>
      </p:sp>
      <p:sp>
        <p:nvSpPr>
          <p:cNvPr id="89091"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endParaRPr lang="ja-JP" altLang="en-US"/>
          </a:p>
        </p:txBody>
      </p:sp>
    </p:spTree>
    <p:extLst>
      <p:ext uri="{BB962C8B-B14F-4D97-AF65-F5344CB8AC3E}">
        <p14:creationId xmlns:p14="http://schemas.microsoft.com/office/powerpoint/2010/main" xmlns="" val="3414037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322529-C39E-FA4E-8584-FA3C2F125183}" type="slidenum">
              <a:rPr lang="en-US" sz="1200"/>
              <a:pPr eaLnBrk="1" hangingPunct="1"/>
              <a:t>59</a:t>
            </a:fld>
            <a:endParaRPr lang="en-US" sz="1200"/>
          </a:p>
        </p:txBody>
      </p:sp>
      <p:sp>
        <p:nvSpPr>
          <p:cNvPr id="89090" name="Rectangle 2"/>
          <p:cNvSpPr>
            <a:spLocks noGrp="1" noRot="1" noChangeAspect="1" noChangeArrowheads="1" noTextEdit="1"/>
          </p:cNvSpPr>
          <p:nvPr>
            <p:ph type="sldImg"/>
          </p:nvPr>
        </p:nvSpPr>
        <p:spPr>
          <a:xfrm>
            <a:off x="1144588" y="685800"/>
            <a:ext cx="4572000" cy="3429000"/>
          </a:xfrm>
          <a:ln/>
        </p:spPr>
      </p:sp>
      <p:sp>
        <p:nvSpPr>
          <p:cNvPr id="89091"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endParaRPr lang="ja-JP" altLang="en-US"/>
          </a:p>
        </p:txBody>
      </p:sp>
    </p:spTree>
    <p:extLst>
      <p:ext uri="{BB962C8B-B14F-4D97-AF65-F5344CB8AC3E}">
        <p14:creationId xmlns:p14="http://schemas.microsoft.com/office/powerpoint/2010/main" xmlns="" val="685419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322529-C39E-FA4E-8584-FA3C2F125183}" type="slidenum">
              <a:rPr lang="en-US" sz="1200"/>
              <a:pPr eaLnBrk="1" hangingPunct="1"/>
              <a:t>60</a:t>
            </a:fld>
            <a:endParaRPr lang="en-US" sz="1200"/>
          </a:p>
        </p:txBody>
      </p:sp>
      <p:sp>
        <p:nvSpPr>
          <p:cNvPr id="89090" name="Rectangle 2"/>
          <p:cNvSpPr>
            <a:spLocks noGrp="1" noRot="1" noChangeAspect="1" noChangeArrowheads="1" noTextEdit="1"/>
          </p:cNvSpPr>
          <p:nvPr>
            <p:ph type="sldImg"/>
          </p:nvPr>
        </p:nvSpPr>
        <p:spPr>
          <a:xfrm>
            <a:off x="1144588" y="685800"/>
            <a:ext cx="4572000" cy="3429000"/>
          </a:xfrm>
          <a:ln/>
        </p:spPr>
      </p:sp>
      <p:sp>
        <p:nvSpPr>
          <p:cNvPr id="89091"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endParaRPr lang="ja-JP" altLang="en-US"/>
          </a:p>
        </p:txBody>
      </p:sp>
    </p:spTree>
    <p:extLst>
      <p:ext uri="{BB962C8B-B14F-4D97-AF65-F5344CB8AC3E}">
        <p14:creationId xmlns:p14="http://schemas.microsoft.com/office/powerpoint/2010/main" xmlns="" val="2351939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69ED52-4642-A744-ADF0-EB10384670EC}" type="slidenum">
              <a:rPr lang="en-US" sz="1200"/>
              <a:pPr eaLnBrk="1" hangingPunct="1"/>
              <a:t>61</a:t>
            </a:fld>
            <a:endParaRPr lang="en-US" sz="1200"/>
          </a:p>
        </p:txBody>
      </p:sp>
      <p:sp>
        <p:nvSpPr>
          <p:cNvPr id="82946" name="Rectangle 2"/>
          <p:cNvSpPr>
            <a:spLocks noGrp="1" noRot="1" noChangeAspect="1" noChangeArrowheads="1" noTextEdit="1"/>
          </p:cNvSpPr>
          <p:nvPr>
            <p:ph type="sldImg"/>
          </p:nvPr>
        </p:nvSpPr>
        <p:spPr>
          <a:xfrm>
            <a:off x="1144588" y="685800"/>
            <a:ext cx="4572000" cy="3429000"/>
          </a:xfrm>
          <a:ln/>
        </p:spPr>
      </p:sp>
      <p:sp>
        <p:nvSpPr>
          <p:cNvPr id="82947"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endParaRPr lang="ja-JP" altLang="en-US"/>
          </a:p>
        </p:txBody>
      </p:sp>
    </p:spTree>
    <p:extLst>
      <p:ext uri="{BB962C8B-B14F-4D97-AF65-F5344CB8AC3E}">
        <p14:creationId xmlns:p14="http://schemas.microsoft.com/office/powerpoint/2010/main" xmlns="" val="309296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30FDF8E-2565-440B-8C30-AA6F6DE5E471}" type="slidenum">
              <a:rPr lang="en-US"/>
              <a:pPr/>
              <a:t>3</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Times" pitchFamily="-65" charset="0"/>
              </a:rPr>
              <a:t>Title page option 1</a:t>
            </a:r>
          </a:p>
        </p:txBody>
      </p:sp>
    </p:spTree>
    <p:extLst>
      <p:ext uri="{BB962C8B-B14F-4D97-AF65-F5344CB8AC3E}">
        <p14:creationId xmlns:p14="http://schemas.microsoft.com/office/powerpoint/2010/main" xmlns="" val="1683567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147E75-0F89-764F-9B49-7F291759028E}" type="slidenum">
              <a:rPr lang="en-US" smtClean="0"/>
              <a:pPr>
                <a:defRPr/>
              </a:pPr>
              <a:t>62</a:t>
            </a:fld>
            <a:endParaRPr lang="en-US"/>
          </a:p>
        </p:txBody>
      </p:sp>
    </p:spTree>
    <p:extLst>
      <p:ext uri="{BB962C8B-B14F-4D97-AF65-F5344CB8AC3E}">
        <p14:creationId xmlns:p14="http://schemas.microsoft.com/office/powerpoint/2010/main" xmlns="" val="601196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147E75-0F89-764F-9B49-7F291759028E}" type="slidenum">
              <a:rPr lang="en-US" smtClean="0"/>
              <a:pPr>
                <a:defRPr/>
              </a:pPr>
              <a:t>63</a:t>
            </a:fld>
            <a:endParaRPr lang="en-US"/>
          </a:p>
        </p:txBody>
      </p:sp>
    </p:spTree>
    <p:extLst>
      <p:ext uri="{BB962C8B-B14F-4D97-AF65-F5344CB8AC3E}">
        <p14:creationId xmlns:p14="http://schemas.microsoft.com/office/powerpoint/2010/main" xmlns="" val="594793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147E75-0F89-764F-9B49-7F291759028E}" type="slidenum">
              <a:rPr lang="en-US" smtClean="0"/>
              <a:pPr>
                <a:defRPr/>
              </a:pPr>
              <a:t>64</a:t>
            </a:fld>
            <a:endParaRPr lang="en-US"/>
          </a:p>
        </p:txBody>
      </p:sp>
    </p:spTree>
    <p:extLst>
      <p:ext uri="{BB962C8B-B14F-4D97-AF65-F5344CB8AC3E}">
        <p14:creationId xmlns:p14="http://schemas.microsoft.com/office/powerpoint/2010/main" xmlns="" val="2272089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147E75-0F89-764F-9B49-7F291759028E}" type="slidenum">
              <a:rPr lang="en-US" smtClean="0"/>
              <a:pPr>
                <a:defRPr/>
              </a:pPr>
              <a:t>65</a:t>
            </a:fld>
            <a:endParaRPr lang="en-US"/>
          </a:p>
        </p:txBody>
      </p:sp>
    </p:spTree>
    <p:extLst>
      <p:ext uri="{BB962C8B-B14F-4D97-AF65-F5344CB8AC3E}">
        <p14:creationId xmlns:p14="http://schemas.microsoft.com/office/powerpoint/2010/main" xmlns="" val="3164509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147E75-0F89-764F-9B49-7F291759028E}" type="slidenum">
              <a:rPr lang="en-US" smtClean="0"/>
              <a:pPr>
                <a:defRPr/>
              </a:pPr>
              <a:t>66</a:t>
            </a:fld>
            <a:endParaRPr lang="en-US"/>
          </a:p>
        </p:txBody>
      </p:sp>
    </p:spTree>
    <p:extLst>
      <p:ext uri="{BB962C8B-B14F-4D97-AF65-F5344CB8AC3E}">
        <p14:creationId xmlns:p14="http://schemas.microsoft.com/office/powerpoint/2010/main" xmlns="" val="3164509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ln/>
          <a:extLst/>
        </p:spPr>
        <p:txBody>
          <a:bodyPr/>
          <a:lstStyle/>
          <a:p>
            <a:pPr>
              <a:defRPr/>
            </a:pPr>
            <a:r>
              <a:rPr lang="en-US" b="1" dirty="0" smtClean="0">
                <a:ea typeface="+mn-ea"/>
                <a:cs typeface="+mn-cs"/>
              </a:rPr>
              <a:t>Reference:</a:t>
            </a:r>
          </a:p>
          <a:p>
            <a:pPr>
              <a:defRPr/>
            </a:pPr>
            <a:endParaRPr lang="en-US" b="1" dirty="0" smtClean="0">
              <a:ea typeface="+mn-ea"/>
              <a:cs typeface="+mn-cs"/>
            </a:endParaRPr>
          </a:p>
          <a:p>
            <a:pPr marL="224851" indent="-224851">
              <a:buFontTx/>
              <a:buAutoNum type="arabicPeriod"/>
              <a:defRPr/>
            </a:pPr>
            <a:r>
              <a:rPr lang="en-US" dirty="0" smtClean="0">
                <a:ea typeface="+mn-ea"/>
                <a:cs typeface="+mn-cs"/>
              </a:rPr>
              <a:t>Revised GOLD 2011 http://www.goldcopd.org/guidelines-global-strategy-for-diagnosis-management.html</a:t>
            </a:r>
          </a:p>
          <a:p>
            <a:pPr marL="224851" indent="-224851">
              <a:buFontTx/>
              <a:buAutoNum type="arabicPeriod"/>
              <a:defRPr/>
            </a:pPr>
            <a:endParaRPr lang="en-GB" dirty="0" smtClean="0">
              <a:ea typeface="+mn-ea"/>
              <a:cs typeface="+mn-cs"/>
            </a:endParaRPr>
          </a:p>
        </p:txBody>
      </p:sp>
      <p:sp>
        <p:nvSpPr>
          <p:cNvPr id="65539" name="Slide Number Placeholder 3"/>
          <p:cNvSpPr>
            <a:spLocks noGrp="1"/>
          </p:cNvSpPr>
          <p:nvPr>
            <p:ph type="sldNum" sz="quarter" idx="5"/>
          </p:nvPr>
        </p:nvSpPr>
        <p:spPr>
          <a:noFill/>
        </p:spPr>
        <p:txBody>
          <a:bodyPr/>
          <a:lstStyle/>
          <a:p>
            <a:fld id="{F03F4039-F13B-42EC-9771-9E9E5EF06205}" type="slidenum">
              <a:rPr lang="en-GB" smtClean="0">
                <a:latin typeface="News Gothic MT" pitchFamily="34" charset="0"/>
                <a:ea typeface="ＭＳ Ｐゴシック" pitchFamily="34" charset="-128"/>
              </a:rPr>
              <a:pPr/>
              <a:t>67</a:t>
            </a:fld>
            <a:endParaRPr lang="en-GB" smtClean="0">
              <a:latin typeface="News Gothic MT" pitchFamily="34" charset="0"/>
              <a:ea typeface="ＭＳ Ｐゴシック" pitchFamily="34" charset="-128"/>
            </a:endParaRPr>
          </a:p>
        </p:txBody>
      </p:sp>
    </p:spTree>
    <p:extLst>
      <p:ext uri="{BB962C8B-B14F-4D97-AF65-F5344CB8AC3E}">
        <p14:creationId xmlns:p14="http://schemas.microsoft.com/office/powerpoint/2010/main" xmlns="" val="244544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147E75-0F89-764F-9B49-7F291759028E}" type="slidenum">
              <a:rPr lang="en-US" smtClean="0"/>
              <a:pPr>
                <a:defRPr/>
              </a:pPr>
              <a:t>69</a:t>
            </a:fld>
            <a:endParaRPr lang="en-US"/>
          </a:p>
        </p:txBody>
      </p:sp>
    </p:spTree>
    <p:extLst>
      <p:ext uri="{BB962C8B-B14F-4D97-AF65-F5344CB8AC3E}">
        <p14:creationId xmlns:p14="http://schemas.microsoft.com/office/powerpoint/2010/main" xmlns="" val="594793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1100" b="1" dirty="0" smtClean="0">
                <a:latin typeface="Arial" pitchFamily="34" charset="0"/>
              </a:rPr>
              <a:t>Key message:</a:t>
            </a:r>
          </a:p>
          <a:p>
            <a:endParaRPr lang="en-GB" dirty="0" smtClean="0"/>
          </a:p>
          <a:p>
            <a:r>
              <a:rPr lang="en-GB" dirty="0" smtClean="0"/>
              <a:t>The majority of</a:t>
            </a:r>
            <a:r>
              <a:rPr lang="en-GB" baseline="0" dirty="0" smtClean="0"/>
              <a:t> exacerbations are due to infection</a:t>
            </a:r>
            <a:endParaRPr lang="en-GB" dirty="0"/>
          </a:p>
        </p:txBody>
      </p:sp>
      <p:sp>
        <p:nvSpPr>
          <p:cNvPr id="4" name="Marcador de número de diapositiva 3"/>
          <p:cNvSpPr>
            <a:spLocks noGrp="1"/>
          </p:cNvSpPr>
          <p:nvPr>
            <p:ph type="sldNum" sz="quarter" idx="10"/>
          </p:nvPr>
        </p:nvSpPr>
        <p:spPr/>
        <p:txBody>
          <a:bodyPr/>
          <a:lstStyle/>
          <a:p>
            <a:pPr>
              <a:defRPr/>
            </a:pPr>
            <a:fld id="{095C6200-9F15-449F-A640-3CECA0EBEAF4}" type="slidenum">
              <a:rPr lang="en-US" smtClean="0"/>
              <a:pPr>
                <a:defRPr/>
              </a:pPr>
              <a:t>71</a:t>
            </a:fld>
            <a:endParaRPr lang="en-US" dirty="0"/>
          </a:p>
        </p:txBody>
      </p:sp>
    </p:spTree>
    <p:extLst>
      <p:ext uri="{BB962C8B-B14F-4D97-AF65-F5344CB8AC3E}">
        <p14:creationId xmlns:p14="http://schemas.microsoft.com/office/powerpoint/2010/main" xmlns="" val="315857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p:cNvSpPr>
            <a:spLocks noGrp="1"/>
          </p:cNvSpPr>
          <p:nvPr>
            <p:ph type="sldNum" sz="quarter" idx="5"/>
          </p:nvPr>
        </p:nvSpPr>
        <p:spPr>
          <a:noFill/>
        </p:spPr>
        <p:txBody>
          <a:bodyPr/>
          <a:lstStyle/>
          <a:p>
            <a:pPr defTabSz="909836"/>
            <a:fld id="{6AD3D740-484A-4652-AE8E-24FCE1FF84DE}" type="slidenum">
              <a:rPr lang="en-GB"/>
              <a:pPr defTabSz="909836"/>
              <a:t>72</a:t>
            </a:fld>
            <a:endParaRPr lang="en-GB" dirty="0"/>
          </a:p>
        </p:txBody>
      </p:sp>
      <p:sp>
        <p:nvSpPr>
          <p:cNvPr id="44035" name="Notes Placeholder 2"/>
          <p:cNvSpPr>
            <a:spLocks noGrp="1"/>
          </p:cNvSpPr>
          <p:nvPr>
            <p:ph type="body" idx="1"/>
          </p:nvPr>
        </p:nvSpPr>
        <p:spPr>
          <a:noFill/>
          <a:ln/>
        </p:spPr>
        <p:txBody>
          <a:bodyPr/>
          <a:lstStyle/>
          <a:p>
            <a:pPr marL="166415" marR="0" lvl="1" indent="-166415" algn="l" defTabSz="914400" rtl="0" eaLnBrk="0" fontAlgn="base" latinLnBrk="0" hangingPunct="0">
              <a:lnSpc>
                <a:spcPct val="100000"/>
              </a:lnSpc>
              <a:spcBef>
                <a:spcPct val="30000"/>
              </a:spcBef>
              <a:spcAft>
                <a:spcPct val="0"/>
              </a:spcAft>
              <a:buClr>
                <a:srgbClr val="009C95"/>
              </a:buClr>
              <a:buSzTx/>
              <a:buFont typeface="Wingdings" pitchFamily="-80" charset="2"/>
              <a:buNone/>
              <a:tabLst/>
              <a:defRPr/>
            </a:pPr>
            <a:r>
              <a:rPr lang="en-GB" sz="1100" b="1" dirty="0" smtClean="0">
                <a:latin typeface="Arial" pitchFamily="34" charset="0"/>
              </a:rPr>
              <a:t>Key message:</a:t>
            </a:r>
          </a:p>
          <a:p>
            <a:pPr marL="166415" lvl="1" indent="-166415">
              <a:buClr>
                <a:srgbClr val="009C95"/>
              </a:buClr>
              <a:buFont typeface="Wingdings" pitchFamily="-80" charset="2"/>
              <a:buChar char="§"/>
            </a:pPr>
            <a:endParaRPr lang="en-US" sz="1100" dirty="0" smtClean="0">
              <a:latin typeface="Arial" pitchFamily="-80" charset="0"/>
              <a:cs typeface="Arial" pitchFamily="-80" charset="0"/>
            </a:endParaRPr>
          </a:p>
          <a:p>
            <a:pPr marL="0" lvl="1">
              <a:buClr>
                <a:srgbClr val="009C95"/>
              </a:buClr>
              <a:buFont typeface="Wingdings" pitchFamily="-80" charset="2"/>
              <a:buNone/>
            </a:pPr>
            <a:r>
              <a:rPr lang="en-US" sz="1100" dirty="0" smtClean="0">
                <a:latin typeface="Arial" pitchFamily="-80" charset="0"/>
                <a:cs typeface="Arial" pitchFamily="-80" charset="0"/>
              </a:rPr>
              <a:t>Exacerbation frequency worsens with COPD severity; however, the prevalence of exacerbations is underestimated</a:t>
            </a:r>
            <a:r>
              <a:rPr lang="en-US" sz="1100" baseline="0" dirty="0" smtClean="0">
                <a:latin typeface="Arial" pitchFamily="-80" charset="0"/>
                <a:cs typeface="Arial" pitchFamily="-80" charset="0"/>
              </a:rPr>
              <a:t> because not all patients report them to their physicians.</a:t>
            </a:r>
            <a:endParaRPr lang="en-US" sz="1100" dirty="0">
              <a:latin typeface="Arial" pitchFamily="-80" charset="0"/>
              <a:cs typeface="Arial" pitchFamily="-80" charset="0"/>
            </a:endParaRPr>
          </a:p>
        </p:txBody>
      </p:sp>
      <p:sp>
        <p:nvSpPr>
          <p:cNvPr id="44040" name="Slide Image Placeholder 2"/>
          <p:cNvSpPr>
            <a:spLocks noGrp="1" noRot="1" noChangeAspect="1" noTextEdit="1"/>
          </p:cNvSpPr>
          <p:nvPr>
            <p:ph type="sldImg"/>
          </p:nvPr>
        </p:nvSpPr>
        <p:spPr>
          <a:ln/>
        </p:spPr>
      </p:sp>
    </p:spTree>
    <p:extLst>
      <p:ext uri="{BB962C8B-B14F-4D97-AF65-F5344CB8AC3E}">
        <p14:creationId xmlns:p14="http://schemas.microsoft.com/office/powerpoint/2010/main" xmlns="" val="2447206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686731" y="4344336"/>
            <a:ext cx="5484540" cy="2688311"/>
          </a:xfrm>
          <a:noFill/>
          <a:ln/>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1100" b="1" dirty="0" smtClean="0">
                <a:latin typeface="Arial" pitchFamily="34" charset="0"/>
              </a:rPr>
              <a:t>Key message:</a:t>
            </a:r>
          </a:p>
          <a:p>
            <a:endParaRPr lang="en-US" sz="1100" dirty="0" smtClean="0">
              <a:latin typeface="Arial" pitchFamily="-65" charset="0"/>
              <a:cs typeface="Arial" pitchFamily="-65" charset="0"/>
            </a:endParaRPr>
          </a:p>
          <a:p>
            <a:r>
              <a:rPr lang="en-US" sz="1100" dirty="0" smtClean="0">
                <a:latin typeface="Arial" pitchFamily="-65" charset="0"/>
                <a:cs typeface="Arial" pitchFamily="-65" charset="0"/>
              </a:rPr>
              <a:t>Patients with frequent exacerbations (frequent</a:t>
            </a:r>
            <a:r>
              <a:rPr lang="en-US" sz="1100" baseline="0" dirty="0" smtClean="0">
                <a:latin typeface="Arial" pitchFamily="-65" charset="0"/>
                <a:cs typeface="Arial" pitchFamily="-65" charset="0"/>
              </a:rPr>
              <a:t> exacerbators) have worse overall prognosis than patients without frequent exacerbations</a:t>
            </a:r>
            <a:endParaRPr lang="en-US" sz="1100" dirty="0">
              <a:latin typeface="Arial" pitchFamily="-65" charset="0"/>
              <a:cs typeface="Arial" pitchFamily="-65" charset="0"/>
            </a:endParaRPr>
          </a:p>
        </p:txBody>
      </p:sp>
      <p:sp>
        <p:nvSpPr>
          <p:cNvPr id="41991" name="Slide Image Placeholder 2"/>
          <p:cNvSpPr>
            <a:spLocks noGrp="1" noRot="1" noChangeAspect="1" noTextEdit="1"/>
          </p:cNvSpPr>
          <p:nvPr>
            <p:ph type="sldImg"/>
          </p:nvPr>
        </p:nvSpPr>
        <p:spPr>
          <a:ln/>
        </p:spPr>
      </p:sp>
      <p:sp>
        <p:nvSpPr>
          <p:cNvPr id="41993" name="Slide Number Placeholder 1"/>
          <p:cNvSpPr>
            <a:spLocks noGrp="1"/>
          </p:cNvSpPr>
          <p:nvPr>
            <p:ph type="sldNum" sz="quarter" idx="5"/>
          </p:nvPr>
        </p:nvSpPr>
        <p:spPr>
          <a:noFill/>
        </p:spPr>
        <p:txBody>
          <a:bodyPr/>
          <a:lstStyle/>
          <a:p>
            <a:pPr defTabSz="909836"/>
            <a:fld id="{57687455-DE1C-3945-A7C2-83E25D247A5F}" type="slidenum">
              <a:rPr lang="en-GB"/>
              <a:pPr defTabSz="909836"/>
              <a:t>73</a:t>
            </a:fld>
            <a:endParaRPr lang="en-GB" dirty="0"/>
          </a:p>
        </p:txBody>
      </p:sp>
    </p:spTree>
    <p:extLst>
      <p:ext uri="{BB962C8B-B14F-4D97-AF65-F5344CB8AC3E}">
        <p14:creationId xmlns:p14="http://schemas.microsoft.com/office/powerpoint/2010/main" xmlns="" val="20992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GB" dirty="0"/>
          </a:p>
        </p:txBody>
      </p:sp>
      <p:sp>
        <p:nvSpPr>
          <p:cNvPr id="4" name="3 Marcador de número de diapositiva"/>
          <p:cNvSpPr>
            <a:spLocks noGrp="1"/>
          </p:cNvSpPr>
          <p:nvPr>
            <p:ph type="sldNum" sz="quarter" idx="10"/>
          </p:nvPr>
        </p:nvSpPr>
        <p:spPr/>
        <p:txBody>
          <a:bodyPr/>
          <a:lstStyle/>
          <a:p>
            <a:fld id="{9175707B-F702-42EF-A7AC-A66E56C7D354}" type="slidenum">
              <a:rPr lang="en-US" smtClean="0"/>
              <a:pPr/>
              <a:t>7</a:t>
            </a:fld>
            <a:endParaRPr lang="en-US"/>
          </a:p>
        </p:txBody>
      </p:sp>
    </p:spTree>
    <p:extLst>
      <p:ext uri="{BB962C8B-B14F-4D97-AF65-F5344CB8AC3E}">
        <p14:creationId xmlns:p14="http://schemas.microsoft.com/office/powerpoint/2010/main" xmlns="" val="1253997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8688"/>
            <a:fld id="{C74F57C0-D62F-441B-A744-C519F621509F}" type="slidenum">
              <a:rPr lang="en-US" smtClean="0">
                <a:solidFill>
                  <a:srgbClr val="000000"/>
                </a:solidFill>
              </a:rPr>
              <a:pPr defTabSz="928688"/>
              <a:t>74</a:t>
            </a:fld>
            <a:endParaRPr lang="en-US" dirty="0" smtClean="0">
              <a:solidFill>
                <a:srgbClr val="000000"/>
              </a:solidFill>
            </a:endParaRPr>
          </a:p>
        </p:txBody>
      </p:sp>
      <p:sp>
        <p:nvSpPr>
          <p:cNvPr id="61443" name="Rectangle 2"/>
          <p:cNvSpPr>
            <a:spLocks noGrp="1" noRot="1" noChangeAspect="1" noChangeArrowheads="1" noTextEdit="1"/>
          </p:cNvSpPr>
          <p:nvPr>
            <p:ph type="sldImg"/>
          </p:nvPr>
        </p:nvSpPr>
        <p:spPr>
          <a:xfrm>
            <a:off x="1147763" y="684213"/>
            <a:ext cx="4572000" cy="3429000"/>
          </a:xfrm>
          <a:ln/>
        </p:spPr>
      </p:sp>
      <p:sp>
        <p:nvSpPr>
          <p:cNvPr id="61444" name="Rectangle 3"/>
          <p:cNvSpPr>
            <a:spLocks noGrp="1" noChangeArrowheads="1"/>
          </p:cNvSpPr>
          <p:nvPr>
            <p:ph type="body" idx="1"/>
          </p:nvPr>
        </p:nvSpPr>
        <p:spPr>
          <a:xfrm>
            <a:off x="914400" y="4343400"/>
            <a:ext cx="5029200" cy="4116388"/>
          </a:xfrm>
          <a:noFill/>
          <a:ln/>
        </p:spPr>
        <p:txBody>
          <a:bodyPr/>
          <a:lstStyle/>
          <a:p>
            <a:pPr marL="0" marR="0" lvl="1" indent="0" algn="l" defTabSz="914400" rtl="0" eaLnBrk="1" fontAlgn="base" latinLnBrk="0" hangingPunct="1">
              <a:lnSpc>
                <a:spcPct val="90000"/>
              </a:lnSpc>
              <a:spcBef>
                <a:spcPct val="30000"/>
              </a:spcBef>
              <a:spcAft>
                <a:spcPct val="0"/>
              </a:spcAft>
              <a:buClrTx/>
              <a:buSzTx/>
              <a:buFontTx/>
              <a:buNone/>
              <a:tabLst/>
              <a:defRPr/>
            </a:pPr>
            <a:r>
              <a:rPr lang="en-GB" sz="1100" b="1" dirty="0" smtClean="0">
                <a:latin typeface="Arial" pitchFamily="34" charset="0"/>
              </a:rPr>
              <a:t>Key message:</a:t>
            </a:r>
          </a:p>
          <a:p>
            <a:pPr eaLnBrk="1" hangingPunct="1">
              <a:lnSpc>
                <a:spcPct val="90000"/>
              </a:lnSpc>
            </a:pPr>
            <a:endParaRPr lang="en-US" dirty="0" smtClean="0">
              <a:latin typeface="Arial" pitchFamily="34" charset="0"/>
              <a:cs typeface="Arial" pitchFamily="34" charset="0"/>
            </a:endParaRPr>
          </a:p>
          <a:p>
            <a:pPr eaLnBrk="1" hangingPunct="1">
              <a:lnSpc>
                <a:spcPct val="90000"/>
              </a:lnSpc>
            </a:pPr>
            <a:r>
              <a:rPr lang="en-US" dirty="0" smtClean="0">
                <a:latin typeface="Arial" pitchFamily="34" charset="0"/>
                <a:cs typeface="Arial" pitchFamily="34" charset="0"/>
              </a:rPr>
              <a:t>Patients</a:t>
            </a:r>
            <a:r>
              <a:rPr lang="en-US" baseline="0" dirty="0" smtClean="0">
                <a:latin typeface="Arial" pitchFamily="34" charset="0"/>
                <a:cs typeface="Arial" pitchFamily="34" charset="0"/>
              </a:rPr>
              <a:t> with more exacerbations have a higher risk of mortality</a:t>
            </a:r>
            <a:endParaRPr lang="en-US" dirty="0" smtClean="0">
              <a:latin typeface="Arial" pitchFamily="34" charset="0"/>
              <a:cs typeface="Arial" pitchFamily="34" charset="0"/>
            </a:endParaRPr>
          </a:p>
          <a:p>
            <a:pPr eaLnBrk="1" hangingPunct="1">
              <a:lnSpc>
                <a:spcPct val="90000"/>
              </a:lnSpc>
            </a:pPr>
            <a:endParaRPr lang="en-CA" b="1" dirty="0" smtClean="0">
              <a:latin typeface="Arial" pitchFamily="34" charset="0"/>
              <a:cs typeface="Arial" pitchFamily="34" charset="0"/>
            </a:endParaRPr>
          </a:p>
        </p:txBody>
      </p:sp>
    </p:spTree>
    <p:extLst>
      <p:ext uri="{BB962C8B-B14F-4D97-AF65-F5344CB8AC3E}">
        <p14:creationId xmlns:p14="http://schemas.microsoft.com/office/powerpoint/2010/main" xmlns="" val="25679541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n-GB" b="1" dirty="0" smtClean="0"/>
              <a:t>Key message:</a:t>
            </a:r>
          </a:p>
          <a:p>
            <a:endParaRPr lang="en-GB" dirty="0" smtClean="0"/>
          </a:p>
          <a:p>
            <a:r>
              <a:rPr lang="en-GB" dirty="0" smtClean="0"/>
              <a:t>There are several strategies that should be adopted to prevent future</a:t>
            </a:r>
            <a:r>
              <a:rPr lang="en-GB" baseline="0" dirty="0" smtClean="0"/>
              <a:t> exacerbations, such as smoking cessation, influenza and pneumococcal vaccinations, pharmacologic therapy optimization, and pulmonary rehabilitation.</a:t>
            </a:r>
          </a:p>
          <a:p>
            <a:endParaRPr lang="en-GB"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dirty="0" smtClean="0"/>
              <a:t>Combination therapy: </a:t>
            </a:r>
            <a:r>
              <a:rPr lang="en-GB" sz="1400" dirty="0" smtClean="0">
                <a:solidFill>
                  <a:schemeClr val="bg1"/>
                </a:solidFill>
              </a:rPr>
              <a:t>Inhaled corticosteroid and long-acting </a:t>
            </a:r>
            <a:r>
              <a:rPr lang="en-GB" sz="1400" dirty="0" err="1" smtClean="0">
                <a:solidFill>
                  <a:schemeClr val="bg1"/>
                </a:solidFill>
              </a:rPr>
              <a:t>β</a:t>
            </a:r>
            <a:r>
              <a:rPr lang="en-GB" sz="1400" dirty="0" smtClean="0">
                <a:solidFill>
                  <a:schemeClr val="bg1"/>
                </a:solidFill>
              </a:rPr>
              <a:t>-agonist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GB" baseline="0" dirty="0" smtClean="0"/>
          </a:p>
        </p:txBody>
      </p:sp>
      <p:sp>
        <p:nvSpPr>
          <p:cNvPr id="4" name="Marcador de número de diapositiva 3"/>
          <p:cNvSpPr>
            <a:spLocks noGrp="1"/>
          </p:cNvSpPr>
          <p:nvPr>
            <p:ph type="sldNum" sz="quarter" idx="10"/>
          </p:nvPr>
        </p:nvSpPr>
        <p:spPr/>
        <p:txBody>
          <a:bodyPr/>
          <a:lstStyle/>
          <a:p>
            <a:pPr>
              <a:defRPr/>
            </a:pPr>
            <a:fld id="{095C6200-9F15-449F-A640-3CECA0EBEAF4}" type="slidenum">
              <a:rPr lang="en-US" smtClean="0"/>
              <a:pPr>
                <a:defRPr/>
              </a:pPr>
              <a:t>76</a:t>
            </a:fld>
            <a:endParaRPr lang="en-US" dirty="0"/>
          </a:p>
        </p:txBody>
      </p:sp>
    </p:spTree>
    <p:extLst>
      <p:ext uri="{BB962C8B-B14F-4D97-AF65-F5344CB8AC3E}">
        <p14:creationId xmlns:p14="http://schemas.microsoft.com/office/powerpoint/2010/main" xmlns="" val="1832697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n-GB" b="1" dirty="0" smtClean="0"/>
              <a:t>Key message:</a:t>
            </a:r>
          </a:p>
          <a:p>
            <a:endParaRPr lang="en-GB" dirty="0" smtClean="0"/>
          </a:p>
          <a:p>
            <a:r>
              <a:rPr lang="en-GB" sz="1200" kern="1200" dirty="0" smtClean="0">
                <a:solidFill>
                  <a:schemeClr val="tx1"/>
                </a:solidFill>
                <a:latin typeface="Arial" charset="0"/>
                <a:ea typeface="MS PGothic" pitchFamily="34" charset="-128"/>
                <a:cs typeface="ＭＳ Ｐゴシック" pitchFamily="34" charset="-128"/>
              </a:rPr>
              <a:t>Management of exacerbationsis based on the implementation/optimization of bronchodilators and corticosteroids, the use of oxygen therapy, treatment of the cause of the exacerbation, and resolution of possible comorbidities</a:t>
            </a:r>
            <a:endParaRPr lang="en-GB" dirty="0"/>
          </a:p>
        </p:txBody>
      </p:sp>
      <p:sp>
        <p:nvSpPr>
          <p:cNvPr id="4" name="Marcador de número de diapositiva 3"/>
          <p:cNvSpPr>
            <a:spLocks noGrp="1"/>
          </p:cNvSpPr>
          <p:nvPr>
            <p:ph type="sldNum" sz="quarter" idx="10"/>
          </p:nvPr>
        </p:nvSpPr>
        <p:spPr/>
        <p:txBody>
          <a:bodyPr/>
          <a:lstStyle/>
          <a:p>
            <a:pPr>
              <a:defRPr/>
            </a:pPr>
            <a:fld id="{095C6200-9F15-449F-A640-3CECA0EBEAF4}" type="slidenum">
              <a:rPr lang="en-US" smtClean="0"/>
              <a:pPr>
                <a:defRPr/>
              </a:pPr>
              <a:t>77</a:t>
            </a:fld>
            <a:endParaRPr lang="en-US" dirty="0"/>
          </a:p>
        </p:txBody>
      </p:sp>
    </p:spTree>
    <p:extLst>
      <p:ext uri="{BB962C8B-B14F-4D97-AF65-F5344CB8AC3E}">
        <p14:creationId xmlns:p14="http://schemas.microsoft.com/office/powerpoint/2010/main" xmlns="" val="32974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r>
              <a:rPr lang="en-GB" b="1" dirty="0" smtClean="0"/>
              <a:t>Key message:</a:t>
            </a:r>
          </a:p>
          <a:p>
            <a:endParaRPr lang="en-GB" dirty="0" smtClean="0"/>
          </a:p>
          <a:p>
            <a:r>
              <a:rPr lang="en-GB" dirty="0" smtClean="0"/>
              <a:t>A</a:t>
            </a:r>
            <a:r>
              <a:rPr lang="en-GB" baseline="0" dirty="0" smtClean="0"/>
              <a:t> Patient Action plan helps patients recognize and anticipate early symptoms of an exacerbation and provides an approach to increase the strategies for managing the exacerbation</a:t>
            </a:r>
            <a:endParaRPr lang="en-GB" dirty="0"/>
          </a:p>
        </p:txBody>
      </p:sp>
      <p:sp>
        <p:nvSpPr>
          <p:cNvPr id="4" name="Marcador de número de diapositiva 3"/>
          <p:cNvSpPr>
            <a:spLocks noGrp="1"/>
          </p:cNvSpPr>
          <p:nvPr>
            <p:ph type="sldNum" sz="quarter" idx="10"/>
          </p:nvPr>
        </p:nvSpPr>
        <p:spPr/>
        <p:txBody>
          <a:bodyPr/>
          <a:lstStyle/>
          <a:p>
            <a:pPr>
              <a:defRPr/>
            </a:pPr>
            <a:fld id="{095C6200-9F15-449F-A640-3CECA0EBEAF4}" type="slidenum">
              <a:rPr lang="en-US" smtClean="0"/>
              <a:pPr>
                <a:defRPr/>
              </a:pPr>
              <a:t>78</a:t>
            </a:fld>
            <a:endParaRPr lang="en-US" dirty="0"/>
          </a:p>
        </p:txBody>
      </p:sp>
    </p:spTree>
    <p:extLst>
      <p:ext uri="{BB962C8B-B14F-4D97-AF65-F5344CB8AC3E}">
        <p14:creationId xmlns:p14="http://schemas.microsoft.com/office/powerpoint/2010/main" xmlns="" val="1373072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CA" dirty="0"/>
          </a:p>
        </p:txBody>
      </p:sp>
      <p:sp>
        <p:nvSpPr>
          <p:cNvPr id="4" name="Marcador de Posição do Número do Diapositivo 3"/>
          <p:cNvSpPr>
            <a:spLocks noGrp="1"/>
          </p:cNvSpPr>
          <p:nvPr>
            <p:ph type="sldNum" sz="quarter" idx="10"/>
          </p:nvPr>
        </p:nvSpPr>
        <p:spPr/>
        <p:txBody>
          <a:bodyPr/>
          <a:lstStyle/>
          <a:p>
            <a:fld id="{2F83C759-6EDA-4A3A-9F05-5710EA27E1A2}" type="slidenum">
              <a:rPr lang="en-CA" smtClean="0"/>
              <a:pPr/>
              <a:t>80</a:t>
            </a:fld>
            <a:endParaRPr lang="en-CA" dirty="0"/>
          </a:p>
        </p:txBody>
      </p:sp>
    </p:spTree>
    <p:extLst>
      <p:ext uri="{BB962C8B-B14F-4D97-AF65-F5344CB8AC3E}">
        <p14:creationId xmlns:p14="http://schemas.microsoft.com/office/powerpoint/2010/main" xmlns="" val="183139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30FDF8E-2565-440B-8C30-AA6F6DE5E471}" type="slidenum">
              <a:rPr lang="en-US"/>
              <a:pPr/>
              <a:t>17</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latin typeface="Times" pitchFamily="-65" charset="0"/>
              </a:rPr>
              <a:t>Title page option 1</a:t>
            </a:r>
          </a:p>
        </p:txBody>
      </p:sp>
    </p:spTree>
    <p:extLst>
      <p:ext uri="{BB962C8B-B14F-4D97-AF65-F5344CB8AC3E}">
        <p14:creationId xmlns:p14="http://schemas.microsoft.com/office/powerpoint/2010/main" xmlns="" val="1629501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r>
              <a:rPr lang="en-US" smtClean="0">
                <a:latin typeface="Times" pitchFamily="-65" charset="0"/>
              </a:rPr>
              <a:t>As most patients with COPD are diagnosed late in the disease, we suggested that patients would be advantaged by earlier diagnosis – in terms of lung function severity, symptoms and exacerbations – rather than clinicians simply focusing on those patients who are already diagnosed (as Enright and White suggest).</a:t>
            </a:r>
          </a:p>
          <a:p>
            <a:pPr eaLnBrk="1" hangingPunct="1"/>
            <a:endParaRPr lang="en-GB" smtClean="0">
              <a:latin typeface="Times" pitchFamily="-65" charset="0"/>
            </a:endParaRPr>
          </a:p>
        </p:txBody>
      </p:sp>
      <p:sp>
        <p:nvSpPr>
          <p:cNvPr id="91140" name="Slide Number Placeholder 3"/>
          <p:cNvSpPr>
            <a:spLocks noGrp="1"/>
          </p:cNvSpPr>
          <p:nvPr>
            <p:ph type="sldNum" sz="quarter" idx="5"/>
          </p:nvPr>
        </p:nvSpPr>
        <p:spPr>
          <a:noFill/>
        </p:spPr>
        <p:txBody>
          <a:bodyPr/>
          <a:lstStyle/>
          <a:p>
            <a:fld id="{74B970EE-C464-4498-AAFE-4DA20E1F5DD5}" type="slidenum">
              <a:rPr lang="en-US"/>
              <a:pPr/>
              <a:t>20</a:t>
            </a:fld>
            <a:endParaRPr lang="en-US"/>
          </a:p>
        </p:txBody>
      </p:sp>
    </p:spTree>
    <p:extLst>
      <p:ext uri="{BB962C8B-B14F-4D97-AF65-F5344CB8AC3E}">
        <p14:creationId xmlns:p14="http://schemas.microsoft.com/office/powerpoint/2010/main" xmlns="" val="1158964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r>
              <a:rPr lang="en-US" smtClean="0">
                <a:latin typeface="Times" pitchFamily="-65" charset="0"/>
              </a:rPr>
              <a:t>Evidence for short-acting bronchodilator (SABD) use in symptomatic mild COPD is extrapolated from patients with more severe disease, but they continue to be included in all world guidelines.</a:t>
            </a:r>
          </a:p>
          <a:p>
            <a:pPr eaLnBrk="1" hangingPunct="1"/>
            <a:r>
              <a:rPr lang="en-US" smtClean="0">
                <a:latin typeface="Times" pitchFamily="-65" charset="0"/>
              </a:rPr>
              <a:t>The widespread use of SABD in these guidelines belies the lack of evidence. </a:t>
            </a:r>
          </a:p>
          <a:p>
            <a:pPr eaLnBrk="1" hangingPunct="1"/>
            <a:r>
              <a:rPr lang="en-US" smtClean="0">
                <a:latin typeface="Times" pitchFamily="-65" charset="0"/>
              </a:rPr>
              <a:t>The use of long-acting bronchodilators (LABD) in GOLD stage II showed a small 6 ml improvement in FEV1 annually on treatment with tiotropium, but this was additive to other therapies and not in a population without treatment.</a:t>
            </a:r>
          </a:p>
          <a:p>
            <a:pPr eaLnBrk="1" hangingPunct="1"/>
            <a:r>
              <a:rPr lang="en-US" smtClean="0">
                <a:latin typeface="Times" pitchFamily="-65" charset="0"/>
              </a:rPr>
              <a:t>Also, FEV1 improvement does not capture all of the benefit of bronchodilators as evidenced by health status improvement and exacerbation reduction. There is no data to support the use of LABD in </a:t>
            </a:r>
            <a:r>
              <a:rPr lang="es-ES" smtClean="0">
                <a:latin typeface="Times" pitchFamily="-65" charset="0"/>
              </a:rPr>
              <a:t>GOLD stage I disease.</a:t>
            </a:r>
          </a:p>
        </p:txBody>
      </p:sp>
      <p:sp>
        <p:nvSpPr>
          <p:cNvPr id="98308" name="Slide Number Placeholder 3"/>
          <p:cNvSpPr>
            <a:spLocks noGrp="1"/>
          </p:cNvSpPr>
          <p:nvPr>
            <p:ph type="sldNum" sz="quarter" idx="5"/>
          </p:nvPr>
        </p:nvSpPr>
        <p:spPr>
          <a:noFill/>
        </p:spPr>
        <p:txBody>
          <a:bodyPr/>
          <a:lstStyle/>
          <a:p>
            <a:fld id="{3D88F7D2-E41B-40B6-979F-4C6954F1D2DF}" type="slidenum">
              <a:rPr lang="en-US"/>
              <a:pPr/>
              <a:t>21</a:t>
            </a:fld>
            <a:endParaRPr lang="en-US"/>
          </a:p>
        </p:txBody>
      </p:sp>
    </p:spTree>
    <p:extLst>
      <p:ext uri="{BB962C8B-B14F-4D97-AF65-F5344CB8AC3E}">
        <p14:creationId xmlns:p14="http://schemas.microsoft.com/office/powerpoint/2010/main" xmlns="" val="2736534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09572" name="Slide Number Placeholder 3"/>
          <p:cNvSpPr>
            <a:spLocks noGrp="1"/>
          </p:cNvSpPr>
          <p:nvPr>
            <p:ph type="sldNum" sz="quarter" idx="5"/>
          </p:nvPr>
        </p:nvSpPr>
        <p:spPr>
          <a:noFill/>
        </p:spPr>
        <p:txBody>
          <a:bodyPr/>
          <a:lstStyle/>
          <a:p>
            <a:fld id="{FF2D7521-ADB0-46B3-AD0D-1FB8991CD077}" type="slidenum">
              <a:rPr lang="en-US">
                <a:latin typeface="Arial" charset="0"/>
              </a:rPr>
              <a:pPr/>
              <a:t>25</a:t>
            </a:fld>
            <a:endParaRPr lang="en-US">
              <a:latin typeface="Arial" charset="0"/>
            </a:endParaRPr>
          </a:p>
        </p:txBody>
      </p:sp>
    </p:spTree>
    <p:extLst>
      <p:ext uri="{BB962C8B-B14F-4D97-AF65-F5344CB8AC3E}">
        <p14:creationId xmlns:p14="http://schemas.microsoft.com/office/powerpoint/2010/main" xmlns="" val="64874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nb-NO" smtClean="0">
              <a:latin typeface="Times" pitchFamily="-65" charset="0"/>
            </a:endParaRPr>
          </a:p>
        </p:txBody>
      </p:sp>
      <p:sp>
        <p:nvSpPr>
          <p:cNvPr id="111620" name="Slide Number Placeholder 3"/>
          <p:cNvSpPr>
            <a:spLocks noGrp="1"/>
          </p:cNvSpPr>
          <p:nvPr>
            <p:ph type="sldNum" sz="quarter" idx="5"/>
          </p:nvPr>
        </p:nvSpPr>
        <p:spPr>
          <a:noFill/>
        </p:spPr>
        <p:txBody>
          <a:bodyPr/>
          <a:lstStyle/>
          <a:p>
            <a:fld id="{0F2D747F-5B9F-4138-AADB-A5F0AC1A4FAB}" type="slidenum">
              <a:rPr lang="en-US">
                <a:latin typeface="Arial" charset="0"/>
              </a:rPr>
              <a:pPr/>
              <a:t>28</a:t>
            </a:fld>
            <a:endParaRPr lang="en-US">
              <a:latin typeface="Arial" charset="0"/>
            </a:endParaRPr>
          </a:p>
        </p:txBody>
      </p:sp>
    </p:spTree>
    <p:extLst>
      <p:ext uri="{BB962C8B-B14F-4D97-AF65-F5344CB8AC3E}">
        <p14:creationId xmlns:p14="http://schemas.microsoft.com/office/powerpoint/2010/main" xmlns="" val="216380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0"/>
            <a:ext cx="9144000" cy="5203825"/>
          </a:xfrm>
          <a:prstGeom prst="rect">
            <a:avLst/>
          </a:prstGeom>
          <a:noFill/>
          <a:ln w="9525">
            <a:noFill/>
            <a:miter lim="800000"/>
            <a:headEnd/>
            <a:tailEnd/>
          </a:ln>
        </p:spPr>
      </p:pic>
      <p:sp>
        <p:nvSpPr>
          <p:cNvPr id="6" name="Rectangle 6"/>
          <p:cNvSpPr>
            <a:spLocks noChangeArrowheads="1"/>
          </p:cNvSpPr>
          <p:nvPr userDrawn="1"/>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a:latin typeface="Arial" charset="0"/>
                <a:cs typeface="Arial" charset="0"/>
              </a:rPr>
              <a:t>© IPCRG 2007</a:t>
            </a:r>
          </a:p>
        </p:txBody>
      </p:sp>
      <p:sp>
        <p:nvSpPr>
          <p:cNvPr id="59395" name="Rectangle 3"/>
          <p:cNvSpPr>
            <a:spLocks noGrp="1" noChangeArrowheads="1"/>
          </p:cNvSpPr>
          <p:nvPr>
            <p:ph type="ctrTitle"/>
          </p:nvPr>
        </p:nvSpPr>
        <p:spPr>
          <a:xfrm>
            <a:off x="685800" y="4191000"/>
            <a:ext cx="7772400" cy="762000"/>
          </a:xfrm>
        </p:spPr>
        <p:txBody>
          <a:bodyPr/>
          <a:lstStyle>
            <a:lvl1pPr>
              <a:defRPr sz="4000"/>
            </a:lvl1pPr>
          </a:lstStyle>
          <a:p>
            <a:r>
              <a:rPr lang="en-US"/>
              <a:t>Click to edit Master title style</a:t>
            </a:r>
          </a:p>
        </p:txBody>
      </p:sp>
      <p:sp>
        <p:nvSpPr>
          <p:cNvPr id="59396" name="Rectangle 4"/>
          <p:cNvSpPr>
            <a:spLocks noGrp="1" noChangeArrowheads="1"/>
          </p:cNvSpPr>
          <p:nvPr>
            <p:ph type="subTitle" idx="1"/>
          </p:nvPr>
        </p:nvSpPr>
        <p:spPr>
          <a:xfrm>
            <a:off x="685800" y="4953000"/>
            <a:ext cx="6400800" cy="609600"/>
          </a:xfrm>
        </p:spPr>
        <p:txBody>
          <a:bodyPr/>
          <a:lstStyle>
            <a:lvl1pPr marL="0" indent="0">
              <a:buFont typeface="Times"/>
              <a:buNone/>
              <a:defRPr sz="2600" b="1"/>
            </a:lvl1pPr>
          </a:lstStyle>
          <a:p>
            <a:r>
              <a:rPr lang="en-US"/>
              <a:t>Click to edit Master subtitle style</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395288" y="1268761"/>
            <a:ext cx="8353425" cy="4752528"/>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1"/>
          </p:nvPr>
        </p:nvSpPr>
        <p:spPr>
          <a:xfrm>
            <a:off x="179512" y="6237312"/>
            <a:ext cx="8640960" cy="360040"/>
          </a:xfrm>
        </p:spPr>
        <p:txBody>
          <a:bodyPr/>
          <a:lstStyle>
            <a:lvl1pPr marL="0" indent="0" algn="l">
              <a:buNone/>
              <a:defRPr sz="1200" baseline="0">
                <a:solidFill>
                  <a:schemeClr val="bg1"/>
                </a:solidFill>
              </a:defRPr>
            </a:lvl1pPr>
            <a:lvl2pPr algn="l">
              <a:defRPr sz="1200">
                <a:solidFill>
                  <a:schemeClr val="bg1"/>
                </a:solidFill>
              </a:defRPr>
            </a:lvl2pPr>
            <a:lvl3pPr algn="l">
              <a:defRPr sz="1200">
                <a:solidFill>
                  <a:schemeClr val="bg1"/>
                </a:solidFill>
              </a:defRPr>
            </a:lvl3pPr>
            <a:lvl4pPr algn="l">
              <a:defRPr sz="1200">
                <a:solidFill>
                  <a:schemeClr val="bg1"/>
                </a:solidFill>
              </a:defRPr>
            </a:lvl4pPr>
            <a:lvl5pPr algn="l">
              <a:defRPr sz="1200">
                <a:solidFill>
                  <a:schemeClr val="bg1"/>
                </a:solidFill>
              </a:defRPr>
            </a:lvl5pPr>
          </a:lstStyle>
          <a:p>
            <a:pPr lvl="0"/>
            <a:r>
              <a:rPr lang="en-US" smtClean="0"/>
              <a:t>Click to edit Master text styles</a:t>
            </a:r>
          </a:p>
        </p:txBody>
      </p:sp>
      <p:sp>
        <p:nvSpPr>
          <p:cNvPr id="5" name="Slide Number Placeholder 3"/>
          <p:cNvSpPr>
            <a:spLocks noGrp="1"/>
          </p:cNvSpPr>
          <p:nvPr>
            <p:ph type="sldNum" sz="quarter" idx="12"/>
          </p:nvPr>
        </p:nvSpPr>
        <p:spPr>
          <a:xfrm>
            <a:off x="239713" y="6569075"/>
            <a:ext cx="1008062" cy="207963"/>
          </a:xfrm>
          <a:prstGeom prst="rect">
            <a:avLst/>
          </a:prstGeom>
        </p:spPr>
        <p:txBody>
          <a:bodyPr/>
          <a:lstStyle>
            <a:lvl1pPr>
              <a:defRPr sz="1000"/>
            </a:lvl1pPr>
          </a:lstStyle>
          <a:p>
            <a:pPr>
              <a:defRPr/>
            </a:pPr>
            <a:r>
              <a:rPr lang="en-GB" dirty="0">
                <a:solidFill>
                  <a:srgbClr val="FFFFFF"/>
                </a:solidFill>
              </a:rPr>
              <a:t>(</a:t>
            </a:r>
            <a:fld id="{20790476-CBE3-48EC-BBB0-310BB20BE75E}" type="slidenum">
              <a:rPr lang="en-GB">
                <a:solidFill>
                  <a:srgbClr val="FFFFFF"/>
                </a:solidFill>
              </a:rPr>
              <a:pPr>
                <a:defRPr/>
              </a:pPr>
              <a:t>‹#›</a:t>
            </a:fld>
            <a:r>
              <a:rPr lang="en-GB" dirty="0">
                <a:solidFill>
                  <a:srgbClr val="FFFFFF"/>
                </a:solidFill>
              </a:rPr>
              <a:t> of 38)</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395288" y="1268761"/>
            <a:ext cx="8353425" cy="4752528"/>
          </a:xfr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1"/>
          </p:nvPr>
        </p:nvSpPr>
        <p:spPr>
          <a:xfrm>
            <a:off x="179512" y="6237312"/>
            <a:ext cx="8640960" cy="360040"/>
          </a:xfrm>
        </p:spPr>
        <p:txBody>
          <a:bodyPr/>
          <a:lstStyle>
            <a:lvl1pPr marL="0" indent="0" algn="l">
              <a:buNone/>
              <a:defRPr sz="1200" baseline="0">
                <a:solidFill>
                  <a:schemeClr val="bg1"/>
                </a:solidFill>
              </a:defRPr>
            </a:lvl1pPr>
            <a:lvl2pPr algn="l">
              <a:defRPr sz="1200">
                <a:solidFill>
                  <a:schemeClr val="bg1"/>
                </a:solidFill>
              </a:defRPr>
            </a:lvl2pPr>
            <a:lvl3pPr algn="l">
              <a:defRPr sz="1200">
                <a:solidFill>
                  <a:schemeClr val="bg1"/>
                </a:solidFill>
              </a:defRPr>
            </a:lvl3pPr>
            <a:lvl4pPr algn="l">
              <a:defRPr sz="1200">
                <a:solidFill>
                  <a:schemeClr val="bg1"/>
                </a:solidFill>
              </a:defRPr>
            </a:lvl4pPr>
            <a:lvl5pPr algn="l">
              <a:defRPr sz="1200">
                <a:solidFill>
                  <a:schemeClr val="bg1"/>
                </a:solidFill>
              </a:defRPr>
            </a:lvl5pPr>
          </a:lstStyle>
          <a:p>
            <a:pPr lvl="0"/>
            <a:r>
              <a:rPr lang="en-US" smtClean="0"/>
              <a:t>Click to edit Master text styles</a:t>
            </a:r>
          </a:p>
        </p:txBody>
      </p:sp>
      <p:sp>
        <p:nvSpPr>
          <p:cNvPr id="5" name="Slide Number Placeholder 3"/>
          <p:cNvSpPr>
            <a:spLocks noGrp="1"/>
          </p:cNvSpPr>
          <p:nvPr>
            <p:ph type="sldNum" sz="quarter" idx="12"/>
          </p:nvPr>
        </p:nvSpPr>
        <p:spPr>
          <a:xfrm>
            <a:off x="239713" y="6569075"/>
            <a:ext cx="1008062" cy="207963"/>
          </a:xfrm>
          <a:prstGeom prst="rect">
            <a:avLst/>
          </a:prstGeom>
        </p:spPr>
        <p:txBody>
          <a:bodyPr/>
          <a:lstStyle>
            <a:lvl1pPr>
              <a:defRPr sz="1000"/>
            </a:lvl1pPr>
          </a:lstStyle>
          <a:p>
            <a:pPr>
              <a:defRPr/>
            </a:pPr>
            <a:r>
              <a:rPr lang="en-GB" dirty="0"/>
              <a:t>(</a:t>
            </a:r>
            <a:fld id="{4967E07D-1C74-4F1F-AC4E-A53354B0FEE4}" type="slidenum">
              <a:rPr lang="en-GB"/>
              <a:pPr>
                <a:defRPr/>
              </a:pPr>
              <a:t>‹#›</a:t>
            </a:fld>
            <a:r>
              <a:rPr lang="en-GB" dirty="0"/>
              <a:t> of 38)</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6" name="Rectangle 6"/>
          <p:cNvSpPr>
            <a:spLocks noChangeArrowheads="1"/>
          </p:cNvSpPr>
          <p:nvPr/>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a:latin typeface="Arial" charset="0"/>
                <a:cs typeface="Arial" charset="0"/>
              </a:rPr>
              <a:t>© IPCRG 2007</a:t>
            </a:r>
          </a:p>
        </p:txBody>
      </p:sp>
      <p:pic>
        <p:nvPicPr>
          <p:cNvPr id="7" name="Picture 7"/>
          <p:cNvPicPr>
            <a:picLocks noChangeAspect="1" noChangeArrowheads="1"/>
          </p:cNvPicPr>
          <p:nvPr/>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8" name="Picture 8"/>
          <p:cNvPicPr>
            <a:picLocks noChangeAspect="1" noChangeArrowheads="1"/>
          </p:cNvPicPr>
          <p:nvPr/>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9" name="Rectangle 9"/>
          <p:cNvSpPr>
            <a:spLocks noChangeArrowheads="1"/>
          </p:cNvSpPr>
          <p:nvPr/>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a:latin typeface="Arial" charset="0"/>
                <a:cs typeface="Arial" charset="0"/>
              </a:rPr>
              <a:t>© IPCRG 2007</a:t>
            </a:r>
          </a:p>
        </p:txBody>
      </p:sp>
      <p:pic>
        <p:nvPicPr>
          <p:cNvPr id="10" name="Picture 10"/>
          <p:cNvPicPr>
            <a:picLocks noChangeAspect="1" noChangeArrowheads="1"/>
          </p:cNvPicPr>
          <p:nvPr userDrawn="1"/>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11" name="Picture 11"/>
          <p:cNvPicPr>
            <a:picLocks noChangeAspect="1" noChangeArrowheads="1"/>
          </p:cNvPicPr>
          <p:nvPr userDrawn="1"/>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12" name="Rectangle 12"/>
          <p:cNvSpPr>
            <a:spLocks noChangeArrowheads="1"/>
          </p:cNvSpPr>
          <p:nvPr userDrawn="1"/>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a:latin typeface="Arial" charset="0"/>
                <a:cs typeface="Arial" charset="0"/>
              </a:rPr>
              <a:t>© IPCRG 2007</a:t>
            </a:r>
          </a:p>
        </p:txBody>
      </p:sp>
      <p:sp>
        <p:nvSpPr>
          <p:cNvPr id="89091" name="Rectangle 3"/>
          <p:cNvSpPr>
            <a:spLocks noGrp="1" noChangeArrowheads="1"/>
          </p:cNvSpPr>
          <p:nvPr>
            <p:ph type="ctrTitle"/>
          </p:nvPr>
        </p:nvSpPr>
        <p:spPr>
          <a:xfrm>
            <a:off x="685800" y="4191000"/>
            <a:ext cx="7772400" cy="762000"/>
          </a:xfrm>
        </p:spPr>
        <p:txBody>
          <a:bodyPr/>
          <a:lstStyle>
            <a:lvl1pPr>
              <a:defRPr/>
            </a:lvl1pPr>
          </a:lstStyle>
          <a:p>
            <a:r>
              <a:rPr lang="en-US"/>
              <a:t>Click to edit Master title style</a:t>
            </a:r>
          </a:p>
        </p:txBody>
      </p:sp>
      <p:sp>
        <p:nvSpPr>
          <p:cNvPr id="89092" name="Rectangle 4"/>
          <p:cNvSpPr>
            <a:spLocks noGrp="1" noChangeArrowheads="1"/>
          </p:cNvSpPr>
          <p:nvPr>
            <p:ph type="subTitle" idx="1"/>
          </p:nvPr>
        </p:nvSpPr>
        <p:spPr>
          <a:xfrm>
            <a:off x="685800" y="4953000"/>
            <a:ext cx="6400800" cy="609600"/>
          </a:xfrm>
        </p:spPr>
        <p:txBody>
          <a:bodyPr/>
          <a:lstStyle>
            <a:lvl1pPr marL="0" indent="0" algn="ctr">
              <a:buFont typeface="Times"/>
              <a:buNone/>
              <a:defRPr/>
            </a:lvl1pPr>
          </a:lstStyle>
          <a:p>
            <a:r>
              <a:rPr lang="en-US"/>
              <a:t>Click to edit Master subtitle style</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8370" name="Rectangle 2"/>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a:solidFill>
                <a:srgbClr val="0068A7"/>
              </a:solidFill>
              <a:latin typeface="Arial" pitchFamily="34" charset="0"/>
              <a:ea typeface="+mn-ea"/>
            </a:endParaRPr>
          </a:p>
        </p:txBody>
      </p:sp>
      <p:sp>
        <p:nvSpPr>
          <p:cNvPr id="1028" name="Rectangle 3"/>
          <p:cNvSpPr>
            <a:spLocks noGrp="1" noChangeArrowheads="1"/>
          </p:cNvSpPr>
          <p:nvPr>
            <p:ph type="title"/>
          </p:nvPr>
        </p:nvSpPr>
        <p:spPr bwMode="auto">
          <a:xfrm>
            <a:off x="358775" y="53975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58374" name="Rectangle 6"/>
          <p:cNvSpPr>
            <a:spLocks noChangeArrowheads="1"/>
          </p:cNvSpPr>
          <p:nvPr userDrawn="1"/>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dirty="0">
                <a:solidFill>
                  <a:schemeClr val="bg1"/>
                </a:solidFill>
                <a:latin typeface="Arial" charset="0"/>
              </a:rPr>
              <a:t>Page </a:t>
            </a:r>
            <a:fld id="{BAF4F9C6-50D9-449E-B899-020C5D256265}" type="slidenum">
              <a:rPr lang="en-US" sz="800" i="1">
                <a:solidFill>
                  <a:schemeClr val="bg1"/>
                </a:solidFill>
                <a:latin typeface="Arial" charset="0"/>
              </a:rPr>
              <a:pPr/>
              <a:t>‹#›</a:t>
            </a:fld>
            <a:r>
              <a:rPr lang="en-GB" sz="800" i="1" dirty="0">
                <a:solidFill>
                  <a:schemeClr val="bg1"/>
                </a:solidFill>
                <a:latin typeface="Arial" charset="0"/>
              </a:rPr>
              <a:t> -  </a:t>
            </a:r>
            <a:r>
              <a:rPr lang="en-GB" sz="800" i="1" dirty="0">
                <a:solidFill>
                  <a:schemeClr val="bg1"/>
                </a:solidFill>
                <a:latin typeface="Arial" charset="0"/>
                <a:cs typeface="Arial" charset="0"/>
              </a:rPr>
              <a:t>© IPCRG </a:t>
            </a:r>
            <a:r>
              <a:rPr lang="en-GB" sz="800" i="1" dirty="0" smtClean="0">
                <a:solidFill>
                  <a:schemeClr val="bg1"/>
                </a:solidFill>
                <a:latin typeface="Arial" charset="0"/>
                <a:cs typeface="Arial" charset="0"/>
              </a:rPr>
              <a:t>2012</a:t>
            </a:r>
            <a:endParaRPr lang="en-GB" sz="800" i="1" dirty="0">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76"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79" r:id="rId12"/>
    <p:sldLayoutId id="2147483780" r:id="rId13"/>
  </p:sldLayoutIdLst>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xStyles>
    <p:titleStyle>
      <a:lvl1pPr algn="l" rtl="0" eaLnBrk="0" fontAlgn="base" hangingPunct="0">
        <a:spcBef>
          <a:spcPct val="0"/>
        </a:spcBef>
        <a:spcAft>
          <a:spcPct val="0"/>
        </a:spcAft>
        <a:defRPr sz="3500" b="1">
          <a:solidFill>
            <a:schemeClr val="tx2"/>
          </a:solidFill>
          <a:latin typeface="+mj-lt"/>
          <a:ea typeface="ＭＳ Ｐゴシック" pitchFamily="-65" charset="-128"/>
          <a:cs typeface="+mj-cs"/>
        </a:defRPr>
      </a:lvl1pPr>
      <a:lvl2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2pPr>
      <a:lvl3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3pPr>
      <a:lvl4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4pPr>
      <a:lvl5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pitchFamily="-65" charset="0"/>
        <a:buChar char="•"/>
        <a:tabLst>
          <a:tab pos="1427163" algn="l"/>
          <a:tab pos="1641475" algn="l"/>
        </a:tabLst>
        <a:defRPr sz="3000">
          <a:solidFill>
            <a:schemeClr val="tx1"/>
          </a:solidFill>
          <a:latin typeface="+mn-lt"/>
          <a:ea typeface="ＭＳ Ｐゴシック" pitchFamily="-65" charset="-128"/>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ea typeface="ＭＳ Ｐゴシック" pitchFamily="-65" charset="-128"/>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ea typeface="ＭＳ Ｐゴシック" pitchFamily="-65" charset="-128"/>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ea typeface="ＭＳ Ｐゴシック" pitchFamily="-65" charset="-128"/>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ea typeface="ＭＳ Ｐゴシック" pitchFamily="-65" charset="-128"/>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a:solidFill>
                <a:srgbClr val="0068A7"/>
              </a:solidFill>
              <a:latin typeface="Arial" pitchFamily="34" charset="0"/>
              <a:ea typeface="+mn-ea"/>
            </a:endParaRPr>
          </a:p>
        </p:txBody>
      </p:sp>
      <p:sp>
        <p:nvSpPr>
          <p:cNvPr id="14339" name="Rectangle 3"/>
          <p:cNvSpPr>
            <a:spLocks noGrp="1" noChangeArrowheads="1"/>
          </p:cNvSpPr>
          <p:nvPr>
            <p:ph type="title"/>
          </p:nvPr>
        </p:nvSpPr>
        <p:spPr bwMode="auto">
          <a:xfrm>
            <a:off x="358775" y="53975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340"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14341" name="Picture 5"/>
          <p:cNvPicPr>
            <a:picLocks noChangeAspect="1" noChangeArrowheads="1"/>
          </p:cNvPicPr>
          <p:nvPr/>
        </p:nvPicPr>
        <p:blipFill>
          <a:blip r:embed="rId13" cstate="print"/>
          <a:srcRect/>
          <a:stretch>
            <a:fillRect/>
          </a:stretch>
        </p:blipFill>
        <p:spPr bwMode="auto">
          <a:xfrm>
            <a:off x="8077200" y="134938"/>
            <a:ext cx="879475" cy="627062"/>
          </a:xfrm>
          <a:prstGeom prst="rect">
            <a:avLst/>
          </a:prstGeom>
          <a:noFill/>
          <a:ln w="9525">
            <a:noFill/>
            <a:miter lim="800000"/>
            <a:headEnd/>
            <a:tailEnd/>
          </a:ln>
        </p:spPr>
      </p:pic>
      <p:sp>
        <p:nvSpPr>
          <p:cNvPr id="88070" name="Rectangle 6"/>
          <p:cNvSpPr>
            <a:spLocks noChangeArrowheads="1"/>
          </p:cNvSpPr>
          <p:nvPr/>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a:solidFill>
                  <a:schemeClr val="bg1"/>
                </a:solidFill>
                <a:latin typeface="Arial" charset="0"/>
              </a:rPr>
              <a:t>Page </a:t>
            </a:r>
            <a:fld id="{3F2DC9C1-C0B7-4B2C-B309-19FD8978EE7D}" type="slidenum">
              <a:rPr lang="en-US" sz="800" i="1">
                <a:solidFill>
                  <a:schemeClr val="bg1"/>
                </a:solidFill>
                <a:latin typeface="Arial" charset="0"/>
              </a:rPr>
              <a:pPr/>
              <a:t>‹#›</a:t>
            </a:fld>
            <a:r>
              <a:rPr lang="en-GB" sz="800" i="1">
                <a:solidFill>
                  <a:schemeClr val="bg1"/>
                </a:solidFill>
                <a:latin typeface="Arial" charset="0"/>
              </a:rPr>
              <a:t> -  </a:t>
            </a:r>
            <a:r>
              <a:rPr lang="en-GB" sz="800" i="1">
                <a:solidFill>
                  <a:schemeClr val="bg1"/>
                </a:solidFill>
                <a:latin typeface="Arial" charset="0"/>
                <a:cs typeface="Arial" charset="0"/>
              </a:rPr>
              <a:t>© IPCRG 2007</a:t>
            </a:r>
            <a:endParaRPr lang="en-GB" sz="800" i="1">
              <a:latin typeface="Arial" charset="0"/>
              <a:cs typeface="Arial" charset="0"/>
            </a:endParaRPr>
          </a:p>
        </p:txBody>
      </p:sp>
      <p:sp>
        <p:nvSpPr>
          <p:cNvPr id="88071" name="Rectangle 7"/>
          <p:cNvSpPr>
            <a:spLocks noChangeArrowheads="1"/>
          </p:cNvSpPr>
          <p:nvPr/>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a:solidFill>
                <a:srgbClr val="0068A7"/>
              </a:solidFill>
              <a:latin typeface="Arial" pitchFamily="34" charset="0"/>
              <a:ea typeface="+mn-ea"/>
            </a:endParaRPr>
          </a:p>
        </p:txBody>
      </p:sp>
      <p:sp>
        <p:nvSpPr>
          <p:cNvPr id="88072" name="Rectangle 8"/>
          <p:cNvSpPr>
            <a:spLocks noChangeArrowheads="1"/>
          </p:cNvSpPr>
          <p:nvPr/>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a:solidFill>
                  <a:schemeClr val="bg1"/>
                </a:solidFill>
                <a:latin typeface="Arial" charset="0"/>
              </a:rPr>
              <a:t>Page </a:t>
            </a:r>
            <a:fld id="{59A298F4-62E5-4F63-856B-E799DFAE11B4}" type="slidenum">
              <a:rPr lang="en-US" sz="800" i="1">
                <a:solidFill>
                  <a:schemeClr val="bg1"/>
                </a:solidFill>
                <a:latin typeface="Arial" charset="0"/>
              </a:rPr>
              <a:pPr/>
              <a:t>‹#›</a:t>
            </a:fld>
            <a:r>
              <a:rPr lang="en-GB" sz="800" i="1">
                <a:solidFill>
                  <a:schemeClr val="bg1"/>
                </a:solidFill>
                <a:latin typeface="Arial" charset="0"/>
              </a:rPr>
              <a:t> -  </a:t>
            </a:r>
            <a:r>
              <a:rPr lang="en-GB" sz="800" i="1">
                <a:solidFill>
                  <a:schemeClr val="bg1"/>
                </a:solidFill>
                <a:latin typeface="Arial" charset="0"/>
                <a:cs typeface="Arial" charset="0"/>
              </a:rPr>
              <a:t>© IPCRG 2007</a:t>
            </a:r>
            <a:endParaRPr lang="en-GB" sz="800" i="1">
              <a:latin typeface="Arial" charset="0"/>
              <a:cs typeface="Arial" charset="0"/>
            </a:endParaRPr>
          </a:p>
        </p:txBody>
      </p:sp>
      <p:sp>
        <p:nvSpPr>
          <p:cNvPr id="88074" name="Rectangle 10"/>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a:solidFill>
                <a:srgbClr val="0068A7"/>
              </a:solidFill>
              <a:latin typeface="Arial" pitchFamily="34" charset="0"/>
              <a:ea typeface="+mn-ea"/>
            </a:endParaRPr>
          </a:p>
        </p:txBody>
      </p:sp>
      <p:sp>
        <p:nvSpPr>
          <p:cNvPr id="88075" name="Rectangle 11"/>
          <p:cNvSpPr>
            <a:spLocks noChangeArrowheads="1"/>
          </p:cNvSpPr>
          <p:nvPr userDrawn="1"/>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a:solidFill>
                  <a:schemeClr val="bg1"/>
                </a:solidFill>
                <a:latin typeface="Arial" charset="0"/>
              </a:rPr>
              <a:t>Page </a:t>
            </a:r>
            <a:fld id="{D6E2ABE2-8676-4C5D-92D9-518886AFCE07}" type="slidenum">
              <a:rPr lang="en-US" sz="800" i="1">
                <a:solidFill>
                  <a:schemeClr val="bg1"/>
                </a:solidFill>
                <a:latin typeface="Arial" charset="0"/>
              </a:rPr>
              <a:pPr/>
              <a:t>‹#›</a:t>
            </a:fld>
            <a:r>
              <a:rPr lang="en-GB" sz="800" i="1">
                <a:solidFill>
                  <a:schemeClr val="bg1"/>
                </a:solidFill>
                <a:latin typeface="Arial" charset="0"/>
              </a:rPr>
              <a:t> -  </a:t>
            </a:r>
            <a:r>
              <a:rPr lang="en-GB" sz="800" i="1">
                <a:solidFill>
                  <a:schemeClr val="bg1"/>
                </a:solidFill>
                <a:latin typeface="Arial" charset="0"/>
                <a:cs typeface="Arial" charset="0"/>
              </a:rPr>
              <a:t>© IPCRG 2007</a:t>
            </a:r>
            <a:endParaRPr lang="en-GB" sz="800" i="1">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78"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xStyles>
    <p:titleStyle>
      <a:lvl1pPr algn="l" rtl="0" eaLnBrk="0" fontAlgn="base" hangingPunct="0">
        <a:spcBef>
          <a:spcPct val="0"/>
        </a:spcBef>
        <a:spcAft>
          <a:spcPct val="0"/>
        </a:spcAft>
        <a:defRPr sz="3500" b="1">
          <a:solidFill>
            <a:schemeClr val="tx2"/>
          </a:solidFill>
          <a:latin typeface="+mj-lt"/>
          <a:ea typeface="ＭＳ Ｐゴシック" pitchFamily="-65" charset="-128"/>
          <a:cs typeface="+mj-cs"/>
        </a:defRPr>
      </a:lvl1pPr>
      <a:lvl2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2pPr>
      <a:lvl3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3pPr>
      <a:lvl4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4pPr>
      <a:lvl5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pitchFamily="-65" charset="0"/>
        <a:buChar char="•"/>
        <a:tabLst>
          <a:tab pos="1427163" algn="l"/>
          <a:tab pos="1641475" algn="l"/>
        </a:tabLst>
        <a:defRPr sz="3000">
          <a:solidFill>
            <a:schemeClr val="tx1"/>
          </a:solidFill>
          <a:latin typeface="+mn-lt"/>
          <a:ea typeface="ＭＳ Ｐゴシック" pitchFamily="-65" charset="-128"/>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ea typeface="ＭＳ Ｐゴシック" pitchFamily="-65" charset="-128"/>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ea typeface="ＭＳ Ｐゴシック" pitchFamily="-65" charset="-128"/>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ea typeface="ＭＳ Ｐゴシック" pitchFamily="-65" charset="-128"/>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ea typeface="ＭＳ Ｐゴシック" pitchFamily="-65" charset="-128"/>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package" Target="../embeddings/____________Microsoft_Office_Word1.docx"/><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323527" y="44624"/>
            <a:ext cx="8352929" cy="5472608"/>
          </a:xfrm>
        </p:spPr>
        <p:txBody>
          <a:bodyPr/>
          <a:lstStyle/>
          <a:p>
            <a:pPr eaLnBrk="1" hangingPunct="1"/>
            <a:r>
              <a:rPr lang="en-GB" sz="3200" dirty="0" smtClean="0">
                <a:solidFill>
                  <a:schemeClr val="bg1"/>
                </a:solidFill>
              </a:rPr>
              <a:t/>
            </a:r>
            <a:br>
              <a:rPr lang="en-GB" sz="3200" dirty="0" smtClean="0">
                <a:solidFill>
                  <a:schemeClr val="bg1"/>
                </a:solidFill>
              </a:rPr>
            </a:br>
            <a:r>
              <a:rPr lang="en-GB" sz="3200" dirty="0" smtClean="0">
                <a:solidFill>
                  <a:schemeClr val="bg1"/>
                </a:solidFill>
              </a:rPr>
              <a:t/>
            </a:r>
            <a:br>
              <a:rPr lang="en-GB" sz="3200" dirty="0" smtClean="0">
                <a:solidFill>
                  <a:schemeClr val="bg1"/>
                </a:solidFill>
              </a:rPr>
            </a:br>
            <a:r>
              <a:rPr lang="en-GB" sz="3200" dirty="0" smtClean="0">
                <a:solidFill>
                  <a:schemeClr val="bg1"/>
                </a:solidFill>
              </a:rPr>
              <a:t/>
            </a:r>
            <a:br>
              <a:rPr lang="en-GB" sz="3200" dirty="0" smtClean="0">
                <a:solidFill>
                  <a:schemeClr val="bg1"/>
                </a:solidFill>
              </a:rPr>
            </a:br>
            <a:r>
              <a:rPr lang="en-GB" sz="3200" dirty="0" smtClean="0">
                <a:solidFill>
                  <a:schemeClr val="bg1"/>
                </a:solidFill>
              </a:rPr>
              <a:t/>
            </a:r>
            <a:br>
              <a:rPr lang="en-GB" sz="3200" dirty="0" smtClean="0">
                <a:solidFill>
                  <a:schemeClr val="bg1"/>
                </a:solidFill>
              </a:rPr>
            </a:br>
            <a:r>
              <a:rPr lang="en-GB" sz="3200" dirty="0" smtClean="0">
                <a:solidFill>
                  <a:schemeClr val="bg1"/>
                </a:solidFill>
              </a:rPr>
              <a:t/>
            </a:r>
            <a:br>
              <a:rPr lang="en-GB" sz="3200" dirty="0" smtClean="0">
                <a:solidFill>
                  <a:schemeClr val="bg1"/>
                </a:solidFill>
              </a:rPr>
            </a:br>
            <a:r>
              <a:rPr lang="en-GB" sz="3200" dirty="0" smtClean="0">
                <a:solidFill>
                  <a:schemeClr val="bg1"/>
                </a:solidFill>
              </a:rPr>
              <a:t/>
            </a:r>
            <a:br>
              <a:rPr lang="en-GB" sz="3200" dirty="0" smtClean="0">
                <a:solidFill>
                  <a:schemeClr val="bg1"/>
                </a:solidFill>
              </a:rPr>
            </a:br>
            <a:r>
              <a:rPr lang="en-GB" sz="2800" dirty="0" smtClean="0">
                <a:solidFill>
                  <a:schemeClr val="tx1"/>
                </a:solidFill>
              </a:rPr>
              <a:t>IPCRG presentations on respiratory diseases</a:t>
            </a:r>
            <a:r>
              <a:rPr lang="en-GB" sz="2800" dirty="0" smtClean="0"/>
              <a:t/>
            </a:r>
            <a:br>
              <a:rPr lang="en-GB" sz="2800" dirty="0" smtClean="0"/>
            </a:br>
            <a:r>
              <a:rPr lang="en-GB" sz="2800" dirty="0" smtClean="0">
                <a:solidFill>
                  <a:schemeClr val="tx1"/>
                </a:solidFill>
              </a:rPr>
              <a:t/>
            </a:r>
            <a:br>
              <a:rPr lang="en-GB" sz="2800" dirty="0" smtClean="0">
                <a:solidFill>
                  <a:schemeClr val="tx1"/>
                </a:solidFill>
              </a:rPr>
            </a:br>
            <a:r>
              <a:rPr lang="en-GB" sz="2800" dirty="0" smtClean="0">
                <a:solidFill>
                  <a:schemeClr val="tx1"/>
                </a:solidFill>
              </a:rPr>
              <a:t/>
            </a:r>
            <a:br>
              <a:rPr lang="en-GB" sz="2800" dirty="0" smtClean="0">
                <a:solidFill>
                  <a:schemeClr val="tx1"/>
                </a:solidFill>
              </a:rPr>
            </a:br>
            <a:r>
              <a:rPr lang="en-GB" sz="3200" dirty="0"/>
              <a:t>COPD: </a:t>
            </a:r>
            <a:r>
              <a:rPr lang="en-GB" sz="3200" dirty="0" smtClean="0"/>
              <a:t>Early detection and management of stable disease and exacerbations.</a:t>
            </a:r>
            <a:endParaRPr lang="en-US" sz="3200" dirty="0" smtClean="0"/>
          </a:p>
        </p:txBody>
      </p:sp>
      <p:pic>
        <p:nvPicPr>
          <p:cNvPr id="10" name="Imagen 9"/>
          <p:cNvPicPr>
            <a:picLocks noChangeAspect="1"/>
          </p:cNvPicPr>
          <p:nvPr/>
        </p:nvPicPr>
        <p:blipFill rotWithShape="1">
          <a:blip r:embed="rId3" cstate="print">
            <a:extLst>
              <a:ext uri="{28A0092B-C50C-407E-A947-70E740481C1C}">
                <a14:useLocalDpi xmlns:a14="http://schemas.microsoft.com/office/drawing/2010/main" xmlns="" val="0"/>
              </a:ext>
            </a:extLst>
          </a:blip>
          <a:srcRect t="24401"/>
          <a:stretch/>
        </p:blipFill>
        <p:spPr>
          <a:xfrm>
            <a:off x="144016" y="6044872"/>
            <a:ext cx="7452320" cy="696496"/>
          </a:xfrm>
          <a:prstGeom prst="rect">
            <a:avLst/>
          </a:prstGeom>
        </p:spPr>
      </p:pic>
      <p:pic>
        <p:nvPicPr>
          <p:cNvPr id="11" name="Picture 11"/>
          <p:cNvPicPr>
            <a:picLocks noChangeAspect="1" noChangeArrowheads="1"/>
          </p:cNvPicPr>
          <p:nvPr/>
        </p:nvPicPr>
        <p:blipFill>
          <a:blip r:embed="rId4" cstate="print"/>
          <a:srcRect/>
          <a:stretch>
            <a:fillRect/>
          </a:stretch>
        </p:blipFill>
        <p:spPr bwMode="auto">
          <a:xfrm>
            <a:off x="7668343" y="5890098"/>
            <a:ext cx="1297093" cy="923278"/>
          </a:xfrm>
          <a:prstGeom prst="rect">
            <a:avLst/>
          </a:prstGeom>
          <a:noFill/>
          <a:ln w="9525">
            <a:noFill/>
            <a:miter lim="800000"/>
            <a:headEnd/>
            <a:tailEnd/>
          </a:ln>
        </p:spPr>
      </p:pic>
      <p:pic>
        <p:nvPicPr>
          <p:cNvPr id="7" name="Imagen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1520" y="428702"/>
            <a:ext cx="4630084" cy="184817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Título"/>
          <p:cNvSpPr>
            <a:spLocks noGrp="1"/>
          </p:cNvSpPr>
          <p:nvPr>
            <p:ph type="title"/>
          </p:nvPr>
        </p:nvSpPr>
        <p:spPr>
          <a:xfrm>
            <a:off x="250825" y="549275"/>
            <a:ext cx="7849567" cy="762000"/>
          </a:xfrm>
        </p:spPr>
        <p:txBody>
          <a:bodyPr/>
          <a:lstStyle/>
          <a:p>
            <a:pPr eaLnBrk="1" hangingPunct="1"/>
            <a:r>
              <a:rPr lang="en-US" sz="4400" b="0" kern="1200" dirty="0" smtClean="0">
                <a:solidFill>
                  <a:schemeClr val="accent5">
                    <a:lumMod val="25000"/>
                  </a:schemeClr>
                </a:solidFill>
                <a:latin typeface="Tahoma" pitchFamily="34" charset="0"/>
                <a:cs typeface="+mn-cs"/>
              </a:rPr>
              <a:t>Not only smoking but smoke</a:t>
            </a:r>
          </a:p>
        </p:txBody>
      </p:sp>
      <p:pic>
        <p:nvPicPr>
          <p:cNvPr id="101379" name="Picture 2"/>
          <p:cNvPicPr>
            <a:picLocks noGrp="1" noChangeAspect="1" noChangeArrowheads="1"/>
          </p:cNvPicPr>
          <p:nvPr>
            <p:ph idx="1"/>
          </p:nvPr>
        </p:nvPicPr>
        <p:blipFill>
          <a:blip r:embed="rId2" cstate="print"/>
          <a:srcRect l="8389" t="35185" r="4987" b="22815"/>
          <a:stretch>
            <a:fillRect/>
          </a:stretch>
        </p:blipFill>
        <p:spPr>
          <a:xfrm>
            <a:off x="539750" y="1341438"/>
            <a:ext cx="6534150" cy="2376487"/>
          </a:xfrm>
          <a:noFill/>
        </p:spPr>
      </p:pic>
      <p:pic>
        <p:nvPicPr>
          <p:cNvPr id="101380" name="Picture 3"/>
          <p:cNvPicPr>
            <a:picLocks noChangeAspect="1" noChangeArrowheads="1"/>
          </p:cNvPicPr>
          <p:nvPr/>
        </p:nvPicPr>
        <p:blipFill>
          <a:blip r:embed="rId3" cstate="print"/>
          <a:srcRect l="10872" t="38188" r="39664" b="12595"/>
          <a:stretch>
            <a:fillRect/>
          </a:stretch>
        </p:blipFill>
        <p:spPr bwMode="auto">
          <a:xfrm>
            <a:off x="5076825" y="3716338"/>
            <a:ext cx="3713163" cy="2770187"/>
          </a:xfrm>
          <a:prstGeom prst="rect">
            <a:avLst/>
          </a:prstGeom>
          <a:noFill/>
          <a:ln w="9525">
            <a:noFill/>
            <a:miter lim="800000"/>
            <a:headEnd/>
            <a:tailEnd/>
          </a:ln>
        </p:spPr>
      </p:pic>
      <p:pic>
        <p:nvPicPr>
          <p:cNvPr id="101381" name="Picture 7" descr="Smoking Pot H7 sharp"/>
          <p:cNvPicPr>
            <a:picLocks noChangeAspect="1" noChangeArrowheads="1"/>
          </p:cNvPicPr>
          <p:nvPr/>
        </p:nvPicPr>
        <p:blipFill>
          <a:blip r:embed="rId4" cstate="print"/>
          <a:srcRect/>
          <a:stretch>
            <a:fillRect/>
          </a:stretch>
        </p:blipFill>
        <p:spPr bwMode="auto">
          <a:xfrm>
            <a:off x="7164388" y="1484313"/>
            <a:ext cx="1577975" cy="2090737"/>
          </a:xfrm>
          <a:prstGeom prst="rect">
            <a:avLst/>
          </a:prstGeom>
          <a:noFill/>
          <a:ln w="9525">
            <a:solidFill>
              <a:srgbClr val="000000"/>
            </a:solidFill>
            <a:miter lim="800000"/>
            <a:headEnd/>
            <a:tailEnd/>
          </a:ln>
        </p:spPr>
      </p:pic>
      <p:pic>
        <p:nvPicPr>
          <p:cNvPr id="101382" name="Picture 5" descr="Wood collecting W7 sharp"/>
          <p:cNvPicPr>
            <a:picLocks noChangeAspect="1" noChangeArrowheads="1"/>
          </p:cNvPicPr>
          <p:nvPr/>
        </p:nvPicPr>
        <p:blipFill>
          <a:blip r:embed="rId5" cstate="print"/>
          <a:srcRect/>
          <a:stretch>
            <a:fillRect/>
          </a:stretch>
        </p:blipFill>
        <p:spPr bwMode="auto">
          <a:xfrm>
            <a:off x="1043608" y="3933056"/>
            <a:ext cx="3168476" cy="2400107"/>
          </a:xfrm>
          <a:prstGeom prst="rect">
            <a:avLst/>
          </a:prstGeom>
          <a:noFill/>
          <a:ln w="9525">
            <a:solidFill>
              <a:srgbClr val="000000"/>
            </a:solidFill>
            <a:miter lim="800000"/>
            <a:headEnd/>
            <a:tailEnd/>
          </a:ln>
        </p:spPr>
      </p:pic>
      <p:pic>
        <p:nvPicPr>
          <p:cNvPr id="101383" name="Picture 6" descr="logoipcrg corner"/>
          <p:cNvPicPr>
            <a:picLocks noChangeAspect="1" noChangeArrowheads="1"/>
          </p:cNvPicPr>
          <p:nvPr/>
        </p:nvPicPr>
        <p:blipFill>
          <a:blip r:embed="rId6" cstate="print"/>
          <a:srcRect r="22231" b="14873"/>
          <a:stretch>
            <a:fillRect/>
          </a:stretch>
        </p:blipFill>
        <p:spPr bwMode="auto">
          <a:xfrm>
            <a:off x="8172450" y="260350"/>
            <a:ext cx="823913" cy="692150"/>
          </a:xfrm>
          <a:prstGeom prst="rect">
            <a:avLst/>
          </a:prstGeom>
          <a:noFill/>
          <a:ln w="9525">
            <a:noFill/>
            <a:miter lim="800000"/>
            <a:headEnd/>
            <a:tailEnd/>
          </a:ln>
        </p:spPr>
      </p:pic>
      <p:sp>
        <p:nvSpPr>
          <p:cNvPr id="8" name="7 Rectángulo"/>
          <p:cNvSpPr/>
          <p:nvPr/>
        </p:nvSpPr>
        <p:spPr>
          <a:xfrm>
            <a:off x="683568" y="3140969"/>
            <a:ext cx="4392488" cy="738664"/>
          </a:xfrm>
          <a:prstGeom prst="rect">
            <a:avLst/>
          </a:prstGeom>
          <a:solidFill>
            <a:schemeClr val="tx1">
              <a:lumMod val="60000"/>
              <a:lumOff val="40000"/>
            </a:schemeClr>
          </a:solidFill>
        </p:spPr>
        <p:txBody>
          <a:bodyPr wrap="square">
            <a:spAutoFit/>
          </a:bodyPr>
          <a:lstStyle/>
          <a:p>
            <a:pPr>
              <a:spcBef>
                <a:spcPct val="50000"/>
              </a:spcBef>
              <a:defRPr/>
            </a:pPr>
            <a:r>
              <a:rPr lang="en-US" sz="1400" dirty="0">
                <a:solidFill>
                  <a:schemeClr val="bg1"/>
                </a:solidFill>
                <a:latin typeface="+mn-lt"/>
              </a:rPr>
              <a:t>Air pollution resulting from the burning of wood and other biomass fuels is estimated to kill </a:t>
            </a:r>
            <a:r>
              <a:rPr lang="en-US" sz="1400" b="1" dirty="0">
                <a:solidFill>
                  <a:schemeClr val="bg1"/>
                </a:solidFill>
                <a:latin typeface="+mn-lt"/>
              </a:rPr>
              <a:t>two million </a:t>
            </a:r>
            <a:r>
              <a:rPr lang="en-US" sz="1400" dirty="0">
                <a:solidFill>
                  <a:schemeClr val="bg1"/>
                </a:solidFill>
                <a:latin typeface="+mn-lt"/>
              </a:rPr>
              <a:t>women and children each year.</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82600" y="539750"/>
            <a:ext cx="7185025" cy="762000"/>
          </a:xfrm>
        </p:spPr>
        <p:txBody>
          <a:bodyPr/>
          <a:lstStyle/>
          <a:p>
            <a:pPr eaLnBrk="1" hangingPunct="1"/>
            <a:r>
              <a:rPr lang="en-US" sz="4400" b="0" kern="1200" dirty="0" smtClean="0">
                <a:solidFill>
                  <a:schemeClr val="accent5">
                    <a:lumMod val="25000"/>
                  </a:schemeClr>
                </a:solidFill>
                <a:latin typeface="Tahoma" pitchFamily="34" charset="0"/>
                <a:cs typeface="+mn-cs"/>
              </a:rPr>
              <a:t>COPD – Other causes</a:t>
            </a:r>
          </a:p>
        </p:txBody>
      </p:sp>
      <p:sp>
        <p:nvSpPr>
          <p:cNvPr id="59395" name="Rectangle 3"/>
          <p:cNvSpPr>
            <a:spLocks noGrp="1" noChangeArrowheads="1"/>
          </p:cNvSpPr>
          <p:nvPr>
            <p:ph type="body" idx="1"/>
          </p:nvPr>
        </p:nvSpPr>
        <p:spPr>
          <a:xfrm>
            <a:off x="615950" y="1798638"/>
            <a:ext cx="7772400" cy="3505200"/>
          </a:xfrm>
        </p:spPr>
        <p:txBody>
          <a:bodyPr/>
          <a:lstStyle/>
          <a:p>
            <a:pPr eaLnBrk="1" hangingPunct="1"/>
            <a:r>
              <a:rPr lang="en-US" sz="2800" b="1" dirty="0" smtClean="0"/>
              <a:t>Burning of biomass fuels</a:t>
            </a:r>
          </a:p>
          <a:p>
            <a:pPr eaLnBrk="1" hangingPunct="1"/>
            <a:endParaRPr lang="en-US" sz="2800" b="1" dirty="0" smtClean="0"/>
          </a:p>
          <a:p>
            <a:pPr eaLnBrk="1" hangingPunct="1"/>
            <a:r>
              <a:rPr lang="en-US" sz="2800" b="1" dirty="0" smtClean="0"/>
              <a:t>Industrial pollution</a:t>
            </a:r>
          </a:p>
          <a:p>
            <a:pPr eaLnBrk="1" hangingPunct="1"/>
            <a:endParaRPr lang="en-US" sz="2800" b="1" dirty="0" smtClean="0"/>
          </a:p>
          <a:p>
            <a:pPr eaLnBrk="1" hangingPunct="1"/>
            <a:r>
              <a:rPr lang="en-US" sz="2800" b="1" dirty="0" smtClean="0"/>
              <a:t>Mining – coal, silica etc</a:t>
            </a:r>
          </a:p>
          <a:p>
            <a:pPr eaLnBrk="1" hangingPunct="1"/>
            <a:endParaRPr lang="en-US" sz="2800" b="1" dirty="0" smtClean="0"/>
          </a:p>
          <a:p>
            <a:pPr eaLnBrk="1" hangingPunct="1"/>
            <a:r>
              <a:rPr lang="en-US" sz="2800" b="1" dirty="0" smtClean="0"/>
              <a:t>Car exhaust pollution </a:t>
            </a:r>
          </a:p>
          <a:p>
            <a:pPr eaLnBrk="1" hangingPunct="1"/>
            <a:endParaRPr lang="en-US" sz="3200" b="1" dirty="0" smtClean="0">
              <a:solidFill>
                <a:srgbClr val="FFFF00"/>
              </a:solidFill>
            </a:endParaRPr>
          </a:p>
          <a:p>
            <a:pPr eaLnBrk="1" hangingPunct="1"/>
            <a:endParaRPr lang="en-US" sz="3200" b="1" dirty="0" smtClean="0"/>
          </a:p>
        </p:txBody>
      </p:sp>
      <p:pic>
        <p:nvPicPr>
          <p:cNvPr id="47109" name="Picture 6" descr="logoipcrg corner"/>
          <p:cNvPicPr>
            <a:picLocks noChangeAspect="1" noChangeArrowheads="1"/>
          </p:cNvPicPr>
          <p:nvPr/>
        </p:nvPicPr>
        <p:blipFill>
          <a:blip r:embed="rId2"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fade">
                                      <p:cBhvr>
                                        <p:cTn id="12" dur="500"/>
                                        <p:tgtEl>
                                          <p:spTgt spid="59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395">
                                            <p:txEl>
                                              <p:pRg st="4" end="4"/>
                                            </p:txEl>
                                          </p:spTgt>
                                        </p:tgtEl>
                                        <p:attrNameLst>
                                          <p:attrName>style.visibility</p:attrName>
                                        </p:attrNameLst>
                                      </p:cBhvr>
                                      <p:to>
                                        <p:strVal val="visible"/>
                                      </p:to>
                                    </p:set>
                                    <p:animEffect transition="in" filter="fade">
                                      <p:cBhvr>
                                        <p:cTn id="17" dur="500"/>
                                        <p:tgtEl>
                                          <p:spTgt spid="593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395">
                                            <p:txEl>
                                              <p:pRg st="6" end="6"/>
                                            </p:txEl>
                                          </p:spTgt>
                                        </p:tgtEl>
                                        <p:attrNameLst>
                                          <p:attrName>style.visibility</p:attrName>
                                        </p:attrNameLst>
                                      </p:cBhvr>
                                      <p:to>
                                        <p:strVal val="visible"/>
                                      </p:to>
                                    </p:set>
                                    <p:animEffect transition="in" filter="fade">
                                      <p:cBhvr>
                                        <p:cTn id="22" dur="5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57175" y="1859111"/>
            <a:ext cx="8694738" cy="4594225"/>
          </a:xfrm>
          <a:prstGeom prst="rect">
            <a:avLst/>
          </a:prstGeom>
        </p:spPr>
        <p:txBody>
          <a:bodyPr/>
          <a:lstStyle/>
          <a:p>
            <a:pPr marL="346075" marR="0" lvl="0" indent="-346075" algn="l" defTabSz="914400" rtl="0" eaLnBrk="0" fontAlgn="base" latinLnBrk="0" hangingPunct="0">
              <a:lnSpc>
                <a:spcPct val="120000"/>
              </a:lnSpc>
              <a:spcBef>
                <a:spcPts val="1875"/>
              </a:spcBef>
              <a:spcAft>
                <a:spcPct val="0"/>
              </a:spcAft>
              <a:buClr>
                <a:srgbClr val="00FF66"/>
              </a:buClr>
              <a:buSzPct val="130000"/>
              <a:buFont typeface="Times" pitchFamily="-65" charset="0"/>
              <a:buChar char="•"/>
              <a:tabLst>
                <a:tab pos="1427163" algn="l"/>
                <a:tab pos="1641475" algn="l"/>
              </a:tabLst>
              <a:defRPr/>
            </a:pPr>
            <a:r>
              <a:rPr kumimoji="0" lang="en-US" sz="2800" b="0" i="0" u="none" strike="noStrike" kern="0" cap="none" spc="0" normalizeH="0" baseline="0" noProof="0" dirty="0" smtClean="0">
                <a:ln>
                  <a:noFill/>
                </a:ln>
                <a:solidFill>
                  <a:schemeClr val="tx1"/>
                </a:solidFill>
                <a:effectLst/>
                <a:uLnTx/>
                <a:uFillTx/>
                <a:latin typeface="Tahoma" pitchFamily="34" charset="0"/>
                <a:ea typeface="ＭＳ Ｐゴシック" pitchFamily="34" charset="-128"/>
                <a:cs typeface="Tahoma" pitchFamily="34" charset="0"/>
              </a:rPr>
              <a:t>A clinical diagnosis of COPD should be considered in any patient who has </a:t>
            </a:r>
            <a:r>
              <a:rPr kumimoji="0" lang="en-US" sz="2800" b="0" i="0" u="none" strike="noStrike" kern="0" cap="none" spc="0" normalizeH="0" baseline="0" noProof="0" dirty="0" err="1" smtClean="0">
                <a:ln>
                  <a:noFill/>
                </a:ln>
                <a:solidFill>
                  <a:schemeClr val="tx1"/>
                </a:solidFill>
                <a:effectLst/>
                <a:uLnTx/>
                <a:uFillTx/>
                <a:latin typeface="Tahoma" pitchFamily="34" charset="0"/>
                <a:ea typeface="ＭＳ Ｐゴシック" pitchFamily="34" charset="-128"/>
                <a:cs typeface="Tahoma" pitchFamily="34" charset="0"/>
              </a:rPr>
              <a:t>dyspnea</a:t>
            </a:r>
            <a:r>
              <a:rPr kumimoji="0" lang="en-US" sz="2800" b="0" i="0" u="none" strike="noStrike" kern="0" cap="none" spc="0" normalizeH="0" baseline="0" noProof="0" dirty="0" smtClean="0">
                <a:ln>
                  <a:noFill/>
                </a:ln>
                <a:solidFill>
                  <a:schemeClr val="tx1"/>
                </a:solidFill>
                <a:effectLst/>
                <a:uLnTx/>
                <a:uFillTx/>
                <a:latin typeface="Tahoma" pitchFamily="34" charset="0"/>
                <a:ea typeface="ＭＳ Ｐゴシック" pitchFamily="34" charset="-128"/>
                <a:cs typeface="Tahoma" pitchFamily="34" charset="0"/>
              </a:rPr>
              <a:t>, chronic cough or sputum production, and/or a history of exposure to risk factors for the disease.</a:t>
            </a:r>
          </a:p>
          <a:p>
            <a:pPr marL="346075" marR="0" lvl="0" indent="-346075" algn="l" defTabSz="914400" rtl="0" eaLnBrk="0" fontAlgn="base" latinLnBrk="0" hangingPunct="0">
              <a:lnSpc>
                <a:spcPct val="120000"/>
              </a:lnSpc>
              <a:spcBef>
                <a:spcPts val="1875"/>
              </a:spcBef>
              <a:spcAft>
                <a:spcPct val="0"/>
              </a:spcAft>
              <a:buClr>
                <a:srgbClr val="00FF00"/>
              </a:buClr>
              <a:buSzPct val="130000"/>
              <a:buFont typeface="Times" pitchFamily="-65" charset="0"/>
              <a:buChar char="•"/>
              <a:tabLst>
                <a:tab pos="1427163" algn="l"/>
                <a:tab pos="1641475" algn="l"/>
              </a:tabLst>
              <a:defRPr/>
            </a:pPr>
            <a:r>
              <a:rPr kumimoji="0" lang="en-US" sz="2800" b="0" i="0" u="none" strike="noStrike" kern="0" cap="none" spc="0" normalizeH="0" baseline="0" noProof="0" dirty="0" smtClean="0">
                <a:ln>
                  <a:noFill/>
                </a:ln>
                <a:solidFill>
                  <a:schemeClr val="tx1"/>
                </a:solidFill>
                <a:effectLst/>
                <a:uLnTx/>
                <a:uFillTx/>
                <a:latin typeface="Tahoma" pitchFamily="34" charset="0"/>
                <a:ea typeface="ＭＳ Ｐゴシック" pitchFamily="34" charset="-128"/>
                <a:cs typeface="Tahoma" pitchFamily="34" charset="0"/>
              </a:rPr>
              <a:t>Spirometry is </a:t>
            </a:r>
            <a:r>
              <a:rPr kumimoji="0" lang="en-US" sz="2800" b="0" i="1" u="none" strike="noStrike" kern="0" cap="none" spc="0" normalizeH="0" baseline="0" noProof="0" dirty="0" smtClean="0">
                <a:ln>
                  <a:noFill/>
                </a:ln>
                <a:solidFill>
                  <a:schemeClr val="tx2"/>
                </a:solidFill>
                <a:effectLst/>
                <a:uLnTx/>
                <a:uFillTx/>
                <a:latin typeface="Tahoma" pitchFamily="34" charset="0"/>
                <a:ea typeface="ＭＳ Ｐゴシック" pitchFamily="34" charset="-128"/>
                <a:cs typeface="Tahoma" pitchFamily="34" charset="0"/>
              </a:rPr>
              <a:t>required</a:t>
            </a:r>
            <a:r>
              <a:rPr kumimoji="0" lang="en-US" sz="2800" b="0" i="0" u="none" strike="noStrike" kern="0" cap="none" spc="0" normalizeH="0" baseline="0" noProof="0" dirty="0" smtClean="0">
                <a:ln>
                  <a:noFill/>
                </a:ln>
                <a:solidFill>
                  <a:schemeClr val="tx1"/>
                </a:solidFill>
                <a:effectLst/>
                <a:uLnTx/>
                <a:uFillTx/>
                <a:latin typeface="Tahoma" pitchFamily="34" charset="0"/>
                <a:ea typeface="ＭＳ Ｐゴシック" pitchFamily="34" charset="-128"/>
                <a:cs typeface="Tahoma" pitchFamily="34" charset="0"/>
              </a:rPr>
              <a:t> to make the diagnosis; the presence of a post-bronchodilator FEV</a:t>
            </a:r>
            <a:r>
              <a:rPr kumimoji="0" lang="en-US" sz="2800" b="0" i="0" u="none" strike="noStrike" kern="0" cap="none" spc="0" normalizeH="0" baseline="-25000" noProof="0" dirty="0" smtClean="0">
                <a:ln>
                  <a:noFill/>
                </a:ln>
                <a:solidFill>
                  <a:schemeClr val="tx1"/>
                </a:solidFill>
                <a:effectLst/>
                <a:uLnTx/>
                <a:uFillTx/>
                <a:latin typeface="Tahoma" pitchFamily="34" charset="0"/>
                <a:ea typeface="ＭＳ Ｐゴシック" pitchFamily="34" charset="-128"/>
                <a:cs typeface="Tahoma" pitchFamily="34" charset="0"/>
              </a:rPr>
              <a:t>1</a:t>
            </a:r>
            <a:r>
              <a:rPr kumimoji="0" lang="en-US" sz="2800" b="0" i="0" u="none" strike="noStrike" kern="0" cap="none" spc="0" normalizeH="0" baseline="0" noProof="0" dirty="0" smtClean="0">
                <a:ln>
                  <a:noFill/>
                </a:ln>
                <a:solidFill>
                  <a:schemeClr val="tx1"/>
                </a:solidFill>
                <a:effectLst/>
                <a:uLnTx/>
                <a:uFillTx/>
                <a:latin typeface="Tahoma" pitchFamily="34" charset="0"/>
                <a:ea typeface="ＭＳ Ｐゴシック" pitchFamily="34" charset="-128"/>
                <a:cs typeface="Tahoma" pitchFamily="34" charset="0"/>
              </a:rPr>
              <a:t>/FVC &lt; 0.70 confirms the presence of persistent airflow limitation and thus of COPD. </a:t>
            </a:r>
          </a:p>
        </p:txBody>
      </p:sp>
      <p:sp>
        <p:nvSpPr>
          <p:cNvPr id="3" name="Rectangle 2"/>
          <p:cNvSpPr>
            <a:spLocks noChangeArrowheads="1"/>
          </p:cNvSpPr>
          <p:nvPr/>
        </p:nvSpPr>
        <p:spPr bwMode="auto">
          <a:xfrm>
            <a:off x="1447800" y="188640"/>
            <a:ext cx="7239000" cy="1508105"/>
          </a:xfrm>
          <a:prstGeom prst="rect">
            <a:avLst/>
          </a:prstGeom>
          <a:noFill/>
          <a:ln w="9525">
            <a:noFill/>
            <a:miter lim="800000"/>
            <a:headEnd/>
            <a:tailEnd/>
          </a:ln>
        </p:spPr>
        <p:txBody>
          <a:bodyPr>
            <a:spAutoFit/>
          </a:bodyPr>
          <a:lstStyle/>
          <a:p>
            <a:r>
              <a:rPr lang="en-US" dirty="0">
                <a:solidFill>
                  <a:schemeClr val="accent5">
                    <a:lumMod val="25000"/>
                  </a:schemeClr>
                </a:solidFill>
                <a:latin typeface="Tahoma" pitchFamily="34" charset="0"/>
              </a:rPr>
              <a:t>Global Strategy for Diagnosis, Management and Prevention of </a:t>
            </a:r>
            <a:r>
              <a:rPr lang="en-US" dirty="0" smtClean="0">
                <a:solidFill>
                  <a:schemeClr val="accent5">
                    <a:lumMod val="25000"/>
                  </a:schemeClr>
                </a:solidFill>
                <a:latin typeface="Tahoma" pitchFamily="34" charset="0"/>
              </a:rPr>
              <a:t>COPD. Updated 2011</a:t>
            </a:r>
            <a:endParaRPr lang="en-US" dirty="0">
              <a:solidFill>
                <a:schemeClr val="accent5">
                  <a:lumMod val="25000"/>
                </a:schemeClr>
              </a:solidFill>
              <a:latin typeface="Tahoma" pitchFamily="34" charset="0"/>
            </a:endParaRPr>
          </a:p>
          <a:p>
            <a:r>
              <a:rPr lang="en-US" sz="4400" dirty="0" smtClean="0">
                <a:solidFill>
                  <a:srgbClr val="FF0000"/>
                </a:solidFill>
                <a:latin typeface="Tahoma" pitchFamily="34" charset="0"/>
              </a:rPr>
              <a:t>Diagnosis of </a:t>
            </a:r>
            <a:r>
              <a:rPr lang="en-US" sz="4400" dirty="0">
                <a:solidFill>
                  <a:srgbClr val="FF0000"/>
                </a:solidFill>
                <a:latin typeface="Tahoma" pitchFamily="34" charset="0"/>
              </a:rPr>
              <a:t>COPD</a:t>
            </a: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769441"/>
          </a:xfrm>
          <a:prstGeom prst="rect">
            <a:avLst/>
          </a:prstGeom>
          <a:noFill/>
          <a:ln w="9525">
            <a:noFill/>
            <a:miter lim="800000"/>
            <a:headEnd/>
            <a:tailEnd/>
          </a:ln>
        </p:spPr>
        <p:txBody>
          <a:bodyPr>
            <a:spAutoFit/>
          </a:bodyPr>
          <a:lstStyle/>
          <a:p>
            <a:r>
              <a:rPr lang="en-US" sz="4400" dirty="0" smtClean="0">
                <a:solidFill>
                  <a:schemeClr val="accent5">
                    <a:lumMod val="25000"/>
                  </a:schemeClr>
                </a:solidFill>
                <a:latin typeface="Tahoma" pitchFamily="34" charset="0"/>
              </a:rPr>
              <a:t>Diagnosis: Spirometry</a:t>
            </a:r>
            <a:endParaRPr lang="en-US" sz="4400"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5" name="Text Box 3"/>
          <p:cNvSpPr txBox="1">
            <a:spLocks noChangeArrowheads="1"/>
          </p:cNvSpPr>
          <p:nvPr/>
        </p:nvSpPr>
        <p:spPr bwMode="auto">
          <a:xfrm>
            <a:off x="427609" y="1765840"/>
            <a:ext cx="8248847" cy="5047536"/>
          </a:xfrm>
          <a:prstGeom prst="rect">
            <a:avLst/>
          </a:prstGeom>
          <a:noFill/>
          <a:ln w="9525">
            <a:noFill/>
            <a:miter lim="800000"/>
            <a:headEnd/>
            <a:tailEnd/>
          </a:ln>
        </p:spPr>
        <p:txBody>
          <a:bodyPr wrap="square">
            <a:spAutoFit/>
          </a:bodyPr>
          <a:lstStyle/>
          <a:p>
            <a:pPr indent="404813">
              <a:spcBef>
                <a:spcPct val="50000"/>
              </a:spcBef>
              <a:buClr>
                <a:srgbClr val="00FF00"/>
              </a:buClr>
              <a:buFont typeface="Wingdings" pitchFamily="2" charset="2"/>
              <a:buChar char="§"/>
              <a:tabLst>
                <a:tab pos="404813" algn="l"/>
              </a:tabLst>
            </a:pPr>
            <a:r>
              <a:rPr lang="en-US" altLang="ja-JP" sz="2800" kern="0" dirty="0" smtClean="0">
                <a:latin typeface="Tahoma" pitchFamily="34" charset="0"/>
                <a:ea typeface="ＭＳ Ｐゴシック" pitchFamily="34" charset="-128"/>
                <a:cs typeface="Tahoma" pitchFamily="34" charset="0"/>
              </a:rPr>
              <a:t>Spirometry should be performed after the 	administration of an adequate dose of a short-	acting inhaled bronchodilator to minimize 	variability.</a:t>
            </a:r>
          </a:p>
          <a:p>
            <a:pPr indent="404813">
              <a:spcBef>
                <a:spcPct val="50000"/>
              </a:spcBef>
              <a:buClr>
                <a:srgbClr val="00FF00"/>
              </a:buClr>
              <a:buFont typeface="Wingdings" pitchFamily="2" charset="2"/>
              <a:buChar char="§"/>
              <a:tabLst>
                <a:tab pos="404813" algn="l"/>
              </a:tabLst>
            </a:pPr>
            <a:r>
              <a:rPr lang="en-US" altLang="ja-JP" sz="2800" kern="0" dirty="0" smtClean="0">
                <a:latin typeface="Tahoma" pitchFamily="34" charset="0"/>
                <a:ea typeface="ＭＳ Ｐゴシック" pitchFamily="34" charset="-128"/>
                <a:cs typeface="Tahoma" pitchFamily="34" charset="0"/>
              </a:rPr>
              <a:t>A post-bronchodilator FEV1/FVC &lt; 0.70 confirms 	the presence of airflow limitation.</a:t>
            </a:r>
          </a:p>
          <a:p>
            <a:pPr indent="404813">
              <a:spcBef>
                <a:spcPct val="50000"/>
              </a:spcBef>
              <a:buClr>
                <a:srgbClr val="00FF00"/>
              </a:buClr>
              <a:buFont typeface="Wingdings" pitchFamily="2" charset="2"/>
              <a:buChar char="§"/>
              <a:tabLst>
                <a:tab pos="404813" algn="l"/>
              </a:tabLst>
            </a:pPr>
            <a:r>
              <a:rPr lang="en-US" altLang="ja-JP" sz="2800" kern="0" dirty="0" smtClean="0">
                <a:latin typeface="Tahoma" pitchFamily="34" charset="0"/>
                <a:ea typeface="ＭＳ Ｐゴシック" pitchFamily="34" charset="-128"/>
                <a:cs typeface="Tahoma" pitchFamily="34" charset="0"/>
              </a:rPr>
              <a:t>Where possible, values should be compared to 	age-related normal values to avoid </a:t>
            </a:r>
            <a:r>
              <a:rPr lang="en-US" altLang="ja-JP" sz="2800" kern="0" dirty="0" err="1" smtClean="0">
                <a:latin typeface="Tahoma" pitchFamily="34" charset="0"/>
                <a:ea typeface="ＭＳ Ｐゴシック" pitchFamily="34" charset="-128"/>
                <a:cs typeface="Tahoma" pitchFamily="34" charset="0"/>
              </a:rPr>
              <a:t>overiagnosis</a:t>
            </a:r>
            <a:r>
              <a:rPr lang="en-US" altLang="ja-JP" sz="2800" kern="0" dirty="0" smtClean="0">
                <a:latin typeface="Tahoma" pitchFamily="34" charset="0"/>
                <a:ea typeface="ＭＳ Ｐゴシック" pitchFamily="34" charset="-128"/>
                <a:cs typeface="Tahoma" pitchFamily="34" charset="0"/>
              </a:rPr>
              <a:t> 	in the elderly.</a:t>
            </a:r>
          </a:p>
          <a:p>
            <a:pPr indent="404813">
              <a:spcBef>
                <a:spcPct val="50000"/>
              </a:spcBef>
              <a:buClr>
                <a:srgbClr val="00FF00"/>
              </a:buClr>
              <a:buFont typeface="Wingdings" pitchFamily="2" charset="2"/>
              <a:buChar char="§"/>
              <a:tabLst>
                <a:tab pos="404813" algn="l"/>
              </a:tabLst>
            </a:pPr>
            <a:endParaRPr lang="en-US" altLang="ja-JP" sz="2800" kern="0" dirty="0" smtClean="0">
              <a:latin typeface="Tahoma" pitchFamily="34" charset="0"/>
              <a:ea typeface="ＭＳ Ｐゴシック" pitchFamily="34" charset="-128"/>
              <a:cs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508105"/>
          </a:xfrm>
          <a:prstGeom prst="rect">
            <a:avLst/>
          </a:prstGeom>
          <a:noFill/>
          <a:ln w="9525">
            <a:noFill/>
            <a:miter lim="800000"/>
            <a:headEnd/>
            <a:tailEnd/>
          </a:ln>
        </p:spPr>
        <p:txBody>
          <a:bodyPr>
            <a:spAutoFit/>
          </a:bodyPr>
          <a:lstStyle/>
          <a:p>
            <a:r>
              <a:rPr lang="en-US" dirty="0">
                <a:solidFill>
                  <a:schemeClr val="accent5">
                    <a:lumMod val="25000"/>
                  </a:schemeClr>
                </a:solidFill>
                <a:latin typeface="Tahoma" pitchFamily="34" charset="0"/>
              </a:rPr>
              <a:t>Global Strategy for Diagnosis, Management and Prevention of </a:t>
            </a:r>
            <a:r>
              <a:rPr lang="en-US" dirty="0" smtClean="0">
                <a:solidFill>
                  <a:schemeClr val="accent5">
                    <a:lumMod val="25000"/>
                  </a:schemeClr>
                </a:solidFill>
                <a:latin typeface="Tahoma" pitchFamily="34" charset="0"/>
              </a:rPr>
              <a:t>COPD. Updated 2011</a:t>
            </a:r>
            <a:endParaRPr lang="en-US" dirty="0">
              <a:solidFill>
                <a:schemeClr val="accent5">
                  <a:lumMod val="25000"/>
                </a:schemeClr>
              </a:solidFill>
              <a:latin typeface="Tahoma" pitchFamily="34" charset="0"/>
            </a:endParaRPr>
          </a:p>
          <a:p>
            <a:r>
              <a:rPr lang="en-US" sz="4400" dirty="0" smtClean="0">
                <a:solidFill>
                  <a:schemeClr val="accent5">
                    <a:lumMod val="25000"/>
                  </a:schemeClr>
                </a:solidFill>
                <a:latin typeface="Tahoma" pitchFamily="34" charset="0"/>
              </a:rPr>
              <a:t>Diagnosis: Spirometry</a:t>
            </a:r>
            <a:endParaRPr lang="en-US" sz="4400"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6" name="Arc 3"/>
          <p:cNvSpPr>
            <a:spLocks/>
          </p:cNvSpPr>
          <p:nvPr/>
        </p:nvSpPr>
        <p:spPr bwMode="auto">
          <a:xfrm rot="10800000">
            <a:off x="2169593" y="3322786"/>
            <a:ext cx="3459163" cy="2014537"/>
          </a:xfrm>
          <a:custGeom>
            <a:avLst/>
            <a:gdLst>
              <a:gd name="T0" fmla="*/ 2147483647 w 22359"/>
              <a:gd name="T1" fmla="*/ 0 h 21600"/>
              <a:gd name="T2" fmla="*/ 0 w 22359"/>
              <a:gd name="T3" fmla="*/ 2147483647 h 21600"/>
              <a:gd name="T4" fmla="*/ 2147483647 w 22359"/>
              <a:gd name="T5" fmla="*/ 0 h 21600"/>
              <a:gd name="T6" fmla="*/ 0 60000 65536"/>
              <a:gd name="T7" fmla="*/ 0 60000 65536"/>
              <a:gd name="T8" fmla="*/ 0 60000 65536"/>
              <a:gd name="T9" fmla="*/ 0 w 22359"/>
              <a:gd name="T10" fmla="*/ 0 h 21600"/>
              <a:gd name="T11" fmla="*/ 22359 w 22359"/>
              <a:gd name="T12" fmla="*/ 21600 h 21600"/>
            </a:gdLst>
            <a:ahLst/>
            <a:cxnLst>
              <a:cxn ang="T6">
                <a:pos x="T0" y="T1"/>
              </a:cxn>
              <a:cxn ang="T7">
                <a:pos x="T2" y="T3"/>
              </a:cxn>
              <a:cxn ang="T8">
                <a:pos x="T4" y="T5"/>
              </a:cxn>
            </a:cxnLst>
            <a:rect l="T9" t="T10" r="T11" b="T12"/>
            <a:pathLst>
              <a:path w="22359" h="21600" fill="none" extrusionOk="0">
                <a:moveTo>
                  <a:pt x="22359" y="0"/>
                </a:moveTo>
                <a:cubicBezTo>
                  <a:pt x="22359" y="11929"/>
                  <a:pt x="12688" y="21600"/>
                  <a:pt x="759" y="21600"/>
                </a:cubicBezTo>
                <a:cubicBezTo>
                  <a:pt x="505" y="21600"/>
                  <a:pt x="252" y="21595"/>
                  <a:pt x="0" y="21586"/>
                </a:cubicBezTo>
              </a:path>
              <a:path w="22359" h="21600" stroke="0" extrusionOk="0">
                <a:moveTo>
                  <a:pt x="22359" y="0"/>
                </a:moveTo>
                <a:cubicBezTo>
                  <a:pt x="22359" y="11929"/>
                  <a:pt x="12688" y="21600"/>
                  <a:pt x="759" y="21600"/>
                </a:cubicBezTo>
                <a:cubicBezTo>
                  <a:pt x="505" y="21600"/>
                  <a:pt x="252" y="21595"/>
                  <a:pt x="0" y="21586"/>
                </a:cubicBezTo>
                <a:lnTo>
                  <a:pt x="759" y="0"/>
                </a:lnTo>
                <a:lnTo>
                  <a:pt x="22359" y="0"/>
                </a:lnTo>
                <a:close/>
              </a:path>
            </a:pathLst>
          </a:custGeom>
          <a:noFill/>
          <a:ln w="50800" cap="rnd">
            <a:solidFill>
              <a:srgbClr val="FF0000"/>
            </a:solidFill>
            <a:round/>
            <a:headEnd type="none" w="sm" len="sm"/>
            <a:tailEnd type="none" w="sm" len="sm"/>
          </a:ln>
        </p:spPr>
        <p:txBody>
          <a:bodyPr/>
          <a:lstStyle/>
          <a:p>
            <a:endParaRPr lang="en-GB" dirty="0">
              <a:solidFill>
                <a:schemeClr val="accent6">
                  <a:lumMod val="40000"/>
                  <a:lumOff val="60000"/>
                </a:schemeClr>
              </a:solidFill>
            </a:endParaRPr>
          </a:p>
        </p:txBody>
      </p:sp>
      <p:sp>
        <p:nvSpPr>
          <p:cNvPr id="7" name="Rectangle 4"/>
          <p:cNvSpPr>
            <a:spLocks noChangeArrowheads="1"/>
          </p:cNvSpPr>
          <p:nvPr/>
        </p:nvSpPr>
        <p:spPr bwMode="auto">
          <a:xfrm rot="16200000">
            <a:off x="116162" y="3483917"/>
            <a:ext cx="2030412" cy="463550"/>
          </a:xfrm>
          <a:prstGeom prst="rect">
            <a:avLst/>
          </a:prstGeom>
          <a:noFill/>
          <a:ln w="9525">
            <a:noFill/>
            <a:miter lim="800000"/>
            <a:headEnd/>
            <a:tailEnd/>
          </a:ln>
        </p:spPr>
        <p:txBody>
          <a:bodyPr wrap="none" lIns="92075" tIns="46038" rIns="92075" bIns="46038">
            <a:spAutoFit/>
          </a:bodyPr>
          <a:lstStyle/>
          <a:p>
            <a:pPr defTabSz="762000" eaLnBrk="0" hangingPunct="0"/>
            <a:r>
              <a:rPr lang="en-US" i="1">
                <a:solidFill>
                  <a:srgbClr val="000066"/>
                </a:solidFill>
                <a:latin typeface="Tahoma" pitchFamily="34" charset="0"/>
                <a:cs typeface="Tahoma" pitchFamily="34" charset="0"/>
              </a:rPr>
              <a:t>Volume, liters</a:t>
            </a:r>
          </a:p>
        </p:txBody>
      </p:sp>
      <p:sp>
        <p:nvSpPr>
          <p:cNvPr id="8" name="Rectangle 5"/>
          <p:cNvSpPr>
            <a:spLocks noChangeArrowheads="1"/>
          </p:cNvSpPr>
          <p:nvPr/>
        </p:nvSpPr>
        <p:spPr bwMode="auto">
          <a:xfrm>
            <a:off x="3188768" y="5991373"/>
            <a:ext cx="2133600" cy="461963"/>
          </a:xfrm>
          <a:prstGeom prst="rect">
            <a:avLst/>
          </a:prstGeom>
          <a:noFill/>
          <a:ln w="9525">
            <a:noFill/>
            <a:miter lim="800000"/>
            <a:headEnd/>
            <a:tailEnd/>
          </a:ln>
        </p:spPr>
        <p:txBody>
          <a:bodyPr wrap="none" lIns="92075" tIns="46038" rIns="92075" bIns="46038">
            <a:spAutoFit/>
          </a:bodyPr>
          <a:lstStyle/>
          <a:p>
            <a:pPr defTabSz="762000" eaLnBrk="0" hangingPunct="0"/>
            <a:r>
              <a:rPr lang="en-US" i="1">
                <a:solidFill>
                  <a:srgbClr val="000066"/>
                </a:solidFill>
                <a:latin typeface="Tahoma" pitchFamily="34" charset="0"/>
                <a:cs typeface="Tahoma" pitchFamily="34" charset="0"/>
              </a:rPr>
              <a:t>Time, seconds</a:t>
            </a:r>
          </a:p>
        </p:txBody>
      </p:sp>
      <p:sp>
        <p:nvSpPr>
          <p:cNvPr id="9" name="Freeform 6"/>
          <p:cNvSpPr>
            <a:spLocks/>
          </p:cNvSpPr>
          <p:nvPr/>
        </p:nvSpPr>
        <p:spPr bwMode="auto">
          <a:xfrm>
            <a:off x="2121968" y="1824186"/>
            <a:ext cx="4013200" cy="3481387"/>
          </a:xfrm>
          <a:custGeom>
            <a:avLst/>
            <a:gdLst>
              <a:gd name="T0" fmla="*/ 0 w 2528"/>
              <a:gd name="T1" fmla="*/ 0 h 2193"/>
              <a:gd name="T2" fmla="*/ 0 w 2528"/>
              <a:gd name="T3" fmla="*/ 2147483647 h 2193"/>
              <a:gd name="T4" fmla="*/ 2147483647 w 2528"/>
              <a:gd name="T5" fmla="*/ 2147483647 h 2193"/>
              <a:gd name="T6" fmla="*/ 2147483647 w 2528"/>
              <a:gd name="T7" fmla="*/ 2147483647 h 2193"/>
              <a:gd name="T8" fmla="*/ 0 60000 65536"/>
              <a:gd name="T9" fmla="*/ 0 60000 65536"/>
              <a:gd name="T10" fmla="*/ 0 60000 65536"/>
              <a:gd name="T11" fmla="*/ 0 60000 65536"/>
              <a:gd name="T12" fmla="*/ 0 w 2528"/>
              <a:gd name="T13" fmla="*/ 0 h 2193"/>
              <a:gd name="T14" fmla="*/ 2528 w 2528"/>
              <a:gd name="T15" fmla="*/ 2193 h 2193"/>
            </a:gdLst>
            <a:ahLst/>
            <a:cxnLst>
              <a:cxn ang="T8">
                <a:pos x="T0" y="T1"/>
              </a:cxn>
              <a:cxn ang="T9">
                <a:pos x="T2" y="T3"/>
              </a:cxn>
              <a:cxn ang="T10">
                <a:pos x="T4" y="T5"/>
              </a:cxn>
              <a:cxn ang="T11">
                <a:pos x="T6" y="T7"/>
              </a:cxn>
            </a:cxnLst>
            <a:rect l="T12" t="T13" r="T14" b="T15"/>
            <a:pathLst>
              <a:path w="2528" h="2193">
                <a:moveTo>
                  <a:pt x="0" y="0"/>
                </a:moveTo>
                <a:lnTo>
                  <a:pt x="0" y="2181"/>
                </a:lnTo>
                <a:lnTo>
                  <a:pt x="2527" y="2181"/>
                </a:lnTo>
                <a:lnTo>
                  <a:pt x="2527" y="2192"/>
                </a:lnTo>
              </a:path>
            </a:pathLst>
          </a:custGeom>
          <a:noFill/>
          <a:ln w="50800" cap="rnd">
            <a:solidFill>
              <a:schemeClr val="tx1">
                <a:lumMod val="40000"/>
                <a:lumOff val="60000"/>
              </a:schemeClr>
            </a:solidFill>
            <a:round/>
            <a:headEnd type="none" w="sm" len="sm"/>
            <a:tailEnd type="none" w="sm" len="sm"/>
          </a:ln>
        </p:spPr>
        <p:txBody>
          <a:bodyPr/>
          <a:lstStyle/>
          <a:p>
            <a:endParaRPr lang="en-GB">
              <a:solidFill>
                <a:srgbClr val="000066"/>
              </a:solidFill>
            </a:endParaRPr>
          </a:p>
        </p:txBody>
      </p:sp>
      <p:sp>
        <p:nvSpPr>
          <p:cNvPr id="10" name="Line 7"/>
          <p:cNvSpPr>
            <a:spLocks noChangeShapeType="1"/>
          </p:cNvSpPr>
          <p:nvPr/>
        </p:nvSpPr>
        <p:spPr bwMode="auto">
          <a:xfrm>
            <a:off x="2655368" y="5327798"/>
            <a:ext cx="0" cy="146050"/>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1" name="Line 8"/>
          <p:cNvSpPr>
            <a:spLocks noChangeShapeType="1"/>
          </p:cNvSpPr>
          <p:nvPr/>
        </p:nvSpPr>
        <p:spPr bwMode="auto">
          <a:xfrm>
            <a:off x="3874568" y="5327798"/>
            <a:ext cx="0" cy="130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2" name="Line 9"/>
          <p:cNvSpPr>
            <a:spLocks noChangeShapeType="1"/>
          </p:cNvSpPr>
          <p:nvPr/>
        </p:nvSpPr>
        <p:spPr bwMode="auto">
          <a:xfrm>
            <a:off x="4484168" y="5327798"/>
            <a:ext cx="0" cy="130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3" name="Line 10"/>
          <p:cNvSpPr>
            <a:spLocks noChangeShapeType="1"/>
          </p:cNvSpPr>
          <p:nvPr/>
        </p:nvSpPr>
        <p:spPr bwMode="auto">
          <a:xfrm>
            <a:off x="3341168" y="5327798"/>
            <a:ext cx="0" cy="130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4" name="Line 11"/>
          <p:cNvSpPr>
            <a:spLocks noChangeShapeType="1"/>
          </p:cNvSpPr>
          <p:nvPr/>
        </p:nvSpPr>
        <p:spPr bwMode="auto">
          <a:xfrm flipH="1">
            <a:off x="5627168" y="5305573"/>
            <a:ext cx="3175" cy="152400"/>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5" name="Line 12"/>
          <p:cNvSpPr>
            <a:spLocks noChangeShapeType="1"/>
          </p:cNvSpPr>
          <p:nvPr/>
        </p:nvSpPr>
        <p:spPr bwMode="auto">
          <a:xfrm>
            <a:off x="5093768" y="5327798"/>
            <a:ext cx="0" cy="130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6" name="Line 13"/>
          <p:cNvSpPr>
            <a:spLocks noChangeShapeType="1"/>
          </p:cNvSpPr>
          <p:nvPr/>
        </p:nvSpPr>
        <p:spPr bwMode="auto">
          <a:xfrm flipH="1" flipV="1">
            <a:off x="1964806" y="4768998"/>
            <a:ext cx="146050" cy="3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7" name="Line 14"/>
          <p:cNvSpPr>
            <a:spLocks noChangeShapeType="1"/>
          </p:cNvSpPr>
          <p:nvPr/>
        </p:nvSpPr>
        <p:spPr bwMode="auto">
          <a:xfrm flipH="1" flipV="1">
            <a:off x="1969568" y="4170511"/>
            <a:ext cx="146050" cy="3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8" name="Line 15"/>
          <p:cNvSpPr>
            <a:spLocks noChangeShapeType="1"/>
          </p:cNvSpPr>
          <p:nvPr/>
        </p:nvSpPr>
        <p:spPr bwMode="auto">
          <a:xfrm flipH="1" flipV="1">
            <a:off x="1963218" y="3578373"/>
            <a:ext cx="146050" cy="3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19" name="Line 16"/>
          <p:cNvSpPr>
            <a:spLocks noChangeShapeType="1"/>
          </p:cNvSpPr>
          <p:nvPr/>
        </p:nvSpPr>
        <p:spPr bwMode="auto">
          <a:xfrm flipH="1" flipV="1">
            <a:off x="1967981" y="2998936"/>
            <a:ext cx="146050" cy="3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sp>
        <p:nvSpPr>
          <p:cNvPr id="20" name="Line 17"/>
          <p:cNvSpPr>
            <a:spLocks noChangeShapeType="1"/>
          </p:cNvSpPr>
          <p:nvPr/>
        </p:nvSpPr>
        <p:spPr bwMode="auto">
          <a:xfrm flipH="1" flipV="1">
            <a:off x="1963218" y="2406798"/>
            <a:ext cx="146050" cy="3175"/>
          </a:xfrm>
          <a:prstGeom prst="line">
            <a:avLst/>
          </a:prstGeom>
          <a:noFill/>
          <a:ln w="50800">
            <a:solidFill>
              <a:schemeClr val="bg1"/>
            </a:solidFill>
            <a:round/>
            <a:headEnd type="none" w="sm" len="sm"/>
            <a:tailEnd type="none" w="sm" len="sm"/>
          </a:ln>
        </p:spPr>
        <p:txBody>
          <a:bodyPr/>
          <a:lstStyle/>
          <a:p>
            <a:endParaRPr lang="en-GB">
              <a:solidFill>
                <a:srgbClr val="000066"/>
              </a:solidFill>
            </a:endParaRPr>
          </a:p>
        </p:txBody>
      </p:sp>
      <p:grpSp>
        <p:nvGrpSpPr>
          <p:cNvPr id="21" name="Group 18"/>
          <p:cNvGrpSpPr>
            <a:grpSpLocks/>
          </p:cNvGrpSpPr>
          <p:nvPr/>
        </p:nvGrpSpPr>
        <p:grpSpPr bwMode="auto">
          <a:xfrm>
            <a:off x="2148956" y="2257573"/>
            <a:ext cx="3706812" cy="3038475"/>
            <a:chOff x="1553" y="1860"/>
            <a:chExt cx="2228" cy="1302"/>
          </a:xfrm>
          <a:solidFill>
            <a:srgbClr val="FF0000"/>
          </a:solidFill>
        </p:grpSpPr>
        <p:sp>
          <p:nvSpPr>
            <p:cNvPr id="22" name="Freeform 19"/>
            <p:cNvSpPr>
              <a:spLocks/>
            </p:cNvSpPr>
            <p:nvPr/>
          </p:nvSpPr>
          <p:spPr bwMode="auto">
            <a:xfrm>
              <a:off x="1553" y="3079"/>
              <a:ext cx="19" cy="83"/>
            </a:xfrm>
            <a:custGeom>
              <a:avLst/>
              <a:gdLst>
                <a:gd name="T0" fmla="*/ 0 w 19"/>
                <a:gd name="T1" fmla="*/ 81 h 83"/>
                <a:gd name="T2" fmla="*/ 18 w 19"/>
                <a:gd name="T3" fmla="*/ 82 h 83"/>
                <a:gd name="T4" fmla="*/ 6 w 19"/>
                <a:gd name="T5" fmla="*/ 0 h 83"/>
                <a:gd name="T6" fmla="*/ 0 w 19"/>
                <a:gd name="T7" fmla="*/ 81 h 83"/>
                <a:gd name="T8" fmla="*/ 0 60000 65536"/>
                <a:gd name="T9" fmla="*/ 0 60000 65536"/>
                <a:gd name="T10" fmla="*/ 0 60000 65536"/>
                <a:gd name="T11" fmla="*/ 0 60000 65536"/>
                <a:gd name="T12" fmla="*/ 0 w 19"/>
                <a:gd name="T13" fmla="*/ 0 h 83"/>
                <a:gd name="T14" fmla="*/ 19 w 19"/>
                <a:gd name="T15" fmla="*/ 83 h 83"/>
              </a:gdLst>
              <a:ahLst/>
              <a:cxnLst>
                <a:cxn ang="T8">
                  <a:pos x="T0" y="T1"/>
                </a:cxn>
                <a:cxn ang="T9">
                  <a:pos x="T2" y="T3"/>
                </a:cxn>
                <a:cxn ang="T10">
                  <a:pos x="T4" y="T5"/>
                </a:cxn>
                <a:cxn ang="T11">
                  <a:pos x="T6" y="T7"/>
                </a:cxn>
              </a:cxnLst>
              <a:rect l="T12" t="T13" r="T14" b="T15"/>
              <a:pathLst>
                <a:path w="19" h="83">
                  <a:moveTo>
                    <a:pt x="0" y="81"/>
                  </a:moveTo>
                  <a:lnTo>
                    <a:pt x="18" y="82"/>
                  </a:lnTo>
                  <a:lnTo>
                    <a:pt x="6" y="0"/>
                  </a:lnTo>
                  <a:lnTo>
                    <a:pt x="0" y="8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 name="Freeform 20"/>
            <p:cNvSpPr>
              <a:spLocks/>
            </p:cNvSpPr>
            <p:nvPr/>
          </p:nvSpPr>
          <p:spPr bwMode="auto">
            <a:xfrm>
              <a:off x="1558" y="3079"/>
              <a:ext cx="20" cy="83"/>
            </a:xfrm>
            <a:custGeom>
              <a:avLst/>
              <a:gdLst>
                <a:gd name="T0" fmla="*/ 12 w 20"/>
                <a:gd name="T1" fmla="*/ 82 h 83"/>
                <a:gd name="T2" fmla="*/ 0 w 20"/>
                <a:gd name="T3" fmla="*/ 0 h 83"/>
                <a:gd name="T4" fmla="*/ 19 w 20"/>
                <a:gd name="T5" fmla="*/ 0 h 83"/>
                <a:gd name="T6" fmla="*/ 12 w 20"/>
                <a:gd name="T7" fmla="*/ 82 h 83"/>
                <a:gd name="T8" fmla="*/ 0 60000 65536"/>
                <a:gd name="T9" fmla="*/ 0 60000 65536"/>
                <a:gd name="T10" fmla="*/ 0 60000 65536"/>
                <a:gd name="T11" fmla="*/ 0 60000 65536"/>
                <a:gd name="T12" fmla="*/ 0 w 20"/>
                <a:gd name="T13" fmla="*/ 0 h 83"/>
                <a:gd name="T14" fmla="*/ 20 w 20"/>
                <a:gd name="T15" fmla="*/ 83 h 83"/>
              </a:gdLst>
              <a:ahLst/>
              <a:cxnLst>
                <a:cxn ang="T8">
                  <a:pos x="T0" y="T1"/>
                </a:cxn>
                <a:cxn ang="T9">
                  <a:pos x="T2" y="T3"/>
                </a:cxn>
                <a:cxn ang="T10">
                  <a:pos x="T4" y="T5"/>
                </a:cxn>
                <a:cxn ang="T11">
                  <a:pos x="T6" y="T7"/>
                </a:cxn>
              </a:cxnLst>
              <a:rect l="T12" t="T13" r="T14" b="T15"/>
              <a:pathLst>
                <a:path w="20" h="83">
                  <a:moveTo>
                    <a:pt x="12" y="82"/>
                  </a:moveTo>
                  <a:lnTo>
                    <a:pt x="0" y="0"/>
                  </a:lnTo>
                  <a:lnTo>
                    <a:pt x="19" y="0"/>
                  </a:lnTo>
                  <a:lnTo>
                    <a:pt x="12" y="8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 name="Freeform 21"/>
            <p:cNvSpPr>
              <a:spLocks/>
            </p:cNvSpPr>
            <p:nvPr/>
          </p:nvSpPr>
          <p:spPr bwMode="auto">
            <a:xfrm>
              <a:off x="1553" y="3079"/>
              <a:ext cx="25" cy="83"/>
            </a:xfrm>
            <a:custGeom>
              <a:avLst/>
              <a:gdLst>
                <a:gd name="T0" fmla="*/ 0 w 25"/>
                <a:gd name="T1" fmla="*/ 81 h 83"/>
                <a:gd name="T2" fmla="*/ 18 w 25"/>
                <a:gd name="T3" fmla="*/ 82 h 83"/>
                <a:gd name="T4" fmla="*/ 24 w 25"/>
                <a:gd name="T5" fmla="*/ 0 h 83"/>
                <a:gd name="T6" fmla="*/ 6 w 25"/>
                <a:gd name="T7" fmla="*/ 0 h 83"/>
                <a:gd name="T8" fmla="*/ 0 w 25"/>
                <a:gd name="T9" fmla="*/ 81 h 83"/>
                <a:gd name="T10" fmla="*/ 0 60000 65536"/>
                <a:gd name="T11" fmla="*/ 0 60000 65536"/>
                <a:gd name="T12" fmla="*/ 0 60000 65536"/>
                <a:gd name="T13" fmla="*/ 0 60000 65536"/>
                <a:gd name="T14" fmla="*/ 0 60000 65536"/>
                <a:gd name="T15" fmla="*/ 0 w 25"/>
                <a:gd name="T16" fmla="*/ 0 h 83"/>
                <a:gd name="T17" fmla="*/ 25 w 25"/>
                <a:gd name="T18" fmla="*/ 83 h 83"/>
              </a:gdLst>
              <a:ahLst/>
              <a:cxnLst>
                <a:cxn ang="T10">
                  <a:pos x="T0" y="T1"/>
                </a:cxn>
                <a:cxn ang="T11">
                  <a:pos x="T2" y="T3"/>
                </a:cxn>
                <a:cxn ang="T12">
                  <a:pos x="T4" y="T5"/>
                </a:cxn>
                <a:cxn ang="T13">
                  <a:pos x="T6" y="T7"/>
                </a:cxn>
                <a:cxn ang="T14">
                  <a:pos x="T8" y="T9"/>
                </a:cxn>
              </a:cxnLst>
              <a:rect l="T15" t="T16" r="T17" b="T18"/>
              <a:pathLst>
                <a:path w="25" h="83">
                  <a:moveTo>
                    <a:pt x="0" y="81"/>
                  </a:moveTo>
                  <a:lnTo>
                    <a:pt x="18" y="82"/>
                  </a:lnTo>
                  <a:lnTo>
                    <a:pt x="24" y="0"/>
                  </a:lnTo>
                  <a:lnTo>
                    <a:pt x="6" y="0"/>
                  </a:lnTo>
                  <a:lnTo>
                    <a:pt x="0" y="8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5" name="Freeform 22"/>
            <p:cNvSpPr>
              <a:spLocks/>
            </p:cNvSpPr>
            <p:nvPr/>
          </p:nvSpPr>
          <p:spPr bwMode="auto">
            <a:xfrm>
              <a:off x="1558" y="3007"/>
              <a:ext cx="20" cy="74"/>
            </a:xfrm>
            <a:custGeom>
              <a:avLst/>
              <a:gdLst>
                <a:gd name="T0" fmla="*/ 0 w 20"/>
                <a:gd name="T1" fmla="*/ 72 h 74"/>
                <a:gd name="T2" fmla="*/ 19 w 20"/>
                <a:gd name="T3" fmla="*/ 73 h 74"/>
                <a:gd name="T4" fmla="*/ 5 w 20"/>
                <a:gd name="T5" fmla="*/ 0 h 74"/>
                <a:gd name="T6" fmla="*/ 0 w 20"/>
                <a:gd name="T7" fmla="*/ 72 h 74"/>
                <a:gd name="T8" fmla="*/ 0 60000 65536"/>
                <a:gd name="T9" fmla="*/ 0 60000 65536"/>
                <a:gd name="T10" fmla="*/ 0 60000 65536"/>
                <a:gd name="T11" fmla="*/ 0 60000 65536"/>
                <a:gd name="T12" fmla="*/ 0 w 20"/>
                <a:gd name="T13" fmla="*/ 0 h 74"/>
                <a:gd name="T14" fmla="*/ 20 w 20"/>
                <a:gd name="T15" fmla="*/ 74 h 74"/>
              </a:gdLst>
              <a:ahLst/>
              <a:cxnLst>
                <a:cxn ang="T8">
                  <a:pos x="T0" y="T1"/>
                </a:cxn>
                <a:cxn ang="T9">
                  <a:pos x="T2" y="T3"/>
                </a:cxn>
                <a:cxn ang="T10">
                  <a:pos x="T4" y="T5"/>
                </a:cxn>
                <a:cxn ang="T11">
                  <a:pos x="T6" y="T7"/>
                </a:cxn>
              </a:cxnLst>
              <a:rect l="T12" t="T13" r="T14" b="T15"/>
              <a:pathLst>
                <a:path w="20" h="74">
                  <a:moveTo>
                    <a:pt x="0" y="72"/>
                  </a:moveTo>
                  <a:lnTo>
                    <a:pt x="19" y="73"/>
                  </a:lnTo>
                  <a:lnTo>
                    <a:pt x="5" y="0"/>
                  </a:lnTo>
                  <a:lnTo>
                    <a:pt x="0" y="7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 name="Freeform 23"/>
            <p:cNvSpPr>
              <a:spLocks/>
            </p:cNvSpPr>
            <p:nvPr/>
          </p:nvSpPr>
          <p:spPr bwMode="auto">
            <a:xfrm>
              <a:off x="1564" y="3007"/>
              <a:ext cx="21" cy="74"/>
            </a:xfrm>
            <a:custGeom>
              <a:avLst/>
              <a:gdLst>
                <a:gd name="T0" fmla="*/ 13 w 21"/>
                <a:gd name="T1" fmla="*/ 73 h 74"/>
                <a:gd name="T2" fmla="*/ 0 w 21"/>
                <a:gd name="T3" fmla="*/ 0 h 74"/>
                <a:gd name="T4" fmla="*/ 20 w 21"/>
                <a:gd name="T5" fmla="*/ 0 h 74"/>
                <a:gd name="T6" fmla="*/ 13 w 21"/>
                <a:gd name="T7" fmla="*/ 73 h 74"/>
                <a:gd name="T8" fmla="*/ 0 60000 65536"/>
                <a:gd name="T9" fmla="*/ 0 60000 65536"/>
                <a:gd name="T10" fmla="*/ 0 60000 65536"/>
                <a:gd name="T11" fmla="*/ 0 60000 65536"/>
                <a:gd name="T12" fmla="*/ 0 w 21"/>
                <a:gd name="T13" fmla="*/ 0 h 74"/>
                <a:gd name="T14" fmla="*/ 21 w 21"/>
                <a:gd name="T15" fmla="*/ 74 h 74"/>
              </a:gdLst>
              <a:ahLst/>
              <a:cxnLst>
                <a:cxn ang="T8">
                  <a:pos x="T0" y="T1"/>
                </a:cxn>
                <a:cxn ang="T9">
                  <a:pos x="T2" y="T3"/>
                </a:cxn>
                <a:cxn ang="T10">
                  <a:pos x="T4" y="T5"/>
                </a:cxn>
                <a:cxn ang="T11">
                  <a:pos x="T6" y="T7"/>
                </a:cxn>
              </a:cxnLst>
              <a:rect l="T12" t="T13" r="T14" b="T15"/>
              <a:pathLst>
                <a:path w="21" h="74">
                  <a:moveTo>
                    <a:pt x="13" y="73"/>
                  </a:moveTo>
                  <a:lnTo>
                    <a:pt x="0" y="0"/>
                  </a:lnTo>
                  <a:lnTo>
                    <a:pt x="20" y="0"/>
                  </a:lnTo>
                  <a:lnTo>
                    <a:pt x="13" y="7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 name="Freeform 24"/>
            <p:cNvSpPr>
              <a:spLocks/>
            </p:cNvSpPr>
            <p:nvPr/>
          </p:nvSpPr>
          <p:spPr bwMode="auto">
            <a:xfrm>
              <a:off x="1558" y="3007"/>
              <a:ext cx="27" cy="74"/>
            </a:xfrm>
            <a:custGeom>
              <a:avLst/>
              <a:gdLst>
                <a:gd name="T0" fmla="*/ 0 w 27"/>
                <a:gd name="T1" fmla="*/ 72 h 74"/>
                <a:gd name="T2" fmla="*/ 19 w 27"/>
                <a:gd name="T3" fmla="*/ 73 h 74"/>
                <a:gd name="T4" fmla="*/ 26 w 27"/>
                <a:gd name="T5" fmla="*/ 0 h 74"/>
                <a:gd name="T6" fmla="*/ 5 w 27"/>
                <a:gd name="T7" fmla="*/ 0 h 74"/>
                <a:gd name="T8" fmla="*/ 0 w 27"/>
                <a:gd name="T9" fmla="*/ 72 h 74"/>
                <a:gd name="T10" fmla="*/ 0 60000 65536"/>
                <a:gd name="T11" fmla="*/ 0 60000 65536"/>
                <a:gd name="T12" fmla="*/ 0 60000 65536"/>
                <a:gd name="T13" fmla="*/ 0 60000 65536"/>
                <a:gd name="T14" fmla="*/ 0 60000 65536"/>
                <a:gd name="T15" fmla="*/ 0 w 27"/>
                <a:gd name="T16" fmla="*/ 0 h 74"/>
                <a:gd name="T17" fmla="*/ 27 w 27"/>
                <a:gd name="T18" fmla="*/ 74 h 74"/>
              </a:gdLst>
              <a:ahLst/>
              <a:cxnLst>
                <a:cxn ang="T10">
                  <a:pos x="T0" y="T1"/>
                </a:cxn>
                <a:cxn ang="T11">
                  <a:pos x="T2" y="T3"/>
                </a:cxn>
                <a:cxn ang="T12">
                  <a:pos x="T4" y="T5"/>
                </a:cxn>
                <a:cxn ang="T13">
                  <a:pos x="T6" y="T7"/>
                </a:cxn>
                <a:cxn ang="T14">
                  <a:pos x="T8" y="T9"/>
                </a:cxn>
              </a:cxnLst>
              <a:rect l="T15" t="T16" r="T17" b="T18"/>
              <a:pathLst>
                <a:path w="27" h="74">
                  <a:moveTo>
                    <a:pt x="0" y="72"/>
                  </a:moveTo>
                  <a:lnTo>
                    <a:pt x="19" y="73"/>
                  </a:lnTo>
                  <a:lnTo>
                    <a:pt x="26" y="0"/>
                  </a:lnTo>
                  <a:lnTo>
                    <a:pt x="5" y="0"/>
                  </a:lnTo>
                  <a:lnTo>
                    <a:pt x="0" y="72"/>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8" name="Freeform 25"/>
            <p:cNvSpPr>
              <a:spLocks/>
            </p:cNvSpPr>
            <p:nvPr/>
          </p:nvSpPr>
          <p:spPr bwMode="auto">
            <a:xfrm>
              <a:off x="1564" y="2944"/>
              <a:ext cx="21" cy="65"/>
            </a:xfrm>
            <a:custGeom>
              <a:avLst/>
              <a:gdLst>
                <a:gd name="T0" fmla="*/ 0 w 21"/>
                <a:gd name="T1" fmla="*/ 63 h 65"/>
                <a:gd name="T2" fmla="*/ 20 w 21"/>
                <a:gd name="T3" fmla="*/ 64 h 65"/>
                <a:gd name="T4" fmla="*/ 4 w 21"/>
                <a:gd name="T5" fmla="*/ 0 h 65"/>
                <a:gd name="T6" fmla="*/ 0 w 21"/>
                <a:gd name="T7" fmla="*/ 63 h 65"/>
                <a:gd name="T8" fmla="*/ 0 60000 65536"/>
                <a:gd name="T9" fmla="*/ 0 60000 65536"/>
                <a:gd name="T10" fmla="*/ 0 60000 65536"/>
                <a:gd name="T11" fmla="*/ 0 60000 65536"/>
                <a:gd name="T12" fmla="*/ 0 w 21"/>
                <a:gd name="T13" fmla="*/ 0 h 65"/>
                <a:gd name="T14" fmla="*/ 21 w 21"/>
                <a:gd name="T15" fmla="*/ 65 h 65"/>
              </a:gdLst>
              <a:ahLst/>
              <a:cxnLst>
                <a:cxn ang="T8">
                  <a:pos x="T0" y="T1"/>
                </a:cxn>
                <a:cxn ang="T9">
                  <a:pos x="T2" y="T3"/>
                </a:cxn>
                <a:cxn ang="T10">
                  <a:pos x="T4" y="T5"/>
                </a:cxn>
                <a:cxn ang="T11">
                  <a:pos x="T6" y="T7"/>
                </a:cxn>
              </a:cxnLst>
              <a:rect l="T12" t="T13" r="T14" b="T15"/>
              <a:pathLst>
                <a:path w="21" h="65">
                  <a:moveTo>
                    <a:pt x="0" y="63"/>
                  </a:moveTo>
                  <a:lnTo>
                    <a:pt x="20" y="64"/>
                  </a:lnTo>
                  <a:lnTo>
                    <a:pt x="4" y="0"/>
                  </a:lnTo>
                  <a:lnTo>
                    <a:pt x="0" y="6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 name="Freeform 26"/>
            <p:cNvSpPr>
              <a:spLocks/>
            </p:cNvSpPr>
            <p:nvPr/>
          </p:nvSpPr>
          <p:spPr bwMode="auto">
            <a:xfrm>
              <a:off x="1570" y="2944"/>
              <a:ext cx="21" cy="65"/>
            </a:xfrm>
            <a:custGeom>
              <a:avLst/>
              <a:gdLst>
                <a:gd name="T0" fmla="*/ 15 w 21"/>
                <a:gd name="T1" fmla="*/ 64 h 65"/>
                <a:gd name="T2" fmla="*/ 0 w 21"/>
                <a:gd name="T3" fmla="*/ 0 h 65"/>
                <a:gd name="T4" fmla="*/ 20 w 21"/>
                <a:gd name="T5" fmla="*/ 1 h 65"/>
                <a:gd name="T6" fmla="*/ 15 w 21"/>
                <a:gd name="T7" fmla="*/ 64 h 65"/>
                <a:gd name="T8" fmla="*/ 0 60000 65536"/>
                <a:gd name="T9" fmla="*/ 0 60000 65536"/>
                <a:gd name="T10" fmla="*/ 0 60000 65536"/>
                <a:gd name="T11" fmla="*/ 0 60000 65536"/>
                <a:gd name="T12" fmla="*/ 0 w 21"/>
                <a:gd name="T13" fmla="*/ 0 h 65"/>
                <a:gd name="T14" fmla="*/ 21 w 21"/>
                <a:gd name="T15" fmla="*/ 65 h 65"/>
              </a:gdLst>
              <a:ahLst/>
              <a:cxnLst>
                <a:cxn ang="T8">
                  <a:pos x="T0" y="T1"/>
                </a:cxn>
                <a:cxn ang="T9">
                  <a:pos x="T2" y="T3"/>
                </a:cxn>
                <a:cxn ang="T10">
                  <a:pos x="T4" y="T5"/>
                </a:cxn>
                <a:cxn ang="T11">
                  <a:pos x="T6" y="T7"/>
                </a:cxn>
              </a:cxnLst>
              <a:rect l="T12" t="T13" r="T14" b="T15"/>
              <a:pathLst>
                <a:path w="21" h="65">
                  <a:moveTo>
                    <a:pt x="15" y="64"/>
                  </a:moveTo>
                  <a:lnTo>
                    <a:pt x="0" y="0"/>
                  </a:lnTo>
                  <a:lnTo>
                    <a:pt x="20" y="1"/>
                  </a:lnTo>
                  <a:lnTo>
                    <a:pt x="15" y="6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0" name="Freeform 27"/>
            <p:cNvSpPr>
              <a:spLocks/>
            </p:cNvSpPr>
            <p:nvPr/>
          </p:nvSpPr>
          <p:spPr bwMode="auto">
            <a:xfrm>
              <a:off x="1564" y="2944"/>
              <a:ext cx="27" cy="65"/>
            </a:xfrm>
            <a:custGeom>
              <a:avLst/>
              <a:gdLst>
                <a:gd name="T0" fmla="*/ 0 w 27"/>
                <a:gd name="T1" fmla="*/ 63 h 65"/>
                <a:gd name="T2" fmla="*/ 21 w 27"/>
                <a:gd name="T3" fmla="*/ 64 h 65"/>
                <a:gd name="T4" fmla="*/ 26 w 27"/>
                <a:gd name="T5" fmla="*/ 1 h 65"/>
                <a:gd name="T6" fmla="*/ 5 w 27"/>
                <a:gd name="T7" fmla="*/ 0 h 65"/>
                <a:gd name="T8" fmla="*/ 0 w 27"/>
                <a:gd name="T9" fmla="*/ 63 h 65"/>
                <a:gd name="T10" fmla="*/ 0 60000 65536"/>
                <a:gd name="T11" fmla="*/ 0 60000 65536"/>
                <a:gd name="T12" fmla="*/ 0 60000 65536"/>
                <a:gd name="T13" fmla="*/ 0 60000 65536"/>
                <a:gd name="T14" fmla="*/ 0 60000 65536"/>
                <a:gd name="T15" fmla="*/ 0 w 27"/>
                <a:gd name="T16" fmla="*/ 0 h 65"/>
                <a:gd name="T17" fmla="*/ 27 w 27"/>
                <a:gd name="T18" fmla="*/ 65 h 65"/>
              </a:gdLst>
              <a:ahLst/>
              <a:cxnLst>
                <a:cxn ang="T10">
                  <a:pos x="T0" y="T1"/>
                </a:cxn>
                <a:cxn ang="T11">
                  <a:pos x="T2" y="T3"/>
                </a:cxn>
                <a:cxn ang="T12">
                  <a:pos x="T4" y="T5"/>
                </a:cxn>
                <a:cxn ang="T13">
                  <a:pos x="T6" y="T7"/>
                </a:cxn>
                <a:cxn ang="T14">
                  <a:pos x="T8" y="T9"/>
                </a:cxn>
              </a:cxnLst>
              <a:rect l="T15" t="T16" r="T17" b="T18"/>
              <a:pathLst>
                <a:path w="27" h="65">
                  <a:moveTo>
                    <a:pt x="0" y="63"/>
                  </a:moveTo>
                  <a:lnTo>
                    <a:pt x="21" y="64"/>
                  </a:lnTo>
                  <a:lnTo>
                    <a:pt x="26" y="1"/>
                  </a:lnTo>
                  <a:lnTo>
                    <a:pt x="5" y="0"/>
                  </a:lnTo>
                  <a:lnTo>
                    <a:pt x="0" y="63"/>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31" name="Freeform 28"/>
            <p:cNvSpPr>
              <a:spLocks/>
            </p:cNvSpPr>
            <p:nvPr/>
          </p:nvSpPr>
          <p:spPr bwMode="auto">
            <a:xfrm>
              <a:off x="1570" y="2887"/>
              <a:ext cx="21" cy="58"/>
            </a:xfrm>
            <a:custGeom>
              <a:avLst/>
              <a:gdLst>
                <a:gd name="T0" fmla="*/ 0 w 21"/>
                <a:gd name="T1" fmla="*/ 55 h 58"/>
                <a:gd name="T2" fmla="*/ 20 w 21"/>
                <a:gd name="T3" fmla="*/ 57 h 58"/>
                <a:gd name="T4" fmla="*/ 4 w 21"/>
                <a:gd name="T5" fmla="*/ 0 h 58"/>
                <a:gd name="T6" fmla="*/ 0 w 21"/>
                <a:gd name="T7" fmla="*/ 55 h 58"/>
                <a:gd name="T8" fmla="*/ 0 60000 65536"/>
                <a:gd name="T9" fmla="*/ 0 60000 65536"/>
                <a:gd name="T10" fmla="*/ 0 60000 65536"/>
                <a:gd name="T11" fmla="*/ 0 60000 65536"/>
                <a:gd name="T12" fmla="*/ 0 w 21"/>
                <a:gd name="T13" fmla="*/ 0 h 58"/>
                <a:gd name="T14" fmla="*/ 21 w 21"/>
                <a:gd name="T15" fmla="*/ 58 h 58"/>
              </a:gdLst>
              <a:ahLst/>
              <a:cxnLst>
                <a:cxn ang="T8">
                  <a:pos x="T0" y="T1"/>
                </a:cxn>
                <a:cxn ang="T9">
                  <a:pos x="T2" y="T3"/>
                </a:cxn>
                <a:cxn ang="T10">
                  <a:pos x="T4" y="T5"/>
                </a:cxn>
                <a:cxn ang="T11">
                  <a:pos x="T6" y="T7"/>
                </a:cxn>
              </a:cxnLst>
              <a:rect l="T12" t="T13" r="T14" b="T15"/>
              <a:pathLst>
                <a:path w="21" h="58">
                  <a:moveTo>
                    <a:pt x="0" y="55"/>
                  </a:moveTo>
                  <a:lnTo>
                    <a:pt x="20" y="57"/>
                  </a:lnTo>
                  <a:lnTo>
                    <a:pt x="4" y="0"/>
                  </a:lnTo>
                  <a:lnTo>
                    <a:pt x="0" y="5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2" name="Freeform 29"/>
            <p:cNvSpPr>
              <a:spLocks/>
            </p:cNvSpPr>
            <p:nvPr/>
          </p:nvSpPr>
          <p:spPr bwMode="auto">
            <a:xfrm>
              <a:off x="1575" y="2887"/>
              <a:ext cx="21" cy="58"/>
            </a:xfrm>
            <a:custGeom>
              <a:avLst/>
              <a:gdLst>
                <a:gd name="T0" fmla="*/ 16 w 21"/>
                <a:gd name="T1" fmla="*/ 57 h 58"/>
                <a:gd name="T2" fmla="*/ 0 w 21"/>
                <a:gd name="T3" fmla="*/ 0 h 58"/>
                <a:gd name="T4" fmla="*/ 20 w 21"/>
                <a:gd name="T5" fmla="*/ 0 h 58"/>
                <a:gd name="T6" fmla="*/ 16 w 21"/>
                <a:gd name="T7" fmla="*/ 57 h 58"/>
                <a:gd name="T8" fmla="*/ 0 60000 65536"/>
                <a:gd name="T9" fmla="*/ 0 60000 65536"/>
                <a:gd name="T10" fmla="*/ 0 60000 65536"/>
                <a:gd name="T11" fmla="*/ 0 60000 65536"/>
                <a:gd name="T12" fmla="*/ 0 w 21"/>
                <a:gd name="T13" fmla="*/ 0 h 58"/>
                <a:gd name="T14" fmla="*/ 21 w 21"/>
                <a:gd name="T15" fmla="*/ 58 h 58"/>
              </a:gdLst>
              <a:ahLst/>
              <a:cxnLst>
                <a:cxn ang="T8">
                  <a:pos x="T0" y="T1"/>
                </a:cxn>
                <a:cxn ang="T9">
                  <a:pos x="T2" y="T3"/>
                </a:cxn>
                <a:cxn ang="T10">
                  <a:pos x="T4" y="T5"/>
                </a:cxn>
                <a:cxn ang="T11">
                  <a:pos x="T6" y="T7"/>
                </a:cxn>
              </a:cxnLst>
              <a:rect l="T12" t="T13" r="T14" b="T15"/>
              <a:pathLst>
                <a:path w="21" h="58">
                  <a:moveTo>
                    <a:pt x="16" y="57"/>
                  </a:moveTo>
                  <a:lnTo>
                    <a:pt x="0" y="0"/>
                  </a:lnTo>
                  <a:lnTo>
                    <a:pt x="20" y="0"/>
                  </a:lnTo>
                  <a:lnTo>
                    <a:pt x="16" y="5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3" name="Freeform 30"/>
            <p:cNvSpPr>
              <a:spLocks/>
            </p:cNvSpPr>
            <p:nvPr/>
          </p:nvSpPr>
          <p:spPr bwMode="auto">
            <a:xfrm>
              <a:off x="1570" y="2887"/>
              <a:ext cx="26" cy="58"/>
            </a:xfrm>
            <a:custGeom>
              <a:avLst/>
              <a:gdLst>
                <a:gd name="T0" fmla="*/ 0 w 26"/>
                <a:gd name="T1" fmla="*/ 55 h 58"/>
                <a:gd name="T2" fmla="*/ 21 w 26"/>
                <a:gd name="T3" fmla="*/ 57 h 58"/>
                <a:gd name="T4" fmla="*/ 25 w 26"/>
                <a:gd name="T5" fmla="*/ 0 h 58"/>
                <a:gd name="T6" fmla="*/ 5 w 26"/>
                <a:gd name="T7" fmla="*/ 0 h 58"/>
                <a:gd name="T8" fmla="*/ 0 w 26"/>
                <a:gd name="T9" fmla="*/ 55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55"/>
                  </a:moveTo>
                  <a:lnTo>
                    <a:pt x="21" y="57"/>
                  </a:lnTo>
                  <a:lnTo>
                    <a:pt x="25" y="0"/>
                  </a:lnTo>
                  <a:lnTo>
                    <a:pt x="5" y="0"/>
                  </a:lnTo>
                  <a:lnTo>
                    <a:pt x="0" y="55"/>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34" name="Freeform 31"/>
            <p:cNvSpPr>
              <a:spLocks/>
            </p:cNvSpPr>
            <p:nvPr/>
          </p:nvSpPr>
          <p:spPr bwMode="auto">
            <a:xfrm>
              <a:off x="1575" y="2836"/>
              <a:ext cx="21" cy="53"/>
            </a:xfrm>
            <a:custGeom>
              <a:avLst/>
              <a:gdLst>
                <a:gd name="T0" fmla="*/ 0 w 21"/>
                <a:gd name="T1" fmla="*/ 51 h 53"/>
                <a:gd name="T2" fmla="*/ 20 w 21"/>
                <a:gd name="T3" fmla="*/ 52 h 53"/>
                <a:gd name="T4" fmla="*/ 3 w 21"/>
                <a:gd name="T5" fmla="*/ 0 h 53"/>
                <a:gd name="T6" fmla="*/ 0 w 21"/>
                <a:gd name="T7" fmla="*/ 51 h 53"/>
                <a:gd name="T8" fmla="*/ 0 60000 65536"/>
                <a:gd name="T9" fmla="*/ 0 60000 65536"/>
                <a:gd name="T10" fmla="*/ 0 60000 65536"/>
                <a:gd name="T11" fmla="*/ 0 60000 65536"/>
                <a:gd name="T12" fmla="*/ 0 w 21"/>
                <a:gd name="T13" fmla="*/ 0 h 53"/>
                <a:gd name="T14" fmla="*/ 21 w 21"/>
                <a:gd name="T15" fmla="*/ 53 h 53"/>
              </a:gdLst>
              <a:ahLst/>
              <a:cxnLst>
                <a:cxn ang="T8">
                  <a:pos x="T0" y="T1"/>
                </a:cxn>
                <a:cxn ang="T9">
                  <a:pos x="T2" y="T3"/>
                </a:cxn>
                <a:cxn ang="T10">
                  <a:pos x="T4" y="T5"/>
                </a:cxn>
                <a:cxn ang="T11">
                  <a:pos x="T6" y="T7"/>
                </a:cxn>
              </a:cxnLst>
              <a:rect l="T12" t="T13" r="T14" b="T15"/>
              <a:pathLst>
                <a:path w="21" h="53">
                  <a:moveTo>
                    <a:pt x="0" y="51"/>
                  </a:moveTo>
                  <a:lnTo>
                    <a:pt x="20" y="52"/>
                  </a:lnTo>
                  <a:lnTo>
                    <a:pt x="3" y="0"/>
                  </a:lnTo>
                  <a:lnTo>
                    <a:pt x="0" y="5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5" name="Freeform 32"/>
            <p:cNvSpPr>
              <a:spLocks/>
            </p:cNvSpPr>
            <p:nvPr/>
          </p:nvSpPr>
          <p:spPr bwMode="auto">
            <a:xfrm>
              <a:off x="1576" y="2836"/>
              <a:ext cx="22" cy="53"/>
            </a:xfrm>
            <a:custGeom>
              <a:avLst/>
              <a:gdLst>
                <a:gd name="T0" fmla="*/ 17 w 22"/>
                <a:gd name="T1" fmla="*/ 52 h 53"/>
                <a:gd name="T2" fmla="*/ 0 w 22"/>
                <a:gd name="T3" fmla="*/ 0 h 53"/>
                <a:gd name="T4" fmla="*/ 21 w 22"/>
                <a:gd name="T5" fmla="*/ 1 h 53"/>
                <a:gd name="T6" fmla="*/ 17 w 22"/>
                <a:gd name="T7" fmla="*/ 52 h 53"/>
                <a:gd name="T8" fmla="*/ 0 60000 65536"/>
                <a:gd name="T9" fmla="*/ 0 60000 65536"/>
                <a:gd name="T10" fmla="*/ 0 60000 65536"/>
                <a:gd name="T11" fmla="*/ 0 60000 65536"/>
                <a:gd name="T12" fmla="*/ 0 w 22"/>
                <a:gd name="T13" fmla="*/ 0 h 53"/>
                <a:gd name="T14" fmla="*/ 22 w 22"/>
                <a:gd name="T15" fmla="*/ 53 h 53"/>
              </a:gdLst>
              <a:ahLst/>
              <a:cxnLst>
                <a:cxn ang="T8">
                  <a:pos x="T0" y="T1"/>
                </a:cxn>
                <a:cxn ang="T9">
                  <a:pos x="T2" y="T3"/>
                </a:cxn>
                <a:cxn ang="T10">
                  <a:pos x="T4" y="T5"/>
                </a:cxn>
                <a:cxn ang="T11">
                  <a:pos x="T6" y="T7"/>
                </a:cxn>
              </a:cxnLst>
              <a:rect l="T12" t="T13" r="T14" b="T15"/>
              <a:pathLst>
                <a:path w="22" h="53">
                  <a:moveTo>
                    <a:pt x="17" y="52"/>
                  </a:moveTo>
                  <a:lnTo>
                    <a:pt x="0" y="0"/>
                  </a:lnTo>
                  <a:lnTo>
                    <a:pt x="21" y="1"/>
                  </a:lnTo>
                  <a:lnTo>
                    <a:pt x="17" y="5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6" name="Freeform 33"/>
            <p:cNvSpPr>
              <a:spLocks/>
            </p:cNvSpPr>
            <p:nvPr/>
          </p:nvSpPr>
          <p:spPr bwMode="auto">
            <a:xfrm>
              <a:off x="1575" y="2836"/>
              <a:ext cx="23" cy="53"/>
            </a:xfrm>
            <a:custGeom>
              <a:avLst/>
              <a:gdLst>
                <a:gd name="T0" fmla="*/ 0 w 23"/>
                <a:gd name="T1" fmla="*/ 51 h 53"/>
                <a:gd name="T2" fmla="*/ 18 w 23"/>
                <a:gd name="T3" fmla="*/ 52 h 53"/>
                <a:gd name="T4" fmla="*/ 22 w 23"/>
                <a:gd name="T5" fmla="*/ 1 h 53"/>
                <a:gd name="T6" fmla="*/ 2 w 23"/>
                <a:gd name="T7" fmla="*/ 0 h 53"/>
                <a:gd name="T8" fmla="*/ 0 w 23"/>
                <a:gd name="T9" fmla="*/ 51 h 53"/>
                <a:gd name="T10" fmla="*/ 0 60000 65536"/>
                <a:gd name="T11" fmla="*/ 0 60000 65536"/>
                <a:gd name="T12" fmla="*/ 0 60000 65536"/>
                <a:gd name="T13" fmla="*/ 0 60000 65536"/>
                <a:gd name="T14" fmla="*/ 0 60000 65536"/>
                <a:gd name="T15" fmla="*/ 0 w 23"/>
                <a:gd name="T16" fmla="*/ 0 h 53"/>
                <a:gd name="T17" fmla="*/ 23 w 23"/>
                <a:gd name="T18" fmla="*/ 53 h 53"/>
              </a:gdLst>
              <a:ahLst/>
              <a:cxnLst>
                <a:cxn ang="T10">
                  <a:pos x="T0" y="T1"/>
                </a:cxn>
                <a:cxn ang="T11">
                  <a:pos x="T2" y="T3"/>
                </a:cxn>
                <a:cxn ang="T12">
                  <a:pos x="T4" y="T5"/>
                </a:cxn>
                <a:cxn ang="T13">
                  <a:pos x="T6" y="T7"/>
                </a:cxn>
                <a:cxn ang="T14">
                  <a:pos x="T8" y="T9"/>
                </a:cxn>
              </a:cxnLst>
              <a:rect l="T15" t="T16" r="T17" b="T18"/>
              <a:pathLst>
                <a:path w="23" h="53">
                  <a:moveTo>
                    <a:pt x="0" y="51"/>
                  </a:moveTo>
                  <a:lnTo>
                    <a:pt x="18" y="52"/>
                  </a:lnTo>
                  <a:lnTo>
                    <a:pt x="22" y="1"/>
                  </a:lnTo>
                  <a:lnTo>
                    <a:pt x="2" y="0"/>
                  </a:lnTo>
                  <a:lnTo>
                    <a:pt x="0" y="5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37" name="Freeform 34"/>
            <p:cNvSpPr>
              <a:spLocks/>
            </p:cNvSpPr>
            <p:nvPr/>
          </p:nvSpPr>
          <p:spPr bwMode="auto">
            <a:xfrm>
              <a:off x="1576" y="2788"/>
              <a:ext cx="22" cy="49"/>
            </a:xfrm>
            <a:custGeom>
              <a:avLst/>
              <a:gdLst>
                <a:gd name="T0" fmla="*/ 0 w 22"/>
                <a:gd name="T1" fmla="*/ 46 h 49"/>
                <a:gd name="T2" fmla="*/ 21 w 22"/>
                <a:gd name="T3" fmla="*/ 48 h 49"/>
                <a:gd name="T4" fmla="*/ 4 w 22"/>
                <a:gd name="T5" fmla="*/ 0 h 49"/>
                <a:gd name="T6" fmla="*/ 0 w 22"/>
                <a:gd name="T7" fmla="*/ 46 h 49"/>
                <a:gd name="T8" fmla="*/ 0 60000 65536"/>
                <a:gd name="T9" fmla="*/ 0 60000 65536"/>
                <a:gd name="T10" fmla="*/ 0 60000 65536"/>
                <a:gd name="T11" fmla="*/ 0 60000 65536"/>
                <a:gd name="T12" fmla="*/ 0 w 22"/>
                <a:gd name="T13" fmla="*/ 0 h 49"/>
                <a:gd name="T14" fmla="*/ 22 w 22"/>
                <a:gd name="T15" fmla="*/ 49 h 49"/>
              </a:gdLst>
              <a:ahLst/>
              <a:cxnLst>
                <a:cxn ang="T8">
                  <a:pos x="T0" y="T1"/>
                </a:cxn>
                <a:cxn ang="T9">
                  <a:pos x="T2" y="T3"/>
                </a:cxn>
                <a:cxn ang="T10">
                  <a:pos x="T4" y="T5"/>
                </a:cxn>
                <a:cxn ang="T11">
                  <a:pos x="T6" y="T7"/>
                </a:cxn>
              </a:cxnLst>
              <a:rect l="T12" t="T13" r="T14" b="T15"/>
              <a:pathLst>
                <a:path w="22" h="49">
                  <a:moveTo>
                    <a:pt x="0" y="46"/>
                  </a:moveTo>
                  <a:lnTo>
                    <a:pt x="21" y="48"/>
                  </a:lnTo>
                  <a:lnTo>
                    <a:pt x="4" y="0"/>
                  </a:lnTo>
                  <a:lnTo>
                    <a:pt x="0" y="4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8" name="Freeform 35"/>
            <p:cNvSpPr>
              <a:spLocks/>
            </p:cNvSpPr>
            <p:nvPr/>
          </p:nvSpPr>
          <p:spPr bwMode="auto">
            <a:xfrm>
              <a:off x="1582" y="2788"/>
              <a:ext cx="20" cy="49"/>
            </a:xfrm>
            <a:custGeom>
              <a:avLst/>
              <a:gdLst>
                <a:gd name="T0" fmla="*/ 16 w 20"/>
                <a:gd name="T1" fmla="*/ 48 h 49"/>
                <a:gd name="T2" fmla="*/ 0 w 20"/>
                <a:gd name="T3" fmla="*/ 0 h 49"/>
                <a:gd name="T4" fmla="*/ 19 w 20"/>
                <a:gd name="T5" fmla="*/ 1 h 49"/>
                <a:gd name="T6" fmla="*/ 16 w 20"/>
                <a:gd name="T7" fmla="*/ 48 h 49"/>
                <a:gd name="T8" fmla="*/ 0 60000 65536"/>
                <a:gd name="T9" fmla="*/ 0 60000 65536"/>
                <a:gd name="T10" fmla="*/ 0 60000 65536"/>
                <a:gd name="T11" fmla="*/ 0 60000 65536"/>
                <a:gd name="T12" fmla="*/ 0 w 20"/>
                <a:gd name="T13" fmla="*/ 0 h 49"/>
                <a:gd name="T14" fmla="*/ 20 w 20"/>
                <a:gd name="T15" fmla="*/ 49 h 49"/>
              </a:gdLst>
              <a:ahLst/>
              <a:cxnLst>
                <a:cxn ang="T8">
                  <a:pos x="T0" y="T1"/>
                </a:cxn>
                <a:cxn ang="T9">
                  <a:pos x="T2" y="T3"/>
                </a:cxn>
                <a:cxn ang="T10">
                  <a:pos x="T4" y="T5"/>
                </a:cxn>
                <a:cxn ang="T11">
                  <a:pos x="T6" y="T7"/>
                </a:cxn>
              </a:cxnLst>
              <a:rect l="T12" t="T13" r="T14" b="T15"/>
              <a:pathLst>
                <a:path w="20" h="49">
                  <a:moveTo>
                    <a:pt x="16" y="48"/>
                  </a:moveTo>
                  <a:lnTo>
                    <a:pt x="0" y="0"/>
                  </a:lnTo>
                  <a:lnTo>
                    <a:pt x="19" y="1"/>
                  </a:lnTo>
                  <a:lnTo>
                    <a:pt x="16" y="4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9" name="Freeform 36"/>
            <p:cNvSpPr>
              <a:spLocks/>
            </p:cNvSpPr>
            <p:nvPr/>
          </p:nvSpPr>
          <p:spPr bwMode="auto">
            <a:xfrm>
              <a:off x="1576" y="2788"/>
              <a:ext cx="26" cy="49"/>
            </a:xfrm>
            <a:custGeom>
              <a:avLst/>
              <a:gdLst>
                <a:gd name="T0" fmla="*/ 0 w 26"/>
                <a:gd name="T1" fmla="*/ 46 h 49"/>
                <a:gd name="T2" fmla="*/ 21 w 26"/>
                <a:gd name="T3" fmla="*/ 48 h 49"/>
                <a:gd name="T4" fmla="*/ 25 w 26"/>
                <a:gd name="T5" fmla="*/ 1 h 49"/>
                <a:gd name="T6" fmla="*/ 4 w 26"/>
                <a:gd name="T7" fmla="*/ 0 h 49"/>
                <a:gd name="T8" fmla="*/ 0 w 26"/>
                <a:gd name="T9" fmla="*/ 46 h 49"/>
                <a:gd name="T10" fmla="*/ 0 60000 65536"/>
                <a:gd name="T11" fmla="*/ 0 60000 65536"/>
                <a:gd name="T12" fmla="*/ 0 60000 65536"/>
                <a:gd name="T13" fmla="*/ 0 60000 65536"/>
                <a:gd name="T14" fmla="*/ 0 60000 65536"/>
                <a:gd name="T15" fmla="*/ 0 w 26"/>
                <a:gd name="T16" fmla="*/ 0 h 49"/>
                <a:gd name="T17" fmla="*/ 26 w 26"/>
                <a:gd name="T18" fmla="*/ 49 h 49"/>
              </a:gdLst>
              <a:ahLst/>
              <a:cxnLst>
                <a:cxn ang="T10">
                  <a:pos x="T0" y="T1"/>
                </a:cxn>
                <a:cxn ang="T11">
                  <a:pos x="T2" y="T3"/>
                </a:cxn>
                <a:cxn ang="T12">
                  <a:pos x="T4" y="T5"/>
                </a:cxn>
                <a:cxn ang="T13">
                  <a:pos x="T6" y="T7"/>
                </a:cxn>
                <a:cxn ang="T14">
                  <a:pos x="T8" y="T9"/>
                </a:cxn>
              </a:cxnLst>
              <a:rect l="T15" t="T16" r="T17" b="T18"/>
              <a:pathLst>
                <a:path w="26" h="49">
                  <a:moveTo>
                    <a:pt x="0" y="46"/>
                  </a:moveTo>
                  <a:lnTo>
                    <a:pt x="21" y="48"/>
                  </a:lnTo>
                  <a:lnTo>
                    <a:pt x="25" y="1"/>
                  </a:lnTo>
                  <a:lnTo>
                    <a:pt x="4" y="0"/>
                  </a:lnTo>
                  <a:lnTo>
                    <a:pt x="0" y="46"/>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40" name="Freeform 37"/>
            <p:cNvSpPr>
              <a:spLocks/>
            </p:cNvSpPr>
            <p:nvPr/>
          </p:nvSpPr>
          <p:spPr bwMode="auto">
            <a:xfrm>
              <a:off x="1582" y="2745"/>
              <a:ext cx="20" cy="46"/>
            </a:xfrm>
            <a:custGeom>
              <a:avLst/>
              <a:gdLst>
                <a:gd name="T0" fmla="*/ 0 w 20"/>
                <a:gd name="T1" fmla="*/ 43 h 46"/>
                <a:gd name="T2" fmla="*/ 19 w 20"/>
                <a:gd name="T3" fmla="*/ 45 h 46"/>
                <a:gd name="T4" fmla="*/ 2 w 20"/>
                <a:gd name="T5" fmla="*/ 0 h 46"/>
                <a:gd name="T6" fmla="*/ 0 w 20"/>
                <a:gd name="T7" fmla="*/ 43 h 46"/>
                <a:gd name="T8" fmla="*/ 0 60000 65536"/>
                <a:gd name="T9" fmla="*/ 0 60000 65536"/>
                <a:gd name="T10" fmla="*/ 0 60000 65536"/>
                <a:gd name="T11" fmla="*/ 0 60000 65536"/>
                <a:gd name="T12" fmla="*/ 0 w 20"/>
                <a:gd name="T13" fmla="*/ 0 h 46"/>
                <a:gd name="T14" fmla="*/ 20 w 20"/>
                <a:gd name="T15" fmla="*/ 46 h 46"/>
              </a:gdLst>
              <a:ahLst/>
              <a:cxnLst>
                <a:cxn ang="T8">
                  <a:pos x="T0" y="T1"/>
                </a:cxn>
                <a:cxn ang="T9">
                  <a:pos x="T2" y="T3"/>
                </a:cxn>
                <a:cxn ang="T10">
                  <a:pos x="T4" y="T5"/>
                </a:cxn>
                <a:cxn ang="T11">
                  <a:pos x="T6" y="T7"/>
                </a:cxn>
              </a:cxnLst>
              <a:rect l="T12" t="T13" r="T14" b="T15"/>
              <a:pathLst>
                <a:path w="20" h="46">
                  <a:moveTo>
                    <a:pt x="0" y="43"/>
                  </a:moveTo>
                  <a:lnTo>
                    <a:pt x="19" y="45"/>
                  </a:lnTo>
                  <a:lnTo>
                    <a:pt x="2" y="0"/>
                  </a:lnTo>
                  <a:lnTo>
                    <a:pt x="0" y="4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41" name="Freeform 38"/>
            <p:cNvSpPr>
              <a:spLocks/>
            </p:cNvSpPr>
            <p:nvPr/>
          </p:nvSpPr>
          <p:spPr bwMode="auto">
            <a:xfrm>
              <a:off x="1584" y="2745"/>
              <a:ext cx="21" cy="46"/>
            </a:xfrm>
            <a:custGeom>
              <a:avLst/>
              <a:gdLst>
                <a:gd name="T0" fmla="*/ 16 w 21"/>
                <a:gd name="T1" fmla="*/ 45 h 46"/>
                <a:gd name="T2" fmla="*/ 0 w 21"/>
                <a:gd name="T3" fmla="*/ 0 h 46"/>
                <a:gd name="T4" fmla="*/ 20 w 21"/>
                <a:gd name="T5" fmla="*/ 1 h 46"/>
                <a:gd name="T6" fmla="*/ 16 w 21"/>
                <a:gd name="T7" fmla="*/ 45 h 46"/>
                <a:gd name="T8" fmla="*/ 0 60000 65536"/>
                <a:gd name="T9" fmla="*/ 0 60000 65536"/>
                <a:gd name="T10" fmla="*/ 0 60000 65536"/>
                <a:gd name="T11" fmla="*/ 0 60000 65536"/>
                <a:gd name="T12" fmla="*/ 0 w 21"/>
                <a:gd name="T13" fmla="*/ 0 h 46"/>
                <a:gd name="T14" fmla="*/ 21 w 21"/>
                <a:gd name="T15" fmla="*/ 46 h 46"/>
              </a:gdLst>
              <a:ahLst/>
              <a:cxnLst>
                <a:cxn ang="T8">
                  <a:pos x="T0" y="T1"/>
                </a:cxn>
                <a:cxn ang="T9">
                  <a:pos x="T2" y="T3"/>
                </a:cxn>
                <a:cxn ang="T10">
                  <a:pos x="T4" y="T5"/>
                </a:cxn>
                <a:cxn ang="T11">
                  <a:pos x="T6" y="T7"/>
                </a:cxn>
              </a:cxnLst>
              <a:rect l="T12" t="T13" r="T14" b="T15"/>
              <a:pathLst>
                <a:path w="21" h="46">
                  <a:moveTo>
                    <a:pt x="16" y="45"/>
                  </a:moveTo>
                  <a:lnTo>
                    <a:pt x="0" y="0"/>
                  </a:lnTo>
                  <a:lnTo>
                    <a:pt x="20" y="1"/>
                  </a:lnTo>
                  <a:lnTo>
                    <a:pt x="16" y="4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42" name="Freeform 39"/>
            <p:cNvSpPr>
              <a:spLocks/>
            </p:cNvSpPr>
            <p:nvPr/>
          </p:nvSpPr>
          <p:spPr bwMode="auto">
            <a:xfrm>
              <a:off x="1582" y="2745"/>
              <a:ext cx="23" cy="46"/>
            </a:xfrm>
            <a:custGeom>
              <a:avLst/>
              <a:gdLst>
                <a:gd name="T0" fmla="*/ 0 w 23"/>
                <a:gd name="T1" fmla="*/ 43 h 46"/>
                <a:gd name="T2" fmla="*/ 18 w 23"/>
                <a:gd name="T3" fmla="*/ 45 h 46"/>
                <a:gd name="T4" fmla="*/ 22 w 23"/>
                <a:gd name="T5" fmla="*/ 1 h 46"/>
                <a:gd name="T6" fmla="*/ 2 w 23"/>
                <a:gd name="T7" fmla="*/ 0 h 46"/>
                <a:gd name="T8" fmla="*/ 0 w 23"/>
                <a:gd name="T9" fmla="*/ 43 h 46"/>
                <a:gd name="T10" fmla="*/ 0 60000 65536"/>
                <a:gd name="T11" fmla="*/ 0 60000 65536"/>
                <a:gd name="T12" fmla="*/ 0 60000 65536"/>
                <a:gd name="T13" fmla="*/ 0 60000 65536"/>
                <a:gd name="T14" fmla="*/ 0 60000 65536"/>
                <a:gd name="T15" fmla="*/ 0 w 23"/>
                <a:gd name="T16" fmla="*/ 0 h 46"/>
                <a:gd name="T17" fmla="*/ 23 w 23"/>
                <a:gd name="T18" fmla="*/ 46 h 46"/>
              </a:gdLst>
              <a:ahLst/>
              <a:cxnLst>
                <a:cxn ang="T10">
                  <a:pos x="T0" y="T1"/>
                </a:cxn>
                <a:cxn ang="T11">
                  <a:pos x="T2" y="T3"/>
                </a:cxn>
                <a:cxn ang="T12">
                  <a:pos x="T4" y="T5"/>
                </a:cxn>
                <a:cxn ang="T13">
                  <a:pos x="T6" y="T7"/>
                </a:cxn>
                <a:cxn ang="T14">
                  <a:pos x="T8" y="T9"/>
                </a:cxn>
              </a:cxnLst>
              <a:rect l="T15" t="T16" r="T17" b="T18"/>
              <a:pathLst>
                <a:path w="23" h="46">
                  <a:moveTo>
                    <a:pt x="0" y="43"/>
                  </a:moveTo>
                  <a:lnTo>
                    <a:pt x="18" y="45"/>
                  </a:lnTo>
                  <a:lnTo>
                    <a:pt x="22" y="1"/>
                  </a:lnTo>
                  <a:lnTo>
                    <a:pt x="2" y="0"/>
                  </a:lnTo>
                  <a:lnTo>
                    <a:pt x="0" y="43"/>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43" name="Freeform 40"/>
            <p:cNvSpPr>
              <a:spLocks/>
            </p:cNvSpPr>
            <p:nvPr/>
          </p:nvSpPr>
          <p:spPr bwMode="auto">
            <a:xfrm>
              <a:off x="1584" y="2708"/>
              <a:ext cx="21" cy="41"/>
            </a:xfrm>
            <a:custGeom>
              <a:avLst/>
              <a:gdLst>
                <a:gd name="T0" fmla="*/ 0 w 21"/>
                <a:gd name="T1" fmla="*/ 38 h 41"/>
                <a:gd name="T2" fmla="*/ 20 w 21"/>
                <a:gd name="T3" fmla="*/ 40 h 41"/>
                <a:gd name="T4" fmla="*/ 2 w 21"/>
                <a:gd name="T5" fmla="*/ 0 h 41"/>
                <a:gd name="T6" fmla="*/ 0 w 21"/>
                <a:gd name="T7" fmla="*/ 38 h 41"/>
                <a:gd name="T8" fmla="*/ 0 60000 65536"/>
                <a:gd name="T9" fmla="*/ 0 60000 65536"/>
                <a:gd name="T10" fmla="*/ 0 60000 65536"/>
                <a:gd name="T11" fmla="*/ 0 60000 65536"/>
                <a:gd name="T12" fmla="*/ 0 w 21"/>
                <a:gd name="T13" fmla="*/ 0 h 41"/>
                <a:gd name="T14" fmla="*/ 21 w 21"/>
                <a:gd name="T15" fmla="*/ 41 h 41"/>
              </a:gdLst>
              <a:ahLst/>
              <a:cxnLst>
                <a:cxn ang="T8">
                  <a:pos x="T0" y="T1"/>
                </a:cxn>
                <a:cxn ang="T9">
                  <a:pos x="T2" y="T3"/>
                </a:cxn>
                <a:cxn ang="T10">
                  <a:pos x="T4" y="T5"/>
                </a:cxn>
                <a:cxn ang="T11">
                  <a:pos x="T6" y="T7"/>
                </a:cxn>
              </a:cxnLst>
              <a:rect l="T12" t="T13" r="T14" b="T15"/>
              <a:pathLst>
                <a:path w="21" h="41">
                  <a:moveTo>
                    <a:pt x="0" y="38"/>
                  </a:moveTo>
                  <a:lnTo>
                    <a:pt x="20" y="40"/>
                  </a:lnTo>
                  <a:lnTo>
                    <a:pt x="2" y="0"/>
                  </a:lnTo>
                  <a:lnTo>
                    <a:pt x="0" y="3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44" name="Freeform 41"/>
            <p:cNvSpPr>
              <a:spLocks/>
            </p:cNvSpPr>
            <p:nvPr/>
          </p:nvSpPr>
          <p:spPr bwMode="auto">
            <a:xfrm>
              <a:off x="1586" y="2708"/>
              <a:ext cx="22" cy="41"/>
            </a:xfrm>
            <a:custGeom>
              <a:avLst/>
              <a:gdLst>
                <a:gd name="T0" fmla="*/ 18 w 22"/>
                <a:gd name="T1" fmla="*/ 40 h 41"/>
                <a:gd name="T2" fmla="*/ 0 w 22"/>
                <a:gd name="T3" fmla="*/ 0 h 41"/>
                <a:gd name="T4" fmla="*/ 21 w 22"/>
                <a:gd name="T5" fmla="*/ 1 h 41"/>
                <a:gd name="T6" fmla="*/ 18 w 22"/>
                <a:gd name="T7" fmla="*/ 40 h 41"/>
                <a:gd name="T8" fmla="*/ 0 60000 65536"/>
                <a:gd name="T9" fmla="*/ 0 60000 65536"/>
                <a:gd name="T10" fmla="*/ 0 60000 65536"/>
                <a:gd name="T11" fmla="*/ 0 60000 65536"/>
                <a:gd name="T12" fmla="*/ 0 w 22"/>
                <a:gd name="T13" fmla="*/ 0 h 41"/>
                <a:gd name="T14" fmla="*/ 22 w 22"/>
                <a:gd name="T15" fmla="*/ 41 h 41"/>
              </a:gdLst>
              <a:ahLst/>
              <a:cxnLst>
                <a:cxn ang="T8">
                  <a:pos x="T0" y="T1"/>
                </a:cxn>
                <a:cxn ang="T9">
                  <a:pos x="T2" y="T3"/>
                </a:cxn>
                <a:cxn ang="T10">
                  <a:pos x="T4" y="T5"/>
                </a:cxn>
                <a:cxn ang="T11">
                  <a:pos x="T6" y="T7"/>
                </a:cxn>
              </a:cxnLst>
              <a:rect l="T12" t="T13" r="T14" b="T15"/>
              <a:pathLst>
                <a:path w="22" h="41">
                  <a:moveTo>
                    <a:pt x="18" y="40"/>
                  </a:moveTo>
                  <a:lnTo>
                    <a:pt x="0" y="0"/>
                  </a:lnTo>
                  <a:lnTo>
                    <a:pt x="21" y="1"/>
                  </a:lnTo>
                  <a:lnTo>
                    <a:pt x="18" y="4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45" name="Freeform 42"/>
            <p:cNvSpPr>
              <a:spLocks/>
            </p:cNvSpPr>
            <p:nvPr/>
          </p:nvSpPr>
          <p:spPr bwMode="auto">
            <a:xfrm>
              <a:off x="1584" y="2708"/>
              <a:ext cx="24" cy="41"/>
            </a:xfrm>
            <a:custGeom>
              <a:avLst/>
              <a:gdLst>
                <a:gd name="T0" fmla="*/ 0 w 24"/>
                <a:gd name="T1" fmla="*/ 38 h 41"/>
                <a:gd name="T2" fmla="*/ 20 w 24"/>
                <a:gd name="T3" fmla="*/ 40 h 41"/>
                <a:gd name="T4" fmla="*/ 23 w 24"/>
                <a:gd name="T5" fmla="*/ 1 h 41"/>
                <a:gd name="T6" fmla="*/ 2 w 24"/>
                <a:gd name="T7" fmla="*/ 0 h 41"/>
                <a:gd name="T8" fmla="*/ 0 w 24"/>
                <a:gd name="T9" fmla="*/ 38 h 41"/>
                <a:gd name="T10" fmla="*/ 0 60000 65536"/>
                <a:gd name="T11" fmla="*/ 0 60000 65536"/>
                <a:gd name="T12" fmla="*/ 0 60000 65536"/>
                <a:gd name="T13" fmla="*/ 0 60000 65536"/>
                <a:gd name="T14" fmla="*/ 0 60000 65536"/>
                <a:gd name="T15" fmla="*/ 0 w 24"/>
                <a:gd name="T16" fmla="*/ 0 h 41"/>
                <a:gd name="T17" fmla="*/ 24 w 24"/>
                <a:gd name="T18" fmla="*/ 41 h 41"/>
              </a:gdLst>
              <a:ahLst/>
              <a:cxnLst>
                <a:cxn ang="T10">
                  <a:pos x="T0" y="T1"/>
                </a:cxn>
                <a:cxn ang="T11">
                  <a:pos x="T2" y="T3"/>
                </a:cxn>
                <a:cxn ang="T12">
                  <a:pos x="T4" y="T5"/>
                </a:cxn>
                <a:cxn ang="T13">
                  <a:pos x="T6" y="T7"/>
                </a:cxn>
                <a:cxn ang="T14">
                  <a:pos x="T8" y="T9"/>
                </a:cxn>
              </a:cxnLst>
              <a:rect l="T15" t="T16" r="T17" b="T18"/>
              <a:pathLst>
                <a:path w="24" h="41">
                  <a:moveTo>
                    <a:pt x="0" y="38"/>
                  </a:moveTo>
                  <a:lnTo>
                    <a:pt x="20" y="40"/>
                  </a:lnTo>
                  <a:lnTo>
                    <a:pt x="23" y="1"/>
                  </a:lnTo>
                  <a:lnTo>
                    <a:pt x="2" y="0"/>
                  </a:lnTo>
                  <a:lnTo>
                    <a:pt x="0" y="38"/>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46" name="Freeform 43"/>
            <p:cNvSpPr>
              <a:spLocks/>
            </p:cNvSpPr>
            <p:nvPr/>
          </p:nvSpPr>
          <p:spPr bwMode="auto">
            <a:xfrm>
              <a:off x="1586" y="2672"/>
              <a:ext cx="22" cy="37"/>
            </a:xfrm>
            <a:custGeom>
              <a:avLst/>
              <a:gdLst>
                <a:gd name="T0" fmla="*/ 0 w 22"/>
                <a:gd name="T1" fmla="*/ 34 h 37"/>
                <a:gd name="T2" fmla="*/ 21 w 22"/>
                <a:gd name="T3" fmla="*/ 36 h 37"/>
                <a:gd name="T4" fmla="*/ 3 w 22"/>
                <a:gd name="T5" fmla="*/ 0 h 37"/>
                <a:gd name="T6" fmla="*/ 0 w 22"/>
                <a:gd name="T7" fmla="*/ 34 h 37"/>
                <a:gd name="T8" fmla="*/ 0 60000 65536"/>
                <a:gd name="T9" fmla="*/ 0 60000 65536"/>
                <a:gd name="T10" fmla="*/ 0 60000 65536"/>
                <a:gd name="T11" fmla="*/ 0 60000 65536"/>
                <a:gd name="T12" fmla="*/ 0 w 22"/>
                <a:gd name="T13" fmla="*/ 0 h 37"/>
                <a:gd name="T14" fmla="*/ 22 w 22"/>
                <a:gd name="T15" fmla="*/ 37 h 37"/>
              </a:gdLst>
              <a:ahLst/>
              <a:cxnLst>
                <a:cxn ang="T8">
                  <a:pos x="T0" y="T1"/>
                </a:cxn>
                <a:cxn ang="T9">
                  <a:pos x="T2" y="T3"/>
                </a:cxn>
                <a:cxn ang="T10">
                  <a:pos x="T4" y="T5"/>
                </a:cxn>
                <a:cxn ang="T11">
                  <a:pos x="T6" y="T7"/>
                </a:cxn>
              </a:cxnLst>
              <a:rect l="T12" t="T13" r="T14" b="T15"/>
              <a:pathLst>
                <a:path w="22" h="37">
                  <a:moveTo>
                    <a:pt x="0" y="34"/>
                  </a:moveTo>
                  <a:lnTo>
                    <a:pt x="21" y="36"/>
                  </a:lnTo>
                  <a:lnTo>
                    <a:pt x="3" y="0"/>
                  </a:lnTo>
                  <a:lnTo>
                    <a:pt x="0" y="3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47" name="Freeform 44"/>
            <p:cNvSpPr>
              <a:spLocks/>
            </p:cNvSpPr>
            <p:nvPr/>
          </p:nvSpPr>
          <p:spPr bwMode="auto">
            <a:xfrm>
              <a:off x="1590" y="2672"/>
              <a:ext cx="21" cy="37"/>
            </a:xfrm>
            <a:custGeom>
              <a:avLst/>
              <a:gdLst>
                <a:gd name="T0" fmla="*/ 17 w 21"/>
                <a:gd name="T1" fmla="*/ 36 h 37"/>
                <a:gd name="T2" fmla="*/ 0 w 21"/>
                <a:gd name="T3" fmla="*/ 0 h 37"/>
                <a:gd name="T4" fmla="*/ 20 w 21"/>
                <a:gd name="T5" fmla="*/ 1 h 37"/>
                <a:gd name="T6" fmla="*/ 17 w 21"/>
                <a:gd name="T7" fmla="*/ 36 h 37"/>
                <a:gd name="T8" fmla="*/ 0 60000 65536"/>
                <a:gd name="T9" fmla="*/ 0 60000 65536"/>
                <a:gd name="T10" fmla="*/ 0 60000 65536"/>
                <a:gd name="T11" fmla="*/ 0 60000 65536"/>
                <a:gd name="T12" fmla="*/ 0 w 21"/>
                <a:gd name="T13" fmla="*/ 0 h 37"/>
                <a:gd name="T14" fmla="*/ 21 w 21"/>
                <a:gd name="T15" fmla="*/ 37 h 37"/>
              </a:gdLst>
              <a:ahLst/>
              <a:cxnLst>
                <a:cxn ang="T8">
                  <a:pos x="T0" y="T1"/>
                </a:cxn>
                <a:cxn ang="T9">
                  <a:pos x="T2" y="T3"/>
                </a:cxn>
                <a:cxn ang="T10">
                  <a:pos x="T4" y="T5"/>
                </a:cxn>
                <a:cxn ang="T11">
                  <a:pos x="T6" y="T7"/>
                </a:cxn>
              </a:cxnLst>
              <a:rect l="T12" t="T13" r="T14" b="T15"/>
              <a:pathLst>
                <a:path w="21" h="37">
                  <a:moveTo>
                    <a:pt x="17" y="36"/>
                  </a:moveTo>
                  <a:lnTo>
                    <a:pt x="0" y="0"/>
                  </a:lnTo>
                  <a:lnTo>
                    <a:pt x="20" y="1"/>
                  </a:lnTo>
                  <a:lnTo>
                    <a:pt x="17" y="3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48" name="Freeform 45"/>
            <p:cNvSpPr>
              <a:spLocks/>
            </p:cNvSpPr>
            <p:nvPr/>
          </p:nvSpPr>
          <p:spPr bwMode="auto">
            <a:xfrm>
              <a:off x="1586" y="2672"/>
              <a:ext cx="25" cy="37"/>
            </a:xfrm>
            <a:custGeom>
              <a:avLst/>
              <a:gdLst>
                <a:gd name="T0" fmla="*/ 0 w 25"/>
                <a:gd name="T1" fmla="*/ 34 h 37"/>
                <a:gd name="T2" fmla="*/ 21 w 25"/>
                <a:gd name="T3" fmla="*/ 36 h 37"/>
                <a:gd name="T4" fmla="*/ 24 w 25"/>
                <a:gd name="T5" fmla="*/ 1 h 37"/>
                <a:gd name="T6" fmla="*/ 3 w 25"/>
                <a:gd name="T7" fmla="*/ 0 h 37"/>
                <a:gd name="T8" fmla="*/ 0 w 25"/>
                <a:gd name="T9" fmla="*/ 34 h 37"/>
                <a:gd name="T10" fmla="*/ 0 60000 65536"/>
                <a:gd name="T11" fmla="*/ 0 60000 65536"/>
                <a:gd name="T12" fmla="*/ 0 60000 65536"/>
                <a:gd name="T13" fmla="*/ 0 60000 65536"/>
                <a:gd name="T14" fmla="*/ 0 60000 65536"/>
                <a:gd name="T15" fmla="*/ 0 w 25"/>
                <a:gd name="T16" fmla="*/ 0 h 37"/>
                <a:gd name="T17" fmla="*/ 25 w 25"/>
                <a:gd name="T18" fmla="*/ 37 h 37"/>
              </a:gdLst>
              <a:ahLst/>
              <a:cxnLst>
                <a:cxn ang="T10">
                  <a:pos x="T0" y="T1"/>
                </a:cxn>
                <a:cxn ang="T11">
                  <a:pos x="T2" y="T3"/>
                </a:cxn>
                <a:cxn ang="T12">
                  <a:pos x="T4" y="T5"/>
                </a:cxn>
                <a:cxn ang="T13">
                  <a:pos x="T6" y="T7"/>
                </a:cxn>
                <a:cxn ang="T14">
                  <a:pos x="T8" y="T9"/>
                </a:cxn>
              </a:cxnLst>
              <a:rect l="T15" t="T16" r="T17" b="T18"/>
              <a:pathLst>
                <a:path w="25" h="37">
                  <a:moveTo>
                    <a:pt x="0" y="34"/>
                  </a:moveTo>
                  <a:lnTo>
                    <a:pt x="21" y="36"/>
                  </a:lnTo>
                  <a:lnTo>
                    <a:pt x="24" y="1"/>
                  </a:lnTo>
                  <a:lnTo>
                    <a:pt x="3" y="0"/>
                  </a:lnTo>
                  <a:lnTo>
                    <a:pt x="0" y="34"/>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49" name="Freeform 46"/>
            <p:cNvSpPr>
              <a:spLocks/>
            </p:cNvSpPr>
            <p:nvPr/>
          </p:nvSpPr>
          <p:spPr bwMode="auto">
            <a:xfrm>
              <a:off x="1590" y="2640"/>
              <a:ext cx="21" cy="33"/>
            </a:xfrm>
            <a:custGeom>
              <a:avLst/>
              <a:gdLst>
                <a:gd name="T0" fmla="*/ 0 w 21"/>
                <a:gd name="T1" fmla="*/ 30 h 33"/>
                <a:gd name="T2" fmla="*/ 20 w 21"/>
                <a:gd name="T3" fmla="*/ 32 h 33"/>
                <a:gd name="T4" fmla="*/ 2 w 21"/>
                <a:gd name="T5" fmla="*/ 0 h 33"/>
                <a:gd name="T6" fmla="*/ 0 w 21"/>
                <a:gd name="T7" fmla="*/ 30 h 33"/>
                <a:gd name="T8" fmla="*/ 0 60000 65536"/>
                <a:gd name="T9" fmla="*/ 0 60000 65536"/>
                <a:gd name="T10" fmla="*/ 0 60000 65536"/>
                <a:gd name="T11" fmla="*/ 0 60000 65536"/>
                <a:gd name="T12" fmla="*/ 0 w 21"/>
                <a:gd name="T13" fmla="*/ 0 h 33"/>
                <a:gd name="T14" fmla="*/ 21 w 21"/>
                <a:gd name="T15" fmla="*/ 33 h 33"/>
              </a:gdLst>
              <a:ahLst/>
              <a:cxnLst>
                <a:cxn ang="T8">
                  <a:pos x="T0" y="T1"/>
                </a:cxn>
                <a:cxn ang="T9">
                  <a:pos x="T2" y="T3"/>
                </a:cxn>
                <a:cxn ang="T10">
                  <a:pos x="T4" y="T5"/>
                </a:cxn>
                <a:cxn ang="T11">
                  <a:pos x="T6" y="T7"/>
                </a:cxn>
              </a:cxnLst>
              <a:rect l="T12" t="T13" r="T14" b="T15"/>
              <a:pathLst>
                <a:path w="21" h="33">
                  <a:moveTo>
                    <a:pt x="0" y="30"/>
                  </a:moveTo>
                  <a:lnTo>
                    <a:pt x="20" y="32"/>
                  </a:lnTo>
                  <a:lnTo>
                    <a:pt x="2" y="0"/>
                  </a:lnTo>
                  <a:lnTo>
                    <a:pt x="0" y="3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50" name="Freeform 47"/>
            <p:cNvSpPr>
              <a:spLocks/>
            </p:cNvSpPr>
            <p:nvPr/>
          </p:nvSpPr>
          <p:spPr bwMode="auto">
            <a:xfrm>
              <a:off x="1593" y="2640"/>
              <a:ext cx="19" cy="33"/>
            </a:xfrm>
            <a:custGeom>
              <a:avLst/>
              <a:gdLst>
                <a:gd name="T0" fmla="*/ 16 w 19"/>
                <a:gd name="T1" fmla="*/ 32 h 33"/>
                <a:gd name="T2" fmla="*/ 0 w 19"/>
                <a:gd name="T3" fmla="*/ 0 h 33"/>
                <a:gd name="T4" fmla="*/ 18 w 19"/>
                <a:gd name="T5" fmla="*/ 0 h 33"/>
                <a:gd name="T6" fmla="*/ 16 w 19"/>
                <a:gd name="T7" fmla="*/ 32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16" y="32"/>
                  </a:moveTo>
                  <a:lnTo>
                    <a:pt x="0" y="0"/>
                  </a:lnTo>
                  <a:lnTo>
                    <a:pt x="18" y="0"/>
                  </a:lnTo>
                  <a:lnTo>
                    <a:pt x="16" y="3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51" name="Freeform 48"/>
            <p:cNvSpPr>
              <a:spLocks/>
            </p:cNvSpPr>
            <p:nvPr/>
          </p:nvSpPr>
          <p:spPr bwMode="auto">
            <a:xfrm>
              <a:off x="1590" y="2640"/>
              <a:ext cx="22" cy="33"/>
            </a:xfrm>
            <a:custGeom>
              <a:avLst/>
              <a:gdLst>
                <a:gd name="T0" fmla="*/ 0 w 22"/>
                <a:gd name="T1" fmla="*/ 30 h 33"/>
                <a:gd name="T2" fmla="*/ 19 w 22"/>
                <a:gd name="T3" fmla="*/ 32 h 33"/>
                <a:gd name="T4" fmla="*/ 21 w 22"/>
                <a:gd name="T5" fmla="*/ 0 h 33"/>
                <a:gd name="T6" fmla="*/ 2 w 22"/>
                <a:gd name="T7" fmla="*/ 0 h 33"/>
                <a:gd name="T8" fmla="*/ 0 w 22"/>
                <a:gd name="T9" fmla="*/ 30 h 33"/>
                <a:gd name="T10" fmla="*/ 0 60000 65536"/>
                <a:gd name="T11" fmla="*/ 0 60000 65536"/>
                <a:gd name="T12" fmla="*/ 0 60000 65536"/>
                <a:gd name="T13" fmla="*/ 0 60000 65536"/>
                <a:gd name="T14" fmla="*/ 0 60000 65536"/>
                <a:gd name="T15" fmla="*/ 0 w 22"/>
                <a:gd name="T16" fmla="*/ 0 h 33"/>
                <a:gd name="T17" fmla="*/ 22 w 22"/>
                <a:gd name="T18" fmla="*/ 33 h 33"/>
              </a:gdLst>
              <a:ahLst/>
              <a:cxnLst>
                <a:cxn ang="T10">
                  <a:pos x="T0" y="T1"/>
                </a:cxn>
                <a:cxn ang="T11">
                  <a:pos x="T2" y="T3"/>
                </a:cxn>
                <a:cxn ang="T12">
                  <a:pos x="T4" y="T5"/>
                </a:cxn>
                <a:cxn ang="T13">
                  <a:pos x="T6" y="T7"/>
                </a:cxn>
                <a:cxn ang="T14">
                  <a:pos x="T8" y="T9"/>
                </a:cxn>
              </a:cxnLst>
              <a:rect l="T15" t="T16" r="T17" b="T18"/>
              <a:pathLst>
                <a:path w="22" h="33">
                  <a:moveTo>
                    <a:pt x="0" y="30"/>
                  </a:moveTo>
                  <a:lnTo>
                    <a:pt x="19" y="32"/>
                  </a:lnTo>
                  <a:lnTo>
                    <a:pt x="21" y="0"/>
                  </a:lnTo>
                  <a:lnTo>
                    <a:pt x="2" y="0"/>
                  </a:lnTo>
                  <a:lnTo>
                    <a:pt x="0" y="3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52" name="Freeform 49"/>
            <p:cNvSpPr>
              <a:spLocks/>
            </p:cNvSpPr>
            <p:nvPr/>
          </p:nvSpPr>
          <p:spPr bwMode="auto">
            <a:xfrm>
              <a:off x="1593" y="2608"/>
              <a:ext cx="19" cy="33"/>
            </a:xfrm>
            <a:custGeom>
              <a:avLst/>
              <a:gdLst>
                <a:gd name="T0" fmla="*/ 0 w 19"/>
                <a:gd name="T1" fmla="*/ 31 h 33"/>
                <a:gd name="T2" fmla="*/ 18 w 19"/>
                <a:gd name="T3" fmla="*/ 32 h 33"/>
                <a:gd name="T4" fmla="*/ 1 w 19"/>
                <a:gd name="T5" fmla="*/ 0 h 33"/>
                <a:gd name="T6" fmla="*/ 0 w 19"/>
                <a:gd name="T7" fmla="*/ 3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1"/>
                  </a:moveTo>
                  <a:lnTo>
                    <a:pt x="18" y="32"/>
                  </a:lnTo>
                  <a:lnTo>
                    <a:pt x="1" y="0"/>
                  </a:lnTo>
                  <a:lnTo>
                    <a:pt x="0" y="3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53" name="Freeform 50"/>
            <p:cNvSpPr>
              <a:spLocks/>
            </p:cNvSpPr>
            <p:nvPr/>
          </p:nvSpPr>
          <p:spPr bwMode="auto">
            <a:xfrm>
              <a:off x="1596" y="2608"/>
              <a:ext cx="19" cy="33"/>
            </a:xfrm>
            <a:custGeom>
              <a:avLst/>
              <a:gdLst>
                <a:gd name="T0" fmla="*/ 15 w 19"/>
                <a:gd name="T1" fmla="*/ 32 h 33"/>
                <a:gd name="T2" fmla="*/ 0 w 19"/>
                <a:gd name="T3" fmla="*/ 0 h 33"/>
                <a:gd name="T4" fmla="*/ 18 w 19"/>
                <a:gd name="T5" fmla="*/ 1 h 33"/>
                <a:gd name="T6" fmla="*/ 15 w 19"/>
                <a:gd name="T7" fmla="*/ 32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15" y="32"/>
                  </a:moveTo>
                  <a:lnTo>
                    <a:pt x="0" y="0"/>
                  </a:lnTo>
                  <a:lnTo>
                    <a:pt x="18" y="1"/>
                  </a:lnTo>
                  <a:lnTo>
                    <a:pt x="15" y="3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54" name="Freeform 51"/>
            <p:cNvSpPr>
              <a:spLocks/>
            </p:cNvSpPr>
            <p:nvPr/>
          </p:nvSpPr>
          <p:spPr bwMode="auto">
            <a:xfrm>
              <a:off x="1593" y="2608"/>
              <a:ext cx="22" cy="33"/>
            </a:xfrm>
            <a:custGeom>
              <a:avLst/>
              <a:gdLst>
                <a:gd name="T0" fmla="*/ 0 w 22"/>
                <a:gd name="T1" fmla="*/ 31 h 33"/>
                <a:gd name="T2" fmla="*/ 18 w 22"/>
                <a:gd name="T3" fmla="*/ 32 h 33"/>
                <a:gd name="T4" fmla="*/ 21 w 22"/>
                <a:gd name="T5" fmla="*/ 1 h 33"/>
                <a:gd name="T6" fmla="*/ 1 w 22"/>
                <a:gd name="T7" fmla="*/ 0 h 33"/>
                <a:gd name="T8" fmla="*/ 0 w 22"/>
                <a:gd name="T9" fmla="*/ 31 h 33"/>
                <a:gd name="T10" fmla="*/ 0 60000 65536"/>
                <a:gd name="T11" fmla="*/ 0 60000 65536"/>
                <a:gd name="T12" fmla="*/ 0 60000 65536"/>
                <a:gd name="T13" fmla="*/ 0 60000 65536"/>
                <a:gd name="T14" fmla="*/ 0 60000 65536"/>
                <a:gd name="T15" fmla="*/ 0 w 22"/>
                <a:gd name="T16" fmla="*/ 0 h 33"/>
                <a:gd name="T17" fmla="*/ 22 w 22"/>
                <a:gd name="T18" fmla="*/ 33 h 33"/>
              </a:gdLst>
              <a:ahLst/>
              <a:cxnLst>
                <a:cxn ang="T10">
                  <a:pos x="T0" y="T1"/>
                </a:cxn>
                <a:cxn ang="T11">
                  <a:pos x="T2" y="T3"/>
                </a:cxn>
                <a:cxn ang="T12">
                  <a:pos x="T4" y="T5"/>
                </a:cxn>
                <a:cxn ang="T13">
                  <a:pos x="T6" y="T7"/>
                </a:cxn>
                <a:cxn ang="T14">
                  <a:pos x="T8" y="T9"/>
                </a:cxn>
              </a:cxnLst>
              <a:rect l="T15" t="T16" r="T17" b="T18"/>
              <a:pathLst>
                <a:path w="22" h="33">
                  <a:moveTo>
                    <a:pt x="0" y="31"/>
                  </a:moveTo>
                  <a:lnTo>
                    <a:pt x="18" y="32"/>
                  </a:lnTo>
                  <a:lnTo>
                    <a:pt x="21" y="1"/>
                  </a:lnTo>
                  <a:lnTo>
                    <a:pt x="1" y="0"/>
                  </a:lnTo>
                  <a:lnTo>
                    <a:pt x="0" y="3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55" name="Freeform 52"/>
            <p:cNvSpPr>
              <a:spLocks/>
            </p:cNvSpPr>
            <p:nvPr/>
          </p:nvSpPr>
          <p:spPr bwMode="auto">
            <a:xfrm>
              <a:off x="1596" y="2579"/>
              <a:ext cx="19" cy="32"/>
            </a:xfrm>
            <a:custGeom>
              <a:avLst/>
              <a:gdLst>
                <a:gd name="T0" fmla="*/ 0 w 19"/>
                <a:gd name="T1" fmla="*/ 29 h 32"/>
                <a:gd name="T2" fmla="*/ 18 w 19"/>
                <a:gd name="T3" fmla="*/ 31 h 32"/>
                <a:gd name="T4" fmla="*/ 2 w 19"/>
                <a:gd name="T5" fmla="*/ 0 h 32"/>
                <a:gd name="T6" fmla="*/ 0 w 19"/>
                <a:gd name="T7" fmla="*/ 29 h 32"/>
                <a:gd name="T8" fmla="*/ 0 60000 65536"/>
                <a:gd name="T9" fmla="*/ 0 60000 65536"/>
                <a:gd name="T10" fmla="*/ 0 60000 65536"/>
                <a:gd name="T11" fmla="*/ 0 60000 65536"/>
                <a:gd name="T12" fmla="*/ 0 w 19"/>
                <a:gd name="T13" fmla="*/ 0 h 32"/>
                <a:gd name="T14" fmla="*/ 19 w 19"/>
                <a:gd name="T15" fmla="*/ 32 h 32"/>
              </a:gdLst>
              <a:ahLst/>
              <a:cxnLst>
                <a:cxn ang="T8">
                  <a:pos x="T0" y="T1"/>
                </a:cxn>
                <a:cxn ang="T9">
                  <a:pos x="T2" y="T3"/>
                </a:cxn>
                <a:cxn ang="T10">
                  <a:pos x="T4" y="T5"/>
                </a:cxn>
                <a:cxn ang="T11">
                  <a:pos x="T6" y="T7"/>
                </a:cxn>
              </a:cxnLst>
              <a:rect l="T12" t="T13" r="T14" b="T15"/>
              <a:pathLst>
                <a:path w="19" h="32">
                  <a:moveTo>
                    <a:pt x="0" y="29"/>
                  </a:moveTo>
                  <a:lnTo>
                    <a:pt x="18" y="31"/>
                  </a:lnTo>
                  <a:lnTo>
                    <a:pt x="2" y="0"/>
                  </a:lnTo>
                  <a:lnTo>
                    <a:pt x="0" y="2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56" name="Freeform 53"/>
            <p:cNvSpPr>
              <a:spLocks/>
            </p:cNvSpPr>
            <p:nvPr/>
          </p:nvSpPr>
          <p:spPr bwMode="auto">
            <a:xfrm>
              <a:off x="1597" y="2579"/>
              <a:ext cx="23" cy="32"/>
            </a:xfrm>
            <a:custGeom>
              <a:avLst/>
              <a:gdLst>
                <a:gd name="T0" fmla="*/ 18 w 23"/>
                <a:gd name="T1" fmla="*/ 31 h 32"/>
                <a:gd name="T2" fmla="*/ 0 w 23"/>
                <a:gd name="T3" fmla="*/ 0 h 32"/>
                <a:gd name="T4" fmla="*/ 22 w 23"/>
                <a:gd name="T5" fmla="*/ 1 h 32"/>
                <a:gd name="T6" fmla="*/ 18 w 23"/>
                <a:gd name="T7" fmla="*/ 31 h 32"/>
                <a:gd name="T8" fmla="*/ 0 60000 65536"/>
                <a:gd name="T9" fmla="*/ 0 60000 65536"/>
                <a:gd name="T10" fmla="*/ 0 60000 65536"/>
                <a:gd name="T11" fmla="*/ 0 60000 65536"/>
                <a:gd name="T12" fmla="*/ 0 w 23"/>
                <a:gd name="T13" fmla="*/ 0 h 32"/>
                <a:gd name="T14" fmla="*/ 23 w 23"/>
                <a:gd name="T15" fmla="*/ 32 h 32"/>
              </a:gdLst>
              <a:ahLst/>
              <a:cxnLst>
                <a:cxn ang="T8">
                  <a:pos x="T0" y="T1"/>
                </a:cxn>
                <a:cxn ang="T9">
                  <a:pos x="T2" y="T3"/>
                </a:cxn>
                <a:cxn ang="T10">
                  <a:pos x="T4" y="T5"/>
                </a:cxn>
                <a:cxn ang="T11">
                  <a:pos x="T6" y="T7"/>
                </a:cxn>
              </a:cxnLst>
              <a:rect l="T12" t="T13" r="T14" b="T15"/>
              <a:pathLst>
                <a:path w="23" h="32">
                  <a:moveTo>
                    <a:pt x="18" y="31"/>
                  </a:moveTo>
                  <a:lnTo>
                    <a:pt x="0" y="0"/>
                  </a:lnTo>
                  <a:lnTo>
                    <a:pt x="22" y="1"/>
                  </a:lnTo>
                  <a:lnTo>
                    <a:pt x="18" y="3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57" name="Freeform 54"/>
            <p:cNvSpPr>
              <a:spLocks/>
            </p:cNvSpPr>
            <p:nvPr/>
          </p:nvSpPr>
          <p:spPr bwMode="auto">
            <a:xfrm>
              <a:off x="1596" y="2579"/>
              <a:ext cx="24" cy="32"/>
            </a:xfrm>
            <a:custGeom>
              <a:avLst/>
              <a:gdLst>
                <a:gd name="T0" fmla="*/ 0 w 24"/>
                <a:gd name="T1" fmla="*/ 29 h 32"/>
                <a:gd name="T2" fmla="*/ 20 w 24"/>
                <a:gd name="T3" fmla="*/ 31 h 32"/>
                <a:gd name="T4" fmla="*/ 23 w 24"/>
                <a:gd name="T5" fmla="*/ 1 h 32"/>
                <a:gd name="T6" fmla="*/ 2 w 24"/>
                <a:gd name="T7" fmla="*/ 0 h 32"/>
                <a:gd name="T8" fmla="*/ 0 w 24"/>
                <a:gd name="T9" fmla="*/ 29 h 32"/>
                <a:gd name="T10" fmla="*/ 0 60000 65536"/>
                <a:gd name="T11" fmla="*/ 0 60000 65536"/>
                <a:gd name="T12" fmla="*/ 0 60000 65536"/>
                <a:gd name="T13" fmla="*/ 0 60000 65536"/>
                <a:gd name="T14" fmla="*/ 0 60000 65536"/>
                <a:gd name="T15" fmla="*/ 0 w 24"/>
                <a:gd name="T16" fmla="*/ 0 h 32"/>
                <a:gd name="T17" fmla="*/ 24 w 24"/>
                <a:gd name="T18" fmla="*/ 32 h 32"/>
              </a:gdLst>
              <a:ahLst/>
              <a:cxnLst>
                <a:cxn ang="T10">
                  <a:pos x="T0" y="T1"/>
                </a:cxn>
                <a:cxn ang="T11">
                  <a:pos x="T2" y="T3"/>
                </a:cxn>
                <a:cxn ang="T12">
                  <a:pos x="T4" y="T5"/>
                </a:cxn>
                <a:cxn ang="T13">
                  <a:pos x="T6" y="T7"/>
                </a:cxn>
                <a:cxn ang="T14">
                  <a:pos x="T8" y="T9"/>
                </a:cxn>
              </a:cxnLst>
              <a:rect l="T15" t="T16" r="T17" b="T18"/>
              <a:pathLst>
                <a:path w="24" h="32">
                  <a:moveTo>
                    <a:pt x="0" y="29"/>
                  </a:moveTo>
                  <a:lnTo>
                    <a:pt x="20" y="31"/>
                  </a:lnTo>
                  <a:lnTo>
                    <a:pt x="23" y="1"/>
                  </a:lnTo>
                  <a:lnTo>
                    <a:pt x="2" y="0"/>
                  </a:lnTo>
                  <a:lnTo>
                    <a:pt x="0" y="29"/>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58" name="Freeform 55"/>
            <p:cNvSpPr>
              <a:spLocks/>
            </p:cNvSpPr>
            <p:nvPr/>
          </p:nvSpPr>
          <p:spPr bwMode="auto">
            <a:xfrm>
              <a:off x="1597" y="2551"/>
              <a:ext cx="23" cy="31"/>
            </a:xfrm>
            <a:custGeom>
              <a:avLst/>
              <a:gdLst>
                <a:gd name="T0" fmla="*/ 0 w 23"/>
                <a:gd name="T1" fmla="*/ 28 h 31"/>
                <a:gd name="T2" fmla="*/ 22 w 23"/>
                <a:gd name="T3" fmla="*/ 30 h 31"/>
                <a:gd name="T4" fmla="*/ 3 w 23"/>
                <a:gd name="T5" fmla="*/ 0 h 31"/>
                <a:gd name="T6" fmla="*/ 0 w 23"/>
                <a:gd name="T7" fmla="*/ 28 h 31"/>
                <a:gd name="T8" fmla="*/ 0 60000 65536"/>
                <a:gd name="T9" fmla="*/ 0 60000 65536"/>
                <a:gd name="T10" fmla="*/ 0 60000 65536"/>
                <a:gd name="T11" fmla="*/ 0 60000 65536"/>
                <a:gd name="T12" fmla="*/ 0 w 23"/>
                <a:gd name="T13" fmla="*/ 0 h 31"/>
                <a:gd name="T14" fmla="*/ 23 w 23"/>
                <a:gd name="T15" fmla="*/ 31 h 31"/>
              </a:gdLst>
              <a:ahLst/>
              <a:cxnLst>
                <a:cxn ang="T8">
                  <a:pos x="T0" y="T1"/>
                </a:cxn>
                <a:cxn ang="T9">
                  <a:pos x="T2" y="T3"/>
                </a:cxn>
                <a:cxn ang="T10">
                  <a:pos x="T4" y="T5"/>
                </a:cxn>
                <a:cxn ang="T11">
                  <a:pos x="T6" y="T7"/>
                </a:cxn>
              </a:cxnLst>
              <a:rect l="T12" t="T13" r="T14" b="T15"/>
              <a:pathLst>
                <a:path w="23" h="31">
                  <a:moveTo>
                    <a:pt x="0" y="28"/>
                  </a:moveTo>
                  <a:lnTo>
                    <a:pt x="22" y="30"/>
                  </a:lnTo>
                  <a:lnTo>
                    <a:pt x="3" y="0"/>
                  </a:lnTo>
                  <a:lnTo>
                    <a:pt x="0" y="2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59" name="Freeform 56"/>
            <p:cNvSpPr>
              <a:spLocks/>
            </p:cNvSpPr>
            <p:nvPr/>
          </p:nvSpPr>
          <p:spPr bwMode="auto">
            <a:xfrm>
              <a:off x="1601" y="2551"/>
              <a:ext cx="19" cy="31"/>
            </a:xfrm>
            <a:custGeom>
              <a:avLst/>
              <a:gdLst>
                <a:gd name="T0" fmla="*/ 16 w 19"/>
                <a:gd name="T1" fmla="*/ 30 h 31"/>
                <a:gd name="T2" fmla="*/ 0 w 19"/>
                <a:gd name="T3" fmla="*/ 0 h 31"/>
                <a:gd name="T4" fmla="*/ 18 w 19"/>
                <a:gd name="T5" fmla="*/ 1 h 31"/>
                <a:gd name="T6" fmla="*/ 16 w 19"/>
                <a:gd name="T7" fmla="*/ 30 h 31"/>
                <a:gd name="T8" fmla="*/ 0 60000 65536"/>
                <a:gd name="T9" fmla="*/ 0 60000 65536"/>
                <a:gd name="T10" fmla="*/ 0 60000 65536"/>
                <a:gd name="T11" fmla="*/ 0 60000 65536"/>
                <a:gd name="T12" fmla="*/ 0 w 19"/>
                <a:gd name="T13" fmla="*/ 0 h 31"/>
                <a:gd name="T14" fmla="*/ 19 w 19"/>
                <a:gd name="T15" fmla="*/ 31 h 31"/>
              </a:gdLst>
              <a:ahLst/>
              <a:cxnLst>
                <a:cxn ang="T8">
                  <a:pos x="T0" y="T1"/>
                </a:cxn>
                <a:cxn ang="T9">
                  <a:pos x="T2" y="T3"/>
                </a:cxn>
                <a:cxn ang="T10">
                  <a:pos x="T4" y="T5"/>
                </a:cxn>
                <a:cxn ang="T11">
                  <a:pos x="T6" y="T7"/>
                </a:cxn>
              </a:cxnLst>
              <a:rect l="T12" t="T13" r="T14" b="T15"/>
              <a:pathLst>
                <a:path w="19" h="31">
                  <a:moveTo>
                    <a:pt x="16" y="30"/>
                  </a:moveTo>
                  <a:lnTo>
                    <a:pt x="0" y="0"/>
                  </a:lnTo>
                  <a:lnTo>
                    <a:pt x="18" y="1"/>
                  </a:lnTo>
                  <a:lnTo>
                    <a:pt x="16" y="3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60" name="Freeform 57"/>
            <p:cNvSpPr>
              <a:spLocks/>
            </p:cNvSpPr>
            <p:nvPr/>
          </p:nvSpPr>
          <p:spPr bwMode="auto">
            <a:xfrm>
              <a:off x="1597" y="2551"/>
              <a:ext cx="23" cy="31"/>
            </a:xfrm>
            <a:custGeom>
              <a:avLst/>
              <a:gdLst>
                <a:gd name="T0" fmla="*/ 0 w 23"/>
                <a:gd name="T1" fmla="*/ 28 h 31"/>
                <a:gd name="T2" fmla="*/ 20 w 23"/>
                <a:gd name="T3" fmla="*/ 30 h 31"/>
                <a:gd name="T4" fmla="*/ 22 w 23"/>
                <a:gd name="T5" fmla="*/ 1 h 31"/>
                <a:gd name="T6" fmla="*/ 2 w 23"/>
                <a:gd name="T7" fmla="*/ 0 h 31"/>
                <a:gd name="T8" fmla="*/ 0 w 23"/>
                <a:gd name="T9" fmla="*/ 28 h 31"/>
                <a:gd name="T10" fmla="*/ 0 60000 65536"/>
                <a:gd name="T11" fmla="*/ 0 60000 65536"/>
                <a:gd name="T12" fmla="*/ 0 60000 65536"/>
                <a:gd name="T13" fmla="*/ 0 60000 65536"/>
                <a:gd name="T14" fmla="*/ 0 60000 65536"/>
                <a:gd name="T15" fmla="*/ 0 w 23"/>
                <a:gd name="T16" fmla="*/ 0 h 31"/>
                <a:gd name="T17" fmla="*/ 23 w 23"/>
                <a:gd name="T18" fmla="*/ 31 h 31"/>
              </a:gdLst>
              <a:ahLst/>
              <a:cxnLst>
                <a:cxn ang="T10">
                  <a:pos x="T0" y="T1"/>
                </a:cxn>
                <a:cxn ang="T11">
                  <a:pos x="T2" y="T3"/>
                </a:cxn>
                <a:cxn ang="T12">
                  <a:pos x="T4" y="T5"/>
                </a:cxn>
                <a:cxn ang="T13">
                  <a:pos x="T6" y="T7"/>
                </a:cxn>
                <a:cxn ang="T14">
                  <a:pos x="T8" y="T9"/>
                </a:cxn>
              </a:cxnLst>
              <a:rect l="T15" t="T16" r="T17" b="T18"/>
              <a:pathLst>
                <a:path w="23" h="31">
                  <a:moveTo>
                    <a:pt x="0" y="28"/>
                  </a:moveTo>
                  <a:lnTo>
                    <a:pt x="20" y="30"/>
                  </a:lnTo>
                  <a:lnTo>
                    <a:pt x="22" y="1"/>
                  </a:lnTo>
                  <a:lnTo>
                    <a:pt x="2" y="0"/>
                  </a:lnTo>
                  <a:lnTo>
                    <a:pt x="0" y="28"/>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61" name="Freeform 58"/>
            <p:cNvSpPr>
              <a:spLocks/>
            </p:cNvSpPr>
            <p:nvPr/>
          </p:nvSpPr>
          <p:spPr bwMode="auto">
            <a:xfrm>
              <a:off x="1601" y="2525"/>
              <a:ext cx="19" cy="30"/>
            </a:xfrm>
            <a:custGeom>
              <a:avLst/>
              <a:gdLst>
                <a:gd name="T0" fmla="*/ 0 w 19"/>
                <a:gd name="T1" fmla="*/ 27 h 30"/>
                <a:gd name="T2" fmla="*/ 18 w 19"/>
                <a:gd name="T3" fmla="*/ 29 h 30"/>
                <a:gd name="T4" fmla="*/ 1 w 19"/>
                <a:gd name="T5" fmla="*/ 0 h 30"/>
                <a:gd name="T6" fmla="*/ 0 w 19"/>
                <a:gd name="T7" fmla="*/ 27 h 30"/>
                <a:gd name="T8" fmla="*/ 0 60000 65536"/>
                <a:gd name="T9" fmla="*/ 0 60000 65536"/>
                <a:gd name="T10" fmla="*/ 0 60000 65536"/>
                <a:gd name="T11" fmla="*/ 0 60000 65536"/>
                <a:gd name="T12" fmla="*/ 0 w 19"/>
                <a:gd name="T13" fmla="*/ 0 h 30"/>
                <a:gd name="T14" fmla="*/ 19 w 19"/>
                <a:gd name="T15" fmla="*/ 30 h 30"/>
              </a:gdLst>
              <a:ahLst/>
              <a:cxnLst>
                <a:cxn ang="T8">
                  <a:pos x="T0" y="T1"/>
                </a:cxn>
                <a:cxn ang="T9">
                  <a:pos x="T2" y="T3"/>
                </a:cxn>
                <a:cxn ang="T10">
                  <a:pos x="T4" y="T5"/>
                </a:cxn>
                <a:cxn ang="T11">
                  <a:pos x="T6" y="T7"/>
                </a:cxn>
              </a:cxnLst>
              <a:rect l="T12" t="T13" r="T14" b="T15"/>
              <a:pathLst>
                <a:path w="19" h="30">
                  <a:moveTo>
                    <a:pt x="0" y="27"/>
                  </a:moveTo>
                  <a:lnTo>
                    <a:pt x="18" y="29"/>
                  </a:lnTo>
                  <a:lnTo>
                    <a:pt x="1" y="0"/>
                  </a:lnTo>
                  <a:lnTo>
                    <a:pt x="0" y="2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62" name="Freeform 59"/>
            <p:cNvSpPr>
              <a:spLocks/>
            </p:cNvSpPr>
            <p:nvPr/>
          </p:nvSpPr>
          <p:spPr bwMode="auto">
            <a:xfrm>
              <a:off x="1603" y="2525"/>
              <a:ext cx="21" cy="30"/>
            </a:xfrm>
            <a:custGeom>
              <a:avLst/>
              <a:gdLst>
                <a:gd name="T0" fmla="*/ 17 w 21"/>
                <a:gd name="T1" fmla="*/ 29 h 30"/>
                <a:gd name="T2" fmla="*/ 0 w 21"/>
                <a:gd name="T3" fmla="*/ 0 h 30"/>
                <a:gd name="T4" fmla="*/ 20 w 21"/>
                <a:gd name="T5" fmla="*/ 0 h 30"/>
                <a:gd name="T6" fmla="*/ 17 w 21"/>
                <a:gd name="T7" fmla="*/ 29 h 30"/>
                <a:gd name="T8" fmla="*/ 0 60000 65536"/>
                <a:gd name="T9" fmla="*/ 0 60000 65536"/>
                <a:gd name="T10" fmla="*/ 0 60000 65536"/>
                <a:gd name="T11" fmla="*/ 0 60000 65536"/>
                <a:gd name="T12" fmla="*/ 0 w 21"/>
                <a:gd name="T13" fmla="*/ 0 h 30"/>
                <a:gd name="T14" fmla="*/ 21 w 21"/>
                <a:gd name="T15" fmla="*/ 30 h 30"/>
              </a:gdLst>
              <a:ahLst/>
              <a:cxnLst>
                <a:cxn ang="T8">
                  <a:pos x="T0" y="T1"/>
                </a:cxn>
                <a:cxn ang="T9">
                  <a:pos x="T2" y="T3"/>
                </a:cxn>
                <a:cxn ang="T10">
                  <a:pos x="T4" y="T5"/>
                </a:cxn>
                <a:cxn ang="T11">
                  <a:pos x="T6" y="T7"/>
                </a:cxn>
              </a:cxnLst>
              <a:rect l="T12" t="T13" r="T14" b="T15"/>
              <a:pathLst>
                <a:path w="21" h="30">
                  <a:moveTo>
                    <a:pt x="17" y="29"/>
                  </a:moveTo>
                  <a:lnTo>
                    <a:pt x="0" y="0"/>
                  </a:lnTo>
                  <a:lnTo>
                    <a:pt x="20" y="0"/>
                  </a:lnTo>
                  <a:lnTo>
                    <a:pt x="17" y="2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63" name="Freeform 60"/>
            <p:cNvSpPr>
              <a:spLocks/>
            </p:cNvSpPr>
            <p:nvPr/>
          </p:nvSpPr>
          <p:spPr bwMode="auto">
            <a:xfrm>
              <a:off x="1601" y="2525"/>
              <a:ext cx="23" cy="30"/>
            </a:xfrm>
            <a:custGeom>
              <a:avLst/>
              <a:gdLst>
                <a:gd name="T0" fmla="*/ 0 w 23"/>
                <a:gd name="T1" fmla="*/ 27 h 30"/>
                <a:gd name="T2" fmla="*/ 19 w 23"/>
                <a:gd name="T3" fmla="*/ 29 h 30"/>
                <a:gd name="T4" fmla="*/ 22 w 23"/>
                <a:gd name="T5" fmla="*/ 0 h 30"/>
                <a:gd name="T6" fmla="*/ 1 w 23"/>
                <a:gd name="T7" fmla="*/ 0 h 30"/>
                <a:gd name="T8" fmla="*/ 0 w 23"/>
                <a:gd name="T9" fmla="*/ 27 h 30"/>
                <a:gd name="T10" fmla="*/ 0 60000 65536"/>
                <a:gd name="T11" fmla="*/ 0 60000 65536"/>
                <a:gd name="T12" fmla="*/ 0 60000 65536"/>
                <a:gd name="T13" fmla="*/ 0 60000 65536"/>
                <a:gd name="T14" fmla="*/ 0 60000 65536"/>
                <a:gd name="T15" fmla="*/ 0 w 23"/>
                <a:gd name="T16" fmla="*/ 0 h 30"/>
                <a:gd name="T17" fmla="*/ 23 w 23"/>
                <a:gd name="T18" fmla="*/ 30 h 30"/>
              </a:gdLst>
              <a:ahLst/>
              <a:cxnLst>
                <a:cxn ang="T10">
                  <a:pos x="T0" y="T1"/>
                </a:cxn>
                <a:cxn ang="T11">
                  <a:pos x="T2" y="T3"/>
                </a:cxn>
                <a:cxn ang="T12">
                  <a:pos x="T4" y="T5"/>
                </a:cxn>
                <a:cxn ang="T13">
                  <a:pos x="T6" y="T7"/>
                </a:cxn>
                <a:cxn ang="T14">
                  <a:pos x="T8" y="T9"/>
                </a:cxn>
              </a:cxnLst>
              <a:rect l="T15" t="T16" r="T17" b="T18"/>
              <a:pathLst>
                <a:path w="23" h="30">
                  <a:moveTo>
                    <a:pt x="0" y="27"/>
                  </a:moveTo>
                  <a:lnTo>
                    <a:pt x="19" y="29"/>
                  </a:lnTo>
                  <a:lnTo>
                    <a:pt x="22" y="0"/>
                  </a:lnTo>
                  <a:lnTo>
                    <a:pt x="1" y="0"/>
                  </a:lnTo>
                  <a:lnTo>
                    <a:pt x="0" y="27"/>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64" name="Freeform 61"/>
            <p:cNvSpPr>
              <a:spLocks/>
            </p:cNvSpPr>
            <p:nvPr/>
          </p:nvSpPr>
          <p:spPr bwMode="auto">
            <a:xfrm>
              <a:off x="1603" y="2498"/>
              <a:ext cx="21" cy="28"/>
            </a:xfrm>
            <a:custGeom>
              <a:avLst/>
              <a:gdLst>
                <a:gd name="T0" fmla="*/ 0 w 21"/>
                <a:gd name="T1" fmla="*/ 26 h 28"/>
                <a:gd name="T2" fmla="*/ 20 w 21"/>
                <a:gd name="T3" fmla="*/ 27 h 28"/>
                <a:gd name="T4" fmla="*/ 2 w 21"/>
                <a:gd name="T5" fmla="*/ 0 h 28"/>
                <a:gd name="T6" fmla="*/ 0 w 21"/>
                <a:gd name="T7" fmla="*/ 26 h 28"/>
                <a:gd name="T8" fmla="*/ 0 60000 65536"/>
                <a:gd name="T9" fmla="*/ 0 60000 65536"/>
                <a:gd name="T10" fmla="*/ 0 60000 65536"/>
                <a:gd name="T11" fmla="*/ 0 60000 65536"/>
                <a:gd name="T12" fmla="*/ 0 w 21"/>
                <a:gd name="T13" fmla="*/ 0 h 28"/>
                <a:gd name="T14" fmla="*/ 21 w 21"/>
                <a:gd name="T15" fmla="*/ 28 h 28"/>
              </a:gdLst>
              <a:ahLst/>
              <a:cxnLst>
                <a:cxn ang="T8">
                  <a:pos x="T0" y="T1"/>
                </a:cxn>
                <a:cxn ang="T9">
                  <a:pos x="T2" y="T3"/>
                </a:cxn>
                <a:cxn ang="T10">
                  <a:pos x="T4" y="T5"/>
                </a:cxn>
                <a:cxn ang="T11">
                  <a:pos x="T6" y="T7"/>
                </a:cxn>
              </a:cxnLst>
              <a:rect l="T12" t="T13" r="T14" b="T15"/>
              <a:pathLst>
                <a:path w="21" h="28">
                  <a:moveTo>
                    <a:pt x="0" y="26"/>
                  </a:moveTo>
                  <a:lnTo>
                    <a:pt x="20" y="27"/>
                  </a:lnTo>
                  <a:lnTo>
                    <a:pt x="2" y="0"/>
                  </a:lnTo>
                  <a:lnTo>
                    <a:pt x="0" y="2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65" name="Freeform 62"/>
            <p:cNvSpPr>
              <a:spLocks/>
            </p:cNvSpPr>
            <p:nvPr/>
          </p:nvSpPr>
          <p:spPr bwMode="auto">
            <a:xfrm>
              <a:off x="1605" y="2498"/>
              <a:ext cx="19" cy="28"/>
            </a:xfrm>
            <a:custGeom>
              <a:avLst/>
              <a:gdLst>
                <a:gd name="T0" fmla="*/ 16 w 19"/>
                <a:gd name="T1" fmla="*/ 27 h 28"/>
                <a:gd name="T2" fmla="*/ 0 w 19"/>
                <a:gd name="T3" fmla="*/ 0 h 28"/>
                <a:gd name="T4" fmla="*/ 18 w 19"/>
                <a:gd name="T5" fmla="*/ 1 h 28"/>
                <a:gd name="T6" fmla="*/ 16 w 19"/>
                <a:gd name="T7" fmla="*/ 27 h 28"/>
                <a:gd name="T8" fmla="*/ 0 60000 65536"/>
                <a:gd name="T9" fmla="*/ 0 60000 65536"/>
                <a:gd name="T10" fmla="*/ 0 60000 65536"/>
                <a:gd name="T11" fmla="*/ 0 60000 65536"/>
                <a:gd name="T12" fmla="*/ 0 w 19"/>
                <a:gd name="T13" fmla="*/ 0 h 28"/>
                <a:gd name="T14" fmla="*/ 19 w 19"/>
                <a:gd name="T15" fmla="*/ 28 h 28"/>
              </a:gdLst>
              <a:ahLst/>
              <a:cxnLst>
                <a:cxn ang="T8">
                  <a:pos x="T0" y="T1"/>
                </a:cxn>
                <a:cxn ang="T9">
                  <a:pos x="T2" y="T3"/>
                </a:cxn>
                <a:cxn ang="T10">
                  <a:pos x="T4" y="T5"/>
                </a:cxn>
                <a:cxn ang="T11">
                  <a:pos x="T6" y="T7"/>
                </a:cxn>
              </a:cxnLst>
              <a:rect l="T12" t="T13" r="T14" b="T15"/>
              <a:pathLst>
                <a:path w="19" h="28">
                  <a:moveTo>
                    <a:pt x="16" y="27"/>
                  </a:moveTo>
                  <a:lnTo>
                    <a:pt x="0" y="0"/>
                  </a:lnTo>
                  <a:lnTo>
                    <a:pt x="18" y="1"/>
                  </a:lnTo>
                  <a:lnTo>
                    <a:pt x="16" y="2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66" name="Freeform 63"/>
            <p:cNvSpPr>
              <a:spLocks/>
            </p:cNvSpPr>
            <p:nvPr/>
          </p:nvSpPr>
          <p:spPr bwMode="auto">
            <a:xfrm>
              <a:off x="1603" y="2498"/>
              <a:ext cx="21" cy="28"/>
            </a:xfrm>
            <a:custGeom>
              <a:avLst/>
              <a:gdLst>
                <a:gd name="T0" fmla="*/ 0 w 21"/>
                <a:gd name="T1" fmla="*/ 26 h 28"/>
                <a:gd name="T2" fmla="*/ 18 w 21"/>
                <a:gd name="T3" fmla="*/ 27 h 28"/>
                <a:gd name="T4" fmla="*/ 20 w 21"/>
                <a:gd name="T5" fmla="*/ 1 h 28"/>
                <a:gd name="T6" fmla="*/ 2 w 21"/>
                <a:gd name="T7" fmla="*/ 0 h 28"/>
                <a:gd name="T8" fmla="*/ 0 w 21"/>
                <a:gd name="T9" fmla="*/ 26 h 28"/>
                <a:gd name="T10" fmla="*/ 0 60000 65536"/>
                <a:gd name="T11" fmla="*/ 0 60000 65536"/>
                <a:gd name="T12" fmla="*/ 0 60000 65536"/>
                <a:gd name="T13" fmla="*/ 0 60000 65536"/>
                <a:gd name="T14" fmla="*/ 0 60000 65536"/>
                <a:gd name="T15" fmla="*/ 0 w 21"/>
                <a:gd name="T16" fmla="*/ 0 h 28"/>
                <a:gd name="T17" fmla="*/ 21 w 21"/>
                <a:gd name="T18" fmla="*/ 28 h 28"/>
              </a:gdLst>
              <a:ahLst/>
              <a:cxnLst>
                <a:cxn ang="T10">
                  <a:pos x="T0" y="T1"/>
                </a:cxn>
                <a:cxn ang="T11">
                  <a:pos x="T2" y="T3"/>
                </a:cxn>
                <a:cxn ang="T12">
                  <a:pos x="T4" y="T5"/>
                </a:cxn>
                <a:cxn ang="T13">
                  <a:pos x="T6" y="T7"/>
                </a:cxn>
                <a:cxn ang="T14">
                  <a:pos x="T8" y="T9"/>
                </a:cxn>
              </a:cxnLst>
              <a:rect l="T15" t="T16" r="T17" b="T18"/>
              <a:pathLst>
                <a:path w="21" h="28">
                  <a:moveTo>
                    <a:pt x="0" y="26"/>
                  </a:moveTo>
                  <a:lnTo>
                    <a:pt x="18" y="27"/>
                  </a:lnTo>
                  <a:lnTo>
                    <a:pt x="20" y="1"/>
                  </a:lnTo>
                  <a:lnTo>
                    <a:pt x="2" y="0"/>
                  </a:lnTo>
                  <a:lnTo>
                    <a:pt x="0" y="26"/>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67" name="Freeform 64"/>
            <p:cNvSpPr>
              <a:spLocks/>
            </p:cNvSpPr>
            <p:nvPr/>
          </p:nvSpPr>
          <p:spPr bwMode="auto">
            <a:xfrm>
              <a:off x="1605" y="2471"/>
              <a:ext cx="19" cy="31"/>
            </a:xfrm>
            <a:custGeom>
              <a:avLst/>
              <a:gdLst>
                <a:gd name="T0" fmla="*/ 0 w 19"/>
                <a:gd name="T1" fmla="*/ 28 h 31"/>
                <a:gd name="T2" fmla="*/ 18 w 19"/>
                <a:gd name="T3" fmla="*/ 30 h 31"/>
                <a:gd name="T4" fmla="*/ 1 w 19"/>
                <a:gd name="T5" fmla="*/ 0 h 31"/>
                <a:gd name="T6" fmla="*/ 0 w 19"/>
                <a:gd name="T7" fmla="*/ 28 h 31"/>
                <a:gd name="T8" fmla="*/ 0 60000 65536"/>
                <a:gd name="T9" fmla="*/ 0 60000 65536"/>
                <a:gd name="T10" fmla="*/ 0 60000 65536"/>
                <a:gd name="T11" fmla="*/ 0 60000 65536"/>
                <a:gd name="T12" fmla="*/ 0 w 19"/>
                <a:gd name="T13" fmla="*/ 0 h 31"/>
                <a:gd name="T14" fmla="*/ 19 w 19"/>
                <a:gd name="T15" fmla="*/ 31 h 31"/>
              </a:gdLst>
              <a:ahLst/>
              <a:cxnLst>
                <a:cxn ang="T8">
                  <a:pos x="T0" y="T1"/>
                </a:cxn>
                <a:cxn ang="T9">
                  <a:pos x="T2" y="T3"/>
                </a:cxn>
                <a:cxn ang="T10">
                  <a:pos x="T4" y="T5"/>
                </a:cxn>
                <a:cxn ang="T11">
                  <a:pos x="T6" y="T7"/>
                </a:cxn>
              </a:cxnLst>
              <a:rect l="T12" t="T13" r="T14" b="T15"/>
              <a:pathLst>
                <a:path w="19" h="31">
                  <a:moveTo>
                    <a:pt x="0" y="28"/>
                  </a:moveTo>
                  <a:lnTo>
                    <a:pt x="18" y="30"/>
                  </a:lnTo>
                  <a:lnTo>
                    <a:pt x="1" y="0"/>
                  </a:lnTo>
                  <a:lnTo>
                    <a:pt x="0" y="2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68" name="Freeform 65"/>
            <p:cNvSpPr>
              <a:spLocks/>
            </p:cNvSpPr>
            <p:nvPr/>
          </p:nvSpPr>
          <p:spPr bwMode="auto">
            <a:xfrm>
              <a:off x="1607" y="2471"/>
              <a:ext cx="22" cy="31"/>
            </a:xfrm>
            <a:custGeom>
              <a:avLst/>
              <a:gdLst>
                <a:gd name="T0" fmla="*/ 18 w 22"/>
                <a:gd name="T1" fmla="*/ 30 h 31"/>
                <a:gd name="T2" fmla="*/ 0 w 22"/>
                <a:gd name="T3" fmla="*/ 0 h 31"/>
                <a:gd name="T4" fmla="*/ 21 w 22"/>
                <a:gd name="T5" fmla="*/ 1 h 31"/>
                <a:gd name="T6" fmla="*/ 18 w 22"/>
                <a:gd name="T7" fmla="*/ 30 h 31"/>
                <a:gd name="T8" fmla="*/ 0 60000 65536"/>
                <a:gd name="T9" fmla="*/ 0 60000 65536"/>
                <a:gd name="T10" fmla="*/ 0 60000 65536"/>
                <a:gd name="T11" fmla="*/ 0 60000 65536"/>
                <a:gd name="T12" fmla="*/ 0 w 22"/>
                <a:gd name="T13" fmla="*/ 0 h 31"/>
                <a:gd name="T14" fmla="*/ 22 w 22"/>
                <a:gd name="T15" fmla="*/ 31 h 31"/>
              </a:gdLst>
              <a:ahLst/>
              <a:cxnLst>
                <a:cxn ang="T8">
                  <a:pos x="T0" y="T1"/>
                </a:cxn>
                <a:cxn ang="T9">
                  <a:pos x="T2" y="T3"/>
                </a:cxn>
                <a:cxn ang="T10">
                  <a:pos x="T4" y="T5"/>
                </a:cxn>
                <a:cxn ang="T11">
                  <a:pos x="T6" y="T7"/>
                </a:cxn>
              </a:cxnLst>
              <a:rect l="T12" t="T13" r="T14" b="T15"/>
              <a:pathLst>
                <a:path w="22" h="31">
                  <a:moveTo>
                    <a:pt x="18" y="30"/>
                  </a:moveTo>
                  <a:lnTo>
                    <a:pt x="0" y="0"/>
                  </a:lnTo>
                  <a:lnTo>
                    <a:pt x="21" y="1"/>
                  </a:lnTo>
                  <a:lnTo>
                    <a:pt x="18" y="3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69" name="Freeform 66"/>
            <p:cNvSpPr>
              <a:spLocks/>
            </p:cNvSpPr>
            <p:nvPr/>
          </p:nvSpPr>
          <p:spPr bwMode="auto">
            <a:xfrm>
              <a:off x="1605" y="2471"/>
              <a:ext cx="24" cy="31"/>
            </a:xfrm>
            <a:custGeom>
              <a:avLst/>
              <a:gdLst>
                <a:gd name="T0" fmla="*/ 0 w 24"/>
                <a:gd name="T1" fmla="*/ 28 h 31"/>
                <a:gd name="T2" fmla="*/ 20 w 24"/>
                <a:gd name="T3" fmla="*/ 30 h 31"/>
                <a:gd name="T4" fmla="*/ 23 w 24"/>
                <a:gd name="T5" fmla="*/ 1 h 31"/>
                <a:gd name="T6" fmla="*/ 2 w 24"/>
                <a:gd name="T7" fmla="*/ 0 h 31"/>
                <a:gd name="T8" fmla="*/ 0 w 24"/>
                <a:gd name="T9" fmla="*/ 28 h 31"/>
                <a:gd name="T10" fmla="*/ 0 60000 65536"/>
                <a:gd name="T11" fmla="*/ 0 60000 65536"/>
                <a:gd name="T12" fmla="*/ 0 60000 65536"/>
                <a:gd name="T13" fmla="*/ 0 60000 65536"/>
                <a:gd name="T14" fmla="*/ 0 60000 65536"/>
                <a:gd name="T15" fmla="*/ 0 w 24"/>
                <a:gd name="T16" fmla="*/ 0 h 31"/>
                <a:gd name="T17" fmla="*/ 24 w 24"/>
                <a:gd name="T18" fmla="*/ 31 h 31"/>
              </a:gdLst>
              <a:ahLst/>
              <a:cxnLst>
                <a:cxn ang="T10">
                  <a:pos x="T0" y="T1"/>
                </a:cxn>
                <a:cxn ang="T11">
                  <a:pos x="T2" y="T3"/>
                </a:cxn>
                <a:cxn ang="T12">
                  <a:pos x="T4" y="T5"/>
                </a:cxn>
                <a:cxn ang="T13">
                  <a:pos x="T6" y="T7"/>
                </a:cxn>
                <a:cxn ang="T14">
                  <a:pos x="T8" y="T9"/>
                </a:cxn>
              </a:cxnLst>
              <a:rect l="T15" t="T16" r="T17" b="T18"/>
              <a:pathLst>
                <a:path w="24" h="31">
                  <a:moveTo>
                    <a:pt x="0" y="28"/>
                  </a:moveTo>
                  <a:lnTo>
                    <a:pt x="20" y="30"/>
                  </a:lnTo>
                  <a:lnTo>
                    <a:pt x="23" y="1"/>
                  </a:lnTo>
                  <a:lnTo>
                    <a:pt x="2" y="0"/>
                  </a:lnTo>
                  <a:lnTo>
                    <a:pt x="0" y="28"/>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70" name="Freeform 67"/>
            <p:cNvSpPr>
              <a:spLocks/>
            </p:cNvSpPr>
            <p:nvPr/>
          </p:nvSpPr>
          <p:spPr bwMode="auto">
            <a:xfrm>
              <a:off x="1607" y="2447"/>
              <a:ext cx="22" cy="27"/>
            </a:xfrm>
            <a:custGeom>
              <a:avLst/>
              <a:gdLst>
                <a:gd name="T0" fmla="*/ 0 w 22"/>
                <a:gd name="T1" fmla="*/ 24 h 27"/>
                <a:gd name="T2" fmla="*/ 21 w 22"/>
                <a:gd name="T3" fmla="*/ 26 h 27"/>
                <a:gd name="T4" fmla="*/ 3 w 22"/>
                <a:gd name="T5" fmla="*/ 0 h 27"/>
                <a:gd name="T6" fmla="*/ 0 w 22"/>
                <a:gd name="T7" fmla="*/ 24 h 27"/>
                <a:gd name="T8" fmla="*/ 0 60000 65536"/>
                <a:gd name="T9" fmla="*/ 0 60000 65536"/>
                <a:gd name="T10" fmla="*/ 0 60000 65536"/>
                <a:gd name="T11" fmla="*/ 0 60000 65536"/>
                <a:gd name="T12" fmla="*/ 0 w 22"/>
                <a:gd name="T13" fmla="*/ 0 h 27"/>
                <a:gd name="T14" fmla="*/ 22 w 22"/>
                <a:gd name="T15" fmla="*/ 27 h 27"/>
              </a:gdLst>
              <a:ahLst/>
              <a:cxnLst>
                <a:cxn ang="T8">
                  <a:pos x="T0" y="T1"/>
                </a:cxn>
                <a:cxn ang="T9">
                  <a:pos x="T2" y="T3"/>
                </a:cxn>
                <a:cxn ang="T10">
                  <a:pos x="T4" y="T5"/>
                </a:cxn>
                <a:cxn ang="T11">
                  <a:pos x="T6" y="T7"/>
                </a:cxn>
              </a:cxnLst>
              <a:rect l="T12" t="T13" r="T14" b="T15"/>
              <a:pathLst>
                <a:path w="22" h="27">
                  <a:moveTo>
                    <a:pt x="0" y="24"/>
                  </a:moveTo>
                  <a:lnTo>
                    <a:pt x="21" y="26"/>
                  </a:lnTo>
                  <a:lnTo>
                    <a:pt x="3" y="0"/>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71" name="Freeform 68"/>
            <p:cNvSpPr>
              <a:spLocks/>
            </p:cNvSpPr>
            <p:nvPr/>
          </p:nvSpPr>
          <p:spPr bwMode="auto">
            <a:xfrm>
              <a:off x="1610" y="2447"/>
              <a:ext cx="21" cy="27"/>
            </a:xfrm>
            <a:custGeom>
              <a:avLst/>
              <a:gdLst>
                <a:gd name="T0" fmla="*/ 17 w 21"/>
                <a:gd name="T1" fmla="*/ 26 h 27"/>
                <a:gd name="T2" fmla="*/ 0 w 21"/>
                <a:gd name="T3" fmla="*/ 0 h 27"/>
                <a:gd name="T4" fmla="*/ 20 w 21"/>
                <a:gd name="T5" fmla="*/ 1 h 27"/>
                <a:gd name="T6" fmla="*/ 17 w 21"/>
                <a:gd name="T7" fmla="*/ 26 h 27"/>
                <a:gd name="T8" fmla="*/ 0 60000 65536"/>
                <a:gd name="T9" fmla="*/ 0 60000 65536"/>
                <a:gd name="T10" fmla="*/ 0 60000 65536"/>
                <a:gd name="T11" fmla="*/ 0 60000 65536"/>
                <a:gd name="T12" fmla="*/ 0 w 21"/>
                <a:gd name="T13" fmla="*/ 0 h 27"/>
                <a:gd name="T14" fmla="*/ 21 w 21"/>
                <a:gd name="T15" fmla="*/ 27 h 27"/>
              </a:gdLst>
              <a:ahLst/>
              <a:cxnLst>
                <a:cxn ang="T8">
                  <a:pos x="T0" y="T1"/>
                </a:cxn>
                <a:cxn ang="T9">
                  <a:pos x="T2" y="T3"/>
                </a:cxn>
                <a:cxn ang="T10">
                  <a:pos x="T4" y="T5"/>
                </a:cxn>
                <a:cxn ang="T11">
                  <a:pos x="T6" y="T7"/>
                </a:cxn>
              </a:cxnLst>
              <a:rect l="T12" t="T13" r="T14" b="T15"/>
              <a:pathLst>
                <a:path w="21" h="27">
                  <a:moveTo>
                    <a:pt x="17" y="26"/>
                  </a:moveTo>
                  <a:lnTo>
                    <a:pt x="0" y="0"/>
                  </a:lnTo>
                  <a:lnTo>
                    <a:pt x="20" y="1"/>
                  </a:lnTo>
                  <a:lnTo>
                    <a:pt x="17" y="2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72" name="Freeform 69"/>
            <p:cNvSpPr>
              <a:spLocks/>
            </p:cNvSpPr>
            <p:nvPr/>
          </p:nvSpPr>
          <p:spPr bwMode="auto">
            <a:xfrm>
              <a:off x="1607" y="2447"/>
              <a:ext cx="24" cy="27"/>
            </a:xfrm>
            <a:custGeom>
              <a:avLst/>
              <a:gdLst>
                <a:gd name="T0" fmla="*/ 0 w 24"/>
                <a:gd name="T1" fmla="*/ 24 h 27"/>
                <a:gd name="T2" fmla="*/ 20 w 24"/>
                <a:gd name="T3" fmla="*/ 26 h 27"/>
                <a:gd name="T4" fmla="*/ 23 w 24"/>
                <a:gd name="T5" fmla="*/ 1 h 27"/>
                <a:gd name="T6" fmla="*/ 2 w 24"/>
                <a:gd name="T7" fmla="*/ 0 h 27"/>
                <a:gd name="T8" fmla="*/ 0 w 24"/>
                <a:gd name="T9" fmla="*/ 24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24"/>
                  </a:moveTo>
                  <a:lnTo>
                    <a:pt x="20" y="26"/>
                  </a:lnTo>
                  <a:lnTo>
                    <a:pt x="23" y="1"/>
                  </a:lnTo>
                  <a:lnTo>
                    <a:pt x="2" y="0"/>
                  </a:lnTo>
                  <a:lnTo>
                    <a:pt x="0" y="24"/>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73" name="Freeform 70"/>
            <p:cNvSpPr>
              <a:spLocks/>
            </p:cNvSpPr>
            <p:nvPr/>
          </p:nvSpPr>
          <p:spPr bwMode="auto">
            <a:xfrm>
              <a:off x="1610" y="2421"/>
              <a:ext cx="21" cy="27"/>
            </a:xfrm>
            <a:custGeom>
              <a:avLst/>
              <a:gdLst>
                <a:gd name="T0" fmla="*/ 0 w 21"/>
                <a:gd name="T1" fmla="*/ 24 h 27"/>
                <a:gd name="T2" fmla="*/ 20 w 21"/>
                <a:gd name="T3" fmla="*/ 26 h 27"/>
                <a:gd name="T4" fmla="*/ 2 w 21"/>
                <a:gd name="T5" fmla="*/ 0 h 27"/>
                <a:gd name="T6" fmla="*/ 0 w 21"/>
                <a:gd name="T7" fmla="*/ 24 h 27"/>
                <a:gd name="T8" fmla="*/ 0 60000 65536"/>
                <a:gd name="T9" fmla="*/ 0 60000 65536"/>
                <a:gd name="T10" fmla="*/ 0 60000 65536"/>
                <a:gd name="T11" fmla="*/ 0 60000 65536"/>
                <a:gd name="T12" fmla="*/ 0 w 21"/>
                <a:gd name="T13" fmla="*/ 0 h 27"/>
                <a:gd name="T14" fmla="*/ 21 w 21"/>
                <a:gd name="T15" fmla="*/ 27 h 27"/>
              </a:gdLst>
              <a:ahLst/>
              <a:cxnLst>
                <a:cxn ang="T8">
                  <a:pos x="T0" y="T1"/>
                </a:cxn>
                <a:cxn ang="T9">
                  <a:pos x="T2" y="T3"/>
                </a:cxn>
                <a:cxn ang="T10">
                  <a:pos x="T4" y="T5"/>
                </a:cxn>
                <a:cxn ang="T11">
                  <a:pos x="T6" y="T7"/>
                </a:cxn>
              </a:cxnLst>
              <a:rect l="T12" t="T13" r="T14" b="T15"/>
              <a:pathLst>
                <a:path w="21" h="27">
                  <a:moveTo>
                    <a:pt x="0" y="24"/>
                  </a:moveTo>
                  <a:lnTo>
                    <a:pt x="20" y="26"/>
                  </a:lnTo>
                  <a:lnTo>
                    <a:pt x="2" y="0"/>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74" name="Freeform 71"/>
            <p:cNvSpPr>
              <a:spLocks/>
            </p:cNvSpPr>
            <p:nvPr/>
          </p:nvSpPr>
          <p:spPr bwMode="auto">
            <a:xfrm>
              <a:off x="1613" y="2421"/>
              <a:ext cx="22" cy="27"/>
            </a:xfrm>
            <a:custGeom>
              <a:avLst/>
              <a:gdLst>
                <a:gd name="T0" fmla="*/ 18 w 22"/>
                <a:gd name="T1" fmla="*/ 26 h 27"/>
                <a:gd name="T2" fmla="*/ 0 w 22"/>
                <a:gd name="T3" fmla="*/ 0 h 27"/>
                <a:gd name="T4" fmla="*/ 21 w 22"/>
                <a:gd name="T5" fmla="*/ 1 h 27"/>
                <a:gd name="T6" fmla="*/ 18 w 22"/>
                <a:gd name="T7" fmla="*/ 26 h 27"/>
                <a:gd name="T8" fmla="*/ 0 60000 65536"/>
                <a:gd name="T9" fmla="*/ 0 60000 65536"/>
                <a:gd name="T10" fmla="*/ 0 60000 65536"/>
                <a:gd name="T11" fmla="*/ 0 60000 65536"/>
                <a:gd name="T12" fmla="*/ 0 w 22"/>
                <a:gd name="T13" fmla="*/ 0 h 27"/>
                <a:gd name="T14" fmla="*/ 22 w 22"/>
                <a:gd name="T15" fmla="*/ 27 h 27"/>
              </a:gdLst>
              <a:ahLst/>
              <a:cxnLst>
                <a:cxn ang="T8">
                  <a:pos x="T0" y="T1"/>
                </a:cxn>
                <a:cxn ang="T9">
                  <a:pos x="T2" y="T3"/>
                </a:cxn>
                <a:cxn ang="T10">
                  <a:pos x="T4" y="T5"/>
                </a:cxn>
                <a:cxn ang="T11">
                  <a:pos x="T6" y="T7"/>
                </a:cxn>
              </a:cxnLst>
              <a:rect l="T12" t="T13" r="T14" b="T15"/>
              <a:pathLst>
                <a:path w="22" h="27">
                  <a:moveTo>
                    <a:pt x="18" y="26"/>
                  </a:moveTo>
                  <a:lnTo>
                    <a:pt x="0" y="0"/>
                  </a:lnTo>
                  <a:lnTo>
                    <a:pt x="21" y="1"/>
                  </a:lnTo>
                  <a:lnTo>
                    <a:pt x="18" y="2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75" name="Freeform 72"/>
            <p:cNvSpPr>
              <a:spLocks/>
            </p:cNvSpPr>
            <p:nvPr/>
          </p:nvSpPr>
          <p:spPr bwMode="auto">
            <a:xfrm>
              <a:off x="1610" y="2421"/>
              <a:ext cx="25" cy="27"/>
            </a:xfrm>
            <a:custGeom>
              <a:avLst/>
              <a:gdLst>
                <a:gd name="T0" fmla="*/ 0 w 25"/>
                <a:gd name="T1" fmla="*/ 24 h 27"/>
                <a:gd name="T2" fmla="*/ 21 w 25"/>
                <a:gd name="T3" fmla="*/ 26 h 27"/>
                <a:gd name="T4" fmla="*/ 24 w 25"/>
                <a:gd name="T5" fmla="*/ 1 h 27"/>
                <a:gd name="T6" fmla="*/ 3 w 25"/>
                <a:gd name="T7" fmla="*/ 0 h 27"/>
                <a:gd name="T8" fmla="*/ 0 w 25"/>
                <a:gd name="T9" fmla="*/ 24 h 27"/>
                <a:gd name="T10" fmla="*/ 0 60000 65536"/>
                <a:gd name="T11" fmla="*/ 0 60000 65536"/>
                <a:gd name="T12" fmla="*/ 0 60000 65536"/>
                <a:gd name="T13" fmla="*/ 0 60000 65536"/>
                <a:gd name="T14" fmla="*/ 0 60000 65536"/>
                <a:gd name="T15" fmla="*/ 0 w 25"/>
                <a:gd name="T16" fmla="*/ 0 h 27"/>
                <a:gd name="T17" fmla="*/ 25 w 25"/>
                <a:gd name="T18" fmla="*/ 27 h 27"/>
              </a:gdLst>
              <a:ahLst/>
              <a:cxnLst>
                <a:cxn ang="T10">
                  <a:pos x="T0" y="T1"/>
                </a:cxn>
                <a:cxn ang="T11">
                  <a:pos x="T2" y="T3"/>
                </a:cxn>
                <a:cxn ang="T12">
                  <a:pos x="T4" y="T5"/>
                </a:cxn>
                <a:cxn ang="T13">
                  <a:pos x="T6" y="T7"/>
                </a:cxn>
                <a:cxn ang="T14">
                  <a:pos x="T8" y="T9"/>
                </a:cxn>
              </a:cxnLst>
              <a:rect l="T15" t="T16" r="T17" b="T18"/>
              <a:pathLst>
                <a:path w="25" h="27">
                  <a:moveTo>
                    <a:pt x="0" y="24"/>
                  </a:moveTo>
                  <a:lnTo>
                    <a:pt x="21" y="26"/>
                  </a:lnTo>
                  <a:lnTo>
                    <a:pt x="24" y="1"/>
                  </a:lnTo>
                  <a:lnTo>
                    <a:pt x="3" y="0"/>
                  </a:lnTo>
                  <a:lnTo>
                    <a:pt x="0" y="24"/>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76" name="Freeform 73"/>
            <p:cNvSpPr>
              <a:spLocks/>
            </p:cNvSpPr>
            <p:nvPr/>
          </p:nvSpPr>
          <p:spPr bwMode="auto">
            <a:xfrm>
              <a:off x="1613" y="2396"/>
              <a:ext cx="22" cy="27"/>
            </a:xfrm>
            <a:custGeom>
              <a:avLst/>
              <a:gdLst>
                <a:gd name="T0" fmla="*/ 0 w 22"/>
                <a:gd name="T1" fmla="*/ 23 h 27"/>
                <a:gd name="T2" fmla="*/ 21 w 22"/>
                <a:gd name="T3" fmla="*/ 26 h 27"/>
                <a:gd name="T4" fmla="*/ 3 w 22"/>
                <a:gd name="T5" fmla="*/ 0 h 27"/>
                <a:gd name="T6" fmla="*/ 0 w 22"/>
                <a:gd name="T7" fmla="*/ 23 h 27"/>
                <a:gd name="T8" fmla="*/ 0 60000 65536"/>
                <a:gd name="T9" fmla="*/ 0 60000 65536"/>
                <a:gd name="T10" fmla="*/ 0 60000 65536"/>
                <a:gd name="T11" fmla="*/ 0 60000 65536"/>
                <a:gd name="T12" fmla="*/ 0 w 22"/>
                <a:gd name="T13" fmla="*/ 0 h 27"/>
                <a:gd name="T14" fmla="*/ 22 w 22"/>
                <a:gd name="T15" fmla="*/ 27 h 27"/>
              </a:gdLst>
              <a:ahLst/>
              <a:cxnLst>
                <a:cxn ang="T8">
                  <a:pos x="T0" y="T1"/>
                </a:cxn>
                <a:cxn ang="T9">
                  <a:pos x="T2" y="T3"/>
                </a:cxn>
                <a:cxn ang="T10">
                  <a:pos x="T4" y="T5"/>
                </a:cxn>
                <a:cxn ang="T11">
                  <a:pos x="T6" y="T7"/>
                </a:cxn>
              </a:cxnLst>
              <a:rect l="T12" t="T13" r="T14" b="T15"/>
              <a:pathLst>
                <a:path w="22" h="27">
                  <a:moveTo>
                    <a:pt x="0" y="23"/>
                  </a:moveTo>
                  <a:lnTo>
                    <a:pt x="21" y="26"/>
                  </a:lnTo>
                  <a:lnTo>
                    <a:pt x="3" y="0"/>
                  </a:lnTo>
                  <a:lnTo>
                    <a:pt x="0"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77" name="Freeform 74"/>
            <p:cNvSpPr>
              <a:spLocks/>
            </p:cNvSpPr>
            <p:nvPr/>
          </p:nvSpPr>
          <p:spPr bwMode="auto">
            <a:xfrm>
              <a:off x="1615" y="2396"/>
              <a:ext cx="22" cy="27"/>
            </a:xfrm>
            <a:custGeom>
              <a:avLst/>
              <a:gdLst>
                <a:gd name="T0" fmla="*/ 18 w 22"/>
                <a:gd name="T1" fmla="*/ 26 h 27"/>
                <a:gd name="T2" fmla="*/ 0 w 22"/>
                <a:gd name="T3" fmla="*/ 0 h 27"/>
                <a:gd name="T4" fmla="*/ 21 w 22"/>
                <a:gd name="T5" fmla="*/ 1 h 27"/>
                <a:gd name="T6" fmla="*/ 18 w 22"/>
                <a:gd name="T7" fmla="*/ 26 h 27"/>
                <a:gd name="T8" fmla="*/ 0 60000 65536"/>
                <a:gd name="T9" fmla="*/ 0 60000 65536"/>
                <a:gd name="T10" fmla="*/ 0 60000 65536"/>
                <a:gd name="T11" fmla="*/ 0 60000 65536"/>
                <a:gd name="T12" fmla="*/ 0 w 22"/>
                <a:gd name="T13" fmla="*/ 0 h 27"/>
                <a:gd name="T14" fmla="*/ 22 w 22"/>
                <a:gd name="T15" fmla="*/ 27 h 27"/>
              </a:gdLst>
              <a:ahLst/>
              <a:cxnLst>
                <a:cxn ang="T8">
                  <a:pos x="T0" y="T1"/>
                </a:cxn>
                <a:cxn ang="T9">
                  <a:pos x="T2" y="T3"/>
                </a:cxn>
                <a:cxn ang="T10">
                  <a:pos x="T4" y="T5"/>
                </a:cxn>
                <a:cxn ang="T11">
                  <a:pos x="T6" y="T7"/>
                </a:cxn>
              </a:cxnLst>
              <a:rect l="T12" t="T13" r="T14" b="T15"/>
              <a:pathLst>
                <a:path w="22" h="27">
                  <a:moveTo>
                    <a:pt x="18" y="26"/>
                  </a:moveTo>
                  <a:lnTo>
                    <a:pt x="0" y="0"/>
                  </a:lnTo>
                  <a:lnTo>
                    <a:pt x="21" y="1"/>
                  </a:lnTo>
                  <a:lnTo>
                    <a:pt x="18" y="2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78" name="Freeform 75"/>
            <p:cNvSpPr>
              <a:spLocks/>
            </p:cNvSpPr>
            <p:nvPr/>
          </p:nvSpPr>
          <p:spPr bwMode="auto">
            <a:xfrm>
              <a:off x="1613" y="2396"/>
              <a:ext cx="24" cy="27"/>
            </a:xfrm>
            <a:custGeom>
              <a:avLst/>
              <a:gdLst>
                <a:gd name="T0" fmla="*/ 0 w 24"/>
                <a:gd name="T1" fmla="*/ 23 h 27"/>
                <a:gd name="T2" fmla="*/ 20 w 24"/>
                <a:gd name="T3" fmla="*/ 26 h 27"/>
                <a:gd name="T4" fmla="*/ 23 w 24"/>
                <a:gd name="T5" fmla="*/ 1 h 27"/>
                <a:gd name="T6" fmla="*/ 2 w 24"/>
                <a:gd name="T7" fmla="*/ 0 h 27"/>
                <a:gd name="T8" fmla="*/ 0 w 24"/>
                <a:gd name="T9" fmla="*/ 23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23"/>
                  </a:moveTo>
                  <a:lnTo>
                    <a:pt x="20" y="26"/>
                  </a:lnTo>
                  <a:lnTo>
                    <a:pt x="23" y="1"/>
                  </a:lnTo>
                  <a:lnTo>
                    <a:pt x="2" y="0"/>
                  </a:lnTo>
                  <a:lnTo>
                    <a:pt x="0" y="23"/>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79" name="Freeform 76"/>
            <p:cNvSpPr>
              <a:spLocks/>
            </p:cNvSpPr>
            <p:nvPr/>
          </p:nvSpPr>
          <p:spPr bwMode="auto">
            <a:xfrm>
              <a:off x="1615" y="2372"/>
              <a:ext cx="22" cy="27"/>
            </a:xfrm>
            <a:custGeom>
              <a:avLst/>
              <a:gdLst>
                <a:gd name="T0" fmla="*/ 0 w 22"/>
                <a:gd name="T1" fmla="*/ 24 h 27"/>
                <a:gd name="T2" fmla="*/ 21 w 22"/>
                <a:gd name="T3" fmla="*/ 26 h 27"/>
                <a:gd name="T4" fmla="*/ 3 w 22"/>
                <a:gd name="T5" fmla="*/ 0 h 27"/>
                <a:gd name="T6" fmla="*/ 0 w 22"/>
                <a:gd name="T7" fmla="*/ 24 h 27"/>
                <a:gd name="T8" fmla="*/ 0 60000 65536"/>
                <a:gd name="T9" fmla="*/ 0 60000 65536"/>
                <a:gd name="T10" fmla="*/ 0 60000 65536"/>
                <a:gd name="T11" fmla="*/ 0 60000 65536"/>
                <a:gd name="T12" fmla="*/ 0 w 22"/>
                <a:gd name="T13" fmla="*/ 0 h 27"/>
                <a:gd name="T14" fmla="*/ 22 w 22"/>
                <a:gd name="T15" fmla="*/ 27 h 27"/>
              </a:gdLst>
              <a:ahLst/>
              <a:cxnLst>
                <a:cxn ang="T8">
                  <a:pos x="T0" y="T1"/>
                </a:cxn>
                <a:cxn ang="T9">
                  <a:pos x="T2" y="T3"/>
                </a:cxn>
                <a:cxn ang="T10">
                  <a:pos x="T4" y="T5"/>
                </a:cxn>
                <a:cxn ang="T11">
                  <a:pos x="T6" y="T7"/>
                </a:cxn>
              </a:cxnLst>
              <a:rect l="T12" t="T13" r="T14" b="T15"/>
              <a:pathLst>
                <a:path w="22" h="27">
                  <a:moveTo>
                    <a:pt x="0" y="24"/>
                  </a:moveTo>
                  <a:lnTo>
                    <a:pt x="21" y="26"/>
                  </a:lnTo>
                  <a:lnTo>
                    <a:pt x="3" y="0"/>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80" name="Freeform 77"/>
            <p:cNvSpPr>
              <a:spLocks/>
            </p:cNvSpPr>
            <p:nvPr/>
          </p:nvSpPr>
          <p:spPr bwMode="auto">
            <a:xfrm>
              <a:off x="1619" y="2372"/>
              <a:ext cx="19" cy="27"/>
            </a:xfrm>
            <a:custGeom>
              <a:avLst/>
              <a:gdLst>
                <a:gd name="T0" fmla="*/ 15 w 19"/>
                <a:gd name="T1" fmla="*/ 26 h 27"/>
                <a:gd name="T2" fmla="*/ 0 w 19"/>
                <a:gd name="T3" fmla="*/ 0 h 27"/>
                <a:gd name="T4" fmla="*/ 18 w 19"/>
                <a:gd name="T5" fmla="*/ 1 h 27"/>
                <a:gd name="T6" fmla="*/ 15 w 19"/>
                <a:gd name="T7" fmla="*/ 26 h 27"/>
                <a:gd name="T8" fmla="*/ 0 60000 65536"/>
                <a:gd name="T9" fmla="*/ 0 60000 65536"/>
                <a:gd name="T10" fmla="*/ 0 60000 65536"/>
                <a:gd name="T11" fmla="*/ 0 60000 65536"/>
                <a:gd name="T12" fmla="*/ 0 w 19"/>
                <a:gd name="T13" fmla="*/ 0 h 27"/>
                <a:gd name="T14" fmla="*/ 19 w 19"/>
                <a:gd name="T15" fmla="*/ 27 h 27"/>
              </a:gdLst>
              <a:ahLst/>
              <a:cxnLst>
                <a:cxn ang="T8">
                  <a:pos x="T0" y="T1"/>
                </a:cxn>
                <a:cxn ang="T9">
                  <a:pos x="T2" y="T3"/>
                </a:cxn>
                <a:cxn ang="T10">
                  <a:pos x="T4" y="T5"/>
                </a:cxn>
                <a:cxn ang="T11">
                  <a:pos x="T6" y="T7"/>
                </a:cxn>
              </a:cxnLst>
              <a:rect l="T12" t="T13" r="T14" b="T15"/>
              <a:pathLst>
                <a:path w="19" h="27">
                  <a:moveTo>
                    <a:pt x="15" y="26"/>
                  </a:moveTo>
                  <a:lnTo>
                    <a:pt x="0" y="0"/>
                  </a:lnTo>
                  <a:lnTo>
                    <a:pt x="18" y="1"/>
                  </a:lnTo>
                  <a:lnTo>
                    <a:pt x="15" y="2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81" name="Freeform 78"/>
            <p:cNvSpPr>
              <a:spLocks/>
            </p:cNvSpPr>
            <p:nvPr/>
          </p:nvSpPr>
          <p:spPr bwMode="auto">
            <a:xfrm>
              <a:off x="1615" y="2372"/>
              <a:ext cx="23" cy="27"/>
            </a:xfrm>
            <a:custGeom>
              <a:avLst/>
              <a:gdLst>
                <a:gd name="T0" fmla="*/ 0 w 23"/>
                <a:gd name="T1" fmla="*/ 24 h 27"/>
                <a:gd name="T2" fmla="*/ 19 w 23"/>
                <a:gd name="T3" fmla="*/ 26 h 27"/>
                <a:gd name="T4" fmla="*/ 22 w 23"/>
                <a:gd name="T5" fmla="*/ 1 h 27"/>
                <a:gd name="T6" fmla="*/ 2 w 23"/>
                <a:gd name="T7" fmla="*/ 0 h 27"/>
                <a:gd name="T8" fmla="*/ 0 w 23"/>
                <a:gd name="T9" fmla="*/ 24 h 27"/>
                <a:gd name="T10" fmla="*/ 0 60000 65536"/>
                <a:gd name="T11" fmla="*/ 0 60000 65536"/>
                <a:gd name="T12" fmla="*/ 0 60000 65536"/>
                <a:gd name="T13" fmla="*/ 0 60000 65536"/>
                <a:gd name="T14" fmla="*/ 0 60000 65536"/>
                <a:gd name="T15" fmla="*/ 0 w 23"/>
                <a:gd name="T16" fmla="*/ 0 h 27"/>
                <a:gd name="T17" fmla="*/ 23 w 23"/>
                <a:gd name="T18" fmla="*/ 27 h 27"/>
              </a:gdLst>
              <a:ahLst/>
              <a:cxnLst>
                <a:cxn ang="T10">
                  <a:pos x="T0" y="T1"/>
                </a:cxn>
                <a:cxn ang="T11">
                  <a:pos x="T2" y="T3"/>
                </a:cxn>
                <a:cxn ang="T12">
                  <a:pos x="T4" y="T5"/>
                </a:cxn>
                <a:cxn ang="T13">
                  <a:pos x="T6" y="T7"/>
                </a:cxn>
                <a:cxn ang="T14">
                  <a:pos x="T8" y="T9"/>
                </a:cxn>
              </a:cxnLst>
              <a:rect l="T15" t="T16" r="T17" b="T18"/>
              <a:pathLst>
                <a:path w="23" h="27">
                  <a:moveTo>
                    <a:pt x="0" y="24"/>
                  </a:moveTo>
                  <a:lnTo>
                    <a:pt x="19" y="26"/>
                  </a:lnTo>
                  <a:lnTo>
                    <a:pt x="22" y="1"/>
                  </a:lnTo>
                  <a:lnTo>
                    <a:pt x="2" y="0"/>
                  </a:lnTo>
                  <a:lnTo>
                    <a:pt x="0" y="24"/>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82" name="Freeform 79"/>
            <p:cNvSpPr>
              <a:spLocks/>
            </p:cNvSpPr>
            <p:nvPr/>
          </p:nvSpPr>
          <p:spPr bwMode="auto">
            <a:xfrm>
              <a:off x="1619" y="2349"/>
              <a:ext cx="19" cy="26"/>
            </a:xfrm>
            <a:custGeom>
              <a:avLst/>
              <a:gdLst>
                <a:gd name="T0" fmla="*/ 0 w 19"/>
                <a:gd name="T1" fmla="*/ 23 h 26"/>
                <a:gd name="T2" fmla="*/ 18 w 19"/>
                <a:gd name="T3" fmla="*/ 25 h 26"/>
                <a:gd name="T4" fmla="*/ 3 w 19"/>
                <a:gd name="T5" fmla="*/ 0 h 26"/>
                <a:gd name="T6" fmla="*/ 0 w 19"/>
                <a:gd name="T7" fmla="*/ 23 h 26"/>
                <a:gd name="T8" fmla="*/ 0 60000 65536"/>
                <a:gd name="T9" fmla="*/ 0 60000 65536"/>
                <a:gd name="T10" fmla="*/ 0 60000 65536"/>
                <a:gd name="T11" fmla="*/ 0 60000 65536"/>
                <a:gd name="T12" fmla="*/ 0 w 19"/>
                <a:gd name="T13" fmla="*/ 0 h 26"/>
                <a:gd name="T14" fmla="*/ 19 w 19"/>
                <a:gd name="T15" fmla="*/ 26 h 26"/>
              </a:gdLst>
              <a:ahLst/>
              <a:cxnLst>
                <a:cxn ang="T8">
                  <a:pos x="T0" y="T1"/>
                </a:cxn>
                <a:cxn ang="T9">
                  <a:pos x="T2" y="T3"/>
                </a:cxn>
                <a:cxn ang="T10">
                  <a:pos x="T4" y="T5"/>
                </a:cxn>
                <a:cxn ang="T11">
                  <a:pos x="T6" y="T7"/>
                </a:cxn>
              </a:cxnLst>
              <a:rect l="T12" t="T13" r="T14" b="T15"/>
              <a:pathLst>
                <a:path w="19" h="26">
                  <a:moveTo>
                    <a:pt x="0" y="23"/>
                  </a:moveTo>
                  <a:lnTo>
                    <a:pt x="18" y="25"/>
                  </a:lnTo>
                  <a:lnTo>
                    <a:pt x="3" y="0"/>
                  </a:lnTo>
                  <a:lnTo>
                    <a:pt x="0"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83" name="Freeform 80"/>
            <p:cNvSpPr>
              <a:spLocks/>
            </p:cNvSpPr>
            <p:nvPr/>
          </p:nvSpPr>
          <p:spPr bwMode="auto">
            <a:xfrm>
              <a:off x="1623" y="2349"/>
              <a:ext cx="20" cy="26"/>
            </a:xfrm>
            <a:custGeom>
              <a:avLst/>
              <a:gdLst>
                <a:gd name="T0" fmla="*/ 16 w 20"/>
                <a:gd name="T1" fmla="*/ 25 h 26"/>
                <a:gd name="T2" fmla="*/ 0 w 20"/>
                <a:gd name="T3" fmla="*/ 0 h 26"/>
                <a:gd name="T4" fmla="*/ 19 w 20"/>
                <a:gd name="T5" fmla="*/ 2 h 26"/>
                <a:gd name="T6" fmla="*/ 16 w 20"/>
                <a:gd name="T7" fmla="*/ 25 h 26"/>
                <a:gd name="T8" fmla="*/ 0 60000 65536"/>
                <a:gd name="T9" fmla="*/ 0 60000 65536"/>
                <a:gd name="T10" fmla="*/ 0 60000 65536"/>
                <a:gd name="T11" fmla="*/ 0 60000 65536"/>
                <a:gd name="T12" fmla="*/ 0 w 20"/>
                <a:gd name="T13" fmla="*/ 0 h 26"/>
                <a:gd name="T14" fmla="*/ 20 w 20"/>
                <a:gd name="T15" fmla="*/ 26 h 26"/>
              </a:gdLst>
              <a:ahLst/>
              <a:cxnLst>
                <a:cxn ang="T8">
                  <a:pos x="T0" y="T1"/>
                </a:cxn>
                <a:cxn ang="T9">
                  <a:pos x="T2" y="T3"/>
                </a:cxn>
                <a:cxn ang="T10">
                  <a:pos x="T4" y="T5"/>
                </a:cxn>
                <a:cxn ang="T11">
                  <a:pos x="T6" y="T7"/>
                </a:cxn>
              </a:cxnLst>
              <a:rect l="T12" t="T13" r="T14" b="T15"/>
              <a:pathLst>
                <a:path w="20" h="26">
                  <a:moveTo>
                    <a:pt x="16" y="25"/>
                  </a:moveTo>
                  <a:lnTo>
                    <a:pt x="0" y="0"/>
                  </a:lnTo>
                  <a:lnTo>
                    <a:pt x="19" y="2"/>
                  </a:lnTo>
                  <a:lnTo>
                    <a:pt x="16" y="2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84" name="Freeform 81"/>
            <p:cNvSpPr>
              <a:spLocks/>
            </p:cNvSpPr>
            <p:nvPr/>
          </p:nvSpPr>
          <p:spPr bwMode="auto">
            <a:xfrm>
              <a:off x="1619" y="2349"/>
              <a:ext cx="24" cy="26"/>
            </a:xfrm>
            <a:custGeom>
              <a:avLst/>
              <a:gdLst>
                <a:gd name="T0" fmla="*/ 0 w 24"/>
                <a:gd name="T1" fmla="*/ 23 h 26"/>
                <a:gd name="T2" fmla="*/ 20 w 24"/>
                <a:gd name="T3" fmla="*/ 25 h 26"/>
                <a:gd name="T4" fmla="*/ 23 w 24"/>
                <a:gd name="T5" fmla="*/ 2 h 26"/>
                <a:gd name="T6" fmla="*/ 3 w 24"/>
                <a:gd name="T7" fmla="*/ 0 h 26"/>
                <a:gd name="T8" fmla="*/ 0 w 24"/>
                <a:gd name="T9" fmla="*/ 23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0" y="23"/>
                  </a:moveTo>
                  <a:lnTo>
                    <a:pt x="20" y="25"/>
                  </a:lnTo>
                  <a:lnTo>
                    <a:pt x="23" y="2"/>
                  </a:lnTo>
                  <a:lnTo>
                    <a:pt x="3" y="0"/>
                  </a:lnTo>
                  <a:lnTo>
                    <a:pt x="0" y="23"/>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85" name="Freeform 82"/>
            <p:cNvSpPr>
              <a:spLocks/>
            </p:cNvSpPr>
            <p:nvPr/>
          </p:nvSpPr>
          <p:spPr bwMode="auto">
            <a:xfrm>
              <a:off x="1623" y="2325"/>
              <a:ext cx="20" cy="27"/>
            </a:xfrm>
            <a:custGeom>
              <a:avLst/>
              <a:gdLst>
                <a:gd name="T0" fmla="*/ 0 w 20"/>
                <a:gd name="T1" fmla="*/ 23 h 27"/>
                <a:gd name="T2" fmla="*/ 19 w 20"/>
                <a:gd name="T3" fmla="*/ 26 h 27"/>
                <a:gd name="T4" fmla="*/ 3 w 20"/>
                <a:gd name="T5" fmla="*/ 0 h 27"/>
                <a:gd name="T6" fmla="*/ 0 w 20"/>
                <a:gd name="T7" fmla="*/ 23 h 27"/>
                <a:gd name="T8" fmla="*/ 0 60000 65536"/>
                <a:gd name="T9" fmla="*/ 0 60000 65536"/>
                <a:gd name="T10" fmla="*/ 0 60000 65536"/>
                <a:gd name="T11" fmla="*/ 0 60000 65536"/>
                <a:gd name="T12" fmla="*/ 0 w 20"/>
                <a:gd name="T13" fmla="*/ 0 h 27"/>
                <a:gd name="T14" fmla="*/ 20 w 20"/>
                <a:gd name="T15" fmla="*/ 27 h 27"/>
              </a:gdLst>
              <a:ahLst/>
              <a:cxnLst>
                <a:cxn ang="T8">
                  <a:pos x="T0" y="T1"/>
                </a:cxn>
                <a:cxn ang="T9">
                  <a:pos x="T2" y="T3"/>
                </a:cxn>
                <a:cxn ang="T10">
                  <a:pos x="T4" y="T5"/>
                </a:cxn>
                <a:cxn ang="T11">
                  <a:pos x="T6" y="T7"/>
                </a:cxn>
              </a:cxnLst>
              <a:rect l="T12" t="T13" r="T14" b="T15"/>
              <a:pathLst>
                <a:path w="20" h="27">
                  <a:moveTo>
                    <a:pt x="0" y="23"/>
                  </a:moveTo>
                  <a:lnTo>
                    <a:pt x="19" y="26"/>
                  </a:lnTo>
                  <a:lnTo>
                    <a:pt x="3" y="0"/>
                  </a:lnTo>
                  <a:lnTo>
                    <a:pt x="0"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86" name="Freeform 83"/>
            <p:cNvSpPr>
              <a:spLocks/>
            </p:cNvSpPr>
            <p:nvPr/>
          </p:nvSpPr>
          <p:spPr bwMode="auto">
            <a:xfrm>
              <a:off x="1628" y="2325"/>
              <a:ext cx="19" cy="27"/>
            </a:xfrm>
            <a:custGeom>
              <a:avLst/>
              <a:gdLst>
                <a:gd name="T0" fmla="*/ 14 w 19"/>
                <a:gd name="T1" fmla="*/ 26 h 27"/>
                <a:gd name="T2" fmla="*/ 0 w 19"/>
                <a:gd name="T3" fmla="*/ 0 h 27"/>
                <a:gd name="T4" fmla="*/ 18 w 19"/>
                <a:gd name="T5" fmla="*/ 2 h 27"/>
                <a:gd name="T6" fmla="*/ 14 w 19"/>
                <a:gd name="T7" fmla="*/ 26 h 27"/>
                <a:gd name="T8" fmla="*/ 0 60000 65536"/>
                <a:gd name="T9" fmla="*/ 0 60000 65536"/>
                <a:gd name="T10" fmla="*/ 0 60000 65536"/>
                <a:gd name="T11" fmla="*/ 0 60000 65536"/>
                <a:gd name="T12" fmla="*/ 0 w 19"/>
                <a:gd name="T13" fmla="*/ 0 h 27"/>
                <a:gd name="T14" fmla="*/ 19 w 19"/>
                <a:gd name="T15" fmla="*/ 27 h 27"/>
              </a:gdLst>
              <a:ahLst/>
              <a:cxnLst>
                <a:cxn ang="T8">
                  <a:pos x="T0" y="T1"/>
                </a:cxn>
                <a:cxn ang="T9">
                  <a:pos x="T2" y="T3"/>
                </a:cxn>
                <a:cxn ang="T10">
                  <a:pos x="T4" y="T5"/>
                </a:cxn>
                <a:cxn ang="T11">
                  <a:pos x="T6" y="T7"/>
                </a:cxn>
              </a:cxnLst>
              <a:rect l="T12" t="T13" r="T14" b="T15"/>
              <a:pathLst>
                <a:path w="19" h="27">
                  <a:moveTo>
                    <a:pt x="14" y="26"/>
                  </a:moveTo>
                  <a:lnTo>
                    <a:pt x="0" y="0"/>
                  </a:lnTo>
                  <a:lnTo>
                    <a:pt x="18" y="2"/>
                  </a:lnTo>
                  <a:lnTo>
                    <a:pt x="14" y="2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87" name="Freeform 84"/>
            <p:cNvSpPr>
              <a:spLocks/>
            </p:cNvSpPr>
            <p:nvPr/>
          </p:nvSpPr>
          <p:spPr bwMode="auto">
            <a:xfrm>
              <a:off x="1623" y="2325"/>
              <a:ext cx="24" cy="27"/>
            </a:xfrm>
            <a:custGeom>
              <a:avLst/>
              <a:gdLst>
                <a:gd name="T0" fmla="*/ 0 w 24"/>
                <a:gd name="T1" fmla="*/ 23 h 27"/>
                <a:gd name="T2" fmla="*/ 19 w 24"/>
                <a:gd name="T3" fmla="*/ 26 h 27"/>
                <a:gd name="T4" fmla="*/ 23 w 24"/>
                <a:gd name="T5" fmla="*/ 2 h 27"/>
                <a:gd name="T6" fmla="*/ 3 w 24"/>
                <a:gd name="T7" fmla="*/ 0 h 27"/>
                <a:gd name="T8" fmla="*/ 0 w 24"/>
                <a:gd name="T9" fmla="*/ 23 h 27"/>
                <a:gd name="T10" fmla="*/ 0 60000 65536"/>
                <a:gd name="T11" fmla="*/ 0 60000 65536"/>
                <a:gd name="T12" fmla="*/ 0 60000 65536"/>
                <a:gd name="T13" fmla="*/ 0 60000 65536"/>
                <a:gd name="T14" fmla="*/ 0 60000 65536"/>
                <a:gd name="T15" fmla="*/ 0 w 24"/>
                <a:gd name="T16" fmla="*/ 0 h 27"/>
                <a:gd name="T17" fmla="*/ 24 w 24"/>
                <a:gd name="T18" fmla="*/ 27 h 27"/>
              </a:gdLst>
              <a:ahLst/>
              <a:cxnLst>
                <a:cxn ang="T10">
                  <a:pos x="T0" y="T1"/>
                </a:cxn>
                <a:cxn ang="T11">
                  <a:pos x="T2" y="T3"/>
                </a:cxn>
                <a:cxn ang="T12">
                  <a:pos x="T4" y="T5"/>
                </a:cxn>
                <a:cxn ang="T13">
                  <a:pos x="T6" y="T7"/>
                </a:cxn>
                <a:cxn ang="T14">
                  <a:pos x="T8" y="T9"/>
                </a:cxn>
              </a:cxnLst>
              <a:rect l="T15" t="T16" r="T17" b="T18"/>
              <a:pathLst>
                <a:path w="24" h="27">
                  <a:moveTo>
                    <a:pt x="0" y="23"/>
                  </a:moveTo>
                  <a:lnTo>
                    <a:pt x="19" y="26"/>
                  </a:lnTo>
                  <a:lnTo>
                    <a:pt x="23" y="2"/>
                  </a:lnTo>
                  <a:lnTo>
                    <a:pt x="3" y="0"/>
                  </a:lnTo>
                  <a:lnTo>
                    <a:pt x="0" y="23"/>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88" name="Freeform 85"/>
            <p:cNvSpPr>
              <a:spLocks/>
            </p:cNvSpPr>
            <p:nvPr/>
          </p:nvSpPr>
          <p:spPr bwMode="auto">
            <a:xfrm>
              <a:off x="1628" y="2305"/>
              <a:ext cx="19" cy="25"/>
            </a:xfrm>
            <a:custGeom>
              <a:avLst/>
              <a:gdLst>
                <a:gd name="T0" fmla="*/ 0 w 19"/>
                <a:gd name="T1" fmla="*/ 21 h 25"/>
                <a:gd name="T2" fmla="*/ 18 w 19"/>
                <a:gd name="T3" fmla="*/ 24 h 25"/>
                <a:gd name="T4" fmla="*/ 3 w 19"/>
                <a:gd name="T5" fmla="*/ 0 h 25"/>
                <a:gd name="T6" fmla="*/ 0 w 19"/>
                <a:gd name="T7" fmla="*/ 21 h 25"/>
                <a:gd name="T8" fmla="*/ 0 60000 65536"/>
                <a:gd name="T9" fmla="*/ 0 60000 65536"/>
                <a:gd name="T10" fmla="*/ 0 60000 65536"/>
                <a:gd name="T11" fmla="*/ 0 60000 65536"/>
                <a:gd name="T12" fmla="*/ 0 w 19"/>
                <a:gd name="T13" fmla="*/ 0 h 25"/>
                <a:gd name="T14" fmla="*/ 19 w 19"/>
                <a:gd name="T15" fmla="*/ 25 h 25"/>
              </a:gdLst>
              <a:ahLst/>
              <a:cxnLst>
                <a:cxn ang="T8">
                  <a:pos x="T0" y="T1"/>
                </a:cxn>
                <a:cxn ang="T9">
                  <a:pos x="T2" y="T3"/>
                </a:cxn>
                <a:cxn ang="T10">
                  <a:pos x="T4" y="T5"/>
                </a:cxn>
                <a:cxn ang="T11">
                  <a:pos x="T6" y="T7"/>
                </a:cxn>
              </a:cxnLst>
              <a:rect l="T12" t="T13" r="T14" b="T15"/>
              <a:pathLst>
                <a:path w="19" h="25">
                  <a:moveTo>
                    <a:pt x="0" y="21"/>
                  </a:moveTo>
                  <a:lnTo>
                    <a:pt x="18" y="24"/>
                  </a:lnTo>
                  <a:lnTo>
                    <a:pt x="3" y="0"/>
                  </a:lnTo>
                  <a:lnTo>
                    <a:pt x="0"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89" name="Freeform 86"/>
            <p:cNvSpPr>
              <a:spLocks/>
            </p:cNvSpPr>
            <p:nvPr/>
          </p:nvSpPr>
          <p:spPr bwMode="auto">
            <a:xfrm>
              <a:off x="1630" y="2305"/>
              <a:ext cx="21" cy="25"/>
            </a:xfrm>
            <a:custGeom>
              <a:avLst/>
              <a:gdLst>
                <a:gd name="T0" fmla="*/ 16 w 21"/>
                <a:gd name="T1" fmla="*/ 24 h 25"/>
                <a:gd name="T2" fmla="*/ 0 w 21"/>
                <a:gd name="T3" fmla="*/ 0 h 25"/>
                <a:gd name="T4" fmla="*/ 20 w 21"/>
                <a:gd name="T5" fmla="*/ 2 h 25"/>
                <a:gd name="T6" fmla="*/ 16 w 21"/>
                <a:gd name="T7" fmla="*/ 24 h 25"/>
                <a:gd name="T8" fmla="*/ 0 60000 65536"/>
                <a:gd name="T9" fmla="*/ 0 60000 65536"/>
                <a:gd name="T10" fmla="*/ 0 60000 65536"/>
                <a:gd name="T11" fmla="*/ 0 60000 65536"/>
                <a:gd name="T12" fmla="*/ 0 w 21"/>
                <a:gd name="T13" fmla="*/ 0 h 25"/>
                <a:gd name="T14" fmla="*/ 21 w 21"/>
                <a:gd name="T15" fmla="*/ 25 h 25"/>
              </a:gdLst>
              <a:ahLst/>
              <a:cxnLst>
                <a:cxn ang="T8">
                  <a:pos x="T0" y="T1"/>
                </a:cxn>
                <a:cxn ang="T9">
                  <a:pos x="T2" y="T3"/>
                </a:cxn>
                <a:cxn ang="T10">
                  <a:pos x="T4" y="T5"/>
                </a:cxn>
                <a:cxn ang="T11">
                  <a:pos x="T6" y="T7"/>
                </a:cxn>
              </a:cxnLst>
              <a:rect l="T12" t="T13" r="T14" b="T15"/>
              <a:pathLst>
                <a:path w="21" h="25">
                  <a:moveTo>
                    <a:pt x="16" y="24"/>
                  </a:moveTo>
                  <a:lnTo>
                    <a:pt x="0" y="0"/>
                  </a:lnTo>
                  <a:lnTo>
                    <a:pt x="20" y="2"/>
                  </a:lnTo>
                  <a:lnTo>
                    <a:pt x="16"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90" name="Freeform 87"/>
            <p:cNvSpPr>
              <a:spLocks/>
            </p:cNvSpPr>
            <p:nvPr/>
          </p:nvSpPr>
          <p:spPr bwMode="auto">
            <a:xfrm>
              <a:off x="1628" y="2305"/>
              <a:ext cx="23" cy="25"/>
            </a:xfrm>
            <a:custGeom>
              <a:avLst/>
              <a:gdLst>
                <a:gd name="T0" fmla="*/ 0 w 23"/>
                <a:gd name="T1" fmla="*/ 21 h 25"/>
                <a:gd name="T2" fmla="*/ 18 w 23"/>
                <a:gd name="T3" fmla="*/ 24 h 25"/>
                <a:gd name="T4" fmla="*/ 22 w 23"/>
                <a:gd name="T5" fmla="*/ 2 h 25"/>
                <a:gd name="T6" fmla="*/ 3 w 23"/>
                <a:gd name="T7" fmla="*/ 0 h 25"/>
                <a:gd name="T8" fmla="*/ 0 w 23"/>
                <a:gd name="T9" fmla="*/ 21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0" y="21"/>
                  </a:moveTo>
                  <a:lnTo>
                    <a:pt x="18" y="24"/>
                  </a:lnTo>
                  <a:lnTo>
                    <a:pt x="22" y="2"/>
                  </a:lnTo>
                  <a:lnTo>
                    <a:pt x="3" y="0"/>
                  </a:lnTo>
                  <a:lnTo>
                    <a:pt x="0" y="2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91" name="Freeform 88"/>
            <p:cNvSpPr>
              <a:spLocks/>
            </p:cNvSpPr>
            <p:nvPr/>
          </p:nvSpPr>
          <p:spPr bwMode="auto">
            <a:xfrm>
              <a:off x="1630" y="2284"/>
              <a:ext cx="21" cy="24"/>
            </a:xfrm>
            <a:custGeom>
              <a:avLst/>
              <a:gdLst>
                <a:gd name="T0" fmla="*/ 0 w 21"/>
                <a:gd name="T1" fmla="*/ 20 h 24"/>
                <a:gd name="T2" fmla="*/ 20 w 21"/>
                <a:gd name="T3" fmla="*/ 23 h 24"/>
                <a:gd name="T4" fmla="*/ 4 w 21"/>
                <a:gd name="T5" fmla="*/ 0 h 24"/>
                <a:gd name="T6" fmla="*/ 0 w 21"/>
                <a:gd name="T7" fmla="*/ 20 h 24"/>
                <a:gd name="T8" fmla="*/ 0 60000 65536"/>
                <a:gd name="T9" fmla="*/ 0 60000 65536"/>
                <a:gd name="T10" fmla="*/ 0 60000 65536"/>
                <a:gd name="T11" fmla="*/ 0 60000 65536"/>
                <a:gd name="T12" fmla="*/ 0 w 21"/>
                <a:gd name="T13" fmla="*/ 0 h 24"/>
                <a:gd name="T14" fmla="*/ 21 w 21"/>
                <a:gd name="T15" fmla="*/ 24 h 24"/>
              </a:gdLst>
              <a:ahLst/>
              <a:cxnLst>
                <a:cxn ang="T8">
                  <a:pos x="T0" y="T1"/>
                </a:cxn>
                <a:cxn ang="T9">
                  <a:pos x="T2" y="T3"/>
                </a:cxn>
                <a:cxn ang="T10">
                  <a:pos x="T4" y="T5"/>
                </a:cxn>
                <a:cxn ang="T11">
                  <a:pos x="T6" y="T7"/>
                </a:cxn>
              </a:cxnLst>
              <a:rect l="T12" t="T13" r="T14" b="T15"/>
              <a:pathLst>
                <a:path w="21" h="24">
                  <a:moveTo>
                    <a:pt x="0" y="20"/>
                  </a:moveTo>
                  <a:lnTo>
                    <a:pt x="20" y="23"/>
                  </a:lnTo>
                  <a:lnTo>
                    <a:pt x="4" y="0"/>
                  </a:lnTo>
                  <a:lnTo>
                    <a:pt x="0"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92" name="Freeform 89"/>
            <p:cNvSpPr>
              <a:spLocks/>
            </p:cNvSpPr>
            <p:nvPr/>
          </p:nvSpPr>
          <p:spPr bwMode="auto">
            <a:xfrm>
              <a:off x="1635" y="2284"/>
              <a:ext cx="22" cy="24"/>
            </a:xfrm>
            <a:custGeom>
              <a:avLst/>
              <a:gdLst>
                <a:gd name="T0" fmla="*/ 16 w 22"/>
                <a:gd name="T1" fmla="*/ 23 h 24"/>
                <a:gd name="T2" fmla="*/ 0 w 22"/>
                <a:gd name="T3" fmla="*/ 0 h 24"/>
                <a:gd name="T4" fmla="*/ 21 w 22"/>
                <a:gd name="T5" fmla="*/ 3 h 24"/>
                <a:gd name="T6" fmla="*/ 16 w 22"/>
                <a:gd name="T7" fmla="*/ 23 h 24"/>
                <a:gd name="T8" fmla="*/ 0 60000 65536"/>
                <a:gd name="T9" fmla="*/ 0 60000 65536"/>
                <a:gd name="T10" fmla="*/ 0 60000 65536"/>
                <a:gd name="T11" fmla="*/ 0 60000 65536"/>
                <a:gd name="T12" fmla="*/ 0 w 22"/>
                <a:gd name="T13" fmla="*/ 0 h 24"/>
                <a:gd name="T14" fmla="*/ 22 w 22"/>
                <a:gd name="T15" fmla="*/ 24 h 24"/>
              </a:gdLst>
              <a:ahLst/>
              <a:cxnLst>
                <a:cxn ang="T8">
                  <a:pos x="T0" y="T1"/>
                </a:cxn>
                <a:cxn ang="T9">
                  <a:pos x="T2" y="T3"/>
                </a:cxn>
                <a:cxn ang="T10">
                  <a:pos x="T4" y="T5"/>
                </a:cxn>
                <a:cxn ang="T11">
                  <a:pos x="T6" y="T7"/>
                </a:cxn>
              </a:cxnLst>
              <a:rect l="T12" t="T13" r="T14" b="T15"/>
              <a:pathLst>
                <a:path w="22" h="24">
                  <a:moveTo>
                    <a:pt x="16" y="23"/>
                  </a:moveTo>
                  <a:lnTo>
                    <a:pt x="0" y="0"/>
                  </a:lnTo>
                  <a:lnTo>
                    <a:pt x="21" y="3"/>
                  </a:lnTo>
                  <a:lnTo>
                    <a:pt x="16"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93" name="Freeform 90"/>
            <p:cNvSpPr>
              <a:spLocks/>
            </p:cNvSpPr>
            <p:nvPr/>
          </p:nvSpPr>
          <p:spPr bwMode="auto">
            <a:xfrm>
              <a:off x="1630" y="2284"/>
              <a:ext cx="27" cy="24"/>
            </a:xfrm>
            <a:custGeom>
              <a:avLst/>
              <a:gdLst>
                <a:gd name="T0" fmla="*/ 0 w 27"/>
                <a:gd name="T1" fmla="*/ 20 h 24"/>
                <a:gd name="T2" fmla="*/ 20 w 27"/>
                <a:gd name="T3" fmla="*/ 23 h 24"/>
                <a:gd name="T4" fmla="*/ 26 w 27"/>
                <a:gd name="T5" fmla="*/ 3 h 24"/>
                <a:gd name="T6" fmla="*/ 4 w 27"/>
                <a:gd name="T7" fmla="*/ 0 h 24"/>
                <a:gd name="T8" fmla="*/ 0 w 27"/>
                <a:gd name="T9" fmla="*/ 20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0" y="20"/>
                  </a:moveTo>
                  <a:lnTo>
                    <a:pt x="20" y="23"/>
                  </a:lnTo>
                  <a:lnTo>
                    <a:pt x="26" y="3"/>
                  </a:lnTo>
                  <a:lnTo>
                    <a:pt x="4" y="0"/>
                  </a:lnTo>
                  <a:lnTo>
                    <a:pt x="0" y="2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94" name="Freeform 91"/>
            <p:cNvSpPr>
              <a:spLocks/>
            </p:cNvSpPr>
            <p:nvPr/>
          </p:nvSpPr>
          <p:spPr bwMode="auto">
            <a:xfrm>
              <a:off x="1635" y="2265"/>
              <a:ext cx="22" cy="23"/>
            </a:xfrm>
            <a:custGeom>
              <a:avLst/>
              <a:gdLst>
                <a:gd name="T0" fmla="*/ 0 w 22"/>
                <a:gd name="T1" fmla="*/ 18 h 23"/>
                <a:gd name="T2" fmla="*/ 21 w 22"/>
                <a:gd name="T3" fmla="*/ 22 h 23"/>
                <a:gd name="T4" fmla="*/ 5 w 22"/>
                <a:gd name="T5" fmla="*/ 0 h 23"/>
                <a:gd name="T6" fmla="*/ 0 w 22"/>
                <a:gd name="T7" fmla="*/ 18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0" y="18"/>
                  </a:moveTo>
                  <a:lnTo>
                    <a:pt x="21" y="22"/>
                  </a:lnTo>
                  <a:lnTo>
                    <a:pt x="5" y="0"/>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95" name="Freeform 92"/>
            <p:cNvSpPr>
              <a:spLocks/>
            </p:cNvSpPr>
            <p:nvPr/>
          </p:nvSpPr>
          <p:spPr bwMode="auto">
            <a:xfrm>
              <a:off x="1637" y="2265"/>
              <a:ext cx="22" cy="23"/>
            </a:xfrm>
            <a:custGeom>
              <a:avLst/>
              <a:gdLst>
                <a:gd name="T0" fmla="*/ 16 w 22"/>
                <a:gd name="T1" fmla="*/ 22 h 23"/>
                <a:gd name="T2" fmla="*/ 0 w 22"/>
                <a:gd name="T3" fmla="*/ 0 h 23"/>
                <a:gd name="T4" fmla="*/ 21 w 22"/>
                <a:gd name="T5" fmla="*/ 3 h 23"/>
                <a:gd name="T6" fmla="*/ 16 w 22"/>
                <a:gd name="T7" fmla="*/ 22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16" y="22"/>
                  </a:moveTo>
                  <a:lnTo>
                    <a:pt x="0" y="0"/>
                  </a:lnTo>
                  <a:lnTo>
                    <a:pt x="21" y="3"/>
                  </a:lnTo>
                  <a:lnTo>
                    <a:pt x="16"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96" name="Freeform 93"/>
            <p:cNvSpPr>
              <a:spLocks/>
            </p:cNvSpPr>
            <p:nvPr/>
          </p:nvSpPr>
          <p:spPr bwMode="auto">
            <a:xfrm>
              <a:off x="1635" y="2265"/>
              <a:ext cx="24" cy="23"/>
            </a:xfrm>
            <a:custGeom>
              <a:avLst/>
              <a:gdLst>
                <a:gd name="T0" fmla="*/ 0 w 24"/>
                <a:gd name="T1" fmla="*/ 18 h 23"/>
                <a:gd name="T2" fmla="*/ 19 w 24"/>
                <a:gd name="T3" fmla="*/ 22 h 23"/>
                <a:gd name="T4" fmla="*/ 23 w 24"/>
                <a:gd name="T5" fmla="*/ 3 h 23"/>
                <a:gd name="T6" fmla="*/ 4 w 24"/>
                <a:gd name="T7" fmla="*/ 0 h 23"/>
                <a:gd name="T8" fmla="*/ 0 w 24"/>
                <a:gd name="T9" fmla="*/ 18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8"/>
                  </a:moveTo>
                  <a:lnTo>
                    <a:pt x="19" y="22"/>
                  </a:lnTo>
                  <a:lnTo>
                    <a:pt x="23" y="3"/>
                  </a:lnTo>
                  <a:lnTo>
                    <a:pt x="4" y="0"/>
                  </a:lnTo>
                  <a:lnTo>
                    <a:pt x="0" y="18"/>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97" name="Freeform 94"/>
            <p:cNvSpPr>
              <a:spLocks/>
            </p:cNvSpPr>
            <p:nvPr/>
          </p:nvSpPr>
          <p:spPr bwMode="auto">
            <a:xfrm>
              <a:off x="1637" y="2247"/>
              <a:ext cx="22" cy="21"/>
            </a:xfrm>
            <a:custGeom>
              <a:avLst/>
              <a:gdLst>
                <a:gd name="T0" fmla="*/ 0 w 22"/>
                <a:gd name="T1" fmla="*/ 16 h 21"/>
                <a:gd name="T2" fmla="*/ 21 w 22"/>
                <a:gd name="T3" fmla="*/ 20 h 21"/>
                <a:gd name="T4" fmla="*/ 5 w 22"/>
                <a:gd name="T5" fmla="*/ 0 h 21"/>
                <a:gd name="T6" fmla="*/ 0 w 22"/>
                <a:gd name="T7" fmla="*/ 16 h 21"/>
                <a:gd name="T8" fmla="*/ 0 60000 65536"/>
                <a:gd name="T9" fmla="*/ 0 60000 65536"/>
                <a:gd name="T10" fmla="*/ 0 60000 65536"/>
                <a:gd name="T11" fmla="*/ 0 60000 65536"/>
                <a:gd name="T12" fmla="*/ 0 w 22"/>
                <a:gd name="T13" fmla="*/ 0 h 21"/>
                <a:gd name="T14" fmla="*/ 22 w 22"/>
                <a:gd name="T15" fmla="*/ 21 h 21"/>
              </a:gdLst>
              <a:ahLst/>
              <a:cxnLst>
                <a:cxn ang="T8">
                  <a:pos x="T0" y="T1"/>
                </a:cxn>
                <a:cxn ang="T9">
                  <a:pos x="T2" y="T3"/>
                </a:cxn>
                <a:cxn ang="T10">
                  <a:pos x="T4" y="T5"/>
                </a:cxn>
                <a:cxn ang="T11">
                  <a:pos x="T6" y="T7"/>
                </a:cxn>
              </a:cxnLst>
              <a:rect l="T12" t="T13" r="T14" b="T15"/>
              <a:pathLst>
                <a:path w="22" h="21">
                  <a:moveTo>
                    <a:pt x="0" y="16"/>
                  </a:moveTo>
                  <a:lnTo>
                    <a:pt x="21" y="20"/>
                  </a:lnTo>
                  <a:lnTo>
                    <a:pt x="5" y="0"/>
                  </a:lnTo>
                  <a:lnTo>
                    <a:pt x="0" y="1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98" name="Freeform 95"/>
            <p:cNvSpPr>
              <a:spLocks/>
            </p:cNvSpPr>
            <p:nvPr/>
          </p:nvSpPr>
          <p:spPr bwMode="auto">
            <a:xfrm>
              <a:off x="1644" y="2247"/>
              <a:ext cx="20" cy="21"/>
            </a:xfrm>
            <a:custGeom>
              <a:avLst/>
              <a:gdLst>
                <a:gd name="T0" fmla="*/ 14 w 20"/>
                <a:gd name="T1" fmla="*/ 20 h 21"/>
                <a:gd name="T2" fmla="*/ 0 w 20"/>
                <a:gd name="T3" fmla="*/ 0 h 21"/>
                <a:gd name="T4" fmla="*/ 19 w 20"/>
                <a:gd name="T5" fmla="*/ 3 h 21"/>
                <a:gd name="T6" fmla="*/ 14 w 20"/>
                <a:gd name="T7" fmla="*/ 20 h 21"/>
                <a:gd name="T8" fmla="*/ 0 60000 65536"/>
                <a:gd name="T9" fmla="*/ 0 60000 65536"/>
                <a:gd name="T10" fmla="*/ 0 60000 65536"/>
                <a:gd name="T11" fmla="*/ 0 60000 65536"/>
                <a:gd name="T12" fmla="*/ 0 w 20"/>
                <a:gd name="T13" fmla="*/ 0 h 21"/>
                <a:gd name="T14" fmla="*/ 20 w 20"/>
                <a:gd name="T15" fmla="*/ 21 h 21"/>
              </a:gdLst>
              <a:ahLst/>
              <a:cxnLst>
                <a:cxn ang="T8">
                  <a:pos x="T0" y="T1"/>
                </a:cxn>
                <a:cxn ang="T9">
                  <a:pos x="T2" y="T3"/>
                </a:cxn>
                <a:cxn ang="T10">
                  <a:pos x="T4" y="T5"/>
                </a:cxn>
                <a:cxn ang="T11">
                  <a:pos x="T6" y="T7"/>
                </a:cxn>
              </a:cxnLst>
              <a:rect l="T12" t="T13" r="T14" b="T15"/>
              <a:pathLst>
                <a:path w="20" h="21">
                  <a:moveTo>
                    <a:pt x="14" y="20"/>
                  </a:moveTo>
                  <a:lnTo>
                    <a:pt x="0" y="0"/>
                  </a:lnTo>
                  <a:lnTo>
                    <a:pt x="19" y="3"/>
                  </a:lnTo>
                  <a:lnTo>
                    <a:pt x="14"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99" name="Freeform 96"/>
            <p:cNvSpPr>
              <a:spLocks/>
            </p:cNvSpPr>
            <p:nvPr/>
          </p:nvSpPr>
          <p:spPr bwMode="auto">
            <a:xfrm>
              <a:off x="1637" y="2247"/>
              <a:ext cx="27" cy="21"/>
            </a:xfrm>
            <a:custGeom>
              <a:avLst/>
              <a:gdLst>
                <a:gd name="T0" fmla="*/ 0 w 27"/>
                <a:gd name="T1" fmla="*/ 16 h 21"/>
                <a:gd name="T2" fmla="*/ 20 w 27"/>
                <a:gd name="T3" fmla="*/ 20 h 21"/>
                <a:gd name="T4" fmla="*/ 26 w 27"/>
                <a:gd name="T5" fmla="*/ 3 h 21"/>
                <a:gd name="T6" fmla="*/ 5 w 27"/>
                <a:gd name="T7" fmla="*/ 0 h 21"/>
                <a:gd name="T8" fmla="*/ 0 w 27"/>
                <a:gd name="T9" fmla="*/ 16 h 21"/>
                <a:gd name="T10" fmla="*/ 0 60000 65536"/>
                <a:gd name="T11" fmla="*/ 0 60000 65536"/>
                <a:gd name="T12" fmla="*/ 0 60000 65536"/>
                <a:gd name="T13" fmla="*/ 0 60000 65536"/>
                <a:gd name="T14" fmla="*/ 0 60000 65536"/>
                <a:gd name="T15" fmla="*/ 0 w 27"/>
                <a:gd name="T16" fmla="*/ 0 h 21"/>
                <a:gd name="T17" fmla="*/ 27 w 27"/>
                <a:gd name="T18" fmla="*/ 21 h 21"/>
              </a:gdLst>
              <a:ahLst/>
              <a:cxnLst>
                <a:cxn ang="T10">
                  <a:pos x="T0" y="T1"/>
                </a:cxn>
                <a:cxn ang="T11">
                  <a:pos x="T2" y="T3"/>
                </a:cxn>
                <a:cxn ang="T12">
                  <a:pos x="T4" y="T5"/>
                </a:cxn>
                <a:cxn ang="T13">
                  <a:pos x="T6" y="T7"/>
                </a:cxn>
                <a:cxn ang="T14">
                  <a:pos x="T8" y="T9"/>
                </a:cxn>
              </a:cxnLst>
              <a:rect l="T15" t="T16" r="T17" b="T18"/>
              <a:pathLst>
                <a:path w="27" h="21">
                  <a:moveTo>
                    <a:pt x="0" y="16"/>
                  </a:moveTo>
                  <a:lnTo>
                    <a:pt x="20" y="20"/>
                  </a:lnTo>
                  <a:lnTo>
                    <a:pt x="26" y="3"/>
                  </a:lnTo>
                  <a:lnTo>
                    <a:pt x="5" y="0"/>
                  </a:lnTo>
                  <a:lnTo>
                    <a:pt x="0" y="16"/>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00" name="Freeform 97"/>
            <p:cNvSpPr>
              <a:spLocks/>
            </p:cNvSpPr>
            <p:nvPr/>
          </p:nvSpPr>
          <p:spPr bwMode="auto">
            <a:xfrm>
              <a:off x="1644" y="2227"/>
              <a:ext cx="20" cy="23"/>
            </a:xfrm>
            <a:custGeom>
              <a:avLst/>
              <a:gdLst>
                <a:gd name="T0" fmla="*/ 0 w 20"/>
                <a:gd name="T1" fmla="*/ 17 h 23"/>
                <a:gd name="T2" fmla="*/ 19 w 20"/>
                <a:gd name="T3" fmla="*/ 22 h 23"/>
                <a:gd name="T4" fmla="*/ 4 w 20"/>
                <a:gd name="T5" fmla="*/ 0 h 23"/>
                <a:gd name="T6" fmla="*/ 0 w 20"/>
                <a:gd name="T7" fmla="*/ 17 h 23"/>
                <a:gd name="T8" fmla="*/ 0 60000 65536"/>
                <a:gd name="T9" fmla="*/ 0 60000 65536"/>
                <a:gd name="T10" fmla="*/ 0 60000 65536"/>
                <a:gd name="T11" fmla="*/ 0 60000 65536"/>
                <a:gd name="T12" fmla="*/ 0 w 20"/>
                <a:gd name="T13" fmla="*/ 0 h 23"/>
                <a:gd name="T14" fmla="*/ 20 w 20"/>
                <a:gd name="T15" fmla="*/ 23 h 23"/>
              </a:gdLst>
              <a:ahLst/>
              <a:cxnLst>
                <a:cxn ang="T8">
                  <a:pos x="T0" y="T1"/>
                </a:cxn>
                <a:cxn ang="T9">
                  <a:pos x="T2" y="T3"/>
                </a:cxn>
                <a:cxn ang="T10">
                  <a:pos x="T4" y="T5"/>
                </a:cxn>
                <a:cxn ang="T11">
                  <a:pos x="T6" y="T7"/>
                </a:cxn>
              </a:cxnLst>
              <a:rect l="T12" t="T13" r="T14" b="T15"/>
              <a:pathLst>
                <a:path w="20" h="23">
                  <a:moveTo>
                    <a:pt x="0" y="17"/>
                  </a:moveTo>
                  <a:lnTo>
                    <a:pt x="19" y="22"/>
                  </a:lnTo>
                  <a:lnTo>
                    <a:pt x="4" y="0"/>
                  </a:lnTo>
                  <a:lnTo>
                    <a:pt x="0" y="1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01" name="Freeform 98"/>
            <p:cNvSpPr>
              <a:spLocks/>
            </p:cNvSpPr>
            <p:nvPr/>
          </p:nvSpPr>
          <p:spPr bwMode="auto">
            <a:xfrm>
              <a:off x="1648" y="2227"/>
              <a:ext cx="20" cy="23"/>
            </a:xfrm>
            <a:custGeom>
              <a:avLst/>
              <a:gdLst>
                <a:gd name="T0" fmla="*/ 14 w 20"/>
                <a:gd name="T1" fmla="*/ 22 h 23"/>
                <a:gd name="T2" fmla="*/ 0 w 20"/>
                <a:gd name="T3" fmla="*/ 0 h 23"/>
                <a:gd name="T4" fmla="*/ 19 w 20"/>
                <a:gd name="T5" fmla="*/ 5 h 23"/>
                <a:gd name="T6" fmla="*/ 14 w 20"/>
                <a:gd name="T7" fmla="*/ 22 h 23"/>
                <a:gd name="T8" fmla="*/ 0 60000 65536"/>
                <a:gd name="T9" fmla="*/ 0 60000 65536"/>
                <a:gd name="T10" fmla="*/ 0 60000 65536"/>
                <a:gd name="T11" fmla="*/ 0 60000 65536"/>
                <a:gd name="T12" fmla="*/ 0 w 20"/>
                <a:gd name="T13" fmla="*/ 0 h 23"/>
                <a:gd name="T14" fmla="*/ 20 w 20"/>
                <a:gd name="T15" fmla="*/ 23 h 23"/>
              </a:gdLst>
              <a:ahLst/>
              <a:cxnLst>
                <a:cxn ang="T8">
                  <a:pos x="T0" y="T1"/>
                </a:cxn>
                <a:cxn ang="T9">
                  <a:pos x="T2" y="T3"/>
                </a:cxn>
                <a:cxn ang="T10">
                  <a:pos x="T4" y="T5"/>
                </a:cxn>
                <a:cxn ang="T11">
                  <a:pos x="T6" y="T7"/>
                </a:cxn>
              </a:cxnLst>
              <a:rect l="T12" t="T13" r="T14" b="T15"/>
              <a:pathLst>
                <a:path w="20" h="23">
                  <a:moveTo>
                    <a:pt x="14" y="22"/>
                  </a:moveTo>
                  <a:lnTo>
                    <a:pt x="0" y="0"/>
                  </a:lnTo>
                  <a:lnTo>
                    <a:pt x="19" y="5"/>
                  </a:lnTo>
                  <a:lnTo>
                    <a:pt x="14"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02" name="Freeform 99"/>
            <p:cNvSpPr>
              <a:spLocks/>
            </p:cNvSpPr>
            <p:nvPr/>
          </p:nvSpPr>
          <p:spPr bwMode="auto">
            <a:xfrm>
              <a:off x="1644" y="2227"/>
              <a:ext cx="24" cy="23"/>
            </a:xfrm>
            <a:custGeom>
              <a:avLst/>
              <a:gdLst>
                <a:gd name="T0" fmla="*/ 0 w 24"/>
                <a:gd name="T1" fmla="*/ 17 h 23"/>
                <a:gd name="T2" fmla="*/ 18 w 24"/>
                <a:gd name="T3" fmla="*/ 22 h 23"/>
                <a:gd name="T4" fmla="*/ 23 w 24"/>
                <a:gd name="T5" fmla="*/ 5 h 23"/>
                <a:gd name="T6" fmla="*/ 4 w 24"/>
                <a:gd name="T7" fmla="*/ 0 h 23"/>
                <a:gd name="T8" fmla="*/ 0 w 24"/>
                <a:gd name="T9" fmla="*/ 1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7"/>
                  </a:moveTo>
                  <a:lnTo>
                    <a:pt x="18" y="22"/>
                  </a:lnTo>
                  <a:lnTo>
                    <a:pt x="23" y="5"/>
                  </a:lnTo>
                  <a:lnTo>
                    <a:pt x="4" y="0"/>
                  </a:lnTo>
                  <a:lnTo>
                    <a:pt x="0" y="17"/>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03" name="Freeform 100"/>
            <p:cNvSpPr>
              <a:spLocks/>
            </p:cNvSpPr>
            <p:nvPr/>
          </p:nvSpPr>
          <p:spPr bwMode="auto">
            <a:xfrm>
              <a:off x="1648" y="2209"/>
              <a:ext cx="20" cy="24"/>
            </a:xfrm>
            <a:custGeom>
              <a:avLst/>
              <a:gdLst>
                <a:gd name="T0" fmla="*/ 0 w 20"/>
                <a:gd name="T1" fmla="*/ 17 h 24"/>
                <a:gd name="T2" fmla="*/ 19 w 20"/>
                <a:gd name="T3" fmla="*/ 23 h 24"/>
                <a:gd name="T4" fmla="*/ 5 w 20"/>
                <a:gd name="T5" fmla="*/ 0 h 24"/>
                <a:gd name="T6" fmla="*/ 0 w 20"/>
                <a:gd name="T7" fmla="*/ 17 h 24"/>
                <a:gd name="T8" fmla="*/ 0 60000 65536"/>
                <a:gd name="T9" fmla="*/ 0 60000 65536"/>
                <a:gd name="T10" fmla="*/ 0 60000 65536"/>
                <a:gd name="T11" fmla="*/ 0 60000 65536"/>
                <a:gd name="T12" fmla="*/ 0 w 20"/>
                <a:gd name="T13" fmla="*/ 0 h 24"/>
                <a:gd name="T14" fmla="*/ 20 w 20"/>
                <a:gd name="T15" fmla="*/ 24 h 24"/>
              </a:gdLst>
              <a:ahLst/>
              <a:cxnLst>
                <a:cxn ang="T8">
                  <a:pos x="T0" y="T1"/>
                </a:cxn>
                <a:cxn ang="T9">
                  <a:pos x="T2" y="T3"/>
                </a:cxn>
                <a:cxn ang="T10">
                  <a:pos x="T4" y="T5"/>
                </a:cxn>
                <a:cxn ang="T11">
                  <a:pos x="T6" y="T7"/>
                </a:cxn>
              </a:cxnLst>
              <a:rect l="T12" t="T13" r="T14" b="T15"/>
              <a:pathLst>
                <a:path w="20" h="24">
                  <a:moveTo>
                    <a:pt x="0" y="17"/>
                  </a:moveTo>
                  <a:lnTo>
                    <a:pt x="19" y="23"/>
                  </a:lnTo>
                  <a:lnTo>
                    <a:pt x="5" y="0"/>
                  </a:lnTo>
                  <a:lnTo>
                    <a:pt x="0" y="1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04" name="Freeform 101"/>
            <p:cNvSpPr>
              <a:spLocks/>
            </p:cNvSpPr>
            <p:nvPr/>
          </p:nvSpPr>
          <p:spPr bwMode="auto">
            <a:xfrm>
              <a:off x="1656" y="2209"/>
              <a:ext cx="19" cy="24"/>
            </a:xfrm>
            <a:custGeom>
              <a:avLst/>
              <a:gdLst>
                <a:gd name="T0" fmla="*/ 12 w 19"/>
                <a:gd name="T1" fmla="*/ 23 h 24"/>
                <a:gd name="T2" fmla="*/ 0 w 19"/>
                <a:gd name="T3" fmla="*/ 0 h 24"/>
                <a:gd name="T4" fmla="*/ 18 w 19"/>
                <a:gd name="T5" fmla="*/ 5 h 24"/>
                <a:gd name="T6" fmla="*/ 12 w 19"/>
                <a:gd name="T7" fmla="*/ 23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12" y="23"/>
                  </a:moveTo>
                  <a:lnTo>
                    <a:pt x="0" y="0"/>
                  </a:lnTo>
                  <a:lnTo>
                    <a:pt x="18" y="5"/>
                  </a:lnTo>
                  <a:lnTo>
                    <a:pt x="12"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05" name="Freeform 102"/>
            <p:cNvSpPr>
              <a:spLocks/>
            </p:cNvSpPr>
            <p:nvPr/>
          </p:nvSpPr>
          <p:spPr bwMode="auto">
            <a:xfrm>
              <a:off x="1648" y="2209"/>
              <a:ext cx="27" cy="24"/>
            </a:xfrm>
            <a:custGeom>
              <a:avLst/>
              <a:gdLst>
                <a:gd name="T0" fmla="*/ 0 w 27"/>
                <a:gd name="T1" fmla="*/ 17 h 24"/>
                <a:gd name="T2" fmla="*/ 20 w 27"/>
                <a:gd name="T3" fmla="*/ 23 h 24"/>
                <a:gd name="T4" fmla="*/ 26 w 27"/>
                <a:gd name="T5" fmla="*/ 5 h 24"/>
                <a:gd name="T6" fmla="*/ 6 w 27"/>
                <a:gd name="T7" fmla="*/ 0 h 24"/>
                <a:gd name="T8" fmla="*/ 0 w 27"/>
                <a:gd name="T9" fmla="*/ 17 h 24"/>
                <a:gd name="T10" fmla="*/ 0 60000 65536"/>
                <a:gd name="T11" fmla="*/ 0 60000 65536"/>
                <a:gd name="T12" fmla="*/ 0 60000 65536"/>
                <a:gd name="T13" fmla="*/ 0 60000 65536"/>
                <a:gd name="T14" fmla="*/ 0 60000 65536"/>
                <a:gd name="T15" fmla="*/ 0 w 27"/>
                <a:gd name="T16" fmla="*/ 0 h 24"/>
                <a:gd name="T17" fmla="*/ 27 w 27"/>
                <a:gd name="T18" fmla="*/ 24 h 24"/>
              </a:gdLst>
              <a:ahLst/>
              <a:cxnLst>
                <a:cxn ang="T10">
                  <a:pos x="T0" y="T1"/>
                </a:cxn>
                <a:cxn ang="T11">
                  <a:pos x="T2" y="T3"/>
                </a:cxn>
                <a:cxn ang="T12">
                  <a:pos x="T4" y="T5"/>
                </a:cxn>
                <a:cxn ang="T13">
                  <a:pos x="T6" y="T7"/>
                </a:cxn>
                <a:cxn ang="T14">
                  <a:pos x="T8" y="T9"/>
                </a:cxn>
              </a:cxnLst>
              <a:rect l="T15" t="T16" r="T17" b="T18"/>
              <a:pathLst>
                <a:path w="27" h="24">
                  <a:moveTo>
                    <a:pt x="0" y="17"/>
                  </a:moveTo>
                  <a:lnTo>
                    <a:pt x="20" y="23"/>
                  </a:lnTo>
                  <a:lnTo>
                    <a:pt x="26" y="5"/>
                  </a:lnTo>
                  <a:lnTo>
                    <a:pt x="6" y="0"/>
                  </a:lnTo>
                  <a:lnTo>
                    <a:pt x="0" y="17"/>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06" name="Freeform 103"/>
            <p:cNvSpPr>
              <a:spLocks/>
            </p:cNvSpPr>
            <p:nvPr/>
          </p:nvSpPr>
          <p:spPr bwMode="auto">
            <a:xfrm>
              <a:off x="1656" y="2194"/>
              <a:ext cx="19" cy="23"/>
            </a:xfrm>
            <a:custGeom>
              <a:avLst/>
              <a:gdLst>
                <a:gd name="T0" fmla="*/ 0 w 19"/>
                <a:gd name="T1" fmla="*/ 16 h 23"/>
                <a:gd name="T2" fmla="*/ 18 w 19"/>
                <a:gd name="T3" fmla="*/ 22 h 23"/>
                <a:gd name="T4" fmla="*/ 5 w 19"/>
                <a:gd name="T5" fmla="*/ 0 h 23"/>
                <a:gd name="T6" fmla="*/ 0 w 19"/>
                <a:gd name="T7" fmla="*/ 16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0" y="16"/>
                  </a:moveTo>
                  <a:lnTo>
                    <a:pt x="18" y="22"/>
                  </a:lnTo>
                  <a:lnTo>
                    <a:pt x="5" y="0"/>
                  </a:lnTo>
                  <a:lnTo>
                    <a:pt x="0" y="1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07" name="Freeform 104"/>
            <p:cNvSpPr>
              <a:spLocks/>
            </p:cNvSpPr>
            <p:nvPr/>
          </p:nvSpPr>
          <p:spPr bwMode="auto">
            <a:xfrm>
              <a:off x="1659" y="2194"/>
              <a:ext cx="22" cy="23"/>
            </a:xfrm>
            <a:custGeom>
              <a:avLst/>
              <a:gdLst>
                <a:gd name="T0" fmla="*/ 14 w 22"/>
                <a:gd name="T1" fmla="*/ 22 h 23"/>
                <a:gd name="T2" fmla="*/ 0 w 22"/>
                <a:gd name="T3" fmla="*/ 0 h 23"/>
                <a:gd name="T4" fmla="*/ 21 w 22"/>
                <a:gd name="T5" fmla="*/ 6 h 23"/>
                <a:gd name="T6" fmla="*/ 14 w 22"/>
                <a:gd name="T7" fmla="*/ 22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14" y="22"/>
                  </a:moveTo>
                  <a:lnTo>
                    <a:pt x="0" y="0"/>
                  </a:lnTo>
                  <a:lnTo>
                    <a:pt x="21" y="6"/>
                  </a:lnTo>
                  <a:lnTo>
                    <a:pt x="14"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08" name="Freeform 105"/>
            <p:cNvSpPr>
              <a:spLocks/>
            </p:cNvSpPr>
            <p:nvPr/>
          </p:nvSpPr>
          <p:spPr bwMode="auto">
            <a:xfrm>
              <a:off x="1656" y="2194"/>
              <a:ext cx="25" cy="23"/>
            </a:xfrm>
            <a:custGeom>
              <a:avLst/>
              <a:gdLst>
                <a:gd name="T0" fmla="*/ 0 w 25"/>
                <a:gd name="T1" fmla="*/ 16 h 23"/>
                <a:gd name="T2" fmla="*/ 18 w 25"/>
                <a:gd name="T3" fmla="*/ 22 h 23"/>
                <a:gd name="T4" fmla="*/ 24 w 25"/>
                <a:gd name="T5" fmla="*/ 6 h 23"/>
                <a:gd name="T6" fmla="*/ 5 w 25"/>
                <a:gd name="T7" fmla="*/ 0 h 23"/>
                <a:gd name="T8" fmla="*/ 0 w 25"/>
                <a:gd name="T9" fmla="*/ 16 h 23"/>
                <a:gd name="T10" fmla="*/ 0 60000 65536"/>
                <a:gd name="T11" fmla="*/ 0 60000 65536"/>
                <a:gd name="T12" fmla="*/ 0 60000 65536"/>
                <a:gd name="T13" fmla="*/ 0 60000 65536"/>
                <a:gd name="T14" fmla="*/ 0 60000 65536"/>
                <a:gd name="T15" fmla="*/ 0 w 25"/>
                <a:gd name="T16" fmla="*/ 0 h 23"/>
                <a:gd name="T17" fmla="*/ 25 w 25"/>
                <a:gd name="T18" fmla="*/ 23 h 23"/>
              </a:gdLst>
              <a:ahLst/>
              <a:cxnLst>
                <a:cxn ang="T10">
                  <a:pos x="T0" y="T1"/>
                </a:cxn>
                <a:cxn ang="T11">
                  <a:pos x="T2" y="T3"/>
                </a:cxn>
                <a:cxn ang="T12">
                  <a:pos x="T4" y="T5"/>
                </a:cxn>
                <a:cxn ang="T13">
                  <a:pos x="T6" y="T7"/>
                </a:cxn>
                <a:cxn ang="T14">
                  <a:pos x="T8" y="T9"/>
                </a:cxn>
              </a:cxnLst>
              <a:rect l="T15" t="T16" r="T17" b="T18"/>
              <a:pathLst>
                <a:path w="25" h="23">
                  <a:moveTo>
                    <a:pt x="0" y="16"/>
                  </a:moveTo>
                  <a:lnTo>
                    <a:pt x="18" y="22"/>
                  </a:lnTo>
                  <a:lnTo>
                    <a:pt x="24" y="6"/>
                  </a:lnTo>
                  <a:lnTo>
                    <a:pt x="5" y="0"/>
                  </a:lnTo>
                  <a:lnTo>
                    <a:pt x="0" y="16"/>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09" name="Freeform 106"/>
            <p:cNvSpPr>
              <a:spLocks/>
            </p:cNvSpPr>
            <p:nvPr/>
          </p:nvSpPr>
          <p:spPr bwMode="auto">
            <a:xfrm>
              <a:off x="1659" y="2178"/>
              <a:ext cx="22" cy="23"/>
            </a:xfrm>
            <a:custGeom>
              <a:avLst/>
              <a:gdLst>
                <a:gd name="T0" fmla="*/ 0 w 22"/>
                <a:gd name="T1" fmla="*/ 15 h 23"/>
                <a:gd name="T2" fmla="*/ 21 w 22"/>
                <a:gd name="T3" fmla="*/ 22 h 23"/>
                <a:gd name="T4" fmla="*/ 7 w 22"/>
                <a:gd name="T5" fmla="*/ 0 h 23"/>
                <a:gd name="T6" fmla="*/ 0 w 22"/>
                <a:gd name="T7" fmla="*/ 15 h 23"/>
                <a:gd name="T8" fmla="*/ 0 60000 65536"/>
                <a:gd name="T9" fmla="*/ 0 60000 65536"/>
                <a:gd name="T10" fmla="*/ 0 60000 65536"/>
                <a:gd name="T11" fmla="*/ 0 60000 65536"/>
                <a:gd name="T12" fmla="*/ 0 w 22"/>
                <a:gd name="T13" fmla="*/ 0 h 23"/>
                <a:gd name="T14" fmla="*/ 22 w 22"/>
                <a:gd name="T15" fmla="*/ 23 h 23"/>
              </a:gdLst>
              <a:ahLst/>
              <a:cxnLst>
                <a:cxn ang="T8">
                  <a:pos x="T0" y="T1"/>
                </a:cxn>
                <a:cxn ang="T9">
                  <a:pos x="T2" y="T3"/>
                </a:cxn>
                <a:cxn ang="T10">
                  <a:pos x="T4" y="T5"/>
                </a:cxn>
                <a:cxn ang="T11">
                  <a:pos x="T6" y="T7"/>
                </a:cxn>
              </a:cxnLst>
              <a:rect l="T12" t="T13" r="T14" b="T15"/>
              <a:pathLst>
                <a:path w="22" h="23">
                  <a:moveTo>
                    <a:pt x="0" y="15"/>
                  </a:moveTo>
                  <a:lnTo>
                    <a:pt x="21" y="22"/>
                  </a:lnTo>
                  <a:lnTo>
                    <a:pt x="7" y="0"/>
                  </a:lnTo>
                  <a:lnTo>
                    <a:pt x="0" y="1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10" name="Freeform 107"/>
            <p:cNvSpPr>
              <a:spLocks/>
            </p:cNvSpPr>
            <p:nvPr/>
          </p:nvSpPr>
          <p:spPr bwMode="auto">
            <a:xfrm>
              <a:off x="1667" y="2178"/>
              <a:ext cx="18" cy="23"/>
            </a:xfrm>
            <a:custGeom>
              <a:avLst/>
              <a:gdLst>
                <a:gd name="T0" fmla="*/ 11 w 18"/>
                <a:gd name="T1" fmla="*/ 22 h 23"/>
                <a:gd name="T2" fmla="*/ 0 w 18"/>
                <a:gd name="T3" fmla="*/ 0 h 23"/>
                <a:gd name="T4" fmla="*/ 17 w 18"/>
                <a:gd name="T5" fmla="*/ 6 h 23"/>
                <a:gd name="T6" fmla="*/ 11 w 18"/>
                <a:gd name="T7" fmla="*/ 22 h 23"/>
                <a:gd name="T8" fmla="*/ 0 60000 65536"/>
                <a:gd name="T9" fmla="*/ 0 60000 65536"/>
                <a:gd name="T10" fmla="*/ 0 60000 65536"/>
                <a:gd name="T11" fmla="*/ 0 60000 65536"/>
                <a:gd name="T12" fmla="*/ 0 w 18"/>
                <a:gd name="T13" fmla="*/ 0 h 23"/>
                <a:gd name="T14" fmla="*/ 18 w 18"/>
                <a:gd name="T15" fmla="*/ 23 h 23"/>
              </a:gdLst>
              <a:ahLst/>
              <a:cxnLst>
                <a:cxn ang="T8">
                  <a:pos x="T0" y="T1"/>
                </a:cxn>
                <a:cxn ang="T9">
                  <a:pos x="T2" y="T3"/>
                </a:cxn>
                <a:cxn ang="T10">
                  <a:pos x="T4" y="T5"/>
                </a:cxn>
                <a:cxn ang="T11">
                  <a:pos x="T6" y="T7"/>
                </a:cxn>
              </a:cxnLst>
              <a:rect l="T12" t="T13" r="T14" b="T15"/>
              <a:pathLst>
                <a:path w="18" h="23">
                  <a:moveTo>
                    <a:pt x="11" y="22"/>
                  </a:moveTo>
                  <a:lnTo>
                    <a:pt x="0" y="0"/>
                  </a:lnTo>
                  <a:lnTo>
                    <a:pt x="17" y="6"/>
                  </a:lnTo>
                  <a:lnTo>
                    <a:pt x="11"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11" name="Freeform 108"/>
            <p:cNvSpPr>
              <a:spLocks/>
            </p:cNvSpPr>
            <p:nvPr/>
          </p:nvSpPr>
          <p:spPr bwMode="auto">
            <a:xfrm>
              <a:off x="1659" y="2178"/>
              <a:ext cx="26" cy="23"/>
            </a:xfrm>
            <a:custGeom>
              <a:avLst/>
              <a:gdLst>
                <a:gd name="T0" fmla="*/ 0 w 26"/>
                <a:gd name="T1" fmla="*/ 15 h 23"/>
                <a:gd name="T2" fmla="*/ 19 w 26"/>
                <a:gd name="T3" fmla="*/ 22 h 23"/>
                <a:gd name="T4" fmla="*/ 25 w 26"/>
                <a:gd name="T5" fmla="*/ 6 h 23"/>
                <a:gd name="T6" fmla="*/ 6 w 26"/>
                <a:gd name="T7" fmla="*/ 0 h 23"/>
                <a:gd name="T8" fmla="*/ 0 w 26"/>
                <a:gd name="T9" fmla="*/ 15 h 23"/>
                <a:gd name="T10" fmla="*/ 0 60000 65536"/>
                <a:gd name="T11" fmla="*/ 0 60000 65536"/>
                <a:gd name="T12" fmla="*/ 0 60000 65536"/>
                <a:gd name="T13" fmla="*/ 0 60000 65536"/>
                <a:gd name="T14" fmla="*/ 0 60000 65536"/>
                <a:gd name="T15" fmla="*/ 0 w 26"/>
                <a:gd name="T16" fmla="*/ 0 h 23"/>
                <a:gd name="T17" fmla="*/ 26 w 26"/>
                <a:gd name="T18" fmla="*/ 23 h 23"/>
              </a:gdLst>
              <a:ahLst/>
              <a:cxnLst>
                <a:cxn ang="T10">
                  <a:pos x="T0" y="T1"/>
                </a:cxn>
                <a:cxn ang="T11">
                  <a:pos x="T2" y="T3"/>
                </a:cxn>
                <a:cxn ang="T12">
                  <a:pos x="T4" y="T5"/>
                </a:cxn>
                <a:cxn ang="T13">
                  <a:pos x="T6" y="T7"/>
                </a:cxn>
                <a:cxn ang="T14">
                  <a:pos x="T8" y="T9"/>
                </a:cxn>
              </a:cxnLst>
              <a:rect l="T15" t="T16" r="T17" b="T18"/>
              <a:pathLst>
                <a:path w="26" h="23">
                  <a:moveTo>
                    <a:pt x="0" y="15"/>
                  </a:moveTo>
                  <a:lnTo>
                    <a:pt x="19" y="22"/>
                  </a:lnTo>
                  <a:lnTo>
                    <a:pt x="25" y="6"/>
                  </a:lnTo>
                  <a:lnTo>
                    <a:pt x="6" y="0"/>
                  </a:lnTo>
                  <a:lnTo>
                    <a:pt x="0" y="15"/>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12" name="Freeform 109"/>
            <p:cNvSpPr>
              <a:spLocks/>
            </p:cNvSpPr>
            <p:nvPr/>
          </p:nvSpPr>
          <p:spPr bwMode="auto">
            <a:xfrm>
              <a:off x="1667" y="2163"/>
              <a:ext cx="18" cy="23"/>
            </a:xfrm>
            <a:custGeom>
              <a:avLst/>
              <a:gdLst>
                <a:gd name="T0" fmla="*/ 0 w 18"/>
                <a:gd name="T1" fmla="*/ 15 h 23"/>
                <a:gd name="T2" fmla="*/ 17 w 18"/>
                <a:gd name="T3" fmla="*/ 22 h 23"/>
                <a:gd name="T4" fmla="*/ 5 w 18"/>
                <a:gd name="T5" fmla="*/ 0 h 23"/>
                <a:gd name="T6" fmla="*/ 0 w 18"/>
                <a:gd name="T7" fmla="*/ 15 h 23"/>
                <a:gd name="T8" fmla="*/ 0 60000 65536"/>
                <a:gd name="T9" fmla="*/ 0 60000 65536"/>
                <a:gd name="T10" fmla="*/ 0 60000 65536"/>
                <a:gd name="T11" fmla="*/ 0 60000 65536"/>
                <a:gd name="T12" fmla="*/ 0 w 18"/>
                <a:gd name="T13" fmla="*/ 0 h 23"/>
                <a:gd name="T14" fmla="*/ 18 w 18"/>
                <a:gd name="T15" fmla="*/ 23 h 23"/>
              </a:gdLst>
              <a:ahLst/>
              <a:cxnLst>
                <a:cxn ang="T8">
                  <a:pos x="T0" y="T1"/>
                </a:cxn>
                <a:cxn ang="T9">
                  <a:pos x="T2" y="T3"/>
                </a:cxn>
                <a:cxn ang="T10">
                  <a:pos x="T4" y="T5"/>
                </a:cxn>
                <a:cxn ang="T11">
                  <a:pos x="T6" y="T7"/>
                </a:cxn>
              </a:cxnLst>
              <a:rect l="T12" t="T13" r="T14" b="T15"/>
              <a:pathLst>
                <a:path w="18" h="23">
                  <a:moveTo>
                    <a:pt x="0" y="15"/>
                  </a:moveTo>
                  <a:lnTo>
                    <a:pt x="17" y="22"/>
                  </a:lnTo>
                  <a:lnTo>
                    <a:pt x="5" y="0"/>
                  </a:lnTo>
                  <a:lnTo>
                    <a:pt x="0" y="1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13" name="Freeform 110"/>
            <p:cNvSpPr>
              <a:spLocks/>
            </p:cNvSpPr>
            <p:nvPr/>
          </p:nvSpPr>
          <p:spPr bwMode="auto">
            <a:xfrm>
              <a:off x="1672" y="2163"/>
              <a:ext cx="19" cy="23"/>
            </a:xfrm>
            <a:custGeom>
              <a:avLst/>
              <a:gdLst>
                <a:gd name="T0" fmla="*/ 11 w 19"/>
                <a:gd name="T1" fmla="*/ 22 h 23"/>
                <a:gd name="T2" fmla="*/ 0 w 19"/>
                <a:gd name="T3" fmla="*/ 0 h 23"/>
                <a:gd name="T4" fmla="*/ 18 w 19"/>
                <a:gd name="T5" fmla="*/ 6 h 23"/>
                <a:gd name="T6" fmla="*/ 11 w 19"/>
                <a:gd name="T7" fmla="*/ 22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11" y="22"/>
                  </a:moveTo>
                  <a:lnTo>
                    <a:pt x="0" y="0"/>
                  </a:lnTo>
                  <a:lnTo>
                    <a:pt x="18" y="6"/>
                  </a:lnTo>
                  <a:lnTo>
                    <a:pt x="11"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14" name="Freeform 111"/>
            <p:cNvSpPr>
              <a:spLocks/>
            </p:cNvSpPr>
            <p:nvPr/>
          </p:nvSpPr>
          <p:spPr bwMode="auto">
            <a:xfrm>
              <a:off x="1667" y="2163"/>
              <a:ext cx="24" cy="23"/>
            </a:xfrm>
            <a:custGeom>
              <a:avLst/>
              <a:gdLst>
                <a:gd name="T0" fmla="*/ 0 w 24"/>
                <a:gd name="T1" fmla="*/ 15 h 23"/>
                <a:gd name="T2" fmla="*/ 16 w 24"/>
                <a:gd name="T3" fmla="*/ 22 h 23"/>
                <a:gd name="T4" fmla="*/ 23 w 24"/>
                <a:gd name="T5" fmla="*/ 6 h 23"/>
                <a:gd name="T6" fmla="*/ 5 w 24"/>
                <a:gd name="T7" fmla="*/ 0 h 23"/>
                <a:gd name="T8" fmla="*/ 0 w 24"/>
                <a:gd name="T9" fmla="*/ 15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15"/>
                  </a:moveTo>
                  <a:lnTo>
                    <a:pt x="16" y="22"/>
                  </a:lnTo>
                  <a:lnTo>
                    <a:pt x="23" y="6"/>
                  </a:lnTo>
                  <a:lnTo>
                    <a:pt x="5" y="0"/>
                  </a:lnTo>
                  <a:lnTo>
                    <a:pt x="0" y="15"/>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15" name="Freeform 112"/>
            <p:cNvSpPr>
              <a:spLocks/>
            </p:cNvSpPr>
            <p:nvPr/>
          </p:nvSpPr>
          <p:spPr bwMode="auto">
            <a:xfrm>
              <a:off x="1672" y="2149"/>
              <a:ext cx="19" cy="23"/>
            </a:xfrm>
            <a:custGeom>
              <a:avLst/>
              <a:gdLst>
                <a:gd name="T0" fmla="*/ 0 w 19"/>
                <a:gd name="T1" fmla="*/ 15 h 23"/>
                <a:gd name="T2" fmla="*/ 18 w 19"/>
                <a:gd name="T3" fmla="*/ 22 h 23"/>
                <a:gd name="T4" fmla="*/ 6 w 19"/>
                <a:gd name="T5" fmla="*/ 0 h 23"/>
                <a:gd name="T6" fmla="*/ 0 w 19"/>
                <a:gd name="T7" fmla="*/ 15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0" y="15"/>
                  </a:moveTo>
                  <a:lnTo>
                    <a:pt x="18" y="22"/>
                  </a:lnTo>
                  <a:lnTo>
                    <a:pt x="6" y="0"/>
                  </a:lnTo>
                  <a:lnTo>
                    <a:pt x="0" y="1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16" name="Freeform 113"/>
            <p:cNvSpPr>
              <a:spLocks/>
            </p:cNvSpPr>
            <p:nvPr/>
          </p:nvSpPr>
          <p:spPr bwMode="auto">
            <a:xfrm>
              <a:off x="1680" y="2149"/>
              <a:ext cx="19" cy="23"/>
            </a:xfrm>
            <a:custGeom>
              <a:avLst/>
              <a:gdLst>
                <a:gd name="T0" fmla="*/ 12 w 19"/>
                <a:gd name="T1" fmla="*/ 22 h 23"/>
                <a:gd name="T2" fmla="*/ 0 w 19"/>
                <a:gd name="T3" fmla="*/ 0 h 23"/>
                <a:gd name="T4" fmla="*/ 18 w 19"/>
                <a:gd name="T5" fmla="*/ 7 h 23"/>
                <a:gd name="T6" fmla="*/ 12 w 19"/>
                <a:gd name="T7" fmla="*/ 22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12" y="22"/>
                  </a:moveTo>
                  <a:lnTo>
                    <a:pt x="0" y="0"/>
                  </a:lnTo>
                  <a:lnTo>
                    <a:pt x="18" y="7"/>
                  </a:lnTo>
                  <a:lnTo>
                    <a:pt x="12"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17" name="Freeform 114"/>
            <p:cNvSpPr>
              <a:spLocks/>
            </p:cNvSpPr>
            <p:nvPr/>
          </p:nvSpPr>
          <p:spPr bwMode="auto">
            <a:xfrm>
              <a:off x="1672" y="2149"/>
              <a:ext cx="27" cy="23"/>
            </a:xfrm>
            <a:custGeom>
              <a:avLst/>
              <a:gdLst>
                <a:gd name="T0" fmla="*/ 0 w 27"/>
                <a:gd name="T1" fmla="*/ 15 h 23"/>
                <a:gd name="T2" fmla="*/ 20 w 27"/>
                <a:gd name="T3" fmla="*/ 22 h 23"/>
                <a:gd name="T4" fmla="*/ 26 w 27"/>
                <a:gd name="T5" fmla="*/ 7 h 23"/>
                <a:gd name="T6" fmla="*/ 7 w 27"/>
                <a:gd name="T7" fmla="*/ 0 h 23"/>
                <a:gd name="T8" fmla="*/ 0 w 27"/>
                <a:gd name="T9" fmla="*/ 15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15"/>
                  </a:moveTo>
                  <a:lnTo>
                    <a:pt x="20" y="22"/>
                  </a:lnTo>
                  <a:lnTo>
                    <a:pt x="26" y="7"/>
                  </a:lnTo>
                  <a:lnTo>
                    <a:pt x="7" y="0"/>
                  </a:lnTo>
                  <a:lnTo>
                    <a:pt x="0" y="15"/>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18" name="Freeform 115"/>
            <p:cNvSpPr>
              <a:spLocks/>
            </p:cNvSpPr>
            <p:nvPr/>
          </p:nvSpPr>
          <p:spPr bwMode="auto">
            <a:xfrm>
              <a:off x="1680" y="2136"/>
              <a:ext cx="19" cy="20"/>
            </a:xfrm>
            <a:custGeom>
              <a:avLst/>
              <a:gdLst>
                <a:gd name="T0" fmla="*/ 0 w 19"/>
                <a:gd name="T1" fmla="*/ 12 h 20"/>
                <a:gd name="T2" fmla="*/ 18 w 19"/>
                <a:gd name="T3" fmla="*/ 19 h 20"/>
                <a:gd name="T4" fmla="*/ 7 w 19"/>
                <a:gd name="T5" fmla="*/ 0 h 20"/>
                <a:gd name="T6" fmla="*/ 0 w 19"/>
                <a:gd name="T7" fmla="*/ 12 h 20"/>
                <a:gd name="T8" fmla="*/ 0 60000 65536"/>
                <a:gd name="T9" fmla="*/ 0 60000 65536"/>
                <a:gd name="T10" fmla="*/ 0 60000 65536"/>
                <a:gd name="T11" fmla="*/ 0 60000 65536"/>
                <a:gd name="T12" fmla="*/ 0 w 19"/>
                <a:gd name="T13" fmla="*/ 0 h 20"/>
                <a:gd name="T14" fmla="*/ 19 w 19"/>
                <a:gd name="T15" fmla="*/ 20 h 20"/>
              </a:gdLst>
              <a:ahLst/>
              <a:cxnLst>
                <a:cxn ang="T8">
                  <a:pos x="T0" y="T1"/>
                </a:cxn>
                <a:cxn ang="T9">
                  <a:pos x="T2" y="T3"/>
                </a:cxn>
                <a:cxn ang="T10">
                  <a:pos x="T4" y="T5"/>
                </a:cxn>
                <a:cxn ang="T11">
                  <a:pos x="T6" y="T7"/>
                </a:cxn>
              </a:cxnLst>
              <a:rect l="T12" t="T13" r="T14" b="T15"/>
              <a:pathLst>
                <a:path w="19" h="20">
                  <a:moveTo>
                    <a:pt x="0" y="12"/>
                  </a:moveTo>
                  <a:lnTo>
                    <a:pt x="18" y="19"/>
                  </a:lnTo>
                  <a:lnTo>
                    <a:pt x="7" y="0"/>
                  </a:lnTo>
                  <a:lnTo>
                    <a:pt x="0" y="1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19" name="Freeform 116"/>
            <p:cNvSpPr>
              <a:spLocks/>
            </p:cNvSpPr>
            <p:nvPr/>
          </p:nvSpPr>
          <p:spPr bwMode="auto">
            <a:xfrm>
              <a:off x="1688" y="2136"/>
              <a:ext cx="18" cy="20"/>
            </a:xfrm>
            <a:custGeom>
              <a:avLst/>
              <a:gdLst>
                <a:gd name="T0" fmla="*/ 9 w 18"/>
                <a:gd name="T1" fmla="*/ 19 h 20"/>
                <a:gd name="T2" fmla="*/ 0 w 18"/>
                <a:gd name="T3" fmla="*/ 0 h 20"/>
                <a:gd name="T4" fmla="*/ 17 w 18"/>
                <a:gd name="T5" fmla="*/ 7 h 20"/>
                <a:gd name="T6" fmla="*/ 9 w 18"/>
                <a:gd name="T7" fmla="*/ 19 h 20"/>
                <a:gd name="T8" fmla="*/ 0 60000 65536"/>
                <a:gd name="T9" fmla="*/ 0 60000 65536"/>
                <a:gd name="T10" fmla="*/ 0 60000 65536"/>
                <a:gd name="T11" fmla="*/ 0 60000 65536"/>
                <a:gd name="T12" fmla="*/ 0 w 18"/>
                <a:gd name="T13" fmla="*/ 0 h 20"/>
                <a:gd name="T14" fmla="*/ 18 w 18"/>
                <a:gd name="T15" fmla="*/ 20 h 20"/>
              </a:gdLst>
              <a:ahLst/>
              <a:cxnLst>
                <a:cxn ang="T8">
                  <a:pos x="T0" y="T1"/>
                </a:cxn>
                <a:cxn ang="T9">
                  <a:pos x="T2" y="T3"/>
                </a:cxn>
                <a:cxn ang="T10">
                  <a:pos x="T4" y="T5"/>
                </a:cxn>
                <a:cxn ang="T11">
                  <a:pos x="T6" y="T7"/>
                </a:cxn>
              </a:cxnLst>
              <a:rect l="T12" t="T13" r="T14" b="T15"/>
              <a:pathLst>
                <a:path w="18" h="20">
                  <a:moveTo>
                    <a:pt x="9" y="19"/>
                  </a:moveTo>
                  <a:lnTo>
                    <a:pt x="0" y="0"/>
                  </a:lnTo>
                  <a:lnTo>
                    <a:pt x="17" y="7"/>
                  </a:lnTo>
                  <a:lnTo>
                    <a:pt x="9"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20" name="Freeform 117"/>
            <p:cNvSpPr>
              <a:spLocks/>
            </p:cNvSpPr>
            <p:nvPr/>
          </p:nvSpPr>
          <p:spPr bwMode="auto">
            <a:xfrm>
              <a:off x="1680" y="2136"/>
              <a:ext cx="25" cy="20"/>
            </a:xfrm>
            <a:custGeom>
              <a:avLst/>
              <a:gdLst>
                <a:gd name="T0" fmla="*/ 0 w 25"/>
                <a:gd name="T1" fmla="*/ 12 h 20"/>
                <a:gd name="T2" fmla="*/ 16 w 25"/>
                <a:gd name="T3" fmla="*/ 19 h 20"/>
                <a:gd name="T4" fmla="*/ 24 w 25"/>
                <a:gd name="T5" fmla="*/ 7 h 20"/>
                <a:gd name="T6" fmla="*/ 7 w 25"/>
                <a:gd name="T7" fmla="*/ 0 h 20"/>
                <a:gd name="T8" fmla="*/ 0 w 25"/>
                <a:gd name="T9" fmla="*/ 12 h 20"/>
                <a:gd name="T10" fmla="*/ 0 60000 65536"/>
                <a:gd name="T11" fmla="*/ 0 60000 65536"/>
                <a:gd name="T12" fmla="*/ 0 60000 65536"/>
                <a:gd name="T13" fmla="*/ 0 60000 65536"/>
                <a:gd name="T14" fmla="*/ 0 60000 65536"/>
                <a:gd name="T15" fmla="*/ 0 w 25"/>
                <a:gd name="T16" fmla="*/ 0 h 20"/>
                <a:gd name="T17" fmla="*/ 25 w 25"/>
                <a:gd name="T18" fmla="*/ 20 h 20"/>
              </a:gdLst>
              <a:ahLst/>
              <a:cxnLst>
                <a:cxn ang="T10">
                  <a:pos x="T0" y="T1"/>
                </a:cxn>
                <a:cxn ang="T11">
                  <a:pos x="T2" y="T3"/>
                </a:cxn>
                <a:cxn ang="T12">
                  <a:pos x="T4" y="T5"/>
                </a:cxn>
                <a:cxn ang="T13">
                  <a:pos x="T6" y="T7"/>
                </a:cxn>
                <a:cxn ang="T14">
                  <a:pos x="T8" y="T9"/>
                </a:cxn>
              </a:cxnLst>
              <a:rect l="T15" t="T16" r="T17" b="T18"/>
              <a:pathLst>
                <a:path w="25" h="20">
                  <a:moveTo>
                    <a:pt x="0" y="12"/>
                  </a:moveTo>
                  <a:lnTo>
                    <a:pt x="16" y="19"/>
                  </a:lnTo>
                  <a:lnTo>
                    <a:pt x="24" y="7"/>
                  </a:lnTo>
                  <a:lnTo>
                    <a:pt x="7" y="0"/>
                  </a:lnTo>
                  <a:lnTo>
                    <a:pt x="0" y="12"/>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21" name="Freeform 118"/>
            <p:cNvSpPr>
              <a:spLocks/>
            </p:cNvSpPr>
            <p:nvPr/>
          </p:nvSpPr>
          <p:spPr bwMode="auto">
            <a:xfrm>
              <a:off x="1688" y="2122"/>
              <a:ext cx="18" cy="21"/>
            </a:xfrm>
            <a:custGeom>
              <a:avLst/>
              <a:gdLst>
                <a:gd name="T0" fmla="*/ 0 w 18"/>
                <a:gd name="T1" fmla="*/ 12 h 21"/>
                <a:gd name="T2" fmla="*/ 17 w 18"/>
                <a:gd name="T3" fmla="*/ 20 h 21"/>
                <a:gd name="T4" fmla="*/ 7 w 18"/>
                <a:gd name="T5" fmla="*/ 0 h 21"/>
                <a:gd name="T6" fmla="*/ 0 w 18"/>
                <a:gd name="T7" fmla="*/ 12 h 21"/>
                <a:gd name="T8" fmla="*/ 0 60000 65536"/>
                <a:gd name="T9" fmla="*/ 0 60000 65536"/>
                <a:gd name="T10" fmla="*/ 0 60000 65536"/>
                <a:gd name="T11" fmla="*/ 0 60000 65536"/>
                <a:gd name="T12" fmla="*/ 0 w 18"/>
                <a:gd name="T13" fmla="*/ 0 h 21"/>
                <a:gd name="T14" fmla="*/ 18 w 18"/>
                <a:gd name="T15" fmla="*/ 21 h 21"/>
              </a:gdLst>
              <a:ahLst/>
              <a:cxnLst>
                <a:cxn ang="T8">
                  <a:pos x="T0" y="T1"/>
                </a:cxn>
                <a:cxn ang="T9">
                  <a:pos x="T2" y="T3"/>
                </a:cxn>
                <a:cxn ang="T10">
                  <a:pos x="T4" y="T5"/>
                </a:cxn>
                <a:cxn ang="T11">
                  <a:pos x="T6" y="T7"/>
                </a:cxn>
              </a:cxnLst>
              <a:rect l="T12" t="T13" r="T14" b="T15"/>
              <a:pathLst>
                <a:path w="18" h="21">
                  <a:moveTo>
                    <a:pt x="0" y="12"/>
                  </a:moveTo>
                  <a:lnTo>
                    <a:pt x="17" y="20"/>
                  </a:lnTo>
                  <a:lnTo>
                    <a:pt x="7" y="0"/>
                  </a:lnTo>
                  <a:lnTo>
                    <a:pt x="0" y="1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22" name="Freeform 119"/>
            <p:cNvSpPr>
              <a:spLocks/>
            </p:cNvSpPr>
            <p:nvPr/>
          </p:nvSpPr>
          <p:spPr bwMode="auto">
            <a:xfrm>
              <a:off x="1695" y="2122"/>
              <a:ext cx="18" cy="21"/>
            </a:xfrm>
            <a:custGeom>
              <a:avLst/>
              <a:gdLst>
                <a:gd name="T0" fmla="*/ 10 w 18"/>
                <a:gd name="T1" fmla="*/ 20 h 21"/>
                <a:gd name="T2" fmla="*/ 0 w 18"/>
                <a:gd name="T3" fmla="*/ 0 h 21"/>
                <a:gd name="T4" fmla="*/ 17 w 18"/>
                <a:gd name="T5" fmla="*/ 7 h 21"/>
                <a:gd name="T6" fmla="*/ 10 w 18"/>
                <a:gd name="T7" fmla="*/ 20 h 21"/>
                <a:gd name="T8" fmla="*/ 0 60000 65536"/>
                <a:gd name="T9" fmla="*/ 0 60000 65536"/>
                <a:gd name="T10" fmla="*/ 0 60000 65536"/>
                <a:gd name="T11" fmla="*/ 0 60000 65536"/>
                <a:gd name="T12" fmla="*/ 0 w 18"/>
                <a:gd name="T13" fmla="*/ 0 h 21"/>
                <a:gd name="T14" fmla="*/ 18 w 18"/>
                <a:gd name="T15" fmla="*/ 21 h 21"/>
              </a:gdLst>
              <a:ahLst/>
              <a:cxnLst>
                <a:cxn ang="T8">
                  <a:pos x="T0" y="T1"/>
                </a:cxn>
                <a:cxn ang="T9">
                  <a:pos x="T2" y="T3"/>
                </a:cxn>
                <a:cxn ang="T10">
                  <a:pos x="T4" y="T5"/>
                </a:cxn>
                <a:cxn ang="T11">
                  <a:pos x="T6" y="T7"/>
                </a:cxn>
              </a:cxnLst>
              <a:rect l="T12" t="T13" r="T14" b="T15"/>
              <a:pathLst>
                <a:path w="18" h="21">
                  <a:moveTo>
                    <a:pt x="10" y="20"/>
                  </a:moveTo>
                  <a:lnTo>
                    <a:pt x="0" y="0"/>
                  </a:lnTo>
                  <a:lnTo>
                    <a:pt x="17" y="7"/>
                  </a:lnTo>
                  <a:lnTo>
                    <a:pt x="10"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23" name="Freeform 120"/>
            <p:cNvSpPr>
              <a:spLocks/>
            </p:cNvSpPr>
            <p:nvPr/>
          </p:nvSpPr>
          <p:spPr bwMode="auto">
            <a:xfrm>
              <a:off x="1688" y="2122"/>
              <a:ext cx="25" cy="21"/>
            </a:xfrm>
            <a:custGeom>
              <a:avLst/>
              <a:gdLst>
                <a:gd name="T0" fmla="*/ 0 w 25"/>
                <a:gd name="T1" fmla="*/ 12 h 21"/>
                <a:gd name="T2" fmla="*/ 17 w 25"/>
                <a:gd name="T3" fmla="*/ 20 h 21"/>
                <a:gd name="T4" fmla="*/ 24 w 25"/>
                <a:gd name="T5" fmla="*/ 7 h 21"/>
                <a:gd name="T6" fmla="*/ 7 w 25"/>
                <a:gd name="T7" fmla="*/ 0 h 21"/>
                <a:gd name="T8" fmla="*/ 0 w 25"/>
                <a:gd name="T9" fmla="*/ 12 h 21"/>
                <a:gd name="T10" fmla="*/ 0 60000 65536"/>
                <a:gd name="T11" fmla="*/ 0 60000 65536"/>
                <a:gd name="T12" fmla="*/ 0 60000 65536"/>
                <a:gd name="T13" fmla="*/ 0 60000 65536"/>
                <a:gd name="T14" fmla="*/ 0 60000 65536"/>
                <a:gd name="T15" fmla="*/ 0 w 25"/>
                <a:gd name="T16" fmla="*/ 0 h 21"/>
                <a:gd name="T17" fmla="*/ 25 w 25"/>
                <a:gd name="T18" fmla="*/ 21 h 21"/>
              </a:gdLst>
              <a:ahLst/>
              <a:cxnLst>
                <a:cxn ang="T10">
                  <a:pos x="T0" y="T1"/>
                </a:cxn>
                <a:cxn ang="T11">
                  <a:pos x="T2" y="T3"/>
                </a:cxn>
                <a:cxn ang="T12">
                  <a:pos x="T4" y="T5"/>
                </a:cxn>
                <a:cxn ang="T13">
                  <a:pos x="T6" y="T7"/>
                </a:cxn>
                <a:cxn ang="T14">
                  <a:pos x="T8" y="T9"/>
                </a:cxn>
              </a:cxnLst>
              <a:rect l="T15" t="T16" r="T17" b="T18"/>
              <a:pathLst>
                <a:path w="25" h="21">
                  <a:moveTo>
                    <a:pt x="0" y="12"/>
                  </a:moveTo>
                  <a:lnTo>
                    <a:pt x="17" y="20"/>
                  </a:lnTo>
                  <a:lnTo>
                    <a:pt x="24" y="7"/>
                  </a:lnTo>
                  <a:lnTo>
                    <a:pt x="7" y="0"/>
                  </a:lnTo>
                  <a:lnTo>
                    <a:pt x="0" y="12"/>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24" name="Freeform 121"/>
            <p:cNvSpPr>
              <a:spLocks/>
            </p:cNvSpPr>
            <p:nvPr/>
          </p:nvSpPr>
          <p:spPr bwMode="auto">
            <a:xfrm>
              <a:off x="1695" y="2109"/>
              <a:ext cx="18" cy="23"/>
            </a:xfrm>
            <a:custGeom>
              <a:avLst/>
              <a:gdLst>
                <a:gd name="T0" fmla="*/ 0 w 18"/>
                <a:gd name="T1" fmla="*/ 13 h 23"/>
                <a:gd name="T2" fmla="*/ 17 w 18"/>
                <a:gd name="T3" fmla="*/ 22 h 23"/>
                <a:gd name="T4" fmla="*/ 6 w 18"/>
                <a:gd name="T5" fmla="*/ 0 h 23"/>
                <a:gd name="T6" fmla="*/ 0 w 18"/>
                <a:gd name="T7" fmla="*/ 13 h 23"/>
                <a:gd name="T8" fmla="*/ 0 60000 65536"/>
                <a:gd name="T9" fmla="*/ 0 60000 65536"/>
                <a:gd name="T10" fmla="*/ 0 60000 65536"/>
                <a:gd name="T11" fmla="*/ 0 60000 65536"/>
                <a:gd name="T12" fmla="*/ 0 w 18"/>
                <a:gd name="T13" fmla="*/ 0 h 23"/>
                <a:gd name="T14" fmla="*/ 18 w 18"/>
                <a:gd name="T15" fmla="*/ 23 h 23"/>
              </a:gdLst>
              <a:ahLst/>
              <a:cxnLst>
                <a:cxn ang="T8">
                  <a:pos x="T0" y="T1"/>
                </a:cxn>
                <a:cxn ang="T9">
                  <a:pos x="T2" y="T3"/>
                </a:cxn>
                <a:cxn ang="T10">
                  <a:pos x="T4" y="T5"/>
                </a:cxn>
                <a:cxn ang="T11">
                  <a:pos x="T6" y="T7"/>
                </a:cxn>
              </a:cxnLst>
              <a:rect l="T12" t="T13" r="T14" b="T15"/>
              <a:pathLst>
                <a:path w="18" h="23">
                  <a:moveTo>
                    <a:pt x="0" y="13"/>
                  </a:moveTo>
                  <a:lnTo>
                    <a:pt x="17" y="22"/>
                  </a:lnTo>
                  <a:lnTo>
                    <a:pt x="6" y="0"/>
                  </a:lnTo>
                  <a:lnTo>
                    <a:pt x="0" y="1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25" name="Freeform 122"/>
            <p:cNvSpPr>
              <a:spLocks/>
            </p:cNvSpPr>
            <p:nvPr/>
          </p:nvSpPr>
          <p:spPr bwMode="auto">
            <a:xfrm>
              <a:off x="1702" y="2109"/>
              <a:ext cx="19" cy="23"/>
            </a:xfrm>
            <a:custGeom>
              <a:avLst/>
              <a:gdLst>
                <a:gd name="T0" fmla="*/ 10 w 19"/>
                <a:gd name="T1" fmla="*/ 22 h 23"/>
                <a:gd name="T2" fmla="*/ 0 w 19"/>
                <a:gd name="T3" fmla="*/ 0 h 23"/>
                <a:gd name="T4" fmla="*/ 18 w 19"/>
                <a:gd name="T5" fmla="*/ 9 h 23"/>
                <a:gd name="T6" fmla="*/ 10 w 19"/>
                <a:gd name="T7" fmla="*/ 22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10" y="22"/>
                  </a:moveTo>
                  <a:lnTo>
                    <a:pt x="0" y="0"/>
                  </a:lnTo>
                  <a:lnTo>
                    <a:pt x="18" y="9"/>
                  </a:lnTo>
                  <a:lnTo>
                    <a:pt x="10"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26" name="Freeform 123"/>
            <p:cNvSpPr>
              <a:spLocks/>
            </p:cNvSpPr>
            <p:nvPr/>
          </p:nvSpPr>
          <p:spPr bwMode="auto">
            <a:xfrm>
              <a:off x="1695" y="2109"/>
              <a:ext cx="26" cy="23"/>
            </a:xfrm>
            <a:custGeom>
              <a:avLst/>
              <a:gdLst>
                <a:gd name="T0" fmla="*/ 0 w 26"/>
                <a:gd name="T1" fmla="*/ 13 h 23"/>
                <a:gd name="T2" fmla="*/ 17 w 26"/>
                <a:gd name="T3" fmla="*/ 22 h 23"/>
                <a:gd name="T4" fmla="*/ 25 w 26"/>
                <a:gd name="T5" fmla="*/ 9 h 23"/>
                <a:gd name="T6" fmla="*/ 6 w 26"/>
                <a:gd name="T7" fmla="*/ 0 h 23"/>
                <a:gd name="T8" fmla="*/ 0 w 26"/>
                <a:gd name="T9" fmla="*/ 13 h 23"/>
                <a:gd name="T10" fmla="*/ 0 60000 65536"/>
                <a:gd name="T11" fmla="*/ 0 60000 65536"/>
                <a:gd name="T12" fmla="*/ 0 60000 65536"/>
                <a:gd name="T13" fmla="*/ 0 60000 65536"/>
                <a:gd name="T14" fmla="*/ 0 60000 65536"/>
                <a:gd name="T15" fmla="*/ 0 w 26"/>
                <a:gd name="T16" fmla="*/ 0 h 23"/>
                <a:gd name="T17" fmla="*/ 26 w 26"/>
                <a:gd name="T18" fmla="*/ 23 h 23"/>
              </a:gdLst>
              <a:ahLst/>
              <a:cxnLst>
                <a:cxn ang="T10">
                  <a:pos x="T0" y="T1"/>
                </a:cxn>
                <a:cxn ang="T11">
                  <a:pos x="T2" y="T3"/>
                </a:cxn>
                <a:cxn ang="T12">
                  <a:pos x="T4" y="T5"/>
                </a:cxn>
                <a:cxn ang="T13">
                  <a:pos x="T6" y="T7"/>
                </a:cxn>
                <a:cxn ang="T14">
                  <a:pos x="T8" y="T9"/>
                </a:cxn>
              </a:cxnLst>
              <a:rect l="T15" t="T16" r="T17" b="T18"/>
              <a:pathLst>
                <a:path w="26" h="23">
                  <a:moveTo>
                    <a:pt x="0" y="13"/>
                  </a:moveTo>
                  <a:lnTo>
                    <a:pt x="17" y="22"/>
                  </a:lnTo>
                  <a:lnTo>
                    <a:pt x="25" y="9"/>
                  </a:lnTo>
                  <a:lnTo>
                    <a:pt x="6" y="0"/>
                  </a:lnTo>
                  <a:lnTo>
                    <a:pt x="0" y="13"/>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27" name="Freeform 124"/>
            <p:cNvSpPr>
              <a:spLocks/>
            </p:cNvSpPr>
            <p:nvPr/>
          </p:nvSpPr>
          <p:spPr bwMode="auto">
            <a:xfrm>
              <a:off x="1702" y="2097"/>
              <a:ext cx="19" cy="22"/>
            </a:xfrm>
            <a:custGeom>
              <a:avLst/>
              <a:gdLst>
                <a:gd name="T0" fmla="*/ 0 w 19"/>
                <a:gd name="T1" fmla="*/ 12 h 22"/>
                <a:gd name="T2" fmla="*/ 18 w 19"/>
                <a:gd name="T3" fmla="*/ 21 h 22"/>
                <a:gd name="T4" fmla="*/ 7 w 19"/>
                <a:gd name="T5" fmla="*/ 0 h 22"/>
                <a:gd name="T6" fmla="*/ 0 w 19"/>
                <a:gd name="T7" fmla="*/ 12 h 22"/>
                <a:gd name="T8" fmla="*/ 0 60000 65536"/>
                <a:gd name="T9" fmla="*/ 0 60000 65536"/>
                <a:gd name="T10" fmla="*/ 0 60000 65536"/>
                <a:gd name="T11" fmla="*/ 0 60000 65536"/>
                <a:gd name="T12" fmla="*/ 0 w 19"/>
                <a:gd name="T13" fmla="*/ 0 h 22"/>
                <a:gd name="T14" fmla="*/ 19 w 19"/>
                <a:gd name="T15" fmla="*/ 22 h 22"/>
              </a:gdLst>
              <a:ahLst/>
              <a:cxnLst>
                <a:cxn ang="T8">
                  <a:pos x="T0" y="T1"/>
                </a:cxn>
                <a:cxn ang="T9">
                  <a:pos x="T2" y="T3"/>
                </a:cxn>
                <a:cxn ang="T10">
                  <a:pos x="T4" y="T5"/>
                </a:cxn>
                <a:cxn ang="T11">
                  <a:pos x="T6" y="T7"/>
                </a:cxn>
              </a:cxnLst>
              <a:rect l="T12" t="T13" r="T14" b="T15"/>
              <a:pathLst>
                <a:path w="19" h="22">
                  <a:moveTo>
                    <a:pt x="0" y="12"/>
                  </a:moveTo>
                  <a:lnTo>
                    <a:pt x="18" y="21"/>
                  </a:lnTo>
                  <a:lnTo>
                    <a:pt x="7" y="0"/>
                  </a:lnTo>
                  <a:lnTo>
                    <a:pt x="0" y="1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28" name="Freeform 125"/>
            <p:cNvSpPr>
              <a:spLocks/>
            </p:cNvSpPr>
            <p:nvPr/>
          </p:nvSpPr>
          <p:spPr bwMode="auto">
            <a:xfrm>
              <a:off x="1709" y="2097"/>
              <a:ext cx="20" cy="22"/>
            </a:xfrm>
            <a:custGeom>
              <a:avLst/>
              <a:gdLst>
                <a:gd name="T0" fmla="*/ 11 w 20"/>
                <a:gd name="T1" fmla="*/ 21 h 22"/>
                <a:gd name="T2" fmla="*/ 0 w 20"/>
                <a:gd name="T3" fmla="*/ 0 h 22"/>
                <a:gd name="T4" fmla="*/ 19 w 20"/>
                <a:gd name="T5" fmla="*/ 8 h 22"/>
                <a:gd name="T6" fmla="*/ 11 w 20"/>
                <a:gd name="T7" fmla="*/ 21 h 22"/>
                <a:gd name="T8" fmla="*/ 0 60000 65536"/>
                <a:gd name="T9" fmla="*/ 0 60000 65536"/>
                <a:gd name="T10" fmla="*/ 0 60000 65536"/>
                <a:gd name="T11" fmla="*/ 0 60000 65536"/>
                <a:gd name="T12" fmla="*/ 0 w 20"/>
                <a:gd name="T13" fmla="*/ 0 h 22"/>
                <a:gd name="T14" fmla="*/ 20 w 20"/>
                <a:gd name="T15" fmla="*/ 22 h 22"/>
              </a:gdLst>
              <a:ahLst/>
              <a:cxnLst>
                <a:cxn ang="T8">
                  <a:pos x="T0" y="T1"/>
                </a:cxn>
                <a:cxn ang="T9">
                  <a:pos x="T2" y="T3"/>
                </a:cxn>
                <a:cxn ang="T10">
                  <a:pos x="T4" y="T5"/>
                </a:cxn>
                <a:cxn ang="T11">
                  <a:pos x="T6" y="T7"/>
                </a:cxn>
              </a:cxnLst>
              <a:rect l="T12" t="T13" r="T14" b="T15"/>
              <a:pathLst>
                <a:path w="20" h="22">
                  <a:moveTo>
                    <a:pt x="11" y="21"/>
                  </a:moveTo>
                  <a:lnTo>
                    <a:pt x="0" y="0"/>
                  </a:lnTo>
                  <a:lnTo>
                    <a:pt x="19" y="8"/>
                  </a:lnTo>
                  <a:lnTo>
                    <a:pt x="11"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29" name="Freeform 126"/>
            <p:cNvSpPr>
              <a:spLocks/>
            </p:cNvSpPr>
            <p:nvPr/>
          </p:nvSpPr>
          <p:spPr bwMode="auto">
            <a:xfrm>
              <a:off x="1702" y="2097"/>
              <a:ext cx="27" cy="22"/>
            </a:xfrm>
            <a:custGeom>
              <a:avLst/>
              <a:gdLst>
                <a:gd name="T0" fmla="*/ 0 w 27"/>
                <a:gd name="T1" fmla="*/ 12 h 22"/>
                <a:gd name="T2" fmla="*/ 18 w 27"/>
                <a:gd name="T3" fmla="*/ 21 h 22"/>
                <a:gd name="T4" fmla="*/ 26 w 27"/>
                <a:gd name="T5" fmla="*/ 8 h 22"/>
                <a:gd name="T6" fmla="*/ 7 w 27"/>
                <a:gd name="T7" fmla="*/ 0 h 22"/>
                <a:gd name="T8" fmla="*/ 0 w 27"/>
                <a:gd name="T9" fmla="*/ 12 h 22"/>
                <a:gd name="T10" fmla="*/ 0 60000 65536"/>
                <a:gd name="T11" fmla="*/ 0 60000 65536"/>
                <a:gd name="T12" fmla="*/ 0 60000 65536"/>
                <a:gd name="T13" fmla="*/ 0 60000 65536"/>
                <a:gd name="T14" fmla="*/ 0 60000 65536"/>
                <a:gd name="T15" fmla="*/ 0 w 27"/>
                <a:gd name="T16" fmla="*/ 0 h 22"/>
                <a:gd name="T17" fmla="*/ 27 w 27"/>
                <a:gd name="T18" fmla="*/ 22 h 22"/>
              </a:gdLst>
              <a:ahLst/>
              <a:cxnLst>
                <a:cxn ang="T10">
                  <a:pos x="T0" y="T1"/>
                </a:cxn>
                <a:cxn ang="T11">
                  <a:pos x="T2" y="T3"/>
                </a:cxn>
                <a:cxn ang="T12">
                  <a:pos x="T4" y="T5"/>
                </a:cxn>
                <a:cxn ang="T13">
                  <a:pos x="T6" y="T7"/>
                </a:cxn>
                <a:cxn ang="T14">
                  <a:pos x="T8" y="T9"/>
                </a:cxn>
              </a:cxnLst>
              <a:rect l="T15" t="T16" r="T17" b="T18"/>
              <a:pathLst>
                <a:path w="27" h="22">
                  <a:moveTo>
                    <a:pt x="0" y="12"/>
                  </a:moveTo>
                  <a:lnTo>
                    <a:pt x="18" y="21"/>
                  </a:lnTo>
                  <a:lnTo>
                    <a:pt x="26" y="8"/>
                  </a:lnTo>
                  <a:lnTo>
                    <a:pt x="7" y="0"/>
                  </a:lnTo>
                  <a:lnTo>
                    <a:pt x="0" y="12"/>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30" name="Freeform 127"/>
            <p:cNvSpPr>
              <a:spLocks/>
            </p:cNvSpPr>
            <p:nvPr/>
          </p:nvSpPr>
          <p:spPr bwMode="auto">
            <a:xfrm>
              <a:off x="1709" y="2086"/>
              <a:ext cx="20" cy="20"/>
            </a:xfrm>
            <a:custGeom>
              <a:avLst/>
              <a:gdLst>
                <a:gd name="T0" fmla="*/ 0 w 20"/>
                <a:gd name="T1" fmla="*/ 11 h 20"/>
                <a:gd name="T2" fmla="*/ 19 w 20"/>
                <a:gd name="T3" fmla="*/ 19 h 20"/>
                <a:gd name="T4" fmla="*/ 9 w 20"/>
                <a:gd name="T5" fmla="*/ 0 h 20"/>
                <a:gd name="T6" fmla="*/ 0 w 20"/>
                <a:gd name="T7" fmla="*/ 11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0" y="11"/>
                  </a:moveTo>
                  <a:lnTo>
                    <a:pt x="19" y="19"/>
                  </a:lnTo>
                  <a:lnTo>
                    <a:pt x="9" y="0"/>
                  </a:lnTo>
                  <a:lnTo>
                    <a:pt x="0" y="1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31" name="Freeform 128"/>
            <p:cNvSpPr>
              <a:spLocks/>
            </p:cNvSpPr>
            <p:nvPr/>
          </p:nvSpPr>
          <p:spPr bwMode="auto">
            <a:xfrm>
              <a:off x="1717" y="2086"/>
              <a:ext cx="19" cy="20"/>
            </a:xfrm>
            <a:custGeom>
              <a:avLst/>
              <a:gdLst>
                <a:gd name="T0" fmla="*/ 10 w 19"/>
                <a:gd name="T1" fmla="*/ 19 h 20"/>
                <a:gd name="T2" fmla="*/ 0 w 19"/>
                <a:gd name="T3" fmla="*/ 0 h 20"/>
                <a:gd name="T4" fmla="*/ 18 w 19"/>
                <a:gd name="T5" fmla="*/ 8 h 20"/>
                <a:gd name="T6" fmla="*/ 10 w 19"/>
                <a:gd name="T7" fmla="*/ 19 h 20"/>
                <a:gd name="T8" fmla="*/ 0 60000 65536"/>
                <a:gd name="T9" fmla="*/ 0 60000 65536"/>
                <a:gd name="T10" fmla="*/ 0 60000 65536"/>
                <a:gd name="T11" fmla="*/ 0 60000 65536"/>
                <a:gd name="T12" fmla="*/ 0 w 19"/>
                <a:gd name="T13" fmla="*/ 0 h 20"/>
                <a:gd name="T14" fmla="*/ 19 w 19"/>
                <a:gd name="T15" fmla="*/ 20 h 20"/>
              </a:gdLst>
              <a:ahLst/>
              <a:cxnLst>
                <a:cxn ang="T8">
                  <a:pos x="T0" y="T1"/>
                </a:cxn>
                <a:cxn ang="T9">
                  <a:pos x="T2" y="T3"/>
                </a:cxn>
                <a:cxn ang="T10">
                  <a:pos x="T4" y="T5"/>
                </a:cxn>
                <a:cxn ang="T11">
                  <a:pos x="T6" y="T7"/>
                </a:cxn>
              </a:cxnLst>
              <a:rect l="T12" t="T13" r="T14" b="T15"/>
              <a:pathLst>
                <a:path w="19" h="20">
                  <a:moveTo>
                    <a:pt x="10" y="19"/>
                  </a:moveTo>
                  <a:lnTo>
                    <a:pt x="0" y="0"/>
                  </a:lnTo>
                  <a:lnTo>
                    <a:pt x="18" y="8"/>
                  </a:lnTo>
                  <a:lnTo>
                    <a:pt x="1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32" name="Freeform 129"/>
            <p:cNvSpPr>
              <a:spLocks/>
            </p:cNvSpPr>
            <p:nvPr/>
          </p:nvSpPr>
          <p:spPr bwMode="auto">
            <a:xfrm>
              <a:off x="1709" y="2086"/>
              <a:ext cx="27" cy="20"/>
            </a:xfrm>
            <a:custGeom>
              <a:avLst/>
              <a:gdLst>
                <a:gd name="T0" fmla="*/ 0 w 27"/>
                <a:gd name="T1" fmla="*/ 11 h 20"/>
                <a:gd name="T2" fmla="*/ 18 w 27"/>
                <a:gd name="T3" fmla="*/ 19 h 20"/>
                <a:gd name="T4" fmla="*/ 26 w 27"/>
                <a:gd name="T5" fmla="*/ 8 h 20"/>
                <a:gd name="T6" fmla="*/ 8 w 27"/>
                <a:gd name="T7" fmla="*/ 0 h 20"/>
                <a:gd name="T8" fmla="*/ 0 w 27"/>
                <a:gd name="T9" fmla="*/ 11 h 20"/>
                <a:gd name="T10" fmla="*/ 0 60000 65536"/>
                <a:gd name="T11" fmla="*/ 0 60000 65536"/>
                <a:gd name="T12" fmla="*/ 0 60000 65536"/>
                <a:gd name="T13" fmla="*/ 0 60000 65536"/>
                <a:gd name="T14" fmla="*/ 0 60000 65536"/>
                <a:gd name="T15" fmla="*/ 0 w 27"/>
                <a:gd name="T16" fmla="*/ 0 h 20"/>
                <a:gd name="T17" fmla="*/ 27 w 27"/>
                <a:gd name="T18" fmla="*/ 20 h 20"/>
              </a:gdLst>
              <a:ahLst/>
              <a:cxnLst>
                <a:cxn ang="T10">
                  <a:pos x="T0" y="T1"/>
                </a:cxn>
                <a:cxn ang="T11">
                  <a:pos x="T2" y="T3"/>
                </a:cxn>
                <a:cxn ang="T12">
                  <a:pos x="T4" y="T5"/>
                </a:cxn>
                <a:cxn ang="T13">
                  <a:pos x="T6" y="T7"/>
                </a:cxn>
                <a:cxn ang="T14">
                  <a:pos x="T8" y="T9"/>
                </a:cxn>
              </a:cxnLst>
              <a:rect l="T15" t="T16" r="T17" b="T18"/>
              <a:pathLst>
                <a:path w="27" h="20">
                  <a:moveTo>
                    <a:pt x="0" y="11"/>
                  </a:moveTo>
                  <a:lnTo>
                    <a:pt x="18" y="19"/>
                  </a:lnTo>
                  <a:lnTo>
                    <a:pt x="26" y="8"/>
                  </a:lnTo>
                  <a:lnTo>
                    <a:pt x="8" y="0"/>
                  </a:lnTo>
                  <a:lnTo>
                    <a:pt x="0" y="1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33" name="Freeform 130"/>
            <p:cNvSpPr>
              <a:spLocks/>
            </p:cNvSpPr>
            <p:nvPr/>
          </p:nvSpPr>
          <p:spPr bwMode="auto">
            <a:xfrm>
              <a:off x="1717" y="2074"/>
              <a:ext cx="19" cy="21"/>
            </a:xfrm>
            <a:custGeom>
              <a:avLst/>
              <a:gdLst>
                <a:gd name="T0" fmla="*/ 0 w 19"/>
                <a:gd name="T1" fmla="*/ 10 h 21"/>
                <a:gd name="T2" fmla="*/ 18 w 19"/>
                <a:gd name="T3" fmla="*/ 20 h 21"/>
                <a:gd name="T4" fmla="*/ 8 w 19"/>
                <a:gd name="T5" fmla="*/ 0 h 21"/>
                <a:gd name="T6" fmla="*/ 0 w 19"/>
                <a:gd name="T7" fmla="*/ 10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0" y="10"/>
                  </a:moveTo>
                  <a:lnTo>
                    <a:pt x="18" y="20"/>
                  </a:lnTo>
                  <a:lnTo>
                    <a:pt x="8" y="0"/>
                  </a:lnTo>
                  <a:lnTo>
                    <a:pt x="0" y="1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34" name="Freeform 131"/>
            <p:cNvSpPr>
              <a:spLocks/>
            </p:cNvSpPr>
            <p:nvPr/>
          </p:nvSpPr>
          <p:spPr bwMode="auto">
            <a:xfrm>
              <a:off x="1724" y="2074"/>
              <a:ext cx="19" cy="21"/>
            </a:xfrm>
            <a:custGeom>
              <a:avLst/>
              <a:gdLst>
                <a:gd name="T0" fmla="*/ 10 w 19"/>
                <a:gd name="T1" fmla="*/ 20 h 21"/>
                <a:gd name="T2" fmla="*/ 0 w 19"/>
                <a:gd name="T3" fmla="*/ 0 h 21"/>
                <a:gd name="T4" fmla="*/ 18 w 19"/>
                <a:gd name="T5" fmla="*/ 9 h 21"/>
                <a:gd name="T6" fmla="*/ 10 w 19"/>
                <a:gd name="T7" fmla="*/ 20 h 21"/>
                <a:gd name="T8" fmla="*/ 0 60000 65536"/>
                <a:gd name="T9" fmla="*/ 0 60000 65536"/>
                <a:gd name="T10" fmla="*/ 0 60000 65536"/>
                <a:gd name="T11" fmla="*/ 0 60000 65536"/>
                <a:gd name="T12" fmla="*/ 0 w 19"/>
                <a:gd name="T13" fmla="*/ 0 h 21"/>
                <a:gd name="T14" fmla="*/ 19 w 19"/>
                <a:gd name="T15" fmla="*/ 21 h 21"/>
              </a:gdLst>
              <a:ahLst/>
              <a:cxnLst>
                <a:cxn ang="T8">
                  <a:pos x="T0" y="T1"/>
                </a:cxn>
                <a:cxn ang="T9">
                  <a:pos x="T2" y="T3"/>
                </a:cxn>
                <a:cxn ang="T10">
                  <a:pos x="T4" y="T5"/>
                </a:cxn>
                <a:cxn ang="T11">
                  <a:pos x="T6" y="T7"/>
                </a:cxn>
              </a:cxnLst>
              <a:rect l="T12" t="T13" r="T14" b="T15"/>
              <a:pathLst>
                <a:path w="19" h="21">
                  <a:moveTo>
                    <a:pt x="10" y="20"/>
                  </a:moveTo>
                  <a:lnTo>
                    <a:pt x="0" y="0"/>
                  </a:lnTo>
                  <a:lnTo>
                    <a:pt x="18" y="9"/>
                  </a:lnTo>
                  <a:lnTo>
                    <a:pt x="10"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35" name="Freeform 132"/>
            <p:cNvSpPr>
              <a:spLocks/>
            </p:cNvSpPr>
            <p:nvPr/>
          </p:nvSpPr>
          <p:spPr bwMode="auto">
            <a:xfrm>
              <a:off x="1717" y="2074"/>
              <a:ext cx="26" cy="21"/>
            </a:xfrm>
            <a:custGeom>
              <a:avLst/>
              <a:gdLst>
                <a:gd name="T0" fmla="*/ 0 w 26"/>
                <a:gd name="T1" fmla="*/ 10 h 21"/>
                <a:gd name="T2" fmla="*/ 17 w 26"/>
                <a:gd name="T3" fmla="*/ 20 h 21"/>
                <a:gd name="T4" fmla="*/ 25 w 26"/>
                <a:gd name="T5" fmla="*/ 9 h 21"/>
                <a:gd name="T6" fmla="*/ 7 w 26"/>
                <a:gd name="T7" fmla="*/ 0 h 21"/>
                <a:gd name="T8" fmla="*/ 0 w 26"/>
                <a:gd name="T9" fmla="*/ 10 h 21"/>
                <a:gd name="T10" fmla="*/ 0 60000 65536"/>
                <a:gd name="T11" fmla="*/ 0 60000 65536"/>
                <a:gd name="T12" fmla="*/ 0 60000 65536"/>
                <a:gd name="T13" fmla="*/ 0 60000 65536"/>
                <a:gd name="T14" fmla="*/ 0 60000 65536"/>
                <a:gd name="T15" fmla="*/ 0 w 26"/>
                <a:gd name="T16" fmla="*/ 0 h 21"/>
                <a:gd name="T17" fmla="*/ 26 w 26"/>
                <a:gd name="T18" fmla="*/ 21 h 21"/>
              </a:gdLst>
              <a:ahLst/>
              <a:cxnLst>
                <a:cxn ang="T10">
                  <a:pos x="T0" y="T1"/>
                </a:cxn>
                <a:cxn ang="T11">
                  <a:pos x="T2" y="T3"/>
                </a:cxn>
                <a:cxn ang="T12">
                  <a:pos x="T4" y="T5"/>
                </a:cxn>
                <a:cxn ang="T13">
                  <a:pos x="T6" y="T7"/>
                </a:cxn>
                <a:cxn ang="T14">
                  <a:pos x="T8" y="T9"/>
                </a:cxn>
              </a:cxnLst>
              <a:rect l="T15" t="T16" r="T17" b="T18"/>
              <a:pathLst>
                <a:path w="26" h="21">
                  <a:moveTo>
                    <a:pt x="0" y="10"/>
                  </a:moveTo>
                  <a:lnTo>
                    <a:pt x="17" y="20"/>
                  </a:lnTo>
                  <a:lnTo>
                    <a:pt x="25" y="9"/>
                  </a:lnTo>
                  <a:lnTo>
                    <a:pt x="7" y="0"/>
                  </a:lnTo>
                  <a:lnTo>
                    <a:pt x="0" y="1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36" name="Freeform 133"/>
            <p:cNvSpPr>
              <a:spLocks/>
            </p:cNvSpPr>
            <p:nvPr/>
          </p:nvSpPr>
          <p:spPr bwMode="auto">
            <a:xfrm>
              <a:off x="1724" y="2062"/>
              <a:ext cx="19" cy="22"/>
            </a:xfrm>
            <a:custGeom>
              <a:avLst/>
              <a:gdLst>
                <a:gd name="T0" fmla="*/ 0 w 19"/>
                <a:gd name="T1" fmla="*/ 11 h 22"/>
                <a:gd name="T2" fmla="*/ 18 w 19"/>
                <a:gd name="T3" fmla="*/ 21 h 22"/>
                <a:gd name="T4" fmla="*/ 9 w 19"/>
                <a:gd name="T5" fmla="*/ 0 h 22"/>
                <a:gd name="T6" fmla="*/ 0 w 19"/>
                <a:gd name="T7" fmla="*/ 11 h 22"/>
                <a:gd name="T8" fmla="*/ 0 60000 65536"/>
                <a:gd name="T9" fmla="*/ 0 60000 65536"/>
                <a:gd name="T10" fmla="*/ 0 60000 65536"/>
                <a:gd name="T11" fmla="*/ 0 60000 65536"/>
                <a:gd name="T12" fmla="*/ 0 w 19"/>
                <a:gd name="T13" fmla="*/ 0 h 22"/>
                <a:gd name="T14" fmla="*/ 19 w 19"/>
                <a:gd name="T15" fmla="*/ 22 h 22"/>
              </a:gdLst>
              <a:ahLst/>
              <a:cxnLst>
                <a:cxn ang="T8">
                  <a:pos x="T0" y="T1"/>
                </a:cxn>
                <a:cxn ang="T9">
                  <a:pos x="T2" y="T3"/>
                </a:cxn>
                <a:cxn ang="T10">
                  <a:pos x="T4" y="T5"/>
                </a:cxn>
                <a:cxn ang="T11">
                  <a:pos x="T6" y="T7"/>
                </a:cxn>
              </a:cxnLst>
              <a:rect l="T12" t="T13" r="T14" b="T15"/>
              <a:pathLst>
                <a:path w="19" h="22">
                  <a:moveTo>
                    <a:pt x="0" y="11"/>
                  </a:moveTo>
                  <a:lnTo>
                    <a:pt x="18" y="21"/>
                  </a:lnTo>
                  <a:lnTo>
                    <a:pt x="9" y="0"/>
                  </a:lnTo>
                  <a:lnTo>
                    <a:pt x="0" y="1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37" name="Freeform 134"/>
            <p:cNvSpPr>
              <a:spLocks/>
            </p:cNvSpPr>
            <p:nvPr/>
          </p:nvSpPr>
          <p:spPr bwMode="auto">
            <a:xfrm>
              <a:off x="1734" y="2062"/>
              <a:ext cx="18" cy="22"/>
            </a:xfrm>
            <a:custGeom>
              <a:avLst/>
              <a:gdLst>
                <a:gd name="T0" fmla="*/ 9 w 18"/>
                <a:gd name="T1" fmla="*/ 21 h 22"/>
                <a:gd name="T2" fmla="*/ 0 w 18"/>
                <a:gd name="T3" fmla="*/ 0 h 22"/>
                <a:gd name="T4" fmla="*/ 17 w 18"/>
                <a:gd name="T5" fmla="*/ 10 h 22"/>
                <a:gd name="T6" fmla="*/ 9 w 18"/>
                <a:gd name="T7" fmla="*/ 21 h 22"/>
                <a:gd name="T8" fmla="*/ 0 60000 65536"/>
                <a:gd name="T9" fmla="*/ 0 60000 65536"/>
                <a:gd name="T10" fmla="*/ 0 60000 65536"/>
                <a:gd name="T11" fmla="*/ 0 60000 65536"/>
                <a:gd name="T12" fmla="*/ 0 w 18"/>
                <a:gd name="T13" fmla="*/ 0 h 22"/>
                <a:gd name="T14" fmla="*/ 18 w 18"/>
                <a:gd name="T15" fmla="*/ 22 h 22"/>
              </a:gdLst>
              <a:ahLst/>
              <a:cxnLst>
                <a:cxn ang="T8">
                  <a:pos x="T0" y="T1"/>
                </a:cxn>
                <a:cxn ang="T9">
                  <a:pos x="T2" y="T3"/>
                </a:cxn>
                <a:cxn ang="T10">
                  <a:pos x="T4" y="T5"/>
                </a:cxn>
                <a:cxn ang="T11">
                  <a:pos x="T6" y="T7"/>
                </a:cxn>
              </a:cxnLst>
              <a:rect l="T12" t="T13" r="T14" b="T15"/>
              <a:pathLst>
                <a:path w="18" h="22">
                  <a:moveTo>
                    <a:pt x="9" y="21"/>
                  </a:moveTo>
                  <a:lnTo>
                    <a:pt x="0" y="0"/>
                  </a:lnTo>
                  <a:lnTo>
                    <a:pt x="17" y="10"/>
                  </a:lnTo>
                  <a:lnTo>
                    <a:pt x="9"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38" name="Freeform 135"/>
            <p:cNvSpPr>
              <a:spLocks/>
            </p:cNvSpPr>
            <p:nvPr/>
          </p:nvSpPr>
          <p:spPr bwMode="auto">
            <a:xfrm>
              <a:off x="1724" y="2062"/>
              <a:ext cx="26" cy="22"/>
            </a:xfrm>
            <a:custGeom>
              <a:avLst/>
              <a:gdLst>
                <a:gd name="T0" fmla="*/ 0 w 26"/>
                <a:gd name="T1" fmla="*/ 11 h 22"/>
                <a:gd name="T2" fmla="*/ 17 w 26"/>
                <a:gd name="T3" fmla="*/ 21 h 22"/>
                <a:gd name="T4" fmla="*/ 25 w 26"/>
                <a:gd name="T5" fmla="*/ 10 h 22"/>
                <a:gd name="T6" fmla="*/ 8 w 26"/>
                <a:gd name="T7" fmla="*/ 0 h 22"/>
                <a:gd name="T8" fmla="*/ 0 w 26"/>
                <a:gd name="T9" fmla="*/ 11 h 22"/>
                <a:gd name="T10" fmla="*/ 0 60000 65536"/>
                <a:gd name="T11" fmla="*/ 0 60000 65536"/>
                <a:gd name="T12" fmla="*/ 0 60000 65536"/>
                <a:gd name="T13" fmla="*/ 0 60000 65536"/>
                <a:gd name="T14" fmla="*/ 0 60000 65536"/>
                <a:gd name="T15" fmla="*/ 0 w 26"/>
                <a:gd name="T16" fmla="*/ 0 h 22"/>
                <a:gd name="T17" fmla="*/ 26 w 26"/>
                <a:gd name="T18" fmla="*/ 22 h 22"/>
              </a:gdLst>
              <a:ahLst/>
              <a:cxnLst>
                <a:cxn ang="T10">
                  <a:pos x="T0" y="T1"/>
                </a:cxn>
                <a:cxn ang="T11">
                  <a:pos x="T2" y="T3"/>
                </a:cxn>
                <a:cxn ang="T12">
                  <a:pos x="T4" y="T5"/>
                </a:cxn>
                <a:cxn ang="T13">
                  <a:pos x="T6" y="T7"/>
                </a:cxn>
                <a:cxn ang="T14">
                  <a:pos x="T8" y="T9"/>
                </a:cxn>
              </a:cxnLst>
              <a:rect l="T15" t="T16" r="T17" b="T18"/>
              <a:pathLst>
                <a:path w="26" h="22">
                  <a:moveTo>
                    <a:pt x="0" y="11"/>
                  </a:moveTo>
                  <a:lnTo>
                    <a:pt x="17" y="21"/>
                  </a:lnTo>
                  <a:lnTo>
                    <a:pt x="25" y="10"/>
                  </a:lnTo>
                  <a:lnTo>
                    <a:pt x="8" y="0"/>
                  </a:lnTo>
                  <a:lnTo>
                    <a:pt x="0" y="1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39" name="Freeform 136"/>
            <p:cNvSpPr>
              <a:spLocks/>
            </p:cNvSpPr>
            <p:nvPr/>
          </p:nvSpPr>
          <p:spPr bwMode="auto">
            <a:xfrm>
              <a:off x="1734" y="2051"/>
              <a:ext cx="18" cy="23"/>
            </a:xfrm>
            <a:custGeom>
              <a:avLst/>
              <a:gdLst>
                <a:gd name="T0" fmla="*/ 0 w 18"/>
                <a:gd name="T1" fmla="*/ 11 h 23"/>
                <a:gd name="T2" fmla="*/ 17 w 18"/>
                <a:gd name="T3" fmla="*/ 22 h 23"/>
                <a:gd name="T4" fmla="*/ 9 w 18"/>
                <a:gd name="T5" fmla="*/ 0 h 23"/>
                <a:gd name="T6" fmla="*/ 0 w 18"/>
                <a:gd name="T7" fmla="*/ 11 h 23"/>
                <a:gd name="T8" fmla="*/ 0 60000 65536"/>
                <a:gd name="T9" fmla="*/ 0 60000 65536"/>
                <a:gd name="T10" fmla="*/ 0 60000 65536"/>
                <a:gd name="T11" fmla="*/ 0 60000 65536"/>
                <a:gd name="T12" fmla="*/ 0 w 18"/>
                <a:gd name="T13" fmla="*/ 0 h 23"/>
                <a:gd name="T14" fmla="*/ 18 w 18"/>
                <a:gd name="T15" fmla="*/ 23 h 23"/>
              </a:gdLst>
              <a:ahLst/>
              <a:cxnLst>
                <a:cxn ang="T8">
                  <a:pos x="T0" y="T1"/>
                </a:cxn>
                <a:cxn ang="T9">
                  <a:pos x="T2" y="T3"/>
                </a:cxn>
                <a:cxn ang="T10">
                  <a:pos x="T4" y="T5"/>
                </a:cxn>
                <a:cxn ang="T11">
                  <a:pos x="T6" y="T7"/>
                </a:cxn>
              </a:cxnLst>
              <a:rect l="T12" t="T13" r="T14" b="T15"/>
              <a:pathLst>
                <a:path w="18" h="23">
                  <a:moveTo>
                    <a:pt x="0" y="11"/>
                  </a:moveTo>
                  <a:lnTo>
                    <a:pt x="17" y="22"/>
                  </a:lnTo>
                  <a:lnTo>
                    <a:pt x="9" y="0"/>
                  </a:lnTo>
                  <a:lnTo>
                    <a:pt x="0" y="1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40" name="Freeform 137"/>
            <p:cNvSpPr>
              <a:spLocks/>
            </p:cNvSpPr>
            <p:nvPr/>
          </p:nvSpPr>
          <p:spPr bwMode="auto">
            <a:xfrm>
              <a:off x="1742" y="2051"/>
              <a:ext cx="19" cy="23"/>
            </a:xfrm>
            <a:custGeom>
              <a:avLst/>
              <a:gdLst>
                <a:gd name="T0" fmla="*/ 8 w 19"/>
                <a:gd name="T1" fmla="*/ 22 h 23"/>
                <a:gd name="T2" fmla="*/ 0 w 19"/>
                <a:gd name="T3" fmla="*/ 0 h 23"/>
                <a:gd name="T4" fmla="*/ 18 w 19"/>
                <a:gd name="T5" fmla="*/ 11 h 23"/>
                <a:gd name="T6" fmla="*/ 8 w 19"/>
                <a:gd name="T7" fmla="*/ 22 h 23"/>
                <a:gd name="T8" fmla="*/ 0 60000 65536"/>
                <a:gd name="T9" fmla="*/ 0 60000 65536"/>
                <a:gd name="T10" fmla="*/ 0 60000 65536"/>
                <a:gd name="T11" fmla="*/ 0 60000 65536"/>
                <a:gd name="T12" fmla="*/ 0 w 19"/>
                <a:gd name="T13" fmla="*/ 0 h 23"/>
                <a:gd name="T14" fmla="*/ 19 w 19"/>
                <a:gd name="T15" fmla="*/ 23 h 23"/>
              </a:gdLst>
              <a:ahLst/>
              <a:cxnLst>
                <a:cxn ang="T8">
                  <a:pos x="T0" y="T1"/>
                </a:cxn>
                <a:cxn ang="T9">
                  <a:pos x="T2" y="T3"/>
                </a:cxn>
                <a:cxn ang="T10">
                  <a:pos x="T4" y="T5"/>
                </a:cxn>
                <a:cxn ang="T11">
                  <a:pos x="T6" y="T7"/>
                </a:cxn>
              </a:cxnLst>
              <a:rect l="T12" t="T13" r="T14" b="T15"/>
              <a:pathLst>
                <a:path w="19" h="23">
                  <a:moveTo>
                    <a:pt x="8" y="22"/>
                  </a:moveTo>
                  <a:lnTo>
                    <a:pt x="0" y="0"/>
                  </a:lnTo>
                  <a:lnTo>
                    <a:pt x="18" y="11"/>
                  </a:lnTo>
                  <a:lnTo>
                    <a:pt x="8"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41" name="Freeform 138"/>
            <p:cNvSpPr>
              <a:spLocks/>
            </p:cNvSpPr>
            <p:nvPr/>
          </p:nvSpPr>
          <p:spPr bwMode="auto">
            <a:xfrm>
              <a:off x="1734" y="2051"/>
              <a:ext cx="27" cy="23"/>
            </a:xfrm>
            <a:custGeom>
              <a:avLst/>
              <a:gdLst>
                <a:gd name="T0" fmla="*/ 0 w 27"/>
                <a:gd name="T1" fmla="*/ 11 h 23"/>
                <a:gd name="T2" fmla="*/ 17 w 27"/>
                <a:gd name="T3" fmla="*/ 22 h 23"/>
                <a:gd name="T4" fmla="*/ 26 w 27"/>
                <a:gd name="T5" fmla="*/ 11 h 23"/>
                <a:gd name="T6" fmla="*/ 9 w 27"/>
                <a:gd name="T7" fmla="*/ 0 h 23"/>
                <a:gd name="T8" fmla="*/ 0 w 27"/>
                <a:gd name="T9" fmla="*/ 11 h 23"/>
                <a:gd name="T10" fmla="*/ 0 60000 65536"/>
                <a:gd name="T11" fmla="*/ 0 60000 65536"/>
                <a:gd name="T12" fmla="*/ 0 60000 65536"/>
                <a:gd name="T13" fmla="*/ 0 60000 65536"/>
                <a:gd name="T14" fmla="*/ 0 60000 65536"/>
                <a:gd name="T15" fmla="*/ 0 w 27"/>
                <a:gd name="T16" fmla="*/ 0 h 23"/>
                <a:gd name="T17" fmla="*/ 27 w 27"/>
                <a:gd name="T18" fmla="*/ 23 h 23"/>
              </a:gdLst>
              <a:ahLst/>
              <a:cxnLst>
                <a:cxn ang="T10">
                  <a:pos x="T0" y="T1"/>
                </a:cxn>
                <a:cxn ang="T11">
                  <a:pos x="T2" y="T3"/>
                </a:cxn>
                <a:cxn ang="T12">
                  <a:pos x="T4" y="T5"/>
                </a:cxn>
                <a:cxn ang="T13">
                  <a:pos x="T6" y="T7"/>
                </a:cxn>
                <a:cxn ang="T14">
                  <a:pos x="T8" y="T9"/>
                </a:cxn>
              </a:cxnLst>
              <a:rect l="T15" t="T16" r="T17" b="T18"/>
              <a:pathLst>
                <a:path w="27" h="23">
                  <a:moveTo>
                    <a:pt x="0" y="11"/>
                  </a:moveTo>
                  <a:lnTo>
                    <a:pt x="17" y="22"/>
                  </a:lnTo>
                  <a:lnTo>
                    <a:pt x="26" y="11"/>
                  </a:lnTo>
                  <a:lnTo>
                    <a:pt x="9" y="0"/>
                  </a:lnTo>
                  <a:lnTo>
                    <a:pt x="0" y="1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42" name="Freeform 139"/>
            <p:cNvSpPr>
              <a:spLocks/>
            </p:cNvSpPr>
            <p:nvPr/>
          </p:nvSpPr>
          <p:spPr bwMode="auto">
            <a:xfrm>
              <a:off x="1742" y="2039"/>
              <a:ext cx="19" cy="24"/>
            </a:xfrm>
            <a:custGeom>
              <a:avLst/>
              <a:gdLst>
                <a:gd name="T0" fmla="*/ 0 w 19"/>
                <a:gd name="T1" fmla="*/ 11 h 24"/>
                <a:gd name="T2" fmla="*/ 18 w 19"/>
                <a:gd name="T3" fmla="*/ 23 h 24"/>
                <a:gd name="T4" fmla="*/ 10 w 19"/>
                <a:gd name="T5" fmla="*/ 0 h 24"/>
                <a:gd name="T6" fmla="*/ 0 w 19"/>
                <a:gd name="T7" fmla="*/ 11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0" y="11"/>
                  </a:moveTo>
                  <a:lnTo>
                    <a:pt x="18" y="23"/>
                  </a:lnTo>
                  <a:lnTo>
                    <a:pt x="10" y="0"/>
                  </a:lnTo>
                  <a:lnTo>
                    <a:pt x="0" y="1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43" name="Freeform 140"/>
            <p:cNvSpPr>
              <a:spLocks/>
            </p:cNvSpPr>
            <p:nvPr/>
          </p:nvSpPr>
          <p:spPr bwMode="auto">
            <a:xfrm>
              <a:off x="1753" y="2039"/>
              <a:ext cx="17" cy="24"/>
            </a:xfrm>
            <a:custGeom>
              <a:avLst/>
              <a:gdLst>
                <a:gd name="T0" fmla="*/ 7 w 17"/>
                <a:gd name="T1" fmla="*/ 23 h 24"/>
                <a:gd name="T2" fmla="*/ 0 w 17"/>
                <a:gd name="T3" fmla="*/ 0 h 24"/>
                <a:gd name="T4" fmla="*/ 16 w 17"/>
                <a:gd name="T5" fmla="*/ 11 h 24"/>
                <a:gd name="T6" fmla="*/ 7 w 17"/>
                <a:gd name="T7" fmla="*/ 23 h 24"/>
                <a:gd name="T8" fmla="*/ 0 60000 65536"/>
                <a:gd name="T9" fmla="*/ 0 60000 65536"/>
                <a:gd name="T10" fmla="*/ 0 60000 65536"/>
                <a:gd name="T11" fmla="*/ 0 60000 65536"/>
                <a:gd name="T12" fmla="*/ 0 w 17"/>
                <a:gd name="T13" fmla="*/ 0 h 24"/>
                <a:gd name="T14" fmla="*/ 17 w 17"/>
                <a:gd name="T15" fmla="*/ 24 h 24"/>
              </a:gdLst>
              <a:ahLst/>
              <a:cxnLst>
                <a:cxn ang="T8">
                  <a:pos x="T0" y="T1"/>
                </a:cxn>
                <a:cxn ang="T9">
                  <a:pos x="T2" y="T3"/>
                </a:cxn>
                <a:cxn ang="T10">
                  <a:pos x="T4" y="T5"/>
                </a:cxn>
                <a:cxn ang="T11">
                  <a:pos x="T6" y="T7"/>
                </a:cxn>
              </a:cxnLst>
              <a:rect l="T12" t="T13" r="T14" b="T15"/>
              <a:pathLst>
                <a:path w="17" h="24">
                  <a:moveTo>
                    <a:pt x="7" y="23"/>
                  </a:moveTo>
                  <a:lnTo>
                    <a:pt x="0" y="0"/>
                  </a:lnTo>
                  <a:lnTo>
                    <a:pt x="16" y="11"/>
                  </a:lnTo>
                  <a:lnTo>
                    <a:pt x="7"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44" name="Freeform 141"/>
            <p:cNvSpPr>
              <a:spLocks/>
            </p:cNvSpPr>
            <p:nvPr/>
          </p:nvSpPr>
          <p:spPr bwMode="auto">
            <a:xfrm>
              <a:off x="1742" y="2039"/>
              <a:ext cx="28" cy="24"/>
            </a:xfrm>
            <a:custGeom>
              <a:avLst/>
              <a:gdLst>
                <a:gd name="T0" fmla="*/ 0 w 28"/>
                <a:gd name="T1" fmla="*/ 11 h 24"/>
                <a:gd name="T2" fmla="*/ 17 w 28"/>
                <a:gd name="T3" fmla="*/ 23 h 24"/>
                <a:gd name="T4" fmla="*/ 27 w 28"/>
                <a:gd name="T5" fmla="*/ 11 h 24"/>
                <a:gd name="T6" fmla="*/ 10 w 28"/>
                <a:gd name="T7" fmla="*/ 0 h 24"/>
                <a:gd name="T8" fmla="*/ 0 w 28"/>
                <a:gd name="T9" fmla="*/ 11 h 24"/>
                <a:gd name="T10" fmla="*/ 0 60000 65536"/>
                <a:gd name="T11" fmla="*/ 0 60000 65536"/>
                <a:gd name="T12" fmla="*/ 0 60000 65536"/>
                <a:gd name="T13" fmla="*/ 0 60000 65536"/>
                <a:gd name="T14" fmla="*/ 0 60000 65536"/>
                <a:gd name="T15" fmla="*/ 0 w 28"/>
                <a:gd name="T16" fmla="*/ 0 h 24"/>
                <a:gd name="T17" fmla="*/ 28 w 28"/>
                <a:gd name="T18" fmla="*/ 24 h 24"/>
              </a:gdLst>
              <a:ahLst/>
              <a:cxnLst>
                <a:cxn ang="T10">
                  <a:pos x="T0" y="T1"/>
                </a:cxn>
                <a:cxn ang="T11">
                  <a:pos x="T2" y="T3"/>
                </a:cxn>
                <a:cxn ang="T12">
                  <a:pos x="T4" y="T5"/>
                </a:cxn>
                <a:cxn ang="T13">
                  <a:pos x="T6" y="T7"/>
                </a:cxn>
                <a:cxn ang="T14">
                  <a:pos x="T8" y="T9"/>
                </a:cxn>
              </a:cxnLst>
              <a:rect l="T15" t="T16" r="T17" b="T18"/>
              <a:pathLst>
                <a:path w="28" h="24">
                  <a:moveTo>
                    <a:pt x="0" y="11"/>
                  </a:moveTo>
                  <a:lnTo>
                    <a:pt x="17" y="23"/>
                  </a:lnTo>
                  <a:lnTo>
                    <a:pt x="27" y="11"/>
                  </a:lnTo>
                  <a:lnTo>
                    <a:pt x="10" y="0"/>
                  </a:lnTo>
                  <a:lnTo>
                    <a:pt x="0" y="1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45" name="Freeform 142"/>
            <p:cNvSpPr>
              <a:spLocks/>
            </p:cNvSpPr>
            <p:nvPr/>
          </p:nvSpPr>
          <p:spPr bwMode="auto">
            <a:xfrm>
              <a:off x="1753" y="2030"/>
              <a:ext cx="17" cy="22"/>
            </a:xfrm>
            <a:custGeom>
              <a:avLst/>
              <a:gdLst>
                <a:gd name="T0" fmla="*/ 0 w 17"/>
                <a:gd name="T1" fmla="*/ 10 h 22"/>
                <a:gd name="T2" fmla="*/ 16 w 17"/>
                <a:gd name="T3" fmla="*/ 21 h 22"/>
                <a:gd name="T4" fmla="*/ 10 w 17"/>
                <a:gd name="T5" fmla="*/ 0 h 22"/>
                <a:gd name="T6" fmla="*/ 0 w 17"/>
                <a:gd name="T7" fmla="*/ 10 h 22"/>
                <a:gd name="T8" fmla="*/ 0 60000 65536"/>
                <a:gd name="T9" fmla="*/ 0 60000 65536"/>
                <a:gd name="T10" fmla="*/ 0 60000 65536"/>
                <a:gd name="T11" fmla="*/ 0 60000 65536"/>
                <a:gd name="T12" fmla="*/ 0 w 17"/>
                <a:gd name="T13" fmla="*/ 0 h 22"/>
                <a:gd name="T14" fmla="*/ 17 w 17"/>
                <a:gd name="T15" fmla="*/ 22 h 22"/>
              </a:gdLst>
              <a:ahLst/>
              <a:cxnLst>
                <a:cxn ang="T8">
                  <a:pos x="T0" y="T1"/>
                </a:cxn>
                <a:cxn ang="T9">
                  <a:pos x="T2" y="T3"/>
                </a:cxn>
                <a:cxn ang="T10">
                  <a:pos x="T4" y="T5"/>
                </a:cxn>
                <a:cxn ang="T11">
                  <a:pos x="T6" y="T7"/>
                </a:cxn>
              </a:cxnLst>
              <a:rect l="T12" t="T13" r="T14" b="T15"/>
              <a:pathLst>
                <a:path w="17" h="22">
                  <a:moveTo>
                    <a:pt x="0" y="10"/>
                  </a:moveTo>
                  <a:lnTo>
                    <a:pt x="16" y="21"/>
                  </a:lnTo>
                  <a:lnTo>
                    <a:pt x="10" y="0"/>
                  </a:lnTo>
                  <a:lnTo>
                    <a:pt x="0" y="1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46" name="Freeform 143"/>
            <p:cNvSpPr>
              <a:spLocks/>
            </p:cNvSpPr>
            <p:nvPr/>
          </p:nvSpPr>
          <p:spPr bwMode="auto">
            <a:xfrm>
              <a:off x="1761" y="2030"/>
              <a:ext cx="18" cy="22"/>
            </a:xfrm>
            <a:custGeom>
              <a:avLst/>
              <a:gdLst>
                <a:gd name="T0" fmla="*/ 6 w 18"/>
                <a:gd name="T1" fmla="*/ 21 h 22"/>
                <a:gd name="T2" fmla="*/ 0 w 18"/>
                <a:gd name="T3" fmla="*/ 0 h 22"/>
                <a:gd name="T4" fmla="*/ 17 w 18"/>
                <a:gd name="T5" fmla="*/ 11 h 22"/>
                <a:gd name="T6" fmla="*/ 6 w 18"/>
                <a:gd name="T7" fmla="*/ 21 h 22"/>
                <a:gd name="T8" fmla="*/ 0 60000 65536"/>
                <a:gd name="T9" fmla="*/ 0 60000 65536"/>
                <a:gd name="T10" fmla="*/ 0 60000 65536"/>
                <a:gd name="T11" fmla="*/ 0 60000 65536"/>
                <a:gd name="T12" fmla="*/ 0 w 18"/>
                <a:gd name="T13" fmla="*/ 0 h 22"/>
                <a:gd name="T14" fmla="*/ 18 w 18"/>
                <a:gd name="T15" fmla="*/ 22 h 22"/>
              </a:gdLst>
              <a:ahLst/>
              <a:cxnLst>
                <a:cxn ang="T8">
                  <a:pos x="T0" y="T1"/>
                </a:cxn>
                <a:cxn ang="T9">
                  <a:pos x="T2" y="T3"/>
                </a:cxn>
                <a:cxn ang="T10">
                  <a:pos x="T4" y="T5"/>
                </a:cxn>
                <a:cxn ang="T11">
                  <a:pos x="T6" y="T7"/>
                </a:cxn>
              </a:cxnLst>
              <a:rect l="T12" t="T13" r="T14" b="T15"/>
              <a:pathLst>
                <a:path w="18" h="22">
                  <a:moveTo>
                    <a:pt x="6" y="21"/>
                  </a:moveTo>
                  <a:lnTo>
                    <a:pt x="0" y="0"/>
                  </a:lnTo>
                  <a:lnTo>
                    <a:pt x="17" y="11"/>
                  </a:lnTo>
                  <a:lnTo>
                    <a:pt x="6"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47" name="Freeform 144"/>
            <p:cNvSpPr>
              <a:spLocks/>
            </p:cNvSpPr>
            <p:nvPr/>
          </p:nvSpPr>
          <p:spPr bwMode="auto">
            <a:xfrm>
              <a:off x="1753" y="2030"/>
              <a:ext cx="24" cy="22"/>
            </a:xfrm>
            <a:custGeom>
              <a:avLst/>
              <a:gdLst>
                <a:gd name="T0" fmla="*/ 0 w 24"/>
                <a:gd name="T1" fmla="*/ 10 h 22"/>
                <a:gd name="T2" fmla="*/ 14 w 24"/>
                <a:gd name="T3" fmla="*/ 21 h 22"/>
                <a:gd name="T4" fmla="*/ 23 w 24"/>
                <a:gd name="T5" fmla="*/ 11 h 22"/>
                <a:gd name="T6" fmla="*/ 9 w 24"/>
                <a:gd name="T7" fmla="*/ 0 h 22"/>
                <a:gd name="T8" fmla="*/ 0 w 24"/>
                <a:gd name="T9" fmla="*/ 10 h 22"/>
                <a:gd name="T10" fmla="*/ 0 60000 65536"/>
                <a:gd name="T11" fmla="*/ 0 60000 65536"/>
                <a:gd name="T12" fmla="*/ 0 60000 65536"/>
                <a:gd name="T13" fmla="*/ 0 60000 65536"/>
                <a:gd name="T14" fmla="*/ 0 60000 65536"/>
                <a:gd name="T15" fmla="*/ 0 w 24"/>
                <a:gd name="T16" fmla="*/ 0 h 22"/>
                <a:gd name="T17" fmla="*/ 24 w 24"/>
                <a:gd name="T18" fmla="*/ 22 h 22"/>
              </a:gdLst>
              <a:ahLst/>
              <a:cxnLst>
                <a:cxn ang="T10">
                  <a:pos x="T0" y="T1"/>
                </a:cxn>
                <a:cxn ang="T11">
                  <a:pos x="T2" y="T3"/>
                </a:cxn>
                <a:cxn ang="T12">
                  <a:pos x="T4" y="T5"/>
                </a:cxn>
                <a:cxn ang="T13">
                  <a:pos x="T6" y="T7"/>
                </a:cxn>
                <a:cxn ang="T14">
                  <a:pos x="T8" y="T9"/>
                </a:cxn>
              </a:cxnLst>
              <a:rect l="T15" t="T16" r="T17" b="T18"/>
              <a:pathLst>
                <a:path w="24" h="22">
                  <a:moveTo>
                    <a:pt x="0" y="10"/>
                  </a:moveTo>
                  <a:lnTo>
                    <a:pt x="14" y="21"/>
                  </a:lnTo>
                  <a:lnTo>
                    <a:pt x="23" y="11"/>
                  </a:lnTo>
                  <a:lnTo>
                    <a:pt x="9" y="0"/>
                  </a:lnTo>
                  <a:lnTo>
                    <a:pt x="0" y="1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48" name="Freeform 145"/>
            <p:cNvSpPr>
              <a:spLocks/>
            </p:cNvSpPr>
            <p:nvPr/>
          </p:nvSpPr>
          <p:spPr bwMode="auto">
            <a:xfrm>
              <a:off x="1761" y="2021"/>
              <a:ext cx="18" cy="22"/>
            </a:xfrm>
            <a:custGeom>
              <a:avLst/>
              <a:gdLst>
                <a:gd name="T0" fmla="*/ 0 w 18"/>
                <a:gd name="T1" fmla="*/ 9 h 22"/>
                <a:gd name="T2" fmla="*/ 17 w 18"/>
                <a:gd name="T3" fmla="*/ 21 h 22"/>
                <a:gd name="T4" fmla="*/ 12 w 18"/>
                <a:gd name="T5" fmla="*/ 0 h 22"/>
                <a:gd name="T6" fmla="*/ 0 w 18"/>
                <a:gd name="T7" fmla="*/ 9 h 22"/>
                <a:gd name="T8" fmla="*/ 0 60000 65536"/>
                <a:gd name="T9" fmla="*/ 0 60000 65536"/>
                <a:gd name="T10" fmla="*/ 0 60000 65536"/>
                <a:gd name="T11" fmla="*/ 0 60000 65536"/>
                <a:gd name="T12" fmla="*/ 0 w 18"/>
                <a:gd name="T13" fmla="*/ 0 h 22"/>
                <a:gd name="T14" fmla="*/ 18 w 18"/>
                <a:gd name="T15" fmla="*/ 22 h 22"/>
              </a:gdLst>
              <a:ahLst/>
              <a:cxnLst>
                <a:cxn ang="T8">
                  <a:pos x="T0" y="T1"/>
                </a:cxn>
                <a:cxn ang="T9">
                  <a:pos x="T2" y="T3"/>
                </a:cxn>
                <a:cxn ang="T10">
                  <a:pos x="T4" y="T5"/>
                </a:cxn>
                <a:cxn ang="T11">
                  <a:pos x="T6" y="T7"/>
                </a:cxn>
              </a:cxnLst>
              <a:rect l="T12" t="T13" r="T14" b="T15"/>
              <a:pathLst>
                <a:path w="18" h="22">
                  <a:moveTo>
                    <a:pt x="0" y="9"/>
                  </a:moveTo>
                  <a:lnTo>
                    <a:pt x="17" y="21"/>
                  </a:lnTo>
                  <a:lnTo>
                    <a:pt x="12" y="0"/>
                  </a:lnTo>
                  <a:lnTo>
                    <a:pt x="0" y="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49" name="Freeform 146"/>
            <p:cNvSpPr>
              <a:spLocks/>
            </p:cNvSpPr>
            <p:nvPr/>
          </p:nvSpPr>
          <p:spPr bwMode="auto">
            <a:xfrm>
              <a:off x="1773" y="2021"/>
              <a:ext cx="19" cy="22"/>
            </a:xfrm>
            <a:custGeom>
              <a:avLst/>
              <a:gdLst>
                <a:gd name="T0" fmla="*/ 4 w 19"/>
                <a:gd name="T1" fmla="*/ 21 h 22"/>
                <a:gd name="T2" fmla="*/ 0 w 19"/>
                <a:gd name="T3" fmla="*/ 0 h 22"/>
                <a:gd name="T4" fmla="*/ 18 w 19"/>
                <a:gd name="T5" fmla="*/ 12 h 22"/>
                <a:gd name="T6" fmla="*/ 4 w 19"/>
                <a:gd name="T7" fmla="*/ 21 h 22"/>
                <a:gd name="T8" fmla="*/ 0 60000 65536"/>
                <a:gd name="T9" fmla="*/ 0 60000 65536"/>
                <a:gd name="T10" fmla="*/ 0 60000 65536"/>
                <a:gd name="T11" fmla="*/ 0 60000 65536"/>
                <a:gd name="T12" fmla="*/ 0 w 19"/>
                <a:gd name="T13" fmla="*/ 0 h 22"/>
                <a:gd name="T14" fmla="*/ 19 w 19"/>
                <a:gd name="T15" fmla="*/ 22 h 22"/>
              </a:gdLst>
              <a:ahLst/>
              <a:cxnLst>
                <a:cxn ang="T8">
                  <a:pos x="T0" y="T1"/>
                </a:cxn>
                <a:cxn ang="T9">
                  <a:pos x="T2" y="T3"/>
                </a:cxn>
                <a:cxn ang="T10">
                  <a:pos x="T4" y="T5"/>
                </a:cxn>
                <a:cxn ang="T11">
                  <a:pos x="T6" y="T7"/>
                </a:cxn>
              </a:cxnLst>
              <a:rect l="T12" t="T13" r="T14" b="T15"/>
              <a:pathLst>
                <a:path w="19" h="22">
                  <a:moveTo>
                    <a:pt x="4" y="21"/>
                  </a:moveTo>
                  <a:lnTo>
                    <a:pt x="0" y="0"/>
                  </a:lnTo>
                  <a:lnTo>
                    <a:pt x="18" y="12"/>
                  </a:lnTo>
                  <a:lnTo>
                    <a:pt x="4"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50" name="Freeform 147"/>
            <p:cNvSpPr>
              <a:spLocks/>
            </p:cNvSpPr>
            <p:nvPr/>
          </p:nvSpPr>
          <p:spPr bwMode="auto">
            <a:xfrm>
              <a:off x="1761" y="2021"/>
              <a:ext cx="26" cy="22"/>
            </a:xfrm>
            <a:custGeom>
              <a:avLst/>
              <a:gdLst>
                <a:gd name="T0" fmla="*/ 0 w 26"/>
                <a:gd name="T1" fmla="*/ 9 h 22"/>
                <a:gd name="T2" fmla="*/ 14 w 26"/>
                <a:gd name="T3" fmla="*/ 21 h 22"/>
                <a:gd name="T4" fmla="*/ 25 w 26"/>
                <a:gd name="T5" fmla="*/ 12 h 22"/>
                <a:gd name="T6" fmla="*/ 10 w 26"/>
                <a:gd name="T7" fmla="*/ 0 h 22"/>
                <a:gd name="T8" fmla="*/ 0 w 26"/>
                <a:gd name="T9" fmla="*/ 9 h 22"/>
                <a:gd name="T10" fmla="*/ 0 60000 65536"/>
                <a:gd name="T11" fmla="*/ 0 60000 65536"/>
                <a:gd name="T12" fmla="*/ 0 60000 65536"/>
                <a:gd name="T13" fmla="*/ 0 60000 65536"/>
                <a:gd name="T14" fmla="*/ 0 60000 65536"/>
                <a:gd name="T15" fmla="*/ 0 w 26"/>
                <a:gd name="T16" fmla="*/ 0 h 22"/>
                <a:gd name="T17" fmla="*/ 26 w 26"/>
                <a:gd name="T18" fmla="*/ 22 h 22"/>
              </a:gdLst>
              <a:ahLst/>
              <a:cxnLst>
                <a:cxn ang="T10">
                  <a:pos x="T0" y="T1"/>
                </a:cxn>
                <a:cxn ang="T11">
                  <a:pos x="T2" y="T3"/>
                </a:cxn>
                <a:cxn ang="T12">
                  <a:pos x="T4" y="T5"/>
                </a:cxn>
                <a:cxn ang="T13">
                  <a:pos x="T6" y="T7"/>
                </a:cxn>
                <a:cxn ang="T14">
                  <a:pos x="T8" y="T9"/>
                </a:cxn>
              </a:cxnLst>
              <a:rect l="T15" t="T16" r="T17" b="T18"/>
              <a:pathLst>
                <a:path w="26" h="22">
                  <a:moveTo>
                    <a:pt x="0" y="9"/>
                  </a:moveTo>
                  <a:lnTo>
                    <a:pt x="14" y="21"/>
                  </a:lnTo>
                  <a:lnTo>
                    <a:pt x="25" y="12"/>
                  </a:lnTo>
                  <a:lnTo>
                    <a:pt x="10" y="0"/>
                  </a:lnTo>
                  <a:lnTo>
                    <a:pt x="0" y="9"/>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51" name="Freeform 148"/>
            <p:cNvSpPr>
              <a:spLocks/>
            </p:cNvSpPr>
            <p:nvPr/>
          </p:nvSpPr>
          <p:spPr bwMode="auto">
            <a:xfrm>
              <a:off x="1773" y="2010"/>
              <a:ext cx="19" cy="24"/>
            </a:xfrm>
            <a:custGeom>
              <a:avLst/>
              <a:gdLst>
                <a:gd name="T0" fmla="*/ 0 w 19"/>
                <a:gd name="T1" fmla="*/ 9 h 24"/>
                <a:gd name="T2" fmla="*/ 18 w 19"/>
                <a:gd name="T3" fmla="*/ 23 h 24"/>
                <a:gd name="T4" fmla="*/ 14 w 19"/>
                <a:gd name="T5" fmla="*/ 0 h 24"/>
                <a:gd name="T6" fmla="*/ 0 w 19"/>
                <a:gd name="T7" fmla="*/ 9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0" y="9"/>
                  </a:moveTo>
                  <a:lnTo>
                    <a:pt x="18" y="23"/>
                  </a:lnTo>
                  <a:lnTo>
                    <a:pt x="14" y="0"/>
                  </a:lnTo>
                  <a:lnTo>
                    <a:pt x="0" y="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52" name="Freeform 149"/>
            <p:cNvSpPr>
              <a:spLocks/>
            </p:cNvSpPr>
            <p:nvPr/>
          </p:nvSpPr>
          <p:spPr bwMode="auto">
            <a:xfrm>
              <a:off x="1785" y="2010"/>
              <a:ext cx="17" cy="24"/>
            </a:xfrm>
            <a:custGeom>
              <a:avLst/>
              <a:gdLst>
                <a:gd name="T0" fmla="*/ 3 w 17"/>
                <a:gd name="T1" fmla="*/ 23 h 24"/>
                <a:gd name="T2" fmla="*/ 0 w 17"/>
                <a:gd name="T3" fmla="*/ 0 h 24"/>
                <a:gd name="T4" fmla="*/ 16 w 17"/>
                <a:gd name="T5" fmla="*/ 13 h 24"/>
                <a:gd name="T6" fmla="*/ 3 w 17"/>
                <a:gd name="T7" fmla="*/ 23 h 24"/>
                <a:gd name="T8" fmla="*/ 0 60000 65536"/>
                <a:gd name="T9" fmla="*/ 0 60000 65536"/>
                <a:gd name="T10" fmla="*/ 0 60000 65536"/>
                <a:gd name="T11" fmla="*/ 0 60000 65536"/>
                <a:gd name="T12" fmla="*/ 0 w 17"/>
                <a:gd name="T13" fmla="*/ 0 h 24"/>
                <a:gd name="T14" fmla="*/ 17 w 17"/>
                <a:gd name="T15" fmla="*/ 24 h 24"/>
              </a:gdLst>
              <a:ahLst/>
              <a:cxnLst>
                <a:cxn ang="T8">
                  <a:pos x="T0" y="T1"/>
                </a:cxn>
                <a:cxn ang="T9">
                  <a:pos x="T2" y="T3"/>
                </a:cxn>
                <a:cxn ang="T10">
                  <a:pos x="T4" y="T5"/>
                </a:cxn>
                <a:cxn ang="T11">
                  <a:pos x="T6" y="T7"/>
                </a:cxn>
              </a:cxnLst>
              <a:rect l="T12" t="T13" r="T14" b="T15"/>
              <a:pathLst>
                <a:path w="17" h="24">
                  <a:moveTo>
                    <a:pt x="3" y="23"/>
                  </a:moveTo>
                  <a:lnTo>
                    <a:pt x="0" y="0"/>
                  </a:lnTo>
                  <a:lnTo>
                    <a:pt x="16" y="13"/>
                  </a:lnTo>
                  <a:lnTo>
                    <a:pt x="3"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53" name="Freeform 150"/>
            <p:cNvSpPr>
              <a:spLocks/>
            </p:cNvSpPr>
            <p:nvPr/>
          </p:nvSpPr>
          <p:spPr bwMode="auto">
            <a:xfrm>
              <a:off x="1773" y="2010"/>
              <a:ext cx="24" cy="24"/>
            </a:xfrm>
            <a:custGeom>
              <a:avLst/>
              <a:gdLst>
                <a:gd name="T0" fmla="*/ 0 w 24"/>
                <a:gd name="T1" fmla="*/ 9 h 24"/>
                <a:gd name="T2" fmla="*/ 13 w 24"/>
                <a:gd name="T3" fmla="*/ 23 h 24"/>
                <a:gd name="T4" fmla="*/ 23 w 24"/>
                <a:gd name="T5" fmla="*/ 13 h 24"/>
                <a:gd name="T6" fmla="*/ 10 w 24"/>
                <a:gd name="T7" fmla="*/ 0 h 24"/>
                <a:gd name="T8" fmla="*/ 0 w 24"/>
                <a:gd name="T9" fmla="*/ 9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9"/>
                  </a:moveTo>
                  <a:lnTo>
                    <a:pt x="13" y="23"/>
                  </a:lnTo>
                  <a:lnTo>
                    <a:pt x="23" y="13"/>
                  </a:lnTo>
                  <a:lnTo>
                    <a:pt x="10" y="0"/>
                  </a:lnTo>
                  <a:lnTo>
                    <a:pt x="0" y="9"/>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54" name="Freeform 151"/>
            <p:cNvSpPr>
              <a:spLocks/>
            </p:cNvSpPr>
            <p:nvPr/>
          </p:nvSpPr>
          <p:spPr bwMode="auto">
            <a:xfrm>
              <a:off x="1785" y="2000"/>
              <a:ext cx="17" cy="24"/>
            </a:xfrm>
            <a:custGeom>
              <a:avLst/>
              <a:gdLst>
                <a:gd name="T0" fmla="*/ 0 w 17"/>
                <a:gd name="T1" fmla="*/ 10 h 24"/>
                <a:gd name="T2" fmla="*/ 16 w 17"/>
                <a:gd name="T3" fmla="*/ 23 h 24"/>
                <a:gd name="T4" fmla="*/ 14 w 17"/>
                <a:gd name="T5" fmla="*/ 0 h 24"/>
                <a:gd name="T6" fmla="*/ 0 w 17"/>
                <a:gd name="T7" fmla="*/ 10 h 24"/>
                <a:gd name="T8" fmla="*/ 0 60000 65536"/>
                <a:gd name="T9" fmla="*/ 0 60000 65536"/>
                <a:gd name="T10" fmla="*/ 0 60000 65536"/>
                <a:gd name="T11" fmla="*/ 0 60000 65536"/>
                <a:gd name="T12" fmla="*/ 0 w 17"/>
                <a:gd name="T13" fmla="*/ 0 h 24"/>
                <a:gd name="T14" fmla="*/ 17 w 17"/>
                <a:gd name="T15" fmla="*/ 24 h 24"/>
              </a:gdLst>
              <a:ahLst/>
              <a:cxnLst>
                <a:cxn ang="T8">
                  <a:pos x="T0" y="T1"/>
                </a:cxn>
                <a:cxn ang="T9">
                  <a:pos x="T2" y="T3"/>
                </a:cxn>
                <a:cxn ang="T10">
                  <a:pos x="T4" y="T5"/>
                </a:cxn>
                <a:cxn ang="T11">
                  <a:pos x="T6" y="T7"/>
                </a:cxn>
              </a:cxnLst>
              <a:rect l="T12" t="T13" r="T14" b="T15"/>
              <a:pathLst>
                <a:path w="17" h="24">
                  <a:moveTo>
                    <a:pt x="0" y="10"/>
                  </a:moveTo>
                  <a:lnTo>
                    <a:pt x="16" y="23"/>
                  </a:lnTo>
                  <a:lnTo>
                    <a:pt x="14" y="0"/>
                  </a:lnTo>
                  <a:lnTo>
                    <a:pt x="0" y="1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55" name="Freeform 152"/>
            <p:cNvSpPr>
              <a:spLocks/>
            </p:cNvSpPr>
            <p:nvPr/>
          </p:nvSpPr>
          <p:spPr bwMode="auto">
            <a:xfrm>
              <a:off x="1796" y="2000"/>
              <a:ext cx="19" cy="24"/>
            </a:xfrm>
            <a:custGeom>
              <a:avLst/>
              <a:gdLst>
                <a:gd name="T0" fmla="*/ 1 w 19"/>
                <a:gd name="T1" fmla="*/ 23 h 24"/>
                <a:gd name="T2" fmla="*/ 0 w 19"/>
                <a:gd name="T3" fmla="*/ 0 h 24"/>
                <a:gd name="T4" fmla="*/ 18 w 19"/>
                <a:gd name="T5" fmla="*/ 13 h 24"/>
                <a:gd name="T6" fmla="*/ 1 w 19"/>
                <a:gd name="T7" fmla="*/ 23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1" y="23"/>
                  </a:moveTo>
                  <a:lnTo>
                    <a:pt x="0" y="0"/>
                  </a:lnTo>
                  <a:lnTo>
                    <a:pt x="18" y="13"/>
                  </a:lnTo>
                  <a:lnTo>
                    <a:pt x="1"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56" name="Freeform 153"/>
            <p:cNvSpPr>
              <a:spLocks/>
            </p:cNvSpPr>
            <p:nvPr/>
          </p:nvSpPr>
          <p:spPr bwMode="auto">
            <a:xfrm>
              <a:off x="1785" y="2000"/>
              <a:ext cx="26" cy="24"/>
            </a:xfrm>
            <a:custGeom>
              <a:avLst/>
              <a:gdLst>
                <a:gd name="T0" fmla="*/ 0 w 26"/>
                <a:gd name="T1" fmla="*/ 10 h 24"/>
                <a:gd name="T2" fmla="*/ 13 w 26"/>
                <a:gd name="T3" fmla="*/ 23 h 24"/>
                <a:gd name="T4" fmla="*/ 25 w 26"/>
                <a:gd name="T5" fmla="*/ 13 h 24"/>
                <a:gd name="T6" fmla="*/ 12 w 26"/>
                <a:gd name="T7" fmla="*/ 0 h 24"/>
                <a:gd name="T8" fmla="*/ 0 w 26"/>
                <a:gd name="T9" fmla="*/ 10 h 24"/>
                <a:gd name="T10" fmla="*/ 0 60000 65536"/>
                <a:gd name="T11" fmla="*/ 0 60000 65536"/>
                <a:gd name="T12" fmla="*/ 0 60000 65536"/>
                <a:gd name="T13" fmla="*/ 0 60000 65536"/>
                <a:gd name="T14" fmla="*/ 0 60000 65536"/>
                <a:gd name="T15" fmla="*/ 0 w 26"/>
                <a:gd name="T16" fmla="*/ 0 h 24"/>
                <a:gd name="T17" fmla="*/ 26 w 26"/>
                <a:gd name="T18" fmla="*/ 24 h 24"/>
              </a:gdLst>
              <a:ahLst/>
              <a:cxnLst>
                <a:cxn ang="T10">
                  <a:pos x="T0" y="T1"/>
                </a:cxn>
                <a:cxn ang="T11">
                  <a:pos x="T2" y="T3"/>
                </a:cxn>
                <a:cxn ang="T12">
                  <a:pos x="T4" y="T5"/>
                </a:cxn>
                <a:cxn ang="T13">
                  <a:pos x="T6" y="T7"/>
                </a:cxn>
                <a:cxn ang="T14">
                  <a:pos x="T8" y="T9"/>
                </a:cxn>
              </a:cxnLst>
              <a:rect l="T15" t="T16" r="T17" b="T18"/>
              <a:pathLst>
                <a:path w="26" h="24">
                  <a:moveTo>
                    <a:pt x="0" y="10"/>
                  </a:moveTo>
                  <a:lnTo>
                    <a:pt x="13" y="23"/>
                  </a:lnTo>
                  <a:lnTo>
                    <a:pt x="25" y="13"/>
                  </a:lnTo>
                  <a:lnTo>
                    <a:pt x="12" y="0"/>
                  </a:lnTo>
                  <a:lnTo>
                    <a:pt x="0" y="1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57" name="Freeform 154"/>
            <p:cNvSpPr>
              <a:spLocks/>
            </p:cNvSpPr>
            <p:nvPr/>
          </p:nvSpPr>
          <p:spPr bwMode="auto">
            <a:xfrm>
              <a:off x="1796" y="1990"/>
              <a:ext cx="19" cy="25"/>
            </a:xfrm>
            <a:custGeom>
              <a:avLst/>
              <a:gdLst>
                <a:gd name="T0" fmla="*/ 0 w 19"/>
                <a:gd name="T1" fmla="*/ 9 h 25"/>
                <a:gd name="T2" fmla="*/ 16 w 19"/>
                <a:gd name="T3" fmla="*/ 24 h 25"/>
                <a:gd name="T4" fmla="*/ 18 w 19"/>
                <a:gd name="T5" fmla="*/ 0 h 25"/>
                <a:gd name="T6" fmla="*/ 0 w 19"/>
                <a:gd name="T7" fmla="*/ 9 h 25"/>
                <a:gd name="T8" fmla="*/ 0 60000 65536"/>
                <a:gd name="T9" fmla="*/ 0 60000 65536"/>
                <a:gd name="T10" fmla="*/ 0 60000 65536"/>
                <a:gd name="T11" fmla="*/ 0 60000 65536"/>
                <a:gd name="T12" fmla="*/ 0 w 19"/>
                <a:gd name="T13" fmla="*/ 0 h 25"/>
                <a:gd name="T14" fmla="*/ 19 w 19"/>
                <a:gd name="T15" fmla="*/ 25 h 25"/>
              </a:gdLst>
              <a:ahLst/>
              <a:cxnLst>
                <a:cxn ang="T8">
                  <a:pos x="T0" y="T1"/>
                </a:cxn>
                <a:cxn ang="T9">
                  <a:pos x="T2" y="T3"/>
                </a:cxn>
                <a:cxn ang="T10">
                  <a:pos x="T4" y="T5"/>
                </a:cxn>
                <a:cxn ang="T11">
                  <a:pos x="T6" y="T7"/>
                </a:cxn>
              </a:cxnLst>
              <a:rect l="T12" t="T13" r="T14" b="T15"/>
              <a:pathLst>
                <a:path w="19" h="25">
                  <a:moveTo>
                    <a:pt x="0" y="9"/>
                  </a:moveTo>
                  <a:lnTo>
                    <a:pt x="16" y="24"/>
                  </a:lnTo>
                  <a:lnTo>
                    <a:pt x="18" y="0"/>
                  </a:lnTo>
                  <a:lnTo>
                    <a:pt x="0" y="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58" name="Freeform 155"/>
            <p:cNvSpPr>
              <a:spLocks/>
            </p:cNvSpPr>
            <p:nvPr/>
          </p:nvSpPr>
          <p:spPr bwMode="auto">
            <a:xfrm>
              <a:off x="1810" y="1990"/>
              <a:ext cx="17" cy="25"/>
            </a:xfrm>
            <a:custGeom>
              <a:avLst/>
              <a:gdLst>
                <a:gd name="T0" fmla="*/ 0 w 17"/>
                <a:gd name="T1" fmla="*/ 24 h 25"/>
                <a:gd name="T2" fmla="*/ 1 w 17"/>
                <a:gd name="T3" fmla="*/ 0 h 25"/>
                <a:gd name="T4" fmla="*/ 16 w 17"/>
                <a:gd name="T5" fmla="*/ 15 h 25"/>
                <a:gd name="T6" fmla="*/ 0 w 17"/>
                <a:gd name="T7" fmla="*/ 2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24"/>
                  </a:moveTo>
                  <a:lnTo>
                    <a:pt x="1" y="0"/>
                  </a:lnTo>
                  <a:lnTo>
                    <a:pt x="16" y="15"/>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59" name="Freeform 156"/>
            <p:cNvSpPr>
              <a:spLocks/>
            </p:cNvSpPr>
            <p:nvPr/>
          </p:nvSpPr>
          <p:spPr bwMode="auto">
            <a:xfrm>
              <a:off x="1796" y="1990"/>
              <a:ext cx="27" cy="25"/>
            </a:xfrm>
            <a:custGeom>
              <a:avLst/>
              <a:gdLst>
                <a:gd name="T0" fmla="*/ 0 w 27"/>
                <a:gd name="T1" fmla="*/ 9 h 25"/>
                <a:gd name="T2" fmla="*/ 13 w 27"/>
                <a:gd name="T3" fmla="*/ 24 h 25"/>
                <a:gd name="T4" fmla="*/ 26 w 27"/>
                <a:gd name="T5" fmla="*/ 15 h 25"/>
                <a:gd name="T6" fmla="*/ 14 w 27"/>
                <a:gd name="T7" fmla="*/ 0 h 25"/>
                <a:gd name="T8" fmla="*/ 0 w 27"/>
                <a:gd name="T9" fmla="*/ 9 h 25"/>
                <a:gd name="T10" fmla="*/ 0 60000 65536"/>
                <a:gd name="T11" fmla="*/ 0 60000 65536"/>
                <a:gd name="T12" fmla="*/ 0 60000 65536"/>
                <a:gd name="T13" fmla="*/ 0 60000 65536"/>
                <a:gd name="T14" fmla="*/ 0 60000 65536"/>
                <a:gd name="T15" fmla="*/ 0 w 27"/>
                <a:gd name="T16" fmla="*/ 0 h 25"/>
                <a:gd name="T17" fmla="*/ 27 w 27"/>
                <a:gd name="T18" fmla="*/ 25 h 25"/>
              </a:gdLst>
              <a:ahLst/>
              <a:cxnLst>
                <a:cxn ang="T10">
                  <a:pos x="T0" y="T1"/>
                </a:cxn>
                <a:cxn ang="T11">
                  <a:pos x="T2" y="T3"/>
                </a:cxn>
                <a:cxn ang="T12">
                  <a:pos x="T4" y="T5"/>
                </a:cxn>
                <a:cxn ang="T13">
                  <a:pos x="T6" y="T7"/>
                </a:cxn>
                <a:cxn ang="T14">
                  <a:pos x="T8" y="T9"/>
                </a:cxn>
              </a:cxnLst>
              <a:rect l="T15" t="T16" r="T17" b="T18"/>
              <a:pathLst>
                <a:path w="27" h="25">
                  <a:moveTo>
                    <a:pt x="0" y="9"/>
                  </a:moveTo>
                  <a:lnTo>
                    <a:pt x="13" y="24"/>
                  </a:lnTo>
                  <a:lnTo>
                    <a:pt x="26" y="15"/>
                  </a:lnTo>
                  <a:lnTo>
                    <a:pt x="14" y="0"/>
                  </a:lnTo>
                  <a:lnTo>
                    <a:pt x="0" y="9"/>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60" name="Freeform 157"/>
            <p:cNvSpPr>
              <a:spLocks/>
            </p:cNvSpPr>
            <p:nvPr/>
          </p:nvSpPr>
          <p:spPr bwMode="auto">
            <a:xfrm>
              <a:off x="1810" y="1983"/>
              <a:ext cx="17" cy="22"/>
            </a:xfrm>
            <a:custGeom>
              <a:avLst/>
              <a:gdLst>
                <a:gd name="T0" fmla="*/ 0 w 17"/>
                <a:gd name="T1" fmla="*/ 7 h 22"/>
                <a:gd name="T2" fmla="*/ 12 w 17"/>
                <a:gd name="T3" fmla="*/ 21 h 22"/>
                <a:gd name="T4" fmla="*/ 16 w 17"/>
                <a:gd name="T5" fmla="*/ 0 h 22"/>
                <a:gd name="T6" fmla="*/ 0 w 17"/>
                <a:gd name="T7" fmla="*/ 7 h 22"/>
                <a:gd name="T8" fmla="*/ 0 60000 65536"/>
                <a:gd name="T9" fmla="*/ 0 60000 65536"/>
                <a:gd name="T10" fmla="*/ 0 60000 65536"/>
                <a:gd name="T11" fmla="*/ 0 60000 65536"/>
                <a:gd name="T12" fmla="*/ 0 w 17"/>
                <a:gd name="T13" fmla="*/ 0 h 22"/>
                <a:gd name="T14" fmla="*/ 17 w 17"/>
                <a:gd name="T15" fmla="*/ 22 h 22"/>
              </a:gdLst>
              <a:ahLst/>
              <a:cxnLst>
                <a:cxn ang="T8">
                  <a:pos x="T0" y="T1"/>
                </a:cxn>
                <a:cxn ang="T9">
                  <a:pos x="T2" y="T3"/>
                </a:cxn>
                <a:cxn ang="T10">
                  <a:pos x="T4" y="T5"/>
                </a:cxn>
                <a:cxn ang="T11">
                  <a:pos x="T6" y="T7"/>
                </a:cxn>
              </a:cxnLst>
              <a:rect l="T12" t="T13" r="T14" b="T15"/>
              <a:pathLst>
                <a:path w="17" h="22">
                  <a:moveTo>
                    <a:pt x="0" y="7"/>
                  </a:moveTo>
                  <a:lnTo>
                    <a:pt x="12" y="21"/>
                  </a:lnTo>
                  <a:lnTo>
                    <a:pt x="16" y="0"/>
                  </a:lnTo>
                  <a:lnTo>
                    <a:pt x="0" y="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61" name="Freeform 158"/>
            <p:cNvSpPr>
              <a:spLocks/>
            </p:cNvSpPr>
            <p:nvPr/>
          </p:nvSpPr>
          <p:spPr bwMode="auto">
            <a:xfrm>
              <a:off x="1822" y="1983"/>
              <a:ext cx="18" cy="22"/>
            </a:xfrm>
            <a:custGeom>
              <a:avLst/>
              <a:gdLst>
                <a:gd name="T0" fmla="*/ 0 w 18"/>
                <a:gd name="T1" fmla="*/ 21 h 22"/>
                <a:gd name="T2" fmla="*/ 3 w 18"/>
                <a:gd name="T3" fmla="*/ 0 h 22"/>
                <a:gd name="T4" fmla="*/ 17 w 18"/>
                <a:gd name="T5" fmla="*/ 13 h 22"/>
                <a:gd name="T6" fmla="*/ 0 w 18"/>
                <a:gd name="T7" fmla="*/ 21 h 22"/>
                <a:gd name="T8" fmla="*/ 0 60000 65536"/>
                <a:gd name="T9" fmla="*/ 0 60000 65536"/>
                <a:gd name="T10" fmla="*/ 0 60000 65536"/>
                <a:gd name="T11" fmla="*/ 0 60000 65536"/>
                <a:gd name="T12" fmla="*/ 0 w 18"/>
                <a:gd name="T13" fmla="*/ 0 h 22"/>
                <a:gd name="T14" fmla="*/ 18 w 18"/>
                <a:gd name="T15" fmla="*/ 22 h 22"/>
              </a:gdLst>
              <a:ahLst/>
              <a:cxnLst>
                <a:cxn ang="T8">
                  <a:pos x="T0" y="T1"/>
                </a:cxn>
                <a:cxn ang="T9">
                  <a:pos x="T2" y="T3"/>
                </a:cxn>
                <a:cxn ang="T10">
                  <a:pos x="T4" y="T5"/>
                </a:cxn>
                <a:cxn ang="T11">
                  <a:pos x="T6" y="T7"/>
                </a:cxn>
              </a:cxnLst>
              <a:rect l="T12" t="T13" r="T14" b="T15"/>
              <a:pathLst>
                <a:path w="18" h="22">
                  <a:moveTo>
                    <a:pt x="0" y="21"/>
                  </a:moveTo>
                  <a:lnTo>
                    <a:pt x="3" y="0"/>
                  </a:lnTo>
                  <a:lnTo>
                    <a:pt x="17" y="13"/>
                  </a:lnTo>
                  <a:lnTo>
                    <a:pt x="0"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62" name="Freeform 159"/>
            <p:cNvSpPr>
              <a:spLocks/>
            </p:cNvSpPr>
            <p:nvPr/>
          </p:nvSpPr>
          <p:spPr bwMode="auto">
            <a:xfrm>
              <a:off x="1810" y="1983"/>
              <a:ext cx="28" cy="22"/>
            </a:xfrm>
            <a:custGeom>
              <a:avLst/>
              <a:gdLst>
                <a:gd name="T0" fmla="*/ 0 w 28"/>
                <a:gd name="T1" fmla="*/ 7 h 22"/>
                <a:gd name="T2" fmla="*/ 12 w 28"/>
                <a:gd name="T3" fmla="*/ 21 h 22"/>
                <a:gd name="T4" fmla="*/ 27 w 28"/>
                <a:gd name="T5" fmla="*/ 13 h 22"/>
                <a:gd name="T6" fmla="*/ 15 w 28"/>
                <a:gd name="T7" fmla="*/ 0 h 22"/>
                <a:gd name="T8" fmla="*/ 0 w 28"/>
                <a:gd name="T9" fmla="*/ 7 h 22"/>
                <a:gd name="T10" fmla="*/ 0 60000 65536"/>
                <a:gd name="T11" fmla="*/ 0 60000 65536"/>
                <a:gd name="T12" fmla="*/ 0 60000 65536"/>
                <a:gd name="T13" fmla="*/ 0 60000 65536"/>
                <a:gd name="T14" fmla="*/ 0 60000 65536"/>
                <a:gd name="T15" fmla="*/ 0 w 28"/>
                <a:gd name="T16" fmla="*/ 0 h 22"/>
                <a:gd name="T17" fmla="*/ 28 w 28"/>
                <a:gd name="T18" fmla="*/ 22 h 22"/>
              </a:gdLst>
              <a:ahLst/>
              <a:cxnLst>
                <a:cxn ang="T10">
                  <a:pos x="T0" y="T1"/>
                </a:cxn>
                <a:cxn ang="T11">
                  <a:pos x="T2" y="T3"/>
                </a:cxn>
                <a:cxn ang="T12">
                  <a:pos x="T4" y="T5"/>
                </a:cxn>
                <a:cxn ang="T13">
                  <a:pos x="T6" y="T7"/>
                </a:cxn>
                <a:cxn ang="T14">
                  <a:pos x="T8" y="T9"/>
                </a:cxn>
              </a:cxnLst>
              <a:rect l="T15" t="T16" r="T17" b="T18"/>
              <a:pathLst>
                <a:path w="28" h="22">
                  <a:moveTo>
                    <a:pt x="0" y="7"/>
                  </a:moveTo>
                  <a:lnTo>
                    <a:pt x="12" y="21"/>
                  </a:lnTo>
                  <a:lnTo>
                    <a:pt x="27" y="13"/>
                  </a:lnTo>
                  <a:lnTo>
                    <a:pt x="15" y="0"/>
                  </a:lnTo>
                  <a:lnTo>
                    <a:pt x="0" y="7"/>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63" name="Freeform 160"/>
            <p:cNvSpPr>
              <a:spLocks/>
            </p:cNvSpPr>
            <p:nvPr/>
          </p:nvSpPr>
          <p:spPr bwMode="auto">
            <a:xfrm>
              <a:off x="1824" y="1973"/>
              <a:ext cx="18" cy="25"/>
            </a:xfrm>
            <a:custGeom>
              <a:avLst/>
              <a:gdLst>
                <a:gd name="T0" fmla="*/ 0 w 18"/>
                <a:gd name="T1" fmla="*/ 8 h 25"/>
                <a:gd name="T2" fmla="*/ 12 w 18"/>
                <a:gd name="T3" fmla="*/ 24 h 25"/>
                <a:gd name="T4" fmla="*/ 17 w 18"/>
                <a:gd name="T5" fmla="*/ 0 h 25"/>
                <a:gd name="T6" fmla="*/ 0 w 18"/>
                <a:gd name="T7" fmla="*/ 8 h 25"/>
                <a:gd name="T8" fmla="*/ 0 60000 65536"/>
                <a:gd name="T9" fmla="*/ 0 60000 65536"/>
                <a:gd name="T10" fmla="*/ 0 60000 65536"/>
                <a:gd name="T11" fmla="*/ 0 60000 65536"/>
                <a:gd name="T12" fmla="*/ 0 w 18"/>
                <a:gd name="T13" fmla="*/ 0 h 25"/>
                <a:gd name="T14" fmla="*/ 18 w 18"/>
                <a:gd name="T15" fmla="*/ 25 h 25"/>
              </a:gdLst>
              <a:ahLst/>
              <a:cxnLst>
                <a:cxn ang="T8">
                  <a:pos x="T0" y="T1"/>
                </a:cxn>
                <a:cxn ang="T9">
                  <a:pos x="T2" y="T3"/>
                </a:cxn>
                <a:cxn ang="T10">
                  <a:pos x="T4" y="T5"/>
                </a:cxn>
                <a:cxn ang="T11">
                  <a:pos x="T6" y="T7"/>
                </a:cxn>
              </a:cxnLst>
              <a:rect l="T12" t="T13" r="T14" b="T15"/>
              <a:pathLst>
                <a:path w="18" h="25">
                  <a:moveTo>
                    <a:pt x="0" y="8"/>
                  </a:moveTo>
                  <a:lnTo>
                    <a:pt x="12" y="24"/>
                  </a:lnTo>
                  <a:lnTo>
                    <a:pt x="17" y="0"/>
                  </a:lnTo>
                  <a:lnTo>
                    <a:pt x="0" y="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64" name="Freeform 161"/>
            <p:cNvSpPr>
              <a:spLocks/>
            </p:cNvSpPr>
            <p:nvPr/>
          </p:nvSpPr>
          <p:spPr bwMode="auto">
            <a:xfrm>
              <a:off x="1837" y="1973"/>
              <a:ext cx="17" cy="25"/>
            </a:xfrm>
            <a:custGeom>
              <a:avLst/>
              <a:gdLst>
                <a:gd name="T0" fmla="*/ 0 w 17"/>
                <a:gd name="T1" fmla="*/ 24 h 25"/>
                <a:gd name="T2" fmla="*/ 5 w 17"/>
                <a:gd name="T3" fmla="*/ 0 h 25"/>
                <a:gd name="T4" fmla="*/ 16 w 17"/>
                <a:gd name="T5" fmla="*/ 16 h 25"/>
                <a:gd name="T6" fmla="*/ 0 w 17"/>
                <a:gd name="T7" fmla="*/ 24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0" y="24"/>
                  </a:moveTo>
                  <a:lnTo>
                    <a:pt x="5" y="0"/>
                  </a:lnTo>
                  <a:lnTo>
                    <a:pt x="16" y="16"/>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65" name="Freeform 162"/>
            <p:cNvSpPr>
              <a:spLocks/>
            </p:cNvSpPr>
            <p:nvPr/>
          </p:nvSpPr>
          <p:spPr bwMode="auto">
            <a:xfrm>
              <a:off x="1824" y="1973"/>
              <a:ext cx="26" cy="25"/>
            </a:xfrm>
            <a:custGeom>
              <a:avLst/>
              <a:gdLst>
                <a:gd name="T0" fmla="*/ 0 w 26"/>
                <a:gd name="T1" fmla="*/ 8 h 25"/>
                <a:gd name="T2" fmla="*/ 11 w 26"/>
                <a:gd name="T3" fmla="*/ 24 h 25"/>
                <a:gd name="T4" fmla="*/ 25 w 26"/>
                <a:gd name="T5" fmla="*/ 16 h 25"/>
                <a:gd name="T6" fmla="*/ 15 w 26"/>
                <a:gd name="T7" fmla="*/ 0 h 25"/>
                <a:gd name="T8" fmla="*/ 0 w 26"/>
                <a:gd name="T9" fmla="*/ 8 h 25"/>
                <a:gd name="T10" fmla="*/ 0 60000 65536"/>
                <a:gd name="T11" fmla="*/ 0 60000 65536"/>
                <a:gd name="T12" fmla="*/ 0 60000 65536"/>
                <a:gd name="T13" fmla="*/ 0 60000 65536"/>
                <a:gd name="T14" fmla="*/ 0 60000 65536"/>
                <a:gd name="T15" fmla="*/ 0 w 26"/>
                <a:gd name="T16" fmla="*/ 0 h 25"/>
                <a:gd name="T17" fmla="*/ 26 w 26"/>
                <a:gd name="T18" fmla="*/ 25 h 25"/>
              </a:gdLst>
              <a:ahLst/>
              <a:cxnLst>
                <a:cxn ang="T10">
                  <a:pos x="T0" y="T1"/>
                </a:cxn>
                <a:cxn ang="T11">
                  <a:pos x="T2" y="T3"/>
                </a:cxn>
                <a:cxn ang="T12">
                  <a:pos x="T4" y="T5"/>
                </a:cxn>
                <a:cxn ang="T13">
                  <a:pos x="T6" y="T7"/>
                </a:cxn>
                <a:cxn ang="T14">
                  <a:pos x="T8" y="T9"/>
                </a:cxn>
              </a:cxnLst>
              <a:rect l="T15" t="T16" r="T17" b="T18"/>
              <a:pathLst>
                <a:path w="26" h="25">
                  <a:moveTo>
                    <a:pt x="0" y="8"/>
                  </a:moveTo>
                  <a:lnTo>
                    <a:pt x="11" y="24"/>
                  </a:lnTo>
                  <a:lnTo>
                    <a:pt x="25" y="16"/>
                  </a:lnTo>
                  <a:lnTo>
                    <a:pt x="15" y="0"/>
                  </a:lnTo>
                  <a:lnTo>
                    <a:pt x="0" y="8"/>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66" name="Freeform 163"/>
            <p:cNvSpPr>
              <a:spLocks/>
            </p:cNvSpPr>
            <p:nvPr/>
          </p:nvSpPr>
          <p:spPr bwMode="auto">
            <a:xfrm>
              <a:off x="1840" y="1964"/>
              <a:ext cx="20" cy="26"/>
            </a:xfrm>
            <a:custGeom>
              <a:avLst/>
              <a:gdLst>
                <a:gd name="T0" fmla="*/ 0 w 20"/>
                <a:gd name="T1" fmla="*/ 8 h 26"/>
                <a:gd name="T2" fmla="*/ 10 w 20"/>
                <a:gd name="T3" fmla="*/ 25 h 26"/>
                <a:gd name="T4" fmla="*/ 19 w 20"/>
                <a:gd name="T5" fmla="*/ 0 h 26"/>
                <a:gd name="T6" fmla="*/ 0 w 20"/>
                <a:gd name="T7" fmla="*/ 8 h 26"/>
                <a:gd name="T8" fmla="*/ 0 60000 65536"/>
                <a:gd name="T9" fmla="*/ 0 60000 65536"/>
                <a:gd name="T10" fmla="*/ 0 60000 65536"/>
                <a:gd name="T11" fmla="*/ 0 60000 65536"/>
                <a:gd name="T12" fmla="*/ 0 w 20"/>
                <a:gd name="T13" fmla="*/ 0 h 26"/>
                <a:gd name="T14" fmla="*/ 20 w 20"/>
                <a:gd name="T15" fmla="*/ 26 h 26"/>
              </a:gdLst>
              <a:ahLst/>
              <a:cxnLst>
                <a:cxn ang="T8">
                  <a:pos x="T0" y="T1"/>
                </a:cxn>
                <a:cxn ang="T9">
                  <a:pos x="T2" y="T3"/>
                </a:cxn>
                <a:cxn ang="T10">
                  <a:pos x="T4" y="T5"/>
                </a:cxn>
                <a:cxn ang="T11">
                  <a:pos x="T6" y="T7"/>
                </a:cxn>
              </a:cxnLst>
              <a:rect l="T12" t="T13" r="T14" b="T15"/>
              <a:pathLst>
                <a:path w="20" h="26">
                  <a:moveTo>
                    <a:pt x="0" y="8"/>
                  </a:moveTo>
                  <a:lnTo>
                    <a:pt x="10" y="25"/>
                  </a:lnTo>
                  <a:lnTo>
                    <a:pt x="19" y="0"/>
                  </a:lnTo>
                  <a:lnTo>
                    <a:pt x="0" y="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67" name="Freeform 164"/>
            <p:cNvSpPr>
              <a:spLocks/>
            </p:cNvSpPr>
            <p:nvPr/>
          </p:nvSpPr>
          <p:spPr bwMode="auto">
            <a:xfrm>
              <a:off x="1849" y="1964"/>
              <a:ext cx="19" cy="26"/>
            </a:xfrm>
            <a:custGeom>
              <a:avLst/>
              <a:gdLst>
                <a:gd name="T0" fmla="*/ 0 w 19"/>
                <a:gd name="T1" fmla="*/ 25 h 26"/>
                <a:gd name="T2" fmla="*/ 8 w 19"/>
                <a:gd name="T3" fmla="*/ 0 h 26"/>
                <a:gd name="T4" fmla="*/ 18 w 19"/>
                <a:gd name="T5" fmla="*/ 16 h 26"/>
                <a:gd name="T6" fmla="*/ 0 w 19"/>
                <a:gd name="T7" fmla="*/ 25 h 26"/>
                <a:gd name="T8" fmla="*/ 0 60000 65536"/>
                <a:gd name="T9" fmla="*/ 0 60000 65536"/>
                <a:gd name="T10" fmla="*/ 0 60000 65536"/>
                <a:gd name="T11" fmla="*/ 0 60000 65536"/>
                <a:gd name="T12" fmla="*/ 0 w 19"/>
                <a:gd name="T13" fmla="*/ 0 h 26"/>
                <a:gd name="T14" fmla="*/ 19 w 19"/>
                <a:gd name="T15" fmla="*/ 26 h 26"/>
              </a:gdLst>
              <a:ahLst/>
              <a:cxnLst>
                <a:cxn ang="T8">
                  <a:pos x="T0" y="T1"/>
                </a:cxn>
                <a:cxn ang="T9">
                  <a:pos x="T2" y="T3"/>
                </a:cxn>
                <a:cxn ang="T10">
                  <a:pos x="T4" y="T5"/>
                </a:cxn>
                <a:cxn ang="T11">
                  <a:pos x="T6" y="T7"/>
                </a:cxn>
              </a:cxnLst>
              <a:rect l="T12" t="T13" r="T14" b="T15"/>
              <a:pathLst>
                <a:path w="19" h="26">
                  <a:moveTo>
                    <a:pt x="0" y="25"/>
                  </a:moveTo>
                  <a:lnTo>
                    <a:pt x="8" y="0"/>
                  </a:lnTo>
                  <a:lnTo>
                    <a:pt x="18" y="16"/>
                  </a:lnTo>
                  <a:lnTo>
                    <a:pt x="0" y="2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68" name="Freeform 165"/>
            <p:cNvSpPr>
              <a:spLocks/>
            </p:cNvSpPr>
            <p:nvPr/>
          </p:nvSpPr>
          <p:spPr bwMode="auto">
            <a:xfrm>
              <a:off x="1840" y="1964"/>
              <a:ext cx="28" cy="26"/>
            </a:xfrm>
            <a:custGeom>
              <a:avLst/>
              <a:gdLst>
                <a:gd name="T0" fmla="*/ 0 w 28"/>
                <a:gd name="T1" fmla="*/ 8 h 26"/>
                <a:gd name="T2" fmla="*/ 10 w 28"/>
                <a:gd name="T3" fmla="*/ 25 h 26"/>
                <a:gd name="T4" fmla="*/ 27 w 28"/>
                <a:gd name="T5" fmla="*/ 16 h 26"/>
                <a:gd name="T6" fmla="*/ 18 w 28"/>
                <a:gd name="T7" fmla="*/ 0 h 26"/>
                <a:gd name="T8" fmla="*/ 0 w 28"/>
                <a:gd name="T9" fmla="*/ 8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0" y="8"/>
                  </a:moveTo>
                  <a:lnTo>
                    <a:pt x="10" y="25"/>
                  </a:lnTo>
                  <a:lnTo>
                    <a:pt x="27" y="16"/>
                  </a:lnTo>
                  <a:lnTo>
                    <a:pt x="18" y="0"/>
                  </a:lnTo>
                  <a:lnTo>
                    <a:pt x="0" y="8"/>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69" name="Freeform 166"/>
            <p:cNvSpPr>
              <a:spLocks/>
            </p:cNvSpPr>
            <p:nvPr/>
          </p:nvSpPr>
          <p:spPr bwMode="auto">
            <a:xfrm>
              <a:off x="1859" y="1955"/>
              <a:ext cx="18" cy="27"/>
            </a:xfrm>
            <a:custGeom>
              <a:avLst/>
              <a:gdLst>
                <a:gd name="T0" fmla="*/ 0 w 18"/>
                <a:gd name="T1" fmla="*/ 9 h 27"/>
                <a:gd name="T2" fmla="*/ 8 w 18"/>
                <a:gd name="T3" fmla="*/ 26 h 27"/>
                <a:gd name="T4" fmla="*/ 17 w 18"/>
                <a:gd name="T5" fmla="*/ 0 h 27"/>
                <a:gd name="T6" fmla="*/ 0 w 18"/>
                <a:gd name="T7" fmla="*/ 9 h 27"/>
                <a:gd name="T8" fmla="*/ 0 60000 65536"/>
                <a:gd name="T9" fmla="*/ 0 60000 65536"/>
                <a:gd name="T10" fmla="*/ 0 60000 65536"/>
                <a:gd name="T11" fmla="*/ 0 60000 65536"/>
                <a:gd name="T12" fmla="*/ 0 w 18"/>
                <a:gd name="T13" fmla="*/ 0 h 27"/>
                <a:gd name="T14" fmla="*/ 18 w 18"/>
                <a:gd name="T15" fmla="*/ 27 h 27"/>
              </a:gdLst>
              <a:ahLst/>
              <a:cxnLst>
                <a:cxn ang="T8">
                  <a:pos x="T0" y="T1"/>
                </a:cxn>
                <a:cxn ang="T9">
                  <a:pos x="T2" y="T3"/>
                </a:cxn>
                <a:cxn ang="T10">
                  <a:pos x="T4" y="T5"/>
                </a:cxn>
                <a:cxn ang="T11">
                  <a:pos x="T6" y="T7"/>
                </a:cxn>
              </a:cxnLst>
              <a:rect l="T12" t="T13" r="T14" b="T15"/>
              <a:pathLst>
                <a:path w="18" h="27">
                  <a:moveTo>
                    <a:pt x="0" y="9"/>
                  </a:moveTo>
                  <a:lnTo>
                    <a:pt x="8" y="26"/>
                  </a:lnTo>
                  <a:lnTo>
                    <a:pt x="17" y="0"/>
                  </a:lnTo>
                  <a:lnTo>
                    <a:pt x="0" y="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70" name="Freeform 167"/>
            <p:cNvSpPr>
              <a:spLocks/>
            </p:cNvSpPr>
            <p:nvPr/>
          </p:nvSpPr>
          <p:spPr bwMode="auto">
            <a:xfrm>
              <a:off x="1867" y="1955"/>
              <a:ext cx="20" cy="27"/>
            </a:xfrm>
            <a:custGeom>
              <a:avLst/>
              <a:gdLst>
                <a:gd name="T0" fmla="*/ 0 w 20"/>
                <a:gd name="T1" fmla="*/ 26 h 27"/>
                <a:gd name="T2" fmla="*/ 10 w 20"/>
                <a:gd name="T3" fmla="*/ 0 h 27"/>
                <a:gd name="T4" fmla="*/ 19 w 20"/>
                <a:gd name="T5" fmla="*/ 17 h 27"/>
                <a:gd name="T6" fmla="*/ 0 w 20"/>
                <a:gd name="T7" fmla="*/ 26 h 27"/>
                <a:gd name="T8" fmla="*/ 0 60000 65536"/>
                <a:gd name="T9" fmla="*/ 0 60000 65536"/>
                <a:gd name="T10" fmla="*/ 0 60000 65536"/>
                <a:gd name="T11" fmla="*/ 0 60000 65536"/>
                <a:gd name="T12" fmla="*/ 0 w 20"/>
                <a:gd name="T13" fmla="*/ 0 h 27"/>
                <a:gd name="T14" fmla="*/ 20 w 20"/>
                <a:gd name="T15" fmla="*/ 27 h 27"/>
              </a:gdLst>
              <a:ahLst/>
              <a:cxnLst>
                <a:cxn ang="T8">
                  <a:pos x="T0" y="T1"/>
                </a:cxn>
                <a:cxn ang="T9">
                  <a:pos x="T2" y="T3"/>
                </a:cxn>
                <a:cxn ang="T10">
                  <a:pos x="T4" y="T5"/>
                </a:cxn>
                <a:cxn ang="T11">
                  <a:pos x="T6" y="T7"/>
                </a:cxn>
              </a:cxnLst>
              <a:rect l="T12" t="T13" r="T14" b="T15"/>
              <a:pathLst>
                <a:path w="20" h="27">
                  <a:moveTo>
                    <a:pt x="0" y="26"/>
                  </a:moveTo>
                  <a:lnTo>
                    <a:pt x="10" y="0"/>
                  </a:lnTo>
                  <a:lnTo>
                    <a:pt x="19" y="17"/>
                  </a:lnTo>
                  <a:lnTo>
                    <a:pt x="0" y="2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71" name="Freeform 168"/>
            <p:cNvSpPr>
              <a:spLocks/>
            </p:cNvSpPr>
            <p:nvPr/>
          </p:nvSpPr>
          <p:spPr bwMode="auto">
            <a:xfrm>
              <a:off x="1859" y="1955"/>
              <a:ext cx="28" cy="27"/>
            </a:xfrm>
            <a:custGeom>
              <a:avLst/>
              <a:gdLst>
                <a:gd name="T0" fmla="*/ 0 w 28"/>
                <a:gd name="T1" fmla="*/ 9 h 27"/>
                <a:gd name="T2" fmla="*/ 8 w 28"/>
                <a:gd name="T3" fmla="*/ 26 h 27"/>
                <a:gd name="T4" fmla="*/ 27 w 28"/>
                <a:gd name="T5" fmla="*/ 17 h 27"/>
                <a:gd name="T6" fmla="*/ 18 w 28"/>
                <a:gd name="T7" fmla="*/ 0 h 27"/>
                <a:gd name="T8" fmla="*/ 0 w 28"/>
                <a:gd name="T9" fmla="*/ 9 h 27"/>
                <a:gd name="T10" fmla="*/ 0 60000 65536"/>
                <a:gd name="T11" fmla="*/ 0 60000 65536"/>
                <a:gd name="T12" fmla="*/ 0 60000 65536"/>
                <a:gd name="T13" fmla="*/ 0 60000 65536"/>
                <a:gd name="T14" fmla="*/ 0 60000 65536"/>
                <a:gd name="T15" fmla="*/ 0 w 28"/>
                <a:gd name="T16" fmla="*/ 0 h 27"/>
                <a:gd name="T17" fmla="*/ 28 w 28"/>
                <a:gd name="T18" fmla="*/ 27 h 27"/>
              </a:gdLst>
              <a:ahLst/>
              <a:cxnLst>
                <a:cxn ang="T10">
                  <a:pos x="T0" y="T1"/>
                </a:cxn>
                <a:cxn ang="T11">
                  <a:pos x="T2" y="T3"/>
                </a:cxn>
                <a:cxn ang="T12">
                  <a:pos x="T4" y="T5"/>
                </a:cxn>
                <a:cxn ang="T13">
                  <a:pos x="T6" y="T7"/>
                </a:cxn>
                <a:cxn ang="T14">
                  <a:pos x="T8" y="T9"/>
                </a:cxn>
              </a:cxnLst>
              <a:rect l="T15" t="T16" r="T17" b="T18"/>
              <a:pathLst>
                <a:path w="28" h="27">
                  <a:moveTo>
                    <a:pt x="0" y="9"/>
                  </a:moveTo>
                  <a:lnTo>
                    <a:pt x="8" y="26"/>
                  </a:lnTo>
                  <a:lnTo>
                    <a:pt x="27" y="17"/>
                  </a:lnTo>
                  <a:lnTo>
                    <a:pt x="18" y="0"/>
                  </a:lnTo>
                  <a:lnTo>
                    <a:pt x="0" y="9"/>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72" name="Freeform 169"/>
            <p:cNvSpPr>
              <a:spLocks/>
            </p:cNvSpPr>
            <p:nvPr/>
          </p:nvSpPr>
          <p:spPr bwMode="auto">
            <a:xfrm>
              <a:off x="1876" y="1949"/>
              <a:ext cx="21" cy="24"/>
            </a:xfrm>
            <a:custGeom>
              <a:avLst/>
              <a:gdLst>
                <a:gd name="T0" fmla="*/ 0 w 21"/>
                <a:gd name="T1" fmla="*/ 6 h 24"/>
                <a:gd name="T2" fmla="*/ 9 w 21"/>
                <a:gd name="T3" fmla="*/ 23 h 24"/>
                <a:gd name="T4" fmla="*/ 20 w 21"/>
                <a:gd name="T5" fmla="*/ 0 h 24"/>
                <a:gd name="T6" fmla="*/ 0 w 21"/>
                <a:gd name="T7" fmla="*/ 6 h 24"/>
                <a:gd name="T8" fmla="*/ 0 60000 65536"/>
                <a:gd name="T9" fmla="*/ 0 60000 65536"/>
                <a:gd name="T10" fmla="*/ 0 60000 65536"/>
                <a:gd name="T11" fmla="*/ 0 60000 65536"/>
                <a:gd name="T12" fmla="*/ 0 w 21"/>
                <a:gd name="T13" fmla="*/ 0 h 24"/>
                <a:gd name="T14" fmla="*/ 21 w 21"/>
                <a:gd name="T15" fmla="*/ 24 h 24"/>
              </a:gdLst>
              <a:ahLst/>
              <a:cxnLst>
                <a:cxn ang="T8">
                  <a:pos x="T0" y="T1"/>
                </a:cxn>
                <a:cxn ang="T9">
                  <a:pos x="T2" y="T3"/>
                </a:cxn>
                <a:cxn ang="T10">
                  <a:pos x="T4" y="T5"/>
                </a:cxn>
                <a:cxn ang="T11">
                  <a:pos x="T6" y="T7"/>
                </a:cxn>
              </a:cxnLst>
              <a:rect l="T12" t="T13" r="T14" b="T15"/>
              <a:pathLst>
                <a:path w="21" h="24">
                  <a:moveTo>
                    <a:pt x="0" y="6"/>
                  </a:moveTo>
                  <a:lnTo>
                    <a:pt x="9" y="23"/>
                  </a:lnTo>
                  <a:lnTo>
                    <a:pt x="20" y="0"/>
                  </a:lnTo>
                  <a:lnTo>
                    <a:pt x="0" y="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73" name="Freeform 170"/>
            <p:cNvSpPr>
              <a:spLocks/>
            </p:cNvSpPr>
            <p:nvPr/>
          </p:nvSpPr>
          <p:spPr bwMode="auto">
            <a:xfrm>
              <a:off x="1886" y="1949"/>
              <a:ext cx="19" cy="24"/>
            </a:xfrm>
            <a:custGeom>
              <a:avLst/>
              <a:gdLst>
                <a:gd name="T0" fmla="*/ 0 w 19"/>
                <a:gd name="T1" fmla="*/ 23 h 24"/>
                <a:gd name="T2" fmla="*/ 10 w 19"/>
                <a:gd name="T3" fmla="*/ 0 h 24"/>
                <a:gd name="T4" fmla="*/ 18 w 19"/>
                <a:gd name="T5" fmla="*/ 16 h 24"/>
                <a:gd name="T6" fmla="*/ 0 w 19"/>
                <a:gd name="T7" fmla="*/ 23 h 24"/>
                <a:gd name="T8" fmla="*/ 0 60000 65536"/>
                <a:gd name="T9" fmla="*/ 0 60000 65536"/>
                <a:gd name="T10" fmla="*/ 0 60000 65536"/>
                <a:gd name="T11" fmla="*/ 0 60000 65536"/>
                <a:gd name="T12" fmla="*/ 0 w 19"/>
                <a:gd name="T13" fmla="*/ 0 h 24"/>
                <a:gd name="T14" fmla="*/ 19 w 19"/>
                <a:gd name="T15" fmla="*/ 24 h 24"/>
              </a:gdLst>
              <a:ahLst/>
              <a:cxnLst>
                <a:cxn ang="T8">
                  <a:pos x="T0" y="T1"/>
                </a:cxn>
                <a:cxn ang="T9">
                  <a:pos x="T2" y="T3"/>
                </a:cxn>
                <a:cxn ang="T10">
                  <a:pos x="T4" y="T5"/>
                </a:cxn>
                <a:cxn ang="T11">
                  <a:pos x="T6" y="T7"/>
                </a:cxn>
              </a:cxnLst>
              <a:rect l="T12" t="T13" r="T14" b="T15"/>
              <a:pathLst>
                <a:path w="19" h="24">
                  <a:moveTo>
                    <a:pt x="0" y="23"/>
                  </a:moveTo>
                  <a:lnTo>
                    <a:pt x="10" y="0"/>
                  </a:lnTo>
                  <a:lnTo>
                    <a:pt x="18" y="16"/>
                  </a:lnTo>
                  <a:lnTo>
                    <a:pt x="0"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74" name="Freeform 171"/>
            <p:cNvSpPr>
              <a:spLocks/>
            </p:cNvSpPr>
            <p:nvPr/>
          </p:nvSpPr>
          <p:spPr bwMode="auto">
            <a:xfrm>
              <a:off x="1876" y="1949"/>
              <a:ext cx="29" cy="24"/>
            </a:xfrm>
            <a:custGeom>
              <a:avLst/>
              <a:gdLst>
                <a:gd name="T0" fmla="*/ 0 w 29"/>
                <a:gd name="T1" fmla="*/ 6 h 24"/>
                <a:gd name="T2" fmla="*/ 9 w 29"/>
                <a:gd name="T3" fmla="*/ 23 h 24"/>
                <a:gd name="T4" fmla="*/ 28 w 29"/>
                <a:gd name="T5" fmla="*/ 16 h 24"/>
                <a:gd name="T6" fmla="*/ 20 w 29"/>
                <a:gd name="T7" fmla="*/ 0 h 24"/>
                <a:gd name="T8" fmla="*/ 0 w 29"/>
                <a:gd name="T9" fmla="*/ 6 h 24"/>
                <a:gd name="T10" fmla="*/ 0 60000 65536"/>
                <a:gd name="T11" fmla="*/ 0 60000 65536"/>
                <a:gd name="T12" fmla="*/ 0 60000 65536"/>
                <a:gd name="T13" fmla="*/ 0 60000 65536"/>
                <a:gd name="T14" fmla="*/ 0 60000 65536"/>
                <a:gd name="T15" fmla="*/ 0 w 29"/>
                <a:gd name="T16" fmla="*/ 0 h 24"/>
                <a:gd name="T17" fmla="*/ 29 w 29"/>
                <a:gd name="T18" fmla="*/ 24 h 24"/>
              </a:gdLst>
              <a:ahLst/>
              <a:cxnLst>
                <a:cxn ang="T10">
                  <a:pos x="T0" y="T1"/>
                </a:cxn>
                <a:cxn ang="T11">
                  <a:pos x="T2" y="T3"/>
                </a:cxn>
                <a:cxn ang="T12">
                  <a:pos x="T4" y="T5"/>
                </a:cxn>
                <a:cxn ang="T13">
                  <a:pos x="T6" y="T7"/>
                </a:cxn>
                <a:cxn ang="T14">
                  <a:pos x="T8" y="T9"/>
                </a:cxn>
              </a:cxnLst>
              <a:rect l="T15" t="T16" r="T17" b="T18"/>
              <a:pathLst>
                <a:path w="29" h="24">
                  <a:moveTo>
                    <a:pt x="0" y="6"/>
                  </a:moveTo>
                  <a:lnTo>
                    <a:pt x="9" y="23"/>
                  </a:lnTo>
                  <a:lnTo>
                    <a:pt x="28" y="16"/>
                  </a:lnTo>
                  <a:lnTo>
                    <a:pt x="20" y="0"/>
                  </a:lnTo>
                  <a:lnTo>
                    <a:pt x="0" y="6"/>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75" name="Freeform 172"/>
            <p:cNvSpPr>
              <a:spLocks/>
            </p:cNvSpPr>
            <p:nvPr/>
          </p:nvSpPr>
          <p:spPr bwMode="auto">
            <a:xfrm>
              <a:off x="1896" y="1942"/>
              <a:ext cx="21" cy="25"/>
            </a:xfrm>
            <a:custGeom>
              <a:avLst/>
              <a:gdLst>
                <a:gd name="T0" fmla="*/ 0 w 21"/>
                <a:gd name="T1" fmla="*/ 7 h 25"/>
                <a:gd name="T2" fmla="*/ 7 w 21"/>
                <a:gd name="T3" fmla="*/ 24 h 25"/>
                <a:gd name="T4" fmla="*/ 20 w 21"/>
                <a:gd name="T5" fmla="*/ 0 h 25"/>
                <a:gd name="T6" fmla="*/ 0 w 21"/>
                <a:gd name="T7" fmla="*/ 7 h 25"/>
                <a:gd name="T8" fmla="*/ 0 60000 65536"/>
                <a:gd name="T9" fmla="*/ 0 60000 65536"/>
                <a:gd name="T10" fmla="*/ 0 60000 65536"/>
                <a:gd name="T11" fmla="*/ 0 60000 65536"/>
                <a:gd name="T12" fmla="*/ 0 w 21"/>
                <a:gd name="T13" fmla="*/ 0 h 25"/>
                <a:gd name="T14" fmla="*/ 21 w 21"/>
                <a:gd name="T15" fmla="*/ 25 h 25"/>
              </a:gdLst>
              <a:ahLst/>
              <a:cxnLst>
                <a:cxn ang="T8">
                  <a:pos x="T0" y="T1"/>
                </a:cxn>
                <a:cxn ang="T9">
                  <a:pos x="T2" y="T3"/>
                </a:cxn>
                <a:cxn ang="T10">
                  <a:pos x="T4" y="T5"/>
                </a:cxn>
                <a:cxn ang="T11">
                  <a:pos x="T6" y="T7"/>
                </a:cxn>
              </a:cxnLst>
              <a:rect l="T12" t="T13" r="T14" b="T15"/>
              <a:pathLst>
                <a:path w="21" h="25">
                  <a:moveTo>
                    <a:pt x="0" y="7"/>
                  </a:moveTo>
                  <a:lnTo>
                    <a:pt x="7" y="24"/>
                  </a:lnTo>
                  <a:lnTo>
                    <a:pt x="20" y="0"/>
                  </a:lnTo>
                  <a:lnTo>
                    <a:pt x="0" y="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76" name="Freeform 173"/>
            <p:cNvSpPr>
              <a:spLocks/>
            </p:cNvSpPr>
            <p:nvPr/>
          </p:nvSpPr>
          <p:spPr bwMode="auto">
            <a:xfrm>
              <a:off x="1904" y="1942"/>
              <a:ext cx="20" cy="25"/>
            </a:xfrm>
            <a:custGeom>
              <a:avLst/>
              <a:gdLst>
                <a:gd name="T0" fmla="*/ 0 w 20"/>
                <a:gd name="T1" fmla="*/ 24 h 25"/>
                <a:gd name="T2" fmla="*/ 12 w 20"/>
                <a:gd name="T3" fmla="*/ 0 h 25"/>
                <a:gd name="T4" fmla="*/ 19 w 20"/>
                <a:gd name="T5" fmla="*/ 17 h 25"/>
                <a:gd name="T6" fmla="*/ 0 w 20"/>
                <a:gd name="T7" fmla="*/ 24 h 25"/>
                <a:gd name="T8" fmla="*/ 0 60000 65536"/>
                <a:gd name="T9" fmla="*/ 0 60000 65536"/>
                <a:gd name="T10" fmla="*/ 0 60000 65536"/>
                <a:gd name="T11" fmla="*/ 0 60000 65536"/>
                <a:gd name="T12" fmla="*/ 0 w 20"/>
                <a:gd name="T13" fmla="*/ 0 h 25"/>
                <a:gd name="T14" fmla="*/ 20 w 20"/>
                <a:gd name="T15" fmla="*/ 25 h 25"/>
              </a:gdLst>
              <a:ahLst/>
              <a:cxnLst>
                <a:cxn ang="T8">
                  <a:pos x="T0" y="T1"/>
                </a:cxn>
                <a:cxn ang="T9">
                  <a:pos x="T2" y="T3"/>
                </a:cxn>
                <a:cxn ang="T10">
                  <a:pos x="T4" y="T5"/>
                </a:cxn>
                <a:cxn ang="T11">
                  <a:pos x="T6" y="T7"/>
                </a:cxn>
              </a:cxnLst>
              <a:rect l="T12" t="T13" r="T14" b="T15"/>
              <a:pathLst>
                <a:path w="20" h="25">
                  <a:moveTo>
                    <a:pt x="0" y="24"/>
                  </a:moveTo>
                  <a:lnTo>
                    <a:pt x="12" y="0"/>
                  </a:lnTo>
                  <a:lnTo>
                    <a:pt x="19" y="17"/>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77" name="Freeform 174"/>
            <p:cNvSpPr>
              <a:spLocks/>
            </p:cNvSpPr>
            <p:nvPr/>
          </p:nvSpPr>
          <p:spPr bwMode="auto">
            <a:xfrm>
              <a:off x="1896" y="1942"/>
              <a:ext cx="28" cy="25"/>
            </a:xfrm>
            <a:custGeom>
              <a:avLst/>
              <a:gdLst>
                <a:gd name="T0" fmla="*/ 0 w 28"/>
                <a:gd name="T1" fmla="*/ 7 h 25"/>
                <a:gd name="T2" fmla="*/ 7 w 28"/>
                <a:gd name="T3" fmla="*/ 24 h 25"/>
                <a:gd name="T4" fmla="*/ 27 w 28"/>
                <a:gd name="T5" fmla="*/ 17 h 25"/>
                <a:gd name="T6" fmla="*/ 20 w 28"/>
                <a:gd name="T7" fmla="*/ 0 h 25"/>
                <a:gd name="T8" fmla="*/ 0 w 28"/>
                <a:gd name="T9" fmla="*/ 7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0" y="7"/>
                  </a:moveTo>
                  <a:lnTo>
                    <a:pt x="7" y="24"/>
                  </a:lnTo>
                  <a:lnTo>
                    <a:pt x="27" y="17"/>
                  </a:lnTo>
                  <a:lnTo>
                    <a:pt x="20" y="0"/>
                  </a:lnTo>
                  <a:lnTo>
                    <a:pt x="0" y="7"/>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78" name="Freeform 175"/>
            <p:cNvSpPr>
              <a:spLocks/>
            </p:cNvSpPr>
            <p:nvPr/>
          </p:nvSpPr>
          <p:spPr bwMode="auto">
            <a:xfrm>
              <a:off x="1916" y="1935"/>
              <a:ext cx="23" cy="25"/>
            </a:xfrm>
            <a:custGeom>
              <a:avLst/>
              <a:gdLst>
                <a:gd name="T0" fmla="*/ 0 w 23"/>
                <a:gd name="T1" fmla="*/ 6 h 25"/>
                <a:gd name="T2" fmla="*/ 7 w 23"/>
                <a:gd name="T3" fmla="*/ 24 h 25"/>
                <a:gd name="T4" fmla="*/ 22 w 23"/>
                <a:gd name="T5" fmla="*/ 0 h 25"/>
                <a:gd name="T6" fmla="*/ 0 w 23"/>
                <a:gd name="T7" fmla="*/ 6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6"/>
                  </a:moveTo>
                  <a:lnTo>
                    <a:pt x="7" y="24"/>
                  </a:lnTo>
                  <a:lnTo>
                    <a:pt x="22" y="0"/>
                  </a:lnTo>
                  <a:lnTo>
                    <a:pt x="0" y="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79" name="Freeform 176"/>
            <p:cNvSpPr>
              <a:spLocks/>
            </p:cNvSpPr>
            <p:nvPr/>
          </p:nvSpPr>
          <p:spPr bwMode="auto">
            <a:xfrm>
              <a:off x="1923" y="1935"/>
              <a:ext cx="21" cy="25"/>
            </a:xfrm>
            <a:custGeom>
              <a:avLst/>
              <a:gdLst>
                <a:gd name="T0" fmla="*/ 0 w 21"/>
                <a:gd name="T1" fmla="*/ 24 h 25"/>
                <a:gd name="T2" fmla="*/ 13 w 21"/>
                <a:gd name="T3" fmla="*/ 0 h 25"/>
                <a:gd name="T4" fmla="*/ 20 w 21"/>
                <a:gd name="T5" fmla="*/ 17 h 25"/>
                <a:gd name="T6" fmla="*/ 0 w 21"/>
                <a:gd name="T7" fmla="*/ 24 h 25"/>
                <a:gd name="T8" fmla="*/ 0 60000 65536"/>
                <a:gd name="T9" fmla="*/ 0 60000 65536"/>
                <a:gd name="T10" fmla="*/ 0 60000 65536"/>
                <a:gd name="T11" fmla="*/ 0 60000 65536"/>
                <a:gd name="T12" fmla="*/ 0 w 21"/>
                <a:gd name="T13" fmla="*/ 0 h 25"/>
                <a:gd name="T14" fmla="*/ 21 w 21"/>
                <a:gd name="T15" fmla="*/ 25 h 25"/>
              </a:gdLst>
              <a:ahLst/>
              <a:cxnLst>
                <a:cxn ang="T8">
                  <a:pos x="T0" y="T1"/>
                </a:cxn>
                <a:cxn ang="T9">
                  <a:pos x="T2" y="T3"/>
                </a:cxn>
                <a:cxn ang="T10">
                  <a:pos x="T4" y="T5"/>
                </a:cxn>
                <a:cxn ang="T11">
                  <a:pos x="T6" y="T7"/>
                </a:cxn>
              </a:cxnLst>
              <a:rect l="T12" t="T13" r="T14" b="T15"/>
              <a:pathLst>
                <a:path w="21" h="25">
                  <a:moveTo>
                    <a:pt x="0" y="24"/>
                  </a:moveTo>
                  <a:lnTo>
                    <a:pt x="13" y="0"/>
                  </a:lnTo>
                  <a:lnTo>
                    <a:pt x="20" y="17"/>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80" name="Freeform 177"/>
            <p:cNvSpPr>
              <a:spLocks/>
            </p:cNvSpPr>
            <p:nvPr/>
          </p:nvSpPr>
          <p:spPr bwMode="auto">
            <a:xfrm>
              <a:off x="1916" y="1935"/>
              <a:ext cx="28" cy="25"/>
            </a:xfrm>
            <a:custGeom>
              <a:avLst/>
              <a:gdLst>
                <a:gd name="T0" fmla="*/ 0 w 28"/>
                <a:gd name="T1" fmla="*/ 6 h 25"/>
                <a:gd name="T2" fmla="*/ 6 w 28"/>
                <a:gd name="T3" fmla="*/ 24 h 25"/>
                <a:gd name="T4" fmla="*/ 27 w 28"/>
                <a:gd name="T5" fmla="*/ 17 h 25"/>
                <a:gd name="T6" fmla="*/ 20 w 28"/>
                <a:gd name="T7" fmla="*/ 0 h 25"/>
                <a:gd name="T8" fmla="*/ 0 w 28"/>
                <a:gd name="T9" fmla="*/ 6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0" y="6"/>
                  </a:moveTo>
                  <a:lnTo>
                    <a:pt x="6" y="24"/>
                  </a:lnTo>
                  <a:lnTo>
                    <a:pt x="27" y="17"/>
                  </a:lnTo>
                  <a:lnTo>
                    <a:pt x="20" y="0"/>
                  </a:lnTo>
                  <a:lnTo>
                    <a:pt x="0" y="6"/>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81" name="Freeform 178"/>
            <p:cNvSpPr>
              <a:spLocks/>
            </p:cNvSpPr>
            <p:nvPr/>
          </p:nvSpPr>
          <p:spPr bwMode="auto">
            <a:xfrm>
              <a:off x="1938" y="1928"/>
              <a:ext cx="23" cy="26"/>
            </a:xfrm>
            <a:custGeom>
              <a:avLst/>
              <a:gdLst>
                <a:gd name="T0" fmla="*/ 0 w 23"/>
                <a:gd name="T1" fmla="*/ 6 h 26"/>
                <a:gd name="T2" fmla="*/ 6 w 23"/>
                <a:gd name="T3" fmla="*/ 25 h 26"/>
                <a:gd name="T4" fmla="*/ 22 w 23"/>
                <a:gd name="T5" fmla="*/ 0 h 26"/>
                <a:gd name="T6" fmla="*/ 0 w 23"/>
                <a:gd name="T7" fmla="*/ 6 h 26"/>
                <a:gd name="T8" fmla="*/ 0 60000 65536"/>
                <a:gd name="T9" fmla="*/ 0 60000 65536"/>
                <a:gd name="T10" fmla="*/ 0 60000 65536"/>
                <a:gd name="T11" fmla="*/ 0 60000 65536"/>
                <a:gd name="T12" fmla="*/ 0 w 23"/>
                <a:gd name="T13" fmla="*/ 0 h 26"/>
                <a:gd name="T14" fmla="*/ 23 w 23"/>
                <a:gd name="T15" fmla="*/ 26 h 26"/>
              </a:gdLst>
              <a:ahLst/>
              <a:cxnLst>
                <a:cxn ang="T8">
                  <a:pos x="T0" y="T1"/>
                </a:cxn>
                <a:cxn ang="T9">
                  <a:pos x="T2" y="T3"/>
                </a:cxn>
                <a:cxn ang="T10">
                  <a:pos x="T4" y="T5"/>
                </a:cxn>
                <a:cxn ang="T11">
                  <a:pos x="T6" y="T7"/>
                </a:cxn>
              </a:cxnLst>
              <a:rect l="T12" t="T13" r="T14" b="T15"/>
              <a:pathLst>
                <a:path w="23" h="26">
                  <a:moveTo>
                    <a:pt x="0" y="6"/>
                  </a:moveTo>
                  <a:lnTo>
                    <a:pt x="6" y="25"/>
                  </a:lnTo>
                  <a:lnTo>
                    <a:pt x="22" y="0"/>
                  </a:lnTo>
                  <a:lnTo>
                    <a:pt x="0" y="6"/>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82" name="Freeform 179"/>
            <p:cNvSpPr>
              <a:spLocks/>
            </p:cNvSpPr>
            <p:nvPr/>
          </p:nvSpPr>
          <p:spPr bwMode="auto">
            <a:xfrm>
              <a:off x="1943" y="1928"/>
              <a:ext cx="23" cy="26"/>
            </a:xfrm>
            <a:custGeom>
              <a:avLst/>
              <a:gdLst>
                <a:gd name="T0" fmla="*/ 0 w 23"/>
                <a:gd name="T1" fmla="*/ 25 h 26"/>
                <a:gd name="T2" fmla="*/ 16 w 23"/>
                <a:gd name="T3" fmla="*/ 0 h 26"/>
                <a:gd name="T4" fmla="*/ 22 w 23"/>
                <a:gd name="T5" fmla="*/ 18 h 26"/>
                <a:gd name="T6" fmla="*/ 0 w 23"/>
                <a:gd name="T7" fmla="*/ 25 h 26"/>
                <a:gd name="T8" fmla="*/ 0 60000 65536"/>
                <a:gd name="T9" fmla="*/ 0 60000 65536"/>
                <a:gd name="T10" fmla="*/ 0 60000 65536"/>
                <a:gd name="T11" fmla="*/ 0 60000 65536"/>
                <a:gd name="T12" fmla="*/ 0 w 23"/>
                <a:gd name="T13" fmla="*/ 0 h 26"/>
                <a:gd name="T14" fmla="*/ 23 w 23"/>
                <a:gd name="T15" fmla="*/ 26 h 26"/>
              </a:gdLst>
              <a:ahLst/>
              <a:cxnLst>
                <a:cxn ang="T8">
                  <a:pos x="T0" y="T1"/>
                </a:cxn>
                <a:cxn ang="T9">
                  <a:pos x="T2" y="T3"/>
                </a:cxn>
                <a:cxn ang="T10">
                  <a:pos x="T4" y="T5"/>
                </a:cxn>
                <a:cxn ang="T11">
                  <a:pos x="T6" y="T7"/>
                </a:cxn>
              </a:cxnLst>
              <a:rect l="T12" t="T13" r="T14" b="T15"/>
              <a:pathLst>
                <a:path w="23" h="26">
                  <a:moveTo>
                    <a:pt x="0" y="25"/>
                  </a:moveTo>
                  <a:lnTo>
                    <a:pt x="16" y="0"/>
                  </a:lnTo>
                  <a:lnTo>
                    <a:pt x="22" y="18"/>
                  </a:lnTo>
                  <a:lnTo>
                    <a:pt x="0" y="2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83" name="Freeform 180"/>
            <p:cNvSpPr>
              <a:spLocks/>
            </p:cNvSpPr>
            <p:nvPr/>
          </p:nvSpPr>
          <p:spPr bwMode="auto">
            <a:xfrm>
              <a:off x="1938" y="1928"/>
              <a:ext cx="28" cy="26"/>
            </a:xfrm>
            <a:custGeom>
              <a:avLst/>
              <a:gdLst>
                <a:gd name="T0" fmla="*/ 0 w 28"/>
                <a:gd name="T1" fmla="*/ 6 h 26"/>
                <a:gd name="T2" fmla="*/ 6 w 28"/>
                <a:gd name="T3" fmla="*/ 25 h 26"/>
                <a:gd name="T4" fmla="*/ 27 w 28"/>
                <a:gd name="T5" fmla="*/ 18 h 26"/>
                <a:gd name="T6" fmla="*/ 21 w 28"/>
                <a:gd name="T7" fmla="*/ 0 h 26"/>
                <a:gd name="T8" fmla="*/ 0 w 28"/>
                <a:gd name="T9" fmla="*/ 6 h 26"/>
                <a:gd name="T10" fmla="*/ 0 60000 65536"/>
                <a:gd name="T11" fmla="*/ 0 60000 65536"/>
                <a:gd name="T12" fmla="*/ 0 60000 65536"/>
                <a:gd name="T13" fmla="*/ 0 60000 65536"/>
                <a:gd name="T14" fmla="*/ 0 60000 65536"/>
                <a:gd name="T15" fmla="*/ 0 w 28"/>
                <a:gd name="T16" fmla="*/ 0 h 26"/>
                <a:gd name="T17" fmla="*/ 28 w 28"/>
                <a:gd name="T18" fmla="*/ 26 h 26"/>
              </a:gdLst>
              <a:ahLst/>
              <a:cxnLst>
                <a:cxn ang="T10">
                  <a:pos x="T0" y="T1"/>
                </a:cxn>
                <a:cxn ang="T11">
                  <a:pos x="T2" y="T3"/>
                </a:cxn>
                <a:cxn ang="T12">
                  <a:pos x="T4" y="T5"/>
                </a:cxn>
                <a:cxn ang="T13">
                  <a:pos x="T6" y="T7"/>
                </a:cxn>
                <a:cxn ang="T14">
                  <a:pos x="T8" y="T9"/>
                </a:cxn>
              </a:cxnLst>
              <a:rect l="T15" t="T16" r="T17" b="T18"/>
              <a:pathLst>
                <a:path w="28" h="26">
                  <a:moveTo>
                    <a:pt x="0" y="6"/>
                  </a:moveTo>
                  <a:lnTo>
                    <a:pt x="6" y="25"/>
                  </a:lnTo>
                  <a:lnTo>
                    <a:pt x="27" y="18"/>
                  </a:lnTo>
                  <a:lnTo>
                    <a:pt x="21" y="0"/>
                  </a:lnTo>
                  <a:lnTo>
                    <a:pt x="0" y="6"/>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84" name="Freeform 181"/>
            <p:cNvSpPr>
              <a:spLocks/>
            </p:cNvSpPr>
            <p:nvPr/>
          </p:nvSpPr>
          <p:spPr bwMode="auto">
            <a:xfrm>
              <a:off x="1960" y="1923"/>
              <a:ext cx="24" cy="23"/>
            </a:xfrm>
            <a:custGeom>
              <a:avLst/>
              <a:gdLst>
                <a:gd name="T0" fmla="*/ 0 w 24"/>
                <a:gd name="T1" fmla="*/ 5 h 23"/>
                <a:gd name="T2" fmla="*/ 5 w 24"/>
                <a:gd name="T3" fmla="*/ 22 h 23"/>
                <a:gd name="T4" fmla="*/ 23 w 24"/>
                <a:gd name="T5" fmla="*/ 0 h 23"/>
                <a:gd name="T6" fmla="*/ 0 w 24"/>
                <a:gd name="T7" fmla="*/ 5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5"/>
                  </a:moveTo>
                  <a:lnTo>
                    <a:pt x="5" y="22"/>
                  </a:lnTo>
                  <a:lnTo>
                    <a:pt x="23" y="0"/>
                  </a:lnTo>
                  <a:lnTo>
                    <a:pt x="0" y="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85" name="Freeform 182"/>
            <p:cNvSpPr>
              <a:spLocks/>
            </p:cNvSpPr>
            <p:nvPr/>
          </p:nvSpPr>
          <p:spPr bwMode="auto">
            <a:xfrm>
              <a:off x="1965" y="1923"/>
              <a:ext cx="24" cy="23"/>
            </a:xfrm>
            <a:custGeom>
              <a:avLst/>
              <a:gdLst>
                <a:gd name="T0" fmla="*/ 0 w 24"/>
                <a:gd name="T1" fmla="*/ 22 h 23"/>
                <a:gd name="T2" fmla="*/ 18 w 24"/>
                <a:gd name="T3" fmla="*/ 0 h 23"/>
                <a:gd name="T4" fmla="*/ 23 w 24"/>
                <a:gd name="T5" fmla="*/ 16 h 23"/>
                <a:gd name="T6" fmla="*/ 0 w 24"/>
                <a:gd name="T7" fmla="*/ 22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18" y="0"/>
                  </a:lnTo>
                  <a:lnTo>
                    <a:pt x="23" y="16"/>
                  </a:lnTo>
                  <a:lnTo>
                    <a:pt x="0"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86" name="Freeform 183"/>
            <p:cNvSpPr>
              <a:spLocks/>
            </p:cNvSpPr>
            <p:nvPr/>
          </p:nvSpPr>
          <p:spPr bwMode="auto">
            <a:xfrm>
              <a:off x="1960" y="1923"/>
              <a:ext cx="29" cy="23"/>
            </a:xfrm>
            <a:custGeom>
              <a:avLst/>
              <a:gdLst>
                <a:gd name="T0" fmla="*/ 0 w 29"/>
                <a:gd name="T1" fmla="*/ 5 h 23"/>
                <a:gd name="T2" fmla="*/ 5 w 29"/>
                <a:gd name="T3" fmla="*/ 22 h 23"/>
                <a:gd name="T4" fmla="*/ 28 w 29"/>
                <a:gd name="T5" fmla="*/ 16 h 23"/>
                <a:gd name="T6" fmla="*/ 23 w 29"/>
                <a:gd name="T7" fmla="*/ 0 h 23"/>
                <a:gd name="T8" fmla="*/ 0 w 29"/>
                <a:gd name="T9" fmla="*/ 5 h 23"/>
                <a:gd name="T10" fmla="*/ 0 60000 65536"/>
                <a:gd name="T11" fmla="*/ 0 60000 65536"/>
                <a:gd name="T12" fmla="*/ 0 60000 65536"/>
                <a:gd name="T13" fmla="*/ 0 60000 65536"/>
                <a:gd name="T14" fmla="*/ 0 60000 65536"/>
                <a:gd name="T15" fmla="*/ 0 w 29"/>
                <a:gd name="T16" fmla="*/ 0 h 23"/>
                <a:gd name="T17" fmla="*/ 29 w 29"/>
                <a:gd name="T18" fmla="*/ 23 h 23"/>
              </a:gdLst>
              <a:ahLst/>
              <a:cxnLst>
                <a:cxn ang="T10">
                  <a:pos x="T0" y="T1"/>
                </a:cxn>
                <a:cxn ang="T11">
                  <a:pos x="T2" y="T3"/>
                </a:cxn>
                <a:cxn ang="T12">
                  <a:pos x="T4" y="T5"/>
                </a:cxn>
                <a:cxn ang="T13">
                  <a:pos x="T6" y="T7"/>
                </a:cxn>
                <a:cxn ang="T14">
                  <a:pos x="T8" y="T9"/>
                </a:cxn>
              </a:cxnLst>
              <a:rect l="T15" t="T16" r="T17" b="T18"/>
              <a:pathLst>
                <a:path w="29" h="23">
                  <a:moveTo>
                    <a:pt x="0" y="5"/>
                  </a:moveTo>
                  <a:lnTo>
                    <a:pt x="5" y="22"/>
                  </a:lnTo>
                  <a:lnTo>
                    <a:pt x="28" y="16"/>
                  </a:lnTo>
                  <a:lnTo>
                    <a:pt x="23" y="0"/>
                  </a:lnTo>
                  <a:lnTo>
                    <a:pt x="0" y="5"/>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87" name="Freeform 184"/>
            <p:cNvSpPr>
              <a:spLocks/>
            </p:cNvSpPr>
            <p:nvPr/>
          </p:nvSpPr>
          <p:spPr bwMode="auto">
            <a:xfrm>
              <a:off x="1983" y="1917"/>
              <a:ext cx="23" cy="24"/>
            </a:xfrm>
            <a:custGeom>
              <a:avLst/>
              <a:gdLst>
                <a:gd name="T0" fmla="*/ 0 w 23"/>
                <a:gd name="T1" fmla="*/ 5 h 24"/>
                <a:gd name="T2" fmla="*/ 4 w 23"/>
                <a:gd name="T3" fmla="*/ 23 h 24"/>
                <a:gd name="T4" fmla="*/ 22 w 23"/>
                <a:gd name="T5" fmla="*/ 0 h 24"/>
                <a:gd name="T6" fmla="*/ 0 w 23"/>
                <a:gd name="T7" fmla="*/ 5 h 24"/>
                <a:gd name="T8" fmla="*/ 0 60000 65536"/>
                <a:gd name="T9" fmla="*/ 0 60000 65536"/>
                <a:gd name="T10" fmla="*/ 0 60000 65536"/>
                <a:gd name="T11" fmla="*/ 0 60000 65536"/>
                <a:gd name="T12" fmla="*/ 0 w 23"/>
                <a:gd name="T13" fmla="*/ 0 h 24"/>
                <a:gd name="T14" fmla="*/ 23 w 23"/>
                <a:gd name="T15" fmla="*/ 24 h 24"/>
              </a:gdLst>
              <a:ahLst/>
              <a:cxnLst>
                <a:cxn ang="T8">
                  <a:pos x="T0" y="T1"/>
                </a:cxn>
                <a:cxn ang="T9">
                  <a:pos x="T2" y="T3"/>
                </a:cxn>
                <a:cxn ang="T10">
                  <a:pos x="T4" y="T5"/>
                </a:cxn>
                <a:cxn ang="T11">
                  <a:pos x="T6" y="T7"/>
                </a:cxn>
              </a:cxnLst>
              <a:rect l="T12" t="T13" r="T14" b="T15"/>
              <a:pathLst>
                <a:path w="23" h="24">
                  <a:moveTo>
                    <a:pt x="0" y="5"/>
                  </a:moveTo>
                  <a:lnTo>
                    <a:pt x="4" y="23"/>
                  </a:lnTo>
                  <a:lnTo>
                    <a:pt x="22" y="0"/>
                  </a:lnTo>
                  <a:lnTo>
                    <a:pt x="0" y="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88" name="Freeform 185"/>
            <p:cNvSpPr>
              <a:spLocks/>
            </p:cNvSpPr>
            <p:nvPr/>
          </p:nvSpPr>
          <p:spPr bwMode="auto">
            <a:xfrm>
              <a:off x="1988" y="1917"/>
              <a:ext cx="26" cy="24"/>
            </a:xfrm>
            <a:custGeom>
              <a:avLst/>
              <a:gdLst>
                <a:gd name="T0" fmla="*/ 0 w 26"/>
                <a:gd name="T1" fmla="*/ 23 h 24"/>
                <a:gd name="T2" fmla="*/ 20 w 26"/>
                <a:gd name="T3" fmla="*/ 0 h 24"/>
                <a:gd name="T4" fmla="*/ 25 w 26"/>
                <a:gd name="T5" fmla="*/ 17 h 24"/>
                <a:gd name="T6" fmla="*/ 0 w 26"/>
                <a:gd name="T7" fmla="*/ 23 h 24"/>
                <a:gd name="T8" fmla="*/ 0 60000 65536"/>
                <a:gd name="T9" fmla="*/ 0 60000 65536"/>
                <a:gd name="T10" fmla="*/ 0 60000 65536"/>
                <a:gd name="T11" fmla="*/ 0 60000 65536"/>
                <a:gd name="T12" fmla="*/ 0 w 26"/>
                <a:gd name="T13" fmla="*/ 0 h 24"/>
                <a:gd name="T14" fmla="*/ 26 w 26"/>
                <a:gd name="T15" fmla="*/ 24 h 24"/>
              </a:gdLst>
              <a:ahLst/>
              <a:cxnLst>
                <a:cxn ang="T8">
                  <a:pos x="T0" y="T1"/>
                </a:cxn>
                <a:cxn ang="T9">
                  <a:pos x="T2" y="T3"/>
                </a:cxn>
                <a:cxn ang="T10">
                  <a:pos x="T4" y="T5"/>
                </a:cxn>
                <a:cxn ang="T11">
                  <a:pos x="T6" y="T7"/>
                </a:cxn>
              </a:cxnLst>
              <a:rect l="T12" t="T13" r="T14" b="T15"/>
              <a:pathLst>
                <a:path w="26" h="24">
                  <a:moveTo>
                    <a:pt x="0" y="23"/>
                  </a:moveTo>
                  <a:lnTo>
                    <a:pt x="20" y="0"/>
                  </a:lnTo>
                  <a:lnTo>
                    <a:pt x="25" y="17"/>
                  </a:lnTo>
                  <a:lnTo>
                    <a:pt x="0"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89" name="Freeform 186"/>
            <p:cNvSpPr>
              <a:spLocks/>
            </p:cNvSpPr>
            <p:nvPr/>
          </p:nvSpPr>
          <p:spPr bwMode="auto">
            <a:xfrm>
              <a:off x="1983" y="1917"/>
              <a:ext cx="31" cy="24"/>
            </a:xfrm>
            <a:custGeom>
              <a:avLst/>
              <a:gdLst>
                <a:gd name="T0" fmla="*/ 0 w 31"/>
                <a:gd name="T1" fmla="*/ 5 h 24"/>
                <a:gd name="T2" fmla="*/ 5 w 31"/>
                <a:gd name="T3" fmla="*/ 23 h 24"/>
                <a:gd name="T4" fmla="*/ 30 w 31"/>
                <a:gd name="T5" fmla="*/ 17 h 24"/>
                <a:gd name="T6" fmla="*/ 25 w 31"/>
                <a:gd name="T7" fmla="*/ 0 h 24"/>
                <a:gd name="T8" fmla="*/ 0 w 31"/>
                <a:gd name="T9" fmla="*/ 5 h 24"/>
                <a:gd name="T10" fmla="*/ 0 60000 65536"/>
                <a:gd name="T11" fmla="*/ 0 60000 65536"/>
                <a:gd name="T12" fmla="*/ 0 60000 65536"/>
                <a:gd name="T13" fmla="*/ 0 60000 65536"/>
                <a:gd name="T14" fmla="*/ 0 60000 65536"/>
                <a:gd name="T15" fmla="*/ 0 w 31"/>
                <a:gd name="T16" fmla="*/ 0 h 24"/>
                <a:gd name="T17" fmla="*/ 31 w 31"/>
                <a:gd name="T18" fmla="*/ 24 h 24"/>
              </a:gdLst>
              <a:ahLst/>
              <a:cxnLst>
                <a:cxn ang="T10">
                  <a:pos x="T0" y="T1"/>
                </a:cxn>
                <a:cxn ang="T11">
                  <a:pos x="T2" y="T3"/>
                </a:cxn>
                <a:cxn ang="T12">
                  <a:pos x="T4" y="T5"/>
                </a:cxn>
                <a:cxn ang="T13">
                  <a:pos x="T6" y="T7"/>
                </a:cxn>
                <a:cxn ang="T14">
                  <a:pos x="T8" y="T9"/>
                </a:cxn>
              </a:cxnLst>
              <a:rect l="T15" t="T16" r="T17" b="T18"/>
              <a:pathLst>
                <a:path w="31" h="24">
                  <a:moveTo>
                    <a:pt x="0" y="5"/>
                  </a:moveTo>
                  <a:lnTo>
                    <a:pt x="5" y="23"/>
                  </a:lnTo>
                  <a:lnTo>
                    <a:pt x="30" y="17"/>
                  </a:lnTo>
                  <a:lnTo>
                    <a:pt x="25" y="0"/>
                  </a:lnTo>
                  <a:lnTo>
                    <a:pt x="0" y="5"/>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90" name="Freeform 187"/>
            <p:cNvSpPr>
              <a:spLocks/>
            </p:cNvSpPr>
            <p:nvPr/>
          </p:nvSpPr>
          <p:spPr bwMode="auto">
            <a:xfrm>
              <a:off x="2005" y="1912"/>
              <a:ext cx="28" cy="24"/>
            </a:xfrm>
            <a:custGeom>
              <a:avLst/>
              <a:gdLst>
                <a:gd name="T0" fmla="*/ 0 w 28"/>
                <a:gd name="T1" fmla="*/ 5 h 24"/>
                <a:gd name="T2" fmla="*/ 5 w 28"/>
                <a:gd name="T3" fmla="*/ 23 h 24"/>
                <a:gd name="T4" fmla="*/ 27 w 28"/>
                <a:gd name="T5" fmla="*/ 0 h 24"/>
                <a:gd name="T6" fmla="*/ 0 w 28"/>
                <a:gd name="T7" fmla="*/ 5 h 24"/>
                <a:gd name="T8" fmla="*/ 0 60000 65536"/>
                <a:gd name="T9" fmla="*/ 0 60000 65536"/>
                <a:gd name="T10" fmla="*/ 0 60000 65536"/>
                <a:gd name="T11" fmla="*/ 0 60000 65536"/>
                <a:gd name="T12" fmla="*/ 0 w 28"/>
                <a:gd name="T13" fmla="*/ 0 h 24"/>
                <a:gd name="T14" fmla="*/ 28 w 28"/>
                <a:gd name="T15" fmla="*/ 24 h 24"/>
              </a:gdLst>
              <a:ahLst/>
              <a:cxnLst>
                <a:cxn ang="T8">
                  <a:pos x="T0" y="T1"/>
                </a:cxn>
                <a:cxn ang="T9">
                  <a:pos x="T2" y="T3"/>
                </a:cxn>
                <a:cxn ang="T10">
                  <a:pos x="T4" y="T5"/>
                </a:cxn>
                <a:cxn ang="T11">
                  <a:pos x="T6" y="T7"/>
                </a:cxn>
              </a:cxnLst>
              <a:rect l="T12" t="T13" r="T14" b="T15"/>
              <a:pathLst>
                <a:path w="28" h="24">
                  <a:moveTo>
                    <a:pt x="0" y="5"/>
                  </a:moveTo>
                  <a:lnTo>
                    <a:pt x="5" y="23"/>
                  </a:lnTo>
                  <a:lnTo>
                    <a:pt x="27" y="0"/>
                  </a:lnTo>
                  <a:lnTo>
                    <a:pt x="0" y="5"/>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91" name="Freeform 188"/>
            <p:cNvSpPr>
              <a:spLocks/>
            </p:cNvSpPr>
            <p:nvPr/>
          </p:nvSpPr>
          <p:spPr bwMode="auto">
            <a:xfrm>
              <a:off x="2013" y="1912"/>
              <a:ext cx="24" cy="24"/>
            </a:xfrm>
            <a:custGeom>
              <a:avLst/>
              <a:gdLst>
                <a:gd name="T0" fmla="*/ 0 w 24"/>
                <a:gd name="T1" fmla="*/ 23 h 24"/>
                <a:gd name="T2" fmla="*/ 19 w 24"/>
                <a:gd name="T3" fmla="*/ 0 h 24"/>
                <a:gd name="T4" fmla="*/ 23 w 24"/>
                <a:gd name="T5" fmla="*/ 17 h 24"/>
                <a:gd name="T6" fmla="*/ 0 w 24"/>
                <a:gd name="T7" fmla="*/ 23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23"/>
                  </a:moveTo>
                  <a:lnTo>
                    <a:pt x="19" y="0"/>
                  </a:lnTo>
                  <a:lnTo>
                    <a:pt x="23" y="17"/>
                  </a:lnTo>
                  <a:lnTo>
                    <a:pt x="0" y="2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92" name="Freeform 189"/>
            <p:cNvSpPr>
              <a:spLocks/>
            </p:cNvSpPr>
            <p:nvPr/>
          </p:nvSpPr>
          <p:spPr bwMode="auto">
            <a:xfrm>
              <a:off x="2005" y="1912"/>
              <a:ext cx="32" cy="24"/>
            </a:xfrm>
            <a:custGeom>
              <a:avLst/>
              <a:gdLst>
                <a:gd name="T0" fmla="*/ 0 w 32"/>
                <a:gd name="T1" fmla="*/ 5 h 24"/>
                <a:gd name="T2" fmla="*/ 5 w 32"/>
                <a:gd name="T3" fmla="*/ 23 h 24"/>
                <a:gd name="T4" fmla="*/ 31 w 32"/>
                <a:gd name="T5" fmla="*/ 17 h 24"/>
                <a:gd name="T6" fmla="*/ 26 w 32"/>
                <a:gd name="T7" fmla="*/ 0 h 24"/>
                <a:gd name="T8" fmla="*/ 0 w 32"/>
                <a:gd name="T9" fmla="*/ 5 h 24"/>
                <a:gd name="T10" fmla="*/ 0 60000 65536"/>
                <a:gd name="T11" fmla="*/ 0 60000 65536"/>
                <a:gd name="T12" fmla="*/ 0 60000 65536"/>
                <a:gd name="T13" fmla="*/ 0 60000 65536"/>
                <a:gd name="T14" fmla="*/ 0 60000 65536"/>
                <a:gd name="T15" fmla="*/ 0 w 32"/>
                <a:gd name="T16" fmla="*/ 0 h 24"/>
                <a:gd name="T17" fmla="*/ 32 w 32"/>
                <a:gd name="T18" fmla="*/ 24 h 24"/>
              </a:gdLst>
              <a:ahLst/>
              <a:cxnLst>
                <a:cxn ang="T10">
                  <a:pos x="T0" y="T1"/>
                </a:cxn>
                <a:cxn ang="T11">
                  <a:pos x="T2" y="T3"/>
                </a:cxn>
                <a:cxn ang="T12">
                  <a:pos x="T4" y="T5"/>
                </a:cxn>
                <a:cxn ang="T13">
                  <a:pos x="T6" y="T7"/>
                </a:cxn>
                <a:cxn ang="T14">
                  <a:pos x="T8" y="T9"/>
                </a:cxn>
              </a:cxnLst>
              <a:rect l="T15" t="T16" r="T17" b="T18"/>
              <a:pathLst>
                <a:path w="32" h="24">
                  <a:moveTo>
                    <a:pt x="0" y="5"/>
                  </a:moveTo>
                  <a:lnTo>
                    <a:pt x="5" y="23"/>
                  </a:lnTo>
                  <a:lnTo>
                    <a:pt x="31" y="17"/>
                  </a:lnTo>
                  <a:lnTo>
                    <a:pt x="26" y="0"/>
                  </a:lnTo>
                  <a:lnTo>
                    <a:pt x="0" y="5"/>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93" name="Freeform 190"/>
            <p:cNvSpPr>
              <a:spLocks/>
            </p:cNvSpPr>
            <p:nvPr/>
          </p:nvSpPr>
          <p:spPr bwMode="auto">
            <a:xfrm>
              <a:off x="2032" y="1906"/>
              <a:ext cx="25" cy="25"/>
            </a:xfrm>
            <a:custGeom>
              <a:avLst/>
              <a:gdLst>
                <a:gd name="T0" fmla="*/ 0 w 25"/>
                <a:gd name="T1" fmla="*/ 4 h 25"/>
                <a:gd name="T2" fmla="*/ 3 w 25"/>
                <a:gd name="T3" fmla="*/ 24 h 25"/>
                <a:gd name="T4" fmla="*/ 24 w 25"/>
                <a:gd name="T5" fmla="*/ 0 h 25"/>
                <a:gd name="T6" fmla="*/ 0 w 25"/>
                <a:gd name="T7" fmla="*/ 4 h 25"/>
                <a:gd name="T8" fmla="*/ 0 60000 65536"/>
                <a:gd name="T9" fmla="*/ 0 60000 65536"/>
                <a:gd name="T10" fmla="*/ 0 60000 65536"/>
                <a:gd name="T11" fmla="*/ 0 60000 65536"/>
                <a:gd name="T12" fmla="*/ 0 w 25"/>
                <a:gd name="T13" fmla="*/ 0 h 25"/>
                <a:gd name="T14" fmla="*/ 25 w 25"/>
                <a:gd name="T15" fmla="*/ 25 h 25"/>
              </a:gdLst>
              <a:ahLst/>
              <a:cxnLst>
                <a:cxn ang="T8">
                  <a:pos x="T0" y="T1"/>
                </a:cxn>
                <a:cxn ang="T9">
                  <a:pos x="T2" y="T3"/>
                </a:cxn>
                <a:cxn ang="T10">
                  <a:pos x="T4" y="T5"/>
                </a:cxn>
                <a:cxn ang="T11">
                  <a:pos x="T6" y="T7"/>
                </a:cxn>
              </a:cxnLst>
              <a:rect l="T12" t="T13" r="T14" b="T15"/>
              <a:pathLst>
                <a:path w="25" h="25">
                  <a:moveTo>
                    <a:pt x="0" y="4"/>
                  </a:moveTo>
                  <a:lnTo>
                    <a:pt x="3" y="24"/>
                  </a:lnTo>
                  <a:lnTo>
                    <a:pt x="24" y="0"/>
                  </a:lnTo>
                  <a:lnTo>
                    <a:pt x="0" y="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94" name="Freeform 191"/>
            <p:cNvSpPr>
              <a:spLocks/>
            </p:cNvSpPr>
            <p:nvPr/>
          </p:nvSpPr>
          <p:spPr bwMode="auto">
            <a:xfrm>
              <a:off x="2036" y="1906"/>
              <a:ext cx="24" cy="25"/>
            </a:xfrm>
            <a:custGeom>
              <a:avLst/>
              <a:gdLst>
                <a:gd name="T0" fmla="*/ 0 w 24"/>
                <a:gd name="T1" fmla="*/ 24 h 25"/>
                <a:gd name="T2" fmla="*/ 19 w 24"/>
                <a:gd name="T3" fmla="*/ 0 h 25"/>
                <a:gd name="T4" fmla="*/ 23 w 24"/>
                <a:gd name="T5" fmla="*/ 18 h 25"/>
                <a:gd name="T6" fmla="*/ 0 w 24"/>
                <a:gd name="T7" fmla="*/ 24 h 25"/>
                <a:gd name="T8" fmla="*/ 0 60000 65536"/>
                <a:gd name="T9" fmla="*/ 0 60000 65536"/>
                <a:gd name="T10" fmla="*/ 0 60000 65536"/>
                <a:gd name="T11" fmla="*/ 0 60000 65536"/>
                <a:gd name="T12" fmla="*/ 0 w 24"/>
                <a:gd name="T13" fmla="*/ 0 h 25"/>
                <a:gd name="T14" fmla="*/ 24 w 24"/>
                <a:gd name="T15" fmla="*/ 25 h 25"/>
              </a:gdLst>
              <a:ahLst/>
              <a:cxnLst>
                <a:cxn ang="T8">
                  <a:pos x="T0" y="T1"/>
                </a:cxn>
                <a:cxn ang="T9">
                  <a:pos x="T2" y="T3"/>
                </a:cxn>
                <a:cxn ang="T10">
                  <a:pos x="T4" y="T5"/>
                </a:cxn>
                <a:cxn ang="T11">
                  <a:pos x="T6" y="T7"/>
                </a:cxn>
              </a:cxnLst>
              <a:rect l="T12" t="T13" r="T14" b="T15"/>
              <a:pathLst>
                <a:path w="24" h="25">
                  <a:moveTo>
                    <a:pt x="0" y="24"/>
                  </a:moveTo>
                  <a:lnTo>
                    <a:pt x="19" y="0"/>
                  </a:lnTo>
                  <a:lnTo>
                    <a:pt x="23" y="18"/>
                  </a:lnTo>
                  <a:lnTo>
                    <a:pt x="0" y="2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95" name="Freeform 192"/>
            <p:cNvSpPr>
              <a:spLocks/>
            </p:cNvSpPr>
            <p:nvPr/>
          </p:nvSpPr>
          <p:spPr bwMode="auto">
            <a:xfrm>
              <a:off x="2032" y="1906"/>
              <a:ext cx="28" cy="25"/>
            </a:xfrm>
            <a:custGeom>
              <a:avLst/>
              <a:gdLst>
                <a:gd name="T0" fmla="*/ 0 w 28"/>
                <a:gd name="T1" fmla="*/ 4 h 25"/>
                <a:gd name="T2" fmla="*/ 3 w 28"/>
                <a:gd name="T3" fmla="*/ 24 h 25"/>
                <a:gd name="T4" fmla="*/ 27 w 28"/>
                <a:gd name="T5" fmla="*/ 18 h 25"/>
                <a:gd name="T6" fmla="*/ 23 w 28"/>
                <a:gd name="T7" fmla="*/ 0 h 25"/>
                <a:gd name="T8" fmla="*/ 0 w 28"/>
                <a:gd name="T9" fmla="*/ 4 h 25"/>
                <a:gd name="T10" fmla="*/ 0 60000 65536"/>
                <a:gd name="T11" fmla="*/ 0 60000 65536"/>
                <a:gd name="T12" fmla="*/ 0 60000 65536"/>
                <a:gd name="T13" fmla="*/ 0 60000 65536"/>
                <a:gd name="T14" fmla="*/ 0 60000 65536"/>
                <a:gd name="T15" fmla="*/ 0 w 28"/>
                <a:gd name="T16" fmla="*/ 0 h 25"/>
                <a:gd name="T17" fmla="*/ 28 w 28"/>
                <a:gd name="T18" fmla="*/ 25 h 25"/>
              </a:gdLst>
              <a:ahLst/>
              <a:cxnLst>
                <a:cxn ang="T10">
                  <a:pos x="T0" y="T1"/>
                </a:cxn>
                <a:cxn ang="T11">
                  <a:pos x="T2" y="T3"/>
                </a:cxn>
                <a:cxn ang="T12">
                  <a:pos x="T4" y="T5"/>
                </a:cxn>
                <a:cxn ang="T13">
                  <a:pos x="T6" y="T7"/>
                </a:cxn>
                <a:cxn ang="T14">
                  <a:pos x="T8" y="T9"/>
                </a:cxn>
              </a:cxnLst>
              <a:rect l="T15" t="T16" r="T17" b="T18"/>
              <a:pathLst>
                <a:path w="28" h="25">
                  <a:moveTo>
                    <a:pt x="0" y="4"/>
                  </a:moveTo>
                  <a:lnTo>
                    <a:pt x="3" y="24"/>
                  </a:lnTo>
                  <a:lnTo>
                    <a:pt x="27" y="18"/>
                  </a:lnTo>
                  <a:lnTo>
                    <a:pt x="23" y="0"/>
                  </a:lnTo>
                  <a:lnTo>
                    <a:pt x="0" y="4"/>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96" name="Freeform 193"/>
            <p:cNvSpPr>
              <a:spLocks/>
            </p:cNvSpPr>
            <p:nvPr/>
          </p:nvSpPr>
          <p:spPr bwMode="auto">
            <a:xfrm>
              <a:off x="2056" y="1904"/>
              <a:ext cx="28" cy="21"/>
            </a:xfrm>
            <a:custGeom>
              <a:avLst/>
              <a:gdLst>
                <a:gd name="T0" fmla="*/ 0 w 28"/>
                <a:gd name="T1" fmla="*/ 4 h 21"/>
                <a:gd name="T2" fmla="*/ 4 w 28"/>
                <a:gd name="T3" fmla="*/ 20 h 21"/>
                <a:gd name="T4" fmla="*/ 27 w 28"/>
                <a:gd name="T5" fmla="*/ 0 h 21"/>
                <a:gd name="T6" fmla="*/ 0 w 28"/>
                <a:gd name="T7" fmla="*/ 4 h 21"/>
                <a:gd name="T8" fmla="*/ 0 60000 65536"/>
                <a:gd name="T9" fmla="*/ 0 60000 65536"/>
                <a:gd name="T10" fmla="*/ 0 60000 65536"/>
                <a:gd name="T11" fmla="*/ 0 60000 65536"/>
                <a:gd name="T12" fmla="*/ 0 w 28"/>
                <a:gd name="T13" fmla="*/ 0 h 21"/>
                <a:gd name="T14" fmla="*/ 28 w 28"/>
                <a:gd name="T15" fmla="*/ 21 h 21"/>
              </a:gdLst>
              <a:ahLst/>
              <a:cxnLst>
                <a:cxn ang="T8">
                  <a:pos x="T0" y="T1"/>
                </a:cxn>
                <a:cxn ang="T9">
                  <a:pos x="T2" y="T3"/>
                </a:cxn>
                <a:cxn ang="T10">
                  <a:pos x="T4" y="T5"/>
                </a:cxn>
                <a:cxn ang="T11">
                  <a:pos x="T6" y="T7"/>
                </a:cxn>
              </a:cxnLst>
              <a:rect l="T12" t="T13" r="T14" b="T15"/>
              <a:pathLst>
                <a:path w="28" h="21">
                  <a:moveTo>
                    <a:pt x="0" y="4"/>
                  </a:moveTo>
                  <a:lnTo>
                    <a:pt x="4" y="20"/>
                  </a:lnTo>
                  <a:lnTo>
                    <a:pt x="27" y="0"/>
                  </a:lnTo>
                  <a:lnTo>
                    <a:pt x="0" y="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97" name="Freeform 194"/>
            <p:cNvSpPr>
              <a:spLocks/>
            </p:cNvSpPr>
            <p:nvPr/>
          </p:nvSpPr>
          <p:spPr bwMode="auto">
            <a:xfrm>
              <a:off x="2059" y="1904"/>
              <a:ext cx="29" cy="21"/>
            </a:xfrm>
            <a:custGeom>
              <a:avLst/>
              <a:gdLst>
                <a:gd name="T0" fmla="*/ 0 w 29"/>
                <a:gd name="T1" fmla="*/ 20 h 21"/>
                <a:gd name="T2" fmla="*/ 23 w 29"/>
                <a:gd name="T3" fmla="*/ 0 h 21"/>
                <a:gd name="T4" fmla="*/ 28 w 29"/>
                <a:gd name="T5" fmla="*/ 16 h 21"/>
                <a:gd name="T6" fmla="*/ 0 w 29"/>
                <a:gd name="T7" fmla="*/ 20 h 21"/>
                <a:gd name="T8" fmla="*/ 0 60000 65536"/>
                <a:gd name="T9" fmla="*/ 0 60000 65536"/>
                <a:gd name="T10" fmla="*/ 0 60000 65536"/>
                <a:gd name="T11" fmla="*/ 0 60000 65536"/>
                <a:gd name="T12" fmla="*/ 0 w 29"/>
                <a:gd name="T13" fmla="*/ 0 h 21"/>
                <a:gd name="T14" fmla="*/ 29 w 29"/>
                <a:gd name="T15" fmla="*/ 21 h 21"/>
              </a:gdLst>
              <a:ahLst/>
              <a:cxnLst>
                <a:cxn ang="T8">
                  <a:pos x="T0" y="T1"/>
                </a:cxn>
                <a:cxn ang="T9">
                  <a:pos x="T2" y="T3"/>
                </a:cxn>
                <a:cxn ang="T10">
                  <a:pos x="T4" y="T5"/>
                </a:cxn>
                <a:cxn ang="T11">
                  <a:pos x="T6" y="T7"/>
                </a:cxn>
              </a:cxnLst>
              <a:rect l="T12" t="T13" r="T14" b="T15"/>
              <a:pathLst>
                <a:path w="29" h="21">
                  <a:moveTo>
                    <a:pt x="0" y="20"/>
                  </a:moveTo>
                  <a:lnTo>
                    <a:pt x="23" y="0"/>
                  </a:lnTo>
                  <a:lnTo>
                    <a:pt x="28" y="16"/>
                  </a:lnTo>
                  <a:lnTo>
                    <a:pt x="0"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198" name="Freeform 195"/>
            <p:cNvSpPr>
              <a:spLocks/>
            </p:cNvSpPr>
            <p:nvPr/>
          </p:nvSpPr>
          <p:spPr bwMode="auto">
            <a:xfrm>
              <a:off x="2056" y="1904"/>
              <a:ext cx="32" cy="21"/>
            </a:xfrm>
            <a:custGeom>
              <a:avLst/>
              <a:gdLst>
                <a:gd name="T0" fmla="*/ 0 w 32"/>
                <a:gd name="T1" fmla="*/ 4 h 21"/>
                <a:gd name="T2" fmla="*/ 4 w 32"/>
                <a:gd name="T3" fmla="*/ 20 h 21"/>
                <a:gd name="T4" fmla="*/ 31 w 32"/>
                <a:gd name="T5" fmla="*/ 16 h 21"/>
                <a:gd name="T6" fmla="*/ 27 w 32"/>
                <a:gd name="T7" fmla="*/ 0 h 21"/>
                <a:gd name="T8" fmla="*/ 0 w 32"/>
                <a:gd name="T9" fmla="*/ 4 h 21"/>
                <a:gd name="T10" fmla="*/ 0 60000 65536"/>
                <a:gd name="T11" fmla="*/ 0 60000 65536"/>
                <a:gd name="T12" fmla="*/ 0 60000 65536"/>
                <a:gd name="T13" fmla="*/ 0 60000 65536"/>
                <a:gd name="T14" fmla="*/ 0 60000 65536"/>
                <a:gd name="T15" fmla="*/ 0 w 32"/>
                <a:gd name="T16" fmla="*/ 0 h 21"/>
                <a:gd name="T17" fmla="*/ 32 w 32"/>
                <a:gd name="T18" fmla="*/ 21 h 21"/>
              </a:gdLst>
              <a:ahLst/>
              <a:cxnLst>
                <a:cxn ang="T10">
                  <a:pos x="T0" y="T1"/>
                </a:cxn>
                <a:cxn ang="T11">
                  <a:pos x="T2" y="T3"/>
                </a:cxn>
                <a:cxn ang="T12">
                  <a:pos x="T4" y="T5"/>
                </a:cxn>
                <a:cxn ang="T13">
                  <a:pos x="T6" y="T7"/>
                </a:cxn>
                <a:cxn ang="T14">
                  <a:pos x="T8" y="T9"/>
                </a:cxn>
              </a:cxnLst>
              <a:rect l="T15" t="T16" r="T17" b="T18"/>
              <a:pathLst>
                <a:path w="32" h="21">
                  <a:moveTo>
                    <a:pt x="0" y="4"/>
                  </a:moveTo>
                  <a:lnTo>
                    <a:pt x="4" y="20"/>
                  </a:lnTo>
                  <a:lnTo>
                    <a:pt x="31" y="16"/>
                  </a:lnTo>
                  <a:lnTo>
                    <a:pt x="27" y="0"/>
                  </a:lnTo>
                  <a:lnTo>
                    <a:pt x="0" y="4"/>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199" name="Freeform 196"/>
            <p:cNvSpPr>
              <a:spLocks/>
            </p:cNvSpPr>
            <p:nvPr/>
          </p:nvSpPr>
          <p:spPr bwMode="auto">
            <a:xfrm>
              <a:off x="2083" y="1898"/>
              <a:ext cx="28" cy="23"/>
            </a:xfrm>
            <a:custGeom>
              <a:avLst/>
              <a:gdLst>
                <a:gd name="T0" fmla="*/ 0 w 28"/>
                <a:gd name="T1" fmla="*/ 4 h 23"/>
                <a:gd name="T2" fmla="*/ 3 w 28"/>
                <a:gd name="T3" fmla="*/ 22 h 23"/>
                <a:gd name="T4" fmla="*/ 27 w 28"/>
                <a:gd name="T5" fmla="*/ 0 h 23"/>
                <a:gd name="T6" fmla="*/ 0 w 28"/>
                <a:gd name="T7" fmla="*/ 4 h 23"/>
                <a:gd name="T8" fmla="*/ 0 60000 65536"/>
                <a:gd name="T9" fmla="*/ 0 60000 65536"/>
                <a:gd name="T10" fmla="*/ 0 60000 65536"/>
                <a:gd name="T11" fmla="*/ 0 60000 65536"/>
                <a:gd name="T12" fmla="*/ 0 w 28"/>
                <a:gd name="T13" fmla="*/ 0 h 23"/>
                <a:gd name="T14" fmla="*/ 28 w 28"/>
                <a:gd name="T15" fmla="*/ 23 h 23"/>
              </a:gdLst>
              <a:ahLst/>
              <a:cxnLst>
                <a:cxn ang="T8">
                  <a:pos x="T0" y="T1"/>
                </a:cxn>
                <a:cxn ang="T9">
                  <a:pos x="T2" y="T3"/>
                </a:cxn>
                <a:cxn ang="T10">
                  <a:pos x="T4" y="T5"/>
                </a:cxn>
                <a:cxn ang="T11">
                  <a:pos x="T6" y="T7"/>
                </a:cxn>
              </a:cxnLst>
              <a:rect l="T12" t="T13" r="T14" b="T15"/>
              <a:pathLst>
                <a:path w="28" h="23">
                  <a:moveTo>
                    <a:pt x="0" y="4"/>
                  </a:moveTo>
                  <a:lnTo>
                    <a:pt x="3" y="22"/>
                  </a:lnTo>
                  <a:lnTo>
                    <a:pt x="27" y="0"/>
                  </a:lnTo>
                  <a:lnTo>
                    <a:pt x="0" y="4"/>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00" name="Freeform 197"/>
            <p:cNvSpPr>
              <a:spLocks/>
            </p:cNvSpPr>
            <p:nvPr/>
          </p:nvSpPr>
          <p:spPr bwMode="auto">
            <a:xfrm>
              <a:off x="2087" y="1898"/>
              <a:ext cx="26" cy="23"/>
            </a:xfrm>
            <a:custGeom>
              <a:avLst/>
              <a:gdLst>
                <a:gd name="T0" fmla="*/ 0 w 26"/>
                <a:gd name="T1" fmla="*/ 22 h 23"/>
                <a:gd name="T2" fmla="*/ 22 w 26"/>
                <a:gd name="T3" fmla="*/ 0 h 23"/>
                <a:gd name="T4" fmla="*/ 25 w 26"/>
                <a:gd name="T5" fmla="*/ 18 h 23"/>
                <a:gd name="T6" fmla="*/ 0 w 26"/>
                <a:gd name="T7" fmla="*/ 22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0" y="22"/>
                  </a:moveTo>
                  <a:lnTo>
                    <a:pt x="22" y="0"/>
                  </a:lnTo>
                  <a:lnTo>
                    <a:pt x="25" y="18"/>
                  </a:lnTo>
                  <a:lnTo>
                    <a:pt x="0"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01" name="Freeform 198"/>
            <p:cNvSpPr>
              <a:spLocks/>
            </p:cNvSpPr>
            <p:nvPr/>
          </p:nvSpPr>
          <p:spPr bwMode="auto">
            <a:xfrm>
              <a:off x="2083" y="1898"/>
              <a:ext cx="30" cy="23"/>
            </a:xfrm>
            <a:custGeom>
              <a:avLst/>
              <a:gdLst>
                <a:gd name="T0" fmla="*/ 0 w 30"/>
                <a:gd name="T1" fmla="*/ 4 h 23"/>
                <a:gd name="T2" fmla="*/ 3 w 30"/>
                <a:gd name="T3" fmla="*/ 22 h 23"/>
                <a:gd name="T4" fmla="*/ 29 w 30"/>
                <a:gd name="T5" fmla="*/ 18 h 23"/>
                <a:gd name="T6" fmla="*/ 26 w 30"/>
                <a:gd name="T7" fmla="*/ 0 h 23"/>
                <a:gd name="T8" fmla="*/ 0 w 30"/>
                <a:gd name="T9" fmla="*/ 4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0" y="4"/>
                  </a:moveTo>
                  <a:lnTo>
                    <a:pt x="3" y="22"/>
                  </a:lnTo>
                  <a:lnTo>
                    <a:pt x="29" y="18"/>
                  </a:lnTo>
                  <a:lnTo>
                    <a:pt x="26" y="0"/>
                  </a:lnTo>
                  <a:lnTo>
                    <a:pt x="0" y="4"/>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02" name="Freeform 199"/>
            <p:cNvSpPr>
              <a:spLocks/>
            </p:cNvSpPr>
            <p:nvPr/>
          </p:nvSpPr>
          <p:spPr bwMode="auto">
            <a:xfrm>
              <a:off x="2110" y="1895"/>
              <a:ext cx="29" cy="23"/>
            </a:xfrm>
            <a:custGeom>
              <a:avLst/>
              <a:gdLst>
                <a:gd name="T0" fmla="*/ 0 w 29"/>
                <a:gd name="T1" fmla="*/ 3 h 23"/>
                <a:gd name="T2" fmla="*/ 3 w 29"/>
                <a:gd name="T3" fmla="*/ 22 h 23"/>
                <a:gd name="T4" fmla="*/ 28 w 29"/>
                <a:gd name="T5" fmla="*/ 0 h 23"/>
                <a:gd name="T6" fmla="*/ 0 w 29"/>
                <a:gd name="T7" fmla="*/ 3 h 23"/>
                <a:gd name="T8" fmla="*/ 0 60000 65536"/>
                <a:gd name="T9" fmla="*/ 0 60000 65536"/>
                <a:gd name="T10" fmla="*/ 0 60000 65536"/>
                <a:gd name="T11" fmla="*/ 0 60000 65536"/>
                <a:gd name="T12" fmla="*/ 0 w 29"/>
                <a:gd name="T13" fmla="*/ 0 h 23"/>
                <a:gd name="T14" fmla="*/ 29 w 29"/>
                <a:gd name="T15" fmla="*/ 23 h 23"/>
              </a:gdLst>
              <a:ahLst/>
              <a:cxnLst>
                <a:cxn ang="T8">
                  <a:pos x="T0" y="T1"/>
                </a:cxn>
                <a:cxn ang="T9">
                  <a:pos x="T2" y="T3"/>
                </a:cxn>
                <a:cxn ang="T10">
                  <a:pos x="T4" y="T5"/>
                </a:cxn>
                <a:cxn ang="T11">
                  <a:pos x="T6" y="T7"/>
                </a:cxn>
              </a:cxnLst>
              <a:rect l="T12" t="T13" r="T14" b="T15"/>
              <a:pathLst>
                <a:path w="29" h="23">
                  <a:moveTo>
                    <a:pt x="0" y="3"/>
                  </a:moveTo>
                  <a:lnTo>
                    <a:pt x="3" y="22"/>
                  </a:lnTo>
                  <a:lnTo>
                    <a:pt x="28" y="0"/>
                  </a:lnTo>
                  <a:lnTo>
                    <a:pt x="0" y="3"/>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03" name="Freeform 200"/>
            <p:cNvSpPr>
              <a:spLocks/>
            </p:cNvSpPr>
            <p:nvPr/>
          </p:nvSpPr>
          <p:spPr bwMode="auto">
            <a:xfrm>
              <a:off x="2112" y="1895"/>
              <a:ext cx="29" cy="23"/>
            </a:xfrm>
            <a:custGeom>
              <a:avLst/>
              <a:gdLst>
                <a:gd name="T0" fmla="*/ 0 w 29"/>
                <a:gd name="T1" fmla="*/ 22 h 23"/>
                <a:gd name="T2" fmla="*/ 25 w 29"/>
                <a:gd name="T3" fmla="*/ 0 h 23"/>
                <a:gd name="T4" fmla="*/ 28 w 29"/>
                <a:gd name="T5" fmla="*/ 18 h 23"/>
                <a:gd name="T6" fmla="*/ 0 w 29"/>
                <a:gd name="T7" fmla="*/ 22 h 23"/>
                <a:gd name="T8" fmla="*/ 0 60000 65536"/>
                <a:gd name="T9" fmla="*/ 0 60000 65536"/>
                <a:gd name="T10" fmla="*/ 0 60000 65536"/>
                <a:gd name="T11" fmla="*/ 0 60000 65536"/>
                <a:gd name="T12" fmla="*/ 0 w 29"/>
                <a:gd name="T13" fmla="*/ 0 h 23"/>
                <a:gd name="T14" fmla="*/ 29 w 29"/>
                <a:gd name="T15" fmla="*/ 23 h 23"/>
              </a:gdLst>
              <a:ahLst/>
              <a:cxnLst>
                <a:cxn ang="T8">
                  <a:pos x="T0" y="T1"/>
                </a:cxn>
                <a:cxn ang="T9">
                  <a:pos x="T2" y="T3"/>
                </a:cxn>
                <a:cxn ang="T10">
                  <a:pos x="T4" y="T5"/>
                </a:cxn>
                <a:cxn ang="T11">
                  <a:pos x="T6" y="T7"/>
                </a:cxn>
              </a:cxnLst>
              <a:rect l="T12" t="T13" r="T14" b="T15"/>
              <a:pathLst>
                <a:path w="29" h="23">
                  <a:moveTo>
                    <a:pt x="0" y="22"/>
                  </a:moveTo>
                  <a:lnTo>
                    <a:pt x="25" y="0"/>
                  </a:lnTo>
                  <a:lnTo>
                    <a:pt x="28" y="18"/>
                  </a:lnTo>
                  <a:lnTo>
                    <a:pt x="0" y="2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04" name="Freeform 201"/>
            <p:cNvSpPr>
              <a:spLocks/>
            </p:cNvSpPr>
            <p:nvPr/>
          </p:nvSpPr>
          <p:spPr bwMode="auto">
            <a:xfrm>
              <a:off x="2110" y="1895"/>
              <a:ext cx="31" cy="23"/>
            </a:xfrm>
            <a:custGeom>
              <a:avLst/>
              <a:gdLst>
                <a:gd name="T0" fmla="*/ 0 w 31"/>
                <a:gd name="T1" fmla="*/ 3 h 23"/>
                <a:gd name="T2" fmla="*/ 2 w 31"/>
                <a:gd name="T3" fmla="*/ 22 h 23"/>
                <a:gd name="T4" fmla="*/ 30 w 31"/>
                <a:gd name="T5" fmla="*/ 18 h 23"/>
                <a:gd name="T6" fmla="*/ 27 w 31"/>
                <a:gd name="T7" fmla="*/ 0 h 23"/>
                <a:gd name="T8" fmla="*/ 0 w 31"/>
                <a:gd name="T9" fmla="*/ 3 h 23"/>
                <a:gd name="T10" fmla="*/ 0 60000 65536"/>
                <a:gd name="T11" fmla="*/ 0 60000 65536"/>
                <a:gd name="T12" fmla="*/ 0 60000 65536"/>
                <a:gd name="T13" fmla="*/ 0 60000 65536"/>
                <a:gd name="T14" fmla="*/ 0 60000 65536"/>
                <a:gd name="T15" fmla="*/ 0 w 31"/>
                <a:gd name="T16" fmla="*/ 0 h 23"/>
                <a:gd name="T17" fmla="*/ 31 w 31"/>
                <a:gd name="T18" fmla="*/ 23 h 23"/>
              </a:gdLst>
              <a:ahLst/>
              <a:cxnLst>
                <a:cxn ang="T10">
                  <a:pos x="T0" y="T1"/>
                </a:cxn>
                <a:cxn ang="T11">
                  <a:pos x="T2" y="T3"/>
                </a:cxn>
                <a:cxn ang="T12">
                  <a:pos x="T4" y="T5"/>
                </a:cxn>
                <a:cxn ang="T13">
                  <a:pos x="T6" y="T7"/>
                </a:cxn>
                <a:cxn ang="T14">
                  <a:pos x="T8" y="T9"/>
                </a:cxn>
              </a:cxnLst>
              <a:rect l="T15" t="T16" r="T17" b="T18"/>
              <a:pathLst>
                <a:path w="31" h="23">
                  <a:moveTo>
                    <a:pt x="0" y="3"/>
                  </a:moveTo>
                  <a:lnTo>
                    <a:pt x="2" y="22"/>
                  </a:lnTo>
                  <a:lnTo>
                    <a:pt x="30" y="18"/>
                  </a:lnTo>
                  <a:lnTo>
                    <a:pt x="27" y="0"/>
                  </a:lnTo>
                  <a:lnTo>
                    <a:pt x="0" y="3"/>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05" name="Freeform 202"/>
            <p:cNvSpPr>
              <a:spLocks/>
            </p:cNvSpPr>
            <p:nvPr/>
          </p:nvSpPr>
          <p:spPr bwMode="auto">
            <a:xfrm>
              <a:off x="2138" y="1892"/>
              <a:ext cx="28" cy="22"/>
            </a:xfrm>
            <a:custGeom>
              <a:avLst/>
              <a:gdLst>
                <a:gd name="T0" fmla="*/ 0 w 28"/>
                <a:gd name="T1" fmla="*/ 2 h 22"/>
                <a:gd name="T2" fmla="*/ 2 w 28"/>
                <a:gd name="T3" fmla="*/ 21 h 22"/>
                <a:gd name="T4" fmla="*/ 27 w 28"/>
                <a:gd name="T5" fmla="*/ 0 h 22"/>
                <a:gd name="T6" fmla="*/ 0 w 28"/>
                <a:gd name="T7" fmla="*/ 2 h 22"/>
                <a:gd name="T8" fmla="*/ 0 60000 65536"/>
                <a:gd name="T9" fmla="*/ 0 60000 65536"/>
                <a:gd name="T10" fmla="*/ 0 60000 65536"/>
                <a:gd name="T11" fmla="*/ 0 60000 65536"/>
                <a:gd name="T12" fmla="*/ 0 w 28"/>
                <a:gd name="T13" fmla="*/ 0 h 22"/>
                <a:gd name="T14" fmla="*/ 28 w 28"/>
                <a:gd name="T15" fmla="*/ 22 h 22"/>
              </a:gdLst>
              <a:ahLst/>
              <a:cxnLst>
                <a:cxn ang="T8">
                  <a:pos x="T0" y="T1"/>
                </a:cxn>
                <a:cxn ang="T9">
                  <a:pos x="T2" y="T3"/>
                </a:cxn>
                <a:cxn ang="T10">
                  <a:pos x="T4" y="T5"/>
                </a:cxn>
                <a:cxn ang="T11">
                  <a:pos x="T6" y="T7"/>
                </a:cxn>
              </a:cxnLst>
              <a:rect l="T12" t="T13" r="T14" b="T15"/>
              <a:pathLst>
                <a:path w="28" h="22">
                  <a:moveTo>
                    <a:pt x="0" y="2"/>
                  </a:moveTo>
                  <a:lnTo>
                    <a:pt x="2" y="21"/>
                  </a:lnTo>
                  <a:lnTo>
                    <a:pt x="27" y="0"/>
                  </a:lnTo>
                  <a:lnTo>
                    <a:pt x="0" y="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06" name="Freeform 203"/>
            <p:cNvSpPr>
              <a:spLocks/>
            </p:cNvSpPr>
            <p:nvPr/>
          </p:nvSpPr>
          <p:spPr bwMode="auto">
            <a:xfrm>
              <a:off x="2140" y="1892"/>
              <a:ext cx="31" cy="22"/>
            </a:xfrm>
            <a:custGeom>
              <a:avLst/>
              <a:gdLst>
                <a:gd name="T0" fmla="*/ 0 w 31"/>
                <a:gd name="T1" fmla="*/ 21 h 22"/>
                <a:gd name="T2" fmla="*/ 26 w 31"/>
                <a:gd name="T3" fmla="*/ 0 h 22"/>
                <a:gd name="T4" fmla="*/ 30 w 31"/>
                <a:gd name="T5" fmla="*/ 17 h 22"/>
                <a:gd name="T6" fmla="*/ 0 w 31"/>
                <a:gd name="T7" fmla="*/ 21 h 22"/>
                <a:gd name="T8" fmla="*/ 0 60000 65536"/>
                <a:gd name="T9" fmla="*/ 0 60000 65536"/>
                <a:gd name="T10" fmla="*/ 0 60000 65536"/>
                <a:gd name="T11" fmla="*/ 0 60000 65536"/>
                <a:gd name="T12" fmla="*/ 0 w 31"/>
                <a:gd name="T13" fmla="*/ 0 h 22"/>
                <a:gd name="T14" fmla="*/ 31 w 31"/>
                <a:gd name="T15" fmla="*/ 22 h 22"/>
              </a:gdLst>
              <a:ahLst/>
              <a:cxnLst>
                <a:cxn ang="T8">
                  <a:pos x="T0" y="T1"/>
                </a:cxn>
                <a:cxn ang="T9">
                  <a:pos x="T2" y="T3"/>
                </a:cxn>
                <a:cxn ang="T10">
                  <a:pos x="T4" y="T5"/>
                </a:cxn>
                <a:cxn ang="T11">
                  <a:pos x="T6" y="T7"/>
                </a:cxn>
              </a:cxnLst>
              <a:rect l="T12" t="T13" r="T14" b="T15"/>
              <a:pathLst>
                <a:path w="31" h="22">
                  <a:moveTo>
                    <a:pt x="0" y="21"/>
                  </a:moveTo>
                  <a:lnTo>
                    <a:pt x="26" y="0"/>
                  </a:lnTo>
                  <a:lnTo>
                    <a:pt x="30" y="17"/>
                  </a:lnTo>
                  <a:lnTo>
                    <a:pt x="0"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07" name="Freeform 204"/>
            <p:cNvSpPr>
              <a:spLocks/>
            </p:cNvSpPr>
            <p:nvPr/>
          </p:nvSpPr>
          <p:spPr bwMode="auto">
            <a:xfrm>
              <a:off x="2138" y="1892"/>
              <a:ext cx="33" cy="22"/>
            </a:xfrm>
            <a:custGeom>
              <a:avLst/>
              <a:gdLst>
                <a:gd name="T0" fmla="*/ 0 w 33"/>
                <a:gd name="T1" fmla="*/ 2 h 22"/>
                <a:gd name="T2" fmla="*/ 3 w 33"/>
                <a:gd name="T3" fmla="*/ 21 h 22"/>
                <a:gd name="T4" fmla="*/ 32 w 33"/>
                <a:gd name="T5" fmla="*/ 17 h 22"/>
                <a:gd name="T6" fmla="*/ 29 w 33"/>
                <a:gd name="T7" fmla="*/ 0 h 22"/>
                <a:gd name="T8" fmla="*/ 0 w 33"/>
                <a:gd name="T9" fmla="*/ 2 h 22"/>
                <a:gd name="T10" fmla="*/ 0 60000 65536"/>
                <a:gd name="T11" fmla="*/ 0 60000 65536"/>
                <a:gd name="T12" fmla="*/ 0 60000 65536"/>
                <a:gd name="T13" fmla="*/ 0 60000 65536"/>
                <a:gd name="T14" fmla="*/ 0 60000 65536"/>
                <a:gd name="T15" fmla="*/ 0 w 33"/>
                <a:gd name="T16" fmla="*/ 0 h 22"/>
                <a:gd name="T17" fmla="*/ 33 w 33"/>
                <a:gd name="T18" fmla="*/ 22 h 22"/>
              </a:gdLst>
              <a:ahLst/>
              <a:cxnLst>
                <a:cxn ang="T10">
                  <a:pos x="T0" y="T1"/>
                </a:cxn>
                <a:cxn ang="T11">
                  <a:pos x="T2" y="T3"/>
                </a:cxn>
                <a:cxn ang="T12">
                  <a:pos x="T4" y="T5"/>
                </a:cxn>
                <a:cxn ang="T13">
                  <a:pos x="T6" y="T7"/>
                </a:cxn>
                <a:cxn ang="T14">
                  <a:pos x="T8" y="T9"/>
                </a:cxn>
              </a:cxnLst>
              <a:rect l="T15" t="T16" r="T17" b="T18"/>
              <a:pathLst>
                <a:path w="33" h="22">
                  <a:moveTo>
                    <a:pt x="0" y="2"/>
                  </a:moveTo>
                  <a:lnTo>
                    <a:pt x="3" y="21"/>
                  </a:lnTo>
                  <a:lnTo>
                    <a:pt x="32" y="17"/>
                  </a:lnTo>
                  <a:lnTo>
                    <a:pt x="29" y="0"/>
                  </a:lnTo>
                  <a:lnTo>
                    <a:pt x="0" y="2"/>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08" name="Freeform 205"/>
            <p:cNvSpPr>
              <a:spLocks/>
            </p:cNvSpPr>
            <p:nvPr/>
          </p:nvSpPr>
          <p:spPr bwMode="auto">
            <a:xfrm>
              <a:off x="2165" y="1890"/>
              <a:ext cx="29" cy="20"/>
            </a:xfrm>
            <a:custGeom>
              <a:avLst/>
              <a:gdLst>
                <a:gd name="T0" fmla="*/ 0 w 29"/>
                <a:gd name="T1" fmla="*/ 2 h 20"/>
                <a:gd name="T2" fmla="*/ 2 w 29"/>
                <a:gd name="T3" fmla="*/ 19 h 20"/>
                <a:gd name="T4" fmla="*/ 28 w 29"/>
                <a:gd name="T5" fmla="*/ 0 h 20"/>
                <a:gd name="T6" fmla="*/ 0 w 29"/>
                <a:gd name="T7" fmla="*/ 2 h 20"/>
                <a:gd name="T8" fmla="*/ 0 60000 65536"/>
                <a:gd name="T9" fmla="*/ 0 60000 65536"/>
                <a:gd name="T10" fmla="*/ 0 60000 65536"/>
                <a:gd name="T11" fmla="*/ 0 60000 65536"/>
                <a:gd name="T12" fmla="*/ 0 w 29"/>
                <a:gd name="T13" fmla="*/ 0 h 20"/>
                <a:gd name="T14" fmla="*/ 29 w 29"/>
                <a:gd name="T15" fmla="*/ 20 h 20"/>
              </a:gdLst>
              <a:ahLst/>
              <a:cxnLst>
                <a:cxn ang="T8">
                  <a:pos x="T0" y="T1"/>
                </a:cxn>
                <a:cxn ang="T9">
                  <a:pos x="T2" y="T3"/>
                </a:cxn>
                <a:cxn ang="T10">
                  <a:pos x="T4" y="T5"/>
                </a:cxn>
                <a:cxn ang="T11">
                  <a:pos x="T6" y="T7"/>
                </a:cxn>
              </a:cxnLst>
              <a:rect l="T12" t="T13" r="T14" b="T15"/>
              <a:pathLst>
                <a:path w="29" h="20">
                  <a:moveTo>
                    <a:pt x="0" y="2"/>
                  </a:moveTo>
                  <a:lnTo>
                    <a:pt x="2" y="19"/>
                  </a:lnTo>
                  <a:lnTo>
                    <a:pt x="28" y="0"/>
                  </a:lnTo>
                  <a:lnTo>
                    <a:pt x="0" y="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09" name="Freeform 206"/>
            <p:cNvSpPr>
              <a:spLocks/>
            </p:cNvSpPr>
            <p:nvPr/>
          </p:nvSpPr>
          <p:spPr bwMode="auto">
            <a:xfrm>
              <a:off x="2170" y="1890"/>
              <a:ext cx="28" cy="20"/>
            </a:xfrm>
            <a:custGeom>
              <a:avLst/>
              <a:gdLst>
                <a:gd name="T0" fmla="*/ 0 w 28"/>
                <a:gd name="T1" fmla="*/ 19 h 20"/>
                <a:gd name="T2" fmla="*/ 25 w 28"/>
                <a:gd name="T3" fmla="*/ 0 h 20"/>
                <a:gd name="T4" fmla="*/ 27 w 28"/>
                <a:gd name="T5" fmla="*/ 17 h 20"/>
                <a:gd name="T6" fmla="*/ 0 w 28"/>
                <a:gd name="T7" fmla="*/ 19 h 20"/>
                <a:gd name="T8" fmla="*/ 0 60000 65536"/>
                <a:gd name="T9" fmla="*/ 0 60000 65536"/>
                <a:gd name="T10" fmla="*/ 0 60000 65536"/>
                <a:gd name="T11" fmla="*/ 0 60000 65536"/>
                <a:gd name="T12" fmla="*/ 0 w 28"/>
                <a:gd name="T13" fmla="*/ 0 h 20"/>
                <a:gd name="T14" fmla="*/ 28 w 28"/>
                <a:gd name="T15" fmla="*/ 20 h 20"/>
              </a:gdLst>
              <a:ahLst/>
              <a:cxnLst>
                <a:cxn ang="T8">
                  <a:pos x="T0" y="T1"/>
                </a:cxn>
                <a:cxn ang="T9">
                  <a:pos x="T2" y="T3"/>
                </a:cxn>
                <a:cxn ang="T10">
                  <a:pos x="T4" y="T5"/>
                </a:cxn>
                <a:cxn ang="T11">
                  <a:pos x="T6" y="T7"/>
                </a:cxn>
              </a:cxnLst>
              <a:rect l="T12" t="T13" r="T14" b="T15"/>
              <a:pathLst>
                <a:path w="28" h="20">
                  <a:moveTo>
                    <a:pt x="0" y="19"/>
                  </a:moveTo>
                  <a:lnTo>
                    <a:pt x="25" y="0"/>
                  </a:lnTo>
                  <a:lnTo>
                    <a:pt x="27" y="17"/>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10" name="Freeform 207"/>
            <p:cNvSpPr>
              <a:spLocks/>
            </p:cNvSpPr>
            <p:nvPr/>
          </p:nvSpPr>
          <p:spPr bwMode="auto">
            <a:xfrm>
              <a:off x="2165" y="1890"/>
              <a:ext cx="33" cy="20"/>
            </a:xfrm>
            <a:custGeom>
              <a:avLst/>
              <a:gdLst>
                <a:gd name="T0" fmla="*/ 0 w 33"/>
                <a:gd name="T1" fmla="*/ 2 h 20"/>
                <a:gd name="T2" fmla="*/ 3 w 33"/>
                <a:gd name="T3" fmla="*/ 19 h 20"/>
                <a:gd name="T4" fmla="*/ 32 w 33"/>
                <a:gd name="T5" fmla="*/ 17 h 20"/>
                <a:gd name="T6" fmla="*/ 30 w 33"/>
                <a:gd name="T7" fmla="*/ 0 h 20"/>
                <a:gd name="T8" fmla="*/ 0 w 33"/>
                <a:gd name="T9" fmla="*/ 2 h 20"/>
                <a:gd name="T10" fmla="*/ 0 60000 65536"/>
                <a:gd name="T11" fmla="*/ 0 60000 65536"/>
                <a:gd name="T12" fmla="*/ 0 60000 65536"/>
                <a:gd name="T13" fmla="*/ 0 60000 65536"/>
                <a:gd name="T14" fmla="*/ 0 60000 65536"/>
                <a:gd name="T15" fmla="*/ 0 w 33"/>
                <a:gd name="T16" fmla="*/ 0 h 20"/>
                <a:gd name="T17" fmla="*/ 33 w 33"/>
                <a:gd name="T18" fmla="*/ 20 h 20"/>
              </a:gdLst>
              <a:ahLst/>
              <a:cxnLst>
                <a:cxn ang="T10">
                  <a:pos x="T0" y="T1"/>
                </a:cxn>
                <a:cxn ang="T11">
                  <a:pos x="T2" y="T3"/>
                </a:cxn>
                <a:cxn ang="T12">
                  <a:pos x="T4" y="T5"/>
                </a:cxn>
                <a:cxn ang="T13">
                  <a:pos x="T6" y="T7"/>
                </a:cxn>
                <a:cxn ang="T14">
                  <a:pos x="T8" y="T9"/>
                </a:cxn>
              </a:cxnLst>
              <a:rect l="T15" t="T16" r="T17" b="T18"/>
              <a:pathLst>
                <a:path w="33" h="20">
                  <a:moveTo>
                    <a:pt x="0" y="2"/>
                  </a:moveTo>
                  <a:lnTo>
                    <a:pt x="3" y="19"/>
                  </a:lnTo>
                  <a:lnTo>
                    <a:pt x="32" y="17"/>
                  </a:lnTo>
                  <a:lnTo>
                    <a:pt x="30" y="0"/>
                  </a:lnTo>
                  <a:lnTo>
                    <a:pt x="0" y="2"/>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11" name="Freeform 208"/>
            <p:cNvSpPr>
              <a:spLocks/>
            </p:cNvSpPr>
            <p:nvPr/>
          </p:nvSpPr>
          <p:spPr bwMode="auto">
            <a:xfrm>
              <a:off x="2193" y="1887"/>
              <a:ext cx="32" cy="20"/>
            </a:xfrm>
            <a:custGeom>
              <a:avLst/>
              <a:gdLst>
                <a:gd name="T0" fmla="*/ 0 w 32"/>
                <a:gd name="T1" fmla="*/ 2 h 20"/>
                <a:gd name="T2" fmla="*/ 2 w 32"/>
                <a:gd name="T3" fmla="*/ 19 h 20"/>
                <a:gd name="T4" fmla="*/ 31 w 32"/>
                <a:gd name="T5" fmla="*/ 0 h 20"/>
                <a:gd name="T6" fmla="*/ 0 w 32"/>
                <a:gd name="T7" fmla="*/ 2 h 20"/>
                <a:gd name="T8" fmla="*/ 0 60000 65536"/>
                <a:gd name="T9" fmla="*/ 0 60000 65536"/>
                <a:gd name="T10" fmla="*/ 0 60000 65536"/>
                <a:gd name="T11" fmla="*/ 0 60000 65536"/>
                <a:gd name="T12" fmla="*/ 0 w 32"/>
                <a:gd name="T13" fmla="*/ 0 h 20"/>
                <a:gd name="T14" fmla="*/ 32 w 32"/>
                <a:gd name="T15" fmla="*/ 20 h 20"/>
              </a:gdLst>
              <a:ahLst/>
              <a:cxnLst>
                <a:cxn ang="T8">
                  <a:pos x="T0" y="T1"/>
                </a:cxn>
                <a:cxn ang="T9">
                  <a:pos x="T2" y="T3"/>
                </a:cxn>
                <a:cxn ang="T10">
                  <a:pos x="T4" y="T5"/>
                </a:cxn>
                <a:cxn ang="T11">
                  <a:pos x="T6" y="T7"/>
                </a:cxn>
              </a:cxnLst>
              <a:rect l="T12" t="T13" r="T14" b="T15"/>
              <a:pathLst>
                <a:path w="32" h="20">
                  <a:moveTo>
                    <a:pt x="0" y="2"/>
                  </a:moveTo>
                  <a:lnTo>
                    <a:pt x="2" y="19"/>
                  </a:lnTo>
                  <a:lnTo>
                    <a:pt x="31" y="0"/>
                  </a:lnTo>
                  <a:lnTo>
                    <a:pt x="0" y="2"/>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12" name="Freeform 209"/>
            <p:cNvSpPr>
              <a:spLocks/>
            </p:cNvSpPr>
            <p:nvPr/>
          </p:nvSpPr>
          <p:spPr bwMode="auto">
            <a:xfrm>
              <a:off x="2197" y="1887"/>
              <a:ext cx="29" cy="20"/>
            </a:xfrm>
            <a:custGeom>
              <a:avLst/>
              <a:gdLst>
                <a:gd name="T0" fmla="*/ 0 w 29"/>
                <a:gd name="T1" fmla="*/ 19 h 20"/>
                <a:gd name="T2" fmla="*/ 26 w 29"/>
                <a:gd name="T3" fmla="*/ 0 h 20"/>
                <a:gd name="T4" fmla="*/ 28 w 29"/>
                <a:gd name="T5" fmla="*/ 16 h 20"/>
                <a:gd name="T6" fmla="*/ 0 w 29"/>
                <a:gd name="T7" fmla="*/ 19 h 20"/>
                <a:gd name="T8" fmla="*/ 0 60000 65536"/>
                <a:gd name="T9" fmla="*/ 0 60000 65536"/>
                <a:gd name="T10" fmla="*/ 0 60000 65536"/>
                <a:gd name="T11" fmla="*/ 0 60000 65536"/>
                <a:gd name="T12" fmla="*/ 0 w 29"/>
                <a:gd name="T13" fmla="*/ 0 h 20"/>
                <a:gd name="T14" fmla="*/ 29 w 29"/>
                <a:gd name="T15" fmla="*/ 20 h 20"/>
              </a:gdLst>
              <a:ahLst/>
              <a:cxnLst>
                <a:cxn ang="T8">
                  <a:pos x="T0" y="T1"/>
                </a:cxn>
                <a:cxn ang="T9">
                  <a:pos x="T2" y="T3"/>
                </a:cxn>
                <a:cxn ang="T10">
                  <a:pos x="T4" y="T5"/>
                </a:cxn>
                <a:cxn ang="T11">
                  <a:pos x="T6" y="T7"/>
                </a:cxn>
              </a:cxnLst>
              <a:rect l="T12" t="T13" r="T14" b="T15"/>
              <a:pathLst>
                <a:path w="29" h="20">
                  <a:moveTo>
                    <a:pt x="0" y="19"/>
                  </a:moveTo>
                  <a:lnTo>
                    <a:pt x="26" y="0"/>
                  </a:lnTo>
                  <a:lnTo>
                    <a:pt x="28" y="16"/>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13" name="Freeform 210"/>
            <p:cNvSpPr>
              <a:spLocks/>
            </p:cNvSpPr>
            <p:nvPr/>
          </p:nvSpPr>
          <p:spPr bwMode="auto">
            <a:xfrm>
              <a:off x="2193" y="1887"/>
              <a:ext cx="33" cy="20"/>
            </a:xfrm>
            <a:custGeom>
              <a:avLst/>
              <a:gdLst>
                <a:gd name="T0" fmla="*/ 0 w 33"/>
                <a:gd name="T1" fmla="*/ 2 h 20"/>
                <a:gd name="T2" fmla="*/ 2 w 33"/>
                <a:gd name="T3" fmla="*/ 19 h 20"/>
                <a:gd name="T4" fmla="*/ 32 w 33"/>
                <a:gd name="T5" fmla="*/ 16 h 20"/>
                <a:gd name="T6" fmla="*/ 30 w 33"/>
                <a:gd name="T7" fmla="*/ 0 h 20"/>
                <a:gd name="T8" fmla="*/ 0 w 33"/>
                <a:gd name="T9" fmla="*/ 2 h 20"/>
                <a:gd name="T10" fmla="*/ 0 60000 65536"/>
                <a:gd name="T11" fmla="*/ 0 60000 65536"/>
                <a:gd name="T12" fmla="*/ 0 60000 65536"/>
                <a:gd name="T13" fmla="*/ 0 60000 65536"/>
                <a:gd name="T14" fmla="*/ 0 60000 65536"/>
                <a:gd name="T15" fmla="*/ 0 w 33"/>
                <a:gd name="T16" fmla="*/ 0 h 20"/>
                <a:gd name="T17" fmla="*/ 33 w 33"/>
                <a:gd name="T18" fmla="*/ 20 h 20"/>
              </a:gdLst>
              <a:ahLst/>
              <a:cxnLst>
                <a:cxn ang="T10">
                  <a:pos x="T0" y="T1"/>
                </a:cxn>
                <a:cxn ang="T11">
                  <a:pos x="T2" y="T3"/>
                </a:cxn>
                <a:cxn ang="T12">
                  <a:pos x="T4" y="T5"/>
                </a:cxn>
                <a:cxn ang="T13">
                  <a:pos x="T6" y="T7"/>
                </a:cxn>
                <a:cxn ang="T14">
                  <a:pos x="T8" y="T9"/>
                </a:cxn>
              </a:cxnLst>
              <a:rect l="T15" t="T16" r="T17" b="T18"/>
              <a:pathLst>
                <a:path w="33" h="20">
                  <a:moveTo>
                    <a:pt x="0" y="2"/>
                  </a:moveTo>
                  <a:lnTo>
                    <a:pt x="2" y="19"/>
                  </a:lnTo>
                  <a:lnTo>
                    <a:pt x="32" y="16"/>
                  </a:lnTo>
                  <a:lnTo>
                    <a:pt x="30" y="0"/>
                  </a:lnTo>
                  <a:lnTo>
                    <a:pt x="0" y="2"/>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14" name="Freeform 211"/>
            <p:cNvSpPr>
              <a:spLocks/>
            </p:cNvSpPr>
            <p:nvPr/>
          </p:nvSpPr>
          <p:spPr bwMode="auto">
            <a:xfrm>
              <a:off x="2224" y="1887"/>
              <a:ext cx="30" cy="19"/>
            </a:xfrm>
            <a:custGeom>
              <a:avLst/>
              <a:gdLst>
                <a:gd name="T0" fmla="*/ 0 w 30"/>
                <a:gd name="T1" fmla="*/ 1 h 19"/>
                <a:gd name="T2" fmla="*/ 1 w 30"/>
                <a:gd name="T3" fmla="*/ 18 h 19"/>
                <a:gd name="T4" fmla="*/ 29 w 30"/>
                <a:gd name="T5" fmla="*/ 0 h 19"/>
                <a:gd name="T6" fmla="*/ 0 w 30"/>
                <a:gd name="T7" fmla="*/ 1 h 19"/>
                <a:gd name="T8" fmla="*/ 0 60000 65536"/>
                <a:gd name="T9" fmla="*/ 0 60000 65536"/>
                <a:gd name="T10" fmla="*/ 0 60000 65536"/>
                <a:gd name="T11" fmla="*/ 0 60000 65536"/>
                <a:gd name="T12" fmla="*/ 0 w 30"/>
                <a:gd name="T13" fmla="*/ 0 h 19"/>
                <a:gd name="T14" fmla="*/ 30 w 30"/>
                <a:gd name="T15" fmla="*/ 19 h 19"/>
              </a:gdLst>
              <a:ahLst/>
              <a:cxnLst>
                <a:cxn ang="T8">
                  <a:pos x="T0" y="T1"/>
                </a:cxn>
                <a:cxn ang="T9">
                  <a:pos x="T2" y="T3"/>
                </a:cxn>
                <a:cxn ang="T10">
                  <a:pos x="T4" y="T5"/>
                </a:cxn>
                <a:cxn ang="T11">
                  <a:pos x="T6" y="T7"/>
                </a:cxn>
              </a:cxnLst>
              <a:rect l="T12" t="T13" r="T14" b="T15"/>
              <a:pathLst>
                <a:path w="30" h="19">
                  <a:moveTo>
                    <a:pt x="0" y="1"/>
                  </a:moveTo>
                  <a:lnTo>
                    <a:pt x="1" y="18"/>
                  </a:lnTo>
                  <a:lnTo>
                    <a:pt x="29" y="0"/>
                  </a:lnTo>
                  <a:lnTo>
                    <a:pt x="0" y="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15" name="Freeform 212"/>
            <p:cNvSpPr>
              <a:spLocks/>
            </p:cNvSpPr>
            <p:nvPr/>
          </p:nvSpPr>
          <p:spPr bwMode="auto">
            <a:xfrm>
              <a:off x="2225" y="1887"/>
              <a:ext cx="31" cy="19"/>
            </a:xfrm>
            <a:custGeom>
              <a:avLst/>
              <a:gdLst>
                <a:gd name="T0" fmla="*/ 0 w 31"/>
                <a:gd name="T1" fmla="*/ 18 h 19"/>
                <a:gd name="T2" fmla="*/ 29 w 31"/>
                <a:gd name="T3" fmla="*/ 0 h 19"/>
                <a:gd name="T4" fmla="*/ 30 w 31"/>
                <a:gd name="T5" fmla="*/ 16 h 19"/>
                <a:gd name="T6" fmla="*/ 0 w 31"/>
                <a:gd name="T7" fmla="*/ 18 h 19"/>
                <a:gd name="T8" fmla="*/ 0 60000 65536"/>
                <a:gd name="T9" fmla="*/ 0 60000 65536"/>
                <a:gd name="T10" fmla="*/ 0 60000 65536"/>
                <a:gd name="T11" fmla="*/ 0 60000 65536"/>
                <a:gd name="T12" fmla="*/ 0 w 31"/>
                <a:gd name="T13" fmla="*/ 0 h 19"/>
                <a:gd name="T14" fmla="*/ 31 w 31"/>
                <a:gd name="T15" fmla="*/ 19 h 19"/>
              </a:gdLst>
              <a:ahLst/>
              <a:cxnLst>
                <a:cxn ang="T8">
                  <a:pos x="T0" y="T1"/>
                </a:cxn>
                <a:cxn ang="T9">
                  <a:pos x="T2" y="T3"/>
                </a:cxn>
                <a:cxn ang="T10">
                  <a:pos x="T4" y="T5"/>
                </a:cxn>
                <a:cxn ang="T11">
                  <a:pos x="T6" y="T7"/>
                </a:cxn>
              </a:cxnLst>
              <a:rect l="T12" t="T13" r="T14" b="T15"/>
              <a:pathLst>
                <a:path w="31" h="19">
                  <a:moveTo>
                    <a:pt x="0" y="18"/>
                  </a:moveTo>
                  <a:lnTo>
                    <a:pt x="29" y="0"/>
                  </a:lnTo>
                  <a:lnTo>
                    <a:pt x="30" y="16"/>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16" name="Freeform 213"/>
            <p:cNvSpPr>
              <a:spLocks/>
            </p:cNvSpPr>
            <p:nvPr/>
          </p:nvSpPr>
          <p:spPr bwMode="auto">
            <a:xfrm>
              <a:off x="2224" y="1887"/>
              <a:ext cx="32" cy="19"/>
            </a:xfrm>
            <a:custGeom>
              <a:avLst/>
              <a:gdLst>
                <a:gd name="T0" fmla="*/ 0 w 32"/>
                <a:gd name="T1" fmla="*/ 1 h 19"/>
                <a:gd name="T2" fmla="*/ 1 w 32"/>
                <a:gd name="T3" fmla="*/ 18 h 19"/>
                <a:gd name="T4" fmla="*/ 31 w 32"/>
                <a:gd name="T5" fmla="*/ 16 h 19"/>
                <a:gd name="T6" fmla="*/ 30 w 32"/>
                <a:gd name="T7" fmla="*/ 0 h 19"/>
                <a:gd name="T8" fmla="*/ 0 w 32"/>
                <a:gd name="T9" fmla="*/ 1 h 19"/>
                <a:gd name="T10" fmla="*/ 0 60000 65536"/>
                <a:gd name="T11" fmla="*/ 0 60000 65536"/>
                <a:gd name="T12" fmla="*/ 0 60000 65536"/>
                <a:gd name="T13" fmla="*/ 0 60000 65536"/>
                <a:gd name="T14" fmla="*/ 0 60000 65536"/>
                <a:gd name="T15" fmla="*/ 0 w 32"/>
                <a:gd name="T16" fmla="*/ 0 h 19"/>
                <a:gd name="T17" fmla="*/ 32 w 32"/>
                <a:gd name="T18" fmla="*/ 19 h 19"/>
              </a:gdLst>
              <a:ahLst/>
              <a:cxnLst>
                <a:cxn ang="T10">
                  <a:pos x="T0" y="T1"/>
                </a:cxn>
                <a:cxn ang="T11">
                  <a:pos x="T2" y="T3"/>
                </a:cxn>
                <a:cxn ang="T12">
                  <a:pos x="T4" y="T5"/>
                </a:cxn>
                <a:cxn ang="T13">
                  <a:pos x="T6" y="T7"/>
                </a:cxn>
                <a:cxn ang="T14">
                  <a:pos x="T8" y="T9"/>
                </a:cxn>
              </a:cxnLst>
              <a:rect l="T15" t="T16" r="T17" b="T18"/>
              <a:pathLst>
                <a:path w="32" h="19">
                  <a:moveTo>
                    <a:pt x="0" y="1"/>
                  </a:moveTo>
                  <a:lnTo>
                    <a:pt x="1" y="18"/>
                  </a:lnTo>
                  <a:lnTo>
                    <a:pt x="31" y="16"/>
                  </a:lnTo>
                  <a:lnTo>
                    <a:pt x="30" y="0"/>
                  </a:lnTo>
                  <a:lnTo>
                    <a:pt x="0" y="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17" name="Freeform 214"/>
            <p:cNvSpPr>
              <a:spLocks/>
            </p:cNvSpPr>
            <p:nvPr/>
          </p:nvSpPr>
          <p:spPr bwMode="auto">
            <a:xfrm>
              <a:off x="2253" y="1884"/>
              <a:ext cx="31" cy="21"/>
            </a:xfrm>
            <a:custGeom>
              <a:avLst/>
              <a:gdLst>
                <a:gd name="T0" fmla="*/ 0 w 31"/>
                <a:gd name="T1" fmla="*/ 1 h 21"/>
                <a:gd name="T2" fmla="*/ 0 w 31"/>
                <a:gd name="T3" fmla="*/ 20 h 21"/>
                <a:gd name="T4" fmla="*/ 30 w 31"/>
                <a:gd name="T5" fmla="*/ 0 h 21"/>
                <a:gd name="T6" fmla="*/ 0 w 31"/>
                <a:gd name="T7" fmla="*/ 1 h 21"/>
                <a:gd name="T8" fmla="*/ 0 60000 65536"/>
                <a:gd name="T9" fmla="*/ 0 60000 65536"/>
                <a:gd name="T10" fmla="*/ 0 60000 65536"/>
                <a:gd name="T11" fmla="*/ 0 60000 65536"/>
                <a:gd name="T12" fmla="*/ 0 w 31"/>
                <a:gd name="T13" fmla="*/ 0 h 21"/>
                <a:gd name="T14" fmla="*/ 31 w 31"/>
                <a:gd name="T15" fmla="*/ 21 h 21"/>
              </a:gdLst>
              <a:ahLst/>
              <a:cxnLst>
                <a:cxn ang="T8">
                  <a:pos x="T0" y="T1"/>
                </a:cxn>
                <a:cxn ang="T9">
                  <a:pos x="T2" y="T3"/>
                </a:cxn>
                <a:cxn ang="T10">
                  <a:pos x="T4" y="T5"/>
                </a:cxn>
                <a:cxn ang="T11">
                  <a:pos x="T6" y="T7"/>
                </a:cxn>
              </a:cxnLst>
              <a:rect l="T12" t="T13" r="T14" b="T15"/>
              <a:pathLst>
                <a:path w="31" h="21">
                  <a:moveTo>
                    <a:pt x="0" y="1"/>
                  </a:moveTo>
                  <a:lnTo>
                    <a:pt x="0" y="20"/>
                  </a:lnTo>
                  <a:lnTo>
                    <a:pt x="30" y="0"/>
                  </a:lnTo>
                  <a:lnTo>
                    <a:pt x="0" y="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18" name="Freeform 215"/>
            <p:cNvSpPr>
              <a:spLocks/>
            </p:cNvSpPr>
            <p:nvPr/>
          </p:nvSpPr>
          <p:spPr bwMode="auto">
            <a:xfrm>
              <a:off x="2255" y="1884"/>
              <a:ext cx="29" cy="21"/>
            </a:xfrm>
            <a:custGeom>
              <a:avLst/>
              <a:gdLst>
                <a:gd name="T0" fmla="*/ 0 w 29"/>
                <a:gd name="T1" fmla="*/ 20 h 21"/>
                <a:gd name="T2" fmla="*/ 27 w 29"/>
                <a:gd name="T3" fmla="*/ 0 h 21"/>
                <a:gd name="T4" fmla="*/ 28 w 29"/>
                <a:gd name="T5" fmla="*/ 18 h 21"/>
                <a:gd name="T6" fmla="*/ 0 w 29"/>
                <a:gd name="T7" fmla="*/ 20 h 21"/>
                <a:gd name="T8" fmla="*/ 0 60000 65536"/>
                <a:gd name="T9" fmla="*/ 0 60000 65536"/>
                <a:gd name="T10" fmla="*/ 0 60000 65536"/>
                <a:gd name="T11" fmla="*/ 0 60000 65536"/>
                <a:gd name="T12" fmla="*/ 0 w 29"/>
                <a:gd name="T13" fmla="*/ 0 h 21"/>
                <a:gd name="T14" fmla="*/ 29 w 29"/>
                <a:gd name="T15" fmla="*/ 21 h 21"/>
              </a:gdLst>
              <a:ahLst/>
              <a:cxnLst>
                <a:cxn ang="T8">
                  <a:pos x="T0" y="T1"/>
                </a:cxn>
                <a:cxn ang="T9">
                  <a:pos x="T2" y="T3"/>
                </a:cxn>
                <a:cxn ang="T10">
                  <a:pos x="T4" y="T5"/>
                </a:cxn>
                <a:cxn ang="T11">
                  <a:pos x="T6" y="T7"/>
                </a:cxn>
              </a:cxnLst>
              <a:rect l="T12" t="T13" r="T14" b="T15"/>
              <a:pathLst>
                <a:path w="29" h="21">
                  <a:moveTo>
                    <a:pt x="0" y="20"/>
                  </a:moveTo>
                  <a:lnTo>
                    <a:pt x="27" y="0"/>
                  </a:lnTo>
                  <a:lnTo>
                    <a:pt x="28" y="18"/>
                  </a:lnTo>
                  <a:lnTo>
                    <a:pt x="0"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19" name="Freeform 216"/>
            <p:cNvSpPr>
              <a:spLocks/>
            </p:cNvSpPr>
            <p:nvPr/>
          </p:nvSpPr>
          <p:spPr bwMode="auto">
            <a:xfrm>
              <a:off x="2253" y="1884"/>
              <a:ext cx="31" cy="21"/>
            </a:xfrm>
            <a:custGeom>
              <a:avLst/>
              <a:gdLst>
                <a:gd name="T0" fmla="*/ 0 w 31"/>
                <a:gd name="T1" fmla="*/ 1 h 21"/>
                <a:gd name="T2" fmla="*/ 0 w 31"/>
                <a:gd name="T3" fmla="*/ 20 h 21"/>
                <a:gd name="T4" fmla="*/ 30 w 31"/>
                <a:gd name="T5" fmla="*/ 18 h 21"/>
                <a:gd name="T6" fmla="*/ 29 w 31"/>
                <a:gd name="T7" fmla="*/ 0 h 21"/>
                <a:gd name="T8" fmla="*/ 0 w 31"/>
                <a:gd name="T9" fmla="*/ 1 h 21"/>
                <a:gd name="T10" fmla="*/ 0 60000 65536"/>
                <a:gd name="T11" fmla="*/ 0 60000 65536"/>
                <a:gd name="T12" fmla="*/ 0 60000 65536"/>
                <a:gd name="T13" fmla="*/ 0 60000 65536"/>
                <a:gd name="T14" fmla="*/ 0 60000 65536"/>
                <a:gd name="T15" fmla="*/ 0 w 31"/>
                <a:gd name="T16" fmla="*/ 0 h 21"/>
                <a:gd name="T17" fmla="*/ 31 w 31"/>
                <a:gd name="T18" fmla="*/ 21 h 21"/>
              </a:gdLst>
              <a:ahLst/>
              <a:cxnLst>
                <a:cxn ang="T10">
                  <a:pos x="T0" y="T1"/>
                </a:cxn>
                <a:cxn ang="T11">
                  <a:pos x="T2" y="T3"/>
                </a:cxn>
                <a:cxn ang="T12">
                  <a:pos x="T4" y="T5"/>
                </a:cxn>
                <a:cxn ang="T13">
                  <a:pos x="T6" y="T7"/>
                </a:cxn>
                <a:cxn ang="T14">
                  <a:pos x="T8" y="T9"/>
                </a:cxn>
              </a:cxnLst>
              <a:rect l="T15" t="T16" r="T17" b="T18"/>
              <a:pathLst>
                <a:path w="31" h="21">
                  <a:moveTo>
                    <a:pt x="0" y="1"/>
                  </a:moveTo>
                  <a:lnTo>
                    <a:pt x="0" y="20"/>
                  </a:lnTo>
                  <a:lnTo>
                    <a:pt x="30" y="18"/>
                  </a:lnTo>
                  <a:lnTo>
                    <a:pt x="29" y="0"/>
                  </a:lnTo>
                  <a:lnTo>
                    <a:pt x="0" y="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20" name="Freeform 217"/>
            <p:cNvSpPr>
              <a:spLocks/>
            </p:cNvSpPr>
            <p:nvPr/>
          </p:nvSpPr>
          <p:spPr bwMode="auto">
            <a:xfrm>
              <a:off x="2283" y="1882"/>
              <a:ext cx="30" cy="21"/>
            </a:xfrm>
            <a:custGeom>
              <a:avLst/>
              <a:gdLst>
                <a:gd name="T0" fmla="*/ 0 w 30"/>
                <a:gd name="T1" fmla="*/ 1 h 21"/>
                <a:gd name="T2" fmla="*/ 0 w 30"/>
                <a:gd name="T3" fmla="*/ 20 h 21"/>
                <a:gd name="T4" fmla="*/ 29 w 30"/>
                <a:gd name="T5" fmla="*/ 0 h 21"/>
                <a:gd name="T6" fmla="*/ 0 w 30"/>
                <a:gd name="T7" fmla="*/ 1 h 21"/>
                <a:gd name="T8" fmla="*/ 0 60000 65536"/>
                <a:gd name="T9" fmla="*/ 0 60000 65536"/>
                <a:gd name="T10" fmla="*/ 0 60000 65536"/>
                <a:gd name="T11" fmla="*/ 0 60000 65536"/>
                <a:gd name="T12" fmla="*/ 0 w 30"/>
                <a:gd name="T13" fmla="*/ 0 h 21"/>
                <a:gd name="T14" fmla="*/ 30 w 30"/>
                <a:gd name="T15" fmla="*/ 21 h 21"/>
              </a:gdLst>
              <a:ahLst/>
              <a:cxnLst>
                <a:cxn ang="T8">
                  <a:pos x="T0" y="T1"/>
                </a:cxn>
                <a:cxn ang="T9">
                  <a:pos x="T2" y="T3"/>
                </a:cxn>
                <a:cxn ang="T10">
                  <a:pos x="T4" y="T5"/>
                </a:cxn>
                <a:cxn ang="T11">
                  <a:pos x="T6" y="T7"/>
                </a:cxn>
              </a:cxnLst>
              <a:rect l="T12" t="T13" r="T14" b="T15"/>
              <a:pathLst>
                <a:path w="30" h="21">
                  <a:moveTo>
                    <a:pt x="0" y="1"/>
                  </a:moveTo>
                  <a:lnTo>
                    <a:pt x="0" y="20"/>
                  </a:lnTo>
                  <a:lnTo>
                    <a:pt x="29" y="0"/>
                  </a:lnTo>
                  <a:lnTo>
                    <a:pt x="0" y="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21" name="Freeform 218"/>
            <p:cNvSpPr>
              <a:spLocks/>
            </p:cNvSpPr>
            <p:nvPr/>
          </p:nvSpPr>
          <p:spPr bwMode="auto">
            <a:xfrm>
              <a:off x="2283" y="1882"/>
              <a:ext cx="31" cy="21"/>
            </a:xfrm>
            <a:custGeom>
              <a:avLst/>
              <a:gdLst>
                <a:gd name="T0" fmla="*/ 0 w 31"/>
                <a:gd name="T1" fmla="*/ 20 h 21"/>
                <a:gd name="T2" fmla="*/ 29 w 31"/>
                <a:gd name="T3" fmla="*/ 0 h 21"/>
                <a:gd name="T4" fmla="*/ 30 w 31"/>
                <a:gd name="T5" fmla="*/ 18 h 21"/>
                <a:gd name="T6" fmla="*/ 0 w 31"/>
                <a:gd name="T7" fmla="*/ 20 h 21"/>
                <a:gd name="T8" fmla="*/ 0 60000 65536"/>
                <a:gd name="T9" fmla="*/ 0 60000 65536"/>
                <a:gd name="T10" fmla="*/ 0 60000 65536"/>
                <a:gd name="T11" fmla="*/ 0 60000 65536"/>
                <a:gd name="T12" fmla="*/ 0 w 31"/>
                <a:gd name="T13" fmla="*/ 0 h 21"/>
                <a:gd name="T14" fmla="*/ 31 w 31"/>
                <a:gd name="T15" fmla="*/ 21 h 21"/>
              </a:gdLst>
              <a:ahLst/>
              <a:cxnLst>
                <a:cxn ang="T8">
                  <a:pos x="T0" y="T1"/>
                </a:cxn>
                <a:cxn ang="T9">
                  <a:pos x="T2" y="T3"/>
                </a:cxn>
                <a:cxn ang="T10">
                  <a:pos x="T4" y="T5"/>
                </a:cxn>
                <a:cxn ang="T11">
                  <a:pos x="T6" y="T7"/>
                </a:cxn>
              </a:cxnLst>
              <a:rect l="T12" t="T13" r="T14" b="T15"/>
              <a:pathLst>
                <a:path w="31" h="21">
                  <a:moveTo>
                    <a:pt x="0" y="20"/>
                  </a:moveTo>
                  <a:lnTo>
                    <a:pt x="29" y="0"/>
                  </a:lnTo>
                  <a:lnTo>
                    <a:pt x="30" y="18"/>
                  </a:lnTo>
                  <a:lnTo>
                    <a:pt x="0"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22" name="Freeform 219"/>
            <p:cNvSpPr>
              <a:spLocks/>
            </p:cNvSpPr>
            <p:nvPr/>
          </p:nvSpPr>
          <p:spPr bwMode="auto">
            <a:xfrm>
              <a:off x="2283" y="1882"/>
              <a:ext cx="31" cy="21"/>
            </a:xfrm>
            <a:custGeom>
              <a:avLst/>
              <a:gdLst>
                <a:gd name="T0" fmla="*/ 0 w 31"/>
                <a:gd name="T1" fmla="*/ 1 h 21"/>
                <a:gd name="T2" fmla="*/ 0 w 31"/>
                <a:gd name="T3" fmla="*/ 20 h 21"/>
                <a:gd name="T4" fmla="*/ 30 w 31"/>
                <a:gd name="T5" fmla="*/ 18 h 21"/>
                <a:gd name="T6" fmla="*/ 29 w 31"/>
                <a:gd name="T7" fmla="*/ 0 h 21"/>
                <a:gd name="T8" fmla="*/ 0 w 31"/>
                <a:gd name="T9" fmla="*/ 1 h 21"/>
                <a:gd name="T10" fmla="*/ 0 60000 65536"/>
                <a:gd name="T11" fmla="*/ 0 60000 65536"/>
                <a:gd name="T12" fmla="*/ 0 60000 65536"/>
                <a:gd name="T13" fmla="*/ 0 60000 65536"/>
                <a:gd name="T14" fmla="*/ 0 60000 65536"/>
                <a:gd name="T15" fmla="*/ 0 w 31"/>
                <a:gd name="T16" fmla="*/ 0 h 21"/>
                <a:gd name="T17" fmla="*/ 31 w 31"/>
                <a:gd name="T18" fmla="*/ 21 h 21"/>
              </a:gdLst>
              <a:ahLst/>
              <a:cxnLst>
                <a:cxn ang="T10">
                  <a:pos x="T0" y="T1"/>
                </a:cxn>
                <a:cxn ang="T11">
                  <a:pos x="T2" y="T3"/>
                </a:cxn>
                <a:cxn ang="T12">
                  <a:pos x="T4" y="T5"/>
                </a:cxn>
                <a:cxn ang="T13">
                  <a:pos x="T6" y="T7"/>
                </a:cxn>
                <a:cxn ang="T14">
                  <a:pos x="T8" y="T9"/>
                </a:cxn>
              </a:cxnLst>
              <a:rect l="T15" t="T16" r="T17" b="T18"/>
              <a:pathLst>
                <a:path w="31" h="21">
                  <a:moveTo>
                    <a:pt x="0" y="1"/>
                  </a:moveTo>
                  <a:lnTo>
                    <a:pt x="0" y="20"/>
                  </a:lnTo>
                  <a:lnTo>
                    <a:pt x="30" y="18"/>
                  </a:lnTo>
                  <a:lnTo>
                    <a:pt x="29" y="0"/>
                  </a:lnTo>
                  <a:lnTo>
                    <a:pt x="0" y="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23" name="Freeform 220"/>
            <p:cNvSpPr>
              <a:spLocks/>
            </p:cNvSpPr>
            <p:nvPr/>
          </p:nvSpPr>
          <p:spPr bwMode="auto">
            <a:xfrm>
              <a:off x="2312" y="1881"/>
              <a:ext cx="32" cy="20"/>
            </a:xfrm>
            <a:custGeom>
              <a:avLst/>
              <a:gdLst>
                <a:gd name="T0" fmla="*/ 0 w 32"/>
                <a:gd name="T1" fmla="*/ 0 h 20"/>
                <a:gd name="T2" fmla="*/ 0 w 32"/>
                <a:gd name="T3" fmla="*/ 19 h 20"/>
                <a:gd name="T4" fmla="*/ 31 w 32"/>
                <a:gd name="T5" fmla="*/ 0 h 20"/>
                <a:gd name="T6" fmla="*/ 0 w 32"/>
                <a:gd name="T7" fmla="*/ 0 h 20"/>
                <a:gd name="T8" fmla="*/ 0 60000 65536"/>
                <a:gd name="T9" fmla="*/ 0 60000 65536"/>
                <a:gd name="T10" fmla="*/ 0 60000 65536"/>
                <a:gd name="T11" fmla="*/ 0 60000 65536"/>
                <a:gd name="T12" fmla="*/ 0 w 32"/>
                <a:gd name="T13" fmla="*/ 0 h 20"/>
                <a:gd name="T14" fmla="*/ 32 w 32"/>
                <a:gd name="T15" fmla="*/ 20 h 20"/>
              </a:gdLst>
              <a:ahLst/>
              <a:cxnLst>
                <a:cxn ang="T8">
                  <a:pos x="T0" y="T1"/>
                </a:cxn>
                <a:cxn ang="T9">
                  <a:pos x="T2" y="T3"/>
                </a:cxn>
                <a:cxn ang="T10">
                  <a:pos x="T4" y="T5"/>
                </a:cxn>
                <a:cxn ang="T11">
                  <a:pos x="T6" y="T7"/>
                </a:cxn>
              </a:cxnLst>
              <a:rect l="T12" t="T13" r="T14" b="T15"/>
              <a:pathLst>
                <a:path w="32" h="20">
                  <a:moveTo>
                    <a:pt x="0" y="0"/>
                  </a:moveTo>
                  <a:lnTo>
                    <a:pt x="0" y="19"/>
                  </a:lnTo>
                  <a:lnTo>
                    <a:pt x="31"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24" name="Freeform 221"/>
            <p:cNvSpPr>
              <a:spLocks/>
            </p:cNvSpPr>
            <p:nvPr/>
          </p:nvSpPr>
          <p:spPr bwMode="auto">
            <a:xfrm>
              <a:off x="2313" y="1881"/>
              <a:ext cx="32" cy="20"/>
            </a:xfrm>
            <a:custGeom>
              <a:avLst/>
              <a:gdLst>
                <a:gd name="T0" fmla="*/ 0 w 32"/>
                <a:gd name="T1" fmla="*/ 19 h 20"/>
                <a:gd name="T2" fmla="*/ 30 w 32"/>
                <a:gd name="T3" fmla="*/ 0 h 20"/>
                <a:gd name="T4" fmla="*/ 31 w 32"/>
                <a:gd name="T5" fmla="*/ 18 h 20"/>
                <a:gd name="T6" fmla="*/ 0 w 32"/>
                <a:gd name="T7" fmla="*/ 19 h 20"/>
                <a:gd name="T8" fmla="*/ 0 60000 65536"/>
                <a:gd name="T9" fmla="*/ 0 60000 65536"/>
                <a:gd name="T10" fmla="*/ 0 60000 65536"/>
                <a:gd name="T11" fmla="*/ 0 60000 65536"/>
                <a:gd name="T12" fmla="*/ 0 w 32"/>
                <a:gd name="T13" fmla="*/ 0 h 20"/>
                <a:gd name="T14" fmla="*/ 32 w 32"/>
                <a:gd name="T15" fmla="*/ 20 h 20"/>
              </a:gdLst>
              <a:ahLst/>
              <a:cxnLst>
                <a:cxn ang="T8">
                  <a:pos x="T0" y="T1"/>
                </a:cxn>
                <a:cxn ang="T9">
                  <a:pos x="T2" y="T3"/>
                </a:cxn>
                <a:cxn ang="T10">
                  <a:pos x="T4" y="T5"/>
                </a:cxn>
                <a:cxn ang="T11">
                  <a:pos x="T6" y="T7"/>
                </a:cxn>
              </a:cxnLst>
              <a:rect l="T12" t="T13" r="T14" b="T15"/>
              <a:pathLst>
                <a:path w="32" h="20">
                  <a:moveTo>
                    <a:pt x="0" y="19"/>
                  </a:moveTo>
                  <a:lnTo>
                    <a:pt x="30" y="0"/>
                  </a:lnTo>
                  <a:lnTo>
                    <a:pt x="31"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25" name="Freeform 222"/>
            <p:cNvSpPr>
              <a:spLocks/>
            </p:cNvSpPr>
            <p:nvPr/>
          </p:nvSpPr>
          <p:spPr bwMode="auto">
            <a:xfrm>
              <a:off x="2312" y="1881"/>
              <a:ext cx="33" cy="20"/>
            </a:xfrm>
            <a:custGeom>
              <a:avLst/>
              <a:gdLst>
                <a:gd name="T0" fmla="*/ 0 w 33"/>
                <a:gd name="T1" fmla="*/ 0 h 20"/>
                <a:gd name="T2" fmla="*/ 0 w 33"/>
                <a:gd name="T3" fmla="*/ 19 h 20"/>
                <a:gd name="T4" fmla="*/ 32 w 33"/>
                <a:gd name="T5" fmla="*/ 18 h 20"/>
                <a:gd name="T6" fmla="*/ 31 w 33"/>
                <a:gd name="T7" fmla="*/ 0 h 20"/>
                <a:gd name="T8" fmla="*/ 0 w 33"/>
                <a:gd name="T9" fmla="*/ 0 h 20"/>
                <a:gd name="T10" fmla="*/ 0 60000 65536"/>
                <a:gd name="T11" fmla="*/ 0 60000 65536"/>
                <a:gd name="T12" fmla="*/ 0 60000 65536"/>
                <a:gd name="T13" fmla="*/ 0 60000 65536"/>
                <a:gd name="T14" fmla="*/ 0 60000 65536"/>
                <a:gd name="T15" fmla="*/ 0 w 33"/>
                <a:gd name="T16" fmla="*/ 0 h 20"/>
                <a:gd name="T17" fmla="*/ 33 w 33"/>
                <a:gd name="T18" fmla="*/ 20 h 20"/>
              </a:gdLst>
              <a:ahLst/>
              <a:cxnLst>
                <a:cxn ang="T10">
                  <a:pos x="T0" y="T1"/>
                </a:cxn>
                <a:cxn ang="T11">
                  <a:pos x="T2" y="T3"/>
                </a:cxn>
                <a:cxn ang="T12">
                  <a:pos x="T4" y="T5"/>
                </a:cxn>
                <a:cxn ang="T13">
                  <a:pos x="T6" y="T7"/>
                </a:cxn>
                <a:cxn ang="T14">
                  <a:pos x="T8" y="T9"/>
                </a:cxn>
              </a:cxnLst>
              <a:rect l="T15" t="T16" r="T17" b="T18"/>
              <a:pathLst>
                <a:path w="33" h="20">
                  <a:moveTo>
                    <a:pt x="0" y="0"/>
                  </a:moveTo>
                  <a:lnTo>
                    <a:pt x="0" y="19"/>
                  </a:lnTo>
                  <a:lnTo>
                    <a:pt x="32" y="18"/>
                  </a:lnTo>
                  <a:lnTo>
                    <a:pt x="31"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26" name="Freeform 223"/>
            <p:cNvSpPr>
              <a:spLocks/>
            </p:cNvSpPr>
            <p:nvPr/>
          </p:nvSpPr>
          <p:spPr bwMode="auto">
            <a:xfrm>
              <a:off x="2343" y="1881"/>
              <a:ext cx="32" cy="20"/>
            </a:xfrm>
            <a:custGeom>
              <a:avLst/>
              <a:gdLst>
                <a:gd name="T0" fmla="*/ 0 w 32"/>
                <a:gd name="T1" fmla="*/ 0 h 20"/>
                <a:gd name="T2" fmla="*/ 0 w 32"/>
                <a:gd name="T3" fmla="*/ 19 h 20"/>
                <a:gd name="T4" fmla="*/ 31 w 32"/>
                <a:gd name="T5" fmla="*/ 0 h 20"/>
                <a:gd name="T6" fmla="*/ 0 w 32"/>
                <a:gd name="T7" fmla="*/ 0 h 20"/>
                <a:gd name="T8" fmla="*/ 0 60000 65536"/>
                <a:gd name="T9" fmla="*/ 0 60000 65536"/>
                <a:gd name="T10" fmla="*/ 0 60000 65536"/>
                <a:gd name="T11" fmla="*/ 0 60000 65536"/>
                <a:gd name="T12" fmla="*/ 0 w 32"/>
                <a:gd name="T13" fmla="*/ 0 h 20"/>
                <a:gd name="T14" fmla="*/ 32 w 32"/>
                <a:gd name="T15" fmla="*/ 20 h 20"/>
              </a:gdLst>
              <a:ahLst/>
              <a:cxnLst>
                <a:cxn ang="T8">
                  <a:pos x="T0" y="T1"/>
                </a:cxn>
                <a:cxn ang="T9">
                  <a:pos x="T2" y="T3"/>
                </a:cxn>
                <a:cxn ang="T10">
                  <a:pos x="T4" y="T5"/>
                </a:cxn>
                <a:cxn ang="T11">
                  <a:pos x="T6" y="T7"/>
                </a:cxn>
              </a:cxnLst>
              <a:rect l="T12" t="T13" r="T14" b="T15"/>
              <a:pathLst>
                <a:path w="32" h="20">
                  <a:moveTo>
                    <a:pt x="0" y="0"/>
                  </a:moveTo>
                  <a:lnTo>
                    <a:pt x="0" y="19"/>
                  </a:lnTo>
                  <a:lnTo>
                    <a:pt x="31"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27" name="Freeform 224"/>
            <p:cNvSpPr>
              <a:spLocks/>
            </p:cNvSpPr>
            <p:nvPr/>
          </p:nvSpPr>
          <p:spPr bwMode="auto">
            <a:xfrm>
              <a:off x="2344" y="1881"/>
              <a:ext cx="31" cy="20"/>
            </a:xfrm>
            <a:custGeom>
              <a:avLst/>
              <a:gdLst>
                <a:gd name="T0" fmla="*/ 0 w 31"/>
                <a:gd name="T1" fmla="*/ 19 h 20"/>
                <a:gd name="T2" fmla="*/ 29 w 31"/>
                <a:gd name="T3" fmla="*/ 0 h 20"/>
                <a:gd name="T4" fmla="*/ 30 w 31"/>
                <a:gd name="T5" fmla="*/ 17 h 20"/>
                <a:gd name="T6" fmla="*/ 0 w 31"/>
                <a:gd name="T7" fmla="*/ 19 h 20"/>
                <a:gd name="T8" fmla="*/ 0 60000 65536"/>
                <a:gd name="T9" fmla="*/ 0 60000 65536"/>
                <a:gd name="T10" fmla="*/ 0 60000 65536"/>
                <a:gd name="T11" fmla="*/ 0 60000 65536"/>
                <a:gd name="T12" fmla="*/ 0 w 31"/>
                <a:gd name="T13" fmla="*/ 0 h 20"/>
                <a:gd name="T14" fmla="*/ 31 w 31"/>
                <a:gd name="T15" fmla="*/ 20 h 20"/>
              </a:gdLst>
              <a:ahLst/>
              <a:cxnLst>
                <a:cxn ang="T8">
                  <a:pos x="T0" y="T1"/>
                </a:cxn>
                <a:cxn ang="T9">
                  <a:pos x="T2" y="T3"/>
                </a:cxn>
                <a:cxn ang="T10">
                  <a:pos x="T4" y="T5"/>
                </a:cxn>
                <a:cxn ang="T11">
                  <a:pos x="T6" y="T7"/>
                </a:cxn>
              </a:cxnLst>
              <a:rect l="T12" t="T13" r="T14" b="T15"/>
              <a:pathLst>
                <a:path w="31" h="20">
                  <a:moveTo>
                    <a:pt x="0" y="19"/>
                  </a:moveTo>
                  <a:lnTo>
                    <a:pt x="29" y="0"/>
                  </a:lnTo>
                  <a:lnTo>
                    <a:pt x="30" y="17"/>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28" name="Freeform 225"/>
            <p:cNvSpPr>
              <a:spLocks/>
            </p:cNvSpPr>
            <p:nvPr/>
          </p:nvSpPr>
          <p:spPr bwMode="auto">
            <a:xfrm>
              <a:off x="2343" y="1881"/>
              <a:ext cx="32" cy="20"/>
            </a:xfrm>
            <a:custGeom>
              <a:avLst/>
              <a:gdLst>
                <a:gd name="T0" fmla="*/ 0 w 32"/>
                <a:gd name="T1" fmla="*/ 0 h 20"/>
                <a:gd name="T2" fmla="*/ 0 w 32"/>
                <a:gd name="T3" fmla="*/ 19 h 20"/>
                <a:gd name="T4" fmla="*/ 31 w 32"/>
                <a:gd name="T5" fmla="*/ 17 h 20"/>
                <a:gd name="T6" fmla="*/ 30 w 32"/>
                <a:gd name="T7" fmla="*/ 0 h 20"/>
                <a:gd name="T8" fmla="*/ 0 w 32"/>
                <a:gd name="T9" fmla="*/ 0 h 20"/>
                <a:gd name="T10" fmla="*/ 0 60000 65536"/>
                <a:gd name="T11" fmla="*/ 0 60000 65536"/>
                <a:gd name="T12" fmla="*/ 0 60000 65536"/>
                <a:gd name="T13" fmla="*/ 0 60000 65536"/>
                <a:gd name="T14" fmla="*/ 0 60000 65536"/>
                <a:gd name="T15" fmla="*/ 0 w 32"/>
                <a:gd name="T16" fmla="*/ 0 h 20"/>
                <a:gd name="T17" fmla="*/ 32 w 32"/>
                <a:gd name="T18" fmla="*/ 20 h 20"/>
              </a:gdLst>
              <a:ahLst/>
              <a:cxnLst>
                <a:cxn ang="T10">
                  <a:pos x="T0" y="T1"/>
                </a:cxn>
                <a:cxn ang="T11">
                  <a:pos x="T2" y="T3"/>
                </a:cxn>
                <a:cxn ang="T12">
                  <a:pos x="T4" y="T5"/>
                </a:cxn>
                <a:cxn ang="T13">
                  <a:pos x="T6" y="T7"/>
                </a:cxn>
                <a:cxn ang="T14">
                  <a:pos x="T8" y="T9"/>
                </a:cxn>
              </a:cxnLst>
              <a:rect l="T15" t="T16" r="T17" b="T18"/>
              <a:pathLst>
                <a:path w="32" h="20">
                  <a:moveTo>
                    <a:pt x="0" y="0"/>
                  </a:moveTo>
                  <a:lnTo>
                    <a:pt x="0" y="19"/>
                  </a:lnTo>
                  <a:lnTo>
                    <a:pt x="31" y="17"/>
                  </a:lnTo>
                  <a:lnTo>
                    <a:pt x="30"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29" name="Freeform 226"/>
            <p:cNvSpPr>
              <a:spLocks/>
            </p:cNvSpPr>
            <p:nvPr/>
          </p:nvSpPr>
          <p:spPr bwMode="auto">
            <a:xfrm>
              <a:off x="2374" y="1879"/>
              <a:ext cx="35" cy="20"/>
            </a:xfrm>
            <a:custGeom>
              <a:avLst/>
              <a:gdLst>
                <a:gd name="T0" fmla="*/ 0 w 35"/>
                <a:gd name="T1" fmla="*/ 1 h 20"/>
                <a:gd name="T2" fmla="*/ 1 w 35"/>
                <a:gd name="T3" fmla="*/ 19 h 20"/>
                <a:gd name="T4" fmla="*/ 34 w 35"/>
                <a:gd name="T5" fmla="*/ 0 h 20"/>
                <a:gd name="T6" fmla="*/ 0 w 35"/>
                <a:gd name="T7" fmla="*/ 1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1"/>
                  </a:moveTo>
                  <a:lnTo>
                    <a:pt x="1" y="19"/>
                  </a:lnTo>
                  <a:lnTo>
                    <a:pt x="34" y="0"/>
                  </a:lnTo>
                  <a:lnTo>
                    <a:pt x="0" y="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0" name="Freeform 227"/>
            <p:cNvSpPr>
              <a:spLocks/>
            </p:cNvSpPr>
            <p:nvPr/>
          </p:nvSpPr>
          <p:spPr bwMode="auto">
            <a:xfrm>
              <a:off x="2374" y="1879"/>
              <a:ext cx="35" cy="20"/>
            </a:xfrm>
            <a:custGeom>
              <a:avLst/>
              <a:gdLst>
                <a:gd name="T0" fmla="*/ 0 w 35"/>
                <a:gd name="T1" fmla="*/ 19 h 20"/>
                <a:gd name="T2" fmla="*/ 32 w 35"/>
                <a:gd name="T3" fmla="*/ 0 h 20"/>
                <a:gd name="T4" fmla="*/ 34 w 35"/>
                <a:gd name="T5" fmla="*/ 18 h 20"/>
                <a:gd name="T6" fmla="*/ 0 w 35"/>
                <a:gd name="T7" fmla="*/ 19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19"/>
                  </a:moveTo>
                  <a:lnTo>
                    <a:pt x="32" y="0"/>
                  </a:lnTo>
                  <a:lnTo>
                    <a:pt x="34"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1" name="Freeform 228"/>
            <p:cNvSpPr>
              <a:spLocks/>
            </p:cNvSpPr>
            <p:nvPr/>
          </p:nvSpPr>
          <p:spPr bwMode="auto">
            <a:xfrm>
              <a:off x="2374" y="1879"/>
              <a:ext cx="35" cy="20"/>
            </a:xfrm>
            <a:custGeom>
              <a:avLst/>
              <a:gdLst>
                <a:gd name="T0" fmla="*/ 0 w 35"/>
                <a:gd name="T1" fmla="*/ 1 h 20"/>
                <a:gd name="T2" fmla="*/ 1 w 35"/>
                <a:gd name="T3" fmla="*/ 19 h 20"/>
                <a:gd name="T4" fmla="*/ 34 w 35"/>
                <a:gd name="T5" fmla="*/ 18 h 20"/>
                <a:gd name="T6" fmla="*/ 32 w 35"/>
                <a:gd name="T7" fmla="*/ 0 h 20"/>
                <a:gd name="T8" fmla="*/ 0 w 35"/>
                <a:gd name="T9" fmla="*/ 1 h 20"/>
                <a:gd name="T10" fmla="*/ 0 60000 65536"/>
                <a:gd name="T11" fmla="*/ 0 60000 65536"/>
                <a:gd name="T12" fmla="*/ 0 60000 65536"/>
                <a:gd name="T13" fmla="*/ 0 60000 65536"/>
                <a:gd name="T14" fmla="*/ 0 60000 65536"/>
                <a:gd name="T15" fmla="*/ 0 w 35"/>
                <a:gd name="T16" fmla="*/ 0 h 20"/>
                <a:gd name="T17" fmla="*/ 35 w 35"/>
                <a:gd name="T18" fmla="*/ 20 h 20"/>
              </a:gdLst>
              <a:ahLst/>
              <a:cxnLst>
                <a:cxn ang="T10">
                  <a:pos x="T0" y="T1"/>
                </a:cxn>
                <a:cxn ang="T11">
                  <a:pos x="T2" y="T3"/>
                </a:cxn>
                <a:cxn ang="T12">
                  <a:pos x="T4" y="T5"/>
                </a:cxn>
                <a:cxn ang="T13">
                  <a:pos x="T6" y="T7"/>
                </a:cxn>
                <a:cxn ang="T14">
                  <a:pos x="T8" y="T9"/>
                </a:cxn>
              </a:cxnLst>
              <a:rect l="T15" t="T16" r="T17" b="T18"/>
              <a:pathLst>
                <a:path w="35" h="20">
                  <a:moveTo>
                    <a:pt x="0" y="1"/>
                  </a:moveTo>
                  <a:lnTo>
                    <a:pt x="1" y="19"/>
                  </a:lnTo>
                  <a:lnTo>
                    <a:pt x="34" y="18"/>
                  </a:lnTo>
                  <a:lnTo>
                    <a:pt x="32" y="0"/>
                  </a:lnTo>
                  <a:lnTo>
                    <a:pt x="0" y="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32" name="Freeform 229"/>
            <p:cNvSpPr>
              <a:spLocks/>
            </p:cNvSpPr>
            <p:nvPr/>
          </p:nvSpPr>
          <p:spPr bwMode="auto">
            <a:xfrm>
              <a:off x="2408" y="1878"/>
              <a:ext cx="32" cy="20"/>
            </a:xfrm>
            <a:custGeom>
              <a:avLst/>
              <a:gdLst>
                <a:gd name="T0" fmla="*/ 0 w 32"/>
                <a:gd name="T1" fmla="*/ 0 h 20"/>
                <a:gd name="T2" fmla="*/ 0 w 32"/>
                <a:gd name="T3" fmla="*/ 19 h 20"/>
                <a:gd name="T4" fmla="*/ 31 w 32"/>
                <a:gd name="T5" fmla="*/ 0 h 20"/>
                <a:gd name="T6" fmla="*/ 0 w 32"/>
                <a:gd name="T7" fmla="*/ 0 h 20"/>
                <a:gd name="T8" fmla="*/ 0 60000 65536"/>
                <a:gd name="T9" fmla="*/ 0 60000 65536"/>
                <a:gd name="T10" fmla="*/ 0 60000 65536"/>
                <a:gd name="T11" fmla="*/ 0 60000 65536"/>
                <a:gd name="T12" fmla="*/ 0 w 32"/>
                <a:gd name="T13" fmla="*/ 0 h 20"/>
                <a:gd name="T14" fmla="*/ 32 w 32"/>
                <a:gd name="T15" fmla="*/ 20 h 20"/>
              </a:gdLst>
              <a:ahLst/>
              <a:cxnLst>
                <a:cxn ang="T8">
                  <a:pos x="T0" y="T1"/>
                </a:cxn>
                <a:cxn ang="T9">
                  <a:pos x="T2" y="T3"/>
                </a:cxn>
                <a:cxn ang="T10">
                  <a:pos x="T4" y="T5"/>
                </a:cxn>
                <a:cxn ang="T11">
                  <a:pos x="T6" y="T7"/>
                </a:cxn>
              </a:cxnLst>
              <a:rect l="T12" t="T13" r="T14" b="T15"/>
              <a:pathLst>
                <a:path w="32" h="20">
                  <a:moveTo>
                    <a:pt x="0" y="0"/>
                  </a:moveTo>
                  <a:lnTo>
                    <a:pt x="0" y="19"/>
                  </a:lnTo>
                  <a:lnTo>
                    <a:pt x="31"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3" name="Freeform 230"/>
            <p:cNvSpPr>
              <a:spLocks/>
            </p:cNvSpPr>
            <p:nvPr/>
          </p:nvSpPr>
          <p:spPr bwMode="auto">
            <a:xfrm>
              <a:off x="2408" y="1878"/>
              <a:ext cx="33" cy="20"/>
            </a:xfrm>
            <a:custGeom>
              <a:avLst/>
              <a:gdLst>
                <a:gd name="T0" fmla="*/ 0 w 33"/>
                <a:gd name="T1" fmla="*/ 19 h 20"/>
                <a:gd name="T2" fmla="*/ 31 w 33"/>
                <a:gd name="T3" fmla="*/ 0 h 20"/>
                <a:gd name="T4" fmla="*/ 32 w 33"/>
                <a:gd name="T5" fmla="*/ 18 h 20"/>
                <a:gd name="T6" fmla="*/ 0 w 33"/>
                <a:gd name="T7" fmla="*/ 19 h 20"/>
                <a:gd name="T8" fmla="*/ 0 60000 65536"/>
                <a:gd name="T9" fmla="*/ 0 60000 65536"/>
                <a:gd name="T10" fmla="*/ 0 60000 65536"/>
                <a:gd name="T11" fmla="*/ 0 60000 65536"/>
                <a:gd name="T12" fmla="*/ 0 w 33"/>
                <a:gd name="T13" fmla="*/ 0 h 20"/>
                <a:gd name="T14" fmla="*/ 33 w 33"/>
                <a:gd name="T15" fmla="*/ 20 h 20"/>
              </a:gdLst>
              <a:ahLst/>
              <a:cxnLst>
                <a:cxn ang="T8">
                  <a:pos x="T0" y="T1"/>
                </a:cxn>
                <a:cxn ang="T9">
                  <a:pos x="T2" y="T3"/>
                </a:cxn>
                <a:cxn ang="T10">
                  <a:pos x="T4" y="T5"/>
                </a:cxn>
                <a:cxn ang="T11">
                  <a:pos x="T6" y="T7"/>
                </a:cxn>
              </a:cxnLst>
              <a:rect l="T12" t="T13" r="T14" b="T15"/>
              <a:pathLst>
                <a:path w="33" h="20">
                  <a:moveTo>
                    <a:pt x="0" y="19"/>
                  </a:moveTo>
                  <a:lnTo>
                    <a:pt x="31" y="0"/>
                  </a:lnTo>
                  <a:lnTo>
                    <a:pt x="32"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4" name="Freeform 231"/>
            <p:cNvSpPr>
              <a:spLocks/>
            </p:cNvSpPr>
            <p:nvPr/>
          </p:nvSpPr>
          <p:spPr bwMode="auto">
            <a:xfrm>
              <a:off x="2408" y="1878"/>
              <a:ext cx="33" cy="20"/>
            </a:xfrm>
            <a:custGeom>
              <a:avLst/>
              <a:gdLst>
                <a:gd name="T0" fmla="*/ 0 w 33"/>
                <a:gd name="T1" fmla="*/ 0 h 20"/>
                <a:gd name="T2" fmla="*/ 0 w 33"/>
                <a:gd name="T3" fmla="*/ 19 h 20"/>
                <a:gd name="T4" fmla="*/ 32 w 33"/>
                <a:gd name="T5" fmla="*/ 18 h 20"/>
                <a:gd name="T6" fmla="*/ 31 w 33"/>
                <a:gd name="T7" fmla="*/ 0 h 20"/>
                <a:gd name="T8" fmla="*/ 0 w 33"/>
                <a:gd name="T9" fmla="*/ 0 h 20"/>
                <a:gd name="T10" fmla="*/ 0 60000 65536"/>
                <a:gd name="T11" fmla="*/ 0 60000 65536"/>
                <a:gd name="T12" fmla="*/ 0 60000 65536"/>
                <a:gd name="T13" fmla="*/ 0 60000 65536"/>
                <a:gd name="T14" fmla="*/ 0 60000 65536"/>
                <a:gd name="T15" fmla="*/ 0 w 33"/>
                <a:gd name="T16" fmla="*/ 0 h 20"/>
                <a:gd name="T17" fmla="*/ 33 w 33"/>
                <a:gd name="T18" fmla="*/ 20 h 20"/>
              </a:gdLst>
              <a:ahLst/>
              <a:cxnLst>
                <a:cxn ang="T10">
                  <a:pos x="T0" y="T1"/>
                </a:cxn>
                <a:cxn ang="T11">
                  <a:pos x="T2" y="T3"/>
                </a:cxn>
                <a:cxn ang="T12">
                  <a:pos x="T4" y="T5"/>
                </a:cxn>
                <a:cxn ang="T13">
                  <a:pos x="T6" y="T7"/>
                </a:cxn>
                <a:cxn ang="T14">
                  <a:pos x="T8" y="T9"/>
                </a:cxn>
              </a:cxnLst>
              <a:rect l="T15" t="T16" r="T17" b="T18"/>
              <a:pathLst>
                <a:path w="33" h="20">
                  <a:moveTo>
                    <a:pt x="0" y="0"/>
                  </a:moveTo>
                  <a:lnTo>
                    <a:pt x="0" y="19"/>
                  </a:lnTo>
                  <a:lnTo>
                    <a:pt x="32" y="18"/>
                  </a:lnTo>
                  <a:lnTo>
                    <a:pt x="31"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35" name="Freeform 232"/>
            <p:cNvSpPr>
              <a:spLocks/>
            </p:cNvSpPr>
            <p:nvPr/>
          </p:nvSpPr>
          <p:spPr bwMode="auto">
            <a:xfrm>
              <a:off x="2439" y="1877"/>
              <a:ext cx="33" cy="20"/>
            </a:xfrm>
            <a:custGeom>
              <a:avLst/>
              <a:gdLst>
                <a:gd name="T0" fmla="*/ 0 w 33"/>
                <a:gd name="T1" fmla="*/ 0 h 20"/>
                <a:gd name="T2" fmla="*/ 0 w 33"/>
                <a:gd name="T3" fmla="*/ 19 h 20"/>
                <a:gd name="T4" fmla="*/ 32 w 33"/>
                <a:gd name="T5" fmla="*/ 0 h 20"/>
                <a:gd name="T6" fmla="*/ 0 w 33"/>
                <a:gd name="T7" fmla="*/ 0 h 20"/>
                <a:gd name="T8" fmla="*/ 0 60000 65536"/>
                <a:gd name="T9" fmla="*/ 0 60000 65536"/>
                <a:gd name="T10" fmla="*/ 0 60000 65536"/>
                <a:gd name="T11" fmla="*/ 0 60000 65536"/>
                <a:gd name="T12" fmla="*/ 0 w 33"/>
                <a:gd name="T13" fmla="*/ 0 h 20"/>
                <a:gd name="T14" fmla="*/ 33 w 33"/>
                <a:gd name="T15" fmla="*/ 20 h 20"/>
              </a:gdLst>
              <a:ahLst/>
              <a:cxnLst>
                <a:cxn ang="T8">
                  <a:pos x="T0" y="T1"/>
                </a:cxn>
                <a:cxn ang="T9">
                  <a:pos x="T2" y="T3"/>
                </a:cxn>
                <a:cxn ang="T10">
                  <a:pos x="T4" y="T5"/>
                </a:cxn>
                <a:cxn ang="T11">
                  <a:pos x="T6" y="T7"/>
                </a:cxn>
              </a:cxnLst>
              <a:rect l="T12" t="T13" r="T14" b="T15"/>
              <a:pathLst>
                <a:path w="33" h="20">
                  <a:moveTo>
                    <a:pt x="0" y="0"/>
                  </a:moveTo>
                  <a:lnTo>
                    <a:pt x="0" y="19"/>
                  </a:lnTo>
                  <a:lnTo>
                    <a:pt x="32"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6" name="Freeform 233"/>
            <p:cNvSpPr>
              <a:spLocks/>
            </p:cNvSpPr>
            <p:nvPr/>
          </p:nvSpPr>
          <p:spPr bwMode="auto">
            <a:xfrm>
              <a:off x="2440" y="1877"/>
              <a:ext cx="33" cy="20"/>
            </a:xfrm>
            <a:custGeom>
              <a:avLst/>
              <a:gdLst>
                <a:gd name="T0" fmla="*/ 0 w 33"/>
                <a:gd name="T1" fmla="*/ 19 h 20"/>
                <a:gd name="T2" fmla="*/ 31 w 33"/>
                <a:gd name="T3" fmla="*/ 0 h 20"/>
                <a:gd name="T4" fmla="*/ 32 w 33"/>
                <a:gd name="T5" fmla="*/ 17 h 20"/>
                <a:gd name="T6" fmla="*/ 0 w 33"/>
                <a:gd name="T7" fmla="*/ 19 h 20"/>
                <a:gd name="T8" fmla="*/ 0 60000 65536"/>
                <a:gd name="T9" fmla="*/ 0 60000 65536"/>
                <a:gd name="T10" fmla="*/ 0 60000 65536"/>
                <a:gd name="T11" fmla="*/ 0 60000 65536"/>
                <a:gd name="T12" fmla="*/ 0 w 33"/>
                <a:gd name="T13" fmla="*/ 0 h 20"/>
                <a:gd name="T14" fmla="*/ 33 w 33"/>
                <a:gd name="T15" fmla="*/ 20 h 20"/>
              </a:gdLst>
              <a:ahLst/>
              <a:cxnLst>
                <a:cxn ang="T8">
                  <a:pos x="T0" y="T1"/>
                </a:cxn>
                <a:cxn ang="T9">
                  <a:pos x="T2" y="T3"/>
                </a:cxn>
                <a:cxn ang="T10">
                  <a:pos x="T4" y="T5"/>
                </a:cxn>
                <a:cxn ang="T11">
                  <a:pos x="T6" y="T7"/>
                </a:cxn>
              </a:cxnLst>
              <a:rect l="T12" t="T13" r="T14" b="T15"/>
              <a:pathLst>
                <a:path w="33" h="20">
                  <a:moveTo>
                    <a:pt x="0" y="19"/>
                  </a:moveTo>
                  <a:lnTo>
                    <a:pt x="31" y="0"/>
                  </a:lnTo>
                  <a:lnTo>
                    <a:pt x="32" y="17"/>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7" name="Freeform 234"/>
            <p:cNvSpPr>
              <a:spLocks/>
            </p:cNvSpPr>
            <p:nvPr/>
          </p:nvSpPr>
          <p:spPr bwMode="auto">
            <a:xfrm>
              <a:off x="2439" y="1877"/>
              <a:ext cx="34" cy="20"/>
            </a:xfrm>
            <a:custGeom>
              <a:avLst/>
              <a:gdLst>
                <a:gd name="T0" fmla="*/ 0 w 34"/>
                <a:gd name="T1" fmla="*/ 0 h 20"/>
                <a:gd name="T2" fmla="*/ 0 w 34"/>
                <a:gd name="T3" fmla="*/ 19 h 20"/>
                <a:gd name="T4" fmla="*/ 33 w 34"/>
                <a:gd name="T5" fmla="*/ 17 h 20"/>
                <a:gd name="T6" fmla="*/ 32 w 34"/>
                <a:gd name="T7" fmla="*/ 0 h 20"/>
                <a:gd name="T8" fmla="*/ 0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0" y="0"/>
                  </a:moveTo>
                  <a:lnTo>
                    <a:pt x="0" y="19"/>
                  </a:lnTo>
                  <a:lnTo>
                    <a:pt x="33" y="17"/>
                  </a:lnTo>
                  <a:lnTo>
                    <a:pt x="32"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38" name="Freeform 235"/>
            <p:cNvSpPr>
              <a:spLocks/>
            </p:cNvSpPr>
            <p:nvPr/>
          </p:nvSpPr>
          <p:spPr bwMode="auto">
            <a:xfrm>
              <a:off x="2471" y="1875"/>
              <a:ext cx="36" cy="19"/>
            </a:xfrm>
            <a:custGeom>
              <a:avLst/>
              <a:gdLst>
                <a:gd name="T0" fmla="*/ 0 w 36"/>
                <a:gd name="T1" fmla="*/ 1 h 19"/>
                <a:gd name="T2" fmla="*/ 0 w 36"/>
                <a:gd name="T3" fmla="*/ 18 h 19"/>
                <a:gd name="T4" fmla="*/ 35 w 36"/>
                <a:gd name="T5" fmla="*/ 0 h 19"/>
                <a:gd name="T6" fmla="*/ 0 w 36"/>
                <a:gd name="T7" fmla="*/ 1 h 19"/>
                <a:gd name="T8" fmla="*/ 0 60000 65536"/>
                <a:gd name="T9" fmla="*/ 0 60000 65536"/>
                <a:gd name="T10" fmla="*/ 0 60000 65536"/>
                <a:gd name="T11" fmla="*/ 0 60000 65536"/>
                <a:gd name="T12" fmla="*/ 0 w 36"/>
                <a:gd name="T13" fmla="*/ 0 h 19"/>
                <a:gd name="T14" fmla="*/ 36 w 36"/>
                <a:gd name="T15" fmla="*/ 19 h 19"/>
              </a:gdLst>
              <a:ahLst/>
              <a:cxnLst>
                <a:cxn ang="T8">
                  <a:pos x="T0" y="T1"/>
                </a:cxn>
                <a:cxn ang="T9">
                  <a:pos x="T2" y="T3"/>
                </a:cxn>
                <a:cxn ang="T10">
                  <a:pos x="T4" y="T5"/>
                </a:cxn>
                <a:cxn ang="T11">
                  <a:pos x="T6" y="T7"/>
                </a:cxn>
              </a:cxnLst>
              <a:rect l="T12" t="T13" r="T14" b="T15"/>
              <a:pathLst>
                <a:path w="36" h="19">
                  <a:moveTo>
                    <a:pt x="0" y="1"/>
                  </a:moveTo>
                  <a:lnTo>
                    <a:pt x="0" y="18"/>
                  </a:lnTo>
                  <a:lnTo>
                    <a:pt x="35" y="0"/>
                  </a:lnTo>
                  <a:lnTo>
                    <a:pt x="0" y="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39" name="Freeform 236"/>
            <p:cNvSpPr>
              <a:spLocks/>
            </p:cNvSpPr>
            <p:nvPr/>
          </p:nvSpPr>
          <p:spPr bwMode="auto">
            <a:xfrm>
              <a:off x="2472" y="1875"/>
              <a:ext cx="36" cy="19"/>
            </a:xfrm>
            <a:custGeom>
              <a:avLst/>
              <a:gdLst>
                <a:gd name="T0" fmla="*/ 0 w 36"/>
                <a:gd name="T1" fmla="*/ 18 h 19"/>
                <a:gd name="T2" fmla="*/ 34 w 36"/>
                <a:gd name="T3" fmla="*/ 0 h 19"/>
                <a:gd name="T4" fmla="*/ 35 w 36"/>
                <a:gd name="T5" fmla="*/ 17 h 19"/>
                <a:gd name="T6" fmla="*/ 0 w 36"/>
                <a:gd name="T7" fmla="*/ 18 h 19"/>
                <a:gd name="T8" fmla="*/ 0 60000 65536"/>
                <a:gd name="T9" fmla="*/ 0 60000 65536"/>
                <a:gd name="T10" fmla="*/ 0 60000 65536"/>
                <a:gd name="T11" fmla="*/ 0 60000 65536"/>
                <a:gd name="T12" fmla="*/ 0 w 36"/>
                <a:gd name="T13" fmla="*/ 0 h 19"/>
                <a:gd name="T14" fmla="*/ 36 w 36"/>
                <a:gd name="T15" fmla="*/ 19 h 19"/>
              </a:gdLst>
              <a:ahLst/>
              <a:cxnLst>
                <a:cxn ang="T8">
                  <a:pos x="T0" y="T1"/>
                </a:cxn>
                <a:cxn ang="T9">
                  <a:pos x="T2" y="T3"/>
                </a:cxn>
                <a:cxn ang="T10">
                  <a:pos x="T4" y="T5"/>
                </a:cxn>
                <a:cxn ang="T11">
                  <a:pos x="T6" y="T7"/>
                </a:cxn>
              </a:cxnLst>
              <a:rect l="T12" t="T13" r="T14" b="T15"/>
              <a:pathLst>
                <a:path w="36" h="19">
                  <a:moveTo>
                    <a:pt x="0" y="18"/>
                  </a:moveTo>
                  <a:lnTo>
                    <a:pt x="34" y="0"/>
                  </a:lnTo>
                  <a:lnTo>
                    <a:pt x="35" y="17"/>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0" name="Freeform 237"/>
            <p:cNvSpPr>
              <a:spLocks/>
            </p:cNvSpPr>
            <p:nvPr/>
          </p:nvSpPr>
          <p:spPr bwMode="auto">
            <a:xfrm>
              <a:off x="2471" y="1875"/>
              <a:ext cx="37" cy="19"/>
            </a:xfrm>
            <a:custGeom>
              <a:avLst/>
              <a:gdLst>
                <a:gd name="T0" fmla="*/ 0 w 37"/>
                <a:gd name="T1" fmla="*/ 1 h 19"/>
                <a:gd name="T2" fmla="*/ 0 w 37"/>
                <a:gd name="T3" fmla="*/ 18 h 19"/>
                <a:gd name="T4" fmla="*/ 36 w 37"/>
                <a:gd name="T5" fmla="*/ 17 h 19"/>
                <a:gd name="T6" fmla="*/ 35 w 37"/>
                <a:gd name="T7" fmla="*/ 0 h 19"/>
                <a:gd name="T8" fmla="*/ 0 w 37"/>
                <a:gd name="T9" fmla="*/ 1 h 19"/>
                <a:gd name="T10" fmla="*/ 0 60000 65536"/>
                <a:gd name="T11" fmla="*/ 0 60000 65536"/>
                <a:gd name="T12" fmla="*/ 0 60000 65536"/>
                <a:gd name="T13" fmla="*/ 0 60000 65536"/>
                <a:gd name="T14" fmla="*/ 0 60000 65536"/>
                <a:gd name="T15" fmla="*/ 0 w 37"/>
                <a:gd name="T16" fmla="*/ 0 h 19"/>
                <a:gd name="T17" fmla="*/ 37 w 37"/>
                <a:gd name="T18" fmla="*/ 19 h 19"/>
              </a:gdLst>
              <a:ahLst/>
              <a:cxnLst>
                <a:cxn ang="T10">
                  <a:pos x="T0" y="T1"/>
                </a:cxn>
                <a:cxn ang="T11">
                  <a:pos x="T2" y="T3"/>
                </a:cxn>
                <a:cxn ang="T12">
                  <a:pos x="T4" y="T5"/>
                </a:cxn>
                <a:cxn ang="T13">
                  <a:pos x="T6" y="T7"/>
                </a:cxn>
                <a:cxn ang="T14">
                  <a:pos x="T8" y="T9"/>
                </a:cxn>
              </a:cxnLst>
              <a:rect l="T15" t="T16" r="T17" b="T18"/>
              <a:pathLst>
                <a:path w="37" h="19">
                  <a:moveTo>
                    <a:pt x="0" y="1"/>
                  </a:moveTo>
                  <a:lnTo>
                    <a:pt x="0" y="18"/>
                  </a:lnTo>
                  <a:lnTo>
                    <a:pt x="36" y="17"/>
                  </a:lnTo>
                  <a:lnTo>
                    <a:pt x="35" y="0"/>
                  </a:lnTo>
                  <a:lnTo>
                    <a:pt x="0" y="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41" name="Freeform 238"/>
            <p:cNvSpPr>
              <a:spLocks/>
            </p:cNvSpPr>
            <p:nvPr/>
          </p:nvSpPr>
          <p:spPr bwMode="auto">
            <a:xfrm>
              <a:off x="2506" y="1874"/>
              <a:ext cx="35" cy="20"/>
            </a:xfrm>
            <a:custGeom>
              <a:avLst/>
              <a:gdLst>
                <a:gd name="T0" fmla="*/ 0 w 35"/>
                <a:gd name="T1" fmla="*/ 0 h 20"/>
                <a:gd name="T2" fmla="*/ 0 w 35"/>
                <a:gd name="T3" fmla="*/ 19 h 20"/>
                <a:gd name="T4" fmla="*/ 34 w 35"/>
                <a:gd name="T5" fmla="*/ 0 h 20"/>
                <a:gd name="T6" fmla="*/ 0 w 35"/>
                <a:gd name="T7" fmla="*/ 0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0"/>
                  </a:moveTo>
                  <a:lnTo>
                    <a:pt x="0" y="19"/>
                  </a:lnTo>
                  <a:lnTo>
                    <a:pt x="34"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2" name="Freeform 239"/>
            <p:cNvSpPr>
              <a:spLocks/>
            </p:cNvSpPr>
            <p:nvPr/>
          </p:nvSpPr>
          <p:spPr bwMode="auto">
            <a:xfrm>
              <a:off x="2507" y="1874"/>
              <a:ext cx="35" cy="20"/>
            </a:xfrm>
            <a:custGeom>
              <a:avLst/>
              <a:gdLst>
                <a:gd name="T0" fmla="*/ 0 w 35"/>
                <a:gd name="T1" fmla="*/ 19 h 20"/>
                <a:gd name="T2" fmla="*/ 33 w 35"/>
                <a:gd name="T3" fmla="*/ 0 h 20"/>
                <a:gd name="T4" fmla="*/ 34 w 35"/>
                <a:gd name="T5" fmla="*/ 18 h 20"/>
                <a:gd name="T6" fmla="*/ 0 w 35"/>
                <a:gd name="T7" fmla="*/ 19 h 20"/>
                <a:gd name="T8" fmla="*/ 0 60000 65536"/>
                <a:gd name="T9" fmla="*/ 0 60000 65536"/>
                <a:gd name="T10" fmla="*/ 0 60000 65536"/>
                <a:gd name="T11" fmla="*/ 0 60000 65536"/>
                <a:gd name="T12" fmla="*/ 0 w 35"/>
                <a:gd name="T13" fmla="*/ 0 h 20"/>
                <a:gd name="T14" fmla="*/ 35 w 35"/>
                <a:gd name="T15" fmla="*/ 20 h 20"/>
              </a:gdLst>
              <a:ahLst/>
              <a:cxnLst>
                <a:cxn ang="T8">
                  <a:pos x="T0" y="T1"/>
                </a:cxn>
                <a:cxn ang="T9">
                  <a:pos x="T2" y="T3"/>
                </a:cxn>
                <a:cxn ang="T10">
                  <a:pos x="T4" y="T5"/>
                </a:cxn>
                <a:cxn ang="T11">
                  <a:pos x="T6" y="T7"/>
                </a:cxn>
              </a:cxnLst>
              <a:rect l="T12" t="T13" r="T14" b="T15"/>
              <a:pathLst>
                <a:path w="35" h="20">
                  <a:moveTo>
                    <a:pt x="0" y="19"/>
                  </a:moveTo>
                  <a:lnTo>
                    <a:pt x="33" y="0"/>
                  </a:lnTo>
                  <a:lnTo>
                    <a:pt x="34"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3" name="Freeform 240"/>
            <p:cNvSpPr>
              <a:spLocks/>
            </p:cNvSpPr>
            <p:nvPr/>
          </p:nvSpPr>
          <p:spPr bwMode="auto">
            <a:xfrm>
              <a:off x="2506" y="1874"/>
              <a:ext cx="36" cy="20"/>
            </a:xfrm>
            <a:custGeom>
              <a:avLst/>
              <a:gdLst>
                <a:gd name="T0" fmla="*/ 0 w 36"/>
                <a:gd name="T1" fmla="*/ 0 h 20"/>
                <a:gd name="T2" fmla="*/ 0 w 36"/>
                <a:gd name="T3" fmla="*/ 19 h 20"/>
                <a:gd name="T4" fmla="*/ 35 w 36"/>
                <a:gd name="T5" fmla="*/ 18 h 20"/>
                <a:gd name="T6" fmla="*/ 34 w 36"/>
                <a:gd name="T7" fmla="*/ 0 h 20"/>
                <a:gd name="T8" fmla="*/ 0 w 36"/>
                <a:gd name="T9" fmla="*/ 0 h 20"/>
                <a:gd name="T10" fmla="*/ 0 60000 65536"/>
                <a:gd name="T11" fmla="*/ 0 60000 65536"/>
                <a:gd name="T12" fmla="*/ 0 60000 65536"/>
                <a:gd name="T13" fmla="*/ 0 60000 65536"/>
                <a:gd name="T14" fmla="*/ 0 60000 65536"/>
                <a:gd name="T15" fmla="*/ 0 w 36"/>
                <a:gd name="T16" fmla="*/ 0 h 20"/>
                <a:gd name="T17" fmla="*/ 36 w 36"/>
                <a:gd name="T18" fmla="*/ 20 h 20"/>
              </a:gdLst>
              <a:ahLst/>
              <a:cxnLst>
                <a:cxn ang="T10">
                  <a:pos x="T0" y="T1"/>
                </a:cxn>
                <a:cxn ang="T11">
                  <a:pos x="T2" y="T3"/>
                </a:cxn>
                <a:cxn ang="T12">
                  <a:pos x="T4" y="T5"/>
                </a:cxn>
                <a:cxn ang="T13">
                  <a:pos x="T6" y="T7"/>
                </a:cxn>
                <a:cxn ang="T14">
                  <a:pos x="T8" y="T9"/>
                </a:cxn>
              </a:cxnLst>
              <a:rect l="T15" t="T16" r="T17" b="T18"/>
              <a:pathLst>
                <a:path w="36" h="20">
                  <a:moveTo>
                    <a:pt x="0" y="0"/>
                  </a:moveTo>
                  <a:lnTo>
                    <a:pt x="0" y="19"/>
                  </a:lnTo>
                  <a:lnTo>
                    <a:pt x="35" y="18"/>
                  </a:lnTo>
                  <a:lnTo>
                    <a:pt x="34"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44" name="Freeform 241"/>
            <p:cNvSpPr>
              <a:spLocks/>
            </p:cNvSpPr>
            <p:nvPr/>
          </p:nvSpPr>
          <p:spPr bwMode="auto">
            <a:xfrm>
              <a:off x="2540" y="1874"/>
              <a:ext cx="38" cy="19"/>
            </a:xfrm>
            <a:custGeom>
              <a:avLst/>
              <a:gdLst>
                <a:gd name="T0" fmla="*/ 0 w 38"/>
                <a:gd name="T1" fmla="*/ 0 h 19"/>
                <a:gd name="T2" fmla="*/ 0 w 38"/>
                <a:gd name="T3" fmla="*/ 18 h 19"/>
                <a:gd name="T4" fmla="*/ 37 w 38"/>
                <a:gd name="T5" fmla="*/ 0 h 19"/>
                <a:gd name="T6" fmla="*/ 0 w 38"/>
                <a:gd name="T7" fmla="*/ 0 h 19"/>
                <a:gd name="T8" fmla="*/ 0 60000 65536"/>
                <a:gd name="T9" fmla="*/ 0 60000 65536"/>
                <a:gd name="T10" fmla="*/ 0 60000 65536"/>
                <a:gd name="T11" fmla="*/ 0 60000 65536"/>
                <a:gd name="T12" fmla="*/ 0 w 38"/>
                <a:gd name="T13" fmla="*/ 0 h 19"/>
                <a:gd name="T14" fmla="*/ 38 w 38"/>
                <a:gd name="T15" fmla="*/ 19 h 19"/>
              </a:gdLst>
              <a:ahLst/>
              <a:cxnLst>
                <a:cxn ang="T8">
                  <a:pos x="T0" y="T1"/>
                </a:cxn>
                <a:cxn ang="T9">
                  <a:pos x="T2" y="T3"/>
                </a:cxn>
                <a:cxn ang="T10">
                  <a:pos x="T4" y="T5"/>
                </a:cxn>
                <a:cxn ang="T11">
                  <a:pos x="T6" y="T7"/>
                </a:cxn>
              </a:cxnLst>
              <a:rect l="T12" t="T13" r="T14" b="T15"/>
              <a:pathLst>
                <a:path w="38" h="19">
                  <a:moveTo>
                    <a:pt x="0" y="0"/>
                  </a:moveTo>
                  <a:lnTo>
                    <a:pt x="0" y="18"/>
                  </a:lnTo>
                  <a:lnTo>
                    <a:pt x="37"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5" name="Freeform 242"/>
            <p:cNvSpPr>
              <a:spLocks/>
            </p:cNvSpPr>
            <p:nvPr/>
          </p:nvSpPr>
          <p:spPr bwMode="auto">
            <a:xfrm>
              <a:off x="2541" y="1874"/>
              <a:ext cx="39" cy="19"/>
            </a:xfrm>
            <a:custGeom>
              <a:avLst/>
              <a:gdLst>
                <a:gd name="T0" fmla="*/ 0 w 39"/>
                <a:gd name="T1" fmla="*/ 18 h 19"/>
                <a:gd name="T2" fmla="*/ 37 w 39"/>
                <a:gd name="T3" fmla="*/ 0 h 19"/>
                <a:gd name="T4" fmla="*/ 38 w 39"/>
                <a:gd name="T5" fmla="*/ 16 h 19"/>
                <a:gd name="T6" fmla="*/ 0 w 39"/>
                <a:gd name="T7" fmla="*/ 18 h 19"/>
                <a:gd name="T8" fmla="*/ 0 60000 65536"/>
                <a:gd name="T9" fmla="*/ 0 60000 65536"/>
                <a:gd name="T10" fmla="*/ 0 60000 65536"/>
                <a:gd name="T11" fmla="*/ 0 60000 65536"/>
                <a:gd name="T12" fmla="*/ 0 w 39"/>
                <a:gd name="T13" fmla="*/ 0 h 19"/>
                <a:gd name="T14" fmla="*/ 39 w 39"/>
                <a:gd name="T15" fmla="*/ 19 h 19"/>
              </a:gdLst>
              <a:ahLst/>
              <a:cxnLst>
                <a:cxn ang="T8">
                  <a:pos x="T0" y="T1"/>
                </a:cxn>
                <a:cxn ang="T9">
                  <a:pos x="T2" y="T3"/>
                </a:cxn>
                <a:cxn ang="T10">
                  <a:pos x="T4" y="T5"/>
                </a:cxn>
                <a:cxn ang="T11">
                  <a:pos x="T6" y="T7"/>
                </a:cxn>
              </a:cxnLst>
              <a:rect l="T12" t="T13" r="T14" b="T15"/>
              <a:pathLst>
                <a:path w="39" h="19">
                  <a:moveTo>
                    <a:pt x="0" y="18"/>
                  </a:moveTo>
                  <a:lnTo>
                    <a:pt x="37" y="0"/>
                  </a:lnTo>
                  <a:lnTo>
                    <a:pt x="38" y="16"/>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6" name="Freeform 243"/>
            <p:cNvSpPr>
              <a:spLocks/>
            </p:cNvSpPr>
            <p:nvPr/>
          </p:nvSpPr>
          <p:spPr bwMode="auto">
            <a:xfrm>
              <a:off x="2540" y="1874"/>
              <a:ext cx="40" cy="19"/>
            </a:xfrm>
            <a:custGeom>
              <a:avLst/>
              <a:gdLst>
                <a:gd name="T0" fmla="*/ 0 w 40"/>
                <a:gd name="T1" fmla="*/ 0 h 19"/>
                <a:gd name="T2" fmla="*/ 0 w 40"/>
                <a:gd name="T3" fmla="*/ 18 h 19"/>
                <a:gd name="T4" fmla="*/ 39 w 40"/>
                <a:gd name="T5" fmla="*/ 16 h 19"/>
                <a:gd name="T6" fmla="*/ 38 w 40"/>
                <a:gd name="T7" fmla="*/ 0 h 19"/>
                <a:gd name="T8" fmla="*/ 0 w 40"/>
                <a:gd name="T9" fmla="*/ 0 h 19"/>
                <a:gd name="T10" fmla="*/ 0 60000 65536"/>
                <a:gd name="T11" fmla="*/ 0 60000 65536"/>
                <a:gd name="T12" fmla="*/ 0 60000 65536"/>
                <a:gd name="T13" fmla="*/ 0 60000 65536"/>
                <a:gd name="T14" fmla="*/ 0 60000 65536"/>
                <a:gd name="T15" fmla="*/ 0 w 40"/>
                <a:gd name="T16" fmla="*/ 0 h 19"/>
                <a:gd name="T17" fmla="*/ 40 w 40"/>
                <a:gd name="T18" fmla="*/ 19 h 19"/>
              </a:gdLst>
              <a:ahLst/>
              <a:cxnLst>
                <a:cxn ang="T10">
                  <a:pos x="T0" y="T1"/>
                </a:cxn>
                <a:cxn ang="T11">
                  <a:pos x="T2" y="T3"/>
                </a:cxn>
                <a:cxn ang="T12">
                  <a:pos x="T4" y="T5"/>
                </a:cxn>
                <a:cxn ang="T13">
                  <a:pos x="T6" y="T7"/>
                </a:cxn>
                <a:cxn ang="T14">
                  <a:pos x="T8" y="T9"/>
                </a:cxn>
              </a:cxnLst>
              <a:rect l="T15" t="T16" r="T17" b="T18"/>
              <a:pathLst>
                <a:path w="40" h="19">
                  <a:moveTo>
                    <a:pt x="0" y="0"/>
                  </a:moveTo>
                  <a:lnTo>
                    <a:pt x="0" y="18"/>
                  </a:lnTo>
                  <a:lnTo>
                    <a:pt x="39" y="16"/>
                  </a:lnTo>
                  <a:lnTo>
                    <a:pt x="38"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47" name="Freeform 244"/>
            <p:cNvSpPr>
              <a:spLocks/>
            </p:cNvSpPr>
            <p:nvPr/>
          </p:nvSpPr>
          <p:spPr bwMode="auto">
            <a:xfrm>
              <a:off x="2577" y="1872"/>
              <a:ext cx="43" cy="20"/>
            </a:xfrm>
            <a:custGeom>
              <a:avLst/>
              <a:gdLst>
                <a:gd name="T0" fmla="*/ 0 w 43"/>
                <a:gd name="T1" fmla="*/ 1 h 20"/>
                <a:gd name="T2" fmla="*/ 1 w 43"/>
                <a:gd name="T3" fmla="*/ 19 h 20"/>
                <a:gd name="T4" fmla="*/ 42 w 43"/>
                <a:gd name="T5" fmla="*/ 0 h 20"/>
                <a:gd name="T6" fmla="*/ 0 w 43"/>
                <a:gd name="T7" fmla="*/ 1 h 20"/>
                <a:gd name="T8" fmla="*/ 0 60000 65536"/>
                <a:gd name="T9" fmla="*/ 0 60000 65536"/>
                <a:gd name="T10" fmla="*/ 0 60000 65536"/>
                <a:gd name="T11" fmla="*/ 0 60000 65536"/>
                <a:gd name="T12" fmla="*/ 0 w 43"/>
                <a:gd name="T13" fmla="*/ 0 h 20"/>
                <a:gd name="T14" fmla="*/ 43 w 43"/>
                <a:gd name="T15" fmla="*/ 20 h 20"/>
              </a:gdLst>
              <a:ahLst/>
              <a:cxnLst>
                <a:cxn ang="T8">
                  <a:pos x="T0" y="T1"/>
                </a:cxn>
                <a:cxn ang="T9">
                  <a:pos x="T2" y="T3"/>
                </a:cxn>
                <a:cxn ang="T10">
                  <a:pos x="T4" y="T5"/>
                </a:cxn>
                <a:cxn ang="T11">
                  <a:pos x="T6" y="T7"/>
                </a:cxn>
              </a:cxnLst>
              <a:rect l="T12" t="T13" r="T14" b="T15"/>
              <a:pathLst>
                <a:path w="43" h="20">
                  <a:moveTo>
                    <a:pt x="0" y="1"/>
                  </a:moveTo>
                  <a:lnTo>
                    <a:pt x="1" y="19"/>
                  </a:lnTo>
                  <a:lnTo>
                    <a:pt x="42" y="0"/>
                  </a:lnTo>
                  <a:lnTo>
                    <a:pt x="0" y="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8" name="Freeform 245"/>
            <p:cNvSpPr>
              <a:spLocks/>
            </p:cNvSpPr>
            <p:nvPr/>
          </p:nvSpPr>
          <p:spPr bwMode="auto">
            <a:xfrm>
              <a:off x="2579" y="1872"/>
              <a:ext cx="42" cy="20"/>
            </a:xfrm>
            <a:custGeom>
              <a:avLst/>
              <a:gdLst>
                <a:gd name="T0" fmla="*/ 0 w 42"/>
                <a:gd name="T1" fmla="*/ 19 h 20"/>
                <a:gd name="T2" fmla="*/ 40 w 42"/>
                <a:gd name="T3" fmla="*/ 0 h 20"/>
                <a:gd name="T4" fmla="*/ 41 w 42"/>
                <a:gd name="T5" fmla="*/ 18 h 20"/>
                <a:gd name="T6" fmla="*/ 0 w 42"/>
                <a:gd name="T7" fmla="*/ 19 h 20"/>
                <a:gd name="T8" fmla="*/ 0 60000 65536"/>
                <a:gd name="T9" fmla="*/ 0 60000 65536"/>
                <a:gd name="T10" fmla="*/ 0 60000 65536"/>
                <a:gd name="T11" fmla="*/ 0 60000 65536"/>
                <a:gd name="T12" fmla="*/ 0 w 42"/>
                <a:gd name="T13" fmla="*/ 0 h 20"/>
                <a:gd name="T14" fmla="*/ 42 w 42"/>
                <a:gd name="T15" fmla="*/ 20 h 20"/>
              </a:gdLst>
              <a:ahLst/>
              <a:cxnLst>
                <a:cxn ang="T8">
                  <a:pos x="T0" y="T1"/>
                </a:cxn>
                <a:cxn ang="T9">
                  <a:pos x="T2" y="T3"/>
                </a:cxn>
                <a:cxn ang="T10">
                  <a:pos x="T4" y="T5"/>
                </a:cxn>
                <a:cxn ang="T11">
                  <a:pos x="T6" y="T7"/>
                </a:cxn>
              </a:cxnLst>
              <a:rect l="T12" t="T13" r="T14" b="T15"/>
              <a:pathLst>
                <a:path w="42" h="20">
                  <a:moveTo>
                    <a:pt x="0" y="19"/>
                  </a:moveTo>
                  <a:lnTo>
                    <a:pt x="40" y="0"/>
                  </a:lnTo>
                  <a:lnTo>
                    <a:pt x="41"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49" name="Freeform 246"/>
            <p:cNvSpPr>
              <a:spLocks/>
            </p:cNvSpPr>
            <p:nvPr/>
          </p:nvSpPr>
          <p:spPr bwMode="auto">
            <a:xfrm>
              <a:off x="2577" y="1872"/>
              <a:ext cx="44" cy="20"/>
            </a:xfrm>
            <a:custGeom>
              <a:avLst/>
              <a:gdLst>
                <a:gd name="T0" fmla="*/ 0 w 44"/>
                <a:gd name="T1" fmla="*/ 1 h 20"/>
                <a:gd name="T2" fmla="*/ 1 w 44"/>
                <a:gd name="T3" fmla="*/ 19 h 20"/>
                <a:gd name="T4" fmla="*/ 43 w 44"/>
                <a:gd name="T5" fmla="*/ 18 h 20"/>
                <a:gd name="T6" fmla="*/ 42 w 44"/>
                <a:gd name="T7" fmla="*/ 0 h 20"/>
                <a:gd name="T8" fmla="*/ 0 w 44"/>
                <a:gd name="T9" fmla="*/ 1 h 20"/>
                <a:gd name="T10" fmla="*/ 0 60000 65536"/>
                <a:gd name="T11" fmla="*/ 0 60000 65536"/>
                <a:gd name="T12" fmla="*/ 0 60000 65536"/>
                <a:gd name="T13" fmla="*/ 0 60000 65536"/>
                <a:gd name="T14" fmla="*/ 0 60000 65536"/>
                <a:gd name="T15" fmla="*/ 0 w 44"/>
                <a:gd name="T16" fmla="*/ 0 h 20"/>
                <a:gd name="T17" fmla="*/ 44 w 44"/>
                <a:gd name="T18" fmla="*/ 20 h 20"/>
              </a:gdLst>
              <a:ahLst/>
              <a:cxnLst>
                <a:cxn ang="T10">
                  <a:pos x="T0" y="T1"/>
                </a:cxn>
                <a:cxn ang="T11">
                  <a:pos x="T2" y="T3"/>
                </a:cxn>
                <a:cxn ang="T12">
                  <a:pos x="T4" y="T5"/>
                </a:cxn>
                <a:cxn ang="T13">
                  <a:pos x="T6" y="T7"/>
                </a:cxn>
                <a:cxn ang="T14">
                  <a:pos x="T8" y="T9"/>
                </a:cxn>
              </a:cxnLst>
              <a:rect l="T15" t="T16" r="T17" b="T18"/>
              <a:pathLst>
                <a:path w="44" h="20">
                  <a:moveTo>
                    <a:pt x="0" y="1"/>
                  </a:moveTo>
                  <a:lnTo>
                    <a:pt x="1" y="19"/>
                  </a:lnTo>
                  <a:lnTo>
                    <a:pt x="43" y="18"/>
                  </a:lnTo>
                  <a:lnTo>
                    <a:pt x="42" y="0"/>
                  </a:lnTo>
                  <a:lnTo>
                    <a:pt x="0" y="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50" name="Freeform 247"/>
            <p:cNvSpPr>
              <a:spLocks/>
            </p:cNvSpPr>
            <p:nvPr/>
          </p:nvSpPr>
          <p:spPr bwMode="auto">
            <a:xfrm>
              <a:off x="2619" y="1870"/>
              <a:ext cx="43" cy="21"/>
            </a:xfrm>
            <a:custGeom>
              <a:avLst/>
              <a:gdLst>
                <a:gd name="T0" fmla="*/ 0 w 43"/>
                <a:gd name="T1" fmla="*/ 0 h 21"/>
                <a:gd name="T2" fmla="*/ 0 w 43"/>
                <a:gd name="T3" fmla="*/ 20 h 21"/>
                <a:gd name="T4" fmla="*/ 42 w 43"/>
                <a:gd name="T5" fmla="*/ 0 h 21"/>
                <a:gd name="T6" fmla="*/ 0 w 43"/>
                <a:gd name="T7" fmla="*/ 0 h 21"/>
                <a:gd name="T8" fmla="*/ 0 60000 65536"/>
                <a:gd name="T9" fmla="*/ 0 60000 65536"/>
                <a:gd name="T10" fmla="*/ 0 60000 65536"/>
                <a:gd name="T11" fmla="*/ 0 60000 65536"/>
                <a:gd name="T12" fmla="*/ 0 w 43"/>
                <a:gd name="T13" fmla="*/ 0 h 21"/>
                <a:gd name="T14" fmla="*/ 43 w 43"/>
                <a:gd name="T15" fmla="*/ 21 h 21"/>
              </a:gdLst>
              <a:ahLst/>
              <a:cxnLst>
                <a:cxn ang="T8">
                  <a:pos x="T0" y="T1"/>
                </a:cxn>
                <a:cxn ang="T9">
                  <a:pos x="T2" y="T3"/>
                </a:cxn>
                <a:cxn ang="T10">
                  <a:pos x="T4" y="T5"/>
                </a:cxn>
                <a:cxn ang="T11">
                  <a:pos x="T6" y="T7"/>
                </a:cxn>
              </a:cxnLst>
              <a:rect l="T12" t="T13" r="T14" b="T15"/>
              <a:pathLst>
                <a:path w="43" h="21">
                  <a:moveTo>
                    <a:pt x="0" y="0"/>
                  </a:moveTo>
                  <a:lnTo>
                    <a:pt x="0" y="20"/>
                  </a:lnTo>
                  <a:lnTo>
                    <a:pt x="42"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51" name="Freeform 248"/>
            <p:cNvSpPr>
              <a:spLocks/>
            </p:cNvSpPr>
            <p:nvPr/>
          </p:nvSpPr>
          <p:spPr bwMode="auto">
            <a:xfrm>
              <a:off x="2620" y="1870"/>
              <a:ext cx="43" cy="21"/>
            </a:xfrm>
            <a:custGeom>
              <a:avLst/>
              <a:gdLst>
                <a:gd name="T0" fmla="*/ 0 w 43"/>
                <a:gd name="T1" fmla="*/ 20 h 21"/>
                <a:gd name="T2" fmla="*/ 41 w 43"/>
                <a:gd name="T3" fmla="*/ 0 h 21"/>
                <a:gd name="T4" fmla="*/ 42 w 43"/>
                <a:gd name="T5" fmla="*/ 19 h 21"/>
                <a:gd name="T6" fmla="*/ 0 w 43"/>
                <a:gd name="T7" fmla="*/ 20 h 21"/>
                <a:gd name="T8" fmla="*/ 0 60000 65536"/>
                <a:gd name="T9" fmla="*/ 0 60000 65536"/>
                <a:gd name="T10" fmla="*/ 0 60000 65536"/>
                <a:gd name="T11" fmla="*/ 0 60000 65536"/>
                <a:gd name="T12" fmla="*/ 0 w 43"/>
                <a:gd name="T13" fmla="*/ 0 h 21"/>
                <a:gd name="T14" fmla="*/ 43 w 43"/>
                <a:gd name="T15" fmla="*/ 21 h 21"/>
              </a:gdLst>
              <a:ahLst/>
              <a:cxnLst>
                <a:cxn ang="T8">
                  <a:pos x="T0" y="T1"/>
                </a:cxn>
                <a:cxn ang="T9">
                  <a:pos x="T2" y="T3"/>
                </a:cxn>
                <a:cxn ang="T10">
                  <a:pos x="T4" y="T5"/>
                </a:cxn>
                <a:cxn ang="T11">
                  <a:pos x="T6" y="T7"/>
                </a:cxn>
              </a:cxnLst>
              <a:rect l="T12" t="T13" r="T14" b="T15"/>
              <a:pathLst>
                <a:path w="43" h="21">
                  <a:moveTo>
                    <a:pt x="0" y="20"/>
                  </a:moveTo>
                  <a:lnTo>
                    <a:pt x="41" y="0"/>
                  </a:lnTo>
                  <a:lnTo>
                    <a:pt x="42" y="19"/>
                  </a:lnTo>
                  <a:lnTo>
                    <a:pt x="0" y="2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52" name="Freeform 249"/>
            <p:cNvSpPr>
              <a:spLocks/>
            </p:cNvSpPr>
            <p:nvPr/>
          </p:nvSpPr>
          <p:spPr bwMode="auto">
            <a:xfrm>
              <a:off x="2619" y="1870"/>
              <a:ext cx="44" cy="21"/>
            </a:xfrm>
            <a:custGeom>
              <a:avLst/>
              <a:gdLst>
                <a:gd name="T0" fmla="*/ 0 w 44"/>
                <a:gd name="T1" fmla="*/ 0 h 21"/>
                <a:gd name="T2" fmla="*/ 0 w 44"/>
                <a:gd name="T3" fmla="*/ 20 h 21"/>
                <a:gd name="T4" fmla="*/ 43 w 44"/>
                <a:gd name="T5" fmla="*/ 19 h 21"/>
                <a:gd name="T6" fmla="*/ 42 w 44"/>
                <a:gd name="T7" fmla="*/ 0 h 21"/>
                <a:gd name="T8" fmla="*/ 0 w 44"/>
                <a:gd name="T9" fmla="*/ 0 h 21"/>
                <a:gd name="T10" fmla="*/ 0 60000 65536"/>
                <a:gd name="T11" fmla="*/ 0 60000 65536"/>
                <a:gd name="T12" fmla="*/ 0 60000 65536"/>
                <a:gd name="T13" fmla="*/ 0 60000 65536"/>
                <a:gd name="T14" fmla="*/ 0 60000 65536"/>
                <a:gd name="T15" fmla="*/ 0 w 44"/>
                <a:gd name="T16" fmla="*/ 0 h 21"/>
                <a:gd name="T17" fmla="*/ 44 w 44"/>
                <a:gd name="T18" fmla="*/ 21 h 21"/>
              </a:gdLst>
              <a:ahLst/>
              <a:cxnLst>
                <a:cxn ang="T10">
                  <a:pos x="T0" y="T1"/>
                </a:cxn>
                <a:cxn ang="T11">
                  <a:pos x="T2" y="T3"/>
                </a:cxn>
                <a:cxn ang="T12">
                  <a:pos x="T4" y="T5"/>
                </a:cxn>
                <a:cxn ang="T13">
                  <a:pos x="T6" y="T7"/>
                </a:cxn>
                <a:cxn ang="T14">
                  <a:pos x="T8" y="T9"/>
                </a:cxn>
              </a:cxnLst>
              <a:rect l="T15" t="T16" r="T17" b="T18"/>
              <a:pathLst>
                <a:path w="44" h="21">
                  <a:moveTo>
                    <a:pt x="0" y="0"/>
                  </a:moveTo>
                  <a:lnTo>
                    <a:pt x="0" y="20"/>
                  </a:lnTo>
                  <a:lnTo>
                    <a:pt x="43" y="19"/>
                  </a:lnTo>
                  <a:lnTo>
                    <a:pt x="42"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53" name="Freeform 250"/>
            <p:cNvSpPr>
              <a:spLocks/>
            </p:cNvSpPr>
            <p:nvPr/>
          </p:nvSpPr>
          <p:spPr bwMode="auto">
            <a:xfrm>
              <a:off x="2661" y="1869"/>
              <a:ext cx="49" cy="19"/>
            </a:xfrm>
            <a:custGeom>
              <a:avLst/>
              <a:gdLst>
                <a:gd name="T0" fmla="*/ 0 w 49"/>
                <a:gd name="T1" fmla="*/ 0 h 19"/>
                <a:gd name="T2" fmla="*/ 1 w 49"/>
                <a:gd name="T3" fmla="*/ 18 h 19"/>
                <a:gd name="T4" fmla="*/ 48 w 49"/>
                <a:gd name="T5" fmla="*/ 0 h 19"/>
                <a:gd name="T6" fmla="*/ 0 w 49"/>
                <a:gd name="T7" fmla="*/ 0 h 19"/>
                <a:gd name="T8" fmla="*/ 0 60000 65536"/>
                <a:gd name="T9" fmla="*/ 0 60000 65536"/>
                <a:gd name="T10" fmla="*/ 0 60000 65536"/>
                <a:gd name="T11" fmla="*/ 0 60000 65536"/>
                <a:gd name="T12" fmla="*/ 0 w 49"/>
                <a:gd name="T13" fmla="*/ 0 h 19"/>
                <a:gd name="T14" fmla="*/ 49 w 49"/>
                <a:gd name="T15" fmla="*/ 19 h 19"/>
              </a:gdLst>
              <a:ahLst/>
              <a:cxnLst>
                <a:cxn ang="T8">
                  <a:pos x="T0" y="T1"/>
                </a:cxn>
                <a:cxn ang="T9">
                  <a:pos x="T2" y="T3"/>
                </a:cxn>
                <a:cxn ang="T10">
                  <a:pos x="T4" y="T5"/>
                </a:cxn>
                <a:cxn ang="T11">
                  <a:pos x="T6" y="T7"/>
                </a:cxn>
              </a:cxnLst>
              <a:rect l="T12" t="T13" r="T14" b="T15"/>
              <a:pathLst>
                <a:path w="49" h="19">
                  <a:moveTo>
                    <a:pt x="0" y="0"/>
                  </a:moveTo>
                  <a:lnTo>
                    <a:pt x="1" y="18"/>
                  </a:lnTo>
                  <a:lnTo>
                    <a:pt x="48"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54" name="Freeform 251"/>
            <p:cNvSpPr>
              <a:spLocks/>
            </p:cNvSpPr>
            <p:nvPr/>
          </p:nvSpPr>
          <p:spPr bwMode="auto">
            <a:xfrm>
              <a:off x="2662" y="1869"/>
              <a:ext cx="48" cy="19"/>
            </a:xfrm>
            <a:custGeom>
              <a:avLst/>
              <a:gdLst>
                <a:gd name="T0" fmla="*/ 0 w 48"/>
                <a:gd name="T1" fmla="*/ 18 h 19"/>
                <a:gd name="T2" fmla="*/ 46 w 48"/>
                <a:gd name="T3" fmla="*/ 0 h 19"/>
                <a:gd name="T4" fmla="*/ 47 w 48"/>
                <a:gd name="T5" fmla="*/ 17 h 19"/>
                <a:gd name="T6" fmla="*/ 0 w 48"/>
                <a:gd name="T7" fmla="*/ 18 h 19"/>
                <a:gd name="T8" fmla="*/ 0 60000 65536"/>
                <a:gd name="T9" fmla="*/ 0 60000 65536"/>
                <a:gd name="T10" fmla="*/ 0 60000 65536"/>
                <a:gd name="T11" fmla="*/ 0 60000 65536"/>
                <a:gd name="T12" fmla="*/ 0 w 48"/>
                <a:gd name="T13" fmla="*/ 0 h 19"/>
                <a:gd name="T14" fmla="*/ 48 w 48"/>
                <a:gd name="T15" fmla="*/ 19 h 19"/>
              </a:gdLst>
              <a:ahLst/>
              <a:cxnLst>
                <a:cxn ang="T8">
                  <a:pos x="T0" y="T1"/>
                </a:cxn>
                <a:cxn ang="T9">
                  <a:pos x="T2" y="T3"/>
                </a:cxn>
                <a:cxn ang="T10">
                  <a:pos x="T4" y="T5"/>
                </a:cxn>
                <a:cxn ang="T11">
                  <a:pos x="T6" y="T7"/>
                </a:cxn>
              </a:cxnLst>
              <a:rect l="T12" t="T13" r="T14" b="T15"/>
              <a:pathLst>
                <a:path w="48" h="19">
                  <a:moveTo>
                    <a:pt x="0" y="18"/>
                  </a:moveTo>
                  <a:lnTo>
                    <a:pt x="46" y="0"/>
                  </a:lnTo>
                  <a:lnTo>
                    <a:pt x="47" y="17"/>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55" name="Freeform 252"/>
            <p:cNvSpPr>
              <a:spLocks/>
            </p:cNvSpPr>
            <p:nvPr/>
          </p:nvSpPr>
          <p:spPr bwMode="auto">
            <a:xfrm>
              <a:off x="2661" y="1869"/>
              <a:ext cx="49" cy="19"/>
            </a:xfrm>
            <a:custGeom>
              <a:avLst/>
              <a:gdLst>
                <a:gd name="T0" fmla="*/ 0 w 49"/>
                <a:gd name="T1" fmla="*/ 0 h 19"/>
                <a:gd name="T2" fmla="*/ 0 w 49"/>
                <a:gd name="T3" fmla="*/ 18 h 19"/>
                <a:gd name="T4" fmla="*/ 48 w 49"/>
                <a:gd name="T5" fmla="*/ 17 h 19"/>
                <a:gd name="T6" fmla="*/ 47 w 49"/>
                <a:gd name="T7" fmla="*/ 0 h 19"/>
                <a:gd name="T8" fmla="*/ 0 w 49"/>
                <a:gd name="T9" fmla="*/ 0 h 19"/>
                <a:gd name="T10" fmla="*/ 0 60000 65536"/>
                <a:gd name="T11" fmla="*/ 0 60000 65536"/>
                <a:gd name="T12" fmla="*/ 0 60000 65536"/>
                <a:gd name="T13" fmla="*/ 0 60000 65536"/>
                <a:gd name="T14" fmla="*/ 0 60000 65536"/>
                <a:gd name="T15" fmla="*/ 0 w 49"/>
                <a:gd name="T16" fmla="*/ 0 h 19"/>
                <a:gd name="T17" fmla="*/ 49 w 49"/>
                <a:gd name="T18" fmla="*/ 19 h 19"/>
              </a:gdLst>
              <a:ahLst/>
              <a:cxnLst>
                <a:cxn ang="T10">
                  <a:pos x="T0" y="T1"/>
                </a:cxn>
                <a:cxn ang="T11">
                  <a:pos x="T2" y="T3"/>
                </a:cxn>
                <a:cxn ang="T12">
                  <a:pos x="T4" y="T5"/>
                </a:cxn>
                <a:cxn ang="T13">
                  <a:pos x="T6" y="T7"/>
                </a:cxn>
                <a:cxn ang="T14">
                  <a:pos x="T8" y="T9"/>
                </a:cxn>
              </a:cxnLst>
              <a:rect l="T15" t="T16" r="T17" b="T18"/>
              <a:pathLst>
                <a:path w="49" h="19">
                  <a:moveTo>
                    <a:pt x="0" y="0"/>
                  </a:moveTo>
                  <a:lnTo>
                    <a:pt x="0" y="18"/>
                  </a:lnTo>
                  <a:lnTo>
                    <a:pt x="48" y="17"/>
                  </a:lnTo>
                  <a:lnTo>
                    <a:pt x="47"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56" name="Freeform 253"/>
            <p:cNvSpPr>
              <a:spLocks/>
            </p:cNvSpPr>
            <p:nvPr/>
          </p:nvSpPr>
          <p:spPr bwMode="auto">
            <a:xfrm>
              <a:off x="2709" y="1869"/>
              <a:ext cx="49" cy="19"/>
            </a:xfrm>
            <a:custGeom>
              <a:avLst/>
              <a:gdLst>
                <a:gd name="T0" fmla="*/ 0 w 49"/>
                <a:gd name="T1" fmla="*/ 0 h 19"/>
                <a:gd name="T2" fmla="*/ 0 w 49"/>
                <a:gd name="T3" fmla="*/ 18 h 19"/>
                <a:gd name="T4" fmla="*/ 48 w 49"/>
                <a:gd name="T5" fmla="*/ 0 h 19"/>
                <a:gd name="T6" fmla="*/ 0 w 49"/>
                <a:gd name="T7" fmla="*/ 0 h 19"/>
                <a:gd name="T8" fmla="*/ 0 60000 65536"/>
                <a:gd name="T9" fmla="*/ 0 60000 65536"/>
                <a:gd name="T10" fmla="*/ 0 60000 65536"/>
                <a:gd name="T11" fmla="*/ 0 60000 65536"/>
                <a:gd name="T12" fmla="*/ 0 w 49"/>
                <a:gd name="T13" fmla="*/ 0 h 19"/>
                <a:gd name="T14" fmla="*/ 49 w 49"/>
                <a:gd name="T15" fmla="*/ 19 h 19"/>
              </a:gdLst>
              <a:ahLst/>
              <a:cxnLst>
                <a:cxn ang="T8">
                  <a:pos x="T0" y="T1"/>
                </a:cxn>
                <a:cxn ang="T9">
                  <a:pos x="T2" y="T3"/>
                </a:cxn>
                <a:cxn ang="T10">
                  <a:pos x="T4" y="T5"/>
                </a:cxn>
                <a:cxn ang="T11">
                  <a:pos x="T6" y="T7"/>
                </a:cxn>
              </a:cxnLst>
              <a:rect l="T12" t="T13" r="T14" b="T15"/>
              <a:pathLst>
                <a:path w="49" h="19">
                  <a:moveTo>
                    <a:pt x="0" y="0"/>
                  </a:moveTo>
                  <a:lnTo>
                    <a:pt x="0" y="18"/>
                  </a:lnTo>
                  <a:lnTo>
                    <a:pt x="48"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57" name="Freeform 254"/>
            <p:cNvSpPr>
              <a:spLocks/>
            </p:cNvSpPr>
            <p:nvPr/>
          </p:nvSpPr>
          <p:spPr bwMode="auto">
            <a:xfrm>
              <a:off x="2709" y="1869"/>
              <a:ext cx="51" cy="19"/>
            </a:xfrm>
            <a:custGeom>
              <a:avLst/>
              <a:gdLst>
                <a:gd name="T0" fmla="*/ 0 w 51"/>
                <a:gd name="T1" fmla="*/ 18 h 19"/>
                <a:gd name="T2" fmla="*/ 49 w 51"/>
                <a:gd name="T3" fmla="*/ 0 h 19"/>
                <a:gd name="T4" fmla="*/ 50 w 51"/>
                <a:gd name="T5" fmla="*/ 16 h 19"/>
                <a:gd name="T6" fmla="*/ 0 w 51"/>
                <a:gd name="T7" fmla="*/ 18 h 19"/>
                <a:gd name="T8" fmla="*/ 0 60000 65536"/>
                <a:gd name="T9" fmla="*/ 0 60000 65536"/>
                <a:gd name="T10" fmla="*/ 0 60000 65536"/>
                <a:gd name="T11" fmla="*/ 0 60000 65536"/>
                <a:gd name="T12" fmla="*/ 0 w 51"/>
                <a:gd name="T13" fmla="*/ 0 h 19"/>
                <a:gd name="T14" fmla="*/ 51 w 51"/>
                <a:gd name="T15" fmla="*/ 19 h 19"/>
              </a:gdLst>
              <a:ahLst/>
              <a:cxnLst>
                <a:cxn ang="T8">
                  <a:pos x="T0" y="T1"/>
                </a:cxn>
                <a:cxn ang="T9">
                  <a:pos x="T2" y="T3"/>
                </a:cxn>
                <a:cxn ang="T10">
                  <a:pos x="T4" y="T5"/>
                </a:cxn>
                <a:cxn ang="T11">
                  <a:pos x="T6" y="T7"/>
                </a:cxn>
              </a:cxnLst>
              <a:rect l="T12" t="T13" r="T14" b="T15"/>
              <a:pathLst>
                <a:path w="51" h="19">
                  <a:moveTo>
                    <a:pt x="0" y="18"/>
                  </a:moveTo>
                  <a:lnTo>
                    <a:pt x="49" y="0"/>
                  </a:lnTo>
                  <a:lnTo>
                    <a:pt x="50" y="16"/>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58" name="Freeform 255"/>
            <p:cNvSpPr>
              <a:spLocks/>
            </p:cNvSpPr>
            <p:nvPr/>
          </p:nvSpPr>
          <p:spPr bwMode="auto">
            <a:xfrm>
              <a:off x="2709" y="1869"/>
              <a:ext cx="51" cy="19"/>
            </a:xfrm>
            <a:custGeom>
              <a:avLst/>
              <a:gdLst>
                <a:gd name="T0" fmla="*/ 0 w 51"/>
                <a:gd name="T1" fmla="*/ 0 h 19"/>
                <a:gd name="T2" fmla="*/ 0 w 51"/>
                <a:gd name="T3" fmla="*/ 18 h 19"/>
                <a:gd name="T4" fmla="*/ 50 w 51"/>
                <a:gd name="T5" fmla="*/ 16 h 19"/>
                <a:gd name="T6" fmla="*/ 49 w 51"/>
                <a:gd name="T7" fmla="*/ 0 h 19"/>
                <a:gd name="T8" fmla="*/ 0 w 51"/>
                <a:gd name="T9" fmla="*/ 0 h 19"/>
                <a:gd name="T10" fmla="*/ 0 60000 65536"/>
                <a:gd name="T11" fmla="*/ 0 60000 65536"/>
                <a:gd name="T12" fmla="*/ 0 60000 65536"/>
                <a:gd name="T13" fmla="*/ 0 60000 65536"/>
                <a:gd name="T14" fmla="*/ 0 60000 65536"/>
                <a:gd name="T15" fmla="*/ 0 w 51"/>
                <a:gd name="T16" fmla="*/ 0 h 19"/>
                <a:gd name="T17" fmla="*/ 51 w 51"/>
                <a:gd name="T18" fmla="*/ 19 h 19"/>
              </a:gdLst>
              <a:ahLst/>
              <a:cxnLst>
                <a:cxn ang="T10">
                  <a:pos x="T0" y="T1"/>
                </a:cxn>
                <a:cxn ang="T11">
                  <a:pos x="T2" y="T3"/>
                </a:cxn>
                <a:cxn ang="T12">
                  <a:pos x="T4" y="T5"/>
                </a:cxn>
                <a:cxn ang="T13">
                  <a:pos x="T6" y="T7"/>
                </a:cxn>
                <a:cxn ang="T14">
                  <a:pos x="T8" y="T9"/>
                </a:cxn>
              </a:cxnLst>
              <a:rect l="T15" t="T16" r="T17" b="T18"/>
              <a:pathLst>
                <a:path w="51" h="19">
                  <a:moveTo>
                    <a:pt x="0" y="0"/>
                  </a:moveTo>
                  <a:lnTo>
                    <a:pt x="0" y="18"/>
                  </a:lnTo>
                  <a:lnTo>
                    <a:pt x="50" y="16"/>
                  </a:lnTo>
                  <a:lnTo>
                    <a:pt x="49"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59" name="Freeform 256"/>
            <p:cNvSpPr>
              <a:spLocks/>
            </p:cNvSpPr>
            <p:nvPr/>
          </p:nvSpPr>
          <p:spPr bwMode="auto">
            <a:xfrm>
              <a:off x="2757" y="1869"/>
              <a:ext cx="53" cy="19"/>
            </a:xfrm>
            <a:custGeom>
              <a:avLst/>
              <a:gdLst>
                <a:gd name="T0" fmla="*/ 0 w 53"/>
                <a:gd name="T1" fmla="*/ 1 h 19"/>
                <a:gd name="T2" fmla="*/ 0 w 53"/>
                <a:gd name="T3" fmla="*/ 18 h 19"/>
                <a:gd name="T4" fmla="*/ 52 w 53"/>
                <a:gd name="T5" fmla="*/ 0 h 19"/>
                <a:gd name="T6" fmla="*/ 0 w 53"/>
                <a:gd name="T7" fmla="*/ 1 h 19"/>
                <a:gd name="T8" fmla="*/ 0 60000 65536"/>
                <a:gd name="T9" fmla="*/ 0 60000 65536"/>
                <a:gd name="T10" fmla="*/ 0 60000 65536"/>
                <a:gd name="T11" fmla="*/ 0 60000 65536"/>
                <a:gd name="T12" fmla="*/ 0 w 53"/>
                <a:gd name="T13" fmla="*/ 0 h 19"/>
                <a:gd name="T14" fmla="*/ 53 w 53"/>
                <a:gd name="T15" fmla="*/ 19 h 19"/>
              </a:gdLst>
              <a:ahLst/>
              <a:cxnLst>
                <a:cxn ang="T8">
                  <a:pos x="T0" y="T1"/>
                </a:cxn>
                <a:cxn ang="T9">
                  <a:pos x="T2" y="T3"/>
                </a:cxn>
                <a:cxn ang="T10">
                  <a:pos x="T4" y="T5"/>
                </a:cxn>
                <a:cxn ang="T11">
                  <a:pos x="T6" y="T7"/>
                </a:cxn>
              </a:cxnLst>
              <a:rect l="T12" t="T13" r="T14" b="T15"/>
              <a:pathLst>
                <a:path w="53" h="19">
                  <a:moveTo>
                    <a:pt x="0" y="1"/>
                  </a:moveTo>
                  <a:lnTo>
                    <a:pt x="0" y="18"/>
                  </a:lnTo>
                  <a:lnTo>
                    <a:pt x="52" y="0"/>
                  </a:lnTo>
                  <a:lnTo>
                    <a:pt x="0" y="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0" name="Freeform 257"/>
            <p:cNvSpPr>
              <a:spLocks/>
            </p:cNvSpPr>
            <p:nvPr/>
          </p:nvSpPr>
          <p:spPr bwMode="auto">
            <a:xfrm>
              <a:off x="2759" y="1869"/>
              <a:ext cx="51" cy="19"/>
            </a:xfrm>
            <a:custGeom>
              <a:avLst/>
              <a:gdLst>
                <a:gd name="T0" fmla="*/ 0 w 51"/>
                <a:gd name="T1" fmla="*/ 18 h 19"/>
                <a:gd name="T2" fmla="*/ 49 w 51"/>
                <a:gd name="T3" fmla="*/ 0 h 19"/>
                <a:gd name="T4" fmla="*/ 50 w 51"/>
                <a:gd name="T5" fmla="*/ 17 h 19"/>
                <a:gd name="T6" fmla="*/ 0 w 51"/>
                <a:gd name="T7" fmla="*/ 18 h 19"/>
                <a:gd name="T8" fmla="*/ 0 60000 65536"/>
                <a:gd name="T9" fmla="*/ 0 60000 65536"/>
                <a:gd name="T10" fmla="*/ 0 60000 65536"/>
                <a:gd name="T11" fmla="*/ 0 60000 65536"/>
                <a:gd name="T12" fmla="*/ 0 w 51"/>
                <a:gd name="T13" fmla="*/ 0 h 19"/>
                <a:gd name="T14" fmla="*/ 51 w 51"/>
                <a:gd name="T15" fmla="*/ 19 h 19"/>
              </a:gdLst>
              <a:ahLst/>
              <a:cxnLst>
                <a:cxn ang="T8">
                  <a:pos x="T0" y="T1"/>
                </a:cxn>
                <a:cxn ang="T9">
                  <a:pos x="T2" y="T3"/>
                </a:cxn>
                <a:cxn ang="T10">
                  <a:pos x="T4" y="T5"/>
                </a:cxn>
                <a:cxn ang="T11">
                  <a:pos x="T6" y="T7"/>
                </a:cxn>
              </a:cxnLst>
              <a:rect l="T12" t="T13" r="T14" b="T15"/>
              <a:pathLst>
                <a:path w="51" h="19">
                  <a:moveTo>
                    <a:pt x="0" y="18"/>
                  </a:moveTo>
                  <a:lnTo>
                    <a:pt x="49" y="0"/>
                  </a:lnTo>
                  <a:lnTo>
                    <a:pt x="50" y="17"/>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1" name="Freeform 258"/>
            <p:cNvSpPr>
              <a:spLocks/>
            </p:cNvSpPr>
            <p:nvPr/>
          </p:nvSpPr>
          <p:spPr bwMode="auto">
            <a:xfrm>
              <a:off x="2757" y="1869"/>
              <a:ext cx="53" cy="19"/>
            </a:xfrm>
            <a:custGeom>
              <a:avLst/>
              <a:gdLst>
                <a:gd name="T0" fmla="*/ 0 w 53"/>
                <a:gd name="T1" fmla="*/ 1 h 19"/>
                <a:gd name="T2" fmla="*/ 0 w 53"/>
                <a:gd name="T3" fmla="*/ 18 h 19"/>
                <a:gd name="T4" fmla="*/ 52 w 53"/>
                <a:gd name="T5" fmla="*/ 17 h 19"/>
                <a:gd name="T6" fmla="*/ 51 w 53"/>
                <a:gd name="T7" fmla="*/ 0 h 19"/>
                <a:gd name="T8" fmla="*/ 0 w 53"/>
                <a:gd name="T9" fmla="*/ 1 h 19"/>
                <a:gd name="T10" fmla="*/ 0 60000 65536"/>
                <a:gd name="T11" fmla="*/ 0 60000 65536"/>
                <a:gd name="T12" fmla="*/ 0 60000 65536"/>
                <a:gd name="T13" fmla="*/ 0 60000 65536"/>
                <a:gd name="T14" fmla="*/ 0 60000 65536"/>
                <a:gd name="T15" fmla="*/ 0 w 53"/>
                <a:gd name="T16" fmla="*/ 0 h 19"/>
                <a:gd name="T17" fmla="*/ 53 w 53"/>
                <a:gd name="T18" fmla="*/ 19 h 19"/>
              </a:gdLst>
              <a:ahLst/>
              <a:cxnLst>
                <a:cxn ang="T10">
                  <a:pos x="T0" y="T1"/>
                </a:cxn>
                <a:cxn ang="T11">
                  <a:pos x="T2" y="T3"/>
                </a:cxn>
                <a:cxn ang="T12">
                  <a:pos x="T4" y="T5"/>
                </a:cxn>
                <a:cxn ang="T13">
                  <a:pos x="T6" y="T7"/>
                </a:cxn>
                <a:cxn ang="T14">
                  <a:pos x="T8" y="T9"/>
                </a:cxn>
              </a:cxnLst>
              <a:rect l="T15" t="T16" r="T17" b="T18"/>
              <a:pathLst>
                <a:path w="53" h="19">
                  <a:moveTo>
                    <a:pt x="0" y="1"/>
                  </a:moveTo>
                  <a:lnTo>
                    <a:pt x="0" y="18"/>
                  </a:lnTo>
                  <a:lnTo>
                    <a:pt x="52" y="17"/>
                  </a:lnTo>
                  <a:lnTo>
                    <a:pt x="51" y="0"/>
                  </a:lnTo>
                  <a:lnTo>
                    <a:pt x="0" y="1"/>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62" name="Freeform 259"/>
            <p:cNvSpPr>
              <a:spLocks/>
            </p:cNvSpPr>
            <p:nvPr/>
          </p:nvSpPr>
          <p:spPr bwMode="auto">
            <a:xfrm>
              <a:off x="2809" y="1868"/>
              <a:ext cx="56" cy="20"/>
            </a:xfrm>
            <a:custGeom>
              <a:avLst/>
              <a:gdLst>
                <a:gd name="T0" fmla="*/ 0 w 56"/>
                <a:gd name="T1" fmla="*/ 0 h 20"/>
                <a:gd name="T2" fmla="*/ 0 w 56"/>
                <a:gd name="T3" fmla="*/ 19 h 20"/>
                <a:gd name="T4" fmla="*/ 55 w 56"/>
                <a:gd name="T5" fmla="*/ 0 h 20"/>
                <a:gd name="T6" fmla="*/ 0 w 56"/>
                <a:gd name="T7" fmla="*/ 0 h 20"/>
                <a:gd name="T8" fmla="*/ 0 60000 65536"/>
                <a:gd name="T9" fmla="*/ 0 60000 65536"/>
                <a:gd name="T10" fmla="*/ 0 60000 65536"/>
                <a:gd name="T11" fmla="*/ 0 60000 65536"/>
                <a:gd name="T12" fmla="*/ 0 w 56"/>
                <a:gd name="T13" fmla="*/ 0 h 20"/>
                <a:gd name="T14" fmla="*/ 56 w 56"/>
                <a:gd name="T15" fmla="*/ 20 h 20"/>
              </a:gdLst>
              <a:ahLst/>
              <a:cxnLst>
                <a:cxn ang="T8">
                  <a:pos x="T0" y="T1"/>
                </a:cxn>
                <a:cxn ang="T9">
                  <a:pos x="T2" y="T3"/>
                </a:cxn>
                <a:cxn ang="T10">
                  <a:pos x="T4" y="T5"/>
                </a:cxn>
                <a:cxn ang="T11">
                  <a:pos x="T6" y="T7"/>
                </a:cxn>
              </a:cxnLst>
              <a:rect l="T12" t="T13" r="T14" b="T15"/>
              <a:pathLst>
                <a:path w="56" h="20">
                  <a:moveTo>
                    <a:pt x="0" y="0"/>
                  </a:moveTo>
                  <a:lnTo>
                    <a:pt x="0" y="19"/>
                  </a:lnTo>
                  <a:lnTo>
                    <a:pt x="55"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3" name="Freeform 260"/>
            <p:cNvSpPr>
              <a:spLocks/>
            </p:cNvSpPr>
            <p:nvPr/>
          </p:nvSpPr>
          <p:spPr bwMode="auto">
            <a:xfrm>
              <a:off x="2809" y="1868"/>
              <a:ext cx="56" cy="20"/>
            </a:xfrm>
            <a:custGeom>
              <a:avLst/>
              <a:gdLst>
                <a:gd name="T0" fmla="*/ 0 w 56"/>
                <a:gd name="T1" fmla="*/ 19 h 20"/>
                <a:gd name="T2" fmla="*/ 55 w 56"/>
                <a:gd name="T3" fmla="*/ 0 h 20"/>
                <a:gd name="T4" fmla="*/ 55 w 56"/>
                <a:gd name="T5" fmla="*/ 18 h 20"/>
                <a:gd name="T6" fmla="*/ 0 w 56"/>
                <a:gd name="T7" fmla="*/ 19 h 20"/>
                <a:gd name="T8" fmla="*/ 0 60000 65536"/>
                <a:gd name="T9" fmla="*/ 0 60000 65536"/>
                <a:gd name="T10" fmla="*/ 0 60000 65536"/>
                <a:gd name="T11" fmla="*/ 0 60000 65536"/>
                <a:gd name="T12" fmla="*/ 0 w 56"/>
                <a:gd name="T13" fmla="*/ 0 h 20"/>
                <a:gd name="T14" fmla="*/ 56 w 56"/>
                <a:gd name="T15" fmla="*/ 20 h 20"/>
              </a:gdLst>
              <a:ahLst/>
              <a:cxnLst>
                <a:cxn ang="T8">
                  <a:pos x="T0" y="T1"/>
                </a:cxn>
                <a:cxn ang="T9">
                  <a:pos x="T2" y="T3"/>
                </a:cxn>
                <a:cxn ang="T10">
                  <a:pos x="T4" y="T5"/>
                </a:cxn>
                <a:cxn ang="T11">
                  <a:pos x="T6" y="T7"/>
                </a:cxn>
              </a:cxnLst>
              <a:rect l="T12" t="T13" r="T14" b="T15"/>
              <a:pathLst>
                <a:path w="56" h="20">
                  <a:moveTo>
                    <a:pt x="0" y="19"/>
                  </a:moveTo>
                  <a:lnTo>
                    <a:pt x="55" y="0"/>
                  </a:lnTo>
                  <a:lnTo>
                    <a:pt x="55"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4" name="Freeform 261"/>
            <p:cNvSpPr>
              <a:spLocks/>
            </p:cNvSpPr>
            <p:nvPr/>
          </p:nvSpPr>
          <p:spPr bwMode="auto">
            <a:xfrm>
              <a:off x="2809" y="1868"/>
              <a:ext cx="56" cy="20"/>
            </a:xfrm>
            <a:custGeom>
              <a:avLst/>
              <a:gdLst>
                <a:gd name="T0" fmla="*/ 0 w 56"/>
                <a:gd name="T1" fmla="*/ 0 h 20"/>
                <a:gd name="T2" fmla="*/ 0 w 56"/>
                <a:gd name="T3" fmla="*/ 19 h 20"/>
                <a:gd name="T4" fmla="*/ 55 w 56"/>
                <a:gd name="T5" fmla="*/ 18 h 20"/>
                <a:gd name="T6" fmla="*/ 55 w 56"/>
                <a:gd name="T7" fmla="*/ 0 h 20"/>
                <a:gd name="T8" fmla="*/ 0 w 56"/>
                <a:gd name="T9" fmla="*/ 0 h 20"/>
                <a:gd name="T10" fmla="*/ 0 60000 65536"/>
                <a:gd name="T11" fmla="*/ 0 60000 65536"/>
                <a:gd name="T12" fmla="*/ 0 60000 65536"/>
                <a:gd name="T13" fmla="*/ 0 60000 65536"/>
                <a:gd name="T14" fmla="*/ 0 60000 65536"/>
                <a:gd name="T15" fmla="*/ 0 w 56"/>
                <a:gd name="T16" fmla="*/ 0 h 20"/>
                <a:gd name="T17" fmla="*/ 56 w 56"/>
                <a:gd name="T18" fmla="*/ 20 h 20"/>
              </a:gdLst>
              <a:ahLst/>
              <a:cxnLst>
                <a:cxn ang="T10">
                  <a:pos x="T0" y="T1"/>
                </a:cxn>
                <a:cxn ang="T11">
                  <a:pos x="T2" y="T3"/>
                </a:cxn>
                <a:cxn ang="T12">
                  <a:pos x="T4" y="T5"/>
                </a:cxn>
                <a:cxn ang="T13">
                  <a:pos x="T6" y="T7"/>
                </a:cxn>
                <a:cxn ang="T14">
                  <a:pos x="T8" y="T9"/>
                </a:cxn>
              </a:cxnLst>
              <a:rect l="T15" t="T16" r="T17" b="T18"/>
              <a:pathLst>
                <a:path w="56" h="20">
                  <a:moveTo>
                    <a:pt x="0" y="0"/>
                  </a:moveTo>
                  <a:lnTo>
                    <a:pt x="0" y="19"/>
                  </a:lnTo>
                  <a:lnTo>
                    <a:pt x="55" y="18"/>
                  </a:lnTo>
                  <a:lnTo>
                    <a:pt x="55"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65" name="Freeform 262"/>
            <p:cNvSpPr>
              <a:spLocks/>
            </p:cNvSpPr>
            <p:nvPr/>
          </p:nvSpPr>
          <p:spPr bwMode="auto">
            <a:xfrm>
              <a:off x="2864" y="1865"/>
              <a:ext cx="56" cy="22"/>
            </a:xfrm>
            <a:custGeom>
              <a:avLst/>
              <a:gdLst>
                <a:gd name="T0" fmla="*/ 0 w 56"/>
                <a:gd name="T1" fmla="*/ 0 h 22"/>
                <a:gd name="T2" fmla="*/ 0 w 56"/>
                <a:gd name="T3" fmla="*/ 21 h 22"/>
                <a:gd name="T4" fmla="*/ 55 w 56"/>
                <a:gd name="T5" fmla="*/ 0 h 22"/>
                <a:gd name="T6" fmla="*/ 0 w 56"/>
                <a:gd name="T7" fmla="*/ 0 h 22"/>
                <a:gd name="T8" fmla="*/ 0 60000 65536"/>
                <a:gd name="T9" fmla="*/ 0 60000 65536"/>
                <a:gd name="T10" fmla="*/ 0 60000 65536"/>
                <a:gd name="T11" fmla="*/ 0 60000 65536"/>
                <a:gd name="T12" fmla="*/ 0 w 56"/>
                <a:gd name="T13" fmla="*/ 0 h 22"/>
                <a:gd name="T14" fmla="*/ 56 w 56"/>
                <a:gd name="T15" fmla="*/ 22 h 22"/>
              </a:gdLst>
              <a:ahLst/>
              <a:cxnLst>
                <a:cxn ang="T8">
                  <a:pos x="T0" y="T1"/>
                </a:cxn>
                <a:cxn ang="T9">
                  <a:pos x="T2" y="T3"/>
                </a:cxn>
                <a:cxn ang="T10">
                  <a:pos x="T4" y="T5"/>
                </a:cxn>
                <a:cxn ang="T11">
                  <a:pos x="T6" y="T7"/>
                </a:cxn>
              </a:cxnLst>
              <a:rect l="T12" t="T13" r="T14" b="T15"/>
              <a:pathLst>
                <a:path w="56" h="22">
                  <a:moveTo>
                    <a:pt x="0" y="0"/>
                  </a:moveTo>
                  <a:lnTo>
                    <a:pt x="0" y="21"/>
                  </a:lnTo>
                  <a:lnTo>
                    <a:pt x="55"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6" name="Freeform 263"/>
            <p:cNvSpPr>
              <a:spLocks/>
            </p:cNvSpPr>
            <p:nvPr/>
          </p:nvSpPr>
          <p:spPr bwMode="auto">
            <a:xfrm>
              <a:off x="2864" y="1865"/>
              <a:ext cx="56" cy="22"/>
            </a:xfrm>
            <a:custGeom>
              <a:avLst/>
              <a:gdLst>
                <a:gd name="T0" fmla="*/ 0 w 56"/>
                <a:gd name="T1" fmla="*/ 21 h 22"/>
                <a:gd name="T2" fmla="*/ 55 w 56"/>
                <a:gd name="T3" fmla="*/ 0 h 22"/>
                <a:gd name="T4" fmla="*/ 55 w 56"/>
                <a:gd name="T5" fmla="*/ 20 h 22"/>
                <a:gd name="T6" fmla="*/ 0 w 56"/>
                <a:gd name="T7" fmla="*/ 21 h 22"/>
                <a:gd name="T8" fmla="*/ 0 60000 65536"/>
                <a:gd name="T9" fmla="*/ 0 60000 65536"/>
                <a:gd name="T10" fmla="*/ 0 60000 65536"/>
                <a:gd name="T11" fmla="*/ 0 60000 65536"/>
                <a:gd name="T12" fmla="*/ 0 w 56"/>
                <a:gd name="T13" fmla="*/ 0 h 22"/>
                <a:gd name="T14" fmla="*/ 56 w 56"/>
                <a:gd name="T15" fmla="*/ 22 h 22"/>
              </a:gdLst>
              <a:ahLst/>
              <a:cxnLst>
                <a:cxn ang="T8">
                  <a:pos x="T0" y="T1"/>
                </a:cxn>
                <a:cxn ang="T9">
                  <a:pos x="T2" y="T3"/>
                </a:cxn>
                <a:cxn ang="T10">
                  <a:pos x="T4" y="T5"/>
                </a:cxn>
                <a:cxn ang="T11">
                  <a:pos x="T6" y="T7"/>
                </a:cxn>
              </a:cxnLst>
              <a:rect l="T12" t="T13" r="T14" b="T15"/>
              <a:pathLst>
                <a:path w="56" h="22">
                  <a:moveTo>
                    <a:pt x="0" y="21"/>
                  </a:moveTo>
                  <a:lnTo>
                    <a:pt x="55" y="0"/>
                  </a:lnTo>
                  <a:lnTo>
                    <a:pt x="55" y="20"/>
                  </a:lnTo>
                  <a:lnTo>
                    <a:pt x="0" y="21"/>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7" name="Freeform 264"/>
            <p:cNvSpPr>
              <a:spLocks/>
            </p:cNvSpPr>
            <p:nvPr/>
          </p:nvSpPr>
          <p:spPr bwMode="auto">
            <a:xfrm>
              <a:off x="2864" y="1865"/>
              <a:ext cx="56" cy="22"/>
            </a:xfrm>
            <a:custGeom>
              <a:avLst/>
              <a:gdLst>
                <a:gd name="T0" fmla="*/ 0 w 56"/>
                <a:gd name="T1" fmla="*/ 0 h 22"/>
                <a:gd name="T2" fmla="*/ 0 w 56"/>
                <a:gd name="T3" fmla="*/ 21 h 22"/>
                <a:gd name="T4" fmla="*/ 55 w 56"/>
                <a:gd name="T5" fmla="*/ 20 h 22"/>
                <a:gd name="T6" fmla="*/ 55 w 56"/>
                <a:gd name="T7" fmla="*/ 0 h 22"/>
                <a:gd name="T8" fmla="*/ 0 w 56"/>
                <a:gd name="T9" fmla="*/ 0 h 22"/>
                <a:gd name="T10" fmla="*/ 0 60000 65536"/>
                <a:gd name="T11" fmla="*/ 0 60000 65536"/>
                <a:gd name="T12" fmla="*/ 0 60000 65536"/>
                <a:gd name="T13" fmla="*/ 0 60000 65536"/>
                <a:gd name="T14" fmla="*/ 0 60000 65536"/>
                <a:gd name="T15" fmla="*/ 0 w 56"/>
                <a:gd name="T16" fmla="*/ 0 h 22"/>
                <a:gd name="T17" fmla="*/ 56 w 56"/>
                <a:gd name="T18" fmla="*/ 22 h 22"/>
              </a:gdLst>
              <a:ahLst/>
              <a:cxnLst>
                <a:cxn ang="T10">
                  <a:pos x="T0" y="T1"/>
                </a:cxn>
                <a:cxn ang="T11">
                  <a:pos x="T2" y="T3"/>
                </a:cxn>
                <a:cxn ang="T12">
                  <a:pos x="T4" y="T5"/>
                </a:cxn>
                <a:cxn ang="T13">
                  <a:pos x="T6" y="T7"/>
                </a:cxn>
                <a:cxn ang="T14">
                  <a:pos x="T8" y="T9"/>
                </a:cxn>
              </a:cxnLst>
              <a:rect l="T15" t="T16" r="T17" b="T18"/>
              <a:pathLst>
                <a:path w="56" h="22">
                  <a:moveTo>
                    <a:pt x="0" y="0"/>
                  </a:moveTo>
                  <a:lnTo>
                    <a:pt x="0" y="21"/>
                  </a:lnTo>
                  <a:lnTo>
                    <a:pt x="55" y="20"/>
                  </a:lnTo>
                  <a:lnTo>
                    <a:pt x="55"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68" name="Freeform 265"/>
            <p:cNvSpPr>
              <a:spLocks/>
            </p:cNvSpPr>
            <p:nvPr/>
          </p:nvSpPr>
          <p:spPr bwMode="auto">
            <a:xfrm>
              <a:off x="2919" y="1865"/>
              <a:ext cx="57" cy="20"/>
            </a:xfrm>
            <a:custGeom>
              <a:avLst/>
              <a:gdLst>
                <a:gd name="T0" fmla="*/ 0 w 57"/>
                <a:gd name="T1" fmla="*/ 0 h 20"/>
                <a:gd name="T2" fmla="*/ 0 w 57"/>
                <a:gd name="T3" fmla="*/ 19 h 20"/>
                <a:gd name="T4" fmla="*/ 56 w 57"/>
                <a:gd name="T5" fmla="*/ 0 h 20"/>
                <a:gd name="T6" fmla="*/ 0 w 57"/>
                <a:gd name="T7" fmla="*/ 0 h 20"/>
                <a:gd name="T8" fmla="*/ 0 60000 65536"/>
                <a:gd name="T9" fmla="*/ 0 60000 65536"/>
                <a:gd name="T10" fmla="*/ 0 60000 65536"/>
                <a:gd name="T11" fmla="*/ 0 60000 65536"/>
                <a:gd name="T12" fmla="*/ 0 w 57"/>
                <a:gd name="T13" fmla="*/ 0 h 20"/>
                <a:gd name="T14" fmla="*/ 57 w 57"/>
                <a:gd name="T15" fmla="*/ 20 h 20"/>
              </a:gdLst>
              <a:ahLst/>
              <a:cxnLst>
                <a:cxn ang="T8">
                  <a:pos x="T0" y="T1"/>
                </a:cxn>
                <a:cxn ang="T9">
                  <a:pos x="T2" y="T3"/>
                </a:cxn>
                <a:cxn ang="T10">
                  <a:pos x="T4" y="T5"/>
                </a:cxn>
                <a:cxn ang="T11">
                  <a:pos x="T6" y="T7"/>
                </a:cxn>
              </a:cxnLst>
              <a:rect l="T12" t="T13" r="T14" b="T15"/>
              <a:pathLst>
                <a:path w="57" h="20">
                  <a:moveTo>
                    <a:pt x="0" y="0"/>
                  </a:moveTo>
                  <a:lnTo>
                    <a:pt x="0" y="19"/>
                  </a:lnTo>
                  <a:lnTo>
                    <a:pt x="56"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69" name="Freeform 266"/>
            <p:cNvSpPr>
              <a:spLocks/>
            </p:cNvSpPr>
            <p:nvPr/>
          </p:nvSpPr>
          <p:spPr bwMode="auto">
            <a:xfrm>
              <a:off x="2919" y="1865"/>
              <a:ext cx="57" cy="20"/>
            </a:xfrm>
            <a:custGeom>
              <a:avLst/>
              <a:gdLst>
                <a:gd name="T0" fmla="*/ 0 w 57"/>
                <a:gd name="T1" fmla="*/ 19 h 20"/>
                <a:gd name="T2" fmla="*/ 56 w 57"/>
                <a:gd name="T3" fmla="*/ 0 h 20"/>
                <a:gd name="T4" fmla="*/ 56 w 57"/>
                <a:gd name="T5" fmla="*/ 18 h 20"/>
                <a:gd name="T6" fmla="*/ 0 w 57"/>
                <a:gd name="T7" fmla="*/ 19 h 20"/>
                <a:gd name="T8" fmla="*/ 0 60000 65536"/>
                <a:gd name="T9" fmla="*/ 0 60000 65536"/>
                <a:gd name="T10" fmla="*/ 0 60000 65536"/>
                <a:gd name="T11" fmla="*/ 0 60000 65536"/>
                <a:gd name="T12" fmla="*/ 0 w 57"/>
                <a:gd name="T13" fmla="*/ 0 h 20"/>
                <a:gd name="T14" fmla="*/ 57 w 57"/>
                <a:gd name="T15" fmla="*/ 20 h 20"/>
              </a:gdLst>
              <a:ahLst/>
              <a:cxnLst>
                <a:cxn ang="T8">
                  <a:pos x="T0" y="T1"/>
                </a:cxn>
                <a:cxn ang="T9">
                  <a:pos x="T2" y="T3"/>
                </a:cxn>
                <a:cxn ang="T10">
                  <a:pos x="T4" y="T5"/>
                </a:cxn>
                <a:cxn ang="T11">
                  <a:pos x="T6" y="T7"/>
                </a:cxn>
              </a:cxnLst>
              <a:rect l="T12" t="T13" r="T14" b="T15"/>
              <a:pathLst>
                <a:path w="57" h="20">
                  <a:moveTo>
                    <a:pt x="0" y="19"/>
                  </a:moveTo>
                  <a:lnTo>
                    <a:pt x="56" y="0"/>
                  </a:lnTo>
                  <a:lnTo>
                    <a:pt x="56"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0" name="Freeform 267"/>
            <p:cNvSpPr>
              <a:spLocks/>
            </p:cNvSpPr>
            <p:nvPr/>
          </p:nvSpPr>
          <p:spPr bwMode="auto">
            <a:xfrm>
              <a:off x="2919" y="1865"/>
              <a:ext cx="57" cy="20"/>
            </a:xfrm>
            <a:custGeom>
              <a:avLst/>
              <a:gdLst>
                <a:gd name="T0" fmla="*/ 0 w 57"/>
                <a:gd name="T1" fmla="*/ 0 h 20"/>
                <a:gd name="T2" fmla="*/ 0 w 57"/>
                <a:gd name="T3" fmla="*/ 19 h 20"/>
                <a:gd name="T4" fmla="*/ 56 w 57"/>
                <a:gd name="T5" fmla="*/ 18 h 20"/>
                <a:gd name="T6" fmla="*/ 56 w 57"/>
                <a:gd name="T7" fmla="*/ 0 h 20"/>
                <a:gd name="T8" fmla="*/ 0 w 57"/>
                <a:gd name="T9" fmla="*/ 0 h 20"/>
                <a:gd name="T10" fmla="*/ 0 60000 65536"/>
                <a:gd name="T11" fmla="*/ 0 60000 65536"/>
                <a:gd name="T12" fmla="*/ 0 60000 65536"/>
                <a:gd name="T13" fmla="*/ 0 60000 65536"/>
                <a:gd name="T14" fmla="*/ 0 60000 65536"/>
                <a:gd name="T15" fmla="*/ 0 w 57"/>
                <a:gd name="T16" fmla="*/ 0 h 20"/>
                <a:gd name="T17" fmla="*/ 57 w 57"/>
                <a:gd name="T18" fmla="*/ 20 h 20"/>
              </a:gdLst>
              <a:ahLst/>
              <a:cxnLst>
                <a:cxn ang="T10">
                  <a:pos x="T0" y="T1"/>
                </a:cxn>
                <a:cxn ang="T11">
                  <a:pos x="T2" y="T3"/>
                </a:cxn>
                <a:cxn ang="T12">
                  <a:pos x="T4" y="T5"/>
                </a:cxn>
                <a:cxn ang="T13">
                  <a:pos x="T6" y="T7"/>
                </a:cxn>
                <a:cxn ang="T14">
                  <a:pos x="T8" y="T9"/>
                </a:cxn>
              </a:cxnLst>
              <a:rect l="T15" t="T16" r="T17" b="T18"/>
              <a:pathLst>
                <a:path w="57" h="20">
                  <a:moveTo>
                    <a:pt x="0" y="0"/>
                  </a:moveTo>
                  <a:lnTo>
                    <a:pt x="0" y="19"/>
                  </a:lnTo>
                  <a:lnTo>
                    <a:pt x="56" y="18"/>
                  </a:lnTo>
                  <a:lnTo>
                    <a:pt x="56"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71" name="Freeform 268"/>
            <p:cNvSpPr>
              <a:spLocks/>
            </p:cNvSpPr>
            <p:nvPr/>
          </p:nvSpPr>
          <p:spPr bwMode="auto">
            <a:xfrm>
              <a:off x="2975" y="1865"/>
              <a:ext cx="60" cy="20"/>
            </a:xfrm>
            <a:custGeom>
              <a:avLst/>
              <a:gdLst>
                <a:gd name="T0" fmla="*/ 0 w 60"/>
                <a:gd name="T1" fmla="*/ 0 h 20"/>
                <a:gd name="T2" fmla="*/ 0 w 60"/>
                <a:gd name="T3" fmla="*/ 19 h 20"/>
                <a:gd name="T4" fmla="*/ 59 w 60"/>
                <a:gd name="T5" fmla="*/ 0 h 20"/>
                <a:gd name="T6" fmla="*/ 0 w 60"/>
                <a:gd name="T7" fmla="*/ 0 h 20"/>
                <a:gd name="T8" fmla="*/ 0 60000 65536"/>
                <a:gd name="T9" fmla="*/ 0 60000 65536"/>
                <a:gd name="T10" fmla="*/ 0 60000 65536"/>
                <a:gd name="T11" fmla="*/ 0 60000 65536"/>
                <a:gd name="T12" fmla="*/ 0 w 60"/>
                <a:gd name="T13" fmla="*/ 0 h 20"/>
                <a:gd name="T14" fmla="*/ 60 w 60"/>
                <a:gd name="T15" fmla="*/ 20 h 20"/>
              </a:gdLst>
              <a:ahLst/>
              <a:cxnLst>
                <a:cxn ang="T8">
                  <a:pos x="T0" y="T1"/>
                </a:cxn>
                <a:cxn ang="T9">
                  <a:pos x="T2" y="T3"/>
                </a:cxn>
                <a:cxn ang="T10">
                  <a:pos x="T4" y="T5"/>
                </a:cxn>
                <a:cxn ang="T11">
                  <a:pos x="T6" y="T7"/>
                </a:cxn>
              </a:cxnLst>
              <a:rect l="T12" t="T13" r="T14" b="T15"/>
              <a:pathLst>
                <a:path w="60" h="20">
                  <a:moveTo>
                    <a:pt x="0" y="0"/>
                  </a:moveTo>
                  <a:lnTo>
                    <a:pt x="0" y="19"/>
                  </a:lnTo>
                  <a:lnTo>
                    <a:pt x="59"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2" name="Freeform 269"/>
            <p:cNvSpPr>
              <a:spLocks/>
            </p:cNvSpPr>
            <p:nvPr/>
          </p:nvSpPr>
          <p:spPr bwMode="auto">
            <a:xfrm>
              <a:off x="2975" y="1865"/>
              <a:ext cx="60" cy="20"/>
            </a:xfrm>
            <a:custGeom>
              <a:avLst/>
              <a:gdLst>
                <a:gd name="T0" fmla="*/ 0 w 60"/>
                <a:gd name="T1" fmla="*/ 19 h 20"/>
                <a:gd name="T2" fmla="*/ 59 w 60"/>
                <a:gd name="T3" fmla="*/ 0 h 20"/>
                <a:gd name="T4" fmla="*/ 59 w 60"/>
                <a:gd name="T5" fmla="*/ 18 h 20"/>
                <a:gd name="T6" fmla="*/ 0 w 60"/>
                <a:gd name="T7" fmla="*/ 19 h 20"/>
                <a:gd name="T8" fmla="*/ 0 60000 65536"/>
                <a:gd name="T9" fmla="*/ 0 60000 65536"/>
                <a:gd name="T10" fmla="*/ 0 60000 65536"/>
                <a:gd name="T11" fmla="*/ 0 60000 65536"/>
                <a:gd name="T12" fmla="*/ 0 w 60"/>
                <a:gd name="T13" fmla="*/ 0 h 20"/>
                <a:gd name="T14" fmla="*/ 60 w 60"/>
                <a:gd name="T15" fmla="*/ 20 h 20"/>
              </a:gdLst>
              <a:ahLst/>
              <a:cxnLst>
                <a:cxn ang="T8">
                  <a:pos x="T0" y="T1"/>
                </a:cxn>
                <a:cxn ang="T9">
                  <a:pos x="T2" y="T3"/>
                </a:cxn>
                <a:cxn ang="T10">
                  <a:pos x="T4" y="T5"/>
                </a:cxn>
                <a:cxn ang="T11">
                  <a:pos x="T6" y="T7"/>
                </a:cxn>
              </a:cxnLst>
              <a:rect l="T12" t="T13" r="T14" b="T15"/>
              <a:pathLst>
                <a:path w="60" h="20">
                  <a:moveTo>
                    <a:pt x="0" y="19"/>
                  </a:moveTo>
                  <a:lnTo>
                    <a:pt x="59" y="0"/>
                  </a:lnTo>
                  <a:lnTo>
                    <a:pt x="59"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3" name="Freeform 270"/>
            <p:cNvSpPr>
              <a:spLocks/>
            </p:cNvSpPr>
            <p:nvPr/>
          </p:nvSpPr>
          <p:spPr bwMode="auto">
            <a:xfrm>
              <a:off x="2975" y="1865"/>
              <a:ext cx="60" cy="20"/>
            </a:xfrm>
            <a:custGeom>
              <a:avLst/>
              <a:gdLst>
                <a:gd name="T0" fmla="*/ 0 w 60"/>
                <a:gd name="T1" fmla="*/ 0 h 20"/>
                <a:gd name="T2" fmla="*/ 0 w 60"/>
                <a:gd name="T3" fmla="*/ 19 h 20"/>
                <a:gd name="T4" fmla="*/ 59 w 60"/>
                <a:gd name="T5" fmla="*/ 18 h 20"/>
                <a:gd name="T6" fmla="*/ 59 w 60"/>
                <a:gd name="T7" fmla="*/ 0 h 20"/>
                <a:gd name="T8" fmla="*/ 0 w 60"/>
                <a:gd name="T9" fmla="*/ 0 h 20"/>
                <a:gd name="T10" fmla="*/ 0 60000 65536"/>
                <a:gd name="T11" fmla="*/ 0 60000 65536"/>
                <a:gd name="T12" fmla="*/ 0 60000 65536"/>
                <a:gd name="T13" fmla="*/ 0 60000 65536"/>
                <a:gd name="T14" fmla="*/ 0 60000 65536"/>
                <a:gd name="T15" fmla="*/ 0 w 60"/>
                <a:gd name="T16" fmla="*/ 0 h 20"/>
                <a:gd name="T17" fmla="*/ 60 w 60"/>
                <a:gd name="T18" fmla="*/ 20 h 20"/>
              </a:gdLst>
              <a:ahLst/>
              <a:cxnLst>
                <a:cxn ang="T10">
                  <a:pos x="T0" y="T1"/>
                </a:cxn>
                <a:cxn ang="T11">
                  <a:pos x="T2" y="T3"/>
                </a:cxn>
                <a:cxn ang="T12">
                  <a:pos x="T4" y="T5"/>
                </a:cxn>
                <a:cxn ang="T13">
                  <a:pos x="T6" y="T7"/>
                </a:cxn>
                <a:cxn ang="T14">
                  <a:pos x="T8" y="T9"/>
                </a:cxn>
              </a:cxnLst>
              <a:rect l="T15" t="T16" r="T17" b="T18"/>
              <a:pathLst>
                <a:path w="60" h="20">
                  <a:moveTo>
                    <a:pt x="0" y="0"/>
                  </a:moveTo>
                  <a:lnTo>
                    <a:pt x="0" y="19"/>
                  </a:lnTo>
                  <a:lnTo>
                    <a:pt x="59" y="18"/>
                  </a:lnTo>
                  <a:lnTo>
                    <a:pt x="59"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74" name="Freeform 271"/>
            <p:cNvSpPr>
              <a:spLocks/>
            </p:cNvSpPr>
            <p:nvPr/>
          </p:nvSpPr>
          <p:spPr bwMode="auto">
            <a:xfrm>
              <a:off x="3034" y="1863"/>
              <a:ext cx="58" cy="20"/>
            </a:xfrm>
            <a:custGeom>
              <a:avLst/>
              <a:gdLst>
                <a:gd name="T0" fmla="*/ 0 w 58"/>
                <a:gd name="T1" fmla="*/ 0 h 20"/>
                <a:gd name="T2" fmla="*/ 0 w 58"/>
                <a:gd name="T3" fmla="*/ 19 h 20"/>
                <a:gd name="T4" fmla="*/ 57 w 58"/>
                <a:gd name="T5" fmla="*/ 0 h 20"/>
                <a:gd name="T6" fmla="*/ 0 w 58"/>
                <a:gd name="T7" fmla="*/ 0 h 20"/>
                <a:gd name="T8" fmla="*/ 0 60000 65536"/>
                <a:gd name="T9" fmla="*/ 0 60000 65536"/>
                <a:gd name="T10" fmla="*/ 0 60000 65536"/>
                <a:gd name="T11" fmla="*/ 0 60000 65536"/>
                <a:gd name="T12" fmla="*/ 0 w 58"/>
                <a:gd name="T13" fmla="*/ 0 h 20"/>
                <a:gd name="T14" fmla="*/ 58 w 58"/>
                <a:gd name="T15" fmla="*/ 20 h 20"/>
              </a:gdLst>
              <a:ahLst/>
              <a:cxnLst>
                <a:cxn ang="T8">
                  <a:pos x="T0" y="T1"/>
                </a:cxn>
                <a:cxn ang="T9">
                  <a:pos x="T2" y="T3"/>
                </a:cxn>
                <a:cxn ang="T10">
                  <a:pos x="T4" y="T5"/>
                </a:cxn>
                <a:cxn ang="T11">
                  <a:pos x="T6" y="T7"/>
                </a:cxn>
              </a:cxnLst>
              <a:rect l="T12" t="T13" r="T14" b="T15"/>
              <a:pathLst>
                <a:path w="58" h="20">
                  <a:moveTo>
                    <a:pt x="0" y="0"/>
                  </a:moveTo>
                  <a:lnTo>
                    <a:pt x="0" y="19"/>
                  </a:lnTo>
                  <a:lnTo>
                    <a:pt x="57"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5" name="Freeform 272"/>
            <p:cNvSpPr>
              <a:spLocks/>
            </p:cNvSpPr>
            <p:nvPr/>
          </p:nvSpPr>
          <p:spPr bwMode="auto">
            <a:xfrm>
              <a:off x="3034" y="1863"/>
              <a:ext cx="58" cy="20"/>
            </a:xfrm>
            <a:custGeom>
              <a:avLst/>
              <a:gdLst>
                <a:gd name="T0" fmla="*/ 0 w 58"/>
                <a:gd name="T1" fmla="*/ 19 h 20"/>
                <a:gd name="T2" fmla="*/ 57 w 58"/>
                <a:gd name="T3" fmla="*/ 0 h 20"/>
                <a:gd name="T4" fmla="*/ 57 w 58"/>
                <a:gd name="T5" fmla="*/ 18 h 20"/>
                <a:gd name="T6" fmla="*/ 0 w 58"/>
                <a:gd name="T7" fmla="*/ 19 h 20"/>
                <a:gd name="T8" fmla="*/ 0 60000 65536"/>
                <a:gd name="T9" fmla="*/ 0 60000 65536"/>
                <a:gd name="T10" fmla="*/ 0 60000 65536"/>
                <a:gd name="T11" fmla="*/ 0 60000 65536"/>
                <a:gd name="T12" fmla="*/ 0 w 58"/>
                <a:gd name="T13" fmla="*/ 0 h 20"/>
                <a:gd name="T14" fmla="*/ 58 w 58"/>
                <a:gd name="T15" fmla="*/ 20 h 20"/>
              </a:gdLst>
              <a:ahLst/>
              <a:cxnLst>
                <a:cxn ang="T8">
                  <a:pos x="T0" y="T1"/>
                </a:cxn>
                <a:cxn ang="T9">
                  <a:pos x="T2" y="T3"/>
                </a:cxn>
                <a:cxn ang="T10">
                  <a:pos x="T4" y="T5"/>
                </a:cxn>
                <a:cxn ang="T11">
                  <a:pos x="T6" y="T7"/>
                </a:cxn>
              </a:cxnLst>
              <a:rect l="T12" t="T13" r="T14" b="T15"/>
              <a:pathLst>
                <a:path w="58" h="20">
                  <a:moveTo>
                    <a:pt x="0" y="19"/>
                  </a:moveTo>
                  <a:lnTo>
                    <a:pt x="57" y="0"/>
                  </a:lnTo>
                  <a:lnTo>
                    <a:pt x="57" y="18"/>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6" name="Freeform 273"/>
            <p:cNvSpPr>
              <a:spLocks/>
            </p:cNvSpPr>
            <p:nvPr/>
          </p:nvSpPr>
          <p:spPr bwMode="auto">
            <a:xfrm>
              <a:off x="3034" y="1863"/>
              <a:ext cx="58" cy="20"/>
            </a:xfrm>
            <a:custGeom>
              <a:avLst/>
              <a:gdLst>
                <a:gd name="T0" fmla="*/ 0 w 58"/>
                <a:gd name="T1" fmla="*/ 0 h 20"/>
                <a:gd name="T2" fmla="*/ 0 w 58"/>
                <a:gd name="T3" fmla="*/ 19 h 20"/>
                <a:gd name="T4" fmla="*/ 57 w 58"/>
                <a:gd name="T5" fmla="*/ 18 h 20"/>
                <a:gd name="T6" fmla="*/ 57 w 58"/>
                <a:gd name="T7" fmla="*/ 0 h 20"/>
                <a:gd name="T8" fmla="*/ 0 w 58"/>
                <a:gd name="T9" fmla="*/ 0 h 20"/>
                <a:gd name="T10" fmla="*/ 0 60000 65536"/>
                <a:gd name="T11" fmla="*/ 0 60000 65536"/>
                <a:gd name="T12" fmla="*/ 0 60000 65536"/>
                <a:gd name="T13" fmla="*/ 0 60000 65536"/>
                <a:gd name="T14" fmla="*/ 0 60000 65536"/>
                <a:gd name="T15" fmla="*/ 0 w 58"/>
                <a:gd name="T16" fmla="*/ 0 h 20"/>
                <a:gd name="T17" fmla="*/ 58 w 58"/>
                <a:gd name="T18" fmla="*/ 20 h 20"/>
              </a:gdLst>
              <a:ahLst/>
              <a:cxnLst>
                <a:cxn ang="T10">
                  <a:pos x="T0" y="T1"/>
                </a:cxn>
                <a:cxn ang="T11">
                  <a:pos x="T2" y="T3"/>
                </a:cxn>
                <a:cxn ang="T12">
                  <a:pos x="T4" y="T5"/>
                </a:cxn>
                <a:cxn ang="T13">
                  <a:pos x="T6" y="T7"/>
                </a:cxn>
                <a:cxn ang="T14">
                  <a:pos x="T8" y="T9"/>
                </a:cxn>
              </a:cxnLst>
              <a:rect l="T15" t="T16" r="T17" b="T18"/>
              <a:pathLst>
                <a:path w="58" h="20">
                  <a:moveTo>
                    <a:pt x="0" y="0"/>
                  </a:moveTo>
                  <a:lnTo>
                    <a:pt x="0" y="19"/>
                  </a:lnTo>
                  <a:lnTo>
                    <a:pt x="57" y="18"/>
                  </a:lnTo>
                  <a:lnTo>
                    <a:pt x="57"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77" name="Freeform 274"/>
            <p:cNvSpPr>
              <a:spLocks/>
            </p:cNvSpPr>
            <p:nvPr/>
          </p:nvSpPr>
          <p:spPr bwMode="auto">
            <a:xfrm>
              <a:off x="3091" y="1863"/>
              <a:ext cx="57" cy="19"/>
            </a:xfrm>
            <a:custGeom>
              <a:avLst/>
              <a:gdLst>
                <a:gd name="T0" fmla="*/ 0 w 57"/>
                <a:gd name="T1" fmla="*/ 0 h 19"/>
                <a:gd name="T2" fmla="*/ 0 w 57"/>
                <a:gd name="T3" fmla="*/ 18 h 19"/>
                <a:gd name="T4" fmla="*/ 56 w 57"/>
                <a:gd name="T5" fmla="*/ 0 h 19"/>
                <a:gd name="T6" fmla="*/ 0 w 57"/>
                <a:gd name="T7" fmla="*/ 0 h 19"/>
                <a:gd name="T8" fmla="*/ 0 60000 65536"/>
                <a:gd name="T9" fmla="*/ 0 60000 65536"/>
                <a:gd name="T10" fmla="*/ 0 60000 65536"/>
                <a:gd name="T11" fmla="*/ 0 60000 65536"/>
                <a:gd name="T12" fmla="*/ 0 w 57"/>
                <a:gd name="T13" fmla="*/ 0 h 19"/>
                <a:gd name="T14" fmla="*/ 57 w 57"/>
                <a:gd name="T15" fmla="*/ 19 h 19"/>
              </a:gdLst>
              <a:ahLst/>
              <a:cxnLst>
                <a:cxn ang="T8">
                  <a:pos x="T0" y="T1"/>
                </a:cxn>
                <a:cxn ang="T9">
                  <a:pos x="T2" y="T3"/>
                </a:cxn>
                <a:cxn ang="T10">
                  <a:pos x="T4" y="T5"/>
                </a:cxn>
                <a:cxn ang="T11">
                  <a:pos x="T6" y="T7"/>
                </a:cxn>
              </a:cxnLst>
              <a:rect l="T12" t="T13" r="T14" b="T15"/>
              <a:pathLst>
                <a:path w="57" h="19">
                  <a:moveTo>
                    <a:pt x="0" y="0"/>
                  </a:moveTo>
                  <a:lnTo>
                    <a:pt x="0" y="18"/>
                  </a:lnTo>
                  <a:lnTo>
                    <a:pt x="56"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8" name="Freeform 275"/>
            <p:cNvSpPr>
              <a:spLocks/>
            </p:cNvSpPr>
            <p:nvPr/>
          </p:nvSpPr>
          <p:spPr bwMode="auto">
            <a:xfrm>
              <a:off x="3091" y="1863"/>
              <a:ext cx="57" cy="19"/>
            </a:xfrm>
            <a:custGeom>
              <a:avLst/>
              <a:gdLst>
                <a:gd name="T0" fmla="*/ 0 w 57"/>
                <a:gd name="T1" fmla="*/ 18 h 19"/>
                <a:gd name="T2" fmla="*/ 56 w 57"/>
                <a:gd name="T3" fmla="*/ 0 h 19"/>
                <a:gd name="T4" fmla="*/ 56 w 57"/>
                <a:gd name="T5" fmla="*/ 17 h 19"/>
                <a:gd name="T6" fmla="*/ 0 w 57"/>
                <a:gd name="T7" fmla="*/ 18 h 19"/>
                <a:gd name="T8" fmla="*/ 0 60000 65536"/>
                <a:gd name="T9" fmla="*/ 0 60000 65536"/>
                <a:gd name="T10" fmla="*/ 0 60000 65536"/>
                <a:gd name="T11" fmla="*/ 0 60000 65536"/>
                <a:gd name="T12" fmla="*/ 0 w 57"/>
                <a:gd name="T13" fmla="*/ 0 h 19"/>
                <a:gd name="T14" fmla="*/ 57 w 57"/>
                <a:gd name="T15" fmla="*/ 19 h 19"/>
              </a:gdLst>
              <a:ahLst/>
              <a:cxnLst>
                <a:cxn ang="T8">
                  <a:pos x="T0" y="T1"/>
                </a:cxn>
                <a:cxn ang="T9">
                  <a:pos x="T2" y="T3"/>
                </a:cxn>
                <a:cxn ang="T10">
                  <a:pos x="T4" y="T5"/>
                </a:cxn>
                <a:cxn ang="T11">
                  <a:pos x="T6" y="T7"/>
                </a:cxn>
              </a:cxnLst>
              <a:rect l="T12" t="T13" r="T14" b="T15"/>
              <a:pathLst>
                <a:path w="57" h="19">
                  <a:moveTo>
                    <a:pt x="0" y="18"/>
                  </a:moveTo>
                  <a:lnTo>
                    <a:pt x="56" y="0"/>
                  </a:lnTo>
                  <a:lnTo>
                    <a:pt x="56" y="17"/>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79" name="Freeform 276"/>
            <p:cNvSpPr>
              <a:spLocks/>
            </p:cNvSpPr>
            <p:nvPr/>
          </p:nvSpPr>
          <p:spPr bwMode="auto">
            <a:xfrm>
              <a:off x="3091" y="1863"/>
              <a:ext cx="57" cy="19"/>
            </a:xfrm>
            <a:custGeom>
              <a:avLst/>
              <a:gdLst>
                <a:gd name="T0" fmla="*/ 0 w 57"/>
                <a:gd name="T1" fmla="*/ 0 h 19"/>
                <a:gd name="T2" fmla="*/ 0 w 57"/>
                <a:gd name="T3" fmla="*/ 18 h 19"/>
                <a:gd name="T4" fmla="*/ 56 w 57"/>
                <a:gd name="T5" fmla="*/ 17 h 19"/>
                <a:gd name="T6" fmla="*/ 56 w 57"/>
                <a:gd name="T7" fmla="*/ 0 h 19"/>
                <a:gd name="T8" fmla="*/ 0 w 57"/>
                <a:gd name="T9" fmla="*/ 0 h 19"/>
                <a:gd name="T10" fmla="*/ 0 60000 65536"/>
                <a:gd name="T11" fmla="*/ 0 60000 65536"/>
                <a:gd name="T12" fmla="*/ 0 60000 65536"/>
                <a:gd name="T13" fmla="*/ 0 60000 65536"/>
                <a:gd name="T14" fmla="*/ 0 60000 65536"/>
                <a:gd name="T15" fmla="*/ 0 w 57"/>
                <a:gd name="T16" fmla="*/ 0 h 19"/>
                <a:gd name="T17" fmla="*/ 57 w 57"/>
                <a:gd name="T18" fmla="*/ 19 h 19"/>
              </a:gdLst>
              <a:ahLst/>
              <a:cxnLst>
                <a:cxn ang="T10">
                  <a:pos x="T0" y="T1"/>
                </a:cxn>
                <a:cxn ang="T11">
                  <a:pos x="T2" y="T3"/>
                </a:cxn>
                <a:cxn ang="T12">
                  <a:pos x="T4" y="T5"/>
                </a:cxn>
                <a:cxn ang="T13">
                  <a:pos x="T6" y="T7"/>
                </a:cxn>
                <a:cxn ang="T14">
                  <a:pos x="T8" y="T9"/>
                </a:cxn>
              </a:cxnLst>
              <a:rect l="T15" t="T16" r="T17" b="T18"/>
              <a:pathLst>
                <a:path w="57" h="19">
                  <a:moveTo>
                    <a:pt x="0" y="0"/>
                  </a:moveTo>
                  <a:lnTo>
                    <a:pt x="0" y="18"/>
                  </a:lnTo>
                  <a:lnTo>
                    <a:pt x="56" y="17"/>
                  </a:lnTo>
                  <a:lnTo>
                    <a:pt x="56"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80" name="Freeform 277"/>
            <p:cNvSpPr>
              <a:spLocks/>
            </p:cNvSpPr>
            <p:nvPr/>
          </p:nvSpPr>
          <p:spPr bwMode="auto">
            <a:xfrm>
              <a:off x="3147" y="1863"/>
              <a:ext cx="57" cy="19"/>
            </a:xfrm>
            <a:custGeom>
              <a:avLst/>
              <a:gdLst>
                <a:gd name="T0" fmla="*/ 0 w 57"/>
                <a:gd name="T1" fmla="*/ 0 h 19"/>
                <a:gd name="T2" fmla="*/ 0 w 57"/>
                <a:gd name="T3" fmla="*/ 18 h 19"/>
                <a:gd name="T4" fmla="*/ 56 w 57"/>
                <a:gd name="T5" fmla="*/ 0 h 19"/>
                <a:gd name="T6" fmla="*/ 0 w 57"/>
                <a:gd name="T7" fmla="*/ 0 h 19"/>
                <a:gd name="T8" fmla="*/ 0 60000 65536"/>
                <a:gd name="T9" fmla="*/ 0 60000 65536"/>
                <a:gd name="T10" fmla="*/ 0 60000 65536"/>
                <a:gd name="T11" fmla="*/ 0 60000 65536"/>
                <a:gd name="T12" fmla="*/ 0 w 57"/>
                <a:gd name="T13" fmla="*/ 0 h 19"/>
                <a:gd name="T14" fmla="*/ 57 w 57"/>
                <a:gd name="T15" fmla="*/ 19 h 19"/>
              </a:gdLst>
              <a:ahLst/>
              <a:cxnLst>
                <a:cxn ang="T8">
                  <a:pos x="T0" y="T1"/>
                </a:cxn>
                <a:cxn ang="T9">
                  <a:pos x="T2" y="T3"/>
                </a:cxn>
                <a:cxn ang="T10">
                  <a:pos x="T4" y="T5"/>
                </a:cxn>
                <a:cxn ang="T11">
                  <a:pos x="T6" y="T7"/>
                </a:cxn>
              </a:cxnLst>
              <a:rect l="T12" t="T13" r="T14" b="T15"/>
              <a:pathLst>
                <a:path w="57" h="19">
                  <a:moveTo>
                    <a:pt x="0" y="0"/>
                  </a:moveTo>
                  <a:lnTo>
                    <a:pt x="0" y="18"/>
                  </a:lnTo>
                  <a:lnTo>
                    <a:pt x="56"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81" name="Freeform 278"/>
            <p:cNvSpPr>
              <a:spLocks/>
            </p:cNvSpPr>
            <p:nvPr/>
          </p:nvSpPr>
          <p:spPr bwMode="auto">
            <a:xfrm>
              <a:off x="3147" y="1863"/>
              <a:ext cx="57" cy="19"/>
            </a:xfrm>
            <a:custGeom>
              <a:avLst/>
              <a:gdLst>
                <a:gd name="T0" fmla="*/ 0 w 57"/>
                <a:gd name="T1" fmla="*/ 18 h 19"/>
                <a:gd name="T2" fmla="*/ 56 w 57"/>
                <a:gd name="T3" fmla="*/ 0 h 19"/>
                <a:gd name="T4" fmla="*/ 56 w 57"/>
                <a:gd name="T5" fmla="*/ 17 h 19"/>
                <a:gd name="T6" fmla="*/ 0 w 57"/>
                <a:gd name="T7" fmla="*/ 18 h 19"/>
                <a:gd name="T8" fmla="*/ 0 60000 65536"/>
                <a:gd name="T9" fmla="*/ 0 60000 65536"/>
                <a:gd name="T10" fmla="*/ 0 60000 65536"/>
                <a:gd name="T11" fmla="*/ 0 60000 65536"/>
                <a:gd name="T12" fmla="*/ 0 w 57"/>
                <a:gd name="T13" fmla="*/ 0 h 19"/>
                <a:gd name="T14" fmla="*/ 57 w 57"/>
                <a:gd name="T15" fmla="*/ 19 h 19"/>
              </a:gdLst>
              <a:ahLst/>
              <a:cxnLst>
                <a:cxn ang="T8">
                  <a:pos x="T0" y="T1"/>
                </a:cxn>
                <a:cxn ang="T9">
                  <a:pos x="T2" y="T3"/>
                </a:cxn>
                <a:cxn ang="T10">
                  <a:pos x="T4" y="T5"/>
                </a:cxn>
                <a:cxn ang="T11">
                  <a:pos x="T6" y="T7"/>
                </a:cxn>
              </a:cxnLst>
              <a:rect l="T12" t="T13" r="T14" b="T15"/>
              <a:pathLst>
                <a:path w="57" h="19">
                  <a:moveTo>
                    <a:pt x="0" y="18"/>
                  </a:moveTo>
                  <a:lnTo>
                    <a:pt x="56" y="0"/>
                  </a:lnTo>
                  <a:lnTo>
                    <a:pt x="56" y="17"/>
                  </a:lnTo>
                  <a:lnTo>
                    <a:pt x="0" y="18"/>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82" name="Freeform 279"/>
            <p:cNvSpPr>
              <a:spLocks/>
            </p:cNvSpPr>
            <p:nvPr/>
          </p:nvSpPr>
          <p:spPr bwMode="auto">
            <a:xfrm>
              <a:off x="3147" y="1863"/>
              <a:ext cx="57" cy="19"/>
            </a:xfrm>
            <a:custGeom>
              <a:avLst/>
              <a:gdLst>
                <a:gd name="T0" fmla="*/ 0 w 57"/>
                <a:gd name="T1" fmla="*/ 0 h 19"/>
                <a:gd name="T2" fmla="*/ 0 w 57"/>
                <a:gd name="T3" fmla="*/ 18 h 19"/>
                <a:gd name="T4" fmla="*/ 56 w 57"/>
                <a:gd name="T5" fmla="*/ 17 h 19"/>
                <a:gd name="T6" fmla="*/ 56 w 57"/>
                <a:gd name="T7" fmla="*/ 0 h 19"/>
                <a:gd name="T8" fmla="*/ 0 w 57"/>
                <a:gd name="T9" fmla="*/ 0 h 19"/>
                <a:gd name="T10" fmla="*/ 0 60000 65536"/>
                <a:gd name="T11" fmla="*/ 0 60000 65536"/>
                <a:gd name="T12" fmla="*/ 0 60000 65536"/>
                <a:gd name="T13" fmla="*/ 0 60000 65536"/>
                <a:gd name="T14" fmla="*/ 0 60000 65536"/>
                <a:gd name="T15" fmla="*/ 0 w 57"/>
                <a:gd name="T16" fmla="*/ 0 h 19"/>
                <a:gd name="T17" fmla="*/ 57 w 57"/>
                <a:gd name="T18" fmla="*/ 19 h 19"/>
              </a:gdLst>
              <a:ahLst/>
              <a:cxnLst>
                <a:cxn ang="T10">
                  <a:pos x="T0" y="T1"/>
                </a:cxn>
                <a:cxn ang="T11">
                  <a:pos x="T2" y="T3"/>
                </a:cxn>
                <a:cxn ang="T12">
                  <a:pos x="T4" y="T5"/>
                </a:cxn>
                <a:cxn ang="T13">
                  <a:pos x="T6" y="T7"/>
                </a:cxn>
                <a:cxn ang="T14">
                  <a:pos x="T8" y="T9"/>
                </a:cxn>
              </a:cxnLst>
              <a:rect l="T15" t="T16" r="T17" b="T18"/>
              <a:pathLst>
                <a:path w="57" h="19">
                  <a:moveTo>
                    <a:pt x="0" y="0"/>
                  </a:moveTo>
                  <a:lnTo>
                    <a:pt x="0" y="18"/>
                  </a:lnTo>
                  <a:lnTo>
                    <a:pt x="56" y="17"/>
                  </a:lnTo>
                  <a:lnTo>
                    <a:pt x="56"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83" name="Freeform 280"/>
            <p:cNvSpPr>
              <a:spLocks/>
            </p:cNvSpPr>
            <p:nvPr/>
          </p:nvSpPr>
          <p:spPr bwMode="auto">
            <a:xfrm>
              <a:off x="3203" y="1862"/>
              <a:ext cx="58" cy="18"/>
            </a:xfrm>
            <a:custGeom>
              <a:avLst/>
              <a:gdLst>
                <a:gd name="T0" fmla="*/ 0 w 58"/>
                <a:gd name="T1" fmla="*/ 0 h 18"/>
                <a:gd name="T2" fmla="*/ 0 w 58"/>
                <a:gd name="T3" fmla="*/ 17 h 18"/>
                <a:gd name="T4" fmla="*/ 57 w 58"/>
                <a:gd name="T5" fmla="*/ 0 h 18"/>
                <a:gd name="T6" fmla="*/ 0 w 58"/>
                <a:gd name="T7" fmla="*/ 0 h 18"/>
                <a:gd name="T8" fmla="*/ 0 60000 65536"/>
                <a:gd name="T9" fmla="*/ 0 60000 65536"/>
                <a:gd name="T10" fmla="*/ 0 60000 65536"/>
                <a:gd name="T11" fmla="*/ 0 60000 65536"/>
                <a:gd name="T12" fmla="*/ 0 w 58"/>
                <a:gd name="T13" fmla="*/ 0 h 18"/>
                <a:gd name="T14" fmla="*/ 58 w 58"/>
                <a:gd name="T15" fmla="*/ 18 h 18"/>
              </a:gdLst>
              <a:ahLst/>
              <a:cxnLst>
                <a:cxn ang="T8">
                  <a:pos x="T0" y="T1"/>
                </a:cxn>
                <a:cxn ang="T9">
                  <a:pos x="T2" y="T3"/>
                </a:cxn>
                <a:cxn ang="T10">
                  <a:pos x="T4" y="T5"/>
                </a:cxn>
                <a:cxn ang="T11">
                  <a:pos x="T6" y="T7"/>
                </a:cxn>
              </a:cxnLst>
              <a:rect l="T12" t="T13" r="T14" b="T15"/>
              <a:pathLst>
                <a:path w="58" h="18">
                  <a:moveTo>
                    <a:pt x="0" y="0"/>
                  </a:moveTo>
                  <a:lnTo>
                    <a:pt x="0" y="17"/>
                  </a:lnTo>
                  <a:lnTo>
                    <a:pt x="57"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84" name="Freeform 281"/>
            <p:cNvSpPr>
              <a:spLocks/>
            </p:cNvSpPr>
            <p:nvPr/>
          </p:nvSpPr>
          <p:spPr bwMode="auto">
            <a:xfrm>
              <a:off x="3203" y="1862"/>
              <a:ext cx="58" cy="18"/>
            </a:xfrm>
            <a:custGeom>
              <a:avLst/>
              <a:gdLst>
                <a:gd name="T0" fmla="*/ 0 w 58"/>
                <a:gd name="T1" fmla="*/ 17 h 18"/>
                <a:gd name="T2" fmla="*/ 57 w 58"/>
                <a:gd name="T3" fmla="*/ 0 h 18"/>
                <a:gd name="T4" fmla="*/ 57 w 58"/>
                <a:gd name="T5" fmla="*/ 17 h 18"/>
                <a:gd name="T6" fmla="*/ 0 w 58"/>
                <a:gd name="T7" fmla="*/ 17 h 18"/>
                <a:gd name="T8" fmla="*/ 0 60000 65536"/>
                <a:gd name="T9" fmla="*/ 0 60000 65536"/>
                <a:gd name="T10" fmla="*/ 0 60000 65536"/>
                <a:gd name="T11" fmla="*/ 0 60000 65536"/>
                <a:gd name="T12" fmla="*/ 0 w 58"/>
                <a:gd name="T13" fmla="*/ 0 h 18"/>
                <a:gd name="T14" fmla="*/ 58 w 58"/>
                <a:gd name="T15" fmla="*/ 18 h 18"/>
              </a:gdLst>
              <a:ahLst/>
              <a:cxnLst>
                <a:cxn ang="T8">
                  <a:pos x="T0" y="T1"/>
                </a:cxn>
                <a:cxn ang="T9">
                  <a:pos x="T2" y="T3"/>
                </a:cxn>
                <a:cxn ang="T10">
                  <a:pos x="T4" y="T5"/>
                </a:cxn>
                <a:cxn ang="T11">
                  <a:pos x="T6" y="T7"/>
                </a:cxn>
              </a:cxnLst>
              <a:rect l="T12" t="T13" r="T14" b="T15"/>
              <a:pathLst>
                <a:path w="58" h="18">
                  <a:moveTo>
                    <a:pt x="0" y="17"/>
                  </a:moveTo>
                  <a:lnTo>
                    <a:pt x="57" y="0"/>
                  </a:lnTo>
                  <a:lnTo>
                    <a:pt x="57" y="17"/>
                  </a:lnTo>
                  <a:lnTo>
                    <a:pt x="0" y="1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85" name="Freeform 282"/>
            <p:cNvSpPr>
              <a:spLocks/>
            </p:cNvSpPr>
            <p:nvPr/>
          </p:nvSpPr>
          <p:spPr bwMode="auto">
            <a:xfrm>
              <a:off x="3203" y="1862"/>
              <a:ext cx="58" cy="18"/>
            </a:xfrm>
            <a:custGeom>
              <a:avLst/>
              <a:gdLst>
                <a:gd name="T0" fmla="*/ 0 w 58"/>
                <a:gd name="T1" fmla="*/ 0 h 18"/>
                <a:gd name="T2" fmla="*/ 0 w 58"/>
                <a:gd name="T3" fmla="*/ 17 h 18"/>
                <a:gd name="T4" fmla="*/ 57 w 58"/>
                <a:gd name="T5" fmla="*/ 17 h 18"/>
                <a:gd name="T6" fmla="*/ 57 w 58"/>
                <a:gd name="T7" fmla="*/ 0 h 18"/>
                <a:gd name="T8" fmla="*/ 0 w 58"/>
                <a:gd name="T9" fmla="*/ 0 h 18"/>
                <a:gd name="T10" fmla="*/ 0 60000 65536"/>
                <a:gd name="T11" fmla="*/ 0 60000 65536"/>
                <a:gd name="T12" fmla="*/ 0 60000 65536"/>
                <a:gd name="T13" fmla="*/ 0 60000 65536"/>
                <a:gd name="T14" fmla="*/ 0 60000 65536"/>
                <a:gd name="T15" fmla="*/ 0 w 58"/>
                <a:gd name="T16" fmla="*/ 0 h 18"/>
                <a:gd name="T17" fmla="*/ 58 w 58"/>
                <a:gd name="T18" fmla="*/ 18 h 18"/>
              </a:gdLst>
              <a:ahLst/>
              <a:cxnLst>
                <a:cxn ang="T10">
                  <a:pos x="T0" y="T1"/>
                </a:cxn>
                <a:cxn ang="T11">
                  <a:pos x="T2" y="T3"/>
                </a:cxn>
                <a:cxn ang="T12">
                  <a:pos x="T4" y="T5"/>
                </a:cxn>
                <a:cxn ang="T13">
                  <a:pos x="T6" y="T7"/>
                </a:cxn>
                <a:cxn ang="T14">
                  <a:pos x="T8" y="T9"/>
                </a:cxn>
              </a:cxnLst>
              <a:rect l="T15" t="T16" r="T17" b="T18"/>
              <a:pathLst>
                <a:path w="58" h="18">
                  <a:moveTo>
                    <a:pt x="0" y="0"/>
                  </a:moveTo>
                  <a:lnTo>
                    <a:pt x="0" y="17"/>
                  </a:lnTo>
                  <a:lnTo>
                    <a:pt x="57" y="17"/>
                  </a:lnTo>
                  <a:lnTo>
                    <a:pt x="57"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86" name="Freeform 283"/>
            <p:cNvSpPr>
              <a:spLocks/>
            </p:cNvSpPr>
            <p:nvPr/>
          </p:nvSpPr>
          <p:spPr bwMode="auto">
            <a:xfrm>
              <a:off x="3260" y="1862"/>
              <a:ext cx="61" cy="18"/>
            </a:xfrm>
            <a:custGeom>
              <a:avLst/>
              <a:gdLst>
                <a:gd name="T0" fmla="*/ 0 w 61"/>
                <a:gd name="T1" fmla="*/ 0 h 18"/>
                <a:gd name="T2" fmla="*/ 0 w 61"/>
                <a:gd name="T3" fmla="*/ 17 h 18"/>
                <a:gd name="T4" fmla="*/ 60 w 61"/>
                <a:gd name="T5" fmla="*/ 0 h 18"/>
                <a:gd name="T6" fmla="*/ 0 w 61"/>
                <a:gd name="T7" fmla="*/ 0 h 18"/>
                <a:gd name="T8" fmla="*/ 0 60000 65536"/>
                <a:gd name="T9" fmla="*/ 0 60000 65536"/>
                <a:gd name="T10" fmla="*/ 0 60000 65536"/>
                <a:gd name="T11" fmla="*/ 0 60000 65536"/>
                <a:gd name="T12" fmla="*/ 0 w 61"/>
                <a:gd name="T13" fmla="*/ 0 h 18"/>
                <a:gd name="T14" fmla="*/ 61 w 61"/>
                <a:gd name="T15" fmla="*/ 18 h 18"/>
              </a:gdLst>
              <a:ahLst/>
              <a:cxnLst>
                <a:cxn ang="T8">
                  <a:pos x="T0" y="T1"/>
                </a:cxn>
                <a:cxn ang="T9">
                  <a:pos x="T2" y="T3"/>
                </a:cxn>
                <a:cxn ang="T10">
                  <a:pos x="T4" y="T5"/>
                </a:cxn>
                <a:cxn ang="T11">
                  <a:pos x="T6" y="T7"/>
                </a:cxn>
              </a:cxnLst>
              <a:rect l="T12" t="T13" r="T14" b="T15"/>
              <a:pathLst>
                <a:path w="61" h="18">
                  <a:moveTo>
                    <a:pt x="0" y="0"/>
                  </a:moveTo>
                  <a:lnTo>
                    <a:pt x="0" y="17"/>
                  </a:lnTo>
                  <a:lnTo>
                    <a:pt x="60"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87" name="Freeform 284"/>
            <p:cNvSpPr>
              <a:spLocks/>
            </p:cNvSpPr>
            <p:nvPr/>
          </p:nvSpPr>
          <p:spPr bwMode="auto">
            <a:xfrm>
              <a:off x="3260" y="1862"/>
              <a:ext cx="61" cy="18"/>
            </a:xfrm>
            <a:custGeom>
              <a:avLst/>
              <a:gdLst>
                <a:gd name="T0" fmla="*/ 0 w 61"/>
                <a:gd name="T1" fmla="*/ 17 h 18"/>
                <a:gd name="T2" fmla="*/ 60 w 61"/>
                <a:gd name="T3" fmla="*/ 0 h 18"/>
                <a:gd name="T4" fmla="*/ 60 w 61"/>
                <a:gd name="T5" fmla="*/ 17 h 18"/>
                <a:gd name="T6" fmla="*/ 0 w 61"/>
                <a:gd name="T7" fmla="*/ 17 h 18"/>
                <a:gd name="T8" fmla="*/ 0 60000 65536"/>
                <a:gd name="T9" fmla="*/ 0 60000 65536"/>
                <a:gd name="T10" fmla="*/ 0 60000 65536"/>
                <a:gd name="T11" fmla="*/ 0 60000 65536"/>
                <a:gd name="T12" fmla="*/ 0 w 61"/>
                <a:gd name="T13" fmla="*/ 0 h 18"/>
                <a:gd name="T14" fmla="*/ 61 w 61"/>
                <a:gd name="T15" fmla="*/ 18 h 18"/>
              </a:gdLst>
              <a:ahLst/>
              <a:cxnLst>
                <a:cxn ang="T8">
                  <a:pos x="T0" y="T1"/>
                </a:cxn>
                <a:cxn ang="T9">
                  <a:pos x="T2" y="T3"/>
                </a:cxn>
                <a:cxn ang="T10">
                  <a:pos x="T4" y="T5"/>
                </a:cxn>
                <a:cxn ang="T11">
                  <a:pos x="T6" y="T7"/>
                </a:cxn>
              </a:cxnLst>
              <a:rect l="T12" t="T13" r="T14" b="T15"/>
              <a:pathLst>
                <a:path w="61" h="18">
                  <a:moveTo>
                    <a:pt x="0" y="17"/>
                  </a:moveTo>
                  <a:lnTo>
                    <a:pt x="60" y="0"/>
                  </a:lnTo>
                  <a:lnTo>
                    <a:pt x="60" y="17"/>
                  </a:lnTo>
                  <a:lnTo>
                    <a:pt x="0" y="1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88" name="Freeform 285"/>
            <p:cNvSpPr>
              <a:spLocks/>
            </p:cNvSpPr>
            <p:nvPr/>
          </p:nvSpPr>
          <p:spPr bwMode="auto">
            <a:xfrm>
              <a:off x="3260" y="1862"/>
              <a:ext cx="61" cy="18"/>
            </a:xfrm>
            <a:custGeom>
              <a:avLst/>
              <a:gdLst>
                <a:gd name="T0" fmla="*/ 0 w 61"/>
                <a:gd name="T1" fmla="*/ 0 h 18"/>
                <a:gd name="T2" fmla="*/ 0 w 61"/>
                <a:gd name="T3" fmla="*/ 17 h 18"/>
                <a:gd name="T4" fmla="*/ 60 w 61"/>
                <a:gd name="T5" fmla="*/ 17 h 18"/>
                <a:gd name="T6" fmla="*/ 60 w 61"/>
                <a:gd name="T7" fmla="*/ 0 h 18"/>
                <a:gd name="T8" fmla="*/ 0 w 61"/>
                <a:gd name="T9" fmla="*/ 0 h 18"/>
                <a:gd name="T10" fmla="*/ 0 60000 65536"/>
                <a:gd name="T11" fmla="*/ 0 60000 65536"/>
                <a:gd name="T12" fmla="*/ 0 60000 65536"/>
                <a:gd name="T13" fmla="*/ 0 60000 65536"/>
                <a:gd name="T14" fmla="*/ 0 60000 65536"/>
                <a:gd name="T15" fmla="*/ 0 w 61"/>
                <a:gd name="T16" fmla="*/ 0 h 18"/>
                <a:gd name="T17" fmla="*/ 61 w 61"/>
                <a:gd name="T18" fmla="*/ 18 h 18"/>
              </a:gdLst>
              <a:ahLst/>
              <a:cxnLst>
                <a:cxn ang="T10">
                  <a:pos x="T0" y="T1"/>
                </a:cxn>
                <a:cxn ang="T11">
                  <a:pos x="T2" y="T3"/>
                </a:cxn>
                <a:cxn ang="T12">
                  <a:pos x="T4" y="T5"/>
                </a:cxn>
                <a:cxn ang="T13">
                  <a:pos x="T6" y="T7"/>
                </a:cxn>
                <a:cxn ang="T14">
                  <a:pos x="T8" y="T9"/>
                </a:cxn>
              </a:cxnLst>
              <a:rect l="T15" t="T16" r="T17" b="T18"/>
              <a:pathLst>
                <a:path w="61" h="18">
                  <a:moveTo>
                    <a:pt x="0" y="0"/>
                  </a:moveTo>
                  <a:lnTo>
                    <a:pt x="0" y="17"/>
                  </a:lnTo>
                  <a:lnTo>
                    <a:pt x="60" y="17"/>
                  </a:lnTo>
                  <a:lnTo>
                    <a:pt x="60"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89" name="Freeform 286"/>
            <p:cNvSpPr>
              <a:spLocks/>
            </p:cNvSpPr>
            <p:nvPr/>
          </p:nvSpPr>
          <p:spPr bwMode="auto">
            <a:xfrm>
              <a:off x="3320" y="1862"/>
              <a:ext cx="69" cy="18"/>
            </a:xfrm>
            <a:custGeom>
              <a:avLst/>
              <a:gdLst>
                <a:gd name="T0" fmla="*/ 0 w 69"/>
                <a:gd name="T1" fmla="*/ 0 h 18"/>
                <a:gd name="T2" fmla="*/ 0 w 69"/>
                <a:gd name="T3" fmla="*/ 17 h 18"/>
                <a:gd name="T4" fmla="*/ 68 w 69"/>
                <a:gd name="T5" fmla="*/ 0 h 18"/>
                <a:gd name="T6" fmla="*/ 0 w 69"/>
                <a:gd name="T7" fmla="*/ 0 h 18"/>
                <a:gd name="T8" fmla="*/ 0 60000 65536"/>
                <a:gd name="T9" fmla="*/ 0 60000 65536"/>
                <a:gd name="T10" fmla="*/ 0 60000 65536"/>
                <a:gd name="T11" fmla="*/ 0 60000 65536"/>
                <a:gd name="T12" fmla="*/ 0 w 69"/>
                <a:gd name="T13" fmla="*/ 0 h 18"/>
                <a:gd name="T14" fmla="*/ 69 w 69"/>
                <a:gd name="T15" fmla="*/ 18 h 18"/>
              </a:gdLst>
              <a:ahLst/>
              <a:cxnLst>
                <a:cxn ang="T8">
                  <a:pos x="T0" y="T1"/>
                </a:cxn>
                <a:cxn ang="T9">
                  <a:pos x="T2" y="T3"/>
                </a:cxn>
                <a:cxn ang="T10">
                  <a:pos x="T4" y="T5"/>
                </a:cxn>
                <a:cxn ang="T11">
                  <a:pos x="T6" y="T7"/>
                </a:cxn>
              </a:cxnLst>
              <a:rect l="T12" t="T13" r="T14" b="T15"/>
              <a:pathLst>
                <a:path w="69" h="18">
                  <a:moveTo>
                    <a:pt x="0" y="0"/>
                  </a:moveTo>
                  <a:lnTo>
                    <a:pt x="0" y="17"/>
                  </a:lnTo>
                  <a:lnTo>
                    <a:pt x="68"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0" name="Freeform 287"/>
            <p:cNvSpPr>
              <a:spLocks/>
            </p:cNvSpPr>
            <p:nvPr/>
          </p:nvSpPr>
          <p:spPr bwMode="auto">
            <a:xfrm>
              <a:off x="3320" y="1862"/>
              <a:ext cx="69" cy="18"/>
            </a:xfrm>
            <a:custGeom>
              <a:avLst/>
              <a:gdLst>
                <a:gd name="T0" fmla="*/ 0 w 69"/>
                <a:gd name="T1" fmla="*/ 17 h 18"/>
                <a:gd name="T2" fmla="*/ 68 w 69"/>
                <a:gd name="T3" fmla="*/ 0 h 18"/>
                <a:gd name="T4" fmla="*/ 68 w 69"/>
                <a:gd name="T5" fmla="*/ 16 h 18"/>
                <a:gd name="T6" fmla="*/ 0 w 69"/>
                <a:gd name="T7" fmla="*/ 17 h 18"/>
                <a:gd name="T8" fmla="*/ 0 60000 65536"/>
                <a:gd name="T9" fmla="*/ 0 60000 65536"/>
                <a:gd name="T10" fmla="*/ 0 60000 65536"/>
                <a:gd name="T11" fmla="*/ 0 60000 65536"/>
                <a:gd name="T12" fmla="*/ 0 w 69"/>
                <a:gd name="T13" fmla="*/ 0 h 18"/>
                <a:gd name="T14" fmla="*/ 69 w 69"/>
                <a:gd name="T15" fmla="*/ 18 h 18"/>
              </a:gdLst>
              <a:ahLst/>
              <a:cxnLst>
                <a:cxn ang="T8">
                  <a:pos x="T0" y="T1"/>
                </a:cxn>
                <a:cxn ang="T9">
                  <a:pos x="T2" y="T3"/>
                </a:cxn>
                <a:cxn ang="T10">
                  <a:pos x="T4" y="T5"/>
                </a:cxn>
                <a:cxn ang="T11">
                  <a:pos x="T6" y="T7"/>
                </a:cxn>
              </a:cxnLst>
              <a:rect l="T12" t="T13" r="T14" b="T15"/>
              <a:pathLst>
                <a:path w="69" h="18">
                  <a:moveTo>
                    <a:pt x="0" y="17"/>
                  </a:moveTo>
                  <a:lnTo>
                    <a:pt x="68" y="0"/>
                  </a:lnTo>
                  <a:lnTo>
                    <a:pt x="68" y="16"/>
                  </a:lnTo>
                  <a:lnTo>
                    <a:pt x="0" y="1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1" name="Freeform 288"/>
            <p:cNvSpPr>
              <a:spLocks/>
            </p:cNvSpPr>
            <p:nvPr/>
          </p:nvSpPr>
          <p:spPr bwMode="auto">
            <a:xfrm>
              <a:off x="3320" y="1862"/>
              <a:ext cx="69" cy="18"/>
            </a:xfrm>
            <a:custGeom>
              <a:avLst/>
              <a:gdLst>
                <a:gd name="T0" fmla="*/ 0 w 69"/>
                <a:gd name="T1" fmla="*/ 0 h 18"/>
                <a:gd name="T2" fmla="*/ 0 w 69"/>
                <a:gd name="T3" fmla="*/ 17 h 18"/>
                <a:gd name="T4" fmla="*/ 68 w 69"/>
                <a:gd name="T5" fmla="*/ 16 h 18"/>
                <a:gd name="T6" fmla="*/ 68 w 69"/>
                <a:gd name="T7" fmla="*/ 0 h 18"/>
                <a:gd name="T8" fmla="*/ 0 w 69"/>
                <a:gd name="T9" fmla="*/ 0 h 18"/>
                <a:gd name="T10" fmla="*/ 0 60000 65536"/>
                <a:gd name="T11" fmla="*/ 0 60000 65536"/>
                <a:gd name="T12" fmla="*/ 0 60000 65536"/>
                <a:gd name="T13" fmla="*/ 0 60000 65536"/>
                <a:gd name="T14" fmla="*/ 0 60000 65536"/>
                <a:gd name="T15" fmla="*/ 0 w 69"/>
                <a:gd name="T16" fmla="*/ 0 h 18"/>
                <a:gd name="T17" fmla="*/ 69 w 69"/>
                <a:gd name="T18" fmla="*/ 18 h 18"/>
              </a:gdLst>
              <a:ahLst/>
              <a:cxnLst>
                <a:cxn ang="T10">
                  <a:pos x="T0" y="T1"/>
                </a:cxn>
                <a:cxn ang="T11">
                  <a:pos x="T2" y="T3"/>
                </a:cxn>
                <a:cxn ang="T12">
                  <a:pos x="T4" y="T5"/>
                </a:cxn>
                <a:cxn ang="T13">
                  <a:pos x="T6" y="T7"/>
                </a:cxn>
                <a:cxn ang="T14">
                  <a:pos x="T8" y="T9"/>
                </a:cxn>
              </a:cxnLst>
              <a:rect l="T15" t="T16" r="T17" b="T18"/>
              <a:pathLst>
                <a:path w="69" h="18">
                  <a:moveTo>
                    <a:pt x="0" y="0"/>
                  </a:moveTo>
                  <a:lnTo>
                    <a:pt x="0" y="17"/>
                  </a:lnTo>
                  <a:lnTo>
                    <a:pt x="68" y="16"/>
                  </a:lnTo>
                  <a:lnTo>
                    <a:pt x="68"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92" name="Freeform 289"/>
            <p:cNvSpPr>
              <a:spLocks/>
            </p:cNvSpPr>
            <p:nvPr/>
          </p:nvSpPr>
          <p:spPr bwMode="auto">
            <a:xfrm>
              <a:off x="3388" y="1862"/>
              <a:ext cx="79" cy="18"/>
            </a:xfrm>
            <a:custGeom>
              <a:avLst/>
              <a:gdLst>
                <a:gd name="T0" fmla="*/ 0 w 79"/>
                <a:gd name="T1" fmla="*/ 0 h 18"/>
                <a:gd name="T2" fmla="*/ 0 w 79"/>
                <a:gd name="T3" fmla="*/ 17 h 18"/>
                <a:gd name="T4" fmla="*/ 78 w 79"/>
                <a:gd name="T5" fmla="*/ 0 h 18"/>
                <a:gd name="T6" fmla="*/ 0 w 79"/>
                <a:gd name="T7" fmla="*/ 0 h 18"/>
                <a:gd name="T8" fmla="*/ 0 60000 65536"/>
                <a:gd name="T9" fmla="*/ 0 60000 65536"/>
                <a:gd name="T10" fmla="*/ 0 60000 65536"/>
                <a:gd name="T11" fmla="*/ 0 60000 65536"/>
                <a:gd name="T12" fmla="*/ 0 w 79"/>
                <a:gd name="T13" fmla="*/ 0 h 18"/>
                <a:gd name="T14" fmla="*/ 79 w 79"/>
                <a:gd name="T15" fmla="*/ 18 h 18"/>
              </a:gdLst>
              <a:ahLst/>
              <a:cxnLst>
                <a:cxn ang="T8">
                  <a:pos x="T0" y="T1"/>
                </a:cxn>
                <a:cxn ang="T9">
                  <a:pos x="T2" y="T3"/>
                </a:cxn>
                <a:cxn ang="T10">
                  <a:pos x="T4" y="T5"/>
                </a:cxn>
                <a:cxn ang="T11">
                  <a:pos x="T6" y="T7"/>
                </a:cxn>
              </a:cxnLst>
              <a:rect l="T12" t="T13" r="T14" b="T15"/>
              <a:pathLst>
                <a:path w="79" h="18">
                  <a:moveTo>
                    <a:pt x="0" y="0"/>
                  </a:moveTo>
                  <a:lnTo>
                    <a:pt x="0" y="17"/>
                  </a:lnTo>
                  <a:lnTo>
                    <a:pt x="78"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3" name="Freeform 290"/>
            <p:cNvSpPr>
              <a:spLocks/>
            </p:cNvSpPr>
            <p:nvPr/>
          </p:nvSpPr>
          <p:spPr bwMode="auto">
            <a:xfrm>
              <a:off x="3388" y="1862"/>
              <a:ext cx="79" cy="18"/>
            </a:xfrm>
            <a:custGeom>
              <a:avLst/>
              <a:gdLst>
                <a:gd name="T0" fmla="*/ 0 w 79"/>
                <a:gd name="T1" fmla="*/ 17 h 18"/>
                <a:gd name="T2" fmla="*/ 78 w 79"/>
                <a:gd name="T3" fmla="*/ 0 h 18"/>
                <a:gd name="T4" fmla="*/ 78 w 79"/>
                <a:gd name="T5" fmla="*/ 17 h 18"/>
                <a:gd name="T6" fmla="*/ 0 w 79"/>
                <a:gd name="T7" fmla="*/ 17 h 18"/>
                <a:gd name="T8" fmla="*/ 0 60000 65536"/>
                <a:gd name="T9" fmla="*/ 0 60000 65536"/>
                <a:gd name="T10" fmla="*/ 0 60000 65536"/>
                <a:gd name="T11" fmla="*/ 0 60000 65536"/>
                <a:gd name="T12" fmla="*/ 0 w 79"/>
                <a:gd name="T13" fmla="*/ 0 h 18"/>
                <a:gd name="T14" fmla="*/ 79 w 79"/>
                <a:gd name="T15" fmla="*/ 18 h 18"/>
              </a:gdLst>
              <a:ahLst/>
              <a:cxnLst>
                <a:cxn ang="T8">
                  <a:pos x="T0" y="T1"/>
                </a:cxn>
                <a:cxn ang="T9">
                  <a:pos x="T2" y="T3"/>
                </a:cxn>
                <a:cxn ang="T10">
                  <a:pos x="T4" y="T5"/>
                </a:cxn>
                <a:cxn ang="T11">
                  <a:pos x="T6" y="T7"/>
                </a:cxn>
              </a:cxnLst>
              <a:rect l="T12" t="T13" r="T14" b="T15"/>
              <a:pathLst>
                <a:path w="79" h="18">
                  <a:moveTo>
                    <a:pt x="0" y="17"/>
                  </a:moveTo>
                  <a:lnTo>
                    <a:pt x="78" y="0"/>
                  </a:lnTo>
                  <a:lnTo>
                    <a:pt x="78" y="17"/>
                  </a:lnTo>
                  <a:lnTo>
                    <a:pt x="0" y="1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4" name="Freeform 291"/>
            <p:cNvSpPr>
              <a:spLocks/>
            </p:cNvSpPr>
            <p:nvPr/>
          </p:nvSpPr>
          <p:spPr bwMode="auto">
            <a:xfrm>
              <a:off x="3388" y="1862"/>
              <a:ext cx="79" cy="18"/>
            </a:xfrm>
            <a:custGeom>
              <a:avLst/>
              <a:gdLst>
                <a:gd name="T0" fmla="*/ 0 w 79"/>
                <a:gd name="T1" fmla="*/ 0 h 18"/>
                <a:gd name="T2" fmla="*/ 0 w 79"/>
                <a:gd name="T3" fmla="*/ 17 h 18"/>
                <a:gd name="T4" fmla="*/ 78 w 79"/>
                <a:gd name="T5" fmla="*/ 17 h 18"/>
                <a:gd name="T6" fmla="*/ 78 w 79"/>
                <a:gd name="T7" fmla="*/ 0 h 18"/>
                <a:gd name="T8" fmla="*/ 0 w 79"/>
                <a:gd name="T9" fmla="*/ 0 h 18"/>
                <a:gd name="T10" fmla="*/ 0 60000 65536"/>
                <a:gd name="T11" fmla="*/ 0 60000 65536"/>
                <a:gd name="T12" fmla="*/ 0 60000 65536"/>
                <a:gd name="T13" fmla="*/ 0 60000 65536"/>
                <a:gd name="T14" fmla="*/ 0 60000 65536"/>
                <a:gd name="T15" fmla="*/ 0 w 79"/>
                <a:gd name="T16" fmla="*/ 0 h 18"/>
                <a:gd name="T17" fmla="*/ 79 w 79"/>
                <a:gd name="T18" fmla="*/ 18 h 18"/>
              </a:gdLst>
              <a:ahLst/>
              <a:cxnLst>
                <a:cxn ang="T10">
                  <a:pos x="T0" y="T1"/>
                </a:cxn>
                <a:cxn ang="T11">
                  <a:pos x="T2" y="T3"/>
                </a:cxn>
                <a:cxn ang="T12">
                  <a:pos x="T4" y="T5"/>
                </a:cxn>
                <a:cxn ang="T13">
                  <a:pos x="T6" y="T7"/>
                </a:cxn>
                <a:cxn ang="T14">
                  <a:pos x="T8" y="T9"/>
                </a:cxn>
              </a:cxnLst>
              <a:rect l="T15" t="T16" r="T17" b="T18"/>
              <a:pathLst>
                <a:path w="79" h="18">
                  <a:moveTo>
                    <a:pt x="0" y="0"/>
                  </a:moveTo>
                  <a:lnTo>
                    <a:pt x="0" y="17"/>
                  </a:lnTo>
                  <a:lnTo>
                    <a:pt x="78" y="17"/>
                  </a:lnTo>
                  <a:lnTo>
                    <a:pt x="78"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95" name="Freeform 292"/>
            <p:cNvSpPr>
              <a:spLocks/>
            </p:cNvSpPr>
            <p:nvPr/>
          </p:nvSpPr>
          <p:spPr bwMode="auto">
            <a:xfrm>
              <a:off x="3466" y="1862"/>
              <a:ext cx="90" cy="18"/>
            </a:xfrm>
            <a:custGeom>
              <a:avLst/>
              <a:gdLst>
                <a:gd name="T0" fmla="*/ 0 w 90"/>
                <a:gd name="T1" fmla="*/ 0 h 18"/>
                <a:gd name="T2" fmla="*/ 0 w 90"/>
                <a:gd name="T3" fmla="*/ 17 h 18"/>
                <a:gd name="T4" fmla="*/ 89 w 90"/>
                <a:gd name="T5" fmla="*/ 0 h 18"/>
                <a:gd name="T6" fmla="*/ 0 w 90"/>
                <a:gd name="T7" fmla="*/ 0 h 18"/>
                <a:gd name="T8" fmla="*/ 0 60000 65536"/>
                <a:gd name="T9" fmla="*/ 0 60000 65536"/>
                <a:gd name="T10" fmla="*/ 0 60000 65536"/>
                <a:gd name="T11" fmla="*/ 0 60000 65536"/>
                <a:gd name="T12" fmla="*/ 0 w 90"/>
                <a:gd name="T13" fmla="*/ 0 h 18"/>
                <a:gd name="T14" fmla="*/ 90 w 90"/>
                <a:gd name="T15" fmla="*/ 18 h 18"/>
              </a:gdLst>
              <a:ahLst/>
              <a:cxnLst>
                <a:cxn ang="T8">
                  <a:pos x="T0" y="T1"/>
                </a:cxn>
                <a:cxn ang="T9">
                  <a:pos x="T2" y="T3"/>
                </a:cxn>
                <a:cxn ang="T10">
                  <a:pos x="T4" y="T5"/>
                </a:cxn>
                <a:cxn ang="T11">
                  <a:pos x="T6" y="T7"/>
                </a:cxn>
              </a:cxnLst>
              <a:rect l="T12" t="T13" r="T14" b="T15"/>
              <a:pathLst>
                <a:path w="90" h="18">
                  <a:moveTo>
                    <a:pt x="0" y="0"/>
                  </a:moveTo>
                  <a:lnTo>
                    <a:pt x="0" y="17"/>
                  </a:lnTo>
                  <a:lnTo>
                    <a:pt x="89"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6" name="Freeform 293"/>
            <p:cNvSpPr>
              <a:spLocks/>
            </p:cNvSpPr>
            <p:nvPr/>
          </p:nvSpPr>
          <p:spPr bwMode="auto">
            <a:xfrm>
              <a:off x="3466" y="1862"/>
              <a:ext cx="90" cy="18"/>
            </a:xfrm>
            <a:custGeom>
              <a:avLst/>
              <a:gdLst>
                <a:gd name="T0" fmla="*/ 0 w 90"/>
                <a:gd name="T1" fmla="*/ 17 h 18"/>
                <a:gd name="T2" fmla="*/ 89 w 90"/>
                <a:gd name="T3" fmla="*/ 0 h 18"/>
                <a:gd name="T4" fmla="*/ 89 w 90"/>
                <a:gd name="T5" fmla="*/ 17 h 18"/>
                <a:gd name="T6" fmla="*/ 0 w 90"/>
                <a:gd name="T7" fmla="*/ 17 h 18"/>
                <a:gd name="T8" fmla="*/ 0 60000 65536"/>
                <a:gd name="T9" fmla="*/ 0 60000 65536"/>
                <a:gd name="T10" fmla="*/ 0 60000 65536"/>
                <a:gd name="T11" fmla="*/ 0 60000 65536"/>
                <a:gd name="T12" fmla="*/ 0 w 90"/>
                <a:gd name="T13" fmla="*/ 0 h 18"/>
                <a:gd name="T14" fmla="*/ 90 w 90"/>
                <a:gd name="T15" fmla="*/ 18 h 18"/>
              </a:gdLst>
              <a:ahLst/>
              <a:cxnLst>
                <a:cxn ang="T8">
                  <a:pos x="T0" y="T1"/>
                </a:cxn>
                <a:cxn ang="T9">
                  <a:pos x="T2" y="T3"/>
                </a:cxn>
                <a:cxn ang="T10">
                  <a:pos x="T4" y="T5"/>
                </a:cxn>
                <a:cxn ang="T11">
                  <a:pos x="T6" y="T7"/>
                </a:cxn>
              </a:cxnLst>
              <a:rect l="T12" t="T13" r="T14" b="T15"/>
              <a:pathLst>
                <a:path w="90" h="18">
                  <a:moveTo>
                    <a:pt x="0" y="17"/>
                  </a:moveTo>
                  <a:lnTo>
                    <a:pt x="89" y="0"/>
                  </a:lnTo>
                  <a:lnTo>
                    <a:pt x="89" y="17"/>
                  </a:lnTo>
                  <a:lnTo>
                    <a:pt x="0" y="17"/>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7" name="Freeform 294"/>
            <p:cNvSpPr>
              <a:spLocks/>
            </p:cNvSpPr>
            <p:nvPr/>
          </p:nvSpPr>
          <p:spPr bwMode="auto">
            <a:xfrm>
              <a:off x="3466" y="1862"/>
              <a:ext cx="90" cy="18"/>
            </a:xfrm>
            <a:custGeom>
              <a:avLst/>
              <a:gdLst>
                <a:gd name="T0" fmla="*/ 0 w 90"/>
                <a:gd name="T1" fmla="*/ 0 h 18"/>
                <a:gd name="T2" fmla="*/ 0 w 90"/>
                <a:gd name="T3" fmla="*/ 17 h 18"/>
                <a:gd name="T4" fmla="*/ 89 w 90"/>
                <a:gd name="T5" fmla="*/ 17 h 18"/>
                <a:gd name="T6" fmla="*/ 89 w 90"/>
                <a:gd name="T7" fmla="*/ 0 h 18"/>
                <a:gd name="T8" fmla="*/ 0 w 90"/>
                <a:gd name="T9" fmla="*/ 0 h 18"/>
                <a:gd name="T10" fmla="*/ 0 60000 65536"/>
                <a:gd name="T11" fmla="*/ 0 60000 65536"/>
                <a:gd name="T12" fmla="*/ 0 60000 65536"/>
                <a:gd name="T13" fmla="*/ 0 60000 65536"/>
                <a:gd name="T14" fmla="*/ 0 60000 65536"/>
                <a:gd name="T15" fmla="*/ 0 w 90"/>
                <a:gd name="T16" fmla="*/ 0 h 18"/>
                <a:gd name="T17" fmla="*/ 90 w 90"/>
                <a:gd name="T18" fmla="*/ 18 h 18"/>
              </a:gdLst>
              <a:ahLst/>
              <a:cxnLst>
                <a:cxn ang="T10">
                  <a:pos x="T0" y="T1"/>
                </a:cxn>
                <a:cxn ang="T11">
                  <a:pos x="T2" y="T3"/>
                </a:cxn>
                <a:cxn ang="T12">
                  <a:pos x="T4" y="T5"/>
                </a:cxn>
                <a:cxn ang="T13">
                  <a:pos x="T6" y="T7"/>
                </a:cxn>
                <a:cxn ang="T14">
                  <a:pos x="T8" y="T9"/>
                </a:cxn>
              </a:cxnLst>
              <a:rect l="T15" t="T16" r="T17" b="T18"/>
              <a:pathLst>
                <a:path w="90" h="18">
                  <a:moveTo>
                    <a:pt x="0" y="0"/>
                  </a:moveTo>
                  <a:lnTo>
                    <a:pt x="0" y="17"/>
                  </a:lnTo>
                  <a:lnTo>
                    <a:pt x="89" y="17"/>
                  </a:lnTo>
                  <a:lnTo>
                    <a:pt x="89"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298" name="Freeform 295"/>
            <p:cNvSpPr>
              <a:spLocks/>
            </p:cNvSpPr>
            <p:nvPr/>
          </p:nvSpPr>
          <p:spPr bwMode="auto">
            <a:xfrm>
              <a:off x="3555" y="1860"/>
              <a:ext cx="105" cy="20"/>
            </a:xfrm>
            <a:custGeom>
              <a:avLst/>
              <a:gdLst>
                <a:gd name="T0" fmla="*/ 0 w 105"/>
                <a:gd name="T1" fmla="*/ 0 h 20"/>
                <a:gd name="T2" fmla="*/ 0 w 105"/>
                <a:gd name="T3" fmla="*/ 19 h 20"/>
                <a:gd name="T4" fmla="*/ 104 w 105"/>
                <a:gd name="T5" fmla="*/ 0 h 20"/>
                <a:gd name="T6" fmla="*/ 0 w 105"/>
                <a:gd name="T7" fmla="*/ 0 h 20"/>
                <a:gd name="T8" fmla="*/ 0 60000 65536"/>
                <a:gd name="T9" fmla="*/ 0 60000 65536"/>
                <a:gd name="T10" fmla="*/ 0 60000 65536"/>
                <a:gd name="T11" fmla="*/ 0 60000 65536"/>
                <a:gd name="T12" fmla="*/ 0 w 105"/>
                <a:gd name="T13" fmla="*/ 0 h 20"/>
                <a:gd name="T14" fmla="*/ 105 w 105"/>
                <a:gd name="T15" fmla="*/ 20 h 20"/>
              </a:gdLst>
              <a:ahLst/>
              <a:cxnLst>
                <a:cxn ang="T8">
                  <a:pos x="T0" y="T1"/>
                </a:cxn>
                <a:cxn ang="T9">
                  <a:pos x="T2" y="T3"/>
                </a:cxn>
                <a:cxn ang="T10">
                  <a:pos x="T4" y="T5"/>
                </a:cxn>
                <a:cxn ang="T11">
                  <a:pos x="T6" y="T7"/>
                </a:cxn>
              </a:cxnLst>
              <a:rect l="T12" t="T13" r="T14" b="T15"/>
              <a:pathLst>
                <a:path w="105" h="20">
                  <a:moveTo>
                    <a:pt x="0" y="0"/>
                  </a:moveTo>
                  <a:lnTo>
                    <a:pt x="0" y="19"/>
                  </a:lnTo>
                  <a:lnTo>
                    <a:pt x="104"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299" name="Freeform 296"/>
            <p:cNvSpPr>
              <a:spLocks/>
            </p:cNvSpPr>
            <p:nvPr/>
          </p:nvSpPr>
          <p:spPr bwMode="auto">
            <a:xfrm>
              <a:off x="3555" y="1860"/>
              <a:ext cx="105" cy="20"/>
            </a:xfrm>
            <a:custGeom>
              <a:avLst/>
              <a:gdLst>
                <a:gd name="T0" fmla="*/ 0 w 105"/>
                <a:gd name="T1" fmla="*/ 19 h 20"/>
                <a:gd name="T2" fmla="*/ 104 w 105"/>
                <a:gd name="T3" fmla="*/ 0 h 20"/>
                <a:gd name="T4" fmla="*/ 104 w 105"/>
                <a:gd name="T5" fmla="*/ 19 h 20"/>
                <a:gd name="T6" fmla="*/ 0 w 105"/>
                <a:gd name="T7" fmla="*/ 19 h 20"/>
                <a:gd name="T8" fmla="*/ 0 60000 65536"/>
                <a:gd name="T9" fmla="*/ 0 60000 65536"/>
                <a:gd name="T10" fmla="*/ 0 60000 65536"/>
                <a:gd name="T11" fmla="*/ 0 60000 65536"/>
                <a:gd name="T12" fmla="*/ 0 w 105"/>
                <a:gd name="T13" fmla="*/ 0 h 20"/>
                <a:gd name="T14" fmla="*/ 105 w 105"/>
                <a:gd name="T15" fmla="*/ 20 h 20"/>
              </a:gdLst>
              <a:ahLst/>
              <a:cxnLst>
                <a:cxn ang="T8">
                  <a:pos x="T0" y="T1"/>
                </a:cxn>
                <a:cxn ang="T9">
                  <a:pos x="T2" y="T3"/>
                </a:cxn>
                <a:cxn ang="T10">
                  <a:pos x="T4" y="T5"/>
                </a:cxn>
                <a:cxn ang="T11">
                  <a:pos x="T6" y="T7"/>
                </a:cxn>
              </a:cxnLst>
              <a:rect l="T12" t="T13" r="T14" b="T15"/>
              <a:pathLst>
                <a:path w="105" h="20">
                  <a:moveTo>
                    <a:pt x="0" y="19"/>
                  </a:moveTo>
                  <a:lnTo>
                    <a:pt x="104" y="0"/>
                  </a:lnTo>
                  <a:lnTo>
                    <a:pt x="104" y="19"/>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00" name="Freeform 297"/>
            <p:cNvSpPr>
              <a:spLocks/>
            </p:cNvSpPr>
            <p:nvPr/>
          </p:nvSpPr>
          <p:spPr bwMode="auto">
            <a:xfrm>
              <a:off x="3555" y="1860"/>
              <a:ext cx="105" cy="20"/>
            </a:xfrm>
            <a:custGeom>
              <a:avLst/>
              <a:gdLst>
                <a:gd name="T0" fmla="*/ 0 w 105"/>
                <a:gd name="T1" fmla="*/ 0 h 20"/>
                <a:gd name="T2" fmla="*/ 0 w 105"/>
                <a:gd name="T3" fmla="*/ 19 h 20"/>
                <a:gd name="T4" fmla="*/ 104 w 105"/>
                <a:gd name="T5" fmla="*/ 19 h 20"/>
                <a:gd name="T6" fmla="*/ 104 w 105"/>
                <a:gd name="T7" fmla="*/ 0 h 20"/>
                <a:gd name="T8" fmla="*/ 0 w 105"/>
                <a:gd name="T9" fmla="*/ 0 h 20"/>
                <a:gd name="T10" fmla="*/ 0 60000 65536"/>
                <a:gd name="T11" fmla="*/ 0 60000 65536"/>
                <a:gd name="T12" fmla="*/ 0 60000 65536"/>
                <a:gd name="T13" fmla="*/ 0 60000 65536"/>
                <a:gd name="T14" fmla="*/ 0 60000 65536"/>
                <a:gd name="T15" fmla="*/ 0 w 105"/>
                <a:gd name="T16" fmla="*/ 0 h 20"/>
                <a:gd name="T17" fmla="*/ 105 w 105"/>
                <a:gd name="T18" fmla="*/ 20 h 20"/>
              </a:gdLst>
              <a:ahLst/>
              <a:cxnLst>
                <a:cxn ang="T10">
                  <a:pos x="T0" y="T1"/>
                </a:cxn>
                <a:cxn ang="T11">
                  <a:pos x="T2" y="T3"/>
                </a:cxn>
                <a:cxn ang="T12">
                  <a:pos x="T4" y="T5"/>
                </a:cxn>
                <a:cxn ang="T13">
                  <a:pos x="T6" y="T7"/>
                </a:cxn>
                <a:cxn ang="T14">
                  <a:pos x="T8" y="T9"/>
                </a:cxn>
              </a:cxnLst>
              <a:rect l="T15" t="T16" r="T17" b="T18"/>
              <a:pathLst>
                <a:path w="105" h="20">
                  <a:moveTo>
                    <a:pt x="0" y="0"/>
                  </a:moveTo>
                  <a:lnTo>
                    <a:pt x="0" y="19"/>
                  </a:lnTo>
                  <a:lnTo>
                    <a:pt x="104" y="19"/>
                  </a:lnTo>
                  <a:lnTo>
                    <a:pt x="104"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sp>
          <p:nvSpPr>
            <p:cNvPr id="301" name="Freeform 298"/>
            <p:cNvSpPr>
              <a:spLocks/>
            </p:cNvSpPr>
            <p:nvPr/>
          </p:nvSpPr>
          <p:spPr bwMode="auto">
            <a:xfrm>
              <a:off x="3659" y="1860"/>
              <a:ext cx="122" cy="20"/>
            </a:xfrm>
            <a:custGeom>
              <a:avLst/>
              <a:gdLst>
                <a:gd name="T0" fmla="*/ 0 w 122"/>
                <a:gd name="T1" fmla="*/ 0 h 20"/>
                <a:gd name="T2" fmla="*/ 0 w 122"/>
                <a:gd name="T3" fmla="*/ 19 h 20"/>
                <a:gd name="T4" fmla="*/ 121 w 122"/>
                <a:gd name="T5" fmla="*/ 0 h 20"/>
                <a:gd name="T6" fmla="*/ 0 w 122"/>
                <a:gd name="T7" fmla="*/ 0 h 20"/>
                <a:gd name="T8" fmla="*/ 0 60000 65536"/>
                <a:gd name="T9" fmla="*/ 0 60000 65536"/>
                <a:gd name="T10" fmla="*/ 0 60000 65536"/>
                <a:gd name="T11" fmla="*/ 0 60000 65536"/>
                <a:gd name="T12" fmla="*/ 0 w 122"/>
                <a:gd name="T13" fmla="*/ 0 h 20"/>
                <a:gd name="T14" fmla="*/ 122 w 122"/>
                <a:gd name="T15" fmla="*/ 20 h 20"/>
              </a:gdLst>
              <a:ahLst/>
              <a:cxnLst>
                <a:cxn ang="T8">
                  <a:pos x="T0" y="T1"/>
                </a:cxn>
                <a:cxn ang="T9">
                  <a:pos x="T2" y="T3"/>
                </a:cxn>
                <a:cxn ang="T10">
                  <a:pos x="T4" y="T5"/>
                </a:cxn>
                <a:cxn ang="T11">
                  <a:pos x="T6" y="T7"/>
                </a:cxn>
              </a:cxnLst>
              <a:rect l="T12" t="T13" r="T14" b="T15"/>
              <a:pathLst>
                <a:path w="122" h="20">
                  <a:moveTo>
                    <a:pt x="0" y="0"/>
                  </a:moveTo>
                  <a:lnTo>
                    <a:pt x="0" y="19"/>
                  </a:lnTo>
                  <a:lnTo>
                    <a:pt x="121" y="0"/>
                  </a:lnTo>
                  <a:lnTo>
                    <a:pt x="0" y="0"/>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02" name="Freeform 299"/>
            <p:cNvSpPr>
              <a:spLocks/>
            </p:cNvSpPr>
            <p:nvPr/>
          </p:nvSpPr>
          <p:spPr bwMode="auto">
            <a:xfrm>
              <a:off x="3659" y="1860"/>
              <a:ext cx="122" cy="20"/>
            </a:xfrm>
            <a:custGeom>
              <a:avLst/>
              <a:gdLst>
                <a:gd name="T0" fmla="*/ 0 w 122"/>
                <a:gd name="T1" fmla="*/ 19 h 20"/>
                <a:gd name="T2" fmla="*/ 121 w 122"/>
                <a:gd name="T3" fmla="*/ 0 h 20"/>
                <a:gd name="T4" fmla="*/ 121 w 122"/>
                <a:gd name="T5" fmla="*/ 19 h 20"/>
                <a:gd name="T6" fmla="*/ 0 w 122"/>
                <a:gd name="T7" fmla="*/ 19 h 20"/>
                <a:gd name="T8" fmla="*/ 0 60000 65536"/>
                <a:gd name="T9" fmla="*/ 0 60000 65536"/>
                <a:gd name="T10" fmla="*/ 0 60000 65536"/>
                <a:gd name="T11" fmla="*/ 0 60000 65536"/>
                <a:gd name="T12" fmla="*/ 0 w 122"/>
                <a:gd name="T13" fmla="*/ 0 h 20"/>
                <a:gd name="T14" fmla="*/ 122 w 122"/>
                <a:gd name="T15" fmla="*/ 20 h 20"/>
              </a:gdLst>
              <a:ahLst/>
              <a:cxnLst>
                <a:cxn ang="T8">
                  <a:pos x="T0" y="T1"/>
                </a:cxn>
                <a:cxn ang="T9">
                  <a:pos x="T2" y="T3"/>
                </a:cxn>
                <a:cxn ang="T10">
                  <a:pos x="T4" y="T5"/>
                </a:cxn>
                <a:cxn ang="T11">
                  <a:pos x="T6" y="T7"/>
                </a:cxn>
              </a:cxnLst>
              <a:rect l="T12" t="T13" r="T14" b="T15"/>
              <a:pathLst>
                <a:path w="122" h="20">
                  <a:moveTo>
                    <a:pt x="0" y="19"/>
                  </a:moveTo>
                  <a:lnTo>
                    <a:pt x="121" y="0"/>
                  </a:lnTo>
                  <a:lnTo>
                    <a:pt x="121" y="19"/>
                  </a:lnTo>
                  <a:lnTo>
                    <a:pt x="0" y="19"/>
                  </a:lnTo>
                </a:path>
              </a:pathLst>
            </a:custGeom>
            <a:grpFill/>
            <a:ln w="12700" cap="rnd">
              <a:solidFill>
                <a:srgbClr val="FF0033"/>
              </a:solidFill>
              <a:round/>
              <a:headEnd/>
              <a:tailEnd/>
            </a:ln>
          </p:spPr>
          <p:txBody>
            <a:bodyPr/>
            <a:lstStyle/>
            <a:p>
              <a:pPr>
                <a:defRPr/>
              </a:pPr>
              <a:endParaRPr lang="en-US">
                <a:solidFill>
                  <a:srgbClr val="000066"/>
                </a:solidFill>
                <a:latin typeface="Arial" charset="0"/>
                <a:ea typeface="+mn-ea"/>
              </a:endParaRPr>
            </a:p>
          </p:txBody>
        </p:sp>
        <p:sp>
          <p:nvSpPr>
            <p:cNvPr id="303" name="Freeform 300"/>
            <p:cNvSpPr>
              <a:spLocks/>
            </p:cNvSpPr>
            <p:nvPr/>
          </p:nvSpPr>
          <p:spPr bwMode="auto">
            <a:xfrm>
              <a:off x="3659" y="1860"/>
              <a:ext cx="122" cy="20"/>
            </a:xfrm>
            <a:custGeom>
              <a:avLst/>
              <a:gdLst>
                <a:gd name="T0" fmla="*/ 0 w 122"/>
                <a:gd name="T1" fmla="*/ 0 h 20"/>
                <a:gd name="T2" fmla="*/ 0 w 122"/>
                <a:gd name="T3" fmla="*/ 19 h 20"/>
                <a:gd name="T4" fmla="*/ 121 w 122"/>
                <a:gd name="T5" fmla="*/ 19 h 20"/>
                <a:gd name="T6" fmla="*/ 121 w 122"/>
                <a:gd name="T7" fmla="*/ 0 h 20"/>
                <a:gd name="T8" fmla="*/ 0 w 122"/>
                <a:gd name="T9" fmla="*/ 0 h 20"/>
                <a:gd name="T10" fmla="*/ 0 60000 65536"/>
                <a:gd name="T11" fmla="*/ 0 60000 65536"/>
                <a:gd name="T12" fmla="*/ 0 60000 65536"/>
                <a:gd name="T13" fmla="*/ 0 60000 65536"/>
                <a:gd name="T14" fmla="*/ 0 60000 65536"/>
                <a:gd name="T15" fmla="*/ 0 w 122"/>
                <a:gd name="T16" fmla="*/ 0 h 20"/>
                <a:gd name="T17" fmla="*/ 122 w 122"/>
                <a:gd name="T18" fmla="*/ 20 h 20"/>
              </a:gdLst>
              <a:ahLst/>
              <a:cxnLst>
                <a:cxn ang="T10">
                  <a:pos x="T0" y="T1"/>
                </a:cxn>
                <a:cxn ang="T11">
                  <a:pos x="T2" y="T3"/>
                </a:cxn>
                <a:cxn ang="T12">
                  <a:pos x="T4" y="T5"/>
                </a:cxn>
                <a:cxn ang="T13">
                  <a:pos x="T6" y="T7"/>
                </a:cxn>
                <a:cxn ang="T14">
                  <a:pos x="T8" y="T9"/>
                </a:cxn>
              </a:cxnLst>
              <a:rect l="T15" t="T16" r="T17" b="T18"/>
              <a:pathLst>
                <a:path w="122" h="20">
                  <a:moveTo>
                    <a:pt x="0" y="0"/>
                  </a:moveTo>
                  <a:lnTo>
                    <a:pt x="0" y="19"/>
                  </a:lnTo>
                  <a:lnTo>
                    <a:pt x="121" y="19"/>
                  </a:lnTo>
                  <a:lnTo>
                    <a:pt x="121" y="0"/>
                  </a:lnTo>
                  <a:lnTo>
                    <a:pt x="0" y="0"/>
                  </a:lnTo>
                </a:path>
              </a:pathLst>
            </a:custGeom>
            <a:grpFill/>
            <a:ln w="12700" cap="rnd">
              <a:solidFill>
                <a:srgbClr val="FF0033"/>
              </a:solidFill>
              <a:round/>
              <a:headEnd type="none" w="sm" len="sm"/>
              <a:tailEnd type="none" w="sm" len="sm"/>
            </a:ln>
          </p:spPr>
          <p:txBody>
            <a:bodyPr/>
            <a:lstStyle/>
            <a:p>
              <a:pPr>
                <a:defRPr/>
              </a:pPr>
              <a:endParaRPr lang="en-US">
                <a:solidFill>
                  <a:srgbClr val="000066"/>
                </a:solidFill>
                <a:latin typeface="Arial" charset="0"/>
                <a:ea typeface="+mn-ea"/>
              </a:endParaRPr>
            </a:p>
          </p:txBody>
        </p:sp>
      </p:grpSp>
      <p:sp>
        <p:nvSpPr>
          <p:cNvPr id="304" name="Text Box 304"/>
          <p:cNvSpPr txBox="1">
            <a:spLocks noChangeArrowheads="1"/>
          </p:cNvSpPr>
          <p:nvPr/>
        </p:nvSpPr>
        <p:spPr bwMode="auto">
          <a:xfrm>
            <a:off x="1512368" y="21813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5</a:t>
            </a:r>
          </a:p>
        </p:txBody>
      </p:sp>
      <p:sp>
        <p:nvSpPr>
          <p:cNvPr id="305" name="Text Box 305"/>
          <p:cNvSpPr txBox="1">
            <a:spLocks noChangeArrowheads="1"/>
          </p:cNvSpPr>
          <p:nvPr/>
        </p:nvSpPr>
        <p:spPr bwMode="auto">
          <a:xfrm>
            <a:off x="1512368" y="27147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4</a:t>
            </a:r>
          </a:p>
        </p:txBody>
      </p:sp>
      <p:sp>
        <p:nvSpPr>
          <p:cNvPr id="306" name="Text Box 306"/>
          <p:cNvSpPr txBox="1">
            <a:spLocks noChangeArrowheads="1"/>
          </p:cNvSpPr>
          <p:nvPr/>
        </p:nvSpPr>
        <p:spPr bwMode="auto">
          <a:xfrm>
            <a:off x="1512368" y="33243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3</a:t>
            </a:r>
          </a:p>
        </p:txBody>
      </p:sp>
      <p:sp>
        <p:nvSpPr>
          <p:cNvPr id="307" name="Text Box 307"/>
          <p:cNvSpPr txBox="1">
            <a:spLocks noChangeArrowheads="1"/>
          </p:cNvSpPr>
          <p:nvPr/>
        </p:nvSpPr>
        <p:spPr bwMode="auto">
          <a:xfrm>
            <a:off x="1512368" y="39339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2</a:t>
            </a:r>
          </a:p>
        </p:txBody>
      </p:sp>
      <p:sp>
        <p:nvSpPr>
          <p:cNvPr id="308" name="Text Box 308"/>
          <p:cNvSpPr txBox="1">
            <a:spLocks noChangeArrowheads="1"/>
          </p:cNvSpPr>
          <p:nvPr/>
        </p:nvSpPr>
        <p:spPr bwMode="auto">
          <a:xfrm>
            <a:off x="1512368" y="45435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1</a:t>
            </a:r>
          </a:p>
        </p:txBody>
      </p:sp>
      <p:sp>
        <p:nvSpPr>
          <p:cNvPr id="309" name="Text Box 309"/>
          <p:cNvSpPr txBox="1">
            <a:spLocks noChangeArrowheads="1"/>
          </p:cNvSpPr>
          <p:nvPr/>
        </p:nvSpPr>
        <p:spPr bwMode="auto">
          <a:xfrm>
            <a:off x="2502968" y="55341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1</a:t>
            </a:r>
          </a:p>
        </p:txBody>
      </p:sp>
      <p:sp>
        <p:nvSpPr>
          <p:cNvPr id="310" name="Text Box 310"/>
          <p:cNvSpPr txBox="1">
            <a:spLocks noChangeArrowheads="1"/>
          </p:cNvSpPr>
          <p:nvPr/>
        </p:nvSpPr>
        <p:spPr bwMode="auto">
          <a:xfrm>
            <a:off x="3112568" y="55341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2</a:t>
            </a:r>
          </a:p>
        </p:txBody>
      </p:sp>
      <p:sp>
        <p:nvSpPr>
          <p:cNvPr id="311" name="Text Box 311"/>
          <p:cNvSpPr txBox="1">
            <a:spLocks noChangeArrowheads="1"/>
          </p:cNvSpPr>
          <p:nvPr/>
        </p:nvSpPr>
        <p:spPr bwMode="auto">
          <a:xfrm flipH="1">
            <a:off x="3645968" y="5534173"/>
            <a:ext cx="4572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3</a:t>
            </a:r>
          </a:p>
        </p:txBody>
      </p:sp>
      <p:sp>
        <p:nvSpPr>
          <p:cNvPr id="312" name="Text Box 312"/>
          <p:cNvSpPr txBox="1">
            <a:spLocks noChangeArrowheads="1"/>
          </p:cNvSpPr>
          <p:nvPr/>
        </p:nvSpPr>
        <p:spPr bwMode="auto">
          <a:xfrm>
            <a:off x="4255568" y="55341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4</a:t>
            </a:r>
          </a:p>
        </p:txBody>
      </p:sp>
      <p:sp>
        <p:nvSpPr>
          <p:cNvPr id="313" name="Text Box 313"/>
          <p:cNvSpPr txBox="1">
            <a:spLocks noChangeArrowheads="1"/>
          </p:cNvSpPr>
          <p:nvPr/>
        </p:nvSpPr>
        <p:spPr bwMode="auto">
          <a:xfrm>
            <a:off x="4941368" y="55341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5</a:t>
            </a:r>
          </a:p>
        </p:txBody>
      </p:sp>
      <p:sp>
        <p:nvSpPr>
          <p:cNvPr id="314" name="Text Box 314"/>
          <p:cNvSpPr txBox="1">
            <a:spLocks noChangeArrowheads="1"/>
          </p:cNvSpPr>
          <p:nvPr/>
        </p:nvSpPr>
        <p:spPr bwMode="auto">
          <a:xfrm>
            <a:off x="5474768" y="5534173"/>
            <a:ext cx="381000" cy="457200"/>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6</a:t>
            </a:r>
          </a:p>
        </p:txBody>
      </p:sp>
      <p:sp>
        <p:nvSpPr>
          <p:cNvPr id="315" name="Text Box 316"/>
          <p:cNvSpPr txBox="1">
            <a:spLocks noChangeArrowheads="1"/>
          </p:cNvSpPr>
          <p:nvPr/>
        </p:nvSpPr>
        <p:spPr bwMode="auto">
          <a:xfrm>
            <a:off x="4255568" y="3552973"/>
            <a:ext cx="2895600" cy="1570038"/>
          </a:xfrm>
          <a:prstGeom prst="rect">
            <a:avLst/>
          </a:prstGeom>
          <a:noFill/>
          <a:ln w="9525">
            <a:noFill/>
            <a:miter lim="800000"/>
            <a:headEnd/>
            <a:tailEnd/>
          </a:ln>
        </p:spPr>
        <p:txBody>
          <a:bodyPr>
            <a:spAutoFit/>
          </a:bodyPr>
          <a:lstStyle/>
          <a:p>
            <a:pPr>
              <a:spcBef>
                <a:spcPct val="50000"/>
              </a:spcBef>
              <a:defRPr/>
            </a:pPr>
            <a:r>
              <a:rPr lang="en-AU" dirty="0">
                <a:solidFill>
                  <a:srgbClr val="000066"/>
                </a:solidFill>
                <a:latin typeface="+mj-lt"/>
                <a:ea typeface="+mn-ea"/>
              </a:rPr>
              <a:t>FEV</a:t>
            </a:r>
            <a:r>
              <a:rPr lang="en-AU" baseline="-25000" dirty="0">
                <a:solidFill>
                  <a:srgbClr val="000066"/>
                </a:solidFill>
                <a:latin typeface="+mj-lt"/>
                <a:ea typeface="+mn-ea"/>
              </a:rPr>
              <a:t>1</a:t>
            </a:r>
            <a:r>
              <a:rPr lang="en-AU" dirty="0">
                <a:solidFill>
                  <a:srgbClr val="000066"/>
                </a:solidFill>
                <a:latin typeface="+mj-lt"/>
                <a:ea typeface="+mn-ea"/>
              </a:rPr>
              <a:t> = 1.8L</a:t>
            </a:r>
          </a:p>
          <a:p>
            <a:pPr>
              <a:spcBef>
                <a:spcPct val="50000"/>
              </a:spcBef>
              <a:defRPr/>
            </a:pPr>
            <a:r>
              <a:rPr lang="en-AU" dirty="0">
                <a:solidFill>
                  <a:srgbClr val="000066"/>
                </a:solidFill>
                <a:latin typeface="+mj-lt"/>
                <a:ea typeface="+mn-ea"/>
              </a:rPr>
              <a:t>FVC = 3.2L</a:t>
            </a:r>
          </a:p>
          <a:p>
            <a:pPr>
              <a:spcBef>
                <a:spcPct val="50000"/>
              </a:spcBef>
              <a:defRPr/>
            </a:pPr>
            <a:r>
              <a:rPr lang="en-AU" dirty="0">
                <a:solidFill>
                  <a:srgbClr val="000066"/>
                </a:solidFill>
                <a:latin typeface="+mj-lt"/>
                <a:ea typeface="+mn-ea"/>
              </a:rPr>
              <a:t>FEV</a:t>
            </a:r>
            <a:r>
              <a:rPr lang="en-AU" baseline="-25000" dirty="0">
                <a:solidFill>
                  <a:srgbClr val="000066"/>
                </a:solidFill>
                <a:latin typeface="+mj-lt"/>
                <a:ea typeface="+mn-ea"/>
              </a:rPr>
              <a:t>1</a:t>
            </a:r>
            <a:r>
              <a:rPr lang="en-AU" dirty="0">
                <a:solidFill>
                  <a:srgbClr val="000066"/>
                </a:solidFill>
                <a:latin typeface="+mj-lt"/>
                <a:ea typeface="+mn-ea"/>
              </a:rPr>
              <a:t>/FVC = 0.56</a:t>
            </a:r>
          </a:p>
        </p:txBody>
      </p:sp>
      <p:sp>
        <p:nvSpPr>
          <p:cNvPr id="316" name="TextBox 318"/>
          <p:cNvSpPr txBox="1">
            <a:spLocks noChangeArrowheads="1"/>
          </p:cNvSpPr>
          <p:nvPr/>
        </p:nvSpPr>
        <p:spPr bwMode="auto">
          <a:xfrm>
            <a:off x="6008168" y="2105173"/>
            <a:ext cx="1524000" cy="461963"/>
          </a:xfrm>
          <a:prstGeom prst="rect">
            <a:avLst/>
          </a:prstGeom>
          <a:noFill/>
          <a:ln w="9525">
            <a:noFill/>
            <a:miter lim="800000"/>
            <a:headEnd/>
            <a:tailEnd/>
          </a:ln>
        </p:spPr>
        <p:txBody>
          <a:bodyPr>
            <a:spAutoFit/>
          </a:bodyPr>
          <a:lstStyle/>
          <a:p>
            <a:pPr>
              <a:defRPr/>
            </a:pPr>
            <a:r>
              <a:rPr lang="en-US" dirty="0">
                <a:solidFill>
                  <a:srgbClr val="000066"/>
                </a:solidFill>
                <a:latin typeface="+mj-lt"/>
                <a:ea typeface="+mn-ea"/>
              </a:rPr>
              <a:t>Normal</a:t>
            </a:r>
          </a:p>
        </p:txBody>
      </p:sp>
      <p:sp>
        <p:nvSpPr>
          <p:cNvPr id="317" name="TextBox 319"/>
          <p:cNvSpPr txBox="1">
            <a:spLocks noChangeArrowheads="1"/>
          </p:cNvSpPr>
          <p:nvPr/>
        </p:nvSpPr>
        <p:spPr bwMode="auto">
          <a:xfrm>
            <a:off x="6954888" y="4112269"/>
            <a:ext cx="1981200" cy="457200"/>
          </a:xfrm>
          <a:prstGeom prst="rect">
            <a:avLst/>
          </a:prstGeom>
          <a:noFill/>
          <a:ln w="9525">
            <a:noFill/>
            <a:miter lim="800000"/>
            <a:headEnd/>
            <a:tailEnd/>
          </a:ln>
        </p:spPr>
        <p:txBody>
          <a:bodyPr>
            <a:spAutoFit/>
          </a:bodyPr>
          <a:lstStyle/>
          <a:p>
            <a:r>
              <a:rPr lang="en-US" sz="2400" dirty="0">
                <a:solidFill>
                  <a:srgbClr val="000066"/>
                </a:solidFill>
                <a:latin typeface="Tahoma" pitchFamily="34" charset="0"/>
              </a:rPr>
              <a:t> Obstructive</a:t>
            </a:r>
          </a:p>
        </p:txBody>
      </p:sp>
      <p:cxnSp>
        <p:nvCxnSpPr>
          <p:cNvPr id="318" name="Straight Connector 321"/>
          <p:cNvCxnSpPr>
            <a:cxnSpLocks noChangeShapeType="1"/>
          </p:cNvCxnSpPr>
          <p:nvPr/>
        </p:nvCxnSpPr>
        <p:spPr bwMode="auto">
          <a:xfrm rot="5400000" flipH="1" flipV="1">
            <a:off x="2158481" y="4810273"/>
            <a:ext cx="992188" cy="1587"/>
          </a:xfrm>
          <a:prstGeom prst="line">
            <a:avLst/>
          </a:prstGeom>
          <a:noFill/>
          <a:ln w="25400">
            <a:solidFill>
              <a:srgbClr val="00FF00"/>
            </a:solidFill>
            <a:prstDash val="dash"/>
            <a:round/>
            <a:headEnd/>
            <a:tailEnd/>
          </a:ln>
        </p:spPr>
      </p:cxnSp>
      <p:cxnSp>
        <p:nvCxnSpPr>
          <p:cNvPr id="319" name="Straight Connector 326"/>
          <p:cNvCxnSpPr>
            <a:cxnSpLocks noChangeShapeType="1"/>
          </p:cNvCxnSpPr>
          <p:nvPr/>
        </p:nvCxnSpPr>
        <p:spPr bwMode="auto">
          <a:xfrm rot="10800000">
            <a:off x="2121968" y="4314973"/>
            <a:ext cx="533400" cy="1588"/>
          </a:xfrm>
          <a:prstGeom prst="line">
            <a:avLst/>
          </a:prstGeom>
          <a:noFill/>
          <a:ln w="25400">
            <a:solidFill>
              <a:srgbClr val="00FF00"/>
            </a:solidFill>
            <a:prstDash val="dash"/>
            <a:round/>
            <a:headEnd/>
            <a:tailEnd/>
          </a:ln>
        </p:spPr>
      </p:cxnSp>
      <p:cxnSp>
        <p:nvCxnSpPr>
          <p:cNvPr id="320" name="Straight Connector 328"/>
          <p:cNvCxnSpPr>
            <a:cxnSpLocks noChangeShapeType="1"/>
          </p:cNvCxnSpPr>
          <p:nvPr/>
        </p:nvCxnSpPr>
        <p:spPr bwMode="auto">
          <a:xfrm flipH="1">
            <a:off x="2121968" y="3248173"/>
            <a:ext cx="3276600" cy="76200"/>
          </a:xfrm>
          <a:prstGeom prst="line">
            <a:avLst/>
          </a:prstGeom>
          <a:noFill/>
          <a:ln w="25400">
            <a:solidFill>
              <a:srgbClr val="00FF00"/>
            </a:solidFill>
            <a:prstDash val="dash"/>
            <a:round/>
            <a:headEnd/>
            <a:tailEnd/>
          </a:ln>
        </p:spPr>
      </p:cxnSp>
      <p:sp>
        <p:nvSpPr>
          <p:cNvPr id="321" name="AutoShape 41"/>
          <p:cNvSpPr>
            <a:spLocks/>
          </p:cNvSpPr>
          <p:nvPr/>
        </p:nvSpPr>
        <p:spPr bwMode="auto">
          <a:xfrm>
            <a:off x="6763272" y="3781573"/>
            <a:ext cx="228600" cy="1143000"/>
          </a:xfrm>
          <a:prstGeom prst="rightBrace">
            <a:avLst>
              <a:gd name="adj1" fmla="val 41667"/>
              <a:gd name="adj2" fmla="val 50000"/>
            </a:avLst>
          </a:prstGeom>
          <a:noFill/>
          <a:ln w="9525">
            <a:solidFill>
              <a:srgbClr val="FF0000"/>
            </a:solidFill>
            <a:round/>
            <a:headEnd/>
            <a:tailEnd/>
          </a:ln>
        </p:spPr>
        <p:txBody>
          <a:bodyPr wrap="none" anchor="ctr"/>
          <a:lstStyle/>
          <a:p>
            <a:endParaRPr lang="es-ES">
              <a:solidFill>
                <a:srgbClr val="000066"/>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59632" y="332656"/>
            <a:ext cx="6120680" cy="1077218"/>
          </a:xfrm>
          <a:prstGeom prst="rect">
            <a:avLst/>
          </a:prstGeom>
        </p:spPr>
        <p:txBody>
          <a:bodyPr wrap="square">
            <a:spAutoFit/>
          </a:bodyPr>
          <a:lstStyle/>
          <a:p>
            <a:r>
              <a:rPr lang="en-US" sz="3200" dirty="0" smtClean="0">
                <a:solidFill>
                  <a:schemeClr val="accent4"/>
                </a:solidFill>
                <a:latin typeface="Tahoma" charset="0"/>
              </a:rPr>
              <a:t>Classification of Severity of Airflow Limitation in COPD*</a:t>
            </a:r>
            <a:endParaRPr lang="en-US" sz="3200" dirty="0">
              <a:solidFill>
                <a:schemeClr val="accent4"/>
              </a:solidFill>
              <a:latin typeface="Tahoma" charset="0"/>
            </a:endParaRPr>
          </a:p>
        </p:txBody>
      </p:sp>
      <p:sp>
        <p:nvSpPr>
          <p:cNvPr id="3" name="2 - Ορθογώνιο"/>
          <p:cNvSpPr/>
          <p:nvPr/>
        </p:nvSpPr>
        <p:spPr>
          <a:xfrm>
            <a:off x="755576" y="1628800"/>
            <a:ext cx="8028384" cy="4154984"/>
          </a:xfrm>
          <a:prstGeom prst="rect">
            <a:avLst/>
          </a:prstGeom>
        </p:spPr>
        <p:txBody>
          <a:bodyPr wrap="square">
            <a:spAutoFit/>
          </a:bodyPr>
          <a:lstStyle/>
          <a:p>
            <a:pPr algn="ctr" eaLnBrk="1" hangingPunct="1"/>
            <a:r>
              <a:rPr lang="en-US" dirty="0" smtClean="0">
                <a:solidFill>
                  <a:srgbClr val="FF0000"/>
                </a:solidFill>
                <a:latin typeface="Tahoma" charset="0"/>
              </a:rPr>
              <a:t>In patients with       </a:t>
            </a:r>
            <a:r>
              <a:rPr lang="en-US" b="1" dirty="0" smtClean="0">
                <a:solidFill>
                  <a:srgbClr val="FF0000"/>
                </a:solidFill>
                <a:latin typeface="Tahoma" charset="0"/>
              </a:rPr>
              <a:t>FEV</a:t>
            </a:r>
            <a:r>
              <a:rPr lang="en-US" b="1" baseline="-25000" dirty="0" smtClean="0">
                <a:solidFill>
                  <a:srgbClr val="FF0000"/>
                </a:solidFill>
                <a:latin typeface="Tahoma" charset="0"/>
              </a:rPr>
              <a:t>1</a:t>
            </a:r>
            <a:r>
              <a:rPr lang="en-US" b="1" dirty="0" smtClean="0">
                <a:solidFill>
                  <a:srgbClr val="FF0000"/>
                </a:solidFill>
                <a:latin typeface="Tahoma" charset="0"/>
              </a:rPr>
              <a:t>/FVC &lt; 0.70</a:t>
            </a:r>
            <a:r>
              <a:rPr lang="en-US" dirty="0" smtClean="0">
                <a:solidFill>
                  <a:srgbClr val="FF0000"/>
                </a:solidFill>
                <a:latin typeface="Tahoma" charset="0"/>
              </a:rPr>
              <a:t>:</a:t>
            </a:r>
          </a:p>
          <a:p>
            <a:pPr eaLnBrk="1" hangingPunct="1"/>
            <a:endParaRPr lang="en-US" dirty="0" smtClean="0">
              <a:solidFill>
                <a:srgbClr val="FF0000"/>
              </a:solidFill>
              <a:latin typeface="Tahoma" charset="0"/>
            </a:endParaRPr>
          </a:p>
          <a:p>
            <a:pPr eaLnBrk="1" hangingPunct="1"/>
            <a:r>
              <a:rPr lang="en-US" dirty="0" smtClean="0">
                <a:solidFill>
                  <a:srgbClr val="FF0000"/>
                </a:solidFill>
                <a:latin typeface="Tahoma" charset="0"/>
              </a:rPr>
              <a:t>GOLD 1: Mild              	FEV</a:t>
            </a:r>
            <a:r>
              <a:rPr lang="en-US" baseline="-25000" dirty="0" smtClean="0">
                <a:solidFill>
                  <a:srgbClr val="FF0000"/>
                </a:solidFill>
                <a:latin typeface="Tahoma" charset="0"/>
              </a:rPr>
              <a:t>1</a:t>
            </a:r>
            <a:r>
              <a:rPr lang="en-US" dirty="0" smtClean="0">
                <a:solidFill>
                  <a:srgbClr val="FF0000"/>
                </a:solidFill>
                <a:latin typeface="Tahoma" charset="0"/>
              </a:rPr>
              <a:t> </a:t>
            </a:r>
            <a:r>
              <a:rPr lang="en-US" u="sng" dirty="0" smtClean="0">
                <a:solidFill>
                  <a:srgbClr val="FF0000"/>
                </a:solidFill>
                <a:latin typeface="Tahoma" charset="0"/>
              </a:rPr>
              <a:t>&gt;</a:t>
            </a:r>
            <a:r>
              <a:rPr lang="en-US" dirty="0" smtClean="0">
                <a:solidFill>
                  <a:srgbClr val="FF0000"/>
                </a:solidFill>
                <a:latin typeface="Tahoma" charset="0"/>
              </a:rPr>
              <a:t> 80% predicted     	</a:t>
            </a:r>
          </a:p>
          <a:p>
            <a:pPr eaLnBrk="1" hangingPunct="1"/>
            <a:r>
              <a:rPr lang="en-US" dirty="0" smtClean="0">
                <a:solidFill>
                  <a:srgbClr val="FF0000"/>
                </a:solidFill>
                <a:latin typeface="Tahoma" charset="0"/>
              </a:rPr>
              <a:t>		</a:t>
            </a:r>
          </a:p>
          <a:p>
            <a:pPr eaLnBrk="1" hangingPunct="1"/>
            <a:r>
              <a:rPr lang="en-US" dirty="0" smtClean="0">
                <a:solidFill>
                  <a:srgbClr val="FF0000"/>
                </a:solidFill>
                <a:latin typeface="Tahoma" charset="0"/>
              </a:rPr>
              <a:t>GOLD 2: Moderate      	50% </a:t>
            </a:r>
            <a:r>
              <a:rPr lang="en-US" u="sng" dirty="0" smtClean="0">
                <a:solidFill>
                  <a:srgbClr val="FF0000"/>
                </a:solidFill>
                <a:latin typeface="Tahoma" charset="0"/>
              </a:rPr>
              <a:t>&lt;</a:t>
            </a:r>
            <a:r>
              <a:rPr lang="en-US" dirty="0" smtClean="0">
                <a:solidFill>
                  <a:srgbClr val="FF0000"/>
                </a:solidFill>
                <a:latin typeface="Tahoma" charset="0"/>
              </a:rPr>
              <a:t> FEV</a:t>
            </a:r>
            <a:r>
              <a:rPr lang="en-US" baseline="-25000" dirty="0" smtClean="0">
                <a:solidFill>
                  <a:srgbClr val="FF0000"/>
                </a:solidFill>
                <a:latin typeface="Tahoma" charset="0"/>
              </a:rPr>
              <a:t>1</a:t>
            </a:r>
            <a:r>
              <a:rPr lang="en-US" dirty="0" smtClean="0">
                <a:solidFill>
                  <a:srgbClr val="FF0000"/>
                </a:solidFill>
                <a:latin typeface="Tahoma" charset="0"/>
              </a:rPr>
              <a:t> &lt; 80% predicted</a:t>
            </a:r>
          </a:p>
          <a:p>
            <a:pPr eaLnBrk="1" hangingPunct="1"/>
            <a:endParaRPr lang="en-US" dirty="0" smtClean="0">
              <a:solidFill>
                <a:srgbClr val="FF0000"/>
              </a:solidFill>
              <a:latin typeface="Tahoma" charset="0"/>
            </a:endParaRPr>
          </a:p>
          <a:p>
            <a:pPr eaLnBrk="1" hangingPunct="1"/>
            <a:r>
              <a:rPr lang="en-US" dirty="0" smtClean="0">
                <a:solidFill>
                  <a:srgbClr val="FF0000"/>
                </a:solidFill>
                <a:latin typeface="Tahoma" charset="0"/>
              </a:rPr>
              <a:t>GOLD 3: Severe	        	30% </a:t>
            </a:r>
            <a:r>
              <a:rPr lang="en-US" u="sng" dirty="0" smtClean="0">
                <a:solidFill>
                  <a:srgbClr val="FF0000"/>
                </a:solidFill>
                <a:latin typeface="Tahoma" charset="0"/>
              </a:rPr>
              <a:t>&lt;</a:t>
            </a:r>
            <a:r>
              <a:rPr lang="en-US" dirty="0" smtClean="0">
                <a:solidFill>
                  <a:srgbClr val="FF0000"/>
                </a:solidFill>
                <a:latin typeface="Tahoma" charset="0"/>
              </a:rPr>
              <a:t> FEV</a:t>
            </a:r>
            <a:r>
              <a:rPr lang="en-US" baseline="-25000" dirty="0" smtClean="0">
                <a:solidFill>
                  <a:srgbClr val="FF0000"/>
                </a:solidFill>
                <a:latin typeface="Tahoma" charset="0"/>
              </a:rPr>
              <a:t>1</a:t>
            </a:r>
            <a:r>
              <a:rPr lang="en-US" dirty="0" smtClean="0">
                <a:solidFill>
                  <a:srgbClr val="FF0000"/>
                </a:solidFill>
                <a:latin typeface="Tahoma" charset="0"/>
              </a:rPr>
              <a:t> &lt; 50% predicted</a:t>
            </a:r>
          </a:p>
          <a:p>
            <a:pPr eaLnBrk="1" hangingPunct="1"/>
            <a:endParaRPr lang="en-US" dirty="0" smtClean="0">
              <a:solidFill>
                <a:srgbClr val="FF0000"/>
              </a:solidFill>
              <a:latin typeface="Tahoma" charset="0"/>
            </a:endParaRPr>
          </a:p>
          <a:p>
            <a:pPr eaLnBrk="1" hangingPunct="1"/>
            <a:r>
              <a:rPr lang="en-US" dirty="0" smtClean="0">
                <a:solidFill>
                  <a:srgbClr val="FF0000"/>
                </a:solidFill>
                <a:latin typeface="Tahoma" charset="0"/>
              </a:rPr>
              <a:t>GOLD 4: Very Severe   	FEV</a:t>
            </a:r>
            <a:r>
              <a:rPr lang="en-US" baseline="-25000" dirty="0" smtClean="0">
                <a:solidFill>
                  <a:srgbClr val="FF0000"/>
                </a:solidFill>
                <a:latin typeface="Tahoma" charset="0"/>
              </a:rPr>
              <a:t>1</a:t>
            </a:r>
            <a:r>
              <a:rPr lang="en-US" dirty="0" smtClean="0">
                <a:solidFill>
                  <a:srgbClr val="FF0000"/>
                </a:solidFill>
                <a:latin typeface="Tahoma" charset="0"/>
              </a:rPr>
              <a:t> &lt; 30% predicted</a:t>
            </a:r>
          </a:p>
          <a:p>
            <a:pPr eaLnBrk="1" hangingPunct="1"/>
            <a:endParaRPr lang="en-US" i="1" dirty="0" smtClean="0">
              <a:solidFill>
                <a:srgbClr val="FF0000"/>
              </a:solidFill>
              <a:latin typeface="Tahoma" charset="0"/>
            </a:endParaRPr>
          </a:p>
          <a:p>
            <a:pPr eaLnBrk="1" hangingPunct="1"/>
            <a:r>
              <a:rPr lang="en-US" sz="2000" i="1" dirty="0" smtClean="0">
                <a:latin typeface="Tahoma" charset="0"/>
              </a:rPr>
              <a:t>*Based on Post-Bronchodilator FEV</a:t>
            </a:r>
            <a:r>
              <a:rPr lang="en-US" sz="2000" i="1" baseline="-25000" dirty="0" smtClean="0">
                <a:latin typeface="Tahoma" charset="0"/>
              </a:rPr>
              <a:t>1</a:t>
            </a:r>
            <a:endParaRPr lang="el-GR" sz="2000" dirty="0"/>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81472" y="346011"/>
            <a:ext cx="7239000" cy="1138773"/>
          </a:xfrm>
          <a:prstGeom prst="rect">
            <a:avLst/>
          </a:prstGeom>
          <a:noFill/>
          <a:ln w="9525">
            <a:noFill/>
            <a:miter lim="800000"/>
            <a:headEnd/>
            <a:tailEnd/>
          </a:ln>
        </p:spPr>
        <p:txBody>
          <a:bodyPr>
            <a:spAutoFit/>
          </a:bodyPr>
          <a:lstStyle/>
          <a:p>
            <a:r>
              <a:rPr lang="en-US" sz="4400" dirty="0" smtClean="0">
                <a:solidFill>
                  <a:schemeClr val="accent5">
                    <a:lumMod val="25000"/>
                  </a:schemeClr>
                </a:solidFill>
                <a:latin typeface="Tahoma" pitchFamily="34" charset="0"/>
              </a:rPr>
              <a:t>COPD </a:t>
            </a:r>
            <a:r>
              <a:rPr lang="en-US" sz="4400" dirty="0" err="1" smtClean="0">
                <a:solidFill>
                  <a:schemeClr val="accent5">
                    <a:lumMod val="25000"/>
                  </a:schemeClr>
                </a:solidFill>
                <a:latin typeface="Tahoma" pitchFamily="34" charset="0"/>
              </a:rPr>
              <a:t>Assesment</a:t>
            </a:r>
            <a:endParaRPr lang="en-US" sz="4400" dirty="0" smtClean="0">
              <a:solidFill>
                <a:schemeClr val="accent5">
                  <a:lumMod val="25000"/>
                </a:schemeClr>
              </a:solidFill>
              <a:latin typeface="Tahoma" pitchFamily="34" charset="0"/>
            </a:endParaRPr>
          </a:p>
          <a:p>
            <a:endParaRPr lang="en-US"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322" name="Pladsholder til indhold 4"/>
          <p:cNvSpPr txBox="1">
            <a:spLocks/>
          </p:cNvSpPr>
          <p:nvPr/>
        </p:nvSpPr>
        <p:spPr>
          <a:xfrm>
            <a:off x="683568" y="1916832"/>
            <a:ext cx="7490792" cy="3949899"/>
          </a:xfrm>
          <a:prstGeom prst="rect">
            <a:avLst/>
          </a:prstGeom>
        </p:spPr>
        <p:txBody>
          <a:bodyPr/>
          <a:lstStyle/>
          <a:p>
            <a:pPr marL="346075" marR="0" lvl="0" indent="-346075" algn="l" defTabSz="914400" rtl="0" eaLnBrk="0" fontAlgn="base" latinLnBrk="0" hangingPunct="0">
              <a:lnSpc>
                <a:spcPct val="120000"/>
              </a:lnSpc>
              <a:spcBef>
                <a:spcPts val="1800"/>
              </a:spcBef>
              <a:spcAft>
                <a:spcPct val="0"/>
              </a:spcAft>
              <a:buClr>
                <a:srgbClr val="00FF00"/>
              </a:buClr>
              <a:buSzPct val="100000"/>
              <a:buFont typeface="Wingdings" charset="2"/>
              <a:buChar char="§"/>
              <a:tabLst>
                <a:tab pos="1427163" algn="l"/>
                <a:tab pos="1641475" algn="l"/>
              </a:tabLst>
              <a:defRPr/>
            </a:pPr>
            <a:r>
              <a:rPr kumimoji="0" lang="en-US" sz="3200" b="1"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Assess symptoms-health status</a:t>
            </a:r>
          </a:p>
          <a:p>
            <a:pPr marL="346075" marR="0" lvl="0" indent="-346075" algn="l" defTabSz="914400" rtl="0" eaLnBrk="0" fontAlgn="base" latinLnBrk="0" hangingPunct="0">
              <a:lnSpc>
                <a:spcPct val="120000"/>
              </a:lnSpc>
              <a:spcBef>
                <a:spcPts val="1800"/>
              </a:spcBef>
              <a:spcAft>
                <a:spcPct val="0"/>
              </a:spcAft>
              <a:buClr>
                <a:srgbClr val="00FF00"/>
              </a:buClr>
              <a:buSzPct val="100000"/>
              <a:buFont typeface="Wingdings" charset="2"/>
              <a:buChar char="§"/>
              <a:tabLst>
                <a:tab pos="1427163" algn="l"/>
                <a:tab pos="1641475" algn="l"/>
              </a:tabLst>
              <a:defRPr/>
            </a:pPr>
            <a:r>
              <a:rPr kumimoji="0" lang="en-US" sz="3200" b="1"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Assess airflow limitation-</a:t>
            </a:r>
            <a:r>
              <a:rPr kumimoji="0" lang="en-US" sz="3200" b="1" i="0" u="none" strike="noStrike" kern="0" cap="none" spc="0" normalizeH="0" baseline="0" noProof="0" dirty="0" err="1" smtClean="0">
                <a:ln>
                  <a:noFill/>
                </a:ln>
                <a:solidFill>
                  <a:schemeClr val="tx1"/>
                </a:solidFill>
                <a:effectLst/>
                <a:uLnTx/>
                <a:uFillTx/>
                <a:latin typeface="Tahoma"/>
                <a:ea typeface="ＭＳ Ｐゴシック" pitchFamily="-65" charset="-128"/>
                <a:cs typeface="Tahoma"/>
              </a:rPr>
              <a:t>spirometry</a:t>
            </a:r>
            <a:endParaRPr kumimoji="0" lang="en-US" sz="3200" b="1" i="0" u="none" strike="noStrike" kern="0" cap="none" spc="0" normalizeH="0" baseline="0" noProof="0" dirty="0" smtClean="0">
              <a:ln>
                <a:noFill/>
              </a:ln>
              <a:solidFill>
                <a:schemeClr val="tx1"/>
              </a:solidFill>
              <a:effectLst/>
              <a:uLnTx/>
              <a:uFillTx/>
              <a:latin typeface="Tahoma"/>
              <a:ea typeface="ＭＳ Ｐゴシック" pitchFamily="-65" charset="-128"/>
              <a:cs typeface="Tahoma"/>
            </a:endParaRPr>
          </a:p>
          <a:p>
            <a:pPr marL="346075" marR="0" lvl="0" indent="-346075" algn="l" defTabSz="914400" rtl="0" eaLnBrk="0" fontAlgn="base" latinLnBrk="0" hangingPunct="0">
              <a:lnSpc>
                <a:spcPct val="120000"/>
              </a:lnSpc>
              <a:spcBef>
                <a:spcPts val="1800"/>
              </a:spcBef>
              <a:spcAft>
                <a:spcPts val="1800"/>
              </a:spcAft>
              <a:buClr>
                <a:srgbClr val="00FF00"/>
              </a:buClr>
              <a:buSzPct val="100000"/>
              <a:buFont typeface="Wingdings" charset="2"/>
              <a:buChar char="§"/>
              <a:tabLst>
                <a:tab pos="1427163" algn="l"/>
                <a:tab pos="1641475" algn="l"/>
              </a:tabLst>
              <a:defRPr/>
            </a:pPr>
            <a:r>
              <a:rPr kumimoji="0" lang="en-US" sz="3200" b="1"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Assess risk of exacerbations</a:t>
            </a:r>
          </a:p>
          <a:p>
            <a:pPr marL="346075" marR="0" lvl="0" indent="-346075" algn="l" defTabSz="914400" rtl="0" eaLnBrk="0" fontAlgn="base" latinLnBrk="0" hangingPunct="0">
              <a:lnSpc>
                <a:spcPct val="120000"/>
              </a:lnSpc>
              <a:spcBef>
                <a:spcPts val="1800"/>
              </a:spcBef>
              <a:spcAft>
                <a:spcPts val="1800"/>
              </a:spcAft>
              <a:buClr>
                <a:srgbClr val="00FF00"/>
              </a:buClr>
              <a:buSzPct val="100000"/>
              <a:buFont typeface="Wingdings" charset="2"/>
              <a:buChar char="§"/>
              <a:tabLst>
                <a:tab pos="1427163" algn="l"/>
                <a:tab pos="1641475" algn="l"/>
              </a:tabLst>
              <a:defRPr/>
            </a:pPr>
            <a:r>
              <a:rPr kumimoji="0" lang="en-US" sz="3200" b="1"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Assess </a:t>
            </a:r>
            <a:r>
              <a:rPr kumimoji="0" lang="en-US" sz="3200" b="1" i="0" u="none" strike="noStrike" kern="0" cap="none" spc="0" normalizeH="0" baseline="0" noProof="0" dirty="0" err="1" smtClean="0">
                <a:ln>
                  <a:noFill/>
                </a:ln>
                <a:solidFill>
                  <a:schemeClr val="tx1"/>
                </a:solidFill>
                <a:effectLst/>
                <a:uLnTx/>
                <a:uFillTx/>
                <a:latin typeface="Tahoma"/>
                <a:ea typeface="ＭＳ Ｐゴシック" pitchFamily="-65" charset="-128"/>
                <a:cs typeface="Tahoma"/>
              </a:rPr>
              <a:t>comorbidities</a:t>
            </a:r>
            <a:endParaRPr kumimoji="0" lang="en-US" sz="3200" b="1" i="0" u="none" strike="noStrike" kern="0" cap="none" spc="0" normalizeH="0" baseline="0" noProof="0" dirty="0">
              <a:ln>
                <a:noFill/>
              </a:ln>
              <a:solidFill>
                <a:schemeClr val="tx1"/>
              </a:solidFill>
              <a:effectLst/>
              <a:uLnTx/>
              <a:uFillTx/>
              <a:latin typeface="Tahoma"/>
              <a:ea typeface="ＭＳ Ｐゴシック" pitchFamily="-65" charset="-128"/>
              <a:cs typeface="Tahoma"/>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539552" y="3645024"/>
            <a:ext cx="8278813" cy="762000"/>
          </a:xfrm>
        </p:spPr>
        <p:txBody>
          <a:bodyPr/>
          <a:lstStyle/>
          <a:p>
            <a:pPr eaLnBrk="1" hangingPunct="1"/>
            <a:r>
              <a:rPr lang="en-US" sz="3200" dirty="0" smtClean="0"/>
              <a:t>COPD – The benefits of early diagnosis, Strategies to encourage earlier diagnosis in primary care </a:t>
            </a:r>
          </a:p>
        </p:txBody>
      </p:sp>
      <p:sp>
        <p:nvSpPr>
          <p:cNvPr id="86019" name="Rectangle 3"/>
          <p:cNvSpPr>
            <a:spLocks noGrp="1" noChangeArrowheads="1"/>
          </p:cNvSpPr>
          <p:nvPr>
            <p:ph type="subTitle" idx="1"/>
          </p:nvPr>
        </p:nvSpPr>
        <p:spPr>
          <a:xfrm>
            <a:off x="691480" y="5555704"/>
            <a:ext cx="6400800" cy="609600"/>
          </a:xfrm>
        </p:spPr>
        <p:txBody>
          <a:bodyPr/>
          <a:lstStyle/>
          <a:p>
            <a:pPr eaLnBrk="1" hangingPunct="1"/>
            <a:r>
              <a:rPr lang="en-US" dirty="0" smtClean="0"/>
              <a:t>Miguel </a:t>
            </a:r>
            <a:r>
              <a:rPr lang="en-US" dirty="0" err="1" smtClean="0"/>
              <a:t>Román</a:t>
            </a:r>
            <a:r>
              <a:rPr lang="en-US" dirty="0" smtClean="0"/>
              <a:t> </a:t>
            </a:r>
            <a:r>
              <a:rPr lang="en-US" dirty="0" err="1" smtClean="0"/>
              <a:t>Rodríguez</a:t>
            </a:r>
            <a:r>
              <a:rPr lang="en-US" dirty="0" smtClean="0"/>
              <a:t>  </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3568" y="981000"/>
            <a:ext cx="8064376" cy="3240088"/>
          </a:xfrm>
        </p:spPr>
        <p:txBody>
          <a:bodyPr/>
          <a:lstStyle/>
          <a:p>
            <a:pPr eaLnBrk="1" hangingPunct="1"/>
            <a:r>
              <a:rPr lang="en-US" sz="2400" b="1" dirty="0" smtClean="0"/>
              <a:t>Why does early diagnosis matter? </a:t>
            </a:r>
          </a:p>
          <a:p>
            <a:pPr eaLnBrk="1" hangingPunct="1">
              <a:buFont typeface="Wingdings" pitchFamily="-65" charset="2"/>
              <a:buNone/>
            </a:pPr>
            <a:endParaRPr lang="en-US" sz="2400" b="1" dirty="0" smtClean="0"/>
          </a:p>
          <a:p>
            <a:pPr eaLnBrk="1" hangingPunct="1"/>
            <a:r>
              <a:rPr lang="en-US" sz="2400" b="1" dirty="0" smtClean="0"/>
              <a:t>What are the barriers to making a diagnosis earlier?</a:t>
            </a:r>
          </a:p>
          <a:p>
            <a:pPr eaLnBrk="1" hangingPunct="1"/>
            <a:endParaRPr lang="en-US" sz="2400" b="1" dirty="0" smtClean="0"/>
          </a:p>
          <a:p>
            <a:pPr eaLnBrk="1" hangingPunct="1"/>
            <a:r>
              <a:rPr lang="en-US" sz="2400" b="1" dirty="0" smtClean="0"/>
              <a:t>How do we promote early diagnosis?</a:t>
            </a:r>
          </a:p>
          <a:p>
            <a:pPr eaLnBrk="1" hangingPunct="1"/>
            <a:endParaRPr lang="en-US" sz="2400" b="1" dirty="0" smtClean="0"/>
          </a:p>
          <a:p>
            <a:pPr eaLnBrk="1" hangingPunct="1"/>
            <a:r>
              <a:rPr lang="en-US" sz="2400" b="1" dirty="0" smtClean="0"/>
              <a:t>Can early intervention and screening help?</a:t>
            </a:r>
          </a:p>
          <a:p>
            <a:pPr eaLnBrk="1" hangingPunct="1"/>
            <a:endParaRPr lang="en-US" sz="2400" b="1" dirty="0" smtClean="0"/>
          </a:p>
          <a:p>
            <a:pPr eaLnBrk="1" hangingPunct="1"/>
            <a:endParaRPr lang="en-US" sz="2400" b="1" dirty="0" smtClean="0"/>
          </a:p>
        </p:txBody>
      </p:sp>
      <p:pic>
        <p:nvPicPr>
          <p:cNvPr id="88068" name="Picture 2"/>
          <p:cNvPicPr>
            <a:picLocks noChangeAspect="1" noChangeArrowheads="1"/>
          </p:cNvPicPr>
          <p:nvPr/>
        </p:nvPicPr>
        <p:blipFill>
          <a:blip r:embed="rId2" cstate="print"/>
          <a:srcRect l="10336" t="37032" r="8090" b="28516"/>
          <a:stretch>
            <a:fillRect/>
          </a:stretch>
        </p:blipFill>
        <p:spPr bwMode="auto">
          <a:xfrm>
            <a:off x="3419475" y="4797425"/>
            <a:ext cx="5435600" cy="1352550"/>
          </a:xfrm>
          <a:prstGeom prst="rect">
            <a:avLst/>
          </a:prstGeom>
          <a:noFill/>
          <a:ln w="9525">
            <a:noFill/>
            <a:miter lim="800000"/>
            <a:headEnd/>
            <a:tailEnd/>
          </a:ln>
        </p:spPr>
      </p:pic>
      <p:pic>
        <p:nvPicPr>
          <p:cNvPr id="88069" name="Picture 6" descr="logoipcrg corner"/>
          <p:cNvPicPr>
            <a:picLocks noChangeAspect="1" noChangeArrowheads="1"/>
          </p:cNvPicPr>
          <p:nvPr/>
        </p:nvPicPr>
        <p:blipFill>
          <a:blip r:embed="rId3" cstate="print"/>
          <a:srcRect r="22231" b="14873"/>
          <a:stretch>
            <a:fillRect/>
          </a:stretch>
        </p:blipFill>
        <p:spPr bwMode="auto">
          <a:xfrm>
            <a:off x="8172450" y="260350"/>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4 Marcador de contenido"/>
          <p:cNvSpPr>
            <a:spLocks noGrp="1"/>
          </p:cNvSpPr>
          <p:nvPr>
            <p:ph idx="1"/>
          </p:nvPr>
        </p:nvSpPr>
        <p:spPr>
          <a:xfrm>
            <a:off x="900112" y="1622326"/>
            <a:ext cx="7992367" cy="4398962"/>
          </a:xfrm>
        </p:spPr>
        <p:txBody>
          <a:bodyPr/>
          <a:lstStyle/>
          <a:p>
            <a:pPr indent="-431800" eaLnBrk="1" hangingPunct="1">
              <a:lnSpc>
                <a:spcPct val="200000"/>
              </a:lnSpc>
              <a:buFont typeface="Arial" charset="0"/>
              <a:buChar char="•"/>
            </a:pPr>
            <a:r>
              <a:rPr lang="en-GB" sz="2000" dirty="0" smtClean="0"/>
              <a:t>An </a:t>
            </a:r>
            <a:r>
              <a:rPr lang="pl-PL" sz="2000" dirty="0" smtClean="0"/>
              <a:t>increasingly common condition </a:t>
            </a:r>
            <a:endParaRPr lang="en-GB" sz="2000" dirty="0" smtClean="0"/>
          </a:p>
          <a:p>
            <a:pPr indent="-431800" eaLnBrk="1" hangingPunct="1">
              <a:lnSpc>
                <a:spcPct val="200000"/>
              </a:lnSpc>
              <a:buFont typeface="Arial" charset="0"/>
              <a:buChar char="•"/>
            </a:pPr>
            <a:r>
              <a:rPr lang="en-GB" sz="2000" dirty="0" smtClean="0"/>
              <a:t>Considerable </a:t>
            </a:r>
            <a:r>
              <a:rPr lang="pl-PL" sz="2000" dirty="0" smtClean="0"/>
              <a:t>morbidity and mortality</a:t>
            </a:r>
            <a:endParaRPr lang="es-ES" sz="2000" dirty="0" smtClean="0"/>
          </a:p>
          <a:p>
            <a:pPr indent="-431800" eaLnBrk="1" hangingPunct="1">
              <a:lnSpc>
                <a:spcPct val="200000"/>
              </a:lnSpc>
            </a:pPr>
            <a:r>
              <a:rPr lang="pl-PL" sz="2000" dirty="0" smtClean="0"/>
              <a:t>Most patients remain undiagnosed</a:t>
            </a:r>
            <a:r>
              <a:rPr lang="es-ES" sz="2000" dirty="0" smtClean="0"/>
              <a:t> and diagnosis </a:t>
            </a:r>
            <a:r>
              <a:rPr lang="es-ES" sz="2000" dirty="0" err="1" smtClean="0"/>
              <a:t>is</a:t>
            </a:r>
            <a:r>
              <a:rPr lang="es-ES" sz="2000" dirty="0" smtClean="0"/>
              <a:t> </a:t>
            </a:r>
            <a:r>
              <a:rPr lang="es-ES" sz="2000" dirty="0" err="1" smtClean="0"/>
              <a:t>given</a:t>
            </a:r>
            <a:r>
              <a:rPr lang="es-ES" sz="2000" dirty="0" smtClean="0"/>
              <a:t> late</a:t>
            </a:r>
          </a:p>
          <a:p>
            <a:pPr indent="-431800" eaLnBrk="1" hangingPunct="1">
              <a:lnSpc>
                <a:spcPct val="200000"/>
              </a:lnSpc>
            </a:pPr>
            <a:r>
              <a:rPr lang="pl-PL" sz="2000" dirty="0" smtClean="0"/>
              <a:t>Many of these costs could be reduced by earlier intervention</a:t>
            </a:r>
            <a:endParaRPr lang="es-ES" sz="2000" dirty="0" smtClean="0"/>
          </a:p>
          <a:p>
            <a:pPr indent="-431800" eaLnBrk="1" hangingPunct="1">
              <a:lnSpc>
                <a:spcPct val="200000"/>
              </a:lnSpc>
            </a:pPr>
            <a:r>
              <a:rPr lang="es-ES" sz="2000" dirty="0" err="1" smtClean="0"/>
              <a:t>Early</a:t>
            </a:r>
            <a:r>
              <a:rPr lang="es-ES" sz="2000" dirty="0" smtClean="0"/>
              <a:t> diagnosis </a:t>
            </a:r>
            <a:r>
              <a:rPr lang="es-ES" sz="2000" dirty="0" err="1" smtClean="0"/>
              <a:t>could</a:t>
            </a:r>
            <a:r>
              <a:rPr lang="es-ES" sz="2000" dirty="0" smtClean="0"/>
              <a:t> </a:t>
            </a:r>
            <a:r>
              <a:rPr lang="es-ES" sz="2000" dirty="0" err="1" smtClean="0"/>
              <a:t>improve</a:t>
            </a:r>
            <a:r>
              <a:rPr lang="es-ES" sz="2000" dirty="0" smtClean="0"/>
              <a:t> smoking </a:t>
            </a:r>
            <a:r>
              <a:rPr lang="es-ES" sz="2000" dirty="0" err="1" smtClean="0"/>
              <a:t>cessation</a:t>
            </a:r>
            <a:endParaRPr lang="es-ES" sz="2000" dirty="0" smtClean="0"/>
          </a:p>
          <a:p>
            <a:pPr indent="-431800" eaLnBrk="1" hangingPunct="1">
              <a:lnSpc>
                <a:spcPct val="200000"/>
              </a:lnSpc>
            </a:pPr>
            <a:r>
              <a:rPr lang="es-ES" sz="2000" dirty="0" smtClean="0"/>
              <a:t>E</a:t>
            </a:r>
            <a:r>
              <a:rPr lang="pl-PL" sz="2000" dirty="0" smtClean="0"/>
              <a:t>arly intervention </a:t>
            </a:r>
            <a:r>
              <a:rPr lang="es-ES" sz="2000" dirty="0" err="1" smtClean="0"/>
              <a:t>could</a:t>
            </a:r>
            <a:r>
              <a:rPr lang="es-ES" sz="2000" dirty="0" smtClean="0"/>
              <a:t> </a:t>
            </a:r>
            <a:r>
              <a:rPr lang="pl-PL" sz="2000" dirty="0" smtClean="0"/>
              <a:t>delay lung function decline</a:t>
            </a:r>
            <a:endParaRPr lang="es-ES" sz="2000" dirty="0" smtClean="0"/>
          </a:p>
          <a:p>
            <a:pPr indent="-431800" eaLnBrk="1" hangingPunct="1">
              <a:lnSpc>
                <a:spcPct val="200000"/>
              </a:lnSpc>
            </a:pPr>
            <a:endParaRPr lang="en-US" sz="2000" dirty="0" smtClean="0"/>
          </a:p>
        </p:txBody>
      </p:sp>
      <p:sp>
        <p:nvSpPr>
          <p:cNvPr id="89091" name="1 Título"/>
          <p:cNvSpPr>
            <a:spLocks noGrp="1"/>
          </p:cNvSpPr>
          <p:nvPr>
            <p:ph type="title"/>
          </p:nvPr>
        </p:nvSpPr>
        <p:spPr/>
        <p:txBody>
          <a:bodyPr/>
          <a:lstStyle/>
          <a:p>
            <a:pPr eaLnBrk="1" hangingPunct="1"/>
            <a:r>
              <a:rPr lang="en-US" sz="4400" b="0" kern="1200" dirty="0" smtClean="0">
                <a:solidFill>
                  <a:schemeClr val="accent5">
                    <a:lumMod val="25000"/>
                  </a:schemeClr>
                </a:solidFill>
                <a:latin typeface="Tahoma" pitchFamily="34" charset="0"/>
                <a:cs typeface="+mn-cs"/>
              </a:rPr>
              <a:t>COPD – the background</a:t>
            </a:r>
          </a:p>
        </p:txBody>
      </p:sp>
      <p:pic>
        <p:nvPicPr>
          <p:cNvPr id="89092" name="Picture 6" descr="logoipcrg corner"/>
          <p:cNvPicPr>
            <a:picLocks noChangeAspect="1" noChangeArrowheads="1"/>
          </p:cNvPicPr>
          <p:nvPr/>
        </p:nvPicPr>
        <p:blipFill>
          <a:blip r:embed="rId2" cstate="print"/>
          <a:srcRect r="22231" b="14873"/>
          <a:stretch>
            <a:fillRect/>
          </a:stretch>
        </p:blipFill>
        <p:spPr bwMode="auto">
          <a:xfrm>
            <a:off x="8172450" y="260350"/>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en-US" dirty="0" smtClean="0"/>
              <a:t>Contents</a:t>
            </a:r>
          </a:p>
        </p:txBody>
      </p:sp>
      <p:sp>
        <p:nvSpPr>
          <p:cNvPr id="7171" name="Rectangle 3"/>
          <p:cNvSpPr>
            <a:spLocks noGrp="1" noChangeArrowheads="1"/>
          </p:cNvSpPr>
          <p:nvPr>
            <p:ph type="body" idx="1"/>
          </p:nvPr>
        </p:nvSpPr>
        <p:spPr>
          <a:xfrm>
            <a:off x="358775" y="1579984"/>
            <a:ext cx="7772400" cy="4873352"/>
          </a:xfrm>
          <a:noFill/>
        </p:spPr>
        <p:txBody>
          <a:bodyPr/>
          <a:lstStyle/>
          <a:p>
            <a:pPr marL="350838" indent="-350838" eaLnBrk="1" hangingPunct="1">
              <a:tabLst>
                <a:tab pos="1331913" algn="l"/>
              </a:tabLst>
            </a:pPr>
            <a:r>
              <a:rPr lang="en-US" sz="2400" b="1" dirty="0" smtClean="0"/>
              <a:t>What’s new on COPD –  Definition, classification</a:t>
            </a:r>
          </a:p>
          <a:p>
            <a:pPr marL="350838" indent="-350838" eaLnBrk="1" hangingPunct="1">
              <a:tabLst>
                <a:tab pos="1331913" algn="l"/>
              </a:tabLst>
            </a:pPr>
            <a:endParaRPr lang="en-US" sz="2400" b="1" dirty="0" smtClean="0"/>
          </a:p>
          <a:p>
            <a:pPr marL="350838" indent="-350838" eaLnBrk="1" hangingPunct="1">
              <a:tabLst>
                <a:tab pos="1331913" algn="l"/>
              </a:tabLst>
            </a:pPr>
            <a:r>
              <a:rPr lang="en-US" sz="2400" b="1" dirty="0" smtClean="0"/>
              <a:t>The benefits of early diagnosis. Strategies to encourage earlier diagnosis in primary care </a:t>
            </a:r>
            <a:endParaRPr lang="en-US" sz="2400" dirty="0" smtClean="0"/>
          </a:p>
          <a:p>
            <a:pPr marL="706438" lvl="1" indent="-350838" eaLnBrk="1" hangingPunct="1">
              <a:buNone/>
              <a:tabLst>
                <a:tab pos="1331913" algn="l"/>
              </a:tabLst>
            </a:pPr>
            <a:endParaRPr lang="nb-NO" sz="1800" dirty="0" smtClean="0"/>
          </a:p>
          <a:p>
            <a:pPr marL="350838" indent="-350838" eaLnBrk="1" hangingPunct="1">
              <a:tabLst>
                <a:tab pos="1331913" algn="l"/>
              </a:tabLst>
            </a:pPr>
            <a:r>
              <a:rPr lang="en-GB" sz="2400" b="1" dirty="0" smtClean="0"/>
              <a:t>Management of stable disease </a:t>
            </a:r>
          </a:p>
          <a:p>
            <a:pPr marL="350838" indent="-350838" eaLnBrk="1" hangingPunct="1">
              <a:tabLst>
                <a:tab pos="1331913" algn="l"/>
              </a:tabLst>
            </a:pPr>
            <a:endParaRPr lang="en-GB" sz="2400" b="1" dirty="0" smtClean="0"/>
          </a:p>
          <a:p>
            <a:pPr marL="350838" indent="-350838" eaLnBrk="1" hangingPunct="1">
              <a:tabLst>
                <a:tab pos="1331913" algn="l"/>
              </a:tabLst>
            </a:pPr>
            <a:r>
              <a:rPr lang="en-GB" sz="2400" b="1" dirty="0" smtClean="0"/>
              <a:t>Management of COPD exacerbations</a:t>
            </a:r>
            <a:endParaRPr lang="nb-NO" sz="1800" dirty="0" smtClean="0"/>
          </a:p>
          <a:p>
            <a:pPr marL="350838" indent="-350838" eaLnBrk="1" hangingPunct="1">
              <a:buNone/>
              <a:tabLst>
                <a:tab pos="1331913" algn="l"/>
              </a:tabLst>
            </a:pPr>
            <a:endParaRPr lang="en-GB" sz="2400" dirty="0" smtClean="0"/>
          </a:p>
          <a:p>
            <a:pPr marL="350838" indent="-350838" eaLnBrk="1" hangingPunct="1">
              <a:buNone/>
              <a:tabLst>
                <a:tab pos="1331913" algn="l"/>
              </a:tabLst>
            </a:pPr>
            <a:endParaRPr lang="en-GB" sz="2400" dirty="0" smtClean="0"/>
          </a:p>
        </p:txBody>
      </p:sp>
      <p:pic>
        <p:nvPicPr>
          <p:cNvPr id="7" name="Picture 6" descr="logoipcrg corner"/>
          <p:cNvPicPr>
            <a:picLocks noChangeAspect="1" noChangeArrowheads="1"/>
          </p:cNvPicPr>
          <p:nvPr/>
        </p:nvPicPr>
        <p:blipFill>
          <a:blip r:embed="rId3"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Título"/>
          <p:cNvSpPr>
            <a:spLocks noGrp="1"/>
          </p:cNvSpPr>
          <p:nvPr>
            <p:ph type="title"/>
          </p:nvPr>
        </p:nvSpPr>
        <p:spPr>
          <a:xfrm>
            <a:off x="358775" y="539750"/>
            <a:ext cx="7525593" cy="762000"/>
          </a:xfrm>
        </p:spPr>
        <p:txBody>
          <a:bodyPr/>
          <a:lstStyle/>
          <a:p>
            <a:pPr eaLnBrk="1" hangingPunct="1"/>
            <a:r>
              <a:rPr lang="en-GB" sz="4400" b="0" kern="1200" dirty="0" smtClean="0">
                <a:solidFill>
                  <a:schemeClr val="accent5">
                    <a:lumMod val="25000"/>
                  </a:schemeClr>
                </a:solidFill>
                <a:latin typeface="Tahoma" pitchFamily="34" charset="0"/>
                <a:cs typeface="+mn-cs"/>
              </a:rPr>
              <a:t>Why does early diagnosis matter?</a:t>
            </a:r>
          </a:p>
        </p:txBody>
      </p:sp>
      <p:sp>
        <p:nvSpPr>
          <p:cNvPr id="90115" name="2 Marcador de contenido"/>
          <p:cNvSpPr>
            <a:spLocks noGrp="1"/>
          </p:cNvSpPr>
          <p:nvPr>
            <p:ph idx="1"/>
          </p:nvPr>
        </p:nvSpPr>
        <p:spPr>
          <a:xfrm>
            <a:off x="611188" y="1268413"/>
            <a:ext cx="7999412" cy="5113337"/>
          </a:xfrm>
        </p:spPr>
        <p:txBody>
          <a:bodyPr/>
          <a:lstStyle/>
          <a:p>
            <a:pPr eaLnBrk="1" hangingPunct="1">
              <a:buFont typeface="Times" pitchFamily="-65" charset="0"/>
              <a:buNone/>
            </a:pPr>
            <a:endParaRPr lang="en-US" sz="2000" dirty="0" smtClean="0"/>
          </a:p>
          <a:p>
            <a:pPr eaLnBrk="1" hangingPunct="1">
              <a:buFont typeface="Times" pitchFamily="-65" charset="0"/>
              <a:buNone/>
            </a:pPr>
            <a:endParaRPr lang="en-US" sz="2400" dirty="0" smtClean="0"/>
          </a:p>
          <a:p>
            <a:pPr eaLnBrk="1" hangingPunct="1"/>
            <a:r>
              <a:rPr lang="en-US" sz="2400" dirty="0" smtClean="0"/>
              <a:t>Preserve lung function</a:t>
            </a:r>
          </a:p>
          <a:p>
            <a:pPr eaLnBrk="1" hangingPunct="1"/>
            <a:r>
              <a:rPr lang="en-US" sz="2400" dirty="0" smtClean="0"/>
              <a:t>Preserve quality of life for the patient</a:t>
            </a:r>
          </a:p>
          <a:p>
            <a:pPr eaLnBrk="1" hangingPunct="1"/>
            <a:r>
              <a:rPr lang="en-US" sz="2400" dirty="0" smtClean="0"/>
              <a:t>Encourage smoking cessation </a:t>
            </a:r>
          </a:p>
          <a:p>
            <a:pPr eaLnBrk="1" hangingPunct="1"/>
            <a:r>
              <a:rPr lang="en-US" sz="2400" dirty="0" smtClean="0"/>
              <a:t>Enable earlier interventions to prevent exacerbations</a:t>
            </a:r>
          </a:p>
          <a:p>
            <a:pPr eaLnBrk="1" hangingPunct="1"/>
            <a:r>
              <a:rPr lang="en-US" sz="2400" dirty="0" smtClean="0"/>
              <a:t>Reduce costs</a:t>
            </a:r>
          </a:p>
          <a:p>
            <a:pPr eaLnBrk="1" hangingPunct="1"/>
            <a:r>
              <a:rPr lang="en-US" sz="2400" dirty="0" smtClean="0"/>
              <a:t>Decrease mortality</a:t>
            </a:r>
          </a:p>
        </p:txBody>
      </p:sp>
      <p:pic>
        <p:nvPicPr>
          <p:cNvPr id="90116" name="Picture 6" descr="logoipcrg corner"/>
          <p:cNvPicPr>
            <a:picLocks noChangeAspect="1" noChangeArrowheads="1"/>
          </p:cNvPicPr>
          <p:nvPr/>
        </p:nvPicPr>
        <p:blipFill>
          <a:blip r:embed="rId3" cstate="print"/>
          <a:srcRect r="22231" b="14873"/>
          <a:stretch>
            <a:fillRect/>
          </a:stretch>
        </p:blipFill>
        <p:spPr bwMode="auto">
          <a:xfrm>
            <a:off x="8101013" y="188913"/>
            <a:ext cx="823912"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xEl>
                                              <p:pRg st="2" end="2"/>
                                            </p:txEl>
                                          </p:spTgt>
                                        </p:tgtEl>
                                        <p:attrNameLst>
                                          <p:attrName>style.visibility</p:attrName>
                                        </p:attrNameLst>
                                      </p:cBhvr>
                                      <p:to>
                                        <p:strVal val="visible"/>
                                      </p:to>
                                    </p:set>
                                    <p:animEffect transition="in" filter="fade">
                                      <p:cBhvr>
                                        <p:cTn id="7" dur="500"/>
                                        <p:tgtEl>
                                          <p:spTgt spid="9011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0115">
                                            <p:txEl>
                                              <p:pRg st="3" end="3"/>
                                            </p:txEl>
                                          </p:spTgt>
                                        </p:tgtEl>
                                        <p:attrNameLst>
                                          <p:attrName>style.visibility</p:attrName>
                                        </p:attrNameLst>
                                      </p:cBhvr>
                                      <p:to>
                                        <p:strVal val="visible"/>
                                      </p:to>
                                    </p:set>
                                    <p:animEffect transition="in" filter="fade">
                                      <p:cBhvr>
                                        <p:cTn id="10" dur="500"/>
                                        <p:tgtEl>
                                          <p:spTgt spid="90115">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0115">
                                            <p:txEl>
                                              <p:pRg st="4" end="4"/>
                                            </p:txEl>
                                          </p:spTgt>
                                        </p:tgtEl>
                                        <p:attrNameLst>
                                          <p:attrName>style.visibility</p:attrName>
                                        </p:attrNameLst>
                                      </p:cBhvr>
                                      <p:to>
                                        <p:strVal val="visible"/>
                                      </p:to>
                                    </p:set>
                                    <p:animEffect transition="in" filter="fade">
                                      <p:cBhvr>
                                        <p:cTn id="13" dur="500"/>
                                        <p:tgtEl>
                                          <p:spTgt spid="9011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0115">
                                            <p:txEl>
                                              <p:pRg st="5" end="5"/>
                                            </p:txEl>
                                          </p:spTgt>
                                        </p:tgtEl>
                                        <p:attrNameLst>
                                          <p:attrName>style.visibility</p:attrName>
                                        </p:attrNameLst>
                                      </p:cBhvr>
                                      <p:to>
                                        <p:strVal val="visible"/>
                                      </p:to>
                                    </p:set>
                                    <p:animEffect transition="in" filter="fade">
                                      <p:cBhvr>
                                        <p:cTn id="16" dur="500"/>
                                        <p:tgtEl>
                                          <p:spTgt spid="9011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0115">
                                            <p:txEl>
                                              <p:pRg st="6" end="6"/>
                                            </p:txEl>
                                          </p:spTgt>
                                        </p:tgtEl>
                                        <p:attrNameLst>
                                          <p:attrName>style.visibility</p:attrName>
                                        </p:attrNameLst>
                                      </p:cBhvr>
                                      <p:to>
                                        <p:strVal val="visible"/>
                                      </p:to>
                                    </p:set>
                                    <p:animEffect transition="in" filter="fade">
                                      <p:cBhvr>
                                        <p:cTn id="19" dur="500"/>
                                        <p:tgtEl>
                                          <p:spTgt spid="90115">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0115">
                                            <p:txEl>
                                              <p:pRg st="7" end="7"/>
                                            </p:txEl>
                                          </p:spTgt>
                                        </p:tgtEl>
                                        <p:attrNameLst>
                                          <p:attrName>style.visibility</p:attrName>
                                        </p:attrNameLst>
                                      </p:cBhvr>
                                      <p:to>
                                        <p:strVal val="visible"/>
                                      </p:to>
                                    </p:set>
                                    <p:animEffect transition="in" filter="fade">
                                      <p:cBhvr>
                                        <p:cTn id="22" dur="500"/>
                                        <p:tgtEl>
                                          <p:spTgt spid="901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Título"/>
          <p:cNvSpPr>
            <a:spLocks noGrp="1"/>
          </p:cNvSpPr>
          <p:nvPr>
            <p:ph type="title"/>
          </p:nvPr>
        </p:nvSpPr>
        <p:spPr>
          <a:xfrm>
            <a:off x="358775" y="260648"/>
            <a:ext cx="7185025" cy="762000"/>
          </a:xfrm>
        </p:spPr>
        <p:txBody>
          <a:bodyPr/>
          <a:lstStyle/>
          <a:p>
            <a:pPr eaLnBrk="1" hangingPunct="1"/>
            <a:r>
              <a:rPr lang="es-ES" sz="4400" b="0" kern="1200" dirty="0" err="1" smtClean="0">
                <a:solidFill>
                  <a:schemeClr val="accent5">
                    <a:lumMod val="25000"/>
                  </a:schemeClr>
                </a:solidFill>
                <a:latin typeface="Tahoma" pitchFamily="34" charset="0"/>
              </a:rPr>
              <a:t>What</a:t>
            </a:r>
            <a:r>
              <a:rPr lang="es-ES" sz="4400" b="0" kern="1200" dirty="0" smtClean="0">
                <a:solidFill>
                  <a:schemeClr val="accent5">
                    <a:lumMod val="25000"/>
                  </a:schemeClr>
                </a:solidFill>
                <a:latin typeface="Tahoma" pitchFamily="34" charset="0"/>
              </a:rPr>
              <a:t> are </a:t>
            </a:r>
            <a:r>
              <a:rPr lang="es-ES" sz="4400" b="0" kern="1200" dirty="0" err="1" smtClean="0">
                <a:solidFill>
                  <a:schemeClr val="accent5">
                    <a:lumMod val="25000"/>
                  </a:schemeClr>
                </a:solidFill>
                <a:latin typeface="Tahoma" pitchFamily="34" charset="0"/>
              </a:rPr>
              <a:t>the</a:t>
            </a:r>
            <a:r>
              <a:rPr lang="es-ES" sz="4400" b="0" kern="1200" dirty="0" smtClean="0">
                <a:solidFill>
                  <a:schemeClr val="accent5">
                    <a:lumMod val="25000"/>
                  </a:schemeClr>
                </a:solidFill>
                <a:latin typeface="Tahoma" pitchFamily="34" charset="0"/>
              </a:rPr>
              <a:t> </a:t>
            </a:r>
            <a:r>
              <a:rPr lang="es-ES" sz="4400" b="0" kern="1200" dirty="0" err="1" smtClean="0">
                <a:solidFill>
                  <a:schemeClr val="accent5">
                    <a:lumMod val="25000"/>
                  </a:schemeClr>
                </a:solidFill>
                <a:latin typeface="Tahoma" pitchFamily="34" charset="0"/>
              </a:rPr>
              <a:t>barriers</a:t>
            </a:r>
            <a:r>
              <a:rPr lang="es-ES" sz="4400" b="0" kern="1200" dirty="0" smtClean="0">
                <a:solidFill>
                  <a:schemeClr val="accent5">
                    <a:lumMod val="25000"/>
                  </a:schemeClr>
                </a:solidFill>
                <a:latin typeface="Tahoma" pitchFamily="34" charset="0"/>
              </a:rPr>
              <a:t> </a:t>
            </a:r>
            <a:r>
              <a:rPr lang="es-ES" sz="4400" b="0" kern="1200" dirty="0" err="1" smtClean="0">
                <a:solidFill>
                  <a:schemeClr val="accent5">
                    <a:lumMod val="25000"/>
                  </a:schemeClr>
                </a:solidFill>
                <a:latin typeface="Tahoma" pitchFamily="34" charset="0"/>
              </a:rPr>
              <a:t>to</a:t>
            </a:r>
            <a:r>
              <a:rPr lang="es-ES" sz="4400" b="0" kern="1200" dirty="0" smtClean="0">
                <a:solidFill>
                  <a:schemeClr val="accent5">
                    <a:lumMod val="25000"/>
                  </a:schemeClr>
                </a:solidFill>
                <a:latin typeface="Tahoma" pitchFamily="34" charset="0"/>
              </a:rPr>
              <a:t> </a:t>
            </a:r>
            <a:r>
              <a:rPr lang="es-ES" sz="4400" b="0" kern="1200" dirty="0" err="1" smtClean="0">
                <a:solidFill>
                  <a:schemeClr val="accent5">
                    <a:lumMod val="25000"/>
                  </a:schemeClr>
                </a:solidFill>
                <a:latin typeface="Tahoma" pitchFamily="34" charset="0"/>
              </a:rPr>
              <a:t>earlier</a:t>
            </a:r>
            <a:r>
              <a:rPr lang="es-ES" sz="4400" b="0" kern="1200" dirty="0" smtClean="0">
                <a:solidFill>
                  <a:schemeClr val="accent5">
                    <a:lumMod val="25000"/>
                  </a:schemeClr>
                </a:solidFill>
                <a:latin typeface="Tahoma" pitchFamily="34" charset="0"/>
              </a:rPr>
              <a:t> diagnosis? </a:t>
            </a:r>
            <a:endParaRPr lang="es-ES" sz="4400" dirty="0" smtClean="0"/>
          </a:p>
        </p:txBody>
      </p:sp>
      <p:sp>
        <p:nvSpPr>
          <p:cNvPr id="97283" name="2 Marcador de contenido"/>
          <p:cNvSpPr>
            <a:spLocks noGrp="1"/>
          </p:cNvSpPr>
          <p:nvPr>
            <p:ph idx="1"/>
          </p:nvPr>
        </p:nvSpPr>
        <p:spPr>
          <a:xfrm>
            <a:off x="358775" y="1772816"/>
            <a:ext cx="7772400" cy="4294188"/>
          </a:xfrm>
        </p:spPr>
        <p:txBody>
          <a:bodyPr/>
          <a:lstStyle/>
          <a:p>
            <a:pPr eaLnBrk="1" hangingPunct="1">
              <a:lnSpc>
                <a:spcPct val="100000"/>
              </a:lnSpc>
            </a:pPr>
            <a:r>
              <a:rPr lang="en-US" sz="2400" dirty="0" smtClean="0"/>
              <a:t>It is difficult to chart the progression of COPD currently.</a:t>
            </a:r>
          </a:p>
          <a:p>
            <a:pPr marL="0" indent="0" eaLnBrk="1" hangingPunct="1">
              <a:lnSpc>
                <a:spcPct val="150000"/>
              </a:lnSpc>
              <a:buNone/>
            </a:pPr>
            <a:endParaRPr lang="en-US" sz="2400" dirty="0" smtClean="0"/>
          </a:p>
          <a:p>
            <a:pPr eaLnBrk="1" hangingPunct="1">
              <a:lnSpc>
                <a:spcPct val="100000"/>
              </a:lnSpc>
            </a:pPr>
            <a:r>
              <a:rPr lang="en-US" sz="2400" dirty="0" smtClean="0"/>
              <a:t>There are no accepted biochemical or clinical markers to allow measurement of COPD activity.</a:t>
            </a:r>
          </a:p>
          <a:p>
            <a:pPr marL="0" indent="0" eaLnBrk="1" hangingPunct="1">
              <a:lnSpc>
                <a:spcPct val="150000"/>
              </a:lnSpc>
              <a:buNone/>
            </a:pPr>
            <a:endParaRPr lang="en-US" sz="2400" dirty="0" smtClean="0"/>
          </a:p>
          <a:p>
            <a:pPr eaLnBrk="1" hangingPunct="1">
              <a:lnSpc>
                <a:spcPct val="100000"/>
              </a:lnSpc>
            </a:pPr>
            <a:r>
              <a:rPr lang="en-US" sz="2400" dirty="0" smtClean="0"/>
              <a:t>There are however clinical predictors (of disease progression) through increased frequency of exacerbations in those with the clinical phenotype of cough and sputum.</a:t>
            </a:r>
          </a:p>
        </p:txBody>
      </p:sp>
      <p:pic>
        <p:nvPicPr>
          <p:cNvPr id="97284" name="Picture 6" descr="logoipcrg corner"/>
          <p:cNvPicPr>
            <a:picLocks noChangeAspect="1" noChangeArrowheads="1"/>
          </p:cNvPicPr>
          <p:nvPr/>
        </p:nvPicPr>
        <p:blipFill>
          <a:blip r:embed="rId3"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Effect transition="in" filter="fade">
                                      <p:cBhvr>
                                        <p:cTn id="7" dur="500"/>
                                        <p:tgtEl>
                                          <p:spTgt spid="97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283">
                                            <p:txEl>
                                              <p:pRg st="2" end="2"/>
                                            </p:txEl>
                                          </p:spTgt>
                                        </p:tgtEl>
                                        <p:attrNameLst>
                                          <p:attrName>style.visibility</p:attrName>
                                        </p:attrNameLst>
                                      </p:cBhvr>
                                      <p:to>
                                        <p:strVal val="visible"/>
                                      </p:to>
                                    </p:set>
                                    <p:animEffect transition="in" filter="fade">
                                      <p:cBhvr>
                                        <p:cTn id="12" dur="500"/>
                                        <p:tgtEl>
                                          <p:spTgt spid="972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7283">
                                            <p:txEl>
                                              <p:pRg st="4" end="4"/>
                                            </p:txEl>
                                          </p:spTgt>
                                        </p:tgtEl>
                                        <p:attrNameLst>
                                          <p:attrName>style.visibility</p:attrName>
                                        </p:attrNameLst>
                                      </p:cBhvr>
                                      <p:to>
                                        <p:strVal val="visible"/>
                                      </p:to>
                                    </p:set>
                                    <p:animEffect transition="in" filter="fade">
                                      <p:cBhvr>
                                        <p:cTn id="17" dur="500"/>
                                        <p:tgtEl>
                                          <p:spTgt spid="97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58775" y="260648"/>
            <a:ext cx="7185025" cy="762000"/>
          </a:xfrm>
        </p:spPr>
        <p:txBody>
          <a:bodyPr/>
          <a:lstStyle/>
          <a:p>
            <a:pPr eaLnBrk="1" hangingPunct="1"/>
            <a:r>
              <a:rPr lang="en-US" sz="4400" b="0" kern="1200" dirty="0" smtClean="0">
                <a:solidFill>
                  <a:schemeClr val="accent5">
                    <a:lumMod val="25000"/>
                  </a:schemeClr>
                </a:solidFill>
                <a:latin typeface="Tahoma" pitchFamily="34" charset="0"/>
              </a:rPr>
              <a:t>Barriers for early diagnosis - Doctor Centered</a:t>
            </a:r>
            <a:r>
              <a:rPr lang="en-US" sz="3200" dirty="0" smtClean="0">
                <a:solidFill>
                  <a:srgbClr val="053F73"/>
                </a:solidFill>
              </a:rPr>
              <a:t/>
            </a:r>
            <a:br>
              <a:rPr lang="en-US" sz="3200" dirty="0" smtClean="0">
                <a:solidFill>
                  <a:srgbClr val="053F73"/>
                </a:solidFill>
              </a:rPr>
            </a:br>
            <a:endParaRPr lang="en-GB" sz="3200" dirty="0" smtClean="0"/>
          </a:p>
        </p:txBody>
      </p:sp>
      <p:sp>
        <p:nvSpPr>
          <p:cNvPr id="40963" name="Rectangle 3"/>
          <p:cNvSpPr>
            <a:spLocks noGrp="1" noChangeArrowheads="1"/>
          </p:cNvSpPr>
          <p:nvPr>
            <p:ph type="body" idx="1"/>
          </p:nvPr>
        </p:nvSpPr>
        <p:spPr>
          <a:xfrm>
            <a:off x="358775" y="1412875"/>
            <a:ext cx="7772400" cy="3890963"/>
          </a:xfrm>
        </p:spPr>
        <p:txBody>
          <a:bodyPr/>
          <a:lstStyle/>
          <a:p>
            <a:pPr lvl="1" eaLnBrk="1" hangingPunct="1">
              <a:lnSpc>
                <a:spcPct val="90000"/>
              </a:lnSpc>
              <a:buFont typeface="Wingdings" pitchFamily="-65" charset="2"/>
              <a:buChar char="§"/>
            </a:pPr>
            <a:endParaRPr lang="en-GB" sz="3200" dirty="0" smtClean="0">
              <a:solidFill>
                <a:srgbClr val="FFFF00"/>
              </a:solidFill>
              <a:latin typeface="Comic Sans MS" pitchFamily="-65" charset="0"/>
            </a:endParaRPr>
          </a:p>
          <a:p>
            <a:pPr lvl="1" eaLnBrk="1" hangingPunct="1">
              <a:lnSpc>
                <a:spcPct val="90000"/>
              </a:lnSpc>
              <a:buFont typeface="Wingdings" pitchFamily="-65" charset="2"/>
              <a:buChar char="§"/>
            </a:pPr>
            <a:endParaRPr lang="en-GB" sz="3200" dirty="0" smtClean="0">
              <a:solidFill>
                <a:srgbClr val="FFFF00"/>
              </a:solidFill>
              <a:latin typeface="Comic Sans MS" pitchFamily="-65" charset="0"/>
            </a:endParaRPr>
          </a:p>
          <a:p>
            <a:pPr lvl="1" eaLnBrk="1" hangingPunct="1">
              <a:lnSpc>
                <a:spcPct val="90000"/>
              </a:lnSpc>
              <a:buFont typeface="Wingdings" pitchFamily="-65" charset="2"/>
              <a:buChar char="§"/>
            </a:pPr>
            <a:r>
              <a:rPr lang="en-GB" sz="2800" dirty="0" smtClean="0">
                <a:solidFill>
                  <a:srgbClr val="053F73"/>
                </a:solidFill>
              </a:rPr>
              <a:t>Lack of interest – a heart sink disease</a:t>
            </a:r>
          </a:p>
          <a:p>
            <a:pPr lvl="1" eaLnBrk="1" hangingPunct="1">
              <a:lnSpc>
                <a:spcPct val="90000"/>
              </a:lnSpc>
              <a:buFont typeface="Wingdings" pitchFamily="-65" charset="2"/>
              <a:buChar char="§"/>
            </a:pPr>
            <a:endParaRPr lang="en-GB" sz="2800" dirty="0" smtClean="0">
              <a:solidFill>
                <a:srgbClr val="053F73"/>
              </a:solidFill>
            </a:endParaRPr>
          </a:p>
          <a:p>
            <a:pPr lvl="1" eaLnBrk="1" hangingPunct="1">
              <a:lnSpc>
                <a:spcPct val="90000"/>
              </a:lnSpc>
              <a:buFont typeface="Wingdings" pitchFamily="-65" charset="2"/>
              <a:buChar char="§"/>
            </a:pPr>
            <a:r>
              <a:rPr lang="en-GB" sz="2800" dirty="0" smtClean="0">
                <a:solidFill>
                  <a:srgbClr val="053F73"/>
                </a:solidFill>
              </a:rPr>
              <a:t>Lack of facilities for diagnosis – spirometry</a:t>
            </a:r>
          </a:p>
          <a:p>
            <a:pPr lvl="1" eaLnBrk="1" hangingPunct="1">
              <a:lnSpc>
                <a:spcPct val="90000"/>
              </a:lnSpc>
              <a:buFont typeface="Wingdings" pitchFamily="-65" charset="2"/>
              <a:buChar char="§"/>
            </a:pPr>
            <a:endParaRPr lang="en-GB" sz="2800" dirty="0" smtClean="0">
              <a:solidFill>
                <a:srgbClr val="053F73"/>
              </a:solidFill>
            </a:endParaRPr>
          </a:p>
          <a:p>
            <a:pPr lvl="1" eaLnBrk="1" hangingPunct="1">
              <a:lnSpc>
                <a:spcPct val="90000"/>
              </a:lnSpc>
              <a:buFont typeface="Wingdings" pitchFamily="-65" charset="2"/>
              <a:buChar char="§"/>
            </a:pPr>
            <a:r>
              <a:rPr lang="en-US" sz="2800" dirty="0" smtClean="0">
                <a:solidFill>
                  <a:srgbClr val="053F73"/>
                </a:solidFill>
              </a:rPr>
              <a:t>Smoking or lifestyle related</a:t>
            </a:r>
            <a:endParaRPr lang="en-GB" sz="2800" dirty="0" smtClean="0">
              <a:solidFill>
                <a:srgbClr val="053F73"/>
              </a:solidFill>
            </a:endParaRPr>
          </a:p>
          <a:p>
            <a:pPr lvl="1" eaLnBrk="1" hangingPunct="1">
              <a:lnSpc>
                <a:spcPct val="90000"/>
              </a:lnSpc>
              <a:buFont typeface="Wingdings" pitchFamily="-65" charset="2"/>
              <a:buNone/>
            </a:pPr>
            <a:endParaRPr lang="en-GB" sz="3200" dirty="0" smtClean="0">
              <a:solidFill>
                <a:srgbClr val="FFFF00"/>
              </a:solidFill>
              <a:latin typeface="Comic Sans MS" pitchFamily="-65" charset="0"/>
            </a:endParaRPr>
          </a:p>
        </p:txBody>
      </p:sp>
      <p:pic>
        <p:nvPicPr>
          <p:cNvPr id="33796" name="Picture 6" descr="logoipcrg corner"/>
          <p:cNvPicPr>
            <a:picLocks noChangeAspect="1" noChangeArrowheads="1"/>
          </p:cNvPicPr>
          <p:nvPr/>
        </p:nvPicPr>
        <p:blipFill>
          <a:blip r:embed="rId2"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pRg st="2" end="2"/>
                                            </p:txEl>
                                          </p:spTgt>
                                        </p:tgtEl>
                                        <p:attrNameLst>
                                          <p:attrName>style.visibility</p:attrName>
                                        </p:attrNameLst>
                                      </p:cBhvr>
                                      <p:to>
                                        <p:strVal val="visible"/>
                                      </p:to>
                                    </p:set>
                                    <p:animEffect transition="in" filter="fade">
                                      <p:cBhvr>
                                        <p:cTn id="7" dur="500"/>
                                        <p:tgtEl>
                                          <p:spTgt spid="4096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3">
                                            <p:txEl>
                                              <p:pRg st="4" end="4"/>
                                            </p:txEl>
                                          </p:spTgt>
                                        </p:tgtEl>
                                        <p:attrNameLst>
                                          <p:attrName>style.visibility</p:attrName>
                                        </p:attrNameLst>
                                      </p:cBhvr>
                                      <p:to>
                                        <p:strVal val="visible"/>
                                      </p:to>
                                    </p:set>
                                    <p:animEffect transition="in" filter="fade">
                                      <p:cBhvr>
                                        <p:cTn id="10" dur="500"/>
                                        <p:tgtEl>
                                          <p:spTgt spid="4096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3">
                                            <p:txEl>
                                              <p:pRg st="6" end="6"/>
                                            </p:txEl>
                                          </p:spTgt>
                                        </p:tgtEl>
                                        <p:attrNameLst>
                                          <p:attrName>style.visibility</p:attrName>
                                        </p:attrNameLst>
                                      </p:cBhvr>
                                      <p:to>
                                        <p:strVal val="visible"/>
                                      </p:to>
                                    </p:set>
                                    <p:animEffect transition="in" filter="fade">
                                      <p:cBhvr>
                                        <p:cTn id="13" dur="500"/>
                                        <p:tgtEl>
                                          <p:spTgt spid="409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58775" y="218728"/>
            <a:ext cx="7185025" cy="762000"/>
          </a:xfrm>
        </p:spPr>
        <p:txBody>
          <a:bodyPr/>
          <a:lstStyle/>
          <a:p>
            <a:pPr eaLnBrk="1" hangingPunct="1"/>
            <a:r>
              <a:rPr lang="en-US" sz="4400" b="0" kern="1200" dirty="0" smtClean="0">
                <a:solidFill>
                  <a:schemeClr val="accent5">
                    <a:lumMod val="25000"/>
                  </a:schemeClr>
                </a:solidFill>
                <a:latin typeface="Tahoma" pitchFamily="34" charset="0"/>
              </a:rPr>
              <a:t>Barriers for early diagnosis - Patient Related</a:t>
            </a:r>
            <a:r>
              <a:rPr lang="en-US" sz="3200" dirty="0" smtClean="0">
                <a:solidFill>
                  <a:srgbClr val="FFFF00"/>
                </a:solidFill>
              </a:rPr>
              <a:t/>
            </a:r>
            <a:br>
              <a:rPr lang="en-US" sz="3200" dirty="0" smtClean="0">
                <a:solidFill>
                  <a:srgbClr val="FFFF00"/>
                </a:solidFill>
              </a:rPr>
            </a:br>
            <a:endParaRPr lang="en-GB" sz="3200" dirty="0" smtClean="0"/>
          </a:p>
        </p:txBody>
      </p:sp>
      <p:sp>
        <p:nvSpPr>
          <p:cNvPr id="41987" name="Rectangle 3"/>
          <p:cNvSpPr>
            <a:spLocks noGrp="1" noChangeArrowheads="1"/>
          </p:cNvSpPr>
          <p:nvPr>
            <p:ph type="body" idx="1"/>
          </p:nvPr>
        </p:nvSpPr>
        <p:spPr>
          <a:xfrm>
            <a:off x="358775" y="2300064"/>
            <a:ext cx="7772400" cy="3505200"/>
          </a:xfrm>
        </p:spPr>
        <p:txBody>
          <a:bodyPr/>
          <a:lstStyle/>
          <a:p>
            <a:pPr lvl="1" eaLnBrk="1" hangingPunct="1">
              <a:lnSpc>
                <a:spcPct val="90000"/>
              </a:lnSpc>
              <a:buFont typeface="Wingdings" pitchFamily="-65" charset="2"/>
              <a:buChar char="§"/>
            </a:pPr>
            <a:r>
              <a:rPr lang="en-GB" sz="2800" dirty="0" smtClean="0">
                <a:solidFill>
                  <a:srgbClr val="053F73"/>
                </a:solidFill>
              </a:rPr>
              <a:t>Low knowledge (ignorance) of the disease</a:t>
            </a:r>
          </a:p>
          <a:p>
            <a:pPr lvl="1" eaLnBrk="1" hangingPunct="1">
              <a:lnSpc>
                <a:spcPct val="90000"/>
              </a:lnSpc>
              <a:buFont typeface="Wingdings" pitchFamily="-65" charset="2"/>
              <a:buChar char="§"/>
            </a:pPr>
            <a:endParaRPr lang="en-GB" sz="2800" dirty="0" smtClean="0">
              <a:solidFill>
                <a:srgbClr val="053F73"/>
              </a:solidFill>
            </a:endParaRPr>
          </a:p>
          <a:p>
            <a:pPr lvl="1" eaLnBrk="1" hangingPunct="1">
              <a:lnSpc>
                <a:spcPct val="90000"/>
              </a:lnSpc>
              <a:buFont typeface="Wingdings" pitchFamily="-65" charset="2"/>
              <a:buChar char="§"/>
            </a:pPr>
            <a:r>
              <a:rPr lang="en-GB" sz="2800" dirty="0" smtClean="0">
                <a:solidFill>
                  <a:srgbClr val="053F73"/>
                </a:solidFill>
              </a:rPr>
              <a:t>Afraid of danger diagnosis (lung cancer)</a:t>
            </a:r>
          </a:p>
          <a:p>
            <a:pPr lvl="1" eaLnBrk="1" hangingPunct="1">
              <a:lnSpc>
                <a:spcPct val="90000"/>
              </a:lnSpc>
              <a:buFont typeface="Wingdings" pitchFamily="-65" charset="2"/>
              <a:buChar char="§"/>
            </a:pPr>
            <a:endParaRPr lang="en-GB" sz="2800" dirty="0" smtClean="0">
              <a:solidFill>
                <a:srgbClr val="053F73"/>
              </a:solidFill>
            </a:endParaRPr>
          </a:p>
          <a:p>
            <a:pPr lvl="1" eaLnBrk="1" hangingPunct="1">
              <a:lnSpc>
                <a:spcPct val="90000"/>
              </a:lnSpc>
              <a:buFont typeface="Wingdings" pitchFamily="-65" charset="2"/>
              <a:buChar char="§"/>
            </a:pPr>
            <a:r>
              <a:rPr lang="en-GB" sz="2800" dirty="0" smtClean="0">
                <a:solidFill>
                  <a:srgbClr val="053F73"/>
                </a:solidFill>
              </a:rPr>
              <a:t>Adaptation – getting old</a:t>
            </a:r>
          </a:p>
          <a:p>
            <a:pPr lvl="1" eaLnBrk="1" hangingPunct="1">
              <a:lnSpc>
                <a:spcPct val="90000"/>
              </a:lnSpc>
              <a:buFont typeface="Wingdings" pitchFamily="-65" charset="2"/>
              <a:buChar char="§"/>
            </a:pPr>
            <a:endParaRPr lang="en-GB" sz="2800" dirty="0" smtClean="0">
              <a:solidFill>
                <a:srgbClr val="053F73"/>
              </a:solidFill>
            </a:endParaRPr>
          </a:p>
          <a:p>
            <a:pPr lvl="1" eaLnBrk="1" hangingPunct="1">
              <a:lnSpc>
                <a:spcPct val="90000"/>
              </a:lnSpc>
              <a:buFont typeface="Wingdings" pitchFamily="-65" charset="2"/>
              <a:buChar char="§"/>
            </a:pPr>
            <a:r>
              <a:rPr lang="en-GB" sz="2800" dirty="0" smtClean="0">
                <a:solidFill>
                  <a:srgbClr val="053F73"/>
                </a:solidFill>
              </a:rPr>
              <a:t>Excuse of the symptoms – smoker’s cough</a:t>
            </a:r>
          </a:p>
          <a:p>
            <a:pPr eaLnBrk="1" hangingPunct="1">
              <a:lnSpc>
                <a:spcPct val="90000"/>
              </a:lnSpc>
            </a:pPr>
            <a:endParaRPr lang="en-US" sz="3600" dirty="0" smtClean="0">
              <a:solidFill>
                <a:srgbClr val="FFFF00"/>
              </a:solidFill>
            </a:endParaRPr>
          </a:p>
          <a:p>
            <a:pPr eaLnBrk="1" hangingPunct="1">
              <a:lnSpc>
                <a:spcPct val="90000"/>
              </a:lnSpc>
            </a:pPr>
            <a:endParaRPr lang="en-GB" sz="3600" dirty="0" smtClean="0"/>
          </a:p>
        </p:txBody>
      </p:sp>
      <p:pic>
        <p:nvPicPr>
          <p:cNvPr id="34820" name="Picture 6" descr="logoipcrg corner"/>
          <p:cNvPicPr>
            <a:picLocks noChangeAspect="1" noChangeArrowheads="1"/>
          </p:cNvPicPr>
          <p:nvPr/>
        </p:nvPicPr>
        <p:blipFill>
          <a:blip r:embed="rId2"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500"/>
                                        <p:tgtEl>
                                          <p:spTgt spid="4198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87">
                                            <p:txEl>
                                              <p:pRg st="2" end="2"/>
                                            </p:txEl>
                                          </p:spTgt>
                                        </p:tgtEl>
                                        <p:attrNameLst>
                                          <p:attrName>style.visibility</p:attrName>
                                        </p:attrNameLst>
                                      </p:cBhvr>
                                      <p:to>
                                        <p:strVal val="visible"/>
                                      </p:to>
                                    </p:set>
                                    <p:animEffect transition="in" filter="fade">
                                      <p:cBhvr>
                                        <p:cTn id="10" dur="500"/>
                                        <p:tgtEl>
                                          <p:spTgt spid="41987">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animEffect transition="in" filter="fade">
                                      <p:cBhvr>
                                        <p:cTn id="13" dur="500"/>
                                        <p:tgtEl>
                                          <p:spTgt spid="41987">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987">
                                            <p:txEl>
                                              <p:pRg st="6" end="6"/>
                                            </p:txEl>
                                          </p:spTgt>
                                        </p:tgtEl>
                                        <p:attrNameLst>
                                          <p:attrName>style.visibility</p:attrName>
                                        </p:attrNameLst>
                                      </p:cBhvr>
                                      <p:to>
                                        <p:strVal val="visible"/>
                                      </p:to>
                                    </p:set>
                                    <p:animEffect transition="in" filter="fade">
                                      <p:cBhvr>
                                        <p:cTn id="16" dur="5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Title 1"/>
          <p:cNvSpPr>
            <a:spLocks noGrp="1"/>
          </p:cNvSpPr>
          <p:nvPr>
            <p:ph type="title"/>
          </p:nvPr>
        </p:nvSpPr>
        <p:spPr>
          <a:xfrm>
            <a:off x="358775" y="260648"/>
            <a:ext cx="8316913" cy="762000"/>
          </a:xfrm>
        </p:spPr>
        <p:txBody>
          <a:bodyPr/>
          <a:lstStyle/>
          <a:p>
            <a:pPr eaLnBrk="1" hangingPunct="1">
              <a:spcBef>
                <a:spcPts val="600"/>
              </a:spcBef>
              <a:spcAft>
                <a:spcPts val="600"/>
              </a:spcAft>
            </a:pPr>
            <a:r>
              <a:rPr lang="en-US" sz="4400" b="0" kern="1200" dirty="0" smtClean="0">
                <a:solidFill>
                  <a:schemeClr val="accent5">
                    <a:lumMod val="25000"/>
                  </a:schemeClr>
                </a:solidFill>
                <a:latin typeface="Tahoma" pitchFamily="34" charset="0"/>
                <a:cs typeface="+mn-cs"/>
              </a:rPr>
              <a:t>Is early detection of COPD a waste of resources?</a:t>
            </a:r>
            <a:r>
              <a:rPr lang="en-US" sz="2800" b="0" kern="1200" baseline="-25000" dirty="0" smtClean="0">
                <a:solidFill>
                  <a:schemeClr val="accent5">
                    <a:lumMod val="25000"/>
                  </a:schemeClr>
                </a:solidFill>
                <a:latin typeface="Tahoma" pitchFamily="34" charset="0"/>
                <a:cs typeface="+mn-cs"/>
              </a:rPr>
              <a:t>1,2</a:t>
            </a:r>
            <a:r>
              <a:rPr lang="en-US" sz="4400" b="0" kern="1200" dirty="0" smtClean="0">
                <a:solidFill>
                  <a:schemeClr val="accent5">
                    <a:lumMod val="25000"/>
                  </a:schemeClr>
                </a:solidFill>
                <a:latin typeface="Tahoma" pitchFamily="34" charset="0"/>
                <a:cs typeface="+mn-cs"/>
              </a:rPr>
              <a:t> </a:t>
            </a:r>
          </a:p>
        </p:txBody>
      </p:sp>
      <p:sp>
        <p:nvSpPr>
          <p:cNvPr id="92163" name="2 Marcador de contenido"/>
          <p:cNvSpPr>
            <a:spLocks noGrp="1"/>
          </p:cNvSpPr>
          <p:nvPr>
            <p:ph idx="1"/>
          </p:nvPr>
        </p:nvSpPr>
        <p:spPr>
          <a:xfrm>
            <a:off x="395288" y="1628800"/>
            <a:ext cx="7848600" cy="4248150"/>
          </a:xfrm>
        </p:spPr>
        <p:txBody>
          <a:bodyPr/>
          <a:lstStyle/>
          <a:p>
            <a:pPr eaLnBrk="1" hangingPunct="1">
              <a:spcBef>
                <a:spcPts val="600"/>
              </a:spcBef>
              <a:spcAft>
                <a:spcPts val="600"/>
              </a:spcAft>
            </a:pPr>
            <a:r>
              <a:rPr lang="en-US" sz="1800" dirty="0" smtClean="0"/>
              <a:t>Decline in lung function is faster in GOLD stages I to II than III or IV</a:t>
            </a:r>
          </a:p>
          <a:p>
            <a:pPr eaLnBrk="1" hangingPunct="1">
              <a:spcBef>
                <a:spcPts val="600"/>
              </a:spcBef>
              <a:spcAft>
                <a:spcPts val="600"/>
              </a:spcAft>
            </a:pPr>
            <a:r>
              <a:rPr lang="en-US" sz="1800" dirty="0" smtClean="0"/>
              <a:t>Patients with symptomatic GOLD stage I are more likely to progress</a:t>
            </a:r>
          </a:p>
          <a:p>
            <a:pPr eaLnBrk="1" hangingPunct="1">
              <a:spcBef>
                <a:spcPts val="600"/>
              </a:spcBef>
              <a:spcAft>
                <a:spcPts val="600"/>
              </a:spcAft>
            </a:pPr>
            <a:r>
              <a:rPr lang="en-US" sz="1800" dirty="0" smtClean="0"/>
              <a:t>There is no evidence that late smoking cessation reduces decline in lung function </a:t>
            </a:r>
          </a:p>
          <a:p>
            <a:pPr eaLnBrk="1" hangingPunct="1">
              <a:spcBef>
                <a:spcPts val="600"/>
              </a:spcBef>
              <a:spcAft>
                <a:spcPts val="600"/>
              </a:spcAft>
            </a:pPr>
            <a:r>
              <a:rPr lang="en-US" sz="1800" dirty="0" smtClean="0"/>
              <a:t>There is some evidence that isolated abnormal spirometry influences smoking cessation </a:t>
            </a:r>
          </a:p>
          <a:p>
            <a:pPr eaLnBrk="1" hangingPunct="1">
              <a:spcBef>
                <a:spcPts val="600"/>
              </a:spcBef>
              <a:spcAft>
                <a:spcPts val="600"/>
              </a:spcAft>
            </a:pPr>
            <a:r>
              <a:rPr lang="en-US" sz="1800" dirty="0" smtClean="0"/>
              <a:t>Late diagnosis leads to no access to pulmonary rehabilitation or drugs which can improve symptoms and reduce exacerbations </a:t>
            </a:r>
          </a:p>
          <a:p>
            <a:pPr eaLnBrk="1" hangingPunct="1">
              <a:spcBef>
                <a:spcPts val="600"/>
              </a:spcBef>
              <a:spcAft>
                <a:spcPts val="600"/>
              </a:spcAft>
            </a:pPr>
            <a:r>
              <a:rPr lang="en-US" sz="1800" dirty="0" smtClean="0"/>
              <a:t>Opportunistic case finding of symptomatic disease does not involve additional resources of screening; certainly in many countries this is part of the core services that primary care should provide.</a:t>
            </a:r>
          </a:p>
        </p:txBody>
      </p:sp>
      <p:sp>
        <p:nvSpPr>
          <p:cNvPr id="92164" name="6 Rectángulo"/>
          <p:cNvSpPr>
            <a:spLocks noChangeArrowheads="1"/>
          </p:cNvSpPr>
          <p:nvPr/>
        </p:nvSpPr>
        <p:spPr bwMode="auto">
          <a:xfrm>
            <a:off x="2555875" y="6108700"/>
            <a:ext cx="6588125" cy="415925"/>
          </a:xfrm>
          <a:prstGeom prst="rect">
            <a:avLst/>
          </a:prstGeom>
          <a:noFill/>
          <a:ln w="9525">
            <a:noFill/>
            <a:miter lim="800000"/>
            <a:headEnd/>
            <a:tailEnd/>
          </a:ln>
        </p:spPr>
        <p:txBody>
          <a:bodyPr>
            <a:spAutoFit/>
          </a:bodyPr>
          <a:lstStyle/>
          <a:p>
            <a:pPr marL="228600" indent="-228600">
              <a:buFontTx/>
              <a:buAutoNum type="arabicPeriod"/>
            </a:pPr>
            <a:r>
              <a:rPr lang="en-US" sz="1000">
                <a:solidFill>
                  <a:srgbClr val="4597A0"/>
                </a:solidFill>
              </a:rPr>
              <a:t>Enright P, White P. Detecting mild COPD: don’t waste resources. </a:t>
            </a:r>
            <a:r>
              <a:rPr lang="en-US" sz="1000" i="1">
                <a:solidFill>
                  <a:srgbClr val="4597A0"/>
                </a:solidFill>
              </a:rPr>
              <a:t>Prim Care Respir J</a:t>
            </a:r>
            <a:r>
              <a:rPr lang="en-US" sz="1000">
                <a:solidFill>
                  <a:srgbClr val="4597A0"/>
                </a:solidFill>
              </a:rPr>
              <a:t> 2011;20(1):6-8</a:t>
            </a:r>
          </a:p>
          <a:p>
            <a:pPr marL="228600" indent="-228600">
              <a:buFontTx/>
              <a:buAutoNum type="arabicPeriod"/>
            </a:pPr>
            <a:r>
              <a:rPr lang="en-US" sz="1000">
                <a:solidFill>
                  <a:srgbClr val="4597A0"/>
                </a:solidFill>
              </a:rPr>
              <a:t>Jones R. Earlier detection of COPD. </a:t>
            </a:r>
            <a:r>
              <a:rPr lang="en-US" sz="1000" i="1">
                <a:solidFill>
                  <a:srgbClr val="4597A0"/>
                </a:solidFill>
              </a:rPr>
              <a:t>Prim Care Respir J</a:t>
            </a:r>
            <a:r>
              <a:rPr lang="en-US" sz="1000">
                <a:solidFill>
                  <a:srgbClr val="4597A0"/>
                </a:solidFill>
              </a:rPr>
              <a:t> 2011;20(2):222-222. </a:t>
            </a:r>
          </a:p>
        </p:txBody>
      </p:sp>
      <p:pic>
        <p:nvPicPr>
          <p:cNvPr id="92165" name="Picture 6" descr="logoipcrg corner"/>
          <p:cNvPicPr>
            <a:picLocks noChangeAspect="1" noChangeArrowheads="1"/>
          </p:cNvPicPr>
          <p:nvPr/>
        </p:nvPicPr>
        <p:blipFill>
          <a:blip r:embed="rId2"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nb-NO" sz="800" smtClean="0"/>
              <a:t>.</a:t>
            </a:r>
          </a:p>
        </p:txBody>
      </p:sp>
      <p:sp>
        <p:nvSpPr>
          <p:cNvPr id="30723" name="Content Placeholder 3"/>
          <p:cNvSpPr>
            <a:spLocks noGrp="1"/>
          </p:cNvSpPr>
          <p:nvPr>
            <p:ph idx="1"/>
          </p:nvPr>
        </p:nvSpPr>
        <p:spPr>
          <a:xfrm>
            <a:off x="395536" y="1268760"/>
            <a:ext cx="4357241" cy="3505200"/>
          </a:xfrm>
        </p:spPr>
        <p:txBody>
          <a:bodyPr/>
          <a:lstStyle/>
          <a:p>
            <a:pPr eaLnBrk="1" hangingPunct="1">
              <a:buNone/>
            </a:pPr>
            <a:r>
              <a:rPr lang="nb-NO" sz="4400" kern="1200" dirty="0" smtClean="0">
                <a:solidFill>
                  <a:schemeClr val="accent5">
                    <a:lumMod val="25000"/>
                  </a:schemeClr>
                </a:solidFill>
                <a:latin typeface="Tahoma" pitchFamily="34" charset="0"/>
              </a:rPr>
              <a:t>Should we screen ALL smokers for </a:t>
            </a:r>
          </a:p>
          <a:p>
            <a:pPr eaLnBrk="1" hangingPunct="1">
              <a:buFont typeface="Wingdings 3" pitchFamily="-65" charset="2"/>
              <a:buNone/>
            </a:pPr>
            <a:r>
              <a:rPr lang="nb-NO" sz="4400" kern="1200" dirty="0" smtClean="0">
                <a:solidFill>
                  <a:schemeClr val="accent5">
                    <a:lumMod val="25000"/>
                  </a:schemeClr>
                </a:solidFill>
                <a:latin typeface="Tahoma" pitchFamily="34" charset="0"/>
              </a:rPr>
              <a:t>	     COPD?</a:t>
            </a:r>
          </a:p>
          <a:p>
            <a:pPr eaLnBrk="1" hangingPunct="1"/>
            <a:endParaRPr lang="nb-NO" dirty="0" smtClean="0"/>
          </a:p>
          <a:p>
            <a:pPr eaLnBrk="1" hangingPunct="1"/>
            <a:endParaRPr lang="nb-NO" dirty="0" smtClean="0"/>
          </a:p>
        </p:txBody>
      </p:sp>
      <p:pic>
        <p:nvPicPr>
          <p:cNvPr id="108548" name="Picture 4"/>
          <p:cNvPicPr>
            <a:picLocks noChangeAspect="1" noChangeArrowheads="1"/>
          </p:cNvPicPr>
          <p:nvPr/>
        </p:nvPicPr>
        <p:blipFill>
          <a:blip r:embed="rId3" cstate="print"/>
          <a:srcRect/>
          <a:stretch>
            <a:fillRect/>
          </a:stretch>
        </p:blipFill>
        <p:spPr bwMode="auto">
          <a:xfrm>
            <a:off x="4606925" y="182563"/>
            <a:ext cx="4330700" cy="59436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amond(in)">
                                      <p:cBhvr>
                                        <p:cTn id="7" dur="2000"/>
                                        <p:tgtEl>
                                          <p:spTgt spid="3072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0723">
                                            <p:txEl>
                                              <p:pRg st="1" end="1"/>
                                            </p:txEl>
                                          </p:spTgt>
                                        </p:tgtEl>
                                        <p:attrNameLst>
                                          <p:attrName>style.visibility</p:attrName>
                                        </p:attrNameLst>
                                      </p:cBhvr>
                                      <p:to>
                                        <p:strVal val="visible"/>
                                      </p:to>
                                    </p:set>
                                    <p:animEffect transition="in" filter="diamond(in)">
                                      <p:cBhvr>
                                        <p:cTn id="10" dur="20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44450"/>
            <a:ext cx="9144000" cy="68580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wrap="none" anchor="ctr"/>
          <a:lstStyle/>
          <a:p>
            <a:pPr>
              <a:defRPr/>
            </a:pPr>
            <a:endParaRPr lang="en-US">
              <a:latin typeface="Times"/>
              <a:ea typeface="+mn-ea"/>
            </a:endParaRPr>
          </a:p>
        </p:txBody>
      </p:sp>
      <p:sp>
        <p:nvSpPr>
          <p:cNvPr id="54275" name="Rectangle 3"/>
          <p:cNvSpPr>
            <a:spLocks noChangeArrowheads="1"/>
          </p:cNvSpPr>
          <p:nvPr/>
        </p:nvSpPr>
        <p:spPr bwMode="auto">
          <a:xfrm>
            <a:off x="611188" y="332656"/>
            <a:ext cx="7772400" cy="749300"/>
          </a:xfrm>
          <a:prstGeom prst="rect">
            <a:avLst/>
          </a:prstGeom>
          <a:noFill/>
          <a:ln w="9525">
            <a:noFill/>
            <a:miter lim="800000"/>
            <a:headEnd/>
            <a:tailEnd/>
          </a:ln>
        </p:spPr>
        <p:txBody>
          <a:bodyPr anchor="ctr"/>
          <a:lstStyle/>
          <a:p>
            <a:pPr>
              <a:defRPr/>
            </a:pPr>
            <a:r>
              <a:rPr lang="en-GB" sz="4400" dirty="0">
                <a:solidFill>
                  <a:schemeClr val="accent5">
                    <a:lumMod val="25000"/>
                  </a:schemeClr>
                </a:solidFill>
                <a:latin typeface="Tahoma" pitchFamily="34" charset="0"/>
              </a:rPr>
              <a:t>And who to screen?</a:t>
            </a:r>
          </a:p>
        </p:txBody>
      </p:sp>
      <p:grpSp>
        <p:nvGrpSpPr>
          <p:cNvPr id="44036" name="Group 5"/>
          <p:cNvGrpSpPr>
            <a:grpSpLocks/>
          </p:cNvGrpSpPr>
          <p:nvPr/>
        </p:nvGrpSpPr>
        <p:grpSpPr bwMode="auto">
          <a:xfrm>
            <a:off x="792287" y="1197670"/>
            <a:ext cx="7308105" cy="5327674"/>
            <a:chOff x="0" y="720"/>
            <a:chExt cx="5136" cy="3902"/>
          </a:xfrm>
        </p:grpSpPr>
        <p:grpSp>
          <p:nvGrpSpPr>
            <p:cNvPr id="44040" name="Group 6"/>
            <p:cNvGrpSpPr>
              <a:grpSpLocks/>
            </p:cNvGrpSpPr>
            <p:nvPr/>
          </p:nvGrpSpPr>
          <p:grpSpPr bwMode="auto">
            <a:xfrm>
              <a:off x="0" y="720"/>
              <a:ext cx="5136" cy="3902"/>
              <a:chOff x="0" y="720"/>
              <a:chExt cx="5136" cy="3902"/>
            </a:xfrm>
          </p:grpSpPr>
          <p:pic>
            <p:nvPicPr>
              <p:cNvPr id="44042" name="Picture 7"/>
              <p:cNvPicPr>
                <a:picLocks noChangeAspect="1" noChangeArrowheads="1"/>
              </p:cNvPicPr>
              <p:nvPr/>
            </p:nvPicPr>
            <p:blipFill>
              <a:blip r:embed="rId2" cstate="print"/>
              <a:srcRect l="17500" t="21875" r="15625" b="17188"/>
              <a:stretch>
                <a:fillRect/>
              </a:stretch>
            </p:blipFill>
            <p:spPr bwMode="auto">
              <a:xfrm>
                <a:off x="0" y="720"/>
                <a:ext cx="5136" cy="3902"/>
              </a:xfrm>
              <a:prstGeom prst="rect">
                <a:avLst/>
              </a:prstGeom>
              <a:solidFill>
                <a:srgbClr val="003366"/>
              </a:solidFill>
              <a:ln w="9525">
                <a:noFill/>
                <a:miter lim="800000"/>
                <a:headEnd/>
                <a:tailEnd/>
              </a:ln>
            </p:spPr>
          </p:pic>
          <p:sp>
            <p:nvSpPr>
              <p:cNvPr id="44043" name="Text Box 8"/>
              <p:cNvSpPr txBox="1">
                <a:spLocks noChangeArrowheads="1"/>
              </p:cNvSpPr>
              <p:nvPr/>
            </p:nvSpPr>
            <p:spPr bwMode="auto">
              <a:xfrm>
                <a:off x="48" y="1008"/>
                <a:ext cx="4416" cy="518"/>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AU" sz="2000" dirty="0">
                    <a:solidFill>
                      <a:srgbClr val="000066"/>
                    </a:solidFill>
                    <a:latin typeface="Arial" charset="0"/>
                  </a:rPr>
                  <a:t> With active screening you find lot of smokers with  COPD, earlier unrecognised COPD</a:t>
                </a:r>
              </a:p>
            </p:txBody>
          </p:sp>
          <p:sp>
            <p:nvSpPr>
              <p:cNvPr id="44044" name="Text Box 9"/>
              <p:cNvSpPr txBox="1">
                <a:spLocks noChangeArrowheads="1"/>
              </p:cNvSpPr>
              <p:nvPr/>
            </p:nvSpPr>
            <p:spPr bwMode="auto">
              <a:xfrm>
                <a:off x="144" y="1776"/>
                <a:ext cx="2256" cy="474"/>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AU" sz="2000" dirty="0">
                    <a:solidFill>
                      <a:srgbClr val="000066"/>
                    </a:solidFill>
                    <a:latin typeface="Arial" charset="0"/>
                  </a:rPr>
                  <a:t>27% of the smokers,           40-55 years, had COPD</a:t>
                </a:r>
              </a:p>
            </p:txBody>
          </p:sp>
          <p:sp>
            <p:nvSpPr>
              <p:cNvPr id="44045" name="Text Box 10"/>
              <p:cNvSpPr txBox="1">
                <a:spLocks noChangeArrowheads="1"/>
              </p:cNvSpPr>
              <p:nvPr/>
            </p:nvSpPr>
            <p:spPr bwMode="auto">
              <a:xfrm>
                <a:off x="2368" y="1771"/>
                <a:ext cx="2256" cy="474"/>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en-AU" sz="2000" dirty="0">
                    <a:solidFill>
                      <a:srgbClr val="000066"/>
                    </a:solidFill>
                    <a:latin typeface="Arial" charset="0"/>
                  </a:rPr>
                  <a:t>85% of those had mild COPD</a:t>
                </a:r>
              </a:p>
            </p:txBody>
          </p:sp>
          <p:sp>
            <p:nvSpPr>
              <p:cNvPr id="44046" name="Text Box 11"/>
              <p:cNvSpPr txBox="1">
                <a:spLocks noChangeArrowheads="1"/>
              </p:cNvSpPr>
              <p:nvPr/>
            </p:nvSpPr>
            <p:spPr bwMode="auto">
              <a:xfrm>
                <a:off x="3640" y="3264"/>
                <a:ext cx="768" cy="185"/>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sv-SE" sz="1200" b="1">
                    <a:solidFill>
                      <a:srgbClr val="000066"/>
                    </a:solidFill>
                    <a:latin typeface="Arial" charset="0"/>
                  </a:rPr>
                  <a:t>Mild COPD</a:t>
                </a:r>
                <a:endParaRPr lang="en-GB" sz="1200" b="1">
                  <a:solidFill>
                    <a:srgbClr val="000066"/>
                  </a:solidFill>
                  <a:latin typeface="Arial" charset="0"/>
                </a:endParaRPr>
              </a:p>
            </p:txBody>
          </p:sp>
          <p:sp>
            <p:nvSpPr>
              <p:cNvPr id="44047" name="Text Box 12"/>
              <p:cNvSpPr txBox="1">
                <a:spLocks noChangeArrowheads="1"/>
              </p:cNvSpPr>
              <p:nvPr/>
            </p:nvSpPr>
            <p:spPr bwMode="auto">
              <a:xfrm>
                <a:off x="3640" y="3408"/>
                <a:ext cx="1008" cy="185"/>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sv-SE" sz="1200" b="1">
                    <a:solidFill>
                      <a:srgbClr val="000066"/>
                    </a:solidFill>
                    <a:latin typeface="Arial" charset="0"/>
                  </a:rPr>
                  <a:t>Moderate COPD</a:t>
                </a:r>
                <a:endParaRPr lang="en-GB" sz="1200" b="1">
                  <a:solidFill>
                    <a:srgbClr val="000066"/>
                  </a:solidFill>
                  <a:latin typeface="Arial" charset="0"/>
                </a:endParaRPr>
              </a:p>
            </p:txBody>
          </p:sp>
          <p:sp>
            <p:nvSpPr>
              <p:cNvPr id="44048" name="Text Box 13"/>
              <p:cNvSpPr txBox="1">
                <a:spLocks noChangeArrowheads="1"/>
              </p:cNvSpPr>
              <p:nvPr/>
            </p:nvSpPr>
            <p:spPr bwMode="auto">
              <a:xfrm>
                <a:off x="3640" y="3552"/>
                <a:ext cx="768" cy="185"/>
              </a:xfrm>
              <a:prstGeom prst="rect">
                <a:avLst/>
              </a:prstGeom>
              <a:solidFill>
                <a:schemeClr val="bg1"/>
              </a:solidFill>
              <a:ln w="12700">
                <a:noFill/>
                <a:miter lim="800000"/>
                <a:headEnd type="none" w="sm" len="sm"/>
                <a:tailEnd type="none" w="sm" len="sm"/>
              </a:ln>
            </p:spPr>
            <p:txBody>
              <a:bodyPr>
                <a:spAutoFit/>
              </a:bodyPr>
              <a:lstStyle/>
              <a:p>
                <a:pPr>
                  <a:spcBef>
                    <a:spcPct val="50000"/>
                  </a:spcBef>
                </a:pPr>
                <a:r>
                  <a:rPr lang="sv-SE" sz="1200" b="1">
                    <a:solidFill>
                      <a:srgbClr val="000066"/>
                    </a:solidFill>
                    <a:latin typeface="Arial" charset="0"/>
                  </a:rPr>
                  <a:t>Severe COPD</a:t>
                </a:r>
                <a:endParaRPr lang="en-GB" sz="1200" b="1">
                  <a:solidFill>
                    <a:srgbClr val="000066"/>
                  </a:solidFill>
                  <a:latin typeface="Arial" charset="0"/>
                </a:endParaRPr>
              </a:p>
            </p:txBody>
          </p:sp>
        </p:grpSp>
        <p:sp>
          <p:nvSpPr>
            <p:cNvPr id="44041" name="Rectangle 14"/>
            <p:cNvSpPr>
              <a:spLocks noChangeArrowheads="1"/>
            </p:cNvSpPr>
            <p:nvPr/>
          </p:nvSpPr>
          <p:spPr bwMode="auto">
            <a:xfrm>
              <a:off x="3504" y="4109"/>
              <a:ext cx="1584" cy="499"/>
            </a:xfrm>
            <a:prstGeom prst="rect">
              <a:avLst/>
            </a:prstGeom>
            <a:solidFill>
              <a:schemeClr val="bg1"/>
            </a:solidFill>
            <a:ln w="9525">
              <a:noFill/>
              <a:miter lim="800000"/>
              <a:headEnd/>
              <a:tailEnd/>
            </a:ln>
          </p:spPr>
          <p:txBody>
            <a:bodyPr wrap="none" anchor="ctr"/>
            <a:lstStyle/>
            <a:p>
              <a:endParaRPr lang="es-ES">
                <a:solidFill>
                  <a:schemeClr val="bg1"/>
                </a:solidFill>
              </a:endParaRPr>
            </a:p>
          </p:txBody>
        </p:sp>
      </p:grpSp>
      <p:sp>
        <p:nvSpPr>
          <p:cNvPr id="19462" name="Rectangle 15"/>
          <p:cNvSpPr>
            <a:spLocks noChangeArrowheads="1"/>
          </p:cNvSpPr>
          <p:nvPr/>
        </p:nvSpPr>
        <p:spPr bwMode="auto">
          <a:xfrm>
            <a:off x="755576" y="6165304"/>
            <a:ext cx="3375025" cy="274638"/>
          </a:xfrm>
          <a:prstGeom prst="rect">
            <a:avLst/>
          </a:prstGeom>
          <a:solidFill>
            <a:schemeClr val="bg1"/>
          </a:solidFill>
          <a:ln w="9525">
            <a:noFill/>
            <a:miter lim="800000"/>
            <a:headEnd/>
            <a:tailEnd/>
          </a:ln>
        </p:spPr>
        <p:txBody>
          <a:bodyPr wrap="none">
            <a:spAutoFit/>
          </a:bodyPr>
          <a:lstStyle/>
          <a:p>
            <a:pPr algn="ctr">
              <a:defRPr/>
            </a:pPr>
            <a:r>
              <a:rPr lang="en-GB" sz="1200" dirty="0" err="1">
                <a:solidFill>
                  <a:schemeClr val="accent4"/>
                </a:solidFill>
                <a:latin typeface="Arial" charset="0"/>
                <a:ea typeface="+mn-ea"/>
                <a:cs typeface="Times New Roman" pitchFamily="18" charset="0"/>
              </a:rPr>
              <a:t>Stratelis</a:t>
            </a:r>
            <a:r>
              <a:rPr lang="en-GB" sz="1200" dirty="0">
                <a:solidFill>
                  <a:schemeClr val="accent4"/>
                </a:solidFill>
                <a:latin typeface="Arial" charset="0"/>
                <a:ea typeface="+mn-ea"/>
                <a:cs typeface="Times New Roman" pitchFamily="18" charset="0"/>
              </a:rPr>
              <a:t> G et al. Br J Gen </a:t>
            </a:r>
            <a:r>
              <a:rPr lang="en-GB" sz="1200" dirty="0" err="1">
                <a:solidFill>
                  <a:schemeClr val="accent4"/>
                </a:solidFill>
                <a:latin typeface="Arial" charset="0"/>
                <a:ea typeface="+mn-ea"/>
                <a:cs typeface="Times New Roman" pitchFamily="18" charset="0"/>
              </a:rPr>
              <a:t>Pract</a:t>
            </a:r>
            <a:r>
              <a:rPr lang="en-GB" sz="1200" dirty="0">
                <a:solidFill>
                  <a:schemeClr val="accent4"/>
                </a:solidFill>
                <a:latin typeface="Arial" charset="0"/>
                <a:ea typeface="+mn-ea"/>
                <a:cs typeface="Times New Roman" pitchFamily="18" charset="0"/>
              </a:rPr>
              <a:t> 2004; 54:201-6</a:t>
            </a:r>
          </a:p>
        </p:txBody>
      </p:sp>
      <p:pic>
        <p:nvPicPr>
          <p:cNvPr id="44039" name="Picture 6" descr="logoipcrg corner"/>
          <p:cNvPicPr>
            <a:picLocks noChangeAspect="1" noChangeArrowheads="1"/>
          </p:cNvPicPr>
          <p:nvPr/>
        </p:nvPicPr>
        <p:blipFill>
          <a:blip r:embed="rId3"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400" b="0" kern="1200" dirty="0" smtClean="0">
                <a:solidFill>
                  <a:schemeClr val="accent5">
                    <a:lumMod val="25000"/>
                  </a:schemeClr>
                </a:solidFill>
                <a:latin typeface="Tahoma" pitchFamily="34" charset="0"/>
                <a:cs typeface="+mn-cs"/>
              </a:rPr>
              <a:t>The dangers of screening</a:t>
            </a:r>
            <a:endParaRPr lang="en-GB" sz="4400" b="0" kern="1200" dirty="0" smtClean="0">
              <a:solidFill>
                <a:schemeClr val="accent5">
                  <a:lumMod val="25000"/>
                </a:schemeClr>
              </a:solidFill>
              <a:latin typeface="Tahoma" pitchFamily="34" charset="0"/>
              <a:cs typeface="+mn-cs"/>
            </a:endParaRPr>
          </a:p>
        </p:txBody>
      </p:sp>
      <p:sp>
        <p:nvSpPr>
          <p:cNvPr id="48131" name="Rectangle 3"/>
          <p:cNvSpPr>
            <a:spLocks noGrp="1" noChangeArrowheads="1"/>
          </p:cNvSpPr>
          <p:nvPr>
            <p:ph type="body" idx="1"/>
          </p:nvPr>
        </p:nvSpPr>
        <p:spPr/>
        <p:txBody>
          <a:bodyPr/>
          <a:lstStyle/>
          <a:p>
            <a:pPr eaLnBrk="1" hangingPunct="1">
              <a:lnSpc>
                <a:spcPct val="90000"/>
              </a:lnSpc>
            </a:pPr>
            <a:r>
              <a:rPr lang="en-US" sz="2400" smtClean="0"/>
              <a:t>Spirometry in early COPD (GOLD 1) may be normal and a disincentive to smoking cessation</a:t>
            </a:r>
          </a:p>
          <a:p>
            <a:pPr eaLnBrk="1" hangingPunct="1">
              <a:lnSpc>
                <a:spcPct val="90000"/>
              </a:lnSpc>
            </a:pPr>
            <a:endParaRPr lang="en-US" sz="2400" smtClean="0"/>
          </a:p>
          <a:p>
            <a:pPr eaLnBrk="1" hangingPunct="1">
              <a:lnSpc>
                <a:spcPct val="90000"/>
              </a:lnSpc>
            </a:pPr>
            <a:r>
              <a:rPr lang="en-US" sz="2400" smtClean="0"/>
              <a:t>There is limited evidence that isolated abnormal spirometry influences smoking cessation</a:t>
            </a:r>
          </a:p>
          <a:p>
            <a:pPr eaLnBrk="1" hangingPunct="1">
              <a:lnSpc>
                <a:spcPct val="90000"/>
              </a:lnSpc>
            </a:pPr>
            <a:endParaRPr lang="en-US" sz="2400" smtClean="0"/>
          </a:p>
          <a:p>
            <a:pPr eaLnBrk="1" hangingPunct="1">
              <a:lnSpc>
                <a:spcPct val="90000"/>
              </a:lnSpc>
            </a:pPr>
            <a:r>
              <a:rPr lang="en-US" sz="2400" smtClean="0"/>
              <a:t>Smoking cessation is the only thing that influences disease outcome</a:t>
            </a:r>
            <a:endParaRPr lang="en-GB" sz="2400" smtClean="0"/>
          </a:p>
        </p:txBody>
      </p:sp>
      <p:pic>
        <p:nvPicPr>
          <p:cNvPr id="48133" name="Picture 6" descr="logoipcrg corner"/>
          <p:cNvPicPr>
            <a:picLocks noChangeAspect="1" noChangeArrowheads="1"/>
          </p:cNvPicPr>
          <p:nvPr/>
        </p:nvPicPr>
        <p:blipFill>
          <a:blip r:embed="rId2"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5" name="Content Placeholder 3"/>
          <p:cNvSpPr>
            <a:spLocks noGrp="1"/>
          </p:cNvSpPr>
          <p:nvPr>
            <p:ph idx="1"/>
          </p:nvPr>
        </p:nvSpPr>
        <p:spPr>
          <a:xfrm>
            <a:off x="358775" y="1484784"/>
            <a:ext cx="7772400" cy="4968404"/>
          </a:xfrm>
        </p:spPr>
        <p:txBody>
          <a:bodyPr/>
          <a:lstStyle/>
          <a:p>
            <a:pPr marL="365125" indent="-255588" eaLnBrk="1" hangingPunct="1">
              <a:lnSpc>
                <a:spcPct val="100000"/>
              </a:lnSpc>
              <a:buFont typeface="Wingdings 3" pitchFamily="-65" charset="2"/>
              <a:buChar char=""/>
            </a:pPr>
            <a:r>
              <a:rPr lang="en-US" sz="1400" b="1" dirty="0" smtClean="0"/>
              <a:t>Smith-</a:t>
            </a:r>
            <a:r>
              <a:rPr lang="en-US" sz="1400" b="1" dirty="0" err="1" smtClean="0"/>
              <a:t>Sivertsen</a:t>
            </a:r>
            <a:r>
              <a:rPr lang="en-US" sz="1400" b="1" dirty="0" smtClean="0"/>
              <a:t> T, </a:t>
            </a:r>
            <a:r>
              <a:rPr lang="en-US" sz="1400" b="1" dirty="0" err="1" smtClean="0"/>
              <a:t>Rortveit</a:t>
            </a:r>
            <a:r>
              <a:rPr lang="en-US" sz="1400" b="1" dirty="0" smtClean="0"/>
              <a:t> </a:t>
            </a:r>
            <a:r>
              <a:rPr lang="en-US" sz="1400" b="1" dirty="0" err="1" smtClean="0"/>
              <a:t>G.Scand</a:t>
            </a:r>
            <a:r>
              <a:rPr lang="en-US" sz="1400" b="1" dirty="0" smtClean="0"/>
              <a:t> J Prim Health Care. 2004 Dec;22(4):196-201. Department of Public Health and Primary Health Care, University of Bergen </a:t>
            </a:r>
          </a:p>
          <a:p>
            <a:pPr marL="365125" indent="-255588" eaLnBrk="1" hangingPunct="1">
              <a:lnSpc>
                <a:spcPct val="100000"/>
              </a:lnSpc>
              <a:buFont typeface="Wingdings 3" pitchFamily="-65" charset="2"/>
              <a:buNone/>
            </a:pPr>
            <a:r>
              <a:rPr lang="en-US" sz="1400" b="1" dirty="0" smtClean="0"/>
              <a:t/>
            </a:r>
            <a:br>
              <a:rPr lang="en-US" sz="1400" b="1" dirty="0" smtClean="0"/>
            </a:br>
            <a:r>
              <a:rPr lang="en-US" sz="1800" b="1" dirty="0" smtClean="0"/>
              <a:t>Should general practitioners screen smokers for COPD?</a:t>
            </a:r>
            <a:endParaRPr lang="en-US" sz="1400" dirty="0" smtClean="0"/>
          </a:p>
          <a:p>
            <a:pPr marL="365125" indent="-255588" eaLnBrk="1" hangingPunct="1">
              <a:lnSpc>
                <a:spcPct val="100000"/>
              </a:lnSpc>
              <a:buFont typeface="Wingdings 3" pitchFamily="-65" charset="2"/>
              <a:buNone/>
            </a:pPr>
            <a:r>
              <a:rPr lang="en-US" sz="1400" dirty="0" smtClean="0"/>
              <a:t>	</a:t>
            </a:r>
          </a:p>
          <a:p>
            <a:pPr marL="365125" indent="-255588" eaLnBrk="1" hangingPunct="1">
              <a:lnSpc>
                <a:spcPct val="100000"/>
              </a:lnSpc>
              <a:buFont typeface="Wingdings 3" pitchFamily="-65" charset="2"/>
              <a:buNone/>
            </a:pPr>
            <a:r>
              <a:rPr lang="en-US" sz="1400" dirty="0" smtClean="0"/>
              <a:t>	The COPD diagnosis can usually be made by means of spirometry before symptoms appear. General practitioners are these days encouraged, from several quarters, to screen their smoking patients for early COPD. 	Smoking cessation is still the only available treatment that indisputably improves the long-term prognosis of this disease.</a:t>
            </a:r>
          </a:p>
          <a:p>
            <a:pPr marL="365125" indent="-255588" eaLnBrk="1" hangingPunct="1">
              <a:lnSpc>
                <a:spcPct val="100000"/>
              </a:lnSpc>
              <a:buFont typeface="Wingdings 3" pitchFamily="-65" charset="2"/>
              <a:buNone/>
            </a:pPr>
            <a:endParaRPr lang="en-US" sz="1400" dirty="0" smtClean="0"/>
          </a:p>
          <a:p>
            <a:pPr marL="365125" indent="-255588" eaLnBrk="1" hangingPunct="1">
              <a:lnSpc>
                <a:spcPct val="100000"/>
              </a:lnSpc>
              <a:buFont typeface="Wingdings 3" pitchFamily="-65" charset="2"/>
              <a:buNone/>
            </a:pPr>
            <a:r>
              <a:rPr lang="en-US" sz="1400" dirty="0" smtClean="0"/>
              <a:t>	</a:t>
            </a:r>
            <a:r>
              <a:rPr lang="en-US" sz="1800" b="1" dirty="0" smtClean="0"/>
              <a:t>CONCLUSIONS: </a:t>
            </a:r>
            <a:endParaRPr lang="en-US" sz="1400" b="1" dirty="0" smtClean="0"/>
          </a:p>
          <a:p>
            <a:pPr marL="365125" indent="-255588" eaLnBrk="1" hangingPunct="1">
              <a:lnSpc>
                <a:spcPct val="100000"/>
              </a:lnSpc>
              <a:buFont typeface="Wingdings 3" pitchFamily="-65" charset="2"/>
              <a:buNone/>
            </a:pPr>
            <a:r>
              <a:rPr lang="en-US" sz="1400" dirty="0" smtClean="0"/>
              <a:t>	A large randomized study is needed, in which the independent effect of spirometry as part of a smoking cessation </a:t>
            </a:r>
            <a:r>
              <a:rPr lang="en-US" sz="1400" dirty="0" err="1" smtClean="0"/>
              <a:t>programme</a:t>
            </a:r>
            <a:r>
              <a:rPr lang="en-US" sz="1400" dirty="0" smtClean="0"/>
              <a:t> is studied. Until such a study has shown convincing results, and has been followed by a cost-benefit analysis in </a:t>
            </a:r>
            <a:r>
              <a:rPr lang="en-US" sz="1400" dirty="0" err="1" smtClean="0"/>
              <a:t>favour</a:t>
            </a:r>
            <a:r>
              <a:rPr lang="en-US" sz="1400" dirty="0" smtClean="0"/>
              <a:t> of screening, </a:t>
            </a:r>
            <a:r>
              <a:rPr lang="en-US" sz="1400" b="1" dirty="0" smtClean="0"/>
              <a:t>screening for pre-clinical COPD in general practice should not be recommended</a:t>
            </a:r>
            <a:r>
              <a:rPr lang="en-US" sz="1400" dirty="0" smtClean="0"/>
              <a:t>. However, it is important to diagnose people who may benefit from symptom-relieving treatment, and therefore </a:t>
            </a:r>
            <a:r>
              <a:rPr lang="en-US" sz="1400" b="1" dirty="0" smtClean="0">
                <a:solidFill>
                  <a:srgbClr val="FF0000"/>
                </a:solidFill>
              </a:rPr>
              <a:t>patients with smoking-related symptoms should be offered spirometry</a:t>
            </a:r>
            <a:r>
              <a:rPr lang="en-US" sz="1400" dirty="0" smtClean="0">
                <a:solidFill>
                  <a:srgbClr val="FF0000"/>
                </a:solidFill>
              </a:rPr>
              <a:t>. </a:t>
            </a:r>
            <a:r>
              <a:rPr lang="en-US" sz="1400" dirty="0" smtClean="0"/>
              <a:t>Finally, the general practitioner should strive to offer smoking cessation counseling to all smokers, regardless of their lung function.</a:t>
            </a:r>
            <a:endParaRPr lang="nb-NO" sz="1400" dirty="0" smtClean="0"/>
          </a:p>
          <a:p>
            <a:pPr marL="365125" indent="-255588" eaLnBrk="1" hangingPunct="1">
              <a:lnSpc>
                <a:spcPct val="100000"/>
              </a:lnSpc>
              <a:buFont typeface="Wingdings 3" pitchFamily="-65" charset="2"/>
              <a:buChar char=""/>
            </a:pPr>
            <a:endParaRPr lang="nb-NO" sz="1100" dirty="0" smtClean="0"/>
          </a:p>
        </p:txBody>
      </p:sp>
      <p:pic>
        <p:nvPicPr>
          <p:cNvPr id="110596" name="Picture 4" descr="logoipcrg corner"/>
          <p:cNvPicPr>
            <a:picLocks noChangeAspect="1" noChangeArrowheads="1"/>
          </p:cNvPicPr>
          <p:nvPr/>
        </p:nvPicPr>
        <p:blipFill>
          <a:blip r:embed="rId3" cstate="print"/>
          <a:srcRect r="22231" b="14873"/>
          <a:stretch>
            <a:fillRect/>
          </a:stretch>
        </p:blipFill>
        <p:spPr bwMode="auto">
          <a:xfrm>
            <a:off x="8172450" y="260350"/>
            <a:ext cx="823913" cy="692150"/>
          </a:xfrm>
          <a:prstGeom prst="rect">
            <a:avLst/>
          </a:prstGeom>
          <a:noFill/>
          <a:ln w="9525">
            <a:noFill/>
            <a:miter lim="800000"/>
            <a:headEnd/>
            <a:tailEnd/>
          </a:ln>
        </p:spPr>
      </p:pic>
      <p:sp>
        <p:nvSpPr>
          <p:cNvPr id="6" name="Rectangle 2"/>
          <p:cNvSpPr>
            <a:spLocks noGrp="1" noChangeArrowheads="1"/>
          </p:cNvSpPr>
          <p:nvPr>
            <p:ph type="title"/>
          </p:nvPr>
        </p:nvSpPr>
        <p:spPr/>
        <p:txBody>
          <a:bodyPr/>
          <a:lstStyle/>
          <a:p>
            <a:pPr eaLnBrk="1" hangingPunct="1"/>
            <a:r>
              <a:rPr lang="en-US" sz="4400" b="0" kern="1200" dirty="0" smtClean="0">
                <a:solidFill>
                  <a:schemeClr val="accent5">
                    <a:lumMod val="25000"/>
                  </a:schemeClr>
                </a:solidFill>
                <a:latin typeface="Tahoma" pitchFamily="34" charset="0"/>
                <a:cs typeface="+mn-cs"/>
              </a:rPr>
              <a:t>The dangers of screening</a:t>
            </a:r>
            <a:endParaRPr lang="en-GB" sz="4400" b="0" kern="1200" dirty="0" smtClean="0">
              <a:solidFill>
                <a:schemeClr val="accent5">
                  <a:lumMod val="25000"/>
                </a:schemeClr>
              </a:solidFill>
              <a:latin typeface="Tahoma" pitchFamily="34" charset="0"/>
              <a:cs typeface="+mn-cs"/>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358775" y="349250"/>
            <a:ext cx="7185025" cy="762000"/>
          </a:xfrm>
        </p:spPr>
        <p:txBody>
          <a:bodyPr/>
          <a:lstStyle/>
          <a:p>
            <a:pPr eaLnBrk="1" hangingPunct="1"/>
            <a:r>
              <a:rPr lang="nb-NO" sz="4400" b="0" kern="1200" dirty="0" smtClean="0">
                <a:solidFill>
                  <a:schemeClr val="accent5">
                    <a:lumMod val="25000"/>
                  </a:schemeClr>
                </a:solidFill>
                <a:latin typeface="Tahoma" pitchFamily="34" charset="0"/>
                <a:cs typeface="+mn-cs"/>
              </a:rPr>
              <a:t> Could It Be COPD?</a:t>
            </a:r>
          </a:p>
        </p:txBody>
      </p:sp>
      <p:sp>
        <p:nvSpPr>
          <p:cNvPr id="122883" name="Rectangle 4"/>
          <p:cNvSpPr>
            <a:spLocks noGrp="1" noChangeArrowheads="1"/>
          </p:cNvSpPr>
          <p:nvPr>
            <p:ph sz="half" idx="1"/>
          </p:nvPr>
        </p:nvSpPr>
        <p:spPr/>
        <p:txBody>
          <a:bodyPr/>
          <a:lstStyle/>
          <a:p>
            <a:pPr eaLnBrk="1" hangingPunct="1"/>
            <a:r>
              <a:rPr lang="nb-NO" sz="2000" b="1" smtClean="0"/>
              <a:t>Question 1</a:t>
            </a:r>
            <a:r>
              <a:rPr lang="nb-NO" sz="2000" smtClean="0"/>
              <a:t/>
            </a:r>
            <a:br>
              <a:rPr lang="nb-NO" sz="2000" smtClean="0"/>
            </a:br>
            <a:r>
              <a:rPr lang="nb-NO" sz="2000" smtClean="0"/>
              <a:t>Do you cough several times most </a:t>
            </a:r>
          </a:p>
          <a:p>
            <a:pPr eaLnBrk="1" hangingPunct="1"/>
            <a:r>
              <a:rPr lang="nb-NO" sz="2000" smtClean="0"/>
              <a:t>days?			Yes No </a:t>
            </a:r>
            <a:br>
              <a:rPr lang="nb-NO" sz="2000" smtClean="0"/>
            </a:br>
            <a:r>
              <a:rPr lang="nb-NO" sz="2000" b="1" smtClean="0"/>
              <a:t>Question 2</a:t>
            </a:r>
            <a:r>
              <a:rPr lang="nb-NO" sz="2000" smtClean="0"/>
              <a:t/>
            </a:r>
            <a:br>
              <a:rPr lang="nb-NO" sz="2000" smtClean="0"/>
            </a:br>
            <a:r>
              <a:rPr lang="nb-NO" sz="2000" smtClean="0"/>
              <a:t>Do you bring up phlegm or mucus most days? 			 Yes No </a:t>
            </a:r>
            <a:br>
              <a:rPr lang="nb-NO" sz="2000" smtClean="0"/>
            </a:br>
            <a:r>
              <a:rPr lang="nb-NO" sz="2000" b="1" smtClean="0"/>
              <a:t>Question 3</a:t>
            </a:r>
            <a:r>
              <a:rPr lang="nb-NO" sz="2000" smtClean="0"/>
              <a:t/>
            </a:r>
            <a:br>
              <a:rPr lang="nb-NO" sz="2000" smtClean="0"/>
            </a:br>
            <a:r>
              <a:rPr lang="nb-NO" sz="2000" smtClean="0"/>
              <a:t>Do you get out of breath more easily than others your age?	Yes No </a:t>
            </a:r>
            <a:br>
              <a:rPr lang="nb-NO" sz="2000" smtClean="0"/>
            </a:br>
            <a:endParaRPr lang="nb-NO" sz="2000" smtClean="0"/>
          </a:p>
        </p:txBody>
      </p:sp>
      <p:sp>
        <p:nvSpPr>
          <p:cNvPr id="37892" name="Plassholder for innhold 1"/>
          <p:cNvSpPr>
            <a:spLocks noGrp="1"/>
          </p:cNvSpPr>
          <p:nvPr>
            <p:ph sz="half" idx="2"/>
          </p:nvPr>
        </p:nvSpPr>
        <p:spPr>
          <a:xfrm>
            <a:off x="4321175" y="1239838"/>
            <a:ext cx="4822825" cy="5213350"/>
          </a:xfrm>
        </p:spPr>
        <p:txBody>
          <a:bodyPr/>
          <a:lstStyle/>
          <a:p>
            <a:pPr eaLnBrk="1" hangingPunct="1">
              <a:buFont typeface="Times" pitchFamily="-65" charset="0"/>
              <a:buNone/>
            </a:pPr>
            <a:r>
              <a:rPr lang="nb-NO" sz="2400" b="1" smtClean="0"/>
              <a:t>	</a:t>
            </a:r>
            <a:r>
              <a:rPr lang="nb-NO" sz="1800" b="1" smtClean="0"/>
              <a:t>Question 1</a:t>
            </a:r>
            <a:r>
              <a:rPr lang="nb-NO" sz="1800" smtClean="0"/>
              <a:t/>
            </a:r>
            <a:br>
              <a:rPr lang="nb-NO" sz="1800" smtClean="0"/>
            </a:br>
            <a:r>
              <a:rPr lang="nb-NO" sz="2000" smtClean="0"/>
              <a:t>Do you smoke? Or have you been a smoker?</a:t>
            </a:r>
            <a:r>
              <a:rPr lang="nb-NO" sz="1800" smtClean="0"/>
              <a:t/>
            </a:r>
            <a:br>
              <a:rPr lang="nb-NO" sz="1800" smtClean="0"/>
            </a:br>
            <a:r>
              <a:rPr lang="nb-NO" sz="1800" b="1" smtClean="0"/>
              <a:t>Question 2</a:t>
            </a:r>
            <a:r>
              <a:rPr lang="nb-NO" sz="1800" smtClean="0"/>
              <a:t/>
            </a:r>
            <a:br>
              <a:rPr lang="nb-NO" sz="1800" smtClean="0"/>
            </a:br>
            <a:r>
              <a:rPr lang="nb-NO" sz="1800" smtClean="0"/>
              <a:t> </a:t>
            </a:r>
            <a:r>
              <a:rPr lang="nb-NO" sz="2000" smtClean="0"/>
              <a:t>Are you older than 35 years?</a:t>
            </a:r>
            <a:r>
              <a:rPr lang="nb-NO" sz="1800" smtClean="0"/>
              <a:t/>
            </a:r>
            <a:br>
              <a:rPr lang="nb-NO" sz="1800" smtClean="0"/>
            </a:br>
            <a:r>
              <a:rPr lang="nb-NO" sz="1800" b="1" smtClean="0"/>
              <a:t>Question 3</a:t>
            </a:r>
            <a:r>
              <a:rPr lang="nb-NO" sz="1800" smtClean="0"/>
              <a:t/>
            </a:r>
            <a:br>
              <a:rPr lang="nb-NO" sz="1800" smtClean="0"/>
            </a:br>
            <a:r>
              <a:rPr lang="nb-NO" sz="2000" smtClean="0"/>
              <a:t>Do you cough several times most days?</a:t>
            </a:r>
            <a:r>
              <a:rPr lang="nb-NO" sz="1800" smtClean="0"/>
              <a:t/>
            </a:r>
            <a:br>
              <a:rPr lang="nb-NO" sz="1800" smtClean="0"/>
            </a:br>
            <a:r>
              <a:rPr lang="nb-NO" sz="1800" b="1" smtClean="0"/>
              <a:t>Question 4</a:t>
            </a:r>
            <a:r>
              <a:rPr lang="nb-NO" sz="1800" smtClean="0"/>
              <a:t/>
            </a:r>
            <a:br>
              <a:rPr lang="nb-NO" sz="1800" smtClean="0"/>
            </a:br>
            <a:r>
              <a:rPr lang="nb-NO" sz="2000" smtClean="0"/>
              <a:t>Do you bring up phlegm or mucus most days? </a:t>
            </a:r>
            <a:r>
              <a:rPr lang="nb-NO" sz="1800" smtClean="0"/>
              <a:t/>
            </a:r>
            <a:br>
              <a:rPr lang="nb-NO" sz="1800" smtClean="0"/>
            </a:br>
            <a:r>
              <a:rPr lang="nb-NO" sz="1800" b="1" smtClean="0"/>
              <a:t>Question 5</a:t>
            </a:r>
            <a:r>
              <a:rPr lang="nb-NO" sz="1800" smtClean="0"/>
              <a:t/>
            </a:r>
            <a:br>
              <a:rPr lang="nb-NO" sz="1800" smtClean="0"/>
            </a:br>
            <a:r>
              <a:rPr lang="nb-NO" sz="2000" smtClean="0"/>
              <a:t>Do you get out of breath more easily  than others your age?	</a:t>
            </a:r>
            <a:endParaRPr lang="nb-NO" sz="2400" smtClean="0"/>
          </a:p>
          <a:p>
            <a:pPr eaLnBrk="1" hangingPunct="1">
              <a:buFont typeface="Times" pitchFamily="-65" charset="0"/>
              <a:buNone/>
            </a:pPr>
            <a:r>
              <a:rPr lang="nb-NO" sz="2400" smtClean="0"/>
              <a:t>	</a:t>
            </a:r>
          </a:p>
        </p:txBody>
      </p:sp>
      <p:pic>
        <p:nvPicPr>
          <p:cNvPr id="122885" name="Picture 5" descr="logo_2004"/>
          <p:cNvPicPr>
            <a:picLocks noChangeAspect="1" noChangeArrowheads="1"/>
          </p:cNvPicPr>
          <p:nvPr/>
        </p:nvPicPr>
        <p:blipFill>
          <a:blip r:embed="rId3" cstate="print"/>
          <a:srcRect/>
          <a:stretch>
            <a:fillRect/>
          </a:stretch>
        </p:blipFill>
        <p:spPr bwMode="auto">
          <a:xfrm>
            <a:off x="179388" y="1557338"/>
            <a:ext cx="4356100" cy="4857750"/>
          </a:xfrm>
          <a:prstGeom prst="rect">
            <a:avLst/>
          </a:prstGeom>
          <a:noFill/>
          <a:ln w="9525">
            <a:noFill/>
            <a:miter lim="800000"/>
            <a:headEnd/>
            <a:tailEnd/>
          </a:ln>
        </p:spPr>
      </p:pic>
      <p:pic>
        <p:nvPicPr>
          <p:cNvPr id="122886" name="Picture 5" descr="logoipcrg corner"/>
          <p:cNvPicPr>
            <a:picLocks noChangeAspect="1" noChangeArrowheads="1"/>
          </p:cNvPicPr>
          <p:nvPr/>
        </p:nvPicPr>
        <p:blipFill>
          <a:blip r:embed="rId4" cstate="print"/>
          <a:srcRect r="22231" b="14873"/>
          <a:stretch>
            <a:fillRect/>
          </a:stretch>
        </p:blipFill>
        <p:spPr bwMode="auto">
          <a:xfrm>
            <a:off x="8172450" y="260350"/>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10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611560" y="3645024"/>
            <a:ext cx="8278813" cy="762000"/>
          </a:xfrm>
        </p:spPr>
        <p:txBody>
          <a:bodyPr/>
          <a:lstStyle/>
          <a:p>
            <a:pPr marL="350838" indent="-350838" eaLnBrk="1" hangingPunct="1">
              <a:tabLst>
                <a:tab pos="1331913" algn="l"/>
              </a:tabLst>
            </a:pPr>
            <a:r>
              <a:rPr lang="en-US" sz="3200" dirty="0" smtClean="0"/>
              <a:t>What’s new on COPD –  </a:t>
            </a:r>
            <a:br>
              <a:rPr lang="en-US" sz="3200" dirty="0" smtClean="0"/>
            </a:br>
            <a:r>
              <a:rPr lang="en-US" sz="3200" dirty="0" smtClean="0"/>
              <a:t>Definition, burden, diagnosis and  assessment</a:t>
            </a:r>
          </a:p>
        </p:txBody>
      </p:sp>
      <p:sp>
        <p:nvSpPr>
          <p:cNvPr id="86019" name="Rectangle 3"/>
          <p:cNvSpPr>
            <a:spLocks noGrp="1" noChangeArrowheads="1"/>
          </p:cNvSpPr>
          <p:nvPr>
            <p:ph type="subTitle" idx="1"/>
          </p:nvPr>
        </p:nvSpPr>
        <p:spPr>
          <a:xfrm>
            <a:off x="1123528" y="5555704"/>
            <a:ext cx="6400800" cy="609600"/>
          </a:xfrm>
        </p:spPr>
        <p:txBody>
          <a:bodyPr/>
          <a:lstStyle/>
          <a:p>
            <a:pPr eaLnBrk="1" hangingPunct="1"/>
            <a:r>
              <a:rPr lang="es-ES" dirty="0" err="1" smtClean="0"/>
              <a:t>Ioanna</a:t>
            </a:r>
            <a:r>
              <a:rPr lang="es-ES" dirty="0" smtClean="0"/>
              <a:t> </a:t>
            </a:r>
            <a:r>
              <a:rPr lang="es-ES" dirty="0" err="1" smtClean="0"/>
              <a:t>Tsiligianni</a:t>
            </a:r>
            <a:r>
              <a:rPr lang="es-ES" dirty="0" smtClean="0"/>
              <a:t> </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pPr eaLnBrk="1" hangingPunct="1"/>
            <a:r>
              <a:rPr lang="nb-NO" sz="800" b="0" dirty="0" smtClean="0"/>
              <a:t>.</a:t>
            </a:r>
            <a:r>
              <a:rPr lang="sv-SE" sz="3600" dirty="0" smtClean="0"/>
              <a:t> </a:t>
            </a:r>
            <a:r>
              <a:rPr lang="sv-SE" sz="4400" b="0" kern="1200" dirty="0" smtClean="0">
                <a:solidFill>
                  <a:schemeClr val="accent5">
                    <a:lumMod val="25000"/>
                  </a:schemeClr>
                </a:solidFill>
                <a:latin typeface="Tahoma" pitchFamily="34" charset="0"/>
                <a:cs typeface="+mn-cs"/>
              </a:rPr>
              <a:t>Case-finding</a:t>
            </a:r>
            <a:endParaRPr lang="nb-NO" sz="4400" b="0" kern="1200" dirty="0" smtClean="0">
              <a:solidFill>
                <a:schemeClr val="accent5">
                  <a:lumMod val="25000"/>
                </a:schemeClr>
              </a:solidFill>
              <a:latin typeface="Tahoma" pitchFamily="34" charset="0"/>
              <a:cs typeface="+mn-cs"/>
            </a:endParaRPr>
          </a:p>
        </p:txBody>
      </p:sp>
      <p:sp>
        <p:nvSpPr>
          <p:cNvPr id="112643" name="Content Placeholder 3"/>
          <p:cNvSpPr>
            <a:spLocks noGrp="1"/>
          </p:cNvSpPr>
          <p:nvPr>
            <p:ph idx="1"/>
          </p:nvPr>
        </p:nvSpPr>
        <p:spPr/>
        <p:txBody>
          <a:bodyPr/>
          <a:lstStyle/>
          <a:p>
            <a:pPr eaLnBrk="1" hangingPunct="1">
              <a:buSzPct val="150000"/>
              <a:buFont typeface="Times" pitchFamily="-65" charset="0"/>
              <a:buNone/>
            </a:pPr>
            <a:r>
              <a:rPr lang="en-GB" sz="2400" smtClean="0"/>
              <a:t>  	An example of case-finding is a family physician performing spirometry (or refer to spirometry) during an office visit for a 40-year-old smoker because the patient complains of a chronic morning cough. </a:t>
            </a:r>
          </a:p>
          <a:p>
            <a:pPr eaLnBrk="1" hangingPunct="1">
              <a:buSzPct val="150000"/>
              <a:buFont typeface="Times" pitchFamily="-65" charset="0"/>
              <a:buNone/>
            </a:pPr>
            <a:endParaRPr lang="en-GB" sz="2400" smtClean="0"/>
          </a:p>
          <a:p>
            <a:pPr eaLnBrk="1" hangingPunct="1">
              <a:buSzPct val="150000"/>
              <a:buFont typeface="Times" pitchFamily="-65" charset="0"/>
              <a:buNone/>
            </a:pPr>
            <a:r>
              <a:rPr lang="en-GB" sz="2400" smtClean="0"/>
              <a:t>   The physician then discusses the results with the patient and refers him or her to a local smoking-cessation program.</a:t>
            </a:r>
          </a:p>
          <a:p>
            <a:pPr eaLnBrk="1" hangingPunct="1">
              <a:buFont typeface="Wingdings 3" pitchFamily="-65" charset="2"/>
              <a:buNone/>
            </a:pPr>
            <a:endParaRPr lang="nb-NO" sz="2400" smtClean="0"/>
          </a:p>
          <a:p>
            <a:pPr eaLnBrk="1" hangingPunct="1">
              <a:buFont typeface="Wingdings 3" pitchFamily="-65" charset="2"/>
              <a:buNone/>
            </a:pPr>
            <a:endParaRPr lang="nb-NO" sz="3600" smtClean="0"/>
          </a:p>
        </p:txBody>
      </p:sp>
      <p:pic>
        <p:nvPicPr>
          <p:cNvPr id="112644" name="Picture 3" descr="logoipcrg corner"/>
          <p:cNvPicPr>
            <a:picLocks noChangeAspect="1" noChangeArrowheads="1"/>
          </p:cNvPicPr>
          <p:nvPr/>
        </p:nvPicPr>
        <p:blipFill>
          <a:blip r:embed="rId3" cstate="print"/>
          <a:srcRect r="22231" b="14873"/>
          <a:stretch>
            <a:fillRect/>
          </a:stretch>
        </p:blipFill>
        <p:spPr bwMode="auto">
          <a:xfrm>
            <a:off x="8172450" y="260350"/>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Autofit/>
          </a:bodyPr>
          <a:lstStyle/>
          <a:p>
            <a:pPr eaLnBrk="1" hangingPunct="1">
              <a:defRPr/>
            </a:pPr>
            <a:r>
              <a:rPr lang="nb-NO" sz="4400" b="0" kern="1200" dirty="0" smtClean="0">
                <a:solidFill>
                  <a:schemeClr val="accent5">
                    <a:lumMod val="25000"/>
                  </a:schemeClr>
                </a:solidFill>
                <a:latin typeface="Tahoma" pitchFamily="34" charset="0"/>
                <a:cs typeface="+mn-cs"/>
              </a:rPr>
              <a:t>Case finding: Who should be tested with spirometry?</a:t>
            </a:r>
          </a:p>
        </p:txBody>
      </p:sp>
      <p:sp>
        <p:nvSpPr>
          <p:cNvPr id="114691" name="Rectangle 3"/>
          <p:cNvSpPr>
            <a:spLocks noGrp="1" noChangeArrowheads="1"/>
          </p:cNvSpPr>
          <p:nvPr>
            <p:ph idx="1"/>
          </p:nvPr>
        </p:nvSpPr>
        <p:spPr>
          <a:xfrm>
            <a:off x="358775" y="2372072"/>
            <a:ext cx="7772400" cy="3505200"/>
          </a:xfrm>
        </p:spPr>
        <p:txBody>
          <a:bodyPr/>
          <a:lstStyle/>
          <a:p>
            <a:pPr eaLnBrk="1" hangingPunct="1"/>
            <a:r>
              <a:rPr lang="nb-NO" dirty="0" smtClean="0"/>
              <a:t>Smokers &gt;10 paq-year</a:t>
            </a:r>
          </a:p>
          <a:p>
            <a:pPr eaLnBrk="1" hangingPunct="1"/>
            <a:r>
              <a:rPr lang="nb-NO" dirty="0" smtClean="0"/>
              <a:t>Age &gt; 35</a:t>
            </a:r>
          </a:p>
          <a:p>
            <a:pPr eaLnBrk="1" hangingPunct="1"/>
            <a:r>
              <a:rPr lang="nb-NO" dirty="0" smtClean="0"/>
              <a:t>Symptoms:</a:t>
            </a:r>
          </a:p>
          <a:p>
            <a:pPr lvl="1" eaLnBrk="1" hangingPunct="1"/>
            <a:r>
              <a:rPr lang="nb-NO" sz="2400" dirty="0" smtClean="0">
                <a:solidFill>
                  <a:srgbClr val="FD5129"/>
                </a:solidFill>
              </a:rPr>
              <a:t>Cough</a:t>
            </a:r>
          </a:p>
          <a:p>
            <a:pPr lvl="1" eaLnBrk="1" hangingPunct="1"/>
            <a:r>
              <a:rPr lang="nb-NO" dirty="0" smtClean="0">
                <a:solidFill>
                  <a:srgbClr val="FD5129"/>
                </a:solidFill>
              </a:rPr>
              <a:t>Sputum</a:t>
            </a:r>
          </a:p>
          <a:p>
            <a:pPr lvl="1" eaLnBrk="1" hangingPunct="1"/>
            <a:r>
              <a:rPr lang="nb-NO" dirty="0" smtClean="0">
                <a:solidFill>
                  <a:srgbClr val="FD5129"/>
                </a:solidFill>
              </a:rPr>
              <a:t>Shortness of breath</a:t>
            </a:r>
          </a:p>
        </p:txBody>
      </p:sp>
      <p:sp>
        <p:nvSpPr>
          <p:cNvPr id="114692" name="AutoShape 4"/>
          <p:cNvSpPr>
            <a:spLocks/>
          </p:cNvSpPr>
          <p:nvPr/>
        </p:nvSpPr>
        <p:spPr bwMode="auto">
          <a:xfrm>
            <a:off x="4800600" y="2492896"/>
            <a:ext cx="304800" cy="1600200"/>
          </a:xfrm>
          <a:prstGeom prst="rightBrace">
            <a:avLst>
              <a:gd name="adj1" fmla="val 43750"/>
              <a:gd name="adj2" fmla="val 50000"/>
            </a:avLst>
          </a:prstGeom>
          <a:noFill/>
          <a:ln w="9525">
            <a:solidFill>
              <a:schemeClr val="tx1"/>
            </a:solidFill>
            <a:round/>
            <a:headEnd/>
            <a:tailEnd/>
          </a:ln>
        </p:spPr>
        <p:txBody>
          <a:bodyPr wrap="none" anchor="ctr"/>
          <a:lstStyle/>
          <a:p>
            <a:endParaRPr lang="nb-NO"/>
          </a:p>
        </p:txBody>
      </p:sp>
      <p:sp>
        <p:nvSpPr>
          <p:cNvPr id="114693" name="Text Box 5"/>
          <p:cNvSpPr txBox="1">
            <a:spLocks noChangeArrowheads="1"/>
          </p:cNvSpPr>
          <p:nvPr/>
        </p:nvSpPr>
        <p:spPr bwMode="auto">
          <a:xfrm>
            <a:off x="5364088" y="2996952"/>
            <a:ext cx="3384376" cy="646331"/>
          </a:xfrm>
          <a:prstGeom prst="rect">
            <a:avLst/>
          </a:prstGeom>
          <a:solidFill>
            <a:schemeClr val="bg1"/>
          </a:solidFill>
          <a:ln w="9525">
            <a:noFill/>
            <a:miter lim="800000"/>
            <a:headEnd/>
            <a:tailEnd/>
          </a:ln>
        </p:spPr>
        <p:txBody>
          <a:bodyPr wrap="square">
            <a:spAutoFit/>
          </a:bodyPr>
          <a:lstStyle/>
          <a:p>
            <a:pPr algn="ctr">
              <a:spcBef>
                <a:spcPct val="50000"/>
              </a:spcBef>
            </a:pPr>
            <a:r>
              <a:rPr lang="nb-NO" sz="3600" b="1" dirty="0">
                <a:solidFill>
                  <a:schemeClr val="tx2"/>
                </a:solidFill>
                <a:latin typeface="Times New Roman" pitchFamily="-65" charset="0"/>
              </a:rPr>
              <a:t>SPIROMETRY</a:t>
            </a:r>
          </a:p>
        </p:txBody>
      </p:sp>
      <p:pic>
        <p:nvPicPr>
          <p:cNvPr id="114694" name="Picture 5" descr="logoipcrg corner"/>
          <p:cNvPicPr>
            <a:picLocks noChangeAspect="1" noChangeArrowheads="1"/>
          </p:cNvPicPr>
          <p:nvPr/>
        </p:nvPicPr>
        <p:blipFill>
          <a:blip r:embed="rId3" cstate="print"/>
          <a:srcRect r="22231" b="14873"/>
          <a:stretch>
            <a:fillRect/>
          </a:stretch>
        </p:blipFill>
        <p:spPr bwMode="auto">
          <a:xfrm>
            <a:off x="8172450" y="260350"/>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nb-NO" smtClean="0"/>
              <a:t/>
            </a:r>
            <a:br>
              <a:rPr lang="nb-NO" smtClean="0"/>
            </a:br>
            <a:endParaRPr lang="nb-NO" smtClean="0"/>
          </a:p>
        </p:txBody>
      </p:sp>
      <p:sp>
        <p:nvSpPr>
          <p:cNvPr id="25603" name="Rectangle 3"/>
          <p:cNvSpPr>
            <a:spLocks noGrp="1" noChangeArrowheads="1"/>
          </p:cNvSpPr>
          <p:nvPr>
            <p:ph idx="1"/>
          </p:nvPr>
        </p:nvSpPr>
        <p:spPr>
          <a:xfrm>
            <a:off x="472008" y="1124744"/>
            <a:ext cx="7772400" cy="3505200"/>
          </a:xfrm>
        </p:spPr>
        <p:txBody>
          <a:bodyPr/>
          <a:lstStyle/>
          <a:p>
            <a:pPr algn="ctr" eaLnBrk="1" hangingPunct="1">
              <a:buFont typeface="Arial" charset="0"/>
              <a:buNone/>
            </a:pPr>
            <a:r>
              <a:rPr lang="nb-NO" sz="4000" b="1" dirty="0" smtClean="0">
                <a:solidFill>
                  <a:schemeClr val="tx2"/>
                </a:solidFill>
              </a:rPr>
              <a:t>If you test one smoker </a:t>
            </a:r>
          </a:p>
          <a:p>
            <a:pPr algn="ctr" eaLnBrk="1" hangingPunct="1">
              <a:buFont typeface="Arial" charset="0"/>
              <a:buNone/>
            </a:pPr>
            <a:r>
              <a:rPr lang="nb-NO" sz="4000" b="1" dirty="0" smtClean="0">
                <a:solidFill>
                  <a:schemeClr val="tx2"/>
                </a:solidFill>
              </a:rPr>
              <a:t>with cough every day</a:t>
            </a:r>
          </a:p>
          <a:p>
            <a:pPr algn="ctr" eaLnBrk="1" hangingPunct="1">
              <a:buFont typeface="Arial" charset="0"/>
              <a:buNone/>
            </a:pPr>
            <a:r>
              <a:rPr lang="nb-NO" sz="4000" b="1" dirty="0" smtClean="0">
                <a:solidFill>
                  <a:schemeClr val="tx2"/>
                </a:solidFill>
              </a:rPr>
              <a:t>You will diagnose </a:t>
            </a:r>
          </a:p>
          <a:p>
            <a:pPr algn="ctr" eaLnBrk="1" hangingPunct="1">
              <a:buFont typeface="Arial" charset="0"/>
              <a:buNone/>
            </a:pPr>
            <a:r>
              <a:rPr lang="nb-NO" sz="4000" b="1" dirty="0" smtClean="0">
                <a:solidFill>
                  <a:schemeClr val="tx2"/>
                </a:solidFill>
              </a:rPr>
              <a:t>one patient </a:t>
            </a:r>
          </a:p>
          <a:p>
            <a:pPr algn="ctr" eaLnBrk="1" hangingPunct="1">
              <a:buFont typeface="Arial" charset="0"/>
              <a:buNone/>
            </a:pPr>
            <a:r>
              <a:rPr lang="nb-NO" sz="4000" b="1" dirty="0" smtClean="0">
                <a:solidFill>
                  <a:schemeClr val="tx2"/>
                </a:solidFill>
              </a:rPr>
              <a:t>With COPD</a:t>
            </a:r>
          </a:p>
          <a:p>
            <a:pPr algn="ctr" eaLnBrk="1" hangingPunct="1">
              <a:buFont typeface="Arial" charset="0"/>
              <a:buNone/>
            </a:pPr>
            <a:r>
              <a:rPr lang="nb-NO" sz="4000" b="1" dirty="0" smtClean="0">
                <a:solidFill>
                  <a:schemeClr val="tx2"/>
                </a:solidFill>
              </a:rPr>
              <a:t>a week</a:t>
            </a:r>
            <a:br>
              <a:rPr lang="nb-NO" sz="4000" b="1" dirty="0" smtClean="0">
                <a:solidFill>
                  <a:schemeClr val="tx2"/>
                </a:solidFill>
              </a:rPr>
            </a:br>
            <a:endParaRPr lang="nb-NO" sz="4000" b="1" dirty="0" smtClean="0">
              <a:solidFill>
                <a:schemeClr val="tx2"/>
              </a:solidFill>
            </a:endParaRPr>
          </a:p>
          <a:p>
            <a:pPr eaLnBrk="1" hangingPunct="1">
              <a:buFont typeface="Times" pitchFamily="-65" charset="0"/>
              <a:buNone/>
            </a:pPr>
            <a:endParaRPr lang="nb-NO" sz="4000" dirty="0" smtClean="0"/>
          </a:p>
        </p:txBody>
      </p:sp>
      <p:pic>
        <p:nvPicPr>
          <p:cNvPr id="126981" name="Picture 4" descr="logoipcrg corner"/>
          <p:cNvPicPr>
            <a:picLocks noChangeAspect="1" noChangeArrowheads="1"/>
          </p:cNvPicPr>
          <p:nvPr/>
        </p:nvPicPr>
        <p:blipFill>
          <a:blip r:embed="rId3" cstate="print"/>
          <a:srcRect r="22231" b="14873"/>
          <a:stretch>
            <a:fillRect/>
          </a:stretch>
        </p:blipFill>
        <p:spPr bwMode="auto">
          <a:xfrm>
            <a:off x="8172450" y="260350"/>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4 Rectángulo"/>
          <p:cNvSpPr/>
          <p:nvPr/>
        </p:nvSpPr>
        <p:spPr>
          <a:xfrm>
            <a:off x="539750" y="357188"/>
            <a:ext cx="7345363" cy="1200150"/>
          </a:xfrm>
          <a:prstGeom prst="rect">
            <a:avLst/>
          </a:prstGeom>
          <a:noFill/>
          <a:ln w="9525">
            <a:noFill/>
            <a:miter lim="800000"/>
            <a:headEnd/>
            <a:tailEnd/>
          </a:ln>
          <a:effectLst/>
        </p:spPr>
        <p:txBody>
          <a:bodyPr anchor="ctr"/>
          <a:lstStyle/>
          <a:p>
            <a:pPr>
              <a:defRPr/>
            </a:pPr>
            <a:r>
              <a:rPr lang="en-US" sz="4400" dirty="0">
                <a:solidFill>
                  <a:schemeClr val="accent5">
                    <a:lumMod val="25000"/>
                  </a:schemeClr>
                </a:solidFill>
                <a:latin typeface="Tahoma" pitchFamily="34" charset="0"/>
              </a:rPr>
              <a:t>Can early intervention and screening really help?</a:t>
            </a:r>
          </a:p>
        </p:txBody>
      </p:sp>
      <p:sp>
        <p:nvSpPr>
          <p:cNvPr id="6" name="5 Rectángulo"/>
          <p:cNvSpPr/>
          <p:nvPr/>
        </p:nvSpPr>
        <p:spPr>
          <a:xfrm>
            <a:off x="1692275" y="6237288"/>
            <a:ext cx="7056438" cy="254000"/>
          </a:xfrm>
          <a:prstGeom prst="rect">
            <a:avLst/>
          </a:prstGeom>
        </p:spPr>
        <p:txBody>
          <a:bodyPr>
            <a:spAutoFit/>
          </a:bodyPr>
          <a:lstStyle/>
          <a:p>
            <a:pPr marL="228600" indent="-228600">
              <a:buFontTx/>
              <a:buAutoNum type="arabicPeriod"/>
              <a:defRPr/>
            </a:pPr>
            <a:r>
              <a:rPr lang="en-US" sz="1050" dirty="0">
                <a:latin typeface="Times"/>
                <a:ea typeface="+mn-ea"/>
              </a:rPr>
              <a:t>National Clinical Guideline, C. (2010). Chronic Obstructive Pulmonary Disease: Management of adults with COPD </a:t>
            </a:r>
          </a:p>
        </p:txBody>
      </p:sp>
      <p:pic>
        <p:nvPicPr>
          <p:cNvPr id="93188" name="Picture 6" descr="logoipcrg corner"/>
          <p:cNvPicPr>
            <a:picLocks noChangeAspect="1" noChangeArrowheads="1"/>
          </p:cNvPicPr>
          <p:nvPr/>
        </p:nvPicPr>
        <p:blipFill>
          <a:blip r:embed="rId3" cstate="print"/>
          <a:srcRect r="22231" b="14873"/>
          <a:stretch>
            <a:fillRect/>
          </a:stretch>
        </p:blipFill>
        <p:spPr bwMode="auto">
          <a:xfrm>
            <a:off x="8172450" y="215900"/>
            <a:ext cx="823913" cy="692150"/>
          </a:xfrm>
          <a:prstGeom prst="rect">
            <a:avLst/>
          </a:prstGeom>
          <a:noFill/>
          <a:ln w="9525">
            <a:noFill/>
            <a:miter lim="800000"/>
            <a:headEnd/>
            <a:tailEnd/>
          </a:ln>
        </p:spPr>
      </p:pic>
      <p:sp>
        <p:nvSpPr>
          <p:cNvPr id="9" name="8 Rectángulo"/>
          <p:cNvSpPr>
            <a:spLocks noChangeArrowheads="1"/>
          </p:cNvSpPr>
          <p:nvPr/>
        </p:nvSpPr>
        <p:spPr bwMode="auto">
          <a:xfrm>
            <a:off x="539750" y="1484313"/>
            <a:ext cx="7920038" cy="3384550"/>
          </a:xfrm>
          <a:prstGeom prst="rect">
            <a:avLst/>
          </a:prstGeom>
          <a:noFill/>
          <a:ln w="9525">
            <a:noFill/>
            <a:miter lim="800000"/>
            <a:headEnd/>
            <a:tailEnd/>
          </a:ln>
        </p:spPr>
        <p:txBody>
          <a:bodyPr/>
          <a:lstStyle/>
          <a:p>
            <a:pPr marL="342900" indent="-342900">
              <a:spcBef>
                <a:spcPts val="600"/>
              </a:spcBef>
              <a:spcAft>
                <a:spcPts val="600"/>
              </a:spcAft>
              <a:buClr>
                <a:schemeClr val="tx2"/>
              </a:buClr>
              <a:buSzPct val="70000"/>
            </a:pPr>
            <a:endParaRPr lang="en-US" sz="2000" dirty="0">
              <a:latin typeface="Arial" charset="0"/>
            </a:endParaRPr>
          </a:p>
          <a:p>
            <a:pPr marL="342900" indent="-342900">
              <a:spcBef>
                <a:spcPts val="600"/>
              </a:spcBef>
              <a:spcAft>
                <a:spcPts val="600"/>
              </a:spcAft>
              <a:buClr>
                <a:schemeClr val="tx2"/>
              </a:buClr>
              <a:buSzPct val="70000"/>
              <a:buFont typeface="Wingdings" pitchFamily="-65" charset="2"/>
              <a:buChar char="§"/>
            </a:pPr>
            <a:r>
              <a:rPr lang="en-US" sz="2000" dirty="0">
                <a:latin typeface="Arial" charset="0"/>
              </a:rPr>
              <a:t>All major guidelines recommend early diagnosis of symptomatic disease – the most recent being the UK NICE guidelines 3 state: </a:t>
            </a:r>
          </a:p>
          <a:p>
            <a:pPr marL="342900" indent="-342900">
              <a:spcBef>
                <a:spcPts val="600"/>
              </a:spcBef>
              <a:spcAft>
                <a:spcPts val="600"/>
              </a:spcAft>
              <a:buClr>
                <a:schemeClr val="tx2"/>
              </a:buClr>
              <a:buSzPct val="70000"/>
            </a:pPr>
            <a:r>
              <a:rPr lang="en-US" sz="2000" dirty="0">
                <a:latin typeface="Arial" charset="0"/>
              </a:rPr>
              <a:t>	</a:t>
            </a:r>
            <a:r>
              <a:rPr lang="en-US" sz="2000" i="1" dirty="0">
                <a:latin typeface="Arial" charset="0"/>
              </a:rPr>
              <a:t>“Spirometry should be performed in patients who are over 35, current or ex-smokers, and have a chronic cough. Spirometry should be considered in patients with chronic bronchitis. A significant proportion of these will go on to develop airflow limitation.”</a:t>
            </a:r>
          </a:p>
          <a:p>
            <a:pPr marL="342900" indent="-342900">
              <a:spcBef>
                <a:spcPts val="600"/>
              </a:spcBef>
              <a:spcAft>
                <a:spcPts val="600"/>
              </a:spcAft>
              <a:buClr>
                <a:schemeClr val="tx2"/>
              </a:buClr>
              <a:buSzPct val="70000"/>
              <a:buFont typeface="Wingdings" pitchFamily="-65" charset="2"/>
              <a:buChar char="§"/>
            </a:pPr>
            <a:endParaRPr lang="en-US" sz="2000" dirty="0">
              <a:latin typeface="Arial" charset="0"/>
            </a:endParaRPr>
          </a:p>
          <a:p>
            <a:pPr marL="342900" indent="-342900">
              <a:spcBef>
                <a:spcPts val="600"/>
              </a:spcBef>
              <a:spcAft>
                <a:spcPts val="600"/>
              </a:spcAft>
              <a:buClr>
                <a:schemeClr val="tx2"/>
              </a:buClr>
              <a:buSzPct val="70000"/>
              <a:buFont typeface="Wingdings" pitchFamily="-65" charset="2"/>
              <a:buChar char="§"/>
            </a:pPr>
            <a:r>
              <a:rPr lang="en-US" sz="2000" b="1" dirty="0">
                <a:latin typeface="Arial" charset="0"/>
              </a:rPr>
              <a:t>The health care worker must suspect the possible diagnosis from symptoms and risk factors (not only smoking), consider screening with questionnaires or mini-</a:t>
            </a:r>
            <a:r>
              <a:rPr lang="en-US" sz="2000" b="1" dirty="0" err="1">
                <a:latin typeface="Arial" charset="0"/>
              </a:rPr>
              <a:t>spirometers</a:t>
            </a:r>
            <a:r>
              <a:rPr lang="en-US" sz="2000" b="1" dirty="0">
                <a:latin typeface="Arial" charset="0"/>
              </a:rPr>
              <a:t>, and offer proper spirometry to confirm the diagnosis.</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1" name="Picture 6" descr="logoipcrg corner"/>
          <p:cNvPicPr>
            <a:picLocks noChangeAspect="1" noChangeArrowheads="1"/>
          </p:cNvPicPr>
          <p:nvPr/>
        </p:nvPicPr>
        <p:blipFill>
          <a:blip r:embed="rId2" cstate="print"/>
          <a:srcRect r="22231" b="14873"/>
          <a:stretch>
            <a:fillRect/>
          </a:stretch>
        </p:blipFill>
        <p:spPr bwMode="auto">
          <a:xfrm>
            <a:off x="8172450" y="188913"/>
            <a:ext cx="823913" cy="692150"/>
          </a:xfrm>
          <a:prstGeom prst="rect">
            <a:avLst/>
          </a:prstGeom>
          <a:noFill/>
          <a:ln w="9525">
            <a:noFill/>
            <a:miter lim="800000"/>
            <a:headEnd/>
            <a:tailEnd/>
          </a:ln>
        </p:spPr>
      </p:pic>
      <p:sp>
        <p:nvSpPr>
          <p:cNvPr id="31" name="Rectangle 2"/>
          <p:cNvSpPr txBox="1">
            <a:spLocks noChangeArrowheads="1"/>
          </p:cNvSpPr>
          <p:nvPr/>
        </p:nvSpPr>
        <p:spPr bwMode="auto">
          <a:xfrm>
            <a:off x="539750" y="116632"/>
            <a:ext cx="7488634" cy="793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4400" dirty="0" smtClean="0">
                <a:solidFill>
                  <a:schemeClr val="accent5">
                    <a:lumMod val="25000"/>
                  </a:schemeClr>
                </a:solidFill>
                <a:latin typeface="Tahoma" pitchFamily="34" charset="0"/>
                <a:cs typeface="+mj-cs"/>
              </a:rPr>
              <a:t>The challenge of early detection</a:t>
            </a:r>
            <a:endParaRPr lang="en-US" sz="4400" dirty="0" smtClean="0">
              <a:solidFill>
                <a:schemeClr val="accent5">
                  <a:lumMod val="25000"/>
                </a:schemeClr>
              </a:solidFill>
              <a:latin typeface="Tahoma" pitchFamily="34" charset="0"/>
              <a:cs typeface="+mj-cs"/>
            </a:endParaRPr>
          </a:p>
        </p:txBody>
      </p:sp>
      <p:sp>
        <p:nvSpPr>
          <p:cNvPr id="30" name="Rectangle 5"/>
          <p:cNvSpPr>
            <a:spLocks noChangeArrowheads="1"/>
          </p:cNvSpPr>
          <p:nvPr/>
        </p:nvSpPr>
        <p:spPr bwMode="auto">
          <a:xfrm>
            <a:off x="2941045" y="1764592"/>
            <a:ext cx="1743611" cy="4408326"/>
          </a:xfrm>
          <a:prstGeom prst="rect">
            <a:avLst/>
          </a:prstGeom>
          <a:solidFill>
            <a:srgbClr val="FFCCCC"/>
          </a:solidFill>
          <a:ln w="19050">
            <a:solidFill>
              <a:srgbClr val="000000"/>
            </a:solidFill>
            <a:miter lim="800000"/>
            <a:headEnd/>
            <a:tailEnd/>
          </a:ln>
        </p:spPr>
        <p:txBody>
          <a:bodyPr anchor="ctr"/>
          <a:lstStyle/>
          <a:p>
            <a:endParaRPr lang="es-ES">
              <a:cs typeface="Arial" pitchFamily="34" charset="0"/>
            </a:endParaRPr>
          </a:p>
        </p:txBody>
      </p:sp>
      <p:sp>
        <p:nvSpPr>
          <p:cNvPr id="32" name="AutoShape 7"/>
          <p:cNvSpPr>
            <a:spLocks noChangeArrowheads="1"/>
          </p:cNvSpPr>
          <p:nvPr/>
        </p:nvSpPr>
        <p:spPr bwMode="auto">
          <a:xfrm rot="10812373" flipV="1">
            <a:off x="2938925" y="2244859"/>
            <a:ext cx="5952656" cy="510009"/>
          </a:xfrm>
          <a:prstGeom prst="rtTriangle">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33" name="AutoShape 8"/>
          <p:cNvSpPr>
            <a:spLocks noChangeArrowheads="1"/>
          </p:cNvSpPr>
          <p:nvPr/>
        </p:nvSpPr>
        <p:spPr bwMode="auto">
          <a:xfrm rot="10800000" flipV="1">
            <a:off x="6023368" y="4482068"/>
            <a:ext cx="2868214" cy="664223"/>
          </a:xfrm>
          <a:prstGeom prst="rtTriangle">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34" name="AutoShape 9"/>
          <p:cNvSpPr>
            <a:spLocks noChangeArrowheads="1"/>
          </p:cNvSpPr>
          <p:nvPr/>
        </p:nvSpPr>
        <p:spPr bwMode="auto">
          <a:xfrm rot="10800000" flipV="1">
            <a:off x="4647558" y="5558263"/>
            <a:ext cx="4244024" cy="605842"/>
          </a:xfrm>
          <a:prstGeom prst="rtTriangle">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35" name="Line 10"/>
          <p:cNvSpPr>
            <a:spLocks noChangeShapeType="1"/>
          </p:cNvSpPr>
          <p:nvPr/>
        </p:nvSpPr>
        <p:spPr bwMode="auto">
          <a:xfrm>
            <a:off x="2941045" y="3877327"/>
            <a:ext cx="5930398" cy="0"/>
          </a:xfrm>
          <a:prstGeom prst="line">
            <a:avLst/>
          </a:prstGeom>
          <a:noFill/>
          <a:ln w="25400">
            <a:solidFill>
              <a:srgbClr val="000000"/>
            </a:solidFill>
            <a:round/>
            <a:headEnd/>
            <a:tailEnd/>
          </a:ln>
        </p:spPr>
        <p:txBody>
          <a:bodyPr/>
          <a:lstStyle/>
          <a:p>
            <a:endParaRPr lang="en-US"/>
          </a:p>
        </p:txBody>
      </p:sp>
      <p:sp>
        <p:nvSpPr>
          <p:cNvPr id="36" name="Line 11"/>
          <p:cNvSpPr>
            <a:spLocks noChangeShapeType="1"/>
          </p:cNvSpPr>
          <p:nvPr/>
        </p:nvSpPr>
        <p:spPr bwMode="auto">
          <a:xfrm>
            <a:off x="2939985" y="5135275"/>
            <a:ext cx="5931457" cy="11015"/>
          </a:xfrm>
          <a:prstGeom prst="line">
            <a:avLst/>
          </a:prstGeom>
          <a:noFill/>
          <a:ln w="25400">
            <a:solidFill>
              <a:srgbClr val="000000"/>
            </a:solidFill>
            <a:round/>
            <a:headEnd/>
            <a:tailEnd/>
          </a:ln>
        </p:spPr>
        <p:txBody>
          <a:bodyPr/>
          <a:lstStyle/>
          <a:p>
            <a:endParaRPr lang="en-US"/>
          </a:p>
        </p:txBody>
      </p:sp>
      <p:sp>
        <p:nvSpPr>
          <p:cNvPr id="37" name="AutoShape 12"/>
          <p:cNvSpPr>
            <a:spLocks noChangeArrowheads="1"/>
          </p:cNvSpPr>
          <p:nvPr/>
        </p:nvSpPr>
        <p:spPr bwMode="auto">
          <a:xfrm>
            <a:off x="3232530" y="3757260"/>
            <a:ext cx="17383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38" name="AutoShape 13"/>
          <p:cNvSpPr>
            <a:spLocks noChangeArrowheads="1"/>
          </p:cNvSpPr>
          <p:nvPr/>
        </p:nvSpPr>
        <p:spPr bwMode="auto">
          <a:xfrm>
            <a:off x="4162103"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39" name="AutoShape 14"/>
          <p:cNvSpPr>
            <a:spLocks noChangeArrowheads="1"/>
          </p:cNvSpPr>
          <p:nvPr/>
        </p:nvSpPr>
        <p:spPr bwMode="auto">
          <a:xfrm>
            <a:off x="5208269"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0" name="AutoShape 15"/>
          <p:cNvSpPr>
            <a:spLocks noChangeArrowheads="1"/>
          </p:cNvSpPr>
          <p:nvPr/>
        </p:nvSpPr>
        <p:spPr bwMode="auto">
          <a:xfrm>
            <a:off x="5848477"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1" name="AutoShape 16"/>
          <p:cNvSpPr>
            <a:spLocks noChangeArrowheads="1"/>
          </p:cNvSpPr>
          <p:nvPr/>
        </p:nvSpPr>
        <p:spPr bwMode="auto">
          <a:xfrm>
            <a:off x="6372090" y="3757260"/>
            <a:ext cx="17383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2" name="AutoShape 17"/>
          <p:cNvSpPr>
            <a:spLocks noChangeArrowheads="1"/>
          </p:cNvSpPr>
          <p:nvPr/>
        </p:nvSpPr>
        <p:spPr bwMode="auto">
          <a:xfrm>
            <a:off x="6836346"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3" name="AutoShape 18"/>
          <p:cNvSpPr>
            <a:spLocks noChangeArrowheads="1"/>
          </p:cNvSpPr>
          <p:nvPr/>
        </p:nvSpPr>
        <p:spPr bwMode="auto">
          <a:xfrm>
            <a:off x="7244426"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4" name="AutoShape 19"/>
          <p:cNvSpPr>
            <a:spLocks noChangeArrowheads="1"/>
          </p:cNvSpPr>
          <p:nvPr/>
        </p:nvSpPr>
        <p:spPr bwMode="auto">
          <a:xfrm>
            <a:off x="7534851" y="3757260"/>
            <a:ext cx="17383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5" name="AutoShape 20"/>
          <p:cNvSpPr>
            <a:spLocks noChangeArrowheads="1"/>
          </p:cNvSpPr>
          <p:nvPr/>
        </p:nvSpPr>
        <p:spPr bwMode="auto">
          <a:xfrm>
            <a:off x="7884633" y="3757260"/>
            <a:ext cx="17383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6" name="AutoShape 21"/>
          <p:cNvSpPr>
            <a:spLocks noChangeArrowheads="1"/>
          </p:cNvSpPr>
          <p:nvPr/>
        </p:nvSpPr>
        <p:spPr bwMode="auto">
          <a:xfrm>
            <a:off x="8115701"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7" name="AutoShape 22"/>
          <p:cNvSpPr>
            <a:spLocks noChangeArrowheads="1"/>
          </p:cNvSpPr>
          <p:nvPr/>
        </p:nvSpPr>
        <p:spPr bwMode="auto">
          <a:xfrm>
            <a:off x="8347829"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8" name="AutoShape 23"/>
          <p:cNvSpPr>
            <a:spLocks noChangeArrowheads="1"/>
          </p:cNvSpPr>
          <p:nvPr/>
        </p:nvSpPr>
        <p:spPr bwMode="auto">
          <a:xfrm>
            <a:off x="8465483" y="3757260"/>
            <a:ext cx="17383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49" name="AutoShape 24"/>
          <p:cNvSpPr>
            <a:spLocks noChangeArrowheads="1"/>
          </p:cNvSpPr>
          <p:nvPr/>
        </p:nvSpPr>
        <p:spPr bwMode="auto">
          <a:xfrm>
            <a:off x="8639314" y="3757260"/>
            <a:ext cx="174891" cy="180651"/>
          </a:xfrm>
          <a:prstGeom prst="octagon">
            <a:avLst>
              <a:gd name="adj" fmla="val 29287"/>
            </a:avLst>
          </a:prstGeom>
          <a:solidFill>
            <a:srgbClr val="BBE0E3"/>
          </a:solidFill>
          <a:ln w="9525">
            <a:solidFill>
              <a:srgbClr val="000000"/>
            </a:solidFill>
            <a:miter lim="800000"/>
            <a:headEnd/>
            <a:tailEnd/>
          </a:ln>
        </p:spPr>
        <p:txBody>
          <a:bodyPr anchor="ctr"/>
          <a:lstStyle/>
          <a:p>
            <a:endParaRPr lang="es-ES">
              <a:cs typeface="Arial" pitchFamily="34" charset="0"/>
            </a:endParaRPr>
          </a:p>
        </p:txBody>
      </p:sp>
      <p:sp>
        <p:nvSpPr>
          <p:cNvPr id="50" name="Rectangle 26"/>
          <p:cNvSpPr>
            <a:spLocks noChangeArrowheads="1"/>
          </p:cNvSpPr>
          <p:nvPr/>
        </p:nvSpPr>
        <p:spPr bwMode="auto">
          <a:xfrm>
            <a:off x="-240034" y="2298543"/>
            <a:ext cx="3003470" cy="3938769"/>
          </a:xfrm>
          <a:prstGeom prst="rect">
            <a:avLst/>
          </a:prstGeom>
          <a:noFill/>
          <a:ln w="9525">
            <a:noFill/>
            <a:miter lim="800000"/>
            <a:headEnd/>
            <a:tailEnd/>
          </a:ln>
        </p:spPr>
        <p:txBody>
          <a:bodyPr lIns="44242" tIns="22122" rIns="44242" bIns="22122"/>
          <a:lstStyle/>
          <a:p>
            <a:pPr lvl="1" algn="r"/>
            <a:r>
              <a:rPr lang="en-US" altLang="ja-JP" sz="2000" b="1" dirty="0" smtClean="0">
                <a:solidFill>
                  <a:schemeClr val="accent3">
                    <a:lumMod val="75000"/>
                  </a:schemeClr>
                </a:solidFill>
                <a:latin typeface="+mn-lt"/>
                <a:ea typeface="MS Mincho" pitchFamily="49" charset="-128"/>
                <a:cs typeface="Arial" pitchFamily="34" charset="0"/>
              </a:rPr>
              <a:t>Pulmonary damage</a:t>
            </a:r>
            <a:endParaRPr lang="en-US" altLang="ja-JP" sz="2000" b="1" dirty="0">
              <a:solidFill>
                <a:schemeClr val="accent3">
                  <a:lumMod val="75000"/>
                </a:schemeClr>
              </a:solidFill>
              <a:latin typeface="+mn-lt"/>
              <a:ea typeface="MS Mincho" pitchFamily="49" charset="-128"/>
              <a:cs typeface="Arial" pitchFamily="34" charset="0"/>
            </a:endParaRPr>
          </a:p>
          <a:p>
            <a:pPr lvl="1" algn="r"/>
            <a:endParaRPr lang="en-US" altLang="ja-JP" sz="3600" b="1" dirty="0">
              <a:solidFill>
                <a:schemeClr val="accent3">
                  <a:lumMod val="75000"/>
                </a:schemeClr>
              </a:solidFill>
              <a:latin typeface="+mn-lt"/>
              <a:ea typeface="MS Mincho" pitchFamily="49" charset="-128"/>
              <a:cs typeface="Arial" pitchFamily="34" charset="0"/>
            </a:endParaRPr>
          </a:p>
          <a:p>
            <a:pPr lvl="1" algn="r"/>
            <a:r>
              <a:rPr lang="en-US" altLang="ja-JP" sz="2000" b="1" dirty="0">
                <a:solidFill>
                  <a:schemeClr val="accent3">
                    <a:lumMod val="75000"/>
                  </a:schemeClr>
                </a:solidFill>
                <a:latin typeface="+mn-lt"/>
                <a:ea typeface="MS Mincho" pitchFamily="49" charset="-128"/>
                <a:cs typeface="Arial" pitchFamily="34" charset="0"/>
              </a:rPr>
              <a:t> </a:t>
            </a:r>
            <a:r>
              <a:rPr lang="en-US" altLang="ja-JP" sz="2000" b="1" dirty="0" err="1" smtClean="0">
                <a:solidFill>
                  <a:schemeClr val="accent3">
                    <a:lumMod val="75000"/>
                  </a:schemeClr>
                </a:solidFill>
                <a:latin typeface="+mn-lt"/>
                <a:ea typeface="MS Mincho" pitchFamily="49" charset="-128"/>
                <a:cs typeface="Arial" pitchFamily="34" charset="0"/>
              </a:rPr>
              <a:t>Intermitent</a:t>
            </a:r>
            <a:r>
              <a:rPr lang="en-US" altLang="ja-JP" sz="2000" b="1" dirty="0" smtClean="0">
                <a:solidFill>
                  <a:schemeClr val="accent3">
                    <a:lumMod val="75000"/>
                  </a:schemeClr>
                </a:solidFill>
                <a:latin typeface="+mn-lt"/>
                <a:ea typeface="MS Mincho" pitchFamily="49" charset="-128"/>
                <a:cs typeface="Arial" pitchFamily="34" charset="0"/>
              </a:rPr>
              <a:t> symptoms</a:t>
            </a:r>
            <a:endParaRPr lang="en-US" altLang="ja-JP" sz="2400" b="1" dirty="0">
              <a:solidFill>
                <a:schemeClr val="accent3">
                  <a:lumMod val="75000"/>
                </a:schemeClr>
              </a:solidFill>
              <a:latin typeface="+mn-lt"/>
              <a:ea typeface="MS Mincho" pitchFamily="49" charset="-128"/>
              <a:cs typeface="Arial" pitchFamily="34" charset="0"/>
            </a:endParaRPr>
          </a:p>
          <a:p>
            <a:pPr lvl="1" algn="r"/>
            <a:endParaRPr lang="en-US" altLang="ja-JP" sz="3600" b="1" dirty="0">
              <a:solidFill>
                <a:schemeClr val="accent3">
                  <a:lumMod val="75000"/>
                </a:schemeClr>
              </a:solidFill>
              <a:latin typeface="+mn-lt"/>
              <a:ea typeface="MS Mincho" pitchFamily="49" charset="-128"/>
              <a:cs typeface="Arial" pitchFamily="34" charset="0"/>
            </a:endParaRPr>
          </a:p>
          <a:p>
            <a:pPr lvl="1" algn="r"/>
            <a:endParaRPr lang="en-US" altLang="ja-JP" sz="100" b="1" dirty="0">
              <a:solidFill>
                <a:schemeClr val="accent3">
                  <a:lumMod val="75000"/>
                </a:schemeClr>
              </a:solidFill>
              <a:latin typeface="+mn-lt"/>
              <a:ea typeface="MS Mincho" pitchFamily="49" charset="-128"/>
              <a:cs typeface="Arial" pitchFamily="34" charset="0"/>
            </a:endParaRPr>
          </a:p>
          <a:p>
            <a:pPr lvl="1" algn="r"/>
            <a:r>
              <a:rPr lang="en-US" altLang="ja-JP" sz="2000" b="1" dirty="0">
                <a:solidFill>
                  <a:schemeClr val="accent3">
                    <a:lumMod val="75000"/>
                  </a:schemeClr>
                </a:solidFill>
                <a:latin typeface="+mn-lt"/>
                <a:ea typeface="MS Mincho" pitchFamily="49" charset="-128"/>
                <a:cs typeface="Arial" pitchFamily="34" charset="0"/>
              </a:rPr>
              <a:t> </a:t>
            </a:r>
            <a:endParaRPr lang="en-US" altLang="ja-JP" sz="2000" b="1" dirty="0" smtClean="0">
              <a:solidFill>
                <a:schemeClr val="accent3">
                  <a:lumMod val="75000"/>
                </a:schemeClr>
              </a:solidFill>
              <a:latin typeface="+mn-lt"/>
              <a:ea typeface="MS Mincho" pitchFamily="49" charset="-128"/>
              <a:cs typeface="Arial" pitchFamily="34" charset="0"/>
            </a:endParaRPr>
          </a:p>
          <a:p>
            <a:pPr lvl="1" algn="r"/>
            <a:r>
              <a:rPr lang="en-US" altLang="ja-JP" sz="2000" b="1" dirty="0" smtClean="0">
                <a:solidFill>
                  <a:schemeClr val="accent3">
                    <a:lumMod val="75000"/>
                  </a:schemeClr>
                </a:solidFill>
                <a:latin typeface="+mn-lt"/>
                <a:ea typeface="MS Mincho" pitchFamily="49" charset="-128"/>
                <a:cs typeface="Arial" pitchFamily="34" charset="0"/>
              </a:rPr>
              <a:t>Breathlessness</a:t>
            </a:r>
            <a:endParaRPr lang="en-US" altLang="ja-JP" sz="2000" b="1" dirty="0">
              <a:solidFill>
                <a:schemeClr val="accent3">
                  <a:lumMod val="75000"/>
                </a:schemeClr>
              </a:solidFill>
              <a:latin typeface="+mn-lt"/>
              <a:ea typeface="MS Mincho" pitchFamily="49" charset="-128"/>
              <a:cs typeface="Arial" pitchFamily="34" charset="0"/>
            </a:endParaRPr>
          </a:p>
          <a:p>
            <a:pPr lvl="1" algn="r"/>
            <a:endParaRPr lang="en-US" altLang="ja-JP" sz="2800" b="1" dirty="0">
              <a:solidFill>
                <a:schemeClr val="accent3">
                  <a:lumMod val="75000"/>
                </a:schemeClr>
              </a:solidFill>
              <a:latin typeface="+mn-lt"/>
              <a:ea typeface="MS Mincho" pitchFamily="49" charset="-128"/>
              <a:cs typeface="Arial" pitchFamily="34" charset="0"/>
            </a:endParaRPr>
          </a:p>
          <a:p>
            <a:pPr algn="r"/>
            <a:r>
              <a:rPr lang="en-US" altLang="ja-JP" sz="2400" b="1" dirty="0">
                <a:solidFill>
                  <a:schemeClr val="accent3">
                    <a:lumMod val="75000"/>
                  </a:schemeClr>
                </a:solidFill>
                <a:latin typeface="+mn-lt"/>
                <a:ea typeface="MS Mincho" pitchFamily="49" charset="-128"/>
                <a:cs typeface="Arial" pitchFamily="34" charset="0"/>
              </a:rPr>
              <a:t>    </a:t>
            </a:r>
            <a:endParaRPr lang="en-US" altLang="ja-JP" sz="2400" b="1" dirty="0" smtClean="0">
              <a:solidFill>
                <a:schemeClr val="accent3">
                  <a:lumMod val="75000"/>
                </a:schemeClr>
              </a:solidFill>
              <a:latin typeface="+mn-lt"/>
              <a:ea typeface="MS Mincho" pitchFamily="49" charset="-128"/>
              <a:cs typeface="Arial" pitchFamily="34" charset="0"/>
            </a:endParaRPr>
          </a:p>
          <a:p>
            <a:pPr algn="r"/>
            <a:r>
              <a:rPr lang="en-US" altLang="ja-JP" b="1" dirty="0" smtClean="0">
                <a:solidFill>
                  <a:schemeClr val="accent3">
                    <a:lumMod val="75000"/>
                  </a:schemeClr>
                </a:solidFill>
                <a:latin typeface="+mn-lt"/>
                <a:ea typeface="MS Mincho" pitchFamily="49" charset="-128"/>
                <a:cs typeface="Arial" pitchFamily="34" charset="0"/>
              </a:rPr>
              <a:t>	</a:t>
            </a:r>
            <a:r>
              <a:rPr lang="en-US" altLang="ja-JP" sz="2000" b="1" dirty="0" smtClean="0">
                <a:solidFill>
                  <a:schemeClr val="accent3">
                    <a:lumMod val="75000"/>
                  </a:schemeClr>
                </a:solidFill>
                <a:latin typeface="+mn-lt"/>
                <a:ea typeface="MS Mincho" pitchFamily="49" charset="-128"/>
                <a:cs typeface="Arial" pitchFamily="34" charset="0"/>
              </a:rPr>
              <a:t>Obstruction</a:t>
            </a:r>
            <a:endParaRPr lang="en-US" sz="3600" b="1" dirty="0">
              <a:solidFill>
                <a:schemeClr val="accent3">
                  <a:lumMod val="75000"/>
                </a:schemeClr>
              </a:solidFill>
              <a:latin typeface="+mn-lt"/>
              <a:cs typeface="Arial" pitchFamily="34" charset="0"/>
            </a:endParaRPr>
          </a:p>
        </p:txBody>
      </p:sp>
      <p:sp>
        <p:nvSpPr>
          <p:cNvPr id="51" name="Rectangle 4"/>
          <p:cNvSpPr>
            <a:spLocks noChangeArrowheads="1"/>
          </p:cNvSpPr>
          <p:nvPr/>
        </p:nvSpPr>
        <p:spPr bwMode="auto">
          <a:xfrm>
            <a:off x="4681898" y="1763556"/>
            <a:ext cx="2024062" cy="4400550"/>
          </a:xfrm>
          <a:prstGeom prst="rect">
            <a:avLst/>
          </a:prstGeom>
          <a:solidFill>
            <a:srgbClr val="FFC000">
              <a:alpha val="38823"/>
            </a:srgbClr>
          </a:solidFill>
          <a:ln w="9525">
            <a:noFill/>
            <a:miter lim="800000"/>
            <a:headEnd/>
            <a:tailEnd/>
          </a:ln>
        </p:spPr>
        <p:txBody>
          <a:bodyPr wrap="none" anchor="ctr"/>
          <a:lstStyle/>
          <a:p>
            <a:endParaRPr lang="en-US"/>
          </a:p>
        </p:txBody>
      </p:sp>
      <p:sp>
        <p:nvSpPr>
          <p:cNvPr id="52" name="Rectangle 4"/>
          <p:cNvSpPr>
            <a:spLocks noChangeArrowheads="1"/>
          </p:cNvSpPr>
          <p:nvPr/>
        </p:nvSpPr>
        <p:spPr bwMode="auto">
          <a:xfrm>
            <a:off x="6708718" y="1737636"/>
            <a:ext cx="2162724" cy="4400550"/>
          </a:xfrm>
          <a:prstGeom prst="rect">
            <a:avLst/>
          </a:prstGeom>
          <a:solidFill>
            <a:srgbClr val="FAF532">
              <a:alpha val="30980"/>
            </a:srgbClr>
          </a:solidFill>
          <a:ln w="9525">
            <a:noFill/>
            <a:miter lim="800000"/>
            <a:headEnd/>
            <a:tailEnd/>
          </a:ln>
        </p:spPr>
        <p:txBody>
          <a:bodyPr wrap="none" anchor="ctr"/>
          <a:lstStyle/>
          <a:p>
            <a:endParaRPr lang="en-US"/>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1" grpId="0" animBg="1"/>
      <p:bldP spid="5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6" name="Title 1"/>
          <p:cNvSpPr>
            <a:spLocks noGrp="1"/>
          </p:cNvSpPr>
          <p:nvPr>
            <p:ph type="title"/>
          </p:nvPr>
        </p:nvSpPr>
        <p:spPr>
          <a:xfrm>
            <a:off x="915367" y="260648"/>
            <a:ext cx="7185025" cy="762000"/>
          </a:xfrm>
        </p:spPr>
        <p:txBody>
          <a:bodyPr/>
          <a:lstStyle/>
          <a:p>
            <a:pPr eaLnBrk="1" hangingPunct="1"/>
            <a:r>
              <a:rPr lang="es-ES" sz="4400" b="0" kern="1200" dirty="0" err="1" smtClean="0">
                <a:solidFill>
                  <a:schemeClr val="accent5">
                    <a:lumMod val="25000"/>
                  </a:schemeClr>
                </a:solidFill>
                <a:latin typeface="Tahoma" pitchFamily="34" charset="0"/>
              </a:rPr>
              <a:t>Conclusions</a:t>
            </a:r>
            <a:r>
              <a:rPr lang="es-ES" sz="4400" kern="1200" dirty="0" smtClean="0">
                <a:solidFill>
                  <a:schemeClr val="accent5">
                    <a:lumMod val="25000"/>
                  </a:schemeClr>
                </a:solidFill>
                <a:latin typeface="Tahoma" pitchFamily="34" charset="0"/>
              </a:rPr>
              <a:t> </a:t>
            </a:r>
            <a:r>
              <a:rPr lang="nb-NO" sz="4400" dirty="0" smtClean="0"/>
              <a:t>  </a:t>
            </a:r>
            <a:r>
              <a:rPr lang="en-GB" sz="3600" dirty="0" smtClean="0"/>
              <a:t/>
            </a:r>
            <a:br>
              <a:rPr lang="en-GB" sz="3600" dirty="0" smtClean="0"/>
            </a:br>
            <a:endParaRPr lang="nb-NO" dirty="0" smtClean="0"/>
          </a:p>
        </p:txBody>
      </p:sp>
      <p:sp>
        <p:nvSpPr>
          <p:cNvPr id="129027" name="Content Placeholder 3"/>
          <p:cNvSpPr>
            <a:spLocks noGrp="1"/>
          </p:cNvSpPr>
          <p:nvPr>
            <p:ph idx="1"/>
          </p:nvPr>
        </p:nvSpPr>
        <p:spPr>
          <a:xfrm>
            <a:off x="358774" y="1052736"/>
            <a:ext cx="8173665" cy="3830638"/>
          </a:xfrm>
        </p:spPr>
        <p:txBody>
          <a:bodyPr/>
          <a:lstStyle/>
          <a:p>
            <a:pPr marL="365125" indent="-255588" eaLnBrk="1" hangingPunct="1">
              <a:lnSpc>
                <a:spcPct val="80000"/>
              </a:lnSpc>
              <a:buFont typeface="Wingdings" pitchFamily="-65" charset="2"/>
              <a:buChar char="§"/>
            </a:pPr>
            <a:endParaRPr lang="en-GB" sz="1800" dirty="0" smtClean="0"/>
          </a:p>
          <a:p>
            <a:pPr marL="365125" indent="-255588" eaLnBrk="1" hangingPunct="1">
              <a:lnSpc>
                <a:spcPct val="80000"/>
              </a:lnSpc>
              <a:buFont typeface="Wingdings" pitchFamily="-65" charset="2"/>
              <a:buChar char="§"/>
            </a:pPr>
            <a:r>
              <a:rPr lang="en-GB" sz="2000" dirty="0" smtClean="0"/>
              <a:t>COPD is a slowly progressing disease which is often unrecognised until it is clinically apparent and moderately advanced.</a:t>
            </a:r>
          </a:p>
          <a:p>
            <a:pPr marL="365125" indent="-255588" eaLnBrk="1" hangingPunct="1">
              <a:lnSpc>
                <a:spcPct val="80000"/>
              </a:lnSpc>
              <a:buFont typeface="Wingdings" pitchFamily="-65" charset="2"/>
              <a:buChar char="§"/>
            </a:pPr>
            <a:endParaRPr lang="en-GB" sz="2000" dirty="0" smtClean="0"/>
          </a:p>
          <a:p>
            <a:pPr marL="365125" indent="-255588" eaLnBrk="1" hangingPunct="1">
              <a:lnSpc>
                <a:spcPct val="80000"/>
              </a:lnSpc>
              <a:buFont typeface="Wingdings" pitchFamily="-65" charset="2"/>
              <a:buChar char="§"/>
            </a:pPr>
            <a:r>
              <a:rPr lang="en-GB" sz="2000" dirty="0" smtClean="0"/>
              <a:t>What to look for: Fatigue, dyspnoea, “smokers cough”, chronic cough, sputum production, wheezing                     </a:t>
            </a:r>
          </a:p>
          <a:p>
            <a:pPr marL="365125" indent="-255588" eaLnBrk="1" hangingPunct="1">
              <a:lnSpc>
                <a:spcPct val="80000"/>
              </a:lnSpc>
              <a:buFont typeface="Times" pitchFamily="-65" charset="0"/>
              <a:buNone/>
            </a:pPr>
            <a:r>
              <a:rPr lang="en-GB" sz="2000" dirty="0" smtClean="0"/>
              <a:t>	   - people do not see the doctor for this</a:t>
            </a:r>
          </a:p>
          <a:p>
            <a:pPr marL="365125" indent="-255588" eaLnBrk="1" hangingPunct="1">
              <a:lnSpc>
                <a:spcPct val="80000"/>
              </a:lnSpc>
              <a:buFont typeface="Wingdings" pitchFamily="-65" charset="2"/>
              <a:buChar char="§"/>
            </a:pPr>
            <a:endParaRPr lang="en-GB" sz="2000" dirty="0" smtClean="0"/>
          </a:p>
          <a:p>
            <a:pPr marL="365125" indent="-255588" eaLnBrk="1" hangingPunct="1">
              <a:lnSpc>
                <a:spcPct val="80000"/>
              </a:lnSpc>
              <a:buFont typeface="Wingdings" pitchFamily="-65" charset="2"/>
              <a:buChar char="§"/>
            </a:pPr>
            <a:r>
              <a:rPr lang="en-GB" sz="2000" dirty="0" smtClean="0"/>
              <a:t>We need a </a:t>
            </a:r>
            <a:r>
              <a:rPr lang="en-GB" sz="2000" dirty="0" err="1" smtClean="0"/>
              <a:t>Spirometer</a:t>
            </a:r>
            <a:r>
              <a:rPr lang="en-GB" sz="2000" dirty="0" smtClean="0"/>
              <a:t> to confirm the diagnosis and assess severity</a:t>
            </a:r>
          </a:p>
          <a:p>
            <a:pPr marL="365125" indent="-255588" eaLnBrk="1" hangingPunct="1">
              <a:lnSpc>
                <a:spcPct val="80000"/>
              </a:lnSpc>
              <a:buFont typeface="Wingdings" pitchFamily="-65" charset="2"/>
              <a:buChar char="§"/>
            </a:pPr>
            <a:endParaRPr lang="en-GB" sz="2000" dirty="0" smtClean="0"/>
          </a:p>
          <a:p>
            <a:pPr marL="365125" indent="-255588" eaLnBrk="1" hangingPunct="1">
              <a:lnSpc>
                <a:spcPct val="80000"/>
              </a:lnSpc>
              <a:buFont typeface="Wingdings" pitchFamily="-65" charset="2"/>
              <a:buChar char="§"/>
            </a:pPr>
            <a:r>
              <a:rPr lang="en-US" sz="2000" dirty="0" smtClean="0"/>
              <a:t>The public health message is that chronic cough and sputum are not normal - their presence should trigger a search for underlying cause(s).</a:t>
            </a:r>
          </a:p>
          <a:p>
            <a:pPr marL="365125" indent="-255588" eaLnBrk="1" hangingPunct="1">
              <a:lnSpc>
                <a:spcPct val="80000"/>
              </a:lnSpc>
              <a:buFont typeface="Wingdings" pitchFamily="-65" charset="2"/>
              <a:buChar char="§"/>
            </a:pPr>
            <a:endParaRPr lang="en-US" sz="1800" dirty="0" smtClean="0"/>
          </a:p>
          <a:p>
            <a:pPr marL="365125" indent="-255588" eaLnBrk="1" hangingPunct="1">
              <a:lnSpc>
                <a:spcPct val="80000"/>
              </a:lnSpc>
              <a:buFont typeface="Wingdings" pitchFamily="-65" charset="2"/>
              <a:buChar char="§"/>
            </a:pPr>
            <a:r>
              <a:rPr lang="en-US" sz="2000" dirty="0" smtClean="0"/>
              <a:t>Early intervention will help to preserve lung function which in turn will reduce the risk of COPD exacerbations</a:t>
            </a:r>
          </a:p>
          <a:p>
            <a:pPr marL="365125" indent="-255588" eaLnBrk="1" hangingPunct="1">
              <a:lnSpc>
                <a:spcPct val="80000"/>
              </a:lnSpc>
              <a:buFont typeface="Wingdings" pitchFamily="-65" charset="2"/>
              <a:buChar char="§"/>
            </a:pPr>
            <a:endParaRPr lang="en-US" sz="2000" dirty="0" smtClean="0">
              <a:solidFill>
                <a:srgbClr val="606060"/>
              </a:solidFill>
            </a:endParaRPr>
          </a:p>
          <a:p>
            <a:pPr marL="365125" indent="-255588" eaLnBrk="1" hangingPunct="1">
              <a:lnSpc>
                <a:spcPct val="80000"/>
              </a:lnSpc>
              <a:buFont typeface="Wingdings" pitchFamily="-65" charset="2"/>
              <a:buChar char="§"/>
            </a:pPr>
            <a:r>
              <a:rPr lang="en-US" sz="2000" dirty="0" smtClean="0"/>
              <a:t>Earlier diagnosis would enable healthcare workers to encourage smoking cessation</a:t>
            </a:r>
            <a:endParaRPr lang="nb-NO" sz="2000" dirty="0" smtClean="0">
              <a:solidFill>
                <a:srgbClr val="606060"/>
              </a:solidFill>
            </a:endParaRPr>
          </a:p>
        </p:txBody>
      </p:sp>
      <p:pic>
        <p:nvPicPr>
          <p:cNvPr id="129028" name="Picture 4" descr="logoipcrg corner"/>
          <p:cNvPicPr>
            <a:picLocks noChangeAspect="1" noChangeArrowheads="1"/>
          </p:cNvPicPr>
          <p:nvPr/>
        </p:nvPicPr>
        <p:blipFill>
          <a:blip r:embed="rId3" cstate="print"/>
          <a:srcRect r="22231" b="14873"/>
          <a:stretch>
            <a:fillRect/>
          </a:stretch>
        </p:blipFill>
        <p:spPr bwMode="auto">
          <a:xfrm>
            <a:off x="8172450" y="260350"/>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930910" y="2420888"/>
            <a:ext cx="7529522" cy="2571768"/>
          </a:xfrm>
        </p:spPr>
        <p:txBody>
          <a:bodyPr/>
          <a:lstStyle/>
          <a:p>
            <a:r>
              <a:rPr lang="en-GB" sz="2400" dirty="0" smtClean="0"/>
              <a:t/>
            </a:r>
            <a:br>
              <a:rPr lang="en-GB" sz="2400" dirty="0" smtClean="0"/>
            </a:br>
            <a:r>
              <a:rPr lang="en-GB" sz="3200" dirty="0" smtClean="0"/>
              <a:t/>
            </a:r>
            <a:br>
              <a:rPr lang="en-GB" sz="3200" dirty="0" smtClean="0"/>
            </a:br>
            <a:r>
              <a:rPr lang="en-GB" sz="3200" dirty="0" smtClean="0"/>
              <a:t/>
            </a:r>
            <a:br>
              <a:rPr lang="en-GB" sz="3200" dirty="0" smtClean="0"/>
            </a:br>
            <a:r>
              <a:rPr lang="en-GB" sz="3200" dirty="0" smtClean="0"/>
              <a:t> </a:t>
            </a:r>
            <a:r>
              <a:rPr lang="en-GB" sz="3200" dirty="0" err="1" smtClean="0"/>
              <a:t>Assesment</a:t>
            </a:r>
            <a:r>
              <a:rPr lang="en-GB" sz="3200" dirty="0" smtClean="0"/>
              <a:t> and </a:t>
            </a:r>
            <a:r>
              <a:rPr lang="en-GB" sz="3200" dirty="0" err="1" smtClean="0"/>
              <a:t>clasification</a:t>
            </a:r>
            <a:r>
              <a:rPr lang="en-GB" sz="3200" dirty="0" smtClean="0"/>
              <a:t> of COPD patient </a:t>
            </a:r>
            <a:br>
              <a:rPr lang="en-GB" sz="3200" dirty="0" smtClean="0"/>
            </a:br>
            <a:endParaRPr lang="en-US" sz="3200" dirty="0"/>
          </a:p>
        </p:txBody>
      </p:sp>
      <p:sp>
        <p:nvSpPr>
          <p:cNvPr id="4" name="CasetăText 3"/>
          <p:cNvSpPr txBox="1"/>
          <p:nvPr/>
        </p:nvSpPr>
        <p:spPr>
          <a:xfrm>
            <a:off x="1214414" y="3929066"/>
            <a:ext cx="184731" cy="461665"/>
          </a:xfrm>
          <a:prstGeom prst="rect">
            <a:avLst/>
          </a:prstGeom>
          <a:noFill/>
        </p:spPr>
        <p:txBody>
          <a:bodyPr wrap="none" rtlCol="0">
            <a:spAutoFit/>
          </a:bodyPr>
          <a:lstStyle/>
          <a:p>
            <a:endParaRPr lang="en-US" dirty="0"/>
          </a:p>
        </p:txBody>
      </p:sp>
      <p:sp>
        <p:nvSpPr>
          <p:cNvPr id="5" name="Rectangle 3"/>
          <p:cNvSpPr>
            <a:spLocks noGrp="1" noChangeArrowheads="1"/>
          </p:cNvSpPr>
          <p:nvPr>
            <p:ph type="subTitle" idx="1"/>
          </p:nvPr>
        </p:nvSpPr>
        <p:spPr>
          <a:xfrm>
            <a:off x="1115616" y="5229200"/>
            <a:ext cx="6400800" cy="609600"/>
          </a:xfrm>
        </p:spPr>
        <p:txBody>
          <a:bodyPr/>
          <a:lstStyle/>
          <a:p>
            <a:pPr eaLnBrk="1" hangingPunct="1"/>
            <a:r>
              <a:rPr lang="es-ES" dirty="0" err="1" smtClean="0"/>
              <a:t>Ioanna</a:t>
            </a:r>
            <a:r>
              <a:rPr lang="es-ES" dirty="0" smtClean="0"/>
              <a:t> </a:t>
            </a:r>
            <a:r>
              <a:rPr lang="es-ES" dirty="0" err="1" smtClean="0"/>
              <a:t>Tsiligianni</a:t>
            </a:r>
            <a:r>
              <a:rPr lang="es-ES" dirty="0" smtClean="0"/>
              <a:t> / Miguel Roman </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508105"/>
          </a:xfrm>
          <a:prstGeom prst="rect">
            <a:avLst/>
          </a:prstGeom>
          <a:noFill/>
          <a:ln w="9525">
            <a:noFill/>
            <a:miter lim="800000"/>
            <a:headEnd/>
            <a:tailEnd/>
          </a:ln>
        </p:spPr>
        <p:txBody>
          <a:bodyPr>
            <a:spAutoFit/>
          </a:bodyPr>
          <a:lstStyle/>
          <a:p>
            <a:r>
              <a:rPr lang="en-US" dirty="0">
                <a:solidFill>
                  <a:schemeClr val="accent5">
                    <a:lumMod val="25000"/>
                  </a:schemeClr>
                </a:solidFill>
                <a:latin typeface="Tahoma" pitchFamily="34" charset="0"/>
              </a:rPr>
              <a:t>Global Strategy for Diagnosis, Management and Prevention of </a:t>
            </a:r>
            <a:r>
              <a:rPr lang="en-US" dirty="0" smtClean="0">
                <a:solidFill>
                  <a:schemeClr val="accent5">
                    <a:lumMod val="25000"/>
                  </a:schemeClr>
                </a:solidFill>
                <a:latin typeface="Tahoma" pitchFamily="34" charset="0"/>
              </a:rPr>
              <a:t>COPD. Updated 2011</a:t>
            </a:r>
            <a:endParaRPr lang="en-US" dirty="0">
              <a:solidFill>
                <a:schemeClr val="accent5">
                  <a:lumMod val="25000"/>
                </a:schemeClr>
              </a:solidFill>
              <a:latin typeface="Tahoma" pitchFamily="34" charset="0"/>
            </a:endParaRPr>
          </a:p>
          <a:p>
            <a:r>
              <a:rPr lang="en-US" sz="4400" dirty="0" smtClean="0">
                <a:solidFill>
                  <a:schemeClr val="accent5">
                    <a:lumMod val="25000"/>
                  </a:schemeClr>
                </a:solidFill>
                <a:latin typeface="Tahoma" pitchFamily="34" charset="0"/>
              </a:rPr>
              <a:t>COPD </a:t>
            </a:r>
            <a:r>
              <a:rPr lang="en-US" sz="4400" dirty="0" err="1" smtClean="0">
                <a:solidFill>
                  <a:schemeClr val="accent5">
                    <a:lumMod val="25000"/>
                  </a:schemeClr>
                </a:solidFill>
                <a:latin typeface="Tahoma" pitchFamily="34" charset="0"/>
              </a:rPr>
              <a:t>Assesment</a:t>
            </a:r>
            <a:endParaRPr lang="en-US" sz="4400"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322" name="Rectangle 1"/>
          <p:cNvSpPr/>
          <p:nvPr/>
        </p:nvSpPr>
        <p:spPr>
          <a:xfrm>
            <a:off x="421704" y="1969090"/>
            <a:ext cx="8686800" cy="4124206"/>
          </a:xfrm>
          <a:prstGeom prst="rect">
            <a:avLst/>
          </a:prstGeom>
        </p:spPr>
        <p:txBody>
          <a:bodyPr>
            <a:spAutoFit/>
          </a:bodyPr>
          <a:lstStyle/>
          <a:p>
            <a:pPr>
              <a:spcBef>
                <a:spcPts val="1200"/>
              </a:spcBef>
              <a:defRPr/>
            </a:pPr>
            <a:r>
              <a:rPr lang="en-US" sz="2800" dirty="0">
                <a:latin typeface="Tahoma"/>
                <a:ea typeface="ＭＳ Ｐゴシック" charset="0"/>
                <a:cs typeface="Tahoma"/>
              </a:rPr>
              <a:t>Determine the severity of the disease, its impact on the patient’s health status and the risk of future events (for example exacerbations) to guide therapy.  Consider the following aspects of the disease separately: </a:t>
            </a:r>
          </a:p>
          <a:p>
            <a:pPr marL="342900" indent="63500">
              <a:spcBef>
                <a:spcPts val="1200"/>
              </a:spcBef>
              <a:buClr>
                <a:srgbClr val="00FF00"/>
              </a:buClr>
              <a:buFont typeface="Wingdings" charset="2"/>
              <a:buChar char="§"/>
              <a:defRPr/>
            </a:pPr>
            <a:r>
              <a:rPr lang="en-US" sz="2800" dirty="0">
                <a:latin typeface="Tahoma"/>
                <a:ea typeface="ＭＳ Ｐゴシック" charset="0"/>
                <a:cs typeface="Tahoma"/>
              </a:rPr>
              <a:t>  </a:t>
            </a:r>
            <a:r>
              <a:rPr lang="en-US" sz="2800" dirty="0" smtClean="0">
                <a:latin typeface="Tahoma"/>
                <a:ea typeface="ＭＳ Ｐゴシック" charset="0"/>
                <a:cs typeface="Tahoma"/>
              </a:rPr>
              <a:t>severity </a:t>
            </a:r>
            <a:r>
              <a:rPr lang="en-US" sz="2800" dirty="0">
                <a:latin typeface="Tahoma"/>
                <a:ea typeface="ＭＳ Ｐゴシック" charset="0"/>
                <a:cs typeface="Tahoma"/>
              </a:rPr>
              <a:t>of the </a:t>
            </a:r>
            <a:r>
              <a:rPr lang="en-US" sz="2800" dirty="0" err="1">
                <a:latin typeface="Tahoma"/>
                <a:ea typeface="ＭＳ Ｐゴシック" charset="0"/>
                <a:cs typeface="Tahoma"/>
              </a:rPr>
              <a:t>spirometric</a:t>
            </a:r>
            <a:r>
              <a:rPr lang="en-US" sz="2800" dirty="0">
                <a:latin typeface="Tahoma"/>
                <a:ea typeface="ＭＳ Ｐゴシック" charset="0"/>
                <a:cs typeface="Tahoma"/>
              </a:rPr>
              <a:t> </a:t>
            </a:r>
            <a:r>
              <a:rPr lang="en-US" sz="2800" dirty="0" smtClean="0">
                <a:latin typeface="Tahoma"/>
                <a:ea typeface="ＭＳ Ｐゴシック" charset="0"/>
                <a:cs typeface="Tahoma"/>
              </a:rPr>
              <a:t>abnormality</a:t>
            </a:r>
          </a:p>
          <a:p>
            <a:pPr marL="342900" indent="-4763">
              <a:buClr>
                <a:srgbClr val="00FF00"/>
              </a:buClr>
              <a:buFont typeface="Wingdings" charset="2"/>
              <a:buChar char="§"/>
              <a:defRPr/>
            </a:pPr>
            <a:r>
              <a:rPr lang="en-US" sz="2800" dirty="0" smtClean="0">
                <a:latin typeface="Tahoma"/>
                <a:ea typeface="ＭＳ Ｐゴシック" charset="0"/>
                <a:cs typeface="Tahoma"/>
              </a:rPr>
              <a:t>  current level of patient’s symptoms</a:t>
            </a:r>
            <a:endParaRPr lang="en-US" sz="2800" dirty="0">
              <a:latin typeface="Tahoma"/>
              <a:ea typeface="ＭＳ Ｐゴシック" charset="0"/>
              <a:cs typeface="Tahoma"/>
            </a:endParaRPr>
          </a:p>
          <a:p>
            <a:pPr marL="342900" indent="-4763">
              <a:buClr>
                <a:srgbClr val="00FF00"/>
              </a:buClr>
              <a:buFont typeface="Wingdings" charset="2"/>
              <a:buChar char="§"/>
              <a:defRPr/>
            </a:pPr>
            <a:r>
              <a:rPr lang="en-US" sz="2800" dirty="0">
                <a:latin typeface="Tahoma"/>
                <a:ea typeface="ＭＳ Ｐゴシック" charset="0"/>
                <a:cs typeface="Tahoma"/>
              </a:rPr>
              <a:t>  frequency of exacerbations </a:t>
            </a:r>
          </a:p>
          <a:p>
            <a:pPr marL="342900" indent="-4763">
              <a:buClr>
                <a:srgbClr val="00FF00"/>
              </a:buClr>
              <a:buFont typeface="Wingdings" charset="2"/>
              <a:buChar char="§"/>
              <a:defRPr/>
            </a:pPr>
            <a:r>
              <a:rPr lang="en-US" sz="2800" dirty="0">
                <a:latin typeface="Tahoma"/>
                <a:ea typeface="ＭＳ Ｐゴシック" charset="0"/>
                <a:cs typeface="Tahoma"/>
              </a:rPr>
              <a:t>  presence of comorbidities. </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2988" y="0"/>
            <a:ext cx="6672262" cy="1500188"/>
          </a:xfrm>
        </p:spPr>
        <p:txBody>
          <a:bodyPr/>
          <a:lstStyle/>
          <a:p>
            <a:pPr eaLnBrk="1" hangingPunct="1"/>
            <a:r>
              <a:rPr lang="en-GB" sz="3600" b="0" dirty="0" smtClean="0">
                <a:solidFill>
                  <a:srgbClr val="000000"/>
                </a:solidFill>
              </a:rPr>
              <a:t>Patients underestimate their condition </a:t>
            </a:r>
          </a:p>
        </p:txBody>
      </p:sp>
      <p:sp>
        <p:nvSpPr>
          <p:cNvPr id="6147" name="Content Placeholder 5"/>
          <p:cNvSpPr>
            <a:spLocks noGrp="1"/>
          </p:cNvSpPr>
          <p:nvPr>
            <p:ph idx="1"/>
          </p:nvPr>
        </p:nvSpPr>
        <p:spPr>
          <a:xfrm>
            <a:off x="357188" y="1117600"/>
            <a:ext cx="8643937" cy="4311650"/>
          </a:xfrm>
        </p:spPr>
        <p:txBody>
          <a:bodyPr/>
          <a:lstStyle/>
          <a:p>
            <a:pPr eaLnBrk="1" hangingPunct="1">
              <a:buFontTx/>
              <a:buNone/>
            </a:pPr>
            <a:r>
              <a:rPr lang="en-AU" sz="2800" dirty="0" smtClean="0">
                <a:latin typeface="Tahoma" pitchFamily="34" charset="0"/>
                <a:ea typeface="Tahoma" pitchFamily="34" charset="0"/>
                <a:cs typeface="Tahoma" pitchFamily="34" charset="0"/>
              </a:rPr>
              <a:t>Data from the Impact of COPD in Europe and North America</a:t>
            </a:r>
          </a:p>
          <a:p>
            <a:pPr eaLnBrk="1" hangingPunct="1">
              <a:spcBef>
                <a:spcPct val="0"/>
              </a:spcBef>
              <a:buFontTx/>
              <a:buNone/>
            </a:pPr>
            <a:r>
              <a:rPr lang="en-AU" sz="2800" dirty="0" smtClean="0">
                <a:latin typeface="Tahoma" pitchFamily="34" charset="0"/>
                <a:ea typeface="Tahoma" pitchFamily="34" charset="0"/>
                <a:cs typeface="Tahoma" pitchFamily="34" charset="0"/>
              </a:rPr>
              <a:t>in 2000 Study</a:t>
            </a:r>
            <a:r>
              <a:rPr lang="en-AU" sz="2800" baseline="30000" dirty="0" smtClean="0">
                <a:latin typeface="Tahoma" pitchFamily="34" charset="0"/>
                <a:ea typeface="Tahoma" pitchFamily="34" charset="0"/>
                <a:cs typeface="Tahoma" pitchFamily="34" charset="0"/>
              </a:rPr>
              <a:t>1</a:t>
            </a:r>
            <a:r>
              <a:rPr lang="en-AU" sz="2800" dirty="0" smtClean="0">
                <a:latin typeface="Tahoma" pitchFamily="34" charset="0"/>
                <a:ea typeface="Tahoma" pitchFamily="34" charset="0"/>
                <a:cs typeface="Tahoma" pitchFamily="34" charset="0"/>
              </a:rPr>
              <a:t> (n=3265) showed: </a:t>
            </a:r>
            <a:endParaRPr lang="en-GB" sz="2800" dirty="0" smtClean="0">
              <a:latin typeface="Tahoma" pitchFamily="34" charset="0"/>
              <a:ea typeface="Tahoma" pitchFamily="34" charset="0"/>
              <a:cs typeface="Tahoma" pitchFamily="34" charset="0"/>
            </a:endParaRPr>
          </a:p>
          <a:p>
            <a:pPr eaLnBrk="1" hangingPunct="1"/>
            <a:r>
              <a:rPr lang="en-GB" sz="2800" dirty="0" smtClean="0">
                <a:latin typeface="Tahoma" pitchFamily="34" charset="0"/>
                <a:ea typeface="Tahoma" pitchFamily="34" charset="0"/>
                <a:cs typeface="Tahoma" pitchFamily="34" charset="0"/>
              </a:rPr>
              <a:t>Of those too breathless to leave the house, </a:t>
            </a:r>
            <a:r>
              <a:rPr lang="en-GB" sz="2800" dirty="0" smtClean="0">
                <a:solidFill>
                  <a:srgbClr val="C00000"/>
                </a:solidFill>
                <a:latin typeface="Tahoma" pitchFamily="34" charset="0"/>
                <a:ea typeface="Tahoma" pitchFamily="34" charset="0"/>
                <a:cs typeface="Tahoma" pitchFamily="34" charset="0"/>
              </a:rPr>
              <a:t>36%</a:t>
            </a:r>
            <a:r>
              <a:rPr lang="en-GB" sz="2800" dirty="0" smtClean="0">
                <a:latin typeface="Tahoma" pitchFamily="34" charset="0"/>
                <a:ea typeface="Tahoma" pitchFamily="34" charset="0"/>
                <a:cs typeface="Tahoma" pitchFamily="34" charset="0"/>
              </a:rPr>
              <a:t> described their condition as mild or moderate</a:t>
            </a:r>
          </a:p>
          <a:p>
            <a:pPr eaLnBrk="1" hangingPunct="1"/>
            <a:r>
              <a:rPr lang="en-GB" sz="2800" dirty="0" smtClean="0">
                <a:solidFill>
                  <a:srgbClr val="C00000"/>
                </a:solidFill>
                <a:latin typeface="Tahoma" pitchFamily="34" charset="0"/>
                <a:ea typeface="Tahoma" pitchFamily="34" charset="0"/>
                <a:cs typeface="Tahoma" pitchFamily="34" charset="0"/>
              </a:rPr>
              <a:t>60%</a:t>
            </a:r>
            <a:r>
              <a:rPr lang="en-GB" sz="2800" dirty="0" smtClean="0">
                <a:latin typeface="Tahoma" pitchFamily="34" charset="0"/>
                <a:ea typeface="Tahoma" pitchFamily="34" charset="0"/>
                <a:cs typeface="Tahoma" pitchFamily="34" charset="0"/>
              </a:rPr>
              <a:t> of those who were short of breath after walking for a few minutes on the flat described their condition as mild or moderate</a:t>
            </a:r>
          </a:p>
          <a:p>
            <a:pPr eaLnBrk="1" hangingPunct="1"/>
            <a:endParaRPr lang="en-US" sz="2800" dirty="0" smtClean="0">
              <a:latin typeface="Tahoma" pitchFamily="34" charset="0"/>
              <a:ea typeface="Tahoma" pitchFamily="34" charset="0"/>
              <a:cs typeface="Tahoma" pitchFamily="34" charset="0"/>
            </a:endParaRPr>
          </a:p>
        </p:txBody>
      </p:sp>
      <p:sp>
        <p:nvSpPr>
          <p:cNvPr id="6148" name="Text Box 4"/>
          <p:cNvSpPr txBox="1">
            <a:spLocks noChangeArrowheads="1"/>
          </p:cNvSpPr>
          <p:nvPr/>
        </p:nvSpPr>
        <p:spPr bwMode="auto">
          <a:xfrm>
            <a:off x="1946275" y="5984875"/>
            <a:ext cx="5735638" cy="400050"/>
          </a:xfrm>
          <a:prstGeom prst="rect">
            <a:avLst/>
          </a:prstGeom>
          <a:noFill/>
          <a:ln w="9525">
            <a:noFill/>
            <a:miter lim="800000"/>
            <a:headEnd/>
            <a:tailEnd/>
          </a:ln>
        </p:spPr>
        <p:txBody>
          <a:bodyPr>
            <a:spAutoFit/>
          </a:bodyPr>
          <a:lstStyle/>
          <a:p>
            <a:pPr marL="342900" indent="-342900"/>
            <a:r>
              <a:rPr lang="en-AU" sz="1000"/>
              <a:t>1. Rennard S et al. </a:t>
            </a:r>
            <a:r>
              <a:rPr lang="en-AU" sz="1000" i="1"/>
              <a:t>Eur Respir J</a:t>
            </a:r>
            <a:r>
              <a:rPr lang="en-AU" sz="1000"/>
              <a:t> 2002;20:799–805.</a:t>
            </a:r>
            <a:endParaRPr lang="en-GB" sz="1000"/>
          </a:p>
          <a:p>
            <a:pPr marL="342900" indent="-342900">
              <a:buFontTx/>
              <a:buChar char="•"/>
            </a:pPr>
            <a:endParaRPr lang="en-GB" sz="1000"/>
          </a:p>
        </p:txBody>
      </p:sp>
      <p:sp>
        <p:nvSpPr>
          <p:cNvPr id="6149" name="Rectangle 7"/>
          <p:cNvSpPr>
            <a:spLocks noChangeArrowheads="1"/>
          </p:cNvSpPr>
          <p:nvPr/>
        </p:nvSpPr>
        <p:spPr bwMode="auto">
          <a:xfrm>
            <a:off x="673100" y="2130425"/>
            <a:ext cx="7669213" cy="1944688"/>
          </a:xfrm>
          <a:prstGeom prst="rect">
            <a:avLst/>
          </a:prstGeom>
          <a:noFill/>
          <a:ln w="9525">
            <a:noFill/>
            <a:miter lim="800000"/>
            <a:headEnd/>
            <a:tailEnd/>
          </a:ln>
        </p:spPr>
        <p:txBody>
          <a:bodyPr/>
          <a:lstStyle/>
          <a:p>
            <a:pPr marL="268288" indent="-268288">
              <a:spcBef>
                <a:spcPct val="20000"/>
              </a:spcBef>
              <a:buFontTx/>
              <a:buChar char="•"/>
            </a:pPr>
            <a:endParaRPr lang="en-GB" sz="200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11560" y="260648"/>
            <a:ext cx="7273428" cy="1500187"/>
          </a:xfrm>
        </p:spPr>
        <p:txBody>
          <a:bodyPr/>
          <a:lstStyle/>
          <a:p>
            <a:pPr eaLnBrk="1" hangingPunct="1"/>
            <a:r>
              <a:rPr lang="en-US" sz="3200" b="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Need for simple tools- patients and physicians a common understanding </a:t>
            </a:r>
            <a:endParaRPr lang="en-US" sz="3200" b="0" baseline="30000" dirty="0" smtClean="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9459" name="Rectangle 3"/>
          <p:cNvSpPr>
            <a:spLocks noGrp="1" noChangeArrowheads="1"/>
          </p:cNvSpPr>
          <p:nvPr>
            <p:ph idx="1"/>
          </p:nvPr>
        </p:nvSpPr>
        <p:spPr>
          <a:xfrm>
            <a:off x="357188" y="1658466"/>
            <a:ext cx="8786812" cy="3714750"/>
          </a:xfrm>
        </p:spPr>
        <p:txBody>
          <a:bodyPr/>
          <a:lstStyle/>
          <a:p>
            <a:pPr marL="352425" indent="-352425" eaLnBrk="1" hangingPunct="1">
              <a:lnSpc>
                <a:spcPct val="90000"/>
              </a:lnSpc>
              <a:tabLst>
                <a:tab pos="0" algn="l"/>
              </a:tabLst>
            </a:pPr>
            <a:r>
              <a:rPr lang="en-US" sz="2400" dirty="0" smtClean="0">
                <a:latin typeface="Tahoma" pitchFamily="34" charset="0"/>
                <a:ea typeface="Tahoma" pitchFamily="34" charset="0"/>
                <a:cs typeface="Tahoma" pitchFamily="34" charset="0"/>
              </a:rPr>
              <a:t>Significant numbers of patients have COPD that is under-</a:t>
            </a:r>
            <a:r>
              <a:rPr lang="en-US" sz="2400" dirty="0" err="1" smtClean="0">
                <a:latin typeface="Tahoma" pitchFamily="34" charset="0"/>
                <a:ea typeface="Tahoma" pitchFamily="34" charset="0"/>
                <a:cs typeface="Tahoma" pitchFamily="34" charset="0"/>
              </a:rPr>
              <a:t>recognised</a:t>
            </a:r>
            <a:r>
              <a:rPr lang="en-US" sz="2400" dirty="0" smtClean="0">
                <a:latin typeface="Tahoma" pitchFamily="34" charset="0"/>
                <a:ea typeface="Tahoma" pitchFamily="34" charset="0"/>
                <a:cs typeface="Tahoma" pitchFamily="34" charset="0"/>
              </a:rPr>
              <a:t>, untreated and sub-optimally managed, despite widening use of spirometry</a:t>
            </a:r>
            <a:endParaRPr lang="en-US" sz="2000" dirty="0" smtClean="0">
              <a:latin typeface="Tahoma" pitchFamily="34" charset="0"/>
              <a:ea typeface="Tahoma" pitchFamily="34" charset="0"/>
              <a:cs typeface="Tahoma" pitchFamily="34" charset="0"/>
            </a:endParaRPr>
          </a:p>
          <a:p>
            <a:pPr marL="881063" lvl="1" indent="-349250" eaLnBrk="1" hangingPunct="1">
              <a:lnSpc>
                <a:spcPct val="90000"/>
              </a:lnSpc>
              <a:buClr>
                <a:srgbClr val="187AA1"/>
              </a:buClr>
              <a:buFont typeface="Verdana" pitchFamily="34" charset="0"/>
              <a:buChar char="–"/>
              <a:tabLst>
                <a:tab pos="0" algn="l"/>
              </a:tabLst>
            </a:pPr>
            <a:r>
              <a:rPr lang="en-US" sz="2000" dirty="0" smtClean="0">
                <a:latin typeface="Tahoma" pitchFamily="34" charset="0"/>
                <a:ea typeface="Tahoma" pitchFamily="34" charset="0"/>
                <a:cs typeface="Tahoma" pitchFamily="34" charset="0"/>
              </a:rPr>
              <a:t>Exacerbations occur that go unreported</a:t>
            </a:r>
            <a:endParaRPr lang="en-US" sz="2000" baseline="30000" dirty="0" smtClean="0">
              <a:latin typeface="Tahoma" pitchFamily="34" charset="0"/>
              <a:ea typeface="Tahoma" pitchFamily="34" charset="0"/>
              <a:cs typeface="Tahoma" pitchFamily="34" charset="0"/>
            </a:endParaRPr>
          </a:p>
          <a:p>
            <a:pPr marL="881063" lvl="1" indent="-349250" eaLnBrk="1" hangingPunct="1">
              <a:lnSpc>
                <a:spcPct val="90000"/>
              </a:lnSpc>
              <a:buClr>
                <a:srgbClr val="187AA1"/>
              </a:buClr>
              <a:buFont typeface="Verdana" pitchFamily="34" charset="0"/>
              <a:buChar char="–"/>
              <a:tabLst>
                <a:tab pos="0" algn="l"/>
              </a:tabLst>
            </a:pPr>
            <a:r>
              <a:rPr lang="en-US" sz="2000" dirty="0" smtClean="0">
                <a:latin typeface="Tahoma" pitchFamily="34" charset="0"/>
                <a:ea typeface="Tahoma" pitchFamily="34" charset="0"/>
                <a:cs typeface="Tahoma" pitchFamily="34" charset="0"/>
              </a:rPr>
              <a:t>Physicians in general may under-treat patients with COPD, which can lead to a poor </a:t>
            </a:r>
            <a:r>
              <a:rPr lang="en-US" sz="2000" dirty="0" err="1" smtClean="0">
                <a:latin typeface="Tahoma" pitchFamily="34" charset="0"/>
                <a:ea typeface="Tahoma" pitchFamily="34" charset="0"/>
                <a:cs typeface="Tahoma" pitchFamily="34" charset="0"/>
              </a:rPr>
              <a:t>QoL</a:t>
            </a:r>
            <a:endParaRPr lang="en-US" sz="2000" dirty="0" smtClean="0">
              <a:latin typeface="Tahoma" pitchFamily="34" charset="0"/>
              <a:ea typeface="Tahoma" pitchFamily="34" charset="0"/>
              <a:cs typeface="Tahoma" pitchFamily="34" charset="0"/>
            </a:endParaRPr>
          </a:p>
          <a:p>
            <a:pPr marL="881063" lvl="1" indent="-349250" eaLnBrk="1" hangingPunct="1">
              <a:lnSpc>
                <a:spcPct val="90000"/>
              </a:lnSpc>
              <a:buClr>
                <a:srgbClr val="187AA1"/>
              </a:buClr>
              <a:buFont typeface="Verdana" pitchFamily="34" charset="0"/>
              <a:buChar char="–"/>
              <a:tabLst>
                <a:tab pos="0" algn="l"/>
              </a:tabLst>
            </a:pPr>
            <a:r>
              <a:rPr lang="en-US" sz="2000" dirty="0" smtClean="0">
                <a:latin typeface="Tahoma" pitchFamily="34" charset="0"/>
                <a:ea typeface="Tahoma" pitchFamily="34" charset="0"/>
                <a:cs typeface="Tahoma" pitchFamily="34" charset="0"/>
              </a:rPr>
              <a:t>Patients need help and support in </a:t>
            </a:r>
            <a:r>
              <a:rPr lang="en-US" sz="2000" dirty="0" err="1" smtClean="0">
                <a:latin typeface="Tahoma" pitchFamily="34" charset="0"/>
                <a:ea typeface="Tahoma" pitchFamily="34" charset="0"/>
                <a:cs typeface="Tahoma" pitchFamily="34" charset="0"/>
              </a:rPr>
              <a:t>realising</a:t>
            </a:r>
            <a:r>
              <a:rPr lang="en-US" sz="2000" dirty="0" smtClean="0">
                <a:latin typeface="Tahoma" pitchFamily="34" charset="0"/>
                <a:ea typeface="Tahoma" pitchFamily="34" charset="0"/>
                <a:cs typeface="Tahoma" pitchFamily="34" charset="0"/>
              </a:rPr>
              <a:t> and understanding the full impact of their disease</a:t>
            </a:r>
            <a:endParaRPr lang="en-US" sz="2000" baseline="30000" dirty="0" smtClean="0">
              <a:latin typeface="Tahoma" pitchFamily="34" charset="0"/>
              <a:ea typeface="Tahoma" pitchFamily="34" charset="0"/>
              <a:cs typeface="Tahoma" pitchFamily="34" charset="0"/>
            </a:endParaRPr>
          </a:p>
          <a:p>
            <a:pPr marL="881063" lvl="1" indent="-349250" eaLnBrk="1" hangingPunct="1">
              <a:lnSpc>
                <a:spcPct val="90000"/>
              </a:lnSpc>
              <a:buClr>
                <a:srgbClr val="187AA1"/>
              </a:buClr>
              <a:buFont typeface="Verdana" pitchFamily="34" charset="0"/>
              <a:buChar char="–"/>
              <a:tabLst>
                <a:tab pos="0" algn="l"/>
              </a:tabLst>
            </a:pPr>
            <a:r>
              <a:rPr lang="en-US" sz="2000" dirty="0" smtClean="0">
                <a:latin typeface="Tahoma" pitchFamily="34" charset="0"/>
                <a:ea typeface="Tahoma" pitchFamily="34" charset="0"/>
                <a:cs typeface="Tahoma" pitchFamily="34" charset="0"/>
              </a:rPr>
              <a:t>Physicians may not fully </a:t>
            </a:r>
            <a:r>
              <a:rPr lang="en-US" sz="2000" dirty="0" err="1" smtClean="0">
                <a:latin typeface="Tahoma" pitchFamily="34" charset="0"/>
                <a:ea typeface="Tahoma" pitchFamily="34" charset="0"/>
                <a:cs typeface="Tahoma" pitchFamily="34" charset="0"/>
              </a:rPr>
              <a:t>realise</a:t>
            </a:r>
            <a:r>
              <a:rPr lang="en-US" sz="2000" dirty="0" smtClean="0">
                <a:latin typeface="Tahoma" pitchFamily="34" charset="0"/>
                <a:ea typeface="Tahoma" pitchFamily="34" charset="0"/>
                <a:cs typeface="Tahoma" pitchFamily="34" charset="0"/>
              </a:rPr>
              <a:t> the extent to which COPD is limiting a patient’s life</a:t>
            </a:r>
          </a:p>
          <a:p>
            <a:pPr marL="881063" lvl="1" indent="-349250" eaLnBrk="1" hangingPunct="1">
              <a:lnSpc>
                <a:spcPct val="90000"/>
              </a:lnSpc>
              <a:buFontTx/>
              <a:buNone/>
              <a:tabLst>
                <a:tab pos="0" algn="l"/>
              </a:tabLst>
            </a:pPr>
            <a:endParaRPr lang="en-US" sz="2000" dirty="0" smtClean="0">
              <a:latin typeface="Tahoma" pitchFamily="34" charset="0"/>
              <a:ea typeface="Tahoma" pitchFamily="34" charset="0"/>
              <a:cs typeface="Tahoma" pitchFamily="34" charset="0"/>
            </a:endParaRPr>
          </a:p>
        </p:txBody>
      </p:sp>
      <p:sp>
        <p:nvSpPr>
          <p:cNvPr id="7172" name="Rectangle 4"/>
          <p:cNvSpPr>
            <a:spLocks noChangeArrowheads="1"/>
          </p:cNvSpPr>
          <p:nvPr/>
        </p:nvSpPr>
        <p:spPr bwMode="auto">
          <a:xfrm>
            <a:off x="395288" y="5229225"/>
            <a:ext cx="8077200" cy="187325"/>
          </a:xfrm>
          <a:prstGeom prst="rect">
            <a:avLst/>
          </a:prstGeom>
          <a:noFill/>
          <a:ln w="9525">
            <a:noFill/>
            <a:miter lim="800000"/>
            <a:headEnd/>
            <a:tailEnd/>
          </a:ln>
        </p:spPr>
        <p:txBody>
          <a:bodyPr/>
          <a:lstStyle/>
          <a:p>
            <a:pPr>
              <a:lnSpc>
                <a:spcPct val="80000"/>
              </a:lnSpc>
              <a:spcBef>
                <a:spcPct val="20000"/>
              </a:spcBef>
              <a:buClr>
                <a:schemeClr val="tx1"/>
              </a:buClr>
            </a:pPr>
            <a:endParaRPr lang="fr-FR" sz="1600">
              <a:latin typeface="Tahoma" pitchFamily="34" charset="0"/>
              <a:ea typeface="Tahoma" pitchFamily="34" charset="0"/>
              <a:cs typeface="Tahoma" pitchFamily="34" charset="0"/>
            </a:endParaRPr>
          </a:p>
        </p:txBody>
      </p:sp>
      <p:sp>
        <p:nvSpPr>
          <p:cNvPr id="7174" name="Text Box 6"/>
          <p:cNvSpPr txBox="1">
            <a:spLocks noChangeArrowheads="1"/>
          </p:cNvSpPr>
          <p:nvPr/>
        </p:nvSpPr>
        <p:spPr bwMode="auto">
          <a:xfrm>
            <a:off x="467544" y="5373216"/>
            <a:ext cx="8169275" cy="701675"/>
          </a:xfrm>
          <a:prstGeom prst="rect">
            <a:avLst/>
          </a:prstGeom>
          <a:noFill/>
          <a:ln w="9525">
            <a:noFill/>
            <a:miter lim="800000"/>
            <a:headEnd/>
            <a:tailEnd/>
          </a:ln>
        </p:spPr>
        <p:txBody>
          <a:bodyPr>
            <a:spAutoFit/>
          </a:bodyPr>
          <a:lstStyle/>
          <a:p>
            <a:r>
              <a:rPr lang="en-GB" sz="2000" dirty="0">
                <a:solidFill>
                  <a:srgbClr val="A50021"/>
                </a:solidFill>
                <a:latin typeface="Tahoma" pitchFamily="34" charset="0"/>
                <a:ea typeface="Tahoma" pitchFamily="34" charset="0"/>
                <a:cs typeface="Tahoma" pitchFamily="34" charset="0"/>
              </a:rPr>
              <a:t>Simple tool are needed to achieve a mutual understanding of disease status and impact, and help to optimise disease management</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52401" y="2035001"/>
            <a:ext cx="8668072" cy="3770263"/>
          </a:xfrm>
          <a:prstGeom prst="rect">
            <a:avLst/>
          </a:prstGeom>
          <a:noFill/>
          <a:ln w="9525">
            <a:noFill/>
            <a:miter lim="800000"/>
            <a:headEnd/>
            <a:tailEnd/>
          </a:ln>
        </p:spPr>
        <p:txBody>
          <a:bodyPr wrap="square">
            <a:spAutoFit/>
          </a:bodyPr>
          <a:lstStyle/>
          <a:p>
            <a:pPr marL="463550" indent="-463550">
              <a:spcBef>
                <a:spcPts val="1800"/>
              </a:spcBef>
              <a:buClr>
                <a:srgbClr val="00FF00"/>
              </a:buClr>
              <a:buSzPct val="60000"/>
              <a:buFont typeface="Monotype Sorts"/>
              <a:buChar char="n"/>
            </a:pPr>
            <a:r>
              <a:rPr lang="en-US" sz="2800" dirty="0">
                <a:solidFill>
                  <a:srgbClr val="FF0000"/>
                </a:solidFill>
                <a:latin typeface="Tahoma" pitchFamily="34" charset="0"/>
              </a:rPr>
              <a:t>COPD, a common preventable and treatable disease, is characterized by persistent airflow limitation that is usually progressive and associated with an enhanced chronic inflammatory response in the airways and the lung to noxious particles or gases.</a:t>
            </a:r>
          </a:p>
          <a:p>
            <a:pPr marL="463550" indent="-463550">
              <a:spcBef>
                <a:spcPts val="1800"/>
              </a:spcBef>
              <a:buClr>
                <a:srgbClr val="00FF00"/>
              </a:buClr>
              <a:buSzPct val="60000"/>
              <a:buFont typeface="Monotype Sorts"/>
              <a:buChar char="n"/>
            </a:pPr>
            <a:r>
              <a:rPr lang="en-US" sz="2800" dirty="0">
                <a:solidFill>
                  <a:srgbClr val="FF0000"/>
                </a:solidFill>
                <a:latin typeface="Tahoma" pitchFamily="34" charset="0"/>
              </a:rPr>
              <a:t>Exacerbations and </a:t>
            </a:r>
            <a:r>
              <a:rPr lang="en-US" sz="2800" dirty="0" err="1">
                <a:solidFill>
                  <a:srgbClr val="FF0000"/>
                </a:solidFill>
                <a:latin typeface="Tahoma" pitchFamily="34" charset="0"/>
              </a:rPr>
              <a:t>comorbidities</a:t>
            </a:r>
            <a:r>
              <a:rPr lang="en-US" sz="2800" dirty="0">
                <a:solidFill>
                  <a:srgbClr val="FF0000"/>
                </a:solidFill>
                <a:latin typeface="Tahoma" pitchFamily="34" charset="0"/>
              </a:rPr>
              <a:t> contribute to the overall severity in individual patients.</a:t>
            </a:r>
          </a:p>
        </p:txBody>
      </p:sp>
      <p:sp>
        <p:nvSpPr>
          <p:cNvPr id="5" name="Rectangle 2"/>
          <p:cNvSpPr>
            <a:spLocks noChangeArrowheads="1"/>
          </p:cNvSpPr>
          <p:nvPr/>
        </p:nvSpPr>
        <p:spPr bwMode="auto">
          <a:xfrm>
            <a:off x="1447800" y="188640"/>
            <a:ext cx="7239000" cy="1508105"/>
          </a:xfrm>
          <a:prstGeom prst="rect">
            <a:avLst/>
          </a:prstGeom>
          <a:noFill/>
          <a:ln w="9525">
            <a:noFill/>
            <a:miter lim="800000"/>
            <a:headEnd/>
            <a:tailEnd/>
          </a:ln>
        </p:spPr>
        <p:txBody>
          <a:bodyPr>
            <a:spAutoFit/>
          </a:bodyPr>
          <a:lstStyle/>
          <a:p>
            <a:r>
              <a:rPr lang="en-US" dirty="0">
                <a:solidFill>
                  <a:schemeClr val="accent5">
                    <a:lumMod val="25000"/>
                  </a:schemeClr>
                </a:solidFill>
                <a:latin typeface="Tahoma" pitchFamily="34" charset="0"/>
              </a:rPr>
              <a:t>Global Strategy for Diagnosis, Management and Prevention of </a:t>
            </a:r>
            <a:r>
              <a:rPr lang="en-US" dirty="0" smtClean="0">
                <a:solidFill>
                  <a:schemeClr val="accent5">
                    <a:lumMod val="25000"/>
                  </a:schemeClr>
                </a:solidFill>
                <a:latin typeface="Tahoma" pitchFamily="34" charset="0"/>
              </a:rPr>
              <a:t>COPD. Updated 2011</a:t>
            </a:r>
            <a:endParaRPr lang="en-US" dirty="0">
              <a:solidFill>
                <a:schemeClr val="accent5">
                  <a:lumMod val="25000"/>
                </a:schemeClr>
              </a:solidFill>
              <a:latin typeface="Tahoma" pitchFamily="34" charset="0"/>
            </a:endParaRPr>
          </a:p>
          <a:p>
            <a:r>
              <a:rPr lang="en-US" sz="4400" dirty="0">
                <a:solidFill>
                  <a:schemeClr val="accent5">
                    <a:lumMod val="25000"/>
                  </a:schemeClr>
                </a:solidFill>
                <a:latin typeface="Tahoma" pitchFamily="34" charset="0"/>
              </a:rPr>
              <a:t>Definition of COPD</a:t>
            </a:r>
          </a:p>
        </p:txBody>
      </p:sp>
      <p:pic>
        <p:nvPicPr>
          <p:cNvPr id="6"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a:xfrm>
            <a:off x="612775" y="228600"/>
            <a:ext cx="8153400" cy="990600"/>
          </a:xfrm>
        </p:spPr>
        <p:txBody>
          <a:bodyPr/>
          <a:lstStyle/>
          <a:p>
            <a:pPr eaLnBrk="1" hangingPunct="1"/>
            <a:endParaRPr lang="el-GR" smtClean="0"/>
          </a:p>
        </p:txBody>
      </p:sp>
      <p:pic>
        <p:nvPicPr>
          <p:cNvPr id="17411" name="3 - Θέση περιεχομένου" descr="Χωρίς τίτλο2.jpg"/>
          <p:cNvPicPr>
            <a:picLocks noGrp="1" noChangeAspect="1"/>
          </p:cNvPicPr>
          <p:nvPr>
            <p:ph sz="quarter" idx="1"/>
          </p:nvPr>
        </p:nvPicPr>
        <p:blipFill>
          <a:blip r:embed="rId3" cstate="print"/>
          <a:srcRect/>
          <a:stretch>
            <a:fillRect/>
          </a:stretch>
        </p:blipFill>
        <p:spPr>
          <a:xfrm>
            <a:off x="174625" y="0"/>
            <a:ext cx="8794750" cy="6256338"/>
          </a:xfrm>
        </p:spPr>
      </p:pic>
      <p:sp>
        <p:nvSpPr>
          <p:cNvPr id="4" name="1 - Τίτλος"/>
          <p:cNvSpPr txBox="1">
            <a:spLocks/>
          </p:cNvSpPr>
          <p:nvPr/>
        </p:nvSpPr>
        <p:spPr bwMode="auto">
          <a:xfrm>
            <a:off x="457200" y="5805488"/>
            <a:ext cx="8077200" cy="1052512"/>
          </a:xfrm>
          <a:prstGeom prst="rect">
            <a:avLst/>
          </a:prstGeom>
          <a:noFill/>
          <a:ln w="9525">
            <a:noFill/>
            <a:miter lim="800000"/>
            <a:headEnd/>
            <a:tailEnd/>
          </a:ln>
        </p:spPr>
        <p:txBody>
          <a:bodyPr anchor="ctr"/>
          <a:lstStyle/>
          <a:p>
            <a:pPr eaLnBrk="0" hangingPunct="0">
              <a:defRPr/>
            </a:pPr>
            <a:r>
              <a:rPr lang="en-US" sz="1200" kern="0" dirty="0">
                <a:solidFill>
                  <a:srgbClr val="284C6A"/>
                </a:solidFill>
                <a:latin typeface="+mj-lt"/>
                <a:ea typeface="+mj-ea"/>
                <a:cs typeface="+mj-cs"/>
              </a:rPr>
              <a:t/>
            </a:r>
            <a:br>
              <a:rPr lang="en-US" sz="1200" kern="0" dirty="0">
                <a:solidFill>
                  <a:srgbClr val="284C6A"/>
                </a:solidFill>
                <a:latin typeface="+mj-lt"/>
                <a:ea typeface="+mj-ea"/>
                <a:cs typeface="+mj-cs"/>
              </a:rPr>
            </a:br>
            <a:r>
              <a:rPr lang="en-US" sz="1200" kern="0" dirty="0">
                <a:solidFill>
                  <a:srgbClr val="284C6A"/>
                </a:solidFill>
                <a:latin typeface="+mj-lt"/>
                <a:ea typeface="+mj-ea"/>
                <a:cs typeface="+mj-cs"/>
              </a:rPr>
              <a:t/>
            </a:r>
            <a:br>
              <a:rPr lang="en-US" sz="1200" kern="0" dirty="0">
                <a:solidFill>
                  <a:srgbClr val="284C6A"/>
                </a:solidFill>
                <a:latin typeface="+mj-lt"/>
                <a:ea typeface="+mj-ea"/>
                <a:cs typeface="+mj-cs"/>
              </a:rPr>
            </a:br>
            <a:r>
              <a:rPr lang="en-US" sz="1200" kern="0" dirty="0">
                <a:solidFill>
                  <a:srgbClr val="284C6A"/>
                </a:solidFill>
                <a:latin typeface="+mj-lt"/>
                <a:ea typeface="+mj-ea"/>
                <a:cs typeface="+mj-cs"/>
              </a:rPr>
              <a:t/>
            </a:r>
            <a:br>
              <a:rPr lang="en-US" sz="1200" kern="0" dirty="0">
                <a:solidFill>
                  <a:srgbClr val="284C6A"/>
                </a:solidFill>
                <a:latin typeface="+mj-lt"/>
                <a:ea typeface="+mj-ea"/>
                <a:cs typeface="+mj-cs"/>
              </a:rPr>
            </a:br>
            <a:r>
              <a:rPr lang="en-US" sz="1200" b="1" kern="0" dirty="0">
                <a:solidFill>
                  <a:srgbClr val="284C6A"/>
                </a:solidFill>
                <a:latin typeface="+mj-lt"/>
                <a:ea typeface="+mj-ea"/>
                <a:cs typeface="+mj-cs"/>
              </a:rPr>
              <a:t>IPCRG </a:t>
            </a:r>
            <a:r>
              <a:rPr lang="en-US" sz="1200" b="1" kern="0" dirty="0" err="1">
                <a:solidFill>
                  <a:srgbClr val="284C6A"/>
                </a:solidFill>
                <a:latin typeface="+mj-lt"/>
                <a:ea typeface="+mj-ea"/>
                <a:cs typeface="+mj-cs"/>
              </a:rPr>
              <a:t>Users’Guide</a:t>
            </a:r>
            <a:r>
              <a:rPr lang="en-US" sz="1200" b="1" kern="0" dirty="0">
                <a:solidFill>
                  <a:srgbClr val="284C6A"/>
                </a:solidFill>
                <a:latin typeface="+mj-lt"/>
                <a:ea typeface="+mj-ea"/>
                <a:cs typeface="+mj-cs"/>
              </a:rPr>
              <a:t> to COPD “Wellness” Tools. International Primary Care Respiratory Group. 2010</a:t>
            </a:r>
            <a:br>
              <a:rPr lang="en-US" sz="1200" b="1" kern="0" dirty="0">
                <a:solidFill>
                  <a:srgbClr val="284C6A"/>
                </a:solidFill>
                <a:latin typeface="+mj-lt"/>
                <a:ea typeface="+mj-ea"/>
                <a:cs typeface="+mj-cs"/>
              </a:rPr>
            </a:br>
            <a:r>
              <a:rPr lang="en-US" sz="1200" b="1" kern="0" dirty="0">
                <a:solidFill>
                  <a:srgbClr val="284C6A"/>
                </a:solidFill>
                <a:latin typeface="+mj-lt"/>
                <a:ea typeface="+mj-ea"/>
                <a:cs typeface="+mj-cs"/>
              </a:rPr>
              <a:t>September.</a:t>
            </a:r>
            <a:r>
              <a:rPr lang="en-US" sz="1200" kern="0" dirty="0">
                <a:solidFill>
                  <a:srgbClr val="284C6A"/>
                </a:solidFill>
                <a:latin typeface="+mj-lt"/>
                <a:ea typeface="+mj-ea"/>
                <a:cs typeface="+mj-cs"/>
              </a:rPr>
              <a:t> Cave AJ, </a:t>
            </a:r>
            <a:r>
              <a:rPr lang="en-US" sz="1200" kern="0" dirty="0" err="1">
                <a:solidFill>
                  <a:srgbClr val="284C6A"/>
                </a:solidFill>
                <a:latin typeface="+mj-lt"/>
                <a:ea typeface="+mj-ea"/>
                <a:cs typeface="+mj-cs"/>
              </a:rPr>
              <a:t>Tsiligianni</a:t>
            </a:r>
            <a:r>
              <a:rPr lang="en-US" sz="1200" kern="0" dirty="0">
                <a:solidFill>
                  <a:srgbClr val="284C6A"/>
                </a:solidFill>
                <a:latin typeface="+mj-lt"/>
                <a:ea typeface="+mj-ea"/>
                <a:cs typeface="+mj-cs"/>
              </a:rPr>
              <a:t> I, Chavannes N, </a:t>
            </a:r>
            <a:r>
              <a:rPr lang="en-US" sz="1200" kern="0" dirty="0" err="1">
                <a:solidFill>
                  <a:srgbClr val="284C6A"/>
                </a:solidFill>
                <a:latin typeface="+mj-lt"/>
                <a:ea typeface="+mj-ea"/>
                <a:cs typeface="+mj-cs"/>
              </a:rPr>
              <a:t>Correia</a:t>
            </a:r>
            <a:r>
              <a:rPr lang="en-US" sz="1200" kern="0" dirty="0">
                <a:solidFill>
                  <a:srgbClr val="284C6A"/>
                </a:solidFill>
                <a:latin typeface="+mj-lt"/>
                <a:ea typeface="+mj-ea"/>
                <a:cs typeface="+mj-cs"/>
              </a:rPr>
              <a:t> de Sousa J, </a:t>
            </a:r>
            <a:r>
              <a:rPr lang="en-US" sz="1200" kern="0" dirty="0" err="1">
                <a:solidFill>
                  <a:srgbClr val="284C6A"/>
                </a:solidFill>
                <a:latin typeface="+mj-lt"/>
                <a:ea typeface="+mj-ea"/>
                <a:cs typeface="+mj-cs"/>
              </a:rPr>
              <a:t>Yaman</a:t>
            </a:r>
            <a:r>
              <a:rPr lang="en-US" sz="1200" kern="0" dirty="0">
                <a:solidFill>
                  <a:srgbClr val="284C6A"/>
                </a:solidFill>
                <a:latin typeface="+mj-lt"/>
                <a:ea typeface="+mj-ea"/>
                <a:cs typeface="+mj-cs"/>
              </a:rPr>
              <a:t> H. Available from:</a:t>
            </a:r>
            <a:br>
              <a:rPr lang="en-US" sz="1200" kern="0" dirty="0">
                <a:solidFill>
                  <a:srgbClr val="284C6A"/>
                </a:solidFill>
                <a:latin typeface="+mj-lt"/>
                <a:ea typeface="+mj-ea"/>
                <a:cs typeface="+mj-cs"/>
              </a:rPr>
            </a:br>
            <a:r>
              <a:rPr lang="en-US" sz="1200" kern="0" dirty="0">
                <a:solidFill>
                  <a:srgbClr val="284C6A"/>
                </a:solidFill>
                <a:latin typeface="+mj-lt"/>
                <a:ea typeface="+mj-ea"/>
                <a:cs typeface="+mj-cs"/>
              </a:rPr>
              <a:t>http://www.theipcrg.org/resources/ipcrg_users_guide_to_copd_wellness_tools.pdf</a:t>
            </a:r>
            <a:endParaRPr lang="el-GR" sz="1200" kern="0" dirty="0">
              <a:solidFill>
                <a:srgbClr val="284C6A"/>
              </a:solidFill>
              <a:latin typeface="+mj-lt"/>
              <a:ea typeface="+mj-ea"/>
              <a:cs typeface="+mj-cs"/>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457200" y="0"/>
            <a:ext cx="8077200" cy="973138"/>
          </a:xfrm>
        </p:spPr>
        <p:txBody>
          <a:bodyPr/>
          <a:lstStyle/>
          <a:p>
            <a:r>
              <a:rPr lang="en-US" sz="3600" i="1" dirty="0" smtClean="0">
                <a:latin typeface="Tahoma" pitchFamily="34" charset="0"/>
                <a:cs typeface="Tahoma" pitchFamily="34" charset="0"/>
              </a:rPr>
              <a:t>COPD Assessment Test (CAT):</a:t>
            </a:r>
            <a:r>
              <a:rPr lang="en-US" sz="3600" dirty="0" smtClean="0">
                <a:latin typeface="Tahoma" pitchFamily="34" charset="0"/>
                <a:cs typeface="Tahoma" pitchFamily="34" charset="0"/>
              </a:rPr>
              <a:t>  </a:t>
            </a:r>
            <a:br>
              <a:rPr lang="en-US" sz="3600" dirty="0" smtClean="0">
                <a:latin typeface="Tahoma" pitchFamily="34" charset="0"/>
                <a:cs typeface="Tahoma" pitchFamily="34" charset="0"/>
              </a:rPr>
            </a:br>
            <a:r>
              <a:rPr lang="en-US" sz="3600" dirty="0" smtClean="0">
                <a:latin typeface="Tahoma" pitchFamily="34" charset="0"/>
                <a:cs typeface="Tahoma" pitchFamily="34" charset="0"/>
              </a:rPr>
              <a:t>http://catestonline.org</a:t>
            </a:r>
            <a:endParaRPr lang="el-GR" dirty="0" smtClean="0">
              <a:solidFill>
                <a:srgbClr val="000000"/>
              </a:solidFill>
            </a:endParaRPr>
          </a:p>
        </p:txBody>
      </p:sp>
      <p:pic>
        <p:nvPicPr>
          <p:cNvPr id="14339" name="Picture 2" descr="C:\Users\USER\Pictures\cat.jpg"/>
          <p:cNvPicPr>
            <a:picLocks noGrp="1" noChangeAspect="1" noChangeArrowheads="1"/>
          </p:cNvPicPr>
          <p:nvPr>
            <p:ph idx="1"/>
          </p:nvPr>
        </p:nvPicPr>
        <p:blipFill>
          <a:blip r:embed="rId3" cstate="print"/>
          <a:srcRect/>
          <a:stretch>
            <a:fillRect/>
          </a:stretch>
        </p:blipFill>
        <p:spPr>
          <a:xfrm>
            <a:off x="226888" y="1268239"/>
            <a:ext cx="8737600" cy="5545137"/>
          </a:xfrm>
          <a:noFill/>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1 - Τίτλος"/>
          <p:cNvSpPr>
            <a:spLocks noGrp="1"/>
          </p:cNvSpPr>
          <p:nvPr>
            <p:ph type="title"/>
          </p:nvPr>
        </p:nvSpPr>
        <p:spPr/>
        <p:txBody>
          <a:bodyPr/>
          <a:lstStyle/>
          <a:p>
            <a:endParaRPr lang="el-GR" smtClean="0"/>
          </a:p>
        </p:txBody>
      </p:sp>
      <p:pic>
        <p:nvPicPr>
          <p:cNvPr id="15363" name="Picture 2" descr="C:\Users\USER\Pictures\CAT 2.jpg"/>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815882"/>
          </a:xfrm>
          <a:prstGeom prst="rect">
            <a:avLst/>
          </a:prstGeom>
          <a:noFill/>
          <a:ln w="9525">
            <a:noFill/>
            <a:miter lim="800000"/>
            <a:headEnd/>
            <a:tailEnd/>
          </a:ln>
        </p:spPr>
        <p:txBody>
          <a:bodyPr>
            <a:spAutoFit/>
          </a:bodyPr>
          <a:lstStyle/>
          <a:p>
            <a:r>
              <a:rPr lang="en-US" sz="4400" dirty="0" smtClean="0">
                <a:solidFill>
                  <a:schemeClr val="accent5">
                    <a:lumMod val="25000"/>
                  </a:schemeClr>
                </a:solidFill>
                <a:latin typeface="Tahoma" pitchFamily="34" charset="0"/>
              </a:rPr>
              <a:t>COPD </a:t>
            </a:r>
            <a:r>
              <a:rPr lang="en-US" sz="4400" dirty="0" err="1" smtClean="0">
                <a:solidFill>
                  <a:schemeClr val="accent5">
                    <a:lumMod val="25000"/>
                  </a:schemeClr>
                </a:solidFill>
                <a:latin typeface="Tahoma" pitchFamily="34" charset="0"/>
              </a:rPr>
              <a:t>Assesment</a:t>
            </a:r>
            <a:r>
              <a:rPr lang="en-US" sz="4400" dirty="0" smtClean="0">
                <a:solidFill>
                  <a:schemeClr val="accent5">
                    <a:lumMod val="25000"/>
                  </a:schemeClr>
                </a:solidFill>
                <a:latin typeface="Tahoma" pitchFamily="34" charset="0"/>
              </a:rPr>
              <a:t>: </a:t>
            </a:r>
            <a:r>
              <a:rPr lang="en-US" sz="4400" dirty="0" smtClean="0">
                <a:latin typeface="Tahoma"/>
                <a:ea typeface="ＭＳ Ｐゴシック" charset="0"/>
                <a:cs typeface="Tahoma"/>
              </a:rPr>
              <a:t>current level of patient’s symptoms</a:t>
            </a:r>
            <a:endParaRPr lang="en-US" sz="4400" dirty="0" smtClean="0">
              <a:solidFill>
                <a:schemeClr val="accent5">
                  <a:lumMod val="25000"/>
                </a:schemeClr>
              </a:solidFill>
              <a:latin typeface="Tahoma" pitchFamily="34" charset="0"/>
            </a:endParaRPr>
          </a:p>
          <a:p>
            <a:endParaRPr lang="en-US"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4" cstate="print"/>
          <a:srcRect/>
          <a:stretch>
            <a:fillRect/>
          </a:stretch>
        </p:blipFill>
        <p:spPr bwMode="auto">
          <a:xfrm>
            <a:off x="152400" y="228600"/>
            <a:ext cx="1066800" cy="1062038"/>
          </a:xfrm>
          <a:prstGeom prst="rect">
            <a:avLst/>
          </a:prstGeom>
          <a:noFill/>
          <a:ln w="9525">
            <a:noFill/>
            <a:miter lim="800000"/>
            <a:headEnd/>
            <a:tailEnd/>
          </a:ln>
        </p:spPr>
      </p:pic>
      <p:graphicFrame>
        <p:nvGraphicFramePr>
          <p:cNvPr id="138242" name="Object 87"/>
          <p:cNvGraphicFramePr>
            <a:graphicFrameLocks noChangeAspect="1"/>
          </p:cNvGraphicFramePr>
          <p:nvPr/>
        </p:nvGraphicFramePr>
        <p:xfrm>
          <a:off x="290388" y="1916832"/>
          <a:ext cx="8674100" cy="4824536"/>
        </p:xfrm>
        <a:graphic>
          <a:graphicData uri="http://schemas.openxmlformats.org/presentationml/2006/ole">
            <p:oleObj spid="_x0000_s260103" name="Document" r:id="rId5" imgW="5943381" imgH="3149484" progId="Word.Document.12">
              <p:embed/>
            </p:oleObj>
          </a:graphicData>
        </a:graphic>
      </p:graphicFrame>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endParaRPr lang="el-GR" smtClean="0"/>
          </a:p>
        </p:txBody>
      </p:sp>
      <p:pic>
        <p:nvPicPr>
          <p:cNvPr id="13315" name="Picture 2" descr="C:\Users\USER\Pictures\CCQ.jpg"/>
          <p:cNvPicPr>
            <a:picLocks noGrp="1" noChangeAspect="1" noChangeArrowheads="1"/>
          </p:cNvPicPr>
          <p:nvPr>
            <p:ph idx="1"/>
          </p:nvPr>
        </p:nvPicPr>
        <p:blipFill>
          <a:blip r:embed="rId2" cstate="print"/>
          <a:srcRect t="10461"/>
          <a:stretch>
            <a:fillRect/>
          </a:stretch>
        </p:blipFill>
        <p:spPr>
          <a:xfrm>
            <a:off x="0" y="627310"/>
            <a:ext cx="9144000" cy="6186066"/>
          </a:xfrm>
          <a:noFill/>
        </p:spPr>
      </p:pic>
      <p:sp>
        <p:nvSpPr>
          <p:cNvPr id="4" name="3 - Ορθογώνιο"/>
          <p:cNvSpPr/>
          <p:nvPr/>
        </p:nvSpPr>
        <p:spPr>
          <a:xfrm>
            <a:off x="899592" y="0"/>
            <a:ext cx="7416824" cy="461665"/>
          </a:xfrm>
          <a:prstGeom prst="rect">
            <a:avLst/>
          </a:prstGeom>
        </p:spPr>
        <p:txBody>
          <a:bodyPr wrap="square">
            <a:spAutoFit/>
          </a:bodyPr>
          <a:lstStyle/>
          <a:p>
            <a:r>
              <a:rPr lang="en-US" dirty="0" smtClean="0">
                <a:solidFill>
                  <a:srgbClr val="FF0000"/>
                </a:solidFill>
                <a:latin typeface="Tahoma" pitchFamily="34" charset="0"/>
              </a:rPr>
              <a:t>CCQ: COPD Clinical questionnaire</a:t>
            </a:r>
            <a:endParaRPr lang="en-US" dirty="0">
              <a:solidFill>
                <a:srgbClr val="FF0000"/>
              </a:solidFill>
              <a:latin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3 - Θέση περιεχομένου" descr="Χωρίς τίτλο43.jpg"/>
          <p:cNvPicPr>
            <a:picLocks noGrp="1" noChangeAspect="1"/>
          </p:cNvPicPr>
          <p:nvPr>
            <p:ph sz="quarter" idx="1"/>
          </p:nvPr>
        </p:nvPicPr>
        <p:blipFill>
          <a:blip r:embed="rId2" cstate="print"/>
          <a:srcRect/>
          <a:stretch>
            <a:fillRect/>
          </a:stretch>
        </p:blipFill>
        <p:spPr>
          <a:xfrm>
            <a:off x="0" y="0"/>
            <a:ext cx="9144000" cy="6858000"/>
          </a:xfrm>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11560" y="332656"/>
            <a:ext cx="7185025" cy="762000"/>
          </a:xfrm>
        </p:spPr>
        <p:txBody>
          <a:bodyPr/>
          <a:lstStyle/>
          <a:p>
            <a:r>
              <a:rPr lang="en-GB" sz="4000" b="0" dirty="0" smtClean="0">
                <a:effectLst>
                  <a:outerShdw blurRad="38100" dist="38100" dir="2700000" algn="tl">
                    <a:srgbClr val="000000">
                      <a:alpha val="43137"/>
                    </a:srgbClr>
                  </a:outerShdw>
                </a:effectLst>
              </a:rPr>
              <a:t>Differences between COPD questionnaires</a:t>
            </a:r>
          </a:p>
        </p:txBody>
      </p:sp>
      <p:graphicFrame>
        <p:nvGraphicFramePr>
          <p:cNvPr id="14384" name="Group 48"/>
          <p:cNvGraphicFramePr>
            <a:graphicFrameLocks noGrp="1"/>
          </p:cNvGraphicFramePr>
          <p:nvPr>
            <p:ph idx="4294967295"/>
          </p:nvPr>
        </p:nvGraphicFramePr>
        <p:xfrm>
          <a:off x="251520" y="1988840"/>
          <a:ext cx="8640959" cy="4104455"/>
        </p:xfrm>
        <a:graphic>
          <a:graphicData uri="http://schemas.openxmlformats.org/drawingml/2006/table">
            <a:tbl>
              <a:tblPr/>
              <a:tblGrid>
                <a:gridCol w="2216453"/>
                <a:gridCol w="2141502"/>
                <a:gridCol w="2141502"/>
                <a:gridCol w="2141502"/>
              </a:tblGrid>
              <a:tr h="66572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1600" b="1" i="0" u="none" strike="noStrike" cap="none" normalizeH="0" baseline="0" dirty="0" smtClean="0">
                          <a:ln>
                            <a:noFill/>
                          </a:ln>
                          <a:solidFill>
                            <a:schemeClr val="tx1"/>
                          </a:solidFill>
                          <a:effectLst/>
                          <a:latin typeface="Arial" pitchFamily="34" charset="0"/>
                        </a:rPr>
                        <a:t>SGRQ</a:t>
                      </a:r>
                      <a:endParaRPr kumimoji="0" lang="en-GB" sz="1600" b="1" i="0" u="none" strike="noStrike" cap="none" normalizeH="0" baseline="3000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1600" b="1" i="0" u="none" strike="noStrike" cap="none" normalizeH="0" baseline="0" dirty="0" smtClean="0">
                          <a:ln>
                            <a:noFill/>
                          </a:ln>
                          <a:solidFill>
                            <a:schemeClr val="tx1"/>
                          </a:solidFill>
                          <a:effectLst/>
                          <a:latin typeface="Arial" pitchFamily="34" charset="0"/>
                        </a:rPr>
                        <a:t>MRC Dyspnoea Questionnaire</a:t>
                      </a:r>
                      <a:endParaRPr kumimoji="0" lang="en-GB" sz="1600" b="1" i="0" u="none" strike="noStrike" cap="none" normalizeH="0" baseline="3000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1600" b="1" i="0" u="none" strike="noStrike" cap="none" normalizeH="0" baseline="0" dirty="0" smtClean="0">
                          <a:ln>
                            <a:noFill/>
                          </a:ln>
                          <a:solidFill>
                            <a:schemeClr val="tx1"/>
                          </a:solidFill>
                          <a:effectLst/>
                          <a:latin typeface="Arial" pitchFamily="34" charset="0"/>
                        </a:rPr>
                        <a:t>CCQ</a:t>
                      </a:r>
                      <a:endParaRPr kumimoji="0" lang="en-GB" sz="1600" b="1" i="0" u="none" strike="noStrike" cap="none" normalizeH="0" baseline="3000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GB" sz="1600" b="1" i="0" u="none" strike="noStrike" cap="none" normalizeH="0" baseline="0" dirty="0" smtClean="0">
                          <a:ln>
                            <a:noFill/>
                          </a:ln>
                          <a:solidFill>
                            <a:schemeClr val="tx1"/>
                          </a:solidFill>
                          <a:effectLst/>
                          <a:latin typeface="Arial" pitchFamily="34" charset="0"/>
                        </a:rPr>
                        <a:t>CAT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6036">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Measures impaired health and wellbeing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Measures  dyspnoea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Measures clinical disease control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Measures holistic impact of COPD on patients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729">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dirty="0" smtClean="0">
                          <a:ln>
                            <a:noFill/>
                          </a:ln>
                          <a:solidFill>
                            <a:schemeClr val="tx1"/>
                          </a:solidFill>
                          <a:effectLst/>
                          <a:latin typeface="Arial" pitchFamily="34" charset="0"/>
                        </a:rPr>
                        <a:t>Used largely in clinical trials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GB" sz="16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Used in clinical practice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Used in clinical practice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905">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Long (76-items)</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Short (5-items)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Short (10-items)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dirty="0" smtClean="0">
                          <a:ln>
                            <a:noFill/>
                          </a:ln>
                          <a:solidFill>
                            <a:schemeClr val="tx1"/>
                          </a:solidFill>
                          <a:effectLst/>
                          <a:latin typeface="Arial" pitchFamily="34" charset="0"/>
                        </a:rPr>
                        <a:t>Short (8 items)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422">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Patient completed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Patient completed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Patient completed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Patient completed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422">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Computer required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Paper based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Paper based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Paper based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8212">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Complex to administer</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smtClean="0">
                          <a:ln>
                            <a:noFill/>
                          </a:ln>
                          <a:solidFill>
                            <a:schemeClr val="tx1"/>
                          </a:solidFill>
                          <a:effectLst/>
                          <a:latin typeface="Arial" pitchFamily="34" charset="0"/>
                        </a:rPr>
                        <a:t>Simple to administer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dirty="0" smtClean="0">
                          <a:ln>
                            <a:noFill/>
                          </a:ln>
                          <a:solidFill>
                            <a:schemeClr val="tx1"/>
                          </a:solidFill>
                          <a:effectLst/>
                          <a:latin typeface="Arial" pitchFamily="34" charset="0"/>
                        </a:rPr>
                        <a:t>Simple to administer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4625" marR="0" lvl="0" indent="-174625" algn="l" defTabSz="914400" rtl="0" eaLnBrk="1" fontAlgn="base" latinLnBrk="0" hangingPunct="1">
                        <a:lnSpc>
                          <a:spcPct val="100000"/>
                        </a:lnSpc>
                        <a:spcBef>
                          <a:spcPct val="20000"/>
                        </a:spcBef>
                        <a:spcAft>
                          <a:spcPct val="0"/>
                        </a:spcAft>
                        <a:buClr>
                          <a:schemeClr val="tx2"/>
                        </a:buClr>
                        <a:buSzTx/>
                        <a:buFontTx/>
                        <a:buChar char="•"/>
                        <a:tabLst/>
                      </a:pPr>
                      <a:r>
                        <a:rPr kumimoji="0" lang="en-GB" sz="1600" b="0" i="0" u="none" strike="noStrike" cap="none" normalizeH="0" baseline="0" dirty="0" smtClean="0">
                          <a:ln>
                            <a:noFill/>
                          </a:ln>
                          <a:solidFill>
                            <a:schemeClr val="tx1"/>
                          </a:solidFill>
                          <a:effectLst/>
                          <a:latin typeface="Arial" pitchFamily="34" charset="0"/>
                        </a:rPr>
                        <a:t>Simple to administer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815882"/>
          </a:xfrm>
          <a:prstGeom prst="rect">
            <a:avLst/>
          </a:prstGeom>
          <a:noFill/>
          <a:ln w="9525">
            <a:noFill/>
            <a:miter lim="800000"/>
            <a:headEnd/>
            <a:tailEnd/>
          </a:ln>
        </p:spPr>
        <p:txBody>
          <a:bodyPr>
            <a:spAutoFit/>
          </a:bodyPr>
          <a:lstStyle/>
          <a:p>
            <a:r>
              <a:rPr lang="en-US" sz="4400" dirty="0" smtClean="0">
                <a:solidFill>
                  <a:schemeClr val="accent5">
                    <a:lumMod val="25000"/>
                  </a:schemeClr>
                </a:solidFill>
                <a:latin typeface="Tahoma" pitchFamily="34" charset="0"/>
              </a:rPr>
              <a:t>COPD </a:t>
            </a:r>
            <a:r>
              <a:rPr lang="en-US" sz="4400" dirty="0" err="1" smtClean="0">
                <a:solidFill>
                  <a:schemeClr val="accent5">
                    <a:lumMod val="25000"/>
                  </a:schemeClr>
                </a:solidFill>
                <a:latin typeface="Tahoma" pitchFamily="34" charset="0"/>
              </a:rPr>
              <a:t>Assesment</a:t>
            </a:r>
            <a:r>
              <a:rPr lang="en-US" sz="4400" dirty="0" smtClean="0">
                <a:solidFill>
                  <a:schemeClr val="accent5">
                    <a:lumMod val="25000"/>
                  </a:schemeClr>
                </a:solidFill>
                <a:latin typeface="Tahoma" pitchFamily="34" charset="0"/>
              </a:rPr>
              <a:t>: </a:t>
            </a:r>
          </a:p>
          <a:p>
            <a:r>
              <a:rPr lang="en-US" sz="4400" kern="0" dirty="0" smtClean="0">
                <a:latin typeface="Tahoma"/>
                <a:cs typeface="Tahoma"/>
              </a:rPr>
              <a:t>frequency</a:t>
            </a:r>
            <a:r>
              <a:rPr lang="da-DK" sz="4400" kern="0" dirty="0" smtClean="0">
                <a:latin typeface="Tahoma"/>
                <a:cs typeface="Tahoma"/>
              </a:rPr>
              <a:t> of exacerbations </a:t>
            </a:r>
            <a:endParaRPr lang="en-US" sz="4400" dirty="0" smtClean="0">
              <a:solidFill>
                <a:schemeClr val="accent5">
                  <a:lumMod val="25000"/>
                </a:schemeClr>
              </a:solidFill>
              <a:latin typeface="Tahoma" pitchFamily="34" charset="0"/>
            </a:endParaRPr>
          </a:p>
          <a:p>
            <a:endParaRPr lang="en-US"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5" name="Rectangle 3"/>
          <p:cNvSpPr txBox="1">
            <a:spLocks noChangeArrowheads="1"/>
          </p:cNvSpPr>
          <p:nvPr/>
        </p:nvSpPr>
        <p:spPr>
          <a:xfrm>
            <a:off x="1115616" y="2420888"/>
            <a:ext cx="6876504" cy="2111028"/>
          </a:xfrm>
          <a:prstGeom prst="rect">
            <a:avLst/>
          </a:prstGeom>
        </p:spPr>
        <p:txBody>
          <a:bodyPr/>
          <a:lstStyle/>
          <a:p>
            <a:pPr marL="346075" marR="0" lvl="0" indent="-346075" algn="l" defTabSz="914400" rtl="0" eaLnBrk="0" fontAlgn="base" latinLnBrk="0" hangingPunct="0">
              <a:lnSpc>
                <a:spcPct val="120000"/>
              </a:lnSpc>
              <a:spcBef>
                <a:spcPts val="1800"/>
              </a:spcBef>
              <a:spcAft>
                <a:spcPct val="0"/>
              </a:spcAft>
              <a:buClr>
                <a:srgbClr val="00FF00"/>
              </a:buClr>
              <a:buSzPct val="100000"/>
              <a:buFont typeface="Wingdings" charset="2"/>
              <a:buChar char="§"/>
              <a:tabLst>
                <a:tab pos="1427163" algn="l"/>
                <a:tab pos="1641475" algn="l"/>
              </a:tabLst>
              <a:defRPr/>
            </a:pPr>
            <a:r>
              <a:rPr kumimoji="0" lang="da-DK" sz="32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Two or more exacerbations within the last year.</a:t>
            </a:r>
            <a:endParaRPr kumimoji="0" lang="da-DK" sz="3200" b="0" i="0" u="none" strike="noStrike" kern="0" cap="none" spc="0" normalizeH="0" baseline="0" noProof="0" dirty="0">
              <a:ln>
                <a:noFill/>
              </a:ln>
              <a:solidFill>
                <a:schemeClr val="tx1"/>
              </a:solidFill>
              <a:effectLst/>
              <a:uLnTx/>
              <a:uFillTx/>
              <a:latin typeface="Tahoma"/>
              <a:ea typeface="ＭＳ Ｐゴシック" pitchFamily="-65" charset="-128"/>
              <a:cs typeface="Tahoma"/>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200329"/>
          </a:xfrm>
          <a:prstGeom prst="rect">
            <a:avLst/>
          </a:prstGeom>
          <a:noFill/>
          <a:ln w="9525">
            <a:noFill/>
            <a:miter lim="800000"/>
            <a:headEnd/>
            <a:tailEnd/>
          </a:ln>
        </p:spPr>
        <p:txBody>
          <a:bodyPr>
            <a:spAutoFit/>
          </a:bodyPr>
          <a:lstStyle/>
          <a:p>
            <a:r>
              <a:rPr lang="en-US" dirty="0">
                <a:solidFill>
                  <a:schemeClr val="accent5">
                    <a:lumMod val="25000"/>
                  </a:schemeClr>
                </a:solidFill>
                <a:latin typeface="Tahoma" pitchFamily="34" charset="0"/>
              </a:rPr>
              <a:t>Global Strategy for Diagnosis, Management and Prevention of </a:t>
            </a:r>
            <a:r>
              <a:rPr lang="en-US" dirty="0" smtClean="0">
                <a:solidFill>
                  <a:schemeClr val="accent5">
                    <a:lumMod val="25000"/>
                  </a:schemeClr>
                </a:solidFill>
                <a:latin typeface="Tahoma" pitchFamily="34" charset="0"/>
              </a:rPr>
              <a:t>COPD. Updated 2011</a:t>
            </a:r>
          </a:p>
          <a:p>
            <a:endParaRPr lang="en-US"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6" name="7 CuadroTexto"/>
          <p:cNvSpPr txBox="1">
            <a:spLocks noChangeArrowheads="1"/>
          </p:cNvSpPr>
          <p:nvPr/>
        </p:nvSpPr>
        <p:spPr bwMode="auto">
          <a:xfrm rot="16200000">
            <a:off x="-76984" y="3071533"/>
            <a:ext cx="4192173" cy="707886"/>
          </a:xfrm>
          <a:prstGeom prst="rect">
            <a:avLst/>
          </a:prstGeom>
          <a:noFill/>
          <a:ln w="9525">
            <a:noFill/>
            <a:miter lim="800000"/>
            <a:headEnd/>
            <a:tailEnd/>
          </a:ln>
        </p:spPr>
        <p:txBody>
          <a:bodyPr wrap="none">
            <a:spAutoFit/>
          </a:bodyPr>
          <a:lstStyle/>
          <a:p>
            <a:pPr algn="ctr"/>
            <a:r>
              <a:rPr lang="en-US" sz="2400" b="1">
                <a:latin typeface="+mj-lt"/>
              </a:rPr>
              <a:t>Risk</a:t>
            </a:r>
            <a:r>
              <a:rPr lang="en-US" sz="2400">
                <a:latin typeface="+mj-lt"/>
              </a:rPr>
              <a:t> </a:t>
            </a:r>
          </a:p>
          <a:p>
            <a:pPr algn="ctr"/>
            <a:r>
              <a:rPr lang="en-US" sz="1600">
                <a:latin typeface="+mj-lt"/>
              </a:rPr>
              <a:t>(GOLD Classification of </a:t>
            </a:r>
            <a:r>
              <a:rPr lang="en-US" sz="1600" b="1">
                <a:latin typeface="+mj-lt"/>
              </a:rPr>
              <a:t>Airflow Limitation</a:t>
            </a:r>
            <a:r>
              <a:rPr lang="en-US" sz="1600">
                <a:latin typeface="+mj-lt"/>
              </a:rPr>
              <a:t>)</a:t>
            </a:r>
          </a:p>
        </p:txBody>
      </p:sp>
      <p:sp>
        <p:nvSpPr>
          <p:cNvPr id="7" name="7 CuadroTexto"/>
          <p:cNvSpPr txBox="1">
            <a:spLocks noChangeArrowheads="1"/>
          </p:cNvSpPr>
          <p:nvPr/>
        </p:nvSpPr>
        <p:spPr bwMode="auto">
          <a:xfrm rot="16200000">
            <a:off x="6658571" y="3012727"/>
            <a:ext cx="2208213" cy="708025"/>
          </a:xfrm>
          <a:prstGeom prst="rect">
            <a:avLst/>
          </a:prstGeom>
          <a:noFill/>
          <a:ln w="9525">
            <a:noFill/>
            <a:miter lim="800000"/>
            <a:headEnd/>
            <a:tailEnd/>
          </a:ln>
        </p:spPr>
        <p:txBody>
          <a:bodyPr>
            <a:spAutoFit/>
          </a:bodyPr>
          <a:lstStyle/>
          <a:p>
            <a:pPr algn="ctr"/>
            <a:r>
              <a:rPr lang="en-US" sz="2400" b="1" dirty="0">
                <a:latin typeface="+mj-lt"/>
              </a:rPr>
              <a:t>Risk</a:t>
            </a:r>
            <a:r>
              <a:rPr lang="en-US" sz="2400" dirty="0">
                <a:latin typeface="+mj-lt"/>
              </a:rPr>
              <a:t> </a:t>
            </a:r>
          </a:p>
          <a:p>
            <a:pPr algn="ctr"/>
            <a:r>
              <a:rPr lang="en-US" sz="1600" dirty="0">
                <a:latin typeface="+mj-lt"/>
              </a:rPr>
              <a:t>(Exacerbation history)</a:t>
            </a:r>
          </a:p>
        </p:txBody>
      </p:sp>
      <p:sp>
        <p:nvSpPr>
          <p:cNvPr id="8" name="Tekstfelt 11"/>
          <p:cNvSpPr txBox="1">
            <a:spLocks noChangeArrowheads="1"/>
          </p:cNvSpPr>
          <p:nvPr/>
        </p:nvSpPr>
        <p:spPr bwMode="auto">
          <a:xfrm>
            <a:off x="6662540" y="2008633"/>
            <a:ext cx="705642" cy="461665"/>
          </a:xfrm>
          <a:prstGeom prst="rect">
            <a:avLst/>
          </a:prstGeom>
          <a:noFill/>
          <a:ln w="9525">
            <a:noFill/>
            <a:miter lim="800000"/>
            <a:headEnd/>
            <a:tailEnd/>
          </a:ln>
        </p:spPr>
        <p:txBody>
          <a:bodyPr wrap="none">
            <a:spAutoFit/>
          </a:bodyPr>
          <a:lstStyle/>
          <a:p>
            <a:r>
              <a:rPr lang="da-DK" u="sng">
                <a:latin typeface="+mj-lt"/>
              </a:rPr>
              <a:t>&gt;</a:t>
            </a:r>
            <a:r>
              <a:rPr lang="da-DK">
                <a:latin typeface="+mj-lt"/>
              </a:rPr>
              <a:t> 2 </a:t>
            </a:r>
          </a:p>
        </p:txBody>
      </p:sp>
      <p:sp>
        <p:nvSpPr>
          <p:cNvPr id="9" name="Tekstfelt 12"/>
          <p:cNvSpPr txBox="1">
            <a:spLocks noChangeArrowheads="1"/>
          </p:cNvSpPr>
          <p:nvPr/>
        </p:nvSpPr>
        <p:spPr bwMode="auto">
          <a:xfrm>
            <a:off x="6746678" y="3891408"/>
            <a:ext cx="356188" cy="461665"/>
          </a:xfrm>
          <a:prstGeom prst="rect">
            <a:avLst/>
          </a:prstGeom>
          <a:noFill/>
          <a:ln w="9525">
            <a:noFill/>
            <a:miter lim="800000"/>
            <a:headEnd/>
            <a:tailEnd/>
          </a:ln>
        </p:spPr>
        <p:txBody>
          <a:bodyPr wrap="none">
            <a:spAutoFit/>
          </a:bodyPr>
          <a:lstStyle/>
          <a:p>
            <a:r>
              <a:rPr lang="da-DK">
                <a:latin typeface="+mj-lt"/>
              </a:rPr>
              <a:t>1</a:t>
            </a:r>
          </a:p>
        </p:txBody>
      </p:sp>
      <p:sp>
        <p:nvSpPr>
          <p:cNvPr id="10" name="Tekstfelt 13"/>
          <p:cNvSpPr txBox="1">
            <a:spLocks noChangeArrowheads="1"/>
          </p:cNvSpPr>
          <p:nvPr/>
        </p:nvSpPr>
        <p:spPr bwMode="auto">
          <a:xfrm>
            <a:off x="6633965" y="4720083"/>
            <a:ext cx="526106" cy="461665"/>
          </a:xfrm>
          <a:prstGeom prst="rect">
            <a:avLst/>
          </a:prstGeom>
          <a:noFill/>
          <a:ln w="9525">
            <a:noFill/>
            <a:miter lim="800000"/>
            <a:headEnd/>
            <a:tailEnd/>
          </a:ln>
        </p:spPr>
        <p:txBody>
          <a:bodyPr wrap="none">
            <a:spAutoFit/>
          </a:bodyPr>
          <a:lstStyle/>
          <a:p>
            <a:r>
              <a:rPr lang="da-DK">
                <a:latin typeface="+mj-lt"/>
              </a:rPr>
              <a:t>  0</a:t>
            </a:r>
          </a:p>
        </p:txBody>
      </p:sp>
      <p:sp>
        <p:nvSpPr>
          <p:cNvPr id="11" name="1 Rectángulo"/>
          <p:cNvSpPr/>
          <p:nvPr/>
        </p:nvSpPr>
        <p:spPr>
          <a:xfrm>
            <a:off x="2885878" y="1373633"/>
            <a:ext cx="3686175" cy="3952875"/>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solidFill>
                <a:schemeClr val="tx1"/>
              </a:solidFill>
              <a:latin typeface="+mj-lt"/>
            </a:endParaRPr>
          </a:p>
        </p:txBody>
      </p:sp>
      <p:cxnSp>
        <p:nvCxnSpPr>
          <p:cNvPr id="12" name="14 Conector recto"/>
          <p:cNvCxnSpPr/>
          <p:nvPr/>
        </p:nvCxnSpPr>
        <p:spPr>
          <a:xfrm>
            <a:off x="4773415" y="1373633"/>
            <a:ext cx="0" cy="3952875"/>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15 Conector recto"/>
          <p:cNvCxnSpPr/>
          <p:nvPr/>
        </p:nvCxnSpPr>
        <p:spPr>
          <a:xfrm>
            <a:off x="2885878" y="3426271"/>
            <a:ext cx="3686175" cy="15875"/>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16 CuadroTexto"/>
          <p:cNvSpPr txBox="1">
            <a:spLocks noChangeArrowheads="1"/>
          </p:cNvSpPr>
          <p:nvPr/>
        </p:nvSpPr>
        <p:spPr bwMode="auto">
          <a:xfrm>
            <a:off x="3505003" y="1962596"/>
            <a:ext cx="825500" cy="646112"/>
          </a:xfrm>
          <a:prstGeom prst="rect">
            <a:avLst/>
          </a:prstGeom>
          <a:noFill/>
          <a:ln w="9525">
            <a:noFill/>
            <a:miter lim="800000"/>
            <a:headEnd/>
            <a:tailEnd/>
          </a:ln>
        </p:spPr>
        <p:txBody>
          <a:bodyPr wrap="none">
            <a:spAutoFit/>
          </a:bodyPr>
          <a:lstStyle/>
          <a:p>
            <a:pPr algn="ctr"/>
            <a:r>
              <a:rPr lang="en-US" sz="3600" b="1">
                <a:latin typeface="+mj-lt"/>
              </a:rPr>
              <a:t>(C)</a:t>
            </a:r>
            <a:endParaRPr lang="en-US" sz="2400">
              <a:latin typeface="+mj-lt"/>
            </a:endParaRPr>
          </a:p>
        </p:txBody>
      </p:sp>
      <p:sp>
        <p:nvSpPr>
          <p:cNvPr id="15" name="17 CuadroTexto"/>
          <p:cNvSpPr txBox="1">
            <a:spLocks noChangeArrowheads="1"/>
          </p:cNvSpPr>
          <p:nvPr/>
        </p:nvSpPr>
        <p:spPr bwMode="auto">
          <a:xfrm>
            <a:off x="5275065" y="1981646"/>
            <a:ext cx="825500" cy="647700"/>
          </a:xfrm>
          <a:prstGeom prst="rect">
            <a:avLst/>
          </a:prstGeom>
          <a:noFill/>
          <a:ln w="9525">
            <a:noFill/>
            <a:miter lim="800000"/>
            <a:headEnd/>
            <a:tailEnd/>
          </a:ln>
        </p:spPr>
        <p:txBody>
          <a:bodyPr wrap="none">
            <a:spAutoFit/>
          </a:bodyPr>
          <a:lstStyle/>
          <a:p>
            <a:pPr algn="ctr"/>
            <a:r>
              <a:rPr lang="en-US" sz="3600" b="1" dirty="0">
                <a:latin typeface="+mj-lt"/>
              </a:rPr>
              <a:t>(D)</a:t>
            </a:r>
            <a:endParaRPr lang="en-US" sz="2400" dirty="0">
              <a:latin typeface="+mj-lt"/>
            </a:endParaRPr>
          </a:p>
        </p:txBody>
      </p:sp>
      <p:sp>
        <p:nvSpPr>
          <p:cNvPr id="16" name="18 CuadroTexto"/>
          <p:cNvSpPr txBox="1">
            <a:spLocks noChangeArrowheads="1"/>
          </p:cNvSpPr>
          <p:nvPr/>
        </p:nvSpPr>
        <p:spPr bwMode="auto">
          <a:xfrm>
            <a:off x="3378003" y="3912046"/>
            <a:ext cx="952500" cy="647700"/>
          </a:xfrm>
          <a:prstGeom prst="rect">
            <a:avLst/>
          </a:prstGeom>
          <a:noFill/>
          <a:ln w="9525">
            <a:noFill/>
            <a:miter lim="800000"/>
            <a:headEnd/>
            <a:tailEnd/>
          </a:ln>
        </p:spPr>
        <p:txBody>
          <a:bodyPr wrap="none">
            <a:spAutoFit/>
          </a:bodyPr>
          <a:lstStyle/>
          <a:p>
            <a:pPr algn="ctr"/>
            <a:r>
              <a:rPr lang="en-US" sz="3600" b="1">
                <a:latin typeface="+mj-lt"/>
              </a:rPr>
              <a:t> (A)</a:t>
            </a:r>
            <a:endParaRPr lang="en-US" sz="2400">
              <a:latin typeface="+mj-lt"/>
            </a:endParaRPr>
          </a:p>
        </p:txBody>
      </p:sp>
      <p:sp>
        <p:nvSpPr>
          <p:cNvPr id="17" name="19 CuadroTexto"/>
          <p:cNvSpPr txBox="1">
            <a:spLocks noChangeArrowheads="1"/>
          </p:cNvSpPr>
          <p:nvPr/>
        </p:nvSpPr>
        <p:spPr bwMode="auto">
          <a:xfrm>
            <a:off x="5263953" y="3880296"/>
            <a:ext cx="825500" cy="646112"/>
          </a:xfrm>
          <a:prstGeom prst="rect">
            <a:avLst/>
          </a:prstGeom>
          <a:noFill/>
          <a:ln w="9525">
            <a:noFill/>
            <a:miter lim="800000"/>
            <a:headEnd/>
            <a:tailEnd/>
          </a:ln>
        </p:spPr>
        <p:txBody>
          <a:bodyPr wrap="none">
            <a:spAutoFit/>
          </a:bodyPr>
          <a:lstStyle/>
          <a:p>
            <a:pPr algn="ctr"/>
            <a:r>
              <a:rPr lang="en-US" sz="3600" b="1">
                <a:latin typeface="+mj-lt"/>
              </a:rPr>
              <a:t>(B)</a:t>
            </a:r>
            <a:endParaRPr lang="en-US" sz="2400">
              <a:latin typeface="+mj-lt"/>
            </a:endParaRPr>
          </a:p>
        </p:txBody>
      </p:sp>
      <p:sp>
        <p:nvSpPr>
          <p:cNvPr id="18" name="TextBox 2"/>
          <p:cNvSpPr txBox="1">
            <a:spLocks noChangeArrowheads="1"/>
          </p:cNvSpPr>
          <p:nvPr/>
        </p:nvSpPr>
        <p:spPr bwMode="auto">
          <a:xfrm>
            <a:off x="2543781" y="5262065"/>
            <a:ext cx="2552686" cy="707886"/>
          </a:xfrm>
          <a:prstGeom prst="rect">
            <a:avLst/>
          </a:prstGeom>
          <a:noFill/>
          <a:ln w="9525">
            <a:noFill/>
            <a:miter lim="800000"/>
            <a:headEnd/>
            <a:tailEnd/>
          </a:ln>
        </p:spPr>
        <p:txBody>
          <a:bodyPr wrap="none">
            <a:spAutoFit/>
          </a:bodyPr>
          <a:lstStyle/>
          <a:p>
            <a:pPr algn="ctr"/>
            <a:r>
              <a:rPr lang="en-US" sz="2000" dirty="0" err="1">
                <a:latin typeface="+mj-lt"/>
              </a:rPr>
              <a:t>mMRC</a:t>
            </a:r>
            <a:r>
              <a:rPr lang="en-US" sz="2000" dirty="0">
                <a:latin typeface="+mj-lt"/>
              </a:rPr>
              <a:t> 0-1</a:t>
            </a:r>
          </a:p>
          <a:p>
            <a:pPr algn="ctr"/>
            <a:r>
              <a:rPr lang="en-US" sz="2000" dirty="0">
                <a:latin typeface="+mj-lt"/>
              </a:rPr>
              <a:t>CAT &lt; </a:t>
            </a:r>
            <a:r>
              <a:rPr lang="en-US" sz="2000" dirty="0" smtClean="0">
                <a:latin typeface="+mj-lt"/>
              </a:rPr>
              <a:t>10 or CCQ&lt;1 </a:t>
            </a:r>
            <a:endParaRPr lang="en-US" sz="2000" dirty="0">
              <a:latin typeface="+mj-lt"/>
            </a:endParaRPr>
          </a:p>
        </p:txBody>
      </p:sp>
      <p:sp>
        <p:nvSpPr>
          <p:cNvPr id="19" name="Tekstfelt 23"/>
          <p:cNvSpPr txBox="1">
            <a:spLocks noChangeArrowheads="1"/>
          </p:cNvSpPr>
          <p:nvPr/>
        </p:nvSpPr>
        <p:spPr bwMode="auto">
          <a:xfrm>
            <a:off x="2425503" y="1665733"/>
            <a:ext cx="356188" cy="461665"/>
          </a:xfrm>
          <a:prstGeom prst="rect">
            <a:avLst/>
          </a:prstGeom>
          <a:noFill/>
          <a:ln w="9525">
            <a:noFill/>
            <a:miter lim="800000"/>
            <a:headEnd/>
            <a:tailEnd/>
          </a:ln>
        </p:spPr>
        <p:txBody>
          <a:bodyPr wrap="none">
            <a:spAutoFit/>
          </a:bodyPr>
          <a:lstStyle/>
          <a:p>
            <a:r>
              <a:rPr lang="da-DK">
                <a:latin typeface="+mj-lt"/>
              </a:rPr>
              <a:t>4</a:t>
            </a:r>
          </a:p>
        </p:txBody>
      </p:sp>
      <p:sp>
        <p:nvSpPr>
          <p:cNvPr id="20" name="Tekstfelt 24"/>
          <p:cNvSpPr txBox="1">
            <a:spLocks noChangeArrowheads="1"/>
          </p:cNvSpPr>
          <p:nvPr/>
        </p:nvSpPr>
        <p:spPr bwMode="auto">
          <a:xfrm>
            <a:off x="2428678" y="2692846"/>
            <a:ext cx="356188" cy="461665"/>
          </a:xfrm>
          <a:prstGeom prst="rect">
            <a:avLst/>
          </a:prstGeom>
          <a:noFill/>
          <a:ln w="9525">
            <a:noFill/>
            <a:miter lim="800000"/>
            <a:headEnd/>
            <a:tailEnd/>
          </a:ln>
        </p:spPr>
        <p:txBody>
          <a:bodyPr wrap="none">
            <a:spAutoFit/>
          </a:bodyPr>
          <a:lstStyle/>
          <a:p>
            <a:r>
              <a:rPr lang="da-DK">
                <a:latin typeface="+mj-lt"/>
              </a:rPr>
              <a:t>3</a:t>
            </a:r>
          </a:p>
        </p:txBody>
      </p:sp>
      <p:sp>
        <p:nvSpPr>
          <p:cNvPr id="21" name="Tekstfelt 25"/>
          <p:cNvSpPr txBox="1">
            <a:spLocks noChangeArrowheads="1"/>
          </p:cNvSpPr>
          <p:nvPr/>
        </p:nvSpPr>
        <p:spPr bwMode="auto">
          <a:xfrm>
            <a:off x="2433440" y="3702496"/>
            <a:ext cx="356188" cy="461665"/>
          </a:xfrm>
          <a:prstGeom prst="rect">
            <a:avLst/>
          </a:prstGeom>
          <a:noFill/>
          <a:ln w="9525">
            <a:noFill/>
            <a:miter lim="800000"/>
            <a:headEnd/>
            <a:tailEnd/>
          </a:ln>
        </p:spPr>
        <p:txBody>
          <a:bodyPr wrap="none">
            <a:spAutoFit/>
          </a:bodyPr>
          <a:lstStyle/>
          <a:p>
            <a:r>
              <a:rPr lang="da-DK">
                <a:latin typeface="+mj-lt"/>
              </a:rPr>
              <a:t>2</a:t>
            </a:r>
          </a:p>
        </p:txBody>
      </p:sp>
      <p:sp>
        <p:nvSpPr>
          <p:cNvPr id="22" name="Tekstfelt 26"/>
          <p:cNvSpPr txBox="1">
            <a:spLocks noChangeArrowheads="1"/>
          </p:cNvSpPr>
          <p:nvPr/>
        </p:nvSpPr>
        <p:spPr bwMode="auto">
          <a:xfrm>
            <a:off x="2450903" y="4632771"/>
            <a:ext cx="356188" cy="461665"/>
          </a:xfrm>
          <a:prstGeom prst="rect">
            <a:avLst/>
          </a:prstGeom>
          <a:noFill/>
          <a:ln w="9525">
            <a:noFill/>
            <a:miter lim="800000"/>
            <a:headEnd/>
            <a:tailEnd/>
          </a:ln>
        </p:spPr>
        <p:txBody>
          <a:bodyPr wrap="none">
            <a:spAutoFit/>
          </a:bodyPr>
          <a:lstStyle/>
          <a:p>
            <a:r>
              <a:rPr lang="da-DK">
                <a:latin typeface="+mj-lt"/>
              </a:rPr>
              <a:t>1</a:t>
            </a:r>
          </a:p>
        </p:txBody>
      </p:sp>
      <p:sp>
        <p:nvSpPr>
          <p:cNvPr id="23" name="Tekstfelt 27"/>
          <p:cNvSpPr txBox="1">
            <a:spLocks noChangeArrowheads="1"/>
          </p:cNvSpPr>
          <p:nvPr/>
        </p:nvSpPr>
        <p:spPr bwMode="auto">
          <a:xfrm>
            <a:off x="2455665" y="5059808"/>
            <a:ext cx="354584" cy="461665"/>
          </a:xfrm>
          <a:prstGeom prst="rect">
            <a:avLst/>
          </a:prstGeom>
          <a:noFill/>
          <a:ln w="9525">
            <a:noFill/>
            <a:miter lim="800000"/>
            <a:headEnd/>
            <a:tailEnd/>
          </a:ln>
        </p:spPr>
        <p:txBody>
          <a:bodyPr wrap="none">
            <a:spAutoFit/>
          </a:bodyPr>
          <a:lstStyle/>
          <a:p>
            <a:r>
              <a:rPr lang="da-DK">
                <a:latin typeface="+mj-lt"/>
              </a:rPr>
              <a:t>  </a:t>
            </a:r>
          </a:p>
        </p:txBody>
      </p:sp>
      <p:sp>
        <p:nvSpPr>
          <p:cNvPr id="24" name="TextBox 2"/>
          <p:cNvSpPr txBox="1">
            <a:spLocks noChangeArrowheads="1"/>
          </p:cNvSpPr>
          <p:nvPr/>
        </p:nvSpPr>
        <p:spPr bwMode="auto">
          <a:xfrm>
            <a:off x="4860032" y="5262065"/>
            <a:ext cx="2093810" cy="1015663"/>
          </a:xfrm>
          <a:prstGeom prst="rect">
            <a:avLst/>
          </a:prstGeom>
          <a:noFill/>
          <a:ln w="9525">
            <a:noFill/>
            <a:miter lim="800000"/>
            <a:headEnd/>
            <a:tailEnd/>
          </a:ln>
        </p:spPr>
        <p:txBody>
          <a:bodyPr wrap="square">
            <a:spAutoFit/>
          </a:bodyPr>
          <a:lstStyle/>
          <a:p>
            <a:pPr algn="ctr"/>
            <a:r>
              <a:rPr lang="en-US" sz="2000" dirty="0" err="1">
                <a:latin typeface="+mj-lt"/>
              </a:rPr>
              <a:t>mMRC</a:t>
            </a:r>
            <a:r>
              <a:rPr lang="en-US" sz="2000" dirty="0">
                <a:latin typeface="+mj-lt"/>
              </a:rPr>
              <a:t> </a:t>
            </a:r>
            <a:r>
              <a:rPr lang="da-DK" sz="2000" u="sng" dirty="0">
                <a:latin typeface="+mj-lt"/>
              </a:rPr>
              <a:t>&gt;</a:t>
            </a:r>
            <a:r>
              <a:rPr lang="en-US" sz="2000" dirty="0">
                <a:latin typeface="+mj-lt"/>
              </a:rPr>
              <a:t> 2</a:t>
            </a:r>
          </a:p>
          <a:p>
            <a:pPr algn="ctr"/>
            <a:r>
              <a:rPr lang="en-US" sz="2000" dirty="0">
                <a:latin typeface="+mj-lt"/>
              </a:rPr>
              <a:t>CAT </a:t>
            </a:r>
            <a:r>
              <a:rPr lang="da-DK" sz="2000" u="sng" dirty="0">
                <a:latin typeface="+mj-lt"/>
              </a:rPr>
              <a:t>&gt;</a:t>
            </a:r>
            <a:r>
              <a:rPr lang="da-DK" sz="2000" dirty="0">
                <a:latin typeface="+mj-lt"/>
              </a:rPr>
              <a:t> </a:t>
            </a:r>
            <a:r>
              <a:rPr lang="en-US" sz="2000" dirty="0" smtClean="0">
                <a:latin typeface="+mj-lt"/>
              </a:rPr>
              <a:t>10 or CCQ&gt;1 </a:t>
            </a:r>
            <a:endParaRPr lang="en-US" sz="2000" dirty="0">
              <a:latin typeface="+mj-lt"/>
            </a:endParaRPr>
          </a:p>
        </p:txBody>
      </p:sp>
      <p:sp>
        <p:nvSpPr>
          <p:cNvPr id="25" name="13 CuadroTexto"/>
          <p:cNvSpPr txBox="1">
            <a:spLocks noChangeArrowheads="1"/>
          </p:cNvSpPr>
          <p:nvPr/>
        </p:nvSpPr>
        <p:spPr bwMode="auto">
          <a:xfrm>
            <a:off x="2665117" y="5991671"/>
            <a:ext cx="3744416" cy="461665"/>
          </a:xfrm>
          <a:prstGeom prst="rect">
            <a:avLst/>
          </a:prstGeom>
          <a:noFill/>
          <a:ln w="9525">
            <a:noFill/>
            <a:miter lim="800000"/>
            <a:headEnd/>
            <a:tailEnd/>
          </a:ln>
        </p:spPr>
        <p:txBody>
          <a:bodyPr wrap="square">
            <a:spAutoFit/>
          </a:bodyPr>
          <a:lstStyle/>
          <a:p>
            <a:pPr algn="ctr"/>
            <a:r>
              <a:rPr lang="en-US" sz="2400" b="1" dirty="0" smtClean="0">
                <a:latin typeface="+mj-lt"/>
              </a:rPr>
              <a:t>Symptoms</a:t>
            </a:r>
            <a:endParaRPr lang="en-US" sz="2400" b="1" dirty="0">
              <a:latin typeface="+mj-lt"/>
            </a:endParaRPr>
          </a:p>
        </p:txBody>
      </p:sp>
      <p:sp>
        <p:nvSpPr>
          <p:cNvPr id="26" name="Tekstfelt 6"/>
          <p:cNvSpPr txBox="1"/>
          <p:nvPr/>
        </p:nvSpPr>
        <p:spPr>
          <a:xfrm>
            <a:off x="1262288" y="4613993"/>
            <a:ext cx="3491060" cy="400110"/>
          </a:xfrm>
          <a:prstGeom prst="rect">
            <a:avLst/>
          </a:prstGeom>
          <a:solidFill>
            <a:schemeClr val="tx1"/>
          </a:solidFill>
          <a:ln>
            <a:solidFill>
              <a:schemeClr val="bg1"/>
            </a:solidFill>
          </a:ln>
        </p:spPr>
        <p:txBody>
          <a:bodyPr wrap="square" rtlCol="0">
            <a:spAutoFit/>
          </a:bodyPr>
          <a:lstStyle/>
          <a:p>
            <a:r>
              <a:rPr lang="da-DK" sz="2000" dirty="0" smtClean="0">
                <a:solidFill>
                  <a:schemeClr val="bg1"/>
                </a:solidFill>
                <a:latin typeface="Tahoma"/>
                <a:cs typeface="Tahoma"/>
              </a:rPr>
              <a:t>A:  Les symptoms, low risk</a:t>
            </a:r>
            <a:endParaRPr lang="da-DK" sz="2000" dirty="0">
              <a:solidFill>
                <a:schemeClr val="bg1"/>
              </a:solidFill>
              <a:latin typeface="Tahoma"/>
              <a:cs typeface="Tahoma"/>
            </a:endParaRPr>
          </a:p>
        </p:txBody>
      </p:sp>
      <p:sp>
        <p:nvSpPr>
          <p:cNvPr id="28" name="Tekstfelt 6"/>
          <p:cNvSpPr txBox="1"/>
          <p:nvPr/>
        </p:nvSpPr>
        <p:spPr>
          <a:xfrm>
            <a:off x="4897364" y="3461865"/>
            <a:ext cx="3491060" cy="400110"/>
          </a:xfrm>
          <a:prstGeom prst="rect">
            <a:avLst/>
          </a:prstGeom>
          <a:solidFill>
            <a:schemeClr val="tx1"/>
          </a:solidFill>
          <a:ln>
            <a:solidFill>
              <a:schemeClr val="bg1"/>
            </a:solidFill>
          </a:ln>
        </p:spPr>
        <p:txBody>
          <a:bodyPr wrap="square" rtlCol="0">
            <a:spAutoFit/>
          </a:bodyPr>
          <a:lstStyle/>
          <a:p>
            <a:r>
              <a:rPr lang="da-DK" sz="2000" dirty="0" smtClean="0">
                <a:solidFill>
                  <a:schemeClr val="bg1"/>
                </a:solidFill>
                <a:latin typeface="Tahoma"/>
                <a:cs typeface="Tahoma"/>
              </a:rPr>
              <a:t>B:  More symtoms, low risk</a:t>
            </a:r>
          </a:p>
        </p:txBody>
      </p:sp>
      <p:sp>
        <p:nvSpPr>
          <p:cNvPr id="29" name="Tekstfelt 6"/>
          <p:cNvSpPr txBox="1"/>
          <p:nvPr/>
        </p:nvSpPr>
        <p:spPr>
          <a:xfrm>
            <a:off x="1152948" y="2885801"/>
            <a:ext cx="3491060" cy="400110"/>
          </a:xfrm>
          <a:prstGeom prst="rect">
            <a:avLst/>
          </a:prstGeom>
          <a:solidFill>
            <a:schemeClr val="tx1"/>
          </a:solidFill>
          <a:ln>
            <a:solidFill>
              <a:schemeClr val="bg1"/>
            </a:solidFill>
          </a:ln>
        </p:spPr>
        <p:txBody>
          <a:bodyPr wrap="square" rtlCol="0">
            <a:spAutoFit/>
          </a:bodyPr>
          <a:lstStyle/>
          <a:p>
            <a:r>
              <a:rPr lang="da-DK" sz="2000" dirty="0" smtClean="0">
                <a:solidFill>
                  <a:schemeClr val="bg1"/>
                </a:solidFill>
                <a:latin typeface="Tahoma"/>
                <a:cs typeface="Tahoma"/>
              </a:rPr>
              <a:t>C:  Less symptoms, high risk</a:t>
            </a:r>
            <a:endParaRPr lang="da-DK" sz="2000" dirty="0">
              <a:solidFill>
                <a:schemeClr val="bg1"/>
              </a:solidFill>
              <a:latin typeface="Tahoma"/>
              <a:cs typeface="Tahoma"/>
            </a:endParaRPr>
          </a:p>
        </p:txBody>
      </p:sp>
      <p:sp>
        <p:nvSpPr>
          <p:cNvPr id="30" name="Tekstfelt 6"/>
          <p:cNvSpPr txBox="1"/>
          <p:nvPr/>
        </p:nvSpPr>
        <p:spPr>
          <a:xfrm>
            <a:off x="5041380" y="1445641"/>
            <a:ext cx="3491060" cy="400110"/>
          </a:xfrm>
          <a:prstGeom prst="rect">
            <a:avLst/>
          </a:prstGeom>
          <a:solidFill>
            <a:schemeClr val="tx1"/>
          </a:solidFill>
          <a:ln>
            <a:solidFill>
              <a:schemeClr val="bg1"/>
            </a:solidFill>
          </a:ln>
        </p:spPr>
        <p:txBody>
          <a:bodyPr wrap="square" rtlCol="0">
            <a:spAutoFit/>
          </a:bodyPr>
          <a:lstStyle/>
          <a:p>
            <a:r>
              <a:rPr lang="da-DK" sz="2000" dirty="0" smtClean="0">
                <a:solidFill>
                  <a:schemeClr val="bg1"/>
                </a:solidFill>
                <a:latin typeface="Tahoma"/>
                <a:cs typeface="Tahoma"/>
              </a:rPr>
              <a:t>D:  More Symtoms, high risk</a:t>
            </a:r>
            <a:endParaRPr lang="da-DK" sz="2000" dirty="0">
              <a:solidFill>
                <a:schemeClr val="bg1"/>
              </a:solidFill>
              <a:latin typeface="Tahoma"/>
              <a:cs typeface="Tahoma"/>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500" fill="hold"/>
                                        <p:tgtEl>
                                          <p:spTgt spid="30"/>
                                        </p:tgtEl>
                                        <p:attrNameLst>
                                          <p:attrName>ppt_w</p:attrName>
                                        </p:attrNameLst>
                                      </p:cBhvr>
                                      <p:tavLst>
                                        <p:tav tm="0">
                                          <p:val>
                                            <p:fltVal val="0"/>
                                          </p:val>
                                        </p:tav>
                                        <p:tav tm="100000">
                                          <p:val>
                                            <p:strVal val="#ppt_w"/>
                                          </p:val>
                                        </p:tav>
                                      </p:tavLst>
                                    </p:anim>
                                    <p:anim calcmode="lin" valueType="num">
                                      <p:cBhvr>
                                        <p:cTn id="26" dur="500" fill="hold"/>
                                        <p:tgtEl>
                                          <p:spTgt spid="30"/>
                                        </p:tgtEl>
                                        <p:attrNameLst>
                                          <p:attrName>ppt_h</p:attrName>
                                        </p:attrNameLst>
                                      </p:cBhvr>
                                      <p:tavLst>
                                        <p:tav tm="0">
                                          <p:val>
                                            <p:fltVal val="0"/>
                                          </p:val>
                                        </p:tav>
                                        <p:tav tm="100000">
                                          <p:val>
                                            <p:strVal val="#ppt_h"/>
                                          </p:val>
                                        </p:tav>
                                      </p:tavLst>
                                    </p:anim>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32656"/>
            <a:ext cx="7185025" cy="762000"/>
          </a:xfrm>
        </p:spPr>
        <p:txBody>
          <a:bodyPr/>
          <a:lstStyle/>
          <a:p>
            <a:r>
              <a:rPr lang="en-GB" dirty="0" smtClean="0"/>
              <a:t>COPD Phenotypes. Spanish </a:t>
            </a:r>
            <a:r>
              <a:rPr lang="en-GB" dirty="0" err="1" smtClean="0"/>
              <a:t>GesEPOC</a:t>
            </a:r>
            <a:r>
              <a:rPr lang="en-GB" dirty="0" smtClean="0"/>
              <a:t> guidelines 2012</a:t>
            </a:r>
            <a:endParaRPr lang="en-GB" dirty="0"/>
          </a:p>
        </p:txBody>
      </p:sp>
      <p:pic>
        <p:nvPicPr>
          <p:cNvPr id="254978" name="Picture 2"/>
          <p:cNvPicPr>
            <a:picLocks noGrp="1" noChangeAspect="1" noChangeArrowheads="1"/>
          </p:cNvPicPr>
          <p:nvPr>
            <p:ph idx="1"/>
          </p:nvPr>
        </p:nvPicPr>
        <p:blipFill>
          <a:blip r:embed="rId2" cstate="print"/>
          <a:srcRect/>
          <a:stretch>
            <a:fillRect/>
          </a:stretch>
        </p:blipFill>
        <p:spPr bwMode="auto">
          <a:xfrm>
            <a:off x="777258" y="1484784"/>
            <a:ext cx="7612708" cy="453650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1946176"/>
            <a:ext cx="8915400" cy="2514600"/>
            <a:chOff x="152400" y="2590800"/>
            <a:chExt cx="8915400" cy="2514600"/>
          </a:xfrm>
        </p:grpSpPr>
        <p:sp>
          <p:nvSpPr>
            <p:cNvPr id="3" name="Rounded Rectangle 7"/>
            <p:cNvSpPr/>
            <p:nvPr/>
          </p:nvSpPr>
          <p:spPr>
            <a:xfrm>
              <a:off x="4648200" y="2590800"/>
              <a:ext cx="4419600" cy="25146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4" name="Group 1"/>
            <p:cNvGrpSpPr>
              <a:grpSpLocks/>
            </p:cNvGrpSpPr>
            <p:nvPr/>
          </p:nvGrpSpPr>
          <p:grpSpPr bwMode="auto">
            <a:xfrm>
              <a:off x="152400" y="2590800"/>
              <a:ext cx="4419600" cy="2514600"/>
              <a:chOff x="152400" y="2590800"/>
              <a:chExt cx="4419600" cy="2514600"/>
            </a:xfrm>
          </p:grpSpPr>
          <p:sp>
            <p:nvSpPr>
              <p:cNvPr id="6" name="Rounded Rectangle 3"/>
              <p:cNvSpPr/>
              <p:nvPr/>
            </p:nvSpPr>
            <p:spPr>
              <a:xfrm>
                <a:off x="152400" y="2590800"/>
                <a:ext cx="4419600" cy="2514600"/>
              </a:xfrm>
              <a:prstGeom prst="roundRect">
                <a:avLst/>
              </a:prstGeom>
              <a:solidFill>
                <a:schemeClr val="bg1"/>
              </a:solidFill>
              <a:ln>
                <a:solidFill>
                  <a:schemeClr val="accent3">
                    <a:alpha val="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TextBox 5"/>
              <p:cNvSpPr txBox="1"/>
              <p:nvPr/>
            </p:nvSpPr>
            <p:spPr>
              <a:xfrm>
                <a:off x="228600" y="2819400"/>
                <a:ext cx="4343400" cy="1692275"/>
              </a:xfrm>
              <a:prstGeom prst="rect">
                <a:avLst/>
              </a:prstGeom>
              <a:noFill/>
            </p:spPr>
            <p:txBody>
              <a:bodyPr>
                <a:spAutoFit/>
              </a:bodyPr>
              <a:lstStyle/>
              <a:p>
                <a:pPr>
                  <a:spcBef>
                    <a:spcPts val="1200"/>
                  </a:spcBef>
                  <a:defRPr/>
                </a:pPr>
                <a:r>
                  <a:rPr lang="en-US" sz="2800" dirty="0">
                    <a:latin typeface="Tahoma"/>
                    <a:ea typeface="ＭＳ Ｐゴシック" charset="0"/>
                    <a:cs typeface="Tahoma"/>
                  </a:rPr>
                  <a:t>Small Airways Disease</a:t>
                </a:r>
              </a:p>
              <a:p>
                <a:pPr marL="285750" indent="-285750">
                  <a:spcBef>
                    <a:spcPts val="1200"/>
                  </a:spcBef>
                  <a:buFont typeface="Arial"/>
                  <a:buChar char="•"/>
                  <a:defRPr/>
                </a:pPr>
                <a:r>
                  <a:rPr lang="en-US" sz="2200" dirty="0">
                    <a:latin typeface="Tahoma"/>
                    <a:ea typeface="ＭＳ Ｐゴシック" charset="0"/>
                    <a:cs typeface="Tahoma"/>
                  </a:rPr>
                  <a:t>Airway inflammation</a:t>
                </a:r>
              </a:p>
              <a:p>
                <a:pPr marL="285750" indent="-285750">
                  <a:buFont typeface="Arial"/>
                  <a:buChar char="•"/>
                  <a:defRPr/>
                </a:pPr>
                <a:r>
                  <a:rPr lang="en-US" sz="2200" dirty="0">
                    <a:latin typeface="Tahoma"/>
                    <a:ea typeface="ＭＳ Ｐゴシック" charset="0"/>
                    <a:cs typeface="Tahoma"/>
                  </a:rPr>
                  <a:t>Airway fibrosis, luminal plugs</a:t>
                </a:r>
              </a:p>
              <a:p>
                <a:pPr marL="285750" indent="-285750">
                  <a:buFont typeface="Arial"/>
                  <a:buChar char="•"/>
                  <a:defRPr/>
                </a:pPr>
                <a:r>
                  <a:rPr lang="en-US" sz="2200" dirty="0">
                    <a:latin typeface="Tahoma"/>
                    <a:ea typeface="ＭＳ Ｐゴシック" charset="0"/>
                    <a:cs typeface="Tahoma"/>
                  </a:rPr>
                  <a:t>Increased airway resistance</a:t>
                </a:r>
              </a:p>
            </p:txBody>
          </p:sp>
        </p:grpSp>
        <p:sp>
          <p:nvSpPr>
            <p:cNvPr id="5" name="TextBox 10"/>
            <p:cNvSpPr txBox="1"/>
            <p:nvPr/>
          </p:nvSpPr>
          <p:spPr>
            <a:xfrm>
              <a:off x="4724400" y="2819400"/>
              <a:ext cx="4114800" cy="1354138"/>
            </a:xfrm>
            <a:prstGeom prst="rect">
              <a:avLst/>
            </a:prstGeom>
            <a:noFill/>
          </p:spPr>
          <p:txBody>
            <a:bodyPr>
              <a:spAutoFit/>
            </a:bodyPr>
            <a:lstStyle/>
            <a:p>
              <a:pPr>
                <a:spcBef>
                  <a:spcPts val="1200"/>
                </a:spcBef>
                <a:defRPr/>
              </a:pPr>
              <a:r>
                <a:rPr lang="en-US" sz="2800" dirty="0">
                  <a:latin typeface="Tahoma"/>
                  <a:ea typeface="ＭＳ Ｐゴシック" charset="0"/>
                  <a:cs typeface="Tahoma"/>
                </a:rPr>
                <a:t>Parenchymal Destruction</a:t>
              </a:r>
            </a:p>
            <a:p>
              <a:pPr marL="285750" indent="-285750">
                <a:spcBef>
                  <a:spcPts val="1200"/>
                </a:spcBef>
                <a:buFont typeface="Arial"/>
                <a:buChar char="•"/>
                <a:defRPr/>
              </a:pPr>
              <a:r>
                <a:rPr lang="en-US" sz="2200" dirty="0">
                  <a:latin typeface="Tahoma"/>
                  <a:ea typeface="ＭＳ Ｐゴシック" charset="0"/>
                  <a:cs typeface="Tahoma"/>
                </a:rPr>
                <a:t>Loss of alveolar attachments</a:t>
              </a:r>
            </a:p>
            <a:p>
              <a:pPr marL="285750" indent="-285750">
                <a:buFont typeface="Arial"/>
                <a:buChar char="•"/>
                <a:defRPr/>
              </a:pPr>
              <a:r>
                <a:rPr lang="en-US" sz="2200" dirty="0">
                  <a:latin typeface="Tahoma"/>
                  <a:ea typeface="ＭＳ Ｐゴシック" charset="0"/>
                  <a:cs typeface="Tahoma"/>
                </a:rPr>
                <a:t>Decrease of elastic recoil</a:t>
              </a:r>
            </a:p>
          </p:txBody>
        </p:sp>
      </p:grpSp>
      <p:cxnSp>
        <p:nvCxnSpPr>
          <p:cNvPr id="8" name="Straight Arrow Connector 9"/>
          <p:cNvCxnSpPr/>
          <p:nvPr/>
        </p:nvCxnSpPr>
        <p:spPr>
          <a:xfrm>
            <a:off x="2915816" y="4653136"/>
            <a:ext cx="1198984" cy="110304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14"/>
          <p:cNvCxnSpPr/>
          <p:nvPr/>
        </p:nvCxnSpPr>
        <p:spPr>
          <a:xfrm flipH="1">
            <a:off x="5334000" y="4653136"/>
            <a:ext cx="1038200" cy="110304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16"/>
          <p:cNvSpPr txBox="1">
            <a:spLocks noChangeArrowheads="1"/>
          </p:cNvSpPr>
          <p:nvPr/>
        </p:nvSpPr>
        <p:spPr bwMode="auto">
          <a:xfrm>
            <a:off x="1881336" y="5832376"/>
            <a:ext cx="5715000" cy="646113"/>
          </a:xfrm>
          <a:prstGeom prst="rect">
            <a:avLst/>
          </a:prstGeom>
          <a:noFill/>
          <a:ln w="9525">
            <a:noFill/>
            <a:miter lim="800000"/>
            <a:headEnd/>
            <a:tailEnd/>
          </a:ln>
        </p:spPr>
        <p:txBody>
          <a:bodyPr>
            <a:spAutoFit/>
          </a:bodyPr>
          <a:lstStyle/>
          <a:p>
            <a:pPr algn="ctr"/>
            <a:r>
              <a:rPr lang="en-US" sz="3600" b="1" dirty="0">
                <a:solidFill>
                  <a:schemeClr val="tx2"/>
                </a:solidFill>
                <a:latin typeface="Tahoma" pitchFamily="34" charset="0"/>
                <a:cs typeface="Tahoma" pitchFamily="34" charset="0"/>
              </a:rPr>
              <a:t>AIRFLOW LIMITATION</a:t>
            </a:r>
          </a:p>
        </p:txBody>
      </p:sp>
      <p:pic>
        <p:nvPicPr>
          <p:cNvPr id="12"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13" name="Rectangle 2"/>
          <p:cNvSpPr>
            <a:spLocks noChangeArrowheads="1"/>
          </p:cNvSpPr>
          <p:nvPr/>
        </p:nvSpPr>
        <p:spPr bwMode="auto">
          <a:xfrm>
            <a:off x="1447800" y="188640"/>
            <a:ext cx="7239000" cy="1508105"/>
          </a:xfrm>
          <a:prstGeom prst="rect">
            <a:avLst/>
          </a:prstGeom>
          <a:noFill/>
          <a:ln w="9525">
            <a:noFill/>
            <a:miter lim="800000"/>
            <a:headEnd/>
            <a:tailEnd/>
          </a:ln>
        </p:spPr>
        <p:txBody>
          <a:bodyPr>
            <a:spAutoFit/>
          </a:bodyPr>
          <a:lstStyle/>
          <a:p>
            <a:r>
              <a:rPr lang="en-US" dirty="0">
                <a:solidFill>
                  <a:schemeClr val="accent5">
                    <a:lumMod val="25000"/>
                  </a:schemeClr>
                </a:solidFill>
                <a:latin typeface="Tahoma" pitchFamily="34" charset="0"/>
              </a:rPr>
              <a:t>Global Strategy for Diagnosis, Management and Prevention of </a:t>
            </a:r>
            <a:r>
              <a:rPr lang="en-US" dirty="0" smtClean="0">
                <a:solidFill>
                  <a:schemeClr val="accent5">
                    <a:lumMod val="25000"/>
                  </a:schemeClr>
                </a:solidFill>
                <a:latin typeface="Tahoma" pitchFamily="34" charset="0"/>
              </a:rPr>
              <a:t>COPD. Updated 2011</a:t>
            </a:r>
            <a:endParaRPr lang="en-US" dirty="0">
              <a:solidFill>
                <a:schemeClr val="accent5">
                  <a:lumMod val="25000"/>
                </a:schemeClr>
              </a:solidFill>
              <a:latin typeface="Tahoma" pitchFamily="34" charset="0"/>
            </a:endParaRPr>
          </a:p>
          <a:p>
            <a:r>
              <a:rPr lang="en-US" sz="4400" dirty="0" smtClean="0">
                <a:solidFill>
                  <a:schemeClr val="accent5">
                    <a:lumMod val="25000"/>
                  </a:schemeClr>
                </a:solidFill>
                <a:latin typeface="Tahoma" pitchFamily="34" charset="0"/>
              </a:rPr>
              <a:t>Physiopathology</a:t>
            </a:r>
            <a:endParaRPr lang="en-US" sz="4400" dirty="0">
              <a:solidFill>
                <a:schemeClr val="accent5">
                  <a:lumMod val="25000"/>
                </a:schemeClr>
              </a:solidFill>
              <a:latin typeface="Tahoma" pitchFamily="34" charset="0"/>
            </a:endParaRPr>
          </a:p>
        </p:txBody>
      </p:sp>
      <p:pic>
        <p:nvPicPr>
          <p:cNvPr id="14" name="Picture 3" descr="cigarette"/>
          <p:cNvPicPr>
            <a:picLocks noChangeAspect="1" noChangeArrowheads="1"/>
          </p:cNvPicPr>
          <p:nvPr/>
        </p:nvPicPr>
        <p:blipFill>
          <a:blip r:embed="rId3" cstate="print"/>
          <a:srcRect t="42847" b="5733"/>
          <a:stretch>
            <a:fillRect/>
          </a:stretch>
        </p:blipFill>
        <p:spPr bwMode="auto">
          <a:xfrm>
            <a:off x="6228184" y="620688"/>
            <a:ext cx="1633538" cy="1169988"/>
          </a:xfrm>
          <a:prstGeom prst="rect">
            <a:avLst/>
          </a:prstGeom>
          <a:noFill/>
          <a:ln w="9525">
            <a:noFill/>
            <a:miter lim="800000"/>
            <a:headEnd/>
            <a:tailEnd/>
          </a:ln>
        </p:spPr>
      </p:pic>
      <p:pic>
        <p:nvPicPr>
          <p:cNvPr id="19" name="Picture 44" descr="lungs FINAL"/>
          <p:cNvPicPr>
            <a:picLocks noChangeAspect="1" noChangeArrowheads="1"/>
          </p:cNvPicPr>
          <p:nvPr/>
        </p:nvPicPr>
        <p:blipFill>
          <a:blip r:embed="rId4" cstate="print"/>
          <a:srcRect/>
          <a:stretch>
            <a:fillRect/>
          </a:stretch>
        </p:blipFill>
        <p:spPr bwMode="auto">
          <a:xfrm>
            <a:off x="3707904" y="3501008"/>
            <a:ext cx="1822450" cy="17811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815882"/>
          </a:xfrm>
          <a:prstGeom prst="rect">
            <a:avLst/>
          </a:prstGeom>
          <a:noFill/>
          <a:ln w="9525">
            <a:noFill/>
            <a:miter lim="800000"/>
            <a:headEnd/>
            <a:tailEnd/>
          </a:ln>
        </p:spPr>
        <p:txBody>
          <a:bodyPr>
            <a:spAutoFit/>
          </a:bodyPr>
          <a:lstStyle/>
          <a:p>
            <a:r>
              <a:rPr lang="en-US" sz="4400" dirty="0" smtClean="0">
                <a:solidFill>
                  <a:schemeClr val="accent5">
                    <a:lumMod val="25000"/>
                  </a:schemeClr>
                </a:solidFill>
                <a:latin typeface="Tahoma" pitchFamily="34" charset="0"/>
              </a:rPr>
              <a:t>COPD </a:t>
            </a:r>
            <a:r>
              <a:rPr lang="en-US" sz="4400" dirty="0" err="1" smtClean="0">
                <a:solidFill>
                  <a:schemeClr val="accent5">
                    <a:lumMod val="25000"/>
                  </a:schemeClr>
                </a:solidFill>
                <a:latin typeface="Tahoma" pitchFamily="34" charset="0"/>
              </a:rPr>
              <a:t>Assesment</a:t>
            </a:r>
            <a:r>
              <a:rPr lang="en-US" sz="4400" dirty="0" smtClean="0">
                <a:solidFill>
                  <a:schemeClr val="accent5">
                    <a:lumMod val="25000"/>
                  </a:schemeClr>
                </a:solidFill>
                <a:latin typeface="Tahoma" pitchFamily="34" charset="0"/>
              </a:rPr>
              <a:t>: </a:t>
            </a:r>
          </a:p>
          <a:p>
            <a:r>
              <a:rPr lang="en-US" sz="4400" dirty="0" smtClean="0">
                <a:solidFill>
                  <a:schemeClr val="accent5">
                    <a:lumMod val="25000"/>
                  </a:schemeClr>
                </a:solidFill>
                <a:latin typeface="Tahoma" pitchFamily="34" charset="0"/>
              </a:rPr>
              <a:t>Co-morbidities</a:t>
            </a:r>
          </a:p>
          <a:p>
            <a:endParaRPr lang="en-US"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6" name="Rectangle 3"/>
          <p:cNvSpPr txBox="1">
            <a:spLocks noChangeArrowheads="1"/>
          </p:cNvSpPr>
          <p:nvPr/>
        </p:nvSpPr>
        <p:spPr>
          <a:xfrm>
            <a:off x="431800" y="1765300"/>
            <a:ext cx="8407400" cy="4711700"/>
          </a:xfrm>
          <a:prstGeom prst="rect">
            <a:avLst/>
          </a:prstGeom>
        </p:spPr>
        <p:txBody>
          <a:bodyPr/>
          <a:lstStyle/>
          <a:p>
            <a:pPr marL="346075" marR="0" lvl="0" indent="-346075" algn="l" defTabSz="914400" rtl="0" eaLnBrk="1" fontAlgn="base" latinLnBrk="0" hangingPunct="1">
              <a:lnSpc>
                <a:spcPct val="120000"/>
              </a:lnSpc>
              <a:spcBef>
                <a:spcPts val="1200"/>
              </a:spcBef>
              <a:spcAft>
                <a:spcPct val="0"/>
              </a:spcAft>
              <a:buClr>
                <a:schemeClr val="tx2"/>
              </a:buClr>
              <a:buSzPct val="65000"/>
              <a:buFont typeface="Monotype Sorts" pitchFamily="2" charset="2"/>
              <a:buNone/>
              <a:tabLst>
                <a:tab pos="1427163" algn="l"/>
                <a:tab pos="1641475" algn="l"/>
              </a:tabLst>
              <a:defRPr/>
            </a:pPr>
            <a:r>
              <a:rPr kumimoji="0" lang="nl-NL" b="0" i="0" u="none" strike="noStrike" kern="0" cap="none" spc="0" normalizeH="0" baseline="0" noProof="0" dirty="0" smtClean="0">
                <a:ln>
                  <a:noFill/>
                </a:ln>
                <a:solidFill>
                  <a:schemeClr val="tx1"/>
                </a:solidFill>
                <a:effectLst/>
                <a:uLnTx/>
                <a:uFillTx/>
                <a:latin typeface="Tahoma" pitchFamily="34" charset="0"/>
                <a:ea typeface="+mn-ea"/>
                <a:cs typeface="+mn-cs"/>
              </a:rPr>
              <a:t>COPD patients are at increased risk for: </a:t>
            </a:r>
          </a:p>
          <a:p>
            <a:pPr marL="701675" marR="0" lvl="1" indent="-354013" algn="l" defTabSz="914400" rtl="0" eaLnBrk="1" fontAlgn="base" latinLnBrk="0" hangingPunct="1">
              <a:lnSpc>
                <a:spcPct val="120000"/>
              </a:lnSpc>
              <a:spcBef>
                <a:spcPts val="1200"/>
              </a:spcBef>
              <a:spcAft>
                <a:spcPct val="0"/>
              </a:spcAft>
              <a:buClr>
                <a:srgbClr val="A5FF4B"/>
              </a:buClr>
              <a:buSzPct val="100000"/>
              <a:buFontTx/>
              <a:buChar char="•"/>
              <a:tabLst>
                <a:tab pos="1427163" algn="l"/>
                <a:tab pos="1641475" algn="l"/>
              </a:tabLst>
              <a:defRPr/>
            </a:pPr>
            <a:r>
              <a:rPr kumimoji="0" lang="nl-NL" b="0" i="0" u="none" strike="noStrike" kern="0" cap="none" spc="0" normalizeH="0" baseline="0" noProof="0" dirty="0" smtClean="0">
                <a:ln>
                  <a:noFill/>
                </a:ln>
                <a:solidFill>
                  <a:schemeClr val="tx1"/>
                </a:solidFill>
                <a:effectLst/>
                <a:uLnTx/>
                <a:uFillTx/>
                <a:latin typeface="Tahoma" pitchFamily="34" charset="0"/>
                <a:ea typeface="ＭＳ Ｐゴシック" pitchFamily="-65" charset="-128"/>
              </a:rPr>
              <a:t>Cardiovascular diseases</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b="0" i="0" u="none" strike="noStrike" kern="0" cap="none" spc="0" normalizeH="0" baseline="0" noProof="0" dirty="0" smtClean="0">
                <a:ln>
                  <a:noFill/>
                </a:ln>
                <a:solidFill>
                  <a:schemeClr val="tx1"/>
                </a:solidFill>
                <a:effectLst/>
                <a:uLnTx/>
                <a:uFillTx/>
                <a:latin typeface="Tahoma" pitchFamily="34" charset="0"/>
                <a:ea typeface="ＭＳ Ｐゴシック" pitchFamily="-65" charset="-128"/>
              </a:rPr>
              <a:t>Osteoporosis</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b="0" i="0" u="none" strike="noStrike" kern="0" cap="none" spc="0" normalizeH="0" baseline="0" noProof="0" dirty="0" smtClean="0">
                <a:ln>
                  <a:noFill/>
                </a:ln>
                <a:solidFill>
                  <a:schemeClr val="tx1"/>
                </a:solidFill>
                <a:effectLst/>
                <a:uLnTx/>
                <a:uFillTx/>
                <a:latin typeface="Tahoma" pitchFamily="34" charset="0"/>
                <a:ea typeface="ＭＳ Ｐゴシック" pitchFamily="-65" charset="-128"/>
              </a:rPr>
              <a:t>Respiratory infections</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b="0" i="0" u="none" strike="noStrike" kern="0" cap="none" spc="0" normalizeH="0" baseline="0" noProof="0" dirty="0" smtClean="0">
                <a:ln>
                  <a:noFill/>
                </a:ln>
                <a:solidFill>
                  <a:schemeClr val="tx1"/>
                </a:solidFill>
                <a:effectLst/>
                <a:uLnTx/>
                <a:uFillTx/>
                <a:latin typeface="Tahoma" pitchFamily="34" charset="0"/>
                <a:ea typeface="ＭＳ Ｐゴシック" pitchFamily="-65" charset="-128"/>
              </a:rPr>
              <a:t>Anxiety and Depression</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b="0" i="0" u="none" strike="noStrike" kern="0" cap="none" spc="0" normalizeH="0" baseline="0" noProof="0" dirty="0" smtClean="0">
                <a:ln>
                  <a:noFill/>
                </a:ln>
                <a:solidFill>
                  <a:schemeClr val="tx1"/>
                </a:solidFill>
                <a:effectLst/>
                <a:uLnTx/>
                <a:uFillTx/>
                <a:latin typeface="Tahoma" pitchFamily="34" charset="0"/>
                <a:ea typeface="ＭＳ Ｐゴシック" pitchFamily="-65" charset="-128"/>
              </a:rPr>
              <a:t>Diabetes</a:t>
            </a:r>
          </a:p>
          <a:p>
            <a:pPr marL="701675" marR="0" lvl="1" indent="-354013" algn="l" defTabSz="914400" rtl="0" eaLnBrk="1" fontAlgn="base" latinLnBrk="0" hangingPunct="1">
              <a:lnSpc>
                <a:spcPct val="120000"/>
              </a:lnSpc>
              <a:spcBef>
                <a:spcPts val="0"/>
              </a:spcBef>
              <a:spcAft>
                <a:spcPct val="0"/>
              </a:spcAft>
              <a:buClr>
                <a:srgbClr val="A5FF4B"/>
              </a:buClr>
              <a:buSzPct val="100000"/>
              <a:buFontTx/>
              <a:buChar char="•"/>
              <a:tabLst>
                <a:tab pos="1427163" algn="l"/>
                <a:tab pos="1641475" algn="l"/>
              </a:tabLst>
              <a:defRPr/>
            </a:pPr>
            <a:r>
              <a:rPr kumimoji="0" lang="nl-NL" b="0" i="0" u="none" strike="noStrike" kern="0" cap="none" spc="0" normalizeH="0" baseline="0" noProof="0" dirty="0" smtClean="0">
                <a:ln>
                  <a:noFill/>
                </a:ln>
                <a:solidFill>
                  <a:schemeClr val="tx1"/>
                </a:solidFill>
                <a:effectLst/>
                <a:uLnTx/>
                <a:uFillTx/>
                <a:latin typeface="Tahoma" pitchFamily="34" charset="0"/>
                <a:ea typeface="ＭＳ Ｐゴシック" pitchFamily="-65" charset="-128"/>
              </a:rPr>
              <a:t>Lung cancer</a:t>
            </a:r>
          </a:p>
          <a:p>
            <a:pPr marL="50800" marR="0" lvl="1" indent="-50800" algn="ctr" defTabSz="914400" rtl="0" eaLnBrk="1" fontAlgn="base" latinLnBrk="0" hangingPunct="1">
              <a:lnSpc>
                <a:spcPct val="120000"/>
              </a:lnSpc>
              <a:spcBef>
                <a:spcPct val="35000"/>
              </a:spcBef>
              <a:spcAft>
                <a:spcPct val="0"/>
              </a:spcAft>
              <a:buClr>
                <a:srgbClr val="A5FF4B"/>
              </a:buClr>
              <a:buSzPct val="100000"/>
              <a:buFont typeface="Monotype Sorts" charset="0"/>
              <a:buNone/>
              <a:tabLst>
                <a:tab pos="1427163" algn="l"/>
                <a:tab pos="1641475" algn="l"/>
              </a:tabLst>
              <a:defRPr/>
            </a:pPr>
            <a:r>
              <a:rPr kumimoji="0" lang="en-US" b="0" i="1" u="none" strike="noStrike" kern="0" cap="none" spc="0" normalizeH="0" baseline="0" noProof="0" dirty="0" smtClean="0">
                <a:ln>
                  <a:noFill/>
                </a:ln>
                <a:solidFill>
                  <a:schemeClr val="tx2"/>
                </a:solidFill>
                <a:effectLst/>
                <a:uLnTx/>
                <a:uFillTx/>
                <a:latin typeface="+mn-lt"/>
                <a:ea typeface="ＭＳ Ｐゴシック" pitchFamily="-65" charset="-128"/>
              </a:rPr>
              <a:t>These </a:t>
            </a:r>
            <a:r>
              <a:rPr kumimoji="0" lang="en-US" b="0" i="1" u="none" strike="noStrike" kern="0" cap="none" spc="0" normalizeH="0" baseline="0" noProof="0" dirty="0" err="1" smtClean="0">
                <a:ln>
                  <a:noFill/>
                </a:ln>
                <a:solidFill>
                  <a:schemeClr val="tx2"/>
                </a:solidFill>
                <a:effectLst/>
                <a:uLnTx/>
                <a:uFillTx/>
                <a:latin typeface="+mn-lt"/>
                <a:ea typeface="ＭＳ Ｐゴシック" pitchFamily="-65" charset="-128"/>
              </a:rPr>
              <a:t>comorbid</a:t>
            </a:r>
            <a:r>
              <a:rPr kumimoji="0" lang="en-US" b="0" i="1" u="none" strike="noStrike" kern="0" cap="none" spc="0" normalizeH="0" baseline="0" noProof="0" dirty="0" smtClean="0">
                <a:ln>
                  <a:noFill/>
                </a:ln>
                <a:solidFill>
                  <a:schemeClr val="tx2"/>
                </a:solidFill>
                <a:effectLst/>
                <a:uLnTx/>
                <a:uFillTx/>
                <a:latin typeface="+mn-lt"/>
                <a:ea typeface="ＭＳ Ｐゴシック" pitchFamily="-65" charset="-128"/>
              </a:rPr>
              <a:t> conditions may influence mortality and hospitalizations and should be looked for routinely, and treated appropriately.</a:t>
            </a:r>
          </a:p>
          <a:p>
            <a:pPr marL="701675" marR="0" lvl="1" indent="-354013" algn="l" defTabSz="914400" rtl="0" eaLnBrk="1" fontAlgn="base" latinLnBrk="0" hangingPunct="1">
              <a:lnSpc>
                <a:spcPct val="120000"/>
              </a:lnSpc>
              <a:spcBef>
                <a:spcPct val="35000"/>
              </a:spcBef>
              <a:spcAft>
                <a:spcPct val="0"/>
              </a:spcAft>
              <a:buClr>
                <a:srgbClr val="A5FF4B"/>
              </a:buClr>
              <a:buSzPct val="100000"/>
              <a:buFontTx/>
              <a:buChar char="•"/>
              <a:tabLst>
                <a:tab pos="1427163" algn="l"/>
                <a:tab pos="1641475" algn="l"/>
              </a:tabLst>
              <a:defRPr/>
            </a:pPr>
            <a:endParaRPr kumimoji="0" lang="en-US" altLang="ja-JP" b="0" i="0" u="none" strike="noStrike" kern="0" cap="none" spc="0" normalizeH="0" baseline="0" noProof="0" dirty="0" smtClean="0">
              <a:ln>
                <a:noFill/>
              </a:ln>
              <a:solidFill>
                <a:schemeClr val="tx1"/>
              </a:solidFill>
              <a:effectLst/>
              <a:uLnTx/>
              <a:uFillTx/>
              <a:latin typeface="Tahoma" pitchFamily="34" charset="0"/>
              <a:ea typeface="ＭＳ Ｐゴシック" pitchFamily="34" charset="-128"/>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00113" y="0"/>
            <a:ext cx="7586662" cy="404664"/>
          </a:xfrm>
        </p:spPr>
        <p:txBody>
          <a:bodyPr/>
          <a:lstStyle/>
          <a:p>
            <a:pPr eaLnBrk="1" hangingPunct="1"/>
            <a:r>
              <a:rPr lang="el-GR" b="0" dirty="0" err="1" smtClean="0">
                <a:solidFill>
                  <a:srgbClr val="000000"/>
                </a:solidFill>
                <a:latin typeface="Tahoma" pitchFamily="34" charset="0"/>
                <a:ea typeface="Tahoma" pitchFamily="34" charset="0"/>
                <a:cs typeface="Tahoma" pitchFamily="34" charset="0"/>
              </a:rPr>
              <a:t>Comorbidity</a:t>
            </a:r>
            <a:r>
              <a:rPr lang="el-GR" b="0" dirty="0" smtClean="0">
                <a:solidFill>
                  <a:srgbClr val="000000"/>
                </a:solidFill>
                <a:latin typeface="Tahoma" pitchFamily="34" charset="0"/>
                <a:ea typeface="Tahoma" pitchFamily="34" charset="0"/>
                <a:cs typeface="Tahoma" pitchFamily="34" charset="0"/>
              </a:rPr>
              <a:t> </a:t>
            </a:r>
            <a:r>
              <a:rPr lang="el-GR" b="0" dirty="0" err="1" smtClean="0">
                <a:solidFill>
                  <a:srgbClr val="000000"/>
                </a:solidFill>
                <a:latin typeface="Tahoma" pitchFamily="34" charset="0"/>
                <a:ea typeface="Tahoma" pitchFamily="34" charset="0"/>
                <a:cs typeface="Tahoma" pitchFamily="34" charset="0"/>
              </a:rPr>
              <a:t>and</a:t>
            </a:r>
            <a:r>
              <a:rPr lang="el-GR" b="0" dirty="0" smtClean="0">
                <a:solidFill>
                  <a:srgbClr val="000000"/>
                </a:solidFill>
                <a:latin typeface="Tahoma" pitchFamily="34" charset="0"/>
                <a:ea typeface="Tahoma" pitchFamily="34" charset="0"/>
                <a:cs typeface="Tahoma" pitchFamily="34" charset="0"/>
              </a:rPr>
              <a:t> </a:t>
            </a:r>
            <a:r>
              <a:rPr lang="el-GR" b="0" dirty="0" err="1" smtClean="0">
                <a:solidFill>
                  <a:srgbClr val="000000"/>
                </a:solidFill>
                <a:latin typeface="Tahoma" pitchFamily="34" charset="0"/>
                <a:ea typeface="Tahoma" pitchFamily="34" charset="0"/>
                <a:cs typeface="Tahoma" pitchFamily="34" charset="0"/>
              </a:rPr>
              <a:t>Mortality</a:t>
            </a:r>
            <a:r>
              <a:rPr lang="el-GR" b="0" dirty="0" smtClean="0">
                <a:solidFill>
                  <a:srgbClr val="000000"/>
                </a:solidFill>
                <a:latin typeface="Tahoma" pitchFamily="34" charset="0"/>
                <a:ea typeface="Tahoma" pitchFamily="34" charset="0"/>
                <a:cs typeface="Tahoma" pitchFamily="34" charset="0"/>
              </a:rPr>
              <a:t> </a:t>
            </a:r>
            <a:r>
              <a:rPr lang="el-GR" b="0" dirty="0" err="1" smtClean="0">
                <a:solidFill>
                  <a:srgbClr val="000000"/>
                </a:solidFill>
                <a:latin typeface="Tahoma" pitchFamily="34" charset="0"/>
                <a:ea typeface="Tahoma" pitchFamily="34" charset="0"/>
                <a:cs typeface="Tahoma" pitchFamily="34" charset="0"/>
              </a:rPr>
              <a:t>in</a:t>
            </a:r>
            <a:r>
              <a:rPr lang="el-GR" b="0" dirty="0" smtClean="0">
                <a:solidFill>
                  <a:srgbClr val="000000"/>
                </a:solidFill>
                <a:latin typeface="Tahoma" pitchFamily="34" charset="0"/>
                <a:ea typeface="Tahoma" pitchFamily="34" charset="0"/>
                <a:cs typeface="Tahoma" pitchFamily="34" charset="0"/>
              </a:rPr>
              <a:t> COPD</a:t>
            </a:r>
            <a:r>
              <a:rPr lang="en-US" b="0" dirty="0" smtClean="0">
                <a:solidFill>
                  <a:srgbClr val="000000"/>
                </a:solidFill>
                <a:latin typeface="Tahoma" pitchFamily="34" charset="0"/>
                <a:ea typeface="Tahoma" pitchFamily="34" charset="0"/>
                <a:cs typeface="Tahoma" pitchFamily="34" charset="0"/>
              </a:rPr>
              <a:t> </a:t>
            </a:r>
            <a:r>
              <a:rPr lang="el-GR" sz="2400" b="0" dirty="0" err="1" smtClean="0">
                <a:solidFill>
                  <a:srgbClr val="000000"/>
                </a:solidFill>
                <a:latin typeface="Tahoma" pitchFamily="34" charset="0"/>
                <a:ea typeface="Tahoma" pitchFamily="34" charset="0"/>
                <a:cs typeface="Tahoma" pitchFamily="34" charset="0"/>
              </a:rPr>
              <a:t>Related</a:t>
            </a:r>
            <a:r>
              <a:rPr lang="en-US" sz="2400" b="0" dirty="0" smtClean="0">
                <a:solidFill>
                  <a:srgbClr val="000000"/>
                </a:solidFill>
                <a:latin typeface="Tahoma" pitchFamily="34" charset="0"/>
                <a:ea typeface="Tahoma" pitchFamily="34" charset="0"/>
                <a:cs typeface="Tahoma" pitchFamily="34" charset="0"/>
              </a:rPr>
              <a:t> </a:t>
            </a:r>
            <a:r>
              <a:rPr lang="el-GR" sz="2400" b="0" dirty="0" err="1" smtClean="0">
                <a:solidFill>
                  <a:srgbClr val="000000"/>
                </a:solidFill>
                <a:latin typeface="Tahoma" pitchFamily="34" charset="0"/>
                <a:ea typeface="Tahoma" pitchFamily="34" charset="0"/>
                <a:cs typeface="Tahoma" pitchFamily="34" charset="0"/>
              </a:rPr>
              <a:t>Hospitalizations</a:t>
            </a:r>
            <a:endParaRPr lang="el-GR" b="0" dirty="0" smtClean="0">
              <a:solidFill>
                <a:srgbClr val="000000"/>
              </a:solidFill>
              <a:latin typeface="Tahoma" pitchFamily="34" charset="0"/>
              <a:ea typeface="Tahoma" pitchFamily="34" charset="0"/>
              <a:cs typeface="Tahoma" pitchFamily="34" charset="0"/>
            </a:endParaRPr>
          </a:p>
        </p:txBody>
      </p:sp>
      <p:sp>
        <p:nvSpPr>
          <p:cNvPr id="27651" name="Text Box 4"/>
          <p:cNvSpPr txBox="1">
            <a:spLocks noChangeArrowheads="1"/>
          </p:cNvSpPr>
          <p:nvPr/>
        </p:nvSpPr>
        <p:spPr bwMode="auto">
          <a:xfrm rot="16200000">
            <a:off x="-507683" y="3379142"/>
            <a:ext cx="2147254" cy="461665"/>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2400" dirty="0" err="1">
                <a:solidFill>
                  <a:schemeClr val="tx1">
                    <a:lumMod val="50000"/>
                  </a:schemeClr>
                </a:solidFill>
                <a:latin typeface="Tahoma" pitchFamily="34" charset="0"/>
                <a:ea typeface="Tahoma" pitchFamily="34" charset="0"/>
                <a:cs typeface="Tahoma" pitchFamily="34" charset="0"/>
              </a:rPr>
              <a:t>Mortaliyty</a:t>
            </a:r>
            <a:r>
              <a:rPr lang="en-US" sz="2400" dirty="0">
                <a:solidFill>
                  <a:schemeClr val="tx1">
                    <a:lumMod val="50000"/>
                  </a:schemeClr>
                </a:solidFill>
                <a:latin typeface="Tahoma" pitchFamily="34" charset="0"/>
                <a:ea typeface="Tahoma" pitchFamily="34" charset="0"/>
                <a:cs typeface="Tahoma" pitchFamily="34" charset="0"/>
              </a:rPr>
              <a:t> (%)</a:t>
            </a:r>
            <a:endParaRPr lang="el-GR" sz="2400" dirty="0">
              <a:solidFill>
                <a:schemeClr val="tx1">
                  <a:lumMod val="50000"/>
                </a:schemeClr>
              </a:solidFill>
              <a:latin typeface="Tahoma" pitchFamily="34" charset="0"/>
              <a:ea typeface="Tahoma" pitchFamily="34" charset="0"/>
              <a:cs typeface="Tahoma" pitchFamily="34" charset="0"/>
            </a:endParaRPr>
          </a:p>
        </p:txBody>
      </p:sp>
      <p:sp>
        <p:nvSpPr>
          <p:cNvPr id="27652" name="Text Box 5"/>
          <p:cNvSpPr txBox="1">
            <a:spLocks noChangeArrowheads="1"/>
          </p:cNvSpPr>
          <p:nvPr/>
        </p:nvSpPr>
        <p:spPr bwMode="auto">
          <a:xfrm>
            <a:off x="1979712" y="6165304"/>
            <a:ext cx="6764238" cy="276999"/>
          </a:xfrm>
          <a:prstGeom prst="rect">
            <a:avLst/>
          </a:prstGeom>
          <a:noFill/>
          <a:ln w="12700">
            <a:noFill/>
            <a:miter lim="800000"/>
            <a:headEnd/>
            <a:tailEnd/>
          </a:ln>
        </p:spPr>
        <p:txBody>
          <a:bodyPr wrap="square">
            <a:spAutoFit/>
          </a:bodyPr>
          <a:lstStyle/>
          <a:p>
            <a:pPr>
              <a:buClr>
                <a:srgbClr val="000000"/>
              </a:buClr>
              <a:buSzPct val="100000"/>
              <a:buFont typeface="Arial" charset="0"/>
              <a:buNone/>
              <a:defRPr/>
            </a:pPr>
            <a:r>
              <a:rPr lang="el-GR" sz="1200" dirty="0" err="1">
                <a:solidFill>
                  <a:schemeClr val="tx1">
                    <a:lumMod val="50000"/>
                  </a:schemeClr>
                </a:solidFill>
                <a:latin typeface="Tahoma" pitchFamily="34" charset="0"/>
                <a:ea typeface="Tahoma" pitchFamily="34" charset="0"/>
                <a:cs typeface="Tahoma" pitchFamily="34" charset="0"/>
              </a:rPr>
              <a:t>Holguin</a:t>
            </a:r>
            <a:r>
              <a:rPr lang="en-US" sz="1200" dirty="0">
                <a:solidFill>
                  <a:schemeClr val="tx1">
                    <a:lumMod val="50000"/>
                  </a:schemeClr>
                </a:solidFill>
                <a:latin typeface="Tahoma" pitchFamily="34" charset="0"/>
                <a:ea typeface="Tahoma" pitchFamily="34" charset="0"/>
                <a:cs typeface="Tahoma" pitchFamily="34" charset="0"/>
              </a:rPr>
              <a:t> et al.</a:t>
            </a:r>
            <a:r>
              <a:rPr lang="en-US" sz="1200" b="1" dirty="0">
                <a:solidFill>
                  <a:schemeClr val="tx1">
                    <a:lumMod val="50000"/>
                  </a:schemeClr>
                </a:solidFill>
                <a:latin typeface="Tahoma" pitchFamily="34" charset="0"/>
                <a:ea typeface="Tahoma" pitchFamily="34" charset="0"/>
                <a:cs typeface="Tahoma" pitchFamily="34" charset="0"/>
              </a:rPr>
              <a:t> </a:t>
            </a:r>
            <a:r>
              <a:rPr lang="el-GR" sz="1200" i="1" dirty="0">
                <a:solidFill>
                  <a:schemeClr val="tx1">
                    <a:lumMod val="50000"/>
                  </a:schemeClr>
                </a:solidFill>
                <a:latin typeface="Tahoma" pitchFamily="34" charset="0"/>
                <a:ea typeface="Tahoma" pitchFamily="34" charset="0"/>
                <a:cs typeface="Tahoma" pitchFamily="34" charset="0"/>
              </a:rPr>
              <a:t>CHEST 2005; 128:2005</a:t>
            </a:r>
            <a:r>
              <a:rPr lang="en-US" sz="1200" b="1" dirty="0">
                <a:solidFill>
                  <a:schemeClr val="tx1">
                    <a:lumMod val="50000"/>
                  </a:schemeClr>
                </a:solidFill>
                <a:latin typeface="Tahoma" pitchFamily="34" charset="0"/>
                <a:ea typeface="Tahoma" pitchFamily="34" charset="0"/>
                <a:cs typeface="Tahoma" pitchFamily="34" charset="0"/>
              </a:rPr>
              <a:t> </a:t>
            </a:r>
            <a:endParaRPr lang="el-GR" sz="1200" b="1" dirty="0">
              <a:solidFill>
                <a:schemeClr val="tx1">
                  <a:lumMod val="50000"/>
                </a:schemeClr>
              </a:solidFill>
              <a:latin typeface="Tahoma" pitchFamily="34" charset="0"/>
              <a:ea typeface="Tahoma" pitchFamily="34" charset="0"/>
              <a:cs typeface="Tahoma" pitchFamily="34" charset="0"/>
            </a:endParaRPr>
          </a:p>
        </p:txBody>
      </p:sp>
      <p:sp>
        <p:nvSpPr>
          <p:cNvPr id="27653" name="Rectangle 6"/>
          <p:cNvSpPr>
            <a:spLocks noChangeArrowheads="1"/>
          </p:cNvSpPr>
          <p:nvPr/>
        </p:nvSpPr>
        <p:spPr bwMode="auto">
          <a:xfrm>
            <a:off x="4557713" y="1639888"/>
            <a:ext cx="260350" cy="203200"/>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54" name="Text Box 7"/>
          <p:cNvSpPr txBox="1">
            <a:spLocks noChangeArrowheads="1"/>
          </p:cNvSpPr>
          <p:nvPr/>
        </p:nvSpPr>
        <p:spPr bwMode="auto">
          <a:xfrm>
            <a:off x="4843463" y="1379538"/>
            <a:ext cx="184150" cy="584200"/>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endParaRPr lang="el-GR" sz="3200">
              <a:solidFill>
                <a:schemeClr val="tx1">
                  <a:lumMod val="50000"/>
                </a:schemeClr>
              </a:solidFill>
              <a:latin typeface="Tahoma" pitchFamily="34" charset="0"/>
              <a:ea typeface="Tahoma" pitchFamily="34" charset="0"/>
              <a:cs typeface="Tahoma" pitchFamily="34" charset="0"/>
            </a:endParaRPr>
          </a:p>
        </p:txBody>
      </p:sp>
      <p:sp>
        <p:nvSpPr>
          <p:cNvPr id="27655" name="Text Box 8"/>
          <p:cNvSpPr txBox="1">
            <a:spLocks noChangeArrowheads="1"/>
          </p:cNvSpPr>
          <p:nvPr/>
        </p:nvSpPr>
        <p:spPr bwMode="auto">
          <a:xfrm>
            <a:off x="4770438" y="1530350"/>
            <a:ext cx="835485" cy="400110"/>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2000">
                <a:solidFill>
                  <a:schemeClr val="tx1">
                    <a:lumMod val="50000"/>
                  </a:schemeClr>
                </a:solidFill>
                <a:latin typeface="Tahoma" pitchFamily="34" charset="0"/>
                <a:ea typeface="Tahoma" pitchFamily="34" charset="0"/>
                <a:cs typeface="Tahoma" pitchFamily="34" charset="0"/>
              </a:rPr>
              <a:t>COPD</a:t>
            </a:r>
            <a:endParaRPr lang="el-GR" sz="2000">
              <a:solidFill>
                <a:schemeClr val="tx1">
                  <a:lumMod val="50000"/>
                </a:schemeClr>
              </a:solidFill>
              <a:latin typeface="Tahoma" pitchFamily="34" charset="0"/>
              <a:ea typeface="Tahoma" pitchFamily="34" charset="0"/>
              <a:cs typeface="Tahoma" pitchFamily="34" charset="0"/>
            </a:endParaRPr>
          </a:p>
        </p:txBody>
      </p:sp>
      <p:sp>
        <p:nvSpPr>
          <p:cNvPr id="27656" name="Rectangle 9"/>
          <p:cNvSpPr>
            <a:spLocks noChangeArrowheads="1"/>
          </p:cNvSpPr>
          <p:nvPr/>
        </p:nvSpPr>
        <p:spPr bwMode="auto">
          <a:xfrm>
            <a:off x="5761038" y="1622425"/>
            <a:ext cx="260350" cy="203200"/>
          </a:xfrm>
          <a:prstGeom prst="rect">
            <a:avLst/>
          </a:prstGeom>
          <a:solidFill>
            <a:srgbClr val="FFFF99"/>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57" name="Text Box 10"/>
          <p:cNvSpPr txBox="1">
            <a:spLocks noChangeArrowheads="1"/>
          </p:cNvSpPr>
          <p:nvPr/>
        </p:nvSpPr>
        <p:spPr bwMode="auto">
          <a:xfrm>
            <a:off x="5973763" y="1512888"/>
            <a:ext cx="1382110" cy="400110"/>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2000">
                <a:solidFill>
                  <a:schemeClr val="tx1">
                    <a:lumMod val="50000"/>
                  </a:schemeClr>
                </a:solidFill>
                <a:latin typeface="Tahoma" pitchFamily="34" charset="0"/>
                <a:ea typeface="Tahoma" pitchFamily="34" charset="0"/>
                <a:cs typeface="Tahoma" pitchFamily="34" charset="0"/>
              </a:rPr>
              <a:t>Non-COPD</a:t>
            </a:r>
            <a:endParaRPr lang="el-GR" sz="2000">
              <a:solidFill>
                <a:schemeClr val="tx1">
                  <a:lumMod val="50000"/>
                </a:schemeClr>
              </a:solidFill>
              <a:latin typeface="Tahoma" pitchFamily="34" charset="0"/>
              <a:ea typeface="Tahoma" pitchFamily="34" charset="0"/>
              <a:cs typeface="Tahoma" pitchFamily="34" charset="0"/>
            </a:endParaRPr>
          </a:p>
        </p:txBody>
      </p:sp>
      <p:sp>
        <p:nvSpPr>
          <p:cNvPr id="27658" name="Line 11"/>
          <p:cNvSpPr>
            <a:spLocks noChangeShapeType="1"/>
          </p:cNvSpPr>
          <p:nvPr/>
        </p:nvSpPr>
        <p:spPr bwMode="auto">
          <a:xfrm>
            <a:off x="1349375" y="1436688"/>
            <a:ext cx="0" cy="4456112"/>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59" name="Line 12"/>
          <p:cNvSpPr>
            <a:spLocks noChangeShapeType="1"/>
          </p:cNvSpPr>
          <p:nvPr/>
        </p:nvSpPr>
        <p:spPr bwMode="auto">
          <a:xfrm flipV="1">
            <a:off x="1273175" y="5776913"/>
            <a:ext cx="6578600" cy="47625"/>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0" name="Line 14"/>
          <p:cNvSpPr>
            <a:spLocks noChangeShapeType="1"/>
          </p:cNvSpPr>
          <p:nvPr/>
        </p:nvSpPr>
        <p:spPr bwMode="auto">
          <a:xfrm>
            <a:off x="1217613" y="1420813"/>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1" name="Line 15"/>
          <p:cNvSpPr>
            <a:spLocks noChangeShapeType="1"/>
          </p:cNvSpPr>
          <p:nvPr/>
        </p:nvSpPr>
        <p:spPr bwMode="auto">
          <a:xfrm>
            <a:off x="1204913" y="1993900"/>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2" name="Line 16"/>
          <p:cNvSpPr>
            <a:spLocks noChangeShapeType="1"/>
          </p:cNvSpPr>
          <p:nvPr/>
        </p:nvSpPr>
        <p:spPr bwMode="auto">
          <a:xfrm>
            <a:off x="1204913" y="2536825"/>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3" name="Line 17"/>
          <p:cNvSpPr>
            <a:spLocks noChangeShapeType="1"/>
          </p:cNvSpPr>
          <p:nvPr/>
        </p:nvSpPr>
        <p:spPr bwMode="auto">
          <a:xfrm>
            <a:off x="1206500" y="3109913"/>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4" name="Line 18"/>
          <p:cNvSpPr>
            <a:spLocks noChangeShapeType="1"/>
          </p:cNvSpPr>
          <p:nvPr/>
        </p:nvSpPr>
        <p:spPr bwMode="auto">
          <a:xfrm>
            <a:off x="1219200" y="3622675"/>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5" name="Line 19"/>
          <p:cNvSpPr>
            <a:spLocks noChangeShapeType="1"/>
          </p:cNvSpPr>
          <p:nvPr/>
        </p:nvSpPr>
        <p:spPr bwMode="auto">
          <a:xfrm>
            <a:off x="1206500" y="4195763"/>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6" name="Line 20"/>
          <p:cNvSpPr>
            <a:spLocks noChangeShapeType="1"/>
          </p:cNvSpPr>
          <p:nvPr/>
        </p:nvSpPr>
        <p:spPr bwMode="auto">
          <a:xfrm>
            <a:off x="1206500" y="4710113"/>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7" name="Line 21"/>
          <p:cNvSpPr>
            <a:spLocks noChangeShapeType="1"/>
          </p:cNvSpPr>
          <p:nvPr/>
        </p:nvSpPr>
        <p:spPr bwMode="auto">
          <a:xfrm>
            <a:off x="1208088" y="5283200"/>
            <a:ext cx="130175" cy="0"/>
          </a:xfrm>
          <a:prstGeom prst="line">
            <a:avLst/>
          </a:prstGeom>
          <a:noFill/>
          <a:ln w="28575">
            <a:solidFill>
              <a:schemeClr val="tx1"/>
            </a:solidFill>
            <a:miter lim="800000"/>
            <a:headEnd/>
            <a:tailEnd/>
          </a:ln>
        </p:spPr>
        <p:txBody>
          <a:bodyPr wrap="none"/>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68" name="Text Box 22"/>
          <p:cNvSpPr txBox="1">
            <a:spLocks noChangeArrowheads="1"/>
          </p:cNvSpPr>
          <p:nvPr/>
        </p:nvSpPr>
        <p:spPr bwMode="auto">
          <a:xfrm>
            <a:off x="779463" y="1235075"/>
            <a:ext cx="575799" cy="461665"/>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l-GR" b="1">
                <a:solidFill>
                  <a:schemeClr val="tx1">
                    <a:lumMod val="50000"/>
                  </a:schemeClr>
                </a:solidFill>
                <a:latin typeface="Tahoma" pitchFamily="34" charset="0"/>
                <a:ea typeface="Tahoma" pitchFamily="34" charset="0"/>
                <a:cs typeface="Tahoma" pitchFamily="34" charset="0"/>
              </a:rPr>
              <a:t>40</a:t>
            </a:r>
          </a:p>
        </p:txBody>
      </p:sp>
      <p:sp>
        <p:nvSpPr>
          <p:cNvPr id="27669" name="Text Box 23"/>
          <p:cNvSpPr txBox="1">
            <a:spLocks noChangeArrowheads="1"/>
          </p:cNvSpPr>
          <p:nvPr/>
        </p:nvSpPr>
        <p:spPr bwMode="auto">
          <a:xfrm>
            <a:off x="781050" y="2351088"/>
            <a:ext cx="575799" cy="461665"/>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l-GR" b="1">
                <a:solidFill>
                  <a:schemeClr val="tx1">
                    <a:lumMod val="50000"/>
                  </a:schemeClr>
                </a:solidFill>
                <a:latin typeface="Tahoma" pitchFamily="34" charset="0"/>
                <a:ea typeface="Tahoma" pitchFamily="34" charset="0"/>
                <a:cs typeface="Tahoma" pitchFamily="34" charset="0"/>
              </a:rPr>
              <a:t>30</a:t>
            </a:r>
          </a:p>
        </p:txBody>
      </p:sp>
      <p:sp>
        <p:nvSpPr>
          <p:cNvPr id="27670" name="Text Box 24"/>
          <p:cNvSpPr txBox="1">
            <a:spLocks noChangeArrowheads="1"/>
          </p:cNvSpPr>
          <p:nvPr/>
        </p:nvSpPr>
        <p:spPr bwMode="auto">
          <a:xfrm>
            <a:off x="811213" y="3438525"/>
            <a:ext cx="575799" cy="461665"/>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l-GR" b="1">
                <a:solidFill>
                  <a:schemeClr val="tx1">
                    <a:lumMod val="50000"/>
                  </a:schemeClr>
                </a:solidFill>
                <a:latin typeface="Tahoma" pitchFamily="34" charset="0"/>
                <a:ea typeface="Tahoma" pitchFamily="34" charset="0"/>
                <a:cs typeface="Tahoma" pitchFamily="34" charset="0"/>
              </a:rPr>
              <a:t>20</a:t>
            </a:r>
          </a:p>
        </p:txBody>
      </p:sp>
      <p:sp>
        <p:nvSpPr>
          <p:cNvPr id="27671" name="Text Box 25"/>
          <p:cNvSpPr txBox="1">
            <a:spLocks noChangeArrowheads="1"/>
          </p:cNvSpPr>
          <p:nvPr/>
        </p:nvSpPr>
        <p:spPr bwMode="auto">
          <a:xfrm>
            <a:off x="777875" y="4525963"/>
            <a:ext cx="508000" cy="830997"/>
          </a:xfrm>
          <a:prstGeom prst="rect">
            <a:avLst/>
          </a:prstGeom>
          <a:noFill/>
          <a:ln w="12700">
            <a:noFill/>
            <a:miter lim="800000"/>
            <a:headEnd/>
            <a:tailEnd/>
          </a:ln>
        </p:spPr>
        <p:txBody>
          <a:bodyPr>
            <a:spAutoFit/>
          </a:bodyPr>
          <a:lstStyle/>
          <a:p>
            <a:pPr>
              <a:buClr>
                <a:srgbClr val="000000"/>
              </a:buClr>
              <a:buSzPct val="100000"/>
              <a:buFont typeface="Arial" charset="0"/>
              <a:buNone/>
              <a:defRPr/>
            </a:pPr>
            <a:r>
              <a:rPr lang="el-GR" b="1">
                <a:solidFill>
                  <a:schemeClr val="tx1">
                    <a:lumMod val="50000"/>
                  </a:schemeClr>
                </a:solidFill>
                <a:latin typeface="Tahoma" pitchFamily="34" charset="0"/>
                <a:ea typeface="Tahoma" pitchFamily="34" charset="0"/>
                <a:cs typeface="Tahoma" pitchFamily="34" charset="0"/>
              </a:rPr>
              <a:t>10</a:t>
            </a:r>
          </a:p>
        </p:txBody>
      </p:sp>
      <p:sp>
        <p:nvSpPr>
          <p:cNvPr id="27672" name="Text Box 26"/>
          <p:cNvSpPr txBox="1">
            <a:spLocks noChangeArrowheads="1"/>
          </p:cNvSpPr>
          <p:nvPr/>
        </p:nvSpPr>
        <p:spPr bwMode="auto">
          <a:xfrm>
            <a:off x="866775" y="5643563"/>
            <a:ext cx="380232" cy="461665"/>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l-GR" b="1">
                <a:solidFill>
                  <a:schemeClr val="tx1">
                    <a:lumMod val="50000"/>
                  </a:schemeClr>
                </a:solidFill>
                <a:latin typeface="Tahoma" pitchFamily="34" charset="0"/>
                <a:ea typeface="Tahoma" pitchFamily="34" charset="0"/>
                <a:cs typeface="Tahoma" pitchFamily="34" charset="0"/>
              </a:rPr>
              <a:t>0</a:t>
            </a:r>
          </a:p>
        </p:txBody>
      </p:sp>
      <p:sp>
        <p:nvSpPr>
          <p:cNvPr id="27673" name="Text Box 27"/>
          <p:cNvSpPr txBox="1">
            <a:spLocks noChangeArrowheads="1"/>
          </p:cNvSpPr>
          <p:nvPr/>
        </p:nvSpPr>
        <p:spPr bwMode="auto">
          <a:xfrm>
            <a:off x="1446213" y="5881688"/>
            <a:ext cx="184731" cy="461665"/>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74" name="Text Box 28"/>
          <p:cNvSpPr txBox="1">
            <a:spLocks noChangeArrowheads="1"/>
          </p:cNvSpPr>
          <p:nvPr/>
        </p:nvSpPr>
        <p:spPr bwMode="auto">
          <a:xfrm>
            <a:off x="1417638" y="5862638"/>
            <a:ext cx="452368"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RF</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75" name="Text Box 29"/>
          <p:cNvSpPr txBox="1">
            <a:spLocks noChangeArrowheads="1"/>
          </p:cNvSpPr>
          <p:nvPr/>
        </p:nvSpPr>
        <p:spPr bwMode="auto">
          <a:xfrm>
            <a:off x="2066925" y="5862638"/>
            <a:ext cx="899605"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Pneum</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76" name="Text Box 30"/>
          <p:cNvSpPr txBox="1">
            <a:spLocks noChangeArrowheads="1"/>
          </p:cNvSpPr>
          <p:nvPr/>
        </p:nvSpPr>
        <p:spPr bwMode="auto">
          <a:xfrm>
            <a:off x="3128963" y="5862638"/>
            <a:ext cx="460382"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HF</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77" name="Text Box 31"/>
          <p:cNvSpPr txBox="1">
            <a:spLocks noChangeArrowheads="1"/>
          </p:cNvSpPr>
          <p:nvPr/>
        </p:nvSpPr>
        <p:spPr bwMode="auto">
          <a:xfrm>
            <a:off x="3825875" y="5846763"/>
            <a:ext cx="596638"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IHD</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78" name="Text Box 32"/>
          <p:cNvSpPr txBox="1">
            <a:spLocks noChangeArrowheads="1"/>
          </p:cNvSpPr>
          <p:nvPr/>
        </p:nvSpPr>
        <p:spPr bwMode="auto">
          <a:xfrm>
            <a:off x="4465638" y="5832475"/>
            <a:ext cx="886781"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Hypert</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79" name="Text Box 33"/>
          <p:cNvSpPr txBox="1">
            <a:spLocks noChangeArrowheads="1"/>
          </p:cNvSpPr>
          <p:nvPr/>
        </p:nvSpPr>
        <p:spPr bwMode="auto">
          <a:xfrm>
            <a:off x="5522913" y="5818188"/>
            <a:ext cx="492443"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TM</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80" name="Text Box 34"/>
          <p:cNvSpPr txBox="1">
            <a:spLocks noChangeArrowheads="1"/>
          </p:cNvSpPr>
          <p:nvPr/>
        </p:nvSpPr>
        <p:spPr bwMode="auto">
          <a:xfrm>
            <a:off x="6018213" y="5834063"/>
            <a:ext cx="1090363"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Diabetes</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81" name="Text Box 35"/>
          <p:cNvSpPr txBox="1">
            <a:spLocks noChangeArrowheads="1"/>
          </p:cNvSpPr>
          <p:nvPr/>
        </p:nvSpPr>
        <p:spPr bwMode="auto">
          <a:xfrm>
            <a:off x="7164388" y="5830888"/>
            <a:ext cx="612668" cy="338554"/>
          </a:xfrm>
          <a:prstGeom prst="rect">
            <a:avLst/>
          </a:prstGeom>
          <a:noFill/>
          <a:ln w="12700">
            <a:noFill/>
            <a:miter lim="800000"/>
            <a:headEnd/>
            <a:tailEnd/>
          </a:ln>
        </p:spPr>
        <p:txBody>
          <a:bodyPr wrap="none">
            <a:spAutoFit/>
          </a:bodyPr>
          <a:lstStyle/>
          <a:p>
            <a:pPr>
              <a:buClr>
                <a:srgbClr val="000000"/>
              </a:buClr>
              <a:buSzPct val="100000"/>
              <a:buFont typeface="Arial" charset="0"/>
              <a:buNone/>
              <a:defRPr/>
            </a:pPr>
            <a:r>
              <a:rPr lang="en-US" sz="1600" b="1">
                <a:solidFill>
                  <a:schemeClr val="tx1">
                    <a:lumMod val="50000"/>
                  </a:schemeClr>
                </a:solidFill>
                <a:latin typeface="Tahoma" pitchFamily="34" charset="0"/>
                <a:ea typeface="Tahoma" pitchFamily="34" charset="0"/>
                <a:cs typeface="Tahoma" pitchFamily="34" charset="0"/>
              </a:rPr>
              <a:t>PVD</a:t>
            </a:r>
            <a:endParaRPr lang="el-GR" sz="1600" b="1">
              <a:solidFill>
                <a:schemeClr val="tx1">
                  <a:lumMod val="50000"/>
                </a:schemeClr>
              </a:solidFill>
              <a:latin typeface="Tahoma" pitchFamily="34" charset="0"/>
              <a:ea typeface="Tahoma" pitchFamily="34" charset="0"/>
              <a:cs typeface="Tahoma" pitchFamily="34" charset="0"/>
            </a:endParaRPr>
          </a:p>
        </p:txBody>
      </p:sp>
      <p:sp>
        <p:nvSpPr>
          <p:cNvPr id="27682" name="Rectangle 36"/>
          <p:cNvSpPr>
            <a:spLocks noChangeArrowheads="1"/>
          </p:cNvSpPr>
          <p:nvPr/>
        </p:nvSpPr>
        <p:spPr bwMode="auto">
          <a:xfrm>
            <a:off x="1465263" y="1785938"/>
            <a:ext cx="290512" cy="4048125"/>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83" name="Rectangle 37"/>
          <p:cNvSpPr>
            <a:spLocks noChangeArrowheads="1"/>
          </p:cNvSpPr>
          <p:nvPr/>
        </p:nvSpPr>
        <p:spPr bwMode="auto">
          <a:xfrm>
            <a:off x="1762125" y="3360738"/>
            <a:ext cx="290513" cy="2452687"/>
          </a:xfrm>
          <a:prstGeom prst="rect">
            <a:avLst/>
          </a:prstGeom>
          <a:solidFill>
            <a:srgbClr val="FFFF99"/>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84" name="Rectangle 38"/>
          <p:cNvSpPr>
            <a:spLocks noChangeArrowheads="1"/>
          </p:cNvSpPr>
          <p:nvPr/>
        </p:nvSpPr>
        <p:spPr bwMode="auto">
          <a:xfrm>
            <a:off x="2262188" y="3119438"/>
            <a:ext cx="276225" cy="2698750"/>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85" name="Rectangle 39"/>
          <p:cNvSpPr>
            <a:spLocks noChangeArrowheads="1"/>
          </p:cNvSpPr>
          <p:nvPr/>
        </p:nvSpPr>
        <p:spPr bwMode="auto">
          <a:xfrm>
            <a:off x="2540000" y="4298950"/>
            <a:ext cx="261938" cy="1508125"/>
          </a:xfrm>
          <a:prstGeom prst="rect">
            <a:avLst/>
          </a:prstGeom>
          <a:solidFill>
            <a:srgbClr val="FFFF99"/>
          </a:solidFill>
          <a:ln w="12700" algn="ctr">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86" name="Rectangle 40"/>
          <p:cNvSpPr>
            <a:spLocks noChangeArrowheads="1"/>
          </p:cNvSpPr>
          <p:nvPr/>
        </p:nvSpPr>
        <p:spPr bwMode="auto">
          <a:xfrm>
            <a:off x="3071813" y="3276600"/>
            <a:ext cx="276225" cy="2540000"/>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87" name="Rectangle 41"/>
          <p:cNvSpPr>
            <a:spLocks noChangeArrowheads="1"/>
          </p:cNvSpPr>
          <p:nvPr/>
        </p:nvSpPr>
        <p:spPr bwMode="auto">
          <a:xfrm>
            <a:off x="3354388" y="4708525"/>
            <a:ext cx="249237" cy="1087438"/>
          </a:xfrm>
          <a:prstGeom prst="rect">
            <a:avLst/>
          </a:prstGeom>
          <a:solidFill>
            <a:srgbClr val="FFFF99"/>
          </a:solidFill>
          <a:ln w="12700" algn="ctr">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88" name="Rectangle 42"/>
          <p:cNvSpPr>
            <a:spLocks noChangeArrowheads="1"/>
          </p:cNvSpPr>
          <p:nvPr/>
        </p:nvSpPr>
        <p:spPr bwMode="auto">
          <a:xfrm>
            <a:off x="3881438" y="3751263"/>
            <a:ext cx="261937" cy="2047875"/>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89" name="Rectangle 43"/>
          <p:cNvSpPr>
            <a:spLocks noChangeArrowheads="1"/>
          </p:cNvSpPr>
          <p:nvPr/>
        </p:nvSpPr>
        <p:spPr bwMode="auto">
          <a:xfrm>
            <a:off x="4144963" y="4492625"/>
            <a:ext cx="265112" cy="1304925"/>
          </a:xfrm>
          <a:prstGeom prst="rect">
            <a:avLst/>
          </a:prstGeom>
          <a:solidFill>
            <a:srgbClr val="FFFF99"/>
          </a:solidFill>
          <a:ln w="12700" algn="ctr">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0" name="Rectangle 44"/>
          <p:cNvSpPr>
            <a:spLocks noChangeArrowheads="1"/>
          </p:cNvSpPr>
          <p:nvPr/>
        </p:nvSpPr>
        <p:spPr bwMode="auto">
          <a:xfrm>
            <a:off x="4708525" y="4364038"/>
            <a:ext cx="276225" cy="1422400"/>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1" name="Rectangle 45"/>
          <p:cNvSpPr>
            <a:spLocks noChangeArrowheads="1"/>
          </p:cNvSpPr>
          <p:nvPr/>
        </p:nvSpPr>
        <p:spPr bwMode="auto">
          <a:xfrm>
            <a:off x="4991100" y="4827588"/>
            <a:ext cx="279400" cy="957262"/>
          </a:xfrm>
          <a:prstGeom prst="rect">
            <a:avLst/>
          </a:prstGeom>
          <a:solidFill>
            <a:srgbClr val="FFFF99"/>
          </a:solidFill>
          <a:ln w="12700" algn="ctr">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2" name="Rectangle 48"/>
          <p:cNvSpPr>
            <a:spLocks noChangeArrowheads="1"/>
          </p:cNvSpPr>
          <p:nvPr/>
        </p:nvSpPr>
        <p:spPr bwMode="auto">
          <a:xfrm>
            <a:off x="5505450" y="4449763"/>
            <a:ext cx="277813" cy="1335087"/>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3" name="Rectangle 49"/>
          <p:cNvSpPr>
            <a:spLocks noChangeArrowheads="1"/>
          </p:cNvSpPr>
          <p:nvPr/>
        </p:nvSpPr>
        <p:spPr bwMode="auto">
          <a:xfrm>
            <a:off x="5783263" y="5164138"/>
            <a:ext cx="263525" cy="623887"/>
          </a:xfrm>
          <a:prstGeom prst="rect">
            <a:avLst/>
          </a:prstGeom>
          <a:solidFill>
            <a:srgbClr val="FFFF99"/>
          </a:solidFill>
          <a:ln w="12700" algn="ctr">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4" name="Rectangle 50"/>
          <p:cNvSpPr>
            <a:spLocks noChangeArrowheads="1"/>
          </p:cNvSpPr>
          <p:nvPr/>
        </p:nvSpPr>
        <p:spPr bwMode="auto">
          <a:xfrm>
            <a:off x="6302375" y="4591050"/>
            <a:ext cx="292100" cy="1189038"/>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5" name="Rectangle 51"/>
          <p:cNvSpPr>
            <a:spLocks noChangeArrowheads="1"/>
          </p:cNvSpPr>
          <p:nvPr/>
        </p:nvSpPr>
        <p:spPr bwMode="auto">
          <a:xfrm>
            <a:off x="6604000" y="4689475"/>
            <a:ext cx="247650" cy="1089025"/>
          </a:xfrm>
          <a:prstGeom prst="rect">
            <a:avLst/>
          </a:prstGeom>
          <a:solidFill>
            <a:srgbClr val="FFFF99"/>
          </a:solidFill>
          <a:ln w="12700" algn="ctr">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6" name="Rectangle 52"/>
          <p:cNvSpPr>
            <a:spLocks noChangeArrowheads="1"/>
          </p:cNvSpPr>
          <p:nvPr/>
        </p:nvSpPr>
        <p:spPr bwMode="auto">
          <a:xfrm>
            <a:off x="7100888" y="5260975"/>
            <a:ext cx="261937" cy="522288"/>
          </a:xfrm>
          <a:prstGeom prst="rect">
            <a:avLst/>
          </a:prstGeom>
          <a:solidFill>
            <a:schemeClr val="tx1"/>
          </a:solidFill>
          <a:ln w="12700">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
        <p:nvSpPr>
          <p:cNvPr id="27697" name="Rectangle 53"/>
          <p:cNvSpPr>
            <a:spLocks noChangeArrowheads="1"/>
          </p:cNvSpPr>
          <p:nvPr/>
        </p:nvSpPr>
        <p:spPr bwMode="auto">
          <a:xfrm>
            <a:off x="7364413" y="5427663"/>
            <a:ext cx="249237" cy="334962"/>
          </a:xfrm>
          <a:prstGeom prst="rect">
            <a:avLst/>
          </a:prstGeom>
          <a:solidFill>
            <a:srgbClr val="FFFF99"/>
          </a:solidFill>
          <a:ln w="12700" algn="ctr">
            <a:solidFill>
              <a:schemeClr val="tx1"/>
            </a:solidFill>
            <a:miter lim="800000"/>
            <a:headEnd/>
            <a:tailEnd/>
          </a:ln>
        </p:spPr>
        <p:txBody>
          <a:bodyPr wrap="none" anchor="ctr"/>
          <a:lstStyle/>
          <a:p>
            <a:pPr>
              <a:buClr>
                <a:srgbClr val="000000"/>
              </a:buClr>
              <a:buSzPct val="100000"/>
              <a:buFont typeface="Arial" charset="0"/>
              <a:buNone/>
              <a:defRPr/>
            </a:pPr>
            <a:endParaRPr lang="el-GR">
              <a:solidFill>
                <a:schemeClr val="tx1">
                  <a:lumMod val="50000"/>
                </a:schemeClr>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18864" y="3426918"/>
          <a:ext cx="8229600" cy="2810394"/>
        </p:xfrm>
        <a:graphic>
          <a:graphicData uri="http://schemas.openxmlformats.org/drawingml/2006/table">
            <a:tbl>
              <a:tblPr firstRow="1" bandRow="1">
                <a:tableStyleId>{2A488322-F2BA-4B5B-9748-0D474271808F}</a:tableStyleId>
              </a:tblPr>
              <a:tblGrid>
                <a:gridCol w="2377168"/>
                <a:gridCol w="1737632"/>
                <a:gridCol w="2057400"/>
                <a:gridCol w="2057400"/>
              </a:tblGrid>
              <a:tr h="390525">
                <a:tc gridSpan="4">
                  <a:txBody>
                    <a:bodyPr/>
                    <a:lstStyle/>
                    <a:p>
                      <a:pPr algn="ctr"/>
                      <a:r>
                        <a:rPr lang="en-GB" sz="1800" dirty="0" smtClean="0">
                          <a:solidFill>
                            <a:schemeClr val="bg1"/>
                          </a:solidFill>
                          <a:latin typeface="Corbel" pitchFamily="34" charset="0"/>
                        </a:rPr>
                        <a:t>Prevalence  (%) of cardiovascular diseases in COPD patients </a:t>
                      </a:r>
                      <a:r>
                        <a:rPr lang="en-GB" sz="1800" dirty="0" err="1" smtClean="0">
                          <a:solidFill>
                            <a:schemeClr val="bg1"/>
                          </a:solidFill>
                          <a:latin typeface="Corbel" pitchFamily="34" charset="0"/>
                        </a:rPr>
                        <a:t>vs</a:t>
                      </a:r>
                      <a:r>
                        <a:rPr lang="en-GB" sz="1800" dirty="0" smtClean="0">
                          <a:solidFill>
                            <a:schemeClr val="bg1"/>
                          </a:solidFill>
                          <a:latin typeface="Corbel" pitchFamily="34" charset="0"/>
                        </a:rPr>
                        <a:t> control</a:t>
                      </a:r>
                      <a:r>
                        <a:rPr lang="en-GB" sz="1800" baseline="0" dirty="0" smtClean="0">
                          <a:solidFill>
                            <a:schemeClr val="bg1"/>
                          </a:solidFill>
                          <a:latin typeface="Corbel" pitchFamily="34" charset="0"/>
                        </a:rPr>
                        <a:t> subjects</a:t>
                      </a:r>
                    </a:p>
                    <a:p>
                      <a:pPr algn="ctr"/>
                      <a:endParaRPr lang="en-GB" sz="1800" dirty="0" smtClean="0">
                        <a:solidFill>
                          <a:schemeClr val="bg1"/>
                        </a:solidFill>
                        <a:latin typeface="Corbel" pitchFamily="34" charset="0"/>
                      </a:endParaRPr>
                    </a:p>
                  </a:txBody>
                  <a:tcPr>
                    <a:lnB w="12700" cap="flat" cmpd="sng" algn="ctr">
                      <a:solidFill>
                        <a:schemeClr val="tx1"/>
                      </a:solidFill>
                      <a:prstDash val="solid"/>
                      <a:round/>
                      <a:headEnd type="none" w="med" len="med"/>
                      <a:tailEnd type="none" w="med" len="med"/>
                    </a:lnB>
                  </a:tcPr>
                </a:tc>
                <a:tc hMerge="1">
                  <a:txBody>
                    <a:bodyPr/>
                    <a:lstStyle/>
                    <a:p>
                      <a:pPr algn="ctr"/>
                      <a:endParaRPr lang="en-GB" sz="1600"/>
                    </a:p>
                  </a:txBody>
                  <a:tcPr/>
                </a:tc>
                <a:tc hMerge="1">
                  <a:txBody>
                    <a:bodyPr/>
                    <a:lstStyle/>
                    <a:p>
                      <a:pPr algn="ctr"/>
                      <a:endParaRPr lang="en-GB" sz="1600"/>
                    </a:p>
                  </a:txBody>
                  <a:tcPr/>
                </a:tc>
                <a:tc hMerge="1">
                  <a:txBody>
                    <a:bodyPr/>
                    <a:lstStyle/>
                    <a:p>
                      <a:pPr algn="ctr"/>
                      <a:endParaRPr lang="en-GB" sz="1600"/>
                    </a:p>
                  </a:txBody>
                  <a:tcPr/>
                </a:tc>
              </a:tr>
              <a:tr h="400050">
                <a:tc>
                  <a:txBody>
                    <a:bodyPr/>
                    <a:lstStyle/>
                    <a:p>
                      <a:endParaRPr lang="en-GB" sz="1400" b="1">
                        <a:solidFill>
                          <a:schemeClr val="bg1"/>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c>
                  <a:txBody>
                    <a:bodyPr/>
                    <a:lstStyle/>
                    <a:p>
                      <a:pPr algn="ctr"/>
                      <a:r>
                        <a:rPr lang="en-GB" sz="1400" b="1" dirty="0" smtClean="0">
                          <a:solidFill>
                            <a:schemeClr val="bg1"/>
                          </a:solidFill>
                        </a:rPr>
                        <a:t> COPD patients</a:t>
                      </a:r>
                      <a:endParaRPr lang="en-GB" sz="1400" b="1" dirty="0">
                        <a:solidFill>
                          <a:schemeClr val="bg1"/>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c>
                  <a:txBody>
                    <a:bodyPr/>
                    <a:lstStyle/>
                    <a:p>
                      <a:pPr algn="ctr"/>
                      <a:r>
                        <a:rPr lang="en-GB" sz="1400" b="1" dirty="0" smtClean="0">
                          <a:solidFill>
                            <a:schemeClr val="bg1"/>
                          </a:solidFill>
                        </a:rPr>
                        <a:t>Control</a:t>
                      </a:r>
                      <a:r>
                        <a:rPr lang="en-GB" sz="1400" b="1" baseline="0" dirty="0" smtClean="0">
                          <a:solidFill>
                            <a:schemeClr val="bg1"/>
                          </a:solidFill>
                        </a:rPr>
                        <a:t> subjects</a:t>
                      </a:r>
                      <a:endParaRPr lang="en-GB" sz="1400" b="1" dirty="0">
                        <a:solidFill>
                          <a:schemeClr val="bg1"/>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c>
                  <a:txBody>
                    <a:bodyPr/>
                    <a:lstStyle/>
                    <a:p>
                      <a:pPr algn="ctr"/>
                      <a:r>
                        <a:rPr lang="en-GB" sz="1400" b="1" dirty="0" smtClean="0">
                          <a:solidFill>
                            <a:schemeClr val="bg1"/>
                          </a:solidFill>
                        </a:rPr>
                        <a:t>Odds ratio</a:t>
                      </a:r>
                      <a:endParaRPr lang="en-GB" sz="1400" b="1" dirty="0">
                        <a:solidFill>
                          <a:schemeClr val="bg1"/>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r>
              <a:tr h="313026">
                <a:tc>
                  <a:txBody>
                    <a:bodyPr/>
                    <a:lstStyle/>
                    <a:p>
                      <a:r>
                        <a:rPr lang="en-GB" sz="1400" dirty="0" smtClean="0">
                          <a:solidFill>
                            <a:schemeClr val="tx1"/>
                          </a:solidFill>
                        </a:rPr>
                        <a:t>Congestive</a:t>
                      </a:r>
                      <a:r>
                        <a:rPr lang="en-GB" sz="1400" baseline="0" dirty="0" smtClean="0">
                          <a:solidFill>
                            <a:schemeClr val="tx1"/>
                          </a:solidFill>
                        </a:rPr>
                        <a:t> </a:t>
                      </a:r>
                      <a:r>
                        <a:rPr lang="en-GB" sz="1400" dirty="0" smtClean="0">
                          <a:solidFill>
                            <a:schemeClr val="tx1"/>
                          </a:solidFill>
                        </a:rPr>
                        <a:t>heart failure</a:t>
                      </a:r>
                      <a:endParaRPr lang="en-GB" sz="1400" dirty="0">
                        <a:solidFill>
                          <a:schemeClr val="tx1"/>
                        </a:solidFill>
                      </a:endParaRPr>
                    </a:p>
                  </a:txBody>
                  <a:tcPr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en-GB" sz="1400" smtClean="0">
                          <a:solidFill>
                            <a:schemeClr val="tx2"/>
                          </a:solidFill>
                        </a:rPr>
                        <a:t>7.2</a:t>
                      </a:r>
                      <a:endParaRPr lang="en-GB" sz="1400">
                        <a:solidFill>
                          <a:schemeClr val="tx2"/>
                        </a:solidFill>
                      </a:endParaRPr>
                    </a:p>
                  </a:txBody>
                  <a:tcPr anchor="ctr">
                    <a:lnT w="28575" cap="flat" cmpd="sng" algn="ctr">
                      <a:solidFill>
                        <a:schemeClr val="tx1"/>
                      </a:solidFill>
                      <a:prstDash val="solid"/>
                      <a:round/>
                      <a:headEnd type="none" w="med" len="med"/>
                      <a:tailEnd type="none" w="med" len="med"/>
                    </a:lnT>
                  </a:tcPr>
                </a:tc>
                <a:tc>
                  <a:txBody>
                    <a:bodyPr/>
                    <a:lstStyle/>
                    <a:p>
                      <a:pPr algn="ctr"/>
                      <a:r>
                        <a:rPr lang="en-GB" sz="1400" dirty="0" smtClean="0">
                          <a:solidFill>
                            <a:schemeClr val="tx2"/>
                          </a:solidFill>
                        </a:rPr>
                        <a:t>0.9</a:t>
                      </a:r>
                      <a:endParaRPr lang="en-GB" sz="1400" dirty="0">
                        <a:solidFill>
                          <a:schemeClr val="tx2"/>
                        </a:solidFill>
                      </a:endParaRPr>
                    </a:p>
                  </a:txBody>
                  <a:tcPr anchor="ctr">
                    <a:lnT w="28575" cap="flat" cmpd="sng" algn="ctr">
                      <a:solidFill>
                        <a:schemeClr val="tx1"/>
                      </a:solidFill>
                      <a:prstDash val="solid"/>
                      <a:round/>
                      <a:headEnd type="none" w="med" len="med"/>
                      <a:tailEnd type="none" w="med" len="med"/>
                    </a:lnT>
                  </a:tcPr>
                </a:tc>
                <a:tc>
                  <a:txBody>
                    <a:bodyPr/>
                    <a:lstStyle/>
                    <a:p>
                      <a:pPr algn="ctr"/>
                      <a:r>
                        <a:rPr lang="en-GB" sz="1400" dirty="0" smtClean="0">
                          <a:solidFill>
                            <a:schemeClr val="tx2"/>
                          </a:solidFill>
                        </a:rPr>
                        <a:t>8.48</a:t>
                      </a:r>
                      <a:endParaRPr lang="en-GB" sz="1400" dirty="0">
                        <a:solidFill>
                          <a:schemeClr val="tx2"/>
                        </a:solidFill>
                      </a:endParaRPr>
                    </a:p>
                  </a:txBody>
                  <a:tcPr anchor="ctr">
                    <a:lnT w="28575" cap="flat" cmpd="sng" algn="ctr">
                      <a:solidFill>
                        <a:schemeClr val="tx1"/>
                      </a:solidFill>
                      <a:prstDash val="solid"/>
                      <a:round/>
                      <a:headEnd type="none" w="med" len="med"/>
                      <a:tailEnd type="none" w="med" len="med"/>
                    </a:lnT>
                  </a:tcPr>
                </a:tc>
              </a:tr>
              <a:tr h="495625">
                <a:tc>
                  <a:txBody>
                    <a:bodyPr/>
                    <a:lstStyle/>
                    <a:p>
                      <a:r>
                        <a:rPr lang="en-GB" sz="1400" dirty="0" smtClean="0">
                          <a:solidFill>
                            <a:schemeClr val="bg1"/>
                          </a:solidFill>
                        </a:rPr>
                        <a:t>Ventricular tachycardia/fibrillation</a:t>
                      </a:r>
                      <a:endParaRPr lang="en-GB" sz="1400" dirty="0">
                        <a:solidFill>
                          <a:schemeClr val="bg1"/>
                        </a:solidFill>
                      </a:endParaRPr>
                    </a:p>
                  </a:txBody>
                  <a:tcPr anchor="ctr">
                    <a:solidFill>
                      <a:schemeClr val="accent6">
                        <a:lumMod val="40000"/>
                        <a:lumOff val="60000"/>
                      </a:schemeClr>
                    </a:solidFill>
                  </a:tcPr>
                </a:tc>
                <a:tc>
                  <a:txBody>
                    <a:bodyPr/>
                    <a:lstStyle/>
                    <a:p>
                      <a:pPr algn="ctr"/>
                      <a:r>
                        <a:rPr lang="en-GB" sz="1400" dirty="0" smtClean="0">
                          <a:solidFill>
                            <a:schemeClr val="bg1"/>
                          </a:solidFill>
                        </a:rPr>
                        <a:t>0.8</a:t>
                      </a:r>
                      <a:endParaRPr lang="en-GB" sz="1400" dirty="0">
                        <a:solidFill>
                          <a:schemeClr val="bg1"/>
                        </a:solidFill>
                      </a:endParaRPr>
                    </a:p>
                  </a:txBody>
                  <a:tcPr anchor="ctr">
                    <a:solidFill>
                      <a:schemeClr val="accent6">
                        <a:lumMod val="40000"/>
                        <a:lumOff val="60000"/>
                      </a:schemeClr>
                    </a:solidFill>
                  </a:tcPr>
                </a:tc>
                <a:tc>
                  <a:txBody>
                    <a:bodyPr/>
                    <a:lstStyle/>
                    <a:p>
                      <a:pPr algn="ctr"/>
                      <a:r>
                        <a:rPr lang="en-GB" sz="1400" dirty="0" smtClean="0">
                          <a:solidFill>
                            <a:schemeClr val="bg1"/>
                          </a:solidFill>
                        </a:rPr>
                        <a:t>0.1</a:t>
                      </a:r>
                      <a:endParaRPr lang="en-GB" sz="1400" dirty="0">
                        <a:solidFill>
                          <a:schemeClr val="bg1"/>
                        </a:solidFill>
                      </a:endParaRPr>
                    </a:p>
                  </a:txBody>
                  <a:tcPr anchor="ctr">
                    <a:solidFill>
                      <a:schemeClr val="accent6">
                        <a:lumMod val="40000"/>
                        <a:lumOff val="60000"/>
                      </a:schemeClr>
                    </a:solidFill>
                  </a:tcPr>
                </a:tc>
                <a:tc>
                  <a:txBody>
                    <a:bodyPr/>
                    <a:lstStyle/>
                    <a:p>
                      <a:pPr algn="ctr"/>
                      <a:r>
                        <a:rPr lang="en-GB" sz="1400" dirty="0" smtClean="0">
                          <a:solidFill>
                            <a:schemeClr val="bg1"/>
                          </a:solidFill>
                        </a:rPr>
                        <a:t>7.94</a:t>
                      </a:r>
                      <a:endParaRPr lang="en-GB" sz="1400" dirty="0">
                        <a:solidFill>
                          <a:schemeClr val="bg1"/>
                        </a:solidFill>
                      </a:endParaRPr>
                    </a:p>
                  </a:txBody>
                  <a:tcPr anchor="ctr">
                    <a:solidFill>
                      <a:schemeClr val="accent6">
                        <a:lumMod val="40000"/>
                        <a:lumOff val="60000"/>
                      </a:schemeClr>
                    </a:solidFill>
                  </a:tcPr>
                </a:tc>
              </a:tr>
              <a:tr h="313026">
                <a:tc>
                  <a:txBody>
                    <a:bodyPr/>
                    <a:lstStyle/>
                    <a:p>
                      <a:r>
                        <a:rPr lang="en-GB" sz="1400" dirty="0" smtClean="0">
                          <a:solidFill>
                            <a:schemeClr val="tx1"/>
                          </a:solidFill>
                        </a:rPr>
                        <a:t>Pulmonary embolism</a:t>
                      </a:r>
                      <a:endParaRPr lang="en-GB" sz="1400" dirty="0">
                        <a:solidFill>
                          <a:schemeClr val="tx1"/>
                        </a:solidFill>
                      </a:endParaRPr>
                    </a:p>
                  </a:txBody>
                  <a:tcPr anchor="ctr"/>
                </a:tc>
                <a:tc>
                  <a:txBody>
                    <a:bodyPr/>
                    <a:lstStyle/>
                    <a:p>
                      <a:pPr algn="ctr"/>
                      <a:r>
                        <a:rPr lang="en-GB" sz="1400" smtClean="0">
                          <a:solidFill>
                            <a:schemeClr val="tx2"/>
                          </a:solidFill>
                        </a:rPr>
                        <a:t>0.3</a:t>
                      </a:r>
                      <a:endParaRPr lang="en-GB" sz="1400">
                        <a:solidFill>
                          <a:schemeClr val="tx2"/>
                        </a:solidFill>
                      </a:endParaRPr>
                    </a:p>
                  </a:txBody>
                  <a:tcPr anchor="ctr"/>
                </a:tc>
                <a:tc>
                  <a:txBody>
                    <a:bodyPr/>
                    <a:lstStyle/>
                    <a:p>
                      <a:pPr algn="ctr"/>
                      <a:r>
                        <a:rPr lang="en-GB" sz="1400" smtClean="0">
                          <a:solidFill>
                            <a:schemeClr val="tx2"/>
                          </a:solidFill>
                        </a:rPr>
                        <a:t>0.1</a:t>
                      </a:r>
                      <a:endParaRPr lang="en-GB" sz="1400">
                        <a:solidFill>
                          <a:schemeClr val="tx2"/>
                        </a:solidFill>
                      </a:endParaRPr>
                    </a:p>
                  </a:txBody>
                  <a:tcPr anchor="ctr"/>
                </a:tc>
                <a:tc>
                  <a:txBody>
                    <a:bodyPr/>
                    <a:lstStyle/>
                    <a:p>
                      <a:pPr algn="ctr"/>
                      <a:r>
                        <a:rPr lang="en-GB" sz="1400" smtClean="0">
                          <a:solidFill>
                            <a:schemeClr val="tx2"/>
                          </a:solidFill>
                        </a:rPr>
                        <a:t>4.69</a:t>
                      </a:r>
                      <a:endParaRPr lang="en-GB" sz="1400">
                        <a:solidFill>
                          <a:schemeClr val="tx2"/>
                        </a:solidFill>
                      </a:endParaRPr>
                    </a:p>
                  </a:txBody>
                  <a:tcPr anchor="ctr"/>
                </a:tc>
              </a:tr>
              <a:tr h="313026">
                <a:tc>
                  <a:txBody>
                    <a:bodyPr/>
                    <a:lstStyle/>
                    <a:p>
                      <a:r>
                        <a:rPr lang="en-GB" sz="1400" dirty="0" smtClean="0">
                          <a:solidFill>
                            <a:schemeClr val="bg1"/>
                          </a:solidFill>
                        </a:rPr>
                        <a:t>Myocardial infarction</a:t>
                      </a:r>
                      <a:endParaRPr lang="en-GB" sz="1400" dirty="0">
                        <a:solidFill>
                          <a:schemeClr val="bg1"/>
                        </a:solidFill>
                      </a:endParaRPr>
                    </a:p>
                  </a:txBody>
                  <a:tcPr anchor="ctr">
                    <a:solidFill>
                      <a:schemeClr val="accent6">
                        <a:lumMod val="40000"/>
                        <a:lumOff val="60000"/>
                      </a:schemeClr>
                    </a:solidFill>
                  </a:tcPr>
                </a:tc>
                <a:tc>
                  <a:txBody>
                    <a:bodyPr/>
                    <a:lstStyle/>
                    <a:p>
                      <a:pPr algn="ctr"/>
                      <a:r>
                        <a:rPr lang="en-GB" sz="1400" dirty="0" smtClean="0">
                          <a:solidFill>
                            <a:schemeClr val="bg1"/>
                          </a:solidFill>
                        </a:rPr>
                        <a:t>1.8</a:t>
                      </a:r>
                      <a:endParaRPr lang="en-GB" sz="1400" dirty="0">
                        <a:solidFill>
                          <a:schemeClr val="bg1"/>
                        </a:solidFill>
                      </a:endParaRPr>
                    </a:p>
                  </a:txBody>
                  <a:tcPr anchor="ctr">
                    <a:solidFill>
                      <a:schemeClr val="accent6">
                        <a:lumMod val="40000"/>
                        <a:lumOff val="60000"/>
                      </a:schemeClr>
                    </a:solidFill>
                  </a:tcPr>
                </a:tc>
                <a:tc>
                  <a:txBody>
                    <a:bodyPr/>
                    <a:lstStyle/>
                    <a:p>
                      <a:pPr algn="ctr"/>
                      <a:r>
                        <a:rPr lang="en-GB" sz="1400" dirty="0" smtClean="0">
                          <a:solidFill>
                            <a:schemeClr val="bg1"/>
                          </a:solidFill>
                        </a:rPr>
                        <a:t>0.4</a:t>
                      </a:r>
                      <a:endParaRPr lang="en-GB" sz="1400" dirty="0">
                        <a:solidFill>
                          <a:schemeClr val="bg1"/>
                        </a:solidFill>
                      </a:endParaRPr>
                    </a:p>
                  </a:txBody>
                  <a:tcPr anchor="ctr">
                    <a:solidFill>
                      <a:schemeClr val="accent6">
                        <a:lumMod val="40000"/>
                        <a:lumOff val="60000"/>
                      </a:schemeClr>
                    </a:solidFill>
                  </a:tcPr>
                </a:tc>
                <a:tc>
                  <a:txBody>
                    <a:bodyPr/>
                    <a:lstStyle/>
                    <a:p>
                      <a:pPr algn="ctr"/>
                      <a:r>
                        <a:rPr lang="en-GB" sz="1400" dirty="0" smtClean="0">
                          <a:solidFill>
                            <a:schemeClr val="bg1"/>
                          </a:solidFill>
                        </a:rPr>
                        <a:t>4.42</a:t>
                      </a:r>
                      <a:endParaRPr lang="en-GB" sz="1400" dirty="0">
                        <a:solidFill>
                          <a:schemeClr val="bg1"/>
                        </a:solidFill>
                      </a:endParaRPr>
                    </a:p>
                  </a:txBody>
                  <a:tcPr anchor="ctr">
                    <a:solidFill>
                      <a:schemeClr val="accent6">
                        <a:lumMod val="40000"/>
                        <a:lumOff val="60000"/>
                      </a:schemeClr>
                    </a:solidFill>
                  </a:tcPr>
                </a:tc>
              </a:tr>
              <a:tr h="313026">
                <a:tc>
                  <a:txBody>
                    <a:bodyPr/>
                    <a:lstStyle/>
                    <a:p>
                      <a:r>
                        <a:rPr lang="en-GB" sz="1400" dirty="0" err="1" smtClean="0">
                          <a:solidFill>
                            <a:schemeClr val="tx1"/>
                          </a:solidFill>
                        </a:rPr>
                        <a:t>Atrial</a:t>
                      </a:r>
                      <a:r>
                        <a:rPr lang="en-GB" sz="1400" dirty="0" smtClean="0">
                          <a:solidFill>
                            <a:schemeClr val="tx1"/>
                          </a:solidFill>
                        </a:rPr>
                        <a:t> fibrillation</a:t>
                      </a:r>
                      <a:endParaRPr lang="en-GB" sz="1400" dirty="0">
                        <a:solidFill>
                          <a:schemeClr val="tx1"/>
                        </a:solidFill>
                      </a:endParaRPr>
                    </a:p>
                  </a:txBody>
                  <a:tcPr anchor="ctr"/>
                </a:tc>
                <a:tc>
                  <a:txBody>
                    <a:bodyPr/>
                    <a:lstStyle/>
                    <a:p>
                      <a:pPr algn="ctr"/>
                      <a:r>
                        <a:rPr lang="en-GB" sz="1400" smtClean="0">
                          <a:solidFill>
                            <a:schemeClr val="tx2"/>
                          </a:solidFill>
                        </a:rPr>
                        <a:t>4.7</a:t>
                      </a:r>
                      <a:endParaRPr lang="en-GB" sz="1400">
                        <a:solidFill>
                          <a:schemeClr val="tx2"/>
                        </a:solidFill>
                      </a:endParaRPr>
                    </a:p>
                  </a:txBody>
                  <a:tcPr anchor="ctr"/>
                </a:tc>
                <a:tc>
                  <a:txBody>
                    <a:bodyPr/>
                    <a:lstStyle/>
                    <a:p>
                      <a:pPr algn="ctr"/>
                      <a:r>
                        <a:rPr lang="en-GB" sz="1400" smtClean="0">
                          <a:solidFill>
                            <a:schemeClr val="tx2"/>
                          </a:solidFill>
                        </a:rPr>
                        <a:t>1.1</a:t>
                      </a:r>
                      <a:endParaRPr lang="en-GB" sz="1400">
                        <a:solidFill>
                          <a:schemeClr val="tx2"/>
                        </a:solidFill>
                      </a:endParaRPr>
                    </a:p>
                  </a:txBody>
                  <a:tcPr anchor="ctr"/>
                </a:tc>
                <a:tc>
                  <a:txBody>
                    <a:bodyPr/>
                    <a:lstStyle/>
                    <a:p>
                      <a:pPr algn="ctr"/>
                      <a:r>
                        <a:rPr lang="en-GB" sz="1400" dirty="0" smtClean="0">
                          <a:solidFill>
                            <a:schemeClr val="tx2"/>
                          </a:solidFill>
                        </a:rPr>
                        <a:t>4.41</a:t>
                      </a:r>
                      <a:endParaRPr lang="en-GB" sz="1400" dirty="0">
                        <a:solidFill>
                          <a:schemeClr val="tx2"/>
                        </a:solidFill>
                      </a:endParaRPr>
                    </a:p>
                  </a:txBody>
                  <a:tcPr anchor="ctr"/>
                </a:tc>
              </a:tr>
            </a:tbl>
          </a:graphicData>
        </a:graphic>
      </p:graphicFrame>
      <p:sp>
        <p:nvSpPr>
          <p:cNvPr id="35872" name="Content Placeholder 2"/>
          <p:cNvSpPr txBox="1">
            <a:spLocks/>
          </p:cNvSpPr>
          <p:nvPr/>
        </p:nvSpPr>
        <p:spPr bwMode="auto">
          <a:xfrm>
            <a:off x="522288" y="1052736"/>
            <a:ext cx="8401050" cy="1863725"/>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GB" sz="2000" dirty="0">
                <a:latin typeface="Tahoma" pitchFamily="34" charset="0"/>
                <a:ea typeface="Tahoma" pitchFamily="34" charset="0"/>
                <a:cs typeface="Tahoma" pitchFamily="34" charset="0"/>
              </a:rPr>
              <a:t>One of the most common COPD-associated </a:t>
            </a:r>
            <a:r>
              <a:rPr lang="en-GB" sz="2000" dirty="0" err="1">
                <a:latin typeface="Tahoma" pitchFamily="34" charset="0"/>
                <a:ea typeface="Tahoma" pitchFamily="34" charset="0"/>
                <a:cs typeface="Tahoma" pitchFamily="34" charset="0"/>
              </a:rPr>
              <a:t>comorbidities</a:t>
            </a:r>
            <a:r>
              <a:rPr lang="en-GB" sz="2000" dirty="0">
                <a:latin typeface="Tahoma" pitchFamily="34" charset="0"/>
                <a:ea typeface="Tahoma" pitchFamily="34" charset="0"/>
                <a:cs typeface="Tahoma" pitchFamily="34" charset="0"/>
              </a:rPr>
              <a:t> </a:t>
            </a:r>
          </a:p>
          <a:p>
            <a:pPr marL="742950" lvl="1" indent="-285750">
              <a:spcBef>
                <a:spcPct val="20000"/>
              </a:spcBef>
              <a:buFont typeface="Arial" pitchFamily="34" charset="0"/>
              <a:buChar char="•"/>
            </a:pPr>
            <a:r>
              <a:rPr lang="en-GB" sz="2000" dirty="0">
                <a:latin typeface="Tahoma" pitchFamily="34" charset="0"/>
                <a:ea typeface="Tahoma" pitchFamily="34" charset="0"/>
                <a:cs typeface="Tahoma" pitchFamily="34" charset="0"/>
              </a:rPr>
              <a:t>prevalence increases with increasing COPD severity</a:t>
            </a:r>
          </a:p>
          <a:p>
            <a:pPr marL="742950" lvl="1" indent="-285750">
              <a:spcBef>
                <a:spcPct val="20000"/>
              </a:spcBef>
              <a:buFont typeface="Arial" pitchFamily="34" charset="0"/>
              <a:buChar char="•"/>
            </a:pPr>
            <a:r>
              <a:rPr lang="en-GB" sz="2000" dirty="0">
                <a:latin typeface="Tahoma" pitchFamily="34" charset="0"/>
                <a:ea typeface="Tahoma" pitchFamily="34" charset="0"/>
                <a:cs typeface="Tahoma" pitchFamily="34" charset="0"/>
              </a:rPr>
              <a:t>increase in mortality and </a:t>
            </a:r>
            <a:r>
              <a:rPr lang="en-GB" sz="2000" dirty="0" smtClean="0">
                <a:latin typeface="Tahoma" pitchFamily="34" charset="0"/>
                <a:ea typeface="Tahoma" pitchFamily="34" charset="0"/>
                <a:cs typeface="Tahoma" pitchFamily="34" charset="0"/>
              </a:rPr>
              <a:t>morbidity</a:t>
            </a:r>
          </a:p>
          <a:p>
            <a:pPr marL="742950" lvl="1" indent="-285750">
              <a:spcBef>
                <a:spcPct val="20000"/>
              </a:spcBef>
            </a:pPr>
            <a:endParaRPr lang="en-GB" sz="2000" dirty="0">
              <a:latin typeface="Tahoma" pitchFamily="34" charset="0"/>
              <a:ea typeface="Tahoma" pitchFamily="34" charset="0"/>
              <a:cs typeface="Tahoma" pitchFamily="34" charset="0"/>
            </a:endParaRPr>
          </a:p>
          <a:p>
            <a:pPr marL="342900" indent="-342900">
              <a:spcBef>
                <a:spcPct val="20000"/>
              </a:spcBef>
              <a:buFont typeface="Arial" pitchFamily="34" charset="0"/>
              <a:buChar char="•"/>
            </a:pPr>
            <a:r>
              <a:rPr lang="en-GB" sz="2000" dirty="0">
                <a:latin typeface="Tahoma" pitchFamily="34" charset="0"/>
                <a:ea typeface="Tahoma" pitchFamily="34" charset="0"/>
                <a:cs typeface="Tahoma" pitchFamily="34" charset="0"/>
              </a:rPr>
              <a:t>Cardiovascular </a:t>
            </a:r>
            <a:r>
              <a:rPr lang="en-GB" sz="2000" dirty="0" err="1">
                <a:latin typeface="Tahoma" pitchFamily="34" charset="0"/>
                <a:ea typeface="Tahoma" pitchFamily="34" charset="0"/>
                <a:cs typeface="Tahoma" pitchFamily="34" charset="0"/>
              </a:rPr>
              <a:t>comorbidities</a:t>
            </a:r>
            <a:r>
              <a:rPr lang="en-GB" sz="2000" dirty="0">
                <a:latin typeface="Tahoma" pitchFamily="34" charset="0"/>
                <a:ea typeface="Tahoma" pitchFamily="34" charset="0"/>
                <a:cs typeface="Tahoma" pitchFamily="34" charset="0"/>
              </a:rPr>
              <a:t> occurred in 22.6% of patients with COPD (risk ratio, 4.01)</a:t>
            </a:r>
            <a:r>
              <a:rPr lang="en-GB" sz="2000" baseline="30000" dirty="0">
                <a:latin typeface="Tahoma" pitchFamily="34" charset="0"/>
                <a:ea typeface="Tahoma" pitchFamily="34" charset="0"/>
                <a:cs typeface="Tahoma" pitchFamily="34" charset="0"/>
              </a:rPr>
              <a:t>1</a:t>
            </a:r>
          </a:p>
          <a:p>
            <a:pPr marL="342900" indent="-342900">
              <a:spcBef>
                <a:spcPct val="20000"/>
              </a:spcBef>
              <a:buFont typeface="Arial" pitchFamily="34" charset="0"/>
              <a:buNone/>
            </a:pPr>
            <a:endParaRPr lang="en-GB" sz="2800" dirty="0">
              <a:latin typeface="Tahoma" pitchFamily="34" charset="0"/>
              <a:ea typeface="Tahoma" pitchFamily="34" charset="0"/>
              <a:cs typeface="Tahoma" pitchFamily="34" charset="0"/>
            </a:endParaRPr>
          </a:p>
        </p:txBody>
      </p:sp>
      <p:sp>
        <p:nvSpPr>
          <p:cNvPr id="35874" name="Title 1"/>
          <p:cNvSpPr>
            <a:spLocks noGrp="1"/>
          </p:cNvSpPr>
          <p:nvPr>
            <p:ph type="title"/>
          </p:nvPr>
        </p:nvSpPr>
        <p:spPr>
          <a:xfrm>
            <a:off x="784225" y="209550"/>
            <a:ext cx="7902575" cy="627063"/>
          </a:xfrm>
        </p:spPr>
        <p:txBody>
          <a:bodyPr/>
          <a:lstStyle/>
          <a:p>
            <a:pPr eaLnBrk="1" hangingPunct="1"/>
            <a:r>
              <a:rPr lang="en-GB" dirty="0" smtClean="0">
                <a:solidFill>
                  <a:srgbClr val="000000"/>
                </a:solidFill>
                <a:latin typeface="Tahoma" pitchFamily="34" charset="0"/>
                <a:ea typeface="Tahoma" pitchFamily="34" charset="0"/>
                <a:cs typeface="Tahoma" pitchFamily="34" charset="0"/>
              </a:rPr>
              <a:t>Cardiovascular disease</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4179" name="Text Box 3"/>
          <p:cNvSpPr txBox="1">
            <a:spLocks noChangeArrowheads="1"/>
          </p:cNvSpPr>
          <p:nvPr/>
        </p:nvSpPr>
        <p:spPr bwMode="auto">
          <a:xfrm>
            <a:off x="6434159" y="5241925"/>
            <a:ext cx="2381207" cy="679290"/>
          </a:xfrm>
          <a:prstGeom prst="rect">
            <a:avLst/>
          </a:prstGeom>
          <a:noFill/>
          <a:ln w="9525">
            <a:noFill/>
            <a:miter lim="800000"/>
            <a:headEnd/>
            <a:tailEnd/>
          </a:ln>
          <a:effectLst/>
        </p:spPr>
        <p:txBody>
          <a:bodyPr wrap="none" lIns="90000" tIns="46800" rIns="90000" bIns="46800">
            <a:spAutoFit/>
          </a:bodyPr>
          <a:lstStyle/>
          <a:p>
            <a:pPr algn="ctr" eaLnBrk="0" hangingPunct="0">
              <a:buClr>
                <a:srgbClr val="000000"/>
              </a:buClr>
              <a:buSzPct val="100000"/>
              <a:buFont typeface="Arial" charset="0"/>
              <a:buNone/>
              <a:defRPr/>
            </a:pPr>
            <a:r>
              <a:rPr lang="en-GB">
                <a:solidFill>
                  <a:schemeClr val="bg2">
                    <a:lumMod val="10000"/>
                  </a:schemeClr>
                </a:solidFill>
                <a:latin typeface="Tahoma" pitchFamily="34" charset="0"/>
                <a:ea typeface="Tahoma" pitchFamily="34" charset="0"/>
                <a:cs typeface="Tahoma" pitchFamily="34" charset="0"/>
              </a:rPr>
              <a:t>FEV</a:t>
            </a:r>
            <a:r>
              <a:rPr lang="en-GB" baseline="-25000">
                <a:solidFill>
                  <a:schemeClr val="bg2">
                    <a:lumMod val="10000"/>
                  </a:schemeClr>
                </a:solidFill>
                <a:latin typeface="Tahoma" pitchFamily="34" charset="0"/>
                <a:ea typeface="Tahoma" pitchFamily="34" charset="0"/>
                <a:cs typeface="Tahoma" pitchFamily="34" charset="0"/>
              </a:rPr>
              <a:t>1</a:t>
            </a:r>
            <a:r>
              <a:rPr lang="en-GB">
                <a:solidFill>
                  <a:schemeClr val="bg2">
                    <a:lumMod val="10000"/>
                  </a:schemeClr>
                </a:solidFill>
                <a:latin typeface="Tahoma" pitchFamily="34" charset="0"/>
                <a:ea typeface="Tahoma" pitchFamily="34" charset="0"/>
                <a:cs typeface="Tahoma" pitchFamily="34" charset="0"/>
              </a:rPr>
              <a:t>&lt;50% pred</a:t>
            </a:r>
          </a:p>
          <a:p>
            <a:pPr algn="ctr" eaLnBrk="0" hangingPunct="0">
              <a:buClr>
                <a:srgbClr val="000000"/>
              </a:buClr>
              <a:buSzPct val="100000"/>
              <a:buFont typeface="Arial" charset="0"/>
              <a:buNone/>
              <a:defRPr/>
            </a:pPr>
            <a:r>
              <a:rPr lang="en-GB" sz="1400">
                <a:solidFill>
                  <a:schemeClr val="bg2">
                    <a:lumMod val="10000"/>
                  </a:schemeClr>
                </a:solidFill>
                <a:latin typeface="Tahoma" pitchFamily="34" charset="0"/>
                <a:ea typeface="Tahoma" pitchFamily="34" charset="0"/>
                <a:cs typeface="Tahoma" pitchFamily="34" charset="0"/>
              </a:rPr>
              <a:t>n=46</a:t>
            </a:r>
          </a:p>
        </p:txBody>
      </p:sp>
      <p:sp>
        <p:nvSpPr>
          <p:cNvPr id="434180" name="Text Box 4"/>
          <p:cNvSpPr txBox="1">
            <a:spLocks noChangeArrowheads="1"/>
          </p:cNvSpPr>
          <p:nvPr/>
        </p:nvSpPr>
        <p:spPr bwMode="auto">
          <a:xfrm>
            <a:off x="4044972" y="5241925"/>
            <a:ext cx="2381207" cy="679290"/>
          </a:xfrm>
          <a:prstGeom prst="rect">
            <a:avLst/>
          </a:prstGeom>
          <a:noFill/>
          <a:ln w="9525">
            <a:noFill/>
            <a:miter lim="800000"/>
            <a:headEnd/>
            <a:tailEnd/>
          </a:ln>
          <a:effectLst/>
        </p:spPr>
        <p:txBody>
          <a:bodyPr wrap="none" lIns="90000" tIns="46800" rIns="90000" bIns="46800">
            <a:spAutoFit/>
          </a:bodyPr>
          <a:lstStyle/>
          <a:p>
            <a:pPr algn="ctr" eaLnBrk="0" hangingPunct="0">
              <a:buClr>
                <a:srgbClr val="000000"/>
              </a:buClr>
              <a:buSzPct val="100000"/>
              <a:buFont typeface="Arial" charset="0"/>
              <a:buNone/>
              <a:defRPr/>
            </a:pPr>
            <a:r>
              <a:rPr lang="en-GB">
                <a:solidFill>
                  <a:schemeClr val="bg2">
                    <a:lumMod val="10000"/>
                  </a:schemeClr>
                </a:solidFill>
                <a:latin typeface="Tahoma" pitchFamily="34" charset="0"/>
                <a:ea typeface="Tahoma" pitchFamily="34" charset="0"/>
                <a:cs typeface="Tahoma" pitchFamily="34" charset="0"/>
              </a:rPr>
              <a:t>FEV</a:t>
            </a:r>
            <a:r>
              <a:rPr lang="en-GB" baseline="-25000">
                <a:solidFill>
                  <a:schemeClr val="bg2">
                    <a:lumMod val="10000"/>
                  </a:schemeClr>
                </a:solidFill>
                <a:latin typeface="Tahoma" pitchFamily="34" charset="0"/>
                <a:ea typeface="Tahoma" pitchFamily="34" charset="0"/>
                <a:cs typeface="Tahoma" pitchFamily="34" charset="0"/>
              </a:rPr>
              <a:t>1</a:t>
            </a:r>
            <a:r>
              <a:rPr lang="en-GB">
                <a:solidFill>
                  <a:schemeClr val="bg2">
                    <a:lumMod val="10000"/>
                  </a:schemeClr>
                </a:solidFill>
                <a:latin typeface="Tahoma" pitchFamily="34" charset="0"/>
                <a:ea typeface="Tahoma" pitchFamily="34" charset="0"/>
                <a:cs typeface="Tahoma" pitchFamily="34" charset="0"/>
              </a:rPr>
              <a:t>&gt;50% pred</a:t>
            </a:r>
          </a:p>
          <a:p>
            <a:pPr algn="ctr" eaLnBrk="0" hangingPunct="0">
              <a:buClr>
                <a:srgbClr val="000000"/>
              </a:buClr>
              <a:buSzPct val="100000"/>
              <a:buFont typeface="Arial" charset="0"/>
              <a:buNone/>
              <a:defRPr/>
            </a:pPr>
            <a:r>
              <a:rPr lang="en-GB" sz="1400">
                <a:solidFill>
                  <a:schemeClr val="bg2">
                    <a:lumMod val="10000"/>
                  </a:schemeClr>
                </a:solidFill>
                <a:latin typeface="Tahoma" pitchFamily="34" charset="0"/>
                <a:ea typeface="Tahoma" pitchFamily="34" charset="0"/>
                <a:cs typeface="Tahoma" pitchFamily="34" charset="0"/>
              </a:rPr>
              <a:t>n=35</a:t>
            </a:r>
          </a:p>
        </p:txBody>
      </p:sp>
      <p:sp>
        <p:nvSpPr>
          <p:cNvPr id="434181" name="Text Box 5"/>
          <p:cNvSpPr txBox="1">
            <a:spLocks noChangeArrowheads="1"/>
          </p:cNvSpPr>
          <p:nvPr/>
        </p:nvSpPr>
        <p:spPr bwMode="auto">
          <a:xfrm>
            <a:off x="2006600" y="5241925"/>
            <a:ext cx="1876425" cy="1048621"/>
          </a:xfrm>
          <a:prstGeom prst="rect">
            <a:avLst/>
          </a:prstGeom>
          <a:noFill/>
          <a:ln w="9525">
            <a:noFill/>
            <a:miter lim="800000"/>
            <a:headEnd/>
            <a:tailEnd/>
          </a:ln>
          <a:effectLst/>
        </p:spPr>
        <p:txBody>
          <a:bodyPr lIns="90000" tIns="46800" rIns="90000" bIns="46800">
            <a:spAutoFit/>
          </a:bodyPr>
          <a:lstStyle/>
          <a:p>
            <a:pPr algn="ctr" eaLnBrk="0" hangingPunct="0">
              <a:buClr>
                <a:srgbClr val="000000"/>
              </a:buClr>
              <a:buSzPct val="100000"/>
              <a:buFont typeface="Arial" charset="0"/>
              <a:buNone/>
              <a:defRPr/>
            </a:pPr>
            <a:r>
              <a:rPr lang="en-GB">
                <a:solidFill>
                  <a:schemeClr val="bg2">
                    <a:lumMod val="10000"/>
                  </a:schemeClr>
                </a:solidFill>
                <a:latin typeface="Tahoma" pitchFamily="34" charset="0"/>
                <a:ea typeface="Tahoma" pitchFamily="34" charset="0"/>
                <a:cs typeface="Tahoma" pitchFamily="34" charset="0"/>
              </a:rPr>
              <a:t>Healthy subjects</a:t>
            </a:r>
          </a:p>
          <a:p>
            <a:pPr algn="ctr" eaLnBrk="0" hangingPunct="0">
              <a:buClr>
                <a:srgbClr val="000000"/>
              </a:buClr>
              <a:buSzPct val="100000"/>
              <a:buFont typeface="Arial" charset="0"/>
              <a:buNone/>
              <a:defRPr/>
            </a:pPr>
            <a:r>
              <a:rPr lang="en-GB" sz="1400">
                <a:solidFill>
                  <a:schemeClr val="bg2">
                    <a:lumMod val="10000"/>
                  </a:schemeClr>
                </a:solidFill>
                <a:latin typeface="Tahoma" pitchFamily="34" charset="0"/>
                <a:ea typeface="Tahoma" pitchFamily="34" charset="0"/>
                <a:cs typeface="Tahoma" pitchFamily="34" charset="0"/>
              </a:rPr>
              <a:t>n=38</a:t>
            </a:r>
          </a:p>
        </p:txBody>
      </p:sp>
      <p:sp>
        <p:nvSpPr>
          <p:cNvPr id="434182" name="Text Box 6"/>
          <p:cNvSpPr txBox="1">
            <a:spLocks noChangeArrowheads="1"/>
          </p:cNvSpPr>
          <p:nvPr/>
        </p:nvSpPr>
        <p:spPr bwMode="auto">
          <a:xfrm rot="16200000">
            <a:off x="-900906" y="3150394"/>
            <a:ext cx="3386137" cy="403225"/>
          </a:xfrm>
          <a:prstGeom prst="rect">
            <a:avLst/>
          </a:prstGeom>
          <a:noFill/>
          <a:ln w="9525">
            <a:noFill/>
            <a:miter lim="800000"/>
            <a:headEnd/>
            <a:tailEnd/>
          </a:ln>
          <a:effectLst/>
        </p:spPr>
        <p:txBody>
          <a:bodyPr wrap="none" lIns="90000" tIns="46800" rIns="90000" bIns="46800">
            <a:spAutoFit/>
          </a:bodyPr>
          <a:lstStyle/>
          <a:p>
            <a:pPr algn="ctr" eaLnBrk="0" hangingPunct="0">
              <a:buClr>
                <a:srgbClr val="000000"/>
              </a:buClr>
              <a:buSzPct val="100000"/>
              <a:buFont typeface="Arial" charset="0"/>
              <a:buNone/>
              <a:defRPr/>
            </a:pPr>
            <a:r>
              <a:rPr lang="en-GB" sz="2000">
                <a:solidFill>
                  <a:schemeClr val="bg2">
                    <a:lumMod val="10000"/>
                  </a:schemeClr>
                </a:solidFill>
                <a:latin typeface="Tahoma" pitchFamily="34" charset="0"/>
                <a:ea typeface="Tahoma" pitchFamily="34" charset="0"/>
                <a:cs typeface="Tahoma" pitchFamily="34" charset="0"/>
              </a:rPr>
              <a:t>Percentage of subject group</a:t>
            </a:r>
          </a:p>
        </p:txBody>
      </p:sp>
      <p:sp>
        <p:nvSpPr>
          <p:cNvPr id="434183" name="Text Box 7"/>
          <p:cNvSpPr txBox="1">
            <a:spLocks noChangeArrowheads="1"/>
          </p:cNvSpPr>
          <p:nvPr/>
        </p:nvSpPr>
        <p:spPr bwMode="auto">
          <a:xfrm>
            <a:off x="6235601" y="6424613"/>
            <a:ext cx="2755999" cy="345825"/>
          </a:xfrm>
          <a:prstGeom prst="rect">
            <a:avLst/>
          </a:prstGeom>
          <a:noFill/>
          <a:ln w="9525">
            <a:noFill/>
            <a:miter lim="800000"/>
            <a:headEnd/>
            <a:tailEnd/>
          </a:ln>
          <a:effectLst/>
        </p:spPr>
        <p:txBody>
          <a:bodyPr wrap="none" lIns="98641" tIns="49320" rIns="98641" bIns="49320">
            <a:spAutoFit/>
          </a:bodyPr>
          <a:lstStyle/>
          <a:p>
            <a:pPr algn="r" defTabSz="979488" eaLnBrk="0" hangingPunct="0">
              <a:spcBef>
                <a:spcPct val="20000"/>
              </a:spcBef>
              <a:buClr>
                <a:schemeClr val="tx2"/>
              </a:buClr>
              <a:buSzPct val="75000"/>
              <a:buFont typeface="Monotype Sorts" pitchFamily="2" charset="2"/>
              <a:buNone/>
              <a:defRPr/>
            </a:pPr>
            <a:r>
              <a:rPr lang="nl-NL" sz="1600" b="1">
                <a:solidFill>
                  <a:schemeClr val="bg2">
                    <a:lumMod val="10000"/>
                  </a:schemeClr>
                </a:solidFill>
                <a:latin typeface="Tahoma" pitchFamily="34" charset="0"/>
                <a:ea typeface="Tahoma" pitchFamily="34" charset="0"/>
                <a:cs typeface="Tahoma" pitchFamily="34" charset="0"/>
              </a:rPr>
              <a:t>Bolton CE, AJRCCM 2004</a:t>
            </a:r>
          </a:p>
        </p:txBody>
      </p:sp>
      <p:sp>
        <p:nvSpPr>
          <p:cNvPr id="434184" name="Rectangle 8"/>
          <p:cNvSpPr>
            <a:spLocks noChangeArrowheads="1"/>
          </p:cNvSpPr>
          <p:nvPr/>
        </p:nvSpPr>
        <p:spPr bwMode="auto">
          <a:xfrm>
            <a:off x="2411413" y="3195638"/>
            <a:ext cx="1200150" cy="1870075"/>
          </a:xfrm>
          <a:prstGeom prst="rect">
            <a:avLst/>
          </a:prstGeom>
          <a:gradFill rotWithShape="1">
            <a:gsLst>
              <a:gs pos="0">
                <a:srgbClr val="333399">
                  <a:gamma/>
                  <a:shade val="46275"/>
                  <a:invGamma/>
                </a:srgbClr>
              </a:gs>
              <a:gs pos="50000">
                <a:srgbClr val="333399"/>
              </a:gs>
              <a:gs pos="100000">
                <a:srgbClr val="333399">
                  <a:gamma/>
                  <a:shade val="46275"/>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85" name="Rectangle 9"/>
          <p:cNvSpPr>
            <a:spLocks noChangeArrowheads="1"/>
          </p:cNvSpPr>
          <p:nvPr/>
        </p:nvSpPr>
        <p:spPr bwMode="auto">
          <a:xfrm>
            <a:off x="4695825" y="4016375"/>
            <a:ext cx="1211263" cy="1049338"/>
          </a:xfrm>
          <a:prstGeom prst="rect">
            <a:avLst/>
          </a:prstGeom>
          <a:gradFill rotWithShape="1">
            <a:gsLst>
              <a:gs pos="0">
                <a:srgbClr val="333399">
                  <a:gamma/>
                  <a:shade val="46275"/>
                  <a:invGamma/>
                </a:srgbClr>
              </a:gs>
              <a:gs pos="50000">
                <a:srgbClr val="333399"/>
              </a:gs>
              <a:gs pos="100000">
                <a:srgbClr val="333399">
                  <a:gamma/>
                  <a:shade val="46275"/>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86" name="Rectangle 10"/>
          <p:cNvSpPr>
            <a:spLocks noChangeArrowheads="1"/>
          </p:cNvSpPr>
          <p:nvPr/>
        </p:nvSpPr>
        <p:spPr bwMode="auto">
          <a:xfrm>
            <a:off x="6992938" y="4695825"/>
            <a:ext cx="1200150" cy="369888"/>
          </a:xfrm>
          <a:prstGeom prst="rect">
            <a:avLst/>
          </a:prstGeom>
          <a:gradFill rotWithShape="1">
            <a:gsLst>
              <a:gs pos="0">
                <a:srgbClr val="333399">
                  <a:gamma/>
                  <a:shade val="46275"/>
                  <a:invGamma/>
                </a:srgbClr>
              </a:gs>
              <a:gs pos="50000">
                <a:srgbClr val="333399"/>
              </a:gs>
              <a:gs pos="100000">
                <a:srgbClr val="333399">
                  <a:gamma/>
                  <a:shade val="46275"/>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87" name="Rectangle 11"/>
          <p:cNvSpPr>
            <a:spLocks noChangeArrowheads="1"/>
          </p:cNvSpPr>
          <p:nvPr/>
        </p:nvSpPr>
        <p:spPr bwMode="auto">
          <a:xfrm>
            <a:off x="2411413" y="2100263"/>
            <a:ext cx="1200150" cy="1095375"/>
          </a:xfrm>
          <a:prstGeom prst="rect">
            <a:avLst/>
          </a:prstGeom>
          <a:gradFill rotWithShape="1">
            <a:gsLst>
              <a:gs pos="0">
                <a:srgbClr val="3366FF">
                  <a:gamma/>
                  <a:shade val="66275"/>
                  <a:invGamma/>
                </a:srgbClr>
              </a:gs>
              <a:gs pos="50000">
                <a:srgbClr val="3366FF"/>
              </a:gs>
              <a:gs pos="100000">
                <a:srgbClr val="3366FF">
                  <a:gamma/>
                  <a:shade val="66275"/>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88" name="Rectangle 12"/>
          <p:cNvSpPr>
            <a:spLocks noChangeArrowheads="1"/>
          </p:cNvSpPr>
          <p:nvPr/>
        </p:nvSpPr>
        <p:spPr bwMode="auto">
          <a:xfrm>
            <a:off x="4695825" y="2343150"/>
            <a:ext cx="1211263" cy="1673225"/>
          </a:xfrm>
          <a:prstGeom prst="rect">
            <a:avLst/>
          </a:prstGeom>
          <a:gradFill rotWithShape="1">
            <a:gsLst>
              <a:gs pos="0">
                <a:srgbClr val="3366FF">
                  <a:gamma/>
                  <a:shade val="66275"/>
                  <a:invGamma/>
                </a:srgbClr>
              </a:gs>
              <a:gs pos="50000">
                <a:srgbClr val="3366FF"/>
              </a:gs>
              <a:gs pos="100000">
                <a:srgbClr val="3366FF">
                  <a:gamma/>
                  <a:shade val="66275"/>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89" name="Rectangle 13"/>
          <p:cNvSpPr>
            <a:spLocks noChangeArrowheads="1"/>
          </p:cNvSpPr>
          <p:nvPr/>
        </p:nvSpPr>
        <p:spPr bwMode="auto">
          <a:xfrm>
            <a:off x="6992938" y="3057525"/>
            <a:ext cx="1200150" cy="1638300"/>
          </a:xfrm>
          <a:prstGeom prst="rect">
            <a:avLst/>
          </a:prstGeom>
          <a:gradFill rotWithShape="1">
            <a:gsLst>
              <a:gs pos="0">
                <a:srgbClr val="3366FF">
                  <a:gamma/>
                  <a:shade val="66275"/>
                  <a:invGamma/>
                </a:srgbClr>
              </a:gs>
              <a:gs pos="50000">
                <a:srgbClr val="3366FF"/>
              </a:gs>
              <a:gs pos="100000">
                <a:srgbClr val="3366FF">
                  <a:gamma/>
                  <a:shade val="66275"/>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0" name="Rectangle 14"/>
          <p:cNvSpPr>
            <a:spLocks noChangeArrowheads="1"/>
          </p:cNvSpPr>
          <p:nvPr/>
        </p:nvSpPr>
        <p:spPr bwMode="auto">
          <a:xfrm>
            <a:off x="2411413" y="1662113"/>
            <a:ext cx="1200150" cy="438150"/>
          </a:xfrm>
          <a:prstGeom prst="rect">
            <a:avLst/>
          </a:prstGeom>
          <a:gradFill rotWithShape="1">
            <a:gsLst>
              <a:gs pos="0">
                <a:srgbClr val="009999">
                  <a:gamma/>
                  <a:shade val="76078"/>
                  <a:invGamma/>
                </a:srgbClr>
              </a:gs>
              <a:gs pos="50000">
                <a:srgbClr val="009999"/>
              </a:gs>
              <a:gs pos="100000">
                <a:srgbClr val="009999">
                  <a:gamma/>
                  <a:shade val="76078"/>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1" name="Rectangle 15"/>
          <p:cNvSpPr>
            <a:spLocks noChangeArrowheads="1"/>
          </p:cNvSpPr>
          <p:nvPr/>
        </p:nvSpPr>
        <p:spPr bwMode="auto">
          <a:xfrm>
            <a:off x="4695825" y="1662113"/>
            <a:ext cx="1211263" cy="681037"/>
          </a:xfrm>
          <a:prstGeom prst="rect">
            <a:avLst/>
          </a:prstGeom>
          <a:gradFill rotWithShape="1">
            <a:gsLst>
              <a:gs pos="0">
                <a:srgbClr val="009999">
                  <a:gamma/>
                  <a:shade val="76078"/>
                  <a:invGamma/>
                </a:srgbClr>
              </a:gs>
              <a:gs pos="50000">
                <a:srgbClr val="009999"/>
              </a:gs>
              <a:gs pos="100000">
                <a:srgbClr val="009999">
                  <a:gamma/>
                  <a:shade val="76078"/>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2" name="Rectangle 16"/>
          <p:cNvSpPr>
            <a:spLocks noChangeArrowheads="1"/>
          </p:cNvSpPr>
          <p:nvPr/>
        </p:nvSpPr>
        <p:spPr bwMode="auto">
          <a:xfrm>
            <a:off x="6992938" y="1662113"/>
            <a:ext cx="1200150" cy="1395412"/>
          </a:xfrm>
          <a:prstGeom prst="rect">
            <a:avLst/>
          </a:prstGeom>
          <a:gradFill rotWithShape="1">
            <a:gsLst>
              <a:gs pos="0">
                <a:srgbClr val="009999">
                  <a:gamma/>
                  <a:shade val="76078"/>
                  <a:invGamma/>
                </a:srgbClr>
              </a:gs>
              <a:gs pos="50000">
                <a:srgbClr val="009999"/>
              </a:gs>
              <a:gs pos="100000">
                <a:srgbClr val="009999">
                  <a:gamma/>
                  <a:shade val="76078"/>
                  <a:invGamma/>
                </a:srgbClr>
              </a:gs>
            </a:gsLst>
            <a:lin ang="0" scaled="1"/>
          </a:gradFill>
          <a:ln w="11176">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3" name="Line 17"/>
          <p:cNvSpPr>
            <a:spLocks noChangeShapeType="1"/>
          </p:cNvSpPr>
          <p:nvPr/>
        </p:nvSpPr>
        <p:spPr bwMode="auto">
          <a:xfrm>
            <a:off x="1870075" y="1662113"/>
            <a:ext cx="1588" cy="3403600"/>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4" name="Line 18"/>
          <p:cNvSpPr>
            <a:spLocks noChangeShapeType="1"/>
          </p:cNvSpPr>
          <p:nvPr/>
        </p:nvSpPr>
        <p:spPr bwMode="auto">
          <a:xfrm>
            <a:off x="1776413" y="5065713"/>
            <a:ext cx="93662" cy="1587"/>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5" name="Line 19"/>
          <p:cNvSpPr>
            <a:spLocks noChangeShapeType="1"/>
          </p:cNvSpPr>
          <p:nvPr/>
        </p:nvSpPr>
        <p:spPr bwMode="auto">
          <a:xfrm>
            <a:off x="1776413" y="4384675"/>
            <a:ext cx="93662" cy="1588"/>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6" name="Line 20"/>
          <p:cNvSpPr>
            <a:spLocks noChangeShapeType="1"/>
          </p:cNvSpPr>
          <p:nvPr/>
        </p:nvSpPr>
        <p:spPr bwMode="auto">
          <a:xfrm>
            <a:off x="1776413" y="3703638"/>
            <a:ext cx="93662" cy="1587"/>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7" name="Line 21"/>
          <p:cNvSpPr>
            <a:spLocks noChangeShapeType="1"/>
          </p:cNvSpPr>
          <p:nvPr/>
        </p:nvSpPr>
        <p:spPr bwMode="auto">
          <a:xfrm>
            <a:off x="1776413" y="3022600"/>
            <a:ext cx="93662" cy="1588"/>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8" name="Line 22"/>
          <p:cNvSpPr>
            <a:spLocks noChangeShapeType="1"/>
          </p:cNvSpPr>
          <p:nvPr/>
        </p:nvSpPr>
        <p:spPr bwMode="auto">
          <a:xfrm>
            <a:off x="1776413" y="2343150"/>
            <a:ext cx="93662" cy="1588"/>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199" name="Line 23"/>
          <p:cNvSpPr>
            <a:spLocks noChangeShapeType="1"/>
          </p:cNvSpPr>
          <p:nvPr/>
        </p:nvSpPr>
        <p:spPr bwMode="auto">
          <a:xfrm>
            <a:off x="1776413" y="1662113"/>
            <a:ext cx="93662" cy="1587"/>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00" name="Line 24"/>
          <p:cNvSpPr>
            <a:spLocks noChangeShapeType="1"/>
          </p:cNvSpPr>
          <p:nvPr/>
        </p:nvSpPr>
        <p:spPr bwMode="auto">
          <a:xfrm>
            <a:off x="1870075" y="5065713"/>
            <a:ext cx="6864350" cy="1587"/>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01" name="Line 25"/>
          <p:cNvSpPr>
            <a:spLocks noChangeShapeType="1"/>
          </p:cNvSpPr>
          <p:nvPr/>
        </p:nvSpPr>
        <p:spPr bwMode="auto">
          <a:xfrm flipV="1">
            <a:off x="1870075" y="5065713"/>
            <a:ext cx="1588" cy="92075"/>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02" name="Line 26"/>
          <p:cNvSpPr>
            <a:spLocks noChangeShapeType="1"/>
          </p:cNvSpPr>
          <p:nvPr/>
        </p:nvSpPr>
        <p:spPr bwMode="auto">
          <a:xfrm flipV="1">
            <a:off x="4154488" y="5065713"/>
            <a:ext cx="1587" cy="92075"/>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03" name="Line 27"/>
          <p:cNvSpPr>
            <a:spLocks noChangeShapeType="1"/>
          </p:cNvSpPr>
          <p:nvPr/>
        </p:nvSpPr>
        <p:spPr bwMode="auto">
          <a:xfrm flipV="1">
            <a:off x="6450013" y="5065713"/>
            <a:ext cx="1587" cy="92075"/>
          </a:xfrm>
          <a:prstGeom prst="line">
            <a:avLst/>
          </a:prstGeom>
          <a:noFill/>
          <a:ln w="23813">
            <a:solidFill>
              <a:srgbClr val="333399"/>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04" name="Line 28"/>
          <p:cNvSpPr>
            <a:spLocks noChangeShapeType="1"/>
          </p:cNvSpPr>
          <p:nvPr/>
        </p:nvSpPr>
        <p:spPr bwMode="auto">
          <a:xfrm flipV="1">
            <a:off x="8734425" y="4822825"/>
            <a:ext cx="1588" cy="92075"/>
          </a:xfrm>
          <a:prstGeom prst="line">
            <a:avLst/>
          </a:prstGeom>
          <a:noFill/>
          <a:ln w="23813">
            <a:solidFill>
              <a:schemeClr val="bg1"/>
            </a:solidFill>
            <a:round/>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05" name="Rectangle 29"/>
          <p:cNvSpPr>
            <a:spLocks noChangeArrowheads="1"/>
          </p:cNvSpPr>
          <p:nvPr/>
        </p:nvSpPr>
        <p:spPr bwMode="auto">
          <a:xfrm>
            <a:off x="2878138" y="3959225"/>
            <a:ext cx="314325" cy="338138"/>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55</a:t>
            </a:r>
            <a:endParaRPr lang="en-GB">
              <a:solidFill>
                <a:schemeClr val="bg2">
                  <a:lumMod val="10000"/>
                </a:schemeClr>
              </a:solidFill>
              <a:latin typeface="Tahoma" pitchFamily="34" charset="0"/>
              <a:ea typeface="Tahoma" pitchFamily="34" charset="0"/>
              <a:cs typeface="Tahoma" pitchFamily="34" charset="0"/>
            </a:endParaRPr>
          </a:p>
        </p:txBody>
      </p:sp>
      <p:sp>
        <p:nvSpPr>
          <p:cNvPr id="434206" name="Rectangle 30"/>
          <p:cNvSpPr>
            <a:spLocks noChangeArrowheads="1"/>
          </p:cNvSpPr>
          <p:nvPr/>
        </p:nvSpPr>
        <p:spPr bwMode="auto">
          <a:xfrm>
            <a:off x="5162550" y="4362450"/>
            <a:ext cx="314325" cy="338138"/>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31</a:t>
            </a:r>
            <a:endParaRPr lang="en-GB">
              <a:solidFill>
                <a:schemeClr val="bg2">
                  <a:lumMod val="10000"/>
                </a:schemeClr>
              </a:solidFill>
              <a:latin typeface="Tahoma" pitchFamily="34" charset="0"/>
              <a:ea typeface="Tahoma" pitchFamily="34" charset="0"/>
              <a:cs typeface="Tahoma" pitchFamily="34" charset="0"/>
            </a:endParaRPr>
          </a:p>
        </p:txBody>
      </p:sp>
      <p:sp>
        <p:nvSpPr>
          <p:cNvPr id="434207" name="Rectangle 31"/>
          <p:cNvSpPr>
            <a:spLocks noChangeArrowheads="1"/>
          </p:cNvSpPr>
          <p:nvPr/>
        </p:nvSpPr>
        <p:spPr bwMode="auto">
          <a:xfrm>
            <a:off x="7464623" y="4708525"/>
            <a:ext cx="307777" cy="338554"/>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11</a:t>
            </a:r>
            <a:endParaRPr lang="en-GB">
              <a:solidFill>
                <a:schemeClr val="bg2">
                  <a:lumMod val="10000"/>
                </a:schemeClr>
              </a:solidFill>
              <a:latin typeface="Tahoma" pitchFamily="34" charset="0"/>
              <a:ea typeface="Tahoma" pitchFamily="34" charset="0"/>
              <a:cs typeface="Tahoma" pitchFamily="34" charset="0"/>
            </a:endParaRPr>
          </a:p>
        </p:txBody>
      </p:sp>
      <p:sp>
        <p:nvSpPr>
          <p:cNvPr id="434208" name="Rectangle 32"/>
          <p:cNvSpPr>
            <a:spLocks noChangeArrowheads="1"/>
          </p:cNvSpPr>
          <p:nvPr/>
        </p:nvSpPr>
        <p:spPr bwMode="auto">
          <a:xfrm>
            <a:off x="2878138" y="2470150"/>
            <a:ext cx="314325" cy="338138"/>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32</a:t>
            </a:r>
            <a:endParaRPr lang="en-GB">
              <a:solidFill>
                <a:schemeClr val="bg2">
                  <a:lumMod val="10000"/>
                </a:schemeClr>
              </a:solidFill>
              <a:latin typeface="Tahoma" pitchFamily="34" charset="0"/>
              <a:ea typeface="Tahoma" pitchFamily="34" charset="0"/>
              <a:cs typeface="Tahoma" pitchFamily="34" charset="0"/>
            </a:endParaRPr>
          </a:p>
        </p:txBody>
      </p:sp>
      <p:sp>
        <p:nvSpPr>
          <p:cNvPr id="434209" name="Rectangle 33"/>
          <p:cNvSpPr>
            <a:spLocks noChangeArrowheads="1"/>
          </p:cNvSpPr>
          <p:nvPr/>
        </p:nvSpPr>
        <p:spPr bwMode="auto">
          <a:xfrm>
            <a:off x="5162550" y="3001963"/>
            <a:ext cx="314325" cy="338137"/>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49</a:t>
            </a:r>
            <a:endParaRPr lang="en-GB">
              <a:solidFill>
                <a:schemeClr val="bg2">
                  <a:lumMod val="10000"/>
                </a:schemeClr>
              </a:solidFill>
              <a:latin typeface="Tahoma" pitchFamily="34" charset="0"/>
              <a:ea typeface="Tahoma" pitchFamily="34" charset="0"/>
              <a:cs typeface="Tahoma" pitchFamily="34" charset="0"/>
            </a:endParaRPr>
          </a:p>
        </p:txBody>
      </p:sp>
      <p:sp>
        <p:nvSpPr>
          <p:cNvPr id="434210" name="Rectangle 34"/>
          <p:cNvSpPr>
            <a:spLocks noChangeArrowheads="1"/>
          </p:cNvSpPr>
          <p:nvPr/>
        </p:nvSpPr>
        <p:spPr bwMode="auto">
          <a:xfrm>
            <a:off x="7458075" y="3705225"/>
            <a:ext cx="314325" cy="338138"/>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48</a:t>
            </a:r>
            <a:endParaRPr lang="en-GB">
              <a:solidFill>
                <a:schemeClr val="bg2">
                  <a:lumMod val="10000"/>
                </a:schemeClr>
              </a:solidFill>
              <a:latin typeface="Tahoma" pitchFamily="34" charset="0"/>
              <a:ea typeface="Tahoma" pitchFamily="34" charset="0"/>
              <a:cs typeface="Tahoma" pitchFamily="34" charset="0"/>
            </a:endParaRPr>
          </a:p>
        </p:txBody>
      </p:sp>
      <p:sp>
        <p:nvSpPr>
          <p:cNvPr id="434211" name="Rectangle 35"/>
          <p:cNvSpPr>
            <a:spLocks noChangeArrowheads="1"/>
          </p:cNvSpPr>
          <p:nvPr/>
        </p:nvSpPr>
        <p:spPr bwMode="auto">
          <a:xfrm>
            <a:off x="2878138" y="1709738"/>
            <a:ext cx="314325" cy="338137"/>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13</a:t>
            </a:r>
            <a:endParaRPr lang="en-GB">
              <a:solidFill>
                <a:schemeClr val="bg2">
                  <a:lumMod val="10000"/>
                </a:schemeClr>
              </a:solidFill>
              <a:latin typeface="Tahoma" pitchFamily="34" charset="0"/>
              <a:ea typeface="Tahoma" pitchFamily="34" charset="0"/>
              <a:cs typeface="Tahoma" pitchFamily="34" charset="0"/>
            </a:endParaRPr>
          </a:p>
        </p:txBody>
      </p:sp>
      <p:sp>
        <p:nvSpPr>
          <p:cNvPr id="434212" name="Rectangle 36"/>
          <p:cNvSpPr>
            <a:spLocks noChangeArrowheads="1"/>
          </p:cNvSpPr>
          <p:nvPr/>
        </p:nvSpPr>
        <p:spPr bwMode="auto">
          <a:xfrm>
            <a:off x="5162550" y="1824038"/>
            <a:ext cx="314325" cy="338137"/>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20</a:t>
            </a:r>
            <a:endParaRPr lang="en-GB">
              <a:solidFill>
                <a:schemeClr val="bg2">
                  <a:lumMod val="10000"/>
                </a:schemeClr>
              </a:solidFill>
              <a:latin typeface="Tahoma" pitchFamily="34" charset="0"/>
              <a:ea typeface="Tahoma" pitchFamily="34" charset="0"/>
              <a:cs typeface="Tahoma" pitchFamily="34" charset="0"/>
            </a:endParaRPr>
          </a:p>
        </p:txBody>
      </p:sp>
      <p:sp>
        <p:nvSpPr>
          <p:cNvPr id="434213" name="Rectangle 37"/>
          <p:cNvSpPr>
            <a:spLocks noChangeArrowheads="1"/>
          </p:cNvSpPr>
          <p:nvPr/>
        </p:nvSpPr>
        <p:spPr bwMode="auto">
          <a:xfrm>
            <a:off x="7458075" y="2182813"/>
            <a:ext cx="314325" cy="338137"/>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41</a:t>
            </a:r>
            <a:endParaRPr lang="en-GB">
              <a:solidFill>
                <a:schemeClr val="bg2">
                  <a:lumMod val="10000"/>
                </a:schemeClr>
              </a:solidFill>
              <a:latin typeface="Tahoma" pitchFamily="34" charset="0"/>
              <a:ea typeface="Tahoma" pitchFamily="34" charset="0"/>
              <a:cs typeface="Tahoma" pitchFamily="34" charset="0"/>
            </a:endParaRPr>
          </a:p>
        </p:txBody>
      </p:sp>
      <p:sp>
        <p:nvSpPr>
          <p:cNvPr id="434214" name="Rectangle 38"/>
          <p:cNvSpPr>
            <a:spLocks noChangeArrowheads="1"/>
          </p:cNvSpPr>
          <p:nvPr/>
        </p:nvSpPr>
        <p:spPr bwMode="auto">
          <a:xfrm>
            <a:off x="1346808" y="4927600"/>
            <a:ext cx="429605" cy="338554"/>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0%</a:t>
            </a:r>
            <a:endParaRPr lang="en-GB">
              <a:solidFill>
                <a:schemeClr val="bg2">
                  <a:lumMod val="10000"/>
                </a:schemeClr>
              </a:solidFill>
              <a:latin typeface="Tahoma" pitchFamily="34" charset="0"/>
              <a:ea typeface="Tahoma" pitchFamily="34" charset="0"/>
              <a:cs typeface="Tahoma" pitchFamily="34" charset="0"/>
            </a:endParaRPr>
          </a:p>
        </p:txBody>
      </p:sp>
      <p:sp>
        <p:nvSpPr>
          <p:cNvPr id="434215" name="Rectangle 39"/>
          <p:cNvSpPr>
            <a:spLocks noChangeArrowheads="1"/>
          </p:cNvSpPr>
          <p:nvPr/>
        </p:nvSpPr>
        <p:spPr bwMode="auto">
          <a:xfrm>
            <a:off x="1194507" y="4246563"/>
            <a:ext cx="583493" cy="338554"/>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20%</a:t>
            </a:r>
            <a:endParaRPr lang="en-GB">
              <a:solidFill>
                <a:schemeClr val="bg2">
                  <a:lumMod val="10000"/>
                </a:schemeClr>
              </a:solidFill>
              <a:latin typeface="Tahoma" pitchFamily="34" charset="0"/>
              <a:ea typeface="Tahoma" pitchFamily="34" charset="0"/>
              <a:cs typeface="Tahoma" pitchFamily="34" charset="0"/>
            </a:endParaRPr>
          </a:p>
        </p:txBody>
      </p:sp>
      <p:sp>
        <p:nvSpPr>
          <p:cNvPr id="434216" name="Rectangle 40"/>
          <p:cNvSpPr>
            <a:spLocks noChangeArrowheads="1"/>
          </p:cNvSpPr>
          <p:nvPr/>
        </p:nvSpPr>
        <p:spPr bwMode="auto">
          <a:xfrm>
            <a:off x="1194507" y="3565525"/>
            <a:ext cx="583493" cy="338554"/>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40%</a:t>
            </a:r>
            <a:endParaRPr lang="en-GB">
              <a:solidFill>
                <a:schemeClr val="bg2">
                  <a:lumMod val="10000"/>
                </a:schemeClr>
              </a:solidFill>
              <a:latin typeface="Tahoma" pitchFamily="34" charset="0"/>
              <a:ea typeface="Tahoma" pitchFamily="34" charset="0"/>
              <a:cs typeface="Tahoma" pitchFamily="34" charset="0"/>
            </a:endParaRPr>
          </a:p>
        </p:txBody>
      </p:sp>
      <p:sp>
        <p:nvSpPr>
          <p:cNvPr id="434217" name="Rectangle 41"/>
          <p:cNvSpPr>
            <a:spLocks noChangeArrowheads="1"/>
          </p:cNvSpPr>
          <p:nvPr/>
        </p:nvSpPr>
        <p:spPr bwMode="auto">
          <a:xfrm>
            <a:off x="1194507" y="2884488"/>
            <a:ext cx="583493" cy="338554"/>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60%</a:t>
            </a:r>
            <a:endParaRPr lang="en-GB">
              <a:solidFill>
                <a:schemeClr val="bg2">
                  <a:lumMod val="10000"/>
                </a:schemeClr>
              </a:solidFill>
              <a:latin typeface="Tahoma" pitchFamily="34" charset="0"/>
              <a:ea typeface="Tahoma" pitchFamily="34" charset="0"/>
              <a:cs typeface="Tahoma" pitchFamily="34" charset="0"/>
            </a:endParaRPr>
          </a:p>
        </p:txBody>
      </p:sp>
      <p:sp>
        <p:nvSpPr>
          <p:cNvPr id="434218" name="Rectangle 42"/>
          <p:cNvSpPr>
            <a:spLocks noChangeArrowheads="1"/>
          </p:cNvSpPr>
          <p:nvPr/>
        </p:nvSpPr>
        <p:spPr bwMode="auto">
          <a:xfrm>
            <a:off x="1194507" y="2203450"/>
            <a:ext cx="583493" cy="338554"/>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80%</a:t>
            </a:r>
            <a:endParaRPr lang="en-GB">
              <a:solidFill>
                <a:schemeClr val="bg2">
                  <a:lumMod val="10000"/>
                </a:schemeClr>
              </a:solidFill>
              <a:latin typeface="Tahoma" pitchFamily="34" charset="0"/>
              <a:ea typeface="Tahoma" pitchFamily="34" charset="0"/>
              <a:cs typeface="Tahoma" pitchFamily="34" charset="0"/>
            </a:endParaRPr>
          </a:p>
        </p:txBody>
      </p:sp>
      <p:sp>
        <p:nvSpPr>
          <p:cNvPr id="434219" name="Rectangle 43"/>
          <p:cNvSpPr>
            <a:spLocks noChangeArrowheads="1"/>
          </p:cNvSpPr>
          <p:nvPr/>
        </p:nvSpPr>
        <p:spPr bwMode="auto">
          <a:xfrm>
            <a:off x="1039032" y="1522413"/>
            <a:ext cx="737381" cy="338554"/>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100%</a:t>
            </a:r>
            <a:endParaRPr lang="en-GB">
              <a:solidFill>
                <a:schemeClr val="bg2">
                  <a:lumMod val="10000"/>
                </a:schemeClr>
              </a:solidFill>
              <a:latin typeface="Tahoma" pitchFamily="34" charset="0"/>
              <a:ea typeface="Tahoma" pitchFamily="34" charset="0"/>
              <a:cs typeface="Tahoma" pitchFamily="34" charset="0"/>
            </a:endParaRPr>
          </a:p>
        </p:txBody>
      </p:sp>
      <p:sp>
        <p:nvSpPr>
          <p:cNvPr id="434220" name="Rectangle 44"/>
          <p:cNvSpPr>
            <a:spLocks noChangeArrowheads="1"/>
          </p:cNvSpPr>
          <p:nvPr/>
        </p:nvSpPr>
        <p:spPr bwMode="auto">
          <a:xfrm>
            <a:off x="635000" y="5918200"/>
            <a:ext cx="8191500" cy="415925"/>
          </a:xfrm>
          <a:prstGeom prst="rect">
            <a:avLst/>
          </a:prstGeom>
          <a:noFill/>
          <a:ln w="11113">
            <a:no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21" name="Rectangle 45"/>
          <p:cNvSpPr>
            <a:spLocks noChangeArrowheads="1"/>
          </p:cNvSpPr>
          <p:nvPr/>
        </p:nvSpPr>
        <p:spPr bwMode="auto">
          <a:xfrm>
            <a:off x="1119188" y="6045200"/>
            <a:ext cx="173037" cy="173038"/>
          </a:xfrm>
          <a:prstGeom prst="rect">
            <a:avLst/>
          </a:prstGeom>
          <a:solidFill>
            <a:srgbClr val="333399"/>
          </a:solidFill>
          <a:ln w="11113">
            <a:solidFill>
              <a:srgbClr val="000000"/>
            </a:solid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22" name="Rectangle 46"/>
          <p:cNvSpPr>
            <a:spLocks noChangeArrowheads="1"/>
          </p:cNvSpPr>
          <p:nvPr/>
        </p:nvSpPr>
        <p:spPr bwMode="auto">
          <a:xfrm>
            <a:off x="1468438" y="5988050"/>
            <a:ext cx="1647825" cy="338138"/>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No bone loss</a:t>
            </a:r>
            <a:endParaRPr lang="en-GB">
              <a:solidFill>
                <a:schemeClr val="bg2">
                  <a:lumMod val="10000"/>
                </a:schemeClr>
              </a:solidFill>
              <a:latin typeface="Tahoma" pitchFamily="34" charset="0"/>
              <a:ea typeface="Tahoma" pitchFamily="34" charset="0"/>
              <a:cs typeface="Tahoma" pitchFamily="34" charset="0"/>
            </a:endParaRPr>
          </a:p>
        </p:txBody>
      </p:sp>
      <p:sp>
        <p:nvSpPr>
          <p:cNvPr id="434223" name="Rectangle 47"/>
          <p:cNvSpPr>
            <a:spLocks noChangeArrowheads="1"/>
          </p:cNvSpPr>
          <p:nvPr/>
        </p:nvSpPr>
        <p:spPr bwMode="auto">
          <a:xfrm>
            <a:off x="3922713" y="6045200"/>
            <a:ext cx="173037" cy="173038"/>
          </a:xfrm>
          <a:prstGeom prst="rect">
            <a:avLst/>
          </a:prstGeom>
          <a:solidFill>
            <a:srgbClr val="3366FF"/>
          </a:solidFill>
          <a:ln w="11113">
            <a:solidFill>
              <a:srgbClr val="000000"/>
            </a:solid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24" name="Rectangle 48"/>
          <p:cNvSpPr>
            <a:spLocks noChangeArrowheads="1"/>
          </p:cNvSpPr>
          <p:nvPr/>
        </p:nvSpPr>
        <p:spPr bwMode="auto">
          <a:xfrm>
            <a:off x="4278313" y="5988050"/>
            <a:ext cx="1444625" cy="338138"/>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Osteopenia</a:t>
            </a:r>
            <a:endParaRPr lang="en-GB">
              <a:solidFill>
                <a:schemeClr val="bg2">
                  <a:lumMod val="10000"/>
                </a:schemeClr>
              </a:solidFill>
              <a:latin typeface="Tahoma" pitchFamily="34" charset="0"/>
              <a:ea typeface="Tahoma" pitchFamily="34" charset="0"/>
              <a:cs typeface="Tahoma" pitchFamily="34" charset="0"/>
            </a:endParaRPr>
          </a:p>
        </p:txBody>
      </p:sp>
      <p:sp>
        <p:nvSpPr>
          <p:cNvPr id="434225" name="Rectangle 49"/>
          <p:cNvSpPr>
            <a:spLocks noChangeArrowheads="1"/>
          </p:cNvSpPr>
          <p:nvPr/>
        </p:nvSpPr>
        <p:spPr bwMode="auto">
          <a:xfrm>
            <a:off x="6519863" y="6045200"/>
            <a:ext cx="173037" cy="173038"/>
          </a:xfrm>
          <a:prstGeom prst="rect">
            <a:avLst/>
          </a:prstGeom>
          <a:solidFill>
            <a:srgbClr val="009999"/>
          </a:solidFill>
          <a:ln w="11113">
            <a:solidFill>
              <a:srgbClr val="000000"/>
            </a:solidFill>
            <a:miter lim="800000"/>
            <a:headEnd/>
            <a:tailEnd/>
          </a:ln>
        </p:spPr>
        <p:txBody>
          <a:bodyPr/>
          <a:lstStyle/>
          <a:p>
            <a:pPr>
              <a:buClr>
                <a:srgbClr val="000000"/>
              </a:buClr>
              <a:buSzPct val="100000"/>
              <a:buFont typeface="Arial" charset="0"/>
              <a:buNone/>
              <a:defRPr/>
            </a:pPr>
            <a:endParaRPr lang="el-GR">
              <a:solidFill>
                <a:schemeClr val="bg2">
                  <a:lumMod val="10000"/>
                </a:schemeClr>
              </a:solidFill>
              <a:latin typeface="Tahoma" pitchFamily="34" charset="0"/>
              <a:ea typeface="Tahoma" pitchFamily="34" charset="0"/>
              <a:cs typeface="Tahoma" pitchFamily="34" charset="0"/>
            </a:endParaRPr>
          </a:p>
        </p:txBody>
      </p:sp>
      <p:sp>
        <p:nvSpPr>
          <p:cNvPr id="434226" name="Rectangle 50"/>
          <p:cNvSpPr>
            <a:spLocks noChangeArrowheads="1"/>
          </p:cNvSpPr>
          <p:nvPr/>
        </p:nvSpPr>
        <p:spPr bwMode="auto">
          <a:xfrm>
            <a:off x="6864350" y="5988050"/>
            <a:ext cx="1663700" cy="338138"/>
          </a:xfrm>
          <a:prstGeom prst="rect">
            <a:avLst/>
          </a:prstGeom>
          <a:noFill/>
          <a:ln w="9525">
            <a:noFill/>
            <a:miter lim="800000"/>
            <a:headEnd/>
            <a:tailEnd/>
          </a:ln>
        </p:spPr>
        <p:txBody>
          <a:bodyPr wrap="none" lIns="0" tIns="0" rIns="0" bIns="0">
            <a:spAutoFit/>
          </a:bodyPr>
          <a:lstStyle/>
          <a:p>
            <a:pPr algn="r">
              <a:buClr>
                <a:srgbClr val="000000"/>
              </a:buClr>
              <a:buSzPct val="100000"/>
              <a:buFont typeface="Arial" charset="0"/>
              <a:buNone/>
              <a:defRPr/>
            </a:pPr>
            <a:r>
              <a:rPr lang="en-GB" sz="2200">
                <a:solidFill>
                  <a:schemeClr val="bg2">
                    <a:lumMod val="10000"/>
                  </a:schemeClr>
                </a:solidFill>
                <a:latin typeface="Tahoma" pitchFamily="34" charset="0"/>
                <a:ea typeface="Tahoma" pitchFamily="34" charset="0"/>
                <a:cs typeface="Tahoma" pitchFamily="34" charset="0"/>
              </a:rPr>
              <a:t>Osteoporosis</a:t>
            </a:r>
            <a:endParaRPr lang="en-GB">
              <a:solidFill>
                <a:schemeClr val="bg2">
                  <a:lumMod val="10000"/>
                </a:schemeClr>
              </a:solidFill>
              <a:latin typeface="Tahoma" pitchFamily="34" charset="0"/>
              <a:ea typeface="Tahoma" pitchFamily="34" charset="0"/>
              <a:cs typeface="Tahoma" pitchFamily="34" charset="0"/>
            </a:endParaRPr>
          </a:p>
        </p:txBody>
      </p:sp>
      <p:sp>
        <p:nvSpPr>
          <p:cNvPr id="42034" name="50 - Τίτλος"/>
          <p:cNvSpPr>
            <a:spLocks noGrp="1"/>
          </p:cNvSpPr>
          <p:nvPr>
            <p:ph type="title"/>
          </p:nvPr>
        </p:nvSpPr>
        <p:spPr>
          <a:xfrm>
            <a:off x="841375" y="274638"/>
            <a:ext cx="7845425" cy="538162"/>
          </a:xfrm>
        </p:spPr>
        <p:txBody>
          <a:bodyPr/>
          <a:lstStyle/>
          <a:p>
            <a:pPr eaLnBrk="1" hangingPunct="1"/>
            <a:r>
              <a:rPr lang="en-US" sz="2800" b="0" dirty="0" smtClean="0">
                <a:solidFill>
                  <a:srgbClr val="000000"/>
                </a:solidFill>
                <a:latin typeface="Tahoma" pitchFamily="34" charset="0"/>
                <a:ea typeface="Tahoma" pitchFamily="34" charset="0"/>
                <a:cs typeface="Tahoma" pitchFamily="34" charset="0"/>
              </a:rPr>
              <a:t>COPD: Systemic effect - Osteoporosis</a:t>
            </a:r>
            <a:endParaRPr lang="el-GR" sz="2800" b="0" dirty="0" smtClean="0">
              <a:solidFill>
                <a:srgbClr val="000000"/>
              </a:solidFill>
              <a:latin typeface="Tahoma" pitchFamily="34" charset="0"/>
              <a:ea typeface="Tahoma" pitchFamily="34" charset="0"/>
              <a:cs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1006475" y="3212976"/>
          <a:ext cx="6889376" cy="2845957"/>
        </p:xfrm>
        <a:graphic>
          <a:graphicData uri="http://schemas.openxmlformats.org/drawingml/2006/table">
            <a:tbl>
              <a:tblPr firstRow="1" bandRow="1">
                <a:tableStyleId>{2A488322-F2BA-4B5B-9748-0D474271808F}</a:tableStyleId>
              </a:tblPr>
              <a:tblGrid>
                <a:gridCol w="1570439"/>
                <a:gridCol w="2096969"/>
                <a:gridCol w="3221968"/>
              </a:tblGrid>
              <a:tr h="647700">
                <a:tc gridSpan="3">
                  <a:txBody>
                    <a:bodyPr/>
                    <a:lstStyle/>
                    <a:p>
                      <a:pPr algn="ctr"/>
                      <a:r>
                        <a:rPr lang="en-GB" sz="1800" dirty="0" smtClean="0">
                          <a:solidFill>
                            <a:schemeClr val="bg1"/>
                          </a:solidFill>
                        </a:rPr>
                        <a:t>Risk of diabetes</a:t>
                      </a:r>
                      <a:r>
                        <a:rPr lang="en-GB" sz="1800" baseline="0" dirty="0" smtClean="0">
                          <a:solidFill>
                            <a:schemeClr val="bg1"/>
                          </a:solidFill>
                        </a:rPr>
                        <a:t> mellitus</a:t>
                      </a:r>
                      <a:r>
                        <a:rPr lang="en-GB" sz="1800" dirty="0" smtClean="0">
                          <a:solidFill>
                            <a:schemeClr val="bg1"/>
                          </a:solidFill>
                        </a:rPr>
                        <a:t> in COPD patients</a:t>
                      </a:r>
                      <a:r>
                        <a:rPr lang="en-GB" sz="1800" baseline="0" dirty="0" smtClean="0">
                          <a:solidFill>
                            <a:schemeClr val="bg1"/>
                          </a:solidFill>
                        </a:rPr>
                        <a:t> by </a:t>
                      </a:r>
                    </a:p>
                    <a:p>
                      <a:pPr algn="ctr"/>
                      <a:r>
                        <a:rPr lang="en-GB" sz="1800" baseline="0" dirty="0" smtClean="0">
                          <a:solidFill>
                            <a:schemeClr val="bg1"/>
                          </a:solidFill>
                        </a:rPr>
                        <a:t>disease severity (GOLD category)</a:t>
                      </a:r>
                      <a:endParaRPr lang="en-GB" sz="1800" baseline="30000" dirty="0" smtClean="0">
                        <a:solidFill>
                          <a:schemeClr val="bg1"/>
                        </a:solidFill>
                      </a:endParaRPr>
                    </a:p>
                    <a:p>
                      <a:pPr algn="ctr"/>
                      <a:endParaRPr lang="en-GB" sz="1800" dirty="0" smtClean="0">
                        <a:solidFill>
                          <a:schemeClr val="bg1"/>
                        </a:solidFill>
                      </a:endParaRPr>
                    </a:p>
                  </a:txBody>
                  <a:tcPr>
                    <a:lnB w="12700" cap="flat" cmpd="sng" algn="ctr">
                      <a:solidFill>
                        <a:schemeClr val="tx1"/>
                      </a:solidFill>
                      <a:prstDash val="solid"/>
                      <a:round/>
                      <a:headEnd type="none" w="med" len="med"/>
                      <a:tailEnd type="none" w="med" len="med"/>
                    </a:lnB>
                  </a:tcPr>
                </a:tc>
                <a:tc hMerge="1">
                  <a:txBody>
                    <a:bodyPr/>
                    <a:lstStyle/>
                    <a:p>
                      <a:pPr algn="ctr"/>
                      <a:endParaRPr lang="en-GB" sz="1600"/>
                    </a:p>
                  </a:txBody>
                  <a:tcPr/>
                </a:tc>
                <a:tc hMerge="1">
                  <a:txBody>
                    <a:bodyPr/>
                    <a:lstStyle/>
                    <a:p>
                      <a:pPr algn="ctr"/>
                      <a:endParaRPr lang="en-GB" sz="1600"/>
                    </a:p>
                  </a:txBody>
                  <a:tcPr/>
                </a:tc>
              </a:tr>
              <a:tr h="457730">
                <a:tc>
                  <a:txBody>
                    <a:bodyPr/>
                    <a:lstStyle/>
                    <a:p>
                      <a:pPr algn="ctr"/>
                      <a:r>
                        <a:rPr lang="en-GB" sz="1800" b="1" smtClean="0">
                          <a:solidFill>
                            <a:schemeClr val="bg1"/>
                          </a:solidFill>
                        </a:rPr>
                        <a:t>GOLD stage</a:t>
                      </a:r>
                      <a:endParaRPr lang="en-GB" sz="1800" b="1">
                        <a:solidFill>
                          <a:schemeClr val="bg1"/>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c>
                  <a:txBody>
                    <a:bodyPr/>
                    <a:lstStyle/>
                    <a:p>
                      <a:pPr algn="ctr"/>
                      <a:r>
                        <a:rPr lang="en-GB" sz="1800" b="1" smtClean="0">
                          <a:solidFill>
                            <a:schemeClr val="bg1"/>
                          </a:solidFill>
                        </a:rPr>
                        <a:t> Odds</a:t>
                      </a:r>
                      <a:r>
                        <a:rPr lang="en-GB" sz="1800" b="1" baseline="0" smtClean="0">
                          <a:solidFill>
                            <a:schemeClr val="bg1"/>
                          </a:solidFill>
                        </a:rPr>
                        <a:t> ratio</a:t>
                      </a:r>
                      <a:endParaRPr lang="en-GB" sz="1800" b="1">
                        <a:solidFill>
                          <a:schemeClr val="bg1"/>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c>
                  <a:txBody>
                    <a:bodyPr/>
                    <a:lstStyle/>
                    <a:p>
                      <a:pPr algn="ctr"/>
                      <a:r>
                        <a:rPr lang="en-GB" sz="1800" b="1" dirty="0" smtClean="0">
                          <a:solidFill>
                            <a:schemeClr val="bg1"/>
                          </a:solidFill>
                        </a:rPr>
                        <a:t>95%</a:t>
                      </a:r>
                      <a:r>
                        <a:rPr lang="en-GB" sz="1800" b="1" baseline="0" dirty="0" smtClean="0">
                          <a:solidFill>
                            <a:schemeClr val="bg1"/>
                          </a:solidFill>
                        </a:rPr>
                        <a:t> confidence interval</a:t>
                      </a:r>
                      <a:endParaRPr lang="en-GB" sz="1800" b="1" dirty="0">
                        <a:solidFill>
                          <a:schemeClr val="bg1"/>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solidFill>
                  </a:tcPr>
                </a:tc>
              </a:tr>
              <a:tr h="453371">
                <a:tc>
                  <a:txBody>
                    <a:bodyPr/>
                    <a:lstStyle/>
                    <a:p>
                      <a:pPr algn="ctr"/>
                      <a:r>
                        <a:rPr lang="en-GB" sz="1800" dirty="0" smtClean="0">
                          <a:solidFill>
                            <a:schemeClr val="tx1"/>
                          </a:solidFill>
                        </a:rPr>
                        <a:t>3</a:t>
                      </a:r>
                      <a:r>
                        <a:rPr lang="en-GB" sz="1800" baseline="0" dirty="0" smtClean="0">
                          <a:solidFill>
                            <a:schemeClr val="tx1"/>
                          </a:solidFill>
                        </a:rPr>
                        <a:t> or 4</a:t>
                      </a:r>
                      <a:endParaRPr lang="en-GB" sz="1800" dirty="0">
                        <a:solidFill>
                          <a:schemeClr val="tx1"/>
                        </a:solidFill>
                      </a:endParaRPr>
                    </a:p>
                  </a:txBody>
                  <a:tcPr anchor="ctr">
                    <a:lnL w="12700" cap="flat" cmpd="sng" algn="ctr">
                      <a:no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lang="en-GB" sz="1800" dirty="0" smtClean="0">
                          <a:solidFill>
                            <a:schemeClr val="tx1"/>
                          </a:solidFill>
                        </a:rPr>
                        <a:t>1.5</a:t>
                      </a:r>
                      <a:endParaRPr lang="en-GB" sz="1800" dirty="0">
                        <a:solidFill>
                          <a:schemeClr val="tx1"/>
                        </a:solidFill>
                      </a:endParaRPr>
                    </a:p>
                  </a:txBody>
                  <a:tcPr anchor="ctr">
                    <a:lnT w="28575" cap="flat" cmpd="sng" algn="ctr">
                      <a:solidFill>
                        <a:schemeClr val="tx1"/>
                      </a:solidFill>
                      <a:prstDash val="solid"/>
                      <a:round/>
                      <a:headEnd type="none" w="med" len="med"/>
                      <a:tailEnd type="none" w="med" len="med"/>
                    </a:lnT>
                  </a:tcPr>
                </a:tc>
                <a:tc>
                  <a:txBody>
                    <a:bodyPr/>
                    <a:lstStyle/>
                    <a:p>
                      <a:pPr algn="ctr"/>
                      <a:r>
                        <a:rPr lang="en-GB" sz="1800" dirty="0" smtClean="0">
                          <a:solidFill>
                            <a:schemeClr val="tx1"/>
                          </a:solidFill>
                        </a:rPr>
                        <a:t>1.1–1.9</a:t>
                      </a:r>
                      <a:endParaRPr lang="en-GB" sz="1800" dirty="0">
                        <a:solidFill>
                          <a:schemeClr val="tx1"/>
                        </a:solidFill>
                      </a:endParaRPr>
                    </a:p>
                  </a:txBody>
                  <a:tcPr anchor="ctr">
                    <a:lnT w="28575" cap="flat" cmpd="sng" algn="ctr">
                      <a:solidFill>
                        <a:schemeClr val="tx1"/>
                      </a:solidFill>
                      <a:prstDash val="solid"/>
                      <a:round/>
                      <a:headEnd type="none" w="med" len="med"/>
                      <a:tailEnd type="none" w="med" len="med"/>
                    </a:lnT>
                  </a:tcPr>
                </a:tc>
              </a:tr>
              <a:tr h="567085">
                <a:tc>
                  <a:txBody>
                    <a:bodyPr/>
                    <a:lstStyle/>
                    <a:p>
                      <a:pPr algn="ctr"/>
                      <a:r>
                        <a:rPr lang="en-GB" sz="1800" dirty="0" smtClean="0">
                          <a:solidFill>
                            <a:schemeClr val="bg1"/>
                          </a:solidFill>
                        </a:rPr>
                        <a:t>2</a:t>
                      </a:r>
                      <a:endParaRPr lang="en-GB" sz="1800" dirty="0">
                        <a:solidFill>
                          <a:schemeClr val="bg1"/>
                        </a:solidFill>
                      </a:endParaRPr>
                    </a:p>
                  </a:txBody>
                  <a:tcPr anchor="ctr">
                    <a:solidFill>
                      <a:schemeClr val="accent6">
                        <a:lumMod val="40000"/>
                        <a:lumOff val="60000"/>
                      </a:schemeClr>
                    </a:solidFill>
                  </a:tcPr>
                </a:tc>
                <a:tc>
                  <a:txBody>
                    <a:bodyPr/>
                    <a:lstStyle/>
                    <a:p>
                      <a:pPr algn="ctr"/>
                      <a:r>
                        <a:rPr lang="en-GB" sz="1800" dirty="0" smtClean="0">
                          <a:solidFill>
                            <a:schemeClr val="bg1"/>
                          </a:solidFill>
                        </a:rPr>
                        <a:t>1.4</a:t>
                      </a:r>
                      <a:endParaRPr lang="en-GB" sz="1800" dirty="0">
                        <a:solidFill>
                          <a:schemeClr val="bg1"/>
                        </a:solidFill>
                      </a:endParaRPr>
                    </a:p>
                  </a:txBody>
                  <a:tcPr anchor="ctr">
                    <a:solidFill>
                      <a:schemeClr val="accent6">
                        <a:lumMod val="40000"/>
                        <a:lumOff val="60000"/>
                      </a:schemeClr>
                    </a:solidFill>
                  </a:tcPr>
                </a:tc>
                <a:tc>
                  <a:txBody>
                    <a:bodyPr/>
                    <a:lstStyle/>
                    <a:p>
                      <a:pPr algn="ctr"/>
                      <a:r>
                        <a:rPr lang="en-GB" sz="1800" dirty="0" smtClean="0">
                          <a:solidFill>
                            <a:schemeClr val="bg1"/>
                          </a:solidFill>
                        </a:rPr>
                        <a:t>1.2–1.6</a:t>
                      </a:r>
                      <a:endParaRPr lang="en-GB" sz="1800" dirty="0">
                        <a:solidFill>
                          <a:schemeClr val="bg1"/>
                        </a:solidFill>
                      </a:endParaRPr>
                    </a:p>
                  </a:txBody>
                  <a:tcPr anchor="ctr">
                    <a:solidFill>
                      <a:schemeClr val="accent6">
                        <a:lumMod val="40000"/>
                        <a:lumOff val="60000"/>
                      </a:schemeClr>
                    </a:solidFill>
                  </a:tcPr>
                </a:tc>
              </a:tr>
              <a:tr h="453371">
                <a:tc>
                  <a:txBody>
                    <a:bodyPr/>
                    <a:lstStyle/>
                    <a:p>
                      <a:pPr algn="ctr"/>
                      <a:r>
                        <a:rPr lang="en-GB" sz="1800" smtClean="0">
                          <a:solidFill>
                            <a:schemeClr val="tx1"/>
                          </a:solidFill>
                        </a:rPr>
                        <a:t>1</a:t>
                      </a:r>
                      <a:endParaRPr lang="en-GB" sz="1800">
                        <a:solidFill>
                          <a:schemeClr val="tx1"/>
                        </a:solidFill>
                      </a:endParaRPr>
                    </a:p>
                  </a:txBody>
                  <a:tcPr anchor="ctr"/>
                </a:tc>
                <a:tc>
                  <a:txBody>
                    <a:bodyPr/>
                    <a:lstStyle/>
                    <a:p>
                      <a:pPr algn="ctr"/>
                      <a:r>
                        <a:rPr lang="en-GB" sz="1800" smtClean="0">
                          <a:solidFill>
                            <a:schemeClr val="tx1"/>
                          </a:solidFill>
                        </a:rPr>
                        <a:t>0.9</a:t>
                      </a:r>
                      <a:endParaRPr lang="en-GB" sz="1800">
                        <a:solidFill>
                          <a:schemeClr val="tx1"/>
                        </a:solidFill>
                      </a:endParaRPr>
                    </a:p>
                  </a:txBody>
                  <a:tcPr anchor="ctr"/>
                </a:tc>
                <a:tc>
                  <a:txBody>
                    <a:bodyPr/>
                    <a:lstStyle/>
                    <a:p>
                      <a:pPr algn="ctr"/>
                      <a:r>
                        <a:rPr lang="en-GB" sz="1800" dirty="0" smtClean="0">
                          <a:solidFill>
                            <a:schemeClr val="tx1"/>
                          </a:solidFill>
                        </a:rPr>
                        <a:t>0.8–1.1</a:t>
                      </a:r>
                      <a:endParaRPr lang="en-GB" sz="1800" dirty="0">
                        <a:solidFill>
                          <a:schemeClr val="tx1"/>
                        </a:solidFill>
                      </a:endParaRPr>
                    </a:p>
                  </a:txBody>
                  <a:tcPr anchor="ctr"/>
                </a:tc>
              </a:tr>
            </a:tbl>
          </a:graphicData>
        </a:graphic>
      </p:graphicFrame>
      <p:sp>
        <p:nvSpPr>
          <p:cNvPr id="53268" name="Content Placeholder 2"/>
          <p:cNvSpPr>
            <a:spLocks noGrp="1"/>
          </p:cNvSpPr>
          <p:nvPr>
            <p:ph idx="1"/>
          </p:nvPr>
        </p:nvSpPr>
        <p:spPr>
          <a:xfrm>
            <a:off x="457200" y="1422400"/>
            <a:ext cx="8229600" cy="2090738"/>
          </a:xfrm>
        </p:spPr>
        <p:txBody>
          <a:bodyPr/>
          <a:lstStyle/>
          <a:p>
            <a:pPr eaLnBrk="1" hangingPunct="1"/>
            <a:r>
              <a:rPr lang="en-GB" sz="2000" dirty="0" smtClean="0">
                <a:latin typeface="Tahoma" pitchFamily="34" charset="0"/>
                <a:ea typeface="Tahoma" pitchFamily="34" charset="0"/>
                <a:cs typeface="Tahoma" pitchFamily="34" charset="0"/>
              </a:rPr>
              <a:t>The prevalence of type 2 diabetes mellitus is increased in COPD compared with control subjects (17.2% </a:t>
            </a:r>
            <a:r>
              <a:rPr lang="en-GB" sz="2000" dirty="0" err="1" smtClean="0">
                <a:latin typeface="Tahoma" pitchFamily="34" charset="0"/>
                <a:ea typeface="Tahoma" pitchFamily="34" charset="0"/>
                <a:cs typeface="Tahoma" pitchFamily="34" charset="0"/>
              </a:rPr>
              <a:t>vs</a:t>
            </a:r>
            <a:r>
              <a:rPr lang="en-GB" sz="2000" dirty="0" smtClean="0">
                <a:latin typeface="Tahoma" pitchFamily="34" charset="0"/>
                <a:ea typeface="Tahoma" pitchFamily="34" charset="0"/>
                <a:cs typeface="Tahoma" pitchFamily="34" charset="0"/>
              </a:rPr>
              <a:t> 13.0%)</a:t>
            </a:r>
            <a:r>
              <a:rPr lang="en-GB" sz="2000" baseline="30000" dirty="0" smtClean="0">
                <a:latin typeface="Tahoma" pitchFamily="34" charset="0"/>
                <a:ea typeface="Tahoma" pitchFamily="34" charset="0"/>
                <a:cs typeface="Tahoma" pitchFamily="34" charset="0"/>
              </a:rPr>
              <a:t>1</a:t>
            </a:r>
          </a:p>
          <a:p>
            <a:pPr eaLnBrk="1" hangingPunct="1"/>
            <a:r>
              <a:rPr lang="en-GB" sz="2000" dirty="0" smtClean="0">
                <a:latin typeface="Tahoma" pitchFamily="34" charset="0"/>
                <a:ea typeface="Tahoma" pitchFamily="34" charset="0"/>
                <a:cs typeface="Tahoma" pitchFamily="34" charset="0"/>
              </a:rPr>
              <a:t>Risk of developing diabetes mellitus increased even with mild disease</a:t>
            </a:r>
            <a:r>
              <a:rPr lang="en-GB" sz="2000" baseline="30000" dirty="0" smtClean="0">
                <a:latin typeface="Tahoma" pitchFamily="34" charset="0"/>
                <a:ea typeface="Tahoma" pitchFamily="34" charset="0"/>
                <a:cs typeface="Tahoma" pitchFamily="34" charset="0"/>
              </a:rPr>
              <a:t>2</a:t>
            </a:r>
            <a:endParaRPr lang="el-GR" sz="2000" baseline="30000" dirty="0" smtClean="0">
              <a:latin typeface="Tahoma" pitchFamily="34" charset="0"/>
              <a:ea typeface="Tahoma" pitchFamily="34" charset="0"/>
              <a:cs typeface="Tahoma" pitchFamily="34" charset="0"/>
            </a:endParaRPr>
          </a:p>
          <a:p>
            <a:pPr eaLnBrk="1" hangingPunct="1"/>
            <a:endParaRPr lang="en-GB" sz="2000" baseline="30000" dirty="0" smtClean="0">
              <a:latin typeface="Tahoma" pitchFamily="34" charset="0"/>
              <a:ea typeface="Tahoma" pitchFamily="34" charset="0"/>
              <a:cs typeface="Tahoma" pitchFamily="34" charset="0"/>
            </a:endParaRPr>
          </a:p>
        </p:txBody>
      </p:sp>
      <p:sp>
        <p:nvSpPr>
          <p:cNvPr id="53269" name="Title 1"/>
          <p:cNvSpPr>
            <a:spLocks noGrp="1"/>
          </p:cNvSpPr>
          <p:nvPr>
            <p:ph type="title"/>
          </p:nvPr>
        </p:nvSpPr>
        <p:spPr>
          <a:xfrm>
            <a:off x="899592" y="548680"/>
            <a:ext cx="7772400" cy="731838"/>
          </a:xfrm>
        </p:spPr>
        <p:txBody>
          <a:bodyPr/>
          <a:lstStyle/>
          <a:p>
            <a:pPr eaLnBrk="1" hangingPunct="1"/>
            <a:r>
              <a:rPr lang="en-GB" b="0" dirty="0" smtClean="0">
                <a:solidFill>
                  <a:srgbClr val="000000"/>
                </a:solidFill>
                <a:latin typeface="Tahoma" pitchFamily="34" charset="0"/>
                <a:ea typeface="Tahoma" pitchFamily="34" charset="0"/>
                <a:cs typeface="Tahoma" pitchFamily="34" charset="0"/>
              </a:rPr>
              <a:t>Diabetes mellitus</a:t>
            </a:r>
          </a:p>
        </p:txBody>
      </p:sp>
      <p:sp>
        <p:nvSpPr>
          <p:cNvPr id="53270" name="TextBox 3"/>
          <p:cNvSpPr txBox="1">
            <a:spLocks noChangeArrowheads="1"/>
          </p:cNvSpPr>
          <p:nvPr/>
        </p:nvSpPr>
        <p:spPr bwMode="auto">
          <a:xfrm>
            <a:off x="47625" y="6524625"/>
            <a:ext cx="8715375" cy="461665"/>
          </a:xfrm>
          <a:prstGeom prst="rect">
            <a:avLst/>
          </a:prstGeom>
          <a:noFill/>
          <a:ln w="9525">
            <a:noFill/>
            <a:miter lim="800000"/>
            <a:headEnd/>
            <a:tailEnd/>
          </a:ln>
        </p:spPr>
        <p:txBody>
          <a:bodyPr>
            <a:spAutoFit/>
          </a:bodyPr>
          <a:lstStyle/>
          <a:p>
            <a:pPr indent="-228600"/>
            <a:r>
              <a:rPr lang="en-GB" sz="1200" baseline="30000">
                <a:latin typeface="Tahoma" pitchFamily="34" charset="0"/>
                <a:ea typeface="Tahoma" pitchFamily="34" charset="0"/>
                <a:cs typeface="Tahoma" pitchFamily="34" charset="0"/>
              </a:rPr>
              <a:t>1</a:t>
            </a:r>
            <a:r>
              <a:rPr lang="en-GB" sz="1200">
                <a:latin typeface="Tahoma" pitchFamily="34" charset="0"/>
                <a:ea typeface="Tahoma" pitchFamily="34" charset="0"/>
                <a:cs typeface="Tahoma" pitchFamily="34" charset="0"/>
              </a:rPr>
              <a:t>Sin DD, Man SF. Circulation 2003; 107(11): 1514–1519; </a:t>
            </a:r>
            <a:r>
              <a:rPr lang="en-GB" sz="1200" baseline="30000">
                <a:latin typeface="Tahoma" pitchFamily="34" charset="0"/>
                <a:ea typeface="Tahoma" pitchFamily="34" charset="0"/>
                <a:cs typeface="Tahoma" pitchFamily="34" charset="0"/>
              </a:rPr>
              <a:t>2</a:t>
            </a:r>
            <a:r>
              <a:rPr lang="en-GB" sz="1200">
                <a:latin typeface="Tahoma" pitchFamily="34" charset="0"/>
                <a:ea typeface="Tahoma" pitchFamily="34" charset="0"/>
                <a:cs typeface="Tahoma" pitchFamily="34" charset="0"/>
              </a:rPr>
              <a:t>Mannino DM, Thorn D, Swensen A, Holguin F. Eur Respir J. 2008; 32(4): 962–969.</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447800" y="188640"/>
            <a:ext cx="7239000" cy="1446550"/>
          </a:xfrm>
          <a:prstGeom prst="rect">
            <a:avLst/>
          </a:prstGeom>
          <a:noFill/>
          <a:ln w="9525">
            <a:noFill/>
            <a:miter lim="800000"/>
            <a:headEnd/>
            <a:tailEnd/>
          </a:ln>
        </p:spPr>
        <p:txBody>
          <a:bodyPr>
            <a:spAutoFit/>
          </a:bodyPr>
          <a:lstStyle/>
          <a:p>
            <a:r>
              <a:rPr lang="en-US" sz="4400" dirty="0" smtClean="0">
                <a:solidFill>
                  <a:schemeClr val="accent5">
                    <a:lumMod val="25000"/>
                  </a:schemeClr>
                </a:solidFill>
                <a:latin typeface="Tahoma" pitchFamily="34" charset="0"/>
              </a:rPr>
              <a:t>COPD </a:t>
            </a:r>
            <a:r>
              <a:rPr lang="en-US" sz="4400" dirty="0" err="1" smtClean="0">
                <a:solidFill>
                  <a:schemeClr val="accent5">
                    <a:lumMod val="25000"/>
                  </a:schemeClr>
                </a:solidFill>
                <a:latin typeface="Tahoma" pitchFamily="34" charset="0"/>
              </a:rPr>
              <a:t>assesment</a:t>
            </a:r>
            <a:r>
              <a:rPr lang="en-US" sz="4400" dirty="0" smtClean="0">
                <a:solidFill>
                  <a:schemeClr val="accent5">
                    <a:lumMod val="25000"/>
                  </a:schemeClr>
                </a:solidFill>
                <a:latin typeface="Tahoma" pitchFamily="34" charset="0"/>
              </a:rPr>
              <a:t>:</a:t>
            </a:r>
          </a:p>
          <a:p>
            <a:r>
              <a:rPr lang="en-US" sz="4400" dirty="0" err="1" smtClean="0">
                <a:solidFill>
                  <a:schemeClr val="accent5">
                    <a:lumMod val="25000"/>
                  </a:schemeClr>
                </a:solidFill>
                <a:latin typeface="Tahoma" pitchFamily="34" charset="0"/>
              </a:rPr>
              <a:t>Aditional</a:t>
            </a:r>
            <a:r>
              <a:rPr lang="en-US" sz="4400" dirty="0" smtClean="0">
                <a:solidFill>
                  <a:schemeClr val="accent5">
                    <a:lumMod val="25000"/>
                  </a:schemeClr>
                </a:solidFill>
                <a:latin typeface="Tahoma" pitchFamily="34" charset="0"/>
              </a:rPr>
              <a:t> Investigations</a:t>
            </a:r>
            <a:endParaRPr lang="en-US" dirty="0">
              <a:solidFill>
                <a:schemeClr val="accent5">
                  <a:lumMod val="25000"/>
                </a:schemeClr>
              </a:solidFill>
              <a:latin typeface="Tahoma" pitchFamily="34" charset="0"/>
            </a:endParaRPr>
          </a:p>
        </p:txBody>
      </p:sp>
      <p:pic>
        <p:nvPicPr>
          <p:cNvPr id="4"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6" name="Rectangle 3"/>
          <p:cNvSpPr txBox="1">
            <a:spLocks noChangeArrowheads="1"/>
          </p:cNvSpPr>
          <p:nvPr/>
        </p:nvSpPr>
        <p:spPr>
          <a:xfrm>
            <a:off x="304800" y="1988840"/>
            <a:ext cx="8686800" cy="4080520"/>
          </a:xfrm>
          <a:prstGeom prst="rect">
            <a:avLst/>
          </a:prstGeom>
        </p:spPr>
        <p:txBody>
          <a:bodyPr/>
          <a:lstStyle/>
          <a:p>
            <a:pPr marL="0" marR="0" lvl="0" indent="0" algn="l" defTabSz="914400" rtl="0" eaLnBrk="0" fontAlgn="base" latinLnBrk="0" hangingPunct="0">
              <a:lnSpc>
                <a:spcPct val="120000"/>
              </a:lnSpc>
              <a:spcBef>
                <a:spcPts val="1200"/>
              </a:spcBef>
              <a:spcAft>
                <a:spcPct val="0"/>
              </a:spcAft>
              <a:buClr>
                <a:srgbClr val="00FF00"/>
              </a:buClr>
              <a:buSzPct val="130000"/>
              <a:buFont typeface="Monotype Sorts" charset="0"/>
              <a:buNone/>
              <a:tabLst>
                <a:tab pos="1427163" algn="l"/>
                <a:tab pos="1641475" algn="l"/>
              </a:tabLst>
              <a:defRPr/>
            </a:pPr>
            <a:r>
              <a:rPr kumimoji="0" lang="en-US" sz="2000" b="0" i="1" u="none" strike="noStrike" kern="0" cap="none" spc="0" normalizeH="0" baseline="0" noProof="0" dirty="0" smtClean="0">
                <a:ln>
                  <a:noFill/>
                </a:ln>
                <a:solidFill>
                  <a:schemeClr val="tx2"/>
                </a:solidFill>
                <a:effectLst/>
                <a:uLnTx/>
                <a:uFillTx/>
                <a:latin typeface="Tahoma"/>
                <a:ea typeface="ＭＳ Ｐゴシック" pitchFamily="-65" charset="-128"/>
                <a:cs typeface="Tahoma"/>
              </a:rPr>
              <a:t>Chest X-ray</a:t>
            </a:r>
            <a:r>
              <a:rPr kumimoji="0" lang="en-US" sz="2000" b="0" i="1" u="none" strike="noStrike" kern="0" cap="none" spc="0" normalizeH="0" noProof="0" dirty="0" smtClean="0">
                <a:ln>
                  <a:noFill/>
                </a:ln>
                <a:solidFill>
                  <a:schemeClr val="tx2"/>
                </a:solidFill>
                <a:effectLst/>
                <a:uLnTx/>
                <a:uFillTx/>
                <a:latin typeface="Tahoma"/>
                <a:ea typeface="ＭＳ Ｐゴシック" pitchFamily="-65" charset="-128"/>
                <a:cs typeface="Tahoma"/>
              </a:rPr>
              <a:t>  </a:t>
            </a:r>
            <a:r>
              <a:rPr lang="en-US" sz="2000" kern="0" dirty="0" smtClean="0">
                <a:latin typeface="Tahoma"/>
                <a:cs typeface="Tahoma"/>
              </a:rPr>
              <a:t>Diagnose</a:t>
            </a:r>
            <a:r>
              <a:rPr kumimoji="0" lang="en-US" sz="2000" b="0" i="1" u="none" strike="noStrike" kern="0" cap="none" spc="0" normalizeH="0" noProof="0" dirty="0" smtClean="0">
                <a:ln>
                  <a:noFill/>
                </a:ln>
                <a:solidFill>
                  <a:srgbClr val="FFCC00"/>
                </a:solidFill>
                <a:effectLst/>
                <a:uLnTx/>
                <a:uFillTx/>
                <a:latin typeface="Tahoma"/>
                <a:ea typeface="ＭＳ Ｐゴシック" pitchFamily="-65" charset="-128"/>
                <a:cs typeface="Tahoma"/>
              </a:rPr>
              <a:t> </a:t>
            </a:r>
            <a:r>
              <a:rPr kumimoji="0" lang="en-US" sz="2000" b="0" i="0" u="none" strike="noStrike" kern="0" cap="none" spc="0" normalizeH="0" baseline="0" noProof="0" dirty="0" err="1" smtClean="0">
                <a:ln>
                  <a:noFill/>
                </a:ln>
                <a:solidFill>
                  <a:schemeClr val="tx1"/>
                </a:solidFill>
                <a:effectLst/>
                <a:uLnTx/>
                <a:uFillTx/>
                <a:latin typeface="Tahoma"/>
                <a:ea typeface="ＭＳ Ｐゴシック" pitchFamily="-65" charset="-128"/>
                <a:cs typeface="Tahoma"/>
              </a:rPr>
              <a:t>comorbidities</a:t>
            </a:r>
            <a:r>
              <a:rPr kumimoji="0" lang="en-US" sz="20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 </a:t>
            </a:r>
          </a:p>
          <a:p>
            <a:pPr marL="0" marR="0" lvl="0" indent="0" algn="l" defTabSz="914400" rtl="0" eaLnBrk="0" fontAlgn="base" latinLnBrk="0" hangingPunct="0">
              <a:lnSpc>
                <a:spcPct val="120000"/>
              </a:lnSpc>
              <a:spcBef>
                <a:spcPts val="1200"/>
              </a:spcBef>
              <a:spcAft>
                <a:spcPct val="0"/>
              </a:spcAft>
              <a:buClr>
                <a:srgbClr val="00FF00"/>
              </a:buClr>
              <a:buSzPct val="130000"/>
              <a:buFont typeface="Monotype Sorts" charset="0"/>
              <a:buNone/>
              <a:tabLst>
                <a:tab pos="1427163" algn="l"/>
                <a:tab pos="1641475" algn="l"/>
              </a:tabLst>
              <a:defRPr/>
            </a:pPr>
            <a:r>
              <a:rPr lang="en-US" sz="2000" i="1" kern="0" dirty="0" smtClean="0">
                <a:solidFill>
                  <a:schemeClr val="tx2"/>
                </a:solidFill>
                <a:latin typeface="Tahoma"/>
                <a:cs typeface="Tahoma"/>
              </a:rPr>
              <a:t>Lung Volumes and Diffusing Capacity</a:t>
            </a:r>
            <a:r>
              <a:rPr kumimoji="0" lang="en-US" sz="2000" b="0" i="1" u="none" strike="noStrike" kern="0" cap="none" spc="0" normalizeH="0" baseline="0" noProof="0" dirty="0" smtClean="0">
                <a:ln>
                  <a:noFill/>
                </a:ln>
                <a:solidFill>
                  <a:srgbClr val="FFCC00"/>
                </a:solidFill>
                <a:effectLst/>
                <a:uLnTx/>
                <a:uFillTx/>
                <a:latin typeface="Tahoma"/>
                <a:ea typeface="ＭＳ Ｐゴシック" pitchFamily="-65" charset="-128"/>
                <a:cs typeface="Tahoma"/>
              </a:rPr>
              <a:t>:</a:t>
            </a:r>
            <a:r>
              <a:rPr kumimoji="0" lang="en-US" sz="2000" b="0" i="1"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 </a:t>
            </a:r>
            <a:r>
              <a:rPr kumimoji="0" lang="en-US" sz="20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Help to characterize severity, but not essential to patient management. </a:t>
            </a:r>
          </a:p>
          <a:p>
            <a:pPr marL="0" marR="0" lvl="0" indent="0" algn="l" defTabSz="914400" rtl="0" eaLnBrk="0" fontAlgn="base" latinLnBrk="0" hangingPunct="0">
              <a:lnSpc>
                <a:spcPct val="120000"/>
              </a:lnSpc>
              <a:spcBef>
                <a:spcPts val="1200"/>
              </a:spcBef>
              <a:spcAft>
                <a:spcPct val="0"/>
              </a:spcAft>
              <a:buClr>
                <a:srgbClr val="00FF00"/>
              </a:buClr>
              <a:buSzPct val="130000"/>
              <a:buFont typeface="Monotype Sorts" charset="0"/>
              <a:buNone/>
              <a:tabLst>
                <a:tab pos="1427163" algn="l"/>
                <a:tab pos="1641475" algn="l"/>
              </a:tabLst>
              <a:defRPr/>
            </a:pPr>
            <a:r>
              <a:rPr lang="en-US" sz="2000" i="1" kern="0" dirty="0" err="1" smtClean="0">
                <a:solidFill>
                  <a:schemeClr val="tx2"/>
                </a:solidFill>
                <a:latin typeface="Tahoma"/>
                <a:cs typeface="Tahoma"/>
              </a:rPr>
              <a:t>Oximetry</a:t>
            </a:r>
            <a:r>
              <a:rPr lang="en-US" sz="2000" i="1" kern="0" dirty="0" smtClean="0">
                <a:solidFill>
                  <a:schemeClr val="tx2"/>
                </a:solidFill>
                <a:latin typeface="Tahoma"/>
                <a:cs typeface="Tahoma"/>
              </a:rPr>
              <a:t> and Arterial Blood Gases</a:t>
            </a:r>
            <a:r>
              <a:rPr kumimoji="0" lang="en-US" sz="2000" b="1" i="1" u="none" strike="noStrike" kern="0" cap="none" spc="0" normalizeH="0" baseline="0" noProof="0" dirty="0" smtClean="0">
                <a:ln>
                  <a:noFill/>
                </a:ln>
                <a:solidFill>
                  <a:srgbClr val="FFCC00"/>
                </a:solidFill>
                <a:effectLst/>
                <a:uLnTx/>
                <a:uFillTx/>
                <a:latin typeface="Tahoma"/>
                <a:ea typeface="ＭＳ Ｐゴシック" pitchFamily="-65" charset="-128"/>
                <a:cs typeface="Tahoma"/>
              </a:rPr>
              <a:t>:</a:t>
            </a:r>
            <a:r>
              <a:rPr kumimoji="0" lang="en-US" sz="2000" b="0" i="0" u="none" strike="noStrike" kern="0" cap="none" spc="0" normalizeH="0" baseline="0" noProof="0" dirty="0" smtClean="0">
                <a:ln>
                  <a:noFill/>
                </a:ln>
                <a:solidFill>
                  <a:srgbClr val="FFCC00"/>
                </a:solidFill>
                <a:effectLst/>
                <a:uLnTx/>
                <a:uFillTx/>
                <a:latin typeface="Tahoma"/>
                <a:ea typeface="ＭＳ Ｐゴシック" pitchFamily="-65" charset="-128"/>
                <a:cs typeface="Tahoma"/>
              </a:rPr>
              <a:t> </a:t>
            </a:r>
            <a:r>
              <a:rPr kumimoji="0" lang="en-US" sz="20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Need for supplemental oxygen therapy.  </a:t>
            </a:r>
          </a:p>
          <a:p>
            <a:pPr marL="0" marR="0" lvl="0" indent="0" algn="l" defTabSz="914400" rtl="0" eaLnBrk="0" fontAlgn="base" latinLnBrk="0" hangingPunct="0">
              <a:lnSpc>
                <a:spcPct val="120000"/>
              </a:lnSpc>
              <a:spcBef>
                <a:spcPts val="1200"/>
              </a:spcBef>
              <a:spcAft>
                <a:spcPct val="0"/>
              </a:spcAft>
              <a:buClr>
                <a:srgbClr val="00FF00"/>
              </a:buClr>
              <a:buSzPct val="130000"/>
              <a:buFont typeface="Monotype Sorts" charset="0"/>
              <a:buNone/>
              <a:tabLst>
                <a:tab pos="1427163" algn="l"/>
                <a:tab pos="1641475" algn="l"/>
              </a:tabLst>
              <a:defRPr/>
            </a:pPr>
            <a:r>
              <a:rPr lang="en-US" sz="2000" i="1" kern="0" dirty="0" smtClean="0">
                <a:solidFill>
                  <a:schemeClr val="tx2"/>
                </a:solidFill>
                <a:latin typeface="Tahoma"/>
                <a:cs typeface="Tahoma"/>
              </a:rPr>
              <a:t>Alpha-1 Antitrypsin Deficiency Screening</a:t>
            </a:r>
            <a:r>
              <a:rPr kumimoji="0" lang="en-US" sz="2000" b="0" i="1" u="none" strike="noStrike" kern="0" cap="none" spc="0" normalizeH="0" baseline="0" noProof="0" dirty="0" smtClean="0">
                <a:ln>
                  <a:noFill/>
                </a:ln>
                <a:solidFill>
                  <a:srgbClr val="FFCC00"/>
                </a:solidFill>
                <a:effectLst/>
                <a:uLnTx/>
                <a:uFillTx/>
                <a:latin typeface="Tahoma"/>
                <a:ea typeface="ＭＳ Ｐゴシック" pitchFamily="-65" charset="-128"/>
                <a:cs typeface="Tahoma"/>
              </a:rPr>
              <a:t>:</a:t>
            </a:r>
            <a:r>
              <a:rPr kumimoji="0" lang="en-US" sz="2000" b="0" i="1"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 </a:t>
            </a:r>
            <a:r>
              <a:rPr kumimoji="0" lang="en-US" sz="20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 under 45 years or with a strong family history of COPD.</a:t>
            </a:r>
            <a:r>
              <a:rPr kumimoji="0" lang="en-US" sz="18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 </a:t>
            </a:r>
            <a:r>
              <a:rPr kumimoji="0" lang="en-US" sz="20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rPr>
              <a:t> </a:t>
            </a:r>
          </a:p>
          <a:p>
            <a:pPr marL="0" indent="0">
              <a:spcBef>
                <a:spcPts val="1200"/>
              </a:spcBef>
              <a:spcAft>
                <a:spcPts val="600"/>
              </a:spcAft>
              <a:buClr>
                <a:srgbClr val="00FF00"/>
              </a:buClr>
              <a:buFont typeface="Monotype Sorts" charset="0"/>
              <a:buNone/>
              <a:defRPr/>
            </a:pPr>
            <a:r>
              <a:rPr lang="en-US" sz="2000" i="1" kern="0" dirty="0" smtClean="0">
                <a:solidFill>
                  <a:schemeClr val="tx2"/>
                </a:solidFill>
                <a:latin typeface="Tahoma"/>
                <a:cs typeface="Tahoma"/>
              </a:rPr>
              <a:t>Exercise Testing</a:t>
            </a:r>
            <a:r>
              <a:rPr lang="en-US" sz="2000" b="1" i="1" dirty="0" smtClean="0">
                <a:solidFill>
                  <a:srgbClr val="FFCC00"/>
                </a:solidFill>
                <a:latin typeface="Tahoma"/>
                <a:cs typeface="Tahoma"/>
              </a:rPr>
              <a:t>:</a:t>
            </a:r>
            <a:r>
              <a:rPr lang="en-US" sz="2000" dirty="0" smtClean="0">
                <a:latin typeface="Tahoma"/>
                <a:cs typeface="Tahoma"/>
              </a:rPr>
              <a:t>  indicator of health status and predictor of prognosis.</a:t>
            </a:r>
          </a:p>
          <a:p>
            <a:pPr marL="0" indent="0">
              <a:spcBef>
                <a:spcPts val="1200"/>
              </a:spcBef>
              <a:spcAft>
                <a:spcPts val="600"/>
              </a:spcAft>
              <a:buClr>
                <a:srgbClr val="00FF00"/>
              </a:buClr>
              <a:buFont typeface="Monotype Sorts" charset="0"/>
              <a:buNone/>
              <a:defRPr/>
            </a:pPr>
            <a:r>
              <a:rPr lang="en-US" sz="2000" i="1" kern="0" dirty="0" smtClean="0">
                <a:solidFill>
                  <a:schemeClr val="tx2"/>
                </a:solidFill>
                <a:latin typeface="Tahoma"/>
                <a:cs typeface="Tahoma"/>
              </a:rPr>
              <a:t>Composite Scores</a:t>
            </a:r>
            <a:r>
              <a:rPr lang="en-US" sz="2000" b="1" i="1" dirty="0" smtClean="0">
                <a:solidFill>
                  <a:srgbClr val="FFCC00"/>
                </a:solidFill>
                <a:latin typeface="Tahoma"/>
                <a:cs typeface="Tahoma"/>
              </a:rPr>
              <a:t>:</a:t>
            </a:r>
            <a:r>
              <a:rPr lang="en-US" sz="2000" dirty="0" smtClean="0">
                <a:latin typeface="Tahoma"/>
                <a:cs typeface="Tahoma"/>
              </a:rPr>
              <a:t>  Several variables identify patients at increased risk for mortality.  </a:t>
            </a:r>
          </a:p>
          <a:p>
            <a:pPr marL="0" marR="0" lvl="0" indent="0" algn="l" defTabSz="914400" rtl="0" eaLnBrk="0" fontAlgn="base" latinLnBrk="0" hangingPunct="0">
              <a:lnSpc>
                <a:spcPct val="120000"/>
              </a:lnSpc>
              <a:spcBef>
                <a:spcPts val="1200"/>
              </a:spcBef>
              <a:spcAft>
                <a:spcPct val="0"/>
              </a:spcAft>
              <a:buClr>
                <a:srgbClr val="00FF00"/>
              </a:buClr>
              <a:buSzPct val="130000"/>
              <a:buFont typeface="Monotype Sorts" charset="0"/>
              <a:buNone/>
              <a:tabLst>
                <a:tab pos="1427163" algn="l"/>
                <a:tab pos="1641475" algn="l"/>
              </a:tabLst>
              <a:defRPr/>
            </a:pPr>
            <a:endParaRPr kumimoji="0" lang="en-US" sz="2000" b="0" i="0" u="none" strike="noStrike" kern="0" cap="none" spc="0" normalizeH="0" baseline="0" noProof="0" dirty="0" smtClean="0">
              <a:ln>
                <a:noFill/>
              </a:ln>
              <a:solidFill>
                <a:schemeClr val="tx1"/>
              </a:solidFill>
              <a:effectLst/>
              <a:uLnTx/>
              <a:uFillTx/>
              <a:latin typeface="Tahoma"/>
              <a:ea typeface="ＭＳ Ｐゴシック" pitchFamily="-65" charset="-128"/>
              <a:cs typeface="Tahoma"/>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642878" y="2729440"/>
            <a:ext cx="8501122" cy="2571768"/>
          </a:xfrm>
        </p:spPr>
        <p:txBody>
          <a:bodyPr/>
          <a:lstStyle/>
          <a:p>
            <a:r>
              <a:rPr lang="en-GB" sz="2400" dirty="0" smtClean="0"/>
              <a:t/>
            </a:r>
            <a:br>
              <a:rPr lang="en-GB" sz="2400" dirty="0" smtClean="0"/>
            </a:br>
            <a:r>
              <a:rPr lang="en-GB" sz="3200" dirty="0" smtClean="0"/>
              <a:t/>
            </a:r>
            <a:br>
              <a:rPr lang="en-GB" sz="3200" dirty="0" smtClean="0"/>
            </a:br>
            <a:r>
              <a:rPr lang="en-GB" sz="3200" dirty="0" smtClean="0"/>
              <a:t/>
            </a:r>
            <a:br>
              <a:rPr lang="en-GB" sz="3200" dirty="0" smtClean="0"/>
            </a:br>
            <a:r>
              <a:rPr lang="en-GB" sz="3200" dirty="0" smtClean="0"/>
              <a:t> Management of stable disease </a:t>
            </a:r>
            <a:br>
              <a:rPr lang="en-GB" sz="3200" dirty="0" smtClean="0"/>
            </a:br>
            <a:endParaRPr lang="en-US" sz="3200" dirty="0"/>
          </a:p>
        </p:txBody>
      </p:sp>
      <p:sp>
        <p:nvSpPr>
          <p:cNvPr id="4" name="CasetăText 3"/>
          <p:cNvSpPr txBox="1"/>
          <p:nvPr/>
        </p:nvSpPr>
        <p:spPr>
          <a:xfrm>
            <a:off x="1214414" y="3929066"/>
            <a:ext cx="184731" cy="461665"/>
          </a:xfrm>
          <a:prstGeom prst="rect">
            <a:avLst/>
          </a:prstGeom>
          <a:noFill/>
        </p:spPr>
        <p:txBody>
          <a:bodyPr wrap="none" rtlCol="0">
            <a:spAutoFit/>
          </a:bodyPr>
          <a:lstStyle/>
          <a:p>
            <a:endParaRPr lang="en-US" dirty="0"/>
          </a:p>
        </p:txBody>
      </p:sp>
      <p:sp>
        <p:nvSpPr>
          <p:cNvPr id="5" name="Rectangle 3"/>
          <p:cNvSpPr>
            <a:spLocks noGrp="1" noChangeArrowheads="1"/>
          </p:cNvSpPr>
          <p:nvPr>
            <p:ph type="subTitle" idx="1"/>
          </p:nvPr>
        </p:nvSpPr>
        <p:spPr>
          <a:xfrm>
            <a:off x="1115616" y="5229200"/>
            <a:ext cx="6400800" cy="609600"/>
          </a:xfrm>
        </p:spPr>
        <p:txBody>
          <a:bodyPr/>
          <a:lstStyle/>
          <a:p>
            <a:pPr eaLnBrk="1" hangingPunct="1"/>
            <a:r>
              <a:rPr lang="es-ES" dirty="0" err="1" smtClean="0"/>
              <a:t>Ioanna</a:t>
            </a:r>
            <a:r>
              <a:rPr lang="es-ES" dirty="0" smtClean="0"/>
              <a:t> </a:t>
            </a:r>
            <a:r>
              <a:rPr lang="es-ES" dirty="0" err="1" smtClean="0"/>
              <a:t>Tsiligianni</a:t>
            </a:r>
            <a:r>
              <a:rPr lang="es-ES" dirty="0" smtClean="0"/>
              <a:t> </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355600" y="1866900"/>
            <a:ext cx="8634413" cy="13731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404813" indent="-29051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buClr>
                <a:srgbClr val="FFCC00"/>
              </a:buClr>
              <a:buFont typeface="Wingdings" charset="0"/>
              <a:buNone/>
            </a:pPr>
            <a:endParaRPr lang="en-US" altLang="ja-JP" sz="2800">
              <a:solidFill>
                <a:schemeClr val="accent4"/>
              </a:solidFill>
              <a:latin typeface="Tahoma" charset="0"/>
            </a:endParaRPr>
          </a:p>
          <a:p>
            <a:pPr lvl="1" eaLnBrk="1" hangingPunct="1">
              <a:buClr>
                <a:srgbClr val="FFCC00"/>
              </a:buClr>
              <a:buFont typeface="Wingdings" charset="0"/>
              <a:buNone/>
            </a:pPr>
            <a:endParaRPr lang="en-US" altLang="ja-JP" sz="2800">
              <a:solidFill>
                <a:schemeClr val="accent4"/>
              </a:solidFill>
              <a:latin typeface="Tahoma" charset="0"/>
            </a:endParaRPr>
          </a:p>
          <a:p>
            <a:pPr lvl="1" eaLnBrk="1" hangingPunct="1">
              <a:buClr>
                <a:schemeClr val="tx1"/>
              </a:buClr>
              <a:buFont typeface="Symbol" charset="0"/>
              <a:buChar char=""/>
            </a:pPr>
            <a:endParaRPr lang="en-US" altLang="ja-JP" sz="2800">
              <a:solidFill>
                <a:schemeClr val="accent4"/>
              </a:solidFill>
              <a:latin typeface="Tahoma" charset="0"/>
            </a:endParaRPr>
          </a:p>
        </p:txBody>
      </p:sp>
      <p:sp>
        <p:nvSpPr>
          <p:cNvPr id="2" name="Rectangle 1"/>
          <p:cNvSpPr/>
          <p:nvPr/>
        </p:nvSpPr>
        <p:spPr>
          <a:xfrm>
            <a:off x="1371600" y="310515"/>
            <a:ext cx="7620000" cy="707886"/>
          </a:xfrm>
          <a:prstGeom prst="rect">
            <a:avLst/>
          </a:prstGeom>
        </p:spPr>
        <p:txBody>
          <a:bodyPr wrap="square">
            <a:spAutoFit/>
          </a:bodyPr>
          <a:lstStyle/>
          <a:p>
            <a:r>
              <a:rPr lang="en-US" altLang="ja-JP" sz="4000" dirty="0" smtClean="0">
                <a:solidFill>
                  <a:schemeClr val="accent4"/>
                </a:solidFill>
                <a:latin typeface="Tahoma" pitchFamily="34" charset="0"/>
                <a:ea typeface="ＭＳ Ｐゴシック" pitchFamily="34" charset="-128"/>
              </a:rPr>
              <a:t>Therapeutic Options: Key Points</a:t>
            </a:r>
            <a:endParaRPr lang="en-US" sz="4000" dirty="0">
              <a:solidFill>
                <a:schemeClr val="accent4"/>
              </a:solidFill>
            </a:endParaRPr>
          </a:p>
        </p:txBody>
      </p:sp>
      <p:sp>
        <p:nvSpPr>
          <p:cNvPr id="3" name="Rectangle 2"/>
          <p:cNvSpPr/>
          <p:nvPr/>
        </p:nvSpPr>
        <p:spPr>
          <a:xfrm>
            <a:off x="467544" y="1523394"/>
            <a:ext cx="8352928" cy="4785926"/>
          </a:xfrm>
          <a:prstGeom prst="rect">
            <a:avLst/>
          </a:prstGeom>
        </p:spPr>
        <p:txBody>
          <a:bodyPr wrap="square">
            <a:spAutoFit/>
          </a:bodyPr>
          <a:lstStyle/>
          <a:p>
            <a:pPr marL="285750" indent="-285750">
              <a:spcBef>
                <a:spcPts val="1200"/>
              </a:spcBef>
              <a:spcAft>
                <a:spcPts val="0"/>
              </a:spcAft>
              <a:buClr>
                <a:srgbClr val="00FF00"/>
              </a:buClr>
              <a:buFont typeface="Wingdings" charset="2"/>
              <a:buChar char="§"/>
            </a:pPr>
            <a:r>
              <a:rPr lang="en-US" sz="2800" dirty="0" smtClean="0">
                <a:solidFill>
                  <a:schemeClr val="accent4"/>
                </a:solidFill>
                <a:latin typeface="Tahoma"/>
                <a:cs typeface="Tahoma"/>
              </a:rPr>
              <a:t>Smoking </a:t>
            </a:r>
            <a:r>
              <a:rPr lang="en-US" sz="2800" dirty="0">
                <a:solidFill>
                  <a:schemeClr val="accent4"/>
                </a:solidFill>
                <a:latin typeface="Tahoma"/>
                <a:cs typeface="Tahoma"/>
              </a:rPr>
              <a:t>cessation has the greatest capacity to influence the natural history of COPD.  Health care providers should encourage all patients who smoke to quit.  </a:t>
            </a:r>
          </a:p>
          <a:p>
            <a:pPr marL="285750" indent="-285750">
              <a:spcBef>
                <a:spcPts val="1200"/>
              </a:spcBef>
              <a:spcAft>
                <a:spcPts val="600"/>
              </a:spcAft>
              <a:buClr>
                <a:srgbClr val="00FF00"/>
              </a:buClr>
              <a:buFont typeface="Wingdings" charset="2"/>
              <a:buChar char="§"/>
            </a:pPr>
            <a:r>
              <a:rPr lang="en-US" sz="2800" dirty="0" smtClean="0">
                <a:solidFill>
                  <a:schemeClr val="accent4"/>
                </a:solidFill>
                <a:latin typeface="Tahoma"/>
                <a:cs typeface="Tahoma"/>
              </a:rPr>
              <a:t>Pharmacotherapy </a:t>
            </a:r>
            <a:r>
              <a:rPr lang="en-US" sz="2800" dirty="0">
                <a:solidFill>
                  <a:schemeClr val="accent4"/>
                </a:solidFill>
                <a:latin typeface="Tahoma"/>
                <a:cs typeface="Tahoma"/>
              </a:rPr>
              <a:t>and nicotine replacement reliably increase long-term smoking abstinence </a:t>
            </a:r>
            <a:r>
              <a:rPr lang="en-US" sz="2800" dirty="0" smtClean="0">
                <a:solidFill>
                  <a:schemeClr val="accent4"/>
                </a:solidFill>
                <a:latin typeface="Tahoma"/>
                <a:cs typeface="Tahoma"/>
              </a:rPr>
              <a:t>rates.</a:t>
            </a:r>
          </a:p>
          <a:p>
            <a:pPr marL="285750" indent="-285750">
              <a:spcBef>
                <a:spcPts val="1200"/>
              </a:spcBef>
              <a:spcAft>
                <a:spcPts val="600"/>
              </a:spcAft>
              <a:buClr>
                <a:srgbClr val="00FF00"/>
              </a:buClr>
              <a:buFont typeface="Wingdings" charset="2"/>
              <a:buChar char="§"/>
            </a:pPr>
            <a:r>
              <a:rPr lang="en-US" sz="2800" dirty="0" smtClean="0">
                <a:solidFill>
                  <a:schemeClr val="accent4"/>
                </a:solidFill>
                <a:latin typeface="Tahoma"/>
                <a:cs typeface="Tahoma"/>
              </a:rPr>
              <a:t>All COPD patients benefit from regular </a:t>
            </a:r>
            <a:r>
              <a:rPr lang="en-US" sz="2800" dirty="0">
                <a:solidFill>
                  <a:schemeClr val="accent4"/>
                </a:solidFill>
                <a:latin typeface="Tahoma"/>
                <a:cs typeface="Tahoma"/>
              </a:rPr>
              <a:t>physical activity and should repeatedly be encouraged to remain active</a:t>
            </a:r>
            <a:r>
              <a:rPr lang="en-US" sz="2800" dirty="0" smtClean="0">
                <a:solidFill>
                  <a:schemeClr val="accent4"/>
                </a:solidFill>
                <a:latin typeface="Tahoma"/>
                <a:cs typeface="Tahoma"/>
              </a:rPr>
              <a:t>.</a:t>
            </a:r>
          </a:p>
        </p:txBody>
      </p:sp>
      <p:pic>
        <p:nvPicPr>
          <p:cNvPr id="6"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p14="http://schemas.microsoft.com/office/powerpoint/2010/main" xmlns="" val="1735713115"/>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ubstituent text 11"/>
          <p:cNvSpPr>
            <a:spLocks noGrp="1"/>
          </p:cNvSpPr>
          <p:nvPr>
            <p:ph type="body" sz="half" idx="4294967295"/>
          </p:nvPr>
        </p:nvSpPr>
        <p:spPr>
          <a:xfrm>
            <a:off x="6588125" y="3933825"/>
            <a:ext cx="2281238" cy="1582738"/>
          </a:xfrm>
        </p:spPr>
        <p:txBody>
          <a:bodyPr/>
          <a:lstStyle/>
          <a:p>
            <a:pPr algn="ctr" eaLnBrk="1" hangingPunct="1">
              <a:buFont typeface="Times" pitchFamily="-65" charset="0"/>
              <a:buNone/>
            </a:pPr>
            <a:r>
              <a:rPr lang="en-GB" sz="1600" b="1" dirty="0" smtClean="0">
                <a:solidFill>
                  <a:schemeClr val="accent2"/>
                </a:solidFill>
                <a:latin typeface="Tahoma" pitchFamily="34" charset="0"/>
                <a:ea typeface="Tahoma" pitchFamily="34" charset="0"/>
                <a:cs typeface="Tahoma" pitchFamily="34" charset="0"/>
              </a:rPr>
              <a:t>	Smoking is the most important single cause of morbidity and mortality.</a:t>
            </a:r>
            <a:endParaRPr lang="en-US" sz="1600" b="1" dirty="0" smtClean="0">
              <a:solidFill>
                <a:schemeClr val="accent2"/>
              </a:solidFill>
              <a:latin typeface="Tahoma" pitchFamily="34" charset="0"/>
              <a:ea typeface="Tahoma" pitchFamily="34" charset="0"/>
              <a:cs typeface="Tahoma" pitchFamily="34" charset="0"/>
            </a:endParaRPr>
          </a:p>
        </p:txBody>
      </p:sp>
      <p:graphicFrame>
        <p:nvGraphicFramePr>
          <p:cNvPr id="51202" name="Object 3"/>
          <p:cNvGraphicFramePr>
            <a:graphicFrameLocks noGrp="1"/>
          </p:cNvGraphicFramePr>
          <p:nvPr>
            <p:ph type="pic" idx="4294967295"/>
          </p:nvPr>
        </p:nvGraphicFramePr>
        <p:xfrm>
          <a:off x="6875463" y="333375"/>
          <a:ext cx="1641475" cy="1641475"/>
        </p:xfrm>
        <a:graphic>
          <a:graphicData uri="http://schemas.openxmlformats.org/presentationml/2006/ole">
            <p:oleObj spid="_x0000_s51207" name="Clip" r:id="rId3" imgW="1641348" imgH="1641348" progId="">
              <p:embed/>
            </p:oleObj>
          </a:graphicData>
        </a:graphic>
      </p:graphicFrame>
      <p:sp>
        <p:nvSpPr>
          <p:cNvPr id="50" name="Dreptunghi 49"/>
          <p:cNvSpPr/>
          <p:nvPr/>
        </p:nvSpPr>
        <p:spPr>
          <a:xfrm rot="431725">
            <a:off x="5813106" y="2045769"/>
            <a:ext cx="3276332" cy="1077218"/>
          </a:xfrm>
          <a:prstGeom prst="rect">
            <a:avLst/>
          </a:prstGeom>
          <a:ln>
            <a:noFill/>
          </a:ln>
          <a:effectLst/>
          <a:scene3d>
            <a:camera prst="orthographicFront">
              <a:rot lat="0" lon="0" rev="0"/>
            </a:camera>
            <a:lightRig rig="contrasting" dir="t">
              <a:rot lat="0" lon="0" rev="7800000"/>
            </a:lightRig>
          </a:scene3d>
          <a:sp3d>
            <a:bevelT w="139700" h="139700"/>
          </a:sp3d>
        </p:spPr>
        <p:txBody>
          <a:bodyPr>
            <a:spAutoFit/>
          </a:bodyPr>
          <a:lstStyle/>
          <a:p>
            <a:pPr algn="ctr"/>
            <a:r>
              <a:rPr lang="en-GB" sz="1600" b="1" dirty="0">
                <a:solidFill>
                  <a:schemeClr val="accent2"/>
                </a:solidFill>
                <a:latin typeface="Tahoma" pitchFamily="34" charset="0"/>
                <a:ea typeface="Tahoma" pitchFamily="34" charset="0"/>
                <a:cs typeface="Tahoma" pitchFamily="34" charset="0"/>
              </a:rPr>
              <a:t>SC is the only effective intervention to prevent, to slow progress and to improve outcome in COPD!</a:t>
            </a:r>
            <a:endParaRPr lang="en-US" sz="1600" b="1" dirty="0">
              <a:solidFill>
                <a:schemeClr val="accent2"/>
              </a:solidFill>
              <a:latin typeface="Tahoma" pitchFamily="34" charset="0"/>
              <a:ea typeface="Tahoma" pitchFamily="34" charset="0"/>
              <a:cs typeface="Tahoma" pitchFamily="34" charset="0"/>
            </a:endParaRPr>
          </a:p>
        </p:txBody>
      </p:sp>
      <p:sp>
        <p:nvSpPr>
          <p:cNvPr id="8" name="CasetăText 8"/>
          <p:cNvSpPr txBox="1"/>
          <p:nvPr/>
        </p:nvSpPr>
        <p:spPr>
          <a:xfrm>
            <a:off x="539552" y="1268760"/>
            <a:ext cx="5544616" cy="5324535"/>
          </a:xfrm>
          <a:prstGeom prst="rect">
            <a:avLst/>
          </a:prstGeom>
          <a:noFill/>
          <a:ln>
            <a:noFill/>
          </a:ln>
          <a:effectLst/>
          <a:scene3d>
            <a:camera prst="orthographicFront">
              <a:rot lat="0" lon="0" rev="0"/>
            </a:camera>
            <a:lightRig rig="contrasting" dir="t">
              <a:rot lat="0" lon="0" rev="7800000"/>
            </a:lightRig>
          </a:scene3d>
          <a:sp3d>
            <a:bevelT w="139700" h="139700"/>
          </a:sp3d>
        </p:spPr>
        <p:txBody>
          <a:bodyPr>
            <a:spAutoFit/>
          </a:bodyPr>
          <a:lstStyle/>
          <a:p>
            <a:endParaRPr lang="en-GB" sz="2800" dirty="0">
              <a:solidFill>
                <a:schemeClr val="accent2"/>
              </a:solidFill>
              <a:latin typeface="Tahoma" pitchFamily="34" charset="0"/>
              <a:ea typeface="Tahoma" pitchFamily="34" charset="0"/>
              <a:cs typeface="Tahoma" pitchFamily="34" charset="0"/>
            </a:endParaRPr>
          </a:p>
          <a:p>
            <a:endParaRPr lang="en-GB" sz="2800" dirty="0">
              <a:solidFill>
                <a:schemeClr val="accent2"/>
              </a:solidFill>
              <a:latin typeface="Tahoma" pitchFamily="34" charset="0"/>
              <a:ea typeface="Tahoma" pitchFamily="34" charset="0"/>
              <a:cs typeface="Tahoma" pitchFamily="34" charset="0"/>
            </a:endParaRPr>
          </a:p>
          <a:p>
            <a:pPr>
              <a:buClr>
                <a:schemeClr val="tx2"/>
              </a:buClr>
              <a:buFont typeface="Arial" charset="0"/>
              <a:buChar char="•"/>
            </a:pPr>
            <a:r>
              <a:rPr lang="en-GB" sz="2800" dirty="0">
                <a:solidFill>
                  <a:schemeClr val="accent2"/>
                </a:solidFill>
                <a:latin typeface="Tahoma" pitchFamily="34" charset="0"/>
                <a:ea typeface="Tahoma" pitchFamily="34" charset="0"/>
                <a:cs typeface="Tahoma" pitchFamily="34" charset="0"/>
              </a:rPr>
              <a:t> Effects of smoking cessation intervention</a:t>
            </a:r>
          </a:p>
          <a:p>
            <a:pPr>
              <a:buClr>
                <a:schemeClr val="tx2"/>
              </a:buClr>
            </a:pPr>
            <a:r>
              <a:rPr lang="en-GB" sz="2800" dirty="0">
                <a:solidFill>
                  <a:schemeClr val="accent2"/>
                </a:solidFill>
                <a:latin typeface="Tahoma" pitchFamily="34" charset="0"/>
                <a:ea typeface="Tahoma" pitchFamily="34" charset="0"/>
                <a:cs typeface="Tahoma" pitchFamily="34" charset="0"/>
              </a:rPr>
              <a:t>on COPD patients</a:t>
            </a:r>
          </a:p>
          <a:p>
            <a:pPr>
              <a:buClr>
                <a:schemeClr val="tx2"/>
              </a:buClr>
              <a:buFont typeface="Arial" charset="0"/>
              <a:buChar char="•"/>
            </a:pPr>
            <a:endParaRPr lang="en-GB" sz="2800" dirty="0">
              <a:solidFill>
                <a:schemeClr val="accent2"/>
              </a:solidFill>
              <a:latin typeface="Tahoma" pitchFamily="34" charset="0"/>
              <a:ea typeface="Tahoma" pitchFamily="34" charset="0"/>
              <a:cs typeface="Tahoma" pitchFamily="34" charset="0"/>
            </a:endParaRPr>
          </a:p>
          <a:p>
            <a:pPr>
              <a:buClr>
                <a:schemeClr val="tx2"/>
              </a:buClr>
              <a:buFont typeface="Arial" charset="0"/>
              <a:buChar char="•"/>
            </a:pPr>
            <a:r>
              <a:rPr lang="en-GB" sz="2800" dirty="0">
                <a:solidFill>
                  <a:schemeClr val="accent2"/>
                </a:solidFill>
                <a:latin typeface="Tahoma" pitchFamily="34" charset="0"/>
                <a:ea typeface="Tahoma" pitchFamily="34" charset="0"/>
                <a:cs typeface="Tahoma" pitchFamily="34" charset="0"/>
              </a:rPr>
              <a:t> Reasons why GPs keep their distance from the SC intervention</a:t>
            </a:r>
          </a:p>
          <a:p>
            <a:pPr>
              <a:buClr>
                <a:schemeClr val="tx2"/>
              </a:buClr>
              <a:buFont typeface="Arial" charset="0"/>
              <a:buChar char="•"/>
            </a:pPr>
            <a:endParaRPr lang="en-GB" sz="2800" dirty="0">
              <a:solidFill>
                <a:schemeClr val="accent2"/>
              </a:solidFill>
              <a:latin typeface="Tahoma" pitchFamily="34" charset="0"/>
              <a:ea typeface="Tahoma" pitchFamily="34" charset="0"/>
              <a:cs typeface="Tahoma" pitchFamily="34" charset="0"/>
            </a:endParaRPr>
          </a:p>
          <a:p>
            <a:pPr>
              <a:buClr>
                <a:schemeClr val="tx2"/>
              </a:buClr>
              <a:buFont typeface="Arial" charset="0"/>
              <a:buChar char="•"/>
            </a:pPr>
            <a:r>
              <a:rPr lang="en-GB" sz="2800" dirty="0">
                <a:solidFill>
                  <a:schemeClr val="accent2"/>
                </a:solidFill>
                <a:latin typeface="Tahoma" pitchFamily="34" charset="0"/>
                <a:ea typeface="Tahoma" pitchFamily="34" charset="0"/>
                <a:cs typeface="Tahoma" pitchFamily="34" charset="0"/>
              </a:rPr>
              <a:t> How could we overcome these barriers?</a:t>
            </a:r>
          </a:p>
          <a:p>
            <a:endParaRPr lang="en-US" sz="3200" b="1" dirty="0">
              <a:solidFill>
                <a:schemeClr val="accent2"/>
              </a:solidFill>
              <a:latin typeface="Tahoma" pitchFamily="34" charset="0"/>
              <a:ea typeface="Tahoma" pitchFamily="34" charset="0"/>
              <a:cs typeface="Tahoma" pitchFamily="34" charset="0"/>
            </a:endParaRPr>
          </a:p>
        </p:txBody>
      </p:sp>
      <p:sp>
        <p:nvSpPr>
          <p:cNvPr id="9" name="Title 1"/>
          <p:cNvSpPr txBox="1">
            <a:spLocks/>
          </p:cNvSpPr>
          <p:nvPr/>
        </p:nvSpPr>
        <p:spPr>
          <a:xfrm>
            <a:off x="358775" y="539750"/>
            <a:ext cx="7185025" cy="762000"/>
          </a:xfrm>
          <a:prstGeom prst="rect">
            <a:avLst/>
          </a:prstGeom>
        </p:spPr>
        <p:txBody>
          <a:bodyPr/>
          <a:lstStyle/>
          <a:p>
            <a:pPr eaLnBrk="1" hangingPunct="1">
              <a:defRPr/>
            </a:pPr>
            <a:r>
              <a:rPr lang="en-GB" sz="3500" b="1" kern="0" dirty="0">
                <a:solidFill>
                  <a:schemeClr val="accent2"/>
                </a:solidFill>
                <a:latin typeface="Tahoma" pitchFamily="34" charset="0"/>
                <a:ea typeface="Tahoma" pitchFamily="34" charset="0"/>
                <a:cs typeface="Tahoma" pitchFamily="34" charset="0"/>
              </a:rPr>
              <a:t>Smoking Cessation</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306387" y="1671186"/>
            <a:ext cx="8658101" cy="427809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404813" indent="-29051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spcBef>
                <a:spcPts val="600"/>
              </a:spcBef>
              <a:spcAft>
                <a:spcPts val="600"/>
              </a:spcAft>
              <a:buClr>
                <a:srgbClr val="00FF00"/>
              </a:buClr>
              <a:buFont typeface="Wingdings" charset="2"/>
              <a:buChar char="§"/>
            </a:pPr>
            <a:r>
              <a:rPr lang="en-US" sz="2800" dirty="0">
                <a:solidFill>
                  <a:schemeClr val="accent4"/>
                </a:solidFill>
                <a:latin typeface="Tahoma"/>
                <a:cs typeface="Tahoma"/>
              </a:rPr>
              <a:t>Appropriate pharmacologic therapy can reduce COPD symptoms, reduce the frequency and severity of exacerbations, and improve health status and exercise tolerance. </a:t>
            </a:r>
            <a:endParaRPr lang="en-US" sz="2800" dirty="0" smtClean="0">
              <a:solidFill>
                <a:schemeClr val="accent4"/>
              </a:solidFill>
              <a:latin typeface="Tahoma"/>
              <a:cs typeface="Tahoma"/>
            </a:endParaRPr>
          </a:p>
          <a:p>
            <a:pPr marL="285750" indent="-285750">
              <a:spcBef>
                <a:spcPts val="600"/>
              </a:spcBef>
              <a:spcAft>
                <a:spcPts val="600"/>
              </a:spcAft>
              <a:buClr>
                <a:srgbClr val="00FF00"/>
              </a:buClr>
              <a:buFont typeface="Wingdings" charset="2"/>
              <a:buChar char="§"/>
            </a:pPr>
            <a:r>
              <a:rPr lang="en-US" sz="2800" dirty="0" smtClean="0">
                <a:solidFill>
                  <a:schemeClr val="accent4"/>
                </a:solidFill>
                <a:latin typeface="Tahoma"/>
                <a:cs typeface="Tahoma"/>
              </a:rPr>
              <a:t>None </a:t>
            </a:r>
            <a:r>
              <a:rPr lang="en-US" sz="2800" dirty="0">
                <a:solidFill>
                  <a:schemeClr val="accent4"/>
                </a:solidFill>
                <a:latin typeface="Tahoma"/>
                <a:cs typeface="Tahoma"/>
              </a:rPr>
              <a:t>of the existing medications for COPD has been shown conclusively to modify the long-term decline in lung function.</a:t>
            </a:r>
          </a:p>
          <a:p>
            <a:pPr marL="285750" indent="-285750">
              <a:spcBef>
                <a:spcPts val="600"/>
              </a:spcBef>
              <a:spcAft>
                <a:spcPts val="600"/>
              </a:spcAft>
              <a:buClr>
                <a:srgbClr val="00FF00"/>
              </a:buClr>
              <a:buFont typeface="Wingdings" charset="2"/>
              <a:buChar char="§"/>
            </a:pPr>
            <a:r>
              <a:rPr lang="en-US" sz="2800" dirty="0" smtClean="0">
                <a:solidFill>
                  <a:schemeClr val="accent4"/>
                </a:solidFill>
                <a:latin typeface="Tahoma"/>
                <a:cs typeface="Tahoma"/>
              </a:rPr>
              <a:t>Influenza </a:t>
            </a:r>
            <a:r>
              <a:rPr lang="en-US" sz="2800" dirty="0">
                <a:solidFill>
                  <a:schemeClr val="accent4"/>
                </a:solidFill>
                <a:latin typeface="Tahoma"/>
                <a:cs typeface="Tahoma"/>
              </a:rPr>
              <a:t>and pneumococcal vaccination should be offered </a:t>
            </a:r>
            <a:r>
              <a:rPr lang="en-US" sz="2800" dirty="0" smtClean="0">
                <a:solidFill>
                  <a:schemeClr val="accent4"/>
                </a:solidFill>
                <a:latin typeface="Tahoma"/>
                <a:cs typeface="Tahoma"/>
              </a:rPr>
              <a:t>depending on local guidelines.</a:t>
            </a:r>
            <a:endParaRPr lang="en-US" sz="2800" dirty="0">
              <a:solidFill>
                <a:schemeClr val="accent4"/>
              </a:solidFill>
              <a:latin typeface="Tahoma"/>
              <a:cs typeface="Tahoma"/>
            </a:endParaRPr>
          </a:p>
        </p:txBody>
      </p:sp>
      <p:sp>
        <p:nvSpPr>
          <p:cNvPr id="4" name="Rectangle 3"/>
          <p:cNvSpPr/>
          <p:nvPr/>
        </p:nvSpPr>
        <p:spPr>
          <a:xfrm>
            <a:off x="1331640" y="310515"/>
            <a:ext cx="7659960" cy="707886"/>
          </a:xfrm>
          <a:prstGeom prst="rect">
            <a:avLst/>
          </a:prstGeom>
        </p:spPr>
        <p:txBody>
          <a:bodyPr wrap="square">
            <a:spAutoFit/>
          </a:bodyPr>
          <a:lstStyle/>
          <a:p>
            <a:r>
              <a:rPr lang="en-US" altLang="ja-JP" sz="4000" dirty="0" smtClean="0">
                <a:solidFill>
                  <a:schemeClr val="accent4"/>
                </a:solidFill>
                <a:latin typeface="Tahoma" pitchFamily="34" charset="0"/>
                <a:ea typeface="ＭＳ Ｐゴシック" pitchFamily="34" charset="-128"/>
              </a:rPr>
              <a:t>Therapeutic Options:  Key Points</a:t>
            </a:r>
            <a:endParaRPr lang="en-US" sz="4000" dirty="0">
              <a:solidFill>
                <a:schemeClr val="accent4"/>
              </a:solidFill>
            </a:endParaRPr>
          </a:p>
        </p:txBody>
      </p:sp>
      <p:pic>
        <p:nvPicPr>
          <p:cNvPr id="5"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p14="http://schemas.microsoft.com/office/powerpoint/2010/main" xmlns="" val="1041478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4213" y="457200"/>
            <a:ext cx="7991475" cy="585788"/>
          </a:xfrm>
        </p:spPr>
        <p:txBody>
          <a:bodyPr/>
          <a:lstStyle/>
          <a:p>
            <a:pPr eaLnBrk="1" hangingPunct="1"/>
            <a:r>
              <a:rPr lang="en-US" sz="4400" b="0" kern="1200" dirty="0" smtClean="0">
                <a:solidFill>
                  <a:schemeClr val="accent5">
                    <a:lumMod val="25000"/>
                  </a:schemeClr>
                </a:solidFill>
                <a:latin typeface="Tahoma" pitchFamily="34" charset="0"/>
                <a:cs typeface="+mn-cs"/>
              </a:rPr>
              <a:t>Impact of COPD</a:t>
            </a:r>
          </a:p>
        </p:txBody>
      </p:sp>
      <p:sp>
        <p:nvSpPr>
          <p:cNvPr id="32771" name="Rectangle 3"/>
          <p:cNvSpPr>
            <a:spLocks noGrp="1" noChangeArrowheads="1"/>
          </p:cNvSpPr>
          <p:nvPr>
            <p:ph type="body" idx="1"/>
          </p:nvPr>
        </p:nvSpPr>
        <p:spPr>
          <a:xfrm>
            <a:off x="684213" y="1701701"/>
            <a:ext cx="7488237" cy="4319587"/>
          </a:xfrm>
        </p:spPr>
        <p:txBody>
          <a:bodyPr/>
          <a:lstStyle/>
          <a:p>
            <a:pPr eaLnBrk="1" hangingPunct="1">
              <a:lnSpc>
                <a:spcPct val="80000"/>
              </a:lnSpc>
              <a:spcBef>
                <a:spcPct val="80000"/>
              </a:spcBef>
            </a:pPr>
            <a:r>
              <a:rPr lang="en-US" sz="2800" dirty="0" smtClean="0">
                <a:solidFill>
                  <a:srgbClr val="053F73"/>
                </a:solidFill>
              </a:rPr>
              <a:t>Only heart disease, cancer, and </a:t>
            </a:r>
            <a:r>
              <a:rPr lang="en-US" sz="2800" dirty="0" err="1" smtClean="0">
                <a:solidFill>
                  <a:srgbClr val="053F73"/>
                </a:solidFill>
              </a:rPr>
              <a:t>cerebrovascular</a:t>
            </a:r>
            <a:r>
              <a:rPr lang="en-US" sz="2800" dirty="0" smtClean="0">
                <a:solidFill>
                  <a:srgbClr val="053F73"/>
                </a:solidFill>
              </a:rPr>
              <a:t> disease have a higher mortality rate</a:t>
            </a:r>
          </a:p>
          <a:p>
            <a:pPr eaLnBrk="1" hangingPunct="1">
              <a:lnSpc>
                <a:spcPct val="80000"/>
              </a:lnSpc>
              <a:spcBef>
                <a:spcPct val="80000"/>
              </a:spcBef>
            </a:pPr>
            <a:r>
              <a:rPr lang="en-GB" sz="2800" dirty="0" smtClean="0">
                <a:solidFill>
                  <a:srgbClr val="053F73"/>
                </a:solidFill>
              </a:rPr>
              <a:t>Possibly approximately 25 million people if undiagnosed cases are included</a:t>
            </a:r>
            <a:endParaRPr lang="en-US" sz="2800" dirty="0" smtClean="0">
              <a:solidFill>
                <a:srgbClr val="053F73"/>
              </a:solidFill>
            </a:endParaRPr>
          </a:p>
          <a:p>
            <a:pPr eaLnBrk="1" hangingPunct="1">
              <a:lnSpc>
                <a:spcPct val="80000"/>
              </a:lnSpc>
              <a:spcBef>
                <a:spcPct val="80000"/>
              </a:spcBef>
            </a:pPr>
            <a:r>
              <a:rPr lang="en-US" sz="2800" dirty="0" smtClean="0">
                <a:solidFill>
                  <a:srgbClr val="053F73"/>
                </a:solidFill>
              </a:rPr>
              <a:t>COPD was ranked </a:t>
            </a:r>
            <a:r>
              <a:rPr lang="en-GB" sz="2800" dirty="0" smtClean="0">
                <a:solidFill>
                  <a:srgbClr val="053F73"/>
                </a:solidFill>
              </a:rPr>
              <a:t>12</a:t>
            </a:r>
            <a:r>
              <a:rPr lang="en-GB" sz="2800" baseline="30000" dirty="0" smtClean="0">
                <a:solidFill>
                  <a:srgbClr val="053F73"/>
                </a:solidFill>
              </a:rPr>
              <a:t>th</a:t>
            </a:r>
            <a:r>
              <a:rPr lang="en-GB" sz="2800" dirty="0" smtClean="0">
                <a:solidFill>
                  <a:srgbClr val="053F73"/>
                </a:solidFill>
              </a:rPr>
              <a:t> for </a:t>
            </a:r>
            <a:r>
              <a:rPr lang="en-US" sz="2800" dirty="0" smtClean="0">
                <a:solidFill>
                  <a:srgbClr val="053F73"/>
                </a:solidFill>
              </a:rPr>
              <a:t>burden of disease in 1990</a:t>
            </a:r>
          </a:p>
          <a:p>
            <a:pPr eaLnBrk="1" hangingPunct="1">
              <a:lnSpc>
                <a:spcPct val="80000"/>
              </a:lnSpc>
              <a:spcBef>
                <a:spcPct val="80000"/>
              </a:spcBef>
            </a:pPr>
            <a:r>
              <a:rPr lang="en-US" sz="2800" dirty="0" smtClean="0">
                <a:solidFill>
                  <a:srgbClr val="053F73"/>
                </a:solidFill>
              </a:rPr>
              <a:t>By 2020, COPD is projected to rank </a:t>
            </a:r>
            <a:r>
              <a:rPr lang="en-GB" sz="2800" dirty="0" smtClean="0">
                <a:solidFill>
                  <a:srgbClr val="053F73"/>
                </a:solidFill>
              </a:rPr>
              <a:t>5</a:t>
            </a:r>
            <a:r>
              <a:rPr lang="en-GB" sz="2800" baseline="30000" dirty="0" smtClean="0">
                <a:solidFill>
                  <a:srgbClr val="053F73"/>
                </a:solidFill>
              </a:rPr>
              <a:t>th</a:t>
            </a:r>
          </a:p>
          <a:p>
            <a:pPr eaLnBrk="1" hangingPunct="1">
              <a:lnSpc>
                <a:spcPct val="80000"/>
              </a:lnSpc>
              <a:spcBef>
                <a:spcPct val="80000"/>
              </a:spcBef>
            </a:pPr>
            <a:endParaRPr lang="en-GB" sz="2800" b="1" baseline="30000" dirty="0" smtClean="0">
              <a:solidFill>
                <a:srgbClr val="053F73"/>
              </a:solidFill>
            </a:endParaRPr>
          </a:p>
          <a:p>
            <a:pPr eaLnBrk="1" hangingPunct="1">
              <a:lnSpc>
                <a:spcPct val="80000"/>
              </a:lnSpc>
              <a:spcBef>
                <a:spcPct val="80000"/>
              </a:spcBef>
              <a:buFont typeface="Wingdings" pitchFamily="-65" charset="2"/>
              <a:buNone/>
            </a:pPr>
            <a:r>
              <a:rPr lang="en-GB" sz="2000" dirty="0" err="1" smtClean="0">
                <a:solidFill>
                  <a:srgbClr val="053F73"/>
                </a:solidFill>
              </a:rPr>
              <a:t>Hurd</a:t>
            </a:r>
            <a:r>
              <a:rPr lang="en-GB" sz="2000" dirty="0" smtClean="0">
                <a:solidFill>
                  <a:srgbClr val="053F73"/>
                </a:solidFill>
              </a:rPr>
              <a:t> S. Impact of COPD </a:t>
            </a:r>
            <a:r>
              <a:rPr lang="en-GB" sz="2000" i="1" dirty="0" smtClean="0">
                <a:solidFill>
                  <a:srgbClr val="053F73"/>
                </a:solidFill>
              </a:rPr>
              <a:t>Chest.</a:t>
            </a:r>
            <a:r>
              <a:rPr lang="en-GB" sz="2000" dirty="0" smtClean="0">
                <a:solidFill>
                  <a:srgbClr val="053F73"/>
                </a:solidFill>
              </a:rPr>
              <a:t> 2000;117:1S-4S </a:t>
            </a:r>
            <a:endParaRPr lang="en-US" sz="2000" dirty="0" smtClean="0">
              <a:solidFill>
                <a:srgbClr val="053F73"/>
              </a:solidFill>
            </a:endParaRPr>
          </a:p>
        </p:txBody>
      </p:sp>
      <p:pic>
        <p:nvPicPr>
          <p:cNvPr id="32772" name="Picture 6" descr="logoipcrg corner"/>
          <p:cNvPicPr>
            <a:picLocks noChangeAspect="1" noChangeArrowheads="1"/>
          </p:cNvPicPr>
          <p:nvPr/>
        </p:nvPicPr>
        <p:blipFill>
          <a:blip r:embed="rId2" cstate="print"/>
          <a:srcRect r="22231" b="14873"/>
          <a:stretch>
            <a:fillRect/>
          </a:stretch>
        </p:blipFill>
        <p:spPr bwMode="auto">
          <a:xfrm>
            <a:off x="8172450" y="188913"/>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355600" y="1866900"/>
            <a:ext cx="8634413" cy="13731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404813" indent="-29051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buClr>
                <a:srgbClr val="FFCC00"/>
              </a:buClr>
              <a:buFont typeface="Wingdings" charset="0"/>
              <a:buNone/>
            </a:pPr>
            <a:endParaRPr lang="en-US" altLang="ja-JP" sz="2800">
              <a:solidFill>
                <a:schemeClr val="bg1"/>
              </a:solidFill>
              <a:latin typeface="Tahoma" charset="0"/>
            </a:endParaRPr>
          </a:p>
          <a:p>
            <a:pPr lvl="1" eaLnBrk="1" hangingPunct="1">
              <a:buClr>
                <a:srgbClr val="FFCC00"/>
              </a:buClr>
              <a:buFont typeface="Wingdings" charset="0"/>
              <a:buNone/>
            </a:pPr>
            <a:endParaRPr lang="en-US" altLang="ja-JP" sz="2800">
              <a:solidFill>
                <a:schemeClr val="bg1"/>
              </a:solidFill>
              <a:latin typeface="Tahoma" charset="0"/>
            </a:endParaRPr>
          </a:p>
          <a:p>
            <a:pPr lvl="1" eaLnBrk="1" hangingPunct="1">
              <a:buClr>
                <a:schemeClr val="tx1"/>
              </a:buClr>
              <a:buFont typeface="Symbol" charset="0"/>
              <a:buChar char=""/>
            </a:pPr>
            <a:endParaRPr lang="en-US" altLang="ja-JP" sz="2800">
              <a:solidFill>
                <a:schemeClr val="bg1"/>
              </a:solidFill>
              <a:latin typeface="Tahoma" charset="0"/>
            </a:endParaRPr>
          </a:p>
        </p:txBody>
      </p:sp>
      <p:sp>
        <p:nvSpPr>
          <p:cNvPr id="6" name="Rectangle 5"/>
          <p:cNvSpPr/>
          <p:nvPr/>
        </p:nvSpPr>
        <p:spPr>
          <a:xfrm>
            <a:off x="1371600" y="310515"/>
            <a:ext cx="7620000" cy="1446550"/>
          </a:xfrm>
          <a:prstGeom prst="rect">
            <a:avLst/>
          </a:prstGeom>
        </p:spPr>
        <p:txBody>
          <a:bodyPr wrap="square">
            <a:spAutoFit/>
          </a:bodyPr>
          <a:lstStyle/>
          <a:p>
            <a:r>
              <a:rPr lang="en-US" dirty="0" smtClean="0">
                <a:solidFill>
                  <a:schemeClr val="accent4"/>
                </a:solidFill>
                <a:latin typeface="Tahoma" charset="0"/>
              </a:rPr>
              <a:t>Global Strategy for Diagnosis, Management and Prevention of COPD</a:t>
            </a:r>
            <a:br>
              <a:rPr lang="en-US" dirty="0" smtClean="0">
                <a:solidFill>
                  <a:schemeClr val="accent4"/>
                </a:solidFill>
                <a:latin typeface="Tahoma" charset="0"/>
              </a:rPr>
            </a:br>
            <a:r>
              <a:rPr lang="en-US" altLang="ja-JP" sz="4000" dirty="0" smtClean="0">
                <a:solidFill>
                  <a:schemeClr val="accent4"/>
                </a:solidFill>
                <a:latin typeface="Tahoma" pitchFamily="34" charset="0"/>
                <a:ea typeface="ＭＳ Ｐゴシック" pitchFamily="34" charset="-128"/>
              </a:rPr>
              <a:t>Therapeutic Options:  Key Points</a:t>
            </a:r>
            <a:endParaRPr lang="en-US" sz="4000" dirty="0">
              <a:solidFill>
                <a:schemeClr val="accent4"/>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40539412"/>
              </p:ext>
            </p:extLst>
          </p:nvPr>
        </p:nvGraphicFramePr>
        <p:xfrm>
          <a:off x="609600" y="1828800"/>
          <a:ext cx="7772400" cy="4495800"/>
        </p:xfrm>
        <a:graphic>
          <a:graphicData uri="http://schemas.openxmlformats.org/drawingml/2006/table">
            <a:tbl>
              <a:tblPr bandRow="1">
                <a:tableStyleId>{9DCAF9ED-07DC-4A11-8D7F-57B35C25682E}</a:tableStyleId>
              </a:tblPr>
              <a:tblGrid>
                <a:gridCol w="7772400"/>
              </a:tblGrid>
              <a:tr h="374650">
                <a:tc>
                  <a:txBody>
                    <a:bodyPr/>
                    <a:lstStyle/>
                    <a:p>
                      <a:pPr marL="0" marR="0">
                        <a:spcBef>
                          <a:spcPts val="0"/>
                        </a:spcBef>
                        <a:spcAft>
                          <a:spcPts val="0"/>
                        </a:spcAft>
                      </a:pPr>
                      <a:r>
                        <a:rPr lang="en-US" sz="1800" dirty="0">
                          <a:solidFill>
                            <a:srgbClr val="000000"/>
                          </a:solidFill>
                          <a:effectLst/>
                        </a:rPr>
                        <a:t>Beta</a:t>
                      </a:r>
                      <a:r>
                        <a:rPr lang="en-US" sz="1800" baseline="-25000" dirty="0">
                          <a:solidFill>
                            <a:srgbClr val="000000"/>
                          </a:solidFill>
                          <a:effectLst/>
                        </a:rPr>
                        <a:t>2</a:t>
                      </a:r>
                      <a:r>
                        <a:rPr lang="en-US" sz="1800" dirty="0">
                          <a:solidFill>
                            <a:srgbClr val="000000"/>
                          </a:solidFill>
                          <a:effectLst/>
                        </a:rPr>
                        <a:t>-agonists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      Short-acting beta</a:t>
                      </a:r>
                      <a:r>
                        <a:rPr lang="en-US" sz="1800" baseline="-25000" dirty="0">
                          <a:solidFill>
                            <a:srgbClr val="000000"/>
                          </a:solidFill>
                          <a:effectLst/>
                        </a:rPr>
                        <a:t>2</a:t>
                      </a:r>
                      <a:r>
                        <a:rPr lang="en-US" sz="1800" dirty="0">
                          <a:solidFill>
                            <a:srgbClr val="000000"/>
                          </a:solidFill>
                          <a:effectLst/>
                        </a:rPr>
                        <a:t>-</a:t>
                      </a:r>
                      <a:r>
                        <a:rPr lang="en-US" sz="1800" dirty="0" smtClean="0">
                          <a:solidFill>
                            <a:srgbClr val="000000"/>
                          </a:solidFill>
                          <a:effectLst/>
                        </a:rPr>
                        <a:t>agonists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 </a:t>
                      </a:r>
                      <a:r>
                        <a:rPr lang="en-US" sz="1800" dirty="0" smtClean="0">
                          <a:solidFill>
                            <a:srgbClr val="000000"/>
                          </a:solidFill>
                          <a:effectLst/>
                        </a:rPr>
                        <a:t>     </a:t>
                      </a:r>
                      <a:r>
                        <a:rPr lang="en-US" sz="1800" dirty="0">
                          <a:solidFill>
                            <a:srgbClr val="000000"/>
                          </a:solidFill>
                          <a:effectLst/>
                        </a:rPr>
                        <a:t>Long-acting beta</a:t>
                      </a:r>
                      <a:r>
                        <a:rPr lang="en-US" sz="1800" baseline="-25000" dirty="0">
                          <a:solidFill>
                            <a:srgbClr val="000000"/>
                          </a:solidFill>
                          <a:effectLst/>
                        </a:rPr>
                        <a:t>2</a:t>
                      </a:r>
                      <a:r>
                        <a:rPr lang="en-US" sz="1800" dirty="0">
                          <a:solidFill>
                            <a:srgbClr val="000000"/>
                          </a:solidFill>
                          <a:effectLst/>
                        </a:rPr>
                        <a:t>-</a:t>
                      </a:r>
                      <a:r>
                        <a:rPr lang="en-US" sz="1800" dirty="0" smtClean="0">
                          <a:solidFill>
                            <a:srgbClr val="000000"/>
                          </a:solidFill>
                          <a:effectLst/>
                        </a:rPr>
                        <a:t>agonists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err="1">
                          <a:solidFill>
                            <a:srgbClr val="000000"/>
                          </a:solidFill>
                          <a:effectLst/>
                        </a:rPr>
                        <a:t>Anticholinergics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  </a:t>
                      </a:r>
                      <a:r>
                        <a:rPr lang="en-US" sz="1800" dirty="0" smtClean="0">
                          <a:solidFill>
                            <a:srgbClr val="000000"/>
                          </a:solidFill>
                          <a:effectLst/>
                        </a:rPr>
                        <a:t>    Short</a:t>
                      </a:r>
                      <a:r>
                        <a:rPr lang="en-US" sz="1800" dirty="0">
                          <a:solidFill>
                            <a:srgbClr val="000000"/>
                          </a:solidFill>
                          <a:effectLst/>
                        </a:rPr>
                        <a:t>-acting </a:t>
                      </a:r>
                      <a:r>
                        <a:rPr lang="en-US" sz="1800" dirty="0" err="1" smtClean="0">
                          <a:solidFill>
                            <a:srgbClr val="000000"/>
                          </a:solidFill>
                          <a:effectLst/>
                        </a:rPr>
                        <a:t>anticholinergics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  </a:t>
                      </a:r>
                      <a:r>
                        <a:rPr lang="en-US" sz="1800" dirty="0" smtClean="0">
                          <a:solidFill>
                            <a:srgbClr val="000000"/>
                          </a:solidFill>
                          <a:effectLst/>
                        </a:rPr>
                        <a:t>    Long</a:t>
                      </a:r>
                      <a:r>
                        <a:rPr lang="en-US" sz="1800" dirty="0">
                          <a:solidFill>
                            <a:srgbClr val="000000"/>
                          </a:solidFill>
                          <a:effectLst/>
                        </a:rPr>
                        <a:t>-acting </a:t>
                      </a:r>
                      <a:r>
                        <a:rPr lang="en-US" sz="1800" dirty="0" err="1" smtClean="0">
                          <a:solidFill>
                            <a:srgbClr val="000000"/>
                          </a:solidFill>
                          <a:effectLst/>
                        </a:rPr>
                        <a:t>anticholinergics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Combination short-acting beta</a:t>
                      </a:r>
                      <a:r>
                        <a:rPr lang="en-US" sz="1800" baseline="-25000" dirty="0">
                          <a:solidFill>
                            <a:srgbClr val="000000"/>
                          </a:solidFill>
                          <a:effectLst/>
                        </a:rPr>
                        <a:t>2</a:t>
                      </a:r>
                      <a:r>
                        <a:rPr lang="en-US" sz="1800" dirty="0">
                          <a:solidFill>
                            <a:srgbClr val="000000"/>
                          </a:solidFill>
                          <a:effectLst/>
                        </a:rPr>
                        <a:t>-agonists </a:t>
                      </a:r>
                      <a:r>
                        <a:rPr lang="en-US" sz="1800" dirty="0" smtClean="0">
                          <a:solidFill>
                            <a:srgbClr val="000000"/>
                          </a:solidFill>
                          <a:effectLst/>
                        </a:rPr>
                        <a:t>+ </a:t>
                      </a:r>
                      <a:r>
                        <a:rPr lang="en-US" sz="1800" dirty="0">
                          <a:solidFill>
                            <a:srgbClr val="000000"/>
                          </a:solidFill>
                          <a:effectLst/>
                        </a:rPr>
                        <a:t>anticholinergic in one </a:t>
                      </a:r>
                      <a:r>
                        <a:rPr lang="en-US" sz="1800" dirty="0" smtClean="0">
                          <a:solidFill>
                            <a:srgbClr val="000000"/>
                          </a:solidFill>
                          <a:effectLst/>
                        </a:rPr>
                        <a:t>inhaler </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err="1">
                          <a:solidFill>
                            <a:srgbClr val="000000"/>
                          </a:solidFill>
                          <a:effectLst/>
                        </a:rPr>
                        <a:t>Methylxanthines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Inhaled </a:t>
                      </a:r>
                      <a:r>
                        <a:rPr lang="en-US" sz="1800" dirty="0" smtClean="0">
                          <a:solidFill>
                            <a:srgbClr val="000000"/>
                          </a:solidFill>
                          <a:effectLst/>
                        </a:rPr>
                        <a:t>corticosteroids </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Combination long-acting beta</a:t>
                      </a:r>
                      <a:r>
                        <a:rPr lang="en-US" sz="1800" baseline="-25000" dirty="0">
                          <a:solidFill>
                            <a:srgbClr val="000000"/>
                          </a:solidFill>
                          <a:effectLst/>
                        </a:rPr>
                        <a:t>2</a:t>
                      </a:r>
                      <a:r>
                        <a:rPr lang="en-US" sz="1800" dirty="0">
                          <a:solidFill>
                            <a:srgbClr val="000000"/>
                          </a:solidFill>
                          <a:effectLst/>
                        </a:rPr>
                        <a:t>-agonists </a:t>
                      </a:r>
                      <a:r>
                        <a:rPr lang="en-US" sz="1800" dirty="0" smtClean="0">
                          <a:solidFill>
                            <a:srgbClr val="000000"/>
                          </a:solidFill>
                          <a:effectLst/>
                        </a:rPr>
                        <a:t>+ </a:t>
                      </a:r>
                      <a:r>
                        <a:rPr lang="en-US" sz="1800" dirty="0">
                          <a:solidFill>
                            <a:srgbClr val="000000"/>
                          </a:solidFill>
                          <a:effectLst/>
                        </a:rPr>
                        <a:t>corticosteroids in one </a:t>
                      </a:r>
                      <a:r>
                        <a:rPr lang="en-US" sz="1800" dirty="0" smtClean="0">
                          <a:solidFill>
                            <a:srgbClr val="000000"/>
                          </a:solidFill>
                          <a:effectLst/>
                        </a:rPr>
                        <a:t>inhaler</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Systemic corticosteroids</a:t>
                      </a:r>
                      <a:endParaRPr lang="en-US" sz="1800" dirty="0">
                        <a:solidFill>
                          <a:srgbClr val="000000"/>
                        </a:solidFill>
                        <a:effectLst/>
                        <a:latin typeface="Tahoma"/>
                        <a:ea typeface="Calibri"/>
                        <a:cs typeface="Tahoma"/>
                      </a:endParaRPr>
                    </a:p>
                  </a:txBody>
                  <a:tcPr marL="68580" marR="68580" marT="0" marB="0"/>
                </a:tc>
              </a:tr>
              <a:tr h="374650">
                <a:tc>
                  <a:txBody>
                    <a:bodyPr/>
                    <a:lstStyle/>
                    <a:p>
                      <a:pPr marL="0" marR="0">
                        <a:spcBef>
                          <a:spcPts val="0"/>
                        </a:spcBef>
                        <a:spcAft>
                          <a:spcPts val="0"/>
                        </a:spcAft>
                      </a:pPr>
                      <a:r>
                        <a:rPr lang="en-US" sz="1800" dirty="0">
                          <a:solidFill>
                            <a:srgbClr val="000000"/>
                          </a:solidFill>
                          <a:effectLst/>
                        </a:rPr>
                        <a:t>Phosphodiesterase-4 </a:t>
                      </a:r>
                      <a:r>
                        <a:rPr lang="en-US" sz="1800" dirty="0" smtClean="0">
                          <a:solidFill>
                            <a:srgbClr val="000000"/>
                          </a:solidFill>
                          <a:effectLst/>
                        </a:rPr>
                        <a:t>inhibitors</a:t>
                      </a:r>
                      <a:endParaRPr lang="en-US" sz="1800" dirty="0">
                        <a:solidFill>
                          <a:srgbClr val="000000"/>
                        </a:solidFill>
                        <a:effectLst/>
                        <a:latin typeface="Tahoma"/>
                        <a:ea typeface="Calibri"/>
                        <a:cs typeface="Tahoma"/>
                      </a:endParaRPr>
                    </a:p>
                  </a:txBody>
                  <a:tcPr marL="68580" marR="68580" marT="0" marB="0"/>
                </a:tc>
              </a:tr>
            </a:tbl>
          </a:graphicData>
        </a:graphic>
      </p:graphicFrame>
      <p:pic>
        <p:nvPicPr>
          <p:cNvPr id="9"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p14="http://schemas.microsoft.com/office/powerpoint/2010/main" xmlns="" val="3002431632"/>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355600" y="1866900"/>
            <a:ext cx="8634413" cy="13731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404813" indent="-29051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buClr>
                <a:srgbClr val="FFCC00"/>
              </a:buClr>
              <a:buFont typeface="Wingdings" charset="0"/>
              <a:buNone/>
            </a:pPr>
            <a:endParaRPr lang="en-US" altLang="ja-JP" sz="2800">
              <a:solidFill>
                <a:schemeClr val="accent4"/>
              </a:solidFill>
              <a:latin typeface="Tahoma" charset="0"/>
            </a:endParaRPr>
          </a:p>
          <a:p>
            <a:pPr lvl="1" eaLnBrk="1" hangingPunct="1">
              <a:buClr>
                <a:srgbClr val="FFCC00"/>
              </a:buClr>
              <a:buFont typeface="Wingdings" charset="0"/>
              <a:buNone/>
            </a:pPr>
            <a:endParaRPr lang="en-US" altLang="ja-JP" sz="2800">
              <a:solidFill>
                <a:schemeClr val="accent4"/>
              </a:solidFill>
              <a:latin typeface="Tahoma" charset="0"/>
            </a:endParaRPr>
          </a:p>
          <a:p>
            <a:pPr lvl="1" eaLnBrk="1" hangingPunct="1">
              <a:buClr>
                <a:schemeClr val="tx1"/>
              </a:buClr>
              <a:buFont typeface="Symbol" charset="0"/>
              <a:buChar char=""/>
            </a:pPr>
            <a:endParaRPr lang="en-US" altLang="ja-JP" sz="2800">
              <a:solidFill>
                <a:schemeClr val="accent4"/>
              </a:solidFill>
              <a:latin typeface="Tahoma" charset="0"/>
            </a:endParaRPr>
          </a:p>
        </p:txBody>
      </p:sp>
      <p:sp>
        <p:nvSpPr>
          <p:cNvPr id="81924" name="Text Box 5"/>
          <p:cNvSpPr txBox="1">
            <a:spLocks noChangeArrowheads="1"/>
          </p:cNvSpPr>
          <p:nvPr/>
        </p:nvSpPr>
        <p:spPr bwMode="auto">
          <a:xfrm>
            <a:off x="142875" y="1668463"/>
            <a:ext cx="8924925" cy="483209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tabLst>
                <a:tab pos="463550" algn="l"/>
              </a:tabLst>
              <a:defRPr sz="2400">
                <a:solidFill>
                  <a:schemeClr val="tx1"/>
                </a:solidFill>
                <a:latin typeface="Arial" charset="0"/>
                <a:ea typeface="ＭＳ Ｐゴシック" charset="0"/>
                <a:cs typeface="ＭＳ Ｐゴシック" charset="0"/>
              </a:defRPr>
            </a:lvl1pPr>
            <a:lvl2pPr marL="742950" indent="-285750" eaLnBrk="0" hangingPunct="0">
              <a:tabLst>
                <a:tab pos="463550" algn="l"/>
              </a:tabLst>
              <a:defRPr sz="2400">
                <a:solidFill>
                  <a:schemeClr val="tx1"/>
                </a:solidFill>
                <a:latin typeface="Arial" charset="0"/>
                <a:ea typeface="ＭＳ Ｐゴシック" charset="0"/>
              </a:defRPr>
            </a:lvl2pPr>
            <a:lvl3pPr marL="1143000" indent="-228600" eaLnBrk="0" hangingPunct="0">
              <a:tabLst>
                <a:tab pos="463550" algn="l"/>
              </a:tabLst>
              <a:defRPr sz="2400">
                <a:solidFill>
                  <a:schemeClr val="tx1"/>
                </a:solidFill>
                <a:latin typeface="Arial" charset="0"/>
                <a:ea typeface="ＭＳ Ｐゴシック" charset="0"/>
              </a:defRPr>
            </a:lvl3pPr>
            <a:lvl4pPr marL="1600200" indent="-228600" eaLnBrk="0" hangingPunct="0">
              <a:tabLst>
                <a:tab pos="463550" algn="l"/>
              </a:tabLst>
              <a:defRPr sz="2400">
                <a:solidFill>
                  <a:schemeClr val="tx1"/>
                </a:solidFill>
                <a:latin typeface="Arial" charset="0"/>
                <a:ea typeface="ＭＳ Ｐゴシック" charset="0"/>
              </a:defRPr>
            </a:lvl4pPr>
            <a:lvl5pPr marL="2057400" indent="-228600" eaLnBrk="0" hangingPunct="0">
              <a:tabLst>
                <a:tab pos="463550"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463550"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463550"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463550"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463550" algn="l"/>
              </a:tabLst>
              <a:defRPr sz="2400">
                <a:solidFill>
                  <a:schemeClr val="tx1"/>
                </a:solidFill>
                <a:latin typeface="Arial" charset="0"/>
                <a:ea typeface="ＭＳ Ｐゴシック" charset="0"/>
              </a:defRPr>
            </a:lvl9pPr>
          </a:lstStyle>
          <a:p>
            <a:pPr eaLnBrk="1" hangingPunct="1">
              <a:spcBef>
                <a:spcPct val="50000"/>
              </a:spcBef>
              <a:buClr>
                <a:srgbClr val="00FF00"/>
              </a:buClr>
              <a:buSzPct val="125000"/>
              <a:buFont typeface="Wingdings" charset="0"/>
              <a:buChar char="§"/>
            </a:pPr>
            <a:r>
              <a:rPr lang="en-US" sz="2600" dirty="0" smtClean="0">
                <a:solidFill>
                  <a:schemeClr val="accent4"/>
                </a:solidFill>
                <a:latin typeface="Tahoma" charset="0"/>
              </a:rPr>
              <a:t>  </a:t>
            </a:r>
            <a:r>
              <a:rPr lang="en-US" sz="2800" dirty="0" smtClean="0">
                <a:solidFill>
                  <a:schemeClr val="accent4"/>
                </a:solidFill>
                <a:latin typeface="Tahoma"/>
                <a:cs typeface="Tahoma"/>
              </a:rPr>
              <a:t>Long</a:t>
            </a:r>
            <a:r>
              <a:rPr lang="en-US" sz="2800" dirty="0">
                <a:solidFill>
                  <a:schemeClr val="accent4"/>
                </a:solidFill>
                <a:latin typeface="Tahoma"/>
                <a:cs typeface="Tahoma"/>
              </a:rPr>
              <a:t>-acting </a:t>
            </a:r>
            <a:r>
              <a:rPr lang="en-US" sz="2800" dirty="0" smtClean="0">
                <a:solidFill>
                  <a:schemeClr val="accent4"/>
                </a:solidFill>
                <a:latin typeface="Tahoma"/>
                <a:cs typeface="Tahoma"/>
              </a:rPr>
              <a:t>inhaled bronchodilators are 	convenient and more effective for symptom relief 	than short</a:t>
            </a:r>
            <a:r>
              <a:rPr lang="en-US" sz="2800" dirty="0">
                <a:solidFill>
                  <a:schemeClr val="accent4"/>
                </a:solidFill>
                <a:latin typeface="Tahoma"/>
                <a:cs typeface="Tahoma"/>
              </a:rPr>
              <a:t>-acting </a:t>
            </a:r>
            <a:r>
              <a:rPr lang="en-US" sz="2800" dirty="0" smtClean="0">
                <a:solidFill>
                  <a:schemeClr val="accent4"/>
                </a:solidFill>
                <a:latin typeface="Tahoma"/>
                <a:cs typeface="Tahoma"/>
              </a:rPr>
              <a:t>bronchodilators.  </a:t>
            </a:r>
          </a:p>
          <a:p>
            <a:pPr eaLnBrk="1" hangingPunct="1">
              <a:spcBef>
                <a:spcPct val="50000"/>
              </a:spcBef>
              <a:buClr>
                <a:srgbClr val="00FF00"/>
              </a:buClr>
              <a:buSzPct val="125000"/>
              <a:buFont typeface="Wingdings" charset="0"/>
              <a:buChar char="§"/>
            </a:pPr>
            <a:r>
              <a:rPr lang="en-US" sz="2800" dirty="0">
                <a:solidFill>
                  <a:schemeClr val="accent4"/>
                </a:solidFill>
                <a:latin typeface="Tahoma"/>
                <a:cs typeface="Tahoma"/>
              </a:rPr>
              <a:t> </a:t>
            </a:r>
            <a:r>
              <a:rPr lang="en-US" sz="2800" dirty="0" smtClean="0">
                <a:solidFill>
                  <a:schemeClr val="accent4"/>
                </a:solidFill>
                <a:latin typeface="Tahoma"/>
                <a:cs typeface="Tahoma"/>
              </a:rPr>
              <a:t> </a:t>
            </a:r>
            <a:r>
              <a:rPr lang="da-DK" sz="2800" dirty="0" smtClean="0">
                <a:solidFill>
                  <a:schemeClr val="accent4"/>
                </a:solidFill>
                <a:latin typeface="Tahoma"/>
                <a:cs typeface="Tahoma"/>
              </a:rPr>
              <a:t>Long</a:t>
            </a:r>
            <a:r>
              <a:rPr lang="da-DK" sz="2800" dirty="0">
                <a:solidFill>
                  <a:schemeClr val="accent4"/>
                </a:solidFill>
                <a:latin typeface="Tahoma"/>
                <a:cs typeface="Tahoma"/>
              </a:rPr>
              <a:t>-acting inhaled </a:t>
            </a:r>
            <a:r>
              <a:rPr lang="da-DK" sz="2800" dirty="0" smtClean="0">
                <a:solidFill>
                  <a:schemeClr val="accent4"/>
                </a:solidFill>
                <a:latin typeface="Tahoma"/>
                <a:cs typeface="Tahoma"/>
              </a:rPr>
              <a:t>bronchodilators reduce 	exacerbations </a:t>
            </a:r>
            <a:r>
              <a:rPr lang="da-DK" sz="2800" dirty="0">
                <a:solidFill>
                  <a:schemeClr val="accent4"/>
                </a:solidFill>
                <a:latin typeface="Tahoma"/>
                <a:cs typeface="Tahoma"/>
              </a:rPr>
              <a:t>and related </a:t>
            </a:r>
            <a:r>
              <a:rPr lang="da-DK" sz="2800" dirty="0" smtClean="0">
                <a:solidFill>
                  <a:schemeClr val="accent4"/>
                </a:solidFill>
                <a:latin typeface="Tahoma"/>
                <a:cs typeface="Tahoma"/>
              </a:rPr>
              <a:t>hospitalizations</a:t>
            </a:r>
            <a:r>
              <a:rPr lang="da-DK" sz="2800" dirty="0">
                <a:solidFill>
                  <a:schemeClr val="accent4"/>
                </a:solidFill>
                <a:latin typeface="Tahoma"/>
                <a:cs typeface="Tahoma"/>
              </a:rPr>
              <a:t> </a:t>
            </a:r>
            <a:r>
              <a:rPr lang="da-DK" sz="2800" dirty="0" smtClean="0">
                <a:solidFill>
                  <a:schemeClr val="accent4"/>
                </a:solidFill>
                <a:latin typeface="Tahoma"/>
                <a:cs typeface="Tahoma"/>
              </a:rPr>
              <a:t>and  	improve symptoms </a:t>
            </a:r>
            <a:r>
              <a:rPr lang="da-DK" sz="2800" dirty="0">
                <a:solidFill>
                  <a:schemeClr val="accent4"/>
                </a:solidFill>
                <a:latin typeface="Tahoma"/>
                <a:cs typeface="Tahoma"/>
              </a:rPr>
              <a:t>and </a:t>
            </a:r>
            <a:r>
              <a:rPr lang="da-DK" sz="2800" dirty="0" err="1">
                <a:solidFill>
                  <a:schemeClr val="accent4"/>
                </a:solidFill>
                <a:latin typeface="Tahoma"/>
                <a:cs typeface="Tahoma"/>
              </a:rPr>
              <a:t>health</a:t>
            </a:r>
            <a:r>
              <a:rPr lang="da-DK" sz="2800" dirty="0">
                <a:solidFill>
                  <a:schemeClr val="accent4"/>
                </a:solidFill>
                <a:latin typeface="Tahoma"/>
                <a:cs typeface="Tahoma"/>
              </a:rPr>
              <a:t> </a:t>
            </a:r>
            <a:r>
              <a:rPr lang="da-DK" sz="2800" dirty="0" smtClean="0">
                <a:solidFill>
                  <a:schemeClr val="accent4"/>
                </a:solidFill>
                <a:latin typeface="Tahoma"/>
                <a:cs typeface="Tahoma"/>
              </a:rPr>
              <a:t>status.  </a:t>
            </a:r>
          </a:p>
          <a:p>
            <a:pPr eaLnBrk="1" hangingPunct="1">
              <a:spcBef>
                <a:spcPct val="50000"/>
              </a:spcBef>
              <a:buClr>
                <a:srgbClr val="00FF00"/>
              </a:buClr>
              <a:buSzPct val="125000"/>
              <a:buFont typeface="Wingdings" charset="0"/>
              <a:buChar char="§"/>
            </a:pPr>
            <a:r>
              <a:rPr lang="da-DK" sz="2800" dirty="0">
                <a:solidFill>
                  <a:schemeClr val="accent4"/>
                </a:solidFill>
                <a:latin typeface="Tahoma"/>
                <a:cs typeface="Tahoma"/>
              </a:rPr>
              <a:t> </a:t>
            </a:r>
            <a:r>
              <a:rPr lang="da-DK" sz="2800" dirty="0" smtClean="0">
                <a:solidFill>
                  <a:schemeClr val="accent4"/>
                </a:solidFill>
                <a:latin typeface="Tahoma"/>
                <a:cs typeface="Tahoma"/>
              </a:rPr>
              <a:t> </a:t>
            </a:r>
            <a:r>
              <a:rPr lang="en-US" sz="2800" dirty="0" smtClean="0">
                <a:solidFill>
                  <a:schemeClr val="accent4"/>
                </a:solidFill>
                <a:latin typeface="Tahoma"/>
                <a:cs typeface="Tahoma"/>
              </a:rPr>
              <a:t>Combining </a:t>
            </a:r>
            <a:r>
              <a:rPr lang="en-US" sz="2800" dirty="0">
                <a:solidFill>
                  <a:schemeClr val="accent4"/>
                </a:solidFill>
                <a:latin typeface="Tahoma"/>
                <a:cs typeface="Tahoma"/>
              </a:rPr>
              <a:t>bronchodilators of different </a:t>
            </a:r>
            <a:r>
              <a:rPr lang="en-US" sz="2800" dirty="0" smtClean="0">
                <a:solidFill>
                  <a:schemeClr val="accent4"/>
                </a:solidFill>
                <a:latin typeface="Tahoma"/>
                <a:cs typeface="Tahoma"/>
              </a:rPr>
              <a:t>	pharmacological </a:t>
            </a:r>
            <a:r>
              <a:rPr lang="en-US" sz="2800" dirty="0">
                <a:solidFill>
                  <a:schemeClr val="accent4"/>
                </a:solidFill>
                <a:latin typeface="Tahoma"/>
                <a:cs typeface="Tahoma"/>
              </a:rPr>
              <a:t>classes may improve </a:t>
            </a:r>
            <a:r>
              <a:rPr lang="en-US" sz="2800" dirty="0" smtClean="0">
                <a:solidFill>
                  <a:schemeClr val="accent4"/>
                </a:solidFill>
                <a:latin typeface="Tahoma"/>
                <a:cs typeface="Tahoma"/>
              </a:rPr>
              <a:t>efficacy </a:t>
            </a:r>
            <a:r>
              <a:rPr lang="en-US" sz="2800" dirty="0">
                <a:solidFill>
                  <a:schemeClr val="accent4"/>
                </a:solidFill>
                <a:latin typeface="Tahoma"/>
                <a:cs typeface="Tahoma"/>
              </a:rPr>
              <a:t>and </a:t>
            </a:r>
            <a:r>
              <a:rPr lang="en-US" sz="2800" dirty="0" smtClean="0">
                <a:solidFill>
                  <a:schemeClr val="accent4"/>
                </a:solidFill>
                <a:latin typeface="Tahoma"/>
                <a:cs typeface="Tahoma"/>
              </a:rPr>
              <a:t>	decrease </a:t>
            </a:r>
            <a:r>
              <a:rPr lang="en-US" sz="2800" dirty="0">
                <a:solidFill>
                  <a:schemeClr val="accent4"/>
                </a:solidFill>
                <a:latin typeface="Tahoma"/>
                <a:cs typeface="Tahoma"/>
              </a:rPr>
              <a:t>the risk of side effects compared to </a:t>
            </a:r>
            <a:r>
              <a:rPr lang="en-US" sz="2800" dirty="0" smtClean="0">
                <a:solidFill>
                  <a:schemeClr val="accent4"/>
                </a:solidFill>
                <a:latin typeface="Tahoma"/>
                <a:cs typeface="Tahoma"/>
              </a:rPr>
              <a:t>	increasing </a:t>
            </a:r>
            <a:r>
              <a:rPr lang="en-US" sz="2800" dirty="0">
                <a:solidFill>
                  <a:schemeClr val="accent4"/>
                </a:solidFill>
                <a:latin typeface="Tahoma"/>
                <a:cs typeface="Tahoma"/>
              </a:rPr>
              <a:t>the dose of </a:t>
            </a:r>
            <a:r>
              <a:rPr lang="en-US" sz="2800" dirty="0" smtClean="0">
                <a:solidFill>
                  <a:schemeClr val="accent4"/>
                </a:solidFill>
                <a:latin typeface="Tahoma"/>
                <a:cs typeface="Tahoma"/>
              </a:rPr>
              <a:t>a </a:t>
            </a:r>
            <a:r>
              <a:rPr lang="en-US" sz="2800" dirty="0">
                <a:solidFill>
                  <a:schemeClr val="accent4"/>
                </a:solidFill>
                <a:latin typeface="Tahoma"/>
                <a:cs typeface="Tahoma"/>
              </a:rPr>
              <a:t>single bronchodilator</a:t>
            </a:r>
            <a:r>
              <a:rPr lang="en-US" sz="2800" dirty="0" smtClean="0">
                <a:solidFill>
                  <a:schemeClr val="accent4"/>
                </a:solidFill>
              </a:rPr>
              <a:t>.</a:t>
            </a:r>
            <a:endParaRPr lang="en-US" sz="2600" dirty="0">
              <a:solidFill>
                <a:schemeClr val="accent4"/>
              </a:solidFill>
              <a:latin typeface="Tahoma" charset="0"/>
            </a:endParaRPr>
          </a:p>
        </p:txBody>
      </p:sp>
      <p:sp>
        <p:nvSpPr>
          <p:cNvPr id="6" name="Rectangle 5"/>
          <p:cNvSpPr/>
          <p:nvPr/>
        </p:nvSpPr>
        <p:spPr>
          <a:xfrm>
            <a:off x="1403648" y="188640"/>
            <a:ext cx="7740352" cy="1200329"/>
          </a:xfrm>
          <a:prstGeom prst="rect">
            <a:avLst/>
          </a:prstGeom>
        </p:spPr>
        <p:txBody>
          <a:bodyPr wrap="square">
            <a:spAutoFit/>
          </a:bodyPr>
          <a:lstStyle/>
          <a:p>
            <a:r>
              <a:rPr lang="en-US" altLang="ja-JP" sz="3600" dirty="0" smtClean="0">
                <a:solidFill>
                  <a:schemeClr val="accent4"/>
                </a:solidFill>
                <a:latin typeface="Tahoma" pitchFamily="34" charset="0"/>
                <a:ea typeface="ＭＳ Ｐゴシック" pitchFamily="34" charset="-128"/>
              </a:rPr>
              <a:t>Therapeutic Options:  Bronchodilators</a:t>
            </a:r>
            <a:endParaRPr lang="en-US" sz="3600" dirty="0">
              <a:solidFill>
                <a:schemeClr val="accent4"/>
              </a:solidFill>
            </a:endParaRPr>
          </a:p>
        </p:txBody>
      </p:sp>
      <p:pic>
        <p:nvPicPr>
          <p:cNvPr id="7"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p14="http://schemas.microsoft.com/office/powerpoint/2010/main" xmlns="" val="2944505349"/>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2"/>
          <p:cNvSpPr txBox="1">
            <a:spLocks noChangeArrowheads="1"/>
          </p:cNvSpPr>
          <p:nvPr/>
        </p:nvSpPr>
        <p:spPr bwMode="auto">
          <a:xfrm>
            <a:off x="1889125" y="307975"/>
            <a:ext cx="6102350" cy="57943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3200">
              <a:solidFill>
                <a:schemeClr val="accent4"/>
              </a:solidFill>
            </a:endParaRPr>
          </a:p>
        </p:txBody>
      </p:sp>
      <p:sp>
        <p:nvSpPr>
          <p:cNvPr id="90116" name="Text Box 5"/>
          <p:cNvSpPr txBox="1">
            <a:spLocks noChangeArrowheads="1"/>
          </p:cNvSpPr>
          <p:nvPr/>
        </p:nvSpPr>
        <p:spPr bwMode="auto">
          <a:xfrm>
            <a:off x="219075" y="1772816"/>
            <a:ext cx="8691563" cy="440120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marL="463550" indent="-4635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0" eaLnBrk="1" hangingPunct="1">
              <a:buClr>
                <a:srgbClr val="00FF00"/>
              </a:buClr>
              <a:buSzPct val="125000"/>
              <a:buFont typeface="Wingdings" charset="0"/>
              <a:buChar char="§"/>
            </a:pPr>
            <a:r>
              <a:rPr lang="en-US" sz="2800" dirty="0" smtClean="0">
                <a:solidFill>
                  <a:schemeClr val="accent4"/>
                </a:solidFill>
                <a:latin typeface="Tahoma"/>
                <a:cs typeface="Tahoma"/>
              </a:rPr>
              <a:t>Long-term t</a:t>
            </a:r>
            <a:r>
              <a:rPr lang="en-GB" sz="2800" dirty="0" err="1" smtClean="0">
                <a:solidFill>
                  <a:schemeClr val="accent4"/>
                </a:solidFill>
                <a:latin typeface="Tahoma"/>
                <a:cs typeface="Tahoma"/>
              </a:rPr>
              <a:t>reatment</a:t>
            </a:r>
            <a:r>
              <a:rPr lang="en-GB" sz="2800" dirty="0" smtClean="0">
                <a:solidFill>
                  <a:schemeClr val="accent4"/>
                </a:solidFill>
                <a:latin typeface="Tahoma"/>
                <a:cs typeface="Tahoma"/>
              </a:rPr>
              <a:t> with inhaled corticosteroids added to long-acting bronchodilators is recommended for patients with high risk of exacerbations.</a:t>
            </a:r>
          </a:p>
          <a:p>
            <a:pPr lvl="0" eaLnBrk="1" hangingPunct="1">
              <a:buClr>
                <a:srgbClr val="00FF00"/>
              </a:buClr>
              <a:buSzPct val="125000"/>
            </a:pPr>
            <a:endParaRPr lang="en-GB" sz="2800" dirty="0" smtClean="0">
              <a:solidFill>
                <a:schemeClr val="accent4"/>
              </a:solidFill>
              <a:latin typeface="Tahoma"/>
              <a:cs typeface="Tahoma"/>
            </a:endParaRPr>
          </a:p>
          <a:p>
            <a:pPr eaLnBrk="1" hangingPunct="1">
              <a:buClr>
                <a:srgbClr val="00FF00"/>
              </a:buClr>
              <a:buSzPct val="125000"/>
              <a:buFont typeface="Wingdings" charset="0"/>
              <a:buChar char="§"/>
            </a:pPr>
            <a:r>
              <a:rPr lang="en-US" sz="2800" dirty="0" smtClean="0">
                <a:solidFill>
                  <a:schemeClr val="accent4"/>
                </a:solidFill>
                <a:latin typeface="Tahoma" charset="0"/>
              </a:rPr>
              <a:t>In </a:t>
            </a:r>
            <a:r>
              <a:rPr lang="en-US" sz="2800" dirty="0">
                <a:solidFill>
                  <a:schemeClr val="accent4"/>
                </a:solidFill>
                <a:latin typeface="Tahoma" charset="0"/>
              </a:rPr>
              <a:t>patients with </a:t>
            </a:r>
            <a:r>
              <a:rPr lang="en-US" sz="2800" dirty="0" smtClean="0">
                <a:solidFill>
                  <a:schemeClr val="accent4"/>
                </a:solidFill>
                <a:latin typeface="Tahoma" charset="0"/>
              </a:rPr>
              <a:t>severe and very severe COPD (GOLD 3  and 4) and </a:t>
            </a:r>
            <a:r>
              <a:rPr lang="en-US" sz="2800" dirty="0">
                <a:solidFill>
                  <a:schemeClr val="accent4"/>
                </a:solidFill>
                <a:latin typeface="Tahoma" charset="0"/>
              </a:rPr>
              <a:t>a history of exacerbations and chronic bronchitis, the phospodiesterase-4 </a:t>
            </a:r>
            <a:r>
              <a:rPr lang="en-US" sz="2800" dirty="0" smtClean="0">
                <a:solidFill>
                  <a:schemeClr val="accent4"/>
                </a:solidFill>
                <a:latin typeface="Tahoma" charset="0"/>
              </a:rPr>
              <a:t>inhibitor (</a:t>
            </a:r>
            <a:r>
              <a:rPr lang="en-US" sz="2800" i="1" dirty="0" smtClean="0">
                <a:solidFill>
                  <a:schemeClr val="accent4"/>
                </a:solidFill>
                <a:latin typeface="Tahoma" charset="0"/>
              </a:rPr>
              <a:t>PDE-4</a:t>
            </a:r>
            <a:r>
              <a:rPr lang="en-US" sz="2800" dirty="0" smtClean="0">
                <a:solidFill>
                  <a:schemeClr val="accent4"/>
                </a:solidFill>
                <a:latin typeface="Tahoma" charset="0"/>
              </a:rPr>
              <a:t>), </a:t>
            </a:r>
            <a:r>
              <a:rPr lang="en-US" sz="2800" dirty="0" err="1">
                <a:solidFill>
                  <a:schemeClr val="accent4"/>
                </a:solidFill>
                <a:latin typeface="Tahoma" charset="0"/>
              </a:rPr>
              <a:t>roflumilast</a:t>
            </a:r>
            <a:r>
              <a:rPr lang="en-US" sz="2800" dirty="0">
                <a:solidFill>
                  <a:schemeClr val="accent4"/>
                </a:solidFill>
                <a:latin typeface="Tahoma" charset="0"/>
              </a:rPr>
              <a:t>, reduces exacerbations </a:t>
            </a:r>
          </a:p>
        </p:txBody>
      </p:sp>
      <p:sp>
        <p:nvSpPr>
          <p:cNvPr id="7" name="Rectangle 5"/>
          <p:cNvSpPr/>
          <p:nvPr/>
        </p:nvSpPr>
        <p:spPr>
          <a:xfrm>
            <a:off x="1547664" y="188640"/>
            <a:ext cx="6768752" cy="1200329"/>
          </a:xfrm>
          <a:prstGeom prst="rect">
            <a:avLst/>
          </a:prstGeom>
        </p:spPr>
        <p:txBody>
          <a:bodyPr wrap="square">
            <a:spAutoFit/>
          </a:bodyPr>
          <a:lstStyle/>
          <a:p>
            <a:r>
              <a:rPr lang="en-US" altLang="ja-JP" sz="3600" dirty="0" smtClean="0">
                <a:solidFill>
                  <a:schemeClr val="accent4"/>
                </a:solidFill>
                <a:latin typeface="Tahoma" pitchFamily="34" charset="0"/>
                <a:ea typeface="ＭＳ Ｐゴシック" pitchFamily="34" charset="-128"/>
              </a:rPr>
              <a:t>Therapeutic Options: </a:t>
            </a:r>
          </a:p>
          <a:p>
            <a:r>
              <a:rPr lang="en-US" altLang="ja-JP" sz="3600" dirty="0" smtClean="0">
                <a:solidFill>
                  <a:schemeClr val="accent4"/>
                </a:solidFill>
                <a:latin typeface="Tahoma" pitchFamily="34" charset="0"/>
                <a:ea typeface="ＭＳ Ｐゴシック" pitchFamily="34" charset="-128"/>
              </a:rPr>
              <a:t>CS-PDE-4</a:t>
            </a:r>
            <a:endParaRPr lang="en-US" sz="3600" dirty="0">
              <a:solidFill>
                <a:schemeClr val="accent4"/>
              </a:solidFill>
            </a:endParaRPr>
          </a:p>
        </p:txBody>
      </p:sp>
      <p:pic>
        <p:nvPicPr>
          <p:cNvPr id="8"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23528" y="1628800"/>
            <a:ext cx="8324850" cy="4940300"/>
          </a:xfrm>
        </p:spPr>
        <p:txBody>
          <a:bodyPr>
            <a:normAutofit/>
          </a:bodyPr>
          <a:lstStyle/>
          <a:p>
            <a:pPr>
              <a:buClr>
                <a:srgbClr val="00FF00"/>
              </a:buClr>
              <a:buSzPct val="100000"/>
              <a:buFont typeface="Wingdings" charset="2"/>
              <a:buChar char="§"/>
            </a:pPr>
            <a:r>
              <a:rPr lang="en-US" dirty="0">
                <a:solidFill>
                  <a:schemeClr val="accent4"/>
                </a:solidFill>
              </a:rPr>
              <a:t>Relieve symptoms</a:t>
            </a:r>
            <a:endParaRPr lang="da-DK" dirty="0">
              <a:solidFill>
                <a:schemeClr val="accent4"/>
              </a:solidFill>
            </a:endParaRPr>
          </a:p>
          <a:p>
            <a:pPr>
              <a:buClr>
                <a:srgbClr val="00FF00"/>
              </a:buClr>
              <a:buSzPct val="100000"/>
              <a:buFont typeface="Wingdings" charset="2"/>
              <a:buChar char="§"/>
            </a:pPr>
            <a:r>
              <a:rPr lang="en-US" dirty="0" smtClean="0">
                <a:solidFill>
                  <a:schemeClr val="accent4"/>
                </a:solidFill>
              </a:rPr>
              <a:t>Improve </a:t>
            </a:r>
            <a:r>
              <a:rPr lang="en-US" dirty="0">
                <a:solidFill>
                  <a:schemeClr val="accent4"/>
                </a:solidFill>
              </a:rPr>
              <a:t>exercise </a:t>
            </a:r>
            <a:r>
              <a:rPr lang="en-US" dirty="0" smtClean="0">
                <a:solidFill>
                  <a:schemeClr val="accent4"/>
                </a:solidFill>
              </a:rPr>
              <a:t>tolerance</a:t>
            </a:r>
            <a:endParaRPr lang="da-DK" dirty="0">
              <a:solidFill>
                <a:schemeClr val="accent4"/>
              </a:solidFill>
            </a:endParaRPr>
          </a:p>
          <a:p>
            <a:pPr>
              <a:buClr>
                <a:srgbClr val="00FF00"/>
              </a:buClr>
              <a:buSzPct val="100000"/>
              <a:buFont typeface="Wingdings" charset="2"/>
              <a:buChar char="§"/>
            </a:pPr>
            <a:r>
              <a:rPr lang="en-US" dirty="0" smtClean="0">
                <a:solidFill>
                  <a:schemeClr val="accent4"/>
                </a:solidFill>
              </a:rPr>
              <a:t>Improve </a:t>
            </a:r>
            <a:r>
              <a:rPr lang="en-US" dirty="0">
                <a:solidFill>
                  <a:schemeClr val="accent4"/>
                </a:solidFill>
              </a:rPr>
              <a:t>health status</a:t>
            </a:r>
            <a:endParaRPr lang="da-DK" dirty="0">
              <a:solidFill>
                <a:schemeClr val="accent4"/>
              </a:solidFill>
            </a:endParaRPr>
          </a:p>
          <a:p>
            <a:pPr>
              <a:buSzPct val="100000"/>
              <a:buBlip>
                <a:blip r:embed="rId3"/>
              </a:buBlip>
            </a:pPr>
            <a:endParaRPr lang="da-DK" sz="1400" dirty="0">
              <a:solidFill>
                <a:schemeClr val="accent4"/>
              </a:solidFill>
            </a:endParaRPr>
          </a:p>
          <a:p>
            <a:pPr>
              <a:buClr>
                <a:srgbClr val="00FF00"/>
              </a:buClr>
              <a:buSzPct val="100000"/>
              <a:buFont typeface="Wingdings" charset="2"/>
              <a:buChar char="§"/>
            </a:pPr>
            <a:r>
              <a:rPr lang="en-US" dirty="0" smtClean="0">
                <a:solidFill>
                  <a:schemeClr val="accent4"/>
                </a:solidFill>
              </a:rPr>
              <a:t>Prevent </a:t>
            </a:r>
            <a:r>
              <a:rPr lang="en-US" dirty="0">
                <a:solidFill>
                  <a:schemeClr val="accent4"/>
                </a:solidFill>
              </a:rPr>
              <a:t>disease progression</a:t>
            </a:r>
            <a:endParaRPr lang="da-DK" dirty="0">
              <a:solidFill>
                <a:schemeClr val="accent4"/>
              </a:solidFill>
            </a:endParaRPr>
          </a:p>
          <a:p>
            <a:pPr>
              <a:buClr>
                <a:srgbClr val="00FF00"/>
              </a:buClr>
              <a:buSzPct val="100000"/>
              <a:buFont typeface="Wingdings" charset="2"/>
              <a:buChar char="§"/>
            </a:pPr>
            <a:r>
              <a:rPr lang="en-US" dirty="0" smtClean="0">
                <a:solidFill>
                  <a:schemeClr val="accent4"/>
                </a:solidFill>
              </a:rPr>
              <a:t>Prevent </a:t>
            </a:r>
            <a:r>
              <a:rPr lang="en-US" dirty="0">
                <a:solidFill>
                  <a:schemeClr val="accent4"/>
                </a:solidFill>
              </a:rPr>
              <a:t>and treat </a:t>
            </a:r>
            <a:r>
              <a:rPr lang="en-US" dirty="0" smtClean="0">
                <a:solidFill>
                  <a:schemeClr val="accent4"/>
                </a:solidFill>
              </a:rPr>
              <a:t>exacerbations</a:t>
            </a:r>
            <a:endParaRPr lang="da-DK" dirty="0">
              <a:solidFill>
                <a:schemeClr val="accent4"/>
              </a:solidFill>
            </a:endParaRPr>
          </a:p>
          <a:p>
            <a:pPr>
              <a:buClr>
                <a:srgbClr val="00FF00"/>
              </a:buClr>
              <a:buSzPct val="100000"/>
              <a:buFont typeface="Wingdings" charset="2"/>
              <a:buChar char="§"/>
            </a:pPr>
            <a:r>
              <a:rPr lang="en-US" dirty="0" smtClean="0">
                <a:solidFill>
                  <a:schemeClr val="accent4"/>
                </a:solidFill>
              </a:rPr>
              <a:t>Reduce </a:t>
            </a:r>
            <a:r>
              <a:rPr lang="en-US" dirty="0">
                <a:solidFill>
                  <a:schemeClr val="accent4"/>
                </a:solidFill>
              </a:rPr>
              <a:t>mortality</a:t>
            </a:r>
            <a:endParaRPr lang="da-DK" dirty="0">
              <a:solidFill>
                <a:schemeClr val="accent4"/>
              </a:solidFill>
            </a:endParaRPr>
          </a:p>
          <a:p>
            <a:endParaRPr lang="da-DK" dirty="0">
              <a:solidFill>
                <a:schemeClr val="accent4"/>
              </a:solidFill>
            </a:endParaRPr>
          </a:p>
        </p:txBody>
      </p:sp>
      <p:grpSp>
        <p:nvGrpSpPr>
          <p:cNvPr id="2" name="Group 10"/>
          <p:cNvGrpSpPr/>
          <p:nvPr/>
        </p:nvGrpSpPr>
        <p:grpSpPr>
          <a:xfrm>
            <a:off x="6931990" y="1827068"/>
            <a:ext cx="2050783" cy="3474140"/>
            <a:chOff x="6931990" y="1814379"/>
            <a:chExt cx="2050783" cy="3474140"/>
          </a:xfrm>
        </p:grpSpPr>
        <p:sp>
          <p:nvSpPr>
            <p:cNvPr id="4" name="Højre klammeparentes 3"/>
            <p:cNvSpPr/>
            <p:nvPr/>
          </p:nvSpPr>
          <p:spPr>
            <a:xfrm>
              <a:off x="6931990" y="1814379"/>
              <a:ext cx="307010" cy="1437545"/>
            </a:xfrm>
            <a:prstGeom prst="rightBrace">
              <a:avLst/>
            </a:prstGeom>
            <a:noFill/>
            <a:ln w="38100" cmpd="sng">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5" name="Højre klammeparentes 4"/>
            <p:cNvSpPr/>
            <p:nvPr/>
          </p:nvSpPr>
          <p:spPr>
            <a:xfrm>
              <a:off x="6931990" y="3850974"/>
              <a:ext cx="307010" cy="1437545"/>
            </a:xfrm>
            <a:prstGeom prst="rightBrace">
              <a:avLst/>
            </a:prstGeom>
            <a:noFill/>
            <a:ln w="38100" cmpd="sng">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6" name="Tekstfelt 5"/>
            <p:cNvSpPr txBox="1"/>
            <p:nvPr/>
          </p:nvSpPr>
          <p:spPr>
            <a:xfrm>
              <a:off x="7323344" y="2065593"/>
              <a:ext cx="1659429" cy="954107"/>
            </a:xfrm>
            <a:prstGeom prst="rect">
              <a:avLst/>
            </a:prstGeom>
            <a:noFill/>
          </p:spPr>
          <p:txBody>
            <a:bodyPr wrap="none" rtlCol="0">
              <a:spAutoFit/>
            </a:bodyPr>
            <a:lstStyle/>
            <a:p>
              <a:r>
                <a:rPr lang="da-DK" sz="2800" dirty="0" err="1" smtClean="0">
                  <a:solidFill>
                    <a:srgbClr val="FF0000"/>
                  </a:solidFill>
                </a:rPr>
                <a:t>Reduce</a:t>
              </a:r>
              <a:endParaRPr lang="da-DK" sz="2800" dirty="0" smtClean="0">
                <a:solidFill>
                  <a:srgbClr val="FF0000"/>
                </a:solidFill>
              </a:endParaRPr>
            </a:p>
            <a:p>
              <a:r>
                <a:rPr lang="da-DK" sz="2800" dirty="0" smtClean="0">
                  <a:solidFill>
                    <a:srgbClr val="FF0000"/>
                  </a:solidFill>
                </a:rPr>
                <a:t>symptoms</a:t>
              </a:r>
              <a:endParaRPr lang="da-DK" sz="2800" dirty="0">
                <a:solidFill>
                  <a:srgbClr val="FF0000"/>
                </a:solidFill>
              </a:endParaRPr>
            </a:p>
          </p:txBody>
        </p:sp>
        <p:sp>
          <p:nvSpPr>
            <p:cNvPr id="7" name="Tekstfelt 6"/>
            <p:cNvSpPr txBox="1"/>
            <p:nvPr/>
          </p:nvSpPr>
          <p:spPr>
            <a:xfrm>
              <a:off x="7340691" y="4088231"/>
              <a:ext cx="1258678" cy="954107"/>
            </a:xfrm>
            <a:prstGeom prst="rect">
              <a:avLst/>
            </a:prstGeom>
            <a:noFill/>
          </p:spPr>
          <p:txBody>
            <a:bodyPr wrap="none" rtlCol="0">
              <a:spAutoFit/>
            </a:bodyPr>
            <a:lstStyle/>
            <a:p>
              <a:r>
                <a:rPr lang="da-DK" sz="2800" dirty="0" err="1" smtClean="0">
                  <a:solidFill>
                    <a:srgbClr val="FF0000"/>
                  </a:solidFill>
                </a:rPr>
                <a:t>Reduce</a:t>
              </a:r>
              <a:endParaRPr lang="da-DK" sz="2800" dirty="0" smtClean="0">
                <a:solidFill>
                  <a:srgbClr val="FF0000"/>
                </a:solidFill>
              </a:endParaRPr>
            </a:p>
            <a:p>
              <a:r>
                <a:rPr lang="da-DK" sz="2800" dirty="0" err="1" smtClean="0">
                  <a:solidFill>
                    <a:srgbClr val="FF0000"/>
                  </a:solidFill>
                </a:rPr>
                <a:t>risk</a:t>
              </a:r>
              <a:endParaRPr lang="da-DK" sz="2800" dirty="0">
                <a:solidFill>
                  <a:srgbClr val="FF0000"/>
                </a:solidFill>
              </a:endParaRPr>
            </a:p>
          </p:txBody>
        </p:sp>
      </p:grpSp>
      <p:sp>
        <p:nvSpPr>
          <p:cNvPr id="11" name="Rectangle 5"/>
          <p:cNvSpPr/>
          <p:nvPr/>
        </p:nvSpPr>
        <p:spPr>
          <a:xfrm>
            <a:off x="1475656" y="-27384"/>
            <a:ext cx="7056784" cy="1200329"/>
          </a:xfrm>
          <a:prstGeom prst="rect">
            <a:avLst/>
          </a:prstGeom>
        </p:spPr>
        <p:txBody>
          <a:bodyPr wrap="square">
            <a:spAutoFit/>
          </a:bodyPr>
          <a:lstStyle/>
          <a:p>
            <a:r>
              <a:rPr lang="en-US" sz="3600" dirty="0" smtClean="0">
                <a:solidFill>
                  <a:schemeClr val="accent4"/>
                </a:solidFill>
                <a:latin typeface="Tahoma" charset="0"/>
              </a:rPr>
              <a:t/>
            </a:r>
            <a:br>
              <a:rPr lang="en-US" sz="3600" dirty="0" smtClean="0">
                <a:solidFill>
                  <a:schemeClr val="accent4"/>
                </a:solidFill>
                <a:latin typeface="Tahoma" charset="0"/>
              </a:rPr>
            </a:br>
            <a:r>
              <a:rPr lang="en-US" sz="3600" dirty="0" smtClean="0">
                <a:solidFill>
                  <a:schemeClr val="accent4"/>
                </a:solidFill>
                <a:latin typeface="Tahoma" pitchFamily="34" charset="0"/>
                <a:ea typeface="ＭＳ Ｐゴシック" pitchFamily="34" charset="-128"/>
              </a:rPr>
              <a:t>Goals of therapy for stable COPD</a:t>
            </a:r>
            <a:endParaRPr lang="en-US" sz="3600" dirty="0">
              <a:solidFill>
                <a:schemeClr val="accent4"/>
              </a:solidFill>
            </a:endParaRPr>
          </a:p>
        </p:txBody>
      </p:sp>
      <p:pic>
        <p:nvPicPr>
          <p:cNvPr id="13" name="Picture 7" descr="GOLD2-vk"/>
          <p:cNvPicPr>
            <a:picLocks noChangeAspect="1" noChangeArrowheads="1"/>
          </p:cNvPicPr>
          <p:nvPr/>
        </p:nvPicPr>
        <p:blipFill>
          <a:blip r:embed="rId4"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p14="http://schemas.microsoft.com/office/powerpoint/2010/main" xmlns="" val="388012901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Grp="1" noChangeArrowheads="1"/>
          </p:cNvSpPr>
          <p:nvPr>
            <p:ph type="body" idx="1"/>
          </p:nvPr>
        </p:nvSpPr>
        <p:spPr>
          <a:xfrm>
            <a:off x="1162744" y="1340768"/>
            <a:ext cx="7729736" cy="3743325"/>
          </a:xfrm>
        </p:spPr>
        <p:txBody>
          <a:bodyPr/>
          <a:lstStyle/>
          <a:p>
            <a:pPr eaLnBrk="1" hangingPunct="1">
              <a:spcBef>
                <a:spcPct val="50000"/>
              </a:spcBef>
              <a:buClr>
                <a:srgbClr val="A5FF4B"/>
              </a:buClr>
              <a:buFont typeface="Monotype Sorts" pitchFamily="2" charset="2"/>
              <a:buChar char="n"/>
              <a:defRPr/>
            </a:pPr>
            <a:r>
              <a:rPr lang="en-US" sz="3800" dirty="0" smtClean="0">
                <a:solidFill>
                  <a:schemeClr val="accent4"/>
                </a:solidFill>
                <a:latin typeface="Tahoma" pitchFamily="34" charset="0"/>
                <a:ea typeface="+mn-ea"/>
                <a:cs typeface="+mn-cs"/>
              </a:rPr>
              <a:t>Avoidance of risk factors</a:t>
            </a:r>
          </a:p>
          <a:p>
            <a:pPr eaLnBrk="1" hangingPunct="1">
              <a:spcBef>
                <a:spcPct val="50000"/>
              </a:spcBef>
              <a:buClr>
                <a:srgbClr val="A5FF4B"/>
              </a:buClr>
              <a:buFont typeface="Monotype Sorts" pitchFamily="2" charset="2"/>
              <a:buNone/>
              <a:defRPr/>
            </a:pPr>
            <a:r>
              <a:rPr lang="en-US" sz="3800" dirty="0" smtClean="0">
                <a:solidFill>
                  <a:schemeClr val="accent4"/>
                </a:solidFill>
                <a:latin typeface="Tahoma" pitchFamily="34" charset="0"/>
                <a:ea typeface="+mn-ea"/>
                <a:cs typeface="+mn-cs"/>
              </a:rPr>
              <a:t>	- </a:t>
            </a:r>
            <a:r>
              <a:rPr lang="en-US" sz="3200" dirty="0" smtClean="0">
                <a:solidFill>
                  <a:schemeClr val="accent4"/>
                </a:solidFill>
                <a:latin typeface="Tahoma" pitchFamily="34" charset="0"/>
                <a:ea typeface="+mn-ea"/>
                <a:cs typeface="+mn-cs"/>
              </a:rPr>
              <a:t>smoking cessation</a:t>
            </a:r>
          </a:p>
          <a:p>
            <a:pPr eaLnBrk="1" hangingPunct="1">
              <a:spcBef>
                <a:spcPct val="50000"/>
              </a:spcBef>
              <a:buClr>
                <a:srgbClr val="A5FF4B"/>
              </a:buClr>
              <a:buFont typeface="Monotype Sorts" pitchFamily="2" charset="2"/>
              <a:buNone/>
              <a:defRPr/>
            </a:pPr>
            <a:r>
              <a:rPr lang="en-US" sz="3200" dirty="0" smtClean="0">
                <a:solidFill>
                  <a:schemeClr val="accent4"/>
                </a:solidFill>
                <a:latin typeface="Tahoma" pitchFamily="34" charset="0"/>
                <a:ea typeface="+mn-ea"/>
                <a:cs typeface="+mn-cs"/>
              </a:rPr>
              <a:t>	- reduction of indoor pollution</a:t>
            </a:r>
          </a:p>
          <a:p>
            <a:pPr eaLnBrk="1" hangingPunct="1">
              <a:lnSpc>
                <a:spcPct val="150000"/>
              </a:lnSpc>
              <a:spcBef>
                <a:spcPct val="50000"/>
              </a:spcBef>
              <a:buClr>
                <a:srgbClr val="A5FF4B"/>
              </a:buClr>
              <a:buFont typeface="Monotype Sorts" pitchFamily="2" charset="2"/>
              <a:buNone/>
              <a:defRPr/>
            </a:pPr>
            <a:r>
              <a:rPr lang="en-US" sz="3200" dirty="0" smtClean="0">
                <a:solidFill>
                  <a:schemeClr val="accent4"/>
                </a:solidFill>
                <a:latin typeface="Tahoma" pitchFamily="34" charset="0"/>
                <a:ea typeface="+mn-ea"/>
                <a:cs typeface="+mn-cs"/>
              </a:rPr>
              <a:t>	- reduction of occupational exposure</a:t>
            </a:r>
          </a:p>
          <a:p>
            <a:pPr eaLnBrk="1" hangingPunct="1">
              <a:lnSpc>
                <a:spcPct val="150000"/>
              </a:lnSpc>
              <a:spcBef>
                <a:spcPct val="50000"/>
              </a:spcBef>
              <a:buClr>
                <a:srgbClr val="A5FF4B"/>
              </a:buClr>
              <a:buFont typeface="Monotype Sorts" pitchFamily="2" charset="2"/>
              <a:buChar char="n"/>
              <a:defRPr/>
            </a:pPr>
            <a:r>
              <a:rPr lang="en-US" sz="3800" dirty="0" smtClean="0">
                <a:solidFill>
                  <a:schemeClr val="accent4"/>
                </a:solidFill>
                <a:latin typeface="Tahoma" pitchFamily="34" charset="0"/>
                <a:ea typeface="+mn-ea"/>
                <a:cs typeface="+mn-cs"/>
              </a:rPr>
              <a:t>Influenza vaccination </a:t>
            </a:r>
            <a:br>
              <a:rPr lang="en-US" sz="3800" dirty="0" smtClean="0">
                <a:solidFill>
                  <a:schemeClr val="accent4"/>
                </a:solidFill>
                <a:latin typeface="Tahoma" pitchFamily="34" charset="0"/>
                <a:ea typeface="+mn-ea"/>
                <a:cs typeface="+mn-cs"/>
              </a:rPr>
            </a:br>
            <a:endParaRPr lang="en-US" sz="3800" dirty="0" smtClean="0">
              <a:solidFill>
                <a:schemeClr val="accent4"/>
              </a:solidFill>
              <a:latin typeface="Tahoma" pitchFamily="34" charset="0"/>
              <a:ea typeface="+mn-ea"/>
              <a:cs typeface="+mn-cs"/>
            </a:endParaRPr>
          </a:p>
        </p:txBody>
      </p:sp>
      <p:sp>
        <p:nvSpPr>
          <p:cNvPr id="7" name="Titel 1"/>
          <p:cNvSpPr>
            <a:spLocks noGrp="1"/>
          </p:cNvSpPr>
          <p:nvPr>
            <p:ph type="title"/>
          </p:nvPr>
        </p:nvSpPr>
        <p:spPr>
          <a:xfrm>
            <a:off x="1219200" y="404664"/>
            <a:ext cx="7924800" cy="712295"/>
          </a:xfrm>
        </p:spPr>
        <p:txBody>
          <a:bodyPr>
            <a:noAutofit/>
          </a:bodyPr>
          <a:lstStyle/>
          <a:p>
            <a:pPr algn="l">
              <a:lnSpc>
                <a:spcPct val="110000"/>
              </a:lnSpc>
            </a:pPr>
            <a:r>
              <a:rPr lang="da-DK" sz="3600" b="0" dirty="0" smtClean="0">
                <a:solidFill>
                  <a:schemeClr val="accent4"/>
                </a:solidFill>
                <a:latin typeface="Tahoma"/>
                <a:cs typeface="Tahoma"/>
              </a:rPr>
              <a:t>Manage Stable COPD:  All Patients</a:t>
            </a:r>
            <a:endParaRPr lang="da-DK" sz="3600" b="0" dirty="0">
              <a:solidFill>
                <a:schemeClr val="accent4"/>
              </a:solidFill>
              <a:latin typeface="Tahoma"/>
              <a:cs typeface="Tahoma"/>
            </a:endParaRPr>
          </a:p>
        </p:txBody>
      </p:sp>
      <p:pic>
        <p:nvPicPr>
          <p:cNvPr id="5"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p14="http://schemas.microsoft.com/office/powerpoint/2010/main" xmlns="" val="2815591117"/>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31776" y="116632"/>
            <a:ext cx="6556648" cy="878759"/>
          </a:xfrm>
        </p:spPr>
        <p:txBody>
          <a:bodyPr>
            <a:noAutofit/>
          </a:bodyPr>
          <a:lstStyle/>
          <a:p>
            <a:pPr algn="l">
              <a:lnSpc>
                <a:spcPct val="110000"/>
              </a:lnSpc>
            </a:pPr>
            <a:r>
              <a:rPr lang="da-DK" sz="3600" b="0" dirty="0" smtClean="0">
                <a:solidFill>
                  <a:schemeClr val="accent2"/>
                </a:solidFill>
                <a:latin typeface="Tahoma"/>
                <a:cs typeface="Tahoma"/>
              </a:rPr>
              <a:t>Manage Stable COPD:  </a:t>
            </a:r>
            <a:br>
              <a:rPr lang="da-DK" sz="3600" b="0" dirty="0" smtClean="0">
                <a:solidFill>
                  <a:schemeClr val="accent2"/>
                </a:solidFill>
                <a:latin typeface="Tahoma"/>
                <a:cs typeface="Tahoma"/>
              </a:rPr>
            </a:br>
            <a:r>
              <a:rPr lang="da-DK" sz="3600" b="0" dirty="0" smtClean="0">
                <a:solidFill>
                  <a:schemeClr val="accent2"/>
                </a:solidFill>
                <a:latin typeface="Tahoma"/>
                <a:cs typeface="Tahoma"/>
              </a:rPr>
              <a:t>Non-pharmacologic</a:t>
            </a:r>
            <a:endParaRPr lang="da-DK" sz="3600" b="0" dirty="0">
              <a:solidFill>
                <a:schemeClr val="accent2"/>
              </a:solidFill>
              <a:latin typeface="Tahoma"/>
              <a:cs typeface="Tahoma"/>
            </a:endParaRPr>
          </a:p>
        </p:txBody>
      </p:sp>
      <p:graphicFrame>
        <p:nvGraphicFramePr>
          <p:cNvPr id="3" name="Tabel 2"/>
          <p:cNvGraphicFramePr>
            <a:graphicFrameLocks noGrp="1"/>
          </p:cNvGraphicFramePr>
          <p:nvPr>
            <p:extLst>
              <p:ext uri="{D42A27DB-BD31-4B8C-83A1-F6EECF244321}">
                <p14:modId xmlns:p14="http://schemas.microsoft.com/office/powerpoint/2010/main" xmlns="" val="2590408216"/>
              </p:ext>
            </p:extLst>
          </p:nvPr>
        </p:nvGraphicFramePr>
        <p:xfrm>
          <a:off x="392202" y="1628800"/>
          <a:ext cx="8751798" cy="4267198"/>
        </p:xfrm>
        <a:graphic>
          <a:graphicData uri="http://schemas.openxmlformats.org/drawingml/2006/table">
            <a:tbl>
              <a:tblPr firstRow="1" bandRow="1">
                <a:tableStyleId>{21E4AEA4-8DFA-4A89-87EB-49C32662AFE0}</a:tableStyleId>
              </a:tblPr>
              <a:tblGrid>
                <a:gridCol w="988735"/>
                <a:gridCol w="2794371"/>
                <a:gridCol w="2585598"/>
                <a:gridCol w="2383094"/>
              </a:tblGrid>
              <a:tr h="949727">
                <a:tc>
                  <a:txBody>
                    <a:bodyPr/>
                    <a:lstStyle/>
                    <a:p>
                      <a:pPr algn="ctr"/>
                      <a:r>
                        <a:rPr lang="da-DK" sz="1800" dirty="0" smtClean="0"/>
                        <a:t>Patient</a:t>
                      </a:r>
                      <a:endParaRPr lang="da-DK" sz="1800" dirty="0">
                        <a:solidFill>
                          <a:schemeClr val="tx1"/>
                        </a:solidFill>
                        <a:latin typeface="+mn-lt"/>
                        <a:cs typeface="Times New Roman"/>
                      </a:endParaRPr>
                    </a:p>
                  </a:txBody>
                  <a:tcPr/>
                </a:tc>
                <a:tc>
                  <a:txBody>
                    <a:bodyPr/>
                    <a:lstStyle/>
                    <a:p>
                      <a:pPr algn="ctr"/>
                      <a:r>
                        <a:rPr lang="da-DK" sz="1800" dirty="0" err="1" smtClean="0"/>
                        <a:t>Essential</a:t>
                      </a:r>
                      <a:endParaRPr lang="da-DK" sz="1800" dirty="0">
                        <a:solidFill>
                          <a:schemeClr val="tx1"/>
                        </a:solidFill>
                        <a:latin typeface="+mn-lt"/>
                        <a:cs typeface="Times New Roman"/>
                      </a:endParaRPr>
                    </a:p>
                  </a:txBody>
                  <a:tcPr/>
                </a:tc>
                <a:tc>
                  <a:txBody>
                    <a:bodyPr/>
                    <a:lstStyle/>
                    <a:p>
                      <a:pPr algn="ctr"/>
                      <a:r>
                        <a:rPr lang="da-DK" sz="1800" dirty="0" err="1" smtClean="0"/>
                        <a:t>Recommended</a:t>
                      </a:r>
                      <a:endParaRPr lang="da-DK" sz="1800" dirty="0">
                        <a:solidFill>
                          <a:schemeClr val="tx1"/>
                        </a:solidFill>
                        <a:latin typeface="+mn-lt"/>
                        <a:cs typeface="Times New Roman"/>
                      </a:endParaRPr>
                    </a:p>
                  </a:txBody>
                  <a:tcPr/>
                </a:tc>
                <a:tc>
                  <a:txBody>
                    <a:bodyPr/>
                    <a:lstStyle/>
                    <a:p>
                      <a:pPr algn="ctr"/>
                      <a:r>
                        <a:rPr lang="da-DK" sz="1800" dirty="0" err="1" smtClean="0"/>
                        <a:t>Depending</a:t>
                      </a:r>
                      <a:r>
                        <a:rPr lang="da-DK" sz="1800" dirty="0" smtClean="0"/>
                        <a:t> on </a:t>
                      </a:r>
                      <a:r>
                        <a:rPr lang="da-DK" sz="1800" dirty="0" err="1" smtClean="0"/>
                        <a:t>local</a:t>
                      </a:r>
                      <a:r>
                        <a:rPr lang="da-DK" sz="1800" dirty="0" smtClean="0"/>
                        <a:t> guidelines</a:t>
                      </a:r>
                      <a:endParaRPr lang="da-DK" sz="1800" dirty="0">
                        <a:solidFill>
                          <a:schemeClr val="tx1"/>
                        </a:solidFill>
                        <a:latin typeface="+mn-lt"/>
                        <a:cs typeface="Times New Roman"/>
                      </a:endParaRPr>
                    </a:p>
                  </a:txBody>
                  <a:tcPr/>
                </a:tc>
              </a:tr>
              <a:tr h="1589852">
                <a:tc>
                  <a:txBody>
                    <a:bodyPr/>
                    <a:lstStyle/>
                    <a:p>
                      <a:pPr algn="ctr"/>
                      <a:r>
                        <a:rPr lang="da-DK" sz="1800" dirty="0" smtClean="0"/>
                        <a:t>A</a:t>
                      </a:r>
                      <a:endParaRPr lang="da-DK" sz="1800" dirty="0">
                        <a:solidFill>
                          <a:schemeClr val="tx1"/>
                        </a:solidFill>
                        <a:latin typeface="+mn-lt"/>
                        <a:cs typeface="Times New Roman"/>
                      </a:endParaRPr>
                    </a:p>
                  </a:txBody>
                  <a:tcPr anchor="ctr"/>
                </a:tc>
                <a:tc>
                  <a:txBody>
                    <a:bodyPr/>
                    <a:lstStyle/>
                    <a:p>
                      <a:pPr algn="ctr"/>
                      <a:r>
                        <a:rPr lang="da-DK" sz="1800" dirty="0" smtClean="0"/>
                        <a:t>Smoking </a:t>
                      </a:r>
                      <a:r>
                        <a:rPr lang="da-DK" sz="1800" dirty="0" err="1" smtClean="0"/>
                        <a:t>cessation</a:t>
                      </a:r>
                      <a:r>
                        <a:rPr lang="da-DK" sz="1800" dirty="0" smtClean="0"/>
                        <a:t> (</a:t>
                      </a:r>
                      <a:r>
                        <a:rPr lang="da-DK" sz="1800" dirty="0" err="1" smtClean="0"/>
                        <a:t>can</a:t>
                      </a:r>
                      <a:r>
                        <a:rPr lang="da-DK" sz="1800" dirty="0" smtClean="0"/>
                        <a:t> </a:t>
                      </a:r>
                      <a:r>
                        <a:rPr lang="da-DK" sz="1800" dirty="0" err="1" smtClean="0"/>
                        <a:t>include</a:t>
                      </a:r>
                      <a:r>
                        <a:rPr lang="da-DK" sz="1800" baseline="0" dirty="0" smtClean="0"/>
                        <a:t> </a:t>
                      </a:r>
                      <a:r>
                        <a:rPr lang="da-DK" sz="1800" baseline="0" dirty="0" err="1" smtClean="0"/>
                        <a:t>pharmacologic</a:t>
                      </a:r>
                      <a:r>
                        <a:rPr lang="da-DK" sz="1800" baseline="0" dirty="0" smtClean="0"/>
                        <a:t> </a:t>
                      </a:r>
                      <a:r>
                        <a:rPr lang="da-DK" sz="1800" baseline="0" dirty="0" err="1" smtClean="0"/>
                        <a:t>treatment</a:t>
                      </a:r>
                      <a:r>
                        <a:rPr lang="da-DK" sz="1800" baseline="0" dirty="0" smtClean="0"/>
                        <a:t>)</a:t>
                      </a:r>
                      <a:endParaRPr lang="da-DK" sz="1800" dirty="0">
                        <a:solidFill>
                          <a:schemeClr val="tx1"/>
                        </a:solidFill>
                        <a:latin typeface="+mn-lt"/>
                        <a:cs typeface="Times New Roman"/>
                      </a:endParaRPr>
                    </a:p>
                  </a:txBody>
                  <a:tcPr anchor="ctr"/>
                </a:tc>
                <a:tc>
                  <a:txBody>
                    <a:bodyPr/>
                    <a:lstStyle/>
                    <a:p>
                      <a:pPr algn="ctr"/>
                      <a:r>
                        <a:rPr lang="da-DK" sz="1800" dirty="0" err="1" smtClean="0"/>
                        <a:t>Physical</a:t>
                      </a:r>
                      <a:r>
                        <a:rPr lang="da-DK" sz="1800" dirty="0" smtClean="0"/>
                        <a:t> </a:t>
                      </a:r>
                      <a:r>
                        <a:rPr lang="da-DK" sz="1800" dirty="0" err="1" smtClean="0"/>
                        <a:t>activity</a:t>
                      </a:r>
                      <a:endParaRPr lang="da-DK" sz="1800" baseline="0" dirty="0" smtClean="0">
                        <a:solidFill>
                          <a:schemeClr val="tx1"/>
                        </a:solidFill>
                        <a:latin typeface="+mn-lt"/>
                        <a:cs typeface="Times New Roman"/>
                      </a:endParaRPr>
                    </a:p>
                  </a:txBody>
                  <a:tcPr anchor="ctr"/>
                </a:tc>
                <a:tc>
                  <a:txBody>
                    <a:bodyPr/>
                    <a:lstStyle/>
                    <a:p>
                      <a:pPr algn="ctr"/>
                      <a:r>
                        <a:rPr lang="da-DK" sz="1800" dirty="0" err="1" smtClean="0"/>
                        <a:t>Flu</a:t>
                      </a:r>
                      <a:r>
                        <a:rPr lang="da-DK" sz="1800" dirty="0" smtClean="0"/>
                        <a:t> vaccination</a:t>
                      </a:r>
                    </a:p>
                    <a:p>
                      <a:pPr algn="ctr"/>
                      <a:r>
                        <a:rPr lang="da-DK" sz="1800" dirty="0" err="1" smtClean="0"/>
                        <a:t>Pneumococcal</a:t>
                      </a:r>
                      <a:r>
                        <a:rPr lang="da-DK" sz="1800" dirty="0" smtClean="0"/>
                        <a:t> vaccination</a:t>
                      </a:r>
                      <a:endParaRPr lang="da-DK" sz="1800" dirty="0">
                        <a:solidFill>
                          <a:schemeClr val="tx1"/>
                        </a:solidFill>
                        <a:latin typeface="+mn-lt"/>
                        <a:cs typeface="Times New Roman"/>
                      </a:endParaRPr>
                    </a:p>
                  </a:txBody>
                  <a:tcPr anchor="ctr"/>
                </a:tc>
              </a:tr>
              <a:tr h="1727619">
                <a:tc>
                  <a:txBody>
                    <a:bodyPr/>
                    <a:lstStyle/>
                    <a:p>
                      <a:pPr algn="ctr"/>
                      <a:r>
                        <a:rPr lang="da-DK" sz="1800" dirty="0" smtClean="0"/>
                        <a:t>B,</a:t>
                      </a:r>
                      <a:r>
                        <a:rPr lang="da-DK" sz="1800" baseline="0" dirty="0" smtClean="0"/>
                        <a:t> C, D</a:t>
                      </a:r>
                      <a:endParaRPr lang="da-DK" sz="1800" dirty="0">
                        <a:solidFill>
                          <a:schemeClr val="tx1"/>
                        </a:solidFill>
                        <a:latin typeface="+mn-lt"/>
                        <a:cs typeface="Times New Roman"/>
                      </a:endParaRPr>
                    </a:p>
                  </a:txBody>
                  <a:tcPr anchor="ctr"/>
                </a:tc>
                <a:tc>
                  <a:txBody>
                    <a:bodyPr/>
                    <a:lstStyle/>
                    <a:p>
                      <a:pPr algn="ctr"/>
                      <a:r>
                        <a:rPr lang="da-DK" sz="1800" dirty="0" smtClean="0"/>
                        <a:t>Smoking </a:t>
                      </a:r>
                      <a:r>
                        <a:rPr lang="da-DK" sz="1800" dirty="0" err="1" smtClean="0"/>
                        <a:t>cessation</a:t>
                      </a:r>
                      <a:r>
                        <a:rPr lang="da-DK" sz="1800" dirty="0" smtClean="0"/>
                        <a:t> (</a:t>
                      </a:r>
                      <a:r>
                        <a:rPr lang="da-DK" sz="1800" dirty="0" err="1" smtClean="0"/>
                        <a:t>can</a:t>
                      </a:r>
                      <a:r>
                        <a:rPr lang="da-DK" sz="1800" dirty="0" smtClean="0"/>
                        <a:t> </a:t>
                      </a:r>
                      <a:r>
                        <a:rPr lang="da-DK" sz="1800" dirty="0" err="1" smtClean="0"/>
                        <a:t>include</a:t>
                      </a:r>
                      <a:r>
                        <a:rPr lang="da-DK" sz="1800" baseline="0" dirty="0" smtClean="0"/>
                        <a:t> </a:t>
                      </a:r>
                      <a:r>
                        <a:rPr lang="da-DK" sz="1800" baseline="0" dirty="0" err="1" smtClean="0"/>
                        <a:t>pharmacologic</a:t>
                      </a:r>
                      <a:r>
                        <a:rPr lang="da-DK" sz="1800" baseline="0" dirty="0" smtClean="0"/>
                        <a:t> </a:t>
                      </a:r>
                      <a:r>
                        <a:rPr lang="da-DK" sz="1800" baseline="0" dirty="0" err="1" smtClean="0"/>
                        <a:t>treatment</a:t>
                      </a:r>
                      <a:r>
                        <a:rPr lang="da-DK" sz="1800" baseline="0" dirty="0" smtClean="0"/>
                        <a:t>)</a:t>
                      </a:r>
                    </a:p>
                    <a:p>
                      <a:pPr algn="ctr"/>
                      <a:r>
                        <a:rPr lang="da-DK" sz="1800" baseline="0" dirty="0" err="1" smtClean="0"/>
                        <a:t>Pulmonary</a:t>
                      </a:r>
                      <a:r>
                        <a:rPr lang="da-DK" sz="1800" baseline="0" dirty="0" smtClean="0"/>
                        <a:t> rehabilitation</a:t>
                      </a:r>
                      <a:endParaRPr lang="da-DK" sz="1800" dirty="0">
                        <a:solidFill>
                          <a:schemeClr val="tx1"/>
                        </a:solidFill>
                        <a:latin typeface="+mn-lt"/>
                        <a:cs typeface="Times New Roman"/>
                      </a:endParaRPr>
                    </a:p>
                  </a:txBody>
                  <a:tcPr anchor="ctr"/>
                </a:tc>
                <a:tc>
                  <a:txBody>
                    <a:bodyPr/>
                    <a:lstStyle/>
                    <a:p>
                      <a:pPr algn="ctr"/>
                      <a:r>
                        <a:rPr lang="da-DK" sz="1800" dirty="0" err="1" smtClean="0"/>
                        <a:t>Physical</a:t>
                      </a:r>
                      <a:r>
                        <a:rPr lang="da-DK" sz="1800" dirty="0" smtClean="0"/>
                        <a:t> </a:t>
                      </a:r>
                      <a:r>
                        <a:rPr lang="da-DK" sz="1800" dirty="0" err="1" smtClean="0"/>
                        <a:t>activity</a:t>
                      </a:r>
                      <a:endParaRPr lang="da-DK" sz="1800" baseline="0" dirty="0" smtClean="0">
                        <a:solidFill>
                          <a:schemeClr val="tx1"/>
                        </a:solidFill>
                        <a:latin typeface="+mn-lt"/>
                        <a:cs typeface="Times New Roman"/>
                      </a:endParaRPr>
                    </a:p>
                  </a:txBody>
                  <a:tcPr anchor="ctr"/>
                </a:tc>
                <a:tc>
                  <a:txBody>
                    <a:bodyPr/>
                    <a:lstStyle/>
                    <a:p>
                      <a:pPr algn="ctr"/>
                      <a:r>
                        <a:rPr lang="da-DK" sz="1800" dirty="0" err="1" smtClean="0"/>
                        <a:t>Flu</a:t>
                      </a:r>
                      <a:r>
                        <a:rPr lang="da-DK" sz="1800" dirty="0" smtClean="0"/>
                        <a:t> vaccination</a:t>
                      </a:r>
                    </a:p>
                    <a:p>
                      <a:pPr algn="ctr"/>
                      <a:r>
                        <a:rPr lang="da-DK" sz="1800" dirty="0" err="1" smtClean="0"/>
                        <a:t>Pneumococcal</a:t>
                      </a:r>
                      <a:r>
                        <a:rPr lang="da-DK" sz="1800" dirty="0" smtClean="0"/>
                        <a:t> vaccination</a:t>
                      </a:r>
                      <a:endParaRPr lang="da-DK" sz="1800" dirty="0">
                        <a:solidFill>
                          <a:schemeClr val="tx1"/>
                        </a:solidFill>
                        <a:latin typeface="+mn-lt"/>
                        <a:cs typeface="Times New Roman"/>
                      </a:endParaRPr>
                    </a:p>
                  </a:txBody>
                  <a:tcPr anchor="ctr"/>
                </a:tc>
              </a:tr>
            </a:tbl>
          </a:graphicData>
        </a:graphic>
      </p:graphicFrame>
      <p:sp>
        <p:nvSpPr>
          <p:cNvPr id="4" name="Line 4"/>
          <p:cNvSpPr>
            <a:spLocks noChangeShapeType="1"/>
          </p:cNvSpPr>
          <p:nvPr/>
        </p:nvSpPr>
        <p:spPr bwMode="auto">
          <a:xfrm>
            <a:off x="430213" y="1460500"/>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pPr>
              <a:defRPr/>
            </a:pPr>
            <a:endParaRPr lang="en-US">
              <a:cs typeface="+mn-cs"/>
            </a:endParaRPr>
          </a:p>
        </p:txBody>
      </p:sp>
      <p:pic>
        <p:nvPicPr>
          <p:cNvPr id="5"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p14="http://schemas.microsoft.com/office/powerpoint/2010/main" xmlns="" val="283541328"/>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1687760" y="188640"/>
            <a:ext cx="7924800" cy="972344"/>
          </a:xfrm>
        </p:spPr>
        <p:txBody>
          <a:bodyPr>
            <a:noAutofit/>
          </a:bodyPr>
          <a:lstStyle/>
          <a:p>
            <a:r>
              <a:rPr lang="da-DK" sz="3600" b="0" dirty="0" smtClean="0">
                <a:solidFill>
                  <a:schemeClr val="tx1">
                    <a:lumMod val="75000"/>
                  </a:schemeClr>
                </a:solidFill>
                <a:latin typeface="Tahoma"/>
                <a:cs typeface="Tahoma"/>
              </a:rPr>
              <a:t>Manage Stable COPD:  </a:t>
            </a:r>
            <a:br>
              <a:rPr lang="da-DK" sz="3600" b="0" dirty="0" smtClean="0">
                <a:solidFill>
                  <a:schemeClr val="tx1">
                    <a:lumMod val="75000"/>
                  </a:schemeClr>
                </a:solidFill>
                <a:latin typeface="Tahoma"/>
                <a:cs typeface="Tahoma"/>
              </a:rPr>
            </a:br>
            <a:r>
              <a:rPr lang="da-DK" sz="3600" b="0" dirty="0" smtClean="0">
                <a:solidFill>
                  <a:schemeClr val="tx1">
                    <a:lumMod val="75000"/>
                  </a:schemeClr>
                </a:solidFill>
                <a:latin typeface="Tahoma"/>
                <a:cs typeface="Tahoma"/>
              </a:rPr>
              <a:t>Pharmacologic Therapy</a:t>
            </a:r>
            <a:endParaRPr lang="da-DK" sz="2400" i="1" dirty="0">
              <a:solidFill>
                <a:schemeClr val="tx1">
                  <a:lumMod val="75000"/>
                </a:schemeClr>
              </a:solidFill>
              <a:latin typeface="Tahoma"/>
              <a:cs typeface="Tahoma"/>
            </a:endParaRPr>
          </a:p>
        </p:txBody>
      </p:sp>
      <p:sp>
        <p:nvSpPr>
          <p:cNvPr id="4" name="Line 4"/>
          <p:cNvSpPr>
            <a:spLocks noChangeShapeType="1"/>
          </p:cNvSpPr>
          <p:nvPr/>
        </p:nvSpPr>
        <p:spPr bwMode="auto">
          <a:xfrm>
            <a:off x="430213" y="1460500"/>
            <a:ext cx="8372475" cy="0"/>
          </a:xfrm>
          <a:prstGeom prst="line">
            <a:avLst/>
          </a:prstGeom>
          <a:noFill/>
          <a:ln w="28575">
            <a:solidFill>
              <a:srgbClr val="F4C600"/>
            </a:solidFill>
            <a:round/>
            <a:headEnd/>
            <a:tailEnd/>
          </a:ln>
          <a:effectLst>
            <a:outerShdw blurRad="63500" dist="17961" dir="2700000" algn="ctr" rotWithShape="0">
              <a:srgbClr val="000000">
                <a:alpha val="74998"/>
              </a:srgbClr>
            </a:outerShdw>
          </a:effectLst>
          <a:extLst>
            <a:ext uri="{909E8E84-426E-40dd-AFC4-6F175D3DCCD1}">
              <a14:hiddenFill xmlns:mc="http://schemas.openxmlformats.org/markup-compatibility/2006" xmlns:mv="urn:schemas-microsoft-com:mac:vml" xmlns:a14="http://schemas.microsoft.com/office/drawing/2010/main" xmlns="">
                <a:noFill/>
              </a14:hiddenFill>
            </a:ext>
          </a:extLst>
        </p:spPr>
        <p:txBody>
          <a:bodyPr wrap="none" anchor="ctr"/>
          <a:lstStyle/>
          <a:p>
            <a:pPr>
              <a:defRPr/>
            </a:pPr>
            <a:endParaRPr lang="en-US">
              <a:cs typeface="+mn-cs"/>
            </a:endParaRPr>
          </a:p>
        </p:txBody>
      </p:sp>
      <p:graphicFrame>
        <p:nvGraphicFramePr>
          <p:cNvPr id="6" name="Tabel 3"/>
          <p:cNvGraphicFramePr>
            <a:graphicFrameLocks noGrp="1"/>
          </p:cNvGraphicFramePr>
          <p:nvPr>
            <p:extLst>
              <p:ext uri="{D42A27DB-BD31-4B8C-83A1-F6EECF244321}">
                <p14:modId xmlns:p14="http://schemas.microsoft.com/office/powerpoint/2010/main" xmlns="" val="2078477728"/>
              </p:ext>
            </p:extLst>
          </p:nvPr>
        </p:nvGraphicFramePr>
        <p:xfrm>
          <a:off x="228601" y="1517705"/>
          <a:ext cx="8762999" cy="5151655"/>
        </p:xfrm>
        <a:graphic>
          <a:graphicData uri="http://schemas.openxmlformats.org/drawingml/2006/table">
            <a:tbl>
              <a:tblPr firstRow="1" bandRow="1">
                <a:tableStyleId>{21E4AEA4-8DFA-4A89-87EB-49C32662AFE0}</a:tableStyleId>
              </a:tblPr>
              <a:tblGrid>
                <a:gridCol w="990599"/>
                <a:gridCol w="1752600"/>
                <a:gridCol w="3200400"/>
                <a:gridCol w="228600"/>
                <a:gridCol w="2590800"/>
              </a:tblGrid>
              <a:tr h="549175">
                <a:tc>
                  <a:txBody>
                    <a:bodyPr/>
                    <a:lstStyle/>
                    <a:p>
                      <a:pPr algn="ctr"/>
                      <a:r>
                        <a:rPr lang="da-DK" sz="1600" dirty="0" smtClean="0"/>
                        <a:t>Patient</a:t>
                      </a:r>
                      <a:endParaRPr lang="da-DK" sz="1600" dirty="0">
                        <a:solidFill>
                          <a:schemeClr val="tx1"/>
                        </a:solidFill>
                        <a:latin typeface="+mn-lt"/>
                        <a:cs typeface="Times New Roman"/>
                      </a:endParaRPr>
                    </a:p>
                  </a:txBody>
                  <a:tcPr/>
                </a:tc>
                <a:tc>
                  <a:txBody>
                    <a:bodyPr/>
                    <a:lstStyle/>
                    <a:p>
                      <a:pPr algn="ctr"/>
                      <a:r>
                        <a:rPr lang="da-DK" sz="1600" dirty="0" smtClean="0"/>
                        <a:t>First </a:t>
                      </a:r>
                      <a:r>
                        <a:rPr lang="da-DK" sz="1600" dirty="0" err="1" smtClean="0"/>
                        <a:t>choice</a:t>
                      </a:r>
                      <a:endParaRPr lang="da-DK" sz="1600" dirty="0">
                        <a:solidFill>
                          <a:schemeClr val="tx1"/>
                        </a:solidFill>
                        <a:latin typeface="+mn-lt"/>
                        <a:cs typeface="Times New Roman"/>
                      </a:endParaRPr>
                    </a:p>
                  </a:txBody>
                  <a:tcPr/>
                </a:tc>
                <a:tc>
                  <a:txBody>
                    <a:bodyPr/>
                    <a:lstStyle/>
                    <a:p>
                      <a:pPr algn="ctr"/>
                      <a:r>
                        <a:rPr lang="da-DK" sz="1600" dirty="0" smtClean="0"/>
                        <a:t>Second </a:t>
                      </a:r>
                      <a:r>
                        <a:rPr lang="da-DK" sz="1600" dirty="0" err="1" smtClean="0"/>
                        <a:t>choice</a:t>
                      </a:r>
                      <a:endParaRPr lang="da-DK" sz="1600" dirty="0">
                        <a:solidFill>
                          <a:schemeClr val="tx1"/>
                        </a:solidFill>
                        <a:latin typeface="+mn-lt"/>
                        <a:cs typeface="Times New Roman"/>
                      </a:endParaRPr>
                    </a:p>
                  </a:txBody>
                  <a:tcPr/>
                </a:tc>
                <a:tc>
                  <a:txBody>
                    <a:bodyPr/>
                    <a:lstStyle/>
                    <a:p>
                      <a:pPr algn="ctr"/>
                      <a:endParaRPr lang="da-DK" sz="1600" dirty="0">
                        <a:solidFill>
                          <a:schemeClr val="tx1"/>
                        </a:solidFill>
                        <a:latin typeface="+mn-lt"/>
                        <a:cs typeface="Times New Roman"/>
                      </a:endParaRPr>
                    </a:p>
                  </a:txBody>
                  <a:tcPr>
                    <a:solidFill>
                      <a:schemeClr val="tx2">
                        <a:lumMod val="95000"/>
                        <a:lumOff val="5000"/>
                      </a:schemeClr>
                    </a:solidFill>
                  </a:tcPr>
                </a:tc>
                <a:tc>
                  <a:txBody>
                    <a:bodyPr/>
                    <a:lstStyle/>
                    <a:p>
                      <a:pPr algn="ctr"/>
                      <a:r>
                        <a:rPr lang="da-DK" sz="1600" dirty="0" smtClean="0"/>
                        <a:t>Alternative</a:t>
                      </a:r>
                      <a:r>
                        <a:rPr lang="da-DK" sz="1600" baseline="0" dirty="0" smtClean="0"/>
                        <a:t> </a:t>
                      </a:r>
                      <a:r>
                        <a:rPr lang="da-DK" sz="1600" baseline="0" dirty="0" err="1" smtClean="0"/>
                        <a:t>Choices</a:t>
                      </a:r>
                      <a:endParaRPr lang="da-DK" sz="1600" dirty="0">
                        <a:solidFill>
                          <a:schemeClr val="tx1"/>
                        </a:solidFill>
                        <a:latin typeface="+mn-lt"/>
                        <a:cs typeface="Times New Roman"/>
                      </a:endParaRPr>
                    </a:p>
                  </a:txBody>
                  <a:tcPr/>
                </a:tc>
              </a:tr>
              <a:tr h="822425">
                <a:tc>
                  <a:txBody>
                    <a:bodyPr/>
                    <a:lstStyle/>
                    <a:p>
                      <a:pPr algn="ctr"/>
                      <a:r>
                        <a:rPr lang="da-DK" sz="1600" dirty="0" smtClean="0"/>
                        <a:t>A</a:t>
                      </a:r>
                      <a:endParaRPr lang="da-DK" sz="1600" dirty="0">
                        <a:solidFill>
                          <a:schemeClr val="tx1"/>
                        </a:solidFill>
                        <a:latin typeface="+mn-lt"/>
                        <a:cs typeface="Times New Roman"/>
                      </a:endParaRPr>
                    </a:p>
                  </a:txBody>
                  <a:tcPr anchor="ctr"/>
                </a:tc>
                <a:tc>
                  <a:txBody>
                    <a:bodyPr/>
                    <a:lstStyle/>
                    <a:p>
                      <a:pPr algn="ctr"/>
                      <a:r>
                        <a:rPr lang="da-DK" sz="1600" dirty="0" smtClean="0"/>
                        <a:t>SAMA  </a:t>
                      </a:r>
                      <a:r>
                        <a:rPr lang="da-DK" sz="1600" dirty="0" err="1" smtClean="0"/>
                        <a:t>prn</a:t>
                      </a:r>
                      <a:endParaRPr lang="da-DK" sz="1600" dirty="0" smtClean="0"/>
                    </a:p>
                    <a:p>
                      <a:pPr algn="ctr"/>
                      <a:r>
                        <a:rPr lang="da-DK" sz="1600" i="1" dirty="0" smtClean="0"/>
                        <a:t>or</a:t>
                      </a:r>
                      <a:r>
                        <a:rPr lang="da-DK" sz="1600" dirty="0" smtClean="0"/>
                        <a:t> </a:t>
                      </a:r>
                    </a:p>
                    <a:p>
                      <a:pPr algn="ctr"/>
                      <a:r>
                        <a:rPr lang="da-DK" sz="1600" dirty="0" smtClean="0"/>
                        <a:t>SABA </a:t>
                      </a:r>
                      <a:r>
                        <a:rPr lang="da-DK" sz="1600" dirty="0" err="1" smtClean="0"/>
                        <a:t>prn</a:t>
                      </a:r>
                      <a:endParaRPr lang="da-DK" sz="1600" dirty="0">
                        <a:solidFill>
                          <a:schemeClr val="tx1"/>
                        </a:solidFill>
                        <a:latin typeface="+mn-lt"/>
                        <a:cs typeface="Times New Roman"/>
                      </a:endParaRPr>
                    </a:p>
                  </a:txBody>
                  <a:tcPr anchor="ctr"/>
                </a:tc>
                <a:tc>
                  <a:txBody>
                    <a:bodyPr/>
                    <a:lstStyle/>
                    <a:p>
                      <a:pPr algn="ctr"/>
                      <a:r>
                        <a:rPr lang="da-DK" sz="1600" dirty="0" smtClean="0"/>
                        <a:t>LAMA</a:t>
                      </a:r>
                      <a:r>
                        <a:rPr lang="da-DK" sz="1600" baseline="0" dirty="0" smtClean="0"/>
                        <a:t> </a:t>
                      </a:r>
                    </a:p>
                    <a:p>
                      <a:pPr algn="ctr"/>
                      <a:r>
                        <a:rPr lang="da-DK" sz="1600" i="1" baseline="0" dirty="0" smtClean="0"/>
                        <a:t>or</a:t>
                      </a:r>
                    </a:p>
                    <a:p>
                      <a:pPr algn="ctr"/>
                      <a:r>
                        <a:rPr lang="da-DK" sz="1600" i="0" baseline="0" dirty="0" smtClean="0"/>
                        <a:t>LABA </a:t>
                      </a:r>
                    </a:p>
                    <a:p>
                      <a:pPr algn="ctr"/>
                      <a:r>
                        <a:rPr lang="da-DK" sz="1600" i="1" baseline="0" dirty="0" smtClean="0"/>
                        <a:t>or</a:t>
                      </a:r>
                      <a:endParaRPr lang="da-DK" sz="1600" i="0" baseline="0" dirty="0" smtClean="0"/>
                    </a:p>
                    <a:p>
                      <a:pPr algn="ctr"/>
                      <a:r>
                        <a:rPr lang="da-DK" sz="1600" dirty="0" smtClean="0"/>
                        <a:t>SABA </a:t>
                      </a:r>
                      <a:r>
                        <a:rPr lang="da-DK" sz="1600" baseline="0" dirty="0" smtClean="0"/>
                        <a:t>and SAMA</a:t>
                      </a:r>
                    </a:p>
                  </a:txBody>
                  <a:tcPr anchor="ctr"/>
                </a:tc>
                <a:tc>
                  <a:txBody>
                    <a:bodyPr/>
                    <a:lstStyle/>
                    <a:p>
                      <a:pPr algn="ctr"/>
                      <a:endParaRPr lang="da-DK" sz="1600" dirty="0">
                        <a:solidFill>
                          <a:schemeClr val="tx1"/>
                        </a:solidFill>
                        <a:latin typeface="+mn-lt"/>
                        <a:cs typeface="Times New Roman"/>
                      </a:endParaRPr>
                    </a:p>
                  </a:txBody>
                  <a:tcPr anchor="ctr">
                    <a:solidFill>
                      <a:srgbClr val="000000"/>
                    </a:solidFill>
                  </a:tcPr>
                </a:tc>
                <a:tc>
                  <a:txBody>
                    <a:bodyPr/>
                    <a:lstStyle/>
                    <a:p>
                      <a:pPr algn="ctr"/>
                      <a:r>
                        <a:rPr lang="da-DK" sz="1600" dirty="0" err="1" smtClean="0"/>
                        <a:t>Theophylline</a:t>
                      </a:r>
                      <a:endParaRPr lang="da-DK" sz="1600" dirty="0">
                        <a:solidFill>
                          <a:schemeClr val="tx1"/>
                        </a:solidFill>
                        <a:latin typeface="+mn-lt"/>
                        <a:cs typeface="Times New Roman"/>
                      </a:endParaRPr>
                    </a:p>
                  </a:txBody>
                  <a:tcPr anchor="ctr"/>
                </a:tc>
              </a:tr>
              <a:tr h="914400">
                <a:tc>
                  <a:txBody>
                    <a:bodyPr/>
                    <a:lstStyle/>
                    <a:p>
                      <a:pPr algn="ctr"/>
                      <a:r>
                        <a:rPr lang="da-DK" sz="1600" dirty="0" smtClean="0"/>
                        <a:t>B</a:t>
                      </a:r>
                      <a:endParaRPr lang="da-DK" sz="1600" dirty="0">
                        <a:solidFill>
                          <a:schemeClr val="tx1"/>
                        </a:solidFill>
                        <a:latin typeface="+mn-lt"/>
                        <a:cs typeface="Times New Roman"/>
                      </a:endParaRPr>
                    </a:p>
                  </a:txBody>
                  <a:tcPr anchor="ctr"/>
                </a:tc>
                <a:tc>
                  <a:txBody>
                    <a:bodyPr/>
                    <a:lstStyle/>
                    <a:p>
                      <a:pPr algn="ctr"/>
                      <a:r>
                        <a:rPr lang="da-DK" sz="1600" dirty="0" smtClean="0"/>
                        <a:t>LAMA </a:t>
                      </a:r>
                    </a:p>
                    <a:p>
                      <a:pPr algn="ctr"/>
                      <a:r>
                        <a:rPr lang="da-DK" sz="1600" i="1" dirty="0" smtClean="0"/>
                        <a:t>or</a:t>
                      </a:r>
                      <a:r>
                        <a:rPr lang="da-DK" sz="1600" dirty="0" smtClean="0"/>
                        <a:t> </a:t>
                      </a:r>
                    </a:p>
                    <a:p>
                      <a:pPr algn="ctr"/>
                      <a:r>
                        <a:rPr lang="da-DK" sz="1600" dirty="0" smtClean="0"/>
                        <a:t>LABA</a:t>
                      </a:r>
                      <a:endParaRPr lang="da-DK" sz="1600" dirty="0">
                        <a:solidFill>
                          <a:schemeClr val="tx1"/>
                        </a:solidFill>
                        <a:latin typeface="+mn-lt"/>
                        <a:cs typeface="Times New Roman"/>
                      </a:endParaRPr>
                    </a:p>
                  </a:txBody>
                  <a:tcPr anchor="ctr"/>
                </a:tc>
                <a:tc>
                  <a:txBody>
                    <a:bodyPr/>
                    <a:lstStyle/>
                    <a:p>
                      <a:pPr algn="ctr"/>
                      <a:r>
                        <a:rPr lang="da-DK" sz="1600" dirty="0" smtClean="0"/>
                        <a:t>LAMA </a:t>
                      </a:r>
                      <a:r>
                        <a:rPr lang="da-DK" sz="1600" baseline="0" dirty="0" smtClean="0"/>
                        <a:t>and LABA</a:t>
                      </a:r>
                      <a:endParaRPr lang="da-DK" sz="1600" baseline="0" dirty="0" smtClean="0">
                        <a:solidFill>
                          <a:schemeClr val="tx1"/>
                        </a:solidFill>
                        <a:latin typeface="+mn-lt"/>
                        <a:cs typeface="Times New Roman"/>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a-DK" sz="1600" dirty="0" smtClean="0">
                        <a:solidFill>
                          <a:schemeClr val="tx1"/>
                        </a:solidFill>
                        <a:latin typeface="+mn-lt"/>
                        <a:cs typeface="Times New Roman"/>
                      </a:endParaRPr>
                    </a:p>
                  </a:txBody>
                  <a:tcPr anchor="ctr">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smtClean="0"/>
                        <a:t>SABA </a:t>
                      </a:r>
                      <a:r>
                        <a:rPr lang="da-DK" sz="1600" i="1" dirty="0" smtClean="0"/>
                        <a:t>and/or</a:t>
                      </a:r>
                      <a:r>
                        <a:rPr lang="da-DK" sz="1600" dirty="0" smtClean="0"/>
                        <a:t> SAMA</a:t>
                      </a:r>
                      <a:endParaRPr lang="da-DK" sz="1600"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err="1" smtClean="0"/>
                        <a:t>Theophylline</a:t>
                      </a:r>
                      <a:endParaRPr lang="da-DK" sz="1600" dirty="0" smtClean="0"/>
                    </a:p>
                  </a:txBody>
                  <a:tcPr anchor="ctr"/>
                </a:tc>
              </a:tr>
              <a:tr h="990600">
                <a:tc>
                  <a:txBody>
                    <a:bodyPr/>
                    <a:lstStyle/>
                    <a:p>
                      <a:pPr algn="ctr"/>
                      <a:r>
                        <a:rPr lang="da-DK" sz="1600" dirty="0" smtClean="0"/>
                        <a:t>C</a:t>
                      </a:r>
                      <a:endParaRPr lang="da-DK" sz="1600" dirty="0">
                        <a:solidFill>
                          <a:schemeClr val="tx1"/>
                        </a:solidFill>
                        <a:latin typeface="+mn-lt"/>
                        <a:cs typeface="Times New Roman"/>
                      </a:endParaRPr>
                    </a:p>
                  </a:txBody>
                  <a:tcPr anchor="ctr"/>
                </a:tc>
                <a:tc>
                  <a:txBody>
                    <a:bodyPr/>
                    <a:lstStyle/>
                    <a:p>
                      <a:pPr algn="ctr"/>
                      <a:r>
                        <a:rPr lang="da-DK" sz="1600" dirty="0" smtClean="0"/>
                        <a:t>ICS +</a:t>
                      </a:r>
                      <a:r>
                        <a:rPr lang="da-DK" sz="1600" baseline="0" dirty="0" smtClean="0"/>
                        <a:t> </a:t>
                      </a:r>
                      <a:r>
                        <a:rPr lang="da-DK" sz="1600" dirty="0" smtClean="0"/>
                        <a:t>LABA</a:t>
                      </a:r>
                    </a:p>
                    <a:p>
                      <a:pPr algn="ctr"/>
                      <a:r>
                        <a:rPr lang="da-DK" sz="1600" i="1" dirty="0" smtClean="0"/>
                        <a:t>or</a:t>
                      </a:r>
                    </a:p>
                    <a:p>
                      <a:pPr algn="ctr"/>
                      <a:r>
                        <a:rPr lang="da-DK" sz="1600" dirty="0" smtClean="0"/>
                        <a:t> LAMA</a:t>
                      </a:r>
                      <a:endParaRPr lang="da-DK" sz="1600" dirty="0" smtClean="0">
                        <a:solidFill>
                          <a:schemeClr val="tx1"/>
                        </a:solidFill>
                        <a:latin typeface="+mn-lt"/>
                        <a:cs typeface="Times New Roman"/>
                      </a:endParaRPr>
                    </a:p>
                    <a:p>
                      <a:pPr algn="ctr"/>
                      <a:endParaRPr lang="da-DK" sz="1600" dirty="0">
                        <a:solidFill>
                          <a:schemeClr val="tx1"/>
                        </a:solidFill>
                        <a:latin typeface="+mn-lt"/>
                        <a:cs typeface="Times New Roman"/>
                      </a:endParaRPr>
                    </a:p>
                  </a:txBody>
                  <a:tcPr anchor="ctr"/>
                </a:tc>
                <a:tc>
                  <a:txBody>
                    <a:bodyPr/>
                    <a:lstStyle/>
                    <a:p>
                      <a:pPr algn="ctr"/>
                      <a:r>
                        <a:rPr lang="da-DK" sz="1600" dirty="0" smtClean="0"/>
                        <a:t>LAMA and LABA</a:t>
                      </a:r>
                      <a:endParaRPr lang="da-DK" sz="1600" dirty="0">
                        <a:solidFill>
                          <a:schemeClr val="tx1"/>
                        </a:solidFill>
                        <a:latin typeface="+mn-lt"/>
                        <a:cs typeface="Times New Roman"/>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a-DK" sz="1600" dirty="0" smtClean="0">
                        <a:solidFill>
                          <a:schemeClr val="tx1"/>
                        </a:solidFill>
                        <a:latin typeface="+mn-lt"/>
                        <a:cs typeface="Times New Roman"/>
                      </a:endParaRPr>
                    </a:p>
                  </a:txBody>
                  <a:tcPr anchor="ctr">
                    <a:solidFill>
                      <a:srgbClr val="000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smtClean="0"/>
                        <a:t>PDE4-inh.</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smtClean="0"/>
                        <a:t>SABA and/</a:t>
                      </a:r>
                      <a:r>
                        <a:rPr lang="da-DK" sz="1600" i="1" dirty="0" smtClean="0"/>
                        <a:t>or</a:t>
                      </a:r>
                      <a:r>
                        <a:rPr lang="da-DK" sz="1600" dirty="0" smtClean="0"/>
                        <a:t> SAMA</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err="1" smtClean="0"/>
                        <a:t>Theophylline</a:t>
                      </a:r>
                      <a:endParaRPr lang="da-DK" sz="1600" i="1" dirty="0" smtClean="0"/>
                    </a:p>
                  </a:txBody>
                  <a:tcPr anchor="ctr"/>
                </a:tc>
              </a:tr>
              <a:tr h="1209103">
                <a:tc>
                  <a:txBody>
                    <a:bodyPr/>
                    <a:lstStyle/>
                    <a:p>
                      <a:pPr algn="ctr"/>
                      <a:r>
                        <a:rPr lang="da-DK" sz="1600" dirty="0" smtClean="0"/>
                        <a:t>D</a:t>
                      </a:r>
                      <a:endParaRPr lang="da-DK" sz="1600" dirty="0">
                        <a:solidFill>
                          <a:schemeClr val="tx1"/>
                        </a:solidFill>
                        <a:latin typeface="+mn-lt"/>
                        <a:cs typeface="Times New Roman"/>
                      </a:endParaRPr>
                    </a:p>
                  </a:txBody>
                  <a:tcPr anchor="ctr"/>
                </a:tc>
                <a:tc>
                  <a:txBody>
                    <a:bodyPr/>
                    <a:lstStyle/>
                    <a:p>
                      <a:pPr algn="ctr"/>
                      <a:r>
                        <a:rPr lang="da-DK" sz="1600" dirty="0" smtClean="0"/>
                        <a:t>ICS + LABA</a:t>
                      </a:r>
                    </a:p>
                    <a:p>
                      <a:pPr algn="ctr"/>
                      <a:r>
                        <a:rPr lang="da-DK" sz="1600" i="1" dirty="0" smtClean="0"/>
                        <a:t>or</a:t>
                      </a:r>
                      <a:r>
                        <a:rPr lang="da-DK" sz="1600" dirty="0" smtClean="0"/>
                        <a:t> </a:t>
                      </a:r>
                    </a:p>
                    <a:p>
                      <a:pPr algn="ctr"/>
                      <a:r>
                        <a:rPr lang="da-DK" sz="1600" dirty="0" smtClean="0"/>
                        <a:t>LAMA</a:t>
                      </a:r>
                      <a:endParaRPr lang="da-DK" sz="1600" dirty="0" smtClean="0">
                        <a:solidFill>
                          <a:schemeClr val="tx1"/>
                        </a:solidFill>
                        <a:latin typeface="+mn-lt"/>
                        <a:cs typeface="Times New Roman"/>
                      </a:endParaRPr>
                    </a:p>
                    <a:p>
                      <a:pPr algn="ctr"/>
                      <a:endParaRPr lang="da-DK" sz="1600" dirty="0">
                        <a:solidFill>
                          <a:schemeClr val="tx1"/>
                        </a:solidFill>
                        <a:latin typeface="+mn-lt"/>
                        <a:cs typeface="Times New Roman"/>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600" dirty="0" smtClean="0"/>
                        <a:t>ICS and</a:t>
                      </a:r>
                      <a:r>
                        <a:rPr lang="da-DK" sz="1600" baseline="0" dirty="0" smtClean="0"/>
                        <a:t> </a:t>
                      </a:r>
                      <a:r>
                        <a:rPr lang="da-DK" sz="1600" dirty="0" smtClean="0"/>
                        <a:t>LAMA </a:t>
                      </a:r>
                      <a:r>
                        <a:rPr lang="da-DK" sz="1600" i="1" dirty="0" smtClean="0"/>
                        <a:t>or</a:t>
                      </a:r>
                      <a:endParaRPr lang="da-DK" sz="1600" dirty="0" smtClean="0">
                        <a:solidFill>
                          <a:schemeClr val="tx1"/>
                        </a:solidFill>
                        <a:latin typeface="+mn-lt"/>
                        <a:cs typeface="Times New Roman"/>
                      </a:endParaRPr>
                    </a:p>
                    <a:p>
                      <a:pPr algn="ctr"/>
                      <a:r>
                        <a:rPr lang="da-DK" sz="1600" dirty="0" smtClean="0"/>
                        <a:t>ICS + LABA and LAMA </a:t>
                      </a:r>
                      <a:r>
                        <a:rPr lang="da-DK" sz="1600" i="1" dirty="0" smtClean="0"/>
                        <a:t>or</a:t>
                      </a:r>
                      <a:r>
                        <a:rPr lang="da-DK" sz="1600" dirty="0" smtClean="0"/>
                        <a:t> </a:t>
                      </a:r>
                      <a:endParaRPr lang="da-DK" sz="1600" dirty="0" smtClean="0">
                        <a:solidFill>
                          <a:schemeClr val="tx1"/>
                        </a:solidFill>
                        <a:latin typeface="+mn-lt"/>
                        <a:cs typeface="Times New Roman"/>
                      </a:endParaRPr>
                    </a:p>
                    <a:p>
                      <a:pPr algn="ctr"/>
                      <a:r>
                        <a:rPr lang="da-DK" sz="1600" dirty="0" smtClean="0"/>
                        <a:t>ICS+LABA and PDE4-inh.</a:t>
                      </a:r>
                      <a:r>
                        <a:rPr lang="da-DK" sz="1600" baseline="0" dirty="0" smtClean="0"/>
                        <a:t> </a:t>
                      </a:r>
                      <a:r>
                        <a:rPr lang="da-DK" sz="1600" i="1" baseline="0" dirty="0" smtClean="0"/>
                        <a:t>or</a:t>
                      </a:r>
                    </a:p>
                    <a:p>
                      <a:pPr algn="ctr"/>
                      <a:r>
                        <a:rPr lang="da-DK" sz="1600" i="0" baseline="0" dirty="0" smtClean="0"/>
                        <a:t>LAMA and LABA </a:t>
                      </a:r>
                      <a:r>
                        <a:rPr lang="da-DK" sz="1600" i="1" baseline="0" dirty="0" smtClean="0"/>
                        <a:t>or</a:t>
                      </a:r>
                      <a:endParaRPr lang="da-DK" sz="1600" dirty="0" smtClean="0"/>
                    </a:p>
                    <a:p>
                      <a:pPr algn="ctr"/>
                      <a:r>
                        <a:rPr lang="da-DK" sz="1600" dirty="0" smtClean="0"/>
                        <a:t>LAMA and PDE4-inh</a:t>
                      </a:r>
                      <a:r>
                        <a:rPr lang="da-DK" sz="1600" i="1" dirty="0" smtClean="0"/>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da-DK" sz="1600" dirty="0" smtClean="0">
                        <a:solidFill>
                          <a:schemeClr val="tx1"/>
                        </a:solidFill>
                        <a:latin typeface="+mn-lt"/>
                        <a:cs typeface="Times New Roman"/>
                      </a:endParaRPr>
                    </a:p>
                  </a:txBody>
                  <a:tcPr anchor="ctr">
                    <a:solidFill>
                      <a:schemeClr val="tx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da-DK" sz="1600" i="1" baseline="0" dirty="0" err="1" smtClean="0"/>
                        <a:t>C</a:t>
                      </a:r>
                      <a:r>
                        <a:rPr lang="da-DK" sz="1600" baseline="0" dirty="0" err="1" smtClean="0"/>
                        <a:t>arbocysteine</a:t>
                      </a:r>
                      <a:endParaRPr lang="da-DK" sz="1600" dirty="0" smtClean="0">
                        <a:solidFill>
                          <a:schemeClr val="tx1"/>
                        </a:solidFill>
                        <a:latin typeface="+mn-lt"/>
                        <a:cs typeface="Times New Roman"/>
                      </a:endParaRPr>
                    </a:p>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smtClean="0"/>
                        <a:t>SABA and/</a:t>
                      </a:r>
                      <a:r>
                        <a:rPr lang="da-DK" sz="1600" i="1" dirty="0" smtClean="0"/>
                        <a:t>or</a:t>
                      </a:r>
                      <a:r>
                        <a:rPr lang="da-DK" sz="1600" dirty="0" smtClean="0"/>
                        <a:t> SAMA</a:t>
                      </a:r>
                    </a:p>
                    <a:p>
                      <a:pPr marL="0" marR="0" indent="0" algn="ctr" defTabSz="457200" rtl="0" eaLnBrk="1" fontAlgn="auto" latinLnBrk="0" hangingPunct="1">
                        <a:lnSpc>
                          <a:spcPct val="100000"/>
                        </a:lnSpc>
                        <a:spcBef>
                          <a:spcPts val="0"/>
                        </a:spcBef>
                        <a:spcAft>
                          <a:spcPts val="0"/>
                        </a:spcAft>
                        <a:buClrTx/>
                        <a:buSzTx/>
                        <a:buFontTx/>
                        <a:buNone/>
                        <a:tabLst/>
                        <a:defRPr/>
                      </a:pPr>
                      <a:r>
                        <a:rPr lang="da-DK" sz="1600" dirty="0" err="1" smtClean="0"/>
                        <a:t>Theophylline</a:t>
                      </a:r>
                      <a:endParaRPr lang="da-DK" sz="1600" dirty="0" smtClean="0"/>
                    </a:p>
                  </a:txBody>
                  <a:tcPr anchor="ctr"/>
                </a:tc>
              </a:tr>
            </a:tbl>
          </a:graphicData>
        </a:graphic>
      </p:graphicFrame>
      <p:pic>
        <p:nvPicPr>
          <p:cNvPr id="5" name="Picture 7" descr="GOLD2-vk"/>
          <p:cNvPicPr>
            <a:picLocks noChangeAspect="1" noChangeArrowheads="1"/>
          </p:cNvPicPr>
          <p:nvPr/>
        </p:nvPicPr>
        <p:blipFill>
          <a:blip r:embed="rId3"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p14="http://schemas.microsoft.com/office/powerpoint/2010/main" xmlns="" val="3723229424"/>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58" name="Group 54"/>
          <p:cNvGraphicFramePr>
            <a:graphicFrameLocks noGrp="1"/>
          </p:cNvGraphicFramePr>
          <p:nvPr/>
        </p:nvGraphicFramePr>
        <p:xfrm>
          <a:off x="2720974" y="2710574"/>
          <a:ext cx="4264025" cy="3289302"/>
        </p:xfrm>
        <a:graphic>
          <a:graphicData uri="http://schemas.openxmlformats.org/drawingml/2006/table">
            <a:tbl>
              <a:tblPr/>
              <a:tblGrid>
                <a:gridCol w="2019300"/>
                <a:gridCol w="2244725"/>
              </a:tblGrid>
              <a:tr h="3873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(C)</a:t>
                      </a:r>
                    </a:p>
                  </a:txBody>
                  <a:tcPr marL="9525" marR="9525" marT="9523"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0000"/>
                          </a:solidFill>
                          <a:effectLst/>
                          <a:latin typeface="Calibri" pitchFamily="34" charset="0"/>
                          <a:ea typeface="ＭＳ Ｐゴシック" pitchFamily="34" charset="-128"/>
                          <a:cs typeface="Arial" pitchFamily="34" charset="0"/>
                        </a:rPr>
                        <a:t>(D)</a:t>
                      </a:r>
                    </a:p>
                  </a:txBody>
                  <a:tcPr marL="9525" marR="9525" marT="9523" marB="0"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chemeClr val="bg2"/>
                    </a:solidFill>
                  </a:tcPr>
                </a:tc>
              </a:tr>
              <a:tr h="3825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FF00"/>
                          </a:solidFill>
                          <a:effectLst/>
                          <a:latin typeface="Calibri" pitchFamily="34" charset="0"/>
                          <a:ea typeface="ＭＳ Ｐゴシック" pitchFamily="34" charset="-128"/>
                          <a:cs typeface="Arial" pitchFamily="34" charset="0"/>
                        </a:rPr>
                        <a:t> LABA/ICS </a:t>
                      </a:r>
                      <a:r>
                        <a:rPr kumimoji="0" lang="en-GB" sz="1600" b="1" i="1" u="none" strike="noStrike" cap="none" normalizeH="0" baseline="0" dirty="0" smtClean="0">
                          <a:ln>
                            <a:noFill/>
                          </a:ln>
                          <a:solidFill>
                            <a:srgbClr val="FFFF00"/>
                          </a:solidFill>
                          <a:effectLst/>
                          <a:latin typeface="Calibri" pitchFamily="34" charset="0"/>
                          <a:ea typeface="ＭＳ Ｐゴシック" pitchFamily="34" charset="-128"/>
                          <a:cs typeface="Arial" pitchFamily="34" charset="0"/>
                        </a:rPr>
                        <a:t>or</a:t>
                      </a:r>
                      <a:r>
                        <a:rPr kumimoji="0" lang="en-GB" sz="1600" b="1" i="0" u="none" strike="noStrike" cap="none" normalizeH="0" baseline="0" dirty="0" smtClean="0">
                          <a:ln>
                            <a:noFill/>
                          </a:ln>
                          <a:solidFill>
                            <a:srgbClr val="FFFF00"/>
                          </a:solidFill>
                          <a:effectLst/>
                          <a:latin typeface="Calibri" pitchFamily="34" charset="0"/>
                          <a:ea typeface="ＭＳ Ｐゴシック" pitchFamily="34" charset="-128"/>
                          <a:cs typeface="Arial" pitchFamily="34" charset="0"/>
                        </a:rPr>
                        <a:t> LAMA</a:t>
                      </a: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  LABA/ICS </a:t>
                      </a:r>
                      <a:r>
                        <a:rPr kumimoji="0" lang="en-GB" sz="1600" b="1" i="1"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or </a:t>
                      </a:r>
                      <a:r>
                        <a:rPr kumimoji="0" lang="en-GB" sz="1600" b="1" i="0"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LAMA</a:t>
                      </a: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solidFill>
                      <a:schemeClr val="bg2"/>
                    </a:solidFill>
                  </a:tcPr>
                </a:tc>
              </a:tr>
              <a:tr h="7842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LABA + LAMA</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824614"/>
                        </a:solidFill>
                        <a:effectLst/>
                        <a:latin typeface="Calibri" pitchFamily="34" charset="0"/>
                        <a:ea typeface="ＭＳ Ｐゴシック" pitchFamily="34" charset="-128"/>
                        <a:cs typeface="Arial"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endParaRPr kumimoji="0" lang="es-ES" sz="1600" b="1" i="0" u="none" strike="noStrike" cap="none" normalizeH="0" baseline="0" dirty="0" smtClean="0">
                        <a:ln>
                          <a:noFill/>
                        </a:ln>
                        <a:solidFill>
                          <a:srgbClr val="824614"/>
                        </a:solidFill>
                        <a:effectLst/>
                        <a:latin typeface="Calibri" pitchFamily="34" charset="0"/>
                        <a:ea typeface="ＭＳ Ｐゴシック" pitchFamily="34" charset="-128"/>
                        <a:cs typeface="Arial" pitchFamily="34" charset="0"/>
                      </a:endParaRP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LABA/ICS + LAMA;</a:t>
                      </a:r>
                      <a:br>
                        <a:rPr kumimoji="0" lang="es-E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br>
                      <a: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LABA/ICS + PDE4;</a:t>
                      </a:r>
                      <a:b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br>
                      <a: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LAMA + PDE4</a:t>
                      </a:r>
                      <a:endParaRPr kumimoji="0" lang="en-GB"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endParaRP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chemeClr val="bg2"/>
                    </a:solidFill>
                  </a:tcPr>
                </a:tc>
              </a:tr>
              <a:tr h="5921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000000"/>
                          </a:solidFill>
                          <a:effectLst/>
                          <a:latin typeface="Calibri" pitchFamily="34" charset="0"/>
                          <a:ea typeface="ＭＳ Ｐゴシック" pitchFamily="34" charset="-128"/>
                          <a:cs typeface="Arial" pitchFamily="34" charset="0"/>
                        </a:rPr>
                        <a:t> </a:t>
                      </a:r>
                      <a:r>
                        <a:rPr kumimoji="0" lang="en-GB" sz="1600" b="1" i="0"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SABA </a:t>
                      </a:r>
                      <a:r>
                        <a:rPr kumimoji="0" lang="en-GB" sz="1600" b="1" i="1"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or</a:t>
                      </a:r>
                      <a:r>
                        <a:rPr kumimoji="0" lang="en-GB" sz="1600" b="1" i="0"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 SAMA p.r.n.</a:t>
                      </a: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 LAMA </a:t>
                      </a:r>
                      <a:r>
                        <a:rPr kumimoji="0" lang="en-GB" sz="1600" b="1" i="1"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or</a:t>
                      </a:r>
                      <a:r>
                        <a:rPr kumimoji="0" lang="en-GB" sz="1600" b="1" i="0" u="none" strike="noStrike" cap="none" normalizeH="0" baseline="0" smtClean="0">
                          <a:ln>
                            <a:noFill/>
                          </a:ln>
                          <a:solidFill>
                            <a:srgbClr val="FFFF00"/>
                          </a:solidFill>
                          <a:effectLst/>
                          <a:latin typeface="Calibri" pitchFamily="34" charset="0"/>
                          <a:ea typeface="ＭＳ Ｐゴシック" pitchFamily="34" charset="-128"/>
                          <a:cs typeface="Arial" pitchFamily="34" charset="0"/>
                        </a:rPr>
                        <a:t> LABA</a:t>
                      </a: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lnTlToBr>
                      <a:noFill/>
                    </a:lnTlToBr>
                    <a:lnBlToTr>
                      <a:noFill/>
                    </a:lnBlToTr>
                    <a:solidFill>
                      <a:schemeClr val="bg2"/>
                    </a:solidFill>
                  </a:tcPr>
                </a:tc>
              </a:tr>
              <a:tr h="7413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33"/>
                          </a:solidFill>
                          <a:effectLst/>
                          <a:latin typeface="Calibri" pitchFamily="34" charset="0"/>
                          <a:ea typeface="ＭＳ Ｐゴシック" pitchFamily="34" charset="-128"/>
                          <a:cs typeface="Arial" pitchFamily="34" charset="0"/>
                        </a:rPr>
                        <a:t/>
                      </a:r>
                      <a:br>
                        <a:rPr kumimoji="0" lang="en-US" sz="1600" b="1" i="0" u="none" strike="noStrike" cap="none" normalizeH="0" baseline="0" smtClean="0">
                          <a:ln>
                            <a:noFill/>
                          </a:ln>
                          <a:solidFill>
                            <a:srgbClr val="FFFF33"/>
                          </a:solidFill>
                          <a:effectLst/>
                          <a:latin typeface="Calibri" pitchFamily="34" charset="0"/>
                          <a:ea typeface="ＭＳ Ｐゴシック" pitchFamily="34" charset="-128"/>
                          <a:cs typeface="Arial" pitchFamily="34" charset="0"/>
                        </a:rPr>
                      </a:br>
                      <a: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SABA + SAMA;</a:t>
                      </a:r>
                      <a:b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br>
                      <a: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LABA</a:t>
                      </a:r>
                      <a:r>
                        <a:rPr kumimoji="0" lang="en-US" sz="1600" b="1" i="1"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 or </a:t>
                      </a:r>
                      <a: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LAMA</a:t>
                      </a:r>
                      <a:endParaRPr kumimoji="0" lang="en-GB"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endParaRP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solidFill>
                      <a:schemeClr val="bg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LABA + LAMA</a:t>
                      </a:r>
                      <a:r>
                        <a:rPr kumimoji="0" lang="en-GB" sz="1600" b="1"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 </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GB" sz="1600" b="1" i="0" u="none" strike="noStrike" cap="none" normalizeH="0" baseline="0" smtClean="0">
                        <a:ln>
                          <a:noFill/>
                        </a:ln>
                        <a:solidFill>
                          <a:srgbClr val="FFFF33"/>
                        </a:solidFill>
                        <a:effectLst/>
                        <a:latin typeface="Calibri" pitchFamily="34" charset="0"/>
                        <a:ea typeface="ＭＳ Ｐゴシック" pitchFamily="34" charset="-128"/>
                        <a:cs typeface="Arial" pitchFamily="34" charset="0"/>
                      </a:endParaRP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lnTlToBr>
                      <a:noFill/>
                    </a:lnTlToBr>
                    <a:lnBlToTr>
                      <a:noFill/>
                    </a:lnBlToTr>
                    <a:solidFill>
                      <a:schemeClr val="bg2"/>
                    </a:solidFill>
                  </a:tcPr>
                </a:tc>
              </a:tr>
              <a:tr h="4016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rgbClr val="FF0000"/>
                          </a:solidFill>
                          <a:effectLst/>
                          <a:latin typeface="Calibri" pitchFamily="34" charset="0"/>
                          <a:ea typeface="ＭＳ Ｐゴシック" pitchFamily="34" charset="-128"/>
                          <a:cs typeface="Arial" pitchFamily="34" charset="0"/>
                        </a:rPr>
                        <a:t>(A)</a:t>
                      </a: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(B)</a:t>
                      </a:r>
                    </a:p>
                  </a:txBody>
                  <a:tcPr marL="9525" marR="9525" marT="9523" marB="0" anchor="b" horzOverflow="overflow">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lnTlToBr>
                      <a:noFill/>
                    </a:lnTlToBr>
                    <a:lnBlToTr>
                      <a:noFill/>
                    </a:lnBlToTr>
                    <a:solidFill>
                      <a:schemeClr val="bg2"/>
                    </a:solidFill>
                  </a:tcPr>
                </a:tc>
              </a:tr>
            </a:tbl>
          </a:graphicData>
        </a:graphic>
      </p:graphicFrame>
      <p:grpSp>
        <p:nvGrpSpPr>
          <p:cNvPr id="2" name="Group 16"/>
          <p:cNvGrpSpPr>
            <a:grpSpLocks/>
          </p:cNvGrpSpPr>
          <p:nvPr/>
        </p:nvGrpSpPr>
        <p:grpSpPr bwMode="auto">
          <a:xfrm>
            <a:off x="1570037" y="3048711"/>
            <a:ext cx="1085850" cy="2633663"/>
            <a:chOff x="950913" y="2184552"/>
            <a:chExt cx="1085850" cy="2633704"/>
          </a:xfrm>
        </p:grpSpPr>
        <p:sp>
          <p:nvSpPr>
            <p:cNvPr id="64545" name="TextBox 15"/>
            <p:cNvSpPr txBox="1">
              <a:spLocks noChangeArrowheads="1"/>
            </p:cNvSpPr>
            <p:nvPr/>
          </p:nvSpPr>
          <p:spPr bwMode="auto">
            <a:xfrm>
              <a:off x="950913" y="4479702"/>
              <a:ext cx="1058862" cy="338554"/>
            </a:xfrm>
            <a:prstGeom prst="rect">
              <a:avLst/>
            </a:prstGeom>
            <a:noFill/>
            <a:ln w="9525">
              <a:noFill/>
              <a:miter lim="800000"/>
              <a:headEnd/>
              <a:tailEnd/>
            </a:ln>
          </p:spPr>
          <p:txBody>
            <a:bodyPr>
              <a:spAutoFit/>
            </a:bodyPr>
            <a:lstStyle/>
            <a:p>
              <a:r>
                <a:rPr lang="en-GB" sz="1600">
                  <a:solidFill>
                    <a:schemeClr val="tx1"/>
                  </a:solidFill>
                  <a:latin typeface="+mj-lt"/>
                </a:rPr>
                <a:t>GOLD 1</a:t>
              </a:r>
            </a:p>
          </p:txBody>
        </p:sp>
        <p:sp>
          <p:nvSpPr>
            <p:cNvPr id="64546" name="TextBox 16"/>
            <p:cNvSpPr txBox="1">
              <a:spLocks noChangeArrowheads="1"/>
            </p:cNvSpPr>
            <p:nvPr/>
          </p:nvSpPr>
          <p:spPr bwMode="auto">
            <a:xfrm>
              <a:off x="969963" y="3572322"/>
              <a:ext cx="1058862" cy="338554"/>
            </a:xfrm>
            <a:prstGeom prst="rect">
              <a:avLst/>
            </a:prstGeom>
            <a:noFill/>
            <a:ln w="9525">
              <a:noFill/>
              <a:miter lim="800000"/>
              <a:headEnd/>
              <a:tailEnd/>
            </a:ln>
          </p:spPr>
          <p:txBody>
            <a:bodyPr>
              <a:spAutoFit/>
            </a:bodyPr>
            <a:lstStyle/>
            <a:p>
              <a:r>
                <a:rPr lang="en-GB" sz="1600">
                  <a:solidFill>
                    <a:schemeClr val="tx1"/>
                  </a:solidFill>
                  <a:latin typeface="+mj-lt"/>
                </a:rPr>
                <a:t>GOLD 2</a:t>
              </a:r>
            </a:p>
          </p:txBody>
        </p:sp>
        <p:sp>
          <p:nvSpPr>
            <p:cNvPr id="64547" name="TextBox 17"/>
            <p:cNvSpPr txBox="1">
              <a:spLocks noChangeArrowheads="1"/>
            </p:cNvSpPr>
            <p:nvPr/>
          </p:nvSpPr>
          <p:spPr bwMode="auto">
            <a:xfrm>
              <a:off x="977900" y="2827699"/>
              <a:ext cx="1058863" cy="338554"/>
            </a:xfrm>
            <a:prstGeom prst="rect">
              <a:avLst/>
            </a:prstGeom>
            <a:noFill/>
            <a:ln w="9525">
              <a:noFill/>
              <a:miter lim="800000"/>
              <a:headEnd/>
              <a:tailEnd/>
            </a:ln>
          </p:spPr>
          <p:txBody>
            <a:bodyPr>
              <a:spAutoFit/>
            </a:bodyPr>
            <a:lstStyle/>
            <a:p>
              <a:r>
                <a:rPr lang="en-GB" sz="1600">
                  <a:solidFill>
                    <a:schemeClr val="tx1"/>
                  </a:solidFill>
                  <a:latin typeface="+mj-lt"/>
                </a:rPr>
                <a:t>GOLD 3</a:t>
              </a:r>
            </a:p>
          </p:txBody>
        </p:sp>
        <p:sp>
          <p:nvSpPr>
            <p:cNvPr id="64548" name="TextBox 18"/>
            <p:cNvSpPr txBox="1">
              <a:spLocks noChangeArrowheads="1"/>
            </p:cNvSpPr>
            <p:nvPr/>
          </p:nvSpPr>
          <p:spPr bwMode="auto">
            <a:xfrm>
              <a:off x="974725" y="2184552"/>
              <a:ext cx="1058863" cy="338554"/>
            </a:xfrm>
            <a:prstGeom prst="rect">
              <a:avLst/>
            </a:prstGeom>
            <a:noFill/>
            <a:ln w="9525">
              <a:noFill/>
              <a:miter lim="800000"/>
              <a:headEnd/>
              <a:tailEnd/>
            </a:ln>
          </p:spPr>
          <p:txBody>
            <a:bodyPr>
              <a:spAutoFit/>
            </a:bodyPr>
            <a:lstStyle/>
            <a:p>
              <a:r>
                <a:rPr lang="en-GB" sz="1600">
                  <a:solidFill>
                    <a:schemeClr val="tx1"/>
                  </a:solidFill>
                  <a:latin typeface="+mj-lt"/>
                </a:rPr>
                <a:t>GOLD 4</a:t>
              </a:r>
            </a:p>
          </p:txBody>
        </p:sp>
      </p:grpSp>
      <p:grpSp>
        <p:nvGrpSpPr>
          <p:cNvPr id="3" name="Group 17"/>
          <p:cNvGrpSpPr>
            <a:grpSpLocks/>
          </p:cNvGrpSpPr>
          <p:nvPr/>
        </p:nvGrpSpPr>
        <p:grpSpPr bwMode="auto">
          <a:xfrm>
            <a:off x="3074987" y="6012577"/>
            <a:ext cx="3351212" cy="584775"/>
            <a:chOff x="2755900" y="5557944"/>
            <a:chExt cx="3352055" cy="584065"/>
          </a:xfrm>
        </p:grpSpPr>
        <p:sp>
          <p:nvSpPr>
            <p:cNvPr id="64543" name="TextBox 21"/>
            <p:cNvSpPr txBox="1">
              <a:spLocks noChangeArrowheads="1"/>
            </p:cNvSpPr>
            <p:nvPr/>
          </p:nvSpPr>
          <p:spPr bwMode="auto">
            <a:xfrm>
              <a:off x="5049092" y="5573819"/>
              <a:ext cx="1058863" cy="523220"/>
            </a:xfrm>
            <a:prstGeom prst="rect">
              <a:avLst/>
            </a:prstGeom>
            <a:noFill/>
            <a:ln w="9525">
              <a:noFill/>
              <a:miter lim="800000"/>
              <a:headEnd/>
              <a:tailEnd/>
            </a:ln>
          </p:spPr>
          <p:txBody>
            <a:bodyPr>
              <a:spAutoFit/>
            </a:bodyPr>
            <a:lstStyle/>
            <a:p>
              <a:pPr algn="ctr"/>
              <a:r>
                <a:rPr lang="en-GB" sz="1400" b="1" dirty="0" err="1">
                  <a:solidFill>
                    <a:schemeClr val="tx1"/>
                  </a:solidFill>
                  <a:latin typeface="+mj-lt"/>
                </a:rPr>
                <a:t>mMRC</a:t>
              </a:r>
              <a:r>
                <a:rPr lang="en-GB" sz="1400" b="1" dirty="0">
                  <a:solidFill>
                    <a:schemeClr val="tx1"/>
                  </a:solidFill>
                  <a:latin typeface="+mj-lt"/>
                </a:rPr>
                <a:t> 2+</a:t>
              </a:r>
            </a:p>
            <a:p>
              <a:pPr algn="ctr"/>
              <a:r>
                <a:rPr lang="en-GB" sz="1400" b="1" dirty="0">
                  <a:solidFill>
                    <a:schemeClr val="tx1"/>
                  </a:solidFill>
                  <a:latin typeface="+mj-lt"/>
                  <a:sym typeface="Symbol" pitchFamily="18" charset="2"/>
                </a:rPr>
                <a:t>CAT 10+</a:t>
              </a:r>
              <a:endParaRPr lang="en-GB" sz="1400" b="1" dirty="0">
                <a:solidFill>
                  <a:schemeClr val="tx1"/>
                </a:solidFill>
                <a:latin typeface="+mj-lt"/>
              </a:endParaRPr>
            </a:p>
          </p:txBody>
        </p:sp>
        <p:sp>
          <p:nvSpPr>
            <p:cNvPr id="64544" name="TextBox 22"/>
            <p:cNvSpPr txBox="1">
              <a:spLocks noChangeArrowheads="1"/>
            </p:cNvSpPr>
            <p:nvPr/>
          </p:nvSpPr>
          <p:spPr bwMode="auto">
            <a:xfrm>
              <a:off x="2755900" y="5557944"/>
              <a:ext cx="1323613" cy="584065"/>
            </a:xfrm>
            <a:prstGeom prst="rect">
              <a:avLst/>
            </a:prstGeom>
            <a:noFill/>
            <a:ln w="9525">
              <a:noFill/>
              <a:miter lim="800000"/>
              <a:headEnd/>
              <a:tailEnd/>
            </a:ln>
          </p:spPr>
          <p:txBody>
            <a:bodyPr wrap="square">
              <a:spAutoFit/>
            </a:bodyPr>
            <a:lstStyle/>
            <a:p>
              <a:pPr algn="ctr"/>
              <a:r>
                <a:rPr lang="en-GB" sz="1600" b="1" dirty="0" err="1">
                  <a:solidFill>
                    <a:schemeClr val="tx1"/>
                  </a:solidFill>
                  <a:latin typeface="+mj-lt"/>
                </a:rPr>
                <a:t>mMRC</a:t>
              </a:r>
              <a:r>
                <a:rPr lang="en-GB" sz="1600" b="1" dirty="0">
                  <a:solidFill>
                    <a:schemeClr val="tx1"/>
                  </a:solidFill>
                  <a:latin typeface="+mj-lt"/>
                </a:rPr>
                <a:t> 0</a:t>
              </a:r>
              <a:r>
                <a:rPr lang="en-GB" sz="1600" b="1" dirty="0">
                  <a:solidFill>
                    <a:schemeClr val="tx1"/>
                  </a:solidFill>
                  <a:latin typeface="+mj-lt"/>
                  <a:sym typeface="Symbol" pitchFamily="18" charset="2"/>
                </a:rPr>
                <a:t>1 CAT &lt;10</a:t>
              </a:r>
              <a:endParaRPr lang="en-GB" sz="1600" b="1" dirty="0">
                <a:solidFill>
                  <a:schemeClr val="tx1"/>
                </a:solidFill>
                <a:latin typeface="+mj-lt"/>
              </a:endParaRPr>
            </a:p>
          </p:txBody>
        </p:sp>
      </p:grpSp>
      <p:grpSp>
        <p:nvGrpSpPr>
          <p:cNvPr id="4" name="Group 15"/>
          <p:cNvGrpSpPr>
            <a:grpSpLocks/>
          </p:cNvGrpSpPr>
          <p:nvPr/>
        </p:nvGrpSpPr>
        <p:grpSpPr bwMode="auto">
          <a:xfrm>
            <a:off x="7015162" y="3234449"/>
            <a:ext cx="2165350" cy="2176462"/>
            <a:chOff x="6900863" y="2329490"/>
            <a:chExt cx="2165350" cy="2175144"/>
          </a:xfrm>
        </p:grpSpPr>
        <p:sp>
          <p:nvSpPr>
            <p:cNvPr id="64540" name="TextBox 19"/>
            <p:cNvSpPr txBox="1">
              <a:spLocks noChangeArrowheads="1"/>
            </p:cNvSpPr>
            <p:nvPr/>
          </p:nvSpPr>
          <p:spPr bwMode="auto">
            <a:xfrm>
              <a:off x="6900863" y="3176323"/>
              <a:ext cx="2165350" cy="707457"/>
            </a:xfrm>
            <a:prstGeom prst="rect">
              <a:avLst/>
            </a:prstGeom>
            <a:noFill/>
            <a:ln w="9525">
              <a:noFill/>
              <a:miter lim="800000"/>
              <a:headEnd/>
              <a:tailEnd/>
            </a:ln>
          </p:spPr>
          <p:txBody>
            <a:bodyPr>
              <a:spAutoFit/>
            </a:bodyPr>
            <a:lstStyle/>
            <a:p>
              <a:r>
                <a:rPr lang="en-GB" sz="2000" b="1" dirty="0">
                  <a:solidFill>
                    <a:schemeClr val="tx1"/>
                  </a:solidFill>
                  <a:latin typeface="+mj-lt"/>
                </a:rPr>
                <a:t>Exacerbations per year</a:t>
              </a:r>
            </a:p>
          </p:txBody>
        </p:sp>
        <p:sp>
          <p:nvSpPr>
            <p:cNvPr id="64541" name="TextBox 23"/>
            <p:cNvSpPr txBox="1">
              <a:spLocks noChangeArrowheads="1"/>
            </p:cNvSpPr>
            <p:nvPr/>
          </p:nvSpPr>
          <p:spPr bwMode="auto">
            <a:xfrm>
              <a:off x="6932613" y="2329490"/>
              <a:ext cx="1058862" cy="338414"/>
            </a:xfrm>
            <a:prstGeom prst="rect">
              <a:avLst/>
            </a:prstGeom>
            <a:noFill/>
            <a:ln w="9525">
              <a:noFill/>
              <a:miter lim="800000"/>
              <a:headEnd/>
              <a:tailEnd/>
            </a:ln>
          </p:spPr>
          <p:txBody>
            <a:bodyPr>
              <a:spAutoFit/>
            </a:bodyPr>
            <a:lstStyle/>
            <a:p>
              <a:r>
                <a:rPr lang="en-GB" sz="1600">
                  <a:solidFill>
                    <a:schemeClr val="tx1"/>
                  </a:solidFill>
                  <a:latin typeface="+mj-lt"/>
                </a:rPr>
                <a:t>≥2</a:t>
              </a:r>
            </a:p>
          </p:txBody>
        </p:sp>
        <p:sp>
          <p:nvSpPr>
            <p:cNvPr id="64542" name="TextBox 24"/>
            <p:cNvSpPr txBox="1">
              <a:spLocks noChangeArrowheads="1"/>
            </p:cNvSpPr>
            <p:nvPr/>
          </p:nvSpPr>
          <p:spPr bwMode="auto">
            <a:xfrm>
              <a:off x="6918456" y="3919859"/>
              <a:ext cx="1058863" cy="584775"/>
            </a:xfrm>
            <a:prstGeom prst="rect">
              <a:avLst/>
            </a:prstGeom>
            <a:noFill/>
            <a:ln w="9525">
              <a:noFill/>
              <a:miter lim="800000"/>
              <a:headEnd/>
              <a:tailEnd/>
            </a:ln>
          </p:spPr>
          <p:txBody>
            <a:bodyPr>
              <a:spAutoFit/>
            </a:bodyPr>
            <a:lstStyle/>
            <a:p>
              <a:endParaRPr lang="en-GB" sz="1600" b="1">
                <a:solidFill>
                  <a:schemeClr val="tx1"/>
                </a:solidFill>
                <a:latin typeface="+mj-lt"/>
              </a:endParaRPr>
            </a:p>
            <a:p>
              <a:r>
                <a:rPr lang="en-GB" sz="1600">
                  <a:solidFill>
                    <a:schemeClr val="tx1"/>
                  </a:solidFill>
                  <a:latin typeface="+mj-lt"/>
                </a:rPr>
                <a:t>&lt;2</a:t>
              </a:r>
            </a:p>
          </p:txBody>
        </p:sp>
      </p:grpSp>
      <p:sp>
        <p:nvSpPr>
          <p:cNvPr id="31772" name="TextBox 19"/>
          <p:cNvSpPr txBox="1">
            <a:spLocks noChangeArrowheads="1"/>
          </p:cNvSpPr>
          <p:nvPr/>
        </p:nvSpPr>
        <p:spPr bwMode="auto">
          <a:xfrm>
            <a:off x="1115616" y="1427292"/>
            <a:ext cx="7632848" cy="1200329"/>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buFont typeface="Wingdings" pitchFamily="2" charset="2"/>
              <a:buNone/>
              <a:defRPr/>
            </a:pPr>
            <a:r>
              <a:rPr lang="en-GB" b="1" dirty="0" smtClean="0">
                <a:ea typeface="+mn-ea"/>
              </a:rPr>
              <a:t>Groups </a:t>
            </a:r>
            <a:r>
              <a:rPr lang="en-GB" b="1" dirty="0">
                <a:ea typeface="+mn-ea"/>
              </a:rPr>
              <a:t>A, B, C or D </a:t>
            </a:r>
            <a:r>
              <a:rPr lang="en-GB" b="1" dirty="0" smtClean="0">
                <a:ea typeface="+mn-ea"/>
              </a:rPr>
              <a:t>severity </a:t>
            </a:r>
            <a:r>
              <a:rPr lang="en-GB" b="1" dirty="0">
                <a:ea typeface="+mn-ea"/>
              </a:rPr>
              <a:t>assessment based </a:t>
            </a:r>
            <a:r>
              <a:rPr lang="en-GB" b="1" dirty="0" smtClean="0">
                <a:ea typeface="+mn-ea"/>
              </a:rPr>
              <a:t>on:</a:t>
            </a:r>
          </a:p>
          <a:p>
            <a:pPr marL="285750" indent="-285750">
              <a:buFont typeface="Arial" pitchFamily="34" charset="0"/>
              <a:buChar char="•"/>
              <a:defRPr/>
            </a:pPr>
            <a:r>
              <a:rPr lang="en-GB" sz="1600" dirty="0" smtClean="0">
                <a:ea typeface="+mn-ea"/>
              </a:rPr>
              <a:t>FEV</a:t>
            </a:r>
            <a:r>
              <a:rPr lang="en-GB" sz="1600" baseline="-25000" dirty="0" smtClean="0">
                <a:ea typeface="+mn-ea"/>
              </a:rPr>
              <a:t>1</a:t>
            </a:r>
            <a:r>
              <a:rPr lang="en-GB" sz="1600" dirty="0">
                <a:ea typeface="+mn-ea"/>
              </a:rPr>
              <a:t>: GOLD 1, 2, 3 and 4</a:t>
            </a:r>
          </a:p>
          <a:p>
            <a:pPr marL="285750" indent="-285750">
              <a:buFont typeface="Arial" pitchFamily="34" charset="0"/>
              <a:buChar char="•"/>
              <a:defRPr/>
            </a:pPr>
            <a:r>
              <a:rPr lang="en-GB" sz="1600" dirty="0">
                <a:ea typeface="+mn-ea"/>
              </a:rPr>
              <a:t>Symptoms (</a:t>
            </a:r>
            <a:r>
              <a:rPr lang="en-GB" sz="1600" dirty="0" err="1">
                <a:ea typeface="+mn-ea"/>
              </a:rPr>
              <a:t>mMRC</a:t>
            </a:r>
            <a:r>
              <a:rPr lang="en-GB" sz="1600" dirty="0">
                <a:ea typeface="+mn-ea"/>
              </a:rPr>
              <a:t> or CAT questionnaires) score </a:t>
            </a:r>
          </a:p>
          <a:p>
            <a:pPr marL="285750" indent="-285750">
              <a:buFont typeface="Arial" pitchFamily="34" charset="0"/>
              <a:buChar char="•"/>
              <a:defRPr/>
            </a:pPr>
            <a:r>
              <a:rPr lang="en-GB" sz="1600" dirty="0">
                <a:ea typeface="+mn-ea"/>
              </a:rPr>
              <a:t>Exacerbations/year </a:t>
            </a:r>
            <a:endParaRPr lang="en-GB" dirty="0">
              <a:solidFill>
                <a:srgbClr val="FF0000"/>
              </a:solidFill>
              <a:ea typeface="+mn-ea"/>
            </a:endParaRPr>
          </a:p>
        </p:txBody>
      </p:sp>
      <p:sp>
        <p:nvSpPr>
          <p:cNvPr id="64539" name="TextBox 1"/>
          <p:cNvSpPr txBox="1">
            <a:spLocks noChangeArrowheads="1"/>
          </p:cNvSpPr>
          <p:nvPr/>
        </p:nvSpPr>
        <p:spPr bwMode="auto">
          <a:xfrm>
            <a:off x="8085138" y="6495147"/>
            <a:ext cx="865187" cy="246221"/>
          </a:xfrm>
          <a:prstGeom prst="rect">
            <a:avLst/>
          </a:prstGeom>
          <a:noFill/>
          <a:ln w="9525">
            <a:noFill/>
            <a:miter lim="800000"/>
            <a:headEnd/>
            <a:tailEnd/>
          </a:ln>
        </p:spPr>
        <p:txBody>
          <a:bodyPr wrap="square">
            <a:spAutoFit/>
          </a:bodyPr>
          <a:lstStyle/>
          <a:p>
            <a:r>
              <a:rPr lang="en-GB" sz="1000" dirty="0">
                <a:solidFill>
                  <a:schemeClr val="tx1"/>
                </a:solidFill>
                <a:latin typeface="+mj-lt"/>
              </a:rPr>
              <a:t>GOLD 2011</a:t>
            </a:r>
            <a:endParaRPr lang="en-US" sz="1000" dirty="0">
              <a:latin typeface="+mj-lt"/>
            </a:endParaRPr>
          </a:p>
        </p:txBody>
      </p:sp>
      <p:pic>
        <p:nvPicPr>
          <p:cNvPr id="20" name="Picture 7" descr="GOLD2-vk"/>
          <p:cNvPicPr>
            <a:picLocks noChangeAspect="1" noChangeArrowheads="1"/>
          </p:cNvPicPr>
          <p:nvPr/>
        </p:nvPicPr>
        <p:blipFill>
          <a:blip r:embed="rId3" cstate="print"/>
          <a:srcRect/>
          <a:stretch>
            <a:fillRect/>
          </a:stretch>
        </p:blipFill>
        <p:spPr bwMode="auto">
          <a:xfrm>
            <a:off x="152400" y="228600"/>
            <a:ext cx="1107232" cy="1062038"/>
          </a:xfrm>
          <a:prstGeom prst="rect">
            <a:avLst/>
          </a:prstGeom>
          <a:noFill/>
          <a:ln w="9525">
            <a:noFill/>
            <a:miter lim="800000"/>
            <a:headEnd/>
            <a:tailEnd/>
          </a:ln>
        </p:spPr>
      </p:pic>
      <p:sp>
        <p:nvSpPr>
          <p:cNvPr id="21" name="Titel 1"/>
          <p:cNvSpPr>
            <a:spLocks noGrp="1"/>
          </p:cNvSpPr>
          <p:nvPr>
            <p:ph type="title"/>
          </p:nvPr>
        </p:nvSpPr>
        <p:spPr>
          <a:xfrm>
            <a:off x="1687760" y="188640"/>
            <a:ext cx="7204720" cy="972344"/>
          </a:xfrm>
        </p:spPr>
        <p:txBody>
          <a:bodyPr>
            <a:noAutofit/>
          </a:bodyPr>
          <a:lstStyle/>
          <a:p>
            <a:r>
              <a:rPr lang="da-DK" sz="3600" b="0" dirty="0" smtClean="0">
                <a:solidFill>
                  <a:schemeClr val="tx1">
                    <a:lumMod val="75000"/>
                  </a:schemeClr>
                </a:solidFill>
                <a:latin typeface="Tahoma"/>
                <a:cs typeface="Tahoma"/>
              </a:rPr>
              <a:t>Manage Stable COPD:  </a:t>
            </a:r>
            <a:br>
              <a:rPr lang="da-DK" sz="3600" b="0" dirty="0" smtClean="0">
                <a:solidFill>
                  <a:schemeClr val="tx1">
                    <a:lumMod val="75000"/>
                  </a:schemeClr>
                </a:solidFill>
                <a:latin typeface="Tahoma"/>
                <a:cs typeface="Tahoma"/>
              </a:rPr>
            </a:br>
            <a:r>
              <a:rPr lang="da-DK" sz="3600" b="0" dirty="0" smtClean="0">
                <a:solidFill>
                  <a:schemeClr val="tx1">
                    <a:lumMod val="75000"/>
                  </a:schemeClr>
                </a:solidFill>
                <a:latin typeface="Tahoma"/>
                <a:cs typeface="Tahoma"/>
              </a:rPr>
              <a:t>Pharmacologic Therapy</a:t>
            </a:r>
            <a:endParaRPr lang="da-DK" sz="2400" i="1" dirty="0">
              <a:solidFill>
                <a:schemeClr val="tx1">
                  <a:lumMod val="75000"/>
                </a:schemeClr>
              </a:solidFill>
              <a:latin typeface="Tahoma"/>
              <a:cs typeface="Tahoma"/>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ctrTitle"/>
          </p:nvPr>
        </p:nvSpPr>
        <p:spPr>
          <a:xfrm>
            <a:off x="642878" y="2729440"/>
            <a:ext cx="8501122" cy="2571768"/>
          </a:xfrm>
        </p:spPr>
        <p:txBody>
          <a:bodyPr/>
          <a:lstStyle/>
          <a:p>
            <a:r>
              <a:rPr lang="en-GB" sz="2400" dirty="0" smtClean="0"/>
              <a:t/>
            </a:r>
            <a:br>
              <a:rPr lang="en-GB" sz="2400" dirty="0" smtClean="0"/>
            </a:br>
            <a:r>
              <a:rPr lang="en-GB" sz="3200" dirty="0" smtClean="0"/>
              <a:t/>
            </a:r>
            <a:br>
              <a:rPr lang="en-GB" sz="3200" dirty="0" smtClean="0"/>
            </a:br>
            <a:r>
              <a:rPr lang="en-GB" sz="3200" dirty="0" smtClean="0"/>
              <a:t/>
            </a:r>
            <a:br>
              <a:rPr lang="en-GB" sz="3200" dirty="0" smtClean="0"/>
            </a:br>
            <a:r>
              <a:rPr lang="en-GB" sz="3200" dirty="0" smtClean="0"/>
              <a:t> Management of COPD exacerbations</a:t>
            </a:r>
            <a:br>
              <a:rPr lang="en-GB" sz="3200" dirty="0" smtClean="0"/>
            </a:br>
            <a:endParaRPr lang="en-US" sz="3200" dirty="0"/>
          </a:p>
        </p:txBody>
      </p:sp>
      <p:sp>
        <p:nvSpPr>
          <p:cNvPr id="4" name="CasetăText 3"/>
          <p:cNvSpPr txBox="1"/>
          <p:nvPr/>
        </p:nvSpPr>
        <p:spPr>
          <a:xfrm>
            <a:off x="1214414" y="3929066"/>
            <a:ext cx="184731" cy="461665"/>
          </a:xfrm>
          <a:prstGeom prst="rect">
            <a:avLst/>
          </a:prstGeom>
          <a:noFill/>
        </p:spPr>
        <p:txBody>
          <a:bodyPr wrap="none" rtlCol="0">
            <a:spAutoFit/>
          </a:bodyPr>
          <a:lstStyle/>
          <a:p>
            <a:endParaRPr lang="en-US" dirty="0"/>
          </a:p>
        </p:txBody>
      </p:sp>
      <p:sp>
        <p:nvSpPr>
          <p:cNvPr id="5" name="Rectangle 3"/>
          <p:cNvSpPr>
            <a:spLocks noGrp="1" noChangeArrowheads="1"/>
          </p:cNvSpPr>
          <p:nvPr>
            <p:ph type="subTitle" idx="1"/>
          </p:nvPr>
        </p:nvSpPr>
        <p:spPr>
          <a:xfrm>
            <a:off x="1115616" y="5229200"/>
            <a:ext cx="6400800" cy="609600"/>
          </a:xfrm>
        </p:spPr>
        <p:txBody>
          <a:bodyPr/>
          <a:lstStyle/>
          <a:p>
            <a:pPr eaLnBrk="1" hangingPunct="1"/>
            <a:r>
              <a:rPr lang="es-ES" dirty="0" smtClean="0"/>
              <a:t>Miguel Roman </a:t>
            </a:r>
            <a:r>
              <a:rPr lang="es-ES" dirty="0" err="1" smtClean="0"/>
              <a:t>Rodriguez</a:t>
            </a:r>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23528" y="1628800"/>
            <a:ext cx="8324850" cy="4940300"/>
          </a:xfrm>
        </p:spPr>
        <p:txBody>
          <a:bodyPr>
            <a:normAutofit/>
          </a:bodyPr>
          <a:lstStyle/>
          <a:p>
            <a:pPr>
              <a:buClr>
                <a:srgbClr val="00FF00"/>
              </a:buClr>
              <a:buSzPct val="100000"/>
              <a:buFont typeface="Wingdings" charset="2"/>
              <a:buChar char="§"/>
            </a:pPr>
            <a:r>
              <a:rPr lang="en-US" dirty="0">
                <a:solidFill>
                  <a:schemeClr val="accent4"/>
                </a:solidFill>
              </a:rPr>
              <a:t>Relieve symptoms</a:t>
            </a:r>
            <a:endParaRPr lang="da-DK" dirty="0">
              <a:solidFill>
                <a:schemeClr val="accent4"/>
              </a:solidFill>
            </a:endParaRPr>
          </a:p>
          <a:p>
            <a:pPr>
              <a:buClr>
                <a:srgbClr val="00FF00"/>
              </a:buClr>
              <a:buSzPct val="100000"/>
              <a:buFont typeface="Wingdings" charset="2"/>
              <a:buChar char="§"/>
            </a:pPr>
            <a:r>
              <a:rPr lang="en-US" dirty="0" smtClean="0">
                <a:solidFill>
                  <a:schemeClr val="accent4"/>
                </a:solidFill>
              </a:rPr>
              <a:t>Improve </a:t>
            </a:r>
            <a:r>
              <a:rPr lang="en-US" dirty="0">
                <a:solidFill>
                  <a:schemeClr val="accent4"/>
                </a:solidFill>
              </a:rPr>
              <a:t>exercise </a:t>
            </a:r>
            <a:r>
              <a:rPr lang="en-US" dirty="0" smtClean="0">
                <a:solidFill>
                  <a:schemeClr val="accent4"/>
                </a:solidFill>
              </a:rPr>
              <a:t>tolerance</a:t>
            </a:r>
            <a:endParaRPr lang="da-DK" dirty="0">
              <a:solidFill>
                <a:schemeClr val="accent4"/>
              </a:solidFill>
            </a:endParaRPr>
          </a:p>
          <a:p>
            <a:pPr>
              <a:buClr>
                <a:srgbClr val="00FF00"/>
              </a:buClr>
              <a:buSzPct val="100000"/>
              <a:buFont typeface="Wingdings" charset="2"/>
              <a:buChar char="§"/>
            </a:pPr>
            <a:r>
              <a:rPr lang="en-US" dirty="0" smtClean="0">
                <a:solidFill>
                  <a:schemeClr val="accent4"/>
                </a:solidFill>
              </a:rPr>
              <a:t>Improve </a:t>
            </a:r>
            <a:r>
              <a:rPr lang="en-US" dirty="0">
                <a:solidFill>
                  <a:schemeClr val="accent4"/>
                </a:solidFill>
              </a:rPr>
              <a:t>health status</a:t>
            </a:r>
            <a:endParaRPr lang="da-DK" dirty="0">
              <a:solidFill>
                <a:schemeClr val="accent4"/>
              </a:solidFill>
            </a:endParaRPr>
          </a:p>
          <a:p>
            <a:pPr>
              <a:buSzPct val="100000"/>
              <a:buBlip>
                <a:blip r:embed="rId3"/>
              </a:buBlip>
            </a:pPr>
            <a:endParaRPr lang="da-DK" sz="1400" dirty="0">
              <a:solidFill>
                <a:schemeClr val="accent4"/>
              </a:solidFill>
            </a:endParaRPr>
          </a:p>
          <a:p>
            <a:pPr>
              <a:buClr>
                <a:srgbClr val="00FF00"/>
              </a:buClr>
              <a:buSzPct val="100000"/>
              <a:buFont typeface="Wingdings" charset="2"/>
              <a:buChar char="§"/>
            </a:pPr>
            <a:r>
              <a:rPr lang="en-US" dirty="0" smtClean="0">
                <a:solidFill>
                  <a:schemeClr val="accent4"/>
                </a:solidFill>
              </a:rPr>
              <a:t>Prevent </a:t>
            </a:r>
            <a:r>
              <a:rPr lang="en-US" dirty="0">
                <a:solidFill>
                  <a:schemeClr val="accent4"/>
                </a:solidFill>
              </a:rPr>
              <a:t>disease progression</a:t>
            </a:r>
            <a:endParaRPr lang="da-DK" dirty="0">
              <a:solidFill>
                <a:schemeClr val="accent4"/>
              </a:solidFill>
            </a:endParaRPr>
          </a:p>
          <a:p>
            <a:pPr>
              <a:buClr>
                <a:srgbClr val="00FF00"/>
              </a:buClr>
              <a:buSzPct val="100000"/>
              <a:buFont typeface="Wingdings" charset="2"/>
              <a:buChar char="§"/>
            </a:pPr>
            <a:r>
              <a:rPr lang="en-US" b="1" dirty="0" smtClean="0">
                <a:solidFill>
                  <a:schemeClr val="tx2">
                    <a:lumMod val="75000"/>
                  </a:schemeClr>
                </a:solidFill>
              </a:rPr>
              <a:t>Prevent </a:t>
            </a:r>
            <a:r>
              <a:rPr lang="en-US" b="1" dirty="0">
                <a:solidFill>
                  <a:schemeClr val="tx2">
                    <a:lumMod val="75000"/>
                  </a:schemeClr>
                </a:solidFill>
              </a:rPr>
              <a:t>and treat </a:t>
            </a:r>
            <a:r>
              <a:rPr lang="en-US" b="1" dirty="0" smtClean="0">
                <a:solidFill>
                  <a:schemeClr val="tx2">
                    <a:lumMod val="75000"/>
                  </a:schemeClr>
                </a:solidFill>
              </a:rPr>
              <a:t>exacerbations</a:t>
            </a:r>
            <a:endParaRPr lang="da-DK" b="1" dirty="0">
              <a:solidFill>
                <a:schemeClr val="tx2">
                  <a:lumMod val="75000"/>
                </a:schemeClr>
              </a:solidFill>
            </a:endParaRPr>
          </a:p>
          <a:p>
            <a:pPr>
              <a:buClr>
                <a:srgbClr val="00FF00"/>
              </a:buClr>
              <a:buSzPct val="100000"/>
              <a:buFont typeface="Wingdings" charset="2"/>
              <a:buChar char="§"/>
            </a:pPr>
            <a:r>
              <a:rPr lang="en-US" dirty="0" smtClean="0">
                <a:solidFill>
                  <a:schemeClr val="accent4"/>
                </a:solidFill>
              </a:rPr>
              <a:t>Reduce </a:t>
            </a:r>
            <a:r>
              <a:rPr lang="en-US" dirty="0">
                <a:solidFill>
                  <a:schemeClr val="accent4"/>
                </a:solidFill>
              </a:rPr>
              <a:t>mortality</a:t>
            </a:r>
            <a:endParaRPr lang="da-DK" dirty="0">
              <a:solidFill>
                <a:schemeClr val="accent4"/>
              </a:solidFill>
            </a:endParaRPr>
          </a:p>
          <a:p>
            <a:endParaRPr lang="da-DK" dirty="0">
              <a:solidFill>
                <a:schemeClr val="accent4"/>
              </a:solidFill>
            </a:endParaRPr>
          </a:p>
        </p:txBody>
      </p:sp>
      <p:grpSp>
        <p:nvGrpSpPr>
          <p:cNvPr id="2" name="Group 10"/>
          <p:cNvGrpSpPr/>
          <p:nvPr/>
        </p:nvGrpSpPr>
        <p:grpSpPr>
          <a:xfrm>
            <a:off x="6931990" y="1827068"/>
            <a:ext cx="2050783" cy="3474140"/>
            <a:chOff x="6931990" y="1814379"/>
            <a:chExt cx="2050783" cy="3474140"/>
          </a:xfrm>
        </p:grpSpPr>
        <p:sp>
          <p:nvSpPr>
            <p:cNvPr id="4" name="Højre klammeparentes 3"/>
            <p:cNvSpPr/>
            <p:nvPr/>
          </p:nvSpPr>
          <p:spPr>
            <a:xfrm>
              <a:off x="6931990" y="1814379"/>
              <a:ext cx="307010" cy="1437545"/>
            </a:xfrm>
            <a:prstGeom prst="rightBrace">
              <a:avLst/>
            </a:prstGeom>
            <a:noFill/>
            <a:ln w="38100" cmpd="sng">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5" name="Højre klammeparentes 4"/>
            <p:cNvSpPr/>
            <p:nvPr/>
          </p:nvSpPr>
          <p:spPr>
            <a:xfrm>
              <a:off x="6931990" y="3850974"/>
              <a:ext cx="307010" cy="1437545"/>
            </a:xfrm>
            <a:prstGeom prst="rightBrace">
              <a:avLst/>
            </a:prstGeom>
            <a:noFill/>
            <a:ln w="38100" cmpd="sng">
              <a:solidFill>
                <a:srgbClr val="FFFF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a-DK"/>
            </a:p>
          </p:txBody>
        </p:sp>
        <p:sp>
          <p:nvSpPr>
            <p:cNvPr id="6" name="Tekstfelt 5"/>
            <p:cNvSpPr txBox="1"/>
            <p:nvPr/>
          </p:nvSpPr>
          <p:spPr>
            <a:xfrm>
              <a:off x="7323344" y="2065593"/>
              <a:ext cx="1659429" cy="954107"/>
            </a:xfrm>
            <a:prstGeom prst="rect">
              <a:avLst/>
            </a:prstGeom>
            <a:noFill/>
          </p:spPr>
          <p:txBody>
            <a:bodyPr wrap="none" rtlCol="0">
              <a:spAutoFit/>
            </a:bodyPr>
            <a:lstStyle/>
            <a:p>
              <a:r>
                <a:rPr lang="da-DK" sz="2800" dirty="0" err="1" smtClean="0">
                  <a:solidFill>
                    <a:srgbClr val="FF0000"/>
                  </a:solidFill>
                </a:rPr>
                <a:t>Reduce</a:t>
              </a:r>
              <a:endParaRPr lang="da-DK" sz="2800" dirty="0" smtClean="0">
                <a:solidFill>
                  <a:srgbClr val="FF0000"/>
                </a:solidFill>
              </a:endParaRPr>
            </a:p>
            <a:p>
              <a:r>
                <a:rPr lang="da-DK" sz="2800" dirty="0" smtClean="0">
                  <a:solidFill>
                    <a:srgbClr val="FF0000"/>
                  </a:solidFill>
                </a:rPr>
                <a:t>symptoms</a:t>
              </a:r>
              <a:endParaRPr lang="da-DK" sz="2800" dirty="0">
                <a:solidFill>
                  <a:srgbClr val="FF0000"/>
                </a:solidFill>
              </a:endParaRPr>
            </a:p>
          </p:txBody>
        </p:sp>
        <p:sp>
          <p:nvSpPr>
            <p:cNvPr id="7" name="Tekstfelt 6"/>
            <p:cNvSpPr txBox="1"/>
            <p:nvPr/>
          </p:nvSpPr>
          <p:spPr>
            <a:xfrm>
              <a:off x="7340691" y="4088231"/>
              <a:ext cx="1258678" cy="954107"/>
            </a:xfrm>
            <a:prstGeom prst="rect">
              <a:avLst/>
            </a:prstGeom>
            <a:noFill/>
          </p:spPr>
          <p:txBody>
            <a:bodyPr wrap="none" rtlCol="0">
              <a:spAutoFit/>
            </a:bodyPr>
            <a:lstStyle/>
            <a:p>
              <a:r>
                <a:rPr lang="da-DK" sz="2800" dirty="0" err="1" smtClean="0">
                  <a:solidFill>
                    <a:srgbClr val="FF0000"/>
                  </a:solidFill>
                </a:rPr>
                <a:t>Reduce</a:t>
              </a:r>
              <a:endParaRPr lang="da-DK" sz="2800" dirty="0" smtClean="0">
                <a:solidFill>
                  <a:srgbClr val="FF0000"/>
                </a:solidFill>
              </a:endParaRPr>
            </a:p>
            <a:p>
              <a:r>
                <a:rPr lang="da-DK" sz="2800" dirty="0" err="1" smtClean="0">
                  <a:solidFill>
                    <a:srgbClr val="FF0000"/>
                  </a:solidFill>
                </a:rPr>
                <a:t>risk</a:t>
              </a:r>
              <a:endParaRPr lang="da-DK" sz="2800" dirty="0">
                <a:solidFill>
                  <a:srgbClr val="FF0000"/>
                </a:solidFill>
              </a:endParaRPr>
            </a:p>
          </p:txBody>
        </p:sp>
      </p:grpSp>
      <p:sp>
        <p:nvSpPr>
          <p:cNvPr id="11" name="Rectangle 5"/>
          <p:cNvSpPr/>
          <p:nvPr/>
        </p:nvSpPr>
        <p:spPr>
          <a:xfrm>
            <a:off x="1475656" y="-27384"/>
            <a:ext cx="7056784" cy="1200329"/>
          </a:xfrm>
          <a:prstGeom prst="rect">
            <a:avLst/>
          </a:prstGeom>
        </p:spPr>
        <p:txBody>
          <a:bodyPr wrap="square">
            <a:spAutoFit/>
          </a:bodyPr>
          <a:lstStyle/>
          <a:p>
            <a:r>
              <a:rPr lang="en-US" sz="3600" dirty="0" smtClean="0">
                <a:solidFill>
                  <a:schemeClr val="accent4"/>
                </a:solidFill>
                <a:latin typeface="Tahoma" charset="0"/>
              </a:rPr>
              <a:t/>
            </a:r>
            <a:br>
              <a:rPr lang="en-US" sz="3600" dirty="0" smtClean="0">
                <a:solidFill>
                  <a:schemeClr val="accent4"/>
                </a:solidFill>
                <a:latin typeface="Tahoma" charset="0"/>
              </a:rPr>
            </a:br>
            <a:r>
              <a:rPr lang="en-US" sz="3600" dirty="0" smtClean="0">
                <a:solidFill>
                  <a:schemeClr val="accent4"/>
                </a:solidFill>
                <a:latin typeface="Tahoma" pitchFamily="34" charset="0"/>
                <a:ea typeface="ＭＳ Ｐゴシック" pitchFamily="34" charset="-128"/>
              </a:rPr>
              <a:t>Goals of therapy for stable COPD</a:t>
            </a:r>
            <a:endParaRPr lang="en-US" sz="3600" dirty="0">
              <a:solidFill>
                <a:schemeClr val="accent4"/>
              </a:solidFill>
            </a:endParaRPr>
          </a:p>
        </p:txBody>
      </p:sp>
      <p:pic>
        <p:nvPicPr>
          <p:cNvPr id="13" name="Picture 7" descr="GOLD2-vk"/>
          <p:cNvPicPr>
            <a:picLocks noChangeAspect="1" noChangeArrowheads="1"/>
          </p:cNvPicPr>
          <p:nvPr/>
        </p:nvPicPr>
        <p:blipFill>
          <a:blip r:embed="rId4" cstate="print"/>
          <a:srcRect/>
          <a:stretch>
            <a:fillRect/>
          </a:stretch>
        </p:blipFill>
        <p:spPr bwMode="auto">
          <a:xfrm>
            <a:off x="152400" y="228600"/>
            <a:ext cx="1066800" cy="1062038"/>
          </a:xfrm>
          <a:prstGeom prst="rect">
            <a:avLst/>
          </a:prstGeom>
          <a:noFill/>
          <a:ln w="9525">
            <a:noFill/>
            <a:miter lim="800000"/>
            <a:headEnd/>
            <a:tailEnd/>
          </a:ln>
        </p:spPr>
      </p:pic>
    </p:spTree>
    <p:extLst>
      <p:ext uri="{BB962C8B-B14F-4D97-AF65-F5344CB8AC3E}">
        <p14:creationId xmlns:p14="http://schemas.microsoft.com/office/powerpoint/2010/main" xmlns="" val="3880129013"/>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sz="4400" b="0" kern="1200" dirty="0" smtClean="0">
                <a:solidFill>
                  <a:schemeClr val="accent5">
                    <a:lumMod val="25000"/>
                  </a:schemeClr>
                </a:solidFill>
                <a:latin typeface="Tahoma" pitchFamily="34" charset="0"/>
                <a:cs typeface="+mn-cs"/>
              </a:rPr>
              <a:t>COPD – and why?</a:t>
            </a:r>
            <a:endParaRPr lang="en-GB" sz="4400" b="0" kern="1200" dirty="0" smtClean="0">
              <a:solidFill>
                <a:schemeClr val="accent5">
                  <a:lumMod val="25000"/>
                </a:schemeClr>
              </a:solidFill>
              <a:latin typeface="Tahoma" pitchFamily="34" charset="0"/>
              <a:cs typeface="+mn-cs"/>
            </a:endParaRPr>
          </a:p>
        </p:txBody>
      </p:sp>
      <p:pic>
        <p:nvPicPr>
          <p:cNvPr id="45061" name="Picture 6" descr="logoipcrg corner"/>
          <p:cNvPicPr>
            <a:picLocks noChangeAspect="1" noChangeArrowheads="1"/>
          </p:cNvPicPr>
          <p:nvPr/>
        </p:nvPicPr>
        <p:blipFill>
          <a:blip r:embed="rId3" cstate="print"/>
          <a:srcRect r="22231" b="14873"/>
          <a:stretch>
            <a:fillRect/>
          </a:stretch>
        </p:blipFill>
        <p:spPr bwMode="auto">
          <a:xfrm>
            <a:off x="8172450" y="215900"/>
            <a:ext cx="823913" cy="69215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548680"/>
            <a:ext cx="7185025" cy="762000"/>
          </a:xfrm>
        </p:spPr>
        <p:txBody>
          <a:bodyPr/>
          <a:lstStyle/>
          <a:p>
            <a:r>
              <a:rPr lang="en-GB" sz="4000" dirty="0" smtClean="0"/>
              <a:t>What is an acute COPD exacerbation?</a:t>
            </a:r>
            <a:endParaRPr lang="en-GB" sz="4000" dirty="0"/>
          </a:p>
        </p:txBody>
      </p:sp>
      <p:sp>
        <p:nvSpPr>
          <p:cNvPr id="4" name="Rectángulo redondeado 4"/>
          <p:cNvSpPr>
            <a:spLocks noGrp="1"/>
          </p:cNvSpPr>
          <p:nvPr>
            <p:ph idx="1"/>
          </p:nvPr>
        </p:nvSpPr>
        <p:spPr>
          <a:xfrm>
            <a:off x="899592" y="2276872"/>
            <a:ext cx="7772400" cy="3505200"/>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174259" tIns="12969" rIns="174259" bIns="12969" numCol="1" spcCol="1270" anchor="ctr" anchorCtr="0" compatLnSpc="1">
            <a:prstTxWarp prst="textNoShape">
              <a:avLst/>
            </a:prstTxWarp>
            <a:noAutofit/>
          </a:bodyPr>
          <a:lstStyle/>
          <a:p>
            <a:pPr marL="0" lvl="1" algn="ctr" defTabSz="1066800">
              <a:lnSpc>
                <a:spcPct val="150000"/>
              </a:lnSpc>
              <a:spcAft>
                <a:spcPts val="0"/>
              </a:spcAft>
              <a:defRPr/>
            </a:pPr>
            <a:r>
              <a:rPr lang="en-GB" sz="2400" dirty="0" smtClean="0">
                <a:solidFill>
                  <a:schemeClr val="bg1"/>
                </a:solidFill>
              </a:rPr>
              <a:t>“A sustained worsening of the patient's condition, </a:t>
            </a:r>
            <a:br>
              <a:rPr lang="en-GB" sz="2400" dirty="0" smtClean="0">
                <a:solidFill>
                  <a:schemeClr val="bg1"/>
                </a:solidFill>
              </a:rPr>
            </a:br>
            <a:r>
              <a:rPr lang="en-GB" sz="2400" dirty="0" smtClean="0">
                <a:solidFill>
                  <a:schemeClr val="bg1"/>
                </a:solidFill>
              </a:rPr>
              <a:t>from the stable state and beyond normal day-to-day variations, that is acute in onset and necessitates a change in regular medication in a patient with underlying COPD”</a:t>
            </a:r>
            <a:endParaRPr lang="en-GB" sz="2400" baseline="30000" dirty="0" smtClean="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redondeado 43"/>
          <p:cNvSpPr/>
          <p:nvPr/>
        </p:nvSpPr>
        <p:spPr>
          <a:xfrm>
            <a:off x="6553200" y="4343400"/>
            <a:ext cx="2209800" cy="1676400"/>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174259" tIns="12969" rIns="174259" bIns="12969" numCol="1" spcCol="1270" anchor="ctr" anchorCtr="0" compatLnSpc="1">
            <a:prstTxWarp prst="textNoShape">
              <a:avLst/>
            </a:prstTxWarp>
          </a:bodyPr>
          <a:lstStyle/>
          <a:p>
            <a:pPr algn="ctr" defTabSz="1066800">
              <a:spcAft>
                <a:spcPts val="0"/>
              </a:spcAft>
              <a:defRPr/>
            </a:pPr>
            <a:r>
              <a:rPr lang="en-GB" sz="1400" dirty="0" smtClean="0">
                <a:solidFill>
                  <a:srgbClr val="FFFFFF"/>
                </a:solidFill>
              </a:rPr>
              <a:t>Allergies</a:t>
            </a:r>
            <a:br>
              <a:rPr lang="en-GB" sz="1400" dirty="0" smtClean="0">
                <a:solidFill>
                  <a:srgbClr val="FFFFFF"/>
                </a:solidFill>
              </a:rPr>
            </a:br>
            <a:r>
              <a:rPr lang="en-GB" sz="1400" dirty="0" smtClean="0">
                <a:solidFill>
                  <a:srgbClr val="FFFFFF"/>
                </a:solidFill>
              </a:rPr>
              <a:t>Weather extremes</a:t>
            </a:r>
            <a:br>
              <a:rPr lang="en-GB" sz="1400" dirty="0" smtClean="0">
                <a:solidFill>
                  <a:srgbClr val="FFFFFF"/>
                </a:solidFill>
              </a:rPr>
            </a:br>
            <a:r>
              <a:rPr lang="en-GB" sz="1400" dirty="0" smtClean="0">
                <a:solidFill>
                  <a:srgbClr val="FFFFFF"/>
                </a:solidFill>
              </a:rPr>
              <a:t>Smoking</a:t>
            </a:r>
            <a:br>
              <a:rPr lang="en-GB" sz="1400" dirty="0" smtClean="0">
                <a:solidFill>
                  <a:srgbClr val="FFFFFF"/>
                </a:solidFill>
              </a:rPr>
            </a:br>
            <a:r>
              <a:rPr lang="en-GB" sz="1400" dirty="0" smtClean="0">
                <a:solidFill>
                  <a:srgbClr val="FFFFFF"/>
                </a:solidFill>
              </a:rPr>
              <a:t>Pollution</a:t>
            </a:r>
            <a:br>
              <a:rPr lang="en-GB" sz="1400" dirty="0" smtClean="0">
                <a:solidFill>
                  <a:srgbClr val="FFFFFF"/>
                </a:solidFill>
              </a:rPr>
            </a:br>
            <a:r>
              <a:rPr lang="en-GB" sz="1400" dirty="0" smtClean="0">
                <a:solidFill>
                  <a:srgbClr val="FFFFFF"/>
                </a:solidFill>
              </a:rPr>
              <a:t>Stress</a:t>
            </a:r>
            <a:br>
              <a:rPr lang="en-GB" sz="1400" dirty="0" smtClean="0">
                <a:solidFill>
                  <a:srgbClr val="FFFFFF"/>
                </a:solidFill>
              </a:rPr>
            </a:br>
            <a:r>
              <a:rPr lang="en-GB" sz="1400" dirty="0" smtClean="0">
                <a:solidFill>
                  <a:srgbClr val="FFFFFF"/>
                </a:solidFill>
              </a:rPr>
              <a:t>Undertreatment or nonadherence</a:t>
            </a:r>
          </a:p>
        </p:txBody>
      </p:sp>
      <p:sp>
        <p:nvSpPr>
          <p:cNvPr id="39" name="Rectángulo redondeado 38"/>
          <p:cNvSpPr/>
          <p:nvPr/>
        </p:nvSpPr>
        <p:spPr>
          <a:xfrm>
            <a:off x="2095500" y="5204936"/>
            <a:ext cx="1905000" cy="738664"/>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174259" tIns="12969" rIns="174259" bIns="12969" numCol="1" spcCol="1270" anchor="ctr" anchorCtr="0" compatLnSpc="1">
            <a:prstTxWarp prst="textNoShape">
              <a:avLst/>
            </a:prstTxWarp>
          </a:bodyPr>
          <a:lstStyle/>
          <a:p>
            <a:pPr algn="ctr"/>
            <a:r>
              <a:rPr lang="en-GB" sz="1400" dirty="0" smtClean="0">
                <a:solidFill>
                  <a:srgbClr val="FFFFFF"/>
                </a:solidFill>
              </a:rPr>
              <a:t>≈ 5% − 10%</a:t>
            </a:r>
          </a:p>
          <a:p>
            <a:pPr algn="ctr"/>
            <a:r>
              <a:rPr lang="en-GB" sz="1400" dirty="0" smtClean="0">
                <a:solidFill>
                  <a:srgbClr val="FFFFFF"/>
                </a:solidFill>
              </a:rPr>
              <a:t>Bacterial-viral </a:t>
            </a:r>
          </a:p>
          <a:p>
            <a:pPr algn="ctr"/>
            <a:r>
              <a:rPr lang="en-GB" sz="1400" dirty="0" smtClean="0">
                <a:solidFill>
                  <a:srgbClr val="FFFFFF"/>
                </a:solidFill>
              </a:rPr>
              <a:t>co-infection (25%)</a:t>
            </a:r>
          </a:p>
        </p:txBody>
      </p:sp>
      <p:sp>
        <p:nvSpPr>
          <p:cNvPr id="38" name="Rectángulo redondeado 37"/>
          <p:cNvSpPr/>
          <p:nvPr/>
        </p:nvSpPr>
        <p:spPr>
          <a:xfrm>
            <a:off x="4208780" y="5204936"/>
            <a:ext cx="1468120" cy="421640"/>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174259" tIns="12969" rIns="174259" bIns="12969" numCol="1" spcCol="1270" anchor="ctr" anchorCtr="0" compatLnSpc="1">
            <a:prstTxWarp prst="textNoShape">
              <a:avLst/>
            </a:prstTxWarp>
          </a:bodyPr>
          <a:lstStyle/>
          <a:p>
            <a:pPr algn="ctr" defTabSz="1066800">
              <a:lnSpc>
                <a:spcPct val="90000"/>
              </a:lnSpc>
              <a:spcAft>
                <a:spcPct val="35000"/>
              </a:spcAft>
              <a:defRPr/>
            </a:pPr>
            <a:endParaRPr lang="en-GB" sz="2000" b="1" dirty="0">
              <a:solidFill>
                <a:schemeClr val="bg1"/>
              </a:solidFill>
            </a:endParaRPr>
          </a:p>
        </p:txBody>
      </p:sp>
      <p:sp>
        <p:nvSpPr>
          <p:cNvPr id="22530" name="Title 5"/>
          <p:cNvSpPr>
            <a:spLocks noGrp="1"/>
          </p:cNvSpPr>
          <p:nvPr>
            <p:ph type="title"/>
          </p:nvPr>
        </p:nvSpPr>
        <p:spPr>
          <a:xfrm>
            <a:off x="358775" y="404664"/>
            <a:ext cx="8533705" cy="936104"/>
          </a:xfrm>
          <a:noFill/>
          <a:ln w="9525">
            <a:noFill/>
            <a:miter lim="800000"/>
            <a:headEnd/>
            <a:tailEnd/>
          </a:ln>
        </p:spPr>
        <p:txBody>
          <a:bodyPr vert="horz" wrap="square" lIns="91440" tIns="45720" rIns="91440" bIns="45720" numCol="1" anchor="ctr" anchorCtr="0" compatLnSpc="1">
            <a:prstTxWarp prst="textNoShape">
              <a:avLst/>
            </a:prstTxWarp>
          </a:bodyPr>
          <a:lstStyle/>
          <a:p>
            <a:r>
              <a:rPr lang="en-GB" sz="3200" b="1" dirty="0" smtClean="0">
                <a:effectLst>
                  <a:outerShdw blurRad="38100" dist="38100" dir="2700000" algn="tl">
                    <a:srgbClr val="000000">
                      <a:alpha val="43137"/>
                    </a:srgbClr>
                  </a:outerShdw>
                </a:effectLst>
              </a:rPr>
              <a:t>Exacerbations are Commonly Caused by Infection and Air Pollution</a:t>
            </a:r>
            <a:r>
              <a:rPr lang="en-GB" sz="3200" b="1" baseline="30000" dirty="0" smtClean="0">
                <a:effectLst>
                  <a:outerShdw blurRad="38100" dist="38100" dir="2700000" algn="tl">
                    <a:srgbClr val="000000">
                      <a:alpha val="43137"/>
                    </a:srgbClr>
                  </a:outerShdw>
                </a:effectLst>
              </a:rPr>
              <a:t>1,2</a:t>
            </a:r>
            <a:br>
              <a:rPr lang="en-GB" sz="3200" b="1" baseline="30000" dirty="0" smtClean="0">
                <a:effectLst>
                  <a:outerShdw blurRad="38100" dist="38100" dir="2700000" algn="tl">
                    <a:srgbClr val="000000">
                      <a:alpha val="43137"/>
                    </a:srgbClr>
                  </a:outerShdw>
                </a:effectLst>
              </a:rPr>
            </a:br>
            <a:endParaRPr lang="en-GB" sz="3200" b="1" dirty="0" smtClean="0">
              <a:effectLst>
                <a:outerShdw blurRad="38100" dist="38100" dir="2700000" algn="tl">
                  <a:srgbClr val="000000">
                    <a:alpha val="43137"/>
                  </a:srgbClr>
                </a:outerShdw>
              </a:effectLst>
            </a:endParaRPr>
          </a:p>
        </p:txBody>
      </p:sp>
      <p:sp>
        <p:nvSpPr>
          <p:cNvPr id="7" name="CuadroTexto 6"/>
          <p:cNvSpPr txBox="1"/>
          <p:nvPr/>
        </p:nvSpPr>
        <p:spPr>
          <a:xfrm>
            <a:off x="3162300" y="1885890"/>
            <a:ext cx="4419600" cy="369332"/>
          </a:xfrm>
          <a:prstGeom prst="rect">
            <a:avLst/>
          </a:prstGeom>
          <a:noFill/>
        </p:spPr>
        <p:txBody>
          <a:bodyPr wrap="square" rtlCol="0">
            <a:spAutoFit/>
          </a:bodyPr>
          <a:lstStyle/>
          <a:p>
            <a:pPr algn="ctr"/>
            <a:r>
              <a:rPr lang="en-GB" sz="1800" b="1" dirty="0" smtClean="0">
                <a:solidFill>
                  <a:schemeClr val="tx2">
                    <a:lumMod val="75000"/>
                  </a:schemeClr>
                </a:solidFill>
              </a:rPr>
              <a:t>Aetiology of COPD exacerbations</a:t>
            </a:r>
            <a:r>
              <a:rPr lang="en-GB" sz="1800" b="1" baseline="30000" dirty="0" smtClean="0">
                <a:solidFill>
                  <a:schemeClr val="tx2">
                    <a:lumMod val="75000"/>
                  </a:schemeClr>
                </a:solidFill>
              </a:rPr>
              <a:t>2</a:t>
            </a:r>
            <a:endParaRPr lang="en-GB" sz="1800" b="1" dirty="0">
              <a:solidFill>
                <a:schemeClr val="tx2">
                  <a:lumMod val="75000"/>
                </a:schemeClr>
              </a:solidFill>
            </a:endParaRPr>
          </a:p>
        </p:txBody>
      </p:sp>
      <p:sp>
        <p:nvSpPr>
          <p:cNvPr id="14" name="CuadroTexto 13"/>
          <p:cNvSpPr txBox="1"/>
          <p:nvPr/>
        </p:nvSpPr>
        <p:spPr>
          <a:xfrm>
            <a:off x="4152900" y="5278159"/>
            <a:ext cx="1600200" cy="307777"/>
          </a:xfrm>
          <a:prstGeom prst="rect">
            <a:avLst/>
          </a:prstGeom>
          <a:noFill/>
        </p:spPr>
        <p:txBody>
          <a:bodyPr wrap="square" rtlCol="0">
            <a:spAutoFit/>
          </a:bodyPr>
          <a:lstStyle/>
          <a:p>
            <a:pPr algn="ctr"/>
            <a:r>
              <a:rPr lang="en-GB" sz="1400" dirty="0" smtClean="0">
                <a:solidFill>
                  <a:srgbClr val="FFFFFF"/>
                </a:solidFill>
              </a:rPr>
              <a:t>≈ 40% − 50%</a:t>
            </a:r>
          </a:p>
        </p:txBody>
      </p:sp>
      <p:sp>
        <p:nvSpPr>
          <p:cNvPr id="19" name="CuadroTexto 18"/>
          <p:cNvSpPr txBox="1"/>
          <p:nvPr/>
        </p:nvSpPr>
        <p:spPr>
          <a:xfrm>
            <a:off x="515620" y="4794666"/>
            <a:ext cx="1371600" cy="369332"/>
          </a:xfrm>
          <a:prstGeom prst="rect">
            <a:avLst/>
          </a:prstGeom>
          <a:noFill/>
        </p:spPr>
        <p:txBody>
          <a:bodyPr wrap="square" rtlCol="0">
            <a:spAutoFit/>
          </a:bodyPr>
          <a:lstStyle/>
          <a:p>
            <a:pPr algn="ctr"/>
            <a:r>
              <a:rPr lang="en-GB" sz="1800" b="1" dirty="0" smtClean="0">
                <a:solidFill>
                  <a:schemeClr val="tx2">
                    <a:lumMod val="75000"/>
                  </a:schemeClr>
                </a:solidFill>
              </a:rPr>
              <a:t>Bacterial</a:t>
            </a:r>
            <a:endParaRPr lang="en-GB" sz="1800" b="1" dirty="0">
              <a:solidFill>
                <a:schemeClr val="tx2">
                  <a:lumMod val="75000"/>
                </a:schemeClr>
              </a:solidFill>
            </a:endParaRPr>
          </a:p>
        </p:txBody>
      </p:sp>
      <p:sp>
        <p:nvSpPr>
          <p:cNvPr id="20" name="CuadroTexto 19"/>
          <p:cNvSpPr txBox="1"/>
          <p:nvPr/>
        </p:nvSpPr>
        <p:spPr>
          <a:xfrm>
            <a:off x="2362200" y="4794666"/>
            <a:ext cx="1371600" cy="369332"/>
          </a:xfrm>
          <a:prstGeom prst="rect">
            <a:avLst/>
          </a:prstGeom>
          <a:noFill/>
        </p:spPr>
        <p:txBody>
          <a:bodyPr wrap="square" rtlCol="0">
            <a:spAutoFit/>
          </a:bodyPr>
          <a:lstStyle/>
          <a:p>
            <a:pPr algn="ctr"/>
            <a:r>
              <a:rPr lang="en-GB" sz="1800" b="1" dirty="0" smtClean="0">
                <a:solidFill>
                  <a:schemeClr val="tx2">
                    <a:lumMod val="75000"/>
                  </a:schemeClr>
                </a:solidFill>
              </a:rPr>
              <a:t>Atypical</a:t>
            </a:r>
            <a:endParaRPr lang="en-GB" sz="1800" b="1" dirty="0">
              <a:solidFill>
                <a:schemeClr val="tx2">
                  <a:lumMod val="75000"/>
                </a:schemeClr>
              </a:solidFill>
            </a:endParaRPr>
          </a:p>
        </p:txBody>
      </p:sp>
      <p:sp>
        <p:nvSpPr>
          <p:cNvPr id="21" name="CuadroTexto 20"/>
          <p:cNvSpPr txBox="1"/>
          <p:nvPr/>
        </p:nvSpPr>
        <p:spPr>
          <a:xfrm>
            <a:off x="4229100" y="4794666"/>
            <a:ext cx="1371600" cy="369332"/>
          </a:xfrm>
          <a:prstGeom prst="rect">
            <a:avLst/>
          </a:prstGeom>
          <a:noFill/>
        </p:spPr>
        <p:txBody>
          <a:bodyPr wrap="square" rtlCol="0">
            <a:spAutoFit/>
          </a:bodyPr>
          <a:lstStyle/>
          <a:p>
            <a:pPr algn="ctr"/>
            <a:r>
              <a:rPr lang="en-GB" sz="1800" b="1" dirty="0" smtClean="0">
                <a:solidFill>
                  <a:schemeClr val="tx2">
                    <a:lumMod val="75000"/>
                  </a:schemeClr>
                </a:solidFill>
              </a:rPr>
              <a:t>Viral</a:t>
            </a:r>
            <a:endParaRPr lang="en-GB" sz="1800" b="1" dirty="0">
              <a:solidFill>
                <a:schemeClr val="tx2">
                  <a:lumMod val="75000"/>
                </a:schemeClr>
              </a:solidFill>
            </a:endParaRPr>
          </a:p>
        </p:txBody>
      </p:sp>
      <p:sp>
        <p:nvSpPr>
          <p:cNvPr id="22" name="CuadroTexto 21"/>
          <p:cNvSpPr txBox="1"/>
          <p:nvPr/>
        </p:nvSpPr>
        <p:spPr>
          <a:xfrm>
            <a:off x="2286000" y="3581400"/>
            <a:ext cx="1524000" cy="369332"/>
          </a:xfrm>
          <a:prstGeom prst="rect">
            <a:avLst/>
          </a:prstGeom>
          <a:noFill/>
        </p:spPr>
        <p:txBody>
          <a:bodyPr wrap="square" rtlCol="0">
            <a:spAutoFit/>
          </a:bodyPr>
          <a:lstStyle/>
          <a:p>
            <a:pPr algn="ctr"/>
            <a:r>
              <a:rPr lang="en-GB" sz="1800" b="1" dirty="0" smtClean="0">
                <a:solidFill>
                  <a:schemeClr val="tx2">
                    <a:lumMod val="75000"/>
                  </a:schemeClr>
                </a:solidFill>
              </a:rPr>
              <a:t>Infectious</a:t>
            </a:r>
            <a:endParaRPr lang="en-GB" sz="1800" b="1" dirty="0">
              <a:solidFill>
                <a:schemeClr val="tx2">
                  <a:lumMod val="75000"/>
                </a:schemeClr>
              </a:solidFill>
            </a:endParaRPr>
          </a:p>
        </p:txBody>
      </p:sp>
      <p:sp>
        <p:nvSpPr>
          <p:cNvPr id="23" name="CuadroTexto 22"/>
          <p:cNvSpPr txBox="1"/>
          <p:nvPr/>
        </p:nvSpPr>
        <p:spPr>
          <a:xfrm>
            <a:off x="6667500" y="3581400"/>
            <a:ext cx="1981200" cy="369332"/>
          </a:xfrm>
          <a:prstGeom prst="rect">
            <a:avLst/>
          </a:prstGeom>
          <a:noFill/>
        </p:spPr>
        <p:txBody>
          <a:bodyPr wrap="square" rtlCol="0">
            <a:spAutoFit/>
          </a:bodyPr>
          <a:lstStyle/>
          <a:p>
            <a:pPr algn="ctr"/>
            <a:r>
              <a:rPr lang="en-GB" sz="1800" b="1" dirty="0" smtClean="0">
                <a:solidFill>
                  <a:schemeClr val="tx2">
                    <a:lumMod val="75000"/>
                  </a:schemeClr>
                </a:solidFill>
              </a:rPr>
              <a:t>Noninfectious</a:t>
            </a:r>
            <a:endParaRPr lang="en-GB" sz="1800" b="1" dirty="0">
              <a:solidFill>
                <a:schemeClr val="tx2">
                  <a:lumMod val="75000"/>
                </a:schemeClr>
              </a:solidFill>
            </a:endParaRPr>
          </a:p>
        </p:txBody>
      </p:sp>
      <p:cxnSp>
        <p:nvCxnSpPr>
          <p:cNvPr id="26" name="Conector recto de flecha 25"/>
          <p:cNvCxnSpPr>
            <a:stCxn id="7" idx="2"/>
            <a:endCxn id="22" idx="0"/>
          </p:cNvCxnSpPr>
          <p:nvPr/>
        </p:nvCxnSpPr>
        <p:spPr>
          <a:xfrm rot="5400000">
            <a:off x="3546961" y="1756261"/>
            <a:ext cx="1326178" cy="2324100"/>
          </a:xfrm>
          <a:prstGeom prst="straightConnector1">
            <a:avLst/>
          </a:prstGeom>
          <a:ln w="12700">
            <a:solidFill>
              <a:schemeClr val="bg1">
                <a:lumMod val="85000"/>
                <a:alpha val="83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Conector recto de flecha 26"/>
          <p:cNvCxnSpPr>
            <a:stCxn id="7" idx="2"/>
            <a:endCxn id="23" idx="0"/>
          </p:cNvCxnSpPr>
          <p:nvPr/>
        </p:nvCxnSpPr>
        <p:spPr>
          <a:xfrm rot="16200000" flipH="1">
            <a:off x="5852011" y="1775311"/>
            <a:ext cx="1326178" cy="2286000"/>
          </a:xfrm>
          <a:prstGeom prst="straightConnector1">
            <a:avLst/>
          </a:prstGeom>
          <a:ln w="12700">
            <a:solidFill>
              <a:schemeClr val="bg1">
                <a:lumMod val="85000"/>
                <a:alpha val="83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Conector recto de flecha 30"/>
          <p:cNvCxnSpPr>
            <a:stCxn id="22" idx="2"/>
            <a:endCxn id="19" idx="0"/>
          </p:cNvCxnSpPr>
          <p:nvPr/>
        </p:nvCxnSpPr>
        <p:spPr>
          <a:xfrm rot="5400000">
            <a:off x="1702743" y="3449409"/>
            <a:ext cx="843934" cy="1846580"/>
          </a:xfrm>
          <a:prstGeom prst="straightConnector1">
            <a:avLst/>
          </a:prstGeom>
          <a:ln w="12700">
            <a:solidFill>
              <a:schemeClr val="bg1">
                <a:lumMod val="85000"/>
                <a:alpha val="83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Conector recto de flecha 32"/>
          <p:cNvCxnSpPr>
            <a:stCxn id="22" idx="2"/>
            <a:endCxn id="20" idx="0"/>
          </p:cNvCxnSpPr>
          <p:nvPr/>
        </p:nvCxnSpPr>
        <p:spPr>
          <a:xfrm rot="5400000">
            <a:off x="2626033" y="4372699"/>
            <a:ext cx="843934" cy="1588"/>
          </a:xfrm>
          <a:prstGeom prst="straightConnector1">
            <a:avLst/>
          </a:prstGeom>
          <a:ln w="12700">
            <a:solidFill>
              <a:schemeClr val="bg1">
                <a:lumMod val="85000"/>
                <a:alpha val="83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Conector recto de flecha 34"/>
          <p:cNvCxnSpPr>
            <a:stCxn id="22" idx="2"/>
            <a:endCxn id="21" idx="0"/>
          </p:cNvCxnSpPr>
          <p:nvPr/>
        </p:nvCxnSpPr>
        <p:spPr>
          <a:xfrm rot="16200000" flipH="1">
            <a:off x="3559483" y="3439249"/>
            <a:ext cx="843934" cy="1866900"/>
          </a:xfrm>
          <a:prstGeom prst="straightConnector1">
            <a:avLst/>
          </a:prstGeom>
          <a:ln w="12700">
            <a:solidFill>
              <a:schemeClr val="bg1">
                <a:lumMod val="85000"/>
                <a:alpha val="83000"/>
              </a:schemeClr>
            </a:solidFill>
            <a:tailEnd type="arrow"/>
          </a:ln>
        </p:spPr>
        <p:style>
          <a:lnRef idx="2">
            <a:schemeClr val="accent1"/>
          </a:lnRef>
          <a:fillRef idx="0">
            <a:schemeClr val="accent1"/>
          </a:fillRef>
          <a:effectRef idx="1">
            <a:schemeClr val="accent1"/>
          </a:effectRef>
          <a:fontRef idx="minor">
            <a:schemeClr val="tx1"/>
          </a:fontRef>
        </p:style>
      </p:cxnSp>
      <p:sp>
        <p:nvSpPr>
          <p:cNvPr id="40" name="Content Placeholder 2"/>
          <p:cNvSpPr>
            <a:spLocks noGrp="1"/>
          </p:cNvSpPr>
          <p:nvPr>
            <p:ph idx="1"/>
          </p:nvPr>
        </p:nvSpPr>
        <p:spPr>
          <a:xfrm>
            <a:off x="395288" y="1268761"/>
            <a:ext cx="8353425" cy="576063"/>
          </a:xfrm>
        </p:spPr>
        <p:txBody>
          <a:bodyPr/>
          <a:lstStyle/>
          <a:p>
            <a:r>
              <a:rPr lang="en-GB" sz="2000" dirty="0" smtClean="0">
                <a:ea typeface="Geneva"/>
                <a:cs typeface="Geneva"/>
              </a:rPr>
              <a:t>The cause of one-third of severe exacerbations cannot be identified</a:t>
            </a:r>
            <a:endParaRPr lang="en-GB" sz="2000" baseline="30000" dirty="0" smtClean="0">
              <a:ea typeface="Geneva"/>
              <a:cs typeface="Geneva"/>
            </a:endParaRPr>
          </a:p>
        </p:txBody>
      </p:sp>
      <p:sp>
        <p:nvSpPr>
          <p:cNvPr id="41" name="Rectángulo redondeado 40"/>
          <p:cNvSpPr/>
          <p:nvPr/>
        </p:nvSpPr>
        <p:spPr>
          <a:xfrm>
            <a:off x="398780" y="5204936"/>
            <a:ext cx="1468120" cy="421640"/>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174259" tIns="12969" rIns="174259" bIns="12969" numCol="1" spcCol="1270" anchor="ctr" anchorCtr="0" compatLnSpc="1">
            <a:prstTxWarp prst="textNoShape">
              <a:avLst/>
            </a:prstTxWarp>
          </a:bodyPr>
          <a:lstStyle/>
          <a:p>
            <a:pPr algn="ctr" defTabSz="1066800">
              <a:lnSpc>
                <a:spcPct val="90000"/>
              </a:lnSpc>
              <a:spcAft>
                <a:spcPct val="35000"/>
              </a:spcAft>
              <a:defRPr/>
            </a:pPr>
            <a:endParaRPr lang="en-GB" sz="1400" b="1" dirty="0">
              <a:solidFill>
                <a:schemeClr val="bg1"/>
              </a:solidFill>
            </a:endParaRPr>
          </a:p>
        </p:txBody>
      </p:sp>
      <p:sp>
        <p:nvSpPr>
          <p:cNvPr id="43" name="CuadroTexto 42"/>
          <p:cNvSpPr txBox="1"/>
          <p:nvPr/>
        </p:nvSpPr>
        <p:spPr>
          <a:xfrm>
            <a:off x="342900" y="5278159"/>
            <a:ext cx="1600200" cy="307777"/>
          </a:xfrm>
          <a:prstGeom prst="rect">
            <a:avLst/>
          </a:prstGeom>
          <a:noFill/>
        </p:spPr>
        <p:txBody>
          <a:bodyPr wrap="square" rtlCol="0">
            <a:spAutoFit/>
          </a:bodyPr>
          <a:lstStyle/>
          <a:p>
            <a:pPr algn="ctr"/>
            <a:r>
              <a:rPr lang="en-GB" sz="1400" dirty="0" smtClean="0">
                <a:solidFill>
                  <a:srgbClr val="FFFFFF"/>
                </a:solidFill>
              </a:rPr>
              <a:t>≈ 40% − 50%</a:t>
            </a:r>
          </a:p>
        </p:txBody>
      </p:sp>
      <p:cxnSp>
        <p:nvCxnSpPr>
          <p:cNvPr id="28" name="Conector recto de flecha 27"/>
          <p:cNvCxnSpPr>
            <a:stCxn id="23" idx="2"/>
          </p:cNvCxnSpPr>
          <p:nvPr/>
        </p:nvCxnSpPr>
        <p:spPr>
          <a:xfrm rot="16200000" flipH="1">
            <a:off x="7462163" y="4146669"/>
            <a:ext cx="392668" cy="794"/>
          </a:xfrm>
          <a:prstGeom prst="straightConnector1">
            <a:avLst/>
          </a:prstGeom>
          <a:ln w="12700">
            <a:solidFill>
              <a:schemeClr val="bg1">
                <a:lumMod val="85000"/>
                <a:alpha val="83000"/>
              </a:schemeClr>
            </a:solidFill>
            <a:tailEnd type="arrow"/>
          </a:ln>
        </p:spPr>
        <p:style>
          <a:lnRef idx="2">
            <a:schemeClr val="accent1"/>
          </a:lnRef>
          <a:fillRef idx="0">
            <a:schemeClr val="accent1"/>
          </a:fillRef>
          <a:effectRef idx="1">
            <a:schemeClr val="accent1"/>
          </a:effectRef>
          <a:fontRef idx="minor">
            <a:schemeClr val="tx1"/>
          </a:fontRef>
        </p:style>
      </p:cxnSp>
      <p:sp>
        <p:nvSpPr>
          <p:cNvPr id="45" name="Rectángulo redondeado 44"/>
          <p:cNvSpPr/>
          <p:nvPr/>
        </p:nvSpPr>
        <p:spPr>
          <a:xfrm>
            <a:off x="609600" y="3867090"/>
            <a:ext cx="1376680" cy="533400"/>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174259" tIns="12969" rIns="174259" bIns="12969" numCol="1" spcCol="1270" anchor="ctr" anchorCtr="0" compatLnSpc="1">
            <a:prstTxWarp prst="textNoShape">
              <a:avLst/>
            </a:prstTxWarp>
          </a:bodyPr>
          <a:lstStyle/>
          <a:p>
            <a:pPr algn="ctr" defTabSz="1066800">
              <a:lnSpc>
                <a:spcPct val="90000"/>
              </a:lnSpc>
              <a:spcAft>
                <a:spcPct val="35000"/>
              </a:spcAft>
              <a:defRPr/>
            </a:pPr>
            <a:r>
              <a:rPr lang="en-GB" sz="1400" dirty="0" smtClean="0">
                <a:solidFill>
                  <a:schemeClr val="bg1"/>
                </a:solidFill>
              </a:rPr>
              <a:t>Purulent sputum</a:t>
            </a:r>
            <a:endParaRPr lang="en-GB" sz="1400" dirty="0">
              <a:solidFill>
                <a:schemeClr val="bg1"/>
              </a:solidFill>
            </a:endParaRPr>
          </a:p>
        </p:txBody>
      </p:sp>
      <p:sp>
        <p:nvSpPr>
          <p:cNvPr id="42" name="Rectángulo redondeado 41"/>
          <p:cNvSpPr/>
          <p:nvPr/>
        </p:nvSpPr>
        <p:spPr>
          <a:xfrm>
            <a:off x="6591300" y="2362200"/>
            <a:ext cx="1905000" cy="609600"/>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174259" tIns="12969" rIns="174259" bIns="12969" numCol="1" spcCol="1270" anchor="ctr" anchorCtr="0" compatLnSpc="1">
            <a:prstTxWarp prst="textNoShape">
              <a:avLst/>
            </a:prstTxWarp>
          </a:bodyPr>
          <a:lstStyle/>
          <a:p>
            <a:pPr algn="ctr"/>
            <a:r>
              <a:rPr lang="en-GB" sz="1400" dirty="0" smtClean="0">
                <a:solidFill>
                  <a:srgbClr val="FFFFFF"/>
                </a:solidFill>
              </a:rPr>
              <a:t>≈ 20%</a:t>
            </a:r>
          </a:p>
          <a:p>
            <a:pPr algn="ctr"/>
            <a:r>
              <a:rPr lang="en-GB" sz="1400" dirty="0" smtClean="0">
                <a:solidFill>
                  <a:srgbClr val="FFFFFF"/>
                </a:solidFill>
              </a:rPr>
              <a:t>Mucoid sputum</a:t>
            </a:r>
          </a:p>
        </p:txBody>
      </p:sp>
      <p:sp>
        <p:nvSpPr>
          <p:cNvPr id="10" name="Rectángulo redondeado 9"/>
          <p:cNvSpPr/>
          <p:nvPr/>
        </p:nvSpPr>
        <p:spPr>
          <a:xfrm>
            <a:off x="1115062" y="2286000"/>
            <a:ext cx="2656838" cy="914400"/>
          </a:xfrm>
          <a:prstGeom prst="roundRect">
            <a:avLst/>
          </a:prstGeom>
          <a:solidFill>
            <a:schemeClr val="accent2">
              <a:lumMod val="60000"/>
              <a:lumOff val="40000"/>
              <a:alpha val="50000"/>
            </a:schemeClr>
          </a:solidFill>
          <a:ln w="9525">
            <a:solidFill>
              <a:schemeClr val="accent2">
                <a:lumMod val="60000"/>
                <a:lumOff val="40000"/>
                <a:alpha val="0"/>
              </a:schemeClr>
            </a:solidFill>
            <a:miter lim="800000"/>
            <a:headEnd/>
            <a:tailEnd/>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vert="horz" wrap="square" lIns="0" tIns="12969" rIns="0" bIns="12969" numCol="1" spcCol="1270" anchor="ctr" anchorCtr="0" compatLnSpc="1">
            <a:prstTxWarp prst="textNoShape">
              <a:avLst/>
            </a:prstTxWarp>
          </a:bodyPr>
          <a:lstStyle/>
          <a:p>
            <a:pPr algn="ctr"/>
            <a:r>
              <a:rPr lang="en-GB" sz="1400" dirty="0" smtClean="0">
                <a:solidFill>
                  <a:srgbClr val="FFFFFF"/>
                </a:solidFill>
              </a:rPr>
              <a:t>≈ 80%</a:t>
            </a:r>
          </a:p>
          <a:p>
            <a:pPr algn="ctr"/>
            <a:r>
              <a:rPr lang="en-GB" sz="1400" dirty="0" smtClean="0">
                <a:solidFill>
                  <a:srgbClr val="FFFFFF"/>
                </a:solidFill>
              </a:rPr>
              <a:t>Systemic symptoms: fever, chills, tachycardia, vasodilation, and/or malaise</a:t>
            </a:r>
          </a:p>
        </p:txBody>
      </p:sp>
      <p:sp>
        <p:nvSpPr>
          <p:cNvPr id="32" name="Slide Number Placeholder 6"/>
          <p:cNvSpPr>
            <a:spLocks noGrp="1"/>
          </p:cNvSpPr>
          <p:nvPr>
            <p:ph type="sldNum" sz="quarter" idx="4294967295"/>
          </p:nvPr>
        </p:nvSpPr>
        <p:spPr>
          <a:xfrm>
            <a:off x="8732838" y="6477000"/>
            <a:ext cx="411162" cy="365125"/>
          </a:xfrm>
          <a:prstGeom prst="rect">
            <a:avLst/>
          </a:prstGeom>
        </p:spPr>
        <p:txBody>
          <a:bodyPr/>
          <a:lstStyle/>
          <a:p>
            <a:pPr>
              <a:defRPr/>
            </a:pPr>
            <a:r>
              <a:rPr lang="en-GB" dirty="0"/>
              <a:t>0</a:t>
            </a:r>
            <a:fld id="{397AFFC9-A84F-4F11-9736-BF0713F9AF48}" type="slidenum">
              <a:rPr lang="en-GB"/>
              <a:pPr>
                <a:defRPr/>
              </a:pPr>
              <a:t>71</a:t>
            </a:fld>
            <a:endParaRPr lang="en-GB"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bwMode="auto">
          <a:xfrm>
            <a:off x="971600" y="2132856"/>
            <a:ext cx="7128792" cy="3888432"/>
          </a:xfrm>
          <a:prstGeom prst="rect">
            <a:avLst/>
          </a:prstGeom>
          <a:solidFill>
            <a:schemeClr val="tx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19458" name="Title 1"/>
          <p:cNvSpPr>
            <a:spLocks noGrp="1"/>
          </p:cNvSpPr>
          <p:nvPr>
            <p:ph type="title"/>
          </p:nvPr>
        </p:nvSpPr>
        <p:spPr>
          <a:xfrm>
            <a:off x="179388" y="115888"/>
            <a:ext cx="8964612" cy="1143000"/>
          </a:xfrm>
        </p:spPr>
        <p:txBody>
          <a:bodyPr/>
          <a:lstStyle/>
          <a:p>
            <a:r>
              <a:rPr lang="en-GB" sz="3200" b="1" dirty="0" smtClean="0">
                <a:effectLst>
                  <a:outerShdw blurRad="38100" dist="38100" dir="2700000" algn="tl">
                    <a:srgbClr val="000000">
                      <a:alpha val="43137"/>
                    </a:srgbClr>
                  </a:outerShdw>
                </a:effectLst>
              </a:rPr>
              <a:t>Exacerbation Frequency Worsens with COPD Severity, but Can Occur at Any GOLD Level</a:t>
            </a:r>
            <a:endParaRPr lang="en-GB" sz="3200" b="1" baseline="30000" dirty="0" smtClean="0">
              <a:effectLst>
                <a:outerShdw blurRad="38100" dist="38100" dir="2700000" algn="tl">
                  <a:srgbClr val="000000">
                    <a:alpha val="43137"/>
                  </a:srgbClr>
                </a:outerShdw>
              </a:effectLst>
            </a:endParaRPr>
          </a:p>
        </p:txBody>
      </p:sp>
      <p:sp>
        <p:nvSpPr>
          <p:cNvPr id="13" name="Marcador de texto 12"/>
          <p:cNvSpPr>
            <a:spLocks noGrp="1"/>
          </p:cNvSpPr>
          <p:nvPr>
            <p:ph type="body" sz="quarter" idx="4294967295"/>
          </p:nvPr>
        </p:nvSpPr>
        <p:spPr>
          <a:xfrm>
            <a:off x="179512" y="1271016"/>
            <a:ext cx="8735888" cy="1014984"/>
          </a:xfrm>
        </p:spPr>
        <p:txBody>
          <a:bodyPr>
            <a:noAutofit/>
          </a:bodyPr>
          <a:lstStyle/>
          <a:p>
            <a:pPr marL="342900" lvl="1" indent="-342900">
              <a:spcBef>
                <a:spcPts val="0"/>
              </a:spcBef>
              <a:spcAft>
                <a:spcPts val="600"/>
              </a:spcAft>
              <a:buFontTx/>
              <a:buChar char="•"/>
            </a:pPr>
            <a:r>
              <a:rPr lang="en-GB" sz="1800" dirty="0" smtClean="0">
                <a:solidFill>
                  <a:schemeClr val="tx1">
                    <a:lumMod val="75000"/>
                  </a:schemeClr>
                </a:solidFill>
              </a:rPr>
              <a:t>Exacerbations become </a:t>
            </a:r>
            <a:r>
              <a:rPr lang="en-GB" sz="1800" dirty="0" smtClean="0"/>
              <a:t>more frequent and more severe as the severity increases</a:t>
            </a:r>
            <a:endParaRPr lang="en-GB" sz="1800" dirty="0" smtClean="0">
              <a:solidFill>
                <a:srgbClr val="FFFFFF"/>
              </a:solidFill>
            </a:endParaRPr>
          </a:p>
          <a:p>
            <a:pPr marL="342900" lvl="1" indent="-342900">
              <a:spcBef>
                <a:spcPts val="0"/>
              </a:spcBef>
              <a:spcAft>
                <a:spcPts val="600"/>
              </a:spcAft>
              <a:buNone/>
            </a:pPr>
            <a:r>
              <a:rPr lang="en-GB" sz="1600" b="1" dirty="0" smtClean="0">
                <a:solidFill>
                  <a:schemeClr val="tx1">
                    <a:lumMod val="75000"/>
                  </a:schemeClr>
                </a:solidFill>
                <a:effectLst>
                  <a:outerShdw blurRad="38100" dist="38100" dir="2700000" algn="tl">
                    <a:srgbClr val="000000">
                      <a:alpha val="43137"/>
                    </a:srgbClr>
                  </a:outerShdw>
                </a:effectLst>
              </a:rPr>
              <a:t>		Annual estimated frequencies of exacerbations</a:t>
            </a:r>
          </a:p>
        </p:txBody>
      </p:sp>
      <p:graphicFrame>
        <p:nvGraphicFramePr>
          <p:cNvPr id="9" name="Marcador de contenido 8"/>
          <p:cNvGraphicFramePr>
            <a:graphicFrameLocks noGrp="1"/>
          </p:cNvGraphicFramePr>
          <p:nvPr>
            <p:ph idx="1"/>
          </p:nvPr>
        </p:nvGraphicFramePr>
        <p:xfrm>
          <a:off x="1187624" y="2276872"/>
          <a:ext cx="6696745" cy="3600399"/>
        </p:xfrm>
        <a:graphic>
          <a:graphicData uri="http://schemas.openxmlformats.org/drawingml/2006/table">
            <a:tbl>
              <a:tblPr firstRow="1" bandRow="1">
                <a:effectLst>
                  <a:outerShdw blurRad="50800" dist="38100" dir="2700000">
                    <a:srgbClr val="000000">
                      <a:alpha val="43000"/>
                    </a:srgbClr>
                  </a:outerShdw>
                </a:effectLst>
                <a:tableStyleId>{5C22544A-7EE6-4342-B048-85BDC9FD1C3A}</a:tableStyleId>
              </a:tblPr>
              <a:tblGrid>
                <a:gridCol w="1785799"/>
                <a:gridCol w="1428639"/>
                <a:gridCol w="714319"/>
                <a:gridCol w="1428639"/>
                <a:gridCol w="1339349"/>
              </a:tblGrid>
              <a:tr h="46409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b="1" dirty="0" smtClean="0">
                          <a:solidFill>
                            <a:srgbClr val="FCC000"/>
                          </a:solidFill>
                          <a:effectLst>
                            <a:outerShdw blurRad="38100" dist="38100" dir="2700000" algn="tl">
                              <a:srgbClr val="000000">
                                <a:alpha val="43137"/>
                              </a:srgbClr>
                            </a:outerShdw>
                          </a:effectLst>
                        </a:rPr>
                        <a:t>GOLD </a:t>
                      </a:r>
                      <a:r>
                        <a:rPr lang="en-GB" sz="1400" b="1" dirty="0" err="1" smtClean="0">
                          <a:solidFill>
                            <a:srgbClr val="FCC000"/>
                          </a:solidFill>
                          <a:effectLst>
                            <a:outerShdw blurRad="38100" dist="38100" dir="2700000" algn="tl">
                              <a:srgbClr val="000000">
                                <a:alpha val="43137"/>
                              </a:srgbClr>
                            </a:outerShdw>
                          </a:effectLst>
                        </a:rPr>
                        <a:t>spirometric</a:t>
                      </a:r>
                      <a:r>
                        <a:rPr lang="en-GB" sz="1400" b="1" dirty="0" smtClean="0">
                          <a:solidFill>
                            <a:srgbClr val="FCC000"/>
                          </a:solidFill>
                          <a:effectLst>
                            <a:outerShdw blurRad="38100" dist="38100" dir="2700000" algn="tl">
                              <a:srgbClr val="000000">
                                <a:alpha val="43137"/>
                              </a:srgbClr>
                            </a:outerShdw>
                          </a:effectLst>
                        </a:rPr>
                        <a:t> level</a:t>
                      </a:r>
                      <a:r>
                        <a:rPr lang="en-GB" sz="1400" b="1" baseline="30000" dirty="0" smtClean="0">
                          <a:solidFill>
                            <a:srgbClr val="FCC000"/>
                          </a:solidFill>
                          <a:effectLst>
                            <a:outerShdw blurRad="38100" dist="38100" dir="2700000" algn="tl">
                              <a:srgbClr val="000000">
                                <a:alpha val="43137"/>
                              </a:srgbClr>
                            </a:outerShdw>
                          </a:effectLst>
                        </a:rPr>
                        <a:t>3</a:t>
                      </a:r>
                      <a:endParaRPr kumimoji="0" lang="en-US" sz="1400" b="1" i="0" u="none" strike="noStrike" cap="none" normalizeH="0" baseline="0" dirty="0" smtClean="0">
                        <a:ln>
                          <a:noFill/>
                        </a:ln>
                        <a:solidFill>
                          <a:schemeClr val="bg1"/>
                        </a:solidFill>
                        <a:effectLst/>
                        <a:latin typeface="Arial" pitchFamily="-80" charset="0"/>
                        <a:ea typeface="Calibri" pitchFamily="-80" charset="0"/>
                        <a:cs typeface="Times New Roman" pitchFamily="-80" charset="0"/>
                      </a:endParaRPr>
                    </a:p>
                  </a:txBody>
                  <a:tcPr marT="0" marB="0" anchor="ctr" horzOverflow="overflow">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cap="none" normalizeH="0" baseline="0" dirty="0" smtClean="0">
                        <a:ln>
                          <a:noFill/>
                        </a:ln>
                        <a:solidFill>
                          <a:schemeClr val="bg1"/>
                        </a:solidFill>
                        <a:effectLst/>
                        <a:latin typeface="Arial" pitchFamily="-80" charset="0"/>
                        <a:ea typeface="Calibri" pitchFamily="-80" charset="0"/>
                        <a:cs typeface="Times New Roman" pitchFamily="-80" charset="0"/>
                      </a:endParaRPr>
                    </a:p>
                  </a:txBody>
                  <a:tcPr marL="139116" marR="139116" marT="0" marB="0" anchor="ctr" horzOverflow="overflow">
                    <a:lnL w="12700" cap="flat" cmpd="sng" algn="ctr">
                      <a:noFill/>
                      <a:prstDash val="solid"/>
                      <a:round/>
                      <a:headEnd type="none" w="med" len="med"/>
                      <a:tailEnd type="none" w="med" len="med"/>
                    </a:lnL>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400" b="1" dirty="0" smtClean="0">
                          <a:solidFill>
                            <a:srgbClr val="FCC000"/>
                          </a:solidFill>
                          <a:effectLst>
                            <a:outerShdw blurRad="38100" dist="38100" dir="2700000" algn="tl">
                              <a:srgbClr val="000000">
                                <a:alpha val="43137"/>
                              </a:srgbClr>
                            </a:outerShdw>
                          </a:effectLst>
                        </a:rPr>
                        <a:t>ECLIPSE</a:t>
                      </a:r>
                      <a:r>
                        <a:rPr lang="en-GB" sz="1400" b="1" baseline="0" dirty="0" smtClean="0">
                          <a:solidFill>
                            <a:srgbClr val="FCC000"/>
                          </a:solidFill>
                          <a:effectLst>
                            <a:outerShdw blurRad="38100" dist="38100" dir="2700000" algn="tl">
                              <a:srgbClr val="000000">
                                <a:alpha val="43137"/>
                              </a:srgbClr>
                            </a:outerShdw>
                          </a:effectLst>
                        </a:rPr>
                        <a:t> study</a:t>
                      </a:r>
                      <a:r>
                        <a:rPr lang="en-GB" sz="1400" b="1" baseline="30000" dirty="0" smtClean="0">
                          <a:solidFill>
                            <a:srgbClr val="FCC000"/>
                          </a:solidFill>
                          <a:effectLst>
                            <a:outerShdw blurRad="38100" dist="38100" dir="2700000" algn="tl">
                              <a:srgbClr val="000000">
                                <a:alpha val="43137"/>
                              </a:srgbClr>
                            </a:outerShdw>
                          </a:effectLst>
                        </a:rPr>
                        <a:t>1</a:t>
                      </a:r>
                      <a:endParaRPr kumimoji="0" lang="en-US" sz="1400" b="1" i="0" u="none" strike="noStrike" cap="none" normalizeH="0" baseline="0" dirty="0">
                        <a:ln>
                          <a:noFill/>
                        </a:ln>
                        <a:solidFill>
                          <a:schemeClr val="bg1"/>
                        </a:solidFill>
                        <a:effectLst/>
                        <a:latin typeface="Arial" pitchFamily="-80" charset="0"/>
                        <a:ea typeface="Calibri" pitchFamily="-80" charset="0"/>
                        <a:cs typeface="Times New Roman" pitchFamily="-80" charset="0"/>
                      </a:endParaRPr>
                    </a:p>
                  </a:txBody>
                  <a:tcPr marT="0" marB="0" anchor="ctr" horzOverflow="overflow">
                    <a:noFill/>
                  </a:tcPr>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Arial" pitchFamily="-80" charset="0"/>
                        <a:ea typeface="Calibri" pitchFamily="-80" charset="0"/>
                        <a:cs typeface="Times New Roman" pitchFamily="-80" charset="0"/>
                      </a:endParaRPr>
                    </a:p>
                  </a:txBody>
                  <a:tcPr marL="139116" marR="139116" marT="0" marB="0" anchor="ctr" horzOverflow="overflow">
                    <a:noFill/>
                  </a:tcPr>
                </a:tc>
              </a:tr>
              <a:tr h="8361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bg1"/>
                          </a:solidFill>
                          <a:effectLst/>
                          <a:latin typeface="Arial" pitchFamily="-80" charset="0"/>
                          <a:ea typeface="Calibri" pitchFamily="-80" charset="0"/>
                          <a:cs typeface="Times New Roman" pitchFamily="-80" charset="0"/>
                        </a:rPr>
                        <a:t>FEV</a:t>
                      </a:r>
                      <a:r>
                        <a:rPr kumimoji="0" lang="en-US" sz="1200" b="0" i="0" u="none" strike="noStrike" cap="none" normalizeH="0" baseline="-25000" dirty="0" smtClean="0">
                          <a:ln>
                            <a:noFill/>
                          </a:ln>
                          <a:solidFill>
                            <a:schemeClr val="bg1"/>
                          </a:solidFill>
                          <a:effectLst/>
                          <a:latin typeface="Arial" pitchFamily="-80" charset="0"/>
                          <a:ea typeface="Calibri" pitchFamily="-80" charset="0"/>
                          <a:cs typeface="Times New Roman" pitchFamily="-80" charset="0"/>
                        </a:rPr>
                        <a:t>1</a:t>
                      </a:r>
                      <a:r>
                        <a:rPr kumimoji="0" lang="en-US" sz="1200" b="0" i="0" u="none" strike="noStrike" cap="none" normalizeH="0" baseline="0" dirty="0" smtClean="0">
                          <a:ln>
                            <a:noFill/>
                          </a:ln>
                          <a:solidFill>
                            <a:schemeClr val="bg1"/>
                          </a:solidFill>
                          <a:effectLst/>
                          <a:latin typeface="Arial" pitchFamily="-80" charset="0"/>
                          <a:ea typeface="Calibri" pitchFamily="-80" charset="0"/>
                          <a:cs typeface="Times New Roman" pitchFamily="-80" charset="0"/>
                        </a:rPr>
                        <a:t> predicted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Total</a:t>
                      </a: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Exacerbations requiring hospitalization</a:t>
                      </a:r>
                    </a:p>
                  </a:txBody>
                  <a:tcPr marT="0" marB="0" anchor="ctr" horzOverflow="overflow">
                    <a:lnL w="12700" cmpd="sng">
                      <a:noFill/>
                    </a:lnL>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Frequent exacerbators</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r>
              <a:tr h="3814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kern="1200" baseline="0" dirty="0" smtClean="0">
                          <a:solidFill>
                            <a:schemeClr val="bg1"/>
                          </a:solidFill>
                          <a:latin typeface="+mn-lt"/>
                          <a:ea typeface="+mn-ea"/>
                          <a:cs typeface="+mn-cs"/>
                        </a:rPr>
                        <a:t>Number exacerbations in year 1/patient</a:t>
                      </a:r>
                      <a:endParaRPr kumimoji="0" lang="en-US" sz="1000" b="0" i="0" u="none" strike="noStrike" cap="none" normalizeH="0" baseline="0" dirty="0" smtClean="0">
                        <a:ln>
                          <a:noFill/>
                        </a:ln>
                        <a:solidFill>
                          <a:schemeClr val="bg1"/>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cap="none" normalizeH="0" baseline="0" dirty="0" smtClean="0">
                        <a:ln>
                          <a:noFill/>
                        </a:ln>
                        <a:solidFill>
                          <a:srgbClr val="FF0000"/>
                        </a:solidFill>
                        <a:effectLst/>
                        <a:latin typeface="Arial" pitchFamily="-80" charset="0"/>
                        <a:ea typeface="Calibri" pitchFamily="-80" charset="0"/>
                        <a:cs typeface="Times New Roman" pitchFamily="-80" charset="0"/>
                      </a:endParaRPr>
                    </a:p>
                  </a:txBody>
                  <a:tcPr marT="0" marB="0" anchor="ctr" horzOverflow="overflow">
                    <a:lnL w="12700" cmpd="sng">
                      <a:noFill/>
                    </a:lnL>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smtClean="0">
                          <a:ln>
                            <a:noFill/>
                          </a:ln>
                          <a:solidFill>
                            <a:schemeClr val="bg1"/>
                          </a:solidFill>
                          <a:effectLst/>
                          <a:latin typeface="Arial" pitchFamily="-80" charset="0"/>
                          <a:ea typeface="Calibri" pitchFamily="-80" charset="0"/>
                          <a:cs typeface="Times New Roman" pitchFamily="-80" charset="0"/>
                        </a:rPr>
                        <a:t>Patients with ≥2 exacerbations/yr</a:t>
                      </a:r>
                    </a:p>
                  </a:txBody>
                  <a:tcPr marT="0" marB="0" anchor="ctr" horzOverflow="overflow">
                    <a:lnL w="12700" cap="flat" cmpd="sng" algn="ctr">
                      <a:noFill/>
                      <a:prstDash val="solid"/>
                      <a:round/>
                      <a:headEnd type="none" w="med" len="med"/>
                      <a:tailEnd type="none" w="med" len="med"/>
                    </a:lnL>
                    <a:noFill/>
                  </a:tcPr>
                </a:tc>
              </a:tr>
              <a:tr h="464094">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1" i="0" u="none" strike="noStrike" cap="none" normalizeH="0" baseline="0" dirty="0" smtClean="0">
                          <a:ln>
                            <a:noFill/>
                          </a:ln>
                          <a:solidFill>
                            <a:srgbClr val="FCC000"/>
                          </a:solidFill>
                          <a:effectLst>
                            <a:outerShdw blurRad="38100" dist="38100" dir="2700000" algn="tl">
                              <a:srgbClr val="000000">
                                <a:alpha val="43137"/>
                              </a:srgbClr>
                            </a:outerShdw>
                          </a:effectLst>
                          <a:latin typeface="+mn-lt"/>
                          <a:ea typeface="+mn-ea"/>
                          <a:cs typeface="+mn-cs"/>
                        </a:rPr>
                        <a:t>GOLD 1: Mild</a:t>
                      </a:r>
                      <a:endPar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≥80% </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mpd="sng">
                      <a:noFill/>
                    </a:lnL>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r>
              <a:tr h="464094">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1" i="0" u="none" strike="noStrike" cap="none" normalizeH="0" baseline="0" dirty="0" smtClean="0">
                          <a:ln>
                            <a:noFill/>
                          </a:ln>
                          <a:solidFill>
                            <a:srgbClr val="FCC000"/>
                          </a:solidFill>
                          <a:effectLst>
                            <a:outerShdw blurRad="38100" dist="38100" dir="2700000" algn="tl">
                              <a:srgbClr val="000000">
                                <a:alpha val="43137"/>
                              </a:srgbClr>
                            </a:outerShdw>
                          </a:effectLst>
                          <a:latin typeface="+mn-lt"/>
                          <a:ea typeface="+mn-ea"/>
                          <a:cs typeface="+mn-cs"/>
                        </a:rPr>
                        <a:t>GOLD 2: Moderate</a:t>
                      </a:r>
                      <a:endPar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≥50% to &lt;80%</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u="none" strike="noStrike" cap="none" normalizeH="0" baseline="0" dirty="0">
                          <a:ln>
                            <a:noFill/>
                          </a:ln>
                          <a:solidFill>
                            <a:srgbClr val="FFFFFF"/>
                          </a:solidFill>
                          <a:effectLst/>
                        </a:rPr>
                        <a:t>0.85</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0.11</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mpd="sng">
                      <a:noFill/>
                    </a:lnL>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u="none" strike="noStrike" cap="none" normalizeH="0" baseline="0" dirty="0" smtClean="0">
                          <a:ln>
                            <a:noFill/>
                          </a:ln>
                          <a:solidFill>
                            <a:srgbClr val="FFFFFF"/>
                          </a:solidFill>
                          <a:effectLst/>
                        </a:rPr>
                        <a:t>22%</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r>
              <a:tr h="464094">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GB" sz="1200" b="1" i="0" u="none" strike="noStrike" cap="none" normalizeH="0" baseline="0" dirty="0" smtClean="0">
                          <a:ln>
                            <a:noFill/>
                          </a:ln>
                          <a:solidFill>
                            <a:srgbClr val="FCC000"/>
                          </a:solidFill>
                          <a:effectLst>
                            <a:outerShdw blurRad="38100" dist="38100" dir="2700000" algn="tl">
                              <a:srgbClr val="000000">
                                <a:alpha val="43137"/>
                              </a:srgbClr>
                            </a:outerShdw>
                          </a:effectLst>
                          <a:latin typeface="+mn-lt"/>
                          <a:ea typeface="+mn-ea"/>
                          <a:cs typeface="+mn-cs"/>
                        </a:rPr>
                        <a:t>GOLD 3: Severe</a:t>
                      </a:r>
                      <a:endPar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≥30% to &lt;50%</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u="none" strike="noStrike" cap="none" normalizeH="0" baseline="0" dirty="0">
                          <a:ln>
                            <a:noFill/>
                          </a:ln>
                          <a:solidFill>
                            <a:srgbClr val="FFFFFF"/>
                          </a:solidFill>
                          <a:effectLst/>
                        </a:rPr>
                        <a:t>1.34</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0.25</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mpd="sng">
                      <a:noFill/>
                    </a:lnL>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u="none" strike="noStrike" cap="none" normalizeH="0" baseline="0" dirty="0" smtClean="0">
                          <a:ln>
                            <a:noFill/>
                          </a:ln>
                          <a:solidFill>
                            <a:srgbClr val="FFFFFF"/>
                          </a:solidFill>
                          <a:effectLst/>
                        </a:rPr>
                        <a:t>33%</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r>
              <a:tr h="52639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sz="1200" b="1" i="0" u="none" strike="noStrike" cap="none" normalizeH="0" baseline="0" dirty="0" smtClean="0">
                          <a:ln>
                            <a:noFill/>
                          </a:ln>
                          <a:solidFill>
                            <a:srgbClr val="FCC000"/>
                          </a:solidFill>
                          <a:effectLst>
                            <a:outerShdw blurRad="38100" dist="38100" dir="2700000" algn="tl">
                              <a:srgbClr val="000000">
                                <a:alpha val="43137"/>
                              </a:srgbClr>
                            </a:outerShdw>
                          </a:effectLst>
                          <a:latin typeface="+mn-lt"/>
                          <a:ea typeface="+mn-ea"/>
                          <a:cs typeface="+mn-cs"/>
                        </a:rPr>
                        <a:t>GOLD 4: Very Severe</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&lt;30%</a:t>
                      </a:r>
                    </a:p>
                  </a:txBody>
                  <a:tcPr marT="0" marB="0" anchor="ctr" horzOverflow="overflow">
                    <a:lnL w="12700" cap="flat" cmpd="sng" algn="ctr">
                      <a:noFill/>
                      <a:prstDash val="solid"/>
                      <a:round/>
                      <a:headEnd type="none" w="med" len="med"/>
                      <a:tailEnd type="none" w="med" len="med"/>
                    </a:lnL>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u="none" strike="noStrike" cap="none" normalizeH="0" baseline="0" dirty="0">
                          <a:ln>
                            <a:noFill/>
                          </a:ln>
                          <a:solidFill>
                            <a:srgbClr val="FFFFFF"/>
                          </a:solidFill>
                          <a:effectLst/>
                        </a:rPr>
                        <a:t>2.00</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rgbClr val="FFFFFF"/>
                          </a:solidFill>
                          <a:effectLst/>
                          <a:latin typeface="Arial" pitchFamily="-80" charset="0"/>
                          <a:ea typeface="Calibri" pitchFamily="-80" charset="0"/>
                          <a:cs typeface="Times New Roman" pitchFamily="-80" charset="0"/>
                        </a:rPr>
                        <a:t>0.54</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mpd="sng">
                      <a:noFill/>
                    </a:lnL>
                    <a:lnR w="12700" cap="flat" cmpd="sng" algn="ctr">
                      <a:noFill/>
                      <a:prstDash val="solid"/>
                      <a:round/>
                      <a:headEnd type="none" w="med" len="med"/>
                      <a:tailEnd type="none" w="med" len="med"/>
                    </a:ln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sz="1200" u="none" strike="noStrike" cap="none" normalizeH="0" baseline="0" dirty="0" smtClean="0">
                          <a:ln>
                            <a:noFill/>
                          </a:ln>
                          <a:solidFill>
                            <a:srgbClr val="FFFFFF"/>
                          </a:solidFill>
                          <a:effectLst/>
                        </a:rPr>
                        <a:t>47%</a:t>
                      </a:r>
                      <a:endParaRPr kumimoji="0" lang="en-US" sz="1200" b="0" i="0" u="none" strike="noStrike" cap="none" normalizeH="0" baseline="0" dirty="0">
                        <a:ln>
                          <a:noFill/>
                        </a:ln>
                        <a:solidFill>
                          <a:srgbClr val="FFFFFF"/>
                        </a:solidFill>
                        <a:effectLst/>
                        <a:latin typeface="Arial" pitchFamily="-80" charset="0"/>
                        <a:ea typeface="Calibri" pitchFamily="-80" charset="0"/>
                        <a:cs typeface="Times New Roman" pitchFamily="-80" charset="0"/>
                      </a:endParaRPr>
                    </a:p>
                  </a:txBody>
                  <a:tcPr marT="0" marB="0" anchor="ctr" horzOverflow="overflow">
                    <a:lnL w="12700" cap="flat" cmpd="sng" algn="ctr">
                      <a:noFill/>
                      <a:prstDash val="solid"/>
                      <a:round/>
                      <a:headEnd type="none" w="med" len="med"/>
                      <a:tailEnd type="none" w="med" len="med"/>
                    </a:lnL>
                    <a:noFill/>
                  </a:tcPr>
                </a:tc>
              </a:tr>
            </a:tbl>
          </a:graphicData>
        </a:graphic>
      </p:graphicFrame>
      <p:sp>
        <p:nvSpPr>
          <p:cNvPr id="10" name="Slide Number Placeholder 6"/>
          <p:cNvSpPr>
            <a:spLocks noGrp="1"/>
          </p:cNvSpPr>
          <p:nvPr>
            <p:ph type="sldNum" sz="quarter" idx="4294967295"/>
          </p:nvPr>
        </p:nvSpPr>
        <p:spPr>
          <a:xfrm>
            <a:off x="8732838" y="6477000"/>
            <a:ext cx="411162" cy="365125"/>
          </a:xfrm>
          <a:prstGeom prst="rect">
            <a:avLst/>
          </a:prstGeom>
        </p:spPr>
        <p:txBody>
          <a:bodyPr/>
          <a:lstStyle/>
          <a:p>
            <a:pPr>
              <a:defRPr/>
            </a:pPr>
            <a:r>
              <a:rPr lang="en-GB" dirty="0"/>
              <a:t>0</a:t>
            </a:r>
            <a:fld id="{397AFFC9-A84F-4F11-9736-BF0713F9AF48}" type="slidenum">
              <a:rPr lang="en-GB"/>
              <a:pPr>
                <a:defRPr/>
              </a:pPr>
              <a:t>72</a:t>
            </a:fld>
            <a:endParaRPr lang="en-GB" dirty="0"/>
          </a:p>
        </p:txBody>
      </p:sp>
      <p:sp>
        <p:nvSpPr>
          <p:cNvPr id="11" name="Rectángulo 10"/>
          <p:cNvSpPr/>
          <p:nvPr/>
        </p:nvSpPr>
        <p:spPr>
          <a:xfrm>
            <a:off x="1581472" y="6114782"/>
            <a:ext cx="7239000" cy="338554"/>
          </a:xfrm>
          <a:prstGeom prst="rect">
            <a:avLst/>
          </a:prstGeom>
        </p:spPr>
        <p:txBody>
          <a:bodyPr wrap="square">
            <a:spAutoFit/>
          </a:bodyPr>
          <a:lstStyle/>
          <a:p>
            <a:pPr marL="749300" lvl="1" indent="-292100">
              <a:spcBef>
                <a:spcPts val="0"/>
              </a:spcBef>
              <a:spcAft>
                <a:spcPts val="600"/>
              </a:spcAft>
            </a:pPr>
            <a:r>
              <a:rPr lang="en-GB" sz="1600" b="1" dirty="0" smtClean="0">
                <a:solidFill>
                  <a:schemeClr val="tx2">
                    <a:lumMod val="75000"/>
                  </a:schemeClr>
                </a:solidFill>
              </a:rPr>
              <a:t>Two-thirds of exacerbations are not reported by patients</a:t>
            </a:r>
            <a:endParaRPr lang="en-GB" sz="1600" b="1" baseline="30000" dirty="0" smtClean="0">
              <a:solidFill>
                <a:schemeClr val="tx2">
                  <a:lumMod val="75000"/>
                </a:schemeClr>
              </a:solidFill>
            </a:endParaRPr>
          </a:p>
        </p:txBody>
      </p:sp>
      <p:sp>
        <p:nvSpPr>
          <p:cNvPr id="12" name="11 Rectángulo"/>
          <p:cNvSpPr/>
          <p:nvPr/>
        </p:nvSpPr>
        <p:spPr>
          <a:xfrm>
            <a:off x="144016" y="1628800"/>
            <a:ext cx="8892480" cy="830997"/>
          </a:xfrm>
          <a:prstGeom prst="rect">
            <a:avLst/>
          </a:prstGeom>
          <a:solidFill>
            <a:schemeClr val="tx1"/>
          </a:solidFill>
        </p:spPr>
        <p:txBody>
          <a:bodyPr wrap="square">
            <a:spAutoFit/>
          </a:bodyPr>
          <a:lstStyle/>
          <a:p>
            <a:pPr marL="342900" lvl="0" indent="-342900">
              <a:spcBef>
                <a:spcPct val="20000"/>
              </a:spcBef>
              <a:buFontTx/>
              <a:buChar char="•"/>
            </a:pPr>
            <a:r>
              <a:rPr lang="en-GB" kern="0" dirty="0" smtClean="0">
                <a:solidFill>
                  <a:schemeClr val="bg1"/>
                </a:solidFill>
                <a:latin typeface="Arial"/>
                <a:ea typeface="Geneva"/>
                <a:cs typeface="Arial"/>
              </a:rPr>
              <a:t>In the ECLIPSE study (2,138 patients) the single best predictor of exacerbations was a </a:t>
            </a:r>
            <a:r>
              <a:rPr lang="en-GB" b="1" dirty="0" smtClean="0">
                <a:solidFill>
                  <a:srgbClr val="FCC000"/>
                </a:solidFill>
                <a:effectLst>
                  <a:outerShdw blurRad="38100" dist="38100" dir="2700000" algn="tl">
                    <a:srgbClr val="000000">
                      <a:alpha val="43137"/>
                    </a:srgbClr>
                  </a:outerShdw>
                </a:effectLst>
                <a:cs typeface="Arial" pitchFamily="34" charset="0"/>
              </a:rPr>
              <a:t>history of exacerbations</a:t>
            </a:r>
            <a:endParaRPr lang="en-GB" kern="0" baseline="30000" dirty="0" smtClean="0">
              <a:solidFill>
                <a:schemeClr val="bg1"/>
              </a:solidFill>
              <a:ea typeface="Geneva"/>
              <a:cs typeface="Geneva"/>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415" name="Straight Arrow Connector 20"/>
          <p:cNvCxnSpPr>
            <a:cxnSpLocks noChangeShapeType="1"/>
            <a:stCxn id="40" idx="2"/>
            <a:endCxn id="20" idx="0"/>
          </p:cNvCxnSpPr>
          <p:nvPr/>
        </p:nvCxnSpPr>
        <p:spPr bwMode="auto">
          <a:xfrm rot="5400000">
            <a:off x="2288419" y="1368463"/>
            <a:ext cx="1371600" cy="3206675"/>
          </a:xfrm>
          <a:prstGeom prst="straightConnector1">
            <a:avLst/>
          </a:prstGeom>
          <a:noFill/>
          <a:ln w="12700">
            <a:solidFill>
              <a:schemeClr val="bg1">
                <a:lumMod val="85000"/>
              </a:schemeClr>
            </a:solidFill>
            <a:round/>
            <a:headEnd/>
            <a:tailEnd type="triangle" w="lg" len="lg"/>
          </a:ln>
        </p:spPr>
      </p:cxnSp>
      <p:cxnSp>
        <p:nvCxnSpPr>
          <p:cNvPr id="17416" name="Straight Arrow Connector 22"/>
          <p:cNvCxnSpPr>
            <a:cxnSpLocks noChangeShapeType="1"/>
            <a:stCxn id="40" idx="2"/>
            <a:endCxn id="19" idx="3"/>
          </p:cNvCxnSpPr>
          <p:nvPr/>
        </p:nvCxnSpPr>
        <p:spPr bwMode="auto">
          <a:xfrm rot="5400000">
            <a:off x="3324294" y="1553946"/>
            <a:ext cx="521208" cy="1985317"/>
          </a:xfrm>
          <a:prstGeom prst="straightConnector1">
            <a:avLst/>
          </a:prstGeom>
          <a:noFill/>
          <a:ln w="12700">
            <a:solidFill>
              <a:schemeClr val="bg1">
                <a:lumMod val="85000"/>
              </a:schemeClr>
            </a:solidFill>
            <a:round/>
            <a:headEnd/>
            <a:tailEnd type="triangle" w="lg" len="lg"/>
          </a:ln>
        </p:spPr>
      </p:cxnSp>
      <p:cxnSp>
        <p:nvCxnSpPr>
          <p:cNvPr id="17417" name="Straight Arrow Connector 20"/>
          <p:cNvCxnSpPr>
            <a:cxnSpLocks noChangeShapeType="1"/>
            <a:stCxn id="40" idx="2"/>
            <a:endCxn id="21" idx="0"/>
          </p:cNvCxnSpPr>
          <p:nvPr/>
        </p:nvCxnSpPr>
        <p:spPr bwMode="auto">
          <a:xfrm rot="5400000">
            <a:off x="1983619" y="2282863"/>
            <a:ext cx="2590800" cy="2597075"/>
          </a:xfrm>
          <a:prstGeom prst="straightConnector1">
            <a:avLst/>
          </a:prstGeom>
          <a:noFill/>
          <a:ln w="12700">
            <a:solidFill>
              <a:schemeClr val="bg1">
                <a:lumMod val="85000"/>
              </a:schemeClr>
            </a:solidFill>
            <a:round/>
            <a:headEnd/>
            <a:tailEnd type="triangle" w="lg" len="lg"/>
          </a:ln>
        </p:spPr>
      </p:cxnSp>
      <p:cxnSp>
        <p:nvCxnSpPr>
          <p:cNvPr id="17424" name="Straight Arrow Connector 22"/>
          <p:cNvCxnSpPr>
            <a:cxnSpLocks noChangeShapeType="1"/>
            <a:stCxn id="40" idx="2"/>
            <a:endCxn id="32" idx="1"/>
          </p:cNvCxnSpPr>
          <p:nvPr/>
        </p:nvCxnSpPr>
        <p:spPr bwMode="auto">
          <a:xfrm rot="16200000" flipH="1">
            <a:off x="5342154" y="1521401"/>
            <a:ext cx="521208" cy="2050405"/>
          </a:xfrm>
          <a:prstGeom prst="straightConnector1">
            <a:avLst/>
          </a:prstGeom>
          <a:noFill/>
          <a:ln w="12700">
            <a:solidFill>
              <a:schemeClr val="bg1">
                <a:lumMod val="85000"/>
              </a:schemeClr>
            </a:solidFill>
            <a:round/>
            <a:headEnd/>
            <a:tailEnd type="triangle" w="lg" len="lg"/>
          </a:ln>
        </p:spPr>
      </p:cxnSp>
      <p:cxnSp>
        <p:nvCxnSpPr>
          <p:cNvPr id="17425" name="Straight Arrow Connector 20"/>
          <p:cNvCxnSpPr>
            <a:cxnSpLocks noChangeShapeType="1"/>
            <a:stCxn id="40" idx="2"/>
            <a:endCxn id="31" idx="0"/>
          </p:cNvCxnSpPr>
          <p:nvPr/>
        </p:nvCxnSpPr>
        <p:spPr bwMode="auto">
          <a:xfrm rot="16200000" flipH="1">
            <a:off x="5489538" y="1374018"/>
            <a:ext cx="1371600" cy="3195564"/>
          </a:xfrm>
          <a:prstGeom prst="straightConnector1">
            <a:avLst/>
          </a:prstGeom>
          <a:noFill/>
          <a:ln w="12700">
            <a:solidFill>
              <a:schemeClr val="bg1">
                <a:lumMod val="85000"/>
              </a:schemeClr>
            </a:solidFill>
            <a:round/>
            <a:headEnd/>
            <a:tailEnd type="triangle" w="lg" len="lg"/>
          </a:ln>
        </p:spPr>
      </p:cxnSp>
      <p:cxnSp>
        <p:nvCxnSpPr>
          <p:cNvPr id="17426" name="Straight Arrow Connector 20"/>
          <p:cNvCxnSpPr>
            <a:cxnSpLocks noChangeShapeType="1"/>
            <a:stCxn id="40" idx="2"/>
            <a:endCxn id="29" idx="0"/>
          </p:cNvCxnSpPr>
          <p:nvPr/>
        </p:nvCxnSpPr>
        <p:spPr bwMode="auto">
          <a:xfrm rot="16200000" flipH="1">
            <a:off x="4575138" y="2288418"/>
            <a:ext cx="2590800" cy="2585964"/>
          </a:xfrm>
          <a:prstGeom prst="straightConnector1">
            <a:avLst/>
          </a:prstGeom>
          <a:noFill/>
          <a:ln w="12700">
            <a:solidFill>
              <a:schemeClr val="bg1">
                <a:lumMod val="85000"/>
              </a:schemeClr>
            </a:solidFill>
            <a:round/>
            <a:headEnd/>
            <a:tailEnd type="triangle" w="lg" len="lg"/>
          </a:ln>
        </p:spPr>
      </p:cxnSp>
      <p:sp>
        <p:nvSpPr>
          <p:cNvPr id="17427" name="Text Box 17"/>
          <p:cNvSpPr txBox="1">
            <a:spLocks noChangeArrowheads="1"/>
          </p:cNvSpPr>
          <p:nvPr/>
        </p:nvSpPr>
        <p:spPr bwMode="auto">
          <a:xfrm>
            <a:off x="1" y="6457950"/>
            <a:ext cx="7543799" cy="400050"/>
          </a:xfrm>
          <a:prstGeom prst="rect">
            <a:avLst/>
          </a:prstGeom>
          <a:noFill/>
          <a:ln w="9525">
            <a:noFill/>
            <a:miter lim="800000"/>
            <a:headEnd/>
            <a:tailEnd/>
          </a:ln>
        </p:spPr>
        <p:txBody>
          <a:bodyPr anchor="b">
            <a:prstTxWarp prst="textNoShape">
              <a:avLst/>
            </a:prstTxWarp>
          </a:bodyPr>
          <a:lstStyle/>
          <a:p>
            <a:r>
              <a:rPr lang="en-US" sz="1200" dirty="0" smtClean="0">
                <a:solidFill>
                  <a:srgbClr val="FFFFFF"/>
                </a:solidFill>
              </a:rPr>
              <a:t>Adapted </a:t>
            </a:r>
            <a:r>
              <a:rPr lang="en-US" sz="1200" dirty="0">
                <a:solidFill>
                  <a:srgbClr val="FFFFFF"/>
                </a:solidFill>
              </a:rPr>
              <a:t>from Wedzicha</a:t>
            </a:r>
            <a:r>
              <a:rPr lang="en-US" sz="1200" dirty="0" smtClean="0">
                <a:solidFill>
                  <a:srgbClr val="FFFFFF"/>
                </a:solidFill>
              </a:rPr>
              <a:t> et </a:t>
            </a:r>
            <a:r>
              <a:rPr lang="en-US" sz="1200" dirty="0">
                <a:solidFill>
                  <a:srgbClr val="FFFFFF"/>
                </a:solidFill>
              </a:rPr>
              <a:t>al. </a:t>
            </a:r>
            <a:r>
              <a:rPr lang="en-US" sz="1200" dirty="0" smtClean="0">
                <a:solidFill>
                  <a:srgbClr val="FFFFFF"/>
                </a:solidFill>
              </a:rPr>
              <a:t>Lancet  </a:t>
            </a:r>
            <a:r>
              <a:rPr lang="en-US" sz="1200" dirty="0">
                <a:solidFill>
                  <a:srgbClr val="FFFFFF"/>
                </a:solidFill>
              </a:rPr>
              <a:t>2007</a:t>
            </a:r>
            <a:r>
              <a:rPr lang="en-US" sz="1200" dirty="0" smtClean="0">
                <a:solidFill>
                  <a:srgbClr val="FFFFFF"/>
                </a:solidFill>
              </a:rPr>
              <a:t>; 370</a:t>
            </a:r>
            <a:r>
              <a:rPr lang="en-US" sz="1200" dirty="0">
                <a:solidFill>
                  <a:srgbClr val="FFFFFF"/>
                </a:solidFill>
              </a:rPr>
              <a:t>:786-796; </a:t>
            </a:r>
            <a:r>
              <a:rPr lang="en-US" sz="1200" dirty="0" smtClean="0">
                <a:solidFill>
                  <a:srgbClr val="FFFFFF"/>
                </a:solidFill>
              </a:rPr>
              <a:t>Donaldson </a:t>
            </a:r>
            <a:r>
              <a:rPr lang="en-US" sz="1200" dirty="0">
                <a:solidFill>
                  <a:srgbClr val="FFFFFF"/>
                </a:solidFill>
              </a:rPr>
              <a:t>et al. </a:t>
            </a:r>
            <a:r>
              <a:rPr lang="en-US" sz="1200" dirty="0" smtClean="0">
                <a:solidFill>
                  <a:srgbClr val="FFFFFF"/>
                </a:solidFill>
              </a:rPr>
              <a:t>Thorax </a:t>
            </a:r>
            <a:r>
              <a:rPr lang="en-US" sz="1200" dirty="0">
                <a:solidFill>
                  <a:srgbClr val="FFFFFF"/>
                </a:solidFill>
              </a:rPr>
              <a:t>2006</a:t>
            </a:r>
            <a:r>
              <a:rPr lang="en-US" sz="1200" dirty="0" smtClean="0">
                <a:solidFill>
                  <a:srgbClr val="FFFFFF"/>
                </a:solidFill>
              </a:rPr>
              <a:t>; 61</a:t>
            </a:r>
            <a:r>
              <a:rPr lang="en-US" sz="1200" dirty="0">
                <a:solidFill>
                  <a:srgbClr val="FFFFFF"/>
                </a:solidFill>
              </a:rPr>
              <a:t>:164-</a:t>
            </a:r>
            <a:r>
              <a:rPr lang="en-US" sz="1200" dirty="0" smtClean="0">
                <a:solidFill>
                  <a:srgbClr val="FFFFFF"/>
                </a:solidFill>
              </a:rPr>
              <a:t>168; </a:t>
            </a:r>
            <a:br>
              <a:rPr lang="en-US" sz="1200" dirty="0" smtClean="0">
                <a:solidFill>
                  <a:srgbClr val="FFFFFF"/>
                </a:solidFill>
              </a:rPr>
            </a:br>
            <a:r>
              <a:rPr lang="en-US" sz="1200" dirty="0" smtClean="0">
                <a:solidFill>
                  <a:srgbClr val="FFFFFF"/>
                </a:solidFill>
              </a:rPr>
              <a:t>Donaldson et al. Chest 2010; 137:1091-1097; Decramer et al. Am J Respir Crit Care Med 2010; 181:A1526.</a:t>
            </a:r>
            <a:endParaRPr lang="en-US" sz="1200" dirty="0">
              <a:solidFill>
                <a:srgbClr val="FFFFFF"/>
              </a:solidFill>
            </a:endParaRPr>
          </a:p>
        </p:txBody>
      </p:sp>
      <p:sp>
        <p:nvSpPr>
          <p:cNvPr id="19" name="Rounded Rectangle 15"/>
          <p:cNvSpPr>
            <a:spLocks noChangeArrowheads="1"/>
          </p:cNvSpPr>
          <p:nvPr/>
        </p:nvSpPr>
        <p:spPr bwMode="auto">
          <a:xfrm>
            <a:off x="304800" y="2514600"/>
            <a:ext cx="2287439" cy="585216"/>
          </a:xfrm>
          <a:prstGeom prst="roundRect">
            <a:avLst>
              <a:gd name="adj" fmla="val 16667"/>
            </a:avLst>
          </a:prstGeom>
          <a:solidFill>
            <a:schemeClr val="bg2">
              <a:lumMod val="20000"/>
              <a:lumOff val="80000"/>
            </a:schemeClr>
          </a:solidFill>
          <a:ln w="9525" algn="ctr">
            <a:noFill/>
            <a:round/>
            <a:headEnd/>
            <a:tailEnd/>
          </a:ln>
          <a:effectLst>
            <a:glow rad="63500">
              <a:schemeClr val="accent4">
                <a:satMod val="175000"/>
                <a:alpha val="40000"/>
              </a:schemeClr>
            </a:glow>
            <a:outerShdw blurRad="50800" dist="889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chor="ctr" anchorCtr="0"/>
          <a:lstStyle/>
          <a:p>
            <a:pPr algn="ctr" eaLnBrk="0" hangingPunct="0">
              <a:defRPr/>
            </a:pPr>
            <a:r>
              <a:rPr lang="en-US" sz="1600" b="1" dirty="0" smtClean="0">
                <a:solidFill>
                  <a:schemeClr val="accent2">
                    <a:lumMod val="75000"/>
                  </a:schemeClr>
                </a:solidFill>
                <a:latin typeface="Arial"/>
                <a:cs typeface="Arial"/>
              </a:rPr>
              <a:t>Poorer HRQoL</a:t>
            </a:r>
            <a:endParaRPr lang="en-US" sz="1600" b="1" baseline="30000" dirty="0">
              <a:solidFill>
                <a:schemeClr val="accent2">
                  <a:lumMod val="75000"/>
                </a:schemeClr>
              </a:solidFill>
              <a:latin typeface="Arial"/>
              <a:cs typeface="Arial"/>
            </a:endParaRPr>
          </a:p>
        </p:txBody>
      </p:sp>
      <p:sp>
        <p:nvSpPr>
          <p:cNvPr id="20" name="Rounded Rectangle 15"/>
          <p:cNvSpPr>
            <a:spLocks noChangeArrowheads="1"/>
          </p:cNvSpPr>
          <p:nvPr/>
        </p:nvSpPr>
        <p:spPr bwMode="auto">
          <a:xfrm>
            <a:off x="227161" y="3657600"/>
            <a:ext cx="2287439" cy="585216"/>
          </a:xfrm>
          <a:prstGeom prst="roundRect">
            <a:avLst>
              <a:gd name="adj" fmla="val 16667"/>
            </a:avLst>
          </a:prstGeom>
          <a:solidFill>
            <a:schemeClr val="bg2">
              <a:lumMod val="20000"/>
              <a:lumOff val="80000"/>
            </a:schemeClr>
          </a:solidFill>
          <a:ln w="9525" algn="ctr">
            <a:noFill/>
            <a:round/>
            <a:headEnd/>
            <a:tailEnd/>
          </a:ln>
          <a:effectLst>
            <a:glow rad="63500">
              <a:schemeClr val="accent4">
                <a:satMod val="175000"/>
                <a:alpha val="40000"/>
              </a:schemeClr>
            </a:glow>
            <a:outerShdw blurRad="50800" dist="889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chor="ctr" anchorCtr="0"/>
          <a:lstStyle/>
          <a:p>
            <a:pPr algn="ctr" eaLnBrk="0" hangingPunct="0">
              <a:defRPr/>
            </a:pPr>
            <a:r>
              <a:rPr lang="en-US" sz="1600" b="1" dirty="0" smtClean="0">
                <a:solidFill>
                  <a:schemeClr val="accent2">
                    <a:lumMod val="75000"/>
                  </a:schemeClr>
                </a:solidFill>
                <a:latin typeface="Arial"/>
                <a:cs typeface="Arial"/>
              </a:rPr>
              <a:t>Increased inflammation</a:t>
            </a:r>
            <a:endParaRPr lang="en-US" sz="1600" b="1" baseline="30000" dirty="0">
              <a:solidFill>
                <a:schemeClr val="accent2">
                  <a:lumMod val="75000"/>
                </a:schemeClr>
              </a:solidFill>
              <a:latin typeface="Arial"/>
              <a:cs typeface="Arial"/>
            </a:endParaRPr>
          </a:p>
        </p:txBody>
      </p:sp>
      <p:sp>
        <p:nvSpPr>
          <p:cNvPr id="21" name="Rounded Rectangle 15"/>
          <p:cNvSpPr>
            <a:spLocks noChangeArrowheads="1"/>
          </p:cNvSpPr>
          <p:nvPr/>
        </p:nvSpPr>
        <p:spPr bwMode="auto">
          <a:xfrm>
            <a:off x="836761" y="4876800"/>
            <a:ext cx="2287439" cy="585216"/>
          </a:xfrm>
          <a:prstGeom prst="roundRect">
            <a:avLst>
              <a:gd name="adj" fmla="val 16667"/>
            </a:avLst>
          </a:prstGeom>
          <a:solidFill>
            <a:schemeClr val="bg2">
              <a:lumMod val="20000"/>
              <a:lumOff val="80000"/>
            </a:schemeClr>
          </a:solidFill>
          <a:ln w="9525" algn="ctr">
            <a:noFill/>
            <a:round/>
            <a:headEnd/>
            <a:tailEnd/>
          </a:ln>
          <a:effectLst>
            <a:glow rad="63500">
              <a:schemeClr val="accent4">
                <a:satMod val="175000"/>
                <a:alpha val="40000"/>
              </a:schemeClr>
            </a:glow>
            <a:outerShdw blurRad="50800" dist="889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chor="ctr" anchorCtr="0"/>
          <a:lstStyle/>
          <a:p>
            <a:pPr algn="ctr" eaLnBrk="0" hangingPunct="0">
              <a:defRPr/>
            </a:pPr>
            <a:r>
              <a:rPr lang="en-US" sz="1600" b="1" dirty="0" smtClean="0">
                <a:solidFill>
                  <a:schemeClr val="accent2">
                    <a:lumMod val="75000"/>
                  </a:schemeClr>
                </a:solidFill>
                <a:latin typeface="Arial"/>
                <a:cs typeface="Arial"/>
              </a:rPr>
              <a:t>Faster decline in lung function</a:t>
            </a:r>
            <a:endParaRPr lang="en-US" sz="1600" b="1" baseline="30000" dirty="0">
              <a:solidFill>
                <a:schemeClr val="accent2">
                  <a:lumMod val="75000"/>
                </a:schemeClr>
              </a:solidFill>
              <a:latin typeface="Arial"/>
              <a:cs typeface="Arial"/>
            </a:endParaRPr>
          </a:p>
        </p:txBody>
      </p:sp>
      <p:sp>
        <p:nvSpPr>
          <p:cNvPr id="29" name="Rounded Rectangle 15"/>
          <p:cNvSpPr>
            <a:spLocks noChangeArrowheads="1"/>
          </p:cNvSpPr>
          <p:nvPr/>
        </p:nvSpPr>
        <p:spPr bwMode="auto">
          <a:xfrm>
            <a:off x="6019800" y="4876800"/>
            <a:ext cx="2287439" cy="585216"/>
          </a:xfrm>
          <a:prstGeom prst="roundRect">
            <a:avLst>
              <a:gd name="adj" fmla="val 16667"/>
            </a:avLst>
          </a:prstGeom>
          <a:solidFill>
            <a:schemeClr val="bg2">
              <a:lumMod val="20000"/>
              <a:lumOff val="80000"/>
            </a:schemeClr>
          </a:solidFill>
          <a:ln w="9525" algn="ctr">
            <a:noFill/>
            <a:round/>
            <a:headEnd/>
            <a:tailEnd/>
          </a:ln>
          <a:effectLst>
            <a:glow rad="63500">
              <a:schemeClr val="accent4">
                <a:satMod val="175000"/>
                <a:alpha val="40000"/>
              </a:schemeClr>
            </a:glow>
            <a:outerShdw blurRad="50800" dist="889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chor="ctr" anchorCtr="0"/>
          <a:lstStyle/>
          <a:p>
            <a:pPr algn="ctr" eaLnBrk="0" hangingPunct="0">
              <a:defRPr/>
            </a:pPr>
            <a:r>
              <a:rPr lang="en-US" sz="1600" b="1" dirty="0" smtClean="0">
                <a:solidFill>
                  <a:schemeClr val="accent2">
                    <a:lumMod val="75000"/>
                  </a:schemeClr>
                </a:solidFill>
                <a:latin typeface="Arial"/>
                <a:cs typeface="Arial"/>
              </a:rPr>
              <a:t>Higher hospital readmission</a:t>
            </a:r>
            <a:endParaRPr lang="en-US" sz="1600" b="1" baseline="30000" dirty="0">
              <a:solidFill>
                <a:schemeClr val="accent2">
                  <a:lumMod val="75000"/>
                </a:schemeClr>
              </a:solidFill>
              <a:latin typeface="Arial"/>
              <a:cs typeface="Arial"/>
            </a:endParaRPr>
          </a:p>
        </p:txBody>
      </p:sp>
      <p:sp>
        <p:nvSpPr>
          <p:cNvPr id="31" name="Rounded Rectangle 15"/>
          <p:cNvSpPr>
            <a:spLocks noChangeArrowheads="1"/>
          </p:cNvSpPr>
          <p:nvPr/>
        </p:nvSpPr>
        <p:spPr bwMode="auto">
          <a:xfrm>
            <a:off x="6629400" y="3657600"/>
            <a:ext cx="2287439" cy="585216"/>
          </a:xfrm>
          <a:prstGeom prst="roundRect">
            <a:avLst>
              <a:gd name="adj" fmla="val 16667"/>
            </a:avLst>
          </a:prstGeom>
          <a:solidFill>
            <a:schemeClr val="bg2">
              <a:lumMod val="20000"/>
              <a:lumOff val="80000"/>
            </a:schemeClr>
          </a:solidFill>
          <a:ln w="9525" algn="ctr">
            <a:noFill/>
            <a:round/>
            <a:headEnd/>
            <a:tailEnd/>
          </a:ln>
          <a:effectLst>
            <a:glow rad="63500">
              <a:schemeClr val="accent4">
                <a:satMod val="175000"/>
                <a:alpha val="40000"/>
              </a:schemeClr>
            </a:glow>
            <a:outerShdw blurRad="50800" dist="889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chor="ctr" anchorCtr="0"/>
          <a:lstStyle/>
          <a:p>
            <a:pPr algn="ctr" eaLnBrk="0" hangingPunct="0">
              <a:defRPr/>
            </a:pPr>
            <a:r>
              <a:rPr lang="en-US" sz="1600" b="1" dirty="0" smtClean="0">
                <a:solidFill>
                  <a:schemeClr val="accent2">
                    <a:lumMod val="75000"/>
                  </a:schemeClr>
                </a:solidFill>
                <a:latin typeface="Arial"/>
                <a:cs typeface="Arial"/>
              </a:rPr>
              <a:t>More recurrent exacerbations</a:t>
            </a:r>
            <a:endParaRPr lang="en-US" sz="1600" b="1" baseline="30000" dirty="0">
              <a:solidFill>
                <a:schemeClr val="accent2">
                  <a:lumMod val="75000"/>
                </a:schemeClr>
              </a:solidFill>
              <a:latin typeface="Arial"/>
              <a:cs typeface="Arial"/>
            </a:endParaRPr>
          </a:p>
        </p:txBody>
      </p:sp>
      <p:sp>
        <p:nvSpPr>
          <p:cNvPr id="32" name="Rounded Rectangle 15"/>
          <p:cNvSpPr>
            <a:spLocks noChangeArrowheads="1"/>
          </p:cNvSpPr>
          <p:nvPr/>
        </p:nvSpPr>
        <p:spPr bwMode="auto">
          <a:xfrm>
            <a:off x="6627961" y="2514600"/>
            <a:ext cx="2287439" cy="585216"/>
          </a:xfrm>
          <a:prstGeom prst="roundRect">
            <a:avLst>
              <a:gd name="adj" fmla="val 16667"/>
            </a:avLst>
          </a:prstGeom>
          <a:solidFill>
            <a:schemeClr val="bg2">
              <a:lumMod val="20000"/>
              <a:lumOff val="80000"/>
            </a:schemeClr>
          </a:solidFill>
          <a:ln w="9525" algn="ctr">
            <a:noFill/>
            <a:round/>
            <a:headEnd/>
            <a:tailEnd/>
          </a:ln>
          <a:effectLst>
            <a:glow rad="63500">
              <a:schemeClr val="accent4">
                <a:satMod val="175000"/>
                <a:alpha val="40000"/>
              </a:schemeClr>
            </a:glow>
            <a:outerShdw blurRad="50800" dist="889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chor="ctr" anchorCtr="0"/>
          <a:lstStyle/>
          <a:p>
            <a:pPr algn="ctr" eaLnBrk="0" hangingPunct="0">
              <a:defRPr/>
            </a:pPr>
            <a:r>
              <a:rPr lang="en-US" sz="1600" b="1" dirty="0" smtClean="0">
                <a:solidFill>
                  <a:schemeClr val="accent2">
                    <a:lumMod val="75000"/>
                  </a:schemeClr>
                </a:solidFill>
                <a:latin typeface="Arial"/>
                <a:cs typeface="Arial"/>
              </a:rPr>
              <a:t>Increased mortality</a:t>
            </a:r>
            <a:endParaRPr lang="en-US" sz="1600" b="1" baseline="30000" dirty="0">
              <a:solidFill>
                <a:schemeClr val="accent2">
                  <a:lumMod val="75000"/>
                </a:schemeClr>
              </a:solidFill>
              <a:latin typeface="Arial"/>
              <a:cs typeface="Arial"/>
            </a:endParaRPr>
          </a:p>
        </p:txBody>
      </p:sp>
      <p:sp>
        <p:nvSpPr>
          <p:cNvPr id="40" name="Rounded Rectangle 29"/>
          <p:cNvSpPr/>
          <p:nvPr/>
        </p:nvSpPr>
        <p:spPr bwMode="auto">
          <a:xfrm>
            <a:off x="2525712" y="1295400"/>
            <a:ext cx="4103688" cy="990600"/>
          </a:xfrm>
          <a:prstGeom prst="roundRect">
            <a:avLst/>
          </a:pr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2000" b="1" dirty="0" smtClean="0">
                <a:solidFill>
                  <a:srgbClr val="FCC000"/>
                </a:solidFill>
                <a:effectLst>
                  <a:outerShdw blurRad="38100" dist="38100" dir="2700000" algn="tl">
                    <a:srgbClr val="000000">
                      <a:alpha val="43137"/>
                    </a:srgbClr>
                  </a:outerShdw>
                </a:effectLst>
                <a:ea typeface="Geneva"/>
                <a:cs typeface="Geneva"/>
              </a:rPr>
              <a:t>Frequent exacerbators</a:t>
            </a:r>
            <a:r>
              <a:rPr lang="en-GB" sz="2000" b="1" dirty="0" smtClean="0"/>
              <a:t/>
            </a:r>
            <a:br>
              <a:rPr lang="en-GB" sz="2000" b="1" dirty="0" smtClean="0"/>
            </a:br>
            <a:r>
              <a:rPr lang="en-GB" sz="2000" dirty="0" smtClean="0">
                <a:solidFill>
                  <a:srgbClr val="FFFFFF"/>
                </a:solidFill>
              </a:rPr>
              <a:t>Patients with ≥2 </a:t>
            </a:r>
            <a:br>
              <a:rPr lang="en-GB" sz="2000" dirty="0" smtClean="0">
                <a:solidFill>
                  <a:srgbClr val="FFFFFF"/>
                </a:solidFill>
              </a:rPr>
            </a:br>
            <a:r>
              <a:rPr lang="en-GB" sz="2000" dirty="0" smtClean="0">
                <a:solidFill>
                  <a:srgbClr val="FFFFFF"/>
                </a:solidFill>
              </a:rPr>
              <a:t>exacerbations/year</a:t>
            </a:r>
            <a:endParaRPr lang="en-GB" sz="2000" b="1" dirty="0"/>
          </a:p>
        </p:txBody>
      </p:sp>
      <p:sp>
        <p:nvSpPr>
          <p:cNvPr id="17" name="Rounded Rectangle 15"/>
          <p:cNvSpPr>
            <a:spLocks noChangeArrowheads="1"/>
          </p:cNvSpPr>
          <p:nvPr/>
        </p:nvSpPr>
        <p:spPr bwMode="auto">
          <a:xfrm>
            <a:off x="3433837" y="5410200"/>
            <a:ext cx="2287439" cy="585216"/>
          </a:xfrm>
          <a:prstGeom prst="roundRect">
            <a:avLst>
              <a:gd name="adj" fmla="val 16667"/>
            </a:avLst>
          </a:prstGeom>
          <a:solidFill>
            <a:schemeClr val="bg2">
              <a:lumMod val="20000"/>
              <a:lumOff val="80000"/>
            </a:schemeClr>
          </a:solidFill>
          <a:ln w="9525" algn="ctr">
            <a:noFill/>
            <a:round/>
            <a:headEnd/>
            <a:tailEnd/>
          </a:ln>
          <a:effectLst>
            <a:glow rad="63500">
              <a:schemeClr val="accent4">
                <a:satMod val="175000"/>
                <a:alpha val="40000"/>
              </a:schemeClr>
            </a:glow>
            <a:outerShdw blurRad="50800" dist="88900" dir="2700000" algn="tl" rotWithShape="0">
              <a:prstClr val="black">
                <a:alpha val="40000"/>
              </a:prst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anchor="ctr" anchorCtr="0"/>
          <a:lstStyle/>
          <a:p>
            <a:pPr algn="ctr" eaLnBrk="0" hangingPunct="0">
              <a:defRPr/>
            </a:pPr>
            <a:r>
              <a:rPr lang="en-US" sz="1600" b="1" dirty="0" smtClean="0">
                <a:solidFill>
                  <a:schemeClr val="accent2">
                    <a:lumMod val="75000"/>
                  </a:schemeClr>
                </a:solidFill>
                <a:latin typeface="Arial"/>
                <a:cs typeface="Arial"/>
              </a:rPr>
              <a:t>Higher myocardial infarction rate</a:t>
            </a:r>
            <a:endParaRPr lang="en-US" sz="1600" b="1" baseline="30000" dirty="0">
              <a:solidFill>
                <a:schemeClr val="accent2">
                  <a:lumMod val="75000"/>
                </a:schemeClr>
              </a:solidFill>
              <a:latin typeface="Arial"/>
              <a:cs typeface="Arial"/>
            </a:endParaRPr>
          </a:p>
        </p:txBody>
      </p:sp>
      <p:cxnSp>
        <p:nvCxnSpPr>
          <p:cNvPr id="24" name="Straight Arrow Connector 20"/>
          <p:cNvCxnSpPr>
            <a:cxnSpLocks noChangeShapeType="1"/>
            <a:stCxn id="40" idx="2"/>
            <a:endCxn id="17" idx="0"/>
          </p:cNvCxnSpPr>
          <p:nvPr/>
        </p:nvCxnSpPr>
        <p:spPr bwMode="auto">
          <a:xfrm rot="16200000" flipH="1">
            <a:off x="3015456" y="3848099"/>
            <a:ext cx="3124200" cy="1"/>
          </a:xfrm>
          <a:prstGeom prst="straightConnector1">
            <a:avLst/>
          </a:prstGeom>
          <a:noFill/>
          <a:ln w="12700">
            <a:solidFill>
              <a:schemeClr val="bg1">
                <a:lumMod val="85000"/>
              </a:schemeClr>
            </a:solidFill>
            <a:round/>
            <a:headEnd/>
            <a:tailEnd type="triangle" w="lg" len="lg"/>
          </a:ln>
        </p:spPr>
      </p:cxnSp>
      <p:sp>
        <p:nvSpPr>
          <p:cNvPr id="22" name="Título 1"/>
          <p:cNvSpPr>
            <a:spLocks noGrp="1"/>
          </p:cNvSpPr>
          <p:nvPr>
            <p:ph type="title"/>
          </p:nvPr>
        </p:nvSpPr>
        <p:spPr>
          <a:xfrm>
            <a:off x="182880" y="118872"/>
            <a:ext cx="8686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s-ES" sz="3200" b="1" dirty="0" smtClean="0">
                <a:effectLst>
                  <a:outerShdw blurRad="38100" dist="38100" dir="2700000" algn="tl">
                    <a:srgbClr val="000000">
                      <a:alpha val="43137"/>
                    </a:srgbClr>
                  </a:outerShdw>
                </a:effectLst>
              </a:rPr>
              <a:t>Worse Prognosis in Frequent Exacerbators</a:t>
            </a:r>
            <a:endParaRPr lang="es-ES" sz="3200" b="1" dirty="0">
              <a:effectLst>
                <a:outerShdw blurRad="38100" dist="38100" dir="2700000" algn="tl">
                  <a:srgbClr val="000000">
                    <a:alpha val="43137"/>
                  </a:srgbClr>
                </a:outerShdw>
              </a:effectLst>
            </a:endParaRPr>
          </a:p>
        </p:txBody>
      </p:sp>
      <p:sp>
        <p:nvSpPr>
          <p:cNvPr id="25" name="Slide Number Placeholder 6"/>
          <p:cNvSpPr>
            <a:spLocks noGrp="1"/>
          </p:cNvSpPr>
          <p:nvPr>
            <p:ph type="sldNum" sz="quarter" idx="4294967295"/>
          </p:nvPr>
        </p:nvSpPr>
        <p:spPr>
          <a:xfrm>
            <a:off x="8732838" y="6477000"/>
            <a:ext cx="411162" cy="365125"/>
          </a:xfrm>
          <a:prstGeom prst="rect">
            <a:avLst/>
          </a:prstGeom>
        </p:spPr>
        <p:txBody>
          <a:bodyPr/>
          <a:lstStyle/>
          <a:p>
            <a:pPr>
              <a:defRPr/>
            </a:pPr>
            <a:fld id="{397AFFC9-A84F-4F11-9736-BF0713F9AF48}" type="slidenum">
              <a:rPr lang="en-GB" smtClean="0"/>
              <a:pPr>
                <a:defRPr/>
              </a:pPr>
              <a:t>73</a:t>
            </a:fld>
            <a:endParaRPr lang="en-GB"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194 Rectángulo"/>
          <p:cNvSpPr/>
          <p:nvPr/>
        </p:nvSpPr>
        <p:spPr bwMode="auto">
          <a:xfrm>
            <a:off x="70992" y="2276872"/>
            <a:ext cx="8964488" cy="4149080"/>
          </a:xfrm>
          <a:prstGeom prst="rect">
            <a:avLst/>
          </a:prstGeom>
          <a:solidFill>
            <a:schemeClr val="accent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a:endParaRPr>
          </a:p>
        </p:txBody>
      </p:sp>
      <p:sp>
        <p:nvSpPr>
          <p:cNvPr id="27651" name="Text Placeholder 207"/>
          <p:cNvSpPr>
            <a:spLocks noGrp="1"/>
          </p:cNvSpPr>
          <p:nvPr>
            <p:ph type="body" sz="quarter" idx="11"/>
          </p:nvPr>
        </p:nvSpPr>
        <p:spPr>
          <a:xfrm>
            <a:off x="5987480" y="2539752"/>
            <a:ext cx="2819400" cy="3200400"/>
          </a:xfrm>
        </p:spPr>
        <p:txBody>
          <a:bodyPr/>
          <a:lstStyle/>
          <a:p>
            <a:r>
              <a:rPr lang="en-US" sz="1400" b="1" dirty="0" smtClean="0">
                <a:solidFill>
                  <a:srgbClr val="3C8C93"/>
                </a:solidFill>
              </a:rPr>
              <a:t>Group A</a:t>
            </a:r>
          </a:p>
          <a:p>
            <a:r>
              <a:rPr lang="en-US" sz="1400" dirty="0" smtClean="0"/>
              <a:t>Patients</a:t>
            </a:r>
            <a:r>
              <a:rPr lang="en-CA" sz="1400" dirty="0" smtClean="0"/>
              <a:t> with no acute exacerbations</a:t>
            </a:r>
          </a:p>
          <a:p>
            <a:endParaRPr lang="en-US" sz="1400" dirty="0" smtClean="0"/>
          </a:p>
          <a:p>
            <a:r>
              <a:rPr lang="en-US" sz="1400" b="1" dirty="0" smtClean="0">
                <a:solidFill>
                  <a:srgbClr val="CC66FF"/>
                </a:solidFill>
              </a:rPr>
              <a:t>Group B</a:t>
            </a:r>
          </a:p>
          <a:p>
            <a:r>
              <a:rPr lang="en-US" sz="1400" dirty="0" smtClean="0"/>
              <a:t>Patients</a:t>
            </a:r>
            <a:r>
              <a:rPr lang="en-CA" sz="1400" dirty="0" smtClean="0"/>
              <a:t> with 1–2 acute exacerbations of COPD requiring hospital management</a:t>
            </a:r>
          </a:p>
          <a:p>
            <a:endParaRPr lang="en-US" sz="1400" dirty="0" smtClean="0"/>
          </a:p>
          <a:p>
            <a:r>
              <a:rPr lang="en-US" sz="1400" b="1" dirty="0" smtClean="0">
                <a:solidFill>
                  <a:srgbClr val="CC9900"/>
                </a:solidFill>
              </a:rPr>
              <a:t>Group C</a:t>
            </a:r>
            <a:endParaRPr lang="en-US" sz="1400" dirty="0" smtClean="0"/>
          </a:p>
          <a:p>
            <a:r>
              <a:rPr lang="en-US" sz="1400" dirty="0" smtClean="0"/>
              <a:t>Patients with </a:t>
            </a:r>
            <a:r>
              <a:rPr lang="en-GB" sz="1400" dirty="0" smtClean="0">
                <a:solidFill>
                  <a:srgbClr val="FFFFFF"/>
                </a:solidFill>
                <a:cs typeface="Arial" pitchFamily="34" charset="0"/>
              </a:rPr>
              <a:t>≥</a:t>
            </a:r>
            <a:r>
              <a:rPr lang="en-US" sz="1400" dirty="0" smtClean="0"/>
              <a:t>3 acute exacerbations</a:t>
            </a:r>
            <a:r>
              <a:rPr lang="es-ES" sz="1400" dirty="0" smtClean="0">
                <a:solidFill>
                  <a:srgbClr val="FFFFFF"/>
                </a:solidFill>
              </a:rPr>
              <a:t> </a:t>
            </a:r>
            <a:r>
              <a:rPr lang="en-CA" sz="1400" dirty="0" smtClean="0"/>
              <a:t>of COPD requiring hospital management</a:t>
            </a:r>
          </a:p>
          <a:p>
            <a:endParaRPr lang="en-GB" sz="1400" dirty="0" smtClean="0"/>
          </a:p>
        </p:txBody>
      </p:sp>
      <p:grpSp>
        <p:nvGrpSpPr>
          <p:cNvPr id="2" name="Agrupar 194"/>
          <p:cNvGrpSpPr/>
          <p:nvPr/>
        </p:nvGrpSpPr>
        <p:grpSpPr>
          <a:xfrm>
            <a:off x="344316" y="2692152"/>
            <a:ext cx="5719364" cy="3429000"/>
            <a:chOff x="452702" y="2438400"/>
            <a:chExt cx="5895344" cy="3429000"/>
          </a:xfrm>
        </p:grpSpPr>
        <p:sp>
          <p:nvSpPr>
            <p:cNvPr id="27654" name="Line 7"/>
            <p:cNvSpPr>
              <a:spLocks noChangeShapeType="1"/>
            </p:cNvSpPr>
            <p:nvPr/>
          </p:nvSpPr>
          <p:spPr bwMode="auto">
            <a:xfrm flipV="1">
              <a:off x="1194326" y="2564481"/>
              <a:ext cx="0" cy="2647699"/>
            </a:xfrm>
            <a:prstGeom prst="line">
              <a:avLst/>
            </a:prstGeom>
            <a:noFill/>
            <a:ln w="9525">
              <a:solidFill>
                <a:srgbClr val="FFFFFF"/>
              </a:solidFill>
              <a:round/>
              <a:headEnd/>
              <a:tailEnd/>
            </a:ln>
          </p:spPr>
          <p:txBody>
            <a:bodyPr/>
            <a:lstStyle/>
            <a:p>
              <a:endParaRPr lang="de-DE" dirty="0">
                <a:solidFill>
                  <a:srgbClr val="FFFFFF"/>
                </a:solidFill>
              </a:endParaRPr>
            </a:p>
          </p:txBody>
        </p:sp>
        <p:sp>
          <p:nvSpPr>
            <p:cNvPr id="27655" name="Line 8"/>
            <p:cNvSpPr>
              <a:spLocks noChangeShapeType="1"/>
            </p:cNvSpPr>
            <p:nvPr/>
          </p:nvSpPr>
          <p:spPr bwMode="auto">
            <a:xfrm>
              <a:off x="1191202" y="5210732"/>
              <a:ext cx="3392589" cy="0"/>
            </a:xfrm>
            <a:prstGeom prst="line">
              <a:avLst/>
            </a:prstGeom>
            <a:noFill/>
            <a:ln w="9525">
              <a:solidFill>
                <a:schemeClr val="bg1"/>
              </a:solidFill>
              <a:round/>
              <a:headEnd/>
              <a:tailEnd/>
            </a:ln>
          </p:spPr>
          <p:txBody>
            <a:bodyPr/>
            <a:lstStyle/>
            <a:p>
              <a:endParaRPr lang="de-DE" dirty="0">
                <a:solidFill>
                  <a:srgbClr val="FFFFFF"/>
                </a:solidFill>
              </a:endParaRPr>
            </a:p>
          </p:txBody>
        </p:sp>
        <p:sp>
          <p:nvSpPr>
            <p:cNvPr id="27656" name="Line 9"/>
            <p:cNvSpPr>
              <a:spLocks noChangeShapeType="1"/>
            </p:cNvSpPr>
            <p:nvPr/>
          </p:nvSpPr>
          <p:spPr bwMode="auto">
            <a:xfrm>
              <a:off x="1197450" y="4699161"/>
              <a:ext cx="92155" cy="0"/>
            </a:xfrm>
            <a:prstGeom prst="line">
              <a:avLst/>
            </a:prstGeom>
            <a:noFill/>
            <a:ln w="9525">
              <a:solidFill>
                <a:srgbClr val="FFFFFF"/>
              </a:solidFill>
              <a:round/>
              <a:headEnd/>
              <a:tailEnd/>
            </a:ln>
          </p:spPr>
          <p:txBody>
            <a:bodyPr/>
            <a:lstStyle/>
            <a:p>
              <a:endParaRPr lang="de-DE" dirty="0">
                <a:solidFill>
                  <a:srgbClr val="FFFFFF"/>
                </a:solidFill>
              </a:endParaRPr>
            </a:p>
          </p:txBody>
        </p:sp>
        <p:sp>
          <p:nvSpPr>
            <p:cNvPr id="27657" name="Line 10"/>
            <p:cNvSpPr>
              <a:spLocks noChangeShapeType="1"/>
            </p:cNvSpPr>
            <p:nvPr/>
          </p:nvSpPr>
          <p:spPr bwMode="auto">
            <a:xfrm>
              <a:off x="1195888" y="4162955"/>
              <a:ext cx="92156" cy="0"/>
            </a:xfrm>
            <a:prstGeom prst="line">
              <a:avLst/>
            </a:prstGeom>
            <a:noFill/>
            <a:ln w="9525">
              <a:solidFill>
                <a:srgbClr val="FFFFFF"/>
              </a:solidFill>
              <a:round/>
              <a:headEnd/>
              <a:tailEnd/>
            </a:ln>
          </p:spPr>
          <p:txBody>
            <a:bodyPr/>
            <a:lstStyle/>
            <a:p>
              <a:endParaRPr lang="de-DE" dirty="0">
                <a:solidFill>
                  <a:srgbClr val="FFFFFF"/>
                </a:solidFill>
              </a:endParaRPr>
            </a:p>
          </p:txBody>
        </p:sp>
        <p:sp>
          <p:nvSpPr>
            <p:cNvPr id="27658" name="Line 11"/>
            <p:cNvSpPr>
              <a:spLocks noChangeShapeType="1"/>
            </p:cNvSpPr>
            <p:nvPr/>
          </p:nvSpPr>
          <p:spPr bwMode="auto">
            <a:xfrm>
              <a:off x="1192764" y="3629647"/>
              <a:ext cx="92156" cy="0"/>
            </a:xfrm>
            <a:prstGeom prst="line">
              <a:avLst/>
            </a:prstGeom>
            <a:noFill/>
            <a:ln w="9525">
              <a:solidFill>
                <a:srgbClr val="FFFFFF"/>
              </a:solidFill>
              <a:round/>
              <a:headEnd/>
              <a:tailEnd/>
            </a:ln>
          </p:spPr>
          <p:txBody>
            <a:bodyPr/>
            <a:lstStyle/>
            <a:p>
              <a:endParaRPr lang="de-DE" dirty="0">
                <a:solidFill>
                  <a:srgbClr val="FFFFFF"/>
                </a:solidFill>
              </a:endParaRPr>
            </a:p>
          </p:txBody>
        </p:sp>
        <p:sp>
          <p:nvSpPr>
            <p:cNvPr id="27659" name="Line 12"/>
            <p:cNvSpPr>
              <a:spLocks noChangeShapeType="1"/>
            </p:cNvSpPr>
            <p:nvPr/>
          </p:nvSpPr>
          <p:spPr bwMode="auto">
            <a:xfrm>
              <a:off x="1194326" y="3096340"/>
              <a:ext cx="92155" cy="0"/>
            </a:xfrm>
            <a:prstGeom prst="line">
              <a:avLst/>
            </a:prstGeom>
            <a:noFill/>
            <a:ln w="9525">
              <a:solidFill>
                <a:srgbClr val="FFFFFF"/>
              </a:solidFill>
              <a:round/>
              <a:headEnd/>
              <a:tailEnd/>
            </a:ln>
          </p:spPr>
          <p:txBody>
            <a:bodyPr/>
            <a:lstStyle/>
            <a:p>
              <a:endParaRPr lang="de-DE" dirty="0">
                <a:solidFill>
                  <a:srgbClr val="FFFFFF"/>
                </a:solidFill>
              </a:endParaRPr>
            </a:p>
          </p:txBody>
        </p:sp>
        <p:sp>
          <p:nvSpPr>
            <p:cNvPr id="27660" name="Line 13"/>
            <p:cNvSpPr>
              <a:spLocks noChangeShapeType="1"/>
            </p:cNvSpPr>
            <p:nvPr/>
          </p:nvSpPr>
          <p:spPr bwMode="auto">
            <a:xfrm flipH="1">
              <a:off x="1753510" y="5102041"/>
              <a:ext cx="1562" cy="102894"/>
            </a:xfrm>
            <a:prstGeom prst="line">
              <a:avLst/>
            </a:prstGeom>
            <a:noFill/>
            <a:ln w="9525">
              <a:solidFill>
                <a:schemeClr val="bg1"/>
              </a:solidFill>
              <a:round/>
              <a:headEnd/>
              <a:tailEnd/>
            </a:ln>
          </p:spPr>
          <p:txBody>
            <a:bodyPr/>
            <a:lstStyle/>
            <a:p>
              <a:endParaRPr lang="de-DE" dirty="0">
                <a:solidFill>
                  <a:srgbClr val="FFFFFF"/>
                </a:solidFill>
              </a:endParaRPr>
            </a:p>
          </p:txBody>
        </p:sp>
        <p:sp>
          <p:nvSpPr>
            <p:cNvPr id="27661" name="Line 14"/>
            <p:cNvSpPr>
              <a:spLocks noChangeShapeType="1"/>
            </p:cNvSpPr>
            <p:nvPr/>
          </p:nvSpPr>
          <p:spPr bwMode="auto">
            <a:xfrm flipH="1">
              <a:off x="2314255" y="5103490"/>
              <a:ext cx="1563" cy="102893"/>
            </a:xfrm>
            <a:prstGeom prst="line">
              <a:avLst/>
            </a:prstGeom>
            <a:noFill/>
            <a:ln w="9525">
              <a:solidFill>
                <a:schemeClr val="bg1"/>
              </a:solidFill>
              <a:round/>
              <a:headEnd/>
              <a:tailEnd/>
            </a:ln>
          </p:spPr>
          <p:txBody>
            <a:bodyPr/>
            <a:lstStyle/>
            <a:p>
              <a:endParaRPr lang="de-DE" dirty="0">
                <a:solidFill>
                  <a:srgbClr val="FFFFFF"/>
                </a:solidFill>
              </a:endParaRPr>
            </a:p>
          </p:txBody>
        </p:sp>
        <p:sp>
          <p:nvSpPr>
            <p:cNvPr id="27662" name="Line 15"/>
            <p:cNvSpPr>
              <a:spLocks noChangeShapeType="1"/>
            </p:cNvSpPr>
            <p:nvPr/>
          </p:nvSpPr>
          <p:spPr bwMode="auto">
            <a:xfrm flipH="1">
              <a:off x="2881249" y="5109287"/>
              <a:ext cx="1562" cy="102893"/>
            </a:xfrm>
            <a:prstGeom prst="line">
              <a:avLst/>
            </a:prstGeom>
            <a:noFill/>
            <a:ln w="9525">
              <a:solidFill>
                <a:schemeClr val="bg1"/>
              </a:solidFill>
              <a:round/>
              <a:headEnd/>
              <a:tailEnd/>
            </a:ln>
          </p:spPr>
          <p:txBody>
            <a:bodyPr/>
            <a:lstStyle/>
            <a:p>
              <a:endParaRPr lang="de-DE" dirty="0">
                <a:solidFill>
                  <a:srgbClr val="FFFFFF"/>
                </a:solidFill>
              </a:endParaRPr>
            </a:p>
          </p:txBody>
        </p:sp>
        <p:sp>
          <p:nvSpPr>
            <p:cNvPr id="27663" name="Line 16"/>
            <p:cNvSpPr>
              <a:spLocks noChangeShapeType="1"/>
            </p:cNvSpPr>
            <p:nvPr/>
          </p:nvSpPr>
          <p:spPr bwMode="auto">
            <a:xfrm flipH="1">
              <a:off x="3448242" y="5107838"/>
              <a:ext cx="1563" cy="102894"/>
            </a:xfrm>
            <a:prstGeom prst="line">
              <a:avLst/>
            </a:prstGeom>
            <a:noFill/>
            <a:ln w="9525">
              <a:solidFill>
                <a:schemeClr val="bg1"/>
              </a:solidFill>
              <a:round/>
              <a:headEnd/>
              <a:tailEnd/>
            </a:ln>
          </p:spPr>
          <p:txBody>
            <a:bodyPr/>
            <a:lstStyle/>
            <a:p>
              <a:endParaRPr lang="de-DE" dirty="0">
                <a:solidFill>
                  <a:srgbClr val="FFFFFF"/>
                </a:solidFill>
              </a:endParaRPr>
            </a:p>
          </p:txBody>
        </p:sp>
        <p:sp>
          <p:nvSpPr>
            <p:cNvPr id="27664" name="Line 17"/>
            <p:cNvSpPr>
              <a:spLocks noChangeShapeType="1"/>
            </p:cNvSpPr>
            <p:nvPr/>
          </p:nvSpPr>
          <p:spPr bwMode="auto">
            <a:xfrm flipH="1">
              <a:off x="4015235" y="5107838"/>
              <a:ext cx="1562" cy="102894"/>
            </a:xfrm>
            <a:prstGeom prst="line">
              <a:avLst/>
            </a:prstGeom>
            <a:noFill/>
            <a:ln w="9525">
              <a:solidFill>
                <a:schemeClr val="bg1"/>
              </a:solidFill>
              <a:round/>
              <a:headEnd/>
              <a:tailEnd/>
            </a:ln>
          </p:spPr>
          <p:txBody>
            <a:bodyPr/>
            <a:lstStyle/>
            <a:p>
              <a:endParaRPr lang="de-DE" dirty="0">
                <a:solidFill>
                  <a:srgbClr val="FFFFFF"/>
                </a:solidFill>
              </a:endParaRPr>
            </a:p>
          </p:txBody>
        </p:sp>
        <p:sp>
          <p:nvSpPr>
            <p:cNvPr id="27665" name="Line 18"/>
            <p:cNvSpPr>
              <a:spLocks noChangeShapeType="1"/>
            </p:cNvSpPr>
            <p:nvPr/>
          </p:nvSpPr>
          <p:spPr bwMode="auto">
            <a:xfrm flipH="1">
              <a:off x="4583791" y="5109287"/>
              <a:ext cx="1562" cy="102893"/>
            </a:xfrm>
            <a:prstGeom prst="line">
              <a:avLst/>
            </a:prstGeom>
            <a:noFill/>
            <a:ln w="9525">
              <a:solidFill>
                <a:schemeClr val="bg1"/>
              </a:solidFill>
              <a:round/>
              <a:headEnd/>
              <a:tailEnd/>
            </a:ln>
          </p:spPr>
          <p:txBody>
            <a:bodyPr/>
            <a:lstStyle/>
            <a:p>
              <a:endParaRPr lang="de-DE" dirty="0">
                <a:solidFill>
                  <a:srgbClr val="FFFFFF"/>
                </a:solidFill>
              </a:endParaRPr>
            </a:p>
          </p:txBody>
        </p:sp>
        <p:sp>
          <p:nvSpPr>
            <p:cNvPr id="27667" name="Text Box 20"/>
            <p:cNvSpPr txBox="1">
              <a:spLocks noChangeArrowheads="1"/>
            </p:cNvSpPr>
            <p:nvPr/>
          </p:nvSpPr>
          <p:spPr bwMode="auto">
            <a:xfrm>
              <a:off x="2286140" y="5575012"/>
              <a:ext cx="1523859" cy="292388"/>
            </a:xfrm>
            <a:prstGeom prst="rect">
              <a:avLst/>
            </a:prstGeom>
            <a:noFill/>
            <a:ln w="9525">
              <a:noFill/>
              <a:miter lim="800000"/>
              <a:headEnd/>
              <a:tailEnd/>
            </a:ln>
          </p:spPr>
          <p:txBody>
            <a:bodyPr wrap="square">
              <a:spAutoFit/>
            </a:bodyPr>
            <a:lstStyle/>
            <a:p>
              <a:r>
                <a:rPr lang="en-US" sz="1300" b="1" dirty="0">
                  <a:solidFill>
                    <a:srgbClr val="FFFFFF"/>
                  </a:solidFill>
                  <a:latin typeface="Futura Lt BT"/>
                </a:rPr>
                <a:t>Time (months)</a:t>
              </a:r>
            </a:p>
          </p:txBody>
        </p:sp>
        <p:sp>
          <p:nvSpPr>
            <p:cNvPr id="27668" name="Text Box 21"/>
            <p:cNvSpPr txBox="1">
              <a:spLocks noChangeArrowheads="1"/>
            </p:cNvSpPr>
            <p:nvPr/>
          </p:nvSpPr>
          <p:spPr bwMode="auto">
            <a:xfrm>
              <a:off x="1053750" y="5200588"/>
              <a:ext cx="263972" cy="461665"/>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0</a:t>
              </a:r>
            </a:p>
          </p:txBody>
        </p:sp>
        <p:sp>
          <p:nvSpPr>
            <p:cNvPr id="27669" name="Text Box 22"/>
            <p:cNvSpPr txBox="1">
              <a:spLocks noChangeArrowheads="1"/>
            </p:cNvSpPr>
            <p:nvPr/>
          </p:nvSpPr>
          <p:spPr bwMode="auto">
            <a:xfrm>
              <a:off x="1569198" y="5204934"/>
              <a:ext cx="377673"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10</a:t>
              </a:r>
            </a:p>
          </p:txBody>
        </p:sp>
        <p:sp>
          <p:nvSpPr>
            <p:cNvPr id="27670" name="Text Box 23"/>
            <p:cNvSpPr txBox="1">
              <a:spLocks noChangeArrowheads="1"/>
            </p:cNvSpPr>
            <p:nvPr/>
          </p:nvSpPr>
          <p:spPr bwMode="auto">
            <a:xfrm>
              <a:off x="2131505" y="5200588"/>
              <a:ext cx="377673"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20</a:t>
              </a:r>
            </a:p>
          </p:txBody>
        </p:sp>
        <p:sp>
          <p:nvSpPr>
            <p:cNvPr id="27671" name="Text Box 24"/>
            <p:cNvSpPr txBox="1">
              <a:spLocks noChangeArrowheads="1"/>
            </p:cNvSpPr>
            <p:nvPr/>
          </p:nvSpPr>
          <p:spPr bwMode="auto">
            <a:xfrm>
              <a:off x="2698499" y="5199137"/>
              <a:ext cx="377674"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30</a:t>
              </a:r>
            </a:p>
          </p:txBody>
        </p:sp>
        <p:sp>
          <p:nvSpPr>
            <p:cNvPr id="27672" name="Text Box 25"/>
            <p:cNvSpPr txBox="1">
              <a:spLocks noChangeArrowheads="1"/>
            </p:cNvSpPr>
            <p:nvPr/>
          </p:nvSpPr>
          <p:spPr bwMode="auto">
            <a:xfrm>
              <a:off x="3262368" y="5203485"/>
              <a:ext cx="377673"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40</a:t>
              </a:r>
            </a:p>
          </p:txBody>
        </p:sp>
        <p:sp>
          <p:nvSpPr>
            <p:cNvPr id="27673" name="Text Box 26"/>
            <p:cNvSpPr txBox="1">
              <a:spLocks noChangeArrowheads="1"/>
            </p:cNvSpPr>
            <p:nvPr/>
          </p:nvSpPr>
          <p:spPr bwMode="auto">
            <a:xfrm>
              <a:off x="3846544" y="5203485"/>
              <a:ext cx="377673"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50</a:t>
              </a:r>
            </a:p>
          </p:txBody>
        </p:sp>
        <p:sp>
          <p:nvSpPr>
            <p:cNvPr id="27674" name="Text Box 27"/>
            <p:cNvSpPr txBox="1">
              <a:spLocks noChangeArrowheads="1"/>
            </p:cNvSpPr>
            <p:nvPr/>
          </p:nvSpPr>
          <p:spPr bwMode="auto">
            <a:xfrm>
              <a:off x="4399480" y="5203485"/>
              <a:ext cx="377673"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60</a:t>
              </a:r>
            </a:p>
          </p:txBody>
        </p:sp>
        <p:sp>
          <p:nvSpPr>
            <p:cNvPr id="27675" name="Text Box 28"/>
            <p:cNvSpPr txBox="1">
              <a:spLocks noChangeArrowheads="1"/>
            </p:cNvSpPr>
            <p:nvPr/>
          </p:nvSpPr>
          <p:spPr bwMode="auto">
            <a:xfrm>
              <a:off x="776057" y="4581776"/>
              <a:ext cx="465131"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0.2</a:t>
              </a:r>
            </a:p>
          </p:txBody>
        </p:sp>
        <p:sp>
          <p:nvSpPr>
            <p:cNvPr id="27676" name="Text Box 29"/>
            <p:cNvSpPr txBox="1">
              <a:spLocks noChangeArrowheads="1"/>
            </p:cNvSpPr>
            <p:nvPr/>
          </p:nvSpPr>
          <p:spPr bwMode="auto">
            <a:xfrm>
              <a:off x="776057" y="4042671"/>
              <a:ext cx="465131"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0.4</a:t>
              </a:r>
            </a:p>
          </p:txBody>
        </p:sp>
        <p:sp>
          <p:nvSpPr>
            <p:cNvPr id="27677" name="Text Box 30"/>
            <p:cNvSpPr txBox="1">
              <a:spLocks noChangeArrowheads="1"/>
            </p:cNvSpPr>
            <p:nvPr/>
          </p:nvSpPr>
          <p:spPr bwMode="auto">
            <a:xfrm>
              <a:off x="776057" y="3507914"/>
              <a:ext cx="465131"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0.6</a:t>
              </a:r>
            </a:p>
          </p:txBody>
        </p:sp>
        <p:sp>
          <p:nvSpPr>
            <p:cNvPr id="27678" name="Text Box 31"/>
            <p:cNvSpPr txBox="1">
              <a:spLocks noChangeArrowheads="1"/>
            </p:cNvSpPr>
            <p:nvPr/>
          </p:nvSpPr>
          <p:spPr bwMode="auto">
            <a:xfrm>
              <a:off x="776057" y="2968809"/>
              <a:ext cx="465131"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0.8</a:t>
              </a:r>
            </a:p>
          </p:txBody>
        </p:sp>
        <p:sp>
          <p:nvSpPr>
            <p:cNvPr id="27679" name="Text Box 32"/>
            <p:cNvSpPr txBox="1">
              <a:spLocks noChangeArrowheads="1"/>
            </p:cNvSpPr>
            <p:nvPr/>
          </p:nvSpPr>
          <p:spPr bwMode="auto">
            <a:xfrm>
              <a:off x="762000" y="2438400"/>
              <a:ext cx="465129" cy="276999"/>
            </a:xfrm>
            <a:prstGeom prst="rect">
              <a:avLst/>
            </a:prstGeom>
            <a:noFill/>
            <a:ln w="9525">
              <a:noFill/>
              <a:miter lim="800000"/>
              <a:headEnd/>
              <a:tailEnd/>
            </a:ln>
          </p:spPr>
          <p:txBody>
            <a:bodyPr wrap="square">
              <a:spAutoFit/>
            </a:bodyPr>
            <a:lstStyle/>
            <a:p>
              <a:r>
                <a:rPr lang="en-US" sz="1200" dirty="0">
                  <a:solidFill>
                    <a:srgbClr val="FFFFFF"/>
                  </a:solidFill>
                  <a:latin typeface="Futura Lt BT"/>
                </a:rPr>
                <a:t>1.0</a:t>
              </a:r>
            </a:p>
          </p:txBody>
        </p:sp>
        <p:sp>
          <p:nvSpPr>
            <p:cNvPr id="27680" name="Text Box 33"/>
            <p:cNvSpPr txBox="1">
              <a:spLocks noChangeArrowheads="1"/>
            </p:cNvSpPr>
            <p:nvPr/>
          </p:nvSpPr>
          <p:spPr bwMode="auto">
            <a:xfrm rot="16200000">
              <a:off x="-437018" y="3709121"/>
              <a:ext cx="2080826" cy="301385"/>
            </a:xfrm>
            <a:prstGeom prst="rect">
              <a:avLst/>
            </a:prstGeom>
            <a:noFill/>
            <a:ln w="9525">
              <a:noFill/>
              <a:miter lim="800000"/>
              <a:headEnd/>
              <a:tailEnd/>
            </a:ln>
          </p:spPr>
          <p:txBody>
            <a:bodyPr wrap="square">
              <a:spAutoFit/>
            </a:bodyPr>
            <a:lstStyle/>
            <a:p>
              <a:r>
                <a:rPr lang="en-US" sz="1300" b="1" dirty="0">
                  <a:solidFill>
                    <a:srgbClr val="FFFFFF"/>
                  </a:solidFill>
                  <a:latin typeface="Futura Lt BT"/>
                </a:rPr>
                <a:t>Probability of surviving</a:t>
              </a:r>
            </a:p>
          </p:txBody>
        </p:sp>
        <p:sp>
          <p:nvSpPr>
            <p:cNvPr id="27681" name="Text Box 34"/>
            <p:cNvSpPr txBox="1">
              <a:spLocks noChangeArrowheads="1"/>
            </p:cNvSpPr>
            <p:nvPr/>
          </p:nvSpPr>
          <p:spPr bwMode="auto">
            <a:xfrm>
              <a:off x="5405511" y="3730823"/>
              <a:ext cx="942535" cy="307777"/>
            </a:xfrm>
            <a:prstGeom prst="rect">
              <a:avLst/>
            </a:prstGeom>
            <a:noFill/>
            <a:ln w="9525">
              <a:noFill/>
              <a:miter lim="800000"/>
              <a:headEnd/>
              <a:tailEnd/>
            </a:ln>
          </p:spPr>
          <p:txBody>
            <a:bodyPr wrap="square">
              <a:spAutoFit/>
            </a:bodyPr>
            <a:lstStyle/>
            <a:p>
              <a:r>
                <a:rPr lang="en-US" sz="1400" b="1" i="1" dirty="0">
                  <a:solidFill>
                    <a:srgbClr val="FFFFFF"/>
                  </a:solidFill>
                  <a:latin typeface="Futura Lt BT"/>
                </a:rPr>
                <a:t>p</a:t>
              </a:r>
              <a:r>
                <a:rPr lang="en-US" sz="1200" b="1" dirty="0">
                  <a:solidFill>
                    <a:srgbClr val="FFFFFF"/>
                  </a:solidFill>
                  <a:latin typeface="Futura Lt BT"/>
                </a:rPr>
                <a:t>&lt;0.0001</a:t>
              </a:r>
            </a:p>
          </p:txBody>
        </p:sp>
        <p:sp>
          <p:nvSpPr>
            <p:cNvPr id="27682" name="Text Box 35"/>
            <p:cNvSpPr txBox="1">
              <a:spLocks noChangeArrowheads="1"/>
            </p:cNvSpPr>
            <p:nvPr/>
          </p:nvSpPr>
          <p:spPr bwMode="auto">
            <a:xfrm>
              <a:off x="4600973" y="3167351"/>
              <a:ext cx="320491" cy="307777"/>
            </a:xfrm>
            <a:prstGeom prst="rect">
              <a:avLst/>
            </a:prstGeom>
            <a:noFill/>
            <a:ln w="9525">
              <a:noFill/>
              <a:miter lim="800000"/>
              <a:headEnd/>
              <a:tailEnd/>
            </a:ln>
          </p:spPr>
          <p:txBody>
            <a:bodyPr wrap="square">
              <a:spAutoFit/>
            </a:bodyPr>
            <a:lstStyle/>
            <a:p>
              <a:r>
                <a:rPr lang="en-US" sz="1400" b="1" dirty="0">
                  <a:solidFill>
                    <a:srgbClr val="84ACB0"/>
                  </a:solidFill>
                  <a:latin typeface="Century Gothic" pitchFamily="34" charset="0"/>
                </a:rPr>
                <a:t>A</a:t>
              </a:r>
            </a:p>
          </p:txBody>
        </p:sp>
        <p:sp>
          <p:nvSpPr>
            <p:cNvPr id="27683" name="Text Box 36"/>
            <p:cNvSpPr txBox="1">
              <a:spLocks noChangeArrowheads="1"/>
            </p:cNvSpPr>
            <p:nvPr/>
          </p:nvSpPr>
          <p:spPr bwMode="auto">
            <a:xfrm>
              <a:off x="4607221" y="3810799"/>
              <a:ext cx="282716" cy="523220"/>
            </a:xfrm>
            <a:prstGeom prst="rect">
              <a:avLst/>
            </a:prstGeom>
            <a:noFill/>
            <a:ln w="9525">
              <a:noFill/>
              <a:miter lim="800000"/>
              <a:headEnd/>
              <a:tailEnd/>
            </a:ln>
          </p:spPr>
          <p:txBody>
            <a:bodyPr wrap="square">
              <a:spAutoFit/>
            </a:bodyPr>
            <a:lstStyle/>
            <a:p>
              <a:r>
                <a:rPr lang="en-US" sz="1400" b="1" dirty="0">
                  <a:solidFill>
                    <a:srgbClr val="CC66FF"/>
                  </a:solidFill>
                  <a:latin typeface="Century Gothic" pitchFamily="34" charset="0"/>
                </a:rPr>
                <a:t>B</a:t>
              </a:r>
            </a:p>
          </p:txBody>
        </p:sp>
        <p:sp>
          <p:nvSpPr>
            <p:cNvPr id="27684" name="Text Box 37"/>
            <p:cNvSpPr txBox="1">
              <a:spLocks noChangeArrowheads="1"/>
            </p:cNvSpPr>
            <p:nvPr/>
          </p:nvSpPr>
          <p:spPr bwMode="auto">
            <a:xfrm>
              <a:off x="4594726" y="4413668"/>
              <a:ext cx="317080" cy="523220"/>
            </a:xfrm>
            <a:prstGeom prst="rect">
              <a:avLst/>
            </a:prstGeom>
            <a:noFill/>
            <a:ln w="9525">
              <a:noFill/>
              <a:miter lim="800000"/>
              <a:headEnd/>
              <a:tailEnd/>
            </a:ln>
          </p:spPr>
          <p:txBody>
            <a:bodyPr wrap="square">
              <a:spAutoFit/>
            </a:bodyPr>
            <a:lstStyle/>
            <a:p>
              <a:r>
                <a:rPr lang="en-US" sz="1400" b="1" dirty="0">
                  <a:solidFill>
                    <a:srgbClr val="CC9900"/>
                  </a:solidFill>
                  <a:latin typeface="Century Gothic" pitchFamily="34" charset="0"/>
                </a:rPr>
                <a:t>C</a:t>
              </a:r>
            </a:p>
          </p:txBody>
        </p:sp>
        <p:sp>
          <p:nvSpPr>
            <p:cNvPr id="27685" name="Line 38"/>
            <p:cNvSpPr>
              <a:spLocks noChangeShapeType="1"/>
            </p:cNvSpPr>
            <p:nvPr/>
          </p:nvSpPr>
          <p:spPr bwMode="auto">
            <a:xfrm flipV="1">
              <a:off x="5422567" y="3336908"/>
              <a:ext cx="0" cy="1234724"/>
            </a:xfrm>
            <a:prstGeom prst="line">
              <a:avLst/>
            </a:prstGeom>
            <a:noFill/>
            <a:ln w="9525">
              <a:solidFill>
                <a:srgbClr val="FFFFFF"/>
              </a:solidFill>
              <a:round/>
              <a:headEnd/>
              <a:tailEnd/>
            </a:ln>
          </p:spPr>
          <p:txBody>
            <a:bodyPr/>
            <a:lstStyle/>
            <a:p>
              <a:endParaRPr lang="de-DE" dirty="0">
                <a:solidFill>
                  <a:srgbClr val="000000"/>
                </a:solidFill>
              </a:endParaRPr>
            </a:p>
          </p:txBody>
        </p:sp>
        <p:sp>
          <p:nvSpPr>
            <p:cNvPr id="27686" name="Line 39"/>
            <p:cNvSpPr>
              <a:spLocks noChangeShapeType="1"/>
            </p:cNvSpPr>
            <p:nvPr/>
          </p:nvSpPr>
          <p:spPr bwMode="auto">
            <a:xfrm flipH="1">
              <a:off x="5200767" y="3336908"/>
              <a:ext cx="224923" cy="0"/>
            </a:xfrm>
            <a:prstGeom prst="line">
              <a:avLst/>
            </a:prstGeom>
            <a:noFill/>
            <a:ln w="9525">
              <a:solidFill>
                <a:srgbClr val="FFFFFF"/>
              </a:solidFill>
              <a:round/>
              <a:headEnd/>
              <a:tailEnd type="triangle" w="med" len="med"/>
            </a:ln>
          </p:spPr>
          <p:txBody>
            <a:bodyPr/>
            <a:lstStyle/>
            <a:p>
              <a:endParaRPr lang="de-DE" dirty="0">
                <a:solidFill>
                  <a:srgbClr val="000000"/>
                </a:solidFill>
              </a:endParaRPr>
            </a:p>
          </p:txBody>
        </p:sp>
        <p:sp>
          <p:nvSpPr>
            <p:cNvPr id="27687" name="Line 40"/>
            <p:cNvSpPr>
              <a:spLocks noChangeShapeType="1"/>
            </p:cNvSpPr>
            <p:nvPr/>
          </p:nvSpPr>
          <p:spPr bwMode="auto">
            <a:xfrm flipH="1">
              <a:off x="5194519" y="4568733"/>
              <a:ext cx="224923" cy="0"/>
            </a:xfrm>
            <a:prstGeom prst="line">
              <a:avLst/>
            </a:prstGeom>
            <a:noFill/>
            <a:ln w="9525">
              <a:solidFill>
                <a:srgbClr val="FFFFFF"/>
              </a:solidFill>
              <a:round/>
              <a:headEnd/>
              <a:tailEnd type="triangle" w="med" len="med"/>
            </a:ln>
          </p:spPr>
          <p:txBody>
            <a:bodyPr/>
            <a:lstStyle/>
            <a:p>
              <a:endParaRPr lang="de-DE" dirty="0">
                <a:solidFill>
                  <a:srgbClr val="000000"/>
                </a:solidFill>
              </a:endParaRPr>
            </a:p>
          </p:txBody>
        </p:sp>
        <p:sp>
          <p:nvSpPr>
            <p:cNvPr id="27688" name="Line 41"/>
            <p:cNvSpPr>
              <a:spLocks noChangeShapeType="1"/>
            </p:cNvSpPr>
            <p:nvPr/>
          </p:nvSpPr>
          <p:spPr bwMode="auto">
            <a:xfrm flipH="1">
              <a:off x="4907118" y="3339806"/>
              <a:ext cx="224923" cy="0"/>
            </a:xfrm>
            <a:prstGeom prst="line">
              <a:avLst/>
            </a:prstGeom>
            <a:noFill/>
            <a:ln w="9525">
              <a:solidFill>
                <a:srgbClr val="FFFFFF"/>
              </a:solidFill>
              <a:round/>
              <a:headEnd/>
              <a:tailEnd type="triangle" w="med" len="med"/>
            </a:ln>
          </p:spPr>
          <p:txBody>
            <a:bodyPr/>
            <a:lstStyle/>
            <a:p>
              <a:endParaRPr lang="de-DE" dirty="0">
                <a:solidFill>
                  <a:srgbClr val="000000"/>
                </a:solidFill>
              </a:endParaRPr>
            </a:p>
          </p:txBody>
        </p:sp>
        <p:sp>
          <p:nvSpPr>
            <p:cNvPr id="27689" name="Line 42"/>
            <p:cNvSpPr>
              <a:spLocks noChangeShapeType="1"/>
            </p:cNvSpPr>
            <p:nvPr/>
          </p:nvSpPr>
          <p:spPr bwMode="auto">
            <a:xfrm flipH="1">
              <a:off x="4903993" y="3913692"/>
              <a:ext cx="224923" cy="0"/>
            </a:xfrm>
            <a:prstGeom prst="line">
              <a:avLst/>
            </a:prstGeom>
            <a:noFill/>
            <a:ln w="9525">
              <a:solidFill>
                <a:srgbClr val="FFFFFF"/>
              </a:solidFill>
              <a:round/>
              <a:headEnd/>
              <a:tailEnd type="triangle" w="med" len="med"/>
            </a:ln>
          </p:spPr>
          <p:txBody>
            <a:bodyPr/>
            <a:lstStyle/>
            <a:p>
              <a:endParaRPr lang="de-DE" dirty="0">
                <a:solidFill>
                  <a:srgbClr val="000000"/>
                </a:solidFill>
              </a:endParaRPr>
            </a:p>
          </p:txBody>
        </p:sp>
        <p:sp>
          <p:nvSpPr>
            <p:cNvPr id="27690" name="Line 43"/>
            <p:cNvSpPr>
              <a:spLocks noChangeShapeType="1"/>
            </p:cNvSpPr>
            <p:nvPr/>
          </p:nvSpPr>
          <p:spPr bwMode="auto">
            <a:xfrm flipH="1">
              <a:off x="4907118" y="4029628"/>
              <a:ext cx="224923" cy="0"/>
            </a:xfrm>
            <a:prstGeom prst="line">
              <a:avLst/>
            </a:prstGeom>
            <a:noFill/>
            <a:ln w="9525">
              <a:solidFill>
                <a:srgbClr val="FFFFFF"/>
              </a:solidFill>
              <a:round/>
              <a:headEnd/>
              <a:tailEnd type="triangle" w="med" len="med"/>
            </a:ln>
          </p:spPr>
          <p:txBody>
            <a:bodyPr/>
            <a:lstStyle/>
            <a:p>
              <a:endParaRPr lang="de-DE" dirty="0">
                <a:solidFill>
                  <a:srgbClr val="000000"/>
                </a:solidFill>
              </a:endParaRPr>
            </a:p>
          </p:txBody>
        </p:sp>
        <p:sp>
          <p:nvSpPr>
            <p:cNvPr id="27691" name="Line 44"/>
            <p:cNvSpPr>
              <a:spLocks noChangeShapeType="1"/>
            </p:cNvSpPr>
            <p:nvPr/>
          </p:nvSpPr>
          <p:spPr bwMode="auto">
            <a:xfrm flipH="1">
              <a:off x="4903993" y="4571631"/>
              <a:ext cx="224923" cy="0"/>
            </a:xfrm>
            <a:prstGeom prst="line">
              <a:avLst/>
            </a:prstGeom>
            <a:noFill/>
            <a:ln w="9525">
              <a:solidFill>
                <a:srgbClr val="FFFFFF"/>
              </a:solidFill>
              <a:round/>
              <a:headEnd/>
              <a:tailEnd type="triangle" w="med" len="med"/>
            </a:ln>
          </p:spPr>
          <p:txBody>
            <a:bodyPr/>
            <a:lstStyle/>
            <a:p>
              <a:endParaRPr lang="de-DE" dirty="0">
                <a:solidFill>
                  <a:srgbClr val="000000"/>
                </a:solidFill>
              </a:endParaRPr>
            </a:p>
          </p:txBody>
        </p:sp>
        <p:sp>
          <p:nvSpPr>
            <p:cNvPr id="27692" name="Line 45"/>
            <p:cNvSpPr>
              <a:spLocks noChangeShapeType="1"/>
            </p:cNvSpPr>
            <p:nvPr/>
          </p:nvSpPr>
          <p:spPr bwMode="auto">
            <a:xfrm flipH="1">
              <a:off x="5135165" y="3338357"/>
              <a:ext cx="1563" cy="572436"/>
            </a:xfrm>
            <a:prstGeom prst="line">
              <a:avLst/>
            </a:prstGeom>
            <a:noFill/>
            <a:ln w="9525">
              <a:solidFill>
                <a:srgbClr val="FFFFFF"/>
              </a:solidFill>
              <a:round/>
              <a:headEnd/>
              <a:tailEnd/>
            </a:ln>
          </p:spPr>
          <p:txBody>
            <a:bodyPr/>
            <a:lstStyle/>
            <a:p>
              <a:endParaRPr lang="de-DE" dirty="0">
                <a:solidFill>
                  <a:srgbClr val="000000"/>
                </a:solidFill>
              </a:endParaRPr>
            </a:p>
          </p:txBody>
        </p:sp>
        <p:sp>
          <p:nvSpPr>
            <p:cNvPr id="27693" name="Line 46"/>
            <p:cNvSpPr>
              <a:spLocks noChangeShapeType="1"/>
            </p:cNvSpPr>
            <p:nvPr/>
          </p:nvSpPr>
          <p:spPr bwMode="auto">
            <a:xfrm flipH="1">
              <a:off x="5133603" y="4028179"/>
              <a:ext cx="3124" cy="537655"/>
            </a:xfrm>
            <a:prstGeom prst="line">
              <a:avLst/>
            </a:prstGeom>
            <a:noFill/>
            <a:ln w="9525">
              <a:solidFill>
                <a:srgbClr val="FFFFFF"/>
              </a:solidFill>
              <a:round/>
              <a:headEnd/>
              <a:tailEnd/>
            </a:ln>
          </p:spPr>
          <p:txBody>
            <a:bodyPr/>
            <a:lstStyle/>
            <a:p>
              <a:endParaRPr lang="de-DE" dirty="0">
                <a:solidFill>
                  <a:srgbClr val="000000"/>
                </a:solidFill>
              </a:endParaRPr>
            </a:p>
          </p:txBody>
        </p:sp>
        <p:sp>
          <p:nvSpPr>
            <p:cNvPr id="27705" name="Text Box 58"/>
            <p:cNvSpPr txBox="1">
              <a:spLocks noChangeArrowheads="1"/>
            </p:cNvSpPr>
            <p:nvPr/>
          </p:nvSpPr>
          <p:spPr bwMode="auto">
            <a:xfrm>
              <a:off x="4347254" y="4114800"/>
              <a:ext cx="901167" cy="307777"/>
            </a:xfrm>
            <a:prstGeom prst="rect">
              <a:avLst/>
            </a:prstGeom>
            <a:noFill/>
            <a:ln w="9525">
              <a:noFill/>
              <a:miter lim="800000"/>
              <a:headEnd/>
              <a:tailEnd/>
            </a:ln>
          </p:spPr>
          <p:txBody>
            <a:bodyPr wrap="square">
              <a:spAutoFit/>
            </a:bodyPr>
            <a:lstStyle/>
            <a:p>
              <a:r>
                <a:rPr lang="en-US" sz="1400" b="1" i="1" dirty="0">
                  <a:solidFill>
                    <a:srgbClr val="FFFFFF"/>
                  </a:solidFill>
                  <a:latin typeface="Futura Lt BT"/>
                </a:rPr>
                <a:t>p</a:t>
              </a:r>
              <a:r>
                <a:rPr lang="en-US" sz="1200" b="1" dirty="0">
                  <a:solidFill>
                    <a:srgbClr val="FFFFFF"/>
                  </a:solidFill>
                  <a:latin typeface="Futura Lt BT"/>
                </a:rPr>
                <a:t>=0.069</a:t>
              </a:r>
            </a:p>
          </p:txBody>
        </p:sp>
        <p:sp>
          <p:nvSpPr>
            <p:cNvPr id="27706" name="Text Box 59"/>
            <p:cNvSpPr txBox="1">
              <a:spLocks noChangeArrowheads="1"/>
            </p:cNvSpPr>
            <p:nvPr/>
          </p:nvSpPr>
          <p:spPr bwMode="auto">
            <a:xfrm>
              <a:off x="4290712" y="3447047"/>
              <a:ext cx="957709" cy="307777"/>
            </a:xfrm>
            <a:prstGeom prst="rect">
              <a:avLst/>
            </a:prstGeom>
            <a:noFill/>
            <a:ln w="9525">
              <a:noFill/>
              <a:miter lim="800000"/>
              <a:headEnd/>
              <a:tailEnd/>
            </a:ln>
          </p:spPr>
          <p:txBody>
            <a:bodyPr wrap="square">
              <a:spAutoFit/>
            </a:bodyPr>
            <a:lstStyle/>
            <a:p>
              <a:r>
                <a:rPr lang="en-US" sz="1400" b="1" i="1" dirty="0">
                  <a:solidFill>
                    <a:srgbClr val="FFFFFF"/>
                  </a:solidFill>
                  <a:latin typeface="Futura Lt BT"/>
                </a:rPr>
                <a:t>p</a:t>
              </a:r>
              <a:r>
                <a:rPr lang="en-US" sz="1200" b="1" dirty="0">
                  <a:solidFill>
                    <a:srgbClr val="FFFFFF"/>
                  </a:solidFill>
                  <a:latin typeface="Futura Lt BT"/>
                </a:rPr>
                <a:t>&lt;0.0002</a:t>
              </a:r>
            </a:p>
          </p:txBody>
        </p:sp>
        <p:grpSp>
          <p:nvGrpSpPr>
            <p:cNvPr id="3" name="Group 60"/>
            <p:cNvGrpSpPr>
              <a:grpSpLocks/>
            </p:cNvGrpSpPr>
            <p:nvPr/>
          </p:nvGrpSpPr>
          <p:grpSpPr bwMode="auto">
            <a:xfrm>
              <a:off x="1469232" y="2584770"/>
              <a:ext cx="3084881" cy="737645"/>
              <a:chOff x="1663" y="1283"/>
              <a:chExt cx="1975" cy="509"/>
            </a:xfrm>
          </p:grpSpPr>
          <p:grpSp>
            <p:nvGrpSpPr>
              <p:cNvPr id="4" name="Group 61"/>
              <p:cNvGrpSpPr>
                <a:grpSpLocks/>
              </p:cNvGrpSpPr>
              <p:nvPr/>
            </p:nvGrpSpPr>
            <p:grpSpPr bwMode="auto">
              <a:xfrm>
                <a:off x="1663" y="1283"/>
                <a:ext cx="1975" cy="509"/>
                <a:chOff x="1663" y="1283"/>
                <a:chExt cx="1975" cy="509"/>
              </a:xfrm>
            </p:grpSpPr>
            <p:sp>
              <p:nvSpPr>
                <p:cNvPr id="27809" name="Line 62"/>
                <p:cNvSpPr>
                  <a:spLocks noChangeShapeType="1"/>
                </p:cNvSpPr>
                <p:nvPr/>
              </p:nvSpPr>
              <p:spPr bwMode="auto">
                <a:xfrm flipV="1">
                  <a:off x="3563" y="1737"/>
                  <a:ext cx="0" cy="27"/>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0" name="Line 63"/>
                <p:cNvSpPr>
                  <a:spLocks noChangeShapeType="1"/>
                </p:cNvSpPr>
                <p:nvPr/>
              </p:nvSpPr>
              <p:spPr bwMode="auto">
                <a:xfrm flipV="1">
                  <a:off x="3027" y="1617"/>
                  <a:ext cx="182" cy="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1" name="Line 64"/>
                <p:cNvSpPr>
                  <a:spLocks noChangeShapeType="1"/>
                </p:cNvSpPr>
                <p:nvPr/>
              </p:nvSpPr>
              <p:spPr bwMode="auto">
                <a:xfrm>
                  <a:off x="3204" y="1624"/>
                  <a:ext cx="31"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2" name="Line 65"/>
                <p:cNvSpPr>
                  <a:spLocks noChangeShapeType="1"/>
                </p:cNvSpPr>
                <p:nvPr/>
              </p:nvSpPr>
              <p:spPr bwMode="auto">
                <a:xfrm>
                  <a:off x="3306" y="1697"/>
                  <a:ext cx="35"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3" name="Line 66"/>
                <p:cNvSpPr>
                  <a:spLocks noChangeShapeType="1"/>
                </p:cNvSpPr>
                <p:nvPr/>
              </p:nvSpPr>
              <p:spPr bwMode="auto">
                <a:xfrm flipV="1">
                  <a:off x="3335" y="1714"/>
                  <a:ext cx="80"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4" name="Line 67"/>
                <p:cNvSpPr>
                  <a:spLocks noChangeShapeType="1"/>
                </p:cNvSpPr>
                <p:nvPr/>
              </p:nvSpPr>
              <p:spPr bwMode="auto">
                <a:xfrm flipV="1">
                  <a:off x="3418" y="1726"/>
                  <a:ext cx="75"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5" name="Line 68"/>
                <p:cNvSpPr>
                  <a:spLocks noChangeShapeType="1"/>
                </p:cNvSpPr>
                <p:nvPr/>
              </p:nvSpPr>
              <p:spPr bwMode="auto">
                <a:xfrm flipV="1">
                  <a:off x="3496" y="1737"/>
                  <a:ext cx="72"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6" name="Line 69"/>
                <p:cNvSpPr>
                  <a:spLocks noChangeShapeType="1"/>
                </p:cNvSpPr>
                <p:nvPr/>
              </p:nvSpPr>
              <p:spPr bwMode="auto">
                <a:xfrm flipV="1">
                  <a:off x="3559" y="1764"/>
                  <a:ext cx="79"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7" name="Line 70"/>
                <p:cNvSpPr>
                  <a:spLocks noChangeShapeType="1"/>
                </p:cNvSpPr>
                <p:nvPr/>
              </p:nvSpPr>
              <p:spPr bwMode="auto">
                <a:xfrm flipV="1">
                  <a:off x="3637" y="1761"/>
                  <a:ext cx="0" cy="3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8" name="Line 71"/>
                <p:cNvSpPr>
                  <a:spLocks noChangeShapeType="1"/>
                </p:cNvSpPr>
                <p:nvPr/>
              </p:nvSpPr>
              <p:spPr bwMode="auto">
                <a:xfrm flipH="1" flipV="1">
                  <a:off x="3340" y="1693"/>
                  <a:ext cx="0" cy="2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19" name="Line 72"/>
                <p:cNvSpPr>
                  <a:spLocks noChangeShapeType="1"/>
                </p:cNvSpPr>
                <p:nvPr/>
              </p:nvSpPr>
              <p:spPr bwMode="auto">
                <a:xfrm flipH="1" flipV="1">
                  <a:off x="3309" y="1660"/>
                  <a:ext cx="0" cy="37"/>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0" name="Line 73"/>
                <p:cNvSpPr>
                  <a:spLocks noChangeShapeType="1"/>
                </p:cNvSpPr>
                <p:nvPr/>
              </p:nvSpPr>
              <p:spPr bwMode="auto">
                <a:xfrm flipH="1" flipV="1">
                  <a:off x="3274" y="1638"/>
                  <a:ext cx="0" cy="3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1" name="Line 74"/>
                <p:cNvSpPr>
                  <a:spLocks noChangeShapeType="1"/>
                </p:cNvSpPr>
                <p:nvPr/>
              </p:nvSpPr>
              <p:spPr bwMode="auto">
                <a:xfrm flipH="1" flipV="1">
                  <a:off x="3024" y="1570"/>
                  <a:ext cx="0" cy="52"/>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2" name="Line 75"/>
                <p:cNvSpPr>
                  <a:spLocks noChangeShapeType="1"/>
                </p:cNvSpPr>
                <p:nvPr/>
              </p:nvSpPr>
              <p:spPr bwMode="auto">
                <a:xfrm flipV="1">
                  <a:off x="3235" y="1639"/>
                  <a:ext cx="44"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3" name="Line 76"/>
                <p:cNvSpPr>
                  <a:spLocks noChangeShapeType="1"/>
                </p:cNvSpPr>
                <p:nvPr/>
              </p:nvSpPr>
              <p:spPr bwMode="auto">
                <a:xfrm flipV="1">
                  <a:off x="3272" y="1665"/>
                  <a:ext cx="40" cy="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4" name="Line 77"/>
                <p:cNvSpPr>
                  <a:spLocks noChangeShapeType="1"/>
                </p:cNvSpPr>
                <p:nvPr/>
              </p:nvSpPr>
              <p:spPr bwMode="auto">
                <a:xfrm>
                  <a:off x="2308" y="1454"/>
                  <a:ext cx="70"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5" name="Line 78"/>
                <p:cNvSpPr>
                  <a:spLocks noChangeShapeType="1"/>
                </p:cNvSpPr>
                <p:nvPr/>
              </p:nvSpPr>
              <p:spPr bwMode="auto">
                <a:xfrm>
                  <a:off x="2407" y="1517"/>
                  <a:ext cx="154"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6" name="Line 79"/>
                <p:cNvSpPr>
                  <a:spLocks noChangeShapeType="1"/>
                </p:cNvSpPr>
                <p:nvPr/>
              </p:nvSpPr>
              <p:spPr bwMode="auto">
                <a:xfrm>
                  <a:off x="2372" y="1471"/>
                  <a:ext cx="45"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7" name="Line 80"/>
                <p:cNvSpPr>
                  <a:spLocks noChangeShapeType="1"/>
                </p:cNvSpPr>
                <p:nvPr/>
              </p:nvSpPr>
              <p:spPr bwMode="auto">
                <a:xfrm>
                  <a:off x="2657" y="1535"/>
                  <a:ext cx="184"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8" name="Line 81"/>
                <p:cNvSpPr>
                  <a:spLocks noChangeShapeType="1"/>
                </p:cNvSpPr>
                <p:nvPr/>
              </p:nvSpPr>
              <p:spPr bwMode="auto">
                <a:xfrm>
                  <a:off x="2842" y="1560"/>
                  <a:ext cx="36"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29" name="Line 82"/>
                <p:cNvSpPr>
                  <a:spLocks noChangeShapeType="1"/>
                </p:cNvSpPr>
                <p:nvPr/>
              </p:nvSpPr>
              <p:spPr bwMode="auto">
                <a:xfrm flipH="1" flipV="1">
                  <a:off x="2841" y="1531"/>
                  <a:ext cx="0" cy="34"/>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0" name="Line 83"/>
                <p:cNvSpPr>
                  <a:spLocks noChangeShapeType="1"/>
                </p:cNvSpPr>
                <p:nvPr/>
              </p:nvSpPr>
              <p:spPr bwMode="auto">
                <a:xfrm flipH="1" flipV="1">
                  <a:off x="2412" y="1471"/>
                  <a:ext cx="0" cy="48"/>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1" name="Line 84"/>
                <p:cNvSpPr>
                  <a:spLocks noChangeShapeType="1"/>
                </p:cNvSpPr>
                <p:nvPr/>
              </p:nvSpPr>
              <p:spPr bwMode="auto">
                <a:xfrm flipH="1" flipV="1">
                  <a:off x="2377" y="1449"/>
                  <a:ext cx="0" cy="2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2" name="Line 85"/>
                <p:cNvSpPr>
                  <a:spLocks noChangeShapeType="1"/>
                </p:cNvSpPr>
                <p:nvPr/>
              </p:nvSpPr>
              <p:spPr bwMode="auto">
                <a:xfrm>
                  <a:off x="2883" y="1575"/>
                  <a:ext cx="138"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3" name="Line 86"/>
                <p:cNvSpPr>
                  <a:spLocks noChangeShapeType="1"/>
                </p:cNvSpPr>
                <p:nvPr/>
              </p:nvSpPr>
              <p:spPr bwMode="auto">
                <a:xfrm flipV="1">
                  <a:off x="2552" y="1526"/>
                  <a:ext cx="111"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4" name="Line 87"/>
                <p:cNvSpPr>
                  <a:spLocks noChangeShapeType="1"/>
                </p:cNvSpPr>
                <p:nvPr/>
              </p:nvSpPr>
              <p:spPr bwMode="auto">
                <a:xfrm>
                  <a:off x="1663" y="1283"/>
                  <a:ext cx="16"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5" name="Line 88"/>
                <p:cNvSpPr>
                  <a:spLocks noChangeShapeType="1"/>
                </p:cNvSpPr>
                <p:nvPr/>
              </p:nvSpPr>
              <p:spPr bwMode="auto">
                <a:xfrm>
                  <a:off x="1677" y="1292"/>
                  <a:ext cx="26"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6" name="Line 89"/>
                <p:cNvSpPr>
                  <a:spLocks noChangeShapeType="1"/>
                </p:cNvSpPr>
                <p:nvPr/>
              </p:nvSpPr>
              <p:spPr bwMode="auto">
                <a:xfrm>
                  <a:off x="1702" y="1305"/>
                  <a:ext cx="29"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7" name="Line 90"/>
                <p:cNvSpPr>
                  <a:spLocks noChangeShapeType="1"/>
                </p:cNvSpPr>
                <p:nvPr/>
              </p:nvSpPr>
              <p:spPr bwMode="auto">
                <a:xfrm flipV="1">
                  <a:off x="1723" y="1313"/>
                  <a:ext cx="37" cy="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8" name="Line 91"/>
                <p:cNvSpPr>
                  <a:spLocks noChangeShapeType="1"/>
                </p:cNvSpPr>
                <p:nvPr/>
              </p:nvSpPr>
              <p:spPr bwMode="auto">
                <a:xfrm>
                  <a:off x="2013" y="1360"/>
                  <a:ext cx="49"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39" name="Line 92"/>
                <p:cNvSpPr>
                  <a:spLocks noChangeShapeType="1"/>
                </p:cNvSpPr>
                <p:nvPr/>
              </p:nvSpPr>
              <p:spPr bwMode="auto">
                <a:xfrm>
                  <a:off x="2064" y="1381"/>
                  <a:ext cx="20"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0" name="Line 93"/>
                <p:cNvSpPr>
                  <a:spLocks noChangeShapeType="1"/>
                </p:cNvSpPr>
                <p:nvPr/>
              </p:nvSpPr>
              <p:spPr bwMode="auto">
                <a:xfrm>
                  <a:off x="2076" y="1415"/>
                  <a:ext cx="87"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1" name="Line 94"/>
                <p:cNvSpPr>
                  <a:spLocks noChangeShapeType="1"/>
                </p:cNvSpPr>
                <p:nvPr/>
              </p:nvSpPr>
              <p:spPr bwMode="auto">
                <a:xfrm flipV="1">
                  <a:off x="2225" y="1431"/>
                  <a:ext cx="78" cy="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2" name="Line 95"/>
                <p:cNvSpPr>
                  <a:spLocks noChangeShapeType="1"/>
                </p:cNvSpPr>
                <p:nvPr/>
              </p:nvSpPr>
              <p:spPr bwMode="auto">
                <a:xfrm flipH="1" flipV="1">
                  <a:off x="2080" y="1381"/>
                  <a:ext cx="0" cy="37"/>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3" name="Line 96"/>
                <p:cNvSpPr>
                  <a:spLocks noChangeShapeType="1"/>
                </p:cNvSpPr>
                <p:nvPr/>
              </p:nvSpPr>
              <p:spPr bwMode="auto">
                <a:xfrm flipH="1" flipV="1">
                  <a:off x="1762" y="1308"/>
                  <a:ext cx="1" cy="4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4" name="Line 97"/>
                <p:cNvSpPr>
                  <a:spLocks noChangeShapeType="1"/>
                </p:cNvSpPr>
                <p:nvPr/>
              </p:nvSpPr>
              <p:spPr bwMode="auto">
                <a:xfrm flipH="1" flipV="1">
                  <a:off x="1704" y="1288"/>
                  <a:ext cx="1" cy="2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5" name="Line 98"/>
                <p:cNvSpPr>
                  <a:spLocks noChangeShapeType="1"/>
                </p:cNvSpPr>
                <p:nvPr/>
              </p:nvSpPr>
              <p:spPr bwMode="auto">
                <a:xfrm>
                  <a:off x="2155" y="1422"/>
                  <a:ext cx="77" cy="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6" name="Line 99"/>
                <p:cNvSpPr>
                  <a:spLocks noChangeShapeType="1"/>
                </p:cNvSpPr>
                <p:nvPr/>
              </p:nvSpPr>
              <p:spPr bwMode="auto">
                <a:xfrm>
                  <a:off x="1763" y="1344"/>
                  <a:ext cx="249" cy="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7" name="Line 100"/>
                <p:cNvSpPr>
                  <a:spLocks noChangeShapeType="1"/>
                </p:cNvSpPr>
                <p:nvPr/>
              </p:nvSpPr>
              <p:spPr bwMode="auto">
                <a:xfrm flipH="1" flipV="1">
                  <a:off x="2016" y="1339"/>
                  <a:ext cx="0" cy="26"/>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8" name="Line 101"/>
                <p:cNvSpPr>
                  <a:spLocks noChangeShapeType="1"/>
                </p:cNvSpPr>
                <p:nvPr/>
              </p:nvSpPr>
              <p:spPr bwMode="auto">
                <a:xfrm flipV="1">
                  <a:off x="2066" y="1355"/>
                  <a:ext cx="0" cy="30"/>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49" name="Line 102"/>
                <p:cNvSpPr>
                  <a:spLocks noChangeShapeType="1"/>
                </p:cNvSpPr>
                <p:nvPr/>
              </p:nvSpPr>
              <p:spPr bwMode="auto">
                <a:xfrm flipV="1">
                  <a:off x="2303" y="1427"/>
                  <a:ext cx="0" cy="32"/>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50" name="Line 103"/>
                <p:cNvSpPr>
                  <a:spLocks noChangeShapeType="1"/>
                </p:cNvSpPr>
                <p:nvPr/>
              </p:nvSpPr>
              <p:spPr bwMode="auto">
                <a:xfrm flipH="1" flipV="1">
                  <a:off x="2882" y="1555"/>
                  <a:ext cx="0" cy="26"/>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51" name="Line 104"/>
                <p:cNvSpPr>
                  <a:spLocks noChangeShapeType="1"/>
                </p:cNvSpPr>
                <p:nvPr/>
              </p:nvSpPr>
              <p:spPr bwMode="auto">
                <a:xfrm flipH="1" flipV="1">
                  <a:off x="3232" y="1622"/>
                  <a:ext cx="1" cy="21"/>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grpSp>
          <p:sp>
            <p:nvSpPr>
              <p:cNvPr id="27807" name="Line 105"/>
              <p:cNvSpPr>
                <a:spLocks noChangeShapeType="1"/>
              </p:cNvSpPr>
              <p:nvPr/>
            </p:nvSpPr>
            <p:spPr bwMode="auto">
              <a:xfrm flipH="1" flipV="1">
                <a:off x="3420" y="1709"/>
                <a:ext cx="0" cy="22"/>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sp>
            <p:nvSpPr>
              <p:cNvPr id="27808" name="Line 106"/>
              <p:cNvSpPr>
                <a:spLocks noChangeShapeType="1"/>
              </p:cNvSpPr>
              <p:nvPr/>
            </p:nvSpPr>
            <p:spPr bwMode="auto">
              <a:xfrm flipH="1" flipV="1">
                <a:off x="3496" y="1721"/>
                <a:ext cx="0" cy="22"/>
              </a:xfrm>
              <a:prstGeom prst="line">
                <a:avLst/>
              </a:prstGeom>
              <a:noFill/>
              <a:ln w="25400" cap="flat" cmpd="sng" algn="ctr">
                <a:solidFill>
                  <a:srgbClr val="84ACB0"/>
                </a:solidFill>
                <a:prstDash val="solid"/>
                <a:round/>
                <a:headEnd type="none" w="med" len="med"/>
                <a:tailEnd type="none" w="med" len="med"/>
              </a:ln>
            </p:spPr>
            <p:txBody>
              <a:bodyPr/>
              <a:lstStyle/>
              <a:p>
                <a:endParaRPr lang="de-DE" dirty="0">
                  <a:solidFill>
                    <a:srgbClr val="000000"/>
                  </a:solidFill>
                </a:endParaRPr>
              </a:p>
            </p:txBody>
          </p:sp>
        </p:grpSp>
        <p:grpSp>
          <p:nvGrpSpPr>
            <p:cNvPr id="5" name="Group 107"/>
            <p:cNvGrpSpPr>
              <a:grpSpLocks/>
            </p:cNvGrpSpPr>
            <p:nvPr/>
          </p:nvGrpSpPr>
          <p:grpSpPr bwMode="auto">
            <a:xfrm>
              <a:off x="1405191" y="2578973"/>
              <a:ext cx="3155171" cy="1418772"/>
              <a:chOff x="1622" y="1279"/>
              <a:chExt cx="2020" cy="979"/>
            </a:xfrm>
          </p:grpSpPr>
          <p:sp>
            <p:nvSpPr>
              <p:cNvPr id="27753" name="Line 108"/>
              <p:cNvSpPr>
                <a:spLocks noChangeShapeType="1"/>
              </p:cNvSpPr>
              <p:nvPr/>
            </p:nvSpPr>
            <p:spPr bwMode="auto">
              <a:xfrm flipV="1">
                <a:off x="2171" y="1523"/>
                <a:ext cx="0" cy="12"/>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nvGrpSpPr>
              <p:cNvPr id="6" name="Group 109"/>
              <p:cNvGrpSpPr>
                <a:grpSpLocks/>
              </p:cNvGrpSpPr>
              <p:nvPr/>
            </p:nvGrpSpPr>
            <p:grpSpPr bwMode="auto">
              <a:xfrm>
                <a:off x="1622" y="1279"/>
                <a:ext cx="2020" cy="979"/>
                <a:chOff x="1622" y="1279"/>
                <a:chExt cx="2020" cy="979"/>
              </a:xfrm>
            </p:grpSpPr>
            <p:sp>
              <p:nvSpPr>
                <p:cNvPr id="27755" name="Line 110"/>
                <p:cNvSpPr>
                  <a:spLocks noChangeShapeType="1"/>
                </p:cNvSpPr>
                <p:nvPr/>
              </p:nvSpPr>
              <p:spPr bwMode="auto">
                <a:xfrm flipH="1">
                  <a:off x="2065" y="1490"/>
                  <a:ext cx="5" cy="6"/>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nvGrpSpPr>
                <p:cNvPr id="7" name="Group 111"/>
                <p:cNvGrpSpPr>
                  <a:grpSpLocks/>
                </p:cNvGrpSpPr>
                <p:nvPr/>
              </p:nvGrpSpPr>
              <p:grpSpPr bwMode="auto">
                <a:xfrm>
                  <a:off x="1622" y="1279"/>
                  <a:ext cx="2020" cy="979"/>
                  <a:chOff x="1622" y="1279"/>
                  <a:chExt cx="2020" cy="979"/>
                </a:xfrm>
              </p:grpSpPr>
              <p:sp>
                <p:nvSpPr>
                  <p:cNvPr id="27757" name="Line 112"/>
                  <p:cNvSpPr>
                    <a:spLocks noChangeShapeType="1"/>
                  </p:cNvSpPr>
                  <p:nvPr/>
                </p:nvSpPr>
                <p:spPr bwMode="auto">
                  <a:xfrm flipV="1">
                    <a:off x="2032" y="1454"/>
                    <a:ext cx="12" cy="3"/>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nvGrpSpPr>
                  <p:cNvPr id="8" name="Group 113"/>
                  <p:cNvGrpSpPr>
                    <a:grpSpLocks/>
                  </p:cNvGrpSpPr>
                  <p:nvPr/>
                </p:nvGrpSpPr>
                <p:grpSpPr bwMode="auto">
                  <a:xfrm>
                    <a:off x="1622" y="1279"/>
                    <a:ext cx="2020" cy="979"/>
                    <a:chOff x="1622" y="1279"/>
                    <a:chExt cx="2020" cy="979"/>
                  </a:xfrm>
                </p:grpSpPr>
                <p:sp>
                  <p:nvSpPr>
                    <p:cNvPr id="27759" name="Line 114"/>
                    <p:cNvSpPr>
                      <a:spLocks noChangeShapeType="1"/>
                    </p:cNvSpPr>
                    <p:nvPr/>
                  </p:nvSpPr>
                  <p:spPr bwMode="auto">
                    <a:xfrm>
                      <a:off x="3390" y="2076"/>
                      <a:ext cx="31"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0" name="Line 115"/>
                    <p:cNvSpPr>
                      <a:spLocks noChangeShapeType="1"/>
                    </p:cNvSpPr>
                    <p:nvPr/>
                  </p:nvSpPr>
                  <p:spPr bwMode="auto">
                    <a:xfrm>
                      <a:off x="3474" y="2146"/>
                      <a:ext cx="168"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nvGrpSpPr>
                    <p:cNvPr id="9" name="Group 116"/>
                    <p:cNvGrpSpPr>
                      <a:grpSpLocks/>
                    </p:cNvGrpSpPr>
                    <p:nvPr/>
                  </p:nvGrpSpPr>
                  <p:grpSpPr bwMode="auto">
                    <a:xfrm>
                      <a:off x="1622" y="1279"/>
                      <a:ext cx="2015" cy="979"/>
                      <a:chOff x="1622" y="1279"/>
                      <a:chExt cx="2015" cy="979"/>
                    </a:xfrm>
                  </p:grpSpPr>
                  <p:sp>
                    <p:nvSpPr>
                      <p:cNvPr id="27762" name="Line 117"/>
                      <p:cNvSpPr>
                        <a:spLocks noChangeShapeType="1"/>
                      </p:cNvSpPr>
                      <p:nvPr/>
                    </p:nvSpPr>
                    <p:spPr bwMode="auto">
                      <a:xfrm>
                        <a:off x="2229" y="1567"/>
                        <a:ext cx="16" cy="1"/>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3" name="Line 118"/>
                      <p:cNvSpPr>
                        <a:spLocks noChangeShapeType="1"/>
                      </p:cNvSpPr>
                      <p:nvPr/>
                    </p:nvSpPr>
                    <p:spPr bwMode="auto">
                      <a:xfrm flipH="1">
                        <a:off x="2227" y="1590"/>
                        <a:ext cx="25"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4" name="Line 119"/>
                      <p:cNvSpPr>
                        <a:spLocks noChangeShapeType="1"/>
                      </p:cNvSpPr>
                      <p:nvPr/>
                    </p:nvSpPr>
                    <p:spPr bwMode="auto">
                      <a:xfrm>
                        <a:off x="2280" y="1593"/>
                        <a:ext cx="1" cy="28"/>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5" name="Line 120"/>
                      <p:cNvSpPr>
                        <a:spLocks noChangeShapeType="1"/>
                      </p:cNvSpPr>
                      <p:nvPr/>
                    </p:nvSpPr>
                    <p:spPr bwMode="auto">
                      <a:xfrm flipH="1" flipV="1">
                        <a:off x="2287" y="1665"/>
                        <a:ext cx="18"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6" name="Line 121"/>
                      <p:cNvSpPr>
                        <a:spLocks noChangeShapeType="1"/>
                      </p:cNvSpPr>
                      <p:nvPr/>
                    </p:nvSpPr>
                    <p:spPr bwMode="auto">
                      <a:xfrm flipH="1" flipV="1">
                        <a:off x="2308" y="1688"/>
                        <a:ext cx="72" cy="2"/>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7" name="Line 122"/>
                      <p:cNvSpPr>
                        <a:spLocks noChangeShapeType="1"/>
                      </p:cNvSpPr>
                      <p:nvPr/>
                    </p:nvSpPr>
                    <p:spPr bwMode="auto">
                      <a:xfrm>
                        <a:off x="2380" y="1712"/>
                        <a:ext cx="0" cy="37"/>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8" name="Line 123"/>
                      <p:cNvSpPr>
                        <a:spLocks noChangeShapeType="1"/>
                      </p:cNvSpPr>
                      <p:nvPr/>
                    </p:nvSpPr>
                    <p:spPr bwMode="auto">
                      <a:xfrm flipV="1">
                        <a:off x="2380" y="1760"/>
                        <a:ext cx="103" cy="1"/>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69" name="Line 124"/>
                      <p:cNvSpPr>
                        <a:spLocks noChangeShapeType="1"/>
                      </p:cNvSpPr>
                      <p:nvPr/>
                    </p:nvSpPr>
                    <p:spPr bwMode="auto">
                      <a:xfrm flipH="1">
                        <a:off x="2485" y="1778"/>
                        <a:ext cx="146"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0" name="Line 125"/>
                      <p:cNvSpPr>
                        <a:spLocks noChangeShapeType="1"/>
                      </p:cNvSpPr>
                      <p:nvPr/>
                    </p:nvSpPr>
                    <p:spPr bwMode="auto">
                      <a:xfrm flipH="1" flipV="1">
                        <a:off x="2630" y="1789"/>
                        <a:ext cx="1" cy="18"/>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1" name="Line 126"/>
                      <p:cNvSpPr>
                        <a:spLocks noChangeShapeType="1"/>
                      </p:cNvSpPr>
                      <p:nvPr/>
                    </p:nvSpPr>
                    <p:spPr bwMode="auto">
                      <a:xfrm>
                        <a:off x="2658" y="1809"/>
                        <a:ext cx="0" cy="7"/>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2" name="Line 127"/>
                      <p:cNvSpPr>
                        <a:spLocks noChangeShapeType="1"/>
                      </p:cNvSpPr>
                      <p:nvPr/>
                    </p:nvSpPr>
                    <p:spPr bwMode="auto">
                      <a:xfrm flipV="1">
                        <a:off x="2660" y="1832"/>
                        <a:ext cx="36" cy="2"/>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3" name="Line 128"/>
                      <p:cNvSpPr>
                        <a:spLocks noChangeShapeType="1"/>
                      </p:cNvSpPr>
                      <p:nvPr/>
                    </p:nvSpPr>
                    <p:spPr bwMode="auto">
                      <a:xfrm>
                        <a:off x="2690" y="1855"/>
                        <a:ext cx="112"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4" name="Line 129"/>
                      <p:cNvSpPr>
                        <a:spLocks noChangeShapeType="1"/>
                      </p:cNvSpPr>
                      <p:nvPr/>
                    </p:nvSpPr>
                    <p:spPr bwMode="auto">
                      <a:xfrm>
                        <a:off x="2986" y="1897"/>
                        <a:ext cx="42"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5" name="Line 130"/>
                      <p:cNvSpPr>
                        <a:spLocks noChangeShapeType="1"/>
                      </p:cNvSpPr>
                      <p:nvPr/>
                    </p:nvSpPr>
                    <p:spPr bwMode="auto">
                      <a:xfrm>
                        <a:off x="3016" y="1927"/>
                        <a:ext cx="106" cy="2"/>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6" name="Line 131"/>
                      <p:cNvSpPr>
                        <a:spLocks noChangeShapeType="1"/>
                      </p:cNvSpPr>
                      <p:nvPr/>
                    </p:nvSpPr>
                    <p:spPr bwMode="auto">
                      <a:xfrm>
                        <a:off x="3100" y="1950"/>
                        <a:ext cx="172"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7" name="Line 132"/>
                      <p:cNvSpPr>
                        <a:spLocks noChangeShapeType="1"/>
                      </p:cNvSpPr>
                      <p:nvPr/>
                    </p:nvSpPr>
                    <p:spPr bwMode="auto">
                      <a:xfrm>
                        <a:off x="3340" y="2030"/>
                        <a:ext cx="10"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8" name="Line 133"/>
                      <p:cNvSpPr>
                        <a:spLocks noChangeShapeType="1"/>
                      </p:cNvSpPr>
                      <p:nvPr/>
                    </p:nvSpPr>
                    <p:spPr bwMode="auto">
                      <a:xfrm>
                        <a:off x="3365" y="2030"/>
                        <a:ext cx="8"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79" name="Line 134"/>
                      <p:cNvSpPr>
                        <a:spLocks noChangeShapeType="1"/>
                      </p:cNvSpPr>
                      <p:nvPr/>
                    </p:nvSpPr>
                    <p:spPr bwMode="auto">
                      <a:xfrm flipH="1" flipV="1">
                        <a:off x="3412" y="2076"/>
                        <a:ext cx="9" cy="2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0" name="Line 135"/>
                      <p:cNvSpPr>
                        <a:spLocks noChangeShapeType="1"/>
                      </p:cNvSpPr>
                      <p:nvPr/>
                    </p:nvSpPr>
                    <p:spPr bwMode="auto">
                      <a:xfrm>
                        <a:off x="3450" y="2097"/>
                        <a:ext cx="4"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1" name="Line 136"/>
                      <p:cNvSpPr>
                        <a:spLocks noChangeShapeType="1"/>
                      </p:cNvSpPr>
                      <p:nvPr/>
                    </p:nvSpPr>
                    <p:spPr bwMode="auto">
                      <a:xfrm flipH="1" flipV="1">
                        <a:off x="3450" y="2114"/>
                        <a:ext cx="1" cy="33"/>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2" name="Line 137"/>
                      <p:cNvSpPr>
                        <a:spLocks noChangeShapeType="1"/>
                      </p:cNvSpPr>
                      <p:nvPr/>
                    </p:nvSpPr>
                    <p:spPr bwMode="auto">
                      <a:xfrm>
                        <a:off x="3637" y="2145"/>
                        <a:ext cx="0" cy="113"/>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3" name="Line 138"/>
                      <p:cNvSpPr>
                        <a:spLocks noChangeShapeType="1"/>
                      </p:cNvSpPr>
                      <p:nvPr/>
                    </p:nvSpPr>
                    <p:spPr bwMode="auto">
                      <a:xfrm flipV="1">
                        <a:off x="3369" y="2067"/>
                        <a:ext cx="5" cy="8"/>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4" name="Line 139"/>
                      <p:cNvSpPr>
                        <a:spLocks noChangeShapeType="1"/>
                      </p:cNvSpPr>
                      <p:nvPr/>
                    </p:nvSpPr>
                    <p:spPr bwMode="auto">
                      <a:xfrm flipH="1">
                        <a:off x="3267" y="1977"/>
                        <a:ext cx="37"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nvGrpSpPr>
                      <p:cNvPr id="10" name="Group 140"/>
                      <p:cNvGrpSpPr>
                        <a:grpSpLocks/>
                      </p:cNvGrpSpPr>
                      <p:nvPr/>
                    </p:nvGrpSpPr>
                    <p:grpSpPr bwMode="auto">
                      <a:xfrm>
                        <a:off x="1622" y="1279"/>
                        <a:ext cx="581" cy="289"/>
                        <a:chOff x="1622" y="1279"/>
                        <a:chExt cx="581" cy="289"/>
                      </a:xfrm>
                    </p:grpSpPr>
                    <p:sp>
                      <p:nvSpPr>
                        <p:cNvPr id="27791" name="Line 141"/>
                        <p:cNvSpPr>
                          <a:spLocks noChangeShapeType="1"/>
                        </p:cNvSpPr>
                        <p:nvPr/>
                      </p:nvSpPr>
                      <p:spPr bwMode="auto">
                        <a:xfrm flipH="1" flipV="1">
                          <a:off x="1700" y="1382"/>
                          <a:ext cx="2"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nvGrpSpPr>
                        <p:cNvPr id="11" name="Group 142"/>
                        <p:cNvGrpSpPr>
                          <a:grpSpLocks/>
                        </p:cNvGrpSpPr>
                        <p:nvPr/>
                      </p:nvGrpSpPr>
                      <p:grpSpPr bwMode="auto">
                        <a:xfrm>
                          <a:off x="1622" y="1279"/>
                          <a:ext cx="581" cy="289"/>
                          <a:chOff x="1622" y="1279"/>
                          <a:chExt cx="581" cy="289"/>
                        </a:xfrm>
                      </p:grpSpPr>
                      <p:sp>
                        <p:nvSpPr>
                          <p:cNvPr id="27793" name="Line 143"/>
                          <p:cNvSpPr>
                            <a:spLocks noChangeShapeType="1"/>
                          </p:cNvSpPr>
                          <p:nvPr/>
                        </p:nvSpPr>
                        <p:spPr bwMode="auto">
                          <a:xfrm flipH="1">
                            <a:off x="1701" y="1404"/>
                            <a:ext cx="33"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nvGrpSpPr>
                          <p:cNvPr id="12" name="Group 144"/>
                          <p:cNvGrpSpPr>
                            <a:grpSpLocks/>
                          </p:cNvGrpSpPr>
                          <p:nvPr/>
                        </p:nvGrpSpPr>
                        <p:grpSpPr bwMode="auto">
                          <a:xfrm>
                            <a:off x="1622" y="1279"/>
                            <a:ext cx="581" cy="289"/>
                            <a:chOff x="1622" y="1279"/>
                            <a:chExt cx="581" cy="289"/>
                          </a:xfrm>
                        </p:grpSpPr>
                        <p:sp>
                          <p:nvSpPr>
                            <p:cNvPr id="27795" name="Line 145"/>
                            <p:cNvSpPr>
                              <a:spLocks noChangeShapeType="1"/>
                            </p:cNvSpPr>
                            <p:nvPr/>
                          </p:nvSpPr>
                          <p:spPr bwMode="auto">
                            <a:xfrm>
                              <a:off x="1622" y="1279"/>
                              <a:ext cx="10" cy="113"/>
                            </a:xfrm>
                            <a:prstGeom prst="line">
                              <a:avLst/>
                            </a:prstGeom>
                            <a:noFill/>
                            <a:ln w="25400" cap="rnd" cmpd="sng" algn="ctr">
                              <a:solidFill>
                                <a:srgbClr val="CC66FF"/>
                              </a:solidFill>
                              <a:prstDash val="sysDot"/>
                              <a:round/>
                              <a:headEnd type="none" w="med" len="med"/>
                              <a:tailEnd type="none" w="med" len="med"/>
                            </a:ln>
                          </p:spPr>
                          <p:txBody>
                            <a:bodyPr wrap="square">
                              <a:spAutoFit/>
                            </a:bodyPr>
                            <a:lstStyle/>
                            <a:p>
                              <a:endParaRPr lang="de-DE" dirty="0">
                                <a:solidFill>
                                  <a:srgbClr val="000000"/>
                                </a:solidFill>
                              </a:endParaRPr>
                            </a:p>
                          </p:txBody>
                        </p:sp>
                        <p:sp>
                          <p:nvSpPr>
                            <p:cNvPr id="27796" name="Line 146"/>
                            <p:cNvSpPr>
                              <a:spLocks noChangeShapeType="1"/>
                            </p:cNvSpPr>
                            <p:nvPr/>
                          </p:nvSpPr>
                          <p:spPr bwMode="auto">
                            <a:xfrm>
                              <a:off x="1913" y="1437"/>
                              <a:ext cx="92" cy="1"/>
                            </a:xfrm>
                            <a:prstGeom prst="line">
                              <a:avLst/>
                            </a:prstGeom>
                            <a:noFill/>
                            <a:ln w="25400" cap="rnd" cmpd="sng" algn="ctr">
                              <a:solidFill>
                                <a:srgbClr val="CC66FF"/>
                              </a:solidFill>
                              <a:prstDash val="sysDot"/>
                              <a:round/>
                              <a:headEnd type="none" w="med" len="med"/>
                              <a:tailEnd type="none" w="med" len="med"/>
                            </a:ln>
                          </p:spPr>
                          <p:txBody>
                            <a:bodyPr wrap="square">
                              <a:spAutoFit/>
                            </a:bodyPr>
                            <a:lstStyle/>
                            <a:p>
                              <a:endParaRPr lang="de-DE" dirty="0">
                                <a:solidFill>
                                  <a:srgbClr val="000000"/>
                                </a:solidFill>
                              </a:endParaRPr>
                            </a:p>
                          </p:txBody>
                        </p:sp>
                        <p:sp>
                          <p:nvSpPr>
                            <p:cNvPr id="27797" name="Line 147"/>
                            <p:cNvSpPr>
                              <a:spLocks noChangeShapeType="1"/>
                            </p:cNvSpPr>
                            <p:nvPr/>
                          </p:nvSpPr>
                          <p:spPr bwMode="auto">
                            <a:xfrm flipH="1">
                              <a:off x="2026" y="1436"/>
                              <a:ext cx="0" cy="15"/>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98" name="Line 148"/>
                            <p:cNvSpPr>
                              <a:spLocks noChangeShapeType="1"/>
                            </p:cNvSpPr>
                            <p:nvPr/>
                          </p:nvSpPr>
                          <p:spPr bwMode="auto">
                            <a:xfrm>
                              <a:off x="2062" y="1467"/>
                              <a:ext cx="0" cy="21"/>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99" name="Line 149"/>
                            <p:cNvSpPr>
                              <a:spLocks noChangeShapeType="1"/>
                            </p:cNvSpPr>
                            <p:nvPr/>
                          </p:nvSpPr>
                          <p:spPr bwMode="auto">
                            <a:xfrm>
                              <a:off x="2070" y="1512"/>
                              <a:ext cx="110"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800" name="Line 150"/>
                            <p:cNvSpPr>
                              <a:spLocks noChangeShapeType="1"/>
                            </p:cNvSpPr>
                            <p:nvPr/>
                          </p:nvSpPr>
                          <p:spPr bwMode="auto">
                            <a:xfrm flipH="1">
                              <a:off x="2171" y="1535"/>
                              <a:ext cx="24"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801" name="Line 151"/>
                            <p:cNvSpPr>
                              <a:spLocks noChangeShapeType="1"/>
                            </p:cNvSpPr>
                            <p:nvPr/>
                          </p:nvSpPr>
                          <p:spPr bwMode="auto">
                            <a:xfrm flipH="1" flipV="1">
                              <a:off x="1734" y="1403"/>
                              <a:ext cx="0" cy="15"/>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802" name="Line 152"/>
                            <p:cNvSpPr>
                              <a:spLocks noChangeShapeType="1"/>
                            </p:cNvSpPr>
                            <p:nvPr/>
                          </p:nvSpPr>
                          <p:spPr bwMode="auto">
                            <a:xfrm flipH="1">
                              <a:off x="1661" y="1382"/>
                              <a:ext cx="39"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803" name="Line 153"/>
                            <p:cNvSpPr>
                              <a:spLocks noChangeShapeType="1"/>
                            </p:cNvSpPr>
                            <p:nvPr/>
                          </p:nvSpPr>
                          <p:spPr bwMode="auto">
                            <a:xfrm flipH="1" flipV="1">
                              <a:off x="1629" y="1368"/>
                              <a:ext cx="15" cy="1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804" name="Line 154"/>
                            <p:cNvSpPr>
                              <a:spLocks noChangeShapeType="1"/>
                            </p:cNvSpPr>
                            <p:nvPr/>
                          </p:nvSpPr>
                          <p:spPr bwMode="auto">
                            <a:xfrm flipV="1">
                              <a:off x="2203" y="1542"/>
                              <a:ext cx="0" cy="26"/>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805" name="Line 155"/>
                            <p:cNvSpPr>
                              <a:spLocks noChangeShapeType="1"/>
                            </p:cNvSpPr>
                            <p:nvPr/>
                          </p:nvSpPr>
                          <p:spPr bwMode="auto">
                            <a:xfrm>
                              <a:off x="1811" y="1419"/>
                              <a:ext cx="90" cy="0"/>
                            </a:xfrm>
                            <a:prstGeom prst="line">
                              <a:avLst/>
                            </a:prstGeom>
                            <a:noFill/>
                            <a:ln w="25400" cap="rnd" cmpd="sng" algn="ctr">
                              <a:solidFill>
                                <a:srgbClr val="CC66FF"/>
                              </a:solidFill>
                              <a:prstDash val="sysDot"/>
                              <a:round/>
                              <a:headEnd type="none" w="med" len="med"/>
                              <a:tailEnd type="none" w="med" len="med"/>
                            </a:ln>
                          </p:spPr>
                          <p:txBody>
                            <a:bodyPr wrap="square">
                              <a:spAutoFit/>
                            </a:bodyPr>
                            <a:lstStyle/>
                            <a:p>
                              <a:endParaRPr lang="de-DE" dirty="0">
                                <a:solidFill>
                                  <a:srgbClr val="000000"/>
                                </a:solidFill>
                              </a:endParaRPr>
                            </a:p>
                          </p:txBody>
                        </p:sp>
                      </p:grpSp>
                    </p:grpSp>
                  </p:grpSp>
                  <p:sp>
                    <p:nvSpPr>
                      <p:cNvPr id="27786" name="Line 156"/>
                      <p:cNvSpPr>
                        <a:spLocks noChangeShapeType="1"/>
                      </p:cNvSpPr>
                      <p:nvPr/>
                    </p:nvSpPr>
                    <p:spPr bwMode="auto">
                      <a:xfrm flipH="1">
                        <a:off x="3368" y="2054"/>
                        <a:ext cx="0" cy="11"/>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7" name="Line 157"/>
                      <p:cNvSpPr>
                        <a:spLocks noChangeShapeType="1"/>
                      </p:cNvSpPr>
                      <p:nvPr/>
                    </p:nvSpPr>
                    <p:spPr bwMode="auto">
                      <a:xfrm flipV="1">
                        <a:off x="3308" y="1994"/>
                        <a:ext cx="0" cy="1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8" name="Line 158"/>
                      <p:cNvSpPr>
                        <a:spLocks noChangeShapeType="1"/>
                      </p:cNvSpPr>
                      <p:nvPr/>
                    </p:nvSpPr>
                    <p:spPr bwMode="auto">
                      <a:xfrm flipH="1">
                        <a:off x="2765" y="1872"/>
                        <a:ext cx="219"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89" name="Line 159"/>
                      <p:cNvSpPr>
                        <a:spLocks noChangeShapeType="1"/>
                      </p:cNvSpPr>
                      <p:nvPr/>
                    </p:nvSpPr>
                    <p:spPr bwMode="auto">
                      <a:xfrm>
                        <a:off x="3336" y="2004"/>
                        <a:ext cx="4" cy="0"/>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sp>
                    <p:nvSpPr>
                      <p:cNvPr id="27790" name="Line 160"/>
                      <p:cNvSpPr>
                        <a:spLocks noChangeShapeType="1"/>
                      </p:cNvSpPr>
                      <p:nvPr/>
                    </p:nvSpPr>
                    <p:spPr bwMode="auto">
                      <a:xfrm>
                        <a:off x="2281" y="1647"/>
                        <a:ext cx="0" cy="22"/>
                      </a:xfrm>
                      <a:prstGeom prst="line">
                        <a:avLst/>
                      </a:prstGeom>
                      <a:noFill/>
                      <a:ln w="25400" cap="rnd" cmpd="sng" algn="ctr">
                        <a:solidFill>
                          <a:srgbClr val="CC66FF"/>
                        </a:solidFill>
                        <a:prstDash val="sysDot"/>
                        <a:round/>
                        <a:headEnd type="none" w="med" len="med"/>
                        <a:tailEnd type="none" w="med" len="med"/>
                      </a:ln>
                    </p:spPr>
                    <p:txBody>
                      <a:bodyPr anchor="ctr"/>
                      <a:lstStyle/>
                      <a:p>
                        <a:endParaRPr lang="de-DE" dirty="0">
                          <a:solidFill>
                            <a:srgbClr val="000000"/>
                          </a:solidFill>
                        </a:endParaRPr>
                      </a:p>
                    </p:txBody>
                  </p:sp>
                </p:grpSp>
              </p:grpSp>
            </p:grpSp>
          </p:grpSp>
        </p:grpSp>
        <p:grpSp>
          <p:nvGrpSpPr>
            <p:cNvPr id="13" name="Group 161"/>
            <p:cNvGrpSpPr>
              <a:grpSpLocks/>
            </p:cNvGrpSpPr>
            <p:nvPr/>
          </p:nvGrpSpPr>
          <p:grpSpPr bwMode="auto">
            <a:xfrm>
              <a:off x="1195888" y="2534048"/>
              <a:ext cx="3366036" cy="1976717"/>
              <a:chOff x="1484" y="1266"/>
              <a:chExt cx="2155" cy="1364"/>
            </a:xfrm>
          </p:grpSpPr>
          <p:sp>
            <p:nvSpPr>
              <p:cNvPr id="27710" name="Line 162"/>
              <p:cNvSpPr>
                <a:spLocks noChangeShapeType="1"/>
              </p:cNvSpPr>
              <p:nvPr/>
            </p:nvSpPr>
            <p:spPr bwMode="auto">
              <a:xfrm flipH="1">
                <a:off x="2588" y="2172"/>
                <a:ext cx="32" cy="0"/>
              </a:xfrm>
              <a:prstGeom prst="line">
                <a:avLst/>
              </a:prstGeom>
              <a:noFill/>
              <a:ln w="25400">
                <a:solidFill>
                  <a:srgbClr val="CC9900"/>
                </a:solidFill>
                <a:round/>
                <a:headEnd/>
                <a:tailEnd/>
              </a:ln>
            </p:spPr>
            <p:txBody>
              <a:bodyPr/>
              <a:lstStyle/>
              <a:p>
                <a:endParaRPr lang="de-DE" dirty="0">
                  <a:solidFill>
                    <a:srgbClr val="000000"/>
                  </a:solidFill>
                </a:endParaRPr>
              </a:p>
            </p:txBody>
          </p:sp>
          <p:grpSp>
            <p:nvGrpSpPr>
              <p:cNvPr id="14" name="Group 163"/>
              <p:cNvGrpSpPr>
                <a:grpSpLocks/>
              </p:cNvGrpSpPr>
              <p:nvPr/>
            </p:nvGrpSpPr>
            <p:grpSpPr bwMode="auto">
              <a:xfrm>
                <a:off x="1484" y="1266"/>
                <a:ext cx="2155" cy="1364"/>
                <a:chOff x="1484" y="1266"/>
                <a:chExt cx="2155" cy="1364"/>
              </a:xfrm>
            </p:grpSpPr>
            <p:sp>
              <p:nvSpPr>
                <p:cNvPr id="27712" name="Line 164"/>
                <p:cNvSpPr>
                  <a:spLocks noChangeShapeType="1"/>
                </p:cNvSpPr>
                <p:nvPr/>
              </p:nvSpPr>
              <p:spPr bwMode="auto">
                <a:xfrm flipH="1">
                  <a:off x="1484" y="1272"/>
                  <a:ext cx="180"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13" name="Line 165"/>
                <p:cNvSpPr>
                  <a:spLocks noChangeShapeType="1"/>
                </p:cNvSpPr>
                <p:nvPr/>
              </p:nvSpPr>
              <p:spPr bwMode="auto">
                <a:xfrm flipH="1">
                  <a:off x="1655" y="1425"/>
                  <a:ext cx="154"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14" name="Line 166"/>
                <p:cNvSpPr>
                  <a:spLocks noChangeShapeType="1"/>
                </p:cNvSpPr>
                <p:nvPr/>
              </p:nvSpPr>
              <p:spPr bwMode="auto">
                <a:xfrm flipH="1">
                  <a:off x="1797" y="1472"/>
                  <a:ext cx="42"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15" name="Line 167"/>
                <p:cNvSpPr>
                  <a:spLocks noChangeShapeType="1"/>
                </p:cNvSpPr>
                <p:nvPr/>
              </p:nvSpPr>
              <p:spPr bwMode="auto">
                <a:xfrm flipH="1">
                  <a:off x="1936" y="1578"/>
                  <a:ext cx="86"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16" name="Line 168"/>
                <p:cNvSpPr>
                  <a:spLocks noChangeShapeType="1"/>
                </p:cNvSpPr>
                <p:nvPr/>
              </p:nvSpPr>
              <p:spPr bwMode="auto">
                <a:xfrm flipH="1">
                  <a:off x="2014" y="1821"/>
                  <a:ext cx="72"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17" name="Line 169"/>
                <p:cNvSpPr>
                  <a:spLocks noChangeShapeType="1"/>
                </p:cNvSpPr>
                <p:nvPr/>
              </p:nvSpPr>
              <p:spPr bwMode="auto">
                <a:xfrm flipH="1" flipV="1">
                  <a:off x="2307" y="1980"/>
                  <a:ext cx="158" cy="1"/>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18" name="Line 170"/>
                <p:cNvSpPr>
                  <a:spLocks noChangeShapeType="1"/>
                </p:cNvSpPr>
                <p:nvPr/>
              </p:nvSpPr>
              <p:spPr bwMode="auto">
                <a:xfrm flipH="1">
                  <a:off x="2284" y="1930"/>
                  <a:ext cx="35"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19" name="Line 171"/>
                <p:cNvSpPr>
                  <a:spLocks noChangeShapeType="1"/>
                </p:cNvSpPr>
                <p:nvPr/>
              </p:nvSpPr>
              <p:spPr bwMode="auto">
                <a:xfrm flipH="1">
                  <a:off x="2452" y="2037"/>
                  <a:ext cx="51"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0" name="Line 172"/>
                <p:cNvSpPr>
                  <a:spLocks noChangeShapeType="1"/>
                </p:cNvSpPr>
                <p:nvPr/>
              </p:nvSpPr>
              <p:spPr bwMode="auto">
                <a:xfrm flipH="1" flipV="1">
                  <a:off x="2486" y="2082"/>
                  <a:ext cx="56" cy="1"/>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1" name="Line 173"/>
                <p:cNvSpPr>
                  <a:spLocks noChangeShapeType="1"/>
                </p:cNvSpPr>
                <p:nvPr/>
              </p:nvSpPr>
              <p:spPr bwMode="auto">
                <a:xfrm flipH="1">
                  <a:off x="2606" y="2191"/>
                  <a:ext cx="33"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2" name="Line 174"/>
                <p:cNvSpPr>
                  <a:spLocks noChangeShapeType="1"/>
                </p:cNvSpPr>
                <p:nvPr/>
              </p:nvSpPr>
              <p:spPr bwMode="auto">
                <a:xfrm flipH="1">
                  <a:off x="2628" y="2237"/>
                  <a:ext cx="69"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3" name="Line 175"/>
                <p:cNvSpPr>
                  <a:spLocks noChangeShapeType="1"/>
                </p:cNvSpPr>
                <p:nvPr/>
              </p:nvSpPr>
              <p:spPr bwMode="auto">
                <a:xfrm flipH="1">
                  <a:off x="2687" y="2285"/>
                  <a:ext cx="53"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4" name="Line 176"/>
                <p:cNvSpPr>
                  <a:spLocks noChangeShapeType="1"/>
                </p:cNvSpPr>
                <p:nvPr/>
              </p:nvSpPr>
              <p:spPr bwMode="auto">
                <a:xfrm flipH="1">
                  <a:off x="2977" y="2393"/>
                  <a:ext cx="252" cy="1"/>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5" name="Line 177"/>
                <p:cNvSpPr>
                  <a:spLocks noChangeShapeType="1"/>
                </p:cNvSpPr>
                <p:nvPr/>
              </p:nvSpPr>
              <p:spPr bwMode="auto">
                <a:xfrm flipH="1" flipV="1">
                  <a:off x="3328" y="2492"/>
                  <a:ext cx="188" cy="2"/>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6" name="Line 178"/>
                <p:cNvSpPr>
                  <a:spLocks noChangeShapeType="1"/>
                </p:cNvSpPr>
                <p:nvPr/>
              </p:nvSpPr>
              <p:spPr bwMode="auto">
                <a:xfrm flipH="1" flipV="1">
                  <a:off x="3506" y="2557"/>
                  <a:ext cx="133"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7" name="Line 179"/>
                <p:cNvSpPr>
                  <a:spLocks noChangeShapeType="1"/>
                </p:cNvSpPr>
                <p:nvPr/>
              </p:nvSpPr>
              <p:spPr bwMode="auto">
                <a:xfrm flipH="1" flipV="1">
                  <a:off x="3635" y="2551"/>
                  <a:ext cx="1" cy="79"/>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8" name="Line 180"/>
                <p:cNvSpPr>
                  <a:spLocks noChangeShapeType="1"/>
                </p:cNvSpPr>
                <p:nvPr/>
              </p:nvSpPr>
              <p:spPr bwMode="auto">
                <a:xfrm flipH="1" flipV="1">
                  <a:off x="3511" y="2488"/>
                  <a:ext cx="1" cy="76"/>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29" name="Line 181"/>
                <p:cNvSpPr>
                  <a:spLocks noChangeShapeType="1"/>
                </p:cNvSpPr>
                <p:nvPr/>
              </p:nvSpPr>
              <p:spPr bwMode="auto">
                <a:xfrm flipH="1" flipV="1">
                  <a:off x="3334" y="2437"/>
                  <a:ext cx="1" cy="5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0" name="Line 182"/>
                <p:cNvSpPr>
                  <a:spLocks noChangeShapeType="1"/>
                </p:cNvSpPr>
                <p:nvPr/>
              </p:nvSpPr>
              <p:spPr bwMode="auto">
                <a:xfrm flipH="1" flipV="1">
                  <a:off x="3220" y="2389"/>
                  <a:ext cx="1" cy="5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1" name="Line 183"/>
                <p:cNvSpPr>
                  <a:spLocks noChangeShapeType="1"/>
                </p:cNvSpPr>
                <p:nvPr/>
              </p:nvSpPr>
              <p:spPr bwMode="auto">
                <a:xfrm flipH="1" flipV="1">
                  <a:off x="2733" y="2280"/>
                  <a:ext cx="1" cy="5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2" name="Line 184"/>
                <p:cNvSpPr>
                  <a:spLocks noChangeShapeType="1"/>
                </p:cNvSpPr>
                <p:nvPr/>
              </p:nvSpPr>
              <p:spPr bwMode="auto">
                <a:xfrm flipH="1" flipV="1">
                  <a:off x="2690" y="2233"/>
                  <a:ext cx="1" cy="5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3" name="Line 185"/>
                <p:cNvSpPr>
                  <a:spLocks noChangeShapeType="1"/>
                </p:cNvSpPr>
                <p:nvPr/>
              </p:nvSpPr>
              <p:spPr bwMode="auto">
                <a:xfrm flipH="1" flipV="1">
                  <a:off x="2633" y="2185"/>
                  <a:ext cx="1" cy="5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4" name="Line 186"/>
                <p:cNvSpPr>
                  <a:spLocks noChangeShapeType="1"/>
                </p:cNvSpPr>
                <p:nvPr/>
              </p:nvSpPr>
              <p:spPr bwMode="auto">
                <a:xfrm flipH="1" flipV="1">
                  <a:off x="2613" y="2169"/>
                  <a:ext cx="0" cy="21"/>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5" name="Line 187"/>
                <p:cNvSpPr>
                  <a:spLocks noChangeShapeType="1"/>
                </p:cNvSpPr>
                <p:nvPr/>
              </p:nvSpPr>
              <p:spPr bwMode="auto">
                <a:xfrm flipH="1" flipV="1">
                  <a:off x="2591" y="2120"/>
                  <a:ext cx="1" cy="5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6" name="Line 188"/>
                <p:cNvSpPr>
                  <a:spLocks noChangeShapeType="1"/>
                </p:cNvSpPr>
                <p:nvPr/>
              </p:nvSpPr>
              <p:spPr bwMode="auto">
                <a:xfrm flipH="1" flipV="1">
                  <a:off x="2534" y="2080"/>
                  <a:ext cx="1" cy="4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7" name="Line 189"/>
                <p:cNvSpPr>
                  <a:spLocks noChangeShapeType="1"/>
                </p:cNvSpPr>
                <p:nvPr/>
              </p:nvSpPr>
              <p:spPr bwMode="auto">
                <a:xfrm flipH="1" flipV="1">
                  <a:off x="2494" y="2035"/>
                  <a:ext cx="1" cy="4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8" name="Line 190"/>
                <p:cNvSpPr>
                  <a:spLocks noChangeShapeType="1"/>
                </p:cNvSpPr>
                <p:nvPr/>
              </p:nvSpPr>
              <p:spPr bwMode="auto">
                <a:xfrm flipH="1" flipV="1">
                  <a:off x="2313" y="1928"/>
                  <a:ext cx="1" cy="4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39" name="Line 191"/>
                <p:cNvSpPr>
                  <a:spLocks noChangeShapeType="1"/>
                </p:cNvSpPr>
                <p:nvPr/>
              </p:nvSpPr>
              <p:spPr bwMode="auto">
                <a:xfrm flipH="1" flipV="1">
                  <a:off x="2286" y="1881"/>
                  <a:ext cx="0" cy="57"/>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0" name="Line 192"/>
                <p:cNvSpPr>
                  <a:spLocks noChangeShapeType="1"/>
                </p:cNvSpPr>
                <p:nvPr/>
              </p:nvSpPr>
              <p:spPr bwMode="auto">
                <a:xfrm flipH="1" flipV="1">
                  <a:off x="2081" y="1815"/>
                  <a:ext cx="0" cy="6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1" name="Line 193"/>
                <p:cNvSpPr>
                  <a:spLocks noChangeShapeType="1"/>
                </p:cNvSpPr>
                <p:nvPr/>
              </p:nvSpPr>
              <p:spPr bwMode="auto">
                <a:xfrm flipH="1" flipV="1">
                  <a:off x="1944" y="1529"/>
                  <a:ext cx="1" cy="4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2" name="Line 194"/>
                <p:cNvSpPr>
                  <a:spLocks noChangeShapeType="1"/>
                </p:cNvSpPr>
                <p:nvPr/>
              </p:nvSpPr>
              <p:spPr bwMode="auto">
                <a:xfrm flipH="1" flipV="1">
                  <a:off x="1804" y="1425"/>
                  <a:ext cx="1" cy="4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3" name="Line 195"/>
                <p:cNvSpPr>
                  <a:spLocks noChangeShapeType="1"/>
                </p:cNvSpPr>
                <p:nvPr/>
              </p:nvSpPr>
              <p:spPr bwMode="auto">
                <a:xfrm flipH="1" flipV="1">
                  <a:off x="1659" y="1266"/>
                  <a:ext cx="0" cy="167"/>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4" name="Line 196"/>
                <p:cNvSpPr>
                  <a:spLocks noChangeShapeType="1"/>
                </p:cNvSpPr>
                <p:nvPr/>
              </p:nvSpPr>
              <p:spPr bwMode="auto">
                <a:xfrm flipH="1" flipV="1">
                  <a:off x="3215" y="2442"/>
                  <a:ext cx="124"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5" name="Line 197"/>
                <p:cNvSpPr>
                  <a:spLocks noChangeShapeType="1"/>
                </p:cNvSpPr>
                <p:nvPr/>
              </p:nvSpPr>
              <p:spPr bwMode="auto">
                <a:xfrm flipH="1" flipV="1">
                  <a:off x="2978" y="2331"/>
                  <a:ext cx="1" cy="7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6" name="Line 198"/>
                <p:cNvSpPr>
                  <a:spLocks noChangeShapeType="1"/>
                </p:cNvSpPr>
                <p:nvPr/>
              </p:nvSpPr>
              <p:spPr bwMode="auto">
                <a:xfrm flipH="1">
                  <a:off x="2528" y="2127"/>
                  <a:ext cx="70" cy="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7" name="Line 199"/>
                <p:cNvSpPr>
                  <a:spLocks noChangeShapeType="1"/>
                </p:cNvSpPr>
                <p:nvPr/>
              </p:nvSpPr>
              <p:spPr bwMode="auto">
                <a:xfrm flipH="1" flipV="1">
                  <a:off x="2458" y="1983"/>
                  <a:ext cx="1" cy="48"/>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8" name="Line 200"/>
                <p:cNvSpPr>
                  <a:spLocks noChangeShapeType="1"/>
                </p:cNvSpPr>
                <p:nvPr/>
              </p:nvSpPr>
              <p:spPr bwMode="auto">
                <a:xfrm flipH="1">
                  <a:off x="2073" y="1875"/>
                  <a:ext cx="222" cy="1"/>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49" name="Line 201"/>
                <p:cNvSpPr>
                  <a:spLocks noChangeShapeType="1"/>
                </p:cNvSpPr>
                <p:nvPr/>
              </p:nvSpPr>
              <p:spPr bwMode="auto">
                <a:xfrm flipV="1">
                  <a:off x="2016" y="1573"/>
                  <a:ext cx="1" cy="255"/>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50" name="Line 202"/>
                <p:cNvSpPr>
                  <a:spLocks noChangeShapeType="1"/>
                </p:cNvSpPr>
                <p:nvPr/>
              </p:nvSpPr>
              <p:spPr bwMode="auto">
                <a:xfrm flipH="1">
                  <a:off x="2727" y="2334"/>
                  <a:ext cx="259" cy="1"/>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51" name="Line 203"/>
                <p:cNvSpPr>
                  <a:spLocks noChangeShapeType="1"/>
                </p:cNvSpPr>
                <p:nvPr/>
              </p:nvSpPr>
              <p:spPr bwMode="auto">
                <a:xfrm flipV="1">
                  <a:off x="1836" y="1464"/>
                  <a:ext cx="1" cy="60"/>
                </a:xfrm>
                <a:prstGeom prst="line">
                  <a:avLst/>
                </a:prstGeom>
                <a:noFill/>
                <a:ln w="25400">
                  <a:solidFill>
                    <a:srgbClr val="CC9900"/>
                  </a:solidFill>
                  <a:round/>
                  <a:headEnd/>
                  <a:tailEnd/>
                </a:ln>
              </p:spPr>
              <p:txBody>
                <a:bodyPr/>
                <a:lstStyle/>
                <a:p>
                  <a:endParaRPr lang="de-DE" dirty="0">
                    <a:solidFill>
                      <a:srgbClr val="000000"/>
                    </a:solidFill>
                  </a:endParaRPr>
                </a:p>
              </p:txBody>
            </p:sp>
            <p:sp>
              <p:nvSpPr>
                <p:cNvPr id="27752" name="Line 204"/>
                <p:cNvSpPr>
                  <a:spLocks noChangeShapeType="1"/>
                </p:cNvSpPr>
                <p:nvPr/>
              </p:nvSpPr>
              <p:spPr bwMode="auto">
                <a:xfrm flipH="1">
                  <a:off x="1829" y="1531"/>
                  <a:ext cx="124" cy="0"/>
                </a:xfrm>
                <a:prstGeom prst="line">
                  <a:avLst/>
                </a:prstGeom>
                <a:noFill/>
                <a:ln w="25400">
                  <a:solidFill>
                    <a:srgbClr val="CC9900"/>
                  </a:solidFill>
                  <a:round/>
                  <a:headEnd/>
                  <a:tailEnd/>
                </a:ln>
              </p:spPr>
              <p:txBody>
                <a:bodyPr/>
                <a:lstStyle/>
                <a:p>
                  <a:endParaRPr lang="de-DE" dirty="0">
                    <a:solidFill>
                      <a:srgbClr val="000000"/>
                    </a:solidFill>
                  </a:endParaRPr>
                </a:p>
              </p:txBody>
            </p:sp>
          </p:grpSp>
        </p:grpSp>
      </p:grpSp>
      <p:sp>
        <p:nvSpPr>
          <p:cNvPr id="198" name="Text Box 3"/>
          <p:cNvSpPr txBox="1">
            <a:spLocks noChangeArrowheads="1"/>
          </p:cNvSpPr>
          <p:nvPr/>
        </p:nvSpPr>
        <p:spPr bwMode="auto">
          <a:xfrm>
            <a:off x="2242120" y="6525344"/>
            <a:ext cx="7010400" cy="276999"/>
          </a:xfrm>
          <a:prstGeom prst="rect">
            <a:avLst/>
          </a:prstGeom>
          <a:noFill/>
          <a:ln w="9525">
            <a:noFill/>
            <a:miter lim="800000"/>
            <a:headEnd/>
            <a:tailEnd/>
          </a:ln>
        </p:spPr>
        <p:txBody>
          <a:bodyPr>
            <a:spAutoFit/>
          </a:bodyPr>
          <a:lstStyle/>
          <a:p>
            <a:pPr>
              <a:spcBef>
                <a:spcPct val="50000"/>
              </a:spcBef>
            </a:pPr>
            <a:r>
              <a:rPr lang="en-US" sz="1200" dirty="0">
                <a:solidFill>
                  <a:srgbClr val="FFFFFF"/>
                </a:solidFill>
                <a:latin typeface="+mn-lt"/>
              </a:rPr>
              <a:t>Soler-Cataluña</a:t>
            </a:r>
            <a:r>
              <a:rPr lang="en-US" sz="1200" dirty="0" smtClean="0">
                <a:solidFill>
                  <a:srgbClr val="FFFFFF"/>
                </a:solidFill>
                <a:latin typeface="+mn-lt"/>
              </a:rPr>
              <a:t> et </a:t>
            </a:r>
            <a:r>
              <a:rPr lang="en-US" sz="1200" dirty="0">
                <a:solidFill>
                  <a:srgbClr val="FFFFFF"/>
                </a:solidFill>
                <a:latin typeface="+mn-lt"/>
              </a:rPr>
              <a:t>al. Thorax 2005</a:t>
            </a:r>
            <a:r>
              <a:rPr lang="en-US" sz="1200" dirty="0" smtClean="0">
                <a:solidFill>
                  <a:srgbClr val="FFFFFF"/>
                </a:solidFill>
                <a:latin typeface="+mn-lt"/>
              </a:rPr>
              <a:t>; 60</a:t>
            </a:r>
            <a:r>
              <a:rPr lang="en-US" sz="1200" dirty="0">
                <a:solidFill>
                  <a:srgbClr val="FFFFFF"/>
                </a:solidFill>
                <a:latin typeface="+mn-lt"/>
              </a:rPr>
              <a:t>:925-931.</a:t>
            </a:r>
            <a:endParaRPr lang="en-US" sz="1200" baseline="30000" dirty="0">
              <a:solidFill>
                <a:srgbClr val="FFFFFF"/>
              </a:solidFill>
              <a:latin typeface="+mn-lt"/>
            </a:endParaRPr>
          </a:p>
        </p:txBody>
      </p:sp>
      <p:sp>
        <p:nvSpPr>
          <p:cNvPr id="199" name="198 CuadroTexto"/>
          <p:cNvSpPr txBox="1"/>
          <p:nvPr/>
        </p:nvSpPr>
        <p:spPr>
          <a:xfrm>
            <a:off x="251520" y="1004535"/>
            <a:ext cx="8568952" cy="1200329"/>
          </a:xfrm>
          <a:prstGeom prst="rect">
            <a:avLst/>
          </a:prstGeom>
          <a:noFill/>
        </p:spPr>
        <p:txBody>
          <a:bodyPr wrap="square" rtlCol="0">
            <a:spAutoFit/>
          </a:bodyPr>
          <a:lstStyle/>
          <a:p>
            <a:pPr marL="0" lvl="2" algn="ctr"/>
            <a:r>
              <a:rPr lang="en-GB" b="1" dirty="0" smtClean="0">
                <a:solidFill>
                  <a:schemeClr val="tx1">
                    <a:lumMod val="75000"/>
                  </a:schemeClr>
                </a:solidFill>
              </a:rPr>
              <a:t>≥3 acute exacerbations requiring hospitalisation is associated with a </a:t>
            </a:r>
            <a:r>
              <a:rPr lang="es-ES" b="1" dirty="0" err="1" smtClean="0">
                <a:solidFill>
                  <a:schemeClr val="tx1">
                    <a:lumMod val="75000"/>
                  </a:schemeClr>
                </a:solidFill>
              </a:rPr>
              <a:t>risk</a:t>
            </a:r>
            <a:r>
              <a:rPr lang="es-ES" b="1" dirty="0" smtClean="0">
                <a:solidFill>
                  <a:schemeClr val="tx1">
                    <a:lumMod val="75000"/>
                  </a:schemeClr>
                </a:solidFill>
              </a:rPr>
              <a:t> of </a:t>
            </a:r>
            <a:r>
              <a:rPr lang="es-ES" b="1" dirty="0" err="1" smtClean="0">
                <a:solidFill>
                  <a:schemeClr val="tx1">
                    <a:lumMod val="75000"/>
                  </a:schemeClr>
                </a:solidFill>
              </a:rPr>
              <a:t>death</a:t>
            </a:r>
            <a:r>
              <a:rPr lang="es-ES" b="1" dirty="0" smtClean="0">
                <a:solidFill>
                  <a:schemeClr val="tx1">
                    <a:lumMod val="75000"/>
                  </a:schemeClr>
                </a:solidFill>
              </a:rPr>
              <a:t> 4.30 times </a:t>
            </a:r>
            <a:r>
              <a:rPr lang="es-ES" b="1" dirty="0" err="1" smtClean="0">
                <a:solidFill>
                  <a:schemeClr val="tx1">
                    <a:lumMod val="75000"/>
                  </a:schemeClr>
                </a:solidFill>
              </a:rPr>
              <a:t>greater</a:t>
            </a:r>
            <a:r>
              <a:rPr lang="es-ES" b="1" dirty="0" smtClean="0">
                <a:solidFill>
                  <a:schemeClr val="tx1">
                    <a:lumMod val="75000"/>
                  </a:schemeClr>
                </a:solidFill>
              </a:rPr>
              <a:t> </a:t>
            </a:r>
            <a:r>
              <a:rPr lang="es-ES" b="1" dirty="0" err="1" smtClean="0">
                <a:solidFill>
                  <a:schemeClr val="tx1">
                    <a:lumMod val="75000"/>
                  </a:schemeClr>
                </a:solidFill>
              </a:rPr>
              <a:t>than</a:t>
            </a:r>
            <a:r>
              <a:rPr lang="es-ES" b="1" dirty="0" smtClean="0">
                <a:solidFill>
                  <a:schemeClr val="tx1">
                    <a:lumMod val="75000"/>
                  </a:schemeClr>
                </a:solidFill>
              </a:rPr>
              <a:t> </a:t>
            </a:r>
            <a:r>
              <a:rPr lang="es-ES" b="1" dirty="0" err="1" smtClean="0">
                <a:solidFill>
                  <a:schemeClr val="tx1">
                    <a:lumMod val="75000"/>
                  </a:schemeClr>
                </a:solidFill>
              </a:rPr>
              <a:t>for</a:t>
            </a:r>
            <a:r>
              <a:rPr lang="es-ES" b="1" dirty="0" smtClean="0">
                <a:solidFill>
                  <a:schemeClr val="tx1">
                    <a:lumMod val="75000"/>
                  </a:schemeClr>
                </a:solidFill>
              </a:rPr>
              <a:t> </a:t>
            </a:r>
            <a:r>
              <a:rPr lang="es-ES" b="1" dirty="0" err="1" smtClean="0">
                <a:solidFill>
                  <a:schemeClr val="tx1">
                    <a:lumMod val="75000"/>
                  </a:schemeClr>
                </a:solidFill>
              </a:rPr>
              <a:t>those</a:t>
            </a:r>
            <a:r>
              <a:rPr lang="es-ES" b="1" dirty="0" smtClean="0">
                <a:solidFill>
                  <a:schemeClr val="tx1">
                    <a:lumMod val="75000"/>
                  </a:schemeClr>
                </a:solidFill>
              </a:rPr>
              <a:t> </a:t>
            </a:r>
            <a:r>
              <a:rPr lang="es-ES" b="1" dirty="0" err="1" smtClean="0">
                <a:solidFill>
                  <a:schemeClr val="tx1">
                    <a:lumMod val="75000"/>
                  </a:schemeClr>
                </a:solidFill>
              </a:rPr>
              <a:t>patients</a:t>
            </a:r>
            <a:r>
              <a:rPr lang="es-ES" b="1" dirty="0" smtClean="0">
                <a:solidFill>
                  <a:schemeClr val="tx1">
                    <a:lumMod val="75000"/>
                  </a:schemeClr>
                </a:solidFill>
              </a:rPr>
              <a:t> </a:t>
            </a:r>
            <a:r>
              <a:rPr lang="es-ES" b="1" dirty="0" err="1" smtClean="0">
                <a:solidFill>
                  <a:schemeClr val="tx1">
                    <a:lumMod val="75000"/>
                  </a:schemeClr>
                </a:solidFill>
              </a:rPr>
              <a:t>not</a:t>
            </a:r>
            <a:r>
              <a:rPr lang="es-ES" b="1" dirty="0" smtClean="0">
                <a:solidFill>
                  <a:schemeClr val="tx1">
                    <a:lumMod val="75000"/>
                  </a:schemeClr>
                </a:solidFill>
              </a:rPr>
              <a:t> </a:t>
            </a:r>
            <a:r>
              <a:rPr lang="es-ES" b="1" dirty="0" err="1" smtClean="0">
                <a:solidFill>
                  <a:schemeClr val="tx1">
                    <a:lumMod val="75000"/>
                  </a:schemeClr>
                </a:solidFill>
              </a:rPr>
              <a:t>requiring</a:t>
            </a:r>
            <a:r>
              <a:rPr lang="es-ES" b="1" dirty="0" smtClean="0">
                <a:solidFill>
                  <a:schemeClr val="tx1">
                    <a:lumMod val="75000"/>
                  </a:schemeClr>
                </a:solidFill>
              </a:rPr>
              <a:t> </a:t>
            </a:r>
            <a:r>
              <a:rPr lang="es-ES" b="1" dirty="0" err="1" smtClean="0">
                <a:solidFill>
                  <a:schemeClr val="tx1">
                    <a:lumMod val="75000"/>
                  </a:schemeClr>
                </a:solidFill>
              </a:rPr>
              <a:t>hospitalization</a:t>
            </a:r>
            <a:r>
              <a:rPr lang="es-ES" b="1" dirty="0" smtClean="0">
                <a:solidFill>
                  <a:schemeClr val="tx1">
                    <a:lumMod val="75000"/>
                  </a:schemeClr>
                </a:solidFill>
              </a:rPr>
              <a:t> </a:t>
            </a:r>
            <a:endParaRPr lang="en-GB" sz="3200" b="1" dirty="0">
              <a:solidFill>
                <a:schemeClr val="tx1">
                  <a:lumMod val="75000"/>
                </a:schemeClr>
              </a:solidFill>
            </a:endParaRPr>
          </a:p>
        </p:txBody>
      </p:sp>
      <p:sp>
        <p:nvSpPr>
          <p:cNvPr id="200" name="Título 1"/>
          <p:cNvSpPr>
            <a:spLocks noGrp="1"/>
          </p:cNvSpPr>
          <p:nvPr>
            <p:ph type="title"/>
          </p:nvPr>
        </p:nvSpPr>
        <p:spPr>
          <a:xfrm>
            <a:off x="182880" y="118872"/>
            <a:ext cx="86868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s-ES" sz="3200" b="1" dirty="0" smtClean="0">
                <a:effectLst>
                  <a:outerShdw blurRad="38100" dist="38100" dir="2700000" algn="tl">
                    <a:srgbClr val="000000">
                      <a:alpha val="43137"/>
                    </a:srgbClr>
                  </a:outerShdw>
                </a:effectLst>
              </a:rPr>
              <a:t>Worse Prognosis in Frequent Exacerbators</a:t>
            </a:r>
            <a:endParaRPr lang="es-ES" sz="32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2348880"/>
            <a:ext cx="7772400" cy="1512168"/>
          </a:xfrm>
        </p:spPr>
        <p:txBody>
          <a:bodyPr/>
          <a:lstStyle/>
          <a:p>
            <a:r>
              <a:rPr lang="en-GB" dirty="0" smtClean="0"/>
              <a:t>Prevention </a:t>
            </a:r>
          </a:p>
          <a:p>
            <a:endParaRPr lang="en-GB" dirty="0" smtClean="0"/>
          </a:p>
          <a:p>
            <a:r>
              <a:rPr lang="en-GB" dirty="0" smtClean="0"/>
              <a:t>Treatment</a:t>
            </a:r>
          </a:p>
          <a:p>
            <a:endParaRPr lang="en-GB" dirty="0" smtClean="0"/>
          </a:p>
          <a:p>
            <a:r>
              <a:rPr lang="en-GB" dirty="0" smtClean="0"/>
              <a:t>Use of a Patient Action Plan</a:t>
            </a:r>
          </a:p>
          <a:p>
            <a:endParaRPr lang="en-GB" dirty="0"/>
          </a:p>
        </p:txBody>
      </p:sp>
      <p:sp>
        <p:nvSpPr>
          <p:cNvPr id="4" name="Título 6"/>
          <p:cNvSpPr>
            <a:spLocks noGrp="1"/>
          </p:cNvSpPr>
          <p:nvPr>
            <p:ph type="title"/>
          </p:nvPr>
        </p:nvSpPr>
        <p:spPr>
          <a:xfrm>
            <a:off x="755576" y="764704"/>
            <a:ext cx="6805513" cy="762000"/>
          </a:xfrm>
          <a:noFill/>
          <a:ln w="9525">
            <a:noFill/>
            <a:miter lim="800000"/>
            <a:headEnd/>
            <a:tailEnd/>
          </a:ln>
        </p:spPr>
        <p:txBody>
          <a:bodyPr vert="horz" wrap="square" lIns="91440" tIns="45720" rIns="91440" bIns="45720" numCol="1" anchor="ctr" anchorCtr="0" compatLnSpc="1">
            <a:prstTxWarp prst="textNoShape">
              <a:avLst/>
            </a:prstTxWarp>
          </a:bodyPr>
          <a:lstStyle/>
          <a:p>
            <a:pPr marL="742950" lvl="1" indent="-742950" algn="l">
              <a:spcBef>
                <a:spcPct val="20000"/>
              </a:spcBef>
              <a:spcAft>
                <a:spcPts val="300"/>
              </a:spcAft>
            </a:pPr>
            <a:r>
              <a:rPr lang="en-US" sz="3600" b="1" kern="1200" dirty="0" smtClean="0">
                <a:effectLst>
                  <a:outerShdw blurRad="38100" dist="38100" dir="2700000" algn="tl">
                    <a:schemeClr val="tx1">
                      <a:alpha val="43137"/>
                    </a:schemeClr>
                  </a:outerShdw>
                </a:effectLst>
                <a:latin typeface="+mn-lt"/>
                <a:ea typeface="+mn-ea"/>
                <a:cs typeface="+mn-cs"/>
              </a:rPr>
              <a:t>How are COPD Exacerbations Best Managed?</a:t>
            </a:r>
            <a:endParaRPr lang="en-GB" sz="3600" b="1" kern="1200" dirty="0">
              <a:effectLst>
                <a:outerShdw blurRad="38100" dist="38100" dir="2700000" algn="tl">
                  <a:schemeClr val="tx1">
                    <a:alpha val="43137"/>
                  </a:schemeClr>
                </a:outerShdw>
              </a:effectLst>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79388" y="197768"/>
            <a:ext cx="8785225"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GB" sz="3200" b="1" dirty="0" smtClean="0">
                <a:effectLst>
                  <a:outerShdw blurRad="38100" dist="38100" dir="2700000" algn="tl">
                    <a:srgbClr val="000000">
                      <a:alpha val="43137"/>
                    </a:srgbClr>
                  </a:outerShdw>
                </a:effectLst>
                <a:cs typeface="Arial" pitchFamily="34" charset="0"/>
              </a:rPr>
              <a:t>Prevention of COPD Exacerbations</a:t>
            </a:r>
          </a:p>
        </p:txBody>
      </p:sp>
      <p:sp>
        <p:nvSpPr>
          <p:cNvPr id="27" name="Freeform 26"/>
          <p:cNvSpPr/>
          <p:nvPr/>
        </p:nvSpPr>
        <p:spPr bwMode="auto">
          <a:xfrm>
            <a:off x="1214840" y="1696576"/>
            <a:ext cx="5029200" cy="411480"/>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Smoking cessation</a:t>
            </a:r>
            <a:endParaRPr lang="en-GB" sz="1800" dirty="0"/>
          </a:p>
        </p:txBody>
      </p:sp>
      <p:sp>
        <p:nvSpPr>
          <p:cNvPr id="30" name="Freeform 29"/>
          <p:cNvSpPr/>
          <p:nvPr/>
        </p:nvSpPr>
        <p:spPr bwMode="auto">
          <a:xfrm>
            <a:off x="1213640" y="3722140"/>
            <a:ext cx="5029200" cy="411480"/>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Self-management education</a:t>
            </a:r>
            <a:endParaRPr lang="en-GB" sz="1800" dirty="0">
              <a:solidFill>
                <a:srgbClr val="FF0000"/>
              </a:solidFill>
            </a:endParaRPr>
          </a:p>
        </p:txBody>
      </p:sp>
      <p:sp>
        <p:nvSpPr>
          <p:cNvPr id="36" name="Freeform 35"/>
          <p:cNvSpPr/>
          <p:nvPr/>
        </p:nvSpPr>
        <p:spPr bwMode="auto">
          <a:xfrm>
            <a:off x="1213640" y="3215749"/>
            <a:ext cx="5029200" cy="411480"/>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Pulmonary rehabilitation</a:t>
            </a:r>
          </a:p>
        </p:txBody>
      </p:sp>
      <p:sp>
        <p:nvSpPr>
          <p:cNvPr id="17" name="Rounded Rectangle 16"/>
          <p:cNvSpPr/>
          <p:nvPr/>
        </p:nvSpPr>
        <p:spPr>
          <a:xfrm>
            <a:off x="605240" y="1736432"/>
            <a:ext cx="476672" cy="4495800"/>
          </a:xfrm>
          <a:prstGeom prst="roundRect">
            <a:avLst/>
          </a:prstGeom>
        </p:spPr>
        <p:style>
          <a:lnRef idx="1">
            <a:schemeClr val="accent1"/>
          </a:lnRef>
          <a:fillRef idx="3">
            <a:schemeClr val="accent1"/>
          </a:fillRef>
          <a:effectRef idx="2">
            <a:schemeClr val="accent1"/>
          </a:effectRef>
          <a:fontRef idx="minor">
            <a:schemeClr val="lt1"/>
          </a:fontRef>
        </p:style>
        <p:txBody>
          <a:bodyPr vert="vert270" anchor="ctr"/>
          <a:lstStyle/>
          <a:p>
            <a:pPr algn="ctr">
              <a:defRPr/>
            </a:pPr>
            <a:r>
              <a:rPr lang="en-GB" sz="1800" b="1" dirty="0" smtClean="0">
                <a:solidFill>
                  <a:schemeClr val="accent2"/>
                </a:solidFill>
              </a:rPr>
              <a:t>Access to patients</a:t>
            </a:r>
            <a:endParaRPr lang="en-GB" sz="1800" b="1" dirty="0">
              <a:solidFill>
                <a:schemeClr val="accent2"/>
              </a:solidFill>
            </a:endParaRPr>
          </a:p>
        </p:txBody>
      </p:sp>
      <p:sp>
        <p:nvSpPr>
          <p:cNvPr id="23" name="Freeform 26"/>
          <p:cNvSpPr/>
          <p:nvPr/>
        </p:nvSpPr>
        <p:spPr bwMode="auto">
          <a:xfrm>
            <a:off x="1213640" y="2202967"/>
            <a:ext cx="5029200" cy="411480"/>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Influenza vaccination</a:t>
            </a:r>
            <a:endParaRPr lang="en-GB" sz="1800" dirty="0"/>
          </a:p>
        </p:txBody>
      </p:sp>
      <p:sp>
        <p:nvSpPr>
          <p:cNvPr id="24" name="Rectángulo redondeado 23"/>
          <p:cNvSpPr/>
          <p:nvPr/>
        </p:nvSpPr>
        <p:spPr>
          <a:xfrm>
            <a:off x="6320240" y="2202966"/>
            <a:ext cx="2209800" cy="438912"/>
          </a:xfrm>
          <a:prstGeom prst="roundRect">
            <a:avLst/>
          </a:prstGeom>
          <a:solidFill>
            <a:srgbClr val="FFFF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smtClean="0">
                <a:solidFill>
                  <a:schemeClr val="tx1">
                    <a:lumMod val="75000"/>
                    <a:lumOff val="25000"/>
                  </a:schemeClr>
                </a:solidFill>
              </a:rPr>
              <a:t>Annually</a:t>
            </a:r>
          </a:p>
        </p:txBody>
      </p:sp>
      <p:sp>
        <p:nvSpPr>
          <p:cNvPr id="25" name="Freeform 26"/>
          <p:cNvSpPr/>
          <p:nvPr/>
        </p:nvSpPr>
        <p:spPr bwMode="auto">
          <a:xfrm>
            <a:off x="1213640" y="2709358"/>
            <a:ext cx="5029200" cy="411480"/>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Pneumococcal vaccination</a:t>
            </a:r>
            <a:endParaRPr lang="en-GB" sz="1800" dirty="0"/>
          </a:p>
        </p:txBody>
      </p:sp>
      <p:sp>
        <p:nvSpPr>
          <p:cNvPr id="26" name="Rectángulo redondeado 25"/>
          <p:cNvSpPr/>
          <p:nvPr/>
        </p:nvSpPr>
        <p:spPr>
          <a:xfrm>
            <a:off x="6322040" y="2709357"/>
            <a:ext cx="2210400" cy="438912"/>
          </a:xfrm>
          <a:prstGeom prst="roundRect">
            <a:avLst/>
          </a:prstGeom>
          <a:solidFill>
            <a:srgbClr val="FFFF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dirty="0" smtClean="0">
                <a:solidFill>
                  <a:schemeClr val="tx1">
                    <a:lumMod val="75000"/>
                    <a:lumOff val="25000"/>
                  </a:schemeClr>
                </a:solidFill>
              </a:rPr>
              <a:t>Every 5–10 years</a:t>
            </a:r>
          </a:p>
        </p:txBody>
      </p:sp>
      <p:sp>
        <p:nvSpPr>
          <p:cNvPr id="22" name="Freeform 26"/>
          <p:cNvSpPr/>
          <p:nvPr/>
        </p:nvSpPr>
        <p:spPr bwMode="auto">
          <a:xfrm>
            <a:off x="1213640" y="5292011"/>
            <a:ext cx="5029200" cy="438912"/>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Roflumilast</a:t>
            </a:r>
            <a:r>
              <a:rPr lang="en-GB" sz="1800" baseline="30000" dirty="0" smtClean="0"/>
              <a:t>1</a:t>
            </a:r>
            <a:endParaRPr lang="en-GB" sz="1800" baseline="30000" dirty="0"/>
          </a:p>
        </p:txBody>
      </p:sp>
      <p:sp>
        <p:nvSpPr>
          <p:cNvPr id="28" name="Freeform 26"/>
          <p:cNvSpPr/>
          <p:nvPr/>
        </p:nvSpPr>
        <p:spPr bwMode="auto">
          <a:xfrm>
            <a:off x="1213640" y="4758189"/>
            <a:ext cx="5029200" cy="438912"/>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Combination therapy</a:t>
            </a:r>
            <a:endParaRPr lang="en-GB" sz="1800" dirty="0"/>
          </a:p>
        </p:txBody>
      </p:sp>
      <p:sp>
        <p:nvSpPr>
          <p:cNvPr id="31" name="Freeform 26"/>
          <p:cNvSpPr/>
          <p:nvPr/>
        </p:nvSpPr>
        <p:spPr bwMode="auto">
          <a:xfrm>
            <a:off x="1213640" y="5825832"/>
            <a:ext cx="5029200" cy="411480"/>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err="1" smtClean="0"/>
              <a:t>Mucolytics</a:t>
            </a:r>
            <a:endParaRPr lang="en-GB" sz="1800" dirty="0">
              <a:solidFill>
                <a:srgbClr val="FF0000"/>
              </a:solidFill>
            </a:endParaRPr>
          </a:p>
        </p:txBody>
      </p:sp>
      <p:sp>
        <p:nvSpPr>
          <p:cNvPr id="32" name="Freeform 26"/>
          <p:cNvSpPr/>
          <p:nvPr/>
        </p:nvSpPr>
        <p:spPr bwMode="auto">
          <a:xfrm>
            <a:off x="1213640" y="4228531"/>
            <a:ext cx="5029200" cy="434748"/>
          </a:xfrm>
          <a:custGeom>
            <a:avLst/>
            <a:gdLst>
              <a:gd name="connsiteX0" fmla="*/ 0 w 8208912"/>
              <a:gd name="connsiteY0" fmla="*/ 70201 h 421200"/>
              <a:gd name="connsiteX1" fmla="*/ 20561 w 8208912"/>
              <a:gd name="connsiteY1" fmla="*/ 20561 h 421200"/>
              <a:gd name="connsiteX2" fmla="*/ 70201 w 8208912"/>
              <a:gd name="connsiteY2" fmla="*/ 0 h 421200"/>
              <a:gd name="connsiteX3" fmla="*/ 8138711 w 8208912"/>
              <a:gd name="connsiteY3" fmla="*/ 0 h 421200"/>
              <a:gd name="connsiteX4" fmla="*/ 8188351 w 8208912"/>
              <a:gd name="connsiteY4" fmla="*/ 20561 h 421200"/>
              <a:gd name="connsiteX5" fmla="*/ 8208912 w 8208912"/>
              <a:gd name="connsiteY5" fmla="*/ 70201 h 421200"/>
              <a:gd name="connsiteX6" fmla="*/ 8208912 w 8208912"/>
              <a:gd name="connsiteY6" fmla="*/ 350999 h 421200"/>
              <a:gd name="connsiteX7" fmla="*/ 8188351 w 8208912"/>
              <a:gd name="connsiteY7" fmla="*/ 400639 h 421200"/>
              <a:gd name="connsiteX8" fmla="*/ 8138711 w 8208912"/>
              <a:gd name="connsiteY8" fmla="*/ 421200 h 421200"/>
              <a:gd name="connsiteX9" fmla="*/ 70201 w 8208912"/>
              <a:gd name="connsiteY9" fmla="*/ 421200 h 421200"/>
              <a:gd name="connsiteX10" fmla="*/ 20561 w 8208912"/>
              <a:gd name="connsiteY10" fmla="*/ 400639 h 421200"/>
              <a:gd name="connsiteX11" fmla="*/ 0 w 8208912"/>
              <a:gd name="connsiteY11" fmla="*/ 350999 h 421200"/>
              <a:gd name="connsiteX12" fmla="*/ 0 w 8208912"/>
              <a:gd name="connsiteY12" fmla="*/ 70201 h 4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08912" h="421200">
                <a:moveTo>
                  <a:pt x="0" y="70201"/>
                </a:moveTo>
                <a:cubicBezTo>
                  <a:pt x="0" y="51583"/>
                  <a:pt x="7396" y="33727"/>
                  <a:pt x="20561" y="20561"/>
                </a:cubicBezTo>
                <a:cubicBezTo>
                  <a:pt x="33726" y="7396"/>
                  <a:pt x="51582" y="0"/>
                  <a:pt x="70201" y="0"/>
                </a:cubicBezTo>
                <a:lnTo>
                  <a:pt x="8138711" y="0"/>
                </a:lnTo>
                <a:cubicBezTo>
                  <a:pt x="8157329" y="0"/>
                  <a:pt x="8175185" y="7396"/>
                  <a:pt x="8188351" y="20561"/>
                </a:cubicBezTo>
                <a:cubicBezTo>
                  <a:pt x="8201516" y="33726"/>
                  <a:pt x="8208912" y="51582"/>
                  <a:pt x="8208912" y="70201"/>
                </a:cubicBezTo>
                <a:lnTo>
                  <a:pt x="8208912" y="350999"/>
                </a:lnTo>
                <a:cubicBezTo>
                  <a:pt x="8208912" y="369617"/>
                  <a:pt x="8201516" y="387473"/>
                  <a:pt x="8188351" y="400639"/>
                </a:cubicBezTo>
                <a:cubicBezTo>
                  <a:pt x="8175186" y="413804"/>
                  <a:pt x="8157330" y="421200"/>
                  <a:pt x="8138711" y="421200"/>
                </a:cubicBezTo>
                <a:lnTo>
                  <a:pt x="70201" y="421200"/>
                </a:lnTo>
                <a:cubicBezTo>
                  <a:pt x="51583" y="421200"/>
                  <a:pt x="33727" y="413804"/>
                  <a:pt x="20561" y="400639"/>
                </a:cubicBezTo>
                <a:cubicBezTo>
                  <a:pt x="7396" y="387474"/>
                  <a:pt x="0" y="369618"/>
                  <a:pt x="0" y="350999"/>
                </a:cubicBezTo>
                <a:lnTo>
                  <a:pt x="0" y="70201"/>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defTabSz="800100">
              <a:lnSpc>
                <a:spcPct val="90000"/>
              </a:lnSpc>
              <a:spcAft>
                <a:spcPct val="35000"/>
              </a:spcAft>
              <a:defRPr/>
            </a:pPr>
            <a:r>
              <a:rPr lang="en-GB" sz="1800" dirty="0" smtClean="0"/>
              <a:t>Optimize maintenance bronchodilator therapy</a:t>
            </a:r>
            <a:endParaRPr lang="en-GB" sz="1800" dirty="0"/>
          </a:p>
        </p:txBody>
      </p:sp>
      <p:sp>
        <p:nvSpPr>
          <p:cNvPr id="33" name="Rectángulo redondeado 42"/>
          <p:cNvSpPr/>
          <p:nvPr/>
        </p:nvSpPr>
        <p:spPr>
          <a:xfrm>
            <a:off x="6322040" y="5292011"/>
            <a:ext cx="2210400" cy="438912"/>
          </a:xfrm>
          <a:prstGeom prst="roundRect">
            <a:avLst/>
          </a:prstGeom>
          <a:solidFill>
            <a:srgbClr val="FFFF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smtClean="0">
                <a:solidFill>
                  <a:schemeClr val="tx1">
                    <a:lumMod val="75000"/>
                    <a:lumOff val="25000"/>
                  </a:schemeClr>
                </a:solidFill>
              </a:rPr>
              <a:t> Chronic productive cough</a:t>
            </a:r>
          </a:p>
        </p:txBody>
      </p:sp>
      <p:sp>
        <p:nvSpPr>
          <p:cNvPr id="18" name="Rectángulo redondeado 17"/>
          <p:cNvSpPr/>
          <p:nvPr/>
        </p:nvSpPr>
        <p:spPr>
          <a:xfrm>
            <a:off x="6322040" y="4758189"/>
            <a:ext cx="2210400" cy="438912"/>
          </a:xfrm>
          <a:prstGeom prst="roundRect">
            <a:avLst/>
          </a:prstGeom>
          <a:solidFill>
            <a:srgbClr val="FFFF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nchor="ctr"/>
          <a:lstStyle/>
          <a:p>
            <a:pPr algn="ctr"/>
            <a:r>
              <a:rPr lang="en-GB" sz="1200" b="1" dirty="0" smtClean="0">
                <a:solidFill>
                  <a:srgbClr val="404040"/>
                </a:solidFill>
              </a:rPr>
              <a:t>Moderate to severe COPD with &gt;1 exacerbation/yr</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Effect transition="in" filter="fade">
                                      <p:cBhvr>
                                        <p:cTn id="69" dur="500"/>
                                        <p:tgtEl>
                                          <p:spTgt spid="33"/>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6" grpId="0" animBg="1"/>
      <p:bldP spid="17" grpId="0" animBg="1"/>
      <p:bldP spid="23" grpId="0" animBg="1"/>
      <p:bldP spid="24" grpId="0" animBg="1"/>
      <p:bldP spid="25" grpId="0" animBg="1"/>
      <p:bldP spid="26" grpId="0" animBg="1"/>
      <p:bldP spid="22" grpId="0" animBg="1"/>
      <p:bldP spid="28" grpId="0" animBg="1"/>
      <p:bldP spid="31" grpId="0" animBg="1"/>
      <p:bldP spid="32" grpId="0" animBg="1"/>
      <p:bldP spid="33" grpId="0" animBg="1"/>
      <p:bldP spid="1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ángulo redondeado 66"/>
          <p:cNvSpPr/>
          <p:nvPr/>
        </p:nvSpPr>
        <p:spPr>
          <a:xfrm>
            <a:off x="683568" y="5874725"/>
            <a:ext cx="7056784" cy="438732"/>
          </a:xfrm>
          <a:prstGeom prst="roundRect">
            <a:avLst/>
          </a:prstGeom>
          <a:solidFill>
            <a:srgbClr val="FFFF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solidFill>
                  <a:schemeClr val="tx1">
                    <a:lumMod val="75000"/>
                    <a:lumOff val="25000"/>
                  </a:schemeClr>
                </a:solidFill>
              </a:rPr>
              <a:t>Consider appropriate exacerbation prevention strategies</a:t>
            </a:r>
          </a:p>
        </p:txBody>
      </p:sp>
      <p:sp>
        <p:nvSpPr>
          <p:cNvPr id="66" name="Rectángulo redondeado 65"/>
          <p:cNvSpPr/>
          <p:nvPr/>
        </p:nvSpPr>
        <p:spPr>
          <a:xfrm>
            <a:off x="683568" y="5298481"/>
            <a:ext cx="7024704" cy="438912"/>
          </a:xfrm>
          <a:prstGeom prst="roundRect">
            <a:avLst/>
          </a:prstGeom>
          <a:solidFill>
            <a:srgbClr val="FFFF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dirty="0" smtClean="0">
                <a:solidFill>
                  <a:schemeClr val="tx1">
                    <a:lumMod val="75000"/>
                    <a:lumOff val="25000"/>
                  </a:schemeClr>
                </a:solidFill>
              </a:rPr>
              <a:t>Consideration and management of comorbidities</a:t>
            </a:r>
          </a:p>
        </p:txBody>
      </p:sp>
      <p:sp>
        <p:nvSpPr>
          <p:cNvPr id="34820" name="Text Placeholder 3"/>
          <p:cNvSpPr>
            <a:spLocks noGrp="1"/>
          </p:cNvSpPr>
          <p:nvPr>
            <p:ph type="body" sz="quarter" idx="4294967295"/>
          </p:nvPr>
        </p:nvSpPr>
        <p:spPr>
          <a:xfrm>
            <a:off x="0" y="6573837"/>
            <a:ext cx="8640763" cy="360363"/>
          </a:xfrm>
        </p:spPr>
        <p:txBody>
          <a:bodyPr/>
          <a:lstStyle/>
          <a:p>
            <a:pPr>
              <a:buNone/>
            </a:pPr>
            <a:r>
              <a:rPr lang="en-GB" sz="1200" dirty="0" smtClean="0"/>
              <a:t>Adapted from Hurst and Wedzicha. BMC Medicine 2009; 7:40.</a:t>
            </a:r>
          </a:p>
        </p:txBody>
      </p:sp>
      <p:sp>
        <p:nvSpPr>
          <p:cNvPr id="6" name="Rectángulo redondeado 5"/>
          <p:cNvSpPr/>
          <p:nvPr/>
        </p:nvSpPr>
        <p:spPr>
          <a:xfrm>
            <a:off x="683568" y="1854911"/>
            <a:ext cx="3931920" cy="643745"/>
          </a:xfrm>
          <a:prstGeom prst="roundRect">
            <a:avLst/>
          </a:prstGeom>
          <a:solidFill>
            <a:srgbClr val="CBFF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smtClean="0">
                <a:solidFill>
                  <a:schemeClr val="accent2"/>
                </a:solidFill>
              </a:rPr>
              <a:t>Increase in dose/frequency </a:t>
            </a:r>
            <a:br>
              <a:rPr lang="en-GB" sz="1800" b="1" dirty="0" smtClean="0">
                <a:solidFill>
                  <a:schemeClr val="accent2"/>
                </a:solidFill>
              </a:rPr>
            </a:br>
            <a:r>
              <a:rPr lang="en-GB" sz="1800" b="1" dirty="0" smtClean="0">
                <a:solidFill>
                  <a:schemeClr val="accent2"/>
                </a:solidFill>
              </a:rPr>
              <a:t>of inhaled bronchodilators</a:t>
            </a:r>
          </a:p>
        </p:txBody>
      </p:sp>
      <p:sp>
        <p:nvSpPr>
          <p:cNvPr id="8" name="Rectángulo redondeado 7"/>
          <p:cNvSpPr/>
          <p:nvPr/>
        </p:nvSpPr>
        <p:spPr>
          <a:xfrm>
            <a:off x="683568" y="2641758"/>
            <a:ext cx="3931920" cy="438912"/>
          </a:xfrm>
          <a:prstGeom prst="roundRect">
            <a:avLst/>
          </a:prstGeom>
          <a:solidFill>
            <a:srgbClr val="7DBABD"/>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smtClean="0">
                <a:solidFill>
                  <a:schemeClr val="accent2"/>
                </a:solidFill>
              </a:rPr>
              <a:t>Systemic corticosteroids</a:t>
            </a:r>
          </a:p>
        </p:txBody>
      </p:sp>
      <p:sp>
        <p:nvSpPr>
          <p:cNvPr id="10" name="Rectángulo redondeado 9"/>
          <p:cNvSpPr/>
          <p:nvPr/>
        </p:nvSpPr>
        <p:spPr>
          <a:xfrm>
            <a:off x="683568" y="3223771"/>
            <a:ext cx="3931920" cy="438912"/>
          </a:xfrm>
          <a:prstGeom prst="roundRect">
            <a:avLst/>
          </a:prstGeom>
          <a:solidFill>
            <a:srgbClr val="009AA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smtClean="0">
                <a:solidFill>
                  <a:schemeClr val="accent2"/>
                </a:solidFill>
              </a:rPr>
              <a:t>Antibiotics (if change in sputum)</a:t>
            </a:r>
          </a:p>
        </p:txBody>
      </p:sp>
      <p:sp>
        <p:nvSpPr>
          <p:cNvPr id="22" name="Down Arrow 17"/>
          <p:cNvSpPr/>
          <p:nvPr/>
        </p:nvSpPr>
        <p:spPr bwMode="auto">
          <a:xfrm rot="10800000" flipV="1">
            <a:off x="4788024" y="1272897"/>
            <a:ext cx="685800" cy="2808312"/>
          </a:xfrm>
          <a:prstGeom prst="downArrow">
            <a:avLst>
              <a:gd name="adj1" fmla="val 61082"/>
              <a:gd name="adj2" fmla="val 85094"/>
            </a:avLst>
          </a:prstGeom>
          <a:gradFill>
            <a:gsLst>
              <a:gs pos="0">
                <a:srgbClr val="000082"/>
              </a:gs>
              <a:gs pos="30000">
                <a:srgbClr val="66008F"/>
              </a:gs>
              <a:gs pos="64999">
                <a:srgbClr val="BA0066"/>
              </a:gs>
              <a:gs pos="89999">
                <a:srgbClr val="FF0000"/>
              </a:gs>
              <a:gs pos="100000">
                <a:srgbClr val="FF8200"/>
              </a:gs>
            </a:gsLst>
            <a:lin ang="5400000" scaled="0"/>
          </a:gradFill>
          <a:ln w="9525" cap="flat" cmpd="sng" algn="ctr">
            <a:noFill/>
            <a:prstDash val="solid"/>
            <a:round/>
            <a:headEnd type="none" w="med" len="med"/>
            <a:tailEnd type="none" w="med" len="med"/>
          </a:ln>
          <a:effectLst>
            <a:outerShdw blurRad="50800" dist="38100" dir="2700000" algn="tl" rotWithShape="0">
              <a:srgbClr val="000000">
                <a:alpha val="43000"/>
              </a:srgbClr>
            </a:outerShdw>
          </a:effectLst>
        </p:spPr>
        <p:txBody>
          <a:bodyPr vert="vert270" anchor="ctr"/>
          <a:lstStyle/>
          <a:p>
            <a:pPr algn="ctr">
              <a:defRPr/>
            </a:pPr>
            <a:r>
              <a:rPr lang="en-GB" sz="1800" dirty="0" smtClean="0">
                <a:solidFill>
                  <a:schemeClr val="bg1"/>
                </a:solidFill>
              </a:rPr>
              <a:t>Increasing severity</a:t>
            </a:r>
          </a:p>
        </p:txBody>
      </p:sp>
      <p:sp>
        <p:nvSpPr>
          <p:cNvPr id="18" name="Flecha abajo 17"/>
          <p:cNvSpPr/>
          <p:nvPr/>
        </p:nvSpPr>
        <p:spPr>
          <a:xfrm>
            <a:off x="2294942" y="3793177"/>
            <a:ext cx="620874" cy="365760"/>
          </a:xfrm>
          <a:prstGeom prst="downArrow">
            <a:avLst/>
          </a:prstGeom>
          <a:solidFill>
            <a:srgbClr val="FC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500" dirty="0"/>
          </a:p>
        </p:txBody>
      </p:sp>
      <p:sp>
        <p:nvSpPr>
          <p:cNvPr id="25" name="Title 1"/>
          <p:cNvSpPr txBox="1">
            <a:spLocks/>
          </p:cNvSpPr>
          <p:nvPr/>
        </p:nvSpPr>
        <p:spPr bwMode="auto">
          <a:xfrm>
            <a:off x="179388" y="115888"/>
            <a:ext cx="87852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GB" sz="3200" b="1" dirty="0" smtClean="0">
                <a:solidFill>
                  <a:schemeClr val="tx2"/>
                </a:solidFill>
                <a:effectLst>
                  <a:outerShdw blurRad="38100" dist="38100" dir="2700000" algn="tl">
                    <a:srgbClr val="000000">
                      <a:alpha val="43137"/>
                    </a:srgbClr>
                  </a:outerShdw>
                </a:effectLst>
                <a:latin typeface="+mj-lt"/>
                <a:cs typeface="Arial" pitchFamily="34" charset="0"/>
              </a:rPr>
              <a:t>Management of COPD Exacerbations</a:t>
            </a:r>
          </a:p>
        </p:txBody>
      </p:sp>
      <p:sp>
        <p:nvSpPr>
          <p:cNvPr id="26" name="Rectángulo redondeado 25"/>
          <p:cNvSpPr/>
          <p:nvPr/>
        </p:nvSpPr>
        <p:spPr>
          <a:xfrm>
            <a:off x="683568" y="1272897"/>
            <a:ext cx="3931920" cy="438912"/>
          </a:xfrm>
          <a:prstGeom prst="roundRect">
            <a:avLst/>
          </a:prstGeom>
          <a:solidFill>
            <a:srgbClr val="E8A4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smtClean="0">
                <a:solidFill>
                  <a:schemeClr val="accent2"/>
                </a:solidFill>
              </a:rPr>
              <a:t>Patient use of custom action plan</a:t>
            </a:r>
          </a:p>
        </p:txBody>
      </p:sp>
      <p:sp>
        <p:nvSpPr>
          <p:cNvPr id="27" name="Rectángulo redondeado 26"/>
          <p:cNvSpPr/>
          <p:nvPr/>
        </p:nvSpPr>
        <p:spPr>
          <a:xfrm>
            <a:off x="5940152" y="1920969"/>
            <a:ext cx="2376264" cy="582928"/>
          </a:xfrm>
          <a:prstGeom prst="roundRect">
            <a:avLst/>
          </a:prstGeom>
          <a:solidFill>
            <a:srgbClr val="FFCE00"/>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smtClean="0">
                <a:solidFill>
                  <a:schemeClr val="accent2"/>
                </a:solidFill>
              </a:rPr>
              <a:t>Prevent and treat respiratory failure</a:t>
            </a:r>
          </a:p>
        </p:txBody>
      </p:sp>
      <p:sp>
        <p:nvSpPr>
          <p:cNvPr id="53" name="Rectángulo redondeado 52"/>
          <p:cNvSpPr/>
          <p:nvPr/>
        </p:nvSpPr>
        <p:spPr>
          <a:xfrm>
            <a:off x="5940152" y="2641049"/>
            <a:ext cx="2351856" cy="1152128"/>
          </a:xfrm>
          <a:prstGeom prst="roundRect">
            <a:avLst/>
          </a:prstGeom>
          <a:solidFill>
            <a:srgbClr val="7575D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1066800">
              <a:lnSpc>
                <a:spcPct val="90000"/>
              </a:lnSpc>
              <a:defRPr/>
            </a:pPr>
            <a:r>
              <a:rPr lang="en-GB" sz="1800" b="1" dirty="0" smtClean="0">
                <a:solidFill>
                  <a:schemeClr val="bg1"/>
                </a:solidFill>
              </a:rPr>
              <a:t>Oxygen </a:t>
            </a:r>
            <a:br>
              <a:rPr lang="en-GB" sz="1800" b="1" dirty="0" smtClean="0">
                <a:solidFill>
                  <a:schemeClr val="bg1"/>
                </a:solidFill>
              </a:rPr>
            </a:br>
            <a:r>
              <a:rPr lang="en-GB" sz="1600" b="1" dirty="0" smtClean="0">
                <a:solidFill>
                  <a:schemeClr val="bg1"/>
                </a:solidFill>
              </a:rPr>
              <a:t>(low concentrations to prevent hypercapnia) </a:t>
            </a:r>
            <a:endParaRPr lang="en-GB" sz="1800" b="1" dirty="0" smtClean="0">
              <a:solidFill>
                <a:schemeClr val="bg1"/>
              </a:solidFill>
            </a:endParaRPr>
          </a:p>
        </p:txBody>
      </p:sp>
      <p:sp>
        <p:nvSpPr>
          <p:cNvPr id="55" name="Rectángulo redondeado 54"/>
          <p:cNvSpPr/>
          <p:nvPr/>
        </p:nvSpPr>
        <p:spPr>
          <a:xfrm>
            <a:off x="755576" y="4225225"/>
            <a:ext cx="3888432" cy="609600"/>
          </a:xfrm>
          <a:prstGeom prst="roundRect">
            <a:avLst/>
          </a:prstGeom>
          <a:solidFill>
            <a:srgbClr val="F562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800" b="1" dirty="0" smtClean="0">
                <a:solidFill>
                  <a:schemeClr val="tx1"/>
                </a:solidFill>
              </a:rPr>
              <a:t>Follow-up visit 48-72 hours</a:t>
            </a:r>
          </a:p>
        </p:txBody>
      </p:sp>
      <p:sp>
        <p:nvSpPr>
          <p:cNvPr id="20" name="Rectángulo redondeado 52"/>
          <p:cNvSpPr/>
          <p:nvPr/>
        </p:nvSpPr>
        <p:spPr>
          <a:xfrm>
            <a:off x="5940152" y="3937193"/>
            <a:ext cx="2351856" cy="648072"/>
          </a:xfrm>
          <a:prstGeom prst="roundRect">
            <a:avLst/>
          </a:prstGeom>
          <a:solidFill>
            <a:srgbClr val="7575D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1066800">
              <a:lnSpc>
                <a:spcPct val="90000"/>
              </a:lnSpc>
              <a:defRPr/>
            </a:pPr>
            <a:r>
              <a:rPr lang="en-GB" sz="1800" b="1" dirty="0" smtClean="0">
                <a:solidFill>
                  <a:schemeClr val="bg1"/>
                </a:solidFill>
              </a:rPr>
              <a:t>Consider BIPAP</a:t>
            </a:r>
          </a:p>
        </p:txBody>
      </p:sp>
      <p:sp>
        <p:nvSpPr>
          <p:cNvPr id="21" name="Flecha abajo 17"/>
          <p:cNvSpPr/>
          <p:nvPr/>
        </p:nvSpPr>
        <p:spPr>
          <a:xfrm>
            <a:off x="2267744" y="4873297"/>
            <a:ext cx="620874" cy="365760"/>
          </a:xfrm>
          <a:prstGeom prst="downArrow">
            <a:avLst/>
          </a:prstGeom>
          <a:solidFill>
            <a:srgbClr val="FC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500" dirty="0"/>
          </a:p>
        </p:txBody>
      </p:sp>
      <p:sp>
        <p:nvSpPr>
          <p:cNvPr id="24" name="Slide Number Placeholder 6"/>
          <p:cNvSpPr>
            <a:spLocks noGrp="1"/>
          </p:cNvSpPr>
          <p:nvPr>
            <p:ph type="sldNum" sz="quarter" idx="4294967295"/>
          </p:nvPr>
        </p:nvSpPr>
        <p:spPr>
          <a:xfrm>
            <a:off x="8732838" y="6477000"/>
            <a:ext cx="411162" cy="365125"/>
          </a:xfrm>
          <a:prstGeom prst="rect">
            <a:avLst/>
          </a:prstGeom>
        </p:spPr>
        <p:txBody>
          <a:bodyPr/>
          <a:lstStyle/>
          <a:p>
            <a:pPr>
              <a:defRPr/>
            </a:pPr>
            <a:fld id="{397AFFC9-A84F-4F11-9736-BF0713F9AF48}" type="slidenum">
              <a:rPr lang="en-GB" smtClean="0"/>
              <a:pPr>
                <a:defRPr/>
              </a:pPr>
              <a:t>77</a:t>
            </a:fld>
            <a:endParaRPr lang="en-GB" dirty="0"/>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anim calcmode="lin" valueType="num">
                                      <p:cBhvr>
                                        <p:cTn id="69" dur="500" fill="hold"/>
                                        <p:tgtEl>
                                          <p:spTgt spid="67"/>
                                        </p:tgtEl>
                                        <p:attrNameLst>
                                          <p:attrName>ppt_w</p:attrName>
                                        </p:attrNameLst>
                                      </p:cBhvr>
                                      <p:tavLst>
                                        <p:tav tm="0">
                                          <p:val>
                                            <p:fltVal val="0"/>
                                          </p:val>
                                        </p:tav>
                                        <p:tav tm="100000">
                                          <p:val>
                                            <p:strVal val="#ppt_w"/>
                                          </p:val>
                                        </p:tav>
                                      </p:tavLst>
                                    </p:anim>
                                    <p:anim calcmode="lin" valueType="num">
                                      <p:cBhvr>
                                        <p:cTn id="70" dur="500" fill="hold"/>
                                        <p:tgtEl>
                                          <p:spTgt spid="67"/>
                                        </p:tgtEl>
                                        <p:attrNameLst>
                                          <p:attrName>ppt_h</p:attrName>
                                        </p:attrNameLst>
                                      </p:cBhvr>
                                      <p:tavLst>
                                        <p:tav tm="0">
                                          <p:val>
                                            <p:fltVal val="0"/>
                                          </p:val>
                                        </p:tav>
                                        <p:tav tm="100000">
                                          <p:val>
                                            <p:strVal val="#ppt_h"/>
                                          </p:val>
                                        </p:tav>
                                      </p:tavLst>
                                    </p:anim>
                                    <p:animEffect transition="in" filter="fade">
                                      <p:cBhvr>
                                        <p:cTn id="71" dur="500"/>
                                        <p:tgtEl>
                                          <p:spTgt spid="67"/>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66"/>
                                        </p:tgtEl>
                                        <p:attrNameLst>
                                          <p:attrName>style.visibility</p:attrName>
                                        </p:attrNameLst>
                                      </p:cBhvr>
                                      <p:to>
                                        <p:strVal val="visible"/>
                                      </p:to>
                                    </p:set>
                                    <p:anim calcmode="lin" valueType="num">
                                      <p:cBhvr>
                                        <p:cTn id="74" dur="500" fill="hold"/>
                                        <p:tgtEl>
                                          <p:spTgt spid="66"/>
                                        </p:tgtEl>
                                        <p:attrNameLst>
                                          <p:attrName>ppt_w</p:attrName>
                                        </p:attrNameLst>
                                      </p:cBhvr>
                                      <p:tavLst>
                                        <p:tav tm="0">
                                          <p:val>
                                            <p:fltVal val="0"/>
                                          </p:val>
                                        </p:tav>
                                        <p:tav tm="100000">
                                          <p:val>
                                            <p:strVal val="#ppt_w"/>
                                          </p:val>
                                        </p:tav>
                                      </p:tavLst>
                                    </p:anim>
                                    <p:anim calcmode="lin" valueType="num">
                                      <p:cBhvr>
                                        <p:cTn id="75" dur="500" fill="hold"/>
                                        <p:tgtEl>
                                          <p:spTgt spid="66"/>
                                        </p:tgtEl>
                                        <p:attrNameLst>
                                          <p:attrName>ppt_h</p:attrName>
                                        </p:attrNameLst>
                                      </p:cBhvr>
                                      <p:tavLst>
                                        <p:tav tm="0">
                                          <p:val>
                                            <p:fltVal val="0"/>
                                          </p:val>
                                        </p:tav>
                                        <p:tav tm="100000">
                                          <p:val>
                                            <p:strVal val="#ppt_h"/>
                                          </p:val>
                                        </p:tav>
                                      </p:tavLst>
                                    </p:anim>
                                    <p:animEffect transition="in" filter="fade">
                                      <p:cBhvr>
                                        <p:cTn id="76" dur="500"/>
                                        <p:tgtEl>
                                          <p:spTgt spid="66"/>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6" grpId="0" animBg="1"/>
      <p:bldP spid="6" grpId="0" animBg="1"/>
      <p:bldP spid="8" grpId="0" animBg="1"/>
      <p:bldP spid="10" grpId="0" animBg="1"/>
      <p:bldP spid="22" grpId="0" animBg="1"/>
      <p:bldP spid="18" grpId="0" animBg="1"/>
      <p:bldP spid="26" grpId="0" animBg="1"/>
      <p:bldP spid="27" grpId="0" animBg="1"/>
      <p:bldP spid="53" grpId="0" animBg="1"/>
      <p:bldP spid="55" grpId="0" animBg="1"/>
      <p:bldP spid="20" grpId="0" animBg="1"/>
      <p:bldP spid="2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1560" y="188640"/>
            <a:ext cx="5616624"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sz="3200" b="1" dirty="0" smtClean="0">
                <a:effectLst>
                  <a:outerShdw blurRad="38100" dist="38100" dir="2700000" algn="tl">
                    <a:srgbClr val="000000">
                      <a:alpha val="43137"/>
                    </a:srgbClr>
                  </a:outerShdw>
                </a:effectLst>
                <a:cs typeface="Arial" pitchFamily="34" charset="0"/>
              </a:rPr>
              <a:t>Patient Action Plans</a:t>
            </a:r>
          </a:p>
        </p:txBody>
      </p:sp>
      <p:sp>
        <p:nvSpPr>
          <p:cNvPr id="37891" name="Content Placeholder 2"/>
          <p:cNvSpPr>
            <a:spLocks noGrp="1"/>
          </p:cNvSpPr>
          <p:nvPr>
            <p:ph idx="1"/>
          </p:nvPr>
        </p:nvSpPr>
        <p:spPr>
          <a:xfrm>
            <a:off x="395288" y="1328737"/>
            <a:ext cx="8353425" cy="1871663"/>
          </a:xfrm>
        </p:spPr>
        <p:txBody>
          <a:bodyPr/>
          <a:lstStyle/>
          <a:p>
            <a:pPr>
              <a:spcAft>
                <a:spcPts val="600"/>
              </a:spcAft>
            </a:pPr>
            <a:r>
              <a:rPr lang="en-GB" sz="2000" b="1" dirty="0" smtClean="0">
                <a:solidFill>
                  <a:srgbClr val="FCC000"/>
                </a:solidFill>
                <a:effectLst>
                  <a:outerShdw blurRad="38100" dist="38100" dir="2700000" algn="tl">
                    <a:srgbClr val="000000">
                      <a:alpha val="43137"/>
                    </a:srgbClr>
                  </a:outerShdw>
                </a:effectLst>
              </a:rPr>
              <a:t>Action plans are designed to</a:t>
            </a:r>
            <a:r>
              <a:rPr lang="en-GB" sz="2000" b="1" baseline="30000" dirty="0" smtClean="0">
                <a:solidFill>
                  <a:srgbClr val="FCC000"/>
                </a:solidFill>
              </a:rPr>
              <a:t>2,3</a:t>
            </a:r>
            <a:endParaRPr lang="en-GB" sz="2000" b="1" dirty="0" smtClean="0">
              <a:solidFill>
                <a:srgbClr val="FCC000"/>
              </a:solidFill>
              <a:effectLst>
                <a:outerShdw blurRad="38100" dist="38100" dir="2700000" algn="tl">
                  <a:srgbClr val="000000">
                    <a:alpha val="43137"/>
                  </a:srgbClr>
                </a:outerShdw>
              </a:effectLst>
            </a:endParaRPr>
          </a:p>
          <a:p>
            <a:pPr lvl="1">
              <a:spcAft>
                <a:spcPts val="0"/>
              </a:spcAft>
            </a:pPr>
            <a:r>
              <a:rPr lang="en-GB" sz="1800" dirty="0" smtClean="0"/>
              <a:t>Help patients recognise a deterioration in their symptoms</a:t>
            </a:r>
          </a:p>
          <a:p>
            <a:pPr lvl="1">
              <a:spcAft>
                <a:spcPts val="0"/>
              </a:spcAft>
            </a:pPr>
            <a:r>
              <a:rPr lang="en-GB" sz="1800" dirty="0" smtClean="0"/>
              <a:t>Initiate changes to treatment early</a:t>
            </a:r>
          </a:p>
          <a:p>
            <a:pPr lvl="1">
              <a:spcAft>
                <a:spcPts val="0"/>
              </a:spcAft>
            </a:pPr>
            <a:r>
              <a:rPr lang="en-GB" sz="1800" dirty="0" smtClean="0"/>
              <a:t>Reduce the impact of the exacerbation</a:t>
            </a:r>
          </a:p>
          <a:p>
            <a:pPr lvl="0">
              <a:spcAft>
                <a:spcPts val="600"/>
              </a:spcAft>
            </a:pPr>
            <a:r>
              <a:rPr lang="en-GB" sz="2000" dirty="0" smtClean="0">
                <a:solidFill>
                  <a:srgbClr val="FFFFFF"/>
                </a:solidFill>
              </a:rPr>
              <a:t>Developed in partnership with patients and caregivers to provide guidance for handling exacerbations</a:t>
            </a:r>
            <a:r>
              <a:rPr lang="en-GB" sz="2000" baseline="30000" dirty="0" smtClean="0">
                <a:solidFill>
                  <a:srgbClr val="FFFFFF"/>
                </a:solidFill>
              </a:rPr>
              <a:t>3,4</a:t>
            </a:r>
            <a:r>
              <a:rPr lang="en-GB" sz="1400" dirty="0" smtClean="0"/>
              <a:t/>
            </a:r>
            <a:br>
              <a:rPr lang="en-GB" sz="1400" dirty="0" smtClean="0"/>
            </a:br>
            <a:endParaRPr lang="en-GB" sz="1400" dirty="0" smtClean="0"/>
          </a:p>
        </p:txBody>
      </p:sp>
      <p:sp>
        <p:nvSpPr>
          <p:cNvPr id="15" name="Freeform 9"/>
          <p:cNvSpPr/>
          <p:nvPr/>
        </p:nvSpPr>
        <p:spPr bwMode="auto">
          <a:xfrm>
            <a:off x="838200" y="3549650"/>
            <a:ext cx="3886200" cy="511175"/>
          </a:xfrm>
          <a:custGeom>
            <a:avLst/>
            <a:gdLst>
              <a:gd name="connsiteX0" fmla="*/ 0 w 4267200"/>
              <a:gd name="connsiteY0" fmla="*/ 98402 h 590400"/>
              <a:gd name="connsiteX1" fmla="*/ 28821 w 4267200"/>
              <a:gd name="connsiteY1" fmla="*/ 28821 h 590400"/>
              <a:gd name="connsiteX2" fmla="*/ 98402 w 4267200"/>
              <a:gd name="connsiteY2" fmla="*/ 0 h 590400"/>
              <a:gd name="connsiteX3" fmla="*/ 4168798 w 4267200"/>
              <a:gd name="connsiteY3" fmla="*/ 0 h 590400"/>
              <a:gd name="connsiteX4" fmla="*/ 4238379 w 4267200"/>
              <a:gd name="connsiteY4" fmla="*/ 28821 h 590400"/>
              <a:gd name="connsiteX5" fmla="*/ 4267200 w 4267200"/>
              <a:gd name="connsiteY5" fmla="*/ 98402 h 590400"/>
              <a:gd name="connsiteX6" fmla="*/ 4267200 w 4267200"/>
              <a:gd name="connsiteY6" fmla="*/ 491998 h 590400"/>
              <a:gd name="connsiteX7" fmla="*/ 4238379 w 4267200"/>
              <a:gd name="connsiteY7" fmla="*/ 561579 h 590400"/>
              <a:gd name="connsiteX8" fmla="*/ 4168798 w 4267200"/>
              <a:gd name="connsiteY8" fmla="*/ 590400 h 590400"/>
              <a:gd name="connsiteX9" fmla="*/ 98402 w 4267200"/>
              <a:gd name="connsiteY9" fmla="*/ 590400 h 590400"/>
              <a:gd name="connsiteX10" fmla="*/ 28821 w 4267200"/>
              <a:gd name="connsiteY10" fmla="*/ 561579 h 590400"/>
              <a:gd name="connsiteX11" fmla="*/ 0 w 4267200"/>
              <a:gd name="connsiteY11" fmla="*/ 491998 h 590400"/>
              <a:gd name="connsiteX12" fmla="*/ 0 w 4267200"/>
              <a:gd name="connsiteY12"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0" h="590400">
                <a:moveTo>
                  <a:pt x="0" y="98402"/>
                </a:moveTo>
                <a:cubicBezTo>
                  <a:pt x="0" y="72304"/>
                  <a:pt x="10367" y="47275"/>
                  <a:pt x="28821" y="28821"/>
                </a:cubicBezTo>
                <a:cubicBezTo>
                  <a:pt x="47275" y="10367"/>
                  <a:pt x="72304" y="0"/>
                  <a:pt x="98402" y="0"/>
                </a:cubicBezTo>
                <a:lnTo>
                  <a:pt x="4168798" y="0"/>
                </a:lnTo>
                <a:cubicBezTo>
                  <a:pt x="4194896" y="0"/>
                  <a:pt x="4219925" y="10367"/>
                  <a:pt x="4238379" y="28821"/>
                </a:cubicBezTo>
                <a:cubicBezTo>
                  <a:pt x="4256833" y="47275"/>
                  <a:pt x="4267200" y="72304"/>
                  <a:pt x="4267200" y="98402"/>
                </a:cubicBezTo>
                <a:lnTo>
                  <a:pt x="4267200" y="491998"/>
                </a:lnTo>
                <a:cubicBezTo>
                  <a:pt x="4267200" y="518096"/>
                  <a:pt x="4256833" y="543125"/>
                  <a:pt x="4238379" y="561579"/>
                </a:cubicBezTo>
                <a:cubicBezTo>
                  <a:pt x="4219925" y="580033"/>
                  <a:pt x="4194896" y="590400"/>
                  <a:pt x="4168798" y="590400"/>
                </a:cubicBezTo>
                <a:lnTo>
                  <a:pt x="98402" y="590400"/>
                </a:lnTo>
                <a:cubicBezTo>
                  <a:pt x="72304" y="590400"/>
                  <a:pt x="47275" y="580033"/>
                  <a:pt x="28821" y="561579"/>
                </a:cubicBezTo>
                <a:cubicBezTo>
                  <a:pt x="10367" y="543125"/>
                  <a:pt x="0" y="518096"/>
                  <a:pt x="0" y="491998"/>
                </a:cubicBezTo>
                <a:lnTo>
                  <a:pt x="0" y="98402"/>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algn="ctr" defTabSz="1066800">
              <a:lnSpc>
                <a:spcPct val="90000"/>
              </a:lnSpc>
              <a:spcAft>
                <a:spcPct val="35000"/>
              </a:spcAft>
              <a:defRPr/>
            </a:pPr>
            <a:r>
              <a:rPr lang="en-GB" sz="1600" dirty="0">
                <a:solidFill>
                  <a:schemeClr val="bg1"/>
                </a:solidFill>
              </a:rPr>
              <a:t>Regular respiratory medication and actions to remain </a:t>
            </a:r>
            <a:r>
              <a:rPr lang="en-GB" sz="1600" dirty="0" smtClean="0">
                <a:solidFill>
                  <a:schemeClr val="bg1"/>
                </a:solidFill>
              </a:rPr>
              <a:t>stable</a:t>
            </a:r>
            <a:endParaRPr lang="en-US" sz="1600" dirty="0">
              <a:solidFill>
                <a:schemeClr val="bg1"/>
              </a:solidFill>
            </a:endParaRPr>
          </a:p>
        </p:txBody>
      </p:sp>
      <p:sp>
        <p:nvSpPr>
          <p:cNvPr id="16" name="Freeform 11"/>
          <p:cNvSpPr/>
          <p:nvPr/>
        </p:nvSpPr>
        <p:spPr bwMode="auto">
          <a:xfrm>
            <a:off x="838200" y="4151545"/>
            <a:ext cx="3886200" cy="512064"/>
          </a:xfrm>
          <a:custGeom>
            <a:avLst/>
            <a:gdLst>
              <a:gd name="connsiteX0" fmla="*/ 0 w 4267200"/>
              <a:gd name="connsiteY0" fmla="*/ 98402 h 590400"/>
              <a:gd name="connsiteX1" fmla="*/ 28821 w 4267200"/>
              <a:gd name="connsiteY1" fmla="*/ 28821 h 590400"/>
              <a:gd name="connsiteX2" fmla="*/ 98402 w 4267200"/>
              <a:gd name="connsiteY2" fmla="*/ 0 h 590400"/>
              <a:gd name="connsiteX3" fmla="*/ 4168798 w 4267200"/>
              <a:gd name="connsiteY3" fmla="*/ 0 h 590400"/>
              <a:gd name="connsiteX4" fmla="*/ 4238379 w 4267200"/>
              <a:gd name="connsiteY4" fmla="*/ 28821 h 590400"/>
              <a:gd name="connsiteX5" fmla="*/ 4267200 w 4267200"/>
              <a:gd name="connsiteY5" fmla="*/ 98402 h 590400"/>
              <a:gd name="connsiteX6" fmla="*/ 4267200 w 4267200"/>
              <a:gd name="connsiteY6" fmla="*/ 491998 h 590400"/>
              <a:gd name="connsiteX7" fmla="*/ 4238379 w 4267200"/>
              <a:gd name="connsiteY7" fmla="*/ 561579 h 590400"/>
              <a:gd name="connsiteX8" fmla="*/ 4168798 w 4267200"/>
              <a:gd name="connsiteY8" fmla="*/ 590400 h 590400"/>
              <a:gd name="connsiteX9" fmla="*/ 98402 w 4267200"/>
              <a:gd name="connsiteY9" fmla="*/ 590400 h 590400"/>
              <a:gd name="connsiteX10" fmla="*/ 28821 w 4267200"/>
              <a:gd name="connsiteY10" fmla="*/ 561579 h 590400"/>
              <a:gd name="connsiteX11" fmla="*/ 0 w 4267200"/>
              <a:gd name="connsiteY11" fmla="*/ 491998 h 590400"/>
              <a:gd name="connsiteX12" fmla="*/ 0 w 4267200"/>
              <a:gd name="connsiteY12"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0" h="590400">
                <a:moveTo>
                  <a:pt x="0" y="98402"/>
                </a:moveTo>
                <a:cubicBezTo>
                  <a:pt x="0" y="72304"/>
                  <a:pt x="10367" y="47275"/>
                  <a:pt x="28821" y="28821"/>
                </a:cubicBezTo>
                <a:cubicBezTo>
                  <a:pt x="47275" y="10367"/>
                  <a:pt x="72304" y="0"/>
                  <a:pt x="98402" y="0"/>
                </a:cubicBezTo>
                <a:lnTo>
                  <a:pt x="4168798" y="0"/>
                </a:lnTo>
                <a:cubicBezTo>
                  <a:pt x="4194896" y="0"/>
                  <a:pt x="4219925" y="10367"/>
                  <a:pt x="4238379" y="28821"/>
                </a:cubicBezTo>
                <a:cubicBezTo>
                  <a:pt x="4256833" y="47275"/>
                  <a:pt x="4267200" y="72304"/>
                  <a:pt x="4267200" y="98402"/>
                </a:cubicBezTo>
                <a:lnTo>
                  <a:pt x="4267200" y="491998"/>
                </a:lnTo>
                <a:cubicBezTo>
                  <a:pt x="4267200" y="518096"/>
                  <a:pt x="4256833" y="543125"/>
                  <a:pt x="4238379" y="561579"/>
                </a:cubicBezTo>
                <a:cubicBezTo>
                  <a:pt x="4219925" y="580033"/>
                  <a:pt x="4194896" y="590400"/>
                  <a:pt x="4168798" y="590400"/>
                </a:cubicBezTo>
                <a:lnTo>
                  <a:pt x="98402" y="590400"/>
                </a:lnTo>
                <a:cubicBezTo>
                  <a:pt x="72304" y="590400"/>
                  <a:pt x="47275" y="580033"/>
                  <a:pt x="28821" y="561579"/>
                </a:cubicBezTo>
                <a:cubicBezTo>
                  <a:pt x="10367" y="543125"/>
                  <a:pt x="0" y="518096"/>
                  <a:pt x="0" y="491998"/>
                </a:cubicBezTo>
                <a:lnTo>
                  <a:pt x="0" y="98402"/>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algn="ctr" defTabSz="1066800">
              <a:lnSpc>
                <a:spcPct val="90000"/>
              </a:lnSpc>
              <a:spcAft>
                <a:spcPct val="35000"/>
              </a:spcAft>
              <a:defRPr/>
            </a:pPr>
            <a:r>
              <a:rPr lang="en-GB" sz="1600" dirty="0">
                <a:solidFill>
                  <a:schemeClr val="bg1"/>
                </a:solidFill>
              </a:rPr>
              <a:t>Symptom recognition and actions to manage </a:t>
            </a:r>
            <a:r>
              <a:rPr lang="en-GB" sz="1600" dirty="0" smtClean="0">
                <a:solidFill>
                  <a:schemeClr val="bg1"/>
                </a:solidFill>
              </a:rPr>
              <a:t>exacerbations</a:t>
            </a:r>
            <a:endParaRPr lang="en-US" sz="1600" baseline="30000" dirty="0">
              <a:solidFill>
                <a:schemeClr val="bg1"/>
              </a:solidFill>
            </a:endParaRPr>
          </a:p>
        </p:txBody>
      </p:sp>
      <p:sp>
        <p:nvSpPr>
          <p:cNvPr id="17" name="Freeform 13"/>
          <p:cNvSpPr/>
          <p:nvPr/>
        </p:nvSpPr>
        <p:spPr bwMode="auto">
          <a:xfrm>
            <a:off x="838200" y="4754329"/>
            <a:ext cx="3886200" cy="511175"/>
          </a:xfrm>
          <a:custGeom>
            <a:avLst/>
            <a:gdLst>
              <a:gd name="connsiteX0" fmla="*/ 0 w 4267200"/>
              <a:gd name="connsiteY0" fmla="*/ 98402 h 590400"/>
              <a:gd name="connsiteX1" fmla="*/ 28821 w 4267200"/>
              <a:gd name="connsiteY1" fmla="*/ 28821 h 590400"/>
              <a:gd name="connsiteX2" fmla="*/ 98402 w 4267200"/>
              <a:gd name="connsiteY2" fmla="*/ 0 h 590400"/>
              <a:gd name="connsiteX3" fmla="*/ 4168798 w 4267200"/>
              <a:gd name="connsiteY3" fmla="*/ 0 h 590400"/>
              <a:gd name="connsiteX4" fmla="*/ 4238379 w 4267200"/>
              <a:gd name="connsiteY4" fmla="*/ 28821 h 590400"/>
              <a:gd name="connsiteX5" fmla="*/ 4267200 w 4267200"/>
              <a:gd name="connsiteY5" fmla="*/ 98402 h 590400"/>
              <a:gd name="connsiteX6" fmla="*/ 4267200 w 4267200"/>
              <a:gd name="connsiteY6" fmla="*/ 491998 h 590400"/>
              <a:gd name="connsiteX7" fmla="*/ 4238379 w 4267200"/>
              <a:gd name="connsiteY7" fmla="*/ 561579 h 590400"/>
              <a:gd name="connsiteX8" fmla="*/ 4168798 w 4267200"/>
              <a:gd name="connsiteY8" fmla="*/ 590400 h 590400"/>
              <a:gd name="connsiteX9" fmla="*/ 98402 w 4267200"/>
              <a:gd name="connsiteY9" fmla="*/ 590400 h 590400"/>
              <a:gd name="connsiteX10" fmla="*/ 28821 w 4267200"/>
              <a:gd name="connsiteY10" fmla="*/ 561579 h 590400"/>
              <a:gd name="connsiteX11" fmla="*/ 0 w 4267200"/>
              <a:gd name="connsiteY11" fmla="*/ 491998 h 590400"/>
              <a:gd name="connsiteX12" fmla="*/ 0 w 4267200"/>
              <a:gd name="connsiteY12"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0" h="590400">
                <a:moveTo>
                  <a:pt x="0" y="98402"/>
                </a:moveTo>
                <a:cubicBezTo>
                  <a:pt x="0" y="72304"/>
                  <a:pt x="10367" y="47275"/>
                  <a:pt x="28821" y="28821"/>
                </a:cubicBezTo>
                <a:cubicBezTo>
                  <a:pt x="47275" y="10367"/>
                  <a:pt x="72304" y="0"/>
                  <a:pt x="98402" y="0"/>
                </a:cubicBezTo>
                <a:lnTo>
                  <a:pt x="4168798" y="0"/>
                </a:lnTo>
                <a:cubicBezTo>
                  <a:pt x="4194896" y="0"/>
                  <a:pt x="4219925" y="10367"/>
                  <a:pt x="4238379" y="28821"/>
                </a:cubicBezTo>
                <a:cubicBezTo>
                  <a:pt x="4256833" y="47275"/>
                  <a:pt x="4267200" y="72304"/>
                  <a:pt x="4267200" y="98402"/>
                </a:cubicBezTo>
                <a:lnTo>
                  <a:pt x="4267200" y="491998"/>
                </a:lnTo>
                <a:cubicBezTo>
                  <a:pt x="4267200" y="518096"/>
                  <a:pt x="4256833" y="543125"/>
                  <a:pt x="4238379" y="561579"/>
                </a:cubicBezTo>
                <a:cubicBezTo>
                  <a:pt x="4219925" y="580033"/>
                  <a:pt x="4194896" y="590400"/>
                  <a:pt x="4168798" y="590400"/>
                </a:cubicBezTo>
                <a:lnTo>
                  <a:pt x="98402" y="590400"/>
                </a:lnTo>
                <a:cubicBezTo>
                  <a:pt x="72304" y="590400"/>
                  <a:pt x="47275" y="580033"/>
                  <a:pt x="28821" y="561579"/>
                </a:cubicBezTo>
                <a:cubicBezTo>
                  <a:pt x="10367" y="543125"/>
                  <a:pt x="0" y="518096"/>
                  <a:pt x="0" y="491998"/>
                </a:cubicBezTo>
                <a:lnTo>
                  <a:pt x="0" y="98402"/>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algn="ctr" defTabSz="1066800">
              <a:lnSpc>
                <a:spcPct val="90000"/>
              </a:lnSpc>
              <a:spcAft>
                <a:spcPct val="35000"/>
              </a:spcAft>
              <a:defRPr/>
            </a:pPr>
            <a:r>
              <a:rPr lang="en-GB" sz="1600" dirty="0">
                <a:solidFill>
                  <a:schemeClr val="bg1"/>
                </a:solidFill>
              </a:rPr>
              <a:t>A list of </a:t>
            </a:r>
            <a:r>
              <a:rPr lang="en-GB" sz="1600" dirty="0" smtClean="0">
                <a:solidFill>
                  <a:schemeClr val="bg1"/>
                </a:solidFill>
              </a:rPr>
              <a:t>contacts</a:t>
            </a:r>
            <a:endParaRPr lang="en-US" sz="1600" baseline="30000" dirty="0">
              <a:solidFill>
                <a:schemeClr val="bg1"/>
              </a:solidFill>
            </a:endParaRPr>
          </a:p>
        </p:txBody>
      </p:sp>
      <p:sp>
        <p:nvSpPr>
          <p:cNvPr id="18" name="Freeform 15"/>
          <p:cNvSpPr/>
          <p:nvPr/>
        </p:nvSpPr>
        <p:spPr bwMode="auto">
          <a:xfrm>
            <a:off x="838200" y="5356225"/>
            <a:ext cx="3886200" cy="511175"/>
          </a:xfrm>
          <a:custGeom>
            <a:avLst/>
            <a:gdLst>
              <a:gd name="connsiteX0" fmla="*/ 0 w 4267200"/>
              <a:gd name="connsiteY0" fmla="*/ 98402 h 590400"/>
              <a:gd name="connsiteX1" fmla="*/ 28821 w 4267200"/>
              <a:gd name="connsiteY1" fmla="*/ 28821 h 590400"/>
              <a:gd name="connsiteX2" fmla="*/ 98402 w 4267200"/>
              <a:gd name="connsiteY2" fmla="*/ 0 h 590400"/>
              <a:gd name="connsiteX3" fmla="*/ 4168798 w 4267200"/>
              <a:gd name="connsiteY3" fmla="*/ 0 h 590400"/>
              <a:gd name="connsiteX4" fmla="*/ 4238379 w 4267200"/>
              <a:gd name="connsiteY4" fmla="*/ 28821 h 590400"/>
              <a:gd name="connsiteX5" fmla="*/ 4267200 w 4267200"/>
              <a:gd name="connsiteY5" fmla="*/ 98402 h 590400"/>
              <a:gd name="connsiteX6" fmla="*/ 4267200 w 4267200"/>
              <a:gd name="connsiteY6" fmla="*/ 491998 h 590400"/>
              <a:gd name="connsiteX7" fmla="*/ 4238379 w 4267200"/>
              <a:gd name="connsiteY7" fmla="*/ 561579 h 590400"/>
              <a:gd name="connsiteX8" fmla="*/ 4168798 w 4267200"/>
              <a:gd name="connsiteY8" fmla="*/ 590400 h 590400"/>
              <a:gd name="connsiteX9" fmla="*/ 98402 w 4267200"/>
              <a:gd name="connsiteY9" fmla="*/ 590400 h 590400"/>
              <a:gd name="connsiteX10" fmla="*/ 28821 w 4267200"/>
              <a:gd name="connsiteY10" fmla="*/ 561579 h 590400"/>
              <a:gd name="connsiteX11" fmla="*/ 0 w 4267200"/>
              <a:gd name="connsiteY11" fmla="*/ 491998 h 590400"/>
              <a:gd name="connsiteX12" fmla="*/ 0 w 4267200"/>
              <a:gd name="connsiteY12"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0" h="590400">
                <a:moveTo>
                  <a:pt x="0" y="98402"/>
                </a:moveTo>
                <a:cubicBezTo>
                  <a:pt x="0" y="72304"/>
                  <a:pt x="10367" y="47275"/>
                  <a:pt x="28821" y="28821"/>
                </a:cubicBezTo>
                <a:cubicBezTo>
                  <a:pt x="47275" y="10367"/>
                  <a:pt x="72304" y="0"/>
                  <a:pt x="98402" y="0"/>
                </a:cubicBezTo>
                <a:lnTo>
                  <a:pt x="4168798" y="0"/>
                </a:lnTo>
                <a:cubicBezTo>
                  <a:pt x="4194896" y="0"/>
                  <a:pt x="4219925" y="10367"/>
                  <a:pt x="4238379" y="28821"/>
                </a:cubicBezTo>
                <a:cubicBezTo>
                  <a:pt x="4256833" y="47275"/>
                  <a:pt x="4267200" y="72304"/>
                  <a:pt x="4267200" y="98402"/>
                </a:cubicBezTo>
                <a:lnTo>
                  <a:pt x="4267200" y="491998"/>
                </a:lnTo>
                <a:cubicBezTo>
                  <a:pt x="4267200" y="518096"/>
                  <a:pt x="4256833" y="543125"/>
                  <a:pt x="4238379" y="561579"/>
                </a:cubicBezTo>
                <a:cubicBezTo>
                  <a:pt x="4219925" y="580033"/>
                  <a:pt x="4194896" y="590400"/>
                  <a:pt x="4168798" y="590400"/>
                </a:cubicBezTo>
                <a:lnTo>
                  <a:pt x="98402" y="590400"/>
                </a:lnTo>
                <a:cubicBezTo>
                  <a:pt x="72304" y="590400"/>
                  <a:pt x="47275" y="580033"/>
                  <a:pt x="28821" y="561579"/>
                </a:cubicBezTo>
                <a:cubicBezTo>
                  <a:pt x="10367" y="543125"/>
                  <a:pt x="0" y="518096"/>
                  <a:pt x="0" y="491998"/>
                </a:cubicBezTo>
                <a:lnTo>
                  <a:pt x="0" y="98402"/>
                </a:lnTo>
                <a:close/>
              </a:path>
            </a:pathLst>
          </a:custGeom>
          <a:solidFill>
            <a:schemeClr val="accent2">
              <a:lumMod val="60000"/>
              <a:lumOff val="40000"/>
              <a:alpha val="50000"/>
            </a:schemeClr>
          </a:solidFill>
          <a:ln>
            <a:solidFill>
              <a:schemeClr val="accent2">
                <a:lumMod val="60000"/>
                <a:lumOff val="40000"/>
                <a:alpha val="0"/>
              </a:schemeClr>
            </a:solidFill>
          </a:ln>
          <a:effectLst>
            <a:outerShdw blurRad="50800" dist="38100" dir="5400000" algn="t"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lIns="174259" tIns="12969" rIns="174259" bIns="12969" spcCol="1270" anchor="ctr"/>
          <a:lstStyle/>
          <a:p>
            <a:pPr algn="ctr" defTabSz="1066800">
              <a:lnSpc>
                <a:spcPct val="90000"/>
              </a:lnSpc>
              <a:spcAft>
                <a:spcPct val="35000"/>
              </a:spcAft>
              <a:defRPr/>
            </a:pPr>
            <a:r>
              <a:rPr lang="en-GB" sz="1600" dirty="0">
                <a:solidFill>
                  <a:schemeClr val="bg1"/>
                </a:solidFill>
              </a:rPr>
              <a:t>Actions for symptom worsening or dangerous </a:t>
            </a:r>
            <a:r>
              <a:rPr lang="en-GB" sz="1600" dirty="0" smtClean="0">
                <a:solidFill>
                  <a:schemeClr val="bg1"/>
                </a:solidFill>
              </a:rPr>
              <a:t>situations</a:t>
            </a:r>
            <a:endParaRPr lang="en-US" sz="1600" baseline="30000" dirty="0">
              <a:solidFill>
                <a:schemeClr val="bg1"/>
              </a:solidFill>
            </a:endParaRPr>
          </a:p>
        </p:txBody>
      </p:sp>
      <p:pic>
        <p:nvPicPr>
          <p:cNvPr id="19" name="Picture 15" descr="1408_THOR_ActionPlan_v3_Page_1"/>
          <p:cNvPicPr>
            <a:picLocks noChangeAspect="1" noChangeArrowheads="1"/>
          </p:cNvPicPr>
          <p:nvPr/>
        </p:nvPicPr>
        <p:blipFill>
          <a:blip r:embed="rId3" cstate="print"/>
          <a:srcRect l="3529" t="1819" r="3529" b="1819"/>
          <a:stretch>
            <a:fillRect/>
          </a:stretch>
        </p:blipFill>
        <p:spPr bwMode="auto">
          <a:xfrm>
            <a:off x="5410200" y="3124200"/>
            <a:ext cx="2605556" cy="3124200"/>
          </a:xfrm>
          <a:prstGeom prst="rect">
            <a:avLst/>
          </a:prstGeom>
          <a:noFill/>
          <a:ln w="9525">
            <a:solidFill>
              <a:schemeClr val="tx1"/>
            </a:solidFill>
            <a:miter lim="800000"/>
            <a:headEnd/>
            <a:tailEnd/>
          </a:ln>
          <a:effectLst>
            <a:reflection stA="50000" endPos="7000" dist="12700" dir="5400000" sy="-100000" algn="bl" rotWithShape="0"/>
          </a:effectLst>
        </p:spPr>
      </p:pic>
      <p:sp>
        <p:nvSpPr>
          <p:cNvPr id="11" name="Slide Number Placeholder 6"/>
          <p:cNvSpPr>
            <a:spLocks noGrp="1"/>
          </p:cNvSpPr>
          <p:nvPr>
            <p:ph type="sldNum" sz="quarter" idx="4294967295"/>
          </p:nvPr>
        </p:nvSpPr>
        <p:spPr>
          <a:xfrm>
            <a:off x="8732838" y="6477000"/>
            <a:ext cx="411162" cy="365125"/>
          </a:xfrm>
          <a:prstGeom prst="rect">
            <a:avLst/>
          </a:prstGeom>
        </p:spPr>
        <p:txBody>
          <a:bodyPr/>
          <a:lstStyle/>
          <a:p>
            <a:pPr>
              <a:defRPr/>
            </a:pPr>
            <a:fld id="{397AFFC9-A84F-4F11-9736-BF0713F9AF48}" type="slidenum">
              <a:rPr lang="en-GB" sz="1200" smtClean="0">
                <a:solidFill>
                  <a:srgbClr val="FFFFFF"/>
                </a:solidFill>
              </a:rPr>
              <a:pPr>
                <a:defRPr/>
              </a:pPr>
              <a:t>78</a:t>
            </a:fld>
            <a:endParaRPr lang="en-GB" sz="1200" dirty="0">
              <a:solidFill>
                <a:srgbClr val="FFFFFF"/>
              </a:solidFill>
            </a:endParaRPr>
          </a:p>
        </p:txBody>
      </p:sp>
      <p:sp>
        <p:nvSpPr>
          <p:cNvPr id="12" name="11 Marcador de texto"/>
          <p:cNvSpPr>
            <a:spLocks noGrp="1"/>
          </p:cNvSpPr>
          <p:nvPr>
            <p:ph type="body" sz="quarter" idx="11"/>
          </p:nvPr>
        </p:nvSpPr>
        <p:spPr/>
        <p:txBody>
          <a:bodyPr/>
          <a:lstStyle/>
          <a:p>
            <a:endParaRPr lang="en-GB"/>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33343" y="1124744"/>
            <a:ext cx="8384217" cy="5515932"/>
          </a:xfrm>
          <a:prstGeom prst="rect">
            <a:avLst/>
          </a:prstGeom>
          <a:noFill/>
          <a:ln w="9525">
            <a:noFill/>
            <a:miter lim="800000"/>
            <a:headEnd/>
            <a:tailEnd/>
          </a:ln>
          <a:effectLst/>
        </p:spPr>
      </p:pic>
      <p:sp>
        <p:nvSpPr>
          <p:cNvPr id="3" name="2 Marcador de contenido"/>
          <p:cNvSpPr>
            <a:spLocks noGrp="1"/>
          </p:cNvSpPr>
          <p:nvPr>
            <p:ph idx="1"/>
          </p:nvPr>
        </p:nvSpPr>
        <p:spPr>
          <a:xfrm>
            <a:off x="311105" y="316883"/>
            <a:ext cx="7772400" cy="1846386"/>
          </a:xfrm>
        </p:spPr>
        <p:txBody>
          <a:bodyPr/>
          <a:lstStyle/>
          <a:p>
            <a:pPr marL="0" indent="0">
              <a:buNone/>
            </a:pPr>
            <a:r>
              <a:rPr lang="en-US" sz="2400" b="1" dirty="0" smtClean="0"/>
              <a:t>IPCRG 7th IPCRG World Conference</a:t>
            </a:r>
          </a:p>
          <a:p>
            <a:pPr marL="0" indent="0">
              <a:buNone/>
            </a:pPr>
            <a:r>
              <a:rPr lang="en-US" sz="2400" b="1" dirty="0" smtClean="0"/>
              <a:t>Athens 2014 </a:t>
            </a:r>
            <a:r>
              <a:rPr lang="en-US" sz="2000" dirty="0" smtClean="0"/>
              <a:t>21st – 24th May</a:t>
            </a:r>
            <a:endParaRPr lang="en-GB" dirty="0"/>
          </a:p>
        </p:txBody>
      </p:sp>
    </p:spTree>
    <p:extLst>
      <p:ext uri="{BB962C8B-B14F-4D97-AF65-F5344CB8AC3E}">
        <p14:creationId xmlns:p14="http://schemas.microsoft.com/office/powerpoint/2010/main" xmlns="" val="3052105109"/>
      </p:ext>
    </p:extLst>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GOLD2-vk"/>
          <p:cNvPicPr>
            <a:picLocks noChangeAspect="1" noChangeArrowheads="1"/>
          </p:cNvPicPr>
          <p:nvPr/>
        </p:nvPicPr>
        <p:blipFill>
          <a:blip r:embed="rId2" cstate="print"/>
          <a:srcRect/>
          <a:stretch>
            <a:fillRect/>
          </a:stretch>
        </p:blipFill>
        <p:spPr bwMode="auto">
          <a:xfrm>
            <a:off x="152400" y="228600"/>
            <a:ext cx="1066800" cy="1062038"/>
          </a:xfrm>
          <a:prstGeom prst="rect">
            <a:avLst/>
          </a:prstGeom>
          <a:noFill/>
          <a:ln w="9525">
            <a:noFill/>
            <a:miter lim="800000"/>
            <a:headEnd/>
            <a:tailEnd/>
          </a:ln>
        </p:spPr>
      </p:pic>
      <p:sp>
        <p:nvSpPr>
          <p:cNvPr id="4" name="Rectangle 2"/>
          <p:cNvSpPr>
            <a:spLocks noChangeArrowheads="1"/>
          </p:cNvSpPr>
          <p:nvPr/>
        </p:nvSpPr>
        <p:spPr bwMode="auto">
          <a:xfrm>
            <a:off x="1447800" y="188640"/>
            <a:ext cx="7239000" cy="1508105"/>
          </a:xfrm>
          <a:prstGeom prst="rect">
            <a:avLst/>
          </a:prstGeom>
          <a:noFill/>
          <a:ln w="9525">
            <a:noFill/>
            <a:miter lim="800000"/>
            <a:headEnd/>
            <a:tailEnd/>
          </a:ln>
        </p:spPr>
        <p:txBody>
          <a:bodyPr>
            <a:spAutoFit/>
          </a:bodyPr>
          <a:lstStyle/>
          <a:p>
            <a:r>
              <a:rPr lang="en-US" dirty="0">
                <a:solidFill>
                  <a:schemeClr val="accent5">
                    <a:lumMod val="25000"/>
                  </a:schemeClr>
                </a:solidFill>
                <a:latin typeface="Tahoma" pitchFamily="34" charset="0"/>
              </a:rPr>
              <a:t>Global Strategy for Diagnosis, Management and Prevention of </a:t>
            </a:r>
            <a:r>
              <a:rPr lang="en-US" dirty="0" smtClean="0">
                <a:solidFill>
                  <a:schemeClr val="accent5">
                    <a:lumMod val="25000"/>
                  </a:schemeClr>
                </a:solidFill>
                <a:latin typeface="Tahoma" pitchFamily="34" charset="0"/>
              </a:rPr>
              <a:t>COPD. Updated 2011</a:t>
            </a:r>
            <a:endParaRPr lang="en-US" dirty="0">
              <a:solidFill>
                <a:schemeClr val="accent5">
                  <a:lumMod val="25000"/>
                </a:schemeClr>
              </a:solidFill>
              <a:latin typeface="Tahoma" pitchFamily="34" charset="0"/>
            </a:endParaRPr>
          </a:p>
          <a:p>
            <a:r>
              <a:rPr lang="en-US" sz="4400" dirty="0" smtClean="0">
                <a:solidFill>
                  <a:schemeClr val="accent5">
                    <a:lumMod val="25000"/>
                  </a:schemeClr>
                </a:solidFill>
                <a:latin typeface="Tahoma" pitchFamily="34" charset="0"/>
              </a:rPr>
              <a:t>Risk Factors for COPD</a:t>
            </a:r>
            <a:endParaRPr lang="en-US" sz="4400" dirty="0">
              <a:solidFill>
                <a:schemeClr val="accent5">
                  <a:lumMod val="25000"/>
                </a:schemeClr>
              </a:solidFill>
              <a:latin typeface="Tahoma" pitchFamily="34" charset="0"/>
            </a:endParaRPr>
          </a:p>
        </p:txBody>
      </p:sp>
      <p:sp>
        <p:nvSpPr>
          <p:cNvPr id="5" name="Text Box 6"/>
          <p:cNvSpPr txBox="1">
            <a:spLocks noChangeArrowheads="1"/>
          </p:cNvSpPr>
          <p:nvPr/>
        </p:nvSpPr>
        <p:spPr bwMode="auto">
          <a:xfrm>
            <a:off x="152400" y="1784350"/>
            <a:ext cx="4540250" cy="4339650"/>
          </a:xfrm>
          <a:prstGeom prst="rect">
            <a:avLst/>
          </a:prstGeom>
          <a:noFill/>
          <a:ln>
            <a:noFill/>
          </a:ln>
          <a:extLst>
            <a:ext uri="{909E8E84-426E-40dd-AFC4-6F175D3DCCD1}"/>
            <a:ext uri="{91240B29-F687-4f45-9708-019B960494DF}"/>
          </a:extLst>
        </p:spPr>
        <p:txBody>
          <a:bodyPr>
            <a:spAutoFit/>
          </a:bodyPr>
          <a:lstStyle>
            <a:lvl1pPr marL="290513" indent="-2905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5000"/>
              </a:spcBef>
              <a:defRPr/>
            </a:pPr>
            <a:r>
              <a:rPr lang="en-US" dirty="0" smtClean="0">
                <a:solidFill>
                  <a:schemeClr val="tx2"/>
                </a:solidFill>
                <a:latin typeface="Tahoma" charset="0"/>
              </a:rPr>
              <a:t>Genes</a:t>
            </a:r>
          </a:p>
          <a:p>
            <a:pPr eaLnBrk="1" hangingPunct="1">
              <a:spcBef>
                <a:spcPct val="25000"/>
              </a:spcBef>
              <a:defRPr/>
            </a:pPr>
            <a:r>
              <a:rPr lang="en-US" dirty="0" smtClean="0">
                <a:solidFill>
                  <a:schemeClr val="tx2"/>
                </a:solidFill>
                <a:latin typeface="Tahoma" charset="0"/>
              </a:rPr>
              <a:t>Exposure to particles</a:t>
            </a:r>
          </a:p>
          <a:p>
            <a:pPr marL="342900" indent="-342900" eaLnBrk="1" hangingPunct="1">
              <a:spcBef>
                <a:spcPct val="25000"/>
              </a:spcBef>
              <a:buClr>
                <a:srgbClr val="A5FF4B"/>
              </a:buClr>
              <a:buFont typeface="Wingdings" charset="2"/>
              <a:buChar char="§"/>
              <a:defRPr/>
            </a:pPr>
            <a:r>
              <a:rPr lang="en-US" dirty="0" smtClean="0">
                <a:solidFill>
                  <a:schemeClr val="tx2"/>
                </a:solidFill>
                <a:latin typeface="Tahoma" charset="0"/>
              </a:rPr>
              <a:t>Tobacco smoke</a:t>
            </a:r>
          </a:p>
          <a:p>
            <a:pPr marL="342900" indent="-342900" eaLnBrk="1" hangingPunct="1">
              <a:spcBef>
                <a:spcPct val="25000"/>
              </a:spcBef>
              <a:buClr>
                <a:srgbClr val="A5FF4B"/>
              </a:buClr>
              <a:buFont typeface="Wingdings" charset="2"/>
              <a:buChar char="§"/>
              <a:defRPr/>
            </a:pPr>
            <a:r>
              <a:rPr lang="en-US" dirty="0" smtClean="0">
                <a:solidFill>
                  <a:schemeClr val="tx2"/>
                </a:solidFill>
                <a:latin typeface="Tahoma" charset="0"/>
              </a:rPr>
              <a:t>Occupational dusts</a:t>
            </a:r>
          </a:p>
          <a:p>
            <a:pPr marL="342900" indent="-342900" eaLnBrk="1" hangingPunct="1">
              <a:spcBef>
                <a:spcPct val="25000"/>
              </a:spcBef>
              <a:buClr>
                <a:srgbClr val="A5FF4B"/>
              </a:buClr>
              <a:buFont typeface="Wingdings" charset="2"/>
              <a:buChar char="§"/>
              <a:defRPr/>
            </a:pPr>
            <a:r>
              <a:rPr lang="en-US" dirty="0" smtClean="0">
                <a:solidFill>
                  <a:schemeClr val="tx2"/>
                </a:solidFill>
                <a:latin typeface="Tahoma" charset="0"/>
              </a:rPr>
              <a:t>Indoor air pollution  from heating and cooking with biomass in poorly ventilated dwellings</a:t>
            </a:r>
          </a:p>
          <a:p>
            <a:pPr marL="342900" indent="-342900" eaLnBrk="1" hangingPunct="1">
              <a:spcBef>
                <a:spcPct val="25000"/>
              </a:spcBef>
              <a:buClr>
                <a:srgbClr val="A5FF4B"/>
              </a:buClr>
              <a:buFont typeface="Wingdings" charset="2"/>
              <a:buChar char="§"/>
              <a:defRPr/>
            </a:pPr>
            <a:r>
              <a:rPr lang="en-US" dirty="0" smtClean="0">
                <a:solidFill>
                  <a:schemeClr val="tx2"/>
                </a:solidFill>
                <a:latin typeface="Tahoma" charset="0"/>
              </a:rPr>
              <a:t>Outdoor air pollution</a:t>
            </a:r>
          </a:p>
          <a:p>
            <a:pPr eaLnBrk="1" hangingPunct="1">
              <a:spcBef>
                <a:spcPct val="25000"/>
              </a:spcBef>
              <a:defRPr/>
            </a:pPr>
            <a:endParaRPr lang="en-US" dirty="0" smtClean="0">
              <a:solidFill>
                <a:schemeClr val="tx2"/>
              </a:solidFill>
              <a:latin typeface="Tahoma" charset="0"/>
            </a:endParaRPr>
          </a:p>
        </p:txBody>
      </p:sp>
      <p:sp>
        <p:nvSpPr>
          <p:cNvPr id="6" name="Text Box 5"/>
          <p:cNvSpPr txBox="1">
            <a:spLocks noChangeArrowheads="1"/>
          </p:cNvSpPr>
          <p:nvPr/>
        </p:nvSpPr>
        <p:spPr bwMode="auto">
          <a:xfrm>
            <a:off x="4572000" y="1828800"/>
            <a:ext cx="4495800" cy="3600450"/>
          </a:xfrm>
          <a:prstGeom prst="rect">
            <a:avLst/>
          </a:prstGeom>
          <a:noFill/>
          <a:ln w="9525">
            <a:noFill/>
            <a:miter lim="800000"/>
            <a:headEnd/>
            <a:tailEnd/>
          </a:ln>
        </p:spPr>
        <p:txBody>
          <a:bodyPr>
            <a:spAutoFit/>
          </a:bodyPr>
          <a:lstStyle/>
          <a:p>
            <a:pPr>
              <a:spcBef>
                <a:spcPct val="25000"/>
              </a:spcBef>
            </a:pPr>
            <a:r>
              <a:rPr lang="en-US" sz="2400" dirty="0">
                <a:solidFill>
                  <a:schemeClr val="tx2"/>
                </a:solidFill>
                <a:latin typeface="Tahoma" pitchFamily="34" charset="0"/>
              </a:rPr>
              <a:t>Lung growth and development </a:t>
            </a:r>
          </a:p>
          <a:p>
            <a:pPr>
              <a:spcBef>
                <a:spcPct val="25000"/>
              </a:spcBef>
            </a:pPr>
            <a:r>
              <a:rPr lang="en-US" sz="2400" dirty="0">
                <a:solidFill>
                  <a:schemeClr val="tx2"/>
                </a:solidFill>
                <a:latin typeface="Tahoma" pitchFamily="34" charset="0"/>
              </a:rPr>
              <a:t>Gender</a:t>
            </a:r>
          </a:p>
          <a:p>
            <a:pPr>
              <a:spcBef>
                <a:spcPct val="25000"/>
              </a:spcBef>
            </a:pPr>
            <a:r>
              <a:rPr lang="en-US" sz="2400" dirty="0">
                <a:solidFill>
                  <a:schemeClr val="tx2"/>
                </a:solidFill>
                <a:latin typeface="Tahoma" pitchFamily="34" charset="0"/>
              </a:rPr>
              <a:t>Age </a:t>
            </a:r>
          </a:p>
          <a:p>
            <a:pPr>
              <a:spcBef>
                <a:spcPct val="25000"/>
              </a:spcBef>
            </a:pPr>
            <a:r>
              <a:rPr lang="en-US" sz="2400" dirty="0">
                <a:solidFill>
                  <a:schemeClr val="tx2"/>
                </a:solidFill>
                <a:latin typeface="Tahoma" pitchFamily="34" charset="0"/>
              </a:rPr>
              <a:t>Respiratory infections</a:t>
            </a:r>
          </a:p>
          <a:p>
            <a:pPr>
              <a:spcBef>
                <a:spcPct val="25000"/>
              </a:spcBef>
            </a:pPr>
            <a:r>
              <a:rPr lang="en-US" sz="2400" dirty="0">
                <a:solidFill>
                  <a:schemeClr val="tx2"/>
                </a:solidFill>
                <a:latin typeface="Tahoma" pitchFamily="34" charset="0"/>
              </a:rPr>
              <a:t>Socioeconomic status</a:t>
            </a:r>
          </a:p>
          <a:p>
            <a:pPr>
              <a:spcBef>
                <a:spcPct val="25000"/>
              </a:spcBef>
            </a:pPr>
            <a:r>
              <a:rPr lang="en-US" sz="2400" dirty="0">
                <a:solidFill>
                  <a:schemeClr val="tx2"/>
                </a:solidFill>
                <a:latin typeface="Tahoma" pitchFamily="34" charset="0"/>
              </a:rPr>
              <a:t>Asthma/Bronchial         </a:t>
            </a:r>
            <a:r>
              <a:rPr lang="en-US" sz="2400" dirty="0" err="1">
                <a:solidFill>
                  <a:schemeClr val="tx2"/>
                </a:solidFill>
                <a:latin typeface="Tahoma" pitchFamily="34" charset="0"/>
              </a:rPr>
              <a:t>hyperreactivity</a:t>
            </a:r>
            <a:endParaRPr lang="en-US" sz="2400" dirty="0">
              <a:solidFill>
                <a:schemeClr val="tx2"/>
              </a:solidFill>
              <a:latin typeface="Tahoma" pitchFamily="34" charset="0"/>
            </a:endParaRPr>
          </a:p>
          <a:p>
            <a:pPr>
              <a:spcBef>
                <a:spcPct val="25000"/>
              </a:spcBef>
            </a:pPr>
            <a:r>
              <a:rPr lang="en-US" sz="2400" dirty="0">
                <a:solidFill>
                  <a:schemeClr val="tx2"/>
                </a:solidFill>
                <a:latin typeface="Tahoma" pitchFamily="34" charset="0"/>
              </a:rPr>
              <a:t>Chronic Bronchitis</a:t>
            </a: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760040" y="1556792"/>
            <a:ext cx="7772400" cy="3505200"/>
          </a:xfrm>
        </p:spPr>
        <p:txBody>
          <a:bodyPr>
            <a:normAutofit/>
          </a:bodyPr>
          <a:lstStyle/>
          <a:p>
            <a:pPr algn="ctr">
              <a:buNone/>
            </a:pPr>
            <a:endParaRPr lang="en-GB" sz="6000" dirty="0" smtClean="0">
              <a:latin typeface="Brush Script MT" pitchFamily="66" charset="0"/>
            </a:endParaRPr>
          </a:p>
          <a:p>
            <a:pPr algn="ctr">
              <a:buNone/>
            </a:pPr>
            <a:r>
              <a:rPr lang="en-GB" sz="6000" dirty="0" smtClean="0">
                <a:latin typeface="Brush Script MT" pitchFamily="66" charset="0"/>
              </a:rPr>
              <a:t>Thank you for your attention!</a:t>
            </a:r>
            <a:endParaRPr lang="en-GB" sz="6000" dirty="0">
              <a:latin typeface="Brush Script MT" pitchFamily="66" charset="0"/>
            </a:endParaRPr>
          </a:p>
        </p:txBody>
      </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pPr eaLnBrk="1" hangingPunct="1"/>
            <a:r>
              <a:rPr lang="en-US" sz="4400" b="0" kern="1200" dirty="0" smtClean="0">
                <a:solidFill>
                  <a:schemeClr val="accent5">
                    <a:lumMod val="25000"/>
                  </a:schemeClr>
                </a:solidFill>
                <a:latin typeface="Tahoma" pitchFamily="34" charset="0"/>
                <a:cs typeface="+mn-cs"/>
              </a:rPr>
              <a:t>COPD – and why?</a:t>
            </a:r>
            <a:endParaRPr lang="en-GB" sz="4400" b="0" kern="1200" dirty="0" smtClean="0">
              <a:solidFill>
                <a:schemeClr val="accent5">
                  <a:lumMod val="25000"/>
                </a:schemeClr>
              </a:solidFill>
              <a:latin typeface="Tahoma" pitchFamily="34" charset="0"/>
              <a:cs typeface="+mn-cs"/>
            </a:endParaRPr>
          </a:p>
        </p:txBody>
      </p:sp>
      <p:pic>
        <p:nvPicPr>
          <p:cNvPr id="45061" name="Picture 6" descr="logoipcrg corner"/>
          <p:cNvPicPr>
            <a:picLocks noChangeAspect="1" noChangeArrowheads="1"/>
          </p:cNvPicPr>
          <p:nvPr/>
        </p:nvPicPr>
        <p:blipFill>
          <a:blip r:embed="rId2" cstate="print"/>
          <a:srcRect r="22231" b="14873"/>
          <a:stretch>
            <a:fillRect/>
          </a:stretch>
        </p:blipFill>
        <p:spPr bwMode="auto">
          <a:xfrm>
            <a:off x="8172450" y="215900"/>
            <a:ext cx="823913" cy="692150"/>
          </a:xfrm>
          <a:prstGeom prst="rect">
            <a:avLst/>
          </a:prstGeom>
          <a:noFill/>
          <a:ln w="9525">
            <a:noFill/>
            <a:miter lim="800000"/>
            <a:headEnd/>
            <a:tailEnd/>
          </a:ln>
        </p:spPr>
      </p:pic>
      <p:sp>
        <p:nvSpPr>
          <p:cNvPr id="6" name="Text Box 2"/>
          <p:cNvSpPr txBox="1">
            <a:spLocks noChangeArrowheads="1"/>
          </p:cNvSpPr>
          <p:nvPr/>
        </p:nvSpPr>
        <p:spPr bwMode="blackWhite">
          <a:xfrm>
            <a:off x="6606332" y="1823938"/>
            <a:ext cx="1511300" cy="274638"/>
          </a:xfrm>
          <a:prstGeom prst="rect">
            <a:avLst/>
          </a:prstGeom>
          <a:noFill/>
          <a:ln w="22225" algn="ctr">
            <a:noFill/>
            <a:miter lim="800000"/>
            <a:headEnd/>
            <a:tailEnd/>
          </a:ln>
          <a:effectLst/>
        </p:spPr>
        <p:txBody>
          <a:bodyPr wrap="none">
            <a:spAutoFit/>
          </a:bodyPr>
          <a:lstStyle/>
          <a:p>
            <a:pPr eaLnBrk="0" hangingPunct="0">
              <a:buSzPct val="100000"/>
            </a:pPr>
            <a:r>
              <a:rPr lang="es-ES" sz="1200" dirty="0" err="1">
                <a:solidFill>
                  <a:srgbClr val="003366"/>
                </a:solidFill>
                <a:latin typeface="Arial" pitchFamily="34" charset="0"/>
                <a:ea typeface="ヒラギノ角ゴ Pro W3" pitchFamily="1" charset="-128"/>
                <a:cs typeface="Arial" pitchFamily="34" charset="0"/>
              </a:rPr>
              <a:t>Fletcher</a:t>
            </a:r>
            <a:r>
              <a:rPr lang="es-ES" sz="1200" dirty="0">
                <a:solidFill>
                  <a:srgbClr val="003366"/>
                </a:solidFill>
                <a:latin typeface="Arial" pitchFamily="34" charset="0"/>
                <a:ea typeface="ヒラギノ角ゴ Pro W3" pitchFamily="1" charset="-128"/>
                <a:cs typeface="Arial" pitchFamily="34" charset="0"/>
              </a:rPr>
              <a:t>, Peto 1977</a:t>
            </a:r>
            <a:endParaRPr lang="en-GB" sz="1200" dirty="0">
              <a:solidFill>
                <a:srgbClr val="003366"/>
              </a:solidFill>
              <a:latin typeface="Arial" pitchFamily="34" charset="0"/>
              <a:ea typeface="ヒラギノ角ゴ Pro W3" pitchFamily="1" charset="-128"/>
              <a:cs typeface="Arial" pitchFamily="34" charset="0"/>
            </a:endParaRPr>
          </a:p>
        </p:txBody>
      </p:sp>
      <p:grpSp>
        <p:nvGrpSpPr>
          <p:cNvPr id="7" name="Group 16"/>
          <p:cNvGrpSpPr>
            <a:grpSpLocks/>
          </p:cNvGrpSpPr>
          <p:nvPr/>
        </p:nvGrpSpPr>
        <p:grpSpPr bwMode="auto">
          <a:xfrm>
            <a:off x="1259632" y="1731863"/>
            <a:ext cx="6858000" cy="4289425"/>
            <a:chOff x="612" y="1056"/>
            <a:chExt cx="4320" cy="2702"/>
          </a:xfrm>
        </p:grpSpPr>
        <p:grpSp>
          <p:nvGrpSpPr>
            <p:cNvPr id="8" name="Group 3"/>
            <p:cNvGrpSpPr>
              <a:grpSpLocks/>
            </p:cNvGrpSpPr>
            <p:nvPr/>
          </p:nvGrpSpPr>
          <p:grpSpPr bwMode="auto">
            <a:xfrm>
              <a:off x="612" y="1253"/>
              <a:ext cx="4320" cy="2496"/>
              <a:chOff x="720" y="1296"/>
              <a:chExt cx="4320" cy="2496"/>
            </a:xfrm>
          </p:grpSpPr>
          <p:pic>
            <p:nvPicPr>
              <p:cNvPr id="11" name="Picture 4" descr="diapo08"/>
              <p:cNvPicPr>
                <a:picLocks noChangeAspect="1" noChangeArrowheads="1"/>
              </p:cNvPicPr>
              <p:nvPr/>
            </p:nvPicPr>
            <p:blipFill>
              <a:blip r:embed="rId3" cstate="print"/>
              <a:srcRect l="15834" t="21985" r="9166" b="17316"/>
              <a:stretch>
                <a:fillRect/>
              </a:stretch>
            </p:blipFill>
            <p:spPr bwMode="auto">
              <a:xfrm>
                <a:off x="720" y="1296"/>
                <a:ext cx="4320" cy="2496"/>
              </a:xfrm>
              <a:prstGeom prst="rect">
                <a:avLst/>
              </a:prstGeom>
              <a:noFill/>
            </p:spPr>
          </p:pic>
          <p:sp>
            <p:nvSpPr>
              <p:cNvPr id="12" name="Text Box 5"/>
              <p:cNvSpPr txBox="1">
                <a:spLocks noChangeArrowheads="1"/>
              </p:cNvSpPr>
              <p:nvPr/>
            </p:nvSpPr>
            <p:spPr bwMode="auto">
              <a:xfrm>
                <a:off x="3936" y="1680"/>
                <a:ext cx="864"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No smoker</a:t>
                </a:r>
                <a:endParaRPr lang="en-GB" sz="1800">
                  <a:latin typeface="Arial" pitchFamily="34" charset="0"/>
                </a:endParaRPr>
              </a:p>
            </p:txBody>
          </p:sp>
          <p:sp>
            <p:nvSpPr>
              <p:cNvPr id="13" name="Text Box 6"/>
              <p:cNvSpPr txBox="1">
                <a:spLocks noChangeArrowheads="1"/>
              </p:cNvSpPr>
              <p:nvPr/>
            </p:nvSpPr>
            <p:spPr bwMode="auto">
              <a:xfrm>
                <a:off x="3984" y="1680"/>
                <a:ext cx="864"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No smoker</a:t>
                </a:r>
                <a:endParaRPr lang="en-GB" sz="1800">
                  <a:latin typeface="Arial" pitchFamily="34" charset="0"/>
                </a:endParaRPr>
              </a:p>
            </p:txBody>
          </p:sp>
          <p:sp>
            <p:nvSpPr>
              <p:cNvPr id="14" name="Text Box 7"/>
              <p:cNvSpPr txBox="1">
                <a:spLocks noChangeArrowheads="1"/>
              </p:cNvSpPr>
              <p:nvPr/>
            </p:nvSpPr>
            <p:spPr bwMode="auto">
              <a:xfrm>
                <a:off x="4032" y="2112"/>
                <a:ext cx="1008"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Stop 45 years</a:t>
                </a:r>
                <a:endParaRPr lang="en-GB" sz="1800">
                  <a:latin typeface="Arial" pitchFamily="34" charset="0"/>
                </a:endParaRPr>
              </a:p>
            </p:txBody>
          </p:sp>
          <p:sp>
            <p:nvSpPr>
              <p:cNvPr id="15" name="Text Box 8"/>
              <p:cNvSpPr txBox="1">
                <a:spLocks noChangeArrowheads="1"/>
              </p:cNvSpPr>
              <p:nvPr/>
            </p:nvSpPr>
            <p:spPr bwMode="auto">
              <a:xfrm>
                <a:off x="3744" y="2736"/>
                <a:ext cx="1104"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Stop 65 years</a:t>
                </a:r>
                <a:endParaRPr lang="en-GB" sz="1800">
                  <a:latin typeface="Arial" pitchFamily="34" charset="0"/>
                </a:endParaRPr>
              </a:p>
            </p:txBody>
          </p:sp>
          <p:sp>
            <p:nvSpPr>
              <p:cNvPr id="16" name="Text Box 9"/>
              <p:cNvSpPr txBox="1">
                <a:spLocks noChangeArrowheads="1"/>
              </p:cNvSpPr>
              <p:nvPr/>
            </p:nvSpPr>
            <p:spPr bwMode="auto">
              <a:xfrm>
                <a:off x="2448" y="2976"/>
                <a:ext cx="1152" cy="231"/>
              </a:xfrm>
              <a:prstGeom prst="rect">
                <a:avLst/>
              </a:prstGeom>
              <a:solidFill>
                <a:schemeClr val="bg1"/>
              </a:solidFill>
              <a:ln w="9525">
                <a:noFill/>
                <a:miter lim="800000"/>
                <a:headEnd/>
                <a:tailEnd/>
              </a:ln>
              <a:effectLst/>
            </p:spPr>
            <p:txBody>
              <a:bodyPr>
                <a:spAutoFit/>
              </a:bodyPr>
              <a:lstStyle/>
              <a:p>
                <a:pPr>
                  <a:spcBef>
                    <a:spcPct val="50000"/>
                  </a:spcBef>
                </a:pPr>
                <a:r>
                  <a:rPr lang="es-ES" sz="1800">
                    <a:latin typeface="Arial" pitchFamily="34" charset="0"/>
                  </a:rPr>
                  <a:t>Current smoker</a:t>
                </a:r>
                <a:endParaRPr lang="en-GB" sz="1800">
                  <a:latin typeface="Arial" pitchFamily="34" charset="0"/>
                </a:endParaRPr>
              </a:p>
            </p:txBody>
          </p:sp>
          <p:sp>
            <p:nvSpPr>
              <p:cNvPr id="17" name="Text Box 10"/>
              <p:cNvSpPr txBox="1">
                <a:spLocks noChangeArrowheads="1"/>
              </p:cNvSpPr>
              <p:nvPr/>
            </p:nvSpPr>
            <p:spPr bwMode="auto">
              <a:xfrm>
                <a:off x="1248" y="2688"/>
                <a:ext cx="816" cy="231"/>
              </a:xfrm>
              <a:prstGeom prst="rect">
                <a:avLst/>
              </a:prstGeom>
              <a:solidFill>
                <a:schemeClr val="bg1"/>
              </a:solidFill>
              <a:ln w="9525">
                <a:noFill/>
                <a:miter lim="800000"/>
                <a:headEnd/>
                <a:tailEnd/>
              </a:ln>
              <a:effectLst/>
            </p:spPr>
            <p:txBody>
              <a:bodyPr>
                <a:spAutoFit/>
              </a:bodyPr>
              <a:lstStyle/>
              <a:p>
                <a:pPr>
                  <a:spcBef>
                    <a:spcPct val="50000"/>
                  </a:spcBef>
                </a:pPr>
                <a:r>
                  <a:rPr lang="es-ES" sz="1800" dirty="0" err="1">
                    <a:solidFill>
                      <a:srgbClr val="FC3506"/>
                    </a:solidFill>
                    <a:latin typeface="Arial" pitchFamily="34" charset="0"/>
                  </a:rPr>
                  <a:t>Disability</a:t>
                </a:r>
                <a:endParaRPr lang="en-GB" sz="1800" dirty="0">
                  <a:solidFill>
                    <a:srgbClr val="FC3506"/>
                  </a:solidFill>
                  <a:latin typeface="Arial" pitchFamily="34" charset="0"/>
                </a:endParaRPr>
              </a:p>
            </p:txBody>
          </p:sp>
          <p:sp>
            <p:nvSpPr>
              <p:cNvPr id="18" name="Text Box 11"/>
              <p:cNvSpPr txBox="1">
                <a:spLocks noChangeArrowheads="1"/>
              </p:cNvSpPr>
              <p:nvPr/>
            </p:nvSpPr>
            <p:spPr bwMode="auto">
              <a:xfrm>
                <a:off x="1296" y="3216"/>
                <a:ext cx="528" cy="231"/>
              </a:xfrm>
              <a:prstGeom prst="rect">
                <a:avLst/>
              </a:prstGeom>
              <a:solidFill>
                <a:schemeClr val="bg1"/>
              </a:solidFill>
              <a:ln w="9525">
                <a:noFill/>
                <a:miter lim="800000"/>
                <a:headEnd/>
                <a:tailEnd/>
              </a:ln>
              <a:effectLst/>
            </p:spPr>
            <p:txBody>
              <a:bodyPr>
                <a:spAutoFit/>
              </a:bodyPr>
              <a:lstStyle/>
              <a:p>
                <a:pPr>
                  <a:spcBef>
                    <a:spcPct val="50000"/>
                  </a:spcBef>
                </a:pPr>
                <a:r>
                  <a:rPr lang="es-ES" sz="1800">
                    <a:solidFill>
                      <a:srgbClr val="FC3506"/>
                    </a:solidFill>
                    <a:latin typeface="Arial" pitchFamily="34" charset="0"/>
                  </a:rPr>
                  <a:t>Dead</a:t>
                </a:r>
                <a:endParaRPr lang="en-GB" sz="1800">
                  <a:solidFill>
                    <a:srgbClr val="FC3506"/>
                  </a:solidFill>
                  <a:latin typeface="Arial" pitchFamily="34" charset="0"/>
                </a:endParaRPr>
              </a:p>
            </p:txBody>
          </p:sp>
        </p:grpSp>
        <p:sp>
          <p:nvSpPr>
            <p:cNvPr id="9" name="Text Box 13"/>
            <p:cNvSpPr txBox="1">
              <a:spLocks noChangeArrowheads="1"/>
            </p:cNvSpPr>
            <p:nvPr/>
          </p:nvSpPr>
          <p:spPr bwMode="auto">
            <a:xfrm>
              <a:off x="720" y="1056"/>
              <a:ext cx="476" cy="231"/>
            </a:xfrm>
            <a:prstGeom prst="rect">
              <a:avLst/>
            </a:prstGeom>
            <a:noFill/>
            <a:ln w="9525">
              <a:noFill/>
              <a:miter lim="800000"/>
              <a:headEnd/>
              <a:tailEnd/>
            </a:ln>
            <a:effectLst/>
          </p:spPr>
          <p:txBody>
            <a:bodyPr wrap="none">
              <a:spAutoFit/>
            </a:bodyPr>
            <a:lstStyle/>
            <a:p>
              <a:r>
                <a:rPr lang="es-ES" sz="1800" b="1">
                  <a:latin typeface="Arial" pitchFamily="34" charset="0"/>
                </a:rPr>
                <a:t>FEV1</a:t>
              </a:r>
              <a:endParaRPr lang="en-GB" sz="1800" b="1">
                <a:latin typeface="Arial" pitchFamily="34" charset="0"/>
              </a:endParaRPr>
            </a:p>
          </p:txBody>
        </p:sp>
        <p:sp>
          <p:nvSpPr>
            <p:cNvPr id="10" name="Text Box 14"/>
            <p:cNvSpPr txBox="1">
              <a:spLocks noChangeArrowheads="1"/>
            </p:cNvSpPr>
            <p:nvPr/>
          </p:nvSpPr>
          <p:spPr bwMode="auto">
            <a:xfrm>
              <a:off x="3974" y="3527"/>
              <a:ext cx="612" cy="231"/>
            </a:xfrm>
            <a:prstGeom prst="rect">
              <a:avLst/>
            </a:prstGeom>
            <a:noFill/>
            <a:ln w="9525">
              <a:noFill/>
              <a:miter lim="800000"/>
              <a:headEnd/>
              <a:tailEnd/>
            </a:ln>
            <a:effectLst/>
          </p:spPr>
          <p:txBody>
            <a:bodyPr wrap="none">
              <a:spAutoFit/>
            </a:bodyPr>
            <a:lstStyle/>
            <a:p>
              <a:r>
                <a:rPr lang="es-ES" sz="1800" b="1">
                  <a:latin typeface="Arial" pitchFamily="34" charset="0"/>
                </a:rPr>
                <a:t>YEARS</a:t>
              </a:r>
              <a:endParaRPr lang="en-GB" sz="1800" b="1">
                <a:latin typeface="Arial" pitchFamily="34" charset="0"/>
              </a:endParaRPr>
            </a:p>
          </p:txBody>
        </p:sp>
      </p:grpSp>
    </p:spTree>
  </p:cSld>
  <p:clrMapOvr>
    <a:masterClrMapping/>
  </p:clrMapOvr>
  <mc:AlternateContent xmlns:mc="http://schemas.openxmlformats.org/markup-compatibility/2006">
    <mc:Choice xmlns:p14="http://schemas.microsoft.com/office/powerpoint/2010/main" xmlns="" Requires="p14">
      <p:transition p14:dur="250">
        <p:fade/>
      </p:transition>
    </mc:Choice>
    <mc:Fallback>
      <p:transition>
        <p:fade/>
      </p:transition>
    </mc:Fallback>
  </mc:AlternateContent>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1805</TotalTime>
  <Words>4810</Words>
  <Application>Microsoft Office PowerPoint</Application>
  <PresentationFormat>Προβολή στην οθόνη (4:3)</PresentationFormat>
  <Paragraphs>911</Paragraphs>
  <Slides>80</Slides>
  <Notes>44</Notes>
  <HiddenSlides>16</HiddenSlides>
  <MMClips>0</MMClips>
  <ScaleCrop>false</ScaleCrop>
  <HeadingPairs>
    <vt:vector size="6" baseType="variant">
      <vt:variant>
        <vt:lpstr>Θέμα</vt:lpstr>
      </vt:variant>
      <vt:variant>
        <vt:i4>2</vt:i4>
      </vt:variant>
      <vt:variant>
        <vt:lpstr>Ενσωματωμένοι διακομιστές OLE</vt:lpstr>
      </vt:variant>
      <vt:variant>
        <vt:i4>2</vt:i4>
      </vt:variant>
      <vt:variant>
        <vt:lpstr>Τίτλοι διαφανειών</vt:lpstr>
      </vt:variant>
      <vt:variant>
        <vt:i4>80</vt:i4>
      </vt:variant>
    </vt:vector>
  </HeadingPairs>
  <TitlesOfParts>
    <vt:vector size="84" baseType="lpstr">
      <vt:lpstr>1_Blank Presentation</vt:lpstr>
      <vt:lpstr>Blank Presentation</vt:lpstr>
      <vt:lpstr>Document</vt:lpstr>
      <vt:lpstr>Clip</vt:lpstr>
      <vt:lpstr>      IPCRG presentations on respiratory diseases   COPD: Early detection and management of stable disease and exacerbations.</vt:lpstr>
      <vt:lpstr>Contents</vt:lpstr>
      <vt:lpstr>What’s new on COPD –   Definition, burden, diagnosis and  assessment</vt:lpstr>
      <vt:lpstr>Διαφάνεια 4</vt:lpstr>
      <vt:lpstr>Διαφάνεια 5</vt:lpstr>
      <vt:lpstr>Impact of COPD</vt:lpstr>
      <vt:lpstr>COPD – and why?</vt:lpstr>
      <vt:lpstr>Διαφάνεια 8</vt:lpstr>
      <vt:lpstr>COPD – and why?</vt:lpstr>
      <vt:lpstr>Not only smoking but smoke</vt:lpstr>
      <vt:lpstr>COPD – Other causes</vt:lpstr>
      <vt:lpstr>Διαφάνεια 12</vt:lpstr>
      <vt:lpstr>Διαφάνεια 13</vt:lpstr>
      <vt:lpstr>Διαφάνεια 14</vt:lpstr>
      <vt:lpstr>Διαφάνεια 15</vt:lpstr>
      <vt:lpstr>Διαφάνεια 16</vt:lpstr>
      <vt:lpstr>COPD – The benefits of early diagnosis, Strategies to encourage earlier diagnosis in primary care </vt:lpstr>
      <vt:lpstr>Διαφάνεια 18</vt:lpstr>
      <vt:lpstr>COPD – the background</vt:lpstr>
      <vt:lpstr>Why does early diagnosis matter?</vt:lpstr>
      <vt:lpstr>What are the barriers to earlier diagnosis? </vt:lpstr>
      <vt:lpstr>Barriers for early diagnosis - Doctor Centered </vt:lpstr>
      <vt:lpstr>Barriers for early diagnosis - Patient Related </vt:lpstr>
      <vt:lpstr>Is early detection of COPD a waste of resources?1,2 </vt:lpstr>
      <vt:lpstr>.</vt:lpstr>
      <vt:lpstr>Διαφάνεια 26</vt:lpstr>
      <vt:lpstr>The dangers of screening</vt:lpstr>
      <vt:lpstr>The dangers of screening</vt:lpstr>
      <vt:lpstr> Could It Be COPD?</vt:lpstr>
      <vt:lpstr>. Case-finding</vt:lpstr>
      <vt:lpstr>Case finding: Who should be tested with spirometry?</vt:lpstr>
      <vt:lpstr> </vt:lpstr>
      <vt:lpstr>Διαφάνεια 33</vt:lpstr>
      <vt:lpstr>Διαφάνεια 34</vt:lpstr>
      <vt:lpstr>Conclusions    </vt:lpstr>
      <vt:lpstr>    Assesment and clasification of COPD patient  </vt:lpstr>
      <vt:lpstr>Διαφάνεια 37</vt:lpstr>
      <vt:lpstr>Patients underestimate their condition </vt:lpstr>
      <vt:lpstr>Need for simple tools- patients and physicians a common understanding </vt:lpstr>
      <vt:lpstr>Διαφάνεια 40</vt:lpstr>
      <vt:lpstr>COPD Assessment Test (CAT):   http://catestonline.org</vt:lpstr>
      <vt:lpstr>Διαφάνεια 42</vt:lpstr>
      <vt:lpstr>Διαφάνεια 43</vt:lpstr>
      <vt:lpstr>Διαφάνεια 44</vt:lpstr>
      <vt:lpstr>Διαφάνεια 45</vt:lpstr>
      <vt:lpstr>Differences between COPD questionnaires</vt:lpstr>
      <vt:lpstr>Διαφάνεια 47</vt:lpstr>
      <vt:lpstr>Διαφάνεια 48</vt:lpstr>
      <vt:lpstr>COPD Phenotypes. Spanish GesEPOC guidelines 2012</vt:lpstr>
      <vt:lpstr>Διαφάνεια 50</vt:lpstr>
      <vt:lpstr>Comorbidity and Mortality in COPD Related Hospitalizations</vt:lpstr>
      <vt:lpstr>Cardiovascular disease</vt:lpstr>
      <vt:lpstr>COPD: Systemic effect - Osteoporosis</vt:lpstr>
      <vt:lpstr>Diabetes mellitus</vt:lpstr>
      <vt:lpstr>Διαφάνεια 55</vt:lpstr>
      <vt:lpstr>    Management of stable disease  </vt:lpstr>
      <vt:lpstr>Διαφάνεια 57</vt:lpstr>
      <vt:lpstr>Διαφάνεια 58</vt:lpstr>
      <vt:lpstr>Διαφάνεια 59</vt:lpstr>
      <vt:lpstr>Διαφάνεια 60</vt:lpstr>
      <vt:lpstr>Διαφάνεια 61</vt:lpstr>
      <vt:lpstr>Διαφάνεια 62</vt:lpstr>
      <vt:lpstr>Διαφάνεια 63</vt:lpstr>
      <vt:lpstr>Manage Stable COPD:  All Patients</vt:lpstr>
      <vt:lpstr>Manage Stable COPD:   Non-pharmacologic</vt:lpstr>
      <vt:lpstr>Manage Stable COPD:   Pharmacologic Therapy</vt:lpstr>
      <vt:lpstr>Manage Stable COPD:   Pharmacologic Therapy</vt:lpstr>
      <vt:lpstr>    Management of COPD exacerbations </vt:lpstr>
      <vt:lpstr>Διαφάνεια 69</vt:lpstr>
      <vt:lpstr>What is an acute COPD exacerbation?</vt:lpstr>
      <vt:lpstr>Exacerbations are Commonly Caused by Infection and Air Pollution1,2 </vt:lpstr>
      <vt:lpstr>Exacerbation Frequency Worsens with COPD Severity, but Can Occur at Any GOLD Level</vt:lpstr>
      <vt:lpstr>Worse Prognosis in Frequent Exacerbators</vt:lpstr>
      <vt:lpstr>Worse Prognosis in Frequent Exacerbators</vt:lpstr>
      <vt:lpstr>How are COPD Exacerbations Best Managed?</vt:lpstr>
      <vt:lpstr>Prevention of COPD Exacerbations</vt:lpstr>
      <vt:lpstr>Διαφάνεια 77</vt:lpstr>
      <vt:lpstr>Patient Action Plans</vt:lpstr>
      <vt:lpstr>Διαφάνεια 79</vt:lpstr>
      <vt:lpstr>Διαφάνεια 80</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Johnson</dc:creator>
  <cp:lastModifiedBy>user</cp:lastModifiedBy>
  <cp:revision>142</cp:revision>
  <dcterms:created xsi:type="dcterms:W3CDTF">2011-11-28T09:37:12Z</dcterms:created>
  <dcterms:modified xsi:type="dcterms:W3CDTF">2019-10-27T10:27:37Z</dcterms:modified>
</cp:coreProperties>
</file>