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Default Extension="tiff" ContentType="image/tiff"/>
  <Override PartName="/ppt/notesSlides/notesSlide11.xml" ContentType="application/vnd.openxmlformats-officedocument.presentationml.notesSlide+xml"/>
  <Override PartName="/ppt/slideMasters/slideMaster7.xml" ContentType="application/vnd.openxmlformats-officedocument.presentationml.slideMaster+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84" r:id="rId3"/>
    <p:sldMasterId id="2147483694" r:id="rId4"/>
    <p:sldMasterId id="2147483717" r:id="rId5"/>
    <p:sldMasterId id="2147483757" r:id="rId6"/>
    <p:sldMasterId id="2147483773" r:id="rId7"/>
  </p:sldMasterIdLst>
  <p:notesMasterIdLst>
    <p:notesMasterId r:id="rId77"/>
  </p:notesMasterIdLst>
  <p:sldIdLst>
    <p:sldId id="256" r:id="rId8"/>
    <p:sldId id="262" r:id="rId9"/>
    <p:sldId id="263" r:id="rId10"/>
    <p:sldId id="266" r:id="rId11"/>
    <p:sldId id="318" r:id="rId12"/>
    <p:sldId id="317" r:id="rId13"/>
    <p:sldId id="319" r:id="rId14"/>
    <p:sldId id="270" r:id="rId15"/>
    <p:sldId id="316" r:id="rId16"/>
    <p:sldId id="320" r:id="rId17"/>
    <p:sldId id="321" r:id="rId18"/>
    <p:sldId id="322" r:id="rId19"/>
    <p:sldId id="403" r:id="rId20"/>
    <p:sldId id="340" r:id="rId21"/>
    <p:sldId id="324" r:id="rId22"/>
    <p:sldId id="325" r:id="rId23"/>
    <p:sldId id="369" r:id="rId24"/>
    <p:sldId id="278" r:id="rId25"/>
    <p:sldId id="279" r:id="rId26"/>
    <p:sldId id="330" r:id="rId27"/>
    <p:sldId id="332" r:id="rId28"/>
    <p:sldId id="285" r:id="rId29"/>
    <p:sldId id="379" r:id="rId30"/>
    <p:sldId id="364" r:id="rId31"/>
    <p:sldId id="365" r:id="rId32"/>
    <p:sldId id="366" r:id="rId33"/>
    <p:sldId id="367" r:id="rId34"/>
    <p:sldId id="373" r:id="rId35"/>
    <p:sldId id="370" r:id="rId36"/>
    <p:sldId id="371" r:id="rId37"/>
    <p:sldId id="362" r:id="rId38"/>
    <p:sldId id="333" r:id="rId39"/>
    <p:sldId id="374" r:id="rId40"/>
    <p:sldId id="375" r:id="rId41"/>
    <p:sldId id="294" r:id="rId42"/>
    <p:sldId id="295" r:id="rId43"/>
    <p:sldId id="296" r:id="rId44"/>
    <p:sldId id="297" r:id="rId45"/>
    <p:sldId id="376" r:id="rId46"/>
    <p:sldId id="299" r:id="rId47"/>
    <p:sldId id="300" r:id="rId48"/>
    <p:sldId id="308" r:id="rId49"/>
    <p:sldId id="357" r:id="rId50"/>
    <p:sldId id="358" r:id="rId51"/>
    <p:sldId id="359" r:id="rId52"/>
    <p:sldId id="360" r:id="rId53"/>
    <p:sldId id="401" r:id="rId54"/>
    <p:sldId id="377" r:id="rId55"/>
    <p:sldId id="378" r:id="rId56"/>
    <p:sldId id="380" r:id="rId57"/>
    <p:sldId id="391" r:id="rId58"/>
    <p:sldId id="381" r:id="rId59"/>
    <p:sldId id="384" r:id="rId60"/>
    <p:sldId id="402" r:id="rId61"/>
    <p:sldId id="392" r:id="rId62"/>
    <p:sldId id="393" r:id="rId63"/>
    <p:sldId id="386" r:id="rId64"/>
    <p:sldId id="394" r:id="rId65"/>
    <p:sldId id="389" r:id="rId66"/>
    <p:sldId id="396" r:id="rId67"/>
    <p:sldId id="397" r:id="rId68"/>
    <p:sldId id="405" r:id="rId69"/>
    <p:sldId id="326" r:id="rId70"/>
    <p:sldId id="314" r:id="rId71"/>
    <p:sldId id="398" r:id="rId72"/>
    <p:sldId id="399" r:id="rId73"/>
    <p:sldId id="387" r:id="rId74"/>
    <p:sldId id="404" r:id="rId75"/>
    <p:sldId id="400" r:id="rId76"/>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nter" initia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34555" autoAdjust="0"/>
    <p:restoredTop sz="98055" autoAdjust="0"/>
  </p:normalViewPr>
  <p:slideViewPr>
    <p:cSldViewPr>
      <p:cViewPr varScale="1">
        <p:scale>
          <a:sx n="65" d="100"/>
          <a:sy n="65" d="100"/>
        </p:scale>
        <p:origin x="816" y="60"/>
      </p:cViewPr>
      <p:guideLst>
        <p:guide orient="horz" pos="2160"/>
        <p:guide pos="2880"/>
      </p:guideLst>
    </p:cSldViewPr>
  </p:slideViewPr>
  <p:outlineViewPr>
    <p:cViewPr>
      <p:scale>
        <a:sx n="33" d="100"/>
        <a:sy n="33" d="100"/>
      </p:scale>
      <p:origin x="0" y="12192"/>
    </p:cViewPr>
  </p:outlin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567A3C-ACA2-4BDC-86C2-A2D95D7C6E5E}" type="datetimeFigureOut">
              <a:rPr lang="pt-PT" smtClean="0"/>
              <a:pPr/>
              <a:t>29-10-2019</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50EDCA-6D59-4C26-89E5-FFCD104284F9}" type="slidenum">
              <a:rPr lang="pt-PT" smtClean="0"/>
              <a:pPr/>
              <a:t>‹#›</a:t>
            </a:fld>
            <a:endParaRPr lang="pt-PT"/>
          </a:p>
        </p:txBody>
      </p:sp>
    </p:spTree>
    <p:extLst>
      <p:ext uri="{BB962C8B-B14F-4D97-AF65-F5344CB8AC3E}">
        <p14:creationId xmlns:p14="http://schemas.microsoft.com/office/powerpoint/2010/main" xmlns="" val="20021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pt-PT" dirty="0"/>
          </a:p>
        </p:txBody>
      </p:sp>
      <p:sp>
        <p:nvSpPr>
          <p:cNvPr id="4" name="Marcador de Posição do Número do Diapositivo 3"/>
          <p:cNvSpPr>
            <a:spLocks noGrp="1"/>
          </p:cNvSpPr>
          <p:nvPr>
            <p:ph type="sldNum" sz="quarter" idx="10"/>
          </p:nvPr>
        </p:nvSpPr>
        <p:spPr/>
        <p:txBody>
          <a:bodyPr/>
          <a:lstStyle/>
          <a:p>
            <a:fld id="{9297FF31-E214-9045-AA2D-6FD60E5309B3}" type="slidenum">
              <a:rPr lang="en-US" smtClean="0"/>
              <a:pPr/>
              <a:t>2</a:t>
            </a:fld>
            <a:endParaRPr lang="en-US"/>
          </a:p>
        </p:txBody>
      </p:sp>
    </p:spTree>
    <p:extLst>
      <p:ext uri="{BB962C8B-B14F-4D97-AF65-F5344CB8AC3E}">
        <p14:creationId xmlns:p14="http://schemas.microsoft.com/office/powerpoint/2010/main" xmlns="" val="2761114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Hombre con valores de referencia de mujer</a:t>
            </a:r>
          </a:p>
        </p:txBody>
      </p:sp>
      <p:sp>
        <p:nvSpPr>
          <p:cNvPr id="4" name="Marcador de número de diapositiva 3"/>
          <p:cNvSpPr>
            <a:spLocks noGrp="1"/>
          </p:cNvSpPr>
          <p:nvPr>
            <p:ph type="sldNum" sz="quarter" idx="10"/>
          </p:nvPr>
        </p:nvSpPr>
        <p:spPr/>
        <p:txBody>
          <a:bodyPr/>
          <a:lstStyle/>
          <a:p>
            <a:fld id="{9175707B-F702-42EF-A7AC-A66E56C7D354}" type="slidenum">
              <a:rPr lang="en-US" smtClean="0"/>
              <a:pPr/>
              <a:t>52</a:t>
            </a:fld>
            <a:endParaRPr lang="en-US" dirty="0"/>
          </a:p>
        </p:txBody>
      </p:sp>
    </p:spTree>
    <p:extLst>
      <p:ext uri="{BB962C8B-B14F-4D97-AF65-F5344CB8AC3E}">
        <p14:creationId xmlns:p14="http://schemas.microsoft.com/office/powerpoint/2010/main" xmlns="" val="1792290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Chepa normal</a:t>
            </a:r>
          </a:p>
        </p:txBody>
      </p:sp>
      <p:sp>
        <p:nvSpPr>
          <p:cNvPr id="4" name="Marcador de número de diapositiva 3"/>
          <p:cNvSpPr>
            <a:spLocks noGrp="1"/>
          </p:cNvSpPr>
          <p:nvPr>
            <p:ph type="sldNum" sz="quarter" idx="10"/>
          </p:nvPr>
        </p:nvSpPr>
        <p:spPr/>
        <p:txBody>
          <a:bodyPr/>
          <a:lstStyle/>
          <a:p>
            <a:fld id="{9175707B-F702-42EF-A7AC-A66E56C7D354}" type="slidenum">
              <a:rPr lang="en-US" smtClean="0"/>
              <a:pPr/>
              <a:t>53</a:t>
            </a:fld>
            <a:endParaRPr lang="en-US" dirty="0"/>
          </a:p>
        </p:txBody>
      </p:sp>
    </p:spTree>
    <p:extLst>
      <p:ext uri="{BB962C8B-B14F-4D97-AF65-F5344CB8AC3E}">
        <p14:creationId xmlns:p14="http://schemas.microsoft.com/office/powerpoint/2010/main" xmlns="" val="1522586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Normal</a:t>
            </a:r>
          </a:p>
        </p:txBody>
      </p:sp>
      <p:sp>
        <p:nvSpPr>
          <p:cNvPr id="4" name="Marcador de número de diapositiva 3"/>
          <p:cNvSpPr>
            <a:spLocks noGrp="1"/>
          </p:cNvSpPr>
          <p:nvPr>
            <p:ph type="sldNum" sz="quarter" idx="10"/>
          </p:nvPr>
        </p:nvSpPr>
        <p:spPr/>
        <p:txBody>
          <a:bodyPr/>
          <a:lstStyle/>
          <a:p>
            <a:fld id="{9175707B-F702-42EF-A7AC-A66E56C7D354}" type="slidenum">
              <a:rPr lang="en-US" smtClean="0"/>
              <a:pPr/>
              <a:t>57</a:t>
            </a:fld>
            <a:endParaRPr lang="en-US" dirty="0"/>
          </a:p>
        </p:txBody>
      </p:sp>
    </p:spTree>
    <p:extLst>
      <p:ext uri="{BB962C8B-B14F-4D97-AF65-F5344CB8AC3E}">
        <p14:creationId xmlns:p14="http://schemas.microsoft.com/office/powerpoint/2010/main" xmlns="" val="2791454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Asma</a:t>
            </a:r>
          </a:p>
        </p:txBody>
      </p:sp>
      <p:sp>
        <p:nvSpPr>
          <p:cNvPr id="4" name="Marcador de número de diapositiva 3"/>
          <p:cNvSpPr>
            <a:spLocks noGrp="1"/>
          </p:cNvSpPr>
          <p:nvPr>
            <p:ph type="sldNum" sz="quarter" idx="10"/>
          </p:nvPr>
        </p:nvSpPr>
        <p:spPr/>
        <p:txBody>
          <a:bodyPr/>
          <a:lstStyle/>
          <a:p>
            <a:fld id="{9175707B-F702-42EF-A7AC-A66E56C7D354}" type="slidenum">
              <a:rPr lang="en-US" smtClean="0"/>
              <a:pPr/>
              <a:t>59</a:t>
            </a:fld>
            <a:endParaRPr lang="en-US" dirty="0"/>
          </a:p>
        </p:txBody>
      </p:sp>
    </p:spTree>
    <p:extLst>
      <p:ext uri="{BB962C8B-B14F-4D97-AF65-F5344CB8AC3E}">
        <p14:creationId xmlns:p14="http://schemas.microsoft.com/office/powerpoint/2010/main" xmlns="" val="1160346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Marcador de imagen de diapositiva 1"/>
          <p:cNvSpPr>
            <a:spLocks noGrp="1" noRot="1" noChangeAspect="1"/>
          </p:cNvSpPr>
          <p:nvPr>
            <p:ph type="sldImg"/>
          </p:nvPr>
        </p:nvSpPr>
        <p:spPr bwMode="auto">
          <a:xfrm>
            <a:off x="1243013" y="1214438"/>
            <a:ext cx="4371975" cy="3279775"/>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2707" name="Marcador de notas 2"/>
          <p:cNvSpPr>
            <a:spLocks noGrp="1"/>
          </p:cNvSpPr>
          <p:nvPr>
            <p:ph type="body" idx="1"/>
          </p:nvPr>
        </p:nvSpPr>
        <p:spPr bwMode="auto">
          <a:xfrm>
            <a:off x="685800" y="4676775"/>
            <a:ext cx="5486400" cy="38258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ES" altLang="es-ES"/>
              <a:t>Let me introduce myself. I’m Miguel Roman a phamily physician based in Mallorca and pracising in Son Pisa Primary Care Health Centre</a:t>
            </a:r>
          </a:p>
          <a:p>
            <a:r>
              <a:rPr lang="es-ES" altLang="es-ES"/>
              <a:t>I’m involved in the IPCRG AND THE Spanish semFYC respiratory working group with national training and research projects going on </a:t>
            </a:r>
          </a:p>
          <a:p>
            <a:r>
              <a:rPr lang="es-ES" altLang="es-ES"/>
              <a:t>And the first treasure that you will keep with you when leaving Mallorca will be the contact to the IPCRG WEBSITE, where yu can find any material you could need to develop excellent respiratory primary care to your patients, to teach your colleagues or to link to research networks all over the world. Please visit this website once you get back home</a:t>
            </a:r>
          </a:p>
          <a:p>
            <a:r>
              <a:rPr lang="es-ES" altLang="es-ES"/>
              <a:t>I know that some Turkish colleagues are attending today and I have got a Pearl of the treasure to give to them. This translated opinión sheet in spiroemtry will be very helpfull and you can download form the website but I will also give it to you printed at the end of the meeting </a:t>
            </a:r>
          </a:p>
        </p:txBody>
      </p:sp>
    </p:spTree>
    <p:extLst>
      <p:ext uri="{BB962C8B-B14F-4D97-AF65-F5344CB8AC3E}">
        <p14:creationId xmlns:p14="http://schemas.microsoft.com/office/powerpoint/2010/main" xmlns="" val="2062123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EPOC sin pico y restrictivo asociado. Cuidado</a:t>
            </a:r>
          </a:p>
        </p:txBody>
      </p:sp>
      <p:sp>
        <p:nvSpPr>
          <p:cNvPr id="4" name="Marcador de número de diapositiva 3"/>
          <p:cNvSpPr>
            <a:spLocks noGrp="1"/>
          </p:cNvSpPr>
          <p:nvPr>
            <p:ph type="sldNum" sz="quarter" idx="10"/>
          </p:nvPr>
        </p:nvSpPr>
        <p:spPr/>
        <p:txBody>
          <a:bodyPr/>
          <a:lstStyle/>
          <a:p>
            <a:fld id="{9175707B-F702-42EF-A7AC-A66E56C7D354}" type="slidenum">
              <a:rPr lang="en-US" smtClean="0"/>
              <a:pPr/>
              <a:t>65</a:t>
            </a:fld>
            <a:endParaRPr lang="en-US" dirty="0"/>
          </a:p>
        </p:txBody>
      </p:sp>
    </p:spTree>
    <p:extLst>
      <p:ext uri="{BB962C8B-B14F-4D97-AF65-F5344CB8AC3E}">
        <p14:creationId xmlns:p14="http://schemas.microsoft.com/office/powerpoint/2010/main" xmlns="" val="272737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No forzada</a:t>
            </a:r>
          </a:p>
        </p:txBody>
      </p:sp>
      <p:sp>
        <p:nvSpPr>
          <p:cNvPr id="4" name="Marcador de número de diapositiva 3"/>
          <p:cNvSpPr>
            <a:spLocks noGrp="1"/>
          </p:cNvSpPr>
          <p:nvPr>
            <p:ph type="sldNum" sz="quarter" idx="10"/>
          </p:nvPr>
        </p:nvSpPr>
        <p:spPr/>
        <p:txBody>
          <a:bodyPr/>
          <a:lstStyle/>
          <a:p>
            <a:fld id="{9175707B-F702-42EF-A7AC-A66E56C7D354}" type="slidenum">
              <a:rPr lang="en-US" smtClean="0"/>
              <a:pPr/>
              <a:t>66</a:t>
            </a:fld>
            <a:endParaRPr lang="en-US" dirty="0"/>
          </a:p>
        </p:txBody>
      </p:sp>
    </p:spTree>
    <p:extLst>
      <p:ext uri="{BB962C8B-B14F-4D97-AF65-F5344CB8AC3E}">
        <p14:creationId xmlns:p14="http://schemas.microsoft.com/office/powerpoint/2010/main" xmlns="" val="3248564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Falta de pico</a:t>
            </a:r>
          </a:p>
        </p:txBody>
      </p:sp>
      <p:sp>
        <p:nvSpPr>
          <p:cNvPr id="4" name="Marcador de número de diapositiva 3"/>
          <p:cNvSpPr>
            <a:spLocks noGrp="1"/>
          </p:cNvSpPr>
          <p:nvPr>
            <p:ph type="sldNum" sz="quarter" idx="10"/>
          </p:nvPr>
        </p:nvSpPr>
        <p:spPr/>
        <p:txBody>
          <a:bodyPr/>
          <a:lstStyle/>
          <a:p>
            <a:fld id="{9175707B-F702-42EF-A7AC-A66E56C7D354}" type="slidenum">
              <a:rPr lang="en-US" smtClean="0"/>
              <a:pPr/>
              <a:t>67</a:t>
            </a:fld>
            <a:endParaRPr lang="en-US" dirty="0"/>
          </a:p>
        </p:txBody>
      </p:sp>
    </p:spTree>
    <p:extLst>
      <p:ext uri="{BB962C8B-B14F-4D97-AF65-F5344CB8AC3E}">
        <p14:creationId xmlns:p14="http://schemas.microsoft.com/office/powerpoint/2010/main" xmlns="" val="3771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Marcador de imagen de diapositiva 1"/>
          <p:cNvSpPr>
            <a:spLocks noGrp="1" noRot="1" noChangeAspec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59395" name="Marcador de notas 2"/>
          <p:cNvSpPr>
            <a:spLocks noGrp="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ES" altLang="es-ES"/>
              <a:t>Mala calidad por flujo alterado (tos)</a:t>
            </a:r>
          </a:p>
        </p:txBody>
      </p:sp>
      <p:sp>
        <p:nvSpPr>
          <p:cNvPr id="59396" name="Marcador de número de diapositiva 3"/>
          <p:cNvSpPr>
            <a:spLocks noGrp="1"/>
          </p:cNvSpPr>
          <p:nvPr>
            <p:ph type="sldNum" sz="quarter" idx="4294967295"/>
          </p:nvPr>
        </p:nvSpPr>
        <p:spPr bwMode="auto">
          <a:xfrm>
            <a:off x="3886200" y="8686800"/>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400" b="1">
                <a:solidFill>
                  <a:schemeClr val="accent2"/>
                </a:solidFill>
                <a:latin typeface="Arial" panose="020B0604020202020204" pitchFamily="34" charset="0"/>
                <a:cs typeface="Arial" panose="020B0604020202020204" pitchFamily="34" charset="0"/>
              </a:defRPr>
            </a:lvl1pPr>
            <a:lvl2pPr marL="742950" indent="-285750">
              <a:defRPr sz="4400" b="1">
                <a:solidFill>
                  <a:schemeClr val="accent2"/>
                </a:solidFill>
                <a:latin typeface="Arial" panose="020B0604020202020204" pitchFamily="34" charset="0"/>
                <a:cs typeface="Arial" panose="020B0604020202020204" pitchFamily="34" charset="0"/>
              </a:defRPr>
            </a:lvl2pPr>
            <a:lvl3pPr marL="1143000" indent="-228600">
              <a:defRPr sz="4400" b="1">
                <a:solidFill>
                  <a:schemeClr val="accent2"/>
                </a:solidFill>
                <a:latin typeface="Arial" panose="020B0604020202020204" pitchFamily="34" charset="0"/>
                <a:cs typeface="Arial" panose="020B0604020202020204" pitchFamily="34" charset="0"/>
              </a:defRPr>
            </a:lvl3pPr>
            <a:lvl4pPr marL="1600200" indent="-228600">
              <a:defRPr sz="4400" b="1">
                <a:solidFill>
                  <a:schemeClr val="accent2"/>
                </a:solidFill>
                <a:latin typeface="Arial" panose="020B0604020202020204" pitchFamily="34" charset="0"/>
                <a:cs typeface="Arial" panose="020B0604020202020204" pitchFamily="34" charset="0"/>
              </a:defRPr>
            </a:lvl4pPr>
            <a:lvl5pPr marL="2057400" indent="-228600">
              <a:defRPr sz="4400" b="1">
                <a:solidFill>
                  <a:schemeClr val="accent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b="1">
                <a:solidFill>
                  <a:schemeClr val="accent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b="1">
                <a:solidFill>
                  <a:schemeClr val="accent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b="1">
                <a:solidFill>
                  <a:schemeClr val="accent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b="1">
                <a:solidFill>
                  <a:schemeClr val="accent2"/>
                </a:solidFill>
                <a:latin typeface="Arial" panose="020B0604020202020204" pitchFamily="34" charset="0"/>
                <a:cs typeface="Arial" panose="020B0604020202020204" pitchFamily="34" charset="0"/>
              </a:defRPr>
            </a:lvl9pPr>
          </a:lstStyle>
          <a:p>
            <a:fld id="{4589F892-5F31-49F6-8783-1016F1129FEB}" type="slidenum">
              <a:rPr lang="en-US" altLang="es-ES"/>
              <a:pPr/>
              <a:t>68</a:t>
            </a:fld>
            <a:endParaRPr lang="en-US" altLang="es-ES"/>
          </a:p>
        </p:txBody>
      </p:sp>
    </p:spTree>
    <p:extLst>
      <p:ext uri="{BB962C8B-B14F-4D97-AF65-F5344CB8AC3E}">
        <p14:creationId xmlns:p14="http://schemas.microsoft.com/office/powerpoint/2010/main" xmlns="" val="2935562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marL="685800" lvl="1" indent="-228600">
              <a:buFont typeface="Arial" pitchFamily="34" charset="0"/>
              <a:buChar char="•"/>
            </a:pPr>
            <a:endParaRPr lang="pt-PT" sz="800" kern="1200" baseline="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9297FF31-E214-9045-AA2D-6FD60E5309B3}" type="slidenum">
              <a:rPr lang="en-US" smtClean="0"/>
              <a:pPr/>
              <a:t>3</a:t>
            </a:fld>
            <a:endParaRPr lang="en-US"/>
          </a:p>
        </p:txBody>
      </p:sp>
    </p:spTree>
    <p:extLst>
      <p:ext uri="{BB962C8B-B14F-4D97-AF65-F5344CB8AC3E}">
        <p14:creationId xmlns:p14="http://schemas.microsoft.com/office/powerpoint/2010/main" xmlns="" val="466698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bwMode="auto">
          <a:xfrm>
            <a:off x="1000125" y="728663"/>
            <a:ext cx="4857750" cy="3643312"/>
          </a:xfrm>
          <a:prstGeom prst="rect">
            <a:avLst/>
          </a:prstGeom>
          <a:solidFill>
            <a:srgbClr val="FFFFFF"/>
          </a:solidFill>
          <a:ln>
            <a:solidFill>
              <a:srgbClr val="000000"/>
            </a:solidFill>
            <a:miter lim="800000"/>
            <a:headEnd/>
            <a:tailEnd/>
          </a:ln>
        </p:spPr>
      </p:sp>
      <p:sp>
        <p:nvSpPr>
          <p:cNvPr id="14339" name="Rectangle 3"/>
          <p:cNvSpPr>
            <a:spLocks noGrp="1" noChangeArrowheads="1"/>
          </p:cNvSpPr>
          <p:nvPr>
            <p:ph type="body" idx="1"/>
          </p:nvPr>
        </p:nvSpPr>
        <p:spPr bwMode="auto">
          <a:xfrm>
            <a:off x="685800" y="4614863"/>
            <a:ext cx="5486400" cy="4373562"/>
          </a:xfrm>
          <a:prstGeom prst="rect">
            <a:avLst/>
          </a:prstGeom>
          <a:solidFill>
            <a:srgbClr val="FFFFFF"/>
          </a:solidFill>
          <a:ln>
            <a:solidFill>
              <a:srgbClr val="000000"/>
            </a:solidFill>
            <a:miter lim="800000"/>
            <a:headEnd/>
            <a:tailEnd/>
          </a:ln>
        </p:spPr>
        <p:txBody>
          <a:bodyPr/>
          <a:lstStyle/>
          <a:p>
            <a:pPr defTabSz="914400"/>
            <a:endParaRPr lang="es-ES" altLang="es-ES"/>
          </a:p>
        </p:txBody>
      </p:sp>
    </p:spTree>
    <p:extLst>
      <p:ext uri="{BB962C8B-B14F-4D97-AF65-F5344CB8AC3E}">
        <p14:creationId xmlns:p14="http://schemas.microsoft.com/office/powerpoint/2010/main" xmlns="" val="3932140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9DB07DD8-275E-4A17-8D01-2F077276348C}" type="slidenum">
              <a:rPr lang="pt-PT"/>
              <a:pPr/>
              <a:t>22</a:t>
            </a:fld>
            <a:endParaRPr lang="pt-PT"/>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algn="just" eaLnBrk="1" hangingPunct="1"/>
            <a:r>
              <a:rPr lang="pt-PT"/>
              <a:t>A </a:t>
            </a:r>
            <a:r>
              <a:rPr lang="pt-PT" b="1"/>
              <a:t>inspecção da curva D/V </a:t>
            </a:r>
            <a:r>
              <a:rPr lang="pt-PT"/>
              <a:t>ajuda a decidir se a medição foi feita correctamente e a confirmar a presença duma alteração.</a:t>
            </a:r>
          </a:p>
          <a:p>
            <a:pPr algn="just" eaLnBrk="1" hangingPunct="1"/>
            <a:r>
              <a:rPr lang="pt-PT"/>
              <a:t>A curva débito-volume pode ser usada para avaliar a aceitabilidade das manobras espirométricas.</a:t>
            </a:r>
          </a:p>
          <a:p>
            <a:pPr algn="just" eaLnBrk="1" hangingPunct="1"/>
            <a:r>
              <a:rPr lang="pt-PT"/>
              <a:t>A </a:t>
            </a:r>
            <a:r>
              <a:rPr lang="pt-PT" b="1"/>
              <a:t>falta de um pico inicial </a:t>
            </a:r>
            <a:r>
              <a:rPr lang="pt-PT"/>
              <a:t>sugere pouco esforço.</a:t>
            </a:r>
          </a:p>
          <a:p>
            <a:pPr algn="just" eaLnBrk="1" hangingPunct="1"/>
            <a:r>
              <a:rPr lang="pt-PT"/>
              <a:t>A </a:t>
            </a:r>
            <a:r>
              <a:rPr lang="pt-PT" b="1"/>
              <a:t>tosse</a:t>
            </a:r>
            <a:r>
              <a:rPr lang="pt-PT"/>
              <a:t> é fácilmente reconhecível. Uma curva que inclua tosse pode ser aceitável se o declive total não estiver interrompido</a:t>
            </a:r>
          </a:p>
          <a:p>
            <a:pPr algn="just" eaLnBrk="1" hangingPunct="1"/>
            <a:r>
              <a:rPr lang="pt-PT"/>
              <a:t>Uma </a:t>
            </a:r>
            <a:r>
              <a:rPr lang="pt-PT" b="1"/>
              <a:t>queda abrupta da curva expiratória</a:t>
            </a:r>
            <a:r>
              <a:rPr lang="pt-PT"/>
              <a:t> sugere que o doente deixou de soprar demasiado cedo.</a:t>
            </a:r>
          </a:p>
          <a:p>
            <a:pPr algn="just" eaLnBrk="1" hangingPunct="1"/>
            <a:r>
              <a:rPr lang="pt-PT"/>
              <a:t>Se a manobra for completada com um esforço inspiratório para voltar à capacidade pulmonar total, uma falha no início e no fim da curva sugerem uma fuga de ar.</a:t>
            </a:r>
          </a:p>
          <a:p>
            <a:pPr algn="just" eaLnBrk="1" hangingPunct="1"/>
            <a:endParaRPr lang="pt-PT"/>
          </a:p>
        </p:txBody>
      </p:sp>
    </p:spTree>
    <p:extLst>
      <p:ext uri="{BB962C8B-B14F-4D97-AF65-F5344CB8AC3E}">
        <p14:creationId xmlns:p14="http://schemas.microsoft.com/office/powerpoint/2010/main" xmlns="" val="2176853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F50EDCA-6D59-4C26-89E5-FFCD104284F9}" type="slidenum">
              <a:rPr lang="pt-PT" smtClean="0"/>
              <a:pPr/>
              <a:t>40</a:t>
            </a:fld>
            <a:endParaRPr lang="pt-PT"/>
          </a:p>
        </p:txBody>
      </p:sp>
    </p:spTree>
    <p:extLst>
      <p:ext uri="{BB962C8B-B14F-4D97-AF65-F5344CB8AC3E}">
        <p14:creationId xmlns:p14="http://schemas.microsoft.com/office/powerpoint/2010/main" xmlns="" val="3823867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F50EDCA-6D59-4C26-89E5-FFCD104284F9}" type="slidenum">
              <a:rPr lang="pt-PT" smtClean="0"/>
              <a:pPr/>
              <a:t>41</a:t>
            </a:fld>
            <a:endParaRPr lang="pt-PT"/>
          </a:p>
        </p:txBody>
      </p:sp>
    </p:spTree>
    <p:extLst>
      <p:ext uri="{BB962C8B-B14F-4D97-AF65-F5344CB8AC3E}">
        <p14:creationId xmlns:p14="http://schemas.microsoft.com/office/powerpoint/2010/main" xmlns="" val="3162895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PT" sz="1200" dirty="0">
                <a:solidFill>
                  <a:schemeClr val="tx1"/>
                </a:solidFill>
              </a:rPr>
              <a:t>Geralmente útil relatar as alterações absolutas (em ml) assim como a alteração em % do valor basal, para estabelecer a melhoria no contexto clínico</a:t>
            </a:r>
            <a:endParaRPr lang="pt-PT" sz="1200" b="0" dirty="0">
              <a:solidFill>
                <a:schemeClr val="tx1"/>
              </a:solidFill>
            </a:endParaRPr>
          </a:p>
          <a:p>
            <a:endParaRPr lang="pt-PT" dirty="0"/>
          </a:p>
          <a:p>
            <a:r>
              <a:rPr lang="pt-PT" noProof="0" dirty="0"/>
              <a:t>Considera-se actualmente que:</a:t>
            </a:r>
          </a:p>
          <a:p>
            <a:pPr lvl="1">
              <a:lnSpc>
                <a:spcPct val="89000"/>
              </a:lnSpc>
              <a:spcAft>
                <a:spcPct val="40000"/>
              </a:spcAft>
              <a:buSzPct val="64000"/>
              <a:buFont typeface="Arial" charset="0"/>
              <a:buChar char="•"/>
            </a:pPr>
            <a:r>
              <a:rPr lang="pt-PT" noProof="0" dirty="0"/>
              <a:t>FEV1 </a:t>
            </a:r>
            <a:r>
              <a:rPr lang="pt-PT" b="1" noProof="0" dirty="0"/>
              <a:t>&lt;8% </a:t>
            </a:r>
            <a:r>
              <a:rPr lang="pt-PT" sz="3600" b="1" noProof="0" dirty="0"/>
              <a:t>ou</a:t>
            </a:r>
            <a:r>
              <a:rPr lang="pt-PT" b="1" noProof="0" dirty="0"/>
              <a:t> &lt; 150 ml</a:t>
            </a:r>
            <a:r>
              <a:rPr lang="pt-PT" noProof="0" dirty="0"/>
              <a:t> é uma variação normal.</a:t>
            </a:r>
          </a:p>
        </p:txBody>
      </p:sp>
      <p:sp>
        <p:nvSpPr>
          <p:cNvPr id="4" name="Marcador de Posição do Número do Diapositivo 3"/>
          <p:cNvSpPr>
            <a:spLocks noGrp="1"/>
          </p:cNvSpPr>
          <p:nvPr>
            <p:ph type="sldNum" sz="quarter" idx="10"/>
          </p:nvPr>
        </p:nvSpPr>
        <p:spPr/>
        <p:txBody>
          <a:bodyPr/>
          <a:lstStyle/>
          <a:p>
            <a:fld id="{9297FF31-E214-9045-AA2D-6FD60E5309B3}" type="slidenum">
              <a:rPr lang="en-US" smtClean="0"/>
              <a:pPr/>
              <a:t>42</a:t>
            </a:fld>
            <a:endParaRPr lang="en-US"/>
          </a:p>
        </p:txBody>
      </p:sp>
    </p:spTree>
    <p:extLst>
      <p:ext uri="{BB962C8B-B14F-4D97-AF65-F5344CB8AC3E}">
        <p14:creationId xmlns:p14="http://schemas.microsoft.com/office/powerpoint/2010/main" xmlns="" val="2365118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No hay pico</a:t>
            </a:r>
          </a:p>
        </p:txBody>
      </p:sp>
      <p:sp>
        <p:nvSpPr>
          <p:cNvPr id="4" name="Marcador de número de diapositiva 3"/>
          <p:cNvSpPr>
            <a:spLocks noGrp="1"/>
          </p:cNvSpPr>
          <p:nvPr>
            <p:ph type="sldNum" sz="quarter" idx="10"/>
          </p:nvPr>
        </p:nvSpPr>
        <p:spPr/>
        <p:txBody>
          <a:bodyPr/>
          <a:lstStyle/>
          <a:p>
            <a:fld id="{BF50EDCA-6D59-4C26-89E5-FFCD104284F9}" type="slidenum">
              <a:rPr lang="pt-PT" smtClean="0"/>
              <a:pPr/>
              <a:t>48</a:t>
            </a:fld>
            <a:endParaRPr lang="pt-PT"/>
          </a:p>
        </p:txBody>
      </p:sp>
    </p:spTree>
    <p:extLst>
      <p:ext uri="{BB962C8B-B14F-4D97-AF65-F5344CB8AC3E}">
        <p14:creationId xmlns:p14="http://schemas.microsoft.com/office/powerpoint/2010/main" xmlns="" val="3601633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Normal</a:t>
            </a:r>
          </a:p>
          <a:p>
            <a:r>
              <a:rPr lang="es-ES" sz="1200" kern="1200" dirty="0">
                <a:solidFill>
                  <a:schemeClr val="tx1"/>
                </a:solidFill>
                <a:effectLst/>
                <a:latin typeface="Times"/>
                <a:ea typeface="ＭＳ Ｐゴシック" pitchFamily="-65" charset="-128"/>
                <a:cs typeface="+mn-cs"/>
              </a:rPr>
              <a:t>Nuestro compañero  de la mañana , ávido de poner en marcha la espirometría ha decidido poner en marcha el espirómetro y actuar como conejillo de indias . Esta es la espirometría que obtenemos </a:t>
            </a:r>
          </a:p>
          <a:p>
            <a:r>
              <a:rPr lang="es-ES" sz="1200" kern="1200" dirty="0">
                <a:solidFill>
                  <a:schemeClr val="tx1"/>
                </a:solidFill>
                <a:effectLst/>
                <a:latin typeface="Times"/>
                <a:ea typeface="ＭＳ Ｐゴシック" pitchFamily="-65" charset="-128"/>
                <a:cs typeface="+mn-cs"/>
              </a:rPr>
              <a:t>PREGUNTA : </a:t>
            </a:r>
          </a:p>
          <a:p>
            <a:r>
              <a:rPr lang="es-ES" sz="1200" kern="1200" dirty="0">
                <a:solidFill>
                  <a:schemeClr val="tx1"/>
                </a:solidFill>
                <a:effectLst/>
                <a:latin typeface="Times"/>
                <a:ea typeface="ＭＳ Ｐゴシック" pitchFamily="-65" charset="-128"/>
                <a:cs typeface="+mn-cs"/>
              </a:rPr>
              <a:t>¿ Aunque la espirometría sea normal debemos hacer prueba broncodilatadora ¿</a:t>
            </a:r>
          </a:p>
        </p:txBody>
      </p:sp>
      <p:sp>
        <p:nvSpPr>
          <p:cNvPr id="4" name="Marcador de número de diapositiva 3"/>
          <p:cNvSpPr>
            <a:spLocks noGrp="1"/>
          </p:cNvSpPr>
          <p:nvPr>
            <p:ph type="sldNum" sz="quarter" idx="10"/>
          </p:nvPr>
        </p:nvSpPr>
        <p:spPr/>
        <p:txBody>
          <a:bodyPr/>
          <a:lstStyle/>
          <a:p>
            <a:fld id="{9175707B-F702-42EF-A7AC-A66E56C7D354}" type="slidenum">
              <a:rPr lang="en-US" smtClean="0"/>
              <a:pPr/>
              <a:t>50</a:t>
            </a:fld>
            <a:endParaRPr lang="en-US" dirty="0"/>
          </a:p>
        </p:txBody>
      </p:sp>
    </p:spTree>
    <p:extLst>
      <p:ext uri="{BB962C8B-B14F-4D97-AF65-F5344CB8AC3E}">
        <p14:creationId xmlns:p14="http://schemas.microsoft.com/office/powerpoint/2010/main" xmlns="" val="1024078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tiff"/><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tiff"/><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a:t>Clique para editar o estilo</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Faça clique para editar o estilo</a:t>
            </a:r>
          </a:p>
        </p:txBody>
      </p:sp>
      <p:sp>
        <p:nvSpPr>
          <p:cNvPr id="4" name="Marcador de Posição da Data 3"/>
          <p:cNvSpPr>
            <a:spLocks noGrp="1"/>
          </p:cNvSpPr>
          <p:nvPr>
            <p:ph type="dt" sz="half" idx="10"/>
          </p:nvPr>
        </p:nvSpPr>
        <p:spPr/>
        <p:txBody>
          <a:bodyPr/>
          <a:lstStyle/>
          <a:p>
            <a:fld id="{1C270875-E729-438F-AD64-DA10B3256A5A}" type="datetimeFigureOut">
              <a:rPr lang="pt-PT" smtClean="0"/>
              <a:pPr/>
              <a:t>29-10-2019</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17AC85B3-BB92-4040-8F52-E774985663BC}" type="slidenum">
              <a:rPr lang="pt-PT" smtClean="0"/>
              <a:pPr/>
              <a:t>‹#›</a:t>
            </a:fld>
            <a:endParaRPr lang="pt-PT"/>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1C270875-E729-438F-AD64-DA10B3256A5A}" type="datetimeFigureOut">
              <a:rPr lang="pt-PT" smtClean="0"/>
              <a:pPr/>
              <a:t>29-10-2019</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17AC85B3-BB92-4040-8F52-E774985663BC}" type="slidenum">
              <a:rPr lang="pt-PT" smtClean="0"/>
              <a:pPr/>
              <a:t>‹#›</a:t>
            </a:fld>
            <a:endParaRPr lang="pt-PT"/>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1C270875-E729-438F-AD64-DA10B3256A5A}" type="datetimeFigureOut">
              <a:rPr lang="pt-PT" smtClean="0"/>
              <a:pPr/>
              <a:t>29-10-2019</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17AC85B3-BB92-4040-8F52-E774985663BC}" type="slidenum">
              <a:rPr lang="pt-PT" smtClean="0"/>
              <a:pPr/>
              <a:t>‹#›</a:t>
            </a:fld>
            <a:endParaRPr lang="pt-PT"/>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58775" y="1798638"/>
            <a:ext cx="3810000" cy="4222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21175" y="1798638"/>
            <a:ext cx="3810000" cy="4222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2237051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a:t>Haga clic para modificar el estilo de título del patrón</a:t>
            </a:r>
          </a:p>
        </p:txBody>
      </p:sp>
      <p:sp>
        <p:nvSpPr>
          <p:cNvPr id="3" name="2 Marcador de contenido"/>
          <p:cNvSpPr>
            <a:spLocks noGrp="1"/>
          </p:cNvSpPr>
          <p:nvPr>
            <p:ph sz="half" idx="1"/>
          </p:nvPr>
        </p:nvSpPr>
        <p:spPr>
          <a:xfrm>
            <a:off x="685800" y="1981200"/>
            <a:ext cx="381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648200" y="1981200"/>
            <a:ext cx="38100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4648200" y="4114800"/>
            <a:ext cx="38100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fecha"/>
          <p:cNvSpPr>
            <a:spLocks noGrp="1"/>
          </p:cNvSpPr>
          <p:nvPr>
            <p:ph type="dt" sz="half" idx="10"/>
          </p:nvPr>
        </p:nvSpPr>
        <p:spPr>
          <a:xfrm>
            <a:off x="457200" y="6356350"/>
            <a:ext cx="2133600" cy="365125"/>
          </a:xfrm>
          <a:prstGeom prst="rect">
            <a:avLst/>
          </a:prstGeom>
        </p:spPr>
        <p:txBody>
          <a:bodyPr/>
          <a:lstStyle>
            <a:lvl1pPr>
              <a:defRPr smtClean="0"/>
            </a:lvl1pPr>
          </a:lstStyle>
          <a:p>
            <a:pPr>
              <a:defRPr/>
            </a:pPr>
            <a:endParaRPr lang="es-ES"/>
          </a:p>
        </p:txBody>
      </p:sp>
      <p:sp>
        <p:nvSpPr>
          <p:cNvPr id="7" name="6 Marcador de pie de página"/>
          <p:cNvSpPr>
            <a:spLocks noGrp="1"/>
          </p:cNvSpPr>
          <p:nvPr>
            <p:ph type="ftr" sz="quarter" idx="11"/>
          </p:nvPr>
        </p:nvSpPr>
        <p:spPr>
          <a:xfrm>
            <a:off x="3124200" y="6356350"/>
            <a:ext cx="2895600" cy="365125"/>
          </a:xfrm>
          <a:prstGeom prst="rect">
            <a:avLst/>
          </a:prstGeom>
        </p:spPr>
        <p:txBody>
          <a:bodyPr/>
          <a:lstStyle>
            <a:lvl1pPr>
              <a:defRPr smtClean="0"/>
            </a:lvl1pPr>
          </a:lstStyle>
          <a:p>
            <a:pPr>
              <a:defRPr/>
            </a:pPr>
            <a:endParaRPr lang="es-ES"/>
          </a:p>
        </p:txBody>
      </p:sp>
      <p:sp>
        <p:nvSpPr>
          <p:cNvPr id="8" name="7 Marcador de número de diapositiva"/>
          <p:cNvSpPr>
            <a:spLocks noGrp="1"/>
          </p:cNvSpPr>
          <p:nvPr>
            <p:ph type="sldNum" sz="quarter" idx="12"/>
          </p:nvPr>
        </p:nvSpPr>
        <p:spPr>
          <a:xfrm>
            <a:off x="6553200" y="6356350"/>
            <a:ext cx="2133600" cy="365125"/>
          </a:xfrm>
          <a:prstGeom prst="rect">
            <a:avLst/>
          </a:prstGeom>
        </p:spPr>
        <p:txBody>
          <a:bodyPr/>
          <a:lstStyle>
            <a:lvl1pPr>
              <a:defRPr smtClean="0"/>
            </a:lvl1pPr>
          </a:lstStyle>
          <a:p>
            <a:pPr>
              <a:defRPr/>
            </a:pPr>
            <a:fld id="{A17AAE45-BB80-416F-9370-43A5F560FBF3}" type="slidenum">
              <a:rPr lang="es-ES_tradnl"/>
              <a:pPr>
                <a:defRPr/>
              </a:pPr>
              <a:t>‹#›</a:t>
            </a:fld>
            <a:endParaRPr lang="es-ES_tradnl"/>
          </a:p>
        </p:txBody>
      </p:sp>
    </p:spTree>
    <p:extLst>
      <p:ext uri="{BB962C8B-B14F-4D97-AF65-F5344CB8AC3E}">
        <p14:creationId xmlns:p14="http://schemas.microsoft.com/office/powerpoint/2010/main" xmlns="" val="10861004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4097 Título"/>
          <p:cNvSpPr>
            <a:spLocks noGrp="1"/>
          </p:cNvSpPr>
          <p:nvPr>
            <p:ph type="title"/>
          </p:nvPr>
        </p:nvSpPr>
        <p:spPr>
          <a:xfrm>
            <a:off x="457200" y="274638"/>
            <a:ext cx="8229600" cy="1143000"/>
          </a:xfrm>
          <a:prstGeom prst="rect">
            <a:avLst/>
          </a:prstGeom>
          <a:noFill/>
          <a:ln>
            <a:noFill/>
          </a:ln>
        </p:spPr>
        <p:txBody>
          <a:bodyPr/>
          <a:lstStyle/>
          <a:p>
            <a:pPr lvl="0"/>
            <a:r>
              <a:rPr lang="en-US" altLang="en-US" dirty="0"/>
              <a:t>Haga clic para cambiar el estilo de título </a:t>
            </a:r>
          </a:p>
        </p:txBody>
      </p:sp>
      <p:sp>
        <p:nvSpPr>
          <p:cNvPr id="4099" name="4098 Marcador de texto"/>
          <p:cNvSpPr>
            <a:spLocks noGrp="1"/>
          </p:cNvSpPr>
          <p:nvPr>
            <p:ph type="body" idx="1"/>
          </p:nvPr>
        </p:nvSpPr>
        <p:spPr>
          <a:xfrm>
            <a:off x="457200" y="1600200"/>
            <a:ext cx="8229600" cy="4525963"/>
          </a:xfrm>
          <a:prstGeom prst="rect">
            <a:avLst/>
          </a:prstGeom>
          <a:noFill/>
          <a:ln>
            <a:noFill/>
          </a:ln>
        </p:spPr>
        <p:txBody>
          <a:bodyPr/>
          <a:lstStyle/>
          <a:p>
            <a:pPr lvl="0"/>
            <a:r>
              <a:rPr lang="en-US" altLang="en-US" dirty="0"/>
              <a:t>Haga clic para modificar el estilo de texto del patrón</a:t>
            </a:r>
          </a:p>
          <a:p>
            <a:pPr lvl="1"/>
            <a:r>
              <a:rPr lang="en-US" altLang="en-US" dirty="0"/>
              <a:t>Segundo nivel</a:t>
            </a:r>
          </a:p>
          <a:p>
            <a:pPr lvl="2"/>
            <a:r>
              <a:rPr lang="en-US" altLang="en-US" dirty="0"/>
              <a:t>Tercer nivel</a:t>
            </a:r>
          </a:p>
          <a:p>
            <a:pPr lvl="3"/>
            <a:r>
              <a:rPr lang="en-US" altLang="en-US" dirty="0"/>
              <a:t>Cuarto nivel</a:t>
            </a:r>
          </a:p>
          <a:p>
            <a:pPr lvl="4"/>
            <a:r>
              <a:rPr lang="en-US" altLang="en-US" dirty="0"/>
              <a:t>Quinto nivel</a:t>
            </a:r>
          </a:p>
        </p:txBody>
      </p:sp>
      <p:sp>
        <p:nvSpPr>
          <p:cNvPr id="4" name="4099 Marcador de fecha"/>
          <p:cNvSpPr>
            <a:spLocks noGrp="1"/>
          </p:cNvSpPr>
          <p:nvPr>
            <p:ph type="dt" sz="half" idx="10"/>
          </p:nvPr>
        </p:nvSpPr>
        <p:spPr/>
        <p:txBody>
          <a:bodyPr/>
          <a:lstStyle>
            <a:lvl1pPr>
              <a:defRPr/>
            </a:lvl1pPr>
          </a:lstStyle>
          <a:p>
            <a:pPr>
              <a:defRPr/>
            </a:pPr>
            <a:endParaRPr lang="en-US" altLang="en-US"/>
          </a:p>
        </p:txBody>
      </p:sp>
      <p:sp>
        <p:nvSpPr>
          <p:cNvPr id="5" name="4100 Marcador de pie de página"/>
          <p:cNvSpPr>
            <a:spLocks noGrp="1"/>
          </p:cNvSpPr>
          <p:nvPr>
            <p:ph type="ftr" sz="quarter" idx="11"/>
          </p:nvPr>
        </p:nvSpPr>
        <p:spPr/>
        <p:txBody>
          <a:bodyPr/>
          <a:lstStyle>
            <a:lvl1pPr>
              <a:defRPr/>
            </a:lvl1pPr>
          </a:lstStyle>
          <a:p>
            <a:pPr>
              <a:defRPr/>
            </a:pPr>
            <a:endParaRPr lang="en-US" altLang="en-US"/>
          </a:p>
        </p:txBody>
      </p:sp>
      <p:sp>
        <p:nvSpPr>
          <p:cNvPr id="6" name="4101 Marcador de número de diapositiva"/>
          <p:cNvSpPr>
            <a:spLocks noGrp="1"/>
          </p:cNvSpPr>
          <p:nvPr>
            <p:ph type="sldNum" sz="quarter" idx="12"/>
          </p:nvPr>
        </p:nvSpPr>
        <p:spPr/>
        <p:txBody>
          <a:bodyPr/>
          <a:lstStyle>
            <a:lvl1pPr>
              <a:defRPr/>
            </a:lvl1pPr>
          </a:lstStyle>
          <a:p>
            <a:pPr>
              <a:defRPr/>
            </a:pPr>
            <a:fld id="{F61A0812-476A-4B2E-A5C9-A05F38C9C372}" type="slidenum">
              <a:rPr lang="en-US" altLang="en-US"/>
              <a:pPr>
                <a:defRPr/>
              </a:pPr>
              <a:t>‹#›</a:t>
            </a:fld>
            <a:endParaRPr lang="en-US" altLang="en-US"/>
          </a:p>
        </p:txBody>
      </p:sp>
    </p:spTree>
    <p:extLst>
      <p:ext uri="{BB962C8B-B14F-4D97-AF65-F5344CB8AC3E}">
        <p14:creationId xmlns:p14="http://schemas.microsoft.com/office/powerpoint/2010/main" xmlns="" val="23625838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Asthma</a:t>
            </a:r>
          </a:p>
        </p:txBody>
      </p:sp>
      <p:pic>
        <p:nvPicPr>
          <p:cNvPr id="9" name="Picture 1"/>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13" name="Rectangle 7"/>
          <p:cNvSpPr>
            <a:spLocks/>
          </p:cNvSpPr>
          <p:nvPr userDrawn="1"/>
        </p:nvSpPr>
        <p:spPr bwMode="auto">
          <a:xfrm>
            <a:off x="179016" y="4218334"/>
            <a:ext cx="8813800"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500" dirty="0">
                <a:solidFill>
                  <a:srgbClr val="134679"/>
                </a:solidFill>
                <a:latin typeface="Arial" charset="0"/>
                <a:cs typeface="Arial" charset="0"/>
                <a:sym typeface="Arial" charset="0"/>
              </a:rPr>
              <a:t>GINA Global Strategy for Asthma </a:t>
            </a:r>
            <a:br>
              <a:rPr lang="en-US" altLang="en-US" sz="2500" dirty="0">
                <a:solidFill>
                  <a:srgbClr val="134679"/>
                </a:solidFill>
                <a:latin typeface="Arial" charset="0"/>
                <a:cs typeface="Arial" charset="0"/>
                <a:sym typeface="Arial" charset="0"/>
              </a:rPr>
            </a:br>
            <a:r>
              <a:rPr lang="en-US" altLang="en-US" sz="2500" dirty="0">
                <a:solidFill>
                  <a:srgbClr val="134679"/>
                </a:solidFill>
                <a:latin typeface="Arial" charset="0"/>
                <a:cs typeface="Arial" charset="0"/>
                <a:sym typeface="Arial" charset="0"/>
              </a:rPr>
              <a:t>Management and </a:t>
            </a:r>
            <a:r>
              <a:rPr lang="en-US" altLang="en-US" sz="2500">
                <a:solidFill>
                  <a:srgbClr val="134679"/>
                </a:solidFill>
                <a:latin typeface="Arial" charset="0"/>
                <a:cs typeface="Arial" charset="0"/>
                <a:sym typeface="Arial" charset="0"/>
              </a:rPr>
              <a:t>Prevention 2016</a:t>
            </a:r>
            <a:endParaRPr lang="en-US" altLang="en-US" sz="2500" dirty="0">
              <a:solidFill>
                <a:srgbClr val="134679"/>
              </a:solidFill>
              <a:latin typeface="Arial" charset="0"/>
              <a:cs typeface="Arial" charset="0"/>
              <a:sym typeface="Arial" charset="0"/>
            </a:endParaRPr>
          </a:p>
        </p:txBody>
      </p:sp>
      <p:pic>
        <p:nvPicPr>
          <p:cNvPr id="14" name="Picture 5"/>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753734" y="2409550"/>
            <a:ext cx="1706563"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3" name="TextBox 2"/>
          <p:cNvSpPr txBox="1"/>
          <p:nvPr userDrawn="1"/>
        </p:nvSpPr>
        <p:spPr>
          <a:xfrm>
            <a:off x="901148" y="5183534"/>
            <a:ext cx="7076661" cy="923330"/>
          </a:xfrm>
          <a:prstGeom prst="rect">
            <a:avLst/>
          </a:prstGeom>
          <a:noFill/>
        </p:spPr>
        <p:txBody>
          <a:bodyPr wrap="square" rtlCol="0">
            <a:spAutoFit/>
          </a:bodyPr>
          <a:lstStyle/>
          <a:p>
            <a:r>
              <a:rPr lang="en-US" dirty="0">
                <a:solidFill>
                  <a:srgbClr val="134679"/>
                </a:solidFill>
              </a:rPr>
              <a:t>This slide set is restricted for academic and educational purposes only.  Use of the slide set, or of individual slides, for commercial or promotional purposes requires approval from GINA. </a:t>
            </a:r>
            <a:endParaRPr lang="en-AU" dirty="0">
              <a:solidFill>
                <a:prstClr val="black"/>
              </a:solidFill>
            </a:endParaRPr>
          </a:p>
        </p:txBody>
      </p:sp>
    </p:spTree>
    <p:extLst>
      <p:ext uri="{BB962C8B-B14F-4D97-AF65-F5344CB8AC3E}">
        <p14:creationId xmlns:p14="http://schemas.microsoft.com/office/powerpoint/2010/main" xmlns="" val="12729421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extLst>
      <p:ext uri="{BB962C8B-B14F-4D97-AF65-F5344CB8AC3E}">
        <p14:creationId xmlns:p14="http://schemas.microsoft.com/office/powerpoint/2010/main" xmlns="" val="1361461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29/10/2019</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pic>
        <p:nvPicPr>
          <p:cNvPr id="9" name="Picture 1"/>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960840" y="184799"/>
            <a:ext cx="968922" cy="994646"/>
          </a:xfrm>
          <a:prstGeom prst="rect">
            <a:avLst/>
          </a:prstGeom>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dirty="0">
                <a:solidFill>
                  <a:srgbClr val="FFFFFF"/>
                </a:solidFill>
                <a:latin typeface="Arial" charset="0"/>
                <a:cs typeface="Arial" charset="0"/>
                <a:sym typeface="Arial" charset="0"/>
              </a:rPr>
              <a:t>© Global Initiative for Asthma</a:t>
            </a:r>
          </a:p>
        </p:txBody>
      </p:sp>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xmlns="" val="7576644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29/10/2019</a:t>
            </a:fld>
            <a:endParaRPr lang="en-AU">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960840" y="184799"/>
            <a:ext cx="968922" cy="994646"/>
          </a:xfrm>
          <a:prstGeom prst="rect">
            <a:avLst/>
          </a:prstGeom>
        </p:spPr>
      </p:pic>
    </p:spTree>
    <p:extLst>
      <p:ext uri="{BB962C8B-B14F-4D97-AF65-F5344CB8AC3E}">
        <p14:creationId xmlns:p14="http://schemas.microsoft.com/office/powerpoint/2010/main" xmlns="" val="1978475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3" name="Picture 1"/>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29/10/2019</a:t>
            </a:fld>
            <a:endParaRPr lang="en-AU"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Asthma3.</a:t>
            </a:r>
          </a:p>
        </p:txBody>
      </p:sp>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10" name="Rectangle 7"/>
          <p:cNvSpPr>
            <a:spLocks/>
          </p:cNvSpPr>
          <p:nvPr userDrawn="1"/>
        </p:nvSpPr>
        <p:spPr bwMode="auto">
          <a:xfrm>
            <a:off x="304800" y="4970120"/>
            <a:ext cx="8813800"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200" dirty="0">
                <a:solidFill>
                  <a:srgbClr val="134679"/>
                </a:solidFill>
                <a:latin typeface="Arial" charset="0"/>
                <a:cs typeface="Arial" charset="0"/>
                <a:sym typeface="Arial" charset="0"/>
              </a:rPr>
              <a:t>GINA Global Strategy for Asthma Management </a:t>
            </a:r>
            <a:br>
              <a:rPr lang="en-US" altLang="en-US" sz="2200" dirty="0">
                <a:solidFill>
                  <a:srgbClr val="134679"/>
                </a:solidFill>
                <a:latin typeface="Arial" charset="0"/>
                <a:cs typeface="Arial" charset="0"/>
                <a:sym typeface="Arial" charset="0"/>
              </a:rPr>
            </a:br>
            <a:r>
              <a:rPr lang="en-US" altLang="en-US" sz="2200" dirty="0">
                <a:solidFill>
                  <a:srgbClr val="134679"/>
                </a:solidFill>
                <a:latin typeface="Arial" charset="0"/>
                <a:cs typeface="Arial" charset="0"/>
                <a:sym typeface="Arial" charset="0"/>
              </a:rPr>
              <a:t>and Prevention</a:t>
            </a:r>
          </a:p>
          <a:p>
            <a:pPr algn="ctr">
              <a:spcBef>
                <a:spcPts val="663"/>
              </a:spcBef>
            </a:pPr>
            <a:r>
              <a:rPr lang="en-US" altLang="en-US" sz="2200" dirty="0">
                <a:solidFill>
                  <a:srgbClr val="134679"/>
                </a:solidFill>
                <a:latin typeface="Arial" charset="0"/>
                <a:cs typeface="Arial" charset="0"/>
                <a:sym typeface="Arial" charset="0"/>
              </a:rPr>
              <a:t>GOLD Global Strategy for Diagnosis, </a:t>
            </a:r>
            <a:br>
              <a:rPr lang="en-US" altLang="en-US" sz="2200" dirty="0">
                <a:solidFill>
                  <a:srgbClr val="134679"/>
                </a:solidFill>
                <a:latin typeface="Arial" charset="0"/>
                <a:cs typeface="Arial" charset="0"/>
                <a:sym typeface="Arial" charset="0"/>
              </a:rPr>
            </a:br>
            <a:r>
              <a:rPr lang="en-US" altLang="en-US" sz="2200" dirty="0">
                <a:solidFill>
                  <a:srgbClr val="134679"/>
                </a:solidFill>
                <a:latin typeface="Arial" charset="0"/>
                <a:cs typeface="Arial" charset="0"/>
                <a:sym typeface="Arial" charset="0"/>
              </a:rPr>
              <a:t>Management and Prevention of COPD</a:t>
            </a:r>
          </a:p>
        </p:txBody>
      </p:sp>
      <p:pic>
        <p:nvPicPr>
          <p:cNvPr id="11" name="Picture 5"/>
          <p:cNvPicPr preferRelativeResize="0">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906605" y="3361008"/>
            <a:ext cx="1382316" cy="1419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pic>
        <p:nvPicPr>
          <p:cNvPr id="3" name="Picture 2"/>
          <p:cNvPicPr preferRelativeResize="0">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4897228" y="3466585"/>
            <a:ext cx="1238562" cy="1249681"/>
          </a:xfrm>
          <a:prstGeom prst="rect">
            <a:avLst/>
          </a:prstGeom>
        </p:spPr>
      </p:pic>
    </p:spTree>
    <p:extLst>
      <p:ext uri="{BB962C8B-B14F-4D97-AF65-F5344CB8AC3E}">
        <p14:creationId xmlns:p14="http://schemas.microsoft.com/office/powerpoint/2010/main" xmlns="" val="10751709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a:xfrm>
            <a:off x="1619672" y="274638"/>
            <a:ext cx="6192688" cy="1143000"/>
          </a:xfrm>
        </p:spPr>
        <p:txBody>
          <a:bodyPr/>
          <a:lstStyle/>
          <a:p>
            <a:r>
              <a:rPr lang="pt-PT" dirty="0"/>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Número do Diapositivo 5"/>
          <p:cNvSpPr>
            <a:spLocks noGrp="1"/>
          </p:cNvSpPr>
          <p:nvPr>
            <p:ph type="sldNum" sz="quarter" idx="12"/>
          </p:nvPr>
        </p:nvSpPr>
        <p:spPr/>
        <p:txBody>
          <a:bodyPr/>
          <a:lstStyle/>
          <a:p>
            <a:fld id="{17AC85B3-BB92-4040-8F52-E774985663BC}" type="slidenum">
              <a:rPr lang="pt-PT" smtClean="0"/>
              <a:pPr/>
              <a:t>‹#›</a:t>
            </a:fld>
            <a:endParaRPr lang="pt-PT"/>
          </a:p>
        </p:txBody>
      </p:sp>
      <p:sp>
        <p:nvSpPr>
          <p:cNvPr id="7" name="AutoShape 2" descr="Image result for wonca 2016"/>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29/10/2019</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pic>
        <p:nvPicPr>
          <p:cNvPr id="9" name="Picture 1"/>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960840" y="184799"/>
            <a:ext cx="968922" cy="994646"/>
          </a:xfrm>
          <a:prstGeom prst="rect">
            <a:avLst/>
          </a:prstGeom>
        </p:spPr>
      </p:pic>
      <p:pic>
        <p:nvPicPr>
          <p:cNvPr id="12" name="Picture 11"/>
          <p:cNvPicPr preferRelativeResize="0">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xmlns="" val="20282143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29/10/2019</a:t>
            </a:fld>
            <a:endParaRPr lang="en-AU">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960840" y="184799"/>
            <a:ext cx="968922" cy="994646"/>
          </a:xfrm>
          <a:prstGeom prst="rect">
            <a:avLst/>
          </a:prstGeom>
        </p:spPr>
      </p:pic>
      <p:pic>
        <p:nvPicPr>
          <p:cNvPr id="8" name="Picture 7"/>
          <p:cNvPicPr preferRelativeResize="0">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xmlns="" val="184275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04E9227-E274-4440-BA8E-C7106F132587}" type="datetime1">
              <a:rPr lang="en-AU" altLang="en-US">
                <a:solidFill>
                  <a:prstClr val="black"/>
                </a:solidFill>
              </a:rPr>
              <a:pPr/>
              <a:t>29/10/2019</a:t>
            </a:fld>
            <a:endParaRPr lang="en-AU" altLang="en-US">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1FF73E-AFE6-47C7-B9BC-46EA8BF16127}"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xmlns="" val="2043982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Asthma</a:t>
            </a:r>
          </a:p>
        </p:txBody>
      </p:sp>
      <p:pic>
        <p:nvPicPr>
          <p:cNvPr id="9" name="Picture 1"/>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13" name="Rectangle 7"/>
          <p:cNvSpPr>
            <a:spLocks/>
          </p:cNvSpPr>
          <p:nvPr userDrawn="1"/>
        </p:nvSpPr>
        <p:spPr bwMode="auto">
          <a:xfrm>
            <a:off x="179016" y="4218334"/>
            <a:ext cx="8813800"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500" dirty="0">
                <a:solidFill>
                  <a:srgbClr val="134679"/>
                </a:solidFill>
                <a:latin typeface="Arial" charset="0"/>
                <a:cs typeface="Arial" charset="0"/>
                <a:sym typeface="Arial" charset="0"/>
              </a:rPr>
              <a:t>GINA Global Strategy for Asthma </a:t>
            </a:r>
            <a:br>
              <a:rPr lang="en-US" altLang="en-US" sz="2500" dirty="0">
                <a:solidFill>
                  <a:srgbClr val="134679"/>
                </a:solidFill>
                <a:latin typeface="Arial" charset="0"/>
                <a:cs typeface="Arial" charset="0"/>
                <a:sym typeface="Arial" charset="0"/>
              </a:rPr>
            </a:br>
            <a:r>
              <a:rPr lang="en-US" altLang="en-US" sz="2500" dirty="0">
                <a:solidFill>
                  <a:srgbClr val="134679"/>
                </a:solidFill>
                <a:latin typeface="Arial" charset="0"/>
                <a:cs typeface="Arial" charset="0"/>
                <a:sym typeface="Arial" charset="0"/>
              </a:rPr>
              <a:t>Management and </a:t>
            </a:r>
            <a:r>
              <a:rPr lang="en-US" altLang="en-US" sz="2500">
                <a:solidFill>
                  <a:srgbClr val="134679"/>
                </a:solidFill>
                <a:latin typeface="Arial" charset="0"/>
                <a:cs typeface="Arial" charset="0"/>
                <a:sym typeface="Arial" charset="0"/>
              </a:rPr>
              <a:t>Prevention 2016</a:t>
            </a:r>
            <a:endParaRPr lang="en-US" altLang="en-US" sz="2500" dirty="0">
              <a:solidFill>
                <a:srgbClr val="134679"/>
              </a:solidFill>
              <a:latin typeface="Arial" charset="0"/>
              <a:cs typeface="Arial" charset="0"/>
              <a:sym typeface="Arial" charset="0"/>
            </a:endParaRPr>
          </a:p>
        </p:txBody>
      </p:sp>
      <p:pic>
        <p:nvPicPr>
          <p:cNvPr id="14" name="Picture 5"/>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753734" y="2409550"/>
            <a:ext cx="1706563"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3" name="TextBox 2"/>
          <p:cNvSpPr txBox="1"/>
          <p:nvPr userDrawn="1"/>
        </p:nvSpPr>
        <p:spPr>
          <a:xfrm>
            <a:off x="901148" y="5183534"/>
            <a:ext cx="7076661" cy="923330"/>
          </a:xfrm>
          <a:prstGeom prst="rect">
            <a:avLst/>
          </a:prstGeom>
          <a:noFill/>
        </p:spPr>
        <p:txBody>
          <a:bodyPr wrap="square" rtlCol="0">
            <a:spAutoFit/>
          </a:bodyPr>
          <a:lstStyle/>
          <a:p>
            <a:r>
              <a:rPr lang="en-US" dirty="0">
                <a:solidFill>
                  <a:srgbClr val="134679"/>
                </a:solidFill>
              </a:rPr>
              <a:t>This slide set is restricted for academic and educational purposes only.  Use of the slide set, or of individual slides, for commercial or promotional purposes requires approval from GINA. </a:t>
            </a:r>
            <a:endParaRPr lang="en-AU" dirty="0">
              <a:solidFill>
                <a:prstClr val="black"/>
              </a:solidFill>
            </a:endParaRPr>
          </a:p>
        </p:txBody>
      </p:sp>
    </p:spTree>
    <p:extLst>
      <p:ext uri="{BB962C8B-B14F-4D97-AF65-F5344CB8AC3E}">
        <p14:creationId xmlns:p14="http://schemas.microsoft.com/office/powerpoint/2010/main" xmlns="" val="35367845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extLst>
      <p:ext uri="{BB962C8B-B14F-4D97-AF65-F5344CB8AC3E}">
        <p14:creationId xmlns:p14="http://schemas.microsoft.com/office/powerpoint/2010/main" xmlns="" val="13568031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29/10/2019</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pic>
        <p:nvPicPr>
          <p:cNvPr id="9" name="Picture 1"/>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960840" y="184799"/>
            <a:ext cx="968922" cy="994646"/>
          </a:xfrm>
          <a:prstGeom prst="rect">
            <a:avLst/>
          </a:prstGeom>
        </p:spPr>
      </p:pic>
    </p:spTree>
    <p:extLst>
      <p:ext uri="{BB962C8B-B14F-4D97-AF65-F5344CB8AC3E}">
        <p14:creationId xmlns:p14="http://schemas.microsoft.com/office/powerpoint/2010/main" xmlns="" val="8925061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29/10/2019</a:t>
            </a:fld>
            <a:endParaRPr lang="en-AU">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960840" y="184799"/>
            <a:ext cx="968922" cy="994646"/>
          </a:xfrm>
          <a:prstGeom prst="rect">
            <a:avLst/>
          </a:prstGeom>
        </p:spPr>
      </p:pic>
    </p:spTree>
    <p:extLst>
      <p:ext uri="{BB962C8B-B14F-4D97-AF65-F5344CB8AC3E}">
        <p14:creationId xmlns:p14="http://schemas.microsoft.com/office/powerpoint/2010/main" xmlns="" val="35379981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3" name="Picture 1"/>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29/10/2019</a:t>
            </a:fld>
            <a:endParaRPr lang="en-AU"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Asthma3.</a:t>
            </a:r>
          </a:p>
        </p:txBody>
      </p:sp>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10" name="Rectangle 7"/>
          <p:cNvSpPr>
            <a:spLocks/>
          </p:cNvSpPr>
          <p:nvPr userDrawn="1"/>
        </p:nvSpPr>
        <p:spPr bwMode="auto">
          <a:xfrm>
            <a:off x="304800" y="4970120"/>
            <a:ext cx="8813800"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200" dirty="0">
                <a:solidFill>
                  <a:srgbClr val="134679"/>
                </a:solidFill>
                <a:latin typeface="Arial" charset="0"/>
                <a:cs typeface="Arial" charset="0"/>
                <a:sym typeface="Arial" charset="0"/>
              </a:rPr>
              <a:t>GINA Global Strategy for Asthma Management </a:t>
            </a:r>
            <a:br>
              <a:rPr lang="en-US" altLang="en-US" sz="2200" dirty="0">
                <a:solidFill>
                  <a:srgbClr val="134679"/>
                </a:solidFill>
                <a:latin typeface="Arial" charset="0"/>
                <a:cs typeface="Arial" charset="0"/>
                <a:sym typeface="Arial" charset="0"/>
              </a:rPr>
            </a:br>
            <a:r>
              <a:rPr lang="en-US" altLang="en-US" sz="2200" dirty="0">
                <a:solidFill>
                  <a:srgbClr val="134679"/>
                </a:solidFill>
                <a:latin typeface="Arial" charset="0"/>
                <a:cs typeface="Arial" charset="0"/>
                <a:sym typeface="Arial" charset="0"/>
              </a:rPr>
              <a:t>and Prevention</a:t>
            </a:r>
          </a:p>
          <a:p>
            <a:pPr algn="ctr">
              <a:spcBef>
                <a:spcPts val="663"/>
              </a:spcBef>
            </a:pPr>
            <a:r>
              <a:rPr lang="en-US" altLang="en-US" sz="2200" dirty="0">
                <a:solidFill>
                  <a:srgbClr val="134679"/>
                </a:solidFill>
                <a:latin typeface="Arial" charset="0"/>
                <a:cs typeface="Arial" charset="0"/>
                <a:sym typeface="Arial" charset="0"/>
              </a:rPr>
              <a:t>GOLD Global Strategy for Diagnosis, </a:t>
            </a:r>
            <a:br>
              <a:rPr lang="en-US" altLang="en-US" sz="2200" dirty="0">
                <a:solidFill>
                  <a:srgbClr val="134679"/>
                </a:solidFill>
                <a:latin typeface="Arial" charset="0"/>
                <a:cs typeface="Arial" charset="0"/>
                <a:sym typeface="Arial" charset="0"/>
              </a:rPr>
            </a:br>
            <a:r>
              <a:rPr lang="en-US" altLang="en-US" sz="2200" dirty="0">
                <a:solidFill>
                  <a:srgbClr val="134679"/>
                </a:solidFill>
                <a:latin typeface="Arial" charset="0"/>
                <a:cs typeface="Arial" charset="0"/>
                <a:sym typeface="Arial" charset="0"/>
              </a:rPr>
              <a:t>Management and Prevention of COPD</a:t>
            </a:r>
          </a:p>
        </p:txBody>
      </p:sp>
      <p:pic>
        <p:nvPicPr>
          <p:cNvPr id="11" name="Picture 5"/>
          <p:cNvPicPr preferRelativeResize="0">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906605" y="3361008"/>
            <a:ext cx="1382316" cy="1419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pic>
        <p:nvPicPr>
          <p:cNvPr id="3" name="Picture 2"/>
          <p:cNvPicPr preferRelativeResize="0">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4897228" y="3466585"/>
            <a:ext cx="1238562" cy="1249681"/>
          </a:xfrm>
          <a:prstGeom prst="rect">
            <a:avLst/>
          </a:prstGeom>
        </p:spPr>
      </p:pic>
    </p:spTree>
    <p:extLst>
      <p:ext uri="{BB962C8B-B14F-4D97-AF65-F5344CB8AC3E}">
        <p14:creationId xmlns:p14="http://schemas.microsoft.com/office/powerpoint/2010/main" xmlns="" val="41420088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29/10/2019</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pic>
        <p:nvPicPr>
          <p:cNvPr id="9" name="Picture 1"/>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960840" y="184799"/>
            <a:ext cx="968922" cy="994646"/>
          </a:xfrm>
          <a:prstGeom prst="rect">
            <a:avLst/>
          </a:prstGeom>
        </p:spPr>
      </p:pic>
      <p:pic>
        <p:nvPicPr>
          <p:cNvPr id="12" name="Picture 11"/>
          <p:cNvPicPr preferRelativeResize="0">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xmlns="" val="31951504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29/10/2019</a:t>
            </a:fld>
            <a:endParaRPr lang="en-AU">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960840" y="184799"/>
            <a:ext cx="968922" cy="994646"/>
          </a:xfrm>
          <a:prstGeom prst="rect">
            <a:avLst/>
          </a:prstGeom>
        </p:spPr>
      </p:pic>
      <p:pic>
        <p:nvPicPr>
          <p:cNvPr id="8" name="Picture 7"/>
          <p:cNvPicPr preferRelativeResize="0">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xmlns="" val="1450872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4" name="Marcador de Posição da Data 3"/>
          <p:cNvSpPr>
            <a:spLocks noGrp="1"/>
          </p:cNvSpPr>
          <p:nvPr>
            <p:ph type="dt" sz="half" idx="10"/>
          </p:nvPr>
        </p:nvSpPr>
        <p:spPr/>
        <p:txBody>
          <a:bodyPr/>
          <a:lstStyle/>
          <a:p>
            <a:fld id="{1C270875-E729-438F-AD64-DA10B3256A5A}" type="datetimeFigureOut">
              <a:rPr lang="pt-PT" smtClean="0"/>
              <a:pPr/>
              <a:t>29-10-2019</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17AC85B3-BB92-4040-8F52-E774985663BC}" type="slidenum">
              <a:rPr lang="pt-PT" smtClean="0"/>
              <a:pPr/>
              <a:t>‹#›</a:t>
            </a:fld>
            <a:endParaRPr lang="pt-PT"/>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04E9227-E274-4440-BA8E-C7106F132587}" type="datetime1">
              <a:rPr lang="en-AU" altLang="en-US">
                <a:solidFill>
                  <a:prstClr val="black"/>
                </a:solidFill>
              </a:rPr>
              <a:pPr/>
              <a:t>29/10/2019</a:t>
            </a:fld>
            <a:endParaRPr lang="en-AU" altLang="en-US">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1FF73E-AFE6-47C7-B9BC-46EA8BF16127}"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xmlns="" val="2299592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200" b="1">
                <a:solidFill>
                  <a:srgbClr val="134679"/>
                </a:solidFill>
              </a:rPr>
              <a:t>© Global Initiative for Asthma</a:t>
            </a:r>
          </a:p>
        </p:txBody>
      </p:sp>
      <p:pic>
        <p:nvPicPr>
          <p:cNvPr id="4" name="Picture 1"/>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7"/>
          <p:cNvSpPr>
            <a:spLocks/>
          </p:cNvSpPr>
          <p:nvPr userDrawn="1"/>
        </p:nvSpPr>
        <p:spPr bwMode="auto">
          <a:xfrm>
            <a:off x="179388" y="4217988"/>
            <a:ext cx="8813800"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663"/>
              </a:spcBef>
              <a:spcAft>
                <a:spcPct val="0"/>
              </a:spcAft>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Prevention 2014</a:t>
            </a:r>
          </a:p>
        </p:txBody>
      </p:sp>
      <p:pic>
        <p:nvPicPr>
          <p:cNvPr id="6" name="Picture 4"/>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754438" y="2409825"/>
            <a:ext cx="1706562"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userDrawn="1"/>
        </p:nvSpPr>
        <p:spPr>
          <a:xfrm>
            <a:off x="901700" y="5183188"/>
            <a:ext cx="7075488" cy="923925"/>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r>
              <a:rPr lang="en-US" sz="1800">
                <a:solidFill>
                  <a:srgbClr val="134679"/>
                </a:solidFill>
              </a:rPr>
              <a:t>This slide set is restricted for academic and educational purposes only.  Use of the slide set, or of individual slides, for commercial or promotional purposes requires approval from GINA. </a:t>
            </a:r>
            <a:endParaRPr lang="en-AU" sz="1800">
              <a:solidFill>
                <a:prstClr val="black"/>
              </a:solidFill>
            </a:endParaRP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xmlns="" val="970366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806888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5" name="Picture 1"/>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61F7D60A-51E0-4990-A6B5-8659FAD1E77E}" type="datetime1">
              <a:rPr lang="en-AU" altLang="en-US">
                <a:solidFill>
                  <a:prstClr val="black"/>
                </a:solidFill>
                <a:ea typeface="ＭＳ Ｐゴシック" pitchFamily="34" charset="-128"/>
              </a:rPr>
              <a:pPr fontAlgn="base">
                <a:spcBef>
                  <a:spcPct val="0"/>
                </a:spcBef>
                <a:spcAft>
                  <a:spcPct val="0"/>
                </a:spcAft>
              </a:pPr>
              <a:t>29/10/2019</a:t>
            </a:fld>
            <a:endParaRPr lang="en-AU" altLang="en-US">
              <a:solidFill>
                <a:prstClr val="black"/>
              </a:solidFill>
              <a:ea typeface="ＭＳ Ｐゴシック" pitchFamily="34" charset="-128"/>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EB315E0C-EB2C-4DDA-98FC-2CA8A7C086EE}"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xmlns="" val="41979179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pic>
        <p:nvPicPr>
          <p:cNvPr id="6" name="Picture 4"/>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E026B130-49EB-452D-BB73-CAD25FE53402}" type="datetime1">
              <a:rPr lang="en-AU" altLang="en-US">
                <a:solidFill>
                  <a:prstClr val="black"/>
                </a:solidFill>
                <a:ea typeface="ＭＳ Ｐゴシック" pitchFamily="34" charset="-128"/>
              </a:rPr>
              <a:pPr fontAlgn="base">
                <a:spcBef>
                  <a:spcPct val="0"/>
                </a:spcBef>
                <a:spcAft>
                  <a:spcPct val="0"/>
                </a:spcAft>
              </a:pPr>
              <a:t>29/10/2019</a:t>
            </a:fld>
            <a:endParaRPr lang="en-AU" altLang="en-US">
              <a:solidFill>
                <a:prstClr val="black"/>
              </a:solidFill>
              <a:ea typeface="ＭＳ Ｐゴシック" pitchFamily="34" charset="-128"/>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67E667D4-D90F-4601-A628-28D7B0590E1E}"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xmlns="" val="31563320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4C834639-7F67-43A3-A266-330C94FF1B03}" type="datetime1">
              <a:rPr lang="en-AU" altLang="en-US">
                <a:solidFill>
                  <a:prstClr val="black"/>
                </a:solidFill>
                <a:ea typeface="ＭＳ Ｐゴシック" pitchFamily="34" charset="-128"/>
              </a:rPr>
              <a:pPr fontAlgn="base">
                <a:spcBef>
                  <a:spcPct val="0"/>
                </a:spcBef>
                <a:spcAft>
                  <a:spcPct val="0"/>
                </a:spcAft>
              </a:pPr>
              <a:t>29/10/2019</a:t>
            </a:fld>
            <a:endParaRPr lang="en-AU" altLang="en-US">
              <a:solidFill>
                <a:prstClr val="black"/>
              </a:solidFill>
              <a:ea typeface="ＭＳ Ｐゴシック" pitchFamily="34" charset="-128"/>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2B327612-2A87-402A-92F8-F921DC130266}"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xmlns="" val="64331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1"/>
          <p:cNvSpPr txBox="1">
            <a:spLocks noChangeArrowheads="1"/>
          </p:cNvSpPr>
          <p:nvPr userDrawn="1"/>
        </p:nvSpPr>
        <p:spPr bwMode="auto">
          <a:xfrm>
            <a:off x="1524000" y="6573838"/>
            <a:ext cx="6096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200" b="1">
                <a:solidFill>
                  <a:srgbClr val="134679"/>
                </a:solidFill>
              </a:rPr>
              <a:t>© Global Initiative for Asthma3.</a:t>
            </a:r>
          </a:p>
        </p:txBody>
      </p:sp>
      <p:sp>
        <p:nvSpPr>
          <p:cNvPr id="5" name="Rectangle 7"/>
          <p:cNvSpPr>
            <a:spLocks/>
          </p:cNvSpPr>
          <p:nvPr userDrawn="1"/>
        </p:nvSpPr>
        <p:spPr bwMode="auto">
          <a:xfrm>
            <a:off x="304800" y="4745038"/>
            <a:ext cx="8813800"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663"/>
              </a:spcBef>
              <a:spcAft>
                <a:spcPct val="0"/>
              </a:spcAft>
            </a:pPr>
            <a:r>
              <a:rPr lang="en-US" altLang="en-US" sz="2200">
                <a:solidFill>
                  <a:srgbClr val="134679"/>
                </a:solidFill>
                <a:cs typeface="Arial" pitchFamily="34" charset="0"/>
                <a:sym typeface="Arial" pitchFamily="34" charset="0"/>
              </a:rPr>
              <a:t>GINA Global Strategy for Asthma Management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and Prevention</a:t>
            </a:r>
          </a:p>
          <a:p>
            <a:pPr algn="ctr" eaLnBrk="1" fontAlgn="base" hangingPunct="1">
              <a:spcBef>
                <a:spcPts val="663"/>
              </a:spcBef>
              <a:spcAft>
                <a:spcPct val="0"/>
              </a:spcAft>
            </a:pPr>
            <a:r>
              <a:rPr lang="en-US" altLang="en-US" sz="2200">
                <a:solidFill>
                  <a:srgbClr val="134679"/>
                </a:solidFill>
                <a:cs typeface="Arial" pitchFamily="34" charset="0"/>
                <a:sym typeface="Arial" pitchFamily="34" charset="0"/>
              </a:rPr>
              <a:t>GOLD Global Strategy for Diagnosis,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Management and Prevention of COPD</a:t>
            </a:r>
          </a:p>
        </p:txBody>
      </p:sp>
      <p:pic>
        <p:nvPicPr>
          <p:cNvPr id="6" name="Picture 4"/>
          <p:cNvPicPr preferRelativeResize="0">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906713" y="3135313"/>
            <a:ext cx="1382712"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897438" y="3241675"/>
            <a:ext cx="1238250" cy="124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EE35F6FE-BF6C-433E-AFEC-5D9AAD571D10}" type="datetime1">
              <a:rPr lang="en-AU" altLang="en-US">
                <a:solidFill>
                  <a:prstClr val="black"/>
                </a:solidFill>
                <a:ea typeface="ＭＳ Ｐゴシック" pitchFamily="34" charset="-128"/>
              </a:rPr>
              <a:pPr fontAlgn="base">
                <a:spcBef>
                  <a:spcPct val="0"/>
                </a:spcBef>
                <a:spcAft>
                  <a:spcPct val="0"/>
                </a:spcAft>
              </a:pPr>
              <a:t>29/10/2019</a:t>
            </a:fld>
            <a:endParaRPr lang="en-AU" altLang="en-US">
              <a:solidFill>
                <a:prstClr val="black"/>
              </a:solidFill>
              <a:ea typeface="ＭＳ Ｐゴシック" pitchFamily="34" charset="-128"/>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CB513D21-B91C-47D1-90F4-01C76B551078}"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xmlns="" val="480912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pic>
        <p:nvPicPr>
          <p:cNvPr id="6" name="Picture 4"/>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E25CCC4E-7E41-4DD4-BF17-89D91825FE74}" type="datetime1">
              <a:rPr lang="en-AU" altLang="en-US">
                <a:solidFill>
                  <a:prstClr val="black"/>
                </a:solidFill>
                <a:ea typeface="ＭＳ Ｐゴシック" pitchFamily="34" charset="-128"/>
              </a:rPr>
              <a:pPr fontAlgn="base">
                <a:spcBef>
                  <a:spcPct val="0"/>
                </a:spcBef>
                <a:spcAft>
                  <a:spcPct val="0"/>
                </a:spcAft>
              </a:pPr>
              <a:t>29/10/2019</a:t>
            </a:fld>
            <a:endParaRPr lang="en-AU" altLang="en-US">
              <a:solidFill>
                <a:prstClr val="black"/>
              </a:solidFill>
              <a:ea typeface="ＭＳ Ｐゴシック" pitchFamily="34" charset="-128"/>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82763ECB-C8E5-4087-B28E-C7129E928741}"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xmlns="" val="17922351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preferRelativeResize="0">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D2D68108-2496-4DEF-BF83-3B4C197227EA}" type="datetime1">
              <a:rPr lang="en-AU" altLang="en-US">
                <a:solidFill>
                  <a:prstClr val="black"/>
                </a:solidFill>
                <a:ea typeface="ＭＳ Ｐゴシック" pitchFamily="34" charset="-128"/>
              </a:rPr>
              <a:pPr fontAlgn="base">
                <a:spcBef>
                  <a:spcPct val="0"/>
                </a:spcBef>
                <a:spcAft>
                  <a:spcPct val="0"/>
                </a:spcAft>
              </a:pPr>
              <a:t>29/10/2019</a:t>
            </a:fld>
            <a:endParaRPr lang="en-AU" altLang="en-US">
              <a:solidFill>
                <a:prstClr val="black"/>
              </a:solidFill>
              <a:ea typeface="ＭＳ Ｐゴシック" pitchFamily="34" charset="-128"/>
            </a:endParaRPr>
          </a:p>
        </p:txBody>
      </p:sp>
      <p:sp>
        <p:nvSpPr>
          <p:cNvPr id="7"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8"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5012DEE2-34B3-422B-9C0B-0F61D192C849}"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xmlns="" val="11587260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104E9227-E274-4440-BA8E-C7106F132587}" type="datetime1">
              <a:rPr lang="en-AU" altLang="en-US">
                <a:solidFill>
                  <a:prstClr val="black"/>
                </a:solidFill>
                <a:ea typeface="ＭＳ Ｐゴシック" pitchFamily="34" charset="-128"/>
              </a:rPr>
              <a:pPr fontAlgn="base">
                <a:spcBef>
                  <a:spcPct val="0"/>
                </a:spcBef>
                <a:spcAft>
                  <a:spcPct val="0"/>
                </a:spcAft>
              </a:pPr>
              <a:t>29/10/2019</a:t>
            </a:fld>
            <a:endParaRPr lang="en-AU" altLang="en-US">
              <a:solidFill>
                <a:prstClr val="black"/>
              </a:solidFill>
              <a:ea typeface="ＭＳ Ｐゴシック" pitchFamily="34" charset="-128"/>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B51FF73E-AFE6-47C7-B9BC-46EA8BF16127}"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xmlns="" val="37920884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údo Duplo">
    <p:spTree>
      <p:nvGrpSpPr>
        <p:cNvPr id="1" name=""/>
        <p:cNvGrpSpPr/>
        <p:nvPr/>
      </p:nvGrpSpPr>
      <p:grpSpPr>
        <a:xfrm>
          <a:off x="0" y="0"/>
          <a:ext cx="0" cy="0"/>
          <a:chOff x="0" y="0"/>
          <a:chExt cx="0" cy="0"/>
        </a:xfrm>
      </p:grpSpPr>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o Número do Diapositivo 6"/>
          <p:cNvSpPr>
            <a:spLocks noGrp="1"/>
          </p:cNvSpPr>
          <p:nvPr>
            <p:ph type="sldNum" sz="quarter" idx="12"/>
          </p:nvPr>
        </p:nvSpPr>
        <p:spPr/>
        <p:txBody>
          <a:bodyPr/>
          <a:lstStyle/>
          <a:p>
            <a:fld id="{17AC85B3-BB92-4040-8F52-E774985663BC}" type="slidenum">
              <a:rPr lang="pt-PT" smtClean="0"/>
              <a:pPr/>
              <a:t>‹#›</a:t>
            </a:fld>
            <a:endParaRPr lang="pt-PT"/>
          </a:p>
        </p:txBody>
      </p:sp>
      <p:sp>
        <p:nvSpPr>
          <p:cNvPr id="11" name="Título 1"/>
          <p:cNvSpPr>
            <a:spLocks noGrp="1"/>
          </p:cNvSpPr>
          <p:nvPr>
            <p:ph type="title"/>
          </p:nvPr>
        </p:nvSpPr>
        <p:spPr>
          <a:xfrm>
            <a:off x="1619672" y="274638"/>
            <a:ext cx="6192688" cy="1143000"/>
          </a:xfrm>
        </p:spPr>
        <p:txBody>
          <a:bodyPr/>
          <a:lstStyle/>
          <a:p>
            <a:r>
              <a:rPr lang="pt-PT" dirty="0"/>
              <a:t>Clique para editar o estilo</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12867925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xmlns="" val="36753680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a:t>Clique para editar o estilo</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Faça clique para editar o estilo</a:t>
            </a:r>
          </a:p>
        </p:txBody>
      </p:sp>
      <p:sp>
        <p:nvSpPr>
          <p:cNvPr id="4" name="Marcador de Posição da Data 3"/>
          <p:cNvSpPr>
            <a:spLocks noGrp="1"/>
          </p:cNvSpPr>
          <p:nvPr>
            <p:ph type="dt" sz="half" idx="10"/>
          </p:nvPr>
        </p:nvSpPr>
        <p:spPr/>
        <p:txBody>
          <a:bodyPr/>
          <a:lstStyle/>
          <a:p>
            <a:fld id="{1C270875-E729-438F-AD64-DA10B3256A5A}" type="datetimeFigureOut">
              <a:rPr lang="pt-PT" smtClean="0">
                <a:solidFill>
                  <a:prstClr val="black">
                    <a:tint val="75000"/>
                  </a:prstClr>
                </a:solidFill>
              </a:rPr>
              <a:pPr/>
              <a:t>29-10-2019</a:t>
            </a:fld>
            <a:endParaRPr lang="pt-PT">
              <a:solidFill>
                <a:prstClr val="black">
                  <a:tint val="75000"/>
                </a:prstClr>
              </a:solidFill>
            </a:endParaRPr>
          </a:p>
        </p:txBody>
      </p:sp>
      <p:sp>
        <p:nvSpPr>
          <p:cNvPr id="5" name="Marcador de Posição do Rodapé 4"/>
          <p:cNvSpPr>
            <a:spLocks noGrp="1"/>
          </p:cNvSpPr>
          <p:nvPr>
            <p:ph type="ftr" sz="quarter" idx="11"/>
          </p:nvPr>
        </p:nvSpPr>
        <p:spPr/>
        <p:txBody>
          <a:bodyPr/>
          <a:lstStyle/>
          <a:p>
            <a:endParaRPr lang="pt-PT">
              <a:solidFill>
                <a:prstClr val="black">
                  <a:tint val="75000"/>
                </a:prstClr>
              </a:solidFill>
            </a:endParaRPr>
          </a:p>
        </p:txBody>
      </p:sp>
      <p:sp>
        <p:nvSpPr>
          <p:cNvPr id="6" name="Marcador de Posição do Número do Diapositivo 5"/>
          <p:cNvSpPr>
            <a:spLocks noGrp="1"/>
          </p:cNvSpPr>
          <p:nvPr>
            <p:ph type="sldNum" sz="quarter" idx="12"/>
          </p:nvPr>
        </p:nvSpPr>
        <p:spPr/>
        <p:txBody>
          <a:bodyPr/>
          <a:lstStyle/>
          <a:p>
            <a:fld id="{17AC85B3-BB92-4040-8F52-E774985663BC}" type="slidenum">
              <a:rPr lang="pt-PT" smtClean="0">
                <a:solidFill>
                  <a:prstClr val="black">
                    <a:tint val="75000"/>
                  </a:prstClr>
                </a:solidFill>
              </a:rPr>
              <a:pPr/>
              <a:t>‹#›</a:t>
            </a:fld>
            <a:endParaRPr lang="pt-PT">
              <a:solidFill>
                <a:prstClr val="black">
                  <a:tint val="75000"/>
                </a:prstClr>
              </a:solidFill>
            </a:endParaRPr>
          </a:p>
        </p:txBody>
      </p:sp>
      <p:pic>
        <p:nvPicPr>
          <p:cNvPr id="9" name="Picture 3" descr="C:\Users\Jaime Sousa\Documents\Documentos\IPCRG\IPCRG Logo.tif"/>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596336" y="299142"/>
            <a:ext cx="1361934" cy="959991"/>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http://www.globalfamilydoctor.com/site/DefaultSite/filesystem/images/eventImages/rio%20logo%20thumb.jp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155249"/>
            <a:ext cx="1656184" cy="13819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077212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a:xfrm>
            <a:off x="1619672" y="274638"/>
            <a:ext cx="6192688" cy="1143000"/>
          </a:xfrm>
        </p:spPr>
        <p:txBody>
          <a:bodyPr/>
          <a:lstStyle/>
          <a:p>
            <a:r>
              <a:rPr lang="pt-PT" dirty="0"/>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Número do Diapositivo 5"/>
          <p:cNvSpPr>
            <a:spLocks noGrp="1"/>
          </p:cNvSpPr>
          <p:nvPr>
            <p:ph type="sldNum" sz="quarter" idx="12"/>
          </p:nvPr>
        </p:nvSpPr>
        <p:spPr/>
        <p:txBody>
          <a:bodyPr/>
          <a:lstStyle/>
          <a:p>
            <a:fld id="{17AC85B3-BB92-4040-8F52-E774985663BC}" type="slidenum">
              <a:rPr lang="pt-PT" smtClean="0">
                <a:solidFill>
                  <a:prstClr val="black">
                    <a:tint val="75000"/>
                  </a:prstClr>
                </a:solidFill>
              </a:rPr>
              <a:pPr/>
              <a:t>‹#›</a:t>
            </a:fld>
            <a:endParaRPr lang="pt-PT">
              <a:solidFill>
                <a:prstClr val="black">
                  <a:tint val="75000"/>
                </a:prstClr>
              </a:solidFill>
            </a:endParaRPr>
          </a:p>
        </p:txBody>
      </p:sp>
      <p:sp>
        <p:nvSpPr>
          <p:cNvPr id="7" name="AutoShape 2" descr="Image result for wonca 2016"/>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solidFill>
                <a:prstClr val="black"/>
              </a:solidFill>
            </a:endParaRPr>
          </a:p>
        </p:txBody>
      </p:sp>
    </p:spTree>
    <p:extLst>
      <p:ext uri="{BB962C8B-B14F-4D97-AF65-F5344CB8AC3E}">
        <p14:creationId xmlns:p14="http://schemas.microsoft.com/office/powerpoint/2010/main" xmlns="" val="30496296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4" name="Marcador de Posição da Data 3"/>
          <p:cNvSpPr>
            <a:spLocks noGrp="1"/>
          </p:cNvSpPr>
          <p:nvPr>
            <p:ph type="dt" sz="half" idx="10"/>
          </p:nvPr>
        </p:nvSpPr>
        <p:spPr/>
        <p:txBody>
          <a:bodyPr/>
          <a:lstStyle/>
          <a:p>
            <a:fld id="{1C270875-E729-438F-AD64-DA10B3256A5A}" type="datetimeFigureOut">
              <a:rPr lang="pt-PT" smtClean="0">
                <a:solidFill>
                  <a:prstClr val="black">
                    <a:tint val="75000"/>
                  </a:prstClr>
                </a:solidFill>
              </a:rPr>
              <a:pPr/>
              <a:t>29-10-2019</a:t>
            </a:fld>
            <a:endParaRPr lang="pt-PT">
              <a:solidFill>
                <a:prstClr val="black">
                  <a:tint val="75000"/>
                </a:prstClr>
              </a:solidFill>
            </a:endParaRPr>
          </a:p>
        </p:txBody>
      </p:sp>
      <p:sp>
        <p:nvSpPr>
          <p:cNvPr id="5" name="Marcador de Posição do Rodapé 4"/>
          <p:cNvSpPr>
            <a:spLocks noGrp="1"/>
          </p:cNvSpPr>
          <p:nvPr>
            <p:ph type="ftr" sz="quarter" idx="11"/>
          </p:nvPr>
        </p:nvSpPr>
        <p:spPr/>
        <p:txBody>
          <a:bodyPr/>
          <a:lstStyle/>
          <a:p>
            <a:endParaRPr lang="pt-PT">
              <a:solidFill>
                <a:prstClr val="black">
                  <a:tint val="75000"/>
                </a:prstClr>
              </a:solidFill>
            </a:endParaRPr>
          </a:p>
        </p:txBody>
      </p:sp>
      <p:sp>
        <p:nvSpPr>
          <p:cNvPr id="6" name="Marcador de Posição do Número do Diapositivo 5"/>
          <p:cNvSpPr>
            <a:spLocks noGrp="1"/>
          </p:cNvSpPr>
          <p:nvPr>
            <p:ph type="sldNum" sz="quarter" idx="12"/>
          </p:nvPr>
        </p:nvSpPr>
        <p:spPr/>
        <p:txBody>
          <a:bodyPr/>
          <a:lstStyle/>
          <a:p>
            <a:fld id="{17AC85B3-BB92-4040-8F52-E774985663BC}" type="slidenum">
              <a:rPr lang="pt-PT" smtClean="0">
                <a:solidFill>
                  <a:prstClr val="black">
                    <a:tint val="75000"/>
                  </a:prstClr>
                </a:solidFill>
              </a:rPr>
              <a:pPr/>
              <a:t>‹#›</a:t>
            </a:fld>
            <a:endParaRPr lang="pt-PT">
              <a:solidFill>
                <a:prstClr val="black">
                  <a:tint val="75000"/>
                </a:prstClr>
              </a:solidFill>
            </a:endParaRPr>
          </a:p>
        </p:txBody>
      </p:sp>
    </p:spTree>
    <p:extLst>
      <p:ext uri="{BB962C8B-B14F-4D97-AF65-F5344CB8AC3E}">
        <p14:creationId xmlns:p14="http://schemas.microsoft.com/office/powerpoint/2010/main" xmlns="" val="32426826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údo Duplo">
    <p:spTree>
      <p:nvGrpSpPr>
        <p:cNvPr id="1" name=""/>
        <p:cNvGrpSpPr/>
        <p:nvPr/>
      </p:nvGrpSpPr>
      <p:grpSpPr>
        <a:xfrm>
          <a:off x="0" y="0"/>
          <a:ext cx="0" cy="0"/>
          <a:chOff x="0" y="0"/>
          <a:chExt cx="0" cy="0"/>
        </a:xfrm>
      </p:grpSpPr>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o Número do Diapositivo 6"/>
          <p:cNvSpPr>
            <a:spLocks noGrp="1"/>
          </p:cNvSpPr>
          <p:nvPr>
            <p:ph type="sldNum" sz="quarter" idx="12"/>
          </p:nvPr>
        </p:nvSpPr>
        <p:spPr/>
        <p:txBody>
          <a:bodyPr/>
          <a:lstStyle/>
          <a:p>
            <a:fld id="{17AC85B3-BB92-4040-8F52-E774985663BC}" type="slidenum">
              <a:rPr lang="pt-PT" smtClean="0">
                <a:solidFill>
                  <a:prstClr val="black">
                    <a:tint val="75000"/>
                  </a:prstClr>
                </a:solidFill>
              </a:rPr>
              <a:pPr/>
              <a:t>‹#›</a:t>
            </a:fld>
            <a:endParaRPr lang="pt-PT">
              <a:solidFill>
                <a:prstClr val="black">
                  <a:tint val="75000"/>
                </a:prstClr>
              </a:solidFill>
            </a:endParaRPr>
          </a:p>
        </p:txBody>
      </p:sp>
      <p:sp>
        <p:nvSpPr>
          <p:cNvPr id="11" name="Título 1"/>
          <p:cNvSpPr>
            <a:spLocks noGrp="1"/>
          </p:cNvSpPr>
          <p:nvPr>
            <p:ph type="title"/>
          </p:nvPr>
        </p:nvSpPr>
        <p:spPr>
          <a:xfrm>
            <a:off x="1619672" y="274638"/>
            <a:ext cx="6192688" cy="1143000"/>
          </a:xfrm>
        </p:spPr>
        <p:txBody>
          <a:bodyPr/>
          <a:lstStyle/>
          <a:p>
            <a:r>
              <a:rPr lang="pt-PT" dirty="0"/>
              <a:t>Clique para editar o estilo</a:t>
            </a:r>
          </a:p>
        </p:txBody>
      </p:sp>
      <p:pic>
        <p:nvPicPr>
          <p:cNvPr id="13" name="Picture 3" descr="C:\Users\Jaime Sousa\Documents\Documentos\IPCRG\IPCRG Logo.tif"/>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959684" y="299143"/>
            <a:ext cx="998585" cy="70387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ttp://www.globalfamilydoctor.com/site/DefaultSite/filesystem/images/eventImages/rio%20logo%20thumb.jp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155250"/>
            <a:ext cx="936104" cy="7810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4060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a:t>Clique para editar o estilo</a:t>
            </a:r>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1C270875-E729-438F-AD64-DA10B3256A5A}" type="datetimeFigureOut">
              <a:rPr lang="pt-PT" smtClean="0">
                <a:solidFill>
                  <a:prstClr val="black">
                    <a:tint val="75000"/>
                  </a:prstClr>
                </a:solidFill>
              </a:rPr>
              <a:pPr/>
              <a:t>29-10-2019</a:t>
            </a:fld>
            <a:endParaRPr lang="pt-PT">
              <a:solidFill>
                <a:prstClr val="black">
                  <a:tint val="75000"/>
                </a:prstClr>
              </a:solidFill>
            </a:endParaRPr>
          </a:p>
        </p:txBody>
      </p:sp>
      <p:sp>
        <p:nvSpPr>
          <p:cNvPr id="8" name="Marcador de Posição do Rodapé 7"/>
          <p:cNvSpPr>
            <a:spLocks noGrp="1"/>
          </p:cNvSpPr>
          <p:nvPr>
            <p:ph type="ftr" sz="quarter" idx="11"/>
          </p:nvPr>
        </p:nvSpPr>
        <p:spPr/>
        <p:txBody>
          <a:bodyPr/>
          <a:lstStyle/>
          <a:p>
            <a:endParaRPr lang="pt-PT">
              <a:solidFill>
                <a:prstClr val="black">
                  <a:tint val="75000"/>
                </a:prstClr>
              </a:solidFill>
            </a:endParaRPr>
          </a:p>
        </p:txBody>
      </p:sp>
      <p:sp>
        <p:nvSpPr>
          <p:cNvPr id="9" name="Marcador de Posição do Número do Diapositivo 8"/>
          <p:cNvSpPr>
            <a:spLocks noGrp="1"/>
          </p:cNvSpPr>
          <p:nvPr>
            <p:ph type="sldNum" sz="quarter" idx="12"/>
          </p:nvPr>
        </p:nvSpPr>
        <p:spPr/>
        <p:txBody>
          <a:bodyPr/>
          <a:lstStyle/>
          <a:p>
            <a:fld id="{17AC85B3-BB92-4040-8F52-E774985663BC}" type="slidenum">
              <a:rPr lang="pt-PT" smtClean="0">
                <a:solidFill>
                  <a:prstClr val="black">
                    <a:tint val="75000"/>
                  </a:prstClr>
                </a:solidFill>
              </a:rPr>
              <a:pPr/>
              <a:t>‹#›</a:t>
            </a:fld>
            <a:endParaRPr lang="pt-PT">
              <a:solidFill>
                <a:prstClr val="black">
                  <a:tint val="75000"/>
                </a:prstClr>
              </a:solidFill>
            </a:endParaRPr>
          </a:p>
        </p:txBody>
      </p:sp>
    </p:spTree>
    <p:extLst>
      <p:ext uri="{BB962C8B-B14F-4D97-AF65-F5344CB8AC3E}">
        <p14:creationId xmlns:p14="http://schemas.microsoft.com/office/powerpoint/2010/main" xmlns="" val="9724601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ó título">
    <p:spTree>
      <p:nvGrpSpPr>
        <p:cNvPr id="1" name=""/>
        <p:cNvGrpSpPr/>
        <p:nvPr/>
      </p:nvGrpSpPr>
      <p:grpSpPr>
        <a:xfrm>
          <a:off x="0" y="0"/>
          <a:ext cx="0" cy="0"/>
          <a:chOff x="0" y="0"/>
          <a:chExt cx="0" cy="0"/>
        </a:xfrm>
      </p:grpSpPr>
      <p:sp>
        <p:nvSpPr>
          <p:cNvPr id="5" name="Marcador de Posição do Número do Diapositivo 4"/>
          <p:cNvSpPr>
            <a:spLocks noGrp="1"/>
          </p:cNvSpPr>
          <p:nvPr>
            <p:ph type="sldNum" sz="quarter" idx="12"/>
          </p:nvPr>
        </p:nvSpPr>
        <p:spPr/>
        <p:txBody>
          <a:bodyPr/>
          <a:lstStyle/>
          <a:p>
            <a:fld id="{17AC85B3-BB92-4040-8F52-E774985663BC}" type="slidenum">
              <a:rPr lang="pt-PT" smtClean="0">
                <a:solidFill>
                  <a:prstClr val="black">
                    <a:tint val="75000"/>
                  </a:prstClr>
                </a:solidFill>
              </a:rPr>
              <a:pPr/>
              <a:t>‹#›</a:t>
            </a:fld>
            <a:endParaRPr lang="pt-PT">
              <a:solidFill>
                <a:prstClr val="black">
                  <a:tint val="75000"/>
                </a:prstClr>
              </a:solidFill>
            </a:endParaRPr>
          </a:p>
        </p:txBody>
      </p:sp>
      <p:sp>
        <p:nvSpPr>
          <p:cNvPr id="6" name="Título 1"/>
          <p:cNvSpPr>
            <a:spLocks noGrp="1"/>
          </p:cNvSpPr>
          <p:nvPr>
            <p:ph type="title"/>
          </p:nvPr>
        </p:nvSpPr>
        <p:spPr>
          <a:xfrm>
            <a:off x="1979712" y="274638"/>
            <a:ext cx="5472608" cy="1143000"/>
          </a:xfrm>
        </p:spPr>
        <p:txBody>
          <a:bodyPr/>
          <a:lstStyle/>
          <a:p>
            <a:r>
              <a:rPr lang="pt-PT" dirty="0"/>
              <a:t>Clique para editar o estilo</a:t>
            </a:r>
          </a:p>
        </p:txBody>
      </p:sp>
    </p:spTree>
    <p:extLst>
      <p:ext uri="{BB962C8B-B14F-4D97-AF65-F5344CB8AC3E}">
        <p14:creationId xmlns:p14="http://schemas.microsoft.com/office/powerpoint/2010/main" xmlns="" val="41398935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1C270875-E729-438F-AD64-DA10B3256A5A}" type="datetimeFigureOut">
              <a:rPr lang="pt-PT" smtClean="0">
                <a:solidFill>
                  <a:prstClr val="black">
                    <a:tint val="75000"/>
                  </a:prstClr>
                </a:solidFill>
              </a:rPr>
              <a:pPr/>
              <a:t>29-10-2019</a:t>
            </a:fld>
            <a:endParaRPr lang="pt-PT">
              <a:solidFill>
                <a:prstClr val="black">
                  <a:tint val="75000"/>
                </a:prstClr>
              </a:solidFill>
            </a:endParaRPr>
          </a:p>
        </p:txBody>
      </p:sp>
      <p:sp>
        <p:nvSpPr>
          <p:cNvPr id="3" name="Marcador de Posição do Rodapé 2"/>
          <p:cNvSpPr>
            <a:spLocks noGrp="1"/>
          </p:cNvSpPr>
          <p:nvPr>
            <p:ph type="ftr" sz="quarter" idx="11"/>
          </p:nvPr>
        </p:nvSpPr>
        <p:spPr/>
        <p:txBody>
          <a:bodyPr/>
          <a:lstStyle/>
          <a:p>
            <a:endParaRPr lang="pt-PT">
              <a:solidFill>
                <a:prstClr val="black">
                  <a:tint val="75000"/>
                </a:prstClr>
              </a:solidFill>
            </a:endParaRPr>
          </a:p>
        </p:txBody>
      </p:sp>
      <p:sp>
        <p:nvSpPr>
          <p:cNvPr id="4" name="Marcador de Posição do Número do Diapositivo 3"/>
          <p:cNvSpPr>
            <a:spLocks noGrp="1"/>
          </p:cNvSpPr>
          <p:nvPr>
            <p:ph type="sldNum" sz="quarter" idx="12"/>
          </p:nvPr>
        </p:nvSpPr>
        <p:spPr/>
        <p:txBody>
          <a:bodyPr/>
          <a:lstStyle/>
          <a:p>
            <a:fld id="{17AC85B3-BB92-4040-8F52-E774985663BC}" type="slidenum">
              <a:rPr lang="pt-PT" smtClean="0">
                <a:solidFill>
                  <a:prstClr val="black">
                    <a:tint val="75000"/>
                  </a:prstClr>
                </a:solidFill>
              </a:rPr>
              <a:pPr/>
              <a:t>‹#›</a:t>
            </a:fld>
            <a:endParaRPr lang="pt-PT">
              <a:solidFill>
                <a:prstClr val="black">
                  <a:tint val="75000"/>
                </a:prstClr>
              </a:solidFill>
            </a:endParaRPr>
          </a:p>
        </p:txBody>
      </p:sp>
    </p:spTree>
    <p:extLst>
      <p:ext uri="{BB962C8B-B14F-4D97-AF65-F5344CB8AC3E}">
        <p14:creationId xmlns:p14="http://schemas.microsoft.com/office/powerpoint/2010/main" xmlns="" val="317145474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1C270875-E729-438F-AD64-DA10B3256A5A}" type="datetimeFigureOut">
              <a:rPr lang="pt-PT" smtClean="0">
                <a:solidFill>
                  <a:prstClr val="black">
                    <a:tint val="75000"/>
                  </a:prstClr>
                </a:solidFill>
              </a:rPr>
              <a:pPr/>
              <a:t>29-10-2019</a:t>
            </a:fld>
            <a:endParaRPr lang="pt-PT">
              <a:solidFill>
                <a:prstClr val="black">
                  <a:tint val="75000"/>
                </a:prstClr>
              </a:solidFill>
            </a:endParaRPr>
          </a:p>
        </p:txBody>
      </p:sp>
      <p:sp>
        <p:nvSpPr>
          <p:cNvPr id="6" name="Marcador de Posição do Rodapé 5"/>
          <p:cNvSpPr>
            <a:spLocks noGrp="1"/>
          </p:cNvSpPr>
          <p:nvPr>
            <p:ph type="ftr" sz="quarter" idx="11"/>
          </p:nvPr>
        </p:nvSpPr>
        <p:spPr/>
        <p:txBody>
          <a:bodyPr/>
          <a:lstStyle/>
          <a:p>
            <a:endParaRPr lang="pt-PT">
              <a:solidFill>
                <a:prstClr val="black">
                  <a:tint val="75000"/>
                </a:prstClr>
              </a:solidFill>
            </a:endParaRPr>
          </a:p>
        </p:txBody>
      </p:sp>
      <p:sp>
        <p:nvSpPr>
          <p:cNvPr id="7" name="Marcador de Posição do Número do Diapositivo 6"/>
          <p:cNvSpPr>
            <a:spLocks noGrp="1"/>
          </p:cNvSpPr>
          <p:nvPr>
            <p:ph type="sldNum" sz="quarter" idx="12"/>
          </p:nvPr>
        </p:nvSpPr>
        <p:spPr/>
        <p:txBody>
          <a:bodyPr/>
          <a:lstStyle/>
          <a:p>
            <a:fld id="{17AC85B3-BB92-4040-8F52-E774985663BC}" type="slidenum">
              <a:rPr lang="pt-PT" smtClean="0">
                <a:solidFill>
                  <a:prstClr val="black">
                    <a:tint val="75000"/>
                  </a:prstClr>
                </a:solidFill>
              </a:rPr>
              <a:pPr/>
              <a:t>‹#›</a:t>
            </a:fld>
            <a:endParaRPr lang="pt-PT">
              <a:solidFill>
                <a:prstClr val="black">
                  <a:tint val="75000"/>
                </a:prstClr>
              </a:solidFill>
            </a:endParaRPr>
          </a:p>
        </p:txBody>
      </p:sp>
    </p:spTree>
    <p:extLst>
      <p:ext uri="{BB962C8B-B14F-4D97-AF65-F5344CB8AC3E}">
        <p14:creationId xmlns:p14="http://schemas.microsoft.com/office/powerpoint/2010/main" xmlns="" val="41149681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a:t>Clique para editar o estilo</a:t>
            </a:r>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1C270875-E729-438F-AD64-DA10B3256A5A}" type="datetimeFigureOut">
              <a:rPr lang="pt-PT" smtClean="0"/>
              <a:pPr/>
              <a:t>29-10-2019</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17AC85B3-BB92-4040-8F52-E774985663BC}" type="slidenum">
              <a:rPr lang="pt-PT" smtClean="0"/>
              <a:pPr/>
              <a:t>‹#›</a:t>
            </a:fld>
            <a:endParaRPr lang="pt-PT"/>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1C270875-E729-438F-AD64-DA10B3256A5A}" type="datetimeFigureOut">
              <a:rPr lang="pt-PT" smtClean="0">
                <a:solidFill>
                  <a:prstClr val="black">
                    <a:tint val="75000"/>
                  </a:prstClr>
                </a:solidFill>
              </a:rPr>
              <a:pPr/>
              <a:t>29-10-2019</a:t>
            </a:fld>
            <a:endParaRPr lang="pt-PT">
              <a:solidFill>
                <a:prstClr val="black">
                  <a:tint val="75000"/>
                </a:prstClr>
              </a:solidFill>
            </a:endParaRPr>
          </a:p>
        </p:txBody>
      </p:sp>
      <p:sp>
        <p:nvSpPr>
          <p:cNvPr id="6" name="Marcador de Posição do Rodapé 5"/>
          <p:cNvSpPr>
            <a:spLocks noGrp="1"/>
          </p:cNvSpPr>
          <p:nvPr>
            <p:ph type="ftr" sz="quarter" idx="11"/>
          </p:nvPr>
        </p:nvSpPr>
        <p:spPr/>
        <p:txBody>
          <a:bodyPr/>
          <a:lstStyle/>
          <a:p>
            <a:endParaRPr lang="pt-PT">
              <a:solidFill>
                <a:prstClr val="black">
                  <a:tint val="75000"/>
                </a:prstClr>
              </a:solidFill>
            </a:endParaRPr>
          </a:p>
        </p:txBody>
      </p:sp>
      <p:sp>
        <p:nvSpPr>
          <p:cNvPr id="7" name="Marcador de Posição do Número do Diapositivo 6"/>
          <p:cNvSpPr>
            <a:spLocks noGrp="1"/>
          </p:cNvSpPr>
          <p:nvPr>
            <p:ph type="sldNum" sz="quarter" idx="12"/>
          </p:nvPr>
        </p:nvSpPr>
        <p:spPr/>
        <p:txBody>
          <a:bodyPr/>
          <a:lstStyle/>
          <a:p>
            <a:fld id="{17AC85B3-BB92-4040-8F52-E774985663BC}" type="slidenum">
              <a:rPr lang="pt-PT" smtClean="0">
                <a:solidFill>
                  <a:prstClr val="black">
                    <a:tint val="75000"/>
                  </a:prstClr>
                </a:solidFill>
              </a:rPr>
              <a:pPr/>
              <a:t>‹#›</a:t>
            </a:fld>
            <a:endParaRPr lang="pt-PT">
              <a:solidFill>
                <a:prstClr val="black">
                  <a:tint val="75000"/>
                </a:prstClr>
              </a:solidFill>
            </a:endParaRPr>
          </a:p>
        </p:txBody>
      </p:sp>
    </p:spTree>
    <p:extLst>
      <p:ext uri="{BB962C8B-B14F-4D97-AF65-F5344CB8AC3E}">
        <p14:creationId xmlns:p14="http://schemas.microsoft.com/office/powerpoint/2010/main" xmlns="" val="6199543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1C270875-E729-438F-AD64-DA10B3256A5A}" type="datetimeFigureOut">
              <a:rPr lang="pt-PT" smtClean="0">
                <a:solidFill>
                  <a:prstClr val="black">
                    <a:tint val="75000"/>
                  </a:prstClr>
                </a:solidFill>
              </a:rPr>
              <a:pPr/>
              <a:t>29-10-2019</a:t>
            </a:fld>
            <a:endParaRPr lang="pt-PT">
              <a:solidFill>
                <a:prstClr val="black">
                  <a:tint val="75000"/>
                </a:prstClr>
              </a:solidFill>
            </a:endParaRPr>
          </a:p>
        </p:txBody>
      </p:sp>
      <p:sp>
        <p:nvSpPr>
          <p:cNvPr id="5" name="Marcador de Posição do Rodapé 4"/>
          <p:cNvSpPr>
            <a:spLocks noGrp="1"/>
          </p:cNvSpPr>
          <p:nvPr>
            <p:ph type="ftr" sz="quarter" idx="11"/>
          </p:nvPr>
        </p:nvSpPr>
        <p:spPr/>
        <p:txBody>
          <a:bodyPr/>
          <a:lstStyle/>
          <a:p>
            <a:endParaRPr lang="pt-PT">
              <a:solidFill>
                <a:prstClr val="black">
                  <a:tint val="75000"/>
                </a:prstClr>
              </a:solidFill>
            </a:endParaRPr>
          </a:p>
        </p:txBody>
      </p:sp>
      <p:sp>
        <p:nvSpPr>
          <p:cNvPr id="6" name="Marcador de Posição do Número do Diapositivo 5"/>
          <p:cNvSpPr>
            <a:spLocks noGrp="1"/>
          </p:cNvSpPr>
          <p:nvPr>
            <p:ph type="sldNum" sz="quarter" idx="12"/>
          </p:nvPr>
        </p:nvSpPr>
        <p:spPr/>
        <p:txBody>
          <a:bodyPr/>
          <a:lstStyle/>
          <a:p>
            <a:fld id="{17AC85B3-BB92-4040-8F52-E774985663BC}" type="slidenum">
              <a:rPr lang="pt-PT" smtClean="0">
                <a:solidFill>
                  <a:prstClr val="black">
                    <a:tint val="75000"/>
                  </a:prstClr>
                </a:solidFill>
              </a:rPr>
              <a:pPr/>
              <a:t>‹#›</a:t>
            </a:fld>
            <a:endParaRPr lang="pt-PT">
              <a:solidFill>
                <a:prstClr val="black">
                  <a:tint val="75000"/>
                </a:prstClr>
              </a:solidFill>
            </a:endParaRPr>
          </a:p>
        </p:txBody>
      </p:sp>
    </p:spTree>
    <p:extLst>
      <p:ext uri="{BB962C8B-B14F-4D97-AF65-F5344CB8AC3E}">
        <p14:creationId xmlns:p14="http://schemas.microsoft.com/office/powerpoint/2010/main" xmlns="" val="41912352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1C270875-E729-438F-AD64-DA10B3256A5A}" type="datetimeFigureOut">
              <a:rPr lang="pt-PT" smtClean="0">
                <a:solidFill>
                  <a:prstClr val="black">
                    <a:tint val="75000"/>
                  </a:prstClr>
                </a:solidFill>
              </a:rPr>
              <a:pPr/>
              <a:t>29-10-2019</a:t>
            </a:fld>
            <a:endParaRPr lang="pt-PT">
              <a:solidFill>
                <a:prstClr val="black">
                  <a:tint val="75000"/>
                </a:prstClr>
              </a:solidFill>
            </a:endParaRPr>
          </a:p>
        </p:txBody>
      </p:sp>
      <p:sp>
        <p:nvSpPr>
          <p:cNvPr id="5" name="Marcador de Posição do Rodapé 4"/>
          <p:cNvSpPr>
            <a:spLocks noGrp="1"/>
          </p:cNvSpPr>
          <p:nvPr>
            <p:ph type="ftr" sz="quarter" idx="11"/>
          </p:nvPr>
        </p:nvSpPr>
        <p:spPr/>
        <p:txBody>
          <a:bodyPr/>
          <a:lstStyle/>
          <a:p>
            <a:endParaRPr lang="pt-PT">
              <a:solidFill>
                <a:prstClr val="black">
                  <a:tint val="75000"/>
                </a:prstClr>
              </a:solidFill>
            </a:endParaRPr>
          </a:p>
        </p:txBody>
      </p:sp>
      <p:sp>
        <p:nvSpPr>
          <p:cNvPr id="6" name="Marcador de Posição do Número do Diapositivo 5"/>
          <p:cNvSpPr>
            <a:spLocks noGrp="1"/>
          </p:cNvSpPr>
          <p:nvPr>
            <p:ph type="sldNum" sz="quarter" idx="12"/>
          </p:nvPr>
        </p:nvSpPr>
        <p:spPr/>
        <p:txBody>
          <a:bodyPr/>
          <a:lstStyle/>
          <a:p>
            <a:fld id="{17AC85B3-BB92-4040-8F52-E774985663BC}" type="slidenum">
              <a:rPr lang="pt-PT" smtClean="0">
                <a:solidFill>
                  <a:prstClr val="black">
                    <a:tint val="75000"/>
                  </a:prstClr>
                </a:solidFill>
              </a:rPr>
              <a:pPr/>
              <a:t>‹#›</a:t>
            </a:fld>
            <a:endParaRPr lang="pt-PT">
              <a:solidFill>
                <a:prstClr val="black">
                  <a:tint val="75000"/>
                </a:prstClr>
              </a:solidFill>
            </a:endParaRPr>
          </a:p>
        </p:txBody>
      </p:sp>
    </p:spTree>
    <p:extLst>
      <p:ext uri="{BB962C8B-B14F-4D97-AF65-F5344CB8AC3E}">
        <p14:creationId xmlns:p14="http://schemas.microsoft.com/office/powerpoint/2010/main" xmlns="" val="31308475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58775" y="1798638"/>
            <a:ext cx="3810000" cy="4222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21175" y="1798638"/>
            <a:ext cx="3810000" cy="4222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10955460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AndTwoObj">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a:t>Haga clic para modificar el estilo de título del patrón</a:t>
            </a:r>
          </a:p>
        </p:txBody>
      </p:sp>
      <p:sp>
        <p:nvSpPr>
          <p:cNvPr id="3" name="2 Marcador de contenido"/>
          <p:cNvSpPr>
            <a:spLocks noGrp="1"/>
          </p:cNvSpPr>
          <p:nvPr>
            <p:ph sz="half" idx="1"/>
          </p:nvPr>
        </p:nvSpPr>
        <p:spPr>
          <a:xfrm>
            <a:off x="685800" y="1981200"/>
            <a:ext cx="381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648200" y="1981200"/>
            <a:ext cx="38100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4648200" y="4114800"/>
            <a:ext cx="38100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fecha"/>
          <p:cNvSpPr>
            <a:spLocks noGrp="1"/>
          </p:cNvSpPr>
          <p:nvPr>
            <p:ph type="dt" sz="half" idx="10"/>
          </p:nvPr>
        </p:nvSpPr>
        <p:spPr>
          <a:xfrm>
            <a:off x="457200" y="6356350"/>
            <a:ext cx="2133600" cy="365125"/>
          </a:xfrm>
          <a:prstGeom prst="rect">
            <a:avLst/>
          </a:prstGeom>
        </p:spPr>
        <p:txBody>
          <a:bodyPr/>
          <a:lstStyle>
            <a:lvl1pPr>
              <a:defRPr smtClean="0"/>
            </a:lvl1pPr>
          </a:lstStyle>
          <a:p>
            <a:pPr>
              <a:defRPr/>
            </a:pPr>
            <a:endParaRPr lang="es-ES">
              <a:solidFill>
                <a:prstClr val="black">
                  <a:tint val="75000"/>
                </a:prstClr>
              </a:solidFill>
            </a:endParaRPr>
          </a:p>
        </p:txBody>
      </p:sp>
      <p:sp>
        <p:nvSpPr>
          <p:cNvPr id="7" name="6 Marcador de pie de página"/>
          <p:cNvSpPr>
            <a:spLocks noGrp="1"/>
          </p:cNvSpPr>
          <p:nvPr>
            <p:ph type="ftr" sz="quarter" idx="11"/>
          </p:nvPr>
        </p:nvSpPr>
        <p:spPr>
          <a:xfrm>
            <a:off x="3124200" y="6356350"/>
            <a:ext cx="2895600" cy="365125"/>
          </a:xfrm>
          <a:prstGeom prst="rect">
            <a:avLst/>
          </a:prstGeom>
        </p:spPr>
        <p:txBody>
          <a:bodyPr/>
          <a:lstStyle>
            <a:lvl1pPr>
              <a:defRPr smtClean="0"/>
            </a:lvl1pPr>
          </a:lstStyle>
          <a:p>
            <a:pPr>
              <a:defRPr/>
            </a:pPr>
            <a:endParaRPr lang="es-ES">
              <a:solidFill>
                <a:prstClr val="black">
                  <a:tint val="75000"/>
                </a:prstClr>
              </a:solidFill>
            </a:endParaRPr>
          </a:p>
        </p:txBody>
      </p:sp>
      <p:sp>
        <p:nvSpPr>
          <p:cNvPr id="8" name="7 Marcador de número de diapositiva"/>
          <p:cNvSpPr>
            <a:spLocks noGrp="1"/>
          </p:cNvSpPr>
          <p:nvPr>
            <p:ph type="sldNum" sz="quarter" idx="12"/>
          </p:nvPr>
        </p:nvSpPr>
        <p:spPr>
          <a:xfrm>
            <a:off x="6553200" y="6356350"/>
            <a:ext cx="2133600" cy="365125"/>
          </a:xfrm>
          <a:prstGeom prst="rect">
            <a:avLst/>
          </a:prstGeom>
        </p:spPr>
        <p:txBody>
          <a:bodyPr/>
          <a:lstStyle>
            <a:lvl1pPr>
              <a:defRPr smtClean="0"/>
            </a:lvl1pPr>
          </a:lstStyle>
          <a:p>
            <a:pPr>
              <a:defRPr/>
            </a:pPr>
            <a:fld id="{A17AAE45-BB80-416F-9370-43A5F560FBF3}" type="slidenum">
              <a:rPr lang="es-ES_tradnl">
                <a:solidFill>
                  <a:prstClr val="black">
                    <a:tint val="75000"/>
                  </a:prstClr>
                </a:solidFill>
              </a:rPr>
              <a:pPr>
                <a:defRPr/>
              </a:pPr>
              <a:t>‹#›</a:t>
            </a:fld>
            <a:endParaRPr lang="es-ES_tradnl">
              <a:solidFill>
                <a:prstClr val="black">
                  <a:tint val="75000"/>
                </a:prstClr>
              </a:solidFill>
            </a:endParaRPr>
          </a:p>
        </p:txBody>
      </p:sp>
    </p:spTree>
    <p:extLst>
      <p:ext uri="{BB962C8B-B14F-4D97-AF65-F5344CB8AC3E}">
        <p14:creationId xmlns:p14="http://schemas.microsoft.com/office/powerpoint/2010/main" xmlns="" val="5606027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4097 Título"/>
          <p:cNvSpPr>
            <a:spLocks noGrp="1"/>
          </p:cNvSpPr>
          <p:nvPr>
            <p:ph type="title"/>
          </p:nvPr>
        </p:nvSpPr>
        <p:spPr>
          <a:xfrm>
            <a:off x="457200" y="274638"/>
            <a:ext cx="8229600" cy="1143000"/>
          </a:xfrm>
          <a:prstGeom prst="rect">
            <a:avLst/>
          </a:prstGeom>
          <a:noFill/>
          <a:ln>
            <a:noFill/>
          </a:ln>
        </p:spPr>
        <p:txBody>
          <a:bodyPr/>
          <a:lstStyle/>
          <a:p>
            <a:pPr lvl="0"/>
            <a:r>
              <a:rPr lang="en-US" altLang="en-US" dirty="0"/>
              <a:t>Haga clic para cambiar el estilo de título </a:t>
            </a:r>
          </a:p>
        </p:txBody>
      </p:sp>
      <p:sp>
        <p:nvSpPr>
          <p:cNvPr id="4099" name="4098 Marcador de texto"/>
          <p:cNvSpPr>
            <a:spLocks noGrp="1"/>
          </p:cNvSpPr>
          <p:nvPr>
            <p:ph type="body" idx="1"/>
          </p:nvPr>
        </p:nvSpPr>
        <p:spPr>
          <a:xfrm>
            <a:off x="457200" y="1600200"/>
            <a:ext cx="8229600" cy="4525963"/>
          </a:xfrm>
          <a:prstGeom prst="rect">
            <a:avLst/>
          </a:prstGeom>
          <a:noFill/>
          <a:ln>
            <a:noFill/>
          </a:ln>
        </p:spPr>
        <p:txBody>
          <a:bodyPr/>
          <a:lstStyle/>
          <a:p>
            <a:pPr lvl="0"/>
            <a:r>
              <a:rPr lang="en-US" altLang="en-US" dirty="0"/>
              <a:t>Haga clic para modificar el estilo de texto del patrón</a:t>
            </a:r>
          </a:p>
          <a:p>
            <a:pPr lvl="1"/>
            <a:r>
              <a:rPr lang="en-US" altLang="en-US" dirty="0"/>
              <a:t>Segundo nivel</a:t>
            </a:r>
          </a:p>
          <a:p>
            <a:pPr lvl="2"/>
            <a:r>
              <a:rPr lang="en-US" altLang="en-US" dirty="0"/>
              <a:t>Tercer nivel</a:t>
            </a:r>
          </a:p>
          <a:p>
            <a:pPr lvl="3"/>
            <a:r>
              <a:rPr lang="en-US" altLang="en-US" dirty="0"/>
              <a:t>Cuarto nivel</a:t>
            </a:r>
          </a:p>
          <a:p>
            <a:pPr lvl="4"/>
            <a:r>
              <a:rPr lang="en-US" altLang="en-US" dirty="0"/>
              <a:t>Quinto nivel</a:t>
            </a:r>
          </a:p>
        </p:txBody>
      </p:sp>
      <p:sp>
        <p:nvSpPr>
          <p:cNvPr id="4" name="4099 Marcador de fecha"/>
          <p:cNvSpPr>
            <a:spLocks noGrp="1"/>
          </p:cNvSpPr>
          <p:nvPr>
            <p:ph type="dt" sz="half" idx="10"/>
          </p:nvPr>
        </p:nvSpPr>
        <p:spPr/>
        <p:txBody>
          <a:bodyPr/>
          <a:lstStyle>
            <a:lvl1pPr>
              <a:defRPr/>
            </a:lvl1pPr>
          </a:lstStyle>
          <a:p>
            <a:pPr>
              <a:defRPr/>
            </a:pPr>
            <a:endParaRPr lang="en-US" altLang="en-US"/>
          </a:p>
        </p:txBody>
      </p:sp>
      <p:sp>
        <p:nvSpPr>
          <p:cNvPr id="5" name="4100 Marcador de pie de página"/>
          <p:cNvSpPr>
            <a:spLocks noGrp="1"/>
          </p:cNvSpPr>
          <p:nvPr>
            <p:ph type="ftr" sz="quarter" idx="11"/>
          </p:nvPr>
        </p:nvSpPr>
        <p:spPr/>
        <p:txBody>
          <a:bodyPr/>
          <a:lstStyle>
            <a:lvl1pPr>
              <a:defRPr/>
            </a:lvl1pPr>
          </a:lstStyle>
          <a:p>
            <a:pPr>
              <a:defRPr/>
            </a:pPr>
            <a:endParaRPr lang="en-US" altLang="en-US"/>
          </a:p>
        </p:txBody>
      </p:sp>
      <p:sp>
        <p:nvSpPr>
          <p:cNvPr id="6" name="4101 Marcador de número de diapositiva"/>
          <p:cNvSpPr>
            <a:spLocks noGrp="1"/>
          </p:cNvSpPr>
          <p:nvPr>
            <p:ph type="sldNum" sz="quarter" idx="12"/>
          </p:nvPr>
        </p:nvSpPr>
        <p:spPr/>
        <p:txBody>
          <a:bodyPr/>
          <a:lstStyle>
            <a:lvl1pPr>
              <a:defRPr/>
            </a:lvl1pPr>
          </a:lstStyle>
          <a:p>
            <a:pPr>
              <a:defRPr/>
            </a:pPr>
            <a:fld id="{F61A0812-476A-4B2E-A5C9-A05F38C9C372}" type="slidenum">
              <a:rPr lang="en-US" altLang="en-US"/>
              <a:pPr>
                <a:defRPr/>
              </a:pPr>
              <a:t>‹#›</a:t>
            </a:fld>
            <a:endParaRPr lang="en-US" altLang="en-US"/>
          </a:p>
        </p:txBody>
      </p:sp>
    </p:spTree>
    <p:extLst>
      <p:ext uri="{BB962C8B-B14F-4D97-AF65-F5344CB8AC3E}">
        <p14:creationId xmlns:p14="http://schemas.microsoft.com/office/powerpoint/2010/main" xmlns="" val="7499640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5AF4838-80FE-4DF6-83E7-2DC8929ED761}" type="slidenum">
              <a:rPr lang="es-ES_tradnl"/>
              <a:pPr>
                <a:defRPr/>
              </a:pPr>
              <a:t>‹#›</a:t>
            </a:fld>
            <a:endParaRPr lang="es-ES_tradnl"/>
          </a:p>
        </p:txBody>
      </p:sp>
    </p:spTree>
    <p:extLst>
      <p:ext uri="{BB962C8B-B14F-4D97-AF65-F5344CB8AC3E}">
        <p14:creationId xmlns:p14="http://schemas.microsoft.com/office/powerpoint/2010/main" xmlns="" val="338327774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7653169-ED75-457A-B2F9-117D48F48D4A}" type="slidenum">
              <a:rPr lang="es-ES_tradnl"/>
              <a:pPr>
                <a:defRPr/>
              </a:pPr>
              <a:t>‹#›</a:t>
            </a:fld>
            <a:endParaRPr lang="es-ES_tradnl" dirty="0"/>
          </a:p>
        </p:txBody>
      </p:sp>
    </p:spTree>
    <p:extLst>
      <p:ext uri="{BB962C8B-B14F-4D97-AF65-F5344CB8AC3E}">
        <p14:creationId xmlns:p14="http://schemas.microsoft.com/office/powerpoint/2010/main" xmlns="" val="289771487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560CB6A-9E56-4B7C-BC16-3F33315189D9}" type="slidenum">
              <a:rPr lang="es-ES_tradnl"/>
              <a:pPr>
                <a:defRPr/>
              </a:pPr>
              <a:t>‹#›</a:t>
            </a:fld>
            <a:endParaRPr lang="es-ES_tradnl"/>
          </a:p>
        </p:txBody>
      </p:sp>
    </p:spTree>
    <p:extLst>
      <p:ext uri="{BB962C8B-B14F-4D97-AF65-F5344CB8AC3E}">
        <p14:creationId xmlns:p14="http://schemas.microsoft.com/office/powerpoint/2010/main" xmlns="" val="244359624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CB15F00-6219-4C16-856E-EAAECCD74663}" type="slidenum">
              <a:rPr lang="es-ES_tradnl"/>
              <a:pPr>
                <a:defRPr/>
              </a:pPr>
              <a:t>‹#›</a:t>
            </a:fld>
            <a:endParaRPr lang="es-ES_tradnl"/>
          </a:p>
        </p:txBody>
      </p:sp>
    </p:spTree>
    <p:extLst>
      <p:ext uri="{BB962C8B-B14F-4D97-AF65-F5344CB8AC3E}">
        <p14:creationId xmlns:p14="http://schemas.microsoft.com/office/powerpoint/2010/main" xmlns="" val="81741744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ó título">
    <p:spTree>
      <p:nvGrpSpPr>
        <p:cNvPr id="1" name=""/>
        <p:cNvGrpSpPr/>
        <p:nvPr/>
      </p:nvGrpSpPr>
      <p:grpSpPr>
        <a:xfrm>
          <a:off x="0" y="0"/>
          <a:ext cx="0" cy="0"/>
          <a:chOff x="0" y="0"/>
          <a:chExt cx="0" cy="0"/>
        </a:xfrm>
      </p:grpSpPr>
      <p:sp>
        <p:nvSpPr>
          <p:cNvPr id="5" name="Marcador de Posição do Número do Diapositivo 4"/>
          <p:cNvSpPr>
            <a:spLocks noGrp="1"/>
          </p:cNvSpPr>
          <p:nvPr>
            <p:ph type="sldNum" sz="quarter" idx="12"/>
          </p:nvPr>
        </p:nvSpPr>
        <p:spPr/>
        <p:txBody>
          <a:bodyPr/>
          <a:lstStyle/>
          <a:p>
            <a:fld id="{17AC85B3-BB92-4040-8F52-E774985663BC}" type="slidenum">
              <a:rPr lang="pt-PT" smtClean="0"/>
              <a:pPr/>
              <a:t>‹#›</a:t>
            </a:fld>
            <a:endParaRPr lang="pt-PT"/>
          </a:p>
        </p:txBody>
      </p:sp>
      <p:sp>
        <p:nvSpPr>
          <p:cNvPr id="6" name="Título 1"/>
          <p:cNvSpPr>
            <a:spLocks noGrp="1"/>
          </p:cNvSpPr>
          <p:nvPr>
            <p:ph type="title"/>
          </p:nvPr>
        </p:nvSpPr>
        <p:spPr>
          <a:xfrm>
            <a:off x="1979712" y="274638"/>
            <a:ext cx="5472608" cy="1143000"/>
          </a:xfrm>
        </p:spPr>
        <p:txBody>
          <a:bodyPr/>
          <a:lstStyle/>
          <a:p>
            <a:r>
              <a:rPr lang="pt-PT" dirty="0"/>
              <a:t>Clique para editar o estilo</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20657A32-5E5F-47AB-B4C8-8D139DB690B6}" type="slidenum">
              <a:rPr lang="es-ES_tradnl"/>
              <a:pPr>
                <a:defRPr/>
              </a:pPr>
              <a:t>‹#›</a:t>
            </a:fld>
            <a:endParaRPr lang="es-ES_tradnl"/>
          </a:p>
        </p:txBody>
      </p:sp>
    </p:spTree>
    <p:extLst>
      <p:ext uri="{BB962C8B-B14F-4D97-AF65-F5344CB8AC3E}">
        <p14:creationId xmlns:p14="http://schemas.microsoft.com/office/powerpoint/2010/main" xmlns="" val="400871166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1A8E64DE-C21C-4D1F-80E0-2CBC8EEDC766}" type="slidenum">
              <a:rPr lang="es-ES_tradnl"/>
              <a:pPr>
                <a:defRPr/>
              </a:pPr>
              <a:t>‹#›</a:t>
            </a:fld>
            <a:endParaRPr lang="es-ES_tradnl"/>
          </a:p>
        </p:txBody>
      </p:sp>
    </p:spTree>
    <p:extLst>
      <p:ext uri="{BB962C8B-B14F-4D97-AF65-F5344CB8AC3E}">
        <p14:creationId xmlns:p14="http://schemas.microsoft.com/office/powerpoint/2010/main" xmlns="" val="150267277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36DA2258-59EE-4817-AA9F-991B52FC45C9}" type="slidenum">
              <a:rPr lang="es-ES_tradnl"/>
              <a:pPr>
                <a:defRPr/>
              </a:pPr>
              <a:t>‹#›</a:t>
            </a:fld>
            <a:endParaRPr lang="es-ES_tradnl"/>
          </a:p>
        </p:txBody>
      </p:sp>
    </p:spTree>
    <p:extLst>
      <p:ext uri="{BB962C8B-B14F-4D97-AF65-F5344CB8AC3E}">
        <p14:creationId xmlns:p14="http://schemas.microsoft.com/office/powerpoint/2010/main" xmlns="" val="409305537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1BBD01B-F01B-4D33-91EA-50DD85E391E1}" type="slidenum">
              <a:rPr lang="es-ES_tradnl"/>
              <a:pPr>
                <a:defRPr/>
              </a:pPr>
              <a:t>‹#›</a:t>
            </a:fld>
            <a:endParaRPr lang="es-ES_tradnl"/>
          </a:p>
        </p:txBody>
      </p:sp>
    </p:spTree>
    <p:extLst>
      <p:ext uri="{BB962C8B-B14F-4D97-AF65-F5344CB8AC3E}">
        <p14:creationId xmlns:p14="http://schemas.microsoft.com/office/powerpoint/2010/main" xmlns="" val="131747798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29AA9AF7-DA86-4EAD-B958-74258F631CB8}" type="slidenum">
              <a:rPr lang="es-ES_tradnl"/>
              <a:pPr>
                <a:defRPr/>
              </a:pPr>
              <a:t>‹#›</a:t>
            </a:fld>
            <a:endParaRPr lang="es-ES_tradnl"/>
          </a:p>
        </p:txBody>
      </p:sp>
    </p:spTree>
    <p:extLst>
      <p:ext uri="{BB962C8B-B14F-4D97-AF65-F5344CB8AC3E}">
        <p14:creationId xmlns:p14="http://schemas.microsoft.com/office/powerpoint/2010/main" xmlns="" val="420848568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B1EF6D6-560D-4943-AAFE-A97712B681F6}" type="slidenum">
              <a:rPr lang="es-ES_tradnl"/>
              <a:pPr>
                <a:defRPr/>
              </a:pPr>
              <a:t>‹#›</a:t>
            </a:fld>
            <a:endParaRPr lang="es-ES_tradnl"/>
          </a:p>
        </p:txBody>
      </p:sp>
    </p:spTree>
    <p:extLst>
      <p:ext uri="{BB962C8B-B14F-4D97-AF65-F5344CB8AC3E}">
        <p14:creationId xmlns:p14="http://schemas.microsoft.com/office/powerpoint/2010/main" xmlns="" val="165282855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086CCE1-6711-489A-A5AE-9F3187C5C66C}" type="slidenum">
              <a:rPr lang="es-ES_tradnl"/>
              <a:pPr>
                <a:defRPr/>
              </a:pPr>
              <a:t>‹#›</a:t>
            </a:fld>
            <a:endParaRPr lang="es-ES_tradnl"/>
          </a:p>
        </p:txBody>
      </p:sp>
    </p:spTree>
    <p:extLst>
      <p:ext uri="{BB962C8B-B14F-4D97-AF65-F5344CB8AC3E}">
        <p14:creationId xmlns:p14="http://schemas.microsoft.com/office/powerpoint/2010/main" xmlns="" val="292250821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1C270875-E729-438F-AD64-DA10B3256A5A}" type="datetimeFigureOut">
              <a:rPr lang="pt-PT" smtClean="0"/>
              <a:pPr/>
              <a:t>29-10-2019</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17AC85B3-BB92-4040-8F52-E774985663BC}" type="slidenum">
              <a:rPr lang="pt-PT" smtClean="0"/>
              <a:pPr/>
              <a:t>‹#›</a:t>
            </a:fld>
            <a:endParaRPr lang="pt-PT"/>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1C270875-E729-438F-AD64-DA10B3256A5A}" type="datetimeFigureOut">
              <a:rPr lang="pt-PT" smtClean="0"/>
              <a:pPr/>
              <a:t>29-10-2019</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17AC85B3-BB92-4040-8F52-E774985663BC}" type="slidenum">
              <a:rPr lang="pt-PT" smtClean="0"/>
              <a:pPr/>
              <a:t>‹#›</a:t>
            </a:fld>
            <a:endParaRPr lang="pt-PT"/>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1C270875-E729-438F-AD64-DA10B3256A5A}" type="datetimeFigureOut">
              <a:rPr lang="pt-PT" smtClean="0"/>
              <a:pPr/>
              <a:t>29-10-2019</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17AC85B3-BB92-4040-8F52-E774985663BC}" type="slidenum">
              <a:rPr lang="pt-PT" smtClean="0"/>
              <a:pPr/>
              <a:t>‹#›</a:t>
            </a:fld>
            <a:endParaRPr lang="pt-PT"/>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70875-E729-438F-AD64-DA10B3256A5A}" type="datetimeFigureOut">
              <a:rPr lang="pt-PT" smtClean="0"/>
              <a:pPr/>
              <a:t>29-10-2019</a:t>
            </a:fld>
            <a:endParaRPr lang="pt-PT"/>
          </a:p>
        </p:txBody>
      </p:sp>
      <p:sp>
        <p:nvSpPr>
          <p:cNvPr id="5" name="Marcador de Posição do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AC85B3-BB92-4040-8F52-E774985663BC}" type="slidenum">
              <a:rPr lang="pt-PT" smtClean="0"/>
              <a:pPr/>
              <a:t>‹#›</a:t>
            </a:fld>
            <a:endParaRPr lang="pt-PT"/>
          </a:p>
        </p:txBody>
      </p:sp>
      <p:pic>
        <p:nvPicPr>
          <p:cNvPr id="7" name="Picture 11"/>
          <p:cNvPicPr>
            <a:picLocks noChangeAspect="1" noChangeArrowheads="1"/>
          </p:cNvPicPr>
          <p:nvPr userDrawn="1"/>
        </p:nvPicPr>
        <p:blipFill>
          <a:blip r:embed="rId16" cstate="print">
            <a:extLst>
              <a:ext uri="{28A0092B-C50C-407E-A947-70E740481C1C}">
                <a14:useLocalDpi xmlns:a14="http://schemas.microsoft.com/office/drawing/2010/main" xmlns="" val="0"/>
              </a:ext>
            </a:extLst>
          </a:blip>
          <a:srcRect/>
          <a:stretch>
            <a:fillRect/>
          </a:stretch>
        </p:blipFill>
        <p:spPr bwMode="auto">
          <a:xfrm>
            <a:off x="7918450" y="5994400"/>
            <a:ext cx="1041400" cy="74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15" r:id="rId13"/>
    <p:sldLayoutId id="2147483772" r:id="rId14"/>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588411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9" r:id="rId4"/>
    <p:sldLayoutId id="2147483670" r:id="rId5"/>
    <p:sldLayoutId id="2147483671" r:id="rId6"/>
    <p:sldLayoutId id="2147483672" r:id="rId7"/>
    <p:sldLayoutId id="2147483673" r:id="rId8"/>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430039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89" r:id="rId4"/>
    <p:sldLayoutId id="2147483690" r:id="rId5"/>
    <p:sldLayoutId id="2147483691" r:id="rId6"/>
    <p:sldLayoutId id="2147483692" r:id="rId7"/>
    <p:sldLayoutId id="2147483693" r:id="rId8"/>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0998307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4" r:id="rId9"/>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ＭＳ Ｐゴシック" pitchFamily="-83" charset="-128"/>
          <a:cs typeface="ＭＳ Ｐゴシック" pitchFamily="-83" charset="-128"/>
        </a:defRPr>
      </a:lvl1pPr>
      <a:lvl2pPr algn="ctr" rtl="0" eaLnBrk="0" fontAlgn="base" hangingPunct="0">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2pPr>
      <a:lvl3pPr algn="ctr" rtl="0" eaLnBrk="0" fontAlgn="base" hangingPunct="0">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3pPr>
      <a:lvl4pPr algn="ctr" rtl="0" eaLnBrk="0" fontAlgn="base" hangingPunct="0">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4pPr>
      <a:lvl5pPr algn="ctr" rtl="0" eaLnBrk="0" fontAlgn="base" hangingPunct="0">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5pPr>
      <a:lvl6pPr marL="457200" algn="ctr" rtl="0" fontAlgn="base">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6pPr>
      <a:lvl7pPr marL="914400" algn="ctr" rtl="0" fontAlgn="base">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7pPr>
      <a:lvl8pPr marL="1371600" algn="ctr" rtl="0" fontAlgn="base">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8pPr>
      <a:lvl9pPr marL="1828800" algn="ctr" rtl="0" fontAlgn="base">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83" charset="-128"/>
          <a:cs typeface="ＭＳ Ｐゴシック" pitchFamily="-83"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83"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83"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1958975" y="533400"/>
            <a:ext cx="7185025"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075" name="Rectangle 4"/>
          <p:cNvSpPr>
            <a:spLocks noGrp="1" noChangeArrowheads="1"/>
          </p:cNvSpPr>
          <p:nvPr>
            <p:ph type="body" idx="1"/>
          </p:nvPr>
        </p:nvSpPr>
        <p:spPr bwMode="auto">
          <a:xfrm>
            <a:off x="358775" y="1798638"/>
            <a:ext cx="77724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076" name="Picture 12" descr="IPCRG Logo (large file).tif"/>
          <p:cNvPicPr>
            <a:picLocks noChangeAspect="1"/>
          </p:cNvPicPr>
          <p:nvPr userDrawn="1"/>
        </p:nvPicPr>
        <p:blipFill>
          <a:blip r:embed="rId4" cstate="print"/>
          <a:srcRect/>
          <a:stretch>
            <a:fillRect/>
          </a:stretch>
        </p:blipFill>
        <p:spPr bwMode="auto">
          <a:xfrm>
            <a:off x="142875" y="214313"/>
            <a:ext cx="1685925" cy="1189037"/>
          </a:xfrm>
          <a:prstGeom prst="rect">
            <a:avLst/>
          </a:prstGeom>
          <a:noFill/>
          <a:ln w="9525">
            <a:noFill/>
            <a:miter lim="800000"/>
            <a:headEnd/>
            <a:tailEnd/>
          </a:ln>
        </p:spPr>
      </p:pic>
    </p:spTree>
    <p:extLst>
      <p:ext uri="{BB962C8B-B14F-4D97-AF65-F5344CB8AC3E}">
        <p14:creationId xmlns:p14="http://schemas.microsoft.com/office/powerpoint/2010/main" xmlns="" val="1058602778"/>
      </p:ext>
    </p:extLst>
  </p:cSld>
  <p:clrMap bg1="lt1" tx1="dk1" bg2="lt2" tx2="dk2" accent1="accent1" accent2="accent2" accent3="accent3" accent4="accent4" accent5="accent5" accent6="accent6" hlink="hlink" folHlink="folHlink"/>
  <p:sldLayoutIdLst>
    <p:sldLayoutId id="2147483718" r:id="rId1"/>
    <p:sldLayoutId id="2147483719" r:id="rId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rtl="0" eaLnBrk="0" fontAlgn="base" hangingPunct="0">
        <a:spcBef>
          <a:spcPct val="0"/>
        </a:spcBef>
        <a:spcAft>
          <a:spcPct val="0"/>
        </a:spcAft>
        <a:defRPr sz="3500" b="1">
          <a:solidFill>
            <a:srgbClr val="CC030B"/>
          </a:solidFill>
          <a:latin typeface="+mj-lt"/>
          <a:ea typeface="ＭＳ Ｐゴシック" pitchFamily="112" charset="-128"/>
          <a:cs typeface="ＭＳ Ｐゴシック" pitchFamily="96" charset="-128"/>
        </a:defRPr>
      </a:lvl1pPr>
      <a:lvl2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2pPr>
      <a:lvl3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3pPr>
      <a:lvl4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4pPr>
      <a:lvl5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6075" indent="-346075" algn="l" rtl="0" eaLnBrk="0" fontAlgn="base" hangingPunct="0">
        <a:lnSpc>
          <a:spcPct val="120000"/>
        </a:lnSpc>
        <a:spcBef>
          <a:spcPct val="20000"/>
        </a:spcBef>
        <a:spcAft>
          <a:spcPct val="0"/>
        </a:spcAft>
        <a:buClr>
          <a:srgbClr val="CC030B"/>
        </a:buClr>
        <a:buSzPct val="130000"/>
        <a:buFont typeface="Times" pitchFamily="-65" charset="0"/>
        <a:buChar char="•"/>
        <a:tabLst>
          <a:tab pos="1427163" algn="l"/>
          <a:tab pos="1641475" algn="l"/>
        </a:tabLst>
        <a:defRPr sz="3000">
          <a:solidFill>
            <a:schemeClr val="tx1"/>
          </a:solidFill>
          <a:latin typeface="+mn-lt"/>
          <a:ea typeface="ＭＳ Ｐゴシック" pitchFamily="112" charset="-128"/>
          <a:cs typeface="ＭＳ Ｐゴシック" pitchFamily="96" charset="-128"/>
        </a:defRPr>
      </a:lvl1pPr>
      <a:lvl2pPr marL="701675" indent="-354013" algn="l" rtl="0" eaLnBrk="0" fontAlgn="base" hangingPunct="0">
        <a:lnSpc>
          <a:spcPct val="120000"/>
        </a:lnSpc>
        <a:spcBef>
          <a:spcPct val="20000"/>
        </a:spcBef>
        <a:spcAft>
          <a:spcPct val="0"/>
        </a:spcAft>
        <a:buClr>
          <a:srgbClr val="CC030B"/>
        </a:buClr>
        <a:buSzPct val="100000"/>
        <a:buChar char="o"/>
        <a:tabLst>
          <a:tab pos="1427163" algn="l"/>
          <a:tab pos="1641475" algn="l"/>
        </a:tabLst>
        <a:defRPr sz="2600">
          <a:solidFill>
            <a:schemeClr val="tx1"/>
          </a:solidFill>
          <a:latin typeface="+mn-lt"/>
          <a:ea typeface="ＭＳ Ｐゴシック" pitchFamily="112" charset="-128"/>
        </a:defRPr>
      </a:lvl2pPr>
      <a:lvl3pPr marL="993775" indent="-268288" algn="l" rtl="0" eaLnBrk="0" fontAlgn="base" hangingPunct="0">
        <a:lnSpc>
          <a:spcPct val="120000"/>
        </a:lnSpc>
        <a:spcBef>
          <a:spcPct val="20000"/>
        </a:spcBef>
        <a:spcAft>
          <a:spcPct val="0"/>
        </a:spcAft>
        <a:buClr>
          <a:srgbClr val="CC030B"/>
        </a:buClr>
        <a:buChar char="•"/>
        <a:tabLst>
          <a:tab pos="1427163" algn="l"/>
          <a:tab pos="1641475" algn="l"/>
        </a:tabLst>
        <a:defRPr sz="2200">
          <a:solidFill>
            <a:schemeClr val="tx1"/>
          </a:solidFill>
          <a:latin typeface="+mn-lt"/>
          <a:ea typeface="ＭＳ Ｐゴシック" pitchFamily="112" charset="-128"/>
        </a:defRPr>
      </a:lvl3pPr>
      <a:lvl4pPr marL="1325563" indent="-330200" algn="l" rtl="0" eaLnBrk="0" fontAlgn="base" hangingPunct="0">
        <a:lnSpc>
          <a:spcPct val="120000"/>
        </a:lnSpc>
        <a:spcBef>
          <a:spcPct val="20000"/>
        </a:spcBef>
        <a:spcAft>
          <a:spcPct val="0"/>
        </a:spcAft>
        <a:buClr>
          <a:srgbClr val="CC030B"/>
        </a:buClr>
        <a:buChar char="–"/>
        <a:tabLst>
          <a:tab pos="1427163" algn="l"/>
          <a:tab pos="1641475" algn="l"/>
        </a:tabLst>
        <a:defRPr sz="1900">
          <a:solidFill>
            <a:schemeClr val="tx1"/>
          </a:solidFill>
          <a:latin typeface="+mn-lt"/>
          <a:ea typeface="ＭＳ Ｐゴシック" pitchFamily="112" charset="-128"/>
        </a:defRPr>
      </a:lvl4pPr>
      <a:lvl5pPr marL="1600200" indent="-273050" algn="l" rtl="0" eaLnBrk="0" fontAlgn="base" hangingPunct="0">
        <a:lnSpc>
          <a:spcPct val="120000"/>
        </a:lnSpc>
        <a:spcBef>
          <a:spcPct val="20000"/>
        </a:spcBef>
        <a:spcAft>
          <a:spcPct val="0"/>
        </a:spcAft>
        <a:buClr>
          <a:srgbClr val="CC030B"/>
        </a:buClr>
        <a:buChar char="»"/>
        <a:tabLst>
          <a:tab pos="1427163" algn="l"/>
          <a:tab pos="1641475" algn="l"/>
        </a:tabLst>
        <a:defRPr sz="1700">
          <a:solidFill>
            <a:schemeClr val="tx1"/>
          </a:solidFill>
          <a:latin typeface="+mn-lt"/>
          <a:ea typeface="ＭＳ Ｐゴシック" pitchFamily="112" charset="-128"/>
        </a:defRPr>
      </a:lvl5pPr>
      <a:lvl6pPr marL="20574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6pPr>
      <a:lvl7pPr marL="25146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7pPr>
      <a:lvl8pPr marL="29718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8pPr>
      <a:lvl9pPr marL="34290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70875-E729-438F-AD64-DA10B3256A5A}" type="datetimeFigureOut">
              <a:rPr lang="pt-PT" smtClean="0">
                <a:solidFill>
                  <a:prstClr val="black">
                    <a:tint val="75000"/>
                  </a:prstClr>
                </a:solidFill>
              </a:rPr>
              <a:pPr/>
              <a:t>29-10-2019</a:t>
            </a:fld>
            <a:endParaRPr lang="pt-PT">
              <a:solidFill>
                <a:prstClr val="black">
                  <a:tint val="75000"/>
                </a:prstClr>
              </a:solidFill>
            </a:endParaRPr>
          </a:p>
        </p:txBody>
      </p:sp>
      <p:sp>
        <p:nvSpPr>
          <p:cNvPr id="5" name="Marcador de Posição do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solidFill>
                <a:prstClr val="black">
                  <a:tint val="75000"/>
                </a:prstClr>
              </a:solidFill>
            </a:endParaRPr>
          </a:p>
        </p:txBody>
      </p:sp>
      <p:sp>
        <p:nvSpPr>
          <p:cNvPr id="6" name="Marcador de Posição do Número do Diapositivo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AC85B3-BB92-4040-8F52-E774985663BC}" type="slidenum">
              <a:rPr lang="pt-PT" smtClean="0">
                <a:solidFill>
                  <a:prstClr val="black">
                    <a:tint val="75000"/>
                  </a:prstClr>
                </a:solidFill>
              </a:rPr>
              <a:pPr/>
              <a:t>‹#›</a:t>
            </a:fld>
            <a:endParaRPr lang="pt-PT">
              <a:solidFill>
                <a:prstClr val="black">
                  <a:tint val="75000"/>
                </a:prstClr>
              </a:solidFill>
            </a:endParaRPr>
          </a:p>
        </p:txBody>
      </p:sp>
    </p:spTree>
    <p:extLst>
      <p:ext uri="{BB962C8B-B14F-4D97-AF65-F5344CB8AC3E}">
        <p14:creationId xmlns:p14="http://schemas.microsoft.com/office/powerpoint/2010/main" xmlns="" val="183340703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66230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s-ES_tradnl" altLang="es-ES"/>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s-ES_tradnl" altLang="es-ES"/>
              <a:t>Haga clic para modificar el estilo de texto del patrón</a:t>
            </a:r>
          </a:p>
          <a:p>
            <a:pPr lvl="1"/>
            <a:r>
              <a:rPr lang="es-ES_tradnl" altLang="es-ES"/>
              <a:t>Segundo nivel</a:t>
            </a:r>
          </a:p>
          <a:p>
            <a:pPr lvl="2"/>
            <a:r>
              <a:rPr lang="es-ES_tradnl" altLang="es-ES"/>
              <a:t>Tercer nivel</a:t>
            </a:r>
          </a:p>
          <a:p>
            <a:pPr lvl="3"/>
            <a:r>
              <a:rPr lang="es-ES_tradnl" altLang="es-ES"/>
              <a:t>Cuarto nivel</a:t>
            </a:r>
          </a:p>
          <a:p>
            <a:pPr lvl="4"/>
            <a:r>
              <a:rPr lang="es-ES_tradnl" altLang="es-ES"/>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chemeClr val="tx1"/>
                </a:solidFill>
              </a:defRPr>
            </a:lvl1pPr>
          </a:lstStyle>
          <a:p>
            <a:pPr>
              <a:defRPr/>
            </a:pPr>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chemeClr val="tx1"/>
                </a:solidFill>
              </a:defRPr>
            </a:lvl1pPr>
          </a:lstStyle>
          <a:p>
            <a:pPr>
              <a:defRPr/>
            </a:pPr>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chemeClr val="tx1"/>
                </a:solidFill>
              </a:defRPr>
            </a:lvl1pPr>
          </a:lstStyle>
          <a:p>
            <a:pPr>
              <a:defRPr/>
            </a:pPr>
            <a:fld id="{D0A7751D-EBE2-42C9-88AA-0FF303761ED9}" type="slidenum">
              <a:rPr lang="es-ES_tradnl"/>
              <a:pPr>
                <a:defRPr/>
              </a:pPr>
              <a:t>‹#›</a:t>
            </a:fld>
            <a:endParaRPr lang="es-ES_tradnl"/>
          </a:p>
        </p:txBody>
      </p:sp>
      <p:pic>
        <p:nvPicPr>
          <p:cNvPr id="8" name="Picture 11"/>
          <p:cNvPicPr>
            <a:picLocks noChangeAspect="1" noChangeArrowheads="1"/>
          </p:cNvPicPr>
          <p:nvPr userDrawn="1"/>
        </p:nvPicPr>
        <p:blipFill>
          <a:blip r:embed="rId13" cstate="print">
            <a:extLst>
              <a:ext uri="{28A0092B-C50C-407E-A947-70E740481C1C}">
                <a14:useLocalDpi xmlns:a14="http://schemas.microsoft.com/office/drawing/2010/main" xmlns="" val="0"/>
              </a:ext>
            </a:extLst>
          </a:blip>
          <a:srcRect/>
          <a:stretch>
            <a:fillRect/>
          </a:stretch>
        </p:blipFill>
        <p:spPr bwMode="auto">
          <a:xfrm>
            <a:off x="7918450" y="5994400"/>
            <a:ext cx="1041400" cy="74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143385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ransition>
    <p:fade/>
  </p:transition>
  <p:txStyles>
    <p:title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Arial" charset="0"/>
        </a:defRPr>
      </a:lvl2pPr>
      <a:lvl3pPr algn="ctr" defTabSz="762000" rtl="0" eaLnBrk="0" fontAlgn="base" hangingPunct="0">
        <a:spcBef>
          <a:spcPct val="0"/>
        </a:spcBef>
        <a:spcAft>
          <a:spcPct val="0"/>
        </a:spcAft>
        <a:defRPr sz="4400">
          <a:solidFill>
            <a:schemeClr val="tx2"/>
          </a:solidFill>
          <a:latin typeface="Arial" charset="0"/>
        </a:defRPr>
      </a:lvl3pPr>
      <a:lvl4pPr algn="ctr" defTabSz="762000" rtl="0" eaLnBrk="0" fontAlgn="base" hangingPunct="0">
        <a:spcBef>
          <a:spcPct val="0"/>
        </a:spcBef>
        <a:spcAft>
          <a:spcPct val="0"/>
        </a:spcAft>
        <a:defRPr sz="4400">
          <a:solidFill>
            <a:schemeClr val="tx2"/>
          </a:solidFill>
          <a:latin typeface="Arial" charset="0"/>
        </a:defRPr>
      </a:lvl4pPr>
      <a:lvl5pPr algn="ctr" defTabSz="762000" rtl="0" eaLnBrk="0" fontAlgn="base" hangingPunct="0">
        <a:spcBef>
          <a:spcPct val="0"/>
        </a:spcBef>
        <a:spcAft>
          <a:spcPct val="0"/>
        </a:spcAft>
        <a:defRPr sz="4400">
          <a:solidFill>
            <a:schemeClr val="tx2"/>
          </a:solidFill>
          <a:latin typeface="Arial" charset="0"/>
        </a:defRPr>
      </a:lvl5pPr>
      <a:lvl6pPr marL="457200" algn="ctr" defTabSz="762000" rtl="0" eaLnBrk="0" fontAlgn="base" hangingPunct="0">
        <a:spcBef>
          <a:spcPct val="0"/>
        </a:spcBef>
        <a:spcAft>
          <a:spcPct val="0"/>
        </a:spcAft>
        <a:defRPr sz="4400">
          <a:solidFill>
            <a:schemeClr val="tx2"/>
          </a:solidFill>
          <a:latin typeface="Arial" charset="0"/>
        </a:defRPr>
      </a:lvl6pPr>
      <a:lvl7pPr marL="914400" algn="ctr" defTabSz="762000" rtl="0" eaLnBrk="0" fontAlgn="base" hangingPunct="0">
        <a:spcBef>
          <a:spcPct val="0"/>
        </a:spcBef>
        <a:spcAft>
          <a:spcPct val="0"/>
        </a:spcAft>
        <a:defRPr sz="4400">
          <a:solidFill>
            <a:schemeClr val="tx2"/>
          </a:solidFill>
          <a:latin typeface="Arial" charset="0"/>
        </a:defRPr>
      </a:lvl7pPr>
      <a:lvl8pPr marL="1371600" algn="ctr" defTabSz="762000" rtl="0" eaLnBrk="0" fontAlgn="base" hangingPunct="0">
        <a:spcBef>
          <a:spcPct val="0"/>
        </a:spcBef>
        <a:spcAft>
          <a:spcPct val="0"/>
        </a:spcAft>
        <a:defRPr sz="4400">
          <a:solidFill>
            <a:schemeClr val="tx2"/>
          </a:solidFill>
          <a:latin typeface="Arial" charset="0"/>
        </a:defRPr>
      </a:lvl8pPr>
      <a:lvl9pPr marL="1828800" algn="ctr" defTabSz="762000" rtl="0" eaLnBrk="0" fontAlgn="base" hangingPunct="0">
        <a:spcBef>
          <a:spcPct val="0"/>
        </a:spcBef>
        <a:spcAft>
          <a:spcPct val="0"/>
        </a:spcAft>
        <a:defRPr sz="4400">
          <a:solidFill>
            <a:schemeClr val="tx2"/>
          </a:solidFill>
          <a:latin typeface="Arial" charset="0"/>
        </a:defRPr>
      </a:lvl9pPr>
    </p:titleStyle>
    <p:bodyStyle>
      <a:lvl1pPr marL="342900" indent="-342900" algn="l" defTabSz="762000"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mn-lt"/>
        </a:defRPr>
      </a:lvl2pPr>
      <a:lvl3pPr marL="1143000" indent="-228600" algn="l" defTabSz="762000" rtl="0" eaLnBrk="0" fontAlgn="base" hangingPunct="0">
        <a:spcBef>
          <a:spcPct val="20000"/>
        </a:spcBef>
        <a:spcAft>
          <a:spcPct val="0"/>
        </a:spcAft>
        <a:buChar char="•"/>
        <a:defRPr sz="2400">
          <a:solidFill>
            <a:schemeClr val="tx1"/>
          </a:solidFill>
          <a:latin typeface="+mn-lt"/>
        </a:defRPr>
      </a:lvl3pPr>
      <a:lvl4pPr marL="1600200" indent="-228600" algn="l" defTabSz="762000" rtl="0" eaLnBrk="0" fontAlgn="base" hangingPunct="0">
        <a:spcBef>
          <a:spcPct val="20000"/>
        </a:spcBef>
        <a:spcAft>
          <a:spcPct val="0"/>
        </a:spcAft>
        <a:buChar char="–"/>
        <a:defRPr sz="2000">
          <a:solidFill>
            <a:schemeClr val="tx1"/>
          </a:solidFill>
          <a:latin typeface="+mn-lt"/>
        </a:defRPr>
      </a:lvl4pPr>
      <a:lvl5pPr marL="2057400" indent="-228600" algn="l" defTabSz="762000" rtl="0" eaLnBrk="0" fontAlgn="base" hangingPunct="0">
        <a:spcBef>
          <a:spcPct val="20000"/>
        </a:spcBef>
        <a:spcAft>
          <a:spcPct val="0"/>
        </a:spcAft>
        <a:buChar char="•"/>
        <a:defRPr sz="2000">
          <a:solidFill>
            <a:schemeClr val="tx1"/>
          </a:solidFill>
          <a:latin typeface="+mn-lt"/>
        </a:defRPr>
      </a:lvl5pPr>
      <a:lvl6pPr marL="2514600" indent="-228600" algn="l" defTabSz="762000" rtl="0" eaLnBrk="0" fontAlgn="base" hangingPunct="0">
        <a:spcBef>
          <a:spcPct val="20000"/>
        </a:spcBef>
        <a:spcAft>
          <a:spcPct val="0"/>
        </a:spcAft>
        <a:buChar char="•"/>
        <a:defRPr sz="2000">
          <a:solidFill>
            <a:schemeClr val="tx1"/>
          </a:solidFill>
          <a:latin typeface="+mn-lt"/>
        </a:defRPr>
      </a:lvl6pPr>
      <a:lvl7pPr marL="2971800" indent="-228600" algn="l" defTabSz="762000" rtl="0" eaLnBrk="0" fontAlgn="base" hangingPunct="0">
        <a:spcBef>
          <a:spcPct val="20000"/>
        </a:spcBef>
        <a:spcAft>
          <a:spcPct val="0"/>
        </a:spcAft>
        <a:buChar char="•"/>
        <a:defRPr sz="2000">
          <a:solidFill>
            <a:schemeClr val="tx1"/>
          </a:solidFill>
          <a:latin typeface="+mn-lt"/>
        </a:defRPr>
      </a:lvl7pPr>
      <a:lvl8pPr marL="3429000" indent="-228600" algn="l" defTabSz="762000" rtl="0" eaLnBrk="0" fontAlgn="base" hangingPunct="0">
        <a:spcBef>
          <a:spcPct val="20000"/>
        </a:spcBef>
        <a:spcAft>
          <a:spcPct val="0"/>
        </a:spcAft>
        <a:buChar char="•"/>
        <a:defRPr sz="2000">
          <a:solidFill>
            <a:schemeClr val="tx1"/>
          </a:solidFill>
          <a:latin typeface="+mn-lt"/>
        </a:defRPr>
      </a:lvl8pPr>
      <a:lvl9pPr marL="3886200" indent="-228600" algn="l" defTabSz="762000" rtl="0" eaLnBrk="0" fontAlgn="base" hangingPunct="0">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9.xml"/><Relationship Id="rId1" Type="http://schemas.openxmlformats.org/officeDocument/2006/relationships/slideLayout" Target="../slideLayouts/slideLayout48.xml"/><Relationship Id="rId5" Type="http://schemas.openxmlformats.org/officeDocument/2006/relationships/image" Target="../media/image54.emf"/><Relationship Id="rId4" Type="http://schemas.openxmlformats.org/officeDocument/2006/relationships/image" Target="../media/image53.emf"/></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48.xml"/><Relationship Id="rId5" Type="http://schemas.openxmlformats.org/officeDocument/2006/relationships/image" Target="../media/image57.png"/><Relationship Id="rId4" Type="http://schemas.openxmlformats.org/officeDocument/2006/relationships/image" Target="../media/image53.emf"/></Relationships>
</file>

<file path=ppt/slides/_rels/slide5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1.xml"/><Relationship Id="rId1" Type="http://schemas.openxmlformats.org/officeDocument/2006/relationships/slideLayout" Target="../slideLayouts/slideLayout48.xml"/><Relationship Id="rId5" Type="http://schemas.openxmlformats.org/officeDocument/2006/relationships/image" Target="../media/image59.emf"/><Relationship Id="rId4" Type="http://schemas.openxmlformats.org/officeDocument/2006/relationships/image" Target="../media/image53.emf"/></Relationships>
</file>

<file path=ppt/slides/_rels/slide5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60.png"/><Relationship Id="rId1" Type="http://schemas.openxmlformats.org/officeDocument/2006/relationships/slideLayout" Target="../slideLayouts/slideLayout48.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2.xml"/><Relationship Id="rId1" Type="http://schemas.openxmlformats.org/officeDocument/2006/relationships/slideLayout" Target="../slideLayouts/slideLayout48.xml"/><Relationship Id="rId4" Type="http://schemas.openxmlformats.org/officeDocument/2006/relationships/image" Target="../media/image53.emf"/></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48.xml"/><Relationship Id="rId4" Type="http://schemas.openxmlformats.org/officeDocument/2006/relationships/image" Target="../media/image53.e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5.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62.xml"/><Relationship Id="rId5" Type="http://schemas.openxmlformats.org/officeDocument/2006/relationships/image" Target="../media/image71.png"/><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5.emf"/><Relationship Id="rId4" Type="http://schemas.openxmlformats.org/officeDocument/2006/relationships/image" Target="../media/image53.emf"/></Relationships>
</file>

<file path=ppt/slides/_rels/slide6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3.emf"/></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48.xml"/><Relationship Id="rId4" Type="http://schemas.openxmlformats.org/officeDocument/2006/relationships/image" Target="../media/image53.emf"/></Relationships>
</file>

<file path=ppt/slides/_rels/slide6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8.xml"/><Relationship Id="rId1" Type="http://schemas.openxmlformats.org/officeDocument/2006/relationships/slideLayout" Target="../slideLayouts/slideLayout48.xml"/><Relationship Id="rId4" Type="http://schemas.openxmlformats.org/officeDocument/2006/relationships/image" Target="../media/image53.emf"/></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961406"/>
            <a:ext cx="7772400" cy="1755626"/>
          </a:xfrm>
        </p:spPr>
        <p:txBody>
          <a:bodyPr>
            <a:normAutofit fontScale="90000"/>
          </a:bodyPr>
          <a:lstStyle/>
          <a:p>
            <a:pPr>
              <a:spcBef>
                <a:spcPts val="0"/>
              </a:spcBef>
            </a:pPr>
            <a:r>
              <a:rPr lang="en-GB" dirty="0"/>
              <a:t/>
            </a:r>
            <a:br>
              <a:rPr lang="en-GB" dirty="0"/>
            </a:br>
            <a:r>
              <a:rPr lang="en-GB" dirty="0"/>
              <a:t/>
            </a:r>
            <a:br>
              <a:rPr lang="en-GB" dirty="0"/>
            </a:br>
            <a:endParaRPr lang="en-GB" b="1" dirty="0"/>
          </a:p>
        </p:txBody>
      </p:sp>
      <p:sp>
        <p:nvSpPr>
          <p:cNvPr id="6" name="Subtítulo 2"/>
          <p:cNvSpPr>
            <a:spLocks noGrp="1"/>
          </p:cNvSpPr>
          <p:nvPr>
            <p:ph type="subTitle" idx="1"/>
          </p:nvPr>
        </p:nvSpPr>
        <p:spPr>
          <a:xfrm>
            <a:off x="812565" y="4365104"/>
            <a:ext cx="4958439" cy="2184648"/>
          </a:xfrm>
        </p:spPr>
        <p:txBody>
          <a:bodyPr>
            <a:noAutofit/>
          </a:bodyPr>
          <a:lstStyle/>
          <a:p>
            <a:pPr lvl="0"/>
            <a:r>
              <a:rPr lang="en-GB" sz="2200" b="1" dirty="0">
                <a:solidFill>
                  <a:prstClr val="black"/>
                </a:solidFill>
              </a:rPr>
              <a:t>Miguel </a:t>
            </a:r>
            <a:r>
              <a:rPr lang="en-GB" sz="2200" b="1" dirty="0" err="1">
                <a:solidFill>
                  <a:prstClr val="black"/>
                </a:solidFill>
              </a:rPr>
              <a:t>Román</a:t>
            </a:r>
            <a:r>
              <a:rPr lang="en-GB" sz="2200" b="1" dirty="0">
                <a:solidFill>
                  <a:prstClr val="black"/>
                </a:solidFill>
              </a:rPr>
              <a:t>-Rodríguez MD</a:t>
            </a:r>
          </a:p>
          <a:p>
            <a:pPr lvl="0"/>
            <a:r>
              <a:rPr lang="en-GB" sz="2000" dirty="0">
                <a:solidFill>
                  <a:prstClr val="black">
                    <a:tint val="75000"/>
                  </a:prstClr>
                </a:solidFill>
              </a:rPr>
              <a:t>Family Physician</a:t>
            </a:r>
          </a:p>
          <a:p>
            <a:pPr lvl="0"/>
            <a:r>
              <a:rPr lang="en-GB" sz="2000" dirty="0">
                <a:solidFill>
                  <a:prstClr val="black">
                    <a:tint val="75000"/>
                  </a:prstClr>
                </a:solidFill>
              </a:rPr>
              <a:t>Son Pisa Primary Health Care Centre, Palma de Mallorca. Spain</a:t>
            </a:r>
          </a:p>
          <a:p>
            <a:pPr lvl="0">
              <a:spcAft>
                <a:spcPts val="1200"/>
              </a:spcAft>
            </a:pPr>
            <a:r>
              <a:rPr lang="en-GB" sz="2000" dirty="0">
                <a:solidFill>
                  <a:prstClr val="black">
                    <a:tint val="75000"/>
                  </a:prstClr>
                </a:solidFill>
              </a:rPr>
              <a:t>Spanish Primary Care Respiratory Group</a:t>
            </a:r>
          </a:p>
          <a:p>
            <a:pPr lvl="0">
              <a:spcAft>
                <a:spcPts val="1200"/>
              </a:spcAft>
            </a:pPr>
            <a:endParaRPr lang="en-GB" sz="2000" dirty="0">
              <a:solidFill>
                <a:prstClr val="black"/>
              </a:solidFill>
            </a:endParaRPr>
          </a:p>
        </p:txBody>
      </p:sp>
      <p:sp>
        <p:nvSpPr>
          <p:cNvPr id="8" name="Rectângulo 7"/>
          <p:cNvSpPr/>
          <p:nvPr/>
        </p:nvSpPr>
        <p:spPr>
          <a:xfrm>
            <a:off x="1008886" y="2921168"/>
            <a:ext cx="7478719" cy="1015663"/>
          </a:xfrm>
          <a:prstGeom prst="rect">
            <a:avLst/>
          </a:prstGeom>
        </p:spPr>
        <p:txBody>
          <a:bodyPr wrap="square">
            <a:spAutoFit/>
          </a:bodyPr>
          <a:lstStyle/>
          <a:p>
            <a:pPr algn="ctr"/>
            <a:r>
              <a:rPr lang="en-GB" sz="6000" b="1" dirty="0">
                <a:solidFill>
                  <a:srgbClr val="002060"/>
                </a:solidFill>
              </a:rPr>
              <a:t>Spirometry made easy</a:t>
            </a:r>
            <a:endParaRPr lang="pt-PT" sz="6000" dirty="0">
              <a:solidFill>
                <a:srgbClr val="002060"/>
              </a:solidFill>
            </a:endParaRPr>
          </a:p>
        </p:txBody>
      </p:sp>
      <p:pic>
        <p:nvPicPr>
          <p:cNvPr id="5" name="Imagen 4"/>
          <p:cNvPicPr>
            <a:picLocks noChangeAspect="1"/>
          </p:cNvPicPr>
          <p:nvPr/>
        </p:nvPicPr>
        <p:blipFill rotWithShape="1">
          <a:blip r:embed="rId2" cstate="print"/>
          <a:srcRect l="5509" t="9195" r="12924" b="46065"/>
          <a:stretch/>
        </p:blipFill>
        <p:spPr>
          <a:xfrm>
            <a:off x="-2383" y="0"/>
            <a:ext cx="9146383" cy="2820544"/>
          </a:xfrm>
          <a:prstGeom prst="rect">
            <a:avLst/>
          </a:prstGeom>
        </p:spPr>
      </p:pic>
    </p:spTree>
    <p:extLst>
      <p:ext uri="{BB962C8B-B14F-4D97-AF65-F5344CB8AC3E}">
        <p14:creationId xmlns:p14="http://schemas.microsoft.com/office/powerpoint/2010/main" xmlns="" val="42711945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03447" y="477721"/>
            <a:ext cx="4737106" cy="1143000"/>
          </a:xfrm>
        </p:spPr>
        <p:txBody>
          <a:bodyPr>
            <a:noAutofit/>
          </a:bodyPr>
          <a:lstStyle/>
          <a:p>
            <a:r>
              <a:rPr lang="en-US" b="1" dirty="0"/>
              <a:t>Does anyone blow the same?</a:t>
            </a:r>
            <a:endParaRPr lang="pt-PT" b="1" dirty="0"/>
          </a:p>
        </p:txBody>
      </p:sp>
      <p:sp>
        <p:nvSpPr>
          <p:cNvPr id="3" name="Marcador de Posição de Conteúdo 2"/>
          <p:cNvSpPr>
            <a:spLocks noGrp="1"/>
          </p:cNvSpPr>
          <p:nvPr>
            <p:ph idx="1"/>
          </p:nvPr>
        </p:nvSpPr>
        <p:spPr>
          <a:xfrm>
            <a:off x="477150" y="1651486"/>
            <a:ext cx="6023644" cy="5206514"/>
          </a:xfrm>
        </p:spPr>
        <p:txBody>
          <a:bodyPr>
            <a:normAutofit fontScale="77500" lnSpcReduction="20000"/>
          </a:bodyPr>
          <a:lstStyle/>
          <a:p>
            <a:pPr marL="0" indent="0">
              <a:buNone/>
            </a:pPr>
            <a:r>
              <a:rPr lang="en-US" b="1" dirty="0"/>
              <a:t>Height</a:t>
            </a:r>
          </a:p>
          <a:p>
            <a:pPr lvl="1"/>
            <a:r>
              <a:rPr lang="en-US" sz="3100" dirty="0"/>
              <a:t>Tall people have larger lungs</a:t>
            </a:r>
          </a:p>
          <a:p>
            <a:pPr marL="0" indent="0">
              <a:buNone/>
            </a:pPr>
            <a:r>
              <a:rPr lang="en-US" b="1" dirty="0"/>
              <a:t>Age </a:t>
            </a:r>
          </a:p>
          <a:p>
            <a:pPr lvl="1"/>
            <a:r>
              <a:rPr lang="en-US" sz="3100" dirty="0"/>
              <a:t>Respiratory function declines with age</a:t>
            </a:r>
          </a:p>
          <a:p>
            <a:pPr marL="0" indent="0">
              <a:buNone/>
            </a:pPr>
            <a:r>
              <a:rPr lang="en-US" b="1" dirty="0"/>
              <a:t>Sex </a:t>
            </a:r>
          </a:p>
          <a:p>
            <a:pPr lvl="1"/>
            <a:r>
              <a:rPr lang="en-US" sz="3100" dirty="0"/>
              <a:t>Lung volumes smaller in females</a:t>
            </a:r>
          </a:p>
          <a:p>
            <a:pPr marL="0" indent="0">
              <a:buNone/>
            </a:pPr>
            <a:r>
              <a:rPr lang="en-US" b="1" dirty="0"/>
              <a:t>Ethnicity </a:t>
            </a:r>
          </a:p>
          <a:p>
            <a:pPr lvl="1"/>
            <a:r>
              <a:rPr lang="en-US" sz="3100" dirty="0"/>
              <a:t>Peculiarly studies show Black and Asian people as a whole, have smaller lung volumes (12-20 %). </a:t>
            </a:r>
          </a:p>
          <a:p>
            <a:pPr lvl="1"/>
            <a:r>
              <a:rPr lang="en-US" sz="3100" dirty="0"/>
              <a:t>No studies for Pacific People.</a:t>
            </a:r>
          </a:p>
          <a:p>
            <a:pPr marL="0" indent="0">
              <a:buNone/>
            </a:pPr>
            <a:r>
              <a:rPr lang="en-US" b="1" dirty="0"/>
              <a:t>Posture </a:t>
            </a:r>
          </a:p>
          <a:p>
            <a:pPr lvl="1"/>
            <a:r>
              <a:rPr lang="en-US" sz="3100" dirty="0"/>
              <a:t>Little difference between sitting and standing. Reduced in supine position.</a:t>
            </a:r>
          </a:p>
        </p:txBody>
      </p:sp>
      <p:pic>
        <p:nvPicPr>
          <p:cNvPr id="4" name="Picture 1" descr="C:\Users\Ana\Pictures\altura.jpg"/>
          <p:cNvPicPr>
            <a:picLocks noChangeAspect="1" noChangeArrowheads="1"/>
          </p:cNvPicPr>
          <p:nvPr/>
        </p:nvPicPr>
        <p:blipFill>
          <a:blip r:embed="rId2" cstate="print"/>
          <a:srcRect/>
          <a:stretch>
            <a:fillRect/>
          </a:stretch>
        </p:blipFill>
        <p:spPr bwMode="auto">
          <a:xfrm>
            <a:off x="7012849" y="1205054"/>
            <a:ext cx="1714925" cy="2197479"/>
          </a:xfrm>
          <a:prstGeom prst="rect">
            <a:avLst/>
          </a:prstGeom>
          <a:noFill/>
        </p:spPr>
      </p:pic>
      <p:pic>
        <p:nvPicPr>
          <p:cNvPr id="6" name="Picture 3" descr="C:\Users\Ana\Pictures\sexo.jpg"/>
          <p:cNvPicPr>
            <a:picLocks noChangeAspect="1" noChangeArrowheads="1"/>
          </p:cNvPicPr>
          <p:nvPr/>
        </p:nvPicPr>
        <p:blipFill>
          <a:blip r:embed="rId3" cstate="print"/>
          <a:srcRect/>
          <a:stretch>
            <a:fillRect/>
          </a:stretch>
        </p:blipFill>
        <p:spPr bwMode="auto">
          <a:xfrm>
            <a:off x="6500794" y="4844307"/>
            <a:ext cx="2478723" cy="1665392"/>
          </a:xfrm>
          <a:prstGeom prst="rect">
            <a:avLst/>
          </a:prstGeom>
          <a:noFill/>
        </p:spPr>
      </p:pic>
      <p:pic>
        <p:nvPicPr>
          <p:cNvPr id="7" name="Picture 2" descr="C:\Users\Ana\Pictures\viejos.jpg"/>
          <p:cNvPicPr>
            <a:picLocks noChangeAspect="1" noChangeArrowheads="1"/>
          </p:cNvPicPr>
          <p:nvPr/>
        </p:nvPicPr>
        <p:blipFill>
          <a:blip r:embed="rId4" cstate="print"/>
          <a:srcRect/>
          <a:stretch>
            <a:fillRect/>
          </a:stretch>
        </p:blipFill>
        <p:spPr bwMode="auto">
          <a:xfrm>
            <a:off x="6412092" y="3248425"/>
            <a:ext cx="2110905" cy="1404711"/>
          </a:xfrm>
          <a:prstGeom prst="rect">
            <a:avLst/>
          </a:prstGeom>
          <a:noFill/>
        </p:spPr>
      </p:pic>
    </p:spTree>
    <p:extLst>
      <p:ext uri="{BB962C8B-B14F-4D97-AF65-F5344CB8AC3E}">
        <p14:creationId xmlns:p14="http://schemas.microsoft.com/office/powerpoint/2010/main" xmlns="" val="40777001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0" presetClass="entr" presetSubtype="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par>
                                <p:cTn id="22" presetID="10" presetClass="entr" presetSubtype="0" fill="hold" nodeType="withEffect">
                                  <p:stCondLst>
                                    <p:cond delay="75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0" presetClass="entr" presetSubtype="0" fill="hold" nodeType="withEffect">
                                  <p:stCondLst>
                                    <p:cond delay="25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9672" y="1340768"/>
            <a:ext cx="6192688" cy="1143000"/>
          </a:xfrm>
        </p:spPr>
        <p:txBody>
          <a:bodyPr>
            <a:normAutofit fontScale="90000"/>
          </a:bodyPr>
          <a:lstStyle/>
          <a:p>
            <a:r>
              <a:rPr lang="en-US" b="1" dirty="0"/>
              <a:t>When to perform a spirometry?</a:t>
            </a:r>
            <a:br>
              <a:rPr lang="en-US" b="1" dirty="0"/>
            </a:br>
            <a:endParaRPr lang="pt-PT" b="1" dirty="0"/>
          </a:p>
        </p:txBody>
      </p:sp>
      <p:sp>
        <p:nvSpPr>
          <p:cNvPr id="3" name="Marcador de Posição de Conteúdo 2"/>
          <p:cNvSpPr>
            <a:spLocks noGrp="1"/>
          </p:cNvSpPr>
          <p:nvPr>
            <p:ph idx="1"/>
          </p:nvPr>
        </p:nvSpPr>
        <p:spPr>
          <a:xfrm>
            <a:off x="755576" y="2996952"/>
            <a:ext cx="8229600" cy="4353347"/>
          </a:xfrm>
        </p:spPr>
        <p:txBody>
          <a:bodyPr/>
          <a:lstStyle/>
          <a:p>
            <a:pPr>
              <a:spcBef>
                <a:spcPts val="1200"/>
              </a:spcBef>
              <a:spcAft>
                <a:spcPts val="2400"/>
              </a:spcAft>
            </a:pPr>
            <a:r>
              <a:rPr lang="en-GB" altLang="es-ES" dirty="0"/>
              <a:t>Asthma and COPD diagnosis and follow up</a:t>
            </a:r>
          </a:p>
          <a:p>
            <a:pPr>
              <a:spcBef>
                <a:spcPts val="1200"/>
              </a:spcBef>
              <a:spcAft>
                <a:spcPts val="2400"/>
              </a:spcAft>
            </a:pPr>
            <a:r>
              <a:rPr lang="en-GB" altLang="es-ES" dirty="0"/>
              <a:t>To asses chronic respiratory symptoms</a:t>
            </a:r>
          </a:p>
          <a:p>
            <a:pPr>
              <a:spcBef>
                <a:spcPts val="1200"/>
              </a:spcBef>
              <a:spcAft>
                <a:spcPts val="2400"/>
              </a:spcAft>
            </a:pPr>
            <a:r>
              <a:rPr lang="en-GB" altLang="es-ES" dirty="0"/>
              <a:t>To identify smokers at risk of COPD</a:t>
            </a:r>
          </a:p>
          <a:p>
            <a:pPr marL="0" indent="0">
              <a:spcBef>
                <a:spcPts val="1200"/>
              </a:spcBef>
              <a:spcAft>
                <a:spcPts val="2400"/>
              </a:spcAft>
              <a:buNone/>
            </a:pPr>
            <a:endParaRPr lang="en-GB" altLang="es-ES" dirty="0"/>
          </a:p>
          <a:p>
            <a:pPr>
              <a:spcBef>
                <a:spcPts val="1200"/>
              </a:spcBef>
              <a:spcAft>
                <a:spcPts val="2400"/>
              </a:spcAft>
            </a:pPr>
            <a:endParaRPr lang="en-GB" altLang="es-ES" dirty="0"/>
          </a:p>
          <a:p>
            <a:pPr>
              <a:spcBef>
                <a:spcPts val="1200"/>
              </a:spcBef>
              <a:spcAft>
                <a:spcPts val="2400"/>
              </a:spcAft>
            </a:pPr>
            <a:endParaRPr lang="en-GB" altLang="es-ES" dirty="0"/>
          </a:p>
          <a:p>
            <a:pPr>
              <a:spcBef>
                <a:spcPts val="1200"/>
              </a:spcBef>
              <a:spcAft>
                <a:spcPts val="2400"/>
              </a:spcAft>
            </a:pPr>
            <a:endParaRPr lang="en-GB" dirty="0"/>
          </a:p>
        </p:txBody>
      </p:sp>
      <p:pic>
        <p:nvPicPr>
          <p:cNvPr id="4"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3149600"/>
            <a:ext cx="3516313" cy="2767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00600" y="3149600"/>
            <a:ext cx="3516313" cy="2767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7" descr="GettyImages_200274647-001.jpg"/>
          <p:cNvPicPr>
            <a:picLocks noChangeAspect="1"/>
          </p:cNvPicPr>
          <p:nvPr/>
        </p:nvPicPr>
        <p:blipFill>
          <a:blip r:embed="rId3" cstate="print"/>
          <a:stretch>
            <a:fillRect/>
          </a:stretch>
        </p:blipFill>
        <p:spPr>
          <a:xfrm>
            <a:off x="845244" y="3005703"/>
            <a:ext cx="2232248" cy="3015585"/>
          </a:xfrm>
          <a:prstGeom prst="rect">
            <a:avLst/>
          </a:prstGeom>
          <a:effectLst>
            <a:outerShdw blurRad="50800" dist="38100" dir="2700000" algn="tl" rotWithShape="0">
              <a:prstClr val="black">
                <a:alpha val="40000"/>
              </a:prstClr>
            </a:outerShdw>
            <a:softEdge rad="127000"/>
          </a:effectLst>
        </p:spPr>
      </p:pic>
      <p:sp>
        <p:nvSpPr>
          <p:cNvPr id="7" name="Flecha derecha 6"/>
          <p:cNvSpPr>
            <a:spLocks noChangeArrowheads="1"/>
          </p:cNvSpPr>
          <p:nvPr/>
        </p:nvSpPr>
        <p:spPr bwMode="auto">
          <a:xfrm>
            <a:off x="3365500" y="4157663"/>
            <a:ext cx="1296988" cy="792162"/>
          </a:xfrm>
          <a:prstGeom prst="rightArrow">
            <a:avLst>
              <a:gd name="adj1" fmla="val 50000"/>
              <a:gd name="adj2" fmla="val 50028"/>
            </a:avLst>
          </a:prstGeom>
          <a:solidFill>
            <a:srgbClr val="FFC000"/>
          </a:solidFill>
          <a:ln w="12700" algn="ctr">
            <a:solidFill>
              <a:srgbClr val="FFC000"/>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ES" sz="4400">
              <a:solidFill>
                <a:schemeClr val="accent2"/>
              </a:solidFill>
            </a:endParaRPr>
          </a:p>
        </p:txBody>
      </p:sp>
    </p:spTree>
    <p:extLst>
      <p:ext uri="{BB962C8B-B14F-4D97-AF65-F5344CB8AC3E}">
        <p14:creationId xmlns:p14="http://schemas.microsoft.com/office/powerpoint/2010/main" xmlns="" val="40595481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22" presetClass="entr" presetSubtype="8"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2"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sz="half" idx="1"/>
          </p:nvPr>
        </p:nvSpPr>
        <p:spPr>
          <a:xfrm>
            <a:off x="323528" y="2309914"/>
            <a:ext cx="4038600" cy="4525963"/>
          </a:xfrm>
        </p:spPr>
        <p:txBody>
          <a:bodyPr>
            <a:normAutofit fontScale="85000" lnSpcReduction="20000"/>
          </a:bodyPr>
          <a:lstStyle/>
          <a:p>
            <a:pPr marL="0" indent="0">
              <a:buNone/>
            </a:pPr>
            <a:r>
              <a:rPr lang="en-GB" b="1" noProof="0" dirty="0">
                <a:solidFill>
                  <a:srgbClr val="FF0000"/>
                </a:solidFill>
              </a:rPr>
              <a:t>Absolute contraindications</a:t>
            </a:r>
          </a:p>
          <a:p>
            <a:r>
              <a:rPr lang="en-GB" noProof="0" dirty="0"/>
              <a:t>Recent pneumothorax</a:t>
            </a:r>
          </a:p>
          <a:p>
            <a:r>
              <a:rPr lang="en-GB" noProof="0" dirty="0"/>
              <a:t>Pulmonary Embolism                  (before anticoagulation)</a:t>
            </a:r>
          </a:p>
          <a:p>
            <a:r>
              <a:rPr lang="en-GB" noProof="0" dirty="0"/>
              <a:t>Active respiratory infection</a:t>
            </a:r>
          </a:p>
          <a:p>
            <a:r>
              <a:rPr lang="en-GB" noProof="0" dirty="0"/>
              <a:t>Recent myocardial infarction or unstable </a:t>
            </a:r>
            <a:r>
              <a:rPr lang="en-GB" noProof="0" dirty="0" err="1"/>
              <a:t>angor</a:t>
            </a:r>
            <a:r>
              <a:rPr lang="en-GB" noProof="0" dirty="0"/>
              <a:t> pectoris</a:t>
            </a:r>
          </a:p>
          <a:p>
            <a:r>
              <a:rPr lang="en-GB" noProof="0" dirty="0"/>
              <a:t>Retinal detachment</a:t>
            </a:r>
          </a:p>
          <a:p>
            <a:r>
              <a:rPr lang="en-GB" noProof="0" dirty="0"/>
              <a:t>Aortic Aneurisms</a:t>
            </a:r>
          </a:p>
          <a:p>
            <a:r>
              <a:rPr lang="en-GB" noProof="0" dirty="0"/>
              <a:t>Recent abdominal surgery</a:t>
            </a:r>
          </a:p>
          <a:p>
            <a:r>
              <a:rPr lang="en-GB" noProof="0" dirty="0"/>
              <a:t>Intracranial hypertension</a:t>
            </a:r>
          </a:p>
          <a:p>
            <a:endParaRPr lang="en-GB" noProof="0" dirty="0"/>
          </a:p>
        </p:txBody>
      </p:sp>
      <p:sp>
        <p:nvSpPr>
          <p:cNvPr id="4" name="Marcador de Posição de Conteúdo 3"/>
          <p:cNvSpPr>
            <a:spLocks noGrp="1"/>
          </p:cNvSpPr>
          <p:nvPr>
            <p:ph sz="half" idx="2"/>
          </p:nvPr>
        </p:nvSpPr>
        <p:spPr>
          <a:xfrm>
            <a:off x="5069904" y="2287413"/>
            <a:ext cx="4038600" cy="4525963"/>
          </a:xfrm>
        </p:spPr>
        <p:txBody>
          <a:bodyPr/>
          <a:lstStyle/>
          <a:p>
            <a:pPr marL="0" indent="0">
              <a:buNone/>
            </a:pPr>
            <a:r>
              <a:rPr lang="en-GB" sz="2400" b="1" dirty="0">
                <a:solidFill>
                  <a:srgbClr val="FF0000"/>
                </a:solidFill>
              </a:rPr>
              <a:t>Relative contraindications </a:t>
            </a:r>
          </a:p>
          <a:p>
            <a:r>
              <a:rPr lang="en-GB" sz="2400" noProof="0" dirty="0" err="1"/>
              <a:t>Traqueostomy</a:t>
            </a:r>
            <a:endParaRPr lang="en-GB" sz="2400" noProof="0" dirty="0"/>
          </a:p>
          <a:p>
            <a:r>
              <a:rPr lang="en-GB" sz="2400" noProof="0" dirty="0"/>
              <a:t>Problems holding the mouthpiece</a:t>
            </a:r>
          </a:p>
          <a:p>
            <a:r>
              <a:rPr lang="en-GB" sz="2400" noProof="0" dirty="0"/>
              <a:t>Facial hemiparesis</a:t>
            </a:r>
          </a:p>
          <a:p>
            <a:r>
              <a:rPr lang="en-GB" sz="2400" noProof="0" dirty="0"/>
              <a:t>Poor mental condition. </a:t>
            </a:r>
          </a:p>
          <a:p>
            <a:endParaRPr lang="en-GB" noProof="0" dirty="0"/>
          </a:p>
        </p:txBody>
      </p:sp>
      <p:sp>
        <p:nvSpPr>
          <p:cNvPr id="6" name="Título 1"/>
          <p:cNvSpPr>
            <a:spLocks noGrp="1"/>
          </p:cNvSpPr>
          <p:nvPr>
            <p:ph type="title"/>
          </p:nvPr>
        </p:nvSpPr>
        <p:spPr>
          <a:xfrm>
            <a:off x="1619672" y="1340768"/>
            <a:ext cx="6192688" cy="1143000"/>
          </a:xfrm>
        </p:spPr>
        <p:txBody>
          <a:bodyPr>
            <a:normAutofit fontScale="90000"/>
          </a:bodyPr>
          <a:lstStyle/>
          <a:p>
            <a:r>
              <a:rPr lang="en-US" b="1" dirty="0"/>
              <a:t>When </a:t>
            </a:r>
            <a:r>
              <a:rPr lang="en-US" b="1" dirty="0">
                <a:solidFill>
                  <a:srgbClr val="FF0000"/>
                </a:solidFill>
              </a:rPr>
              <a:t>NOT</a:t>
            </a:r>
            <a:r>
              <a:rPr lang="en-US" b="1" dirty="0"/>
              <a:t> to perform a spirometry?</a:t>
            </a:r>
            <a:br>
              <a:rPr lang="en-US" b="1" dirty="0"/>
            </a:br>
            <a:endParaRPr lang="pt-PT" b="1" dirty="0"/>
          </a:p>
        </p:txBody>
      </p:sp>
    </p:spTree>
    <p:extLst>
      <p:ext uri="{BB962C8B-B14F-4D97-AF65-F5344CB8AC3E}">
        <p14:creationId xmlns:p14="http://schemas.microsoft.com/office/powerpoint/2010/main" xmlns="" val="12077814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 presetClass="entr" presetSubtype="0" fill="hold" grpId="0" nodeType="withEffect">
                                  <p:stCondLst>
                                    <p:cond delay="250"/>
                                  </p:stCondLst>
                                  <p:childTnLst>
                                    <p:set>
                                      <p:cBhvr>
                                        <p:cTn id="13"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2"/>
      <p:bldP spid="4" grpId="0" uiExpand="1"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684213" y="969963"/>
            <a:ext cx="7772400" cy="4114800"/>
          </a:xfrm>
          <a:prstGeom prst="rect">
            <a:avLst/>
          </a:prstGeom>
        </p:spPr>
        <p:txBody>
          <a:bodyPr/>
          <a:lstStyle>
            <a:lvl1pPr marL="342900" indent="-342900" algn="l" defTabSz="762000"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mn-lt"/>
              </a:defRPr>
            </a:lvl2pPr>
            <a:lvl3pPr marL="1143000" indent="-228600" algn="l" defTabSz="762000" rtl="0" eaLnBrk="0" fontAlgn="base" hangingPunct="0">
              <a:spcBef>
                <a:spcPct val="20000"/>
              </a:spcBef>
              <a:spcAft>
                <a:spcPct val="0"/>
              </a:spcAft>
              <a:buChar char="•"/>
              <a:defRPr sz="2400">
                <a:solidFill>
                  <a:schemeClr val="tx1"/>
                </a:solidFill>
                <a:latin typeface="+mn-lt"/>
              </a:defRPr>
            </a:lvl3pPr>
            <a:lvl4pPr marL="1600200" indent="-228600" algn="l" defTabSz="762000" rtl="0" eaLnBrk="0" fontAlgn="base" hangingPunct="0">
              <a:spcBef>
                <a:spcPct val="20000"/>
              </a:spcBef>
              <a:spcAft>
                <a:spcPct val="0"/>
              </a:spcAft>
              <a:buChar char="–"/>
              <a:defRPr sz="2000">
                <a:solidFill>
                  <a:schemeClr val="tx1"/>
                </a:solidFill>
                <a:latin typeface="+mn-lt"/>
              </a:defRPr>
            </a:lvl4pPr>
            <a:lvl5pPr marL="2057400" indent="-228600" algn="l" defTabSz="762000" rtl="0" eaLnBrk="0" fontAlgn="base" hangingPunct="0">
              <a:spcBef>
                <a:spcPct val="20000"/>
              </a:spcBef>
              <a:spcAft>
                <a:spcPct val="0"/>
              </a:spcAft>
              <a:buChar char="•"/>
              <a:defRPr sz="2000">
                <a:solidFill>
                  <a:schemeClr val="tx1"/>
                </a:solidFill>
                <a:latin typeface="+mn-lt"/>
              </a:defRPr>
            </a:lvl5pPr>
            <a:lvl6pPr marL="2514600" indent="-228600" algn="l" defTabSz="762000" rtl="0" eaLnBrk="0" fontAlgn="base" hangingPunct="0">
              <a:spcBef>
                <a:spcPct val="20000"/>
              </a:spcBef>
              <a:spcAft>
                <a:spcPct val="0"/>
              </a:spcAft>
              <a:buChar char="•"/>
              <a:defRPr sz="2000">
                <a:solidFill>
                  <a:schemeClr val="tx1"/>
                </a:solidFill>
                <a:latin typeface="+mn-lt"/>
              </a:defRPr>
            </a:lvl6pPr>
            <a:lvl7pPr marL="2971800" indent="-228600" algn="l" defTabSz="762000" rtl="0" eaLnBrk="0" fontAlgn="base" hangingPunct="0">
              <a:spcBef>
                <a:spcPct val="20000"/>
              </a:spcBef>
              <a:spcAft>
                <a:spcPct val="0"/>
              </a:spcAft>
              <a:buChar char="•"/>
              <a:defRPr sz="2000">
                <a:solidFill>
                  <a:schemeClr val="tx1"/>
                </a:solidFill>
                <a:latin typeface="+mn-lt"/>
              </a:defRPr>
            </a:lvl7pPr>
            <a:lvl8pPr marL="3429000" indent="-228600" algn="l" defTabSz="762000" rtl="0" eaLnBrk="0" fontAlgn="base" hangingPunct="0">
              <a:spcBef>
                <a:spcPct val="20000"/>
              </a:spcBef>
              <a:spcAft>
                <a:spcPct val="0"/>
              </a:spcAft>
              <a:buChar char="•"/>
              <a:defRPr sz="2000">
                <a:solidFill>
                  <a:schemeClr val="tx1"/>
                </a:solidFill>
                <a:latin typeface="+mn-lt"/>
              </a:defRPr>
            </a:lvl8pPr>
            <a:lvl9pPr marL="3886200" indent="-228600" algn="l" defTabSz="762000" rtl="0" eaLnBrk="0" fontAlgn="base" hangingPunct="0">
              <a:spcBef>
                <a:spcPct val="20000"/>
              </a:spcBef>
              <a:spcAft>
                <a:spcPct val="0"/>
              </a:spcAft>
              <a:buChar char="•"/>
              <a:defRPr sz="2000">
                <a:solidFill>
                  <a:schemeClr val="tx1"/>
                </a:solidFill>
                <a:latin typeface="+mn-lt"/>
              </a:defRPr>
            </a:lvl9pPr>
          </a:lstStyle>
          <a:p>
            <a:pPr marL="0" indent="0">
              <a:spcBef>
                <a:spcPts val="2400"/>
              </a:spcBef>
              <a:buFontTx/>
              <a:buNone/>
              <a:defRPr/>
            </a:pPr>
            <a:endParaRPr lang="es-ES" altLang="es-ES" dirty="0">
              <a:solidFill>
                <a:schemeClr val="accent1">
                  <a:lumMod val="50000"/>
                </a:schemeClr>
              </a:solidFill>
              <a:latin typeface="Estrangelo Edessa" panose="03080600000000000000" pitchFamily="66" charset="0"/>
              <a:ea typeface="+mj-ea"/>
              <a:cs typeface="Estrangelo Edessa" panose="03080600000000000000" pitchFamily="66" charset="0"/>
            </a:endParaRPr>
          </a:p>
          <a:p>
            <a:pPr>
              <a:spcBef>
                <a:spcPts val="2400"/>
              </a:spcBef>
              <a:defRPr/>
            </a:pPr>
            <a:r>
              <a:rPr lang="es-ES" altLang="es-ES" dirty="0" err="1">
                <a:solidFill>
                  <a:schemeClr val="accent1">
                    <a:lumMod val="50000"/>
                  </a:schemeClr>
                </a:solidFill>
                <a:latin typeface="Estrangelo Edessa" panose="03080600000000000000" pitchFamily="66" charset="0"/>
                <a:ea typeface="+mj-ea"/>
                <a:cs typeface="Estrangelo Edessa" panose="03080600000000000000" pitchFamily="66" charset="0"/>
              </a:rPr>
              <a:t>Have</a:t>
            </a:r>
            <a:r>
              <a:rPr lang="es-ES" altLang="es-ES" dirty="0">
                <a:solidFill>
                  <a:schemeClr val="accent1">
                    <a:lumMod val="50000"/>
                  </a:schemeClr>
                </a:solidFill>
                <a:latin typeface="Estrangelo Edessa" panose="03080600000000000000" pitchFamily="66" charset="0"/>
                <a:ea typeface="+mj-ea"/>
                <a:cs typeface="Estrangelo Edessa" panose="03080600000000000000" pitchFamily="66" charset="0"/>
              </a:rPr>
              <a:t> </a:t>
            </a:r>
            <a:r>
              <a:rPr lang="es-ES" altLang="es-ES" dirty="0" err="1">
                <a:solidFill>
                  <a:schemeClr val="accent1">
                    <a:lumMod val="50000"/>
                  </a:schemeClr>
                </a:solidFill>
                <a:latin typeface="Estrangelo Edessa" panose="03080600000000000000" pitchFamily="66" charset="0"/>
                <a:ea typeface="+mj-ea"/>
                <a:cs typeface="Estrangelo Edessa" panose="03080600000000000000" pitchFamily="66" charset="0"/>
              </a:rPr>
              <a:t>we</a:t>
            </a:r>
            <a:r>
              <a:rPr lang="es-ES" altLang="es-ES" dirty="0">
                <a:solidFill>
                  <a:schemeClr val="accent1">
                    <a:lumMod val="50000"/>
                  </a:schemeClr>
                </a:solidFill>
                <a:latin typeface="Estrangelo Edessa" panose="03080600000000000000" pitchFamily="66" charset="0"/>
                <a:ea typeface="+mj-ea"/>
                <a:cs typeface="Estrangelo Edessa" panose="03080600000000000000" pitchFamily="66" charset="0"/>
              </a:rPr>
              <a:t> </a:t>
            </a:r>
            <a:r>
              <a:rPr lang="es-ES" altLang="es-ES" dirty="0" err="1">
                <a:solidFill>
                  <a:schemeClr val="accent1">
                    <a:lumMod val="50000"/>
                  </a:schemeClr>
                </a:solidFill>
                <a:latin typeface="Estrangelo Edessa" panose="03080600000000000000" pitchFamily="66" charset="0"/>
                <a:ea typeface="+mj-ea"/>
                <a:cs typeface="Estrangelo Edessa" panose="03080600000000000000" pitchFamily="66" charset="0"/>
              </a:rPr>
              <a:t>got</a:t>
            </a:r>
            <a:r>
              <a:rPr lang="es-ES" altLang="es-ES" dirty="0">
                <a:solidFill>
                  <a:schemeClr val="accent1">
                    <a:lumMod val="50000"/>
                  </a:schemeClr>
                </a:solidFill>
                <a:latin typeface="Estrangelo Edessa" panose="03080600000000000000" pitchFamily="66" charset="0"/>
                <a:ea typeface="+mj-ea"/>
                <a:cs typeface="Estrangelo Edessa" panose="03080600000000000000" pitchFamily="66" charset="0"/>
              </a:rPr>
              <a:t> </a:t>
            </a:r>
            <a:r>
              <a:rPr lang="es-ES" altLang="es-ES" dirty="0" err="1">
                <a:solidFill>
                  <a:schemeClr val="accent1">
                    <a:lumMod val="50000"/>
                  </a:schemeClr>
                </a:solidFill>
                <a:latin typeface="Estrangelo Edessa" panose="03080600000000000000" pitchFamily="66" charset="0"/>
                <a:ea typeface="+mj-ea"/>
                <a:cs typeface="Estrangelo Edessa" panose="03080600000000000000" pitchFamily="66" charset="0"/>
              </a:rPr>
              <a:t>spirometers</a:t>
            </a:r>
            <a:r>
              <a:rPr lang="es-ES" altLang="es-ES" dirty="0">
                <a:solidFill>
                  <a:schemeClr val="accent1">
                    <a:lumMod val="50000"/>
                  </a:schemeClr>
                </a:solidFill>
                <a:latin typeface="Estrangelo Edessa" panose="03080600000000000000" pitchFamily="66" charset="0"/>
                <a:ea typeface="+mj-ea"/>
                <a:cs typeface="Estrangelo Edessa" panose="03080600000000000000" pitchFamily="66" charset="0"/>
              </a:rPr>
              <a:t> in </a:t>
            </a:r>
            <a:r>
              <a:rPr lang="es-ES" altLang="es-ES" dirty="0" err="1">
                <a:solidFill>
                  <a:schemeClr val="accent1">
                    <a:lumMod val="50000"/>
                  </a:schemeClr>
                </a:solidFill>
                <a:latin typeface="Estrangelo Edessa" panose="03080600000000000000" pitchFamily="66" charset="0"/>
                <a:ea typeface="+mj-ea"/>
                <a:cs typeface="Estrangelo Edessa" panose="03080600000000000000" pitchFamily="66" charset="0"/>
              </a:rPr>
              <a:t>our</a:t>
            </a:r>
            <a:r>
              <a:rPr lang="es-ES" altLang="es-ES" dirty="0">
                <a:solidFill>
                  <a:schemeClr val="accent1">
                    <a:lumMod val="50000"/>
                  </a:schemeClr>
                </a:solidFill>
                <a:latin typeface="Estrangelo Edessa" panose="03080600000000000000" pitchFamily="66" charset="0"/>
                <a:ea typeface="+mj-ea"/>
                <a:cs typeface="Estrangelo Edessa" panose="03080600000000000000" pitchFamily="66" charset="0"/>
              </a:rPr>
              <a:t> </a:t>
            </a:r>
            <a:r>
              <a:rPr lang="es-ES" altLang="es-ES" dirty="0" err="1">
                <a:solidFill>
                  <a:schemeClr val="accent1">
                    <a:lumMod val="50000"/>
                  </a:schemeClr>
                </a:solidFill>
                <a:latin typeface="Estrangelo Edessa" panose="03080600000000000000" pitchFamily="66" charset="0"/>
                <a:ea typeface="+mj-ea"/>
                <a:cs typeface="Estrangelo Edessa" panose="03080600000000000000" pitchFamily="66" charset="0"/>
              </a:rPr>
              <a:t>practices</a:t>
            </a:r>
            <a:r>
              <a:rPr lang="es-ES" altLang="es-ES" dirty="0">
                <a:solidFill>
                  <a:schemeClr val="accent1">
                    <a:lumMod val="50000"/>
                  </a:schemeClr>
                </a:solidFill>
                <a:latin typeface="Estrangelo Edessa" panose="03080600000000000000" pitchFamily="66" charset="0"/>
                <a:ea typeface="+mj-ea"/>
                <a:cs typeface="Estrangelo Edessa" panose="03080600000000000000" pitchFamily="66" charset="0"/>
              </a:rPr>
              <a:t>?</a:t>
            </a:r>
          </a:p>
        </p:txBody>
      </p:sp>
      <p:sp>
        <p:nvSpPr>
          <p:cNvPr id="7" name="CuadroTexto 6"/>
          <p:cNvSpPr txBox="1"/>
          <p:nvPr/>
        </p:nvSpPr>
        <p:spPr bwMode="auto">
          <a:xfrm>
            <a:off x="557213" y="260350"/>
            <a:ext cx="4086225" cy="1200150"/>
          </a:xfrm>
          <a:prstGeom prst="rect">
            <a:avLst/>
          </a:prstGeom>
          <a:noFill/>
        </p:spPr>
        <p:txBody>
          <a:bodyPr>
            <a:spAutoFit/>
          </a:bodyPr>
          <a:lstStyle/>
          <a:p>
            <a:pPr>
              <a:defRPr/>
            </a:pPr>
            <a:r>
              <a:rPr lang="es-ES" sz="3600" dirty="0">
                <a:solidFill>
                  <a:schemeClr val="accent1">
                    <a:lumMod val="50000"/>
                  </a:schemeClr>
                </a:solidFill>
                <a:latin typeface="Forte" panose="03060902040502070203" pitchFamily="66" charset="0"/>
                <a:ea typeface="+mj-ea"/>
                <a:cs typeface="+mj-cs"/>
              </a:rPr>
              <a:t>Spirometry </a:t>
            </a:r>
            <a:r>
              <a:rPr lang="es-ES" sz="3600" dirty="0" err="1">
                <a:solidFill>
                  <a:schemeClr val="accent1">
                    <a:lumMod val="50000"/>
                  </a:schemeClr>
                </a:solidFill>
                <a:latin typeface="Forte" panose="03060902040502070203" pitchFamily="66" charset="0"/>
                <a:ea typeface="+mj-ea"/>
                <a:cs typeface="+mj-cs"/>
              </a:rPr>
              <a:t>must</a:t>
            </a:r>
            <a:r>
              <a:rPr lang="es-ES" sz="3600" dirty="0">
                <a:solidFill>
                  <a:schemeClr val="accent1">
                    <a:lumMod val="50000"/>
                  </a:schemeClr>
                </a:solidFill>
                <a:latin typeface="Forte" panose="03060902040502070203" pitchFamily="66" charset="0"/>
                <a:ea typeface="+mj-ea"/>
                <a:cs typeface="+mj-cs"/>
              </a:rPr>
              <a:t> be </a:t>
            </a:r>
            <a:r>
              <a:rPr lang="es-ES" sz="3600" dirty="0" err="1">
                <a:solidFill>
                  <a:schemeClr val="accent1">
                    <a:lumMod val="50000"/>
                  </a:schemeClr>
                </a:solidFill>
                <a:latin typeface="Forte" panose="03060902040502070203" pitchFamily="66" charset="0"/>
                <a:ea typeface="+mj-ea"/>
                <a:cs typeface="+mj-cs"/>
              </a:rPr>
              <a:t>used</a:t>
            </a:r>
            <a:r>
              <a:rPr lang="es-ES" sz="3600" dirty="0">
                <a:solidFill>
                  <a:schemeClr val="accent1">
                    <a:lumMod val="50000"/>
                  </a:schemeClr>
                </a:solidFill>
                <a:latin typeface="Forte" panose="03060902040502070203" pitchFamily="66" charset="0"/>
                <a:ea typeface="+mj-ea"/>
                <a:cs typeface="+mj-cs"/>
              </a:rPr>
              <a:t> in </a:t>
            </a:r>
            <a:r>
              <a:rPr lang="es-ES" sz="3600" dirty="0" err="1">
                <a:solidFill>
                  <a:schemeClr val="accent1">
                    <a:lumMod val="50000"/>
                  </a:schemeClr>
                </a:solidFill>
                <a:latin typeface="Forte" panose="03060902040502070203" pitchFamily="66" charset="0"/>
                <a:ea typeface="+mj-ea"/>
                <a:cs typeface="+mj-cs"/>
              </a:rPr>
              <a:t>primary</a:t>
            </a:r>
            <a:r>
              <a:rPr lang="es-ES" sz="3600" dirty="0">
                <a:solidFill>
                  <a:schemeClr val="accent1">
                    <a:lumMod val="50000"/>
                  </a:schemeClr>
                </a:solidFill>
                <a:latin typeface="Forte" panose="03060902040502070203" pitchFamily="66" charset="0"/>
                <a:ea typeface="+mj-ea"/>
                <a:cs typeface="+mj-cs"/>
              </a:rPr>
              <a:t> </a:t>
            </a:r>
            <a:r>
              <a:rPr lang="es-ES" sz="3600" dirty="0" err="1">
                <a:solidFill>
                  <a:schemeClr val="accent1">
                    <a:lumMod val="50000"/>
                  </a:schemeClr>
                </a:solidFill>
                <a:latin typeface="Forte" panose="03060902040502070203" pitchFamily="66" charset="0"/>
                <a:ea typeface="+mj-ea"/>
                <a:cs typeface="+mj-cs"/>
              </a:rPr>
              <a:t>care</a:t>
            </a:r>
            <a:endParaRPr lang="es-ES" sz="3600" dirty="0">
              <a:solidFill>
                <a:schemeClr val="accent1">
                  <a:lumMod val="50000"/>
                </a:schemeClr>
              </a:solidFill>
              <a:latin typeface="Forte" panose="03060902040502070203" pitchFamily="66" charset="0"/>
              <a:ea typeface="+mj-ea"/>
              <a:cs typeface="+mj-cs"/>
            </a:endParaRPr>
          </a:p>
        </p:txBody>
      </p:sp>
      <p:pic>
        <p:nvPicPr>
          <p:cNvPr id="9" name="Picture 16" descr="C:\Documents and Settings\v\Escritorio\Oslo 2006\imagenes oslo\espiro 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67100" y="3048000"/>
            <a:ext cx="1871663" cy="228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9" descr="C:\Documents and Settings\v\Escritorio\Oslo 2006\imagenes oslo\reliant_I_spiromete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3688" y="2981325"/>
            <a:ext cx="1560512"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7" descr="C:\Documents and Settings\v\Escritorio\Oslo 2006\imagenes oslo\espirometro 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l="26666" r="24445" b="22221"/>
          <a:stretch>
            <a:fillRect/>
          </a:stretch>
        </p:blipFill>
        <p:spPr bwMode="auto">
          <a:xfrm>
            <a:off x="7583488" y="2924175"/>
            <a:ext cx="1312862" cy="208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8" descr="C:\Documents and Settings\v\Escritorio\Oslo 2006\imagenes oslo\microlab_m.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b="9259"/>
          <a:stretch>
            <a:fillRect/>
          </a:stretch>
        </p:blipFill>
        <p:spPr bwMode="auto">
          <a:xfrm>
            <a:off x="4876800" y="3832225"/>
            <a:ext cx="2503488" cy="227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34" descr="C:\Documents and Settings\v\Escritorio\Oslo 2006\imagenes oslo\spiro2.gi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563688" y="4283075"/>
            <a:ext cx="1892300" cy="202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220859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nodeType="afterGroup">
                            <p:stCondLst>
                              <p:cond delay="1500"/>
                            </p:stCondLst>
                            <p:childTnLst>
                              <p:par>
                                <p:cTn id="12" presetID="10" presetClass="entr" presetSubtype="0" fill="hold" nodeType="afterEffect">
                                  <p:stCondLst>
                                    <p:cond delay="1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nodeType="afterGroup">
                            <p:stCondLst>
                              <p:cond delay="3000"/>
                            </p:stCondLst>
                            <p:childTnLst>
                              <p:par>
                                <p:cTn id="16" presetID="10" presetClass="entr" presetSubtype="0" fill="hold" nodeType="after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r>
              <a:rPr lang="en-GB" noProof="0" dirty="0"/>
              <a:t>The most important matter: </a:t>
            </a:r>
            <a:r>
              <a:rPr lang="en-GB" b="1" dirty="0">
                <a:solidFill>
                  <a:prstClr val="black"/>
                </a:solidFill>
              </a:rPr>
              <a:t>curves</a:t>
            </a:r>
            <a:endParaRPr lang="en-GB" b="1" noProof="0" dirty="0"/>
          </a:p>
        </p:txBody>
      </p:sp>
      <p:sp>
        <p:nvSpPr>
          <p:cNvPr id="6" name="Rectangle 5"/>
          <p:cNvSpPr>
            <a:spLocks noChangeArrowheads="1"/>
          </p:cNvSpPr>
          <p:nvPr/>
        </p:nvSpPr>
        <p:spPr bwMode="auto">
          <a:xfrm>
            <a:off x="1282620" y="1635836"/>
            <a:ext cx="6961787" cy="52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sz="2800" b="1" dirty="0">
                <a:solidFill>
                  <a:srgbClr val="FF0000"/>
                </a:solidFill>
              </a:rPr>
              <a:t>Any test is only as good as its accuracy</a:t>
            </a:r>
          </a:p>
        </p:txBody>
      </p:sp>
      <p:sp>
        <p:nvSpPr>
          <p:cNvPr id="14" name="Text Box 17"/>
          <p:cNvSpPr txBox="1">
            <a:spLocks noChangeArrowheads="1"/>
          </p:cNvSpPr>
          <p:nvPr/>
        </p:nvSpPr>
        <p:spPr bwMode="auto">
          <a:xfrm>
            <a:off x="438804" y="2348880"/>
            <a:ext cx="2405157" cy="523076"/>
          </a:xfrm>
          <a:prstGeom prst="rect">
            <a:avLst/>
          </a:prstGeom>
          <a:noFill/>
          <a:ln w="12700">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square">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sz="2800" dirty="0"/>
              <a:t>Time/volume</a:t>
            </a:r>
          </a:p>
        </p:txBody>
      </p:sp>
      <p:sp>
        <p:nvSpPr>
          <p:cNvPr id="15" name="Text Box 18"/>
          <p:cNvSpPr txBox="1">
            <a:spLocks noChangeArrowheads="1"/>
          </p:cNvSpPr>
          <p:nvPr/>
        </p:nvSpPr>
        <p:spPr bwMode="auto">
          <a:xfrm>
            <a:off x="5044836" y="2395878"/>
            <a:ext cx="2021964" cy="457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sz="2800" dirty="0"/>
              <a:t>Flow/volume</a:t>
            </a:r>
          </a:p>
        </p:txBody>
      </p:sp>
      <p:pic>
        <p:nvPicPr>
          <p:cNvPr id="9" name="Picture 15" descr="C:\Documents and Settings\Antonio Aranda\Mis documentos\PRESENTACION\09.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l="16336" t="19514" r="10818" b="7237"/>
          <a:stretch>
            <a:fillRect/>
          </a:stretch>
        </p:blipFill>
        <p:spPr bwMode="auto">
          <a:xfrm>
            <a:off x="244186" y="2871956"/>
            <a:ext cx="4343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6" descr="C:\Documents and Settings\Antonio Aranda\Mis documentos\PRESENTACION\12.tif"/>
          <p:cNvPicPr>
            <a:picLocks noChangeAspect="1" noChangeArrowheads="1"/>
          </p:cNvPicPr>
          <p:nvPr/>
        </p:nvPicPr>
        <p:blipFill>
          <a:blip r:embed="rId3" cstate="print">
            <a:extLst>
              <a:ext uri="{28A0092B-C50C-407E-A947-70E740481C1C}">
                <a14:useLocalDpi xmlns:a14="http://schemas.microsoft.com/office/drawing/2010/main" xmlns="" val="0"/>
              </a:ext>
            </a:extLst>
          </a:blip>
          <a:srcRect l="14240" t="19633" r="12485" b="6645"/>
          <a:stretch>
            <a:fillRect/>
          </a:stretch>
        </p:blipFill>
        <p:spPr bwMode="auto">
          <a:xfrm>
            <a:off x="4724399" y="2924944"/>
            <a:ext cx="4343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461437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r>
              <a:rPr lang="en-GB" dirty="0"/>
              <a:t>The most important matter: </a:t>
            </a:r>
            <a:r>
              <a:rPr lang="en-GB" b="1" dirty="0">
                <a:solidFill>
                  <a:prstClr val="black"/>
                </a:solidFill>
              </a:rPr>
              <a:t>curves</a:t>
            </a:r>
            <a:endParaRPr lang="en-GB" noProof="0" dirty="0"/>
          </a:p>
        </p:txBody>
      </p:sp>
      <p:sp>
        <p:nvSpPr>
          <p:cNvPr id="13" name="Marcador de Posição de Conteúdo 6"/>
          <p:cNvSpPr txBox="1">
            <a:spLocks/>
          </p:cNvSpPr>
          <p:nvPr/>
        </p:nvSpPr>
        <p:spPr>
          <a:xfrm>
            <a:off x="275210" y="1494010"/>
            <a:ext cx="5400600" cy="998953"/>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rgbClr val="565656"/>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56565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565656"/>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565656"/>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56565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NZ" sz="2400" kern="0" dirty="0">
                <a:solidFill>
                  <a:schemeClr val="tx1"/>
                </a:solidFill>
              </a:rPr>
              <a:t>FEV1: Volume of air exhaled in the first second of a forced exhalation after complete inspiration</a:t>
            </a:r>
            <a:endParaRPr lang="en-NZ" sz="2200" dirty="0">
              <a:solidFill>
                <a:schemeClr val="tx1"/>
              </a:solidFill>
            </a:endParaRPr>
          </a:p>
        </p:txBody>
      </p:sp>
      <p:sp>
        <p:nvSpPr>
          <p:cNvPr id="14" name="Marcador de Posição de Conteúdo 6"/>
          <p:cNvSpPr txBox="1">
            <a:spLocks/>
          </p:cNvSpPr>
          <p:nvPr/>
        </p:nvSpPr>
        <p:spPr>
          <a:xfrm>
            <a:off x="5732267" y="4244370"/>
            <a:ext cx="3129311" cy="105551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565656"/>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56565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565656"/>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565656"/>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56565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NZ" sz="2000" kern="0" dirty="0">
                <a:solidFill>
                  <a:schemeClr val="tx1"/>
                </a:solidFill>
                <a:latin typeface="Calibri" panose="020F0502020204030204" pitchFamily="34" charset="0"/>
              </a:rPr>
              <a:t>FVC: Total volume of air exhaled after </a:t>
            </a:r>
            <a:r>
              <a:rPr lang="en-NZ" sz="2000" u="sng" kern="0" dirty="0">
                <a:solidFill>
                  <a:schemeClr val="tx1"/>
                </a:solidFill>
                <a:latin typeface="Calibri" panose="020F0502020204030204" pitchFamily="34" charset="0"/>
              </a:rPr>
              <a:t>full</a:t>
            </a:r>
            <a:r>
              <a:rPr lang="en-NZ" sz="2000" kern="0" dirty="0">
                <a:solidFill>
                  <a:schemeClr val="tx1"/>
                </a:solidFill>
                <a:latin typeface="Calibri" panose="020F0502020204030204" pitchFamily="34" charset="0"/>
              </a:rPr>
              <a:t> inspiration and </a:t>
            </a:r>
            <a:r>
              <a:rPr lang="en-NZ" sz="2000" u="sng" kern="0" dirty="0">
                <a:solidFill>
                  <a:schemeClr val="tx1"/>
                </a:solidFill>
                <a:latin typeface="Calibri" panose="020F0502020204030204" pitchFamily="34" charset="0"/>
              </a:rPr>
              <a:t>full </a:t>
            </a:r>
            <a:r>
              <a:rPr lang="en-NZ" sz="2000" kern="0" dirty="0">
                <a:solidFill>
                  <a:schemeClr val="tx1"/>
                </a:solidFill>
                <a:latin typeface="Calibri" panose="020F0502020204030204" pitchFamily="34" charset="0"/>
              </a:rPr>
              <a:t>exhalation</a:t>
            </a:r>
          </a:p>
          <a:p>
            <a:endParaRPr lang="en-NZ" sz="2400" kern="0" dirty="0">
              <a:solidFill>
                <a:schemeClr val="tx1"/>
              </a:solidFill>
            </a:endParaRPr>
          </a:p>
        </p:txBody>
      </p:sp>
      <p:sp>
        <p:nvSpPr>
          <p:cNvPr id="15" name="Line 5"/>
          <p:cNvSpPr>
            <a:spLocks noChangeShapeType="1"/>
          </p:cNvSpPr>
          <p:nvPr/>
        </p:nvSpPr>
        <p:spPr bwMode="auto">
          <a:xfrm>
            <a:off x="1470522" y="6115571"/>
            <a:ext cx="4011612" cy="0"/>
          </a:xfrm>
          <a:prstGeom prst="line">
            <a:avLst/>
          </a:prstGeom>
          <a:noFill/>
          <a:ln w="50800">
            <a:solidFill>
              <a:schemeClr val="tx1"/>
            </a:solidFill>
            <a:round/>
            <a:headEnd type="none" w="sm" len="sm"/>
            <a:tailEnd type="none" w="sm" len="sm"/>
          </a:ln>
        </p:spPr>
        <p:txBody>
          <a:bodyPr/>
          <a:lstStyle/>
          <a:p>
            <a:endParaRPr lang="pt-PT"/>
          </a:p>
        </p:txBody>
      </p:sp>
      <p:sp>
        <p:nvSpPr>
          <p:cNvPr id="16" name="Line 6"/>
          <p:cNvSpPr>
            <a:spLocks noChangeShapeType="1"/>
          </p:cNvSpPr>
          <p:nvPr/>
        </p:nvSpPr>
        <p:spPr bwMode="auto">
          <a:xfrm flipH="1">
            <a:off x="1345109" y="5440884"/>
            <a:ext cx="125413" cy="0"/>
          </a:xfrm>
          <a:prstGeom prst="line">
            <a:avLst/>
          </a:prstGeom>
          <a:noFill/>
          <a:ln w="50800">
            <a:solidFill>
              <a:schemeClr val="tx1"/>
            </a:solidFill>
            <a:round/>
            <a:headEnd type="none" w="sm" len="sm"/>
            <a:tailEnd type="none" w="sm" len="sm"/>
          </a:ln>
        </p:spPr>
        <p:txBody>
          <a:bodyPr/>
          <a:lstStyle/>
          <a:p>
            <a:endParaRPr lang="pt-PT"/>
          </a:p>
        </p:txBody>
      </p:sp>
      <p:sp>
        <p:nvSpPr>
          <p:cNvPr id="17" name="Line 7"/>
          <p:cNvSpPr>
            <a:spLocks noChangeShapeType="1"/>
          </p:cNvSpPr>
          <p:nvPr/>
        </p:nvSpPr>
        <p:spPr bwMode="auto">
          <a:xfrm flipH="1">
            <a:off x="1345109" y="4774134"/>
            <a:ext cx="125413" cy="0"/>
          </a:xfrm>
          <a:prstGeom prst="line">
            <a:avLst/>
          </a:prstGeom>
          <a:noFill/>
          <a:ln w="50800">
            <a:solidFill>
              <a:schemeClr val="tx1"/>
            </a:solidFill>
            <a:round/>
            <a:headEnd type="none" w="sm" len="sm"/>
            <a:tailEnd type="none" w="sm" len="sm"/>
          </a:ln>
        </p:spPr>
        <p:txBody>
          <a:bodyPr/>
          <a:lstStyle/>
          <a:p>
            <a:endParaRPr lang="pt-PT"/>
          </a:p>
        </p:txBody>
      </p:sp>
      <p:sp>
        <p:nvSpPr>
          <p:cNvPr id="18" name="Line 8"/>
          <p:cNvSpPr>
            <a:spLocks noChangeShapeType="1"/>
          </p:cNvSpPr>
          <p:nvPr/>
        </p:nvSpPr>
        <p:spPr bwMode="auto">
          <a:xfrm flipH="1">
            <a:off x="1345109" y="4105796"/>
            <a:ext cx="125413" cy="0"/>
          </a:xfrm>
          <a:prstGeom prst="line">
            <a:avLst/>
          </a:prstGeom>
          <a:noFill/>
          <a:ln w="50800">
            <a:solidFill>
              <a:schemeClr val="tx1"/>
            </a:solidFill>
            <a:round/>
            <a:headEnd type="none" w="sm" len="sm"/>
            <a:tailEnd type="none" w="sm" len="sm"/>
          </a:ln>
        </p:spPr>
        <p:txBody>
          <a:bodyPr/>
          <a:lstStyle/>
          <a:p>
            <a:endParaRPr lang="pt-PT"/>
          </a:p>
        </p:txBody>
      </p:sp>
      <p:sp>
        <p:nvSpPr>
          <p:cNvPr id="19" name="Line 9"/>
          <p:cNvSpPr>
            <a:spLocks noChangeShapeType="1"/>
          </p:cNvSpPr>
          <p:nvPr/>
        </p:nvSpPr>
        <p:spPr bwMode="auto">
          <a:xfrm flipH="1">
            <a:off x="1345109" y="3437459"/>
            <a:ext cx="125413" cy="0"/>
          </a:xfrm>
          <a:prstGeom prst="line">
            <a:avLst/>
          </a:prstGeom>
          <a:noFill/>
          <a:ln w="50800">
            <a:solidFill>
              <a:schemeClr val="tx1"/>
            </a:solidFill>
            <a:round/>
            <a:headEnd type="none" w="sm" len="sm"/>
            <a:tailEnd type="none" w="sm" len="sm"/>
          </a:ln>
        </p:spPr>
        <p:txBody>
          <a:bodyPr/>
          <a:lstStyle/>
          <a:p>
            <a:endParaRPr lang="pt-PT"/>
          </a:p>
        </p:txBody>
      </p:sp>
      <p:sp>
        <p:nvSpPr>
          <p:cNvPr id="20" name="Line 11"/>
          <p:cNvSpPr>
            <a:spLocks noChangeShapeType="1"/>
          </p:cNvSpPr>
          <p:nvPr/>
        </p:nvSpPr>
        <p:spPr bwMode="auto">
          <a:xfrm>
            <a:off x="2103934" y="6091759"/>
            <a:ext cx="0" cy="134937"/>
          </a:xfrm>
          <a:prstGeom prst="line">
            <a:avLst/>
          </a:prstGeom>
          <a:noFill/>
          <a:ln w="50800">
            <a:solidFill>
              <a:schemeClr val="tx1"/>
            </a:solidFill>
            <a:round/>
            <a:headEnd type="none" w="sm" len="sm"/>
            <a:tailEnd type="none" w="sm" len="sm"/>
          </a:ln>
        </p:spPr>
        <p:txBody>
          <a:bodyPr/>
          <a:lstStyle/>
          <a:p>
            <a:endParaRPr lang="pt-PT"/>
          </a:p>
        </p:txBody>
      </p:sp>
      <p:sp>
        <p:nvSpPr>
          <p:cNvPr id="21" name="Line 12"/>
          <p:cNvSpPr>
            <a:spLocks noChangeShapeType="1"/>
          </p:cNvSpPr>
          <p:nvPr/>
        </p:nvSpPr>
        <p:spPr bwMode="auto">
          <a:xfrm>
            <a:off x="2704009" y="6091759"/>
            <a:ext cx="0" cy="134937"/>
          </a:xfrm>
          <a:prstGeom prst="line">
            <a:avLst/>
          </a:prstGeom>
          <a:noFill/>
          <a:ln w="50800">
            <a:solidFill>
              <a:schemeClr val="tx1"/>
            </a:solidFill>
            <a:round/>
            <a:headEnd type="none" w="sm" len="sm"/>
            <a:tailEnd type="none" w="sm" len="sm"/>
          </a:ln>
        </p:spPr>
        <p:txBody>
          <a:bodyPr/>
          <a:lstStyle/>
          <a:p>
            <a:endParaRPr lang="pt-PT"/>
          </a:p>
        </p:txBody>
      </p:sp>
      <p:sp>
        <p:nvSpPr>
          <p:cNvPr id="22" name="Line 13"/>
          <p:cNvSpPr>
            <a:spLocks noChangeShapeType="1"/>
          </p:cNvSpPr>
          <p:nvPr/>
        </p:nvSpPr>
        <p:spPr bwMode="auto">
          <a:xfrm>
            <a:off x="3323134" y="6091759"/>
            <a:ext cx="0" cy="134937"/>
          </a:xfrm>
          <a:prstGeom prst="line">
            <a:avLst/>
          </a:prstGeom>
          <a:noFill/>
          <a:ln w="50800">
            <a:solidFill>
              <a:schemeClr val="tx1"/>
            </a:solidFill>
            <a:round/>
            <a:headEnd type="none" w="sm" len="sm"/>
            <a:tailEnd type="none" w="sm" len="sm"/>
          </a:ln>
        </p:spPr>
        <p:txBody>
          <a:bodyPr/>
          <a:lstStyle/>
          <a:p>
            <a:endParaRPr lang="pt-PT"/>
          </a:p>
        </p:txBody>
      </p:sp>
      <p:sp>
        <p:nvSpPr>
          <p:cNvPr id="23" name="Line 14"/>
          <p:cNvSpPr>
            <a:spLocks noChangeShapeType="1"/>
          </p:cNvSpPr>
          <p:nvPr/>
        </p:nvSpPr>
        <p:spPr bwMode="auto">
          <a:xfrm>
            <a:off x="3939084" y="6107634"/>
            <a:ext cx="0" cy="134937"/>
          </a:xfrm>
          <a:prstGeom prst="line">
            <a:avLst/>
          </a:prstGeom>
          <a:noFill/>
          <a:ln w="50800">
            <a:solidFill>
              <a:schemeClr val="tx1"/>
            </a:solidFill>
            <a:round/>
            <a:headEnd type="none" w="sm" len="sm"/>
            <a:tailEnd type="none" w="sm" len="sm"/>
          </a:ln>
        </p:spPr>
        <p:txBody>
          <a:bodyPr/>
          <a:lstStyle/>
          <a:p>
            <a:endParaRPr lang="pt-PT"/>
          </a:p>
        </p:txBody>
      </p:sp>
      <p:sp>
        <p:nvSpPr>
          <p:cNvPr id="24" name="Line 15"/>
          <p:cNvSpPr>
            <a:spLocks noChangeShapeType="1"/>
          </p:cNvSpPr>
          <p:nvPr/>
        </p:nvSpPr>
        <p:spPr bwMode="auto">
          <a:xfrm>
            <a:off x="4556622" y="6107634"/>
            <a:ext cx="0" cy="134937"/>
          </a:xfrm>
          <a:prstGeom prst="line">
            <a:avLst/>
          </a:prstGeom>
          <a:noFill/>
          <a:ln w="50800">
            <a:solidFill>
              <a:schemeClr val="tx1"/>
            </a:solidFill>
            <a:round/>
            <a:headEnd type="none" w="sm" len="sm"/>
            <a:tailEnd type="none" w="sm" len="sm"/>
          </a:ln>
        </p:spPr>
        <p:txBody>
          <a:bodyPr/>
          <a:lstStyle/>
          <a:p>
            <a:endParaRPr lang="pt-PT"/>
          </a:p>
        </p:txBody>
      </p:sp>
      <p:sp>
        <p:nvSpPr>
          <p:cNvPr id="25" name="Line 16"/>
          <p:cNvSpPr>
            <a:spLocks noChangeShapeType="1"/>
          </p:cNvSpPr>
          <p:nvPr/>
        </p:nvSpPr>
        <p:spPr bwMode="auto">
          <a:xfrm>
            <a:off x="5174159" y="6107634"/>
            <a:ext cx="0" cy="134937"/>
          </a:xfrm>
          <a:prstGeom prst="line">
            <a:avLst/>
          </a:prstGeom>
          <a:noFill/>
          <a:ln w="50800">
            <a:solidFill>
              <a:schemeClr val="tx1"/>
            </a:solidFill>
            <a:round/>
            <a:headEnd type="none" w="sm" len="sm"/>
            <a:tailEnd type="none" w="sm" len="sm"/>
          </a:ln>
        </p:spPr>
        <p:txBody>
          <a:bodyPr/>
          <a:lstStyle/>
          <a:p>
            <a:endParaRPr lang="pt-PT"/>
          </a:p>
        </p:txBody>
      </p:sp>
      <p:sp>
        <p:nvSpPr>
          <p:cNvPr id="26" name="Rectangle 17"/>
          <p:cNvSpPr>
            <a:spLocks noChangeArrowheads="1"/>
          </p:cNvSpPr>
          <p:nvPr/>
        </p:nvSpPr>
        <p:spPr bwMode="auto">
          <a:xfrm>
            <a:off x="1949947" y="6330356"/>
            <a:ext cx="311150" cy="366712"/>
          </a:xfrm>
          <a:prstGeom prst="rect">
            <a:avLst/>
          </a:prstGeom>
          <a:noFill/>
          <a:ln w="9525">
            <a:noFill/>
            <a:miter lim="800000"/>
            <a:headEnd/>
            <a:tailEnd/>
          </a:ln>
        </p:spPr>
        <p:txBody>
          <a:bodyPr wrap="none" lIns="92075" tIns="46038" rIns="92075" bIns="46038">
            <a:spAutoFit/>
          </a:bodyPr>
          <a:lstStyle/>
          <a:p>
            <a:pPr defTabSz="762000" eaLnBrk="0" hangingPunct="0"/>
            <a:r>
              <a:rPr lang="en-US" sz="1800" b="0"/>
              <a:t>1</a:t>
            </a:r>
          </a:p>
        </p:txBody>
      </p:sp>
      <p:sp>
        <p:nvSpPr>
          <p:cNvPr id="27" name="Rectangle 18"/>
          <p:cNvSpPr>
            <a:spLocks noChangeArrowheads="1"/>
          </p:cNvSpPr>
          <p:nvPr/>
        </p:nvSpPr>
        <p:spPr bwMode="auto">
          <a:xfrm>
            <a:off x="2567484" y="6330356"/>
            <a:ext cx="311150" cy="366712"/>
          </a:xfrm>
          <a:prstGeom prst="rect">
            <a:avLst/>
          </a:prstGeom>
          <a:noFill/>
          <a:ln w="9525">
            <a:noFill/>
            <a:miter lim="800000"/>
            <a:headEnd/>
            <a:tailEnd/>
          </a:ln>
        </p:spPr>
        <p:txBody>
          <a:bodyPr wrap="none" lIns="92075" tIns="46038" rIns="92075" bIns="46038">
            <a:spAutoFit/>
          </a:bodyPr>
          <a:lstStyle/>
          <a:p>
            <a:pPr defTabSz="762000" eaLnBrk="0" hangingPunct="0"/>
            <a:r>
              <a:rPr lang="en-US" sz="1800" b="0" dirty="0"/>
              <a:t>2</a:t>
            </a:r>
          </a:p>
        </p:txBody>
      </p:sp>
      <p:sp>
        <p:nvSpPr>
          <p:cNvPr id="28" name="Rectangle 19"/>
          <p:cNvSpPr>
            <a:spLocks noChangeArrowheads="1"/>
          </p:cNvSpPr>
          <p:nvPr/>
        </p:nvSpPr>
        <p:spPr bwMode="auto">
          <a:xfrm>
            <a:off x="3183434" y="6330356"/>
            <a:ext cx="311150" cy="366712"/>
          </a:xfrm>
          <a:prstGeom prst="rect">
            <a:avLst/>
          </a:prstGeom>
          <a:noFill/>
          <a:ln w="9525">
            <a:noFill/>
            <a:miter lim="800000"/>
            <a:headEnd/>
            <a:tailEnd/>
          </a:ln>
        </p:spPr>
        <p:txBody>
          <a:bodyPr wrap="none" lIns="92075" tIns="46038" rIns="92075" bIns="46038">
            <a:spAutoFit/>
          </a:bodyPr>
          <a:lstStyle/>
          <a:p>
            <a:pPr defTabSz="762000" eaLnBrk="0" hangingPunct="0"/>
            <a:r>
              <a:rPr lang="en-US" sz="1800" b="0" dirty="0"/>
              <a:t>3</a:t>
            </a:r>
          </a:p>
        </p:txBody>
      </p:sp>
      <p:sp>
        <p:nvSpPr>
          <p:cNvPr id="29" name="Rectangle 20"/>
          <p:cNvSpPr>
            <a:spLocks noChangeArrowheads="1"/>
          </p:cNvSpPr>
          <p:nvPr/>
        </p:nvSpPr>
        <p:spPr bwMode="auto">
          <a:xfrm>
            <a:off x="3802559" y="6330356"/>
            <a:ext cx="311150" cy="366712"/>
          </a:xfrm>
          <a:prstGeom prst="rect">
            <a:avLst/>
          </a:prstGeom>
          <a:noFill/>
          <a:ln w="9525">
            <a:noFill/>
            <a:miter lim="800000"/>
            <a:headEnd/>
            <a:tailEnd/>
          </a:ln>
        </p:spPr>
        <p:txBody>
          <a:bodyPr wrap="none" lIns="92075" tIns="46038" rIns="92075" bIns="46038">
            <a:spAutoFit/>
          </a:bodyPr>
          <a:lstStyle/>
          <a:p>
            <a:pPr defTabSz="762000" eaLnBrk="0" hangingPunct="0"/>
            <a:r>
              <a:rPr lang="en-US" sz="1800" b="0" dirty="0"/>
              <a:t>4</a:t>
            </a:r>
          </a:p>
        </p:txBody>
      </p:sp>
      <p:sp>
        <p:nvSpPr>
          <p:cNvPr id="30" name="Rectangle 21"/>
          <p:cNvSpPr>
            <a:spLocks noChangeArrowheads="1"/>
          </p:cNvSpPr>
          <p:nvPr/>
        </p:nvSpPr>
        <p:spPr bwMode="auto">
          <a:xfrm>
            <a:off x="4420097" y="6330356"/>
            <a:ext cx="311150" cy="366712"/>
          </a:xfrm>
          <a:prstGeom prst="rect">
            <a:avLst/>
          </a:prstGeom>
          <a:noFill/>
          <a:ln w="9525">
            <a:noFill/>
            <a:miter lim="800000"/>
            <a:headEnd/>
            <a:tailEnd/>
          </a:ln>
        </p:spPr>
        <p:txBody>
          <a:bodyPr wrap="none" lIns="92075" tIns="46038" rIns="92075" bIns="46038">
            <a:spAutoFit/>
          </a:bodyPr>
          <a:lstStyle/>
          <a:p>
            <a:pPr defTabSz="762000" eaLnBrk="0" hangingPunct="0"/>
            <a:r>
              <a:rPr lang="en-US" sz="1800" b="0" dirty="0"/>
              <a:t>5</a:t>
            </a:r>
          </a:p>
        </p:txBody>
      </p:sp>
      <p:sp>
        <p:nvSpPr>
          <p:cNvPr id="31" name="Rectangle 22"/>
          <p:cNvSpPr>
            <a:spLocks noChangeArrowheads="1"/>
          </p:cNvSpPr>
          <p:nvPr/>
        </p:nvSpPr>
        <p:spPr bwMode="auto">
          <a:xfrm>
            <a:off x="5037634" y="6330356"/>
            <a:ext cx="311150" cy="366712"/>
          </a:xfrm>
          <a:prstGeom prst="rect">
            <a:avLst/>
          </a:prstGeom>
          <a:noFill/>
          <a:ln w="9525">
            <a:noFill/>
            <a:miter lim="800000"/>
            <a:headEnd/>
            <a:tailEnd/>
          </a:ln>
        </p:spPr>
        <p:txBody>
          <a:bodyPr wrap="none" lIns="92075" tIns="46038" rIns="92075" bIns="46038">
            <a:spAutoFit/>
          </a:bodyPr>
          <a:lstStyle/>
          <a:p>
            <a:pPr defTabSz="762000" eaLnBrk="0" hangingPunct="0"/>
            <a:r>
              <a:rPr lang="en-US" sz="1800" b="0" dirty="0"/>
              <a:t>6</a:t>
            </a:r>
          </a:p>
        </p:txBody>
      </p:sp>
      <p:sp>
        <p:nvSpPr>
          <p:cNvPr id="32" name="Rectangle 23"/>
          <p:cNvSpPr>
            <a:spLocks noChangeArrowheads="1"/>
          </p:cNvSpPr>
          <p:nvPr/>
        </p:nvSpPr>
        <p:spPr bwMode="auto">
          <a:xfrm>
            <a:off x="960934" y="5312296"/>
            <a:ext cx="311150" cy="366713"/>
          </a:xfrm>
          <a:prstGeom prst="rect">
            <a:avLst/>
          </a:prstGeom>
          <a:noFill/>
          <a:ln w="9525">
            <a:noFill/>
            <a:miter lim="800000"/>
            <a:headEnd/>
            <a:tailEnd/>
          </a:ln>
        </p:spPr>
        <p:txBody>
          <a:bodyPr wrap="none" lIns="92075" tIns="46038" rIns="92075" bIns="46038">
            <a:spAutoFit/>
          </a:bodyPr>
          <a:lstStyle/>
          <a:p>
            <a:pPr defTabSz="762000" eaLnBrk="0" hangingPunct="0"/>
            <a:r>
              <a:rPr lang="en-US" sz="1800" b="0" dirty="0"/>
              <a:t>1</a:t>
            </a:r>
          </a:p>
        </p:txBody>
      </p:sp>
      <p:sp>
        <p:nvSpPr>
          <p:cNvPr id="33" name="Rectangle 24"/>
          <p:cNvSpPr>
            <a:spLocks noChangeArrowheads="1"/>
          </p:cNvSpPr>
          <p:nvPr/>
        </p:nvSpPr>
        <p:spPr bwMode="auto">
          <a:xfrm>
            <a:off x="960934" y="4616971"/>
            <a:ext cx="331788" cy="366713"/>
          </a:xfrm>
          <a:prstGeom prst="rect">
            <a:avLst/>
          </a:prstGeom>
          <a:noFill/>
          <a:ln w="9525">
            <a:noFill/>
            <a:miter lim="800000"/>
            <a:headEnd/>
            <a:tailEnd/>
          </a:ln>
        </p:spPr>
        <p:txBody>
          <a:bodyPr lIns="92075" tIns="46038" rIns="92075" bIns="46038">
            <a:spAutoFit/>
          </a:bodyPr>
          <a:lstStyle/>
          <a:p>
            <a:pPr defTabSz="762000" eaLnBrk="0" hangingPunct="0"/>
            <a:r>
              <a:rPr lang="en-US" sz="1800" b="0"/>
              <a:t>2</a:t>
            </a:r>
          </a:p>
        </p:txBody>
      </p:sp>
      <p:sp>
        <p:nvSpPr>
          <p:cNvPr id="34" name="Rectangle 25"/>
          <p:cNvSpPr>
            <a:spLocks noChangeArrowheads="1"/>
          </p:cNvSpPr>
          <p:nvPr/>
        </p:nvSpPr>
        <p:spPr bwMode="auto">
          <a:xfrm>
            <a:off x="960934" y="3940696"/>
            <a:ext cx="311150" cy="366713"/>
          </a:xfrm>
          <a:prstGeom prst="rect">
            <a:avLst/>
          </a:prstGeom>
          <a:noFill/>
          <a:ln w="9525">
            <a:noFill/>
            <a:miter lim="800000"/>
            <a:headEnd/>
            <a:tailEnd/>
          </a:ln>
        </p:spPr>
        <p:txBody>
          <a:bodyPr wrap="none" lIns="92075" tIns="46038" rIns="92075" bIns="46038">
            <a:spAutoFit/>
          </a:bodyPr>
          <a:lstStyle/>
          <a:p>
            <a:pPr defTabSz="762000" eaLnBrk="0" hangingPunct="0"/>
            <a:r>
              <a:rPr lang="en-US" sz="1800" b="0"/>
              <a:t>3</a:t>
            </a:r>
          </a:p>
        </p:txBody>
      </p:sp>
      <p:sp>
        <p:nvSpPr>
          <p:cNvPr id="35" name="Rectangle 26"/>
          <p:cNvSpPr>
            <a:spLocks noChangeArrowheads="1"/>
          </p:cNvSpPr>
          <p:nvPr/>
        </p:nvSpPr>
        <p:spPr bwMode="auto">
          <a:xfrm>
            <a:off x="960934" y="3283471"/>
            <a:ext cx="304800" cy="366713"/>
          </a:xfrm>
          <a:prstGeom prst="rect">
            <a:avLst/>
          </a:prstGeom>
          <a:noFill/>
          <a:ln w="9525">
            <a:noFill/>
            <a:miter lim="800000"/>
            <a:headEnd/>
            <a:tailEnd/>
          </a:ln>
        </p:spPr>
        <p:txBody>
          <a:bodyPr lIns="92075" tIns="46038" rIns="92075" bIns="46038">
            <a:spAutoFit/>
          </a:bodyPr>
          <a:lstStyle/>
          <a:p>
            <a:pPr defTabSz="762000" eaLnBrk="0" hangingPunct="0"/>
            <a:r>
              <a:rPr lang="en-US" sz="1800" b="0" dirty="0"/>
              <a:t>4</a:t>
            </a:r>
          </a:p>
        </p:txBody>
      </p:sp>
      <p:sp>
        <p:nvSpPr>
          <p:cNvPr id="36" name="Rectangle 28"/>
          <p:cNvSpPr>
            <a:spLocks noChangeArrowheads="1"/>
          </p:cNvSpPr>
          <p:nvPr/>
        </p:nvSpPr>
        <p:spPr bwMode="auto">
          <a:xfrm>
            <a:off x="427534" y="3879245"/>
            <a:ext cx="177800" cy="365125"/>
          </a:xfrm>
          <a:prstGeom prst="rect">
            <a:avLst/>
          </a:prstGeom>
          <a:noFill/>
          <a:ln w="9525">
            <a:noFill/>
            <a:miter lim="800000"/>
            <a:headEnd/>
            <a:tailEnd/>
          </a:ln>
        </p:spPr>
        <p:txBody>
          <a:bodyPr wrap="none" anchor="ctr"/>
          <a:lstStyle/>
          <a:p>
            <a:endParaRPr lang="en-US"/>
          </a:p>
        </p:txBody>
      </p:sp>
      <p:sp>
        <p:nvSpPr>
          <p:cNvPr id="37" name="Line 29"/>
          <p:cNvSpPr>
            <a:spLocks noChangeShapeType="1"/>
          </p:cNvSpPr>
          <p:nvPr/>
        </p:nvSpPr>
        <p:spPr bwMode="auto">
          <a:xfrm flipV="1">
            <a:off x="1502272" y="4550296"/>
            <a:ext cx="76200" cy="1524000"/>
          </a:xfrm>
          <a:prstGeom prst="line">
            <a:avLst/>
          </a:prstGeom>
          <a:noFill/>
          <a:ln w="50800">
            <a:solidFill>
              <a:schemeClr val="tx1"/>
            </a:solidFill>
            <a:round/>
            <a:headEnd type="none" w="sm" len="sm"/>
            <a:tailEnd type="none" w="sm" len="sm"/>
          </a:ln>
        </p:spPr>
        <p:txBody>
          <a:bodyPr/>
          <a:lstStyle/>
          <a:p>
            <a:endParaRPr lang="pt-PT"/>
          </a:p>
        </p:txBody>
      </p:sp>
      <p:sp>
        <p:nvSpPr>
          <p:cNvPr id="38" name="Line 30"/>
          <p:cNvSpPr>
            <a:spLocks noChangeShapeType="1"/>
          </p:cNvSpPr>
          <p:nvPr/>
        </p:nvSpPr>
        <p:spPr bwMode="auto">
          <a:xfrm flipV="1">
            <a:off x="3353297" y="2764359"/>
            <a:ext cx="2133600" cy="0"/>
          </a:xfrm>
          <a:prstGeom prst="line">
            <a:avLst/>
          </a:prstGeom>
          <a:noFill/>
          <a:ln w="50800">
            <a:solidFill>
              <a:schemeClr val="tx1"/>
            </a:solidFill>
            <a:round/>
            <a:headEnd type="none" w="sm" len="sm"/>
            <a:tailEnd type="none" w="sm" len="sm"/>
          </a:ln>
        </p:spPr>
        <p:txBody>
          <a:bodyPr/>
          <a:lstStyle/>
          <a:p>
            <a:endParaRPr lang="pt-PT"/>
          </a:p>
        </p:txBody>
      </p:sp>
      <p:sp>
        <p:nvSpPr>
          <p:cNvPr id="39" name="Rectangle 31"/>
          <p:cNvSpPr>
            <a:spLocks noChangeArrowheads="1"/>
          </p:cNvSpPr>
          <p:nvPr/>
        </p:nvSpPr>
        <p:spPr bwMode="auto">
          <a:xfrm>
            <a:off x="3296148" y="6880299"/>
            <a:ext cx="177800" cy="365125"/>
          </a:xfrm>
          <a:prstGeom prst="rect">
            <a:avLst/>
          </a:prstGeom>
          <a:noFill/>
          <a:ln w="9525">
            <a:noFill/>
            <a:miter lim="800000"/>
            <a:headEnd/>
            <a:tailEnd/>
          </a:ln>
        </p:spPr>
        <p:txBody>
          <a:bodyPr wrap="none" anchor="ctr"/>
          <a:lstStyle/>
          <a:p>
            <a:endParaRPr lang="en-US"/>
          </a:p>
        </p:txBody>
      </p:sp>
      <p:sp>
        <p:nvSpPr>
          <p:cNvPr id="40" name="Arc 32"/>
          <p:cNvSpPr>
            <a:spLocks/>
          </p:cNvSpPr>
          <p:nvPr/>
        </p:nvSpPr>
        <p:spPr bwMode="auto">
          <a:xfrm rot="321011">
            <a:off x="1659782" y="2679596"/>
            <a:ext cx="1719426" cy="2112464"/>
          </a:xfrm>
          <a:custGeom>
            <a:avLst/>
            <a:gdLst>
              <a:gd name="T0" fmla="*/ 2147483647 w 21600"/>
              <a:gd name="T1" fmla="*/ 2147483647 h 23672"/>
              <a:gd name="T2" fmla="*/ 2147483647 w 21600"/>
              <a:gd name="T3" fmla="*/ 0 h 23672"/>
              <a:gd name="T4" fmla="*/ 2147483647 w 21600"/>
              <a:gd name="T5" fmla="*/ 2147483647 h 23672"/>
              <a:gd name="T6" fmla="*/ 0 60000 65536"/>
              <a:gd name="T7" fmla="*/ 0 60000 65536"/>
              <a:gd name="T8" fmla="*/ 0 60000 65536"/>
              <a:gd name="T9" fmla="*/ 0 w 21600"/>
              <a:gd name="T10" fmla="*/ 0 h 23672"/>
              <a:gd name="T11" fmla="*/ 21600 w 21600"/>
              <a:gd name="T12" fmla="*/ 23672 h 23672"/>
            </a:gdLst>
            <a:ahLst/>
            <a:cxnLst>
              <a:cxn ang="T6">
                <a:pos x="T0" y="T1"/>
              </a:cxn>
              <a:cxn ang="T7">
                <a:pos x="T2" y="T3"/>
              </a:cxn>
              <a:cxn ang="T8">
                <a:pos x="T4" y="T5"/>
              </a:cxn>
            </a:cxnLst>
            <a:rect l="T9" t="T10" r="T11" b="T12"/>
            <a:pathLst>
              <a:path w="21600" h="23672" fill="none" extrusionOk="0">
                <a:moveTo>
                  <a:pt x="99" y="23672"/>
                </a:moveTo>
                <a:cubicBezTo>
                  <a:pt x="33" y="22983"/>
                  <a:pt x="0" y="22291"/>
                  <a:pt x="0" y="21600"/>
                </a:cubicBezTo>
                <a:cubicBezTo>
                  <a:pt x="-1" y="9678"/>
                  <a:pt x="9658" y="11"/>
                  <a:pt x="21580" y="0"/>
                </a:cubicBezTo>
              </a:path>
              <a:path w="21600" h="23672" stroke="0" extrusionOk="0">
                <a:moveTo>
                  <a:pt x="99" y="23672"/>
                </a:moveTo>
                <a:cubicBezTo>
                  <a:pt x="33" y="22983"/>
                  <a:pt x="0" y="22291"/>
                  <a:pt x="0" y="21600"/>
                </a:cubicBezTo>
                <a:cubicBezTo>
                  <a:pt x="-1" y="9678"/>
                  <a:pt x="9658" y="11"/>
                  <a:pt x="21580" y="0"/>
                </a:cubicBezTo>
                <a:lnTo>
                  <a:pt x="21600" y="21600"/>
                </a:lnTo>
                <a:close/>
              </a:path>
            </a:pathLst>
          </a:custGeom>
          <a:noFill/>
          <a:ln w="50800" cap="rnd">
            <a:solidFill>
              <a:schemeClr val="tx1"/>
            </a:solidFill>
            <a:round/>
            <a:headEnd type="none" w="sm" len="sm"/>
            <a:tailEnd type="none" w="sm" len="sm"/>
          </a:ln>
        </p:spPr>
        <p:txBody>
          <a:bodyPr/>
          <a:lstStyle/>
          <a:p>
            <a:endParaRPr lang="en-US"/>
          </a:p>
        </p:txBody>
      </p:sp>
      <p:sp>
        <p:nvSpPr>
          <p:cNvPr id="41" name="Line 33"/>
          <p:cNvSpPr>
            <a:spLocks noChangeShapeType="1"/>
          </p:cNvSpPr>
          <p:nvPr/>
        </p:nvSpPr>
        <p:spPr bwMode="auto">
          <a:xfrm flipH="1" flipV="1">
            <a:off x="2057897" y="3407296"/>
            <a:ext cx="46037" cy="2743200"/>
          </a:xfrm>
          <a:prstGeom prst="line">
            <a:avLst/>
          </a:prstGeom>
          <a:noFill/>
          <a:ln w="25400">
            <a:solidFill>
              <a:schemeClr val="accent1"/>
            </a:solidFill>
            <a:prstDash val="dash"/>
            <a:round/>
            <a:headEnd type="none" w="sm" len="sm"/>
            <a:tailEnd type="none" w="sm" len="sm"/>
          </a:ln>
        </p:spPr>
        <p:txBody>
          <a:bodyPr/>
          <a:lstStyle/>
          <a:p>
            <a:endParaRPr lang="pt-PT"/>
          </a:p>
        </p:txBody>
      </p:sp>
      <p:sp>
        <p:nvSpPr>
          <p:cNvPr id="42" name="Line 34"/>
          <p:cNvSpPr>
            <a:spLocks noChangeShapeType="1"/>
          </p:cNvSpPr>
          <p:nvPr/>
        </p:nvSpPr>
        <p:spPr bwMode="auto">
          <a:xfrm flipH="1">
            <a:off x="1460997" y="3432696"/>
            <a:ext cx="609600" cy="0"/>
          </a:xfrm>
          <a:prstGeom prst="line">
            <a:avLst/>
          </a:prstGeom>
          <a:noFill/>
          <a:ln w="25400">
            <a:solidFill>
              <a:schemeClr val="accent1"/>
            </a:solidFill>
            <a:prstDash val="dash"/>
            <a:round/>
            <a:headEnd type="none" w="sm" len="sm"/>
            <a:tailEnd type="none" w="sm" len="sm"/>
          </a:ln>
        </p:spPr>
        <p:txBody>
          <a:bodyPr/>
          <a:lstStyle/>
          <a:p>
            <a:endParaRPr lang="pt-PT"/>
          </a:p>
        </p:txBody>
      </p:sp>
      <p:sp>
        <p:nvSpPr>
          <p:cNvPr id="43" name="Rectangle 35"/>
          <p:cNvSpPr>
            <a:spLocks noChangeArrowheads="1"/>
          </p:cNvSpPr>
          <p:nvPr/>
        </p:nvSpPr>
        <p:spPr bwMode="auto">
          <a:xfrm rot="16200000">
            <a:off x="-157507" y="5106478"/>
            <a:ext cx="1904752" cy="462307"/>
          </a:xfrm>
          <a:prstGeom prst="rect">
            <a:avLst/>
          </a:prstGeom>
          <a:noFill/>
          <a:ln w="9525">
            <a:noFill/>
            <a:miter lim="800000"/>
            <a:headEnd/>
            <a:tailEnd/>
          </a:ln>
        </p:spPr>
        <p:txBody>
          <a:bodyPr wrap="none" lIns="92075" tIns="46038" rIns="92075" bIns="46038">
            <a:spAutoFit/>
          </a:bodyPr>
          <a:lstStyle/>
          <a:p>
            <a:pPr defTabSz="762000" eaLnBrk="0" hangingPunct="0"/>
            <a:r>
              <a:rPr lang="en-US" b="0" dirty="0">
                <a:cs typeface="Tahoma" pitchFamily="34" charset="0"/>
              </a:rPr>
              <a:t>Volume, liters</a:t>
            </a:r>
          </a:p>
        </p:txBody>
      </p:sp>
      <p:sp>
        <p:nvSpPr>
          <p:cNvPr id="44" name="Rectangle 36"/>
          <p:cNvSpPr>
            <a:spLocks noChangeArrowheads="1"/>
          </p:cNvSpPr>
          <p:nvPr/>
        </p:nvSpPr>
        <p:spPr bwMode="auto">
          <a:xfrm>
            <a:off x="5481403" y="6327094"/>
            <a:ext cx="2028184" cy="462307"/>
          </a:xfrm>
          <a:prstGeom prst="rect">
            <a:avLst/>
          </a:prstGeom>
          <a:noFill/>
          <a:ln w="9525">
            <a:noFill/>
            <a:miter lim="800000"/>
            <a:headEnd/>
            <a:tailEnd/>
          </a:ln>
        </p:spPr>
        <p:txBody>
          <a:bodyPr wrap="none" lIns="92075" tIns="46038" rIns="92075" bIns="46038">
            <a:spAutoFit/>
          </a:bodyPr>
          <a:lstStyle/>
          <a:p>
            <a:pPr defTabSz="762000" eaLnBrk="0" hangingPunct="0"/>
            <a:r>
              <a:rPr lang="en-US" b="0" dirty="0">
                <a:cs typeface="Tahoma" pitchFamily="34" charset="0"/>
              </a:rPr>
              <a:t>Time, seconds</a:t>
            </a:r>
          </a:p>
        </p:txBody>
      </p:sp>
      <p:sp>
        <p:nvSpPr>
          <p:cNvPr id="45" name="Rectangle 37"/>
          <p:cNvSpPr>
            <a:spLocks noChangeArrowheads="1"/>
          </p:cNvSpPr>
          <p:nvPr/>
        </p:nvSpPr>
        <p:spPr bwMode="auto">
          <a:xfrm>
            <a:off x="5675810" y="2492896"/>
            <a:ext cx="839974" cy="462307"/>
          </a:xfrm>
          <a:prstGeom prst="rect">
            <a:avLst/>
          </a:prstGeom>
          <a:noFill/>
          <a:ln w="9525">
            <a:noFill/>
            <a:miter lim="800000"/>
            <a:headEnd/>
            <a:tailEnd/>
          </a:ln>
        </p:spPr>
        <p:txBody>
          <a:bodyPr wrap="none" lIns="92075" tIns="46038" rIns="92075" bIns="46038">
            <a:spAutoFit/>
          </a:bodyPr>
          <a:lstStyle/>
          <a:p>
            <a:pPr defTabSz="762000" eaLnBrk="0" hangingPunct="0"/>
            <a:r>
              <a:rPr lang="en-US" sz="2400" b="1" dirty="0">
                <a:solidFill>
                  <a:schemeClr val="accent1"/>
                </a:solidFill>
                <a:cs typeface="Tahoma" pitchFamily="34" charset="0"/>
              </a:rPr>
              <a:t>FVC</a:t>
            </a:r>
          </a:p>
        </p:txBody>
      </p:sp>
      <p:sp>
        <p:nvSpPr>
          <p:cNvPr id="46" name="Rectangle 38"/>
          <p:cNvSpPr>
            <a:spLocks noChangeArrowheads="1"/>
          </p:cNvSpPr>
          <p:nvPr/>
        </p:nvSpPr>
        <p:spPr bwMode="auto">
          <a:xfrm>
            <a:off x="960934" y="2645296"/>
            <a:ext cx="304800" cy="366713"/>
          </a:xfrm>
          <a:prstGeom prst="rect">
            <a:avLst/>
          </a:prstGeom>
          <a:noFill/>
          <a:ln w="9525">
            <a:noFill/>
            <a:miter lim="800000"/>
            <a:headEnd/>
            <a:tailEnd/>
          </a:ln>
        </p:spPr>
        <p:txBody>
          <a:bodyPr lIns="92075" tIns="46038" rIns="92075" bIns="46038">
            <a:spAutoFit/>
          </a:bodyPr>
          <a:lstStyle/>
          <a:p>
            <a:pPr defTabSz="762000" eaLnBrk="0" hangingPunct="0"/>
            <a:r>
              <a:rPr lang="en-US" sz="1800" b="0" dirty="0"/>
              <a:t>5</a:t>
            </a:r>
          </a:p>
        </p:txBody>
      </p:sp>
      <p:sp>
        <p:nvSpPr>
          <p:cNvPr id="47" name="Rectangle 17"/>
          <p:cNvSpPr>
            <a:spLocks noChangeArrowheads="1"/>
          </p:cNvSpPr>
          <p:nvPr/>
        </p:nvSpPr>
        <p:spPr bwMode="auto">
          <a:xfrm>
            <a:off x="1951534" y="6344643"/>
            <a:ext cx="311150" cy="366713"/>
          </a:xfrm>
          <a:prstGeom prst="rect">
            <a:avLst/>
          </a:prstGeom>
          <a:noFill/>
          <a:ln w="9525">
            <a:noFill/>
            <a:miter lim="800000"/>
            <a:headEnd/>
            <a:tailEnd/>
          </a:ln>
        </p:spPr>
        <p:txBody>
          <a:bodyPr wrap="none" lIns="92075" tIns="46038" rIns="92075" bIns="46038">
            <a:spAutoFit/>
          </a:bodyPr>
          <a:lstStyle/>
          <a:p>
            <a:pPr defTabSz="762000" eaLnBrk="0" hangingPunct="0"/>
            <a:r>
              <a:rPr lang="en-US" sz="1800" b="0" dirty="0"/>
              <a:t>1</a:t>
            </a:r>
          </a:p>
        </p:txBody>
      </p:sp>
      <p:sp>
        <p:nvSpPr>
          <p:cNvPr id="48" name="Text Box 41"/>
          <p:cNvSpPr txBox="1">
            <a:spLocks noChangeArrowheads="1"/>
          </p:cNvSpPr>
          <p:nvPr/>
        </p:nvSpPr>
        <p:spPr bwMode="auto">
          <a:xfrm>
            <a:off x="2608067" y="3629889"/>
            <a:ext cx="3124200" cy="1569660"/>
          </a:xfrm>
          <a:prstGeom prst="rect">
            <a:avLst/>
          </a:prstGeom>
          <a:noFill/>
          <a:ln w="9525">
            <a:noFill/>
            <a:miter lim="800000"/>
            <a:headEnd/>
            <a:tailEnd/>
          </a:ln>
        </p:spPr>
        <p:txBody>
          <a:bodyPr>
            <a:spAutoFit/>
          </a:bodyPr>
          <a:lstStyle/>
          <a:p>
            <a:pPr>
              <a:spcBef>
                <a:spcPct val="50000"/>
              </a:spcBef>
            </a:pPr>
            <a:r>
              <a:rPr lang="en-AU" sz="2400" b="1" dirty="0">
                <a:solidFill>
                  <a:schemeClr val="accent1"/>
                </a:solidFill>
              </a:rPr>
              <a:t>FEV</a:t>
            </a:r>
            <a:r>
              <a:rPr lang="en-AU" sz="2400" b="1" baseline="-25000" dirty="0">
                <a:solidFill>
                  <a:schemeClr val="accent1"/>
                </a:solidFill>
              </a:rPr>
              <a:t>1</a:t>
            </a:r>
            <a:r>
              <a:rPr lang="en-AU" sz="2400" b="1" dirty="0">
                <a:solidFill>
                  <a:schemeClr val="accent1"/>
                </a:solidFill>
              </a:rPr>
              <a:t> = 4L</a:t>
            </a:r>
          </a:p>
          <a:p>
            <a:pPr>
              <a:spcBef>
                <a:spcPct val="50000"/>
              </a:spcBef>
            </a:pPr>
            <a:r>
              <a:rPr lang="en-AU" sz="2400" b="1" dirty="0">
                <a:solidFill>
                  <a:schemeClr val="accent1"/>
                </a:solidFill>
              </a:rPr>
              <a:t>FVC  = 5L</a:t>
            </a:r>
          </a:p>
          <a:p>
            <a:pPr>
              <a:spcBef>
                <a:spcPct val="50000"/>
              </a:spcBef>
            </a:pPr>
            <a:r>
              <a:rPr lang="en-AU" sz="2400" b="1" dirty="0">
                <a:solidFill>
                  <a:schemeClr val="accent1"/>
                </a:solidFill>
              </a:rPr>
              <a:t>FEV</a:t>
            </a:r>
            <a:r>
              <a:rPr lang="en-AU" sz="2400" b="1" baseline="-25000" dirty="0">
                <a:solidFill>
                  <a:schemeClr val="accent1"/>
                </a:solidFill>
              </a:rPr>
              <a:t>1</a:t>
            </a:r>
            <a:r>
              <a:rPr lang="en-AU" sz="2400" b="1" dirty="0">
                <a:solidFill>
                  <a:schemeClr val="accent1"/>
                </a:solidFill>
              </a:rPr>
              <a:t>/FVC = 0.8</a:t>
            </a:r>
          </a:p>
        </p:txBody>
      </p:sp>
      <p:cxnSp>
        <p:nvCxnSpPr>
          <p:cNvPr id="49" name="Straight Connector 52"/>
          <p:cNvCxnSpPr>
            <a:cxnSpLocks noChangeShapeType="1"/>
          </p:cNvCxnSpPr>
          <p:nvPr/>
        </p:nvCxnSpPr>
        <p:spPr bwMode="auto">
          <a:xfrm>
            <a:off x="1407022" y="2764359"/>
            <a:ext cx="1600200" cy="1587"/>
          </a:xfrm>
          <a:prstGeom prst="line">
            <a:avLst/>
          </a:prstGeom>
          <a:noFill/>
          <a:ln w="25400">
            <a:solidFill>
              <a:schemeClr val="accent1"/>
            </a:solidFill>
            <a:prstDash val="dash"/>
            <a:round/>
            <a:headEnd/>
            <a:tailEnd/>
          </a:ln>
        </p:spPr>
      </p:cxnSp>
      <p:sp>
        <p:nvSpPr>
          <p:cNvPr id="50" name="Line 4"/>
          <p:cNvSpPr>
            <a:spLocks noChangeShapeType="1"/>
          </p:cNvSpPr>
          <p:nvPr/>
        </p:nvSpPr>
        <p:spPr bwMode="auto">
          <a:xfrm flipV="1">
            <a:off x="1494334" y="2569096"/>
            <a:ext cx="0" cy="3538538"/>
          </a:xfrm>
          <a:prstGeom prst="line">
            <a:avLst/>
          </a:prstGeom>
          <a:noFill/>
          <a:ln w="50800">
            <a:solidFill>
              <a:schemeClr val="tx1"/>
            </a:solidFill>
            <a:round/>
            <a:headEnd type="none" w="sm" len="sm"/>
            <a:tailEnd type="none" w="sm" len="sm"/>
          </a:ln>
        </p:spPr>
        <p:txBody>
          <a:bodyPr/>
          <a:lstStyle/>
          <a:p>
            <a:endParaRPr lang="pt-PT">
              <a:ln>
                <a:solidFill>
                  <a:sysClr val="windowText" lastClr="000000"/>
                </a:solidFill>
              </a:ln>
            </a:endParaRPr>
          </a:p>
        </p:txBody>
      </p:sp>
      <p:sp>
        <p:nvSpPr>
          <p:cNvPr id="51" name="Line 10"/>
          <p:cNvSpPr>
            <a:spLocks noChangeShapeType="1"/>
          </p:cNvSpPr>
          <p:nvPr/>
        </p:nvSpPr>
        <p:spPr bwMode="auto">
          <a:xfrm flipH="1">
            <a:off x="1345109" y="2769121"/>
            <a:ext cx="125413" cy="0"/>
          </a:xfrm>
          <a:prstGeom prst="line">
            <a:avLst/>
          </a:prstGeom>
          <a:noFill/>
          <a:ln w="50800">
            <a:solidFill>
              <a:schemeClr val="tx1"/>
            </a:solidFill>
            <a:round/>
            <a:headEnd type="none" w="sm" len="sm"/>
            <a:tailEnd type="none" w="sm" len="sm"/>
          </a:ln>
        </p:spPr>
        <p:txBody>
          <a:bodyPr/>
          <a:lstStyle/>
          <a:p>
            <a:endParaRPr lang="pt-PT"/>
          </a:p>
        </p:txBody>
      </p:sp>
    </p:spTree>
    <p:extLst>
      <p:ext uri="{BB962C8B-B14F-4D97-AF65-F5344CB8AC3E}">
        <p14:creationId xmlns:p14="http://schemas.microsoft.com/office/powerpoint/2010/main" xmlns="" val="34072608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r>
              <a:rPr lang="en-GB" dirty="0"/>
              <a:t>The most important matter: </a:t>
            </a:r>
            <a:r>
              <a:rPr lang="en-GB" b="1" dirty="0">
                <a:solidFill>
                  <a:prstClr val="black"/>
                </a:solidFill>
              </a:rPr>
              <a:t>curves</a:t>
            </a:r>
            <a:endParaRPr lang="en-GB" noProof="0" dirty="0"/>
          </a:p>
        </p:txBody>
      </p:sp>
      <p:pic>
        <p:nvPicPr>
          <p:cNvPr id="52" name="Picture 16" descr="C:\Documents and Settings\Antonio Aranda\Mis documentos\PRESENTACION\12.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l="14240" t="19633" r="12485" b="6645"/>
          <a:stretch>
            <a:fillRect/>
          </a:stretch>
        </p:blipFill>
        <p:spPr bwMode="auto">
          <a:xfrm>
            <a:off x="3624387" y="2729677"/>
            <a:ext cx="4343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 name="Rectangle 3"/>
          <p:cNvSpPr>
            <a:spLocks noChangeArrowheads="1"/>
          </p:cNvSpPr>
          <p:nvPr/>
        </p:nvSpPr>
        <p:spPr bwMode="auto">
          <a:xfrm>
            <a:off x="669355" y="1755577"/>
            <a:ext cx="5181600" cy="83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GB" sz="2400" b="1" dirty="0"/>
              <a:t>Peak-flow</a:t>
            </a:r>
            <a:r>
              <a:rPr lang="en-GB" sz="2400" dirty="0"/>
              <a:t>: Maximum airflow during the manoeuvre</a:t>
            </a:r>
          </a:p>
        </p:txBody>
      </p:sp>
      <p:sp>
        <p:nvSpPr>
          <p:cNvPr id="54" name="Line 7"/>
          <p:cNvSpPr>
            <a:spLocks noChangeShapeType="1"/>
          </p:cNvSpPr>
          <p:nvPr/>
        </p:nvSpPr>
        <p:spPr bwMode="auto">
          <a:xfrm>
            <a:off x="3116139" y="2514968"/>
            <a:ext cx="1656184" cy="899020"/>
          </a:xfrm>
          <a:prstGeom prst="line">
            <a:avLst/>
          </a:prstGeom>
          <a:noFill/>
          <a:ln w="38100">
            <a:solidFill>
              <a:schemeClr val="accent2"/>
            </a:solidFill>
            <a:round/>
            <a:headEnd type="non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a:p>
        </p:txBody>
      </p:sp>
      <p:sp>
        <p:nvSpPr>
          <p:cNvPr id="55" name="Rectángulo 3"/>
          <p:cNvSpPr/>
          <p:nvPr/>
        </p:nvSpPr>
        <p:spPr>
          <a:xfrm>
            <a:off x="3260155" y="6207695"/>
            <a:ext cx="935141" cy="461665"/>
          </a:xfrm>
          <a:prstGeom prst="rect">
            <a:avLst/>
          </a:prstGeom>
        </p:spPr>
        <p:txBody>
          <a:bodyPr wrap="square">
            <a:spAutoFit/>
          </a:bodyPr>
          <a:lstStyle/>
          <a:p>
            <a:r>
              <a:rPr lang="pt-PT" sz="2400" b="1" dirty="0">
                <a:latin typeface="Arial" panose="020B0604020202020204" pitchFamily="34" charset="0"/>
              </a:rPr>
              <a:t>FVC</a:t>
            </a:r>
            <a:r>
              <a:rPr lang="pt-PT" sz="2400" dirty="0">
                <a:solidFill>
                  <a:srgbClr val="002060"/>
                </a:solidFill>
                <a:latin typeface="Arial" panose="020B0604020202020204" pitchFamily="34" charset="0"/>
              </a:rPr>
              <a:t> </a:t>
            </a:r>
          </a:p>
        </p:txBody>
      </p:sp>
      <p:sp>
        <p:nvSpPr>
          <p:cNvPr id="56" name="Line 7"/>
          <p:cNvSpPr>
            <a:spLocks noChangeShapeType="1"/>
          </p:cNvSpPr>
          <p:nvPr/>
        </p:nvSpPr>
        <p:spPr bwMode="auto">
          <a:xfrm flipV="1">
            <a:off x="3836219" y="5350826"/>
            <a:ext cx="2880320" cy="727459"/>
          </a:xfrm>
          <a:prstGeom prst="line">
            <a:avLst/>
          </a:prstGeom>
          <a:noFill/>
          <a:ln w="38100">
            <a:solidFill>
              <a:schemeClr val="accent2"/>
            </a:solidFill>
            <a:round/>
            <a:headEnd type="non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a:p>
        </p:txBody>
      </p:sp>
      <p:sp>
        <p:nvSpPr>
          <p:cNvPr id="57" name="Line 7"/>
          <p:cNvSpPr>
            <a:spLocks noChangeShapeType="1"/>
          </p:cNvSpPr>
          <p:nvPr/>
        </p:nvSpPr>
        <p:spPr bwMode="auto">
          <a:xfrm>
            <a:off x="1959607" y="3846239"/>
            <a:ext cx="4108860" cy="0"/>
          </a:xfrm>
          <a:prstGeom prst="line">
            <a:avLst/>
          </a:prstGeom>
          <a:noFill/>
          <a:ln w="38100">
            <a:solidFill>
              <a:schemeClr val="accent2"/>
            </a:solidFill>
            <a:round/>
            <a:headEnd type="non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a:p>
        </p:txBody>
      </p:sp>
      <p:sp>
        <p:nvSpPr>
          <p:cNvPr id="58" name="Rectángulo 4"/>
          <p:cNvSpPr/>
          <p:nvPr/>
        </p:nvSpPr>
        <p:spPr>
          <a:xfrm>
            <a:off x="925636" y="3635413"/>
            <a:ext cx="936469" cy="461665"/>
          </a:xfrm>
          <a:prstGeom prst="rect">
            <a:avLst/>
          </a:prstGeom>
        </p:spPr>
        <p:txBody>
          <a:bodyPr wrap="square">
            <a:spAutoFit/>
          </a:bodyPr>
          <a:lstStyle/>
          <a:p>
            <a:r>
              <a:rPr lang="pt-PT" sz="2400" b="1" dirty="0">
                <a:latin typeface="Arial" panose="020B0604020202020204" pitchFamily="34" charset="0"/>
              </a:rPr>
              <a:t>FEV</a:t>
            </a:r>
            <a:r>
              <a:rPr lang="pt-PT" sz="2400" b="1" baseline="-25000" dirty="0">
                <a:latin typeface="Arial" panose="020B0604020202020204" pitchFamily="34" charset="0"/>
              </a:rPr>
              <a:t>1</a:t>
            </a:r>
            <a:r>
              <a:rPr lang="pt-PT" sz="2400" b="1" dirty="0">
                <a:solidFill>
                  <a:srgbClr val="002060"/>
                </a:solidFill>
                <a:latin typeface="Arial" panose="020B0604020202020204" pitchFamily="34" charset="0"/>
              </a:rPr>
              <a:t>  </a:t>
            </a:r>
            <a:endParaRPr lang="es-ES" sz="2400" b="1" dirty="0">
              <a:solidFill>
                <a:srgbClr val="002060"/>
              </a:solidFill>
              <a:latin typeface="Arial" panose="020B0604020202020204" pitchFamily="34" charset="0"/>
            </a:endParaRPr>
          </a:p>
        </p:txBody>
      </p:sp>
      <p:sp>
        <p:nvSpPr>
          <p:cNvPr id="59" name="Line 7"/>
          <p:cNvSpPr>
            <a:spLocks noChangeShapeType="1"/>
          </p:cNvSpPr>
          <p:nvPr/>
        </p:nvSpPr>
        <p:spPr bwMode="auto">
          <a:xfrm>
            <a:off x="6212483" y="2729677"/>
            <a:ext cx="0" cy="2621149"/>
          </a:xfrm>
          <a:prstGeom prst="line">
            <a:avLst/>
          </a:prstGeom>
          <a:noFill/>
          <a:ln w="38100">
            <a:solidFill>
              <a:srgbClr val="00B0F0"/>
            </a:solidFill>
            <a:prstDash val="sysDot"/>
            <a:round/>
            <a:headEnd type="non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s-ES"/>
          </a:p>
        </p:txBody>
      </p:sp>
    </p:spTree>
    <p:extLst>
      <p:ext uri="{BB962C8B-B14F-4D97-AF65-F5344CB8AC3E}">
        <p14:creationId xmlns:p14="http://schemas.microsoft.com/office/powerpoint/2010/main" xmlns="" val="31701094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 calcmode="lin" valueType="num">
                                      <p:cBhvr>
                                        <p:cTn id="10" dur="500" fill="hold"/>
                                        <p:tgtEl>
                                          <p:spTgt spid="56"/>
                                        </p:tgtEl>
                                        <p:attrNameLst>
                                          <p:attrName>ppt_w</p:attrName>
                                        </p:attrNameLst>
                                      </p:cBhvr>
                                      <p:tavLst>
                                        <p:tav tm="0">
                                          <p:val>
                                            <p:fltVal val="0"/>
                                          </p:val>
                                        </p:tav>
                                        <p:tav tm="100000">
                                          <p:val>
                                            <p:strVal val="#ppt_w"/>
                                          </p:val>
                                        </p:tav>
                                      </p:tavLst>
                                    </p:anim>
                                    <p:anim calcmode="lin" valueType="num">
                                      <p:cBhvr>
                                        <p:cTn id="11" dur="500" fill="hold"/>
                                        <p:tgtEl>
                                          <p:spTgt spid="56"/>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left)">
                                      <p:cBhvr>
                                        <p:cTn id="16" dur="500"/>
                                        <p:tgtEl>
                                          <p:spTgt spid="53"/>
                                        </p:tgtEl>
                                      </p:cBhvr>
                                    </p:animEffect>
                                  </p:childTnLst>
                                </p:cTn>
                              </p:par>
                              <p:par>
                                <p:cTn id="17" presetID="23" presetClass="entr" presetSubtype="16"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23" presetClass="entr" presetSubtype="16"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500" fill="hold"/>
                                        <p:tgtEl>
                                          <p:spTgt spid="59"/>
                                        </p:tgtEl>
                                        <p:attrNameLst>
                                          <p:attrName>ppt_w</p:attrName>
                                        </p:attrNameLst>
                                      </p:cBhvr>
                                      <p:tavLst>
                                        <p:tav tm="0">
                                          <p:val>
                                            <p:fltVal val="0"/>
                                          </p:val>
                                        </p:tav>
                                        <p:tav tm="100000">
                                          <p:val>
                                            <p:strVal val="#ppt_w"/>
                                          </p:val>
                                        </p:tav>
                                      </p:tavLst>
                                    </p:anim>
                                    <p:anim calcmode="lin" valueType="num">
                                      <p:cBhvr>
                                        <p:cTn id="29" dur="500" fill="hold"/>
                                        <p:tgtEl>
                                          <p:spTgt spid="59"/>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utoUpdateAnimBg="0"/>
      <p:bldP spid="54" grpId="0" animBg="1"/>
      <p:bldP spid="55" grpId="0"/>
      <p:bldP spid="56" grpId="0" animBg="1"/>
      <p:bldP spid="57" grpId="0" animBg="1"/>
      <p:bldP spid="58" grpId="0"/>
      <p:bldP spid="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n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64544"/>
            <a:ext cx="7208394" cy="68700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Conector recto de flecha 6"/>
          <p:cNvCxnSpPr>
            <a:stCxn id="3" idx="1"/>
          </p:cNvCxnSpPr>
          <p:nvPr/>
        </p:nvCxnSpPr>
        <p:spPr>
          <a:xfrm flipH="1" flipV="1">
            <a:off x="2702315" y="770420"/>
            <a:ext cx="4847091" cy="242700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flipH="1">
            <a:off x="2558299" y="770420"/>
            <a:ext cx="144016" cy="5682916"/>
          </a:xfrm>
          <a:prstGeom prst="line">
            <a:avLst/>
          </a:prstGeom>
          <a:ln w="28575">
            <a:solidFill>
              <a:srgbClr val="0066FF"/>
            </a:solidFill>
            <a:prstDash val="dashDot"/>
          </a:ln>
        </p:spPr>
        <p:style>
          <a:lnRef idx="1">
            <a:schemeClr val="accent1"/>
          </a:lnRef>
          <a:fillRef idx="0">
            <a:schemeClr val="accent1"/>
          </a:fillRef>
          <a:effectRef idx="0">
            <a:schemeClr val="accent1"/>
          </a:effectRef>
          <a:fontRef idx="minor">
            <a:schemeClr val="tx1"/>
          </a:fontRef>
        </p:style>
      </p:cxnSp>
      <p:sp>
        <p:nvSpPr>
          <p:cNvPr id="6" name="Forma libre 5"/>
          <p:cNvSpPr/>
          <p:nvPr/>
        </p:nvSpPr>
        <p:spPr>
          <a:xfrm>
            <a:off x="611560" y="1785257"/>
            <a:ext cx="2032004" cy="1807610"/>
          </a:xfrm>
          <a:custGeom>
            <a:avLst/>
            <a:gdLst>
              <a:gd name="connsiteX0" fmla="*/ 0 w 2032004"/>
              <a:gd name="connsiteY0" fmla="*/ 1741714 h 1807610"/>
              <a:gd name="connsiteX1" fmla="*/ 0 w 2032004"/>
              <a:gd name="connsiteY1" fmla="*/ 1741714 h 1807610"/>
              <a:gd name="connsiteX2" fmla="*/ 14514 w 2032004"/>
              <a:gd name="connsiteY2" fmla="*/ 1611086 h 1807610"/>
              <a:gd name="connsiteX3" fmla="*/ 29028 w 2032004"/>
              <a:gd name="connsiteY3" fmla="*/ 1553029 h 1807610"/>
              <a:gd name="connsiteX4" fmla="*/ 43542 w 2032004"/>
              <a:gd name="connsiteY4" fmla="*/ 1393372 h 1807610"/>
              <a:gd name="connsiteX5" fmla="*/ 58057 w 2032004"/>
              <a:gd name="connsiteY5" fmla="*/ 1320800 h 1807610"/>
              <a:gd name="connsiteX6" fmla="*/ 87085 w 2032004"/>
              <a:gd name="connsiteY6" fmla="*/ 1132114 h 1807610"/>
              <a:gd name="connsiteX7" fmla="*/ 116114 w 2032004"/>
              <a:gd name="connsiteY7" fmla="*/ 827314 h 1807610"/>
              <a:gd name="connsiteX8" fmla="*/ 130628 w 2032004"/>
              <a:gd name="connsiteY8" fmla="*/ 769257 h 1807610"/>
              <a:gd name="connsiteX9" fmla="*/ 145142 w 2032004"/>
              <a:gd name="connsiteY9" fmla="*/ 667657 h 1807610"/>
              <a:gd name="connsiteX10" fmla="*/ 174171 w 2032004"/>
              <a:gd name="connsiteY10" fmla="*/ 537029 h 1807610"/>
              <a:gd name="connsiteX11" fmla="*/ 188685 w 2032004"/>
              <a:gd name="connsiteY11" fmla="*/ 420914 h 1807610"/>
              <a:gd name="connsiteX12" fmla="*/ 203200 w 2032004"/>
              <a:gd name="connsiteY12" fmla="*/ 377372 h 1807610"/>
              <a:gd name="connsiteX13" fmla="*/ 217714 w 2032004"/>
              <a:gd name="connsiteY13" fmla="*/ 101600 h 1807610"/>
              <a:gd name="connsiteX14" fmla="*/ 232228 w 2032004"/>
              <a:gd name="connsiteY14" fmla="*/ 14514 h 1807610"/>
              <a:gd name="connsiteX15" fmla="*/ 232228 w 2032004"/>
              <a:gd name="connsiteY15" fmla="*/ 0 h 1807610"/>
              <a:gd name="connsiteX16" fmla="*/ 290285 w 2032004"/>
              <a:gd name="connsiteY16" fmla="*/ 14514 h 1807610"/>
              <a:gd name="connsiteX17" fmla="*/ 391885 w 2032004"/>
              <a:gd name="connsiteY17" fmla="*/ 159657 h 1807610"/>
              <a:gd name="connsiteX18" fmla="*/ 406400 w 2032004"/>
              <a:gd name="connsiteY18" fmla="*/ 203200 h 1807610"/>
              <a:gd name="connsiteX19" fmla="*/ 449942 w 2032004"/>
              <a:gd name="connsiteY19" fmla="*/ 232229 h 1807610"/>
              <a:gd name="connsiteX20" fmla="*/ 551542 w 2032004"/>
              <a:gd name="connsiteY20" fmla="*/ 333829 h 1807610"/>
              <a:gd name="connsiteX21" fmla="*/ 566057 w 2032004"/>
              <a:gd name="connsiteY21" fmla="*/ 377372 h 1807610"/>
              <a:gd name="connsiteX22" fmla="*/ 595085 w 2032004"/>
              <a:gd name="connsiteY22" fmla="*/ 420914 h 1807610"/>
              <a:gd name="connsiteX23" fmla="*/ 595085 w 2032004"/>
              <a:gd name="connsiteY23" fmla="*/ 478972 h 1807610"/>
              <a:gd name="connsiteX24" fmla="*/ 725714 w 2032004"/>
              <a:gd name="connsiteY24" fmla="*/ 667657 h 1807610"/>
              <a:gd name="connsiteX25" fmla="*/ 754742 w 2032004"/>
              <a:gd name="connsiteY25" fmla="*/ 711200 h 1807610"/>
              <a:gd name="connsiteX26" fmla="*/ 783771 w 2032004"/>
              <a:gd name="connsiteY26" fmla="*/ 754743 h 1807610"/>
              <a:gd name="connsiteX27" fmla="*/ 812800 w 2032004"/>
              <a:gd name="connsiteY27" fmla="*/ 841829 h 1807610"/>
              <a:gd name="connsiteX28" fmla="*/ 856342 w 2032004"/>
              <a:gd name="connsiteY28" fmla="*/ 856343 h 1807610"/>
              <a:gd name="connsiteX29" fmla="*/ 856342 w 2032004"/>
              <a:gd name="connsiteY29" fmla="*/ 841829 h 1807610"/>
              <a:gd name="connsiteX30" fmla="*/ 1001485 w 2032004"/>
              <a:gd name="connsiteY30" fmla="*/ 943429 h 1807610"/>
              <a:gd name="connsiteX31" fmla="*/ 1030514 w 2032004"/>
              <a:gd name="connsiteY31" fmla="*/ 986972 h 1807610"/>
              <a:gd name="connsiteX32" fmla="*/ 1074057 w 2032004"/>
              <a:gd name="connsiteY32" fmla="*/ 1001486 h 1807610"/>
              <a:gd name="connsiteX33" fmla="*/ 1175657 w 2032004"/>
              <a:gd name="connsiteY33" fmla="*/ 1103086 h 1807610"/>
              <a:gd name="connsiteX34" fmla="*/ 1219200 w 2032004"/>
              <a:gd name="connsiteY34" fmla="*/ 1132114 h 1807610"/>
              <a:gd name="connsiteX35" fmla="*/ 1248228 w 2032004"/>
              <a:gd name="connsiteY35" fmla="*/ 1175657 h 1807610"/>
              <a:gd name="connsiteX36" fmla="*/ 1335314 w 2032004"/>
              <a:gd name="connsiteY36" fmla="*/ 1219200 h 1807610"/>
              <a:gd name="connsiteX37" fmla="*/ 1364342 w 2032004"/>
              <a:gd name="connsiteY37" fmla="*/ 1262743 h 1807610"/>
              <a:gd name="connsiteX38" fmla="*/ 1451428 w 2032004"/>
              <a:gd name="connsiteY38" fmla="*/ 1320800 h 1807610"/>
              <a:gd name="connsiteX39" fmla="*/ 1524000 w 2032004"/>
              <a:gd name="connsiteY39" fmla="*/ 1393372 h 1807610"/>
              <a:gd name="connsiteX40" fmla="*/ 1553028 w 2032004"/>
              <a:gd name="connsiteY40" fmla="*/ 1436914 h 1807610"/>
              <a:gd name="connsiteX41" fmla="*/ 1596571 w 2032004"/>
              <a:gd name="connsiteY41" fmla="*/ 1451429 h 1807610"/>
              <a:gd name="connsiteX42" fmla="*/ 1669142 w 2032004"/>
              <a:gd name="connsiteY42" fmla="*/ 1509486 h 1807610"/>
              <a:gd name="connsiteX43" fmla="*/ 1669142 w 2032004"/>
              <a:gd name="connsiteY43" fmla="*/ 1509486 h 1807610"/>
              <a:gd name="connsiteX44" fmla="*/ 1785257 w 2032004"/>
              <a:gd name="connsiteY44" fmla="*/ 1553029 h 1807610"/>
              <a:gd name="connsiteX45" fmla="*/ 1915885 w 2032004"/>
              <a:gd name="connsiteY45" fmla="*/ 1567543 h 1807610"/>
              <a:gd name="connsiteX46" fmla="*/ 1959428 w 2032004"/>
              <a:gd name="connsiteY46" fmla="*/ 1582057 h 1807610"/>
              <a:gd name="connsiteX47" fmla="*/ 2002971 w 2032004"/>
              <a:gd name="connsiteY47" fmla="*/ 1611086 h 1807610"/>
              <a:gd name="connsiteX48" fmla="*/ 2002971 w 2032004"/>
              <a:gd name="connsiteY48" fmla="*/ 1611086 h 1807610"/>
              <a:gd name="connsiteX49" fmla="*/ 2032000 w 2032004"/>
              <a:gd name="connsiteY49" fmla="*/ 1756229 h 1807610"/>
              <a:gd name="connsiteX50" fmla="*/ 2032000 w 2032004"/>
              <a:gd name="connsiteY50" fmla="*/ 1756229 h 1807610"/>
              <a:gd name="connsiteX51" fmla="*/ 1582057 w 2032004"/>
              <a:gd name="connsiteY51" fmla="*/ 1785257 h 1807610"/>
              <a:gd name="connsiteX52" fmla="*/ 1175657 w 2032004"/>
              <a:gd name="connsiteY52" fmla="*/ 1770743 h 1807610"/>
              <a:gd name="connsiteX53" fmla="*/ 1045028 w 2032004"/>
              <a:gd name="connsiteY53" fmla="*/ 1785257 h 1807610"/>
              <a:gd name="connsiteX54" fmla="*/ 986971 w 2032004"/>
              <a:gd name="connsiteY54" fmla="*/ 1799772 h 1807610"/>
              <a:gd name="connsiteX55" fmla="*/ 740228 w 2032004"/>
              <a:gd name="connsiteY55" fmla="*/ 1770743 h 1807610"/>
              <a:gd name="connsiteX56" fmla="*/ 0 w 2032004"/>
              <a:gd name="connsiteY56" fmla="*/ 1741714 h 180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32004" h="1807610">
                <a:moveTo>
                  <a:pt x="0" y="1741714"/>
                </a:moveTo>
                <a:lnTo>
                  <a:pt x="0" y="1741714"/>
                </a:lnTo>
                <a:cubicBezTo>
                  <a:pt x="4838" y="1698171"/>
                  <a:pt x="7852" y="1654387"/>
                  <a:pt x="14514" y="1611086"/>
                </a:cubicBezTo>
                <a:cubicBezTo>
                  <a:pt x="17547" y="1591370"/>
                  <a:pt x="26392" y="1572802"/>
                  <a:pt x="29028" y="1553029"/>
                </a:cubicBezTo>
                <a:cubicBezTo>
                  <a:pt x="36090" y="1500059"/>
                  <a:pt x="36914" y="1446398"/>
                  <a:pt x="43542" y="1393372"/>
                </a:cubicBezTo>
                <a:cubicBezTo>
                  <a:pt x="46602" y="1368893"/>
                  <a:pt x="54568" y="1345222"/>
                  <a:pt x="58057" y="1320800"/>
                </a:cubicBezTo>
                <a:cubicBezTo>
                  <a:pt x="85921" y="1125757"/>
                  <a:pt x="56870" y="1252977"/>
                  <a:pt x="87085" y="1132114"/>
                </a:cubicBezTo>
                <a:cubicBezTo>
                  <a:pt x="94269" y="1038730"/>
                  <a:pt x="100159" y="923045"/>
                  <a:pt x="116114" y="827314"/>
                </a:cubicBezTo>
                <a:cubicBezTo>
                  <a:pt x="119393" y="807637"/>
                  <a:pt x="127060" y="788883"/>
                  <a:pt x="130628" y="769257"/>
                </a:cubicBezTo>
                <a:cubicBezTo>
                  <a:pt x="136748" y="735598"/>
                  <a:pt x="139518" y="701402"/>
                  <a:pt x="145142" y="667657"/>
                </a:cubicBezTo>
                <a:cubicBezTo>
                  <a:pt x="154353" y="612390"/>
                  <a:pt x="161126" y="589210"/>
                  <a:pt x="174171" y="537029"/>
                </a:cubicBezTo>
                <a:cubicBezTo>
                  <a:pt x="179009" y="498324"/>
                  <a:pt x="181707" y="459291"/>
                  <a:pt x="188685" y="420914"/>
                </a:cubicBezTo>
                <a:cubicBezTo>
                  <a:pt x="191422" y="405862"/>
                  <a:pt x="201815" y="392608"/>
                  <a:pt x="203200" y="377372"/>
                </a:cubicBezTo>
                <a:cubicBezTo>
                  <a:pt x="211534" y="285699"/>
                  <a:pt x="209380" y="193273"/>
                  <a:pt x="217714" y="101600"/>
                </a:cubicBezTo>
                <a:cubicBezTo>
                  <a:pt x="236818" y="-108546"/>
                  <a:pt x="232228" y="218347"/>
                  <a:pt x="232228" y="14514"/>
                </a:cubicBezTo>
                <a:lnTo>
                  <a:pt x="232228" y="0"/>
                </a:lnTo>
                <a:lnTo>
                  <a:pt x="290285" y="14514"/>
                </a:lnTo>
                <a:cubicBezTo>
                  <a:pt x="324152" y="62895"/>
                  <a:pt x="373209" y="103631"/>
                  <a:pt x="391885" y="159657"/>
                </a:cubicBezTo>
                <a:cubicBezTo>
                  <a:pt x="396723" y="174171"/>
                  <a:pt x="396843" y="191253"/>
                  <a:pt x="406400" y="203200"/>
                </a:cubicBezTo>
                <a:cubicBezTo>
                  <a:pt x="417297" y="216821"/>
                  <a:pt x="435428" y="222553"/>
                  <a:pt x="449942" y="232229"/>
                </a:cubicBezTo>
                <a:cubicBezTo>
                  <a:pt x="516487" y="332044"/>
                  <a:pt x="474903" y="308281"/>
                  <a:pt x="551542" y="333829"/>
                </a:cubicBezTo>
                <a:cubicBezTo>
                  <a:pt x="556380" y="348343"/>
                  <a:pt x="559215" y="363688"/>
                  <a:pt x="566057" y="377372"/>
                </a:cubicBezTo>
                <a:cubicBezTo>
                  <a:pt x="573858" y="392974"/>
                  <a:pt x="595085" y="420914"/>
                  <a:pt x="595085" y="420914"/>
                </a:cubicBezTo>
                <a:lnTo>
                  <a:pt x="595085" y="478972"/>
                </a:lnTo>
                <a:cubicBezTo>
                  <a:pt x="706613" y="638297"/>
                  <a:pt x="663949" y="575008"/>
                  <a:pt x="725714" y="667657"/>
                </a:cubicBezTo>
                <a:lnTo>
                  <a:pt x="754742" y="711200"/>
                </a:lnTo>
                <a:lnTo>
                  <a:pt x="783771" y="754743"/>
                </a:lnTo>
                <a:cubicBezTo>
                  <a:pt x="793447" y="783772"/>
                  <a:pt x="787340" y="824856"/>
                  <a:pt x="812800" y="841829"/>
                </a:cubicBezTo>
                <a:cubicBezTo>
                  <a:pt x="860367" y="873541"/>
                  <a:pt x="856342" y="888301"/>
                  <a:pt x="856342" y="856343"/>
                </a:cubicBezTo>
                <a:lnTo>
                  <a:pt x="856342" y="841829"/>
                </a:lnTo>
                <a:cubicBezTo>
                  <a:pt x="904723" y="875696"/>
                  <a:pt x="968726" y="894291"/>
                  <a:pt x="1001485" y="943429"/>
                </a:cubicBezTo>
                <a:cubicBezTo>
                  <a:pt x="1011161" y="957943"/>
                  <a:pt x="1016892" y="976075"/>
                  <a:pt x="1030514" y="986972"/>
                </a:cubicBezTo>
                <a:cubicBezTo>
                  <a:pt x="1042461" y="996529"/>
                  <a:pt x="1059543" y="996648"/>
                  <a:pt x="1074057" y="1001486"/>
                </a:cubicBezTo>
                <a:cubicBezTo>
                  <a:pt x="1099603" y="1078127"/>
                  <a:pt x="1075841" y="1036543"/>
                  <a:pt x="1175657" y="1103086"/>
                </a:cubicBezTo>
                <a:lnTo>
                  <a:pt x="1219200" y="1132114"/>
                </a:lnTo>
                <a:cubicBezTo>
                  <a:pt x="1228876" y="1146628"/>
                  <a:pt x="1235893" y="1163322"/>
                  <a:pt x="1248228" y="1175657"/>
                </a:cubicBezTo>
                <a:cubicBezTo>
                  <a:pt x="1276365" y="1203794"/>
                  <a:pt x="1299899" y="1207395"/>
                  <a:pt x="1335314" y="1219200"/>
                </a:cubicBezTo>
                <a:cubicBezTo>
                  <a:pt x="1344990" y="1233714"/>
                  <a:pt x="1351214" y="1251256"/>
                  <a:pt x="1364342" y="1262743"/>
                </a:cubicBezTo>
                <a:cubicBezTo>
                  <a:pt x="1390598" y="1285717"/>
                  <a:pt x="1451428" y="1320800"/>
                  <a:pt x="1451428" y="1320800"/>
                </a:cubicBezTo>
                <a:cubicBezTo>
                  <a:pt x="1528839" y="1436915"/>
                  <a:pt x="1427237" y="1296609"/>
                  <a:pt x="1524000" y="1393372"/>
                </a:cubicBezTo>
                <a:cubicBezTo>
                  <a:pt x="1536335" y="1405707"/>
                  <a:pt x="1539407" y="1426017"/>
                  <a:pt x="1553028" y="1436914"/>
                </a:cubicBezTo>
                <a:cubicBezTo>
                  <a:pt x="1564975" y="1446472"/>
                  <a:pt x="1582887" y="1444587"/>
                  <a:pt x="1596571" y="1451429"/>
                </a:cubicBezTo>
                <a:cubicBezTo>
                  <a:pt x="1633193" y="1469740"/>
                  <a:pt x="1642140" y="1482484"/>
                  <a:pt x="1669142" y="1509486"/>
                </a:cubicBezTo>
                <a:lnTo>
                  <a:pt x="1669142" y="1509486"/>
                </a:lnTo>
                <a:cubicBezTo>
                  <a:pt x="1707847" y="1524000"/>
                  <a:pt x="1745019" y="1543561"/>
                  <a:pt x="1785257" y="1553029"/>
                </a:cubicBezTo>
                <a:cubicBezTo>
                  <a:pt x="1827903" y="1563063"/>
                  <a:pt x="1872670" y="1560341"/>
                  <a:pt x="1915885" y="1567543"/>
                </a:cubicBezTo>
                <a:cubicBezTo>
                  <a:pt x="1930976" y="1570058"/>
                  <a:pt x="1944914" y="1577219"/>
                  <a:pt x="1959428" y="1582057"/>
                </a:cubicBezTo>
                <a:lnTo>
                  <a:pt x="2002971" y="1611086"/>
                </a:lnTo>
                <a:lnTo>
                  <a:pt x="2002971" y="1611086"/>
                </a:lnTo>
                <a:cubicBezTo>
                  <a:pt x="2033050" y="1746437"/>
                  <a:pt x="2032000" y="1697109"/>
                  <a:pt x="2032000" y="1756229"/>
                </a:cubicBezTo>
                <a:lnTo>
                  <a:pt x="2032000" y="1756229"/>
                </a:lnTo>
                <a:cubicBezTo>
                  <a:pt x="1810162" y="1839418"/>
                  <a:pt x="1961045" y="1800119"/>
                  <a:pt x="1582057" y="1785257"/>
                </a:cubicBezTo>
                <a:lnTo>
                  <a:pt x="1175657" y="1770743"/>
                </a:lnTo>
                <a:cubicBezTo>
                  <a:pt x="1132114" y="1775581"/>
                  <a:pt x="1088329" y="1778595"/>
                  <a:pt x="1045028" y="1785257"/>
                </a:cubicBezTo>
                <a:cubicBezTo>
                  <a:pt x="1025312" y="1788290"/>
                  <a:pt x="1006919" y="1799772"/>
                  <a:pt x="986971" y="1799772"/>
                </a:cubicBezTo>
                <a:cubicBezTo>
                  <a:pt x="894712" y="1799772"/>
                  <a:pt x="831138" y="1773933"/>
                  <a:pt x="740228" y="1770743"/>
                </a:cubicBezTo>
                <a:lnTo>
                  <a:pt x="0" y="1741714"/>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Text Box 12"/>
          <p:cNvSpPr txBox="1">
            <a:spLocks noChangeArrowheads="1"/>
          </p:cNvSpPr>
          <p:nvPr/>
        </p:nvSpPr>
        <p:spPr bwMode="auto">
          <a:xfrm>
            <a:off x="7549406" y="2966591"/>
            <a:ext cx="889000" cy="461665"/>
          </a:xfrm>
          <a:prstGeom prst="rect">
            <a:avLst/>
          </a:prstGeom>
          <a:solidFill>
            <a:schemeClr val="hlink">
              <a:alpha val="24001"/>
            </a:schemeClr>
          </a:solidFill>
          <a:ln w="19050">
            <a:solidFill>
              <a:srgbClr val="FF0000"/>
            </a:solidFill>
            <a:miter lim="800000"/>
            <a:headEnd/>
            <a:tailEnd/>
          </a:ln>
          <a:effectLst/>
          <a:extLst/>
        </p:spPr>
        <p:txBody>
          <a:bodyPr>
            <a:spAutoFit/>
          </a:bodyPr>
          <a:lstStyle/>
          <a:p>
            <a:pPr algn="ctr" eaLnBrk="1" fontAlgn="auto" hangingPunct="1">
              <a:spcBef>
                <a:spcPct val="50000"/>
              </a:spcBef>
              <a:spcAft>
                <a:spcPts val="0"/>
              </a:spcAft>
              <a:defRPr/>
            </a:pPr>
            <a:r>
              <a:rPr lang="es-ES" altLang="es-ES" sz="2400" b="1" dirty="0">
                <a:solidFill>
                  <a:schemeClr val="tx1">
                    <a:lumMod val="95000"/>
                    <a:lumOff val="5000"/>
                  </a:schemeClr>
                </a:solidFill>
                <a:latin typeface="+mn-lt"/>
              </a:rPr>
              <a:t>FEV1</a:t>
            </a:r>
          </a:p>
        </p:txBody>
      </p:sp>
    </p:spTree>
    <p:extLst>
      <p:ext uri="{BB962C8B-B14F-4D97-AF65-F5344CB8AC3E}">
        <p14:creationId xmlns:p14="http://schemas.microsoft.com/office/powerpoint/2010/main" xmlns="" val="39690323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3568" y="2132856"/>
            <a:ext cx="7772400" cy="147002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1F497D"/>
                </a:solidFill>
                <a:latin typeface="+mj-lt"/>
                <a:ea typeface="+mj-ea"/>
                <a:cs typeface="+mj-cs"/>
              </a:defRPr>
            </a:lvl1pPr>
          </a:lstStyle>
          <a:p>
            <a:pPr algn="ctr">
              <a:lnSpc>
                <a:spcPct val="150000"/>
              </a:lnSpc>
            </a:pPr>
            <a:r>
              <a:rPr lang="pt-PT" b="1" dirty="0">
                <a:solidFill>
                  <a:schemeClr val="accent1"/>
                </a:solidFill>
                <a:ea typeface="ＭＳ Ｐゴシック" pitchFamily="34" charset="-128"/>
              </a:rPr>
              <a:t>Spirometry Interpretation</a:t>
            </a:r>
          </a:p>
        </p:txBody>
      </p:sp>
    </p:spTree>
    <p:extLst>
      <p:ext uri="{BB962C8B-B14F-4D97-AF65-F5344CB8AC3E}">
        <p14:creationId xmlns:p14="http://schemas.microsoft.com/office/powerpoint/2010/main" xmlns="" val="35156998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spiro 1"/>
          <p:cNvPicPr>
            <a:picLocks noChangeAspect="1" noChangeArrowheads="1"/>
          </p:cNvPicPr>
          <p:nvPr/>
        </p:nvPicPr>
        <p:blipFill>
          <a:blip r:embed="rId2" cstate="print">
            <a:lum bright="-24000"/>
            <a:extLst>
              <a:ext uri="{28A0092B-C50C-407E-A947-70E740481C1C}">
                <a14:useLocalDpi xmlns:a14="http://schemas.microsoft.com/office/drawing/2010/main" xmlns="" val="0"/>
              </a:ext>
            </a:extLst>
          </a:blip>
          <a:srcRect t="5704" r="50000" b="52948"/>
          <a:stretch>
            <a:fillRect/>
          </a:stretch>
        </p:blipFill>
        <p:spPr bwMode="auto">
          <a:xfrm>
            <a:off x="1259632" y="1052736"/>
            <a:ext cx="6362749" cy="5531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ángulo 1"/>
          <p:cNvSpPr/>
          <p:nvPr/>
        </p:nvSpPr>
        <p:spPr>
          <a:xfrm>
            <a:off x="3275856" y="2276872"/>
            <a:ext cx="1584176" cy="3600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39742286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19672" y="701824"/>
            <a:ext cx="6192688" cy="1143000"/>
          </a:xfrm>
        </p:spPr>
        <p:txBody>
          <a:bodyPr/>
          <a:lstStyle/>
          <a:p>
            <a:r>
              <a:rPr lang="en-US" b="1" dirty="0"/>
              <a:t>Objectives</a:t>
            </a:r>
          </a:p>
        </p:txBody>
      </p:sp>
      <p:sp>
        <p:nvSpPr>
          <p:cNvPr id="3" name="Marcador de Posição de Conteúdo 2"/>
          <p:cNvSpPr>
            <a:spLocks noGrp="1"/>
          </p:cNvSpPr>
          <p:nvPr>
            <p:ph idx="1"/>
          </p:nvPr>
        </p:nvSpPr>
        <p:spPr>
          <a:xfrm>
            <a:off x="467544" y="2204864"/>
            <a:ext cx="8229600" cy="4525963"/>
          </a:xfrm>
        </p:spPr>
        <p:txBody>
          <a:bodyPr>
            <a:normAutofit/>
          </a:bodyPr>
          <a:lstStyle/>
          <a:p>
            <a:pPr>
              <a:spcAft>
                <a:spcPts val="2400"/>
              </a:spcAft>
            </a:pPr>
            <a:r>
              <a:rPr lang="pt-PT" dirty="0"/>
              <a:t>To know the important spirometry parameters</a:t>
            </a:r>
          </a:p>
          <a:p>
            <a:pPr>
              <a:spcAft>
                <a:spcPts val="2400"/>
              </a:spcAft>
            </a:pPr>
            <a:r>
              <a:rPr lang="pt-PT" dirty="0"/>
              <a:t>To identify a “good quality” spirometry</a:t>
            </a:r>
          </a:p>
          <a:p>
            <a:pPr>
              <a:spcAft>
                <a:spcPts val="2400"/>
              </a:spcAft>
            </a:pPr>
            <a:r>
              <a:rPr lang="pt-PT" dirty="0"/>
              <a:t>To identify the different spirometry patterns</a:t>
            </a:r>
          </a:p>
          <a:p>
            <a:pPr>
              <a:spcAft>
                <a:spcPts val="2400"/>
              </a:spcAft>
            </a:pPr>
            <a:r>
              <a:rPr lang="pt-PT" dirty="0"/>
              <a:t>To accurately “read” the results of the test</a:t>
            </a:r>
          </a:p>
        </p:txBody>
      </p:sp>
    </p:spTree>
    <p:extLst>
      <p:ext uri="{BB962C8B-B14F-4D97-AF65-F5344CB8AC3E}">
        <p14:creationId xmlns:p14="http://schemas.microsoft.com/office/powerpoint/2010/main" xmlns="" val="25375204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1052736"/>
            <a:ext cx="6192688" cy="1143000"/>
          </a:xfrm>
        </p:spPr>
        <p:txBody>
          <a:bodyPr>
            <a:normAutofit/>
          </a:bodyPr>
          <a:lstStyle/>
          <a:p>
            <a:r>
              <a:rPr lang="en-GB" b="1" dirty="0"/>
              <a:t>Spirometry Interpretation</a:t>
            </a:r>
          </a:p>
        </p:txBody>
      </p:sp>
      <p:sp>
        <p:nvSpPr>
          <p:cNvPr id="3" name="Marcador de Posição de Conteúdo 2"/>
          <p:cNvSpPr>
            <a:spLocks noGrp="1"/>
          </p:cNvSpPr>
          <p:nvPr>
            <p:ph idx="1"/>
          </p:nvPr>
        </p:nvSpPr>
        <p:spPr>
          <a:xfrm>
            <a:off x="914400" y="2708920"/>
            <a:ext cx="7185992" cy="4525963"/>
          </a:xfrm>
        </p:spPr>
        <p:txBody>
          <a:bodyPr/>
          <a:lstStyle/>
          <a:p>
            <a:r>
              <a:rPr lang="en-US" dirty="0"/>
              <a:t>Is it acceptable and reproducible? </a:t>
            </a:r>
          </a:p>
          <a:p>
            <a:endParaRPr lang="en-US" dirty="0"/>
          </a:p>
          <a:p>
            <a:r>
              <a:rPr lang="en-US" dirty="0"/>
              <a:t>The traces’ shape </a:t>
            </a:r>
          </a:p>
          <a:p>
            <a:endParaRPr lang="en-US" dirty="0"/>
          </a:p>
          <a:p>
            <a:r>
              <a:rPr lang="en-US" dirty="0"/>
              <a:t>Measurements assessment</a:t>
            </a:r>
          </a:p>
          <a:p>
            <a:endParaRPr lang="pt-PT" dirty="0"/>
          </a:p>
        </p:txBody>
      </p:sp>
    </p:spTree>
    <p:extLst>
      <p:ext uri="{BB962C8B-B14F-4D97-AF65-F5344CB8AC3E}">
        <p14:creationId xmlns:p14="http://schemas.microsoft.com/office/powerpoint/2010/main" xmlns="" val="17537536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74032" y="908720"/>
            <a:ext cx="6192688" cy="1143000"/>
          </a:xfrm>
        </p:spPr>
        <p:txBody>
          <a:bodyPr>
            <a:normAutofit fontScale="90000"/>
          </a:bodyPr>
          <a:lstStyle/>
          <a:p>
            <a:r>
              <a:rPr lang="en-US" b="1" dirty="0"/>
              <a:t>Reasons for unacceptable /unreliable readings:</a:t>
            </a:r>
            <a:endParaRPr lang="pt-PT" b="1" dirty="0"/>
          </a:p>
        </p:txBody>
      </p:sp>
      <p:sp>
        <p:nvSpPr>
          <p:cNvPr id="3" name="Marcador de Posição de Conteúdo 2"/>
          <p:cNvSpPr>
            <a:spLocks noGrp="1"/>
          </p:cNvSpPr>
          <p:nvPr>
            <p:ph idx="1"/>
          </p:nvPr>
        </p:nvSpPr>
        <p:spPr>
          <a:xfrm>
            <a:off x="755576" y="2359421"/>
            <a:ext cx="8229600" cy="4525963"/>
          </a:xfrm>
        </p:spPr>
        <p:txBody>
          <a:bodyPr/>
          <a:lstStyle/>
          <a:p>
            <a:r>
              <a:rPr lang="en-GB" dirty="0"/>
              <a:t>Inadequate or incomplete inhalation</a:t>
            </a:r>
          </a:p>
          <a:p>
            <a:r>
              <a:rPr lang="en-GB" dirty="0"/>
              <a:t>Slow start to the forced exhalation</a:t>
            </a:r>
          </a:p>
          <a:p>
            <a:r>
              <a:rPr lang="en-GB" dirty="0"/>
              <a:t>Lack of blast effort during exhalation</a:t>
            </a:r>
          </a:p>
          <a:p>
            <a:r>
              <a:rPr lang="en-GB" dirty="0"/>
              <a:t>Coughing</a:t>
            </a:r>
          </a:p>
          <a:p>
            <a:r>
              <a:rPr lang="en-GB" dirty="0"/>
              <a:t>Additional breath taken during manoeuvre</a:t>
            </a:r>
          </a:p>
          <a:p>
            <a:r>
              <a:rPr lang="en-GB" dirty="0"/>
              <a:t>Lips not tight around the mouthpiece</a:t>
            </a:r>
          </a:p>
          <a:p>
            <a:r>
              <a:rPr lang="en-GB" dirty="0"/>
              <a:t>Exhalation stops before complete expiration</a:t>
            </a:r>
          </a:p>
          <a:p>
            <a:pPr marL="0" indent="0">
              <a:buNone/>
            </a:pPr>
            <a:endParaRPr lang="en-GB" dirty="0"/>
          </a:p>
        </p:txBody>
      </p:sp>
    </p:spTree>
    <p:extLst>
      <p:ext uri="{BB962C8B-B14F-4D97-AF65-F5344CB8AC3E}">
        <p14:creationId xmlns:p14="http://schemas.microsoft.com/office/powerpoint/2010/main" xmlns="" val="22365590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1043608" y="2665685"/>
            <a:ext cx="1518364" cy="369332"/>
          </a:xfrm>
          <a:prstGeom prst="rect">
            <a:avLst/>
          </a:prstGeom>
          <a:noFill/>
          <a:ln w="9525">
            <a:noFill/>
            <a:miter lim="800000"/>
            <a:headEnd/>
            <a:tailEnd/>
          </a:ln>
        </p:spPr>
        <p:txBody>
          <a:bodyPr wrap="none">
            <a:spAutoFit/>
          </a:bodyPr>
          <a:lstStyle/>
          <a:p>
            <a:pPr eaLnBrk="0" hangingPunct="0"/>
            <a:r>
              <a:rPr lang="en-GB" b="1" dirty="0">
                <a:solidFill>
                  <a:schemeClr val="accent1"/>
                </a:solidFill>
                <a:latin typeface="Times New Roman" pitchFamily="18" charset="0"/>
              </a:rPr>
              <a:t>Airflow [L/s] </a:t>
            </a:r>
            <a:endParaRPr lang="en-GB" dirty="0">
              <a:solidFill>
                <a:schemeClr val="accent1"/>
              </a:solidFill>
              <a:latin typeface="Times New Roman" pitchFamily="18" charset="0"/>
            </a:endParaRPr>
          </a:p>
        </p:txBody>
      </p:sp>
      <p:sp>
        <p:nvSpPr>
          <p:cNvPr id="12292" name="Line 5"/>
          <p:cNvSpPr>
            <a:spLocks noChangeShapeType="1"/>
          </p:cNvSpPr>
          <p:nvPr/>
        </p:nvSpPr>
        <p:spPr bwMode="auto">
          <a:xfrm>
            <a:off x="2808350" y="2687910"/>
            <a:ext cx="152400" cy="0"/>
          </a:xfrm>
          <a:prstGeom prst="line">
            <a:avLst/>
          </a:prstGeom>
          <a:noFill/>
          <a:ln w="9525">
            <a:solidFill>
              <a:srgbClr val="000000"/>
            </a:solidFill>
            <a:round/>
            <a:headEnd/>
            <a:tailEnd/>
          </a:ln>
        </p:spPr>
        <p:txBody>
          <a:bodyPr wrap="none" anchor="ctr"/>
          <a:lstStyle/>
          <a:p>
            <a:endParaRPr lang="en-US"/>
          </a:p>
        </p:txBody>
      </p:sp>
      <p:sp>
        <p:nvSpPr>
          <p:cNvPr id="12294" name="Freeform 17"/>
          <p:cNvSpPr>
            <a:spLocks/>
          </p:cNvSpPr>
          <p:nvPr/>
        </p:nvSpPr>
        <p:spPr bwMode="auto">
          <a:xfrm>
            <a:off x="2814700" y="2541860"/>
            <a:ext cx="19050" cy="4127500"/>
          </a:xfrm>
          <a:custGeom>
            <a:avLst/>
            <a:gdLst>
              <a:gd name="T0" fmla="*/ 2147483647 w 35"/>
              <a:gd name="T1" fmla="*/ 2147483647 h 7802"/>
              <a:gd name="T2" fmla="*/ 2147483647 w 35"/>
              <a:gd name="T3" fmla="*/ 2147483647 h 7802"/>
              <a:gd name="T4" fmla="*/ 2147483647 w 35"/>
              <a:gd name="T5" fmla="*/ 0 h 7802"/>
              <a:gd name="T6" fmla="*/ 0 w 35"/>
              <a:gd name="T7" fmla="*/ 0 h 7802"/>
              <a:gd name="T8" fmla="*/ 0 w 35"/>
              <a:gd name="T9" fmla="*/ 2147483647 h 7802"/>
              <a:gd name="T10" fmla="*/ 2147483647 w 35"/>
              <a:gd name="T11" fmla="*/ 2147483647 h 7802"/>
              <a:gd name="T12" fmla="*/ 0 60000 65536"/>
              <a:gd name="T13" fmla="*/ 0 60000 65536"/>
              <a:gd name="T14" fmla="*/ 0 60000 65536"/>
              <a:gd name="T15" fmla="*/ 0 60000 65536"/>
              <a:gd name="T16" fmla="*/ 0 60000 65536"/>
              <a:gd name="T17" fmla="*/ 0 60000 65536"/>
              <a:gd name="T18" fmla="*/ 0 w 35"/>
              <a:gd name="T19" fmla="*/ 0 h 7802"/>
              <a:gd name="T20" fmla="*/ 35 w 35"/>
              <a:gd name="T21" fmla="*/ 7802 h 7802"/>
            </a:gdLst>
            <a:ahLst/>
            <a:cxnLst>
              <a:cxn ang="T12">
                <a:pos x="T0" y="T1"/>
              </a:cxn>
              <a:cxn ang="T13">
                <a:pos x="T2" y="T3"/>
              </a:cxn>
              <a:cxn ang="T14">
                <a:pos x="T4" y="T5"/>
              </a:cxn>
              <a:cxn ang="T15">
                <a:pos x="T6" y="T7"/>
              </a:cxn>
              <a:cxn ang="T16">
                <a:pos x="T8" y="T9"/>
              </a:cxn>
              <a:cxn ang="T17">
                <a:pos x="T10" y="T11"/>
              </a:cxn>
            </a:cxnLst>
            <a:rect l="T18" t="T19" r="T20" b="T21"/>
            <a:pathLst>
              <a:path w="35" h="7802">
                <a:moveTo>
                  <a:pt x="17" y="7802"/>
                </a:moveTo>
                <a:lnTo>
                  <a:pt x="35" y="7802"/>
                </a:lnTo>
                <a:lnTo>
                  <a:pt x="35" y="0"/>
                </a:lnTo>
                <a:lnTo>
                  <a:pt x="0" y="0"/>
                </a:lnTo>
                <a:lnTo>
                  <a:pt x="0" y="7802"/>
                </a:lnTo>
                <a:lnTo>
                  <a:pt x="17" y="7802"/>
                </a:lnTo>
                <a:close/>
              </a:path>
            </a:pathLst>
          </a:custGeom>
          <a:solidFill>
            <a:schemeClr val="accent1"/>
          </a:solidFill>
          <a:ln w="9525">
            <a:solidFill>
              <a:schemeClr val="accent1"/>
            </a:solidFill>
            <a:round/>
            <a:headEnd/>
            <a:tailEnd/>
          </a:ln>
        </p:spPr>
        <p:txBody>
          <a:bodyPr/>
          <a:lstStyle/>
          <a:p>
            <a:endParaRPr lang="en-US"/>
          </a:p>
        </p:txBody>
      </p:sp>
      <p:sp>
        <p:nvSpPr>
          <p:cNvPr id="12295" name="Freeform 26"/>
          <p:cNvSpPr>
            <a:spLocks/>
          </p:cNvSpPr>
          <p:nvPr/>
        </p:nvSpPr>
        <p:spPr bwMode="auto">
          <a:xfrm>
            <a:off x="5024500" y="4110310"/>
            <a:ext cx="53975" cy="50800"/>
          </a:xfrm>
          <a:custGeom>
            <a:avLst/>
            <a:gdLst>
              <a:gd name="T0" fmla="*/ 2147483647 w 102"/>
              <a:gd name="T1" fmla="*/ 0 h 95"/>
              <a:gd name="T2" fmla="*/ 2147483647 w 102"/>
              <a:gd name="T3" fmla="*/ 2147483647 h 95"/>
              <a:gd name="T4" fmla="*/ 0 w 102"/>
              <a:gd name="T5" fmla="*/ 2147483647 h 95"/>
              <a:gd name="T6" fmla="*/ 2147483647 w 102"/>
              <a:gd name="T7" fmla="*/ 0 h 95"/>
              <a:gd name="T8" fmla="*/ 0 60000 65536"/>
              <a:gd name="T9" fmla="*/ 0 60000 65536"/>
              <a:gd name="T10" fmla="*/ 0 60000 65536"/>
              <a:gd name="T11" fmla="*/ 0 60000 65536"/>
              <a:gd name="T12" fmla="*/ 0 w 102"/>
              <a:gd name="T13" fmla="*/ 0 h 95"/>
              <a:gd name="T14" fmla="*/ 102 w 102"/>
              <a:gd name="T15" fmla="*/ 95 h 95"/>
            </a:gdLst>
            <a:ahLst/>
            <a:cxnLst>
              <a:cxn ang="T8">
                <a:pos x="T0" y="T1"/>
              </a:cxn>
              <a:cxn ang="T9">
                <a:pos x="T2" y="T3"/>
              </a:cxn>
              <a:cxn ang="T10">
                <a:pos x="T4" y="T5"/>
              </a:cxn>
              <a:cxn ang="T11">
                <a:pos x="T6" y="T7"/>
              </a:cxn>
            </a:cxnLst>
            <a:rect l="T12" t="T13" r="T14" b="T15"/>
            <a:pathLst>
              <a:path w="102" h="95">
                <a:moveTo>
                  <a:pt x="67" y="0"/>
                </a:moveTo>
                <a:lnTo>
                  <a:pt x="102" y="95"/>
                </a:lnTo>
                <a:lnTo>
                  <a:pt x="0" y="94"/>
                </a:lnTo>
                <a:lnTo>
                  <a:pt x="67" y="0"/>
                </a:lnTo>
                <a:close/>
              </a:path>
            </a:pathLst>
          </a:custGeom>
          <a:solidFill>
            <a:srgbClr val="FFFF00"/>
          </a:solidFill>
          <a:ln w="9525">
            <a:noFill/>
            <a:round/>
            <a:headEnd/>
            <a:tailEnd/>
          </a:ln>
        </p:spPr>
        <p:txBody>
          <a:bodyPr/>
          <a:lstStyle/>
          <a:p>
            <a:endParaRPr lang="en-US"/>
          </a:p>
        </p:txBody>
      </p:sp>
      <p:sp>
        <p:nvSpPr>
          <p:cNvPr id="12296" name="Freeform 33"/>
          <p:cNvSpPr>
            <a:spLocks/>
          </p:cNvSpPr>
          <p:nvPr/>
        </p:nvSpPr>
        <p:spPr bwMode="auto">
          <a:xfrm>
            <a:off x="2325750" y="5215210"/>
            <a:ext cx="4318000" cy="19050"/>
          </a:xfrm>
          <a:custGeom>
            <a:avLst/>
            <a:gdLst>
              <a:gd name="T0" fmla="*/ 2147483647 w 8162"/>
              <a:gd name="T1" fmla="*/ 2147483647 h 35"/>
              <a:gd name="T2" fmla="*/ 2147483647 w 8162"/>
              <a:gd name="T3" fmla="*/ 0 h 35"/>
              <a:gd name="T4" fmla="*/ 0 w 8162"/>
              <a:gd name="T5" fmla="*/ 0 h 35"/>
              <a:gd name="T6" fmla="*/ 0 w 8162"/>
              <a:gd name="T7" fmla="*/ 2147483647 h 35"/>
              <a:gd name="T8" fmla="*/ 2147483647 w 8162"/>
              <a:gd name="T9" fmla="*/ 2147483647 h 35"/>
              <a:gd name="T10" fmla="*/ 2147483647 w 8162"/>
              <a:gd name="T11" fmla="*/ 2147483647 h 35"/>
              <a:gd name="T12" fmla="*/ 0 60000 65536"/>
              <a:gd name="T13" fmla="*/ 0 60000 65536"/>
              <a:gd name="T14" fmla="*/ 0 60000 65536"/>
              <a:gd name="T15" fmla="*/ 0 60000 65536"/>
              <a:gd name="T16" fmla="*/ 0 60000 65536"/>
              <a:gd name="T17" fmla="*/ 0 60000 65536"/>
              <a:gd name="T18" fmla="*/ 0 w 8162"/>
              <a:gd name="T19" fmla="*/ 0 h 35"/>
              <a:gd name="T20" fmla="*/ 8162 w 8162"/>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8162" h="35">
                <a:moveTo>
                  <a:pt x="8162" y="17"/>
                </a:moveTo>
                <a:lnTo>
                  <a:pt x="8162" y="0"/>
                </a:lnTo>
                <a:lnTo>
                  <a:pt x="0" y="0"/>
                </a:lnTo>
                <a:lnTo>
                  <a:pt x="0" y="35"/>
                </a:lnTo>
                <a:lnTo>
                  <a:pt x="8162" y="35"/>
                </a:lnTo>
                <a:lnTo>
                  <a:pt x="8162" y="17"/>
                </a:lnTo>
                <a:close/>
              </a:path>
            </a:pathLst>
          </a:custGeom>
          <a:solidFill>
            <a:schemeClr val="accent1"/>
          </a:solidFill>
          <a:ln w="9525">
            <a:solidFill>
              <a:schemeClr val="accent1"/>
            </a:solidFill>
            <a:round/>
            <a:headEnd/>
            <a:tailEnd/>
          </a:ln>
        </p:spPr>
        <p:txBody>
          <a:bodyPr/>
          <a:lstStyle/>
          <a:p>
            <a:endParaRPr lang="en-US"/>
          </a:p>
        </p:txBody>
      </p:sp>
      <p:sp>
        <p:nvSpPr>
          <p:cNvPr id="50" name="Text Box 6"/>
          <p:cNvSpPr txBox="1">
            <a:spLocks noChangeArrowheads="1"/>
          </p:cNvSpPr>
          <p:nvPr/>
        </p:nvSpPr>
        <p:spPr bwMode="auto">
          <a:xfrm>
            <a:off x="5930084" y="3450843"/>
            <a:ext cx="930063" cy="369332"/>
          </a:xfrm>
          <a:prstGeom prst="rect">
            <a:avLst/>
          </a:prstGeom>
          <a:noFill/>
          <a:ln w="9525">
            <a:noFill/>
            <a:miter lim="800000"/>
            <a:headEnd/>
            <a:tailEnd/>
          </a:ln>
        </p:spPr>
        <p:txBody>
          <a:bodyPr wrap="none">
            <a:spAutoFit/>
          </a:bodyPr>
          <a:lstStyle>
            <a:defPPr>
              <a:defRPr lang="en-US"/>
            </a:defPPr>
            <a:lvl1pPr algn="ctr">
              <a:defRPr b="1">
                <a:solidFill>
                  <a:srgbClr val="3333CC"/>
                </a:solidFill>
                <a:latin typeface="+mn-lt"/>
              </a:defRPr>
            </a:lvl1pPr>
          </a:lstStyle>
          <a:p>
            <a:r>
              <a:rPr lang="en-GB" dirty="0">
                <a:solidFill>
                  <a:schemeClr val="tx1"/>
                </a:solidFill>
              </a:rPr>
              <a:t>Cough</a:t>
            </a:r>
          </a:p>
        </p:txBody>
      </p:sp>
      <p:sp>
        <p:nvSpPr>
          <p:cNvPr id="53" name="Text Box 6"/>
          <p:cNvSpPr txBox="1">
            <a:spLocks noChangeArrowheads="1"/>
          </p:cNvSpPr>
          <p:nvPr/>
        </p:nvSpPr>
        <p:spPr bwMode="auto">
          <a:xfrm>
            <a:off x="6770761" y="4406149"/>
            <a:ext cx="1643142" cy="369332"/>
          </a:xfrm>
          <a:prstGeom prst="rect">
            <a:avLst/>
          </a:prstGeom>
          <a:noFill/>
          <a:ln w="9525">
            <a:noFill/>
            <a:miter lim="800000"/>
            <a:headEnd/>
            <a:tailEnd/>
          </a:ln>
        </p:spPr>
        <p:txBody>
          <a:bodyPr wrap="none">
            <a:spAutoFit/>
          </a:bodyPr>
          <a:lstStyle/>
          <a:p>
            <a:pPr algn="ctr" eaLnBrk="0" hangingPunct="0">
              <a:defRPr/>
            </a:pPr>
            <a:r>
              <a:rPr lang="en-GB" b="1" dirty="0">
                <a:latin typeface="+mn-lt"/>
              </a:rPr>
              <a:t>Early</a:t>
            </a:r>
            <a:r>
              <a:rPr lang="en-GB" b="1" dirty="0">
                <a:solidFill>
                  <a:srgbClr val="3333CC"/>
                </a:solidFill>
                <a:latin typeface="+mn-lt"/>
              </a:rPr>
              <a:t> </a:t>
            </a:r>
            <a:r>
              <a:rPr lang="en-GB" b="1" dirty="0">
                <a:latin typeface="+mn-lt"/>
              </a:rPr>
              <a:t>ending</a:t>
            </a:r>
          </a:p>
        </p:txBody>
      </p:sp>
      <p:sp>
        <p:nvSpPr>
          <p:cNvPr id="12303" name="Text Box 3"/>
          <p:cNvSpPr txBox="1">
            <a:spLocks noChangeArrowheads="1"/>
          </p:cNvSpPr>
          <p:nvPr/>
        </p:nvSpPr>
        <p:spPr bwMode="auto">
          <a:xfrm>
            <a:off x="6437375" y="5413647"/>
            <a:ext cx="1355725" cy="369888"/>
          </a:xfrm>
          <a:prstGeom prst="rect">
            <a:avLst/>
          </a:prstGeom>
          <a:noFill/>
          <a:ln w="9525">
            <a:noFill/>
            <a:miter lim="800000"/>
            <a:headEnd/>
            <a:tailEnd/>
          </a:ln>
        </p:spPr>
        <p:txBody>
          <a:bodyPr wrap="none">
            <a:spAutoFit/>
          </a:bodyPr>
          <a:lstStyle/>
          <a:p>
            <a:pPr eaLnBrk="0" hangingPunct="0"/>
            <a:r>
              <a:rPr lang="en-GB" b="1" dirty="0">
                <a:solidFill>
                  <a:schemeClr val="accent1"/>
                </a:solidFill>
                <a:latin typeface="Times New Roman" pitchFamily="18" charset="0"/>
              </a:rPr>
              <a:t>Volume [L] </a:t>
            </a:r>
            <a:endParaRPr lang="en-GB" dirty="0">
              <a:solidFill>
                <a:schemeClr val="accent1"/>
              </a:solidFill>
              <a:latin typeface="Times New Roman" pitchFamily="18" charset="0"/>
            </a:endParaRPr>
          </a:p>
        </p:txBody>
      </p:sp>
      <p:sp>
        <p:nvSpPr>
          <p:cNvPr id="63" name="Freeform 62"/>
          <p:cNvSpPr/>
          <p:nvPr/>
        </p:nvSpPr>
        <p:spPr>
          <a:xfrm>
            <a:off x="3211575" y="3219722"/>
            <a:ext cx="2860675" cy="3162300"/>
          </a:xfrm>
          <a:custGeom>
            <a:avLst/>
            <a:gdLst>
              <a:gd name="connsiteX0" fmla="*/ 3786 w 2861286"/>
              <a:gd name="connsiteY0" fmla="*/ 2006600 h 3162300"/>
              <a:gd name="connsiteX1" fmla="*/ 29186 w 2861286"/>
              <a:gd name="connsiteY1" fmla="*/ 1879600 h 3162300"/>
              <a:gd name="connsiteX2" fmla="*/ 41886 w 2861286"/>
              <a:gd name="connsiteY2" fmla="*/ 1841500 h 3162300"/>
              <a:gd name="connsiteX3" fmla="*/ 67286 w 2861286"/>
              <a:gd name="connsiteY3" fmla="*/ 1727200 h 3162300"/>
              <a:gd name="connsiteX4" fmla="*/ 92686 w 2861286"/>
              <a:gd name="connsiteY4" fmla="*/ 1587500 h 3162300"/>
              <a:gd name="connsiteX5" fmla="*/ 118086 w 2861286"/>
              <a:gd name="connsiteY5" fmla="*/ 1536700 h 3162300"/>
              <a:gd name="connsiteX6" fmla="*/ 130786 w 2861286"/>
              <a:gd name="connsiteY6" fmla="*/ 1460500 h 3162300"/>
              <a:gd name="connsiteX7" fmla="*/ 143486 w 2861286"/>
              <a:gd name="connsiteY7" fmla="*/ 1422400 h 3162300"/>
              <a:gd name="connsiteX8" fmla="*/ 206986 w 2861286"/>
              <a:gd name="connsiteY8" fmla="*/ 1447800 h 3162300"/>
              <a:gd name="connsiteX9" fmla="*/ 283186 w 2861286"/>
              <a:gd name="connsiteY9" fmla="*/ 1536700 h 3162300"/>
              <a:gd name="connsiteX10" fmla="*/ 308586 w 2861286"/>
              <a:gd name="connsiteY10" fmla="*/ 1473200 h 3162300"/>
              <a:gd name="connsiteX11" fmla="*/ 333986 w 2861286"/>
              <a:gd name="connsiteY11" fmla="*/ 1422400 h 3162300"/>
              <a:gd name="connsiteX12" fmla="*/ 346686 w 2861286"/>
              <a:gd name="connsiteY12" fmla="*/ 1282700 h 3162300"/>
              <a:gd name="connsiteX13" fmla="*/ 359386 w 2861286"/>
              <a:gd name="connsiteY13" fmla="*/ 876300 h 3162300"/>
              <a:gd name="connsiteX14" fmla="*/ 372086 w 2861286"/>
              <a:gd name="connsiteY14" fmla="*/ 825500 h 3162300"/>
              <a:gd name="connsiteX15" fmla="*/ 410186 w 2861286"/>
              <a:gd name="connsiteY15" fmla="*/ 736600 h 3162300"/>
              <a:gd name="connsiteX16" fmla="*/ 422886 w 2861286"/>
              <a:gd name="connsiteY16" fmla="*/ 698500 h 3162300"/>
              <a:gd name="connsiteX17" fmla="*/ 460986 w 2861286"/>
              <a:gd name="connsiteY17" fmla="*/ 673100 h 3162300"/>
              <a:gd name="connsiteX18" fmla="*/ 448286 w 2861286"/>
              <a:gd name="connsiteY18" fmla="*/ 635000 h 3162300"/>
              <a:gd name="connsiteX19" fmla="*/ 460986 w 2861286"/>
              <a:gd name="connsiteY19" fmla="*/ 584200 h 3162300"/>
              <a:gd name="connsiteX20" fmla="*/ 511786 w 2861286"/>
              <a:gd name="connsiteY20" fmla="*/ 469900 h 3162300"/>
              <a:gd name="connsiteX21" fmla="*/ 524486 w 2861286"/>
              <a:gd name="connsiteY21" fmla="*/ 419100 h 3162300"/>
              <a:gd name="connsiteX22" fmla="*/ 562586 w 2861286"/>
              <a:gd name="connsiteY22" fmla="*/ 368300 h 3162300"/>
              <a:gd name="connsiteX23" fmla="*/ 600686 w 2861286"/>
              <a:gd name="connsiteY23" fmla="*/ 215900 h 3162300"/>
              <a:gd name="connsiteX24" fmla="*/ 613386 w 2861286"/>
              <a:gd name="connsiteY24" fmla="*/ 177800 h 3162300"/>
              <a:gd name="connsiteX25" fmla="*/ 676886 w 2861286"/>
              <a:gd name="connsiteY25" fmla="*/ 101600 h 3162300"/>
              <a:gd name="connsiteX26" fmla="*/ 689586 w 2861286"/>
              <a:gd name="connsiteY26" fmla="*/ 63500 h 3162300"/>
              <a:gd name="connsiteX27" fmla="*/ 778486 w 2861286"/>
              <a:gd name="connsiteY27" fmla="*/ 0 h 3162300"/>
              <a:gd name="connsiteX28" fmla="*/ 880086 w 2861286"/>
              <a:gd name="connsiteY28" fmla="*/ 25400 h 3162300"/>
              <a:gd name="connsiteX29" fmla="*/ 1007086 w 2861286"/>
              <a:gd name="connsiteY29" fmla="*/ 50800 h 3162300"/>
              <a:gd name="connsiteX30" fmla="*/ 1070586 w 2861286"/>
              <a:gd name="connsiteY30" fmla="*/ 76200 h 3162300"/>
              <a:gd name="connsiteX31" fmla="*/ 1184886 w 2861286"/>
              <a:gd name="connsiteY31" fmla="*/ 101600 h 3162300"/>
              <a:gd name="connsiteX32" fmla="*/ 1235686 w 2861286"/>
              <a:gd name="connsiteY32" fmla="*/ 114300 h 3162300"/>
              <a:gd name="connsiteX33" fmla="*/ 1286486 w 2861286"/>
              <a:gd name="connsiteY33" fmla="*/ 152400 h 3162300"/>
              <a:gd name="connsiteX34" fmla="*/ 1375386 w 2861286"/>
              <a:gd name="connsiteY34" fmla="*/ 215900 h 3162300"/>
              <a:gd name="connsiteX35" fmla="*/ 1400786 w 2861286"/>
              <a:gd name="connsiteY35" fmla="*/ 266700 h 3162300"/>
              <a:gd name="connsiteX36" fmla="*/ 1464286 w 2861286"/>
              <a:gd name="connsiteY36" fmla="*/ 330200 h 3162300"/>
              <a:gd name="connsiteX37" fmla="*/ 1489686 w 2861286"/>
              <a:gd name="connsiteY37" fmla="*/ 381000 h 3162300"/>
              <a:gd name="connsiteX38" fmla="*/ 1515086 w 2861286"/>
              <a:gd name="connsiteY38" fmla="*/ 419100 h 3162300"/>
              <a:gd name="connsiteX39" fmla="*/ 1553186 w 2861286"/>
              <a:gd name="connsiteY39" fmla="*/ 508000 h 3162300"/>
              <a:gd name="connsiteX40" fmla="*/ 1603986 w 2861286"/>
              <a:gd name="connsiteY40" fmla="*/ 584200 h 3162300"/>
              <a:gd name="connsiteX41" fmla="*/ 1654786 w 2861286"/>
              <a:gd name="connsiteY41" fmla="*/ 660400 h 3162300"/>
              <a:gd name="connsiteX42" fmla="*/ 1680186 w 2861286"/>
              <a:gd name="connsiteY42" fmla="*/ 736600 h 3162300"/>
              <a:gd name="connsiteX43" fmla="*/ 1692886 w 2861286"/>
              <a:gd name="connsiteY43" fmla="*/ 774700 h 3162300"/>
              <a:gd name="connsiteX44" fmla="*/ 1718286 w 2861286"/>
              <a:gd name="connsiteY44" fmla="*/ 723900 h 3162300"/>
              <a:gd name="connsiteX45" fmla="*/ 1819886 w 2861286"/>
              <a:gd name="connsiteY45" fmla="*/ 647700 h 3162300"/>
              <a:gd name="connsiteX46" fmla="*/ 1857986 w 2861286"/>
              <a:gd name="connsiteY46" fmla="*/ 635000 h 3162300"/>
              <a:gd name="connsiteX47" fmla="*/ 1896086 w 2861286"/>
              <a:gd name="connsiteY47" fmla="*/ 584200 h 3162300"/>
              <a:gd name="connsiteX48" fmla="*/ 1934186 w 2861286"/>
              <a:gd name="connsiteY48" fmla="*/ 609600 h 3162300"/>
              <a:gd name="connsiteX49" fmla="*/ 1946886 w 2861286"/>
              <a:gd name="connsiteY49" fmla="*/ 749300 h 3162300"/>
              <a:gd name="connsiteX50" fmla="*/ 1934186 w 2861286"/>
              <a:gd name="connsiteY50" fmla="*/ 1282700 h 3162300"/>
              <a:gd name="connsiteX51" fmla="*/ 1946886 w 2861286"/>
              <a:gd name="connsiteY51" fmla="*/ 1244600 h 3162300"/>
              <a:gd name="connsiteX52" fmla="*/ 1972286 w 2861286"/>
              <a:gd name="connsiteY52" fmla="*/ 1206500 h 3162300"/>
              <a:gd name="connsiteX53" fmla="*/ 2023086 w 2861286"/>
              <a:gd name="connsiteY53" fmla="*/ 1117600 h 3162300"/>
              <a:gd name="connsiteX54" fmla="*/ 2073886 w 2861286"/>
              <a:gd name="connsiteY54" fmla="*/ 1003300 h 3162300"/>
              <a:gd name="connsiteX55" fmla="*/ 2099286 w 2861286"/>
              <a:gd name="connsiteY55" fmla="*/ 1054100 h 3162300"/>
              <a:gd name="connsiteX56" fmla="*/ 2124686 w 2861286"/>
              <a:gd name="connsiteY56" fmla="*/ 1193800 h 3162300"/>
              <a:gd name="connsiteX57" fmla="*/ 2162786 w 2861286"/>
              <a:gd name="connsiteY57" fmla="*/ 1231900 h 3162300"/>
              <a:gd name="connsiteX58" fmla="*/ 2175486 w 2861286"/>
              <a:gd name="connsiteY58" fmla="*/ 1270000 h 3162300"/>
              <a:gd name="connsiteX59" fmla="*/ 2289786 w 2861286"/>
              <a:gd name="connsiteY59" fmla="*/ 1346200 h 3162300"/>
              <a:gd name="connsiteX60" fmla="*/ 2327886 w 2861286"/>
              <a:gd name="connsiteY60" fmla="*/ 1371600 h 3162300"/>
              <a:gd name="connsiteX61" fmla="*/ 2365986 w 2861286"/>
              <a:gd name="connsiteY61" fmla="*/ 1384300 h 3162300"/>
              <a:gd name="connsiteX62" fmla="*/ 2416786 w 2861286"/>
              <a:gd name="connsiteY62" fmla="*/ 1409700 h 3162300"/>
              <a:gd name="connsiteX63" fmla="*/ 2480286 w 2861286"/>
              <a:gd name="connsiteY63" fmla="*/ 1435100 h 3162300"/>
              <a:gd name="connsiteX64" fmla="*/ 2543786 w 2861286"/>
              <a:gd name="connsiteY64" fmla="*/ 1498600 h 3162300"/>
              <a:gd name="connsiteX65" fmla="*/ 2632686 w 2861286"/>
              <a:gd name="connsiteY65" fmla="*/ 1536700 h 3162300"/>
              <a:gd name="connsiteX66" fmla="*/ 2746986 w 2861286"/>
              <a:gd name="connsiteY66" fmla="*/ 1612900 h 3162300"/>
              <a:gd name="connsiteX67" fmla="*/ 2835886 w 2861286"/>
              <a:gd name="connsiteY67" fmla="*/ 1676400 h 3162300"/>
              <a:gd name="connsiteX68" fmla="*/ 2861286 w 2861286"/>
              <a:gd name="connsiteY68" fmla="*/ 1714500 h 3162300"/>
              <a:gd name="connsiteX69" fmla="*/ 2848586 w 2861286"/>
              <a:gd name="connsiteY69" fmla="*/ 2044700 h 3162300"/>
              <a:gd name="connsiteX70" fmla="*/ 2835886 w 2861286"/>
              <a:gd name="connsiteY70" fmla="*/ 2108200 h 3162300"/>
              <a:gd name="connsiteX71" fmla="*/ 2797786 w 2861286"/>
              <a:gd name="connsiteY71" fmla="*/ 2298700 h 3162300"/>
              <a:gd name="connsiteX72" fmla="*/ 2785086 w 2861286"/>
              <a:gd name="connsiteY72" fmla="*/ 2349500 h 3162300"/>
              <a:gd name="connsiteX73" fmla="*/ 2708886 w 2861286"/>
              <a:gd name="connsiteY73" fmla="*/ 2489200 h 3162300"/>
              <a:gd name="connsiteX74" fmla="*/ 2670786 w 2861286"/>
              <a:gd name="connsiteY74" fmla="*/ 2590800 h 3162300"/>
              <a:gd name="connsiteX75" fmla="*/ 2619986 w 2861286"/>
              <a:gd name="connsiteY75" fmla="*/ 2616200 h 3162300"/>
              <a:gd name="connsiteX76" fmla="*/ 2569186 w 2861286"/>
              <a:gd name="connsiteY76" fmla="*/ 2692400 h 3162300"/>
              <a:gd name="connsiteX77" fmla="*/ 2492986 w 2861286"/>
              <a:gd name="connsiteY77" fmla="*/ 2768600 h 3162300"/>
              <a:gd name="connsiteX78" fmla="*/ 2442186 w 2861286"/>
              <a:gd name="connsiteY78" fmla="*/ 2857500 h 3162300"/>
              <a:gd name="connsiteX79" fmla="*/ 2404086 w 2861286"/>
              <a:gd name="connsiteY79" fmla="*/ 2895600 h 3162300"/>
              <a:gd name="connsiteX80" fmla="*/ 2378686 w 2861286"/>
              <a:gd name="connsiteY80" fmla="*/ 2946400 h 3162300"/>
              <a:gd name="connsiteX81" fmla="*/ 2327886 w 2861286"/>
              <a:gd name="connsiteY81" fmla="*/ 2959100 h 3162300"/>
              <a:gd name="connsiteX82" fmla="*/ 2302486 w 2861286"/>
              <a:gd name="connsiteY82" fmla="*/ 2997200 h 3162300"/>
              <a:gd name="connsiteX83" fmla="*/ 2213586 w 2861286"/>
              <a:gd name="connsiteY83" fmla="*/ 3035300 h 3162300"/>
              <a:gd name="connsiteX84" fmla="*/ 2111986 w 2861286"/>
              <a:gd name="connsiteY84" fmla="*/ 3060700 h 3162300"/>
              <a:gd name="connsiteX85" fmla="*/ 2048486 w 2861286"/>
              <a:gd name="connsiteY85" fmla="*/ 3098800 h 3162300"/>
              <a:gd name="connsiteX86" fmla="*/ 1769086 w 2861286"/>
              <a:gd name="connsiteY86" fmla="*/ 3136900 h 3162300"/>
              <a:gd name="connsiteX87" fmla="*/ 1616686 w 2861286"/>
              <a:gd name="connsiteY87" fmla="*/ 3162300 h 3162300"/>
              <a:gd name="connsiteX88" fmla="*/ 1032486 w 2861286"/>
              <a:gd name="connsiteY88" fmla="*/ 3124200 h 3162300"/>
              <a:gd name="connsiteX89" fmla="*/ 867386 w 2861286"/>
              <a:gd name="connsiteY89" fmla="*/ 3073400 h 3162300"/>
              <a:gd name="connsiteX90" fmla="*/ 829286 w 2861286"/>
              <a:gd name="connsiteY90" fmla="*/ 3048000 h 3162300"/>
              <a:gd name="connsiteX91" fmla="*/ 765786 w 2861286"/>
              <a:gd name="connsiteY91" fmla="*/ 3035300 h 3162300"/>
              <a:gd name="connsiteX92" fmla="*/ 727686 w 2861286"/>
              <a:gd name="connsiteY92" fmla="*/ 3009900 h 3162300"/>
              <a:gd name="connsiteX93" fmla="*/ 689586 w 2861286"/>
              <a:gd name="connsiteY93" fmla="*/ 2959100 h 3162300"/>
              <a:gd name="connsiteX94" fmla="*/ 651486 w 2861286"/>
              <a:gd name="connsiteY94" fmla="*/ 2946400 h 3162300"/>
              <a:gd name="connsiteX95" fmla="*/ 600686 w 2861286"/>
              <a:gd name="connsiteY95" fmla="*/ 2921000 h 3162300"/>
              <a:gd name="connsiteX96" fmla="*/ 562586 w 2861286"/>
              <a:gd name="connsiteY96" fmla="*/ 2870200 h 3162300"/>
              <a:gd name="connsiteX97" fmla="*/ 511786 w 2861286"/>
              <a:gd name="connsiteY97" fmla="*/ 2844800 h 3162300"/>
              <a:gd name="connsiteX98" fmla="*/ 460986 w 2861286"/>
              <a:gd name="connsiteY98" fmla="*/ 2768600 h 3162300"/>
              <a:gd name="connsiteX99" fmla="*/ 435586 w 2861286"/>
              <a:gd name="connsiteY99" fmla="*/ 2717800 h 3162300"/>
              <a:gd name="connsiteX100" fmla="*/ 384786 w 2861286"/>
              <a:gd name="connsiteY100" fmla="*/ 2679700 h 3162300"/>
              <a:gd name="connsiteX101" fmla="*/ 346686 w 2861286"/>
              <a:gd name="connsiteY101" fmla="*/ 2273300 h 3162300"/>
              <a:gd name="connsiteX102" fmla="*/ 359386 w 2861286"/>
              <a:gd name="connsiteY102" fmla="*/ 2235200 h 3162300"/>
              <a:gd name="connsiteX103" fmla="*/ 333986 w 2861286"/>
              <a:gd name="connsiteY103" fmla="*/ 2184400 h 3162300"/>
              <a:gd name="connsiteX104" fmla="*/ 359386 w 2861286"/>
              <a:gd name="connsiteY104" fmla="*/ 1981200 h 316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61286" h="3162300">
                <a:moveTo>
                  <a:pt x="3786" y="2006600"/>
                </a:moveTo>
                <a:cubicBezTo>
                  <a:pt x="32478" y="1920523"/>
                  <a:pt x="0" y="2025532"/>
                  <a:pt x="29186" y="1879600"/>
                </a:cubicBezTo>
                <a:cubicBezTo>
                  <a:pt x="31811" y="1866473"/>
                  <a:pt x="38982" y="1854568"/>
                  <a:pt x="41886" y="1841500"/>
                </a:cubicBezTo>
                <a:cubicBezTo>
                  <a:pt x="71688" y="1707393"/>
                  <a:pt x="38696" y="1812969"/>
                  <a:pt x="67286" y="1727200"/>
                </a:cubicBezTo>
                <a:cubicBezTo>
                  <a:pt x="71922" y="1694750"/>
                  <a:pt x="78867" y="1624349"/>
                  <a:pt x="92686" y="1587500"/>
                </a:cubicBezTo>
                <a:cubicBezTo>
                  <a:pt x="99333" y="1569773"/>
                  <a:pt x="109619" y="1553633"/>
                  <a:pt x="118086" y="1536700"/>
                </a:cubicBezTo>
                <a:cubicBezTo>
                  <a:pt x="122319" y="1511300"/>
                  <a:pt x="125200" y="1485637"/>
                  <a:pt x="130786" y="1460500"/>
                </a:cubicBezTo>
                <a:cubicBezTo>
                  <a:pt x="133690" y="1447432"/>
                  <a:pt x="130281" y="1424601"/>
                  <a:pt x="143486" y="1422400"/>
                </a:cubicBezTo>
                <a:cubicBezTo>
                  <a:pt x="165973" y="1418652"/>
                  <a:pt x="185819" y="1439333"/>
                  <a:pt x="206986" y="1447800"/>
                </a:cubicBezTo>
                <a:cubicBezTo>
                  <a:pt x="214467" y="1462762"/>
                  <a:pt x="247858" y="1548476"/>
                  <a:pt x="283186" y="1536700"/>
                </a:cubicBezTo>
                <a:cubicBezTo>
                  <a:pt x="304813" y="1529491"/>
                  <a:pt x="299327" y="1494032"/>
                  <a:pt x="308586" y="1473200"/>
                </a:cubicBezTo>
                <a:cubicBezTo>
                  <a:pt x="316275" y="1455900"/>
                  <a:pt x="325519" y="1439333"/>
                  <a:pt x="333986" y="1422400"/>
                </a:cubicBezTo>
                <a:cubicBezTo>
                  <a:pt x="338219" y="1375833"/>
                  <a:pt x="344514" y="1329408"/>
                  <a:pt x="346686" y="1282700"/>
                </a:cubicBezTo>
                <a:cubicBezTo>
                  <a:pt x="352983" y="1147314"/>
                  <a:pt x="351868" y="1011624"/>
                  <a:pt x="359386" y="876300"/>
                </a:cubicBezTo>
                <a:cubicBezTo>
                  <a:pt x="360354" y="858872"/>
                  <a:pt x="367291" y="842283"/>
                  <a:pt x="372086" y="825500"/>
                </a:cubicBezTo>
                <a:cubicBezTo>
                  <a:pt x="389105" y="765932"/>
                  <a:pt x="381157" y="804333"/>
                  <a:pt x="410186" y="736600"/>
                </a:cubicBezTo>
                <a:cubicBezTo>
                  <a:pt x="415459" y="724295"/>
                  <a:pt x="414523" y="708953"/>
                  <a:pt x="422886" y="698500"/>
                </a:cubicBezTo>
                <a:cubicBezTo>
                  <a:pt x="432421" y="686581"/>
                  <a:pt x="448286" y="681567"/>
                  <a:pt x="460986" y="673100"/>
                </a:cubicBezTo>
                <a:cubicBezTo>
                  <a:pt x="456753" y="660400"/>
                  <a:pt x="448286" y="648387"/>
                  <a:pt x="448286" y="635000"/>
                </a:cubicBezTo>
                <a:cubicBezTo>
                  <a:pt x="448286" y="617546"/>
                  <a:pt x="455970" y="600918"/>
                  <a:pt x="460986" y="584200"/>
                </a:cubicBezTo>
                <a:cubicBezTo>
                  <a:pt x="485717" y="501763"/>
                  <a:pt x="474668" y="525578"/>
                  <a:pt x="511786" y="469900"/>
                </a:cubicBezTo>
                <a:cubicBezTo>
                  <a:pt x="516019" y="452967"/>
                  <a:pt x="516680" y="434712"/>
                  <a:pt x="524486" y="419100"/>
                </a:cubicBezTo>
                <a:cubicBezTo>
                  <a:pt x="533952" y="400168"/>
                  <a:pt x="554445" y="387838"/>
                  <a:pt x="562586" y="368300"/>
                </a:cubicBezTo>
                <a:cubicBezTo>
                  <a:pt x="583753" y="317500"/>
                  <a:pt x="583753" y="266700"/>
                  <a:pt x="600686" y="215900"/>
                </a:cubicBezTo>
                <a:cubicBezTo>
                  <a:pt x="604919" y="203200"/>
                  <a:pt x="607399" y="189774"/>
                  <a:pt x="613386" y="177800"/>
                </a:cubicBezTo>
                <a:cubicBezTo>
                  <a:pt x="631067" y="142437"/>
                  <a:pt x="648799" y="129687"/>
                  <a:pt x="676886" y="101600"/>
                </a:cubicBezTo>
                <a:cubicBezTo>
                  <a:pt x="681119" y="88900"/>
                  <a:pt x="681016" y="73784"/>
                  <a:pt x="689586" y="63500"/>
                </a:cubicBezTo>
                <a:cubicBezTo>
                  <a:pt x="699431" y="51685"/>
                  <a:pt x="761112" y="11582"/>
                  <a:pt x="778486" y="0"/>
                </a:cubicBezTo>
                <a:cubicBezTo>
                  <a:pt x="812353" y="8467"/>
                  <a:pt x="846008" y="17827"/>
                  <a:pt x="880086" y="25400"/>
                </a:cubicBezTo>
                <a:cubicBezTo>
                  <a:pt x="922230" y="34765"/>
                  <a:pt x="965372" y="39676"/>
                  <a:pt x="1007086" y="50800"/>
                </a:cubicBezTo>
                <a:cubicBezTo>
                  <a:pt x="1029113" y="56674"/>
                  <a:pt x="1048959" y="68991"/>
                  <a:pt x="1070586" y="76200"/>
                </a:cubicBezTo>
                <a:cubicBezTo>
                  <a:pt x="1101559" y="86524"/>
                  <a:pt x="1154689" y="94890"/>
                  <a:pt x="1184886" y="101600"/>
                </a:cubicBezTo>
                <a:cubicBezTo>
                  <a:pt x="1201925" y="105386"/>
                  <a:pt x="1218753" y="110067"/>
                  <a:pt x="1235686" y="114300"/>
                </a:cubicBezTo>
                <a:cubicBezTo>
                  <a:pt x="1252619" y="127000"/>
                  <a:pt x="1268537" y="141182"/>
                  <a:pt x="1286486" y="152400"/>
                </a:cubicBezTo>
                <a:cubicBezTo>
                  <a:pt x="1336124" y="183423"/>
                  <a:pt x="1340242" y="166698"/>
                  <a:pt x="1375386" y="215900"/>
                </a:cubicBezTo>
                <a:cubicBezTo>
                  <a:pt x="1386390" y="231306"/>
                  <a:pt x="1389163" y="251756"/>
                  <a:pt x="1400786" y="266700"/>
                </a:cubicBezTo>
                <a:cubicBezTo>
                  <a:pt x="1419164" y="290329"/>
                  <a:pt x="1445908" y="306571"/>
                  <a:pt x="1464286" y="330200"/>
                </a:cubicBezTo>
                <a:cubicBezTo>
                  <a:pt x="1475909" y="345144"/>
                  <a:pt x="1480293" y="364562"/>
                  <a:pt x="1489686" y="381000"/>
                </a:cubicBezTo>
                <a:cubicBezTo>
                  <a:pt x="1497259" y="394252"/>
                  <a:pt x="1508260" y="405448"/>
                  <a:pt x="1515086" y="419100"/>
                </a:cubicBezTo>
                <a:cubicBezTo>
                  <a:pt x="1567640" y="524207"/>
                  <a:pt x="1473904" y="375864"/>
                  <a:pt x="1553186" y="508000"/>
                </a:cubicBezTo>
                <a:cubicBezTo>
                  <a:pt x="1568892" y="534177"/>
                  <a:pt x="1587053" y="558800"/>
                  <a:pt x="1603986" y="584200"/>
                </a:cubicBezTo>
                <a:lnTo>
                  <a:pt x="1654786" y="660400"/>
                </a:lnTo>
                <a:cubicBezTo>
                  <a:pt x="1669638" y="682677"/>
                  <a:pt x="1671719" y="711200"/>
                  <a:pt x="1680186" y="736600"/>
                </a:cubicBezTo>
                <a:lnTo>
                  <a:pt x="1692886" y="774700"/>
                </a:lnTo>
                <a:cubicBezTo>
                  <a:pt x="1701353" y="757767"/>
                  <a:pt x="1705819" y="738148"/>
                  <a:pt x="1718286" y="723900"/>
                </a:cubicBezTo>
                <a:cubicBezTo>
                  <a:pt x="1725555" y="715592"/>
                  <a:pt x="1797607" y="658840"/>
                  <a:pt x="1819886" y="647700"/>
                </a:cubicBezTo>
                <a:cubicBezTo>
                  <a:pt x="1831860" y="641713"/>
                  <a:pt x="1845286" y="639233"/>
                  <a:pt x="1857986" y="635000"/>
                </a:cubicBezTo>
                <a:cubicBezTo>
                  <a:pt x="1870686" y="618067"/>
                  <a:pt x="1876006" y="590893"/>
                  <a:pt x="1896086" y="584200"/>
                </a:cubicBezTo>
                <a:cubicBezTo>
                  <a:pt x="1910566" y="579373"/>
                  <a:pt x="1929697" y="595011"/>
                  <a:pt x="1934186" y="609600"/>
                </a:cubicBezTo>
                <a:cubicBezTo>
                  <a:pt x="1947937" y="654291"/>
                  <a:pt x="1942653" y="702733"/>
                  <a:pt x="1946886" y="749300"/>
                </a:cubicBezTo>
                <a:cubicBezTo>
                  <a:pt x="1942653" y="927100"/>
                  <a:pt x="1934186" y="1104850"/>
                  <a:pt x="1934186" y="1282700"/>
                </a:cubicBezTo>
                <a:cubicBezTo>
                  <a:pt x="1934186" y="1296087"/>
                  <a:pt x="1940899" y="1256574"/>
                  <a:pt x="1946886" y="1244600"/>
                </a:cubicBezTo>
                <a:cubicBezTo>
                  <a:pt x="1953712" y="1230948"/>
                  <a:pt x="1965460" y="1220152"/>
                  <a:pt x="1972286" y="1206500"/>
                </a:cubicBezTo>
                <a:cubicBezTo>
                  <a:pt x="2020770" y="1109533"/>
                  <a:pt x="1930958" y="1240437"/>
                  <a:pt x="2023086" y="1117600"/>
                </a:cubicBezTo>
                <a:cubicBezTo>
                  <a:pt x="2053313" y="1026920"/>
                  <a:pt x="2033634" y="1063677"/>
                  <a:pt x="2073886" y="1003300"/>
                </a:cubicBezTo>
                <a:cubicBezTo>
                  <a:pt x="2082353" y="1020233"/>
                  <a:pt x="2094305" y="1035835"/>
                  <a:pt x="2099286" y="1054100"/>
                </a:cubicBezTo>
                <a:cubicBezTo>
                  <a:pt x="2100650" y="1059100"/>
                  <a:pt x="2112775" y="1172956"/>
                  <a:pt x="2124686" y="1193800"/>
                </a:cubicBezTo>
                <a:cubicBezTo>
                  <a:pt x="2133597" y="1209394"/>
                  <a:pt x="2150086" y="1219200"/>
                  <a:pt x="2162786" y="1231900"/>
                </a:cubicBezTo>
                <a:cubicBezTo>
                  <a:pt x="2167019" y="1244600"/>
                  <a:pt x="2166916" y="1259716"/>
                  <a:pt x="2175486" y="1270000"/>
                </a:cubicBezTo>
                <a:cubicBezTo>
                  <a:pt x="2193867" y="1292057"/>
                  <a:pt x="2268972" y="1333191"/>
                  <a:pt x="2289786" y="1346200"/>
                </a:cubicBezTo>
                <a:cubicBezTo>
                  <a:pt x="2302729" y="1354290"/>
                  <a:pt x="2314234" y="1364774"/>
                  <a:pt x="2327886" y="1371600"/>
                </a:cubicBezTo>
                <a:cubicBezTo>
                  <a:pt x="2339860" y="1377587"/>
                  <a:pt x="2353681" y="1379027"/>
                  <a:pt x="2365986" y="1384300"/>
                </a:cubicBezTo>
                <a:cubicBezTo>
                  <a:pt x="2383387" y="1391758"/>
                  <a:pt x="2399486" y="1402011"/>
                  <a:pt x="2416786" y="1409700"/>
                </a:cubicBezTo>
                <a:cubicBezTo>
                  <a:pt x="2437618" y="1418959"/>
                  <a:pt x="2459119" y="1426633"/>
                  <a:pt x="2480286" y="1435100"/>
                </a:cubicBezTo>
                <a:cubicBezTo>
                  <a:pt x="2501453" y="1456267"/>
                  <a:pt x="2520157" y="1480222"/>
                  <a:pt x="2543786" y="1498600"/>
                </a:cubicBezTo>
                <a:cubicBezTo>
                  <a:pt x="2591355" y="1535598"/>
                  <a:pt x="2587377" y="1514045"/>
                  <a:pt x="2632686" y="1536700"/>
                </a:cubicBezTo>
                <a:cubicBezTo>
                  <a:pt x="2689945" y="1565329"/>
                  <a:pt x="2697354" y="1577449"/>
                  <a:pt x="2746986" y="1612900"/>
                </a:cubicBezTo>
                <a:cubicBezTo>
                  <a:pt x="2772225" y="1630928"/>
                  <a:pt x="2815133" y="1655647"/>
                  <a:pt x="2835886" y="1676400"/>
                </a:cubicBezTo>
                <a:cubicBezTo>
                  <a:pt x="2846679" y="1687193"/>
                  <a:pt x="2852819" y="1701800"/>
                  <a:pt x="2861286" y="1714500"/>
                </a:cubicBezTo>
                <a:cubicBezTo>
                  <a:pt x="2857053" y="1824567"/>
                  <a:pt x="2855678" y="1934780"/>
                  <a:pt x="2848586" y="2044700"/>
                </a:cubicBezTo>
                <a:cubicBezTo>
                  <a:pt x="2847196" y="2066241"/>
                  <a:pt x="2838939" y="2086831"/>
                  <a:pt x="2835886" y="2108200"/>
                </a:cubicBezTo>
                <a:cubicBezTo>
                  <a:pt x="2791884" y="2416217"/>
                  <a:pt x="2855106" y="2069420"/>
                  <a:pt x="2797786" y="2298700"/>
                </a:cubicBezTo>
                <a:cubicBezTo>
                  <a:pt x="2793553" y="2315633"/>
                  <a:pt x="2791799" y="2333388"/>
                  <a:pt x="2785086" y="2349500"/>
                </a:cubicBezTo>
                <a:cubicBezTo>
                  <a:pt x="2753072" y="2426335"/>
                  <a:pt x="2744965" y="2435082"/>
                  <a:pt x="2708886" y="2489200"/>
                </a:cubicBezTo>
                <a:cubicBezTo>
                  <a:pt x="2701799" y="2517548"/>
                  <a:pt x="2692923" y="2568663"/>
                  <a:pt x="2670786" y="2590800"/>
                </a:cubicBezTo>
                <a:cubicBezTo>
                  <a:pt x="2657399" y="2604187"/>
                  <a:pt x="2636919" y="2607733"/>
                  <a:pt x="2619986" y="2616200"/>
                </a:cubicBezTo>
                <a:lnTo>
                  <a:pt x="2569186" y="2692400"/>
                </a:lnTo>
                <a:cubicBezTo>
                  <a:pt x="2549261" y="2722288"/>
                  <a:pt x="2509050" y="2736471"/>
                  <a:pt x="2492986" y="2768600"/>
                </a:cubicBezTo>
                <a:cubicBezTo>
                  <a:pt x="2477459" y="2799654"/>
                  <a:pt x="2464625" y="2830574"/>
                  <a:pt x="2442186" y="2857500"/>
                </a:cubicBezTo>
                <a:cubicBezTo>
                  <a:pt x="2430688" y="2871298"/>
                  <a:pt x="2414525" y="2880985"/>
                  <a:pt x="2404086" y="2895600"/>
                </a:cubicBezTo>
                <a:cubicBezTo>
                  <a:pt x="2393082" y="2911006"/>
                  <a:pt x="2393230" y="2934280"/>
                  <a:pt x="2378686" y="2946400"/>
                </a:cubicBezTo>
                <a:cubicBezTo>
                  <a:pt x="2365277" y="2957574"/>
                  <a:pt x="2344819" y="2954867"/>
                  <a:pt x="2327886" y="2959100"/>
                </a:cubicBezTo>
                <a:cubicBezTo>
                  <a:pt x="2319419" y="2971800"/>
                  <a:pt x="2313279" y="2986407"/>
                  <a:pt x="2302486" y="2997200"/>
                </a:cubicBezTo>
                <a:cubicBezTo>
                  <a:pt x="2271552" y="3028134"/>
                  <a:pt x="2254392" y="3023641"/>
                  <a:pt x="2213586" y="3035300"/>
                </a:cubicBezTo>
                <a:cubicBezTo>
                  <a:pt x="2122464" y="3061335"/>
                  <a:pt x="2241088" y="3034880"/>
                  <a:pt x="2111986" y="3060700"/>
                </a:cubicBezTo>
                <a:cubicBezTo>
                  <a:pt x="2090819" y="3073400"/>
                  <a:pt x="2071732" y="3090498"/>
                  <a:pt x="2048486" y="3098800"/>
                </a:cubicBezTo>
                <a:cubicBezTo>
                  <a:pt x="1955601" y="3131973"/>
                  <a:pt x="1866614" y="3127147"/>
                  <a:pt x="1769086" y="3136900"/>
                </a:cubicBezTo>
                <a:cubicBezTo>
                  <a:pt x="1706075" y="3143201"/>
                  <a:pt x="1675461" y="3150545"/>
                  <a:pt x="1616686" y="3162300"/>
                </a:cubicBezTo>
                <a:cubicBezTo>
                  <a:pt x="1421953" y="3149600"/>
                  <a:pt x="1226832" y="3141868"/>
                  <a:pt x="1032486" y="3124200"/>
                </a:cubicBezTo>
                <a:cubicBezTo>
                  <a:pt x="962256" y="3117815"/>
                  <a:pt x="922753" y="3105038"/>
                  <a:pt x="867386" y="3073400"/>
                </a:cubicBezTo>
                <a:cubicBezTo>
                  <a:pt x="854134" y="3065827"/>
                  <a:pt x="843578" y="3053359"/>
                  <a:pt x="829286" y="3048000"/>
                </a:cubicBezTo>
                <a:cubicBezTo>
                  <a:pt x="809075" y="3040421"/>
                  <a:pt x="786953" y="3039533"/>
                  <a:pt x="765786" y="3035300"/>
                </a:cubicBezTo>
                <a:cubicBezTo>
                  <a:pt x="753086" y="3026833"/>
                  <a:pt x="738479" y="3020693"/>
                  <a:pt x="727686" y="3009900"/>
                </a:cubicBezTo>
                <a:cubicBezTo>
                  <a:pt x="712719" y="2994933"/>
                  <a:pt x="705847" y="2972651"/>
                  <a:pt x="689586" y="2959100"/>
                </a:cubicBezTo>
                <a:cubicBezTo>
                  <a:pt x="679302" y="2950530"/>
                  <a:pt x="663791" y="2951673"/>
                  <a:pt x="651486" y="2946400"/>
                </a:cubicBezTo>
                <a:cubicBezTo>
                  <a:pt x="634085" y="2938942"/>
                  <a:pt x="617619" y="2929467"/>
                  <a:pt x="600686" y="2921000"/>
                </a:cubicBezTo>
                <a:cubicBezTo>
                  <a:pt x="587986" y="2904067"/>
                  <a:pt x="578657" y="2883975"/>
                  <a:pt x="562586" y="2870200"/>
                </a:cubicBezTo>
                <a:cubicBezTo>
                  <a:pt x="548212" y="2857879"/>
                  <a:pt x="525173" y="2858187"/>
                  <a:pt x="511786" y="2844800"/>
                </a:cubicBezTo>
                <a:cubicBezTo>
                  <a:pt x="490200" y="2823214"/>
                  <a:pt x="474638" y="2795904"/>
                  <a:pt x="460986" y="2768600"/>
                </a:cubicBezTo>
                <a:cubicBezTo>
                  <a:pt x="452519" y="2751667"/>
                  <a:pt x="447907" y="2732174"/>
                  <a:pt x="435586" y="2717800"/>
                </a:cubicBezTo>
                <a:cubicBezTo>
                  <a:pt x="421811" y="2701729"/>
                  <a:pt x="401719" y="2692400"/>
                  <a:pt x="384786" y="2679700"/>
                </a:cubicBezTo>
                <a:cubicBezTo>
                  <a:pt x="334899" y="2530040"/>
                  <a:pt x="357124" y="2607305"/>
                  <a:pt x="346686" y="2273300"/>
                </a:cubicBezTo>
                <a:cubicBezTo>
                  <a:pt x="346268" y="2259920"/>
                  <a:pt x="355153" y="2247900"/>
                  <a:pt x="359386" y="2235200"/>
                </a:cubicBezTo>
                <a:cubicBezTo>
                  <a:pt x="350919" y="2218267"/>
                  <a:pt x="334931" y="2203308"/>
                  <a:pt x="333986" y="2184400"/>
                </a:cubicBezTo>
                <a:cubicBezTo>
                  <a:pt x="323615" y="1976975"/>
                  <a:pt x="280276" y="1981200"/>
                  <a:pt x="359386" y="1981200"/>
                </a:cubicBezTo>
              </a:path>
            </a:pathLst>
          </a:custGeom>
          <a:ln w="38100">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en-US"/>
          </a:p>
        </p:txBody>
      </p:sp>
      <p:sp>
        <p:nvSpPr>
          <p:cNvPr id="64" name="Right Arrow 63"/>
          <p:cNvSpPr/>
          <p:nvPr/>
        </p:nvSpPr>
        <p:spPr>
          <a:xfrm rot="8755388">
            <a:off x="6104000" y="4665935"/>
            <a:ext cx="406400" cy="158750"/>
          </a:xfrm>
          <a:prstGeom prst="rightArrow">
            <a:avLst/>
          </a:prstGeom>
          <a:solidFill>
            <a:srgbClr val="CC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65" name="Right Arrow 64"/>
          <p:cNvSpPr/>
          <p:nvPr/>
        </p:nvSpPr>
        <p:spPr>
          <a:xfrm rot="8755388">
            <a:off x="5321363" y="3737247"/>
            <a:ext cx="406400" cy="158750"/>
          </a:xfrm>
          <a:prstGeom prst="rightArrow">
            <a:avLst/>
          </a:prstGeom>
          <a:solidFill>
            <a:srgbClr val="CC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66" name="Text Box 6"/>
          <p:cNvSpPr txBox="1">
            <a:spLocks noChangeArrowheads="1"/>
          </p:cNvSpPr>
          <p:nvPr/>
        </p:nvSpPr>
        <p:spPr bwMode="auto">
          <a:xfrm>
            <a:off x="4589525" y="2665685"/>
            <a:ext cx="2900922" cy="369332"/>
          </a:xfrm>
          <a:prstGeom prst="rect">
            <a:avLst/>
          </a:prstGeom>
          <a:noFill/>
          <a:ln w="9525">
            <a:noFill/>
            <a:miter lim="800000"/>
            <a:headEnd/>
            <a:tailEnd/>
          </a:ln>
        </p:spPr>
        <p:txBody>
          <a:bodyPr wrap="none">
            <a:spAutoFit/>
          </a:bodyPr>
          <a:lstStyle/>
          <a:p>
            <a:pPr eaLnBrk="0" hangingPunct="0"/>
            <a:r>
              <a:rPr lang="en-GB" b="1" dirty="0">
                <a:latin typeface="+mn-lt"/>
              </a:rPr>
              <a:t>Inadequate initial effort</a:t>
            </a:r>
          </a:p>
        </p:txBody>
      </p:sp>
      <p:sp>
        <p:nvSpPr>
          <p:cNvPr id="67" name="Right Arrow 66"/>
          <p:cNvSpPr/>
          <p:nvPr/>
        </p:nvSpPr>
        <p:spPr>
          <a:xfrm rot="8755388">
            <a:off x="4175188" y="2951435"/>
            <a:ext cx="406400" cy="158750"/>
          </a:xfrm>
          <a:prstGeom prst="rightArrow">
            <a:avLst/>
          </a:prstGeom>
          <a:solidFill>
            <a:srgbClr val="CC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68" name="Text Box 6"/>
          <p:cNvSpPr txBox="1">
            <a:spLocks noChangeArrowheads="1"/>
          </p:cNvSpPr>
          <p:nvPr/>
        </p:nvSpPr>
        <p:spPr bwMode="auto">
          <a:xfrm>
            <a:off x="1587846" y="4194466"/>
            <a:ext cx="1345240" cy="369332"/>
          </a:xfrm>
          <a:prstGeom prst="rect">
            <a:avLst/>
          </a:prstGeom>
          <a:noFill/>
          <a:ln w="9525">
            <a:noFill/>
            <a:miter lim="800000"/>
            <a:headEnd/>
            <a:tailEnd/>
          </a:ln>
        </p:spPr>
        <p:txBody>
          <a:bodyPr wrap="none">
            <a:spAutoFit/>
          </a:bodyPr>
          <a:lstStyle>
            <a:defPPr>
              <a:defRPr lang="en-US"/>
            </a:defPPr>
            <a:lvl1pPr>
              <a:defRPr b="1">
                <a:solidFill>
                  <a:srgbClr val="3333CC"/>
                </a:solidFill>
                <a:latin typeface="+mn-lt"/>
              </a:defRPr>
            </a:lvl1pPr>
          </a:lstStyle>
          <a:p>
            <a:r>
              <a:rPr lang="en-GB" dirty="0">
                <a:solidFill>
                  <a:schemeClr val="tx1"/>
                </a:solidFill>
              </a:rPr>
              <a:t>Hesitation</a:t>
            </a:r>
          </a:p>
        </p:txBody>
      </p:sp>
      <p:sp>
        <p:nvSpPr>
          <p:cNvPr id="69" name="Right Arrow 68"/>
          <p:cNvSpPr/>
          <p:nvPr/>
        </p:nvSpPr>
        <p:spPr>
          <a:xfrm rot="1051129">
            <a:off x="2886138" y="4413522"/>
            <a:ext cx="407987" cy="157163"/>
          </a:xfrm>
          <a:prstGeom prst="rightArrow">
            <a:avLst/>
          </a:prstGeom>
          <a:solidFill>
            <a:srgbClr val="CC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9" name="Título 1"/>
          <p:cNvSpPr>
            <a:spLocks noGrp="1"/>
          </p:cNvSpPr>
          <p:nvPr>
            <p:ph type="title"/>
          </p:nvPr>
        </p:nvSpPr>
        <p:spPr>
          <a:xfrm>
            <a:off x="1774032" y="908720"/>
            <a:ext cx="6192688" cy="1143000"/>
          </a:xfrm>
        </p:spPr>
        <p:txBody>
          <a:bodyPr>
            <a:normAutofit fontScale="90000"/>
          </a:bodyPr>
          <a:lstStyle/>
          <a:p>
            <a:r>
              <a:rPr lang="en-US" b="1" dirty="0"/>
              <a:t>Reasons for unacceptable /unreliable readings:</a:t>
            </a:r>
            <a:endParaRPr lang="pt-PT" b="1" dirty="0"/>
          </a:p>
        </p:txBody>
      </p:sp>
    </p:spTree>
    <p:extLst>
      <p:ext uri="{BB962C8B-B14F-4D97-AF65-F5344CB8AC3E}">
        <p14:creationId xmlns:p14="http://schemas.microsoft.com/office/powerpoint/2010/main" xmlns="" val="26779437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dissolve">
                                      <p:cBhvr>
                                        <p:cTn id="7" dur="2000"/>
                                        <p:tgtEl>
                                          <p:spTgt spid="6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dissolve">
                                      <p:cBhvr>
                                        <p:cTn id="10" dur="2000"/>
                                        <p:tgtEl>
                                          <p:spTgt spid="68"/>
                                        </p:tgtEl>
                                      </p:cBhvr>
                                    </p:animEffect>
                                  </p:childTnLst>
                                </p:cTn>
                              </p:par>
                            </p:childTnLst>
                          </p:cTn>
                        </p:par>
                        <p:par>
                          <p:cTn id="11" fill="hold">
                            <p:stCondLst>
                              <p:cond delay="2000"/>
                            </p:stCondLst>
                            <p:childTnLst>
                              <p:par>
                                <p:cTn id="12" presetID="9" presetClass="entr" presetSubtype="0" fill="hold" grpId="0" nodeType="afterEffect">
                                  <p:stCondLst>
                                    <p:cond delay="1000"/>
                                  </p:stCondLst>
                                  <p:childTnLst>
                                    <p:set>
                                      <p:cBhvr>
                                        <p:cTn id="13" dur="1" fill="hold">
                                          <p:stCondLst>
                                            <p:cond delay="0"/>
                                          </p:stCondLst>
                                        </p:cTn>
                                        <p:tgtEl>
                                          <p:spTgt spid="67"/>
                                        </p:tgtEl>
                                        <p:attrNameLst>
                                          <p:attrName>style.visibility</p:attrName>
                                        </p:attrNameLst>
                                      </p:cBhvr>
                                      <p:to>
                                        <p:strVal val="visible"/>
                                      </p:to>
                                    </p:set>
                                    <p:animEffect transition="in" filter="dissolve">
                                      <p:cBhvr>
                                        <p:cTn id="14" dur="2000"/>
                                        <p:tgtEl>
                                          <p:spTgt spid="67"/>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dissolve">
                                      <p:cBhvr>
                                        <p:cTn id="17" dur="2000"/>
                                        <p:tgtEl>
                                          <p:spTgt spid="66"/>
                                        </p:tgtEl>
                                      </p:cBhvr>
                                    </p:animEffect>
                                  </p:childTnLst>
                                </p:cTn>
                              </p:par>
                            </p:childTnLst>
                          </p:cTn>
                        </p:par>
                        <p:par>
                          <p:cTn id="18" fill="hold">
                            <p:stCondLst>
                              <p:cond delay="5000"/>
                            </p:stCondLst>
                            <p:childTnLst>
                              <p:par>
                                <p:cTn id="19" presetID="9" presetClass="entr" presetSubtype="0" fill="hold" grpId="0" nodeType="afterEffect">
                                  <p:stCondLst>
                                    <p:cond delay="1000"/>
                                  </p:stCondLst>
                                  <p:childTnLst>
                                    <p:set>
                                      <p:cBhvr>
                                        <p:cTn id="20" dur="1" fill="hold">
                                          <p:stCondLst>
                                            <p:cond delay="0"/>
                                          </p:stCondLst>
                                        </p:cTn>
                                        <p:tgtEl>
                                          <p:spTgt spid="65"/>
                                        </p:tgtEl>
                                        <p:attrNameLst>
                                          <p:attrName>style.visibility</p:attrName>
                                        </p:attrNameLst>
                                      </p:cBhvr>
                                      <p:to>
                                        <p:strVal val="visible"/>
                                      </p:to>
                                    </p:set>
                                    <p:animEffect transition="in" filter="dissolve">
                                      <p:cBhvr>
                                        <p:cTn id="21" dur="3000"/>
                                        <p:tgtEl>
                                          <p:spTgt spid="6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dissolve">
                                      <p:cBhvr>
                                        <p:cTn id="24" dur="3000"/>
                                        <p:tgtEl>
                                          <p:spTgt spid="50"/>
                                        </p:tgtEl>
                                      </p:cBhvr>
                                    </p:animEffect>
                                  </p:childTnLst>
                                </p:cTn>
                              </p:par>
                            </p:childTnLst>
                          </p:cTn>
                        </p:par>
                        <p:par>
                          <p:cTn id="25" fill="hold">
                            <p:stCondLst>
                              <p:cond delay="9000"/>
                            </p:stCondLst>
                            <p:childTnLst>
                              <p:par>
                                <p:cTn id="26" presetID="9" presetClass="entr" presetSubtype="0" fill="hold" grpId="0" nodeType="afterEffect">
                                  <p:stCondLst>
                                    <p:cond delay="1000"/>
                                  </p:stCondLst>
                                  <p:childTnLst>
                                    <p:set>
                                      <p:cBhvr>
                                        <p:cTn id="27" dur="1" fill="hold">
                                          <p:stCondLst>
                                            <p:cond delay="0"/>
                                          </p:stCondLst>
                                        </p:cTn>
                                        <p:tgtEl>
                                          <p:spTgt spid="64"/>
                                        </p:tgtEl>
                                        <p:attrNameLst>
                                          <p:attrName>style.visibility</p:attrName>
                                        </p:attrNameLst>
                                      </p:cBhvr>
                                      <p:to>
                                        <p:strVal val="visible"/>
                                      </p:to>
                                    </p:set>
                                    <p:animEffect transition="in" filter="dissolve">
                                      <p:cBhvr>
                                        <p:cTn id="28" dur="500"/>
                                        <p:tgtEl>
                                          <p:spTgt spid="6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dissolve">
                                      <p:cBhvr>
                                        <p:cTn id="31" dur="3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p:bldP spid="64" grpId="0" animBg="1"/>
      <p:bldP spid="65" grpId="0" animBg="1"/>
      <p:bldP spid="66" grpId="0"/>
      <p:bldP spid="67" grpId="0" animBg="1"/>
      <p:bldP spid="68" grpId="0"/>
      <p:bldP spid="6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http://blog.citroen.es/wp-content/uploads/2013/07/karakorum.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1" name="30721 Image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680" y="260648"/>
            <a:ext cx="11430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2" name="Título 1"/>
          <p:cNvSpPr>
            <a:spLocks noGrp="1"/>
          </p:cNvSpPr>
          <p:nvPr/>
        </p:nvSpPr>
        <p:spPr bwMode="auto">
          <a:xfrm>
            <a:off x="1691680" y="260648"/>
            <a:ext cx="7010400" cy="1016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s-ES" altLang="es-ES" sz="3200" b="1" dirty="0" err="1">
                <a:solidFill>
                  <a:srgbClr val="FF0000"/>
                </a:solidFill>
                <a:latin typeface="Arial" panose="020B0604020202020204" pitchFamily="34" charset="0"/>
                <a:ea typeface="MS PGothic" panose="020B0600070205080204" pitchFamily="34" charset="-128"/>
              </a:rPr>
              <a:t>Please</a:t>
            </a:r>
            <a:r>
              <a:rPr lang="es-ES" altLang="es-ES" sz="3200" b="1" dirty="0">
                <a:solidFill>
                  <a:srgbClr val="FF0000"/>
                </a:solidFill>
                <a:latin typeface="Arial" panose="020B0604020202020204" pitchFamily="34" charset="0"/>
                <a:ea typeface="MS PGothic" panose="020B0600070205080204" pitchFamily="34" charset="-128"/>
              </a:rPr>
              <a:t> be </a:t>
            </a:r>
            <a:r>
              <a:rPr lang="es-ES" altLang="es-ES" sz="3200" b="1" dirty="0" err="1">
                <a:solidFill>
                  <a:srgbClr val="FF0000"/>
                </a:solidFill>
                <a:latin typeface="Arial" panose="020B0604020202020204" pitchFamily="34" charset="0"/>
                <a:ea typeface="MS PGothic" panose="020B0600070205080204" pitchFamily="34" charset="-128"/>
              </a:rPr>
              <a:t>careful</a:t>
            </a:r>
            <a:r>
              <a:rPr lang="es-ES" altLang="es-ES" sz="3200" b="1" dirty="0">
                <a:solidFill>
                  <a:srgbClr val="FF0000"/>
                </a:solidFill>
                <a:latin typeface="Arial" panose="020B0604020202020204" pitchFamily="34" charset="0"/>
                <a:ea typeface="MS PGothic" panose="020B0600070205080204" pitchFamily="34" charset="-128"/>
              </a:rPr>
              <a:t> </a:t>
            </a:r>
            <a:r>
              <a:rPr lang="es-ES" altLang="es-ES" sz="3200" b="1" dirty="0" err="1">
                <a:solidFill>
                  <a:srgbClr val="FF0000"/>
                </a:solidFill>
                <a:latin typeface="Arial" panose="020B0604020202020204" pitchFamily="34" charset="0"/>
                <a:ea typeface="MS PGothic" panose="020B0600070205080204" pitchFamily="34" charset="-128"/>
              </a:rPr>
              <a:t>with</a:t>
            </a:r>
            <a:r>
              <a:rPr lang="es-ES" altLang="es-ES" sz="3200" b="1" dirty="0">
                <a:solidFill>
                  <a:srgbClr val="FF0000"/>
                </a:solidFill>
                <a:latin typeface="Arial" panose="020B0604020202020204" pitchFamily="34" charset="0"/>
                <a:ea typeface="MS PGothic" panose="020B0600070205080204" pitchFamily="34" charset="-128"/>
              </a:rPr>
              <a:t> </a:t>
            </a:r>
            <a:r>
              <a:rPr lang="es-ES" altLang="es-ES" sz="3200" b="1" dirty="0" err="1">
                <a:solidFill>
                  <a:srgbClr val="FF0000"/>
                </a:solidFill>
                <a:latin typeface="Arial" panose="020B0604020202020204" pitchFamily="34" charset="0"/>
                <a:ea typeface="MS PGothic" panose="020B0600070205080204" pitchFamily="34" charset="-128"/>
              </a:rPr>
              <a:t>the</a:t>
            </a:r>
            <a:r>
              <a:rPr lang="es-ES" altLang="es-ES" sz="3200" b="1" dirty="0">
                <a:solidFill>
                  <a:srgbClr val="FF0000"/>
                </a:solidFill>
                <a:latin typeface="Arial" panose="020B0604020202020204" pitchFamily="34" charset="0"/>
                <a:ea typeface="MS PGothic" panose="020B0600070205080204" pitchFamily="34" charset="-128"/>
              </a:rPr>
              <a:t> curves !!</a:t>
            </a:r>
          </a:p>
        </p:txBody>
      </p:sp>
    </p:spTree>
    <p:extLst>
      <p:ext uri="{BB962C8B-B14F-4D97-AF65-F5344CB8AC3E}">
        <p14:creationId xmlns:p14="http://schemas.microsoft.com/office/powerpoint/2010/main" xmlns="" val="36376092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55576" y="900647"/>
            <a:ext cx="7772400" cy="1470025"/>
          </a:xfrm>
          <a:prstGeom prst="rect">
            <a:avLst/>
          </a:prstGeom>
        </p:spPr>
        <p:txBody>
          <a:bodyPr vert="horz" lIns="91440" tIns="45720" rIns="91440" bIns="45720" rtlCol="0" anchor="ctr">
            <a:normAutofit fontScale="85000" lnSpcReduction="10000"/>
          </a:bodyPr>
          <a:lstStyle>
            <a:lvl1pPr algn="l" defTabSz="457200" rtl="0" eaLnBrk="1" latinLnBrk="0" hangingPunct="1">
              <a:spcBef>
                <a:spcPct val="0"/>
              </a:spcBef>
              <a:buNone/>
              <a:defRPr sz="4400" kern="1200">
                <a:solidFill>
                  <a:srgbClr val="1F497D"/>
                </a:solidFill>
                <a:latin typeface="+mj-lt"/>
                <a:ea typeface="+mj-ea"/>
                <a:cs typeface="+mj-cs"/>
              </a:defRPr>
            </a:lvl1pPr>
          </a:lstStyle>
          <a:p>
            <a:pPr>
              <a:lnSpc>
                <a:spcPct val="150000"/>
              </a:lnSpc>
            </a:pPr>
            <a:r>
              <a:rPr lang="pt-PT" b="1" dirty="0">
                <a:solidFill>
                  <a:schemeClr val="tx1"/>
                </a:solidFill>
                <a:ea typeface="ＭＳ Ｐゴシック" pitchFamily="34" charset="-128"/>
              </a:rPr>
              <a:t>Doubtful start: extrapolated volume</a:t>
            </a:r>
          </a:p>
        </p:txBody>
      </p:sp>
      <p:sp>
        <p:nvSpPr>
          <p:cNvPr id="3" name="Rectangle 3"/>
          <p:cNvSpPr>
            <a:spLocks noChangeArrowheads="1"/>
          </p:cNvSpPr>
          <p:nvPr/>
        </p:nvSpPr>
        <p:spPr bwMode="auto">
          <a:xfrm>
            <a:off x="251520" y="2444048"/>
            <a:ext cx="8676456" cy="3047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200000"/>
              </a:lnSpc>
              <a:spcBef>
                <a:spcPct val="0"/>
              </a:spcBef>
            </a:pPr>
            <a:endParaRPr lang="pt-PT" dirty="0"/>
          </a:p>
          <a:p>
            <a:pPr marL="342900" indent="-342900">
              <a:lnSpc>
                <a:spcPct val="200000"/>
              </a:lnSpc>
              <a:spcBef>
                <a:spcPct val="0"/>
              </a:spcBef>
              <a:buNone/>
            </a:pPr>
            <a:r>
              <a:rPr lang="pt-PT" dirty="0"/>
              <a:t> </a:t>
            </a:r>
          </a:p>
          <a:p>
            <a:pPr marL="342900" indent="-342900">
              <a:lnSpc>
                <a:spcPct val="200000"/>
              </a:lnSpc>
              <a:spcBef>
                <a:spcPct val="0"/>
              </a:spcBef>
              <a:buNone/>
            </a:pPr>
            <a:endParaRPr lang="pt-PT" dirty="0"/>
          </a:p>
        </p:txBody>
      </p:sp>
      <p:pic>
        <p:nvPicPr>
          <p:cNvPr id="5" name="Picture 5" descr="C:\Documents and Settings\Antonio Aranda\Mis documentos\PRESENTACION\19.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l="6668" t="30006" r="4984" b="19981"/>
          <a:stretch>
            <a:fillRect/>
          </a:stretch>
        </p:blipFill>
        <p:spPr bwMode="auto">
          <a:xfrm>
            <a:off x="128272" y="2852936"/>
            <a:ext cx="8887455" cy="377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504643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51520" y="2444048"/>
            <a:ext cx="8676456" cy="3047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200000"/>
              </a:lnSpc>
              <a:spcBef>
                <a:spcPct val="0"/>
              </a:spcBef>
            </a:pPr>
            <a:endParaRPr lang="pt-PT" dirty="0"/>
          </a:p>
          <a:p>
            <a:pPr marL="342900" indent="-342900">
              <a:lnSpc>
                <a:spcPct val="200000"/>
              </a:lnSpc>
              <a:spcBef>
                <a:spcPct val="0"/>
              </a:spcBef>
              <a:buNone/>
            </a:pPr>
            <a:r>
              <a:rPr lang="pt-PT" dirty="0"/>
              <a:t> </a:t>
            </a:r>
          </a:p>
          <a:p>
            <a:pPr marL="342900" indent="-342900">
              <a:lnSpc>
                <a:spcPct val="200000"/>
              </a:lnSpc>
              <a:spcBef>
                <a:spcPct val="0"/>
              </a:spcBef>
              <a:buNone/>
            </a:pPr>
            <a:endParaRPr lang="pt-PT" dirty="0"/>
          </a:p>
        </p:txBody>
      </p:sp>
      <p:pic>
        <p:nvPicPr>
          <p:cNvPr id="6" name="Picture 7" descr="C:\Documents and Settings\Antonio Aranda\Mis documentos\PRESENTACION\22.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l="5000" t="24451" r="6650" b="15535"/>
          <a:stretch>
            <a:fillRect/>
          </a:stretch>
        </p:blipFill>
        <p:spPr bwMode="auto">
          <a:xfrm>
            <a:off x="244524" y="2444048"/>
            <a:ext cx="8683451"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2035696" y="657151"/>
            <a:ext cx="5072608" cy="147002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1F497D"/>
                </a:solidFill>
                <a:latin typeface="+mj-lt"/>
                <a:ea typeface="+mj-ea"/>
                <a:cs typeface="+mj-cs"/>
              </a:defRPr>
            </a:lvl1pPr>
          </a:lstStyle>
          <a:p>
            <a:pPr>
              <a:lnSpc>
                <a:spcPct val="150000"/>
              </a:lnSpc>
            </a:pPr>
            <a:r>
              <a:rPr lang="pt-PT" b="1" dirty="0">
                <a:solidFill>
                  <a:schemeClr val="tx1"/>
                </a:solidFill>
                <a:ea typeface="ＭＳ Ｐゴシック" pitchFamily="34" charset="-128"/>
              </a:rPr>
              <a:t>Flow problem: cough</a:t>
            </a:r>
          </a:p>
        </p:txBody>
      </p:sp>
    </p:spTree>
    <p:extLst>
      <p:ext uri="{BB962C8B-B14F-4D97-AF65-F5344CB8AC3E}">
        <p14:creationId xmlns:p14="http://schemas.microsoft.com/office/powerpoint/2010/main" xmlns="" val="36071783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51520" y="2444048"/>
            <a:ext cx="8676456" cy="3047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200000"/>
              </a:lnSpc>
              <a:spcBef>
                <a:spcPct val="0"/>
              </a:spcBef>
            </a:pPr>
            <a:endParaRPr lang="pt-PT" dirty="0"/>
          </a:p>
          <a:p>
            <a:pPr marL="342900" indent="-342900">
              <a:lnSpc>
                <a:spcPct val="200000"/>
              </a:lnSpc>
              <a:spcBef>
                <a:spcPct val="0"/>
              </a:spcBef>
              <a:buNone/>
            </a:pPr>
            <a:r>
              <a:rPr lang="pt-PT" dirty="0"/>
              <a:t> </a:t>
            </a:r>
          </a:p>
          <a:p>
            <a:pPr marL="342900" indent="-342900">
              <a:lnSpc>
                <a:spcPct val="200000"/>
              </a:lnSpc>
              <a:spcBef>
                <a:spcPct val="0"/>
              </a:spcBef>
              <a:buNone/>
            </a:pPr>
            <a:endParaRPr lang="pt-PT" dirty="0"/>
          </a:p>
        </p:txBody>
      </p:sp>
      <p:pic>
        <p:nvPicPr>
          <p:cNvPr id="5" name="Picture 1031" descr="C:\Documents and Settings\Antonio Aranda\Mis documentos\PRESENTACION\24.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l="6668" t="24451" r="6650" b="17758"/>
          <a:stretch>
            <a:fillRect/>
          </a:stretch>
        </p:blipFill>
        <p:spPr bwMode="auto">
          <a:xfrm>
            <a:off x="179512" y="2268428"/>
            <a:ext cx="8805783" cy="4402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1155576" y="900647"/>
            <a:ext cx="7772400" cy="1470025"/>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4400" kern="1200">
                <a:solidFill>
                  <a:srgbClr val="1F497D"/>
                </a:solidFill>
                <a:latin typeface="+mj-lt"/>
                <a:ea typeface="+mj-ea"/>
                <a:cs typeface="+mj-cs"/>
              </a:defRPr>
            </a:lvl1pPr>
          </a:lstStyle>
          <a:p>
            <a:pPr>
              <a:lnSpc>
                <a:spcPct val="150000"/>
              </a:lnSpc>
            </a:pPr>
            <a:r>
              <a:rPr lang="pt-PT" b="1" dirty="0">
                <a:solidFill>
                  <a:schemeClr val="tx1"/>
                </a:solidFill>
                <a:ea typeface="ＭＳ Ｐゴシック" pitchFamily="34" charset="-128"/>
              </a:rPr>
              <a:t>Weak effort: no shouting, no peak</a:t>
            </a:r>
          </a:p>
        </p:txBody>
      </p:sp>
    </p:spTree>
    <p:extLst>
      <p:ext uri="{BB962C8B-B14F-4D97-AF65-F5344CB8AC3E}">
        <p14:creationId xmlns:p14="http://schemas.microsoft.com/office/powerpoint/2010/main" xmlns="" val="18210347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51520" y="2444048"/>
            <a:ext cx="8676456" cy="3047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200000"/>
              </a:lnSpc>
              <a:spcBef>
                <a:spcPct val="0"/>
              </a:spcBef>
            </a:pPr>
            <a:endParaRPr lang="pt-PT" dirty="0"/>
          </a:p>
          <a:p>
            <a:pPr marL="342900" indent="-342900">
              <a:lnSpc>
                <a:spcPct val="200000"/>
              </a:lnSpc>
              <a:spcBef>
                <a:spcPct val="0"/>
              </a:spcBef>
              <a:buNone/>
            </a:pPr>
            <a:r>
              <a:rPr lang="pt-PT" dirty="0"/>
              <a:t> </a:t>
            </a:r>
          </a:p>
          <a:p>
            <a:pPr marL="342900" indent="-342900">
              <a:lnSpc>
                <a:spcPct val="200000"/>
              </a:lnSpc>
              <a:spcBef>
                <a:spcPct val="0"/>
              </a:spcBef>
              <a:buNone/>
            </a:pPr>
            <a:endParaRPr lang="pt-PT" dirty="0"/>
          </a:p>
        </p:txBody>
      </p:sp>
      <p:pic>
        <p:nvPicPr>
          <p:cNvPr id="6" name="Picture 1029" descr="C:\Documents and Settings\Antonio Aranda\Mis documentos\PRESENTACION\28.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l="9167" t="25562" r="7484" b="17758"/>
          <a:stretch>
            <a:fillRect/>
          </a:stretch>
        </p:blipFill>
        <p:spPr bwMode="auto">
          <a:xfrm>
            <a:off x="214951" y="2204864"/>
            <a:ext cx="8749537" cy="4462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2627784" y="734839"/>
            <a:ext cx="3816424" cy="147002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1F497D"/>
                </a:solidFill>
                <a:latin typeface="+mj-lt"/>
                <a:ea typeface="+mj-ea"/>
                <a:cs typeface="+mj-cs"/>
              </a:defRPr>
            </a:lvl1pPr>
          </a:lstStyle>
          <a:p>
            <a:pPr>
              <a:lnSpc>
                <a:spcPct val="150000"/>
              </a:lnSpc>
            </a:pPr>
            <a:r>
              <a:rPr lang="pt-PT" b="1" dirty="0">
                <a:solidFill>
                  <a:schemeClr val="tx1"/>
                </a:solidFill>
                <a:ea typeface="ＭＳ Ｐゴシック" pitchFamily="34" charset="-128"/>
              </a:rPr>
              <a:t>Variable effort</a:t>
            </a:r>
          </a:p>
        </p:txBody>
      </p:sp>
    </p:spTree>
    <p:extLst>
      <p:ext uri="{BB962C8B-B14F-4D97-AF65-F5344CB8AC3E}">
        <p14:creationId xmlns:p14="http://schemas.microsoft.com/office/powerpoint/2010/main" xmlns="" val="30890368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51520" y="2444048"/>
            <a:ext cx="8676456" cy="3047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200000"/>
              </a:lnSpc>
              <a:spcBef>
                <a:spcPct val="0"/>
              </a:spcBef>
            </a:pPr>
            <a:endParaRPr lang="pt-PT" dirty="0"/>
          </a:p>
          <a:p>
            <a:pPr marL="342900" indent="-342900">
              <a:lnSpc>
                <a:spcPct val="200000"/>
              </a:lnSpc>
              <a:spcBef>
                <a:spcPct val="0"/>
              </a:spcBef>
              <a:buNone/>
            </a:pPr>
            <a:r>
              <a:rPr lang="pt-PT" dirty="0"/>
              <a:t> </a:t>
            </a:r>
          </a:p>
          <a:p>
            <a:pPr marL="342900" indent="-342900">
              <a:lnSpc>
                <a:spcPct val="200000"/>
              </a:lnSpc>
              <a:spcBef>
                <a:spcPct val="0"/>
              </a:spcBef>
              <a:buNone/>
            </a:pPr>
            <a:endParaRPr lang="pt-PT" dirty="0"/>
          </a:p>
        </p:txBody>
      </p:sp>
      <p:sp>
        <p:nvSpPr>
          <p:cNvPr id="5" name="Title 1"/>
          <p:cNvSpPr txBox="1">
            <a:spLocks/>
          </p:cNvSpPr>
          <p:nvPr/>
        </p:nvSpPr>
        <p:spPr>
          <a:xfrm>
            <a:off x="539552" y="734839"/>
            <a:ext cx="8856984" cy="14700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rgbClr val="1F497D"/>
                </a:solidFill>
                <a:latin typeface="+mj-lt"/>
                <a:ea typeface="+mj-ea"/>
                <a:cs typeface="+mj-cs"/>
              </a:defRPr>
            </a:lvl1pPr>
          </a:lstStyle>
          <a:p>
            <a:pPr>
              <a:lnSpc>
                <a:spcPct val="150000"/>
              </a:lnSpc>
            </a:pPr>
            <a:r>
              <a:rPr lang="pt-PT" b="1" dirty="0">
                <a:solidFill>
                  <a:schemeClr val="tx1"/>
                </a:solidFill>
                <a:ea typeface="ＭＳ Ｐゴシック" pitchFamily="34" charset="-128"/>
              </a:rPr>
              <a:t>Early ending: short encouragement </a:t>
            </a:r>
          </a:p>
        </p:txBody>
      </p:sp>
      <p:graphicFrame>
        <p:nvGraphicFramePr>
          <p:cNvPr id="7" name="Object 3"/>
          <p:cNvGraphicFramePr>
            <a:graphicFrameLocks noChangeAspect="1"/>
          </p:cNvGraphicFramePr>
          <p:nvPr>
            <p:extLst>
              <p:ext uri="{D42A27DB-BD31-4B8C-83A1-F6EECF244321}">
                <p14:modId xmlns:p14="http://schemas.microsoft.com/office/powerpoint/2010/main" xmlns="" val="350503357"/>
              </p:ext>
            </p:extLst>
          </p:nvPr>
        </p:nvGraphicFramePr>
        <p:xfrm>
          <a:off x="4724400" y="2060848"/>
          <a:ext cx="4191000" cy="4352925"/>
        </p:xfrm>
        <a:graphic>
          <a:graphicData uri="http://schemas.openxmlformats.org/presentationml/2006/ole">
            <p:oleObj spid="_x0000_s6168" name="Imagen de mapa de bits" r:id="rId3" imgW="5200000" imgH="3219899" progId="PBrush">
              <p:embed/>
            </p:oleObj>
          </a:graphicData>
        </a:graphic>
      </p:graphicFrame>
      <p:graphicFrame>
        <p:nvGraphicFramePr>
          <p:cNvPr id="8" name="Object 4"/>
          <p:cNvGraphicFramePr>
            <a:graphicFrameLocks noChangeAspect="1"/>
          </p:cNvGraphicFramePr>
          <p:nvPr>
            <p:extLst>
              <p:ext uri="{D42A27DB-BD31-4B8C-83A1-F6EECF244321}">
                <p14:modId xmlns:p14="http://schemas.microsoft.com/office/powerpoint/2010/main" xmlns="" val="176871637"/>
              </p:ext>
            </p:extLst>
          </p:nvPr>
        </p:nvGraphicFramePr>
        <p:xfrm>
          <a:off x="381000" y="2060848"/>
          <a:ext cx="3886200" cy="4343400"/>
        </p:xfrm>
        <a:graphic>
          <a:graphicData uri="http://schemas.openxmlformats.org/presentationml/2006/ole">
            <p:oleObj spid="_x0000_s6169" name="Imagen de mapa de bits" r:id="rId4" imgW="4723810" imgH="3495238" progId="PBrush">
              <p:embed/>
            </p:oleObj>
          </a:graphicData>
        </a:graphic>
      </p:graphicFrame>
      <p:sp>
        <p:nvSpPr>
          <p:cNvPr id="9" name="Forma libre 8"/>
          <p:cNvSpPr/>
          <p:nvPr/>
        </p:nvSpPr>
        <p:spPr bwMode="auto">
          <a:xfrm>
            <a:off x="2411760" y="5301208"/>
            <a:ext cx="779224" cy="185192"/>
          </a:xfrm>
          <a:custGeom>
            <a:avLst/>
            <a:gdLst>
              <a:gd name="connsiteX0" fmla="*/ 0 w 706864"/>
              <a:gd name="connsiteY0" fmla="*/ 0 h 182880"/>
              <a:gd name="connsiteX1" fmla="*/ 640080 w 706864"/>
              <a:gd name="connsiteY1" fmla="*/ 152400 h 182880"/>
              <a:gd name="connsiteX2" fmla="*/ 655320 w 706864"/>
              <a:gd name="connsiteY2" fmla="*/ 182880 h 182880"/>
            </a:gdLst>
            <a:ahLst/>
            <a:cxnLst>
              <a:cxn ang="0">
                <a:pos x="connsiteX0" y="connsiteY0"/>
              </a:cxn>
              <a:cxn ang="0">
                <a:pos x="connsiteX1" y="connsiteY1"/>
              </a:cxn>
              <a:cxn ang="0">
                <a:pos x="connsiteX2" y="connsiteY2"/>
              </a:cxn>
            </a:cxnLst>
            <a:rect l="l" t="t" r="r" b="b"/>
            <a:pathLst>
              <a:path w="706864" h="182880">
                <a:moveTo>
                  <a:pt x="0" y="0"/>
                </a:moveTo>
                <a:lnTo>
                  <a:pt x="640080" y="152400"/>
                </a:lnTo>
                <a:cubicBezTo>
                  <a:pt x="749300" y="182880"/>
                  <a:pt x="702310" y="182880"/>
                  <a:pt x="655320" y="182880"/>
                </a:cubicBezTo>
              </a:path>
            </a:pathLst>
          </a:cu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FF0000"/>
              </a:solidFill>
              <a:effectLst/>
              <a:latin typeface="Times"/>
            </a:endParaRPr>
          </a:p>
        </p:txBody>
      </p:sp>
    </p:spTree>
    <p:extLst>
      <p:ext uri="{BB962C8B-B14F-4D97-AF65-F5344CB8AC3E}">
        <p14:creationId xmlns:p14="http://schemas.microsoft.com/office/powerpoint/2010/main" xmlns="" val="23326951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323528" y="2636912"/>
            <a:ext cx="8556766" cy="2247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s-ES_tradnl" altLang="es-ES" sz="2800" dirty="0">
                <a:solidFill>
                  <a:schemeClr val="tx2">
                    <a:lumMod val="75000"/>
                  </a:schemeClr>
                </a:solidFill>
              </a:rPr>
              <a:t>Mínimum of 3 and máximum of 8 </a:t>
            </a:r>
            <a:r>
              <a:rPr lang="es-ES_tradnl" altLang="es-ES" sz="2800" dirty="0" err="1">
                <a:solidFill>
                  <a:schemeClr val="tx2">
                    <a:lumMod val="75000"/>
                  </a:schemeClr>
                </a:solidFill>
              </a:rPr>
              <a:t>manouvers</a:t>
            </a:r>
            <a:endParaRPr lang="es-ES_tradnl" altLang="es-ES" sz="2800" dirty="0">
              <a:solidFill>
                <a:schemeClr val="tx2">
                  <a:lumMod val="75000"/>
                </a:schemeClr>
              </a:solidFill>
            </a:endParaRPr>
          </a:p>
          <a:p>
            <a:pPr algn="ctr">
              <a:spcBef>
                <a:spcPct val="0"/>
              </a:spcBef>
              <a:buFontTx/>
              <a:buNone/>
            </a:pPr>
            <a:endParaRPr lang="es-ES_tradnl" altLang="es-ES" sz="2800" dirty="0">
              <a:solidFill>
                <a:schemeClr val="tx2">
                  <a:lumMod val="75000"/>
                </a:schemeClr>
              </a:solidFill>
            </a:endParaRPr>
          </a:p>
          <a:p>
            <a:pPr algn="ctr">
              <a:spcBef>
                <a:spcPct val="0"/>
              </a:spcBef>
              <a:buNone/>
            </a:pPr>
            <a:r>
              <a:rPr lang="es-ES_tradnl" altLang="es-ES" sz="2800" dirty="0" err="1">
                <a:solidFill>
                  <a:schemeClr val="tx2">
                    <a:lumMod val="75000"/>
                  </a:schemeClr>
                </a:solidFill>
              </a:rPr>
              <a:t>Less</a:t>
            </a:r>
            <a:r>
              <a:rPr lang="es-ES_tradnl" altLang="es-ES" sz="2800" dirty="0">
                <a:solidFill>
                  <a:schemeClr val="tx2">
                    <a:lumMod val="75000"/>
                  </a:schemeClr>
                </a:solidFill>
              </a:rPr>
              <a:t> tan 5% </a:t>
            </a:r>
            <a:r>
              <a:rPr lang="es-ES_tradnl" altLang="es-ES" sz="2800" dirty="0" err="1">
                <a:solidFill>
                  <a:schemeClr val="tx2">
                    <a:lumMod val="75000"/>
                  </a:schemeClr>
                </a:solidFill>
              </a:rPr>
              <a:t>or</a:t>
            </a:r>
            <a:r>
              <a:rPr lang="es-ES_tradnl" altLang="es-ES" sz="2800" dirty="0">
                <a:solidFill>
                  <a:schemeClr val="tx2">
                    <a:lumMod val="75000"/>
                  </a:schemeClr>
                </a:solidFill>
              </a:rPr>
              <a:t> 100 ml </a:t>
            </a:r>
            <a:r>
              <a:rPr lang="es-ES_tradnl" altLang="es-ES" sz="2800" dirty="0" err="1">
                <a:solidFill>
                  <a:schemeClr val="tx2">
                    <a:lumMod val="75000"/>
                  </a:schemeClr>
                </a:solidFill>
              </a:rPr>
              <a:t>difference</a:t>
            </a:r>
            <a:r>
              <a:rPr lang="es-ES_tradnl" altLang="es-ES" sz="2800" dirty="0">
                <a:solidFill>
                  <a:schemeClr val="tx2">
                    <a:lumMod val="75000"/>
                  </a:schemeClr>
                </a:solidFill>
              </a:rPr>
              <a:t> in FEV1 and FVC</a:t>
            </a:r>
          </a:p>
          <a:p>
            <a:pPr algn="ctr">
              <a:spcBef>
                <a:spcPct val="0"/>
              </a:spcBef>
              <a:buFontTx/>
              <a:buNone/>
            </a:pPr>
            <a:endParaRPr lang="es-ES_tradnl" altLang="es-ES" sz="2800" dirty="0">
              <a:solidFill>
                <a:schemeClr val="tx2">
                  <a:lumMod val="75000"/>
                </a:schemeClr>
              </a:solidFill>
            </a:endParaRPr>
          </a:p>
          <a:p>
            <a:pPr algn="ctr">
              <a:spcBef>
                <a:spcPct val="0"/>
              </a:spcBef>
              <a:buNone/>
            </a:pPr>
            <a:r>
              <a:rPr lang="es-ES_tradnl" altLang="es-ES" sz="2800" dirty="0" err="1">
                <a:solidFill>
                  <a:schemeClr val="tx2">
                    <a:lumMod val="75000"/>
                  </a:schemeClr>
                </a:solidFill>
              </a:rPr>
              <a:t>Best</a:t>
            </a:r>
            <a:r>
              <a:rPr lang="es-ES_tradnl" altLang="es-ES" sz="2800" dirty="0">
                <a:solidFill>
                  <a:schemeClr val="tx2">
                    <a:lumMod val="75000"/>
                  </a:schemeClr>
                </a:solidFill>
              </a:rPr>
              <a:t> test= </a:t>
            </a:r>
            <a:r>
              <a:rPr lang="es-ES_tradnl" altLang="es-ES" sz="2800" dirty="0" err="1">
                <a:solidFill>
                  <a:schemeClr val="tx2">
                    <a:lumMod val="75000"/>
                  </a:schemeClr>
                </a:solidFill>
              </a:rPr>
              <a:t>best</a:t>
            </a:r>
            <a:r>
              <a:rPr lang="es-ES_tradnl" altLang="es-ES" sz="2800" dirty="0">
                <a:solidFill>
                  <a:schemeClr val="tx2">
                    <a:lumMod val="75000"/>
                  </a:schemeClr>
                </a:solidFill>
              </a:rPr>
              <a:t> </a:t>
            </a:r>
            <a:r>
              <a:rPr lang="es-ES_tradnl" altLang="es-ES" sz="2800" dirty="0" err="1">
                <a:solidFill>
                  <a:schemeClr val="tx2">
                    <a:lumMod val="75000"/>
                  </a:schemeClr>
                </a:solidFill>
              </a:rPr>
              <a:t>parameters</a:t>
            </a:r>
            <a:r>
              <a:rPr lang="es-ES_tradnl" altLang="es-ES" sz="2800" dirty="0">
                <a:solidFill>
                  <a:schemeClr val="tx2">
                    <a:lumMod val="75000"/>
                  </a:schemeClr>
                </a:solidFill>
              </a:rPr>
              <a:t> sum</a:t>
            </a:r>
          </a:p>
        </p:txBody>
      </p:sp>
      <p:sp>
        <p:nvSpPr>
          <p:cNvPr id="5" name="3 CuadroTexto"/>
          <p:cNvSpPr txBox="1"/>
          <p:nvPr/>
        </p:nvSpPr>
        <p:spPr>
          <a:xfrm>
            <a:off x="2627784" y="1021258"/>
            <a:ext cx="3888432" cy="769441"/>
          </a:xfrm>
          <a:prstGeom prst="rect">
            <a:avLst/>
          </a:prstGeom>
          <a:noFill/>
        </p:spPr>
        <p:txBody>
          <a:bodyPr wrap="square" rtlCol="0">
            <a:spAutoFit/>
          </a:bodyPr>
          <a:lstStyle/>
          <a:p>
            <a:r>
              <a:rPr lang="es-ES" altLang="es-ES" sz="4400" b="1" dirty="0" err="1"/>
              <a:t>Reproducibility</a:t>
            </a:r>
            <a:endParaRPr lang="es-ES" sz="4400" b="1" dirty="0">
              <a:solidFill>
                <a:schemeClr val="tx2"/>
              </a:solidFill>
              <a:cs typeface="+mj-cs"/>
            </a:endParaRPr>
          </a:p>
        </p:txBody>
      </p:sp>
    </p:spTree>
    <p:extLst>
      <p:ext uri="{BB962C8B-B14F-4D97-AF65-F5344CB8AC3E}">
        <p14:creationId xmlns:p14="http://schemas.microsoft.com/office/powerpoint/2010/main" xmlns="" val="9910742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6854" y="548680"/>
            <a:ext cx="6251303" cy="1049235"/>
          </a:xfrm>
        </p:spPr>
        <p:txBody>
          <a:bodyPr>
            <a:normAutofit/>
          </a:bodyPr>
          <a:lstStyle/>
          <a:p>
            <a:r>
              <a:rPr lang="en-US" b="1" dirty="0"/>
              <a:t>Forced spirometry</a:t>
            </a:r>
          </a:p>
        </p:txBody>
      </p:sp>
      <p:sp>
        <p:nvSpPr>
          <p:cNvPr id="3" name="Content Placeholder 2"/>
          <p:cNvSpPr>
            <a:spLocks noGrp="1"/>
          </p:cNvSpPr>
          <p:nvPr>
            <p:ph idx="1"/>
          </p:nvPr>
        </p:nvSpPr>
        <p:spPr>
          <a:xfrm>
            <a:off x="388254" y="1865386"/>
            <a:ext cx="8472518" cy="2139678"/>
          </a:xfrm>
        </p:spPr>
        <p:txBody>
          <a:bodyPr>
            <a:normAutofit/>
          </a:bodyPr>
          <a:lstStyle/>
          <a:p>
            <a:r>
              <a:rPr lang="en-AU" altLang="en-US" sz="2800" dirty="0">
                <a:solidFill>
                  <a:schemeClr val="tx1">
                    <a:lumMod val="65000"/>
                    <a:lumOff val="35000"/>
                  </a:schemeClr>
                </a:solidFill>
              </a:rPr>
              <a:t>Spirometry measures airflow and lung volumes, and is the preferred lung function test for COPD and asthma in primary care</a:t>
            </a:r>
          </a:p>
          <a:p>
            <a:r>
              <a:rPr lang="en-AU" altLang="en-US" sz="2800" b="1" dirty="0">
                <a:solidFill>
                  <a:schemeClr val="accent1"/>
                </a:solidFill>
              </a:rPr>
              <a:t>Forced</a:t>
            </a:r>
            <a:r>
              <a:rPr lang="en-AU" altLang="en-US" sz="2800" dirty="0">
                <a:solidFill>
                  <a:schemeClr val="tx1">
                    <a:lumMod val="65000"/>
                    <a:lumOff val="35000"/>
                  </a:schemeClr>
                </a:solidFill>
              </a:rPr>
              <a:t> exhalation from a </a:t>
            </a:r>
            <a:r>
              <a:rPr lang="en-AU" altLang="en-US" sz="2800" b="1" dirty="0">
                <a:solidFill>
                  <a:schemeClr val="accent1"/>
                </a:solidFill>
              </a:rPr>
              <a:t>maximal</a:t>
            </a:r>
            <a:r>
              <a:rPr lang="en-AU" altLang="en-US" sz="2800" dirty="0">
                <a:solidFill>
                  <a:schemeClr val="tx1">
                    <a:lumMod val="65000"/>
                    <a:lumOff val="35000"/>
                  </a:schemeClr>
                </a:solidFill>
              </a:rPr>
              <a:t> inspiration</a:t>
            </a:r>
          </a:p>
        </p:txBody>
      </p:sp>
      <p:pic>
        <p:nvPicPr>
          <p:cNvPr id="6145" name="Picture 1"/>
          <p:cNvPicPr>
            <a:picLocks noChangeAspect="1" noChangeArrowheads="1"/>
          </p:cNvPicPr>
          <p:nvPr/>
        </p:nvPicPr>
        <p:blipFill>
          <a:blip r:embed="rId3" cstate="print"/>
          <a:srcRect/>
          <a:stretch>
            <a:fillRect/>
          </a:stretch>
        </p:blipFill>
        <p:spPr bwMode="auto">
          <a:xfrm>
            <a:off x="2810789" y="3939154"/>
            <a:ext cx="3561411" cy="2802214"/>
          </a:xfrm>
          <a:prstGeom prst="rect">
            <a:avLst/>
          </a:prstGeom>
          <a:noFill/>
          <a:ln w="9525">
            <a:noFill/>
            <a:miter lim="800000"/>
            <a:headEnd/>
            <a:tailEnd/>
          </a:ln>
          <a:effectLst/>
        </p:spPr>
      </p:pic>
    </p:spTree>
    <p:extLst>
      <p:ext uri="{BB962C8B-B14F-4D97-AF65-F5344CB8AC3E}">
        <p14:creationId xmlns:p14="http://schemas.microsoft.com/office/powerpoint/2010/main" xmlns="" val="8697734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843808" y="1052736"/>
            <a:ext cx="5904656" cy="769441"/>
          </a:xfrm>
          <a:prstGeom prst="rect">
            <a:avLst/>
          </a:prstGeom>
          <a:noFill/>
        </p:spPr>
        <p:txBody>
          <a:bodyPr wrap="square" rtlCol="0">
            <a:spAutoFit/>
          </a:bodyPr>
          <a:lstStyle/>
          <a:p>
            <a:r>
              <a:rPr lang="es-ES" altLang="es-ES" sz="4400" b="1" dirty="0" err="1"/>
              <a:t>Reproducibility</a:t>
            </a:r>
            <a:endParaRPr lang="es-ES" sz="4400" b="1" dirty="0">
              <a:solidFill>
                <a:schemeClr val="tx2"/>
              </a:solidFill>
              <a:cs typeface="+mj-cs"/>
            </a:endParaRPr>
          </a:p>
        </p:txBody>
      </p:sp>
      <p:graphicFrame>
        <p:nvGraphicFramePr>
          <p:cNvPr id="6" name="Object 3"/>
          <p:cNvGraphicFramePr>
            <a:graphicFrameLocks noChangeAspect="1"/>
          </p:cNvGraphicFramePr>
          <p:nvPr>
            <p:extLst>
              <p:ext uri="{D42A27DB-BD31-4B8C-83A1-F6EECF244321}">
                <p14:modId xmlns:p14="http://schemas.microsoft.com/office/powerpoint/2010/main" xmlns="" val="43005742"/>
              </p:ext>
            </p:extLst>
          </p:nvPr>
        </p:nvGraphicFramePr>
        <p:xfrm>
          <a:off x="323528" y="2348880"/>
          <a:ext cx="3962400" cy="3505200"/>
        </p:xfrm>
        <a:graphic>
          <a:graphicData uri="http://schemas.openxmlformats.org/presentationml/2006/ole">
            <p:oleObj spid="_x0000_s7192" name="Fotografía de Photo Editor" r:id="rId3" imgW="7552381" imgH="5601482" progId="">
              <p:embed/>
            </p:oleObj>
          </a:graphicData>
        </a:graphic>
      </p:graphicFrame>
      <p:graphicFrame>
        <p:nvGraphicFramePr>
          <p:cNvPr id="7" name="Object 4"/>
          <p:cNvGraphicFramePr>
            <a:graphicFrameLocks noChangeAspect="1"/>
          </p:cNvGraphicFramePr>
          <p:nvPr>
            <p:extLst>
              <p:ext uri="{D42A27DB-BD31-4B8C-83A1-F6EECF244321}">
                <p14:modId xmlns:p14="http://schemas.microsoft.com/office/powerpoint/2010/main" xmlns="" val="2103826913"/>
              </p:ext>
            </p:extLst>
          </p:nvPr>
        </p:nvGraphicFramePr>
        <p:xfrm>
          <a:off x="4932040" y="2349338"/>
          <a:ext cx="3962400" cy="3505200"/>
        </p:xfrm>
        <a:graphic>
          <a:graphicData uri="http://schemas.openxmlformats.org/presentationml/2006/ole">
            <p:oleObj spid="_x0000_s7193" name="Fotografía de Photo Editor" r:id="rId4" imgW="8142857" imgH="5038095" progId="">
              <p:embed/>
            </p:oleObj>
          </a:graphicData>
        </a:graphic>
      </p:graphicFrame>
    </p:spTree>
    <p:extLst>
      <p:ext uri="{BB962C8B-B14F-4D97-AF65-F5344CB8AC3E}">
        <p14:creationId xmlns:p14="http://schemas.microsoft.com/office/powerpoint/2010/main" xmlns="" val="811078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863341" y="730693"/>
            <a:ext cx="6192688" cy="1143000"/>
          </a:xfrm>
        </p:spPr>
        <p:txBody>
          <a:bodyPr/>
          <a:lstStyle/>
          <a:p>
            <a:r>
              <a:rPr lang="pt-PT" dirty="0"/>
              <a:t>Is </a:t>
            </a:r>
            <a:r>
              <a:rPr lang="pt-PT" dirty="0" err="1"/>
              <a:t>there</a:t>
            </a:r>
            <a:r>
              <a:rPr lang="pt-PT" dirty="0"/>
              <a:t> </a:t>
            </a:r>
            <a:r>
              <a:rPr lang="pt-PT" dirty="0" err="1"/>
              <a:t>an</a:t>
            </a:r>
            <a:r>
              <a:rPr lang="pt-PT" dirty="0"/>
              <a:t> </a:t>
            </a:r>
            <a:r>
              <a:rPr lang="pt-PT" dirty="0" err="1"/>
              <a:t>obstruction</a:t>
            </a:r>
            <a:r>
              <a:rPr lang="pt-PT" dirty="0"/>
              <a:t>?</a:t>
            </a:r>
          </a:p>
        </p:txBody>
      </p:sp>
      <p:grpSp>
        <p:nvGrpSpPr>
          <p:cNvPr id="2" name="Grupo 1"/>
          <p:cNvGrpSpPr/>
          <p:nvPr/>
        </p:nvGrpSpPr>
        <p:grpSpPr>
          <a:xfrm>
            <a:off x="1596381" y="2030340"/>
            <a:ext cx="5927947" cy="4639020"/>
            <a:chOff x="739156" y="1860992"/>
            <a:chExt cx="5927947" cy="4639020"/>
          </a:xfrm>
        </p:grpSpPr>
        <p:sp>
          <p:nvSpPr>
            <p:cNvPr id="5" name="Line 5"/>
            <p:cNvSpPr>
              <a:spLocks noChangeShapeType="1"/>
            </p:cNvSpPr>
            <p:nvPr/>
          </p:nvSpPr>
          <p:spPr bwMode="auto">
            <a:xfrm>
              <a:off x="1793491" y="5483667"/>
              <a:ext cx="4011612" cy="0"/>
            </a:xfrm>
            <a:prstGeom prst="line">
              <a:avLst/>
            </a:prstGeom>
            <a:noFill/>
            <a:ln w="50800">
              <a:solidFill>
                <a:schemeClr val="tx1"/>
              </a:solidFill>
              <a:round/>
              <a:headEnd type="none" w="sm" len="sm"/>
              <a:tailEnd type="none" w="sm" len="sm"/>
            </a:ln>
          </p:spPr>
          <p:txBody>
            <a:bodyPr/>
            <a:lstStyle/>
            <a:p>
              <a:endParaRPr lang="pt-PT"/>
            </a:p>
          </p:txBody>
        </p:sp>
        <p:sp>
          <p:nvSpPr>
            <p:cNvPr id="6" name="Line 6"/>
            <p:cNvSpPr>
              <a:spLocks noChangeShapeType="1"/>
            </p:cNvSpPr>
            <p:nvPr/>
          </p:nvSpPr>
          <p:spPr bwMode="auto">
            <a:xfrm flipH="1">
              <a:off x="1668078" y="4808980"/>
              <a:ext cx="125413" cy="0"/>
            </a:xfrm>
            <a:prstGeom prst="line">
              <a:avLst/>
            </a:prstGeom>
            <a:noFill/>
            <a:ln w="50800">
              <a:solidFill>
                <a:schemeClr val="tx1"/>
              </a:solidFill>
              <a:round/>
              <a:headEnd type="none" w="sm" len="sm"/>
              <a:tailEnd type="none" w="sm" len="sm"/>
            </a:ln>
          </p:spPr>
          <p:txBody>
            <a:bodyPr/>
            <a:lstStyle/>
            <a:p>
              <a:endParaRPr lang="pt-PT"/>
            </a:p>
          </p:txBody>
        </p:sp>
        <p:sp>
          <p:nvSpPr>
            <p:cNvPr id="7" name="Line 7"/>
            <p:cNvSpPr>
              <a:spLocks noChangeShapeType="1"/>
            </p:cNvSpPr>
            <p:nvPr/>
          </p:nvSpPr>
          <p:spPr bwMode="auto">
            <a:xfrm flipH="1">
              <a:off x="1668078" y="4142230"/>
              <a:ext cx="125413" cy="0"/>
            </a:xfrm>
            <a:prstGeom prst="line">
              <a:avLst/>
            </a:prstGeom>
            <a:noFill/>
            <a:ln w="50800">
              <a:solidFill>
                <a:schemeClr val="tx1"/>
              </a:solidFill>
              <a:round/>
              <a:headEnd type="none" w="sm" len="sm"/>
              <a:tailEnd type="none" w="sm" len="sm"/>
            </a:ln>
          </p:spPr>
          <p:txBody>
            <a:bodyPr/>
            <a:lstStyle/>
            <a:p>
              <a:endParaRPr lang="pt-PT"/>
            </a:p>
          </p:txBody>
        </p:sp>
        <p:sp>
          <p:nvSpPr>
            <p:cNvPr id="8" name="Line 8"/>
            <p:cNvSpPr>
              <a:spLocks noChangeShapeType="1"/>
            </p:cNvSpPr>
            <p:nvPr/>
          </p:nvSpPr>
          <p:spPr bwMode="auto">
            <a:xfrm flipH="1">
              <a:off x="1668078" y="3473892"/>
              <a:ext cx="125413" cy="0"/>
            </a:xfrm>
            <a:prstGeom prst="line">
              <a:avLst/>
            </a:prstGeom>
            <a:noFill/>
            <a:ln w="50800">
              <a:solidFill>
                <a:schemeClr val="tx1"/>
              </a:solidFill>
              <a:round/>
              <a:headEnd type="none" w="sm" len="sm"/>
              <a:tailEnd type="none" w="sm" len="sm"/>
            </a:ln>
          </p:spPr>
          <p:txBody>
            <a:bodyPr/>
            <a:lstStyle/>
            <a:p>
              <a:endParaRPr lang="pt-PT"/>
            </a:p>
          </p:txBody>
        </p:sp>
        <p:sp>
          <p:nvSpPr>
            <p:cNvPr id="9" name="Line 9"/>
            <p:cNvSpPr>
              <a:spLocks noChangeShapeType="1"/>
            </p:cNvSpPr>
            <p:nvPr/>
          </p:nvSpPr>
          <p:spPr bwMode="auto">
            <a:xfrm flipH="1">
              <a:off x="1668078" y="2805555"/>
              <a:ext cx="125413" cy="0"/>
            </a:xfrm>
            <a:prstGeom prst="line">
              <a:avLst/>
            </a:prstGeom>
            <a:noFill/>
            <a:ln w="50800">
              <a:solidFill>
                <a:schemeClr val="tx1"/>
              </a:solidFill>
              <a:round/>
              <a:headEnd type="none" w="sm" len="sm"/>
              <a:tailEnd type="none" w="sm" len="sm"/>
            </a:ln>
          </p:spPr>
          <p:txBody>
            <a:bodyPr/>
            <a:lstStyle/>
            <a:p>
              <a:endParaRPr lang="pt-PT"/>
            </a:p>
          </p:txBody>
        </p:sp>
        <p:sp>
          <p:nvSpPr>
            <p:cNvPr id="10" name="Line 11"/>
            <p:cNvSpPr>
              <a:spLocks noChangeShapeType="1"/>
            </p:cNvSpPr>
            <p:nvPr/>
          </p:nvSpPr>
          <p:spPr bwMode="auto">
            <a:xfrm>
              <a:off x="2426903" y="5459855"/>
              <a:ext cx="0" cy="134937"/>
            </a:xfrm>
            <a:prstGeom prst="line">
              <a:avLst/>
            </a:prstGeom>
            <a:noFill/>
            <a:ln w="50800">
              <a:solidFill>
                <a:schemeClr val="tx1"/>
              </a:solidFill>
              <a:round/>
              <a:headEnd type="none" w="sm" len="sm"/>
              <a:tailEnd type="none" w="sm" len="sm"/>
            </a:ln>
          </p:spPr>
          <p:txBody>
            <a:bodyPr/>
            <a:lstStyle/>
            <a:p>
              <a:endParaRPr lang="pt-PT"/>
            </a:p>
          </p:txBody>
        </p:sp>
        <p:sp>
          <p:nvSpPr>
            <p:cNvPr id="11" name="Line 12"/>
            <p:cNvSpPr>
              <a:spLocks noChangeShapeType="1"/>
            </p:cNvSpPr>
            <p:nvPr/>
          </p:nvSpPr>
          <p:spPr bwMode="auto">
            <a:xfrm>
              <a:off x="3026978" y="5459855"/>
              <a:ext cx="0" cy="134937"/>
            </a:xfrm>
            <a:prstGeom prst="line">
              <a:avLst/>
            </a:prstGeom>
            <a:noFill/>
            <a:ln w="50800">
              <a:solidFill>
                <a:schemeClr val="tx1"/>
              </a:solidFill>
              <a:round/>
              <a:headEnd type="none" w="sm" len="sm"/>
              <a:tailEnd type="none" w="sm" len="sm"/>
            </a:ln>
          </p:spPr>
          <p:txBody>
            <a:bodyPr/>
            <a:lstStyle/>
            <a:p>
              <a:endParaRPr lang="pt-PT"/>
            </a:p>
          </p:txBody>
        </p:sp>
        <p:sp>
          <p:nvSpPr>
            <p:cNvPr id="12" name="Line 13"/>
            <p:cNvSpPr>
              <a:spLocks noChangeShapeType="1"/>
            </p:cNvSpPr>
            <p:nvPr/>
          </p:nvSpPr>
          <p:spPr bwMode="auto">
            <a:xfrm>
              <a:off x="3646103" y="5459855"/>
              <a:ext cx="0" cy="134937"/>
            </a:xfrm>
            <a:prstGeom prst="line">
              <a:avLst/>
            </a:prstGeom>
            <a:noFill/>
            <a:ln w="50800">
              <a:solidFill>
                <a:schemeClr val="tx1"/>
              </a:solidFill>
              <a:round/>
              <a:headEnd type="none" w="sm" len="sm"/>
              <a:tailEnd type="none" w="sm" len="sm"/>
            </a:ln>
          </p:spPr>
          <p:txBody>
            <a:bodyPr/>
            <a:lstStyle/>
            <a:p>
              <a:endParaRPr lang="pt-PT"/>
            </a:p>
          </p:txBody>
        </p:sp>
        <p:sp>
          <p:nvSpPr>
            <p:cNvPr id="13" name="Line 14"/>
            <p:cNvSpPr>
              <a:spLocks noChangeShapeType="1"/>
            </p:cNvSpPr>
            <p:nvPr/>
          </p:nvSpPr>
          <p:spPr bwMode="auto">
            <a:xfrm>
              <a:off x="4262053" y="5475730"/>
              <a:ext cx="0" cy="134937"/>
            </a:xfrm>
            <a:prstGeom prst="line">
              <a:avLst/>
            </a:prstGeom>
            <a:noFill/>
            <a:ln w="50800">
              <a:solidFill>
                <a:schemeClr val="tx1"/>
              </a:solidFill>
              <a:round/>
              <a:headEnd type="none" w="sm" len="sm"/>
              <a:tailEnd type="none" w="sm" len="sm"/>
            </a:ln>
          </p:spPr>
          <p:txBody>
            <a:bodyPr/>
            <a:lstStyle/>
            <a:p>
              <a:endParaRPr lang="pt-PT"/>
            </a:p>
          </p:txBody>
        </p:sp>
        <p:sp>
          <p:nvSpPr>
            <p:cNvPr id="14" name="Line 15"/>
            <p:cNvSpPr>
              <a:spLocks noChangeShapeType="1"/>
            </p:cNvSpPr>
            <p:nvPr/>
          </p:nvSpPr>
          <p:spPr bwMode="auto">
            <a:xfrm>
              <a:off x="4879591" y="5475730"/>
              <a:ext cx="0" cy="134937"/>
            </a:xfrm>
            <a:prstGeom prst="line">
              <a:avLst/>
            </a:prstGeom>
            <a:noFill/>
            <a:ln w="50800">
              <a:solidFill>
                <a:schemeClr val="tx1"/>
              </a:solidFill>
              <a:round/>
              <a:headEnd type="none" w="sm" len="sm"/>
              <a:tailEnd type="none" w="sm" len="sm"/>
            </a:ln>
          </p:spPr>
          <p:txBody>
            <a:bodyPr/>
            <a:lstStyle/>
            <a:p>
              <a:endParaRPr lang="pt-PT"/>
            </a:p>
          </p:txBody>
        </p:sp>
        <p:sp>
          <p:nvSpPr>
            <p:cNvPr id="15" name="Line 16"/>
            <p:cNvSpPr>
              <a:spLocks noChangeShapeType="1"/>
            </p:cNvSpPr>
            <p:nvPr/>
          </p:nvSpPr>
          <p:spPr bwMode="auto">
            <a:xfrm>
              <a:off x="5497128" y="5475730"/>
              <a:ext cx="0" cy="134937"/>
            </a:xfrm>
            <a:prstGeom prst="line">
              <a:avLst/>
            </a:prstGeom>
            <a:noFill/>
            <a:ln w="50800">
              <a:solidFill>
                <a:schemeClr val="tx1"/>
              </a:solidFill>
              <a:round/>
              <a:headEnd type="none" w="sm" len="sm"/>
              <a:tailEnd type="none" w="sm" len="sm"/>
            </a:ln>
          </p:spPr>
          <p:txBody>
            <a:bodyPr/>
            <a:lstStyle/>
            <a:p>
              <a:endParaRPr lang="pt-PT"/>
            </a:p>
          </p:txBody>
        </p:sp>
        <p:sp>
          <p:nvSpPr>
            <p:cNvPr id="16" name="Rectangle 17"/>
            <p:cNvSpPr>
              <a:spLocks noChangeArrowheads="1"/>
            </p:cNvSpPr>
            <p:nvPr/>
          </p:nvSpPr>
          <p:spPr bwMode="auto">
            <a:xfrm>
              <a:off x="2272916" y="5656705"/>
              <a:ext cx="311150" cy="366712"/>
            </a:xfrm>
            <a:prstGeom prst="rect">
              <a:avLst/>
            </a:prstGeom>
            <a:noFill/>
            <a:ln w="9525">
              <a:noFill/>
              <a:miter lim="800000"/>
              <a:headEnd/>
              <a:tailEnd/>
            </a:ln>
          </p:spPr>
          <p:txBody>
            <a:bodyPr wrap="none" lIns="92075" tIns="46038" rIns="92075" bIns="46038">
              <a:spAutoFit/>
            </a:bodyPr>
            <a:lstStyle/>
            <a:p>
              <a:pPr defTabSz="762000" eaLnBrk="0" hangingPunct="0"/>
              <a:r>
                <a:rPr lang="en-US" sz="1800" b="0"/>
                <a:t>1</a:t>
              </a:r>
            </a:p>
          </p:txBody>
        </p:sp>
        <p:sp>
          <p:nvSpPr>
            <p:cNvPr id="17" name="Rectangle 18"/>
            <p:cNvSpPr>
              <a:spLocks noChangeArrowheads="1"/>
            </p:cNvSpPr>
            <p:nvPr/>
          </p:nvSpPr>
          <p:spPr bwMode="auto">
            <a:xfrm>
              <a:off x="2890453" y="5656705"/>
              <a:ext cx="311150" cy="366712"/>
            </a:xfrm>
            <a:prstGeom prst="rect">
              <a:avLst/>
            </a:prstGeom>
            <a:noFill/>
            <a:ln w="9525">
              <a:noFill/>
              <a:miter lim="800000"/>
              <a:headEnd/>
              <a:tailEnd/>
            </a:ln>
          </p:spPr>
          <p:txBody>
            <a:bodyPr wrap="none" lIns="92075" tIns="46038" rIns="92075" bIns="46038">
              <a:spAutoFit/>
            </a:bodyPr>
            <a:lstStyle/>
            <a:p>
              <a:pPr defTabSz="762000" eaLnBrk="0" hangingPunct="0"/>
              <a:r>
                <a:rPr lang="en-US" sz="1800" b="0" dirty="0"/>
                <a:t>2</a:t>
              </a:r>
            </a:p>
          </p:txBody>
        </p:sp>
        <p:sp>
          <p:nvSpPr>
            <p:cNvPr id="18" name="Rectangle 19"/>
            <p:cNvSpPr>
              <a:spLocks noChangeArrowheads="1"/>
            </p:cNvSpPr>
            <p:nvPr/>
          </p:nvSpPr>
          <p:spPr bwMode="auto">
            <a:xfrm>
              <a:off x="3506403" y="5656705"/>
              <a:ext cx="311150" cy="366712"/>
            </a:xfrm>
            <a:prstGeom prst="rect">
              <a:avLst/>
            </a:prstGeom>
            <a:noFill/>
            <a:ln w="9525">
              <a:noFill/>
              <a:miter lim="800000"/>
              <a:headEnd/>
              <a:tailEnd/>
            </a:ln>
          </p:spPr>
          <p:txBody>
            <a:bodyPr wrap="none" lIns="92075" tIns="46038" rIns="92075" bIns="46038">
              <a:spAutoFit/>
            </a:bodyPr>
            <a:lstStyle/>
            <a:p>
              <a:pPr defTabSz="762000" eaLnBrk="0" hangingPunct="0"/>
              <a:r>
                <a:rPr lang="en-US" sz="1800" b="0" dirty="0"/>
                <a:t>3</a:t>
              </a:r>
            </a:p>
          </p:txBody>
        </p:sp>
        <p:sp>
          <p:nvSpPr>
            <p:cNvPr id="19" name="Rectangle 20"/>
            <p:cNvSpPr>
              <a:spLocks noChangeArrowheads="1"/>
            </p:cNvSpPr>
            <p:nvPr/>
          </p:nvSpPr>
          <p:spPr bwMode="auto">
            <a:xfrm>
              <a:off x="4125528" y="5656705"/>
              <a:ext cx="311150" cy="366712"/>
            </a:xfrm>
            <a:prstGeom prst="rect">
              <a:avLst/>
            </a:prstGeom>
            <a:noFill/>
            <a:ln w="9525">
              <a:noFill/>
              <a:miter lim="800000"/>
              <a:headEnd/>
              <a:tailEnd/>
            </a:ln>
          </p:spPr>
          <p:txBody>
            <a:bodyPr wrap="none" lIns="92075" tIns="46038" rIns="92075" bIns="46038">
              <a:spAutoFit/>
            </a:bodyPr>
            <a:lstStyle/>
            <a:p>
              <a:pPr defTabSz="762000" eaLnBrk="0" hangingPunct="0"/>
              <a:r>
                <a:rPr lang="en-US" sz="1800" b="0" dirty="0"/>
                <a:t>4</a:t>
              </a:r>
            </a:p>
          </p:txBody>
        </p:sp>
        <p:sp>
          <p:nvSpPr>
            <p:cNvPr id="20" name="Rectangle 21"/>
            <p:cNvSpPr>
              <a:spLocks noChangeArrowheads="1"/>
            </p:cNvSpPr>
            <p:nvPr/>
          </p:nvSpPr>
          <p:spPr bwMode="auto">
            <a:xfrm>
              <a:off x="4743066" y="5656705"/>
              <a:ext cx="311150" cy="366712"/>
            </a:xfrm>
            <a:prstGeom prst="rect">
              <a:avLst/>
            </a:prstGeom>
            <a:noFill/>
            <a:ln w="9525">
              <a:noFill/>
              <a:miter lim="800000"/>
              <a:headEnd/>
              <a:tailEnd/>
            </a:ln>
          </p:spPr>
          <p:txBody>
            <a:bodyPr wrap="none" lIns="92075" tIns="46038" rIns="92075" bIns="46038">
              <a:spAutoFit/>
            </a:bodyPr>
            <a:lstStyle/>
            <a:p>
              <a:pPr defTabSz="762000" eaLnBrk="0" hangingPunct="0"/>
              <a:r>
                <a:rPr lang="en-US" sz="1800" b="0" dirty="0"/>
                <a:t>5</a:t>
              </a:r>
            </a:p>
          </p:txBody>
        </p:sp>
        <p:sp>
          <p:nvSpPr>
            <p:cNvPr id="21" name="Rectangle 22"/>
            <p:cNvSpPr>
              <a:spLocks noChangeArrowheads="1"/>
            </p:cNvSpPr>
            <p:nvPr/>
          </p:nvSpPr>
          <p:spPr bwMode="auto">
            <a:xfrm>
              <a:off x="5360603" y="5656705"/>
              <a:ext cx="311150" cy="366712"/>
            </a:xfrm>
            <a:prstGeom prst="rect">
              <a:avLst/>
            </a:prstGeom>
            <a:noFill/>
            <a:ln w="9525">
              <a:noFill/>
              <a:miter lim="800000"/>
              <a:headEnd/>
              <a:tailEnd/>
            </a:ln>
          </p:spPr>
          <p:txBody>
            <a:bodyPr wrap="none" lIns="92075" tIns="46038" rIns="92075" bIns="46038">
              <a:spAutoFit/>
            </a:bodyPr>
            <a:lstStyle/>
            <a:p>
              <a:pPr defTabSz="762000" eaLnBrk="0" hangingPunct="0"/>
              <a:r>
                <a:rPr lang="en-US" sz="1800" b="0" dirty="0"/>
                <a:t>6</a:t>
              </a:r>
            </a:p>
          </p:txBody>
        </p:sp>
        <p:sp>
          <p:nvSpPr>
            <p:cNvPr id="22" name="Rectangle 23"/>
            <p:cNvSpPr>
              <a:spLocks noChangeArrowheads="1"/>
            </p:cNvSpPr>
            <p:nvPr/>
          </p:nvSpPr>
          <p:spPr bwMode="auto">
            <a:xfrm>
              <a:off x="1283903" y="4680392"/>
              <a:ext cx="311150" cy="366713"/>
            </a:xfrm>
            <a:prstGeom prst="rect">
              <a:avLst/>
            </a:prstGeom>
            <a:noFill/>
            <a:ln w="9525">
              <a:noFill/>
              <a:miter lim="800000"/>
              <a:headEnd/>
              <a:tailEnd/>
            </a:ln>
          </p:spPr>
          <p:txBody>
            <a:bodyPr wrap="none" lIns="92075" tIns="46038" rIns="92075" bIns="46038">
              <a:spAutoFit/>
            </a:bodyPr>
            <a:lstStyle/>
            <a:p>
              <a:pPr defTabSz="762000" eaLnBrk="0" hangingPunct="0"/>
              <a:r>
                <a:rPr lang="en-US" sz="1800" b="0" dirty="0"/>
                <a:t>1</a:t>
              </a:r>
            </a:p>
          </p:txBody>
        </p:sp>
        <p:sp>
          <p:nvSpPr>
            <p:cNvPr id="23" name="Rectangle 24"/>
            <p:cNvSpPr>
              <a:spLocks noChangeArrowheads="1"/>
            </p:cNvSpPr>
            <p:nvPr/>
          </p:nvSpPr>
          <p:spPr bwMode="auto">
            <a:xfrm>
              <a:off x="1283903" y="3985067"/>
              <a:ext cx="331788" cy="366713"/>
            </a:xfrm>
            <a:prstGeom prst="rect">
              <a:avLst/>
            </a:prstGeom>
            <a:noFill/>
            <a:ln w="9525">
              <a:noFill/>
              <a:miter lim="800000"/>
              <a:headEnd/>
              <a:tailEnd/>
            </a:ln>
          </p:spPr>
          <p:txBody>
            <a:bodyPr lIns="92075" tIns="46038" rIns="92075" bIns="46038">
              <a:spAutoFit/>
            </a:bodyPr>
            <a:lstStyle/>
            <a:p>
              <a:pPr defTabSz="762000" eaLnBrk="0" hangingPunct="0"/>
              <a:r>
                <a:rPr lang="en-US" sz="1800" b="0"/>
                <a:t>2</a:t>
              </a:r>
            </a:p>
          </p:txBody>
        </p:sp>
        <p:sp>
          <p:nvSpPr>
            <p:cNvPr id="24" name="Rectangle 25"/>
            <p:cNvSpPr>
              <a:spLocks noChangeArrowheads="1"/>
            </p:cNvSpPr>
            <p:nvPr/>
          </p:nvSpPr>
          <p:spPr bwMode="auto">
            <a:xfrm>
              <a:off x="1283903" y="3308792"/>
              <a:ext cx="311150" cy="366713"/>
            </a:xfrm>
            <a:prstGeom prst="rect">
              <a:avLst/>
            </a:prstGeom>
            <a:noFill/>
            <a:ln w="9525">
              <a:noFill/>
              <a:miter lim="800000"/>
              <a:headEnd/>
              <a:tailEnd/>
            </a:ln>
          </p:spPr>
          <p:txBody>
            <a:bodyPr wrap="none" lIns="92075" tIns="46038" rIns="92075" bIns="46038">
              <a:spAutoFit/>
            </a:bodyPr>
            <a:lstStyle/>
            <a:p>
              <a:pPr defTabSz="762000" eaLnBrk="0" hangingPunct="0"/>
              <a:r>
                <a:rPr lang="en-US" sz="1800" b="0"/>
                <a:t>3</a:t>
              </a:r>
            </a:p>
          </p:txBody>
        </p:sp>
        <p:sp>
          <p:nvSpPr>
            <p:cNvPr id="25" name="Rectangle 26"/>
            <p:cNvSpPr>
              <a:spLocks noChangeArrowheads="1"/>
            </p:cNvSpPr>
            <p:nvPr/>
          </p:nvSpPr>
          <p:spPr bwMode="auto">
            <a:xfrm>
              <a:off x="1283903" y="2651567"/>
              <a:ext cx="304800" cy="366713"/>
            </a:xfrm>
            <a:prstGeom prst="rect">
              <a:avLst/>
            </a:prstGeom>
            <a:noFill/>
            <a:ln w="9525">
              <a:noFill/>
              <a:miter lim="800000"/>
              <a:headEnd/>
              <a:tailEnd/>
            </a:ln>
          </p:spPr>
          <p:txBody>
            <a:bodyPr lIns="92075" tIns="46038" rIns="92075" bIns="46038">
              <a:spAutoFit/>
            </a:bodyPr>
            <a:lstStyle/>
            <a:p>
              <a:pPr defTabSz="762000" eaLnBrk="0" hangingPunct="0"/>
              <a:r>
                <a:rPr lang="en-US" sz="1800" b="0" dirty="0"/>
                <a:t>4</a:t>
              </a:r>
            </a:p>
          </p:txBody>
        </p:sp>
        <p:sp>
          <p:nvSpPr>
            <p:cNvPr id="26" name="Rectangle 28"/>
            <p:cNvSpPr>
              <a:spLocks noChangeArrowheads="1"/>
            </p:cNvSpPr>
            <p:nvPr/>
          </p:nvSpPr>
          <p:spPr bwMode="auto">
            <a:xfrm>
              <a:off x="750503" y="3462780"/>
              <a:ext cx="177800" cy="365125"/>
            </a:xfrm>
            <a:prstGeom prst="rect">
              <a:avLst/>
            </a:prstGeom>
            <a:noFill/>
            <a:ln w="9525">
              <a:noFill/>
              <a:miter lim="800000"/>
              <a:headEnd/>
              <a:tailEnd/>
            </a:ln>
          </p:spPr>
          <p:txBody>
            <a:bodyPr wrap="none" anchor="ctr"/>
            <a:lstStyle/>
            <a:p>
              <a:endParaRPr lang="en-US"/>
            </a:p>
          </p:txBody>
        </p:sp>
        <p:sp>
          <p:nvSpPr>
            <p:cNvPr id="27" name="Line 29"/>
            <p:cNvSpPr>
              <a:spLocks noChangeShapeType="1"/>
            </p:cNvSpPr>
            <p:nvPr/>
          </p:nvSpPr>
          <p:spPr bwMode="auto">
            <a:xfrm flipV="1">
              <a:off x="1825241" y="3918392"/>
              <a:ext cx="76200" cy="1524000"/>
            </a:xfrm>
            <a:prstGeom prst="line">
              <a:avLst/>
            </a:prstGeom>
            <a:noFill/>
            <a:ln w="50800">
              <a:solidFill>
                <a:schemeClr val="tx1"/>
              </a:solidFill>
              <a:round/>
              <a:headEnd type="none" w="sm" len="sm"/>
              <a:tailEnd type="none" w="sm" len="sm"/>
            </a:ln>
          </p:spPr>
          <p:txBody>
            <a:bodyPr/>
            <a:lstStyle/>
            <a:p>
              <a:endParaRPr lang="pt-PT"/>
            </a:p>
          </p:txBody>
        </p:sp>
        <p:sp>
          <p:nvSpPr>
            <p:cNvPr id="28" name="Line 30"/>
            <p:cNvSpPr>
              <a:spLocks noChangeShapeType="1"/>
            </p:cNvSpPr>
            <p:nvPr/>
          </p:nvSpPr>
          <p:spPr bwMode="auto">
            <a:xfrm flipV="1">
              <a:off x="3722303" y="2114992"/>
              <a:ext cx="2133600" cy="0"/>
            </a:xfrm>
            <a:prstGeom prst="line">
              <a:avLst/>
            </a:prstGeom>
            <a:noFill/>
            <a:ln w="50800">
              <a:solidFill>
                <a:schemeClr val="tx1"/>
              </a:solidFill>
              <a:round/>
              <a:headEnd type="none" w="sm" len="sm"/>
              <a:tailEnd type="none" w="sm" len="sm"/>
            </a:ln>
          </p:spPr>
          <p:txBody>
            <a:bodyPr/>
            <a:lstStyle/>
            <a:p>
              <a:endParaRPr lang="pt-PT"/>
            </a:p>
          </p:txBody>
        </p:sp>
        <p:sp>
          <p:nvSpPr>
            <p:cNvPr id="29" name="Rectangle 31"/>
            <p:cNvSpPr>
              <a:spLocks noChangeArrowheads="1"/>
            </p:cNvSpPr>
            <p:nvPr/>
          </p:nvSpPr>
          <p:spPr bwMode="auto">
            <a:xfrm>
              <a:off x="3619117" y="5951980"/>
              <a:ext cx="177800" cy="365125"/>
            </a:xfrm>
            <a:prstGeom prst="rect">
              <a:avLst/>
            </a:prstGeom>
            <a:noFill/>
            <a:ln w="9525">
              <a:noFill/>
              <a:miter lim="800000"/>
              <a:headEnd/>
              <a:tailEnd/>
            </a:ln>
          </p:spPr>
          <p:txBody>
            <a:bodyPr wrap="none" anchor="ctr"/>
            <a:lstStyle/>
            <a:p>
              <a:endParaRPr lang="en-US"/>
            </a:p>
          </p:txBody>
        </p:sp>
        <p:sp>
          <p:nvSpPr>
            <p:cNvPr id="30" name="Arc 32"/>
            <p:cNvSpPr>
              <a:spLocks/>
            </p:cNvSpPr>
            <p:nvPr/>
          </p:nvSpPr>
          <p:spPr bwMode="auto">
            <a:xfrm rot="321011">
              <a:off x="1985578" y="2038792"/>
              <a:ext cx="1725613" cy="2149475"/>
            </a:xfrm>
            <a:custGeom>
              <a:avLst/>
              <a:gdLst>
                <a:gd name="T0" fmla="*/ 2147483647 w 21600"/>
                <a:gd name="T1" fmla="*/ 2147483647 h 23672"/>
                <a:gd name="T2" fmla="*/ 2147483647 w 21600"/>
                <a:gd name="T3" fmla="*/ 0 h 23672"/>
                <a:gd name="T4" fmla="*/ 2147483647 w 21600"/>
                <a:gd name="T5" fmla="*/ 2147483647 h 23672"/>
                <a:gd name="T6" fmla="*/ 0 60000 65536"/>
                <a:gd name="T7" fmla="*/ 0 60000 65536"/>
                <a:gd name="T8" fmla="*/ 0 60000 65536"/>
                <a:gd name="T9" fmla="*/ 0 w 21600"/>
                <a:gd name="T10" fmla="*/ 0 h 23672"/>
                <a:gd name="T11" fmla="*/ 21600 w 21600"/>
                <a:gd name="T12" fmla="*/ 23672 h 23672"/>
              </a:gdLst>
              <a:ahLst/>
              <a:cxnLst>
                <a:cxn ang="T6">
                  <a:pos x="T0" y="T1"/>
                </a:cxn>
                <a:cxn ang="T7">
                  <a:pos x="T2" y="T3"/>
                </a:cxn>
                <a:cxn ang="T8">
                  <a:pos x="T4" y="T5"/>
                </a:cxn>
              </a:cxnLst>
              <a:rect l="T9" t="T10" r="T11" b="T12"/>
              <a:pathLst>
                <a:path w="21600" h="23672" fill="none" extrusionOk="0">
                  <a:moveTo>
                    <a:pt x="99" y="23672"/>
                  </a:moveTo>
                  <a:cubicBezTo>
                    <a:pt x="33" y="22983"/>
                    <a:pt x="0" y="22291"/>
                    <a:pt x="0" y="21600"/>
                  </a:cubicBezTo>
                  <a:cubicBezTo>
                    <a:pt x="-1" y="9678"/>
                    <a:pt x="9658" y="11"/>
                    <a:pt x="21580" y="0"/>
                  </a:cubicBezTo>
                </a:path>
                <a:path w="21600" h="23672" stroke="0" extrusionOk="0">
                  <a:moveTo>
                    <a:pt x="99" y="23672"/>
                  </a:moveTo>
                  <a:cubicBezTo>
                    <a:pt x="33" y="22983"/>
                    <a:pt x="0" y="22291"/>
                    <a:pt x="0" y="21600"/>
                  </a:cubicBezTo>
                  <a:cubicBezTo>
                    <a:pt x="-1" y="9678"/>
                    <a:pt x="9658" y="11"/>
                    <a:pt x="21580" y="0"/>
                  </a:cubicBezTo>
                  <a:lnTo>
                    <a:pt x="21600" y="21600"/>
                  </a:lnTo>
                  <a:close/>
                </a:path>
              </a:pathLst>
            </a:custGeom>
            <a:noFill/>
            <a:ln w="50800" cap="rnd">
              <a:solidFill>
                <a:schemeClr val="tx1"/>
              </a:solidFill>
              <a:round/>
              <a:headEnd type="none" w="sm" len="sm"/>
              <a:tailEnd type="none" w="sm" len="sm"/>
            </a:ln>
          </p:spPr>
          <p:txBody>
            <a:bodyPr/>
            <a:lstStyle/>
            <a:p>
              <a:endParaRPr lang="en-US"/>
            </a:p>
          </p:txBody>
        </p:sp>
        <p:sp>
          <p:nvSpPr>
            <p:cNvPr id="31" name="Line 33"/>
            <p:cNvSpPr>
              <a:spLocks noChangeShapeType="1"/>
            </p:cNvSpPr>
            <p:nvPr/>
          </p:nvSpPr>
          <p:spPr bwMode="auto">
            <a:xfrm flipH="1" flipV="1">
              <a:off x="2380866" y="2775392"/>
              <a:ext cx="46037" cy="2743200"/>
            </a:xfrm>
            <a:prstGeom prst="line">
              <a:avLst/>
            </a:prstGeom>
            <a:noFill/>
            <a:ln w="25400">
              <a:solidFill>
                <a:schemeClr val="accent1"/>
              </a:solidFill>
              <a:prstDash val="dash"/>
              <a:round/>
              <a:headEnd type="none" w="sm" len="sm"/>
              <a:tailEnd type="none" w="sm" len="sm"/>
            </a:ln>
          </p:spPr>
          <p:txBody>
            <a:bodyPr/>
            <a:lstStyle/>
            <a:p>
              <a:endParaRPr lang="pt-PT"/>
            </a:p>
          </p:txBody>
        </p:sp>
        <p:sp>
          <p:nvSpPr>
            <p:cNvPr id="32" name="Line 34"/>
            <p:cNvSpPr>
              <a:spLocks noChangeShapeType="1"/>
            </p:cNvSpPr>
            <p:nvPr/>
          </p:nvSpPr>
          <p:spPr bwMode="auto">
            <a:xfrm flipH="1">
              <a:off x="1783966" y="2800792"/>
              <a:ext cx="609600" cy="0"/>
            </a:xfrm>
            <a:prstGeom prst="line">
              <a:avLst/>
            </a:prstGeom>
            <a:noFill/>
            <a:ln w="25400">
              <a:solidFill>
                <a:schemeClr val="accent1"/>
              </a:solidFill>
              <a:prstDash val="dash"/>
              <a:round/>
              <a:headEnd type="none" w="sm" len="sm"/>
              <a:tailEnd type="none" w="sm" len="sm"/>
            </a:ln>
          </p:spPr>
          <p:txBody>
            <a:bodyPr/>
            <a:lstStyle/>
            <a:p>
              <a:endParaRPr lang="pt-PT"/>
            </a:p>
          </p:txBody>
        </p:sp>
        <p:sp>
          <p:nvSpPr>
            <p:cNvPr id="33" name="Rectangle 35"/>
            <p:cNvSpPr>
              <a:spLocks noChangeArrowheads="1"/>
            </p:cNvSpPr>
            <p:nvPr/>
          </p:nvSpPr>
          <p:spPr bwMode="auto">
            <a:xfrm rot="16200000">
              <a:off x="17934" y="3250676"/>
              <a:ext cx="1904752" cy="462307"/>
            </a:xfrm>
            <a:prstGeom prst="rect">
              <a:avLst/>
            </a:prstGeom>
            <a:noFill/>
            <a:ln w="9525">
              <a:noFill/>
              <a:miter lim="800000"/>
              <a:headEnd/>
              <a:tailEnd/>
            </a:ln>
          </p:spPr>
          <p:txBody>
            <a:bodyPr wrap="none" lIns="92075" tIns="46038" rIns="92075" bIns="46038">
              <a:spAutoFit/>
            </a:bodyPr>
            <a:lstStyle/>
            <a:p>
              <a:pPr defTabSz="762000" eaLnBrk="0" hangingPunct="0"/>
              <a:r>
                <a:rPr lang="en-US" b="0" dirty="0">
                  <a:cs typeface="Tahoma" pitchFamily="34" charset="0"/>
                </a:rPr>
                <a:t>Volume, liters</a:t>
              </a:r>
            </a:p>
          </p:txBody>
        </p:sp>
        <p:sp>
          <p:nvSpPr>
            <p:cNvPr id="34" name="Rectangle 36"/>
            <p:cNvSpPr>
              <a:spLocks noChangeArrowheads="1"/>
            </p:cNvSpPr>
            <p:nvPr/>
          </p:nvSpPr>
          <p:spPr bwMode="auto">
            <a:xfrm>
              <a:off x="3291916" y="6037705"/>
              <a:ext cx="2028184" cy="462307"/>
            </a:xfrm>
            <a:prstGeom prst="rect">
              <a:avLst/>
            </a:prstGeom>
            <a:noFill/>
            <a:ln w="9525">
              <a:noFill/>
              <a:miter lim="800000"/>
              <a:headEnd/>
              <a:tailEnd/>
            </a:ln>
          </p:spPr>
          <p:txBody>
            <a:bodyPr wrap="none" lIns="92075" tIns="46038" rIns="92075" bIns="46038">
              <a:spAutoFit/>
            </a:bodyPr>
            <a:lstStyle/>
            <a:p>
              <a:pPr defTabSz="762000" eaLnBrk="0" hangingPunct="0"/>
              <a:r>
                <a:rPr lang="en-US" b="0" dirty="0">
                  <a:cs typeface="Tahoma" pitchFamily="34" charset="0"/>
                </a:rPr>
                <a:t>Time, seconds</a:t>
              </a:r>
            </a:p>
          </p:txBody>
        </p:sp>
        <p:sp>
          <p:nvSpPr>
            <p:cNvPr id="35" name="Rectangle 37"/>
            <p:cNvSpPr>
              <a:spLocks noChangeArrowheads="1"/>
            </p:cNvSpPr>
            <p:nvPr/>
          </p:nvSpPr>
          <p:spPr bwMode="auto">
            <a:xfrm>
              <a:off x="5998779" y="1860992"/>
              <a:ext cx="668324" cy="462307"/>
            </a:xfrm>
            <a:prstGeom prst="rect">
              <a:avLst/>
            </a:prstGeom>
            <a:noFill/>
            <a:ln w="9525">
              <a:noFill/>
              <a:miter lim="800000"/>
              <a:headEnd/>
              <a:tailEnd/>
            </a:ln>
          </p:spPr>
          <p:txBody>
            <a:bodyPr wrap="none" lIns="92075" tIns="46038" rIns="92075" bIns="46038">
              <a:spAutoFit/>
            </a:bodyPr>
            <a:lstStyle/>
            <a:p>
              <a:pPr defTabSz="762000" eaLnBrk="0" hangingPunct="0"/>
              <a:r>
                <a:rPr lang="en-US" sz="2400" b="1" dirty="0">
                  <a:solidFill>
                    <a:schemeClr val="accent1"/>
                  </a:solidFill>
                  <a:cs typeface="Tahoma" pitchFamily="34" charset="0"/>
                </a:rPr>
                <a:t>FVC</a:t>
              </a:r>
            </a:p>
          </p:txBody>
        </p:sp>
        <p:sp>
          <p:nvSpPr>
            <p:cNvPr id="36" name="Rectangle 38"/>
            <p:cNvSpPr>
              <a:spLocks noChangeArrowheads="1"/>
            </p:cNvSpPr>
            <p:nvPr/>
          </p:nvSpPr>
          <p:spPr bwMode="auto">
            <a:xfrm>
              <a:off x="1283903" y="2013392"/>
              <a:ext cx="304800" cy="366713"/>
            </a:xfrm>
            <a:prstGeom prst="rect">
              <a:avLst/>
            </a:prstGeom>
            <a:noFill/>
            <a:ln w="9525">
              <a:noFill/>
              <a:miter lim="800000"/>
              <a:headEnd/>
              <a:tailEnd/>
            </a:ln>
          </p:spPr>
          <p:txBody>
            <a:bodyPr lIns="92075" tIns="46038" rIns="92075" bIns="46038">
              <a:spAutoFit/>
            </a:bodyPr>
            <a:lstStyle/>
            <a:p>
              <a:pPr defTabSz="762000" eaLnBrk="0" hangingPunct="0"/>
              <a:r>
                <a:rPr lang="en-US" sz="1800" b="0" dirty="0"/>
                <a:t>5</a:t>
              </a:r>
            </a:p>
          </p:txBody>
        </p:sp>
        <p:sp>
          <p:nvSpPr>
            <p:cNvPr id="37" name="Rectangle 17"/>
            <p:cNvSpPr>
              <a:spLocks noChangeArrowheads="1"/>
            </p:cNvSpPr>
            <p:nvPr/>
          </p:nvSpPr>
          <p:spPr bwMode="auto">
            <a:xfrm>
              <a:off x="2274503" y="5670992"/>
              <a:ext cx="311150" cy="366713"/>
            </a:xfrm>
            <a:prstGeom prst="rect">
              <a:avLst/>
            </a:prstGeom>
            <a:noFill/>
            <a:ln w="9525">
              <a:noFill/>
              <a:miter lim="800000"/>
              <a:headEnd/>
              <a:tailEnd/>
            </a:ln>
          </p:spPr>
          <p:txBody>
            <a:bodyPr wrap="none" lIns="92075" tIns="46038" rIns="92075" bIns="46038">
              <a:spAutoFit/>
            </a:bodyPr>
            <a:lstStyle/>
            <a:p>
              <a:pPr defTabSz="762000" eaLnBrk="0" hangingPunct="0"/>
              <a:r>
                <a:rPr lang="en-US" sz="1800" b="0" dirty="0"/>
                <a:t>1</a:t>
              </a:r>
            </a:p>
          </p:txBody>
        </p:sp>
        <p:sp>
          <p:nvSpPr>
            <p:cNvPr id="38" name="Text Box 41"/>
            <p:cNvSpPr txBox="1">
              <a:spLocks noChangeArrowheads="1"/>
            </p:cNvSpPr>
            <p:nvPr/>
          </p:nvSpPr>
          <p:spPr bwMode="auto">
            <a:xfrm>
              <a:off x="3188903" y="2927792"/>
              <a:ext cx="3124200" cy="1569660"/>
            </a:xfrm>
            <a:prstGeom prst="rect">
              <a:avLst/>
            </a:prstGeom>
            <a:noFill/>
            <a:ln w="9525">
              <a:noFill/>
              <a:miter lim="800000"/>
              <a:headEnd/>
              <a:tailEnd/>
            </a:ln>
          </p:spPr>
          <p:txBody>
            <a:bodyPr>
              <a:spAutoFit/>
            </a:bodyPr>
            <a:lstStyle/>
            <a:p>
              <a:pPr>
                <a:spcBef>
                  <a:spcPct val="50000"/>
                </a:spcBef>
              </a:pPr>
              <a:r>
                <a:rPr lang="en-AU" sz="2400" b="1" dirty="0">
                  <a:solidFill>
                    <a:schemeClr val="accent1"/>
                  </a:solidFill>
                </a:rPr>
                <a:t>FEV</a:t>
              </a:r>
              <a:r>
                <a:rPr lang="en-AU" sz="2400" b="1" baseline="-25000" dirty="0">
                  <a:solidFill>
                    <a:schemeClr val="accent1"/>
                  </a:solidFill>
                </a:rPr>
                <a:t>1</a:t>
              </a:r>
              <a:r>
                <a:rPr lang="en-AU" sz="2400" b="1" dirty="0">
                  <a:solidFill>
                    <a:schemeClr val="accent1"/>
                  </a:solidFill>
                </a:rPr>
                <a:t> = 4L</a:t>
              </a:r>
            </a:p>
            <a:p>
              <a:pPr>
                <a:spcBef>
                  <a:spcPct val="50000"/>
                </a:spcBef>
              </a:pPr>
              <a:r>
                <a:rPr lang="en-AU" sz="2400" b="1" dirty="0">
                  <a:solidFill>
                    <a:schemeClr val="accent1"/>
                  </a:solidFill>
                </a:rPr>
                <a:t>FVC  = 5L</a:t>
              </a:r>
            </a:p>
            <a:p>
              <a:pPr>
                <a:spcBef>
                  <a:spcPct val="50000"/>
                </a:spcBef>
              </a:pPr>
              <a:r>
                <a:rPr lang="en-AU" sz="2400" b="1" dirty="0">
                  <a:solidFill>
                    <a:schemeClr val="accent1"/>
                  </a:solidFill>
                </a:rPr>
                <a:t>FEV</a:t>
              </a:r>
              <a:r>
                <a:rPr lang="en-AU" sz="2400" b="1" baseline="-25000" dirty="0">
                  <a:solidFill>
                    <a:schemeClr val="accent1"/>
                  </a:solidFill>
                </a:rPr>
                <a:t>1</a:t>
              </a:r>
              <a:r>
                <a:rPr lang="en-AU" sz="2400" b="1" dirty="0">
                  <a:solidFill>
                    <a:schemeClr val="accent1"/>
                  </a:solidFill>
                </a:rPr>
                <a:t>/FVC = 0.8</a:t>
              </a:r>
            </a:p>
          </p:txBody>
        </p:sp>
        <p:cxnSp>
          <p:nvCxnSpPr>
            <p:cNvPr id="39" name="Straight Connector 52"/>
            <p:cNvCxnSpPr>
              <a:cxnSpLocks noChangeShapeType="1"/>
            </p:cNvCxnSpPr>
            <p:nvPr/>
          </p:nvCxnSpPr>
          <p:spPr bwMode="auto">
            <a:xfrm>
              <a:off x="1729991" y="2132455"/>
              <a:ext cx="1600200" cy="1587"/>
            </a:xfrm>
            <a:prstGeom prst="line">
              <a:avLst/>
            </a:prstGeom>
            <a:noFill/>
            <a:ln w="25400">
              <a:solidFill>
                <a:schemeClr val="accent1"/>
              </a:solidFill>
              <a:prstDash val="dash"/>
              <a:round/>
              <a:headEnd/>
              <a:tailEnd/>
            </a:ln>
          </p:spPr>
        </p:cxnSp>
        <p:sp>
          <p:nvSpPr>
            <p:cNvPr id="40" name="Line 4"/>
            <p:cNvSpPr>
              <a:spLocks noChangeShapeType="1"/>
            </p:cNvSpPr>
            <p:nvPr/>
          </p:nvSpPr>
          <p:spPr bwMode="auto">
            <a:xfrm flipV="1">
              <a:off x="1817303" y="1937192"/>
              <a:ext cx="0" cy="3538538"/>
            </a:xfrm>
            <a:prstGeom prst="line">
              <a:avLst/>
            </a:prstGeom>
            <a:noFill/>
            <a:ln w="50800">
              <a:solidFill>
                <a:schemeClr val="tx1"/>
              </a:solidFill>
              <a:round/>
              <a:headEnd type="none" w="sm" len="sm"/>
              <a:tailEnd type="none" w="sm" len="sm"/>
            </a:ln>
          </p:spPr>
          <p:txBody>
            <a:bodyPr/>
            <a:lstStyle/>
            <a:p>
              <a:endParaRPr lang="pt-PT">
                <a:ln>
                  <a:solidFill>
                    <a:sysClr val="windowText" lastClr="000000"/>
                  </a:solidFill>
                </a:ln>
              </a:endParaRPr>
            </a:p>
          </p:txBody>
        </p:sp>
        <p:sp>
          <p:nvSpPr>
            <p:cNvPr id="41" name="Line 10"/>
            <p:cNvSpPr>
              <a:spLocks noChangeShapeType="1"/>
            </p:cNvSpPr>
            <p:nvPr/>
          </p:nvSpPr>
          <p:spPr bwMode="auto">
            <a:xfrm flipH="1">
              <a:off x="1668078" y="2137217"/>
              <a:ext cx="125413" cy="0"/>
            </a:xfrm>
            <a:prstGeom prst="line">
              <a:avLst/>
            </a:prstGeom>
            <a:noFill/>
            <a:ln w="50800">
              <a:solidFill>
                <a:schemeClr val="tx1"/>
              </a:solidFill>
              <a:round/>
              <a:headEnd type="none" w="sm" len="sm"/>
              <a:tailEnd type="none" w="sm" len="sm"/>
            </a:ln>
          </p:spPr>
          <p:txBody>
            <a:bodyPr/>
            <a:lstStyle/>
            <a:p>
              <a:endParaRPr lang="pt-PT"/>
            </a:p>
          </p:txBody>
        </p:sp>
      </p:grpSp>
    </p:spTree>
    <p:extLst>
      <p:ext uri="{BB962C8B-B14F-4D97-AF65-F5344CB8AC3E}">
        <p14:creationId xmlns:p14="http://schemas.microsoft.com/office/powerpoint/2010/main" xmlns="" val="25565505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9672" y="917848"/>
            <a:ext cx="6192688" cy="1143000"/>
          </a:xfrm>
        </p:spPr>
        <p:txBody>
          <a:bodyPr/>
          <a:lstStyle/>
          <a:p>
            <a:r>
              <a:rPr lang="en-GB" b="1" dirty="0"/>
              <a:t>Spirometric patterns</a:t>
            </a:r>
          </a:p>
        </p:txBody>
      </p:sp>
      <p:sp>
        <p:nvSpPr>
          <p:cNvPr id="3" name="Marcador de Posição de Conteúdo 2"/>
          <p:cNvSpPr>
            <a:spLocks noGrp="1"/>
          </p:cNvSpPr>
          <p:nvPr>
            <p:ph idx="1"/>
          </p:nvPr>
        </p:nvSpPr>
        <p:spPr>
          <a:xfrm>
            <a:off x="3059832" y="2204864"/>
            <a:ext cx="3024336" cy="4525963"/>
          </a:xfrm>
        </p:spPr>
        <p:txBody>
          <a:bodyPr>
            <a:normAutofit fontScale="92500" lnSpcReduction="10000"/>
          </a:bodyPr>
          <a:lstStyle/>
          <a:p>
            <a:r>
              <a:rPr lang="en-GB" sz="4000" dirty="0"/>
              <a:t>Obstructive</a:t>
            </a:r>
          </a:p>
          <a:p>
            <a:endParaRPr lang="en-GB" sz="4000" dirty="0"/>
          </a:p>
          <a:p>
            <a:r>
              <a:rPr lang="en-GB" sz="4000" dirty="0"/>
              <a:t>Restrictive</a:t>
            </a:r>
          </a:p>
          <a:p>
            <a:endParaRPr lang="en-GB" sz="4000" dirty="0"/>
          </a:p>
          <a:p>
            <a:r>
              <a:rPr lang="en-GB" sz="4000" dirty="0"/>
              <a:t>Mixed</a:t>
            </a:r>
          </a:p>
          <a:p>
            <a:endParaRPr lang="en-GB" sz="4000" dirty="0"/>
          </a:p>
          <a:p>
            <a:r>
              <a:rPr lang="en-GB" sz="4000" dirty="0"/>
              <a:t>Normal</a:t>
            </a:r>
          </a:p>
          <a:p>
            <a:endParaRPr lang="en-GB" sz="4000" dirty="0"/>
          </a:p>
        </p:txBody>
      </p:sp>
    </p:spTree>
    <p:extLst>
      <p:ext uri="{BB962C8B-B14F-4D97-AF65-F5344CB8AC3E}">
        <p14:creationId xmlns:p14="http://schemas.microsoft.com/office/powerpoint/2010/main" xmlns="" val="33217477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espiro 1"/>
          <p:cNvPicPr>
            <a:picLocks noChangeAspect="1" noChangeArrowheads="1"/>
          </p:cNvPicPr>
          <p:nvPr/>
        </p:nvPicPr>
        <p:blipFill>
          <a:blip r:embed="rId2" cstate="print">
            <a:lum bright="-24000"/>
            <a:extLst>
              <a:ext uri="{28A0092B-C50C-407E-A947-70E740481C1C}">
                <a14:useLocalDpi xmlns:a14="http://schemas.microsoft.com/office/drawing/2010/main" xmlns="" val="0"/>
              </a:ext>
            </a:extLst>
          </a:blip>
          <a:srcRect t="5704" r="50000" b="52948"/>
          <a:stretch>
            <a:fillRect/>
          </a:stretch>
        </p:blipFill>
        <p:spPr bwMode="auto">
          <a:xfrm>
            <a:off x="1019175" y="44624"/>
            <a:ext cx="7362825"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Rectangle 3"/>
          <p:cNvSpPr>
            <a:spLocks noChangeArrowheads="1"/>
          </p:cNvSpPr>
          <p:nvPr/>
        </p:nvSpPr>
        <p:spPr bwMode="auto">
          <a:xfrm>
            <a:off x="3429000" y="1484784"/>
            <a:ext cx="1600200" cy="3810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ES" sz="4400">
              <a:solidFill>
                <a:schemeClr val="accent2"/>
              </a:solidFill>
            </a:endParaRPr>
          </a:p>
        </p:txBody>
      </p:sp>
    </p:spTree>
    <p:extLst>
      <p:ext uri="{BB962C8B-B14F-4D97-AF65-F5344CB8AC3E}">
        <p14:creationId xmlns:p14="http://schemas.microsoft.com/office/powerpoint/2010/main" xmlns="" val="7903611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espiro 1"/>
          <p:cNvPicPr>
            <a:picLocks noChangeAspect="1" noChangeArrowheads="1"/>
          </p:cNvPicPr>
          <p:nvPr/>
        </p:nvPicPr>
        <p:blipFill>
          <a:blip r:embed="rId2" cstate="print">
            <a:lum bright="-30000"/>
            <a:grayscl/>
            <a:extLst>
              <a:ext uri="{28A0092B-C50C-407E-A947-70E740481C1C}">
                <a14:useLocalDpi xmlns:a14="http://schemas.microsoft.com/office/drawing/2010/main" xmlns="" val="0"/>
              </a:ext>
            </a:extLst>
          </a:blip>
          <a:srcRect l="5177" t="57033" r="60802"/>
          <a:stretch>
            <a:fillRect/>
          </a:stretch>
        </p:blipFill>
        <p:spPr bwMode="auto">
          <a:xfrm>
            <a:off x="4953000" y="260648"/>
            <a:ext cx="39433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9" name="Picture 3" descr="espiro 1"/>
          <p:cNvPicPr>
            <a:picLocks noChangeAspect="1" noChangeArrowheads="1"/>
          </p:cNvPicPr>
          <p:nvPr/>
        </p:nvPicPr>
        <p:blipFill>
          <a:blip r:embed="rId2" cstate="print">
            <a:lum bright="-24000"/>
            <a:extLst>
              <a:ext uri="{28A0092B-C50C-407E-A947-70E740481C1C}">
                <a14:useLocalDpi xmlns:a14="http://schemas.microsoft.com/office/drawing/2010/main" xmlns="" val="0"/>
              </a:ext>
            </a:extLst>
          </a:blip>
          <a:srcRect t="5704" r="50000" b="52948"/>
          <a:stretch>
            <a:fillRect/>
          </a:stretch>
        </p:blipFill>
        <p:spPr bwMode="auto">
          <a:xfrm>
            <a:off x="285750" y="188640"/>
            <a:ext cx="428625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0" name="Rectangle 4"/>
          <p:cNvSpPr>
            <a:spLocks noChangeArrowheads="1"/>
          </p:cNvSpPr>
          <p:nvPr/>
        </p:nvSpPr>
        <p:spPr bwMode="auto">
          <a:xfrm>
            <a:off x="1676400" y="1556792"/>
            <a:ext cx="990600" cy="457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ES" sz="4400">
              <a:solidFill>
                <a:schemeClr val="accent2"/>
              </a:solidFill>
            </a:endParaRPr>
          </a:p>
        </p:txBody>
      </p:sp>
    </p:spTree>
    <p:extLst>
      <p:ext uri="{BB962C8B-B14F-4D97-AF65-F5344CB8AC3E}">
        <p14:creationId xmlns:p14="http://schemas.microsoft.com/office/powerpoint/2010/main" xmlns="" val="2648150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96" y="69115"/>
            <a:ext cx="3395667" cy="3607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8451" name="Text Box 19"/>
          <p:cNvSpPr txBox="1">
            <a:spLocks noChangeArrowheads="1"/>
          </p:cNvSpPr>
          <p:nvPr/>
        </p:nvSpPr>
        <p:spPr bwMode="auto">
          <a:xfrm>
            <a:off x="3292709" y="1688536"/>
            <a:ext cx="47244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kumimoji="1" sz="3200">
                <a:solidFill>
                  <a:srgbClr val="FF9933"/>
                </a:solidFill>
                <a:latin typeface="Times New Roman" charset="0"/>
                <a:ea typeface="ＭＳ Ｐゴシック" charset="0"/>
              </a:defRPr>
            </a:lvl1pPr>
            <a:lvl2pPr marL="742950" indent="-285750">
              <a:defRPr kumimoji="1" sz="3200">
                <a:solidFill>
                  <a:srgbClr val="FF9933"/>
                </a:solidFill>
                <a:latin typeface="Times New Roman" charset="0"/>
                <a:ea typeface="ＭＳ Ｐゴシック" charset="0"/>
              </a:defRPr>
            </a:lvl2pPr>
            <a:lvl3pPr marL="1143000" indent="-228600">
              <a:defRPr kumimoji="1" sz="3200">
                <a:solidFill>
                  <a:srgbClr val="FF9933"/>
                </a:solidFill>
                <a:latin typeface="Times New Roman" charset="0"/>
                <a:ea typeface="ＭＳ Ｐゴシック" charset="0"/>
              </a:defRPr>
            </a:lvl3pPr>
            <a:lvl4pPr marL="1600200" indent="-228600">
              <a:defRPr kumimoji="1" sz="3200">
                <a:solidFill>
                  <a:srgbClr val="FF9933"/>
                </a:solidFill>
                <a:latin typeface="Times New Roman" charset="0"/>
                <a:ea typeface="ＭＳ Ｐゴシック" charset="0"/>
              </a:defRPr>
            </a:lvl4pPr>
            <a:lvl5pPr marL="2057400" indent="-228600">
              <a:defRPr kumimoji="1" sz="3200">
                <a:solidFill>
                  <a:srgbClr val="FF9933"/>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9pPr>
          </a:lstStyle>
          <a:p>
            <a:pPr algn="ctr" eaLnBrk="1" hangingPunct="1">
              <a:lnSpc>
                <a:spcPct val="100000"/>
              </a:lnSpc>
              <a:spcBef>
                <a:spcPct val="50000"/>
              </a:spcBef>
              <a:buClrTx/>
              <a:buFontTx/>
              <a:buNone/>
              <a:defRPr/>
            </a:pPr>
            <a:r>
              <a:rPr lang="en-GB" sz="4400" b="1" dirty="0">
                <a:solidFill>
                  <a:schemeClr val="tx1"/>
                </a:solidFill>
                <a:latin typeface="+mj-lt"/>
                <a:ea typeface="+mj-ea"/>
                <a:cs typeface="+mj-cs"/>
              </a:rPr>
              <a:t>Obstruction</a:t>
            </a:r>
          </a:p>
        </p:txBody>
      </p:sp>
      <p:sp>
        <p:nvSpPr>
          <p:cNvPr id="9" name="Freeform 3"/>
          <p:cNvSpPr>
            <a:spLocks/>
          </p:cNvSpPr>
          <p:nvPr/>
        </p:nvSpPr>
        <p:spPr bwMode="auto">
          <a:xfrm>
            <a:off x="1419225" y="4020715"/>
            <a:ext cx="1301750" cy="2114550"/>
          </a:xfrm>
          <a:custGeom>
            <a:avLst/>
            <a:gdLst>
              <a:gd name="T0" fmla="*/ 2147483647 w 1637"/>
              <a:gd name="T1" fmla="*/ 2147483647 h 1875"/>
              <a:gd name="T2" fmla="*/ 2147483647 w 1637"/>
              <a:gd name="T3" fmla="*/ 2147483647 h 1875"/>
              <a:gd name="T4" fmla="*/ 2147483647 w 1637"/>
              <a:gd name="T5" fmla="*/ 2147483647 h 1875"/>
              <a:gd name="T6" fmla="*/ 2147483647 w 1637"/>
              <a:gd name="T7" fmla="*/ 2147483647 h 1875"/>
              <a:gd name="T8" fmla="*/ 2147483647 w 1637"/>
              <a:gd name="T9" fmla="*/ 2147483647 h 1875"/>
              <a:gd name="T10" fmla="*/ 2147483647 w 1637"/>
              <a:gd name="T11" fmla="*/ 2147483647 h 1875"/>
              <a:gd name="T12" fmla="*/ 2147483647 w 1637"/>
              <a:gd name="T13" fmla="*/ 2147483647 h 1875"/>
              <a:gd name="T14" fmla="*/ 2147483647 w 1637"/>
              <a:gd name="T15" fmla="*/ 2147483647 h 1875"/>
              <a:gd name="T16" fmla="*/ 2147483647 w 1637"/>
              <a:gd name="T17" fmla="*/ 2147483647 h 1875"/>
              <a:gd name="T18" fmla="*/ 2147483647 w 1637"/>
              <a:gd name="T19" fmla="*/ 2147483647 h 1875"/>
              <a:gd name="T20" fmla="*/ 2147483647 w 1637"/>
              <a:gd name="T21" fmla="*/ 2147483647 h 1875"/>
              <a:gd name="T22" fmla="*/ 2147483647 w 1637"/>
              <a:gd name="T23" fmla="*/ 2147483647 h 1875"/>
              <a:gd name="T24" fmla="*/ 2147483647 w 1637"/>
              <a:gd name="T25" fmla="*/ 2147483647 h 1875"/>
              <a:gd name="T26" fmla="*/ 0 w 1637"/>
              <a:gd name="T27" fmla="*/ 2147483647 h 1875"/>
              <a:gd name="T28" fmla="*/ 2147483647 w 1637"/>
              <a:gd name="T29" fmla="*/ 2147483647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solidFill>
                <a:srgbClr val="000000"/>
              </a:solidFill>
            </a:endParaRPr>
          </a:p>
        </p:txBody>
      </p:sp>
      <p:sp>
        <p:nvSpPr>
          <p:cNvPr id="10" name="Freeform 4"/>
          <p:cNvSpPr>
            <a:spLocks/>
          </p:cNvSpPr>
          <p:nvPr/>
        </p:nvSpPr>
        <p:spPr bwMode="auto">
          <a:xfrm>
            <a:off x="1408113" y="3934990"/>
            <a:ext cx="1587" cy="2439988"/>
          </a:xfrm>
          <a:custGeom>
            <a:avLst/>
            <a:gdLst>
              <a:gd name="T0" fmla="*/ 2147483647 w 1"/>
              <a:gd name="T1" fmla="*/ 0 h 1537"/>
              <a:gd name="T2" fmla="*/ 0 w 1"/>
              <a:gd name="T3" fmla="*/ 214748364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solidFill>
                <a:srgbClr val="000000"/>
              </a:solidFill>
            </a:endParaRPr>
          </a:p>
        </p:txBody>
      </p:sp>
      <p:sp>
        <p:nvSpPr>
          <p:cNvPr id="12" name="Freeform 6"/>
          <p:cNvSpPr>
            <a:spLocks/>
          </p:cNvSpPr>
          <p:nvPr/>
        </p:nvSpPr>
        <p:spPr bwMode="auto">
          <a:xfrm>
            <a:off x="1428750" y="4209628"/>
            <a:ext cx="1301750" cy="1935162"/>
          </a:xfrm>
          <a:custGeom>
            <a:avLst/>
            <a:gdLst>
              <a:gd name="T0" fmla="*/ 2147483647 w 820"/>
              <a:gd name="T1" fmla="*/ 2147483647 h 1219"/>
              <a:gd name="T2" fmla="*/ 2147483647 w 820"/>
              <a:gd name="T3" fmla="*/ 2147483647 h 1219"/>
              <a:gd name="T4" fmla="*/ 2147483647 w 820"/>
              <a:gd name="T5" fmla="*/ 2147483647 h 1219"/>
              <a:gd name="T6" fmla="*/ 2147483647 w 820"/>
              <a:gd name="T7" fmla="*/ 2147483647 h 1219"/>
              <a:gd name="T8" fmla="*/ 2147483647 w 820"/>
              <a:gd name="T9" fmla="*/ 2147483647 h 1219"/>
              <a:gd name="T10" fmla="*/ 2147483647 w 820"/>
              <a:gd name="T11" fmla="*/ 2147483647 h 1219"/>
              <a:gd name="T12" fmla="*/ 2147483647 w 820"/>
              <a:gd name="T13" fmla="*/ 2147483647 h 1219"/>
              <a:gd name="T14" fmla="*/ 2147483647 w 820"/>
              <a:gd name="T15" fmla="*/ 2147483647 h 1219"/>
              <a:gd name="T16" fmla="*/ 2147483647 w 820"/>
              <a:gd name="T17" fmla="*/ 2147483647 h 1219"/>
              <a:gd name="T18" fmla="*/ 2147483647 w 820"/>
              <a:gd name="T19" fmla="*/ 2147483647 h 1219"/>
              <a:gd name="T20" fmla="*/ 2147483647 w 820"/>
              <a:gd name="T21" fmla="*/ 2147483647 h 1219"/>
              <a:gd name="T22" fmla="*/ 2147483647 w 820"/>
              <a:gd name="T23" fmla="*/ 2147483647 h 1219"/>
              <a:gd name="T24" fmla="*/ 2147483647 w 820"/>
              <a:gd name="T25" fmla="*/ 2147483647 h 1219"/>
              <a:gd name="T26" fmla="*/ 0 w 820"/>
              <a:gd name="T27" fmla="*/ 2147483647 h 1219"/>
              <a:gd name="T28" fmla="*/ 2147483647 w 820"/>
              <a:gd name="T29" fmla="*/ 2147483647 h 12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20"/>
              <a:gd name="T46" fmla="*/ 0 h 1219"/>
              <a:gd name="T47" fmla="*/ 820 w 820"/>
              <a:gd name="T48" fmla="*/ 1219 h 12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20" h="1219">
                <a:moveTo>
                  <a:pt x="18" y="575"/>
                </a:moveTo>
                <a:cubicBezTo>
                  <a:pt x="26" y="486"/>
                  <a:pt x="31" y="343"/>
                  <a:pt x="48" y="251"/>
                </a:cubicBezTo>
                <a:cubicBezTo>
                  <a:pt x="65" y="159"/>
                  <a:pt x="91" y="0"/>
                  <a:pt x="120" y="23"/>
                </a:cubicBezTo>
                <a:cubicBezTo>
                  <a:pt x="149" y="46"/>
                  <a:pt x="179" y="293"/>
                  <a:pt x="222" y="389"/>
                </a:cubicBezTo>
                <a:cubicBezTo>
                  <a:pt x="265" y="485"/>
                  <a:pt x="323" y="548"/>
                  <a:pt x="378" y="599"/>
                </a:cubicBezTo>
                <a:cubicBezTo>
                  <a:pt x="433" y="650"/>
                  <a:pt x="504" y="671"/>
                  <a:pt x="552" y="695"/>
                </a:cubicBezTo>
                <a:cubicBezTo>
                  <a:pt x="600" y="719"/>
                  <a:pt x="632" y="731"/>
                  <a:pt x="666" y="743"/>
                </a:cubicBezTo>
                <a:cubicBezTo>
                  <a:pt x="700" y="755"/>
                  <a:pt x="731" y="759"/>
                  <a:pt x="756" y="767"/>
                </a:cubicBezTo>
                <a:cubicBezTo>
                  <a:pt x="781" y="775"/>
                  <a:pt x="811" y="761"/>
                  <a:pt x="819" y="789"/>
                </a:cubicBezTo>
                <a:cubicBezTo>
                  <a:pt x="819" y="816"/>
                  <a:pt x="820" y="898"/>
                  <a:pt x="803" y="938"/>
                </a:cubicBezTo>
                <a:cubicBezTo>
                  <a:pt x="787" y="977"/>
                  <a:pt x="773" y="1077"/>
                  <a:pt x="707" y="1129"/>
                </a:cubicBezTo>
                <a:cubicBezTo>
                  <a:pt x="641" y="1182"/>
                  <a:pt x="461" y="1219"/>
                  <a:pt x="359" y="1215"/>
                </a:cubicBezTo>
                <a:cubicBezTo>
                  <a:pt x="256" y="1210"/>
                  <a:pt x="154" y="1176"/>
                  <a:pt x="94" y="1104"/>
                </a:cubicBezTo>
                <a:cubicBezTo>
                  <a:pt x="35" y="1032"/>
                  <a:pt x="13" y="871"/>
                  <a:pt x="0" y="783"/>
                </a:cubicBezTo>
                <a:cubicBezTo>
                  <a:pt x="3" y="690"/>
                  <a:pt x="8" y="647"/>
                  <a:pt x="18" y="575"/>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solidFill>
                <a:srgbClr val="000000"/>
              </a:solidFill>
            </a:endParaRPr>
          </a:p>
        </p:txBody>
      </p:sp>
      <p:sp>
        <p:nvSpPr>
          <p:cNvPr id="13" name="Line 7"/>
          <p:cNvSpPr>
            <a:spLocks noChangeShapeType="1"/>
          </p:cNvSpPr>
          <p:nvPr/>
        </p:nvSpPr>
        <p:spPr bwMode="auto">
          <a:xfrm>
            <a:off x="1279525" y="5469098"/>
            <a:ext cx="1831975" cy="1587"/>
          </a:xfrm>
          <a:prstGeom prst="line">
            <a:avLst/>
          </a:prstGeom>
          <a:noFill/>
          <a:ln w="9525">
            <a:solidFill>
              <a:schemeClr val="tx1"/>
            </a:solidFill>
            <a:round/>
            <a:headEnd/>
            <a:tailEnd/>
          </a:ln>
        </p:spPr>
        <p:txBody>
          <a:bodyPr wrap="none" anchor="ctr"/>
          <a:lstStyle/>
          <a:p>
            <a:endParaRPr lang="pt-PT">
              <a:solidFill>
                <a:srgbClr val="000000"/>
              </a:solidFill>
            </a:endParaRPr>
          </a:p>
        </p:txBody>
      </p:sp>
      <p:sp>
        <p:nvSpPr>
          <p:cNvPr id="14" name="AutoShape 8"/>
          <p:cNvSpPr>
            <a:spLocks noChangeArrowheads="1"/>
          </p:cNvSpPr>
          <p:nvPr/>
        </p:nvSpPr>
        <p:spPr bwMode="auto">
          <a:xfrm rot="2593586">
            <a:off x="1981200" y="4712865"/>
            <a:ext cx="304800" cy="38100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solidFill>
                <a:srgbClr val="000000"/>
              </a:solidFill>
            </a:endParaRPr>
          </a:p>
        </p:txBody>
      </p:sp>
      <p:sp>
        <p:nvSpPr>
          <p:cNvPr id="15" name="Freeform 9"/>
          <p:cNvSpPr>
            <a:spLocks/>
          </p:cNvSpPr>
          <p:nvPr/>
        </p:nvSpPr>
        <p:spPr bwMode="auto">
          <a:xfrm>
            <a:off x="3781425" y="4027065"/>
            <a:ext cx="1301750" cy="2114550"/>
          </a:xfrm>
          <a:custGeom>
            <a:avLst/>
            <a:gdLst>
              <a:gd name="T0" fmla="*/ 2147483647 w 1637"/>
              <a:gd name="T1" fmla="*/ 2147483647 h 1875"/>
              <a:gd name="T2" fmla="*/ 2147483647 w 1637"/>
              <a:gd name="T3" fmla="*/ 2147483647 h 1875"/>
              <a:gd name="T4" fmla="*/ 2147483647 w 1637"/>
              <a:gd name="T5" fmla="*/ 2147483647 h 1875"/>
              <a:gd name="T6" fmla="*/ 2147483647 w 1637"/>
              <a:gd name="T7" fmla="*/ 2147483647 h 1875"/>
              <a:gd name="T8" fmla="*/ 2147483647 w 1637"/>
              <a:gd name="T9" fmla="*/ 2147483647 h 1875"/>
              <a:gd name="T10" fmla="*/ 2147483647 w 1637"/>
              <a:gd name="T11" fmla="*/ 2147483647 h 1875"/>
              <a:gd name="T12" fmla="*/ 2147483647 w 1637"/>
              <a:gd name="T13" fmla="*/ 2147483647 h 1875"/>
              <a:gd name="T14" fmla="*/ 2147483647 w 1637"/>
              <a:gd name="T15" fmla="*/ 2147483647 h 1875"/>
              <a:gd name="T16" fmla="*/ 2147483647 w 1637"/>
              <a:gd name="T17" fmla="*/ 2147483647 h 1875"/>
              <a:gd name="T18" fmla="*/ 2147483647 w 1637"/>
              <a:gd name="T19" fmla="*/ 2147483647 h 1875"/>
              <a:gd name="T20" fmla="*/ 2147483647 w 1637"/>
              <a:gd name="T21" fmla="*/ 2147483647 h 1875"/>
              <a:gd name="T22" fmla="*/ 2147483647 w 1637"/>
              <a:gd name="T23" fmla="*/ 2147483647 h 1875"/>
              <a:gd name="T24" fmla="*/ 2147483647 w 1637"/>
              <a:gd name="T25" fmla="*/ 2147483647 h 1875"/>
              <a:gd name="T26" fmla="*/ 0 w 1637"/>
              <a:gd name="T27" fmla="*/ 2147483647 h 1875"/>
              <a:gd name="T28" fmla="*/ 2147483647 w 1637"/>
              <a:gd name="T29" fmla="*/ 2147483647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solidFill>
                <a:srgbClr val="000000"/>
              </a:solidFill>
            </a:endParaRPr>
          </a:p>
        </p:txBody>
      </p:sp>
      <p:sp>
        <p:nvSpPr>
          <p:cNvPr id="16" name="Freeform 10"/>
          <p:cNvSpPr>
            <a:spLocks/>
          </p:cNvSpPr>
          <p:nvPr/>
        </p:nvSpPr>
        <p:spPr bwMode="auto">
          <a:xfrm>
            <a:off x="3770313" y="3941340"/>
            <a:ext cx="1587" cy="2439988"/>
          </a:xfrm>
          <a:custGeom>
            <a:avLst/>
            <a:gdLst>
              <a:gd name="T0" fmla="*/ 2147483647 w 1"/>
              <a:gd name="T1" fmla="*/ 0 h 1537"/>
              <a:gd name="T2" fmla="*/ 0 w 1"/>
              <a:gd name="T3" fmla="*/ 214748364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solidFill>
                <a:srgbClr val="000000"/>
              </a:solidFill>
            </a:endParaRPr>
          </a:p>
        </p:txBody>
      </p:sp>
      <p:sp>
        <p:nvSpPr>
          <p:cNvPr id="18" name="Freeform 12"/>
          <p:cNvSpPr>
            <a:spLocks/>
          </p:cNvSpPr>
          <p:nvPr/>
        </p:nvSpPr>
        <p:spPr bwMode="auto">
          <a:xfrm>
            <a:off x="3790950" y="4585865"/>
            <a:ext cx="1301750" cy="1565275"/>
          </a:xfrm>
          <a:custGeom>
            <a:avLst/>
            <a:gdLst>
              <a:gd name="T0" fmla="*/ 2147483647 w 820"/>
              <a:gd name="T1" fmla="*/ 2147483647 h 986"/>
              <a:gd name="T2" fmla="*/ 2147483647 w 820"/>
              <a:gd name="T3" fmla="*/ 2147483647 h 986"/>
              <a:gd name="T4" fmla="*/ 2147483647 w 820"/>
              <a:gd name="T5" fmla="*/ 2147483647 h 986"/>
              <a:gd name="T6" fmla="*/ 2147483647 w 820"/>
              <a:gd name="T7" fmla="*/ 2147483647 h 986"/>
              <a:gd name="T8" fmla="*/ 2147483647 w 820"/>
              <a:gd name="T9" fmla="*/ 2147483647 h 986"/>
              <a:gd name="T10" fmla="*/ 2147483647 w 820"/>
              <a:gd name="T11" fmla="*/ 2147483647 h 986"/>
              <a:gd name="T12" fmla="*/ 2147483647 w 820"/>
              <a:gd name="T13" fmla="*/ 2147483647 h 986"/>
              <a:gd name="T14" fmla="*/ 2147483647 w 820"/>
              <a:gd name="T15" fmla="*/ 2147483647 h 986"/>
              <a:gd name="T16" fmla="*/ 2147483647 w 820"/>
              <a:gd name="T17" fmla="*/ 2147483647 h 986"/>
              <a:gd name="T18" fmla="*/ 2147483647 w 820"/>
              <a:gd name="T19" fmla="*/ 2147483647 h 986"/>
              <a:gd name="T20" fmla="*/ 2147483647 w 820"/>
              <a:gd name="T21" fmla="*/ 2147483647 h 986"/>
              <a:gd name="T22" fmla="*/ 2147483647 w 820"/>
              <a:gd name="T23" fmla="*/ 2147483647 h 986"/>
              <a:gd name="T24" fmla="*/ 2147483647 w 820"/>
              <a:gd name="T25" fmla="*/ 2147483647 h 986"/>
              <a:gd name="T26" fmla="*/ 2147483647 w 820"/>
              <a:gd name="T27" fmla="*/ 2147483647 h 986"/>
              <a:gd name="T28" fmla="*/ 0 w 820"/>
              <a:gd name="T29" fmla="*/ 2147483647 h 986"/>
              <a:gd name="T30" fmla="*/ 2147483647 w 820"/>
              <a:gd name="T31" fmla="*/ 2147483647 h 9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0"/>
              <a:gd name="T49" fmla="*/ 0 h 986"/>
              <a:gd name="T50" fmla="*/ 820 w 820"/>
              <a:gd name="T51" fmla="*/ 986 h 9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0" h="986">
                <a:moveTo>
                  <a:pt x="18" y="398"/>
                </a:moveTo>
                <a:cubicBezTo>
                  <a:pt x="26" y="342"/>
                  <a:pt x="38" y="274"/>
                  <a:pt x="48" y="212"/>
                </a:cubicBezTo>
                <a:cubicBezTo>
                  <a:pt x="58" y="150"/>
                  <a:pt x="62" y="52"/>
                  <a:pt x="78" y="26"/>
                </a:cubicBezTo>
                <a:cubicBezTo>
                  <a:pt x="94" y="0"/>
                  <a:pt x="126" y="17"/>
                  <a:pt x="144" y="56"/>
                </a:cubicBezTo>
                <a:cubicBezTo>
                  <a:pt x="162" y="95"/>
                  <a:pt x="149" y="206"/>
                  <a:pt x="186" y="260"/>
                </a:cubicBezTo>
                <a:cubicBezTo>
                  <a:pt x="223" y="314"/>
                  <a:pt x="308" y="350"/>
                  <a:pt x="366" y="380"/>
                </a:cubicBezTo>
                <a:cubicBezTo>
                  <a:pt x="424" y="410"/>
                  <a:pt x="483" y="423"/>
                  <a:pt x="534" y="440"/>
                </a:cubicBezTo>
                <a:cubicBezTo>
                  <a:pt x="585" y="457"/>
                  <a:pt x="636" y="469"/>
                  <a:pt x="672" y="482"/>
                </a:cubicBezTo>
                <a:cubicBezTo>
                  <a:pt x="708" y="495"/>
                  <a:pt x="726" y="506"/>
                  <a:pt x="750" y="518"/>
                </a:cubicBezTo>
                <a:cubicBezTo>
                  <a:pt x="774" y="530"/>
                  <a:pt x="810" y="525"/>
                  <a:pt x="819" y="556"/>
                </a:cubicBezTo>
                <a:cubicBezTo>
                  <a:pt x="819" y="583"/>
                  <a:pt x="820" y="665"/>
                  <a:pt x="803" y="705"/>
                </a:cubicBezTo>
                <a:cubicBezTo>
                  <a:pt x="787" y="744"/>
                  <a:pt x="773" y="844"/>
                  <a:pt x="707" y="896"/>
                </a:cubicBezTo>
                <a:cubicBezTo>
                  <a:pt x="641" y="949"/>
                  <a:pt x="461" y="986"/>
                  <a:pt x="359" y="982"/>
                </a:cubicBezTo>
                <a:cubicBezTo>
                  <a:pt x="256" y="977"/>
                  <a:pt x="154" y="943"/>
                  <a:pt x="94" y="871"/>
                </a:cubicBezTo>
                <a:cubicBezTo>
                  <a:pt x="35" y="799"/>
                  <a:pt x="13" y="629"/>
                  <a:pt x="0" y="550"/>
                </a:cubicBezTo>
                <a:cubicBezTo>
                  <a:pt x="3" y="457"/>
                  <a:pt x="10" y="454"/>
                  <a:pt x="18" y="398"/>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solidFill>
                <a:srgbClr val="000000"/>
              </a:solidFill>
            </a:endParaRPr>
          </a:p>
        </p:txBody>
      </p:sp>
      <p:sp>
        <p:nvSpPr>
          <p:cNvPr id="19" name="Line 13"/>
          <p:cNvSpPr>
            <a:spLocks noChangeShapeType="1"/>
          </p:cNvSpPr>
          <p:nvPr/>
        </p:nvSpPr>
        <p:spPr bwMode="auto">
          <a:xfrm>
            <a:off x="3616325" y="5466928"/>
            <a:ext cx="1831975" cy="1587"/>
          </a:xfrm>
          <a:prstGeom prst="line">
            <a:avLst/>
          </a:prstGeom>
          <a:noFill/>
          <a:ln w="9525">
            <a:solidFill>
              <a:schemeClr val="tx1"/>
            </a:solidFill>
            <a:round/>
            <a:headEnd/>
            <a:tailEnd/>
          </a:ln>
        </p:spPr>
        <p:txBody>
          <a:bodyPr wrap="none" anchor="ctr"/>
          <a:lstStyle/>
          <a:p>
            <a:endParaRPr lang="pt-PT">
              <a:solidFill>
                <a:srgbClr val="000000"/>
              </a:solidFill>
            </a:endParaRPr>
          </a:p>
        </p:txBody>
      </p:sp>
      <p:sp>
        <p:nvSpPr>
          <p:cNvPr id="20" name="AutoShape 14"/>
          <p:cNvSpPr>
            <a:spLocks noChangeArrowheads="1"/>
          </p:cNvSpPr>
          <p:nvPr/>
        </p:nvSpPr>
        <p:spPr bwMode="auto">
          <a:xfrm rot="2593586">
            <a:off x="4191000" y="4712865"/>
            <a:ext cx="304800" cy="38100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solidFill>
                <a:srgbClr val="000000"/>
              </a:solidFill>
            </a:endParaRPr>
          </a:p>
        </p:txBody>
      </p:sp>
      <p:sp>
        <p:nvSpPr>
          <p:cNvPr id="21" name="Freeform 15"/>
          <p:cNvSpPr>
            <a:spLocks/>
          </p:cNvSpPr>
          <p:nvPr/>
        </p:nvSpPr>
        <p:spPr bwMode="auto">
          <a:xfrm>
            <a:off x="6172200" y="4036590"/>
            <a:ext cx="1301750" cy="2114550"/>
          </a:xfrm>
          <a:custGeom>
            <a:avLst/>
            <a:gdLst>
              <a:gd name="T0" fmla="*/ 2147483647 w 1637"/>
              <a:gd name="T1" fmla="*/ 2147483647 h 1875"/>
              <a:gd name="T2" fmla="*/ 2147483647 w 1637"/>
              <a:gd name="T3" fmla="*/ 2147483647 h 1875"/>
              <a:gd name="T4" fmla="*/ 2147483647 w 1637"/>
              <a:gd name="T5" fmla="*/ 2147483647 h 1875"/>
              <a:gd name="T6" fmla="*/ 2147483647 w 1637"/>
              <a:gd name="T7" fmla="*/ 2147483647 h 1875"/>
              <a:gd name="T8" fmla="*/ 2147483647 w 1637"/>
              <a:gd name="T9" fmla="*/ 2147483647 h 1875"/>
              <a:gd name="T10" fmla="*/ 2147483647 w 1637"/>
              <a:gd name="T11" fmla="*/ 2147483647 h 1875"/>
              <a:gd name="T12" fmla="*/ 2147483647 w 1637"/>
              <a:gd name="T13" fmla="*/ 2147483647 h 1875"/>
              <a:gd name="T14" fmla="*/ 2147483647 w 1637"/>
              <a:gd name="T15" fmla="*/ 2147483647 h 1875"/>
              <a:gd name="T16" fmla="*/ 2147483647 w 1637"/>
              <a:gd name="T17" fmla="*/ 2147483647 h 1875"/>
              <a:gd name="T18" fmla="*/ 2147483647 w 1637"/>
              <a:gd name="T19" fmla="*/ 2147483647 h 1875"/>
              <a:gd name="T20" fmla="*/ 2147483647 w 1637"/>
              <a:gd name="T21" fmla="*/ 2147483647 h 1875"/>
              <a:gd name="T22" fmla="*/ 2147483647 w 1637"/>
              <a:gd name="T23" fmla="*/ 2147483647 h 1875"/>
              <a:gd name="T24" fmla="*/ 2147483647 w 1637"/>
              <a:gd name="T25" fmla="*/ 2147483647 h 1875"/>
              <a:gd name="T26" fmla="*/ 0 w 1637"/>
              <a:gd name="T27" fmla="*/ 2147483647 h 1875"/>
              <a:gd name="T28" fmla="*/ 2147483647 w 1637"/>
              <a:gd name="T29" fmla="*/ 2147483647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solidFill>
                <a:srgbClr val="000000"/>
              </a:solidFill>
            </a:endParaRPr>
          </a:p>
        </p:txBody>
      </p:sp>
      <p:sp>
        <p:nvSpPr>
          <p:cNvPr id="22" name="Freeform 16"/>
          <p:cNvSpPr>
            <a:spLocks/>
          </p:cNvSpPr>
          <p:nvPr/>
        </p:nvSpPr>
        <p:spPr bwMode="auto">
          <a:xfrm>
            <a:off x="6170613" y="3941340"/>
            <a:ext cx="1587" cy="2439988"/>
          </a:xfrm>
          <a:custGeom>
            <a:avLst/>
            <a:gdLst>
              <a:gd name="T0" fmla="*/ 2147483647 w 1"/>
              <a:gd name="T1" fmla="*/ 0 h 1537"/>
              <a:gd name="T2" fmla="*/ 0 w 1"/>
              <a:gd name="T3" fmla="*/ 214748364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solidFill>
                <a:srgbClr val="000000"/>
              </a:solidFill>
            </a:endParaRPr>
          </a:p>
        </p:txBody>
      </p:sp>
      <p:sp>
        <p:nvSpPr>
          <p:cNvPr id="24" name="Freeform 18"/>
          <p:cNvSpPr>
            <a:spLocks/>
          </p:cNvSpPr>
          <p:nvPr/>
        </p:nvSpPr>
        <p:spPr bwMode="auto">
          <a:xfrm>
            <a:off x="6191250" y="4585865"/>
            <a:ext cx="952500" cy="1316038"/>
          </a:xfrm>
          <a:custGeom>
            <a:avLst/>
            <a:gdLst>
              <a:gd name="T0" fmla="*/ 2147483647 w 600"/>
              <a:gd name="T1" fmla="*/ 2147483647 h 829"/>
              <a:gd name="T2" fmla="*/ 2147483647 w 600"/>
              <a:gd name="T3" fmla="*/ 2147483647 h 829"/>
              <a:gd name="T4" fmla="*/ 2147483647 w 600"/>
              <a:gd name="T5" fmla="*/ 2147483647 h 829"/>
              <a:gd name="T6" fmla="*/ 2147483647 w 600"/>
              <a:gd name="T7" fmla="*/ 2147483647 h 829"/>
              <a:gd name="T8" fmla="*/ 2147483647 w 600"/>
              <a:gd name="T9" fmla="*/ 2147483647 h 829"/>
              <a:gd name="T10" fmla="*/ 2147483647 w 600"/>
              <a:gd name="T11" fmla="*/ 2147483647 h 829"/>
              <a:gd name="T12" fmla="*/ 2147483647 w 600"/>
              <a:gd name="T13" fmla="*/ 2147483647 h 829"/>
              <a:gd name="T14" fmla="*/ 2147483647 w 600"/>
              <a:gd name="T15" fmla="*/ 2147483647 h 829"/>
              <a:gd name="T16" fmla="*/ 2147483647 w 600"/>
              <a:gd name="T17" fmla="*/ 2147483647 h 829"/>
              <a:gd name="T18" fmla="*/ 2147483647 w 600"/>
              <a:gd name="T19" fmla="*/ 2147483647 h 829"/>
              <a:gd name="T20" fmla="*/ 2147483647 w 600"/>
              <a:gd name="T21" fmla="*/ 2147483647 h 829"/>
              <a:gd name="T22" fmla="*/ 2147483647 w 600"/>
              <a:gd name="T23" fmla="*/ 2147483647 h 829"/>
              <a:gd name="T24" fmla="*/ 0 w 600"/>
              <a:gd name="T25" fmla="*/ 2147483647 h 829"/>
              <a:gd name="T26" fmla="*/ 2147483647 w 600"/>
              <a:gd name="T27" fmla="*/ 2147483647 h 8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00"/>
              <a:gd name="T43" fmla="*/ 0 h 829"/>
              <a:gd name="T44" fmla="*/ 600 w 600"/>
              <a:gd name="T45" fmla="*/ 829 h 8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00" h="829">
                <a:moveTo>
                  <a:pt x="18" y="398"/>
                </a:moveTo>
                <a:cubicBezTo>
                  <a:pt x="26" y="342"/>
                  <a:pt x="38" y="274"/>
                  <a:pt x="48" y="212"/>
                </a:cubicBezTo>
                <a:cubicBezTo>
                  <a:pt x="58" y="150"/>
                  <a:pt x="62" y="52"/>
                  <a:pt x="78" y="26"/>
                </a:cubicBezTo>
                <a:cubicBezTo>
                  <a:pt x="94" y="0"/>
                  <a:pt x="126" y="17"/>
                  <a:pt x="144" y="56"/>
                </a:cubicBezTo>
                <a:cubicBezTo>
                  <a:pt x="162" y="95"/>
                  <a:pt x="158" y="200"/>
                  <a:pt x="186" y="260"/>
                </a:cubicBezTo>
                <a:cubicBezTo>
                  <a:pt x="214" y="320"/>
                  <a:pt x="270" y="377"/>
                  <a:pt x="312" y="416"/>
                </a:cubicBezTo>
                <a:cubicBezTo>
                  <a:pt x="354" y="455"/>
                  <a:pt x="390" y="471"/>
                  <a:pt x="438" y="494"/>
                </a:cubicBezTo>
                <a:cubicBezTo>
                  <a:pt x="486" y="517"/>
                  <a:pt x="579" y="522"/>
                  <a:pt x="600" y="554"/>
                </a:cubicBezTo>
                <a:cubicBezTo>
                  <a:pt x="600" y="581"/>
                  <a:pt x="581" y="646"/>
                  <a:pt x="564" y="686"/>
                </a:cubicBezTo>
                <a:cubicBezTo>
                  <a:pt x="548" y="725"/>
                  <a:pt x="546" y="724"/>
                  <a:pt x="480" y="776"/>
                </a:cubicBezTo>
                <a:cubicBezTo>
                  <a:pt x="414" y="829"/>
                  <a:pt x="377" y="815"/>
                  <a:pt x="324" y="818"/>
                </a:cubicBezTo>
                <a:cubicBezTo>
                  <a:pt x="261" y="813"/>
                  <a:pt x="156" y="791"/>
                  <a:pt x="102" y="746"/>
                </a:cubicBezTo>
                <a:cubicBezTo>
                  <a:pt x="48" y="701"/>
                  <a:pt x="14" y="608"/>
                  <a:pt x="0" y="550"/>
                </a:cubicBezTo>
                <a:cubicBezTo>
                  <a:pt x="3" y="457"/>
                  <a:pt x="10" y="454"/>
                  <a:pt x="18" y="398"/>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solidFill>
                <a:srgbClr val="000000"/>
              </a:solidFill>
            </a:endParaRPr>
          </a:p>
        </p:txBody>
      </p:sp>
      <p:sp>
        <p:nvSpPr>
          <p:cNvPr id="25" name="Line 19"/>
          <p:cNvSpPr>
            <a:spLocks noChangeShapeType="1"/>
          </p:cNvSpPr>
          <p:nvPr/>
        </p:nvSpPr>
        <p:spPr bwMode="auto">
          <a:xfrm>
            <a:off x="6016625" y="5466928"/>
            <a:ext cx="1831975" cy="1587"/>
          </a:xfrm>
          <a:prstGeom prst="line">
            <a:avLst/>
          </a:prstGeom>
          <a:noFill/>
          <a:ln w="9525">
            <a:solidFill>
              <a:schemeClr val="tx1"/>
            </a:solidFill>
            <a:round/>
            <a:headEnd/>
            <a:tailEnd/>
          </a:ln>
        </p:spPr>
        <p:txBody>
          <a:bodyPr wrap="none" anchor="ctr"/>
          <a:lstStyle/>
          <a:p>
            <a:endParaRPr lang="pt-PT">
              <a:solidFill>
                <a:srgbClr val="000000"/>
              </a:solidFill>
            </a:endParaRPr>
          </a:p>
        </p:txBody>
      </p:sp>
      <p:sp>
        <p:nvSpPr>
          <p:cNvPr id="26" name="AutoShape 20"/>
          <p:cNvSpPr>
            <a:spLocks noChangeArrowheads="1"/>
          </p:cNvSpPr>
          <p:nvPr/>
        </p:nvSpPr>
        <p:spPr bwMode="auto">
          <a:xfrm rot="2593586">
            <a:off x="6591300" y="4712865"/>
            <a:ext cx="304800" cy="38100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solidFill>
                <a:srgbClr val="000000"/>
              </a:solidFill>
            </a:endParaRPr>
          </a:p>
        </p:txBody>
      </p:sp>
      <p:sp>
        <p:nvSpPr>
          <p:cNvPr id="27" name="AutoShape 21"/>
          <p:cNvSpPr>
            <a:spLocks noChangeArrowheads="1"/>
          </p:cNvSpPr>
          <p:nvPr/>
        </p:nvSpPr>
        <p:spPr bwMode="auto">
          <a:xfrm rot="5516824">
            <a:off x="7277100" y="5284365"/>
            <a:ext cx="304800" cy="38100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solidFill>
                <a:srgbClr val="000000"/>
              </a:solidFill>
            </a:endParaRPr>
          </a:p>
        </p:txBody>
      </p:sp>
      <p:sp>
        <p:nvSpPr>
          <p:cNvPr id="28" name="Freeform 21"/>
          <p:cNvSpPr>
            <a:spLocks/>
          </p:cNvSpPr>
          <p:nvPr/>
        </p:nvSpPr>
        <p:spPr bwMode="auto">
          <a:xfrm>
            <a:off x="7362825" y="3141240"/>
            <a:ext cx="1066800" cy="952500"/>
          </a:xfrm>
          <a:custGeom>
            <a:avLst/>
            <a:gdLst>
              <a:gd name="T0" fmla="*/ 2147483647 w 1815"/>
              <a:gd name="T1" fmla="*/ 2147483647 h 1560"/>
              <a:gd name="T2" fmla="*/ 2147483647 w 1815"/>
              <a:gd name="T3" fmla="*/ 2147483647 h 1560"/>
              <a:gd name="T4" fmla="*/ 2147483647 w 1815"/>
              <a:gd name="T5" fmla="*/ 2147483647 h 1560"/>
              <a:gd name="T6" fmla="*/ 2147483647 w 1815"/>
              <a:gd name="T7" fmla="*/ 2147483647 h 1560"/>
              <a:gd name="T8" fmla="*/ 2147483647 w 1815"/>
              <a:gd name="T9" fmla="*/ 2147483647 h 1560"/>
              <a:gd name="T10" fmla="*/ 2147483647 w 1815"/>
              <a:gd name="T11" fmla="*/ 2147483647 h 1560"/>
              <a:gd name="T12" fmla="*/ 2147483647 w 1815"/>
              <a:gd name="T13" fmla="*/ 2147483647 h 1560"/>
              <a:gd name="T14" fmla="*/ 2147483647 w 1815"/>
              <a:gd name="T15" fmla="*/ 2147483647 h 1560"/>
              <a:gd name="T16" fmla="*/ 2147483647 w 1815"/>
              <a:gd name="T17" fmla="*/ 2147483647 h 1560"/>
              <a:gd name="T18" fmla="*/ 2147483647 w 1815"/>
              <a:gd name="T19" fmla="*/ 2147483647 h 1560"/>
              <a:gd name="T20" fmla="*/ 2147483647 w 1815"/>
              <a:gd name="T21" fmla="*/ 2147483647 h 1560"/>
              <a:gd name="T22" fmla="*/ 2147483647 w 1815"/>
              <a:gd name="T23" fmla="*/ 2147483647 h 1560"/>
              <a:gd name="T24" fmla="*/ 2147483647 w 1815"/>
              <a:gd name="T25" fmla="*/ 2147483647 h 1560"/>
              <a:gd name="T26" fmla="*/ 2147483647 w 1815"/>
              <a:gd name="T27" fmla="*/ 2147483647 h 1560"/>
              <a:gd name="T28" fmla="*/ 2147483647 w 1815"/>
              <a:gd name="T29" fmla="*/ 2147483647 h 1560"/>
              <a:gd name="T30" fmla="*/ 2147483647 w 1815"/>
              <a:gd name="T31" fmla="*/ 2147483647 h 1560"/>
              <a:gd name="T32" fmla="*/ 2147483647 w 1815"/>
              <a:gd name="T33" fmla="*/ 2147483647 h 1560"/>
              <a:gd name="T34" fmla="*/ 2147483647 w 1815"/>
              <a:gd name="T35" fmla="*/ 2147483647 h 1560"/>
              <a:gd name="T36" fmla="*/ 2147483647 w 1815"/>
              <a:gd name="T37" fmla="*/ 2147483647 h 1560"/>
              <a:gd name="T38" fmla="*/ 2147483647 w 1815"/>
              <a:gd name="T39" fmla="*/ 2147483647 h 1560"/>
              <a:gd name="T40" fmla="*/ 2147483647 w 1815"/>
              <a:gd name="T41" fmla="*/ 2147483647 h 1560"/>
              <a:gd name="T42" fmla="*/ 2147483647 w 1815"/>
              <a:gd name="T43" fmla="*/ 2147483647 h 1560"/>
              <a:gd name="T44" fmla="*/ 2147483647 w 1815"/>
              <a:gd name="T45" fmla="*/ 2147483647 h 1560"/>
              <a:gd name="T46" fmla="*/ 2147483647 w 1815"/>
              <a:gd name="T47" fmla="*/ 2147483647 h 1560"/>
              <a:gd name="T48" fmla="*/ 2147483647 w 1815"/>
              <a:gd name="T49" fmla="*/ 2147483647 h 1560"/>
              <a:gd name="T50" fmla="*/ 2147483647 w 1815"/>
              <a:gd name="T51" fmla="*/ 2147483647 h 1560"/>
              <a:gd name="T52" fmla="*/ 2147483647 w 1815"/>
              <a:gd name="T53" fmla="*/ 2147483647 h 1560"/>
              <a:gd name="T54" fmla="*/ 2147483647 w 1815"/>
              <a:gd name="T55" fmla="*/ 2147483647 h 1560"/>
              <a:gd name="T56" fmla="*/ 2147483647 w 1815"/>
              <a:gd name="T57" fmla="*/ 2147483647 h 1560"/>
              <a:gd name="T58" fmla="*/ 2147483647 w 1815"/>
              <a:gd name="T59" fmla="*/ 2147483647 h 1560"/>
              <a:gd name="T60" fmla="*/ 2147483647 w 1815"/>
              <a:gd name="T61" fmla="*/ 2147483647 h 1560"/>
              <a:gd name="T62" fmla="*/ 2147483647 w 1815"/>
              <a:gd name="T63" fmla="*/ 2147483647 h 1560"/>
              <a:gd name="T64" fmla="*/ 2147483647 w 1815"/>
              <a:gd name="T65" fmla="*/ 2147483647 h 1560"/>
              <a:gd name="T66" fmla="*/ 2147483647 w 1815"/>
              <a:gd name="T67" fmla="*/ 2147483647 h 15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15"/>
              <a:gd name="T103" fmla="*/ 0 h 1560"/>
              <a:gd name="T104" fmla="*/ 1815 w 1815"/>
              <a:gd name="T105" fmla="*/ 1560 h 15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15" h="1560">
                <a:moveTo>
                  <a:pt x="747" y="6"/>
                </a:moveTo>
                <a:cubicBezTo>
                  <a:pt x="747" y="192"/>
                  <a:pt x="732" y="394"/>
                  <a:pt x="729" y="480"/>
                </a:cubicBezTo>
                <a:cubicBezTo>
                  <a:pt x="726" y="566"/>
                  <a:pt x="742" y="495"/>
                  <a:pt x="729" y="522"/>
                </a:cubicBezTo>
                <a:cubicBezTo>
                  <a:pt x="716" y="549"/>
                  <a:pt x="704" y="584"/>
                  <a:pt x="651" y="642"/>
                </a:cubicBezTo>
                <a:cubicBezTo>
                  <a:pt x="598" y="700"/>
                  <a:pt x="467" y="824"/>
                  <a:pt x="411" y="870"/>
                </a:cubicBezTo>
                <a:cubicBezTo>
                  <a:pt x="355" y="916"/>
                  <a:pt x="339" y="910"/>
                  <a:pt x="315" y="918"/>
                </a:cubicBezTo>
                <a:cubicBezTo>
                  <a:pt x="291" y="926"/>
                  <a:pt x="293" y="915"/>
                  <a:pt x="267" y="918"/>
                </a:cubicBezTo>
                <a:cubicBezTo>
                  <a:pt x="241" y="921"/>
                  <a:pt x="196" y="914"/>
                  <a:pt x="159" y="936"/>
                </a:cubicBezTo>
                <a:cubicBezTo>
                  <a:pt x="122" y="958"/>
                  <a:pt x="71" y="1006"/>
                  <a:pt x="45" y="1050"/>
                </a:cubicBezTo>
                <a:cubicBezTo>
                  <a:pt x="19" y="1094"/>
                  <a:pt x="6" y="1149"/>
                  <a:pt x="3" y="1200"/>
                </a:cubicBezTo>
                <a:cubicBezTo>
                  <a:pt x="0" y="1251"/>
                  <a:pt x="7" y="1309"/>
                  <a:pt x="27" y="1356"/>
                </a:cubicBezTo>
                <a:cubicBezTo>
                  <a:pt x="47" y="1403"/>
                  <a:pt x="75" y="1451"/>
                  <a:pt x="123" y="1482"/>
                </a:cubicBezTo>
                <a:cubicBezTo>
                  <a:pt x="171" y="1513"/>
                  <a:pt x="245" y="1542"/>
                  <a:pt x="315" y="1542"/>
                </a:cubicBezTo>
                <a:cubicBezTo>
                  <a:pt x="385" y="1542"/>
                  <a:pt x="492" y="1514"/>
                  <a:pt x="543" y="1482"/>
                </a:cubicBezTo>
                <a:cubicBezTo>
                  <a:pt x="594" y="1450"/>
                  <a:pt x="608" y="1396"/>
                  <a:pt x="621" y="1350"/>
                </a:cubicBezTo>
                <a:cubicBezTo>
                  <a:pt x="634" y="1304"/>
                  <a:pt x="624" y="1246"/>
                  <a:pt x="621" y="1206"/>
                </a:cubicBezTo>
                <a:cubicBezTo>
                  <a:pt x="618" y="1166"/>
                  <a:pt x="606" y="1140"/>
                  <a:pt x="603" y="1110"/>
                </a:cubicBezTo>
                <a:cubicBezTo>
                  <a:pt x="600" y="1080"/>
                  <a:pt x="558" y="1089"/>
                  <a:pt x="603" y="1026"/>
                </a:cubicBezTo>
                <a:cubicBezTo>
                  <a:pt x="648" y="963"/>
                  <a:pt x="780" y="738"/>
                  <a:pt x="873" y="732"/>
                </a:cubicBezTo>
                <a:cubicBezTo>
                  <a:pt x="966" y="726"/>
                  <a:pt x="1122" y="925"/>
                  <a:pt x="1161" y="990"/>
                </a:cubicBezTo>
                <a:cubicBezTo>
                  <a:pt x="1200" y="1055"/>
                  <a:pt x="1119" y="1078"/>
                  <a:pt x="1107" y="1122"/>
                </a:cubicBezTo>
                <a:cubicBezTo>
                  <a:pt x="1095" y="1166"/>
                  <a:pt x="1079" y="1199"/>
                  <a:pt x="1089" y="1254"/>
                </a:cubicBezTo>
                <a:cubicBezTo>
                  <a:pt x="1099" y="1309"/>
                  <a:pt x="1131" y="1408"/>
                  <a:pt x="1167" y="1452"/>
                </a:cubicBezTo>
                <a:cubicBezTo>
                  <a:pt x="1203" y="1496"/>
                  <a:pt x="1245" y="1504"/>
                  <a:pt x="1305" y="1518"/>
                </a:cubicBezTo>
                <a:cubicBezTo>
                  <a:pt x="1365" y="1532"/>
                  <a:pt x="1449" y="1560"/>
                  <a:pt x="1527" y="1536"/>
                </a:cubicBezTo>
                <a:cubicBezTo>
                  <a:pt x="1605" y="1512"/>
                  <a:pt x="1731" y="1444"/>
                  <a:pt x="1773" y="1374"/>
                </a:cubicBezTo>
                <a:cubicBezTo>
                  <a:pt x="1815" y="1304"/>
                  <a:pt x="1798" y="1182"/>
                  <a:pt x="1779" y="1116"/>
                </a:cubicBezTo>
                <a:cubicBezTo>
                  <a:pt x="1760" y="1050"/>
                  <a:pt x="1702" y="1009"/>
                  <a:pt x="1659" y="978"/>
                </a:cubicBezTo>
                <a:cubicBezTo>
                  <a:pt x="1616" y="947"/>
                  <a:pt x="1566" y="943"/>
                  <a:pt x="1521" y="930"/>
                </a:cubicBezTo>
                <a:cubicBezTo>
                  <a:pt x="1476" y="917"/>
                  <a:pt x="1464" y="959"/>
                  <a:pt x="1389" y="900"/>
                </a:cubicBezTo>
                <a:cubicBezTo>
                  <a:pt x="1314" y="841"/>
                  <a:pt x="1133" y="651"/>
                  <a:pt x="1071" y="576"/>
                </a:cubicBezTo>
                <a:cubicBezTo>
                  <a:pt x="1009" y="501"/>
                  <a:pt x="1023" y="545"/>
                  <a:pt x="1017" y="450"/>
                </a:cubicBezTo>
                <a:cubicBezTo>
                  <a:pt x="1011" y="355"/>
                  <a:pt x="1023" y="276"/>
                  <a:pt x="1035" y="6"/>
                </a:cubicBezTo>
                <a:cubicBezTo>
                  <a:pt x="879" y="6"/>
                  <a:pt x="897" y="0"/>
                  <a:pt x="747" y="6"/>
                </a:cubicBezTo>
                <a:close/>
              </a:path>
            </a:pathLst>
          </a:custGeom>
          <a:solidFill>
            <a:schemeClr val="hlink"/>
          </a:solidFill>
          <a:ln w="9525">
            <a:noFill/>
            <a:round/>
            <a:headEnd/>
            <a:tailEnd/>
          </a:ln>
        </p:spPr>
        <p:txBody>
          <a:bodyPr/>
          <a:lstStyle/>
          <a:p>
            <a:endParaRPr lang="en-US"/>
          </a:p>
        </p:txBody>
      </p:sp>
      <p:sp>
        <p:nvSpPr>
          <p:cNvPr id="29" name="Freeform 22"/>
          <p:cNvSpPr>
            <a:spLocks/>
          </p:cNvSpPr>
          <p:nvPr/>
        </p:nvSpPr>
        <p:spPr bwMode="auto">
          <a:xfrm>
            <a:off x="7575550" y="3480965"/>
            <a:ext cx="225425" cy="215900"/>
          </a:xfrm>
          <a:custGeom>
            <a:avLst/>
            <a:gdLst>
              <a:gd name="T0" fmla="*/ 2147483647 w 142"/>
              <a:gd name="T1" fmla="*/ 0 h 136"/>
              <a:gd name="T2" fmla="*/ 0 w 142"/>
              <a:gd name="T3" fmla="*/ 2147483647 h 136"/>
              <a:gd name="T4" fmla="*/ 2147483647 w 142"/>
              <a:gd name="T5" fmla="*/ 2147483647 h 136"/>
              <a:gd name="T6" fmla="*/ 2147483647 w 142"/>
              <a:gd name="T7" fmla="*/ 2147483647 h 136"/>
              <a:gd name="T8" fmla="*/ 2147483647 w 142"/>
              <a:gd name="T9" fmla="*/ 0 h 136"/>
              <a:gd name="T10" fmla="*/ 0 60000 65536"/>
              <a:gd name="T11" fmla="*/ 0 60000 65536"/>
              <a:gd name="T12" fmla="*/ 0 60000 65536"/>
              <a:gd name="T13" fmla="*/ 0 60000 65536"/>
              <a:gd name="T14" fmla="*/ 0 60000 65536"/>
              <a:gd name="T15" fmla="*/ 0 w 142"/>
              <a:gd name="T16" fmla="*/ 0 h 136"/>
              <a:gd name="T17" fmla="*/ 142 w 142"/>
              <a:gd name="T18" fmla="*/ 136 h 136"/>
            </a:gdLst>
            <a:ahLst/>
            <a:cxnLst>
              <a:cxn ang="T10">
                <a:pos x="T0" y="T1"/>
              </a:cxn>
              <a:cxn ang="T11">
                <a:pos x="T2" y="T3"/>
              </a:cxn>
              <a:cxn ang="T12">
                <a:pos x="T4" y="T5"/>
              </a:cxn>
              <a:cxn ang="T13">
                <a:pos x="T6" y="T7"/>
              </a:cxn>
              <a:cxn ang="T14">
                <a:pos x="T8" y="T9"/>
              </a:cxn>
            </a:cxnLst>
            <a:rect l="T15" t="T16" r="T17" b="T18"/>
            <a:pathLst>
              <a:path w="142" h="136">
                <a:moveTo>
                  <a:pt x="132" y="0"/>
                </a:moveTo>
                <a:cubicBezTo>
                  <a:pt x="114" y="10"/>
                  <a:pt x="9" y="119"/>
                  <a:pt x="0" y="136"/>
                </a:cubicBezTo>
                <a:cubicBezTo>
                  <a:pt x="76" y="120"/>
                  <a:pt x="55" y="116"/>
                  <a:pt x="78" y="102"/>
                </a:cubicBezTo>
                <a:cubicBezTo>
                  <a:pt x="102" y="86"/>
                  <a:pt x="100" y="82"/>
                  <a:pt x="116" y="58"/>
                </a:cubicBezTo>
                <a:cubicBezTo>
                  <a:pt x="132" y="34"/>
                  <a:pt x="142" y="32"/>
                  <a:pt x="132" y="0"/>
                </a:cubicBezTo>
                <a:close/>
              </a:path>
            </a:pathLst>
          </a:custGeom>
          <a:solidFill>
            <a:schemeClr val="accent2"/>
          </a:solidFill>
          <a:ln w="9525">
            <a:noFill/>
            <a:round/>
            <a:headEnd/>
            <a:tailEnd/>
          </a:ln>
        </p:spPr>
        <p:txBody>
          <a:bodyPr/>
          <a:lstStyle/>
          <a:p>
            <a:endParaRPr lang="en-US"/>
          </a:p>
        </p:txBody>
      </p:sp>
      <p:sp>
        <p:nvSpPr>
          <p:cNvPr id="30" name="Freeform 23"/>
          <p:cNvSpPr>
            <a:spLocks/>
          </p:cNvSpPr>
          <p:nvPr/>
        </p:nvSpPr>
        <p:spPr bwMode="auto">
          <a:xfrm>
            <a:off x="7683500" y="3579390"/>
            <a:ext cx="171450" cy="193675"/>
          </a:xfrm>
          <a:custGeom>
            <a:avLst/>
            <a:gdLst>
              <a:gd name="T0" fmla="*/ 2147483647 w 108"/>
              <a:gd name="T1" fmla="*/ 2147483647 h 122"/>
              <a:gd name="T2" fmla="*/ 2147483647 w 108"/>
              <a:gd name="T3" fmla="*/ 2147483647 h 122"/>
              <a:gd name="T4" fmla="*/ 2147483647 w 108"/>
              <a:gd name="T5" fmla="*/ 2147483647 h 122"/>
              <a:gd name="T6" fmla="*/ 2147483647 w 108"/>
              <a:gd name="T7" fmla="*/ 2147483647 h 122"/>
              <a:gd name="T8" fmla="*/ 2147483647 w 108"/>
              <a:gd name="T9" fmla="*/ 2147483647 h 122"/>
              <a:gd name="T10" fmla="*/ 0 60000 65536"/>
              <a:gd name="T11" fmla="*/ 0 60000 65536"/>
              <a:gd name="T12" fmla="*/ 0 60000 65536"/>
              <a:gd name="T13" fmla="*/ 0 60000 65536"/>
              <a:gd name="T14" fmla="*/ 0 60000 65536"/>
              <a:gd name="T15" fmla="*/ 0 w 108"/>
              <a:gd name="T16" fmla="*/ 0 h 122"/>
              <a:gd name="T17" fmla="*/ 108 w 108"/>
              <a:gd name="T18" fmla="*/ 122 h 122"/>
            </a:gdLst>
            <a:ahLst/>
            <a:cxnLst>
              <a:cxn ang="T10">
                <a:pos x="T0" y="T1"/>
              </a:cxn>
              <a:cxn ang="T11">
                <a:pos x="T2" y="T3"/>
              </a:cxn>
              <a:cxn ang="T12">
                <a:pos x="T4" y="T5"/>
              </a:cxn>
              <a:cxn ang="T13">
                <a:pos x="T6" y="T7"/>
              </a:cxn>
              <a:cxn ang="T14">
                <a:pos x="T8" y="T9"/>
              </a:cxn>
            </a:cxnLst>
            <a:rect l="T15" t="T16" r="T17" b="T18"/>
            <a:pathLst>
              <a:path w="108" h="122">
                <a:moveTo>
                  <a:pt x="10" y="122"/>
                </a:moveTo>
                <a:cubicBezTo>
                  <a:pt x="28" y="112"/>
                  <a:pt x="99" y="23"/>
                  <a:pt x="108" y="6"/>
                </a:cubicBezTo>
                <a:cubicBezTo>
                  <a:pt x="32" y="22"/>
                  <a:pt x="93" y="0"/>
                  <a:pt x="70" y="14"/>
                </a:cubicBezTo>
                <a:cubicBezTo>
                  <a:pt x="46" y="30"/>
                  <a:pt x="50" y="26"/>
                  <a:pt x="34" y="50"/>
                </a:cubicBezTo>
                <a:cubicBezTo>
                  <a:pt x="18" y="74"/>
                  <a:pt x="0" y="90"/>
                  <a:pt x="10" y="122"/>
                </a:cubicBezTo>
                <a:close/>
              </a:path>
            </a:pathLst>
          </a:custGeom>
          <a:solidFill>
            <a:schemeClr val="accent2"/>
          </a:solidFill>
          <a:ln w="9525">
            <a:noFill/>
            <a:round/>
            <a:headEnd/>
            <a:tailEnd/>
          </a:ln>
        </p:spPr>
        <p:txBody>
          <a:bodyPr/>
          <a:lstStyle/>
          <a:p>
            <a:endParaRPr lang="en-US">
              <a:solidFill>
                <a:srgbClr val="000000"/>
              </a:solidFill>
            </a:endParaRPr>
          </a:p>
        </p:txBody>
      </p:sp>
      <p:sp>
        <p:nvSpPr>
          <p:cNvPr id="31" name="Freeform 24"/>
          <p:cNvSpPr>
            <a:spLocks/>
          </p:cNvSpPr>
          <p:nvPr/>
        </p:nvSpPr>
        <p:spPr bwMode="auto">
          <a:xfrm>
            <a:off x="7943850" y="3461915"/>
            <a:ext cx="231775" cy="244475"/>
          </a:xfrm>
          <a:custGeom>
            <a:avLst/>
            <a:gdLst>
              <a:gd name="T0" fmla="*/ 2147483647 w 146"/>
              <a:gd name="T1" fmla="*/ 0 h 154"/>
              <a:gd name="T2" fmla="*/ 2147483647 w 146"/>
              <a:gd name="T3" fmla="*/ 2147483647 h 154"/>
              <a:gd name="T4" fmla="*/ 2147483647 w 146"/>
              <a:gd name="T5" fmla="*/ 2147483647 h 154"/>
              <a:gd name="T6" fmla="*/ 2147483647 w 146"/>
              <a:gd name="T7" fmla="*/ 2147483647 h 154"/>
              <a:gd name="T8" fmla="*/ 2147483647 w 146"/>
              <a:gd name="T9" fmla="*/ 0 h 154"/>
              <a:gd name="T10" fmla="*/ 0 60000 65536"/>
              <a:gd name="T11" fmla="*/ 0 60000 65536"/>
              <a:gd name="T12" fmla="*/ 0 60000 65536"/>
              <a:gd name="T13" fmla="*/ 0 60000 65536"/>
              <a:gd name="T14" fmla="*/ 0 60000 65536"/>
              <a:gd name="T15" fmla="*/ 0 w 146"/>
              <a:gd name="T16" fmla="*/ 0 h 154"/>
              <a:gd name="T17" fmla="*/ 146 w 146"/>
              <a:gd name="T18" fmla="*/ 154 h 154"/>
            </a:gdLst>
            <a:ahLst/>
            <a:cxnLst>
              <a:cxn ang="T10">
                <a:pos x="T0" y="T1"/>
              </a:cxn>
              <a:cxn ang="T11">
                <a:pos x="T2" y="T3"/>
              </a:cxn>
              <a:cxn ang="T12">
                <a:pos x="T4" y="T5"/>
              </a:cxn>
              <a:cxn ang="T13">
                <a:pos x="T6" y="T7"/>
              </a:cxn>
              <a:cxn ang="T14">
                <a:pos x="T8" y="T9"/>
              </a:cxn>
            </a:cxnLst>
            <a:rect l="T15" t="T16" r="T17" b="T18"/>
            <a:pathLst>
              <a:path w="146" h="154">
                <a:moveTo>
                  <a:pt x="10" y="0"/>
                </a:moveTo>
                <a:cubicBezTo>
                  <a:pt x="28" y="10"/>
                  <a:pt x="137" y="137"/>
                  <a:pt x="146" y="154"/>
                </a:cubicBezTo>
                <a:cubicBezTo>
                  <a:pt x="70" y="138"/>
                  <a:pt x="119" y="146"/>
                  <a:pt x="96" y="132"/>
                </a:cubicBezTo>
                <a:cubicBezTo>
                  <a:pt x="72" y="116"/>
                  <a:pt x="46" y="76"/>
                  <a:pt x="30" y="52"/>
                </a:cubicBezTo>
                <a:cubicBezTo>
                  <a:pt x="14" y="28"/>
                  <a:pt x="0" y="32"/>
                  <a:pt x="10" y="0"/>
                </a:cubicBezTo>
                <a:close/>
              </a:path>
            </a:pathLst>
          </a:custGeom>
          <a:solidFill>
            <a:schemeClr val="accent2"/>
          </a:solidFill>
          <a:ln w="9525">
            <a:noFill/>
            <a:round/>
            <a:headEnd/>
            <a:tailEnd/>
          </a:ln>
        </p:spPr>
        <p:txBody>
          <a:bodyPr/>
          <a:lstStyle/>
          <a:p>
            <a:endParaRPr lang="en-US"/>
          </a:p>
        </p:txBody>
      </p:sp>
      <p:sp>
        <p:nvSpPr>
          <p:cNvPr id="32" name="Freeform 25"/>
          <p:cNvSpPr>
            <a:spLocks/>
          </p:cNvSpPr>
          <p:nvPr/>
        </p:nvSpPr>
        <p:spPr bwMode="auto">
          <a:xfrm>
            <a:off x="7896225" y="3573040"/>
            <a:ext cx="177800" cy="193675"/>
          </a:xfrm>
          <a:custGeom>
            <a:avLst/>
            <a:gdLst>
              <a:gd name="T0" fmla="*/ 2147483647 w 112"/>
              <a:gd name="T1" fmla="*/ 2147483647 h 122"/>
              <a:gd name="T2" fmla="*/ 0 w 112"/>
              <a:gd name="T3" fmla="*/ 2147483647 h 122"/>
              <a:gd name="T4" fmla="*/ 2147483647 w 112"/>
              <a:gd name="T5" fmla="*/ 2147483647 h 122"/>
              <a:gd name="T6" fmla="*/ 2147483647 w 112"/>
              <a:gd name="T7" fmla="*/ 2147483647 h 122"/>
              <a:gd name="T8" fmla="*/ 2147483647 w 112"/>
              <a:gd name="T9" fmla="*/ 2147483647 h 122"/>
              <a:gd name="T10" fmla="*/ 0 60000 65536"/>
              <a:gd name="T11" fmla="*/ 0 60000 65536"/>
              <a:gd name="T12" fmla="*/ 0 60000 65536"/>
              <a:gd name="T13" fmla="*/ 0 60000 65536"/>
              <a:gd name="T14" fmla="*/ 0 60000 65536"/>
              <a:gd name="T15" fmla="*/ 0 w 112"/>
              <a:gd name="T16" fmla="*/ 0 h 122"/>
              <a:gd name="T17" fmla="*/ 112 w 112"/>
              <a:gd name="T18" fmla="*/ 122 h 122"/>
            </a:gdLst>
            <a:ahLst/>
            <a:cxnLst>
              <a:cxn ang="T10">
                <a:pos x="T0" y="T1"/>
              </a:cxn>
              <a:cxn ang="T11">
                <a:pos x="T2" y="T3"/>
              </a:cxn>
              <a:cxn ang="T12">
                <a:pos x="T4" y="T5"/>
              </a:cxn>
              <a:cxn ang="T13">
                <a:pos x="T6" y="T7"/>
              </a:cxn>
              <a:cxn ang="T14">
                <a:pos x="T8" y="T9"/>
              </a:cxn>
            </a:cxnLst>
            <a:rect l="T15" t="T16" r="T17" b="T18"/>
            <a:pathLst>
              <a:path w="112" h="122">
                <a:moveTo>
                  <a:pt x="102" y="122"/>
                </a:moveTo>
                <a:cubicBezTo>
                  <a:pt x="84" y="112"/>
                  <a:pt x="9" y="25"/>
                  <a:pt x="0" y="8"/>
                </a:cubicBezTo>
                <a:cubicBezTo>
                  <a:pt x="76" y="24"/>
                  <a:pt x="19" y="0"/>
                  <a:pt x="42" y="14"/>
                </a:cubicBezTo>
                <a:cubicBezTo>
                  <a:pt x="66" y="30"/>
                  <a:pt x="62" y="26"/>
                  <a:pt x="78" y="50"/>
                </a:cubicBezTo>
                <a:cubicBezTo>
                  <a:pt x="94" y="74"/>
                  <a:pt x="112" y="90"/>
                  <a:pt x="102" y="122"/>
                </a:cubicBezTo>
                <a:close/>
              </a:path>
            </a:pathLst>
          </a:custGeom>
          <a:solidFill>
            <a:schemeClr val="accent2"/>
          </a:solidFill>
          <a:ln w="9525">
            <a:noFill/>
            <a:round/>
            <a:headEnd/>
            <a:tailEnd/>
          </a:ln>
        </p:spPr>
        <p:txBody>
          <a:bodyPr/>
          <a:lstStyle/>
          <a:p>
            <a:endParaRPr lang="en-US">
              <a:solidFill>
                <a:srgbClr val="000000"/>
              </a:solidFill>
            </a:endParaRPr>
          </a:p>
        </p:txBody>
      </p:sp>
      <p:sp>
        <p:nvSpPr>
          <p:cNvPr id="33" name="AutoShape 26"/>
          <p:cNvSpPr>
            <a:spLocks noChangeArrowheads="1"/>
          </p:cNvSpPr>
          <p:nvPr/>
        </p:nvSpPr>
        <p:spPr bwMode="auto">
          <a:xfrm rot="2597411">
            <a:off x="7839075" y="3646065"/>
            <a:ext cx="152400" cy="152400"/>
          </a:xfrm>
          <a:prstGeom prst="triangle">
            <a:avLst>
              <a:gd name="adj" fmla="val 50000"/>
            </a:avLst>
          </a:prstGeom>
          <a:solidFill>
            <a:srgbClr val="FF0000"/>
          </a:solidFill>
          <a:ln w="9525">
            <a:noFill/>
            <a:miter lim="800000"/>
            <a:headEnd/>
            <a:tailEnd/>
          </a:ln>
        </p:spPr>
        <p:txBody>
          <a:bodyPr wrap="none" anchor="ctr"/>
          <a:lstStyle/>
          <a:p>
            <a:endParaRPr lang="en-US">
              <a:solidFill>
                <a:srgbClr val="000000"/>
              </a:solidFill>
            </a:endParaRPr>
          </a:p>
        </p:txBody>
      </p:sp>
      <p:sp>
        <p:nvSpPr>
          <p:cNvPr id="34" name="AutoShape 27"/>
          <p:cNvSpPr>
            <a:spLocks noChangeArrowheads="1"/>
          </p:cNvSpPr>
          <p:nvPr/>
        </p:nvSpPr>
        <p:spPr bwMode="auto">
          <a:xfrm rot="13397411">
            <a:off x="8048625" y="3446040"/>
            <a:ext cx="152400" cy="152400"/>
          </a:xfrm>
          <a:prstGeom prst="triangle">
            <a:avLst>
              <a:gd name="adj" fmla="val 50000"/>
            </a:avLst>
          </a:prstGeom>
          <a:solidFill>
            <a:srgbClr val="FF0000"/>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xmlns="" val="18116771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30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30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3000"/>
                                        <p:tgtEl>
                                          <p:spTgt spid="1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3000"/>
                                        <p:tgtEl>
                                          <p:spTgt spid="1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3000"/>
                                        <p:tgtEl>
                                          <p:spTgt spid="20"/>
                                        </p:tgtEl>
                                      </p:cBhvr>
                                    </p:animEffect>
                                  </p:childTnLst>
                                </p:cTn>
                              </p:par>
                            </p:childTnLst>
                          </p:cTn>
                        </p:par>
                        <p:par>
                          <p:cTn id="20" fill="hold">
                            <p:stCondLst>
                              <p:cond delay="5000"/>
                            </p:stCondLst>
                            <p:childTnLst>
                              <p:par>
                                <p:cTn id="21" presetID="9" presetClass="entr" presetSubtype="0" fill="hold" grpId="0" nodeType="afterEffect">
                                  <p:stCondLst>
                                    <p:cond delay="200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3000"/>
                                        <p:tgtEl>
                                          <p:spTgt spid="2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3000"/>
                                        <p:tgtEl>
                                          <p:spTgt spid="22"/>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3000"/>
                                        <p:tgtEl>
                                          <p:spTgt spid="24"/>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dissolve">
                                      <p:cBhvr>
                                        <p:cTn id="32" dur="3000"/>
                                        <p:tgtEl>
                                          <p:spTgt spid="25"/>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dissolve">
                                      <p:cBhvr>
                                        <p:cTn id="35" dur="3000"/>
                                        <p:tgtEl>
                                          <p:spTgt spid="26"/>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ssolve">
                                      <p:cBhvr>
                                        <p:cTn id="38" dur="3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0" grpId="0" animBg="1"/>
      <p:bldP spid="21" grpId="0" animBg="1"/>
      <p:bldP spid="22" grpId="0" animBg="1"/>
      <p:bldP spid="24" grpId="0" animBg="1"/>
      <p:bldP spid="25" grpId="0" animBg="1"/>
      <p:bldP spid="26"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4165023" y="1628833"/>
            <a:ext cx="4321175"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kumimoji="1" sz="3200">
                <a:solidFill>
                  <a:srgbClr val="FF9933"/>
                </a:solidFill>
                <a:latin typeface="Times New Roman" charset="0"/>
                <a:ea typeface="ＭＳ Ｐゴシック" charset="0"/>
              </a:defRPr>
            </a:lvl1pPr>
            <a:lvl2pPr marL="742950" indent="-285750">
              <a:defRPr kumimoji="1" sz="3200">
                <a:solidFill>
                  <a:srgbClr val="FF9933"/>
                </a:solidFill>
                <a:latin typeface="Times New Roman" charset="0"/>
                <a:ea typeface="ＭＳ Ｐゴシック" charset="0"/>
              </a:defRPr>
            </a:lvl2pPr>
            <a:lvl3pPr marL="1143000" indent="-228600">
              <a:defRPr kumimoji="1" sz="3200">
                <a:solidFill>
                  <a:srgbClr val="FF9933"/>
                </a:solidFill>
                <a:latin typeface="Times New Roman" charset="0"/>
                <a:ea typeface="ＭＳ Ｐゴシック" charset="0"/>
              </a:defRPr>
            </a:lvl3pPr>
            <a:lvl4pPr marL="1600200" indent="-228600">
              <a:defRPr kumimoji="1" sz="3200">
                <a:solidFill>
                  <a:srgbClr val="FF9933"/>
                </a:solidFill>
                <a:latin typeface="Times New Roman" charset="0"/>
                <a:ea typeface="ＭＳ Ｐゴシック" charset="0"/>
              </a:defRPr>
            </a:lvl4pPr>
            <a:lvl5pPr marL="2057400" indent="-228600">
              <a:defRPr kumimoji="1" sz="3200">
                <a:solidFill>
                  <a:srgbClr val="FF9933"/>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9pPr>
          </a:lstStyle>
          <a:p>
            <a:pPr algn="ctr" eaLnBrk="1" hangingPunct="1">
              <a:lnSpc>
                <a:spcPct val="100000"/>
              </a:lnSpc>
              <a:spcBef>
                <a:spcPct val="50000"/>
              </a:spcBef>
              <a:buClrTx/>
              <a:buFontTx/>
              <a:buNone/>
              <a:defRPr/>
            </a:pPr>
            <a:r>
              <a:rPr lang="en-GB" sz="4400" b="1" dirty="0">
                <a:solidFill>
                  <a:schemeClr val="tx1"/>
                </a:solidFill>
                <a:latin typeface="+mj-lt"/>
                <a:ea typeface="+mj-ea"/>
                <a:cs typeface="+mj-cs"/>
              </a:rPr>
              <a:t>Restriction</a:t>
            </a:r>
          </a:p>
        </p:txBody>
      </p:sp>
      <p:sp>
        <p:nvSpPr>
          <p:cNvPr id="19477" name="Text Box 21"/>
          <p:cNvSpPr txBox="1">
            <a:spLocks noChangeArrowheads="1"/>
          </p:cNvSpPr>
          <p:nvPr/>
        </p:nvSpPr>
        <p:spPr bwMode="auto">
          <a:xfrm>
            <a:off x="3810000" y="5996136"/>
            <a:ext cx="3429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kumimoji="1" sz="3200">
                <a:solidFill>
                  <a:srgbClr val="FF9933"/>
                </a:solidFill>
                <a:latin typeface="Times New Roman" charset="0"/>
                <a:ea typeface="ＭＳ Ｐゴシック" charset="0"/>
              </a:defRPr>
            </a:lvl1pPr>
            <a:lvl2pPr marL="742950" indent="-285750">
              <a:defRPr kumimoji="1" sz="3200">
                <a:solidFill>
                  <a:srgbClr val="FF9933"/>
                </a:solidFill>
                <a:latin typeface="Times New Roman" charset="0"/>
                <a:ea typeface="ＭＳ Ｐゴシック" charset="0"/>
              </a:defRPr>
            </a:lvl2pPr>
            <a:lvl3pPr marL="1143000" indent="-228600">
              <a:defRPr kumimoji="1" sz="3200">
                <a:solidFill>
                  <a:srgbClr val="FF9933"/>
                </a:solidFill>
                <a:latin typeface="Times New Roman" charset="0"/>
                <a:ea typeface="ＭＳ Ｐゴシック" charset="0"/>
              </a:defRPr>
            </a:lvl3pPr>
            <a:lvl4pPr marL="1600200" indent="-228600">
              <a:defRPr kumimoji="1" sz="3200">
                <a:solidFill>
                  <a:srgbClr val="FF9933"/>
                </a:solidFill>
                <a:latin typeface="Times New Roman" charset="0"/>
                <a:ea typeface="ＭＳ Ｐゴシック" charset="0"/>
              </a:defRPr>
            </a:lvl4pPr>
            <a:lvl5pPr marL="2057400" indent="-228600">
              <a:defRPr kumimoji="1" sz="3200">
                <a:solidFill>
                  <a:srgbClr val="FF9933"/>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9pPr>
          </a:lstStyle>
          <a:p>
            <a:pPr eaLnBrk="1" hangingPunct="1">
              <a:lnSpc>
                <a:spcPct val="100000"/>
              </a:lnSpc>
              <a:spcBef>
                <a:spcPct val="50000"/>
              </a:spcBef>
              <a:buClrTx/>
              <a:buFontTx/>
              <a:buNone/>
              <a:defRPr/>
            </a:pPr>
            <a:endParaRPr kumimoji="0" lang="es-ES" sz="2400">
              <a:solidFill>
                <a:schemeClr val="tx1"/>
              </a:solidFill>
              <a:latin typeface="Tahoma" charset="0"/>
            </a:endParaRPr>
          </a:p>
        </p:txBody>
      </p:sp>
      <p:graphicFrame>
        <p:nvGraphicFramePr>
          <p:cNvPr id="78870" name="Object 23"/>
          <p:cNvGraphicFramePr>
            <a:graphicFrameLocks noChangeAspect="1"/>
          </p:cNvGraphicFramePr>
          <p:nvPr>
            <p:extLst>
              <p:ext uri="{D42A27DB-BD31-4B8C-83A1-F6EECF244321}">
                <p14:modId xmlns:p14="http://schemas.microsoft.com/office/powerpoint/2010/main" xmlns="" val="2054116912"/>
              </p:ext>
            </p:extLst>
          </p:nvPr>
        </p:nvGraphicFramePr>
        <p:xfrm>
          <a:off x="8341" y="22359"/>
          <a:ext cx="4059603" cy="2913611"/>
        </p:xfrm>
        <a:graphic>
          <a:graphicData uri="http://schemas.openxmlformats.org/presentationml/2006/ole">
            <p:oleObj spid="_x0000_s1136" name="Imagen de mapa de bits" r:id="rId3" imgW="4629796" imgH="3362794" progId="PBrush">
              <p:embed/>
            </p:oleObj>
          </a:graphicData>
        </a:graphic>
      </p:graphicFrame>
      <p:sp>
        <p:nvSpPr>
          <p:cNvPr id="9" name="Freeform 2"/>
          <p:cNvSpPr>
            <a:spLocks/>
          </p:cNvSpPr>
          <p:nvPr/>
        </p:nvSpPr>
        <p:spPr bwMode="auto">
          <a:xfrm>
            <a:off x="1607865" y="3729979"/>
            <a:ext cx="1301750" cy="2114550"/>
          </a:xfrm>
          <a:custGeom>
            <a:avLst/>
            <a:gdLst>
              <a:gd name="T0" fmla="*/ 2147483647 w 1637"/>
              <a:gd name="T1" fmla="*/ 2147483647 h 1875"/>
              <a:gd name="T2" fmla="*/ 2147483647 w 1637"/>
              <a:gd name="T3" fmla="*/ 2147483647 h 1875"/>
              <a:gd name="T4" fmla="*/ 2147483647 w 1637"/>
              <a:gd name="T5" fmla="*/ 2147483647 h 1875"/>
              <a:gd name="T6" fmla="*/ 2147483647 w 1637"/>
              <a:gd name="T7" fmla="*/ 2147483647 h 1875"/>
              <a:gd name="T8" fmla="*/ 2147483647 w 1637"/>
              <a:gd name="T9" fmla="*/ 2147483647 h 1875"/>
              <a:gd name="T10" fmla="*/ 2147483647 w 1637"/>
              <a:gd name="T11" fmla="*/ 2147483647 h 1875"/>
              <a:gd name="T12" fmla="*/ 2147483647 w 1637"/>
              <a:gd name="T13" fmla="*/ 2147483647 h 1875"/>
              <a:gd name="T14" fmla="*/ 2147483647 w 1637"/>
              <a:gd name="T15" fmla="*/ 2147483647 h 1875"/>
              <a:gd name="T16" fmla="*/ 2147483647 w 1637"/>
              <a:gd name="T17" fmla="*/ 2147483647 h 1875"/>
              <a:gd name="T18" fmla="*/ 2147483647 w 1637"/>
              <a:gd name="T19" fmla="*/ 2147483647 h 1875"/>
              <a:gd name="T20" fmla="*/ 2147483647 w 1637"/>
              <a:gd name="T21" fmla="*/ 2147483647 h 1875"/>
              <a:gd name="T22" fmla="*/ 2147483647 w 1637"/>
              <a:gd name="T23" fmla="*/ 2147483647 h 1875"/>
              <a:gd name="T24" fmla="*/ 2147483647 w 1637"/>
              <a:gd name="T25" fmla="*/ 2147483647 h 1875"/>
              <a:gd name="T26" fmla="*/ 0 w 1637"/>
              <a:gd name="T27" fmla="*/ 2147483647 h 1875"/>
              <a:gd name="T28" fmla="*/ 2147483647 w 1637"/>
              <a:gd name="T29" fmla="*/ 2147483647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10" name="Freeform 3"/>
          <p:cNvSpPr>
            <a:spLocks/>
          </p:cNvSpPr>
          <p:nvPr/>
        </p:nvSpPr>
        <p:spPr bwMode="auto">
          <a:xfrm>
            <a:off x="1596753" y="3644254"/>
            <a:ext cx="1587" cy="2439988"/>
          </a:xfrm>
          <a:custGeom>
            <a:avLst/>
            <a:gdLst>
              <a:gd name="T0" fmla="*/ 2147483647 w 1"/>
              <a:gd name="T1" fmla="*/ 0 h 1537"/>
              <a:gd name="T2" fmla="*/ 0 w 1"/>
              <a:gd name="T3" fmla="*/ 214748364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12" name="Freeform 5"/>
          <p:cNvSpPr>
            <a:spLocks/>
          </p:cNvSpPr>
          <p:nvPr/>
        </p:nvSpPr>
        <p:spPr bwMode="auto">
          <a:xfrm>
            <a:off x="2112690" y="4425304"/>
            <a:ext cx="809625" cy="1195388"/>
          </a:xfrm>
          <a:custGeom>
            <a:avLst/>
            <a:gdLst>
              <a:gd name="T0" fmla="*/ 2147483647 w 510"/>
              <a:gd name="T1" fmla="*/ 2147483647 h 753"/>
              <a:gd name="T2" fmla="*/ 2147483647 w 510"/>
              <a:gd name="T3" fmla="*/ 2147483647 h 753"/>
              <a:gd name="T4" fmla="*/ 2147483647 w 510"/>
              <a:gd name="T5" fmla="*/ 2147483647 h 753"/>
              <a:gd name="T6" fmla="*/ 2147483647 w 510"/>
              <a:gd name="T7" fmla="*/ 2147483647 h 753"/>
              <a:gd name="T8" fmla="*/ 2147483647 w 510"/>
              <a:gd name="T9" fmla="*/ 2147483647 h 753"/>
              <a:gd name="T10" fmla="*/ 2147483647 w 510"/>
              <a:gd name="T11" fmla="*/ 2147483647 h 753"/>
              <a:gd name="T12" fmla="*/ 2147483647 w 510"/>
              <a:gd name="T13" fmla="*/ 2147483647 h 753"/>
              <a:gd name="T14" fmla="*/ 2147483647 w 510"/>
              <a:gd name="T15" fmla="*/ 2147483647 h 753"/>
              <a:gd name="T16" fmla="*/ 2147483647 w 510"/>
              <a:gd name="T17" fmla="*/ 2147483647 h 753"/>
              <a:gd name="T18" fmla="*/ 2147483647 w 510"/>
              <a:gd name="T19" fmla="*/ 2147483647 h 753"/>
              <a:gd name="T20" fmla="*/ 2147483647 w 510"/>
              <a:gd name="T21" fmla="*/ 2147483647 h 753"/>
              <a:gd name="T22" fmla="*/ 0 w 510"/>
              <a:gd name="T23" fmla="*/ 2147483647 h 753"/>
              <a:gd name="T24" fmla="*/ 2147483647 w 510"/>
              <a:gd name="T25" fmla="*/ 2147483647 h 7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0"/>
              <a:gd name="T40" fmla="*/ 0 h 753"/>
              <a:gd name="T41" fmla="*/ 510 w 510"/>
              <a:gd name="T42" fmla="*/ 753 h 7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0" h="753">
                <a:moveTo>
                  <a:pt x="36" y="268"/>
                </a:moveTo>
                <a:cubicBezTo>
                  <a:pt x="55" y="201"/>
                  <a:pt x="66" y="138"/>
                  <a:pt x="90" y="94"/>
                </a:cubicBezTo>
                <a:cubicBezTo>
                  <a:pt x="114" y="50"/>
                  <a:pt x="147" y="0"/>
                  <a:pt x="180" y="4"/>
                </a:cubicBezTo>
                <a:cubicBezTo>
                  <a:pt x="213" y="8"/>
                  <a:pt x="251" y="75"/>
                  <a:pt x="288" y="118"/>
                </a:cubicBezTo>
                <a:cubicBezTo>
                  <a:pt x="325" y="161"/>
                  <a:pt x="370" y="217"/>
                  <a:pt x="402" y="262"/>
                </a:cubicBezTo>
                <a:cubicBezTo>
                  <a:pt x="434" y="307"/>
                  <a:pt x="463" y="353"/>
                  <a:pt x="480" y="388"/>
                </a:cubicBezTo>
                <a:cubicBezTo>
                  <a:pt x="497" y="423"/>
                  <a:pt x="505" y="432"/>
                  <a:pt x="507" y="470"/>
                </a:cubicBezTo>
                <a:cubicBezTo>
                  <a:pt x="507" y="497"/>
                  <a:pt x="508" y="579"/>
                  <a:pt x="491" y="619"/>
                </a:cubicBezTo>
                <a:cubicBezTo>
                  <a:pt x="475" y="658"/>
                  <a:pt x="510" y="648"/>
                  <a:pt x="444" y="700"/>
                </a:cubicBezTo>
                <a:cubicBezTo>
                  <a:pt x="378" y="753"/>
                  <a:pt x="336" y="753"/>
                  <a:pt x="270" y="748"/>
                </a:cubicBezTo>
                <a:cubicBezTo>
                  <a:pt x="204" y="743"/>
                  <a:pt x="93" y="714"/>
                  <a:pt x="48" y="670"/>
                </a:cubicBezTo>
                <a:cubicBezTo>
                  <a:pt x="3" y="626"/>
                  <a:pt x="2" y="551"/>
                  <a:pt x="0" y="484"/>
                </a:cubicBezTo>
                <a:cubicBezTo>
                  <a:pt x="3" y="391"/>
                  <a:pt x="28" y="313"/>
                  <a:pt x="36" y="268"/>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13" name="Line 6"/>
          <p:cNvSpPr>
            <a:spLocks noChangeShapeType="1"/>
          </p:cNvSpPr>
          <p:nvPr/>
        </p:nvSpPr>
        <p:spPr bwMode="auto">
          <a:xfrm>
            <a:off x="1442765" y="5169842"/>
            <a:ext cx="1831975" cy="1587"/>
          </a:xfrm>
          <a:prstGeom prst="line">
            <a:avLst/>
          </a:prstGeom>
          <a:noFill/>
          <a:ln w="9525">
            <a:solidFill>
              <a:schemeClr val="tx1"/>
            </a:solidFill>
            <a:round/>
            <a:headEnd/>
            <a:tailEnd/>
          </a:ln>
        </p:spPr>
        <p:txBody>
          <a:bodyPr wrap="none" anchor="ctr"/>
          <a:lstStyle/>
          <a:p>
            <a:endParaRPr lang="pt-PT"/>
          </a:p>
        </p:txBody>
      </p:sp>
      <p:sp>
        <p:nvSpPr>
          <p:cNvPr id="14" name="AutoShape 7"/>
          <p:cNvSpPr>
            <a:spLocks noChangeArrowheads="1"/>
          </p:cNvSpPr>
          <p:nvPr/>
        </p:nvSpPr>
        <p:spPr bwMode="auto">
          <a:xfrm rot="16026866">
            <a:off x="1712640" y="4993629"/>
            <a:ext cx="304800" cy="38100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sp>
        <p:nvSpPr>
          <p:cNvPr id="15" name="Freeform 14"/>
          <p:cNvSpPr>
            <a:spLocks/>
          </p:cNvSpPr>
          <p:nvPr/>
        </p:nvSpPr>
        <p:spPr bwMode="auto">
          <a:xfrm>
            <a:off x="4694684" y="3745854"/>
            <a:ext cx="1301750" cy="2114550"/>
          </a:xfrm>
          <a:custGeom>
            <a:avLst/>
            <a:gdLst>
              <a:gd name="T0" fmla="*/ 2147483647 w 1637"/>
              <a:gd name="T1" fmla="*/ 2147483647 h 1875"/>
              <a:gd name="T2" fmla="*/ 2147483647 w 1637"/>
              <a:gd name="T3" fmla="*/ 2147483647 h 1875"/>
              <a:gd name="T4" fmla="*/ 2147483647 w 1637"/>
              <a:gd name="T5" fmla="*/ 2147483647 h 1875"/>
              <a:gd name="T6" fmla="*/ 2147483647 w 1637"/>
              <a:gd name="T7" fmla="*/ 2147483647 h 1875"/>
              <a:gd name="T8" fmla="*/ 2147483647 w 1637"/>
              <a:gd name="T9" fmla="*/ 2147483647 h 1875"/>
              <a:gd name="T10" fmla="*/ 2147483647 w 1637"/>
              <a:gd name="T11" fmla="*/ 2147483647 h 1875"/>
              <a:gd name="T12" fmla="*/ 2147483647 w 1637"/>
              <a:gd name="T13" fmla="*/ 2147483647 h 1875"/>
              <a:gd name="T14" fmla="*/ 2147483647 w 1637"/>
              <a:gd name="T15" fmla="*/ 2147483647 h 1875"/>
              <a:gd name="T16" fmla="*/ 2147483647 w 1637"/>
              <a:gd name="T17" fmla="*/ 2147483647 h 1875"/>
              <a:gd name="T18" fmla="*/ 2147483647 w 1637"/>
              <a:gd name="T19" fmla="*/ 2147483647 h 1875"/>
              <a:gd name="T20" fmla="*/ 2147483647 w 1637"/>
              <a:gd name="T21" fmla="*/ 2147483647 h 1875"/>
              <a:gd name="T22" fmla="*/ 2147483647 w 1637"/>
              <a:gd name="T23" fmla="*/ 2147483647 h 1875"/>
              <a:gd name="T24" fmla="*/ 2147483647 w 1637"/>
              <a:gd name="T25" fmla="*/ 2147483647 h 1875"/>
              <a:gd name="T26" fmla="*/ 0 w 1637"/>
              <a:gd name="T27" fmla="*/ 2147483647 h 1875"/>
              <a:gd name="T28" fmla="*/ 2147483647 w 1637"/>
              <a:gd name="T29" fmla="*/ 2147483647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16" name="Freeform 15"/>
          <p:cNvSpPr>
            <a:spLocks/>
          </p:cNvSpPr>
          <p:nvPr/>
        </p:nvSpPr>
        <p:spPr bwMode="auto">
          <a:xfrm>
            <a:off x="4693097" y="3650604"/>
            <a:ext cx="1587" cy="2439988"/>
          </a:xfrm>
          <a:custGeom>
            <a:avLst/>
            <a:gdLst>
              <a:gd name="T0" fmla="*/ 2147483647 w 1"/>
              <a:gd name="T1" fmla="*/ 0 h 1537"/>
              <a:gd name="T2" fmla="*/ 0 w 1"/>
              <a:gd name="T3" fmla="*/ 214748364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18" name="Freeform 17"/>
          <p:cNvSpPr>
            <a:spLocks/>
          </p:cNvSpPr>
          <p:nvPr/>
        </p:nvSpPr>
        <p:spPr bwMode="auto">
          <a:xfrm>
            <a:off x="5361434" y="4464992"/>
            <a:ext cx="704850" cy="1146175"/>
          </a:xfrm>
          <a:custGeom>
            <a:avLst/>
            <a:gdLst>
              <a:gd name="T0" fmla="*/ 2147483647 w 444"/>
              <a:gd name="T1" fmla="*/ 2147483647 h 722"/>
              <a:gd name="T2" fmla="*/ 2147483647 w 444"/>
              <a:gd name="T3" fmla="*/ 2147483647 h 722"/>
              <a:gd name="T4" fmla="*/ 2147483647 w 444"/>
              <a:gd name="T5" fmla="*/ 2147483647 h 722"/>
              <a:gd name="T6" fmla="*/ 2147483647 w 444"/>
              <a:gd name="T7" fmla="*/ 2147483647 h 722"/>
              <a:gd name="T8" fmla="*/ 2147483647 w 444"/>
              <a:gd name="T9" fmla="*/ 2147483647 h 722"/>
              <a:gd name="T10" fmla="*/ 2147483647 w 444"/>
              <a:gd name="T11" fmla="*/ 2147483647 h 722"/>
              <a:gd name="T12" fmla="*/ 2147483647 w 444"/>
              <a:gd name="T13" fmla="*/ 2147483647 h 722"/>
              <a:gd name="T14" fmla="*/ 2147483647 w 444"/>
              <a:gd name="T15" fmla="*/ 2147483647 h 722"/>
              <a:gd name="T16" fmla="*/ 2147483647 w 444"/>
              <a:gd name="T17" fmla="*/ 2147483647 h 722"/>
              <a:gd name="T18" fmla="*/ 0 w 444"/>
              <a:gd name="T19" fmla="*/ 2147483647 h 722"/>
              <a:gd name="T20" fmla="*/ 2147483647 w 444"/>
              <a:gd name="T21" fmla="*/ 2147483647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4"/>
              <a:gd name="T34" fmla="*/ 0 h 722"/>
              <a:gd name="T35" fmla="*/ 444 w 444"/>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4" h="722">
                <a:moveTo>
                  <a:pt x="48" y="213"/>
                </a:moveTo>
                <a:cubicBezTo>
                  <a:pt x="69" y="141"/>
                  <a:pt x="97" y="30"/>
                  <a:pt x="126" y="15"/>
                </a:cubicBezTo>
                <a:cubicBezTo>
                  <a:pt x="155" y="0"/>
                  <a:pt x="183" y="76"/>
                  <a:pt x="222" y="123"/>
                </a:cubicBezTo>
                <a:cubicBezTo>
                  <a:pt x="261" y="170"/>
                  <a:pt x="323" y="243"/>
                  <a:pt x="360" y="297"/>
                </a:cubicBezTo>
                <a:cubicBezTo>
                  <a:pt x="397" y="351"/>
                  <a:pt x="436" y="400"/>
                  <a:pt x="444" y="447"/>
                </a:cubicBezTo>
                <a:cubicBezTo>
                  <a:pt x="444" y="474"/>
                  <a:pt x="425" y="539"/>
                  <a:pt x="408" y="579"/>
                </a:cubicBezTo>
                <a:cubicBezTo>
                  <a:pt x="392" y="618"/>
                  <a:pt x="390" y="617"/>
                  <a:pt x="324" y="669"/>
                </a:cubicBezTo>
                <a:cubicBezTo>
                  <a:pt x="258" y="722"/>
                  <a:pt x="191" y="697"/>
                  <a:pt x="144" y="681"/>
                </a:cubicBezTo>
                <a:cubicBezTo>
                  <a:pt x="97" y="665"/>
                  <a:pt x="66" y="612"/>
                  <a:pt x="42" y="573"/>
                </a:cubicBezTo>
                <a:cubicBezTo>
                  <a:pt x="18" y="534"/>
                  <a:pt x="24" y="519"/>
                  <a:pt x="0" y="447"/>
                </a:cubicBezTo>
                <a:cubicBezTo>
                  <a:pt x="18" y="303"/>
                  <a:pt x="27" y="285"/>
                  <a:pt x="48" y="213"/>
                </a:cubicBezTo>
                <a:close/>
              </a:path>
            </a:pathLst>
          </a:custGeom>
          <a:solidFill>
            <a:schemeClr val="accent5">
              <a:lumMod val="20000"/>
              <a:lumOff val="80000"/>
            </a:schemeClr>
          </a:solidFill>
          <a:ln w="28575">
            <a:solidFill>
              <a:srgbClr val="000000"/>
            </a:solidFill>
            <a:round/>
            <a:headEnd/>
            <a:tailEnd/>
          </a:ln>
        </p:spPr>
        <p:txBody>
          <a:bodyPr wrap="none" anchor="ctr"/>
          <a:lstStyle/>
          <a:p>
            <a:endParaRPr lang="en-US"/>
          </a:p>
        </p:txBody>
      </p:sp>
      <p:sp>
        <p:nvSpPr>
          <p:cNvPr id="19" name="Line 18"/>
          <p:cNvSpPr>
            <a:spLocks noChangeShapeType="1"/>
          </p:cNvSpPr>
          <p:nvPr/>
        </p:nvSpPr>
        <p:spPr bwMode="auto">
          <a:xfrm>
            <a:off x="4539109" y="5176192"/>
            <a:ext cx="1831975" cy="1587"/>
          </a:xfrm>
          <a:prstGeom prst="line">
            <a:avLst/>
          </a:prstGeom>
          <a:noFill/>
          <a:ln w="9525">
            <a:solidFill>
              <a:schemeClr val="tx1"/>
            </a:solidFill>
            <a:round/>
            <a:headEnd/>
            <a:tailEnd/>
          </a:ln>
        </p:spPr>
        <p:txBody>
          <a:bodyPr wrap="none" anchor="ctr"/>
          <a:lstStyle/>
          <a:p>
            <a:endParaRPr lang="pt-PT"/>
          </a:p>
        </p:txBody>
      </p:sp>
      <p:sp>
        <p:nvSpPr>
          <p:cNvPr id="20" name="AutoShape 20"/>
          <p:cNvSpPr>
            <a:spLocks noChangeArrowheads="1"/>
          </p:cNvSpPr>
          <p:nvPr/>
        </p:nvSpPr>
        <p:spPr bwMode="auto">
          <a:xfrm rot="16083176" flipH="1">
            <a:off x="4961384" y="4993629"/>
            <a:ext cx="304800" cy="38100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sp>
        <p:nvSpPr>
          <p:cNvPr id="21" name="Freeform 21"/>
          <p:cNvSpPr>
            <a:spLocks/>
          </p:cNvSpPr>
          <p:nvPr/>
        </p:nvSpPr>
        <p:spPr bwMode="auto">
          <a:xfrm>
            <a:off x="6779940" y="3004838"/>
            <a:ext cx="1066800" cy="952500"/>
          </a:xfrm>
          <a:custGeom>
            <a:avLst/>
            <a:gdLst>
              <a:gd name="T0" fmla="*/ 2147483647 w 1815"/>
              <a:gd name="T1" fmla="*/ 2147483647 h 1560"/>
              <a:gd name="T2" fmla="*/ 2147483647 w 1815"/>
              <a:gd name="T3" fmla="*/ 2147483647 h 1560"/>
              <a:gd name="T4" fmla="*/ 2147483647 w 1815"/>
              <a:gd name="T5" fmla="*/ 2147483647 h 1560"/>
              <a:gd name="T6" fmla="*/ 2147483647 w 1815"/>
              <a:gd name="T7" fmla="*/ 2147483647 h 1560"/>
              <a:gd name="T8" fmla="*/ 2147483647 w 1815"/>
              <a:gd name="T9" fmla="*/ 2147483647 h 1560"/>
              <a:gd name="T10" fmla="*/ 2147483647 w 1815"/>
              <a:gd name="T11" fmla="*/ 2147483647 h 1560"/>
              <a:gd name="T12" fmla="*/ 2147483647 w 1815"/>
              <a:gd name="T13" fmla="*/ 2147483647 h 1560"/>
              <a:gd name="T14" fmla="*/ 2147483647 w 1815"/>
              <a:gd name="T15" fmla="*/ 2147483647 h 1560"/>
              <a:gd name="T16" fmla="*/ 2147483647 w 1815"/>
              <a:gd name="T17" fmla="*/ 2147483647 h 1560"/>
              <a:gd name="T18" fmla="*/ 2147483647 w 1815"/>
              <a:gd name="T19" fmla="*/ 2147483647 h 1560"/>
              <a:gd name="T20" fmla="*/ 2147483647 w 1815"/>
              <a:gd name="T21" fmla="*/ 2147483647 h 1560"/>
              <a:gd name="T22" fmla="*/ 2147483647 w 1815"/>
              <a:gd name="T23" fmla="*/ 2147483647 h 1560"/>
              <a:gd name="T24" fmla="*/ 2147483647 w 1815"/>
              <a:gd name="T25" fmla="*/ 2147483647 h 1560"/>
              <a:gd name="T26" fmla="*/ 2147483647 w 1815"/>
              <a:gd name="T27" fmla="*/ 2147483647 h 1560"/>
              <a:gd name="T28" fmla="*/ 2147483647 w 1815"/>
              <a:gd name="T29" fmla="*/ 2147483647 h 1560"/>
              <a:gd name="T30" fmla="*/ 2147483647 w 1815"/>
              <a:gd name="T31" fmla="*/ 2147483647 h 1560"/>
              <a:gd name="T32" fmla="*/ 2147483647 w 1815"/>
              <a:gd name="T33" fmla="*/ 2147483647 h 1560"/>
              <a:gd name="T34" fmla="*/ 2147483647 w 1815"/>
              <a:gd name="T35" fmla="*/ 2147483647 h 1560"/>
              <a:gd name="T36" fmla="*/ 2147483647 w 1815"/>
              <a:gd name="T37" fmla="*/ 2147483647 h 1560"/>
              <a:gd name="T38" fmla="*/ 2147483647 w 1815"/>
              <a:gd name="T39" fmla="*/ 2147483647 h 1560"/>
              <a:gd name="T40" fmla="*/ 2147483647 w 1815"/>
              <a:gd name="T41" fmla="*/ 2147483647 h 1560"/>
              <a:gd name="T42" fmla="*/ 2147483647 w 1815"/>
              <a:gd name="T43" fmla="*/ 2147483647 h 1560"/>
              <a:gd name="T44" fmla="*/ 2147483647 w 1815"/>
              <a:gd name="T45" fmla="*/ 2147483647 h 1560"/>
              <a:gd name="T46" fmla="*/ 2147483647 w 1815"/>
              <a:gd name="T47" fmla="*/ 2147483647 h 1560"/>
              <a:gd name="T48" fmla="*/ 2147483647 w 1815"/>
              <a:gd name="T49" fmla="*/ 2147483647 h 1560"/>
              <a:gd name="T50" fmla="*/ 2147483647 w 1815"/>
              <a:gd name="T51" fmla="*/ 2147483647 h 1560"/>
              <a:gd name="T52" fmla="*/ 2147483647 w 1815"/>
              <a:gd name="T53" fmla="*/ 2147483647 h 1560"/>
              <a:gd name="T54" fmla="*/ 2147483647 w 1815"/>
              <a:gd name="T55" fmla="*/ 2147483647 h 1560"/>
              <a:gd name="T56" fmla="*/ 2147483647 w 1815"/>
              <a:gd name="T57" fmla="*/ 2147483647 h 1560"/>
              <a:gd name="T58" fmla="*/ 2147483647 w 1815"/>
              <a:gd name="T59" fmla="*/ 2147483647 h 1560"/>
              <a:gd name="T60" fmla="*/ 2147483647 w 1815"/>
              <a:gd name="T61" fmla="*/ 2147483647 h 1560"/>
              <a:gd name="T62" fmla="*/ 2147483647 w 1815"/>
              <a:gd name="T63" fmla="*/ 2147483647 h 1560"/>
              <a:gd name="T64" fmla="*/ 2147483647 w 1815"/>
              <a:gd name="T65" fmla="*/ 2147483647 h 1560"/>
              <a:gd name="T66" fmla="*/ 2147483647 w 1815"/>
              <a:gd name="T67" fmla="*/ 2147483647 h 15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15"/>
              <a:gd name="T103" fmla="*/ 0 h 1560"/>
              <a:gd name="T104" fmla="*/ 1815 w 1815"/>
              <a:gd name="T105" fmla="*/ 1560 h 15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15" h="1560">
                <a:moveTo>
                  <a:pt x="747" y="6"/>
                </a:moveTo>
                <a:cubicBezTo>
                  <a:pt x="747" y="192"/>
                  <a:pt x="732" y="394"/>
                  <a:pt x="729" y="480"/>
                </a:cubicBezTo>
                <a:cubicBezTo>
                  <a:pt x="726" y="566"/>
                  <a:pt x="742" y="495"/>
                  <a:pt x="729" y="522"/>
                </a:cubicBezTo>
                <a:cubicBezTo>
                  <a:pt x="716" y="549"/>
                  <a:pt x="704" y="584"/>
                  <a:pt x="651" y="642"/>
                </a:cubicBezTo>
                <a:cubicBezTo>
                  <a:pt x="598" y="700"/>
                  <a:pt x="467" y="824"/>
                  <a:pt x="411" y="870"/>
                </a:cubicBezTo>
                <a:cubicBezTo>
                  <a:pt x="355" y="916"/>
                  <a:pt x="339" y="910"/>
                  <a:pt x="315" y="918"/>
                </a:cubicBezTo>
                <a:cubicBezTo>
                  <a:pt x="291" y="926"/>
                  <a:pt x="293" y="915"/>
                  <a:pt x="267" y="918"/>
                </a:cubicBezTo>
                <a:cubicBezTo>
                  <a:pt x="241" y="921"/>
                  <a:pt x="196" y="914"/>
                  <a:pt x="159" y="936"/>
                </a:cubicBezTo>
                <a:cubicBezTo>
                  <a:pt x="122" y="958"/>
                  <a:pt x="71" y="1006"/>
                  <a:pt x="45" y="1050"/>
                </a:cubicBezTo>
                <a:cubicBezTo>
                  <a:pt x="19" y="1094"/>
                  <a:pt x="6" y="1149"/>
                  <a:pt x="3" y="1200"/>
                </a:cubicBezTo>
                <a:cubicBezTo>
                  <a:pt x="0" y="1251"/>
                  <a:pt x="7" y="1309"/>
                  <a:pt x="27" y="1356"/>
                </a:cubicBezTo>
                <a:cubicBezTo>
                  <a:pt x="47" y="1403"/>
                  <a:pt x="75" y="1451"/>
                  <a:pt x="123" y="1482"/>
                </a:cubicBezTo>
                <a:cubicBezTo>
                  <a:pt x="171" y="1513"/>
                  <a:pt x="245" y="1542"/>
                  <a:pt x="315" y="1542"/>
                </a:cubicBezTo>
                <a:cubicBezTo>
                  <a:pt x="385" y="1542"/>
                  <a:pt x="492" y="1514"/>
                  <a:pt x="543" y="1482"/>
                </a:cubicBezTo>
                <a:cubicBezTo>
                  <a:pt x="594" y="1450"/>
                  <a:pt x="608" y="1396"/>
                  <a:pt x="621" y="1350"/>
                </a:cubicBezTo>
                <a:cubicBezTo>
                  <a:pt x="634" y="1304"/>
                  <a:pt x="624" y="1246"/>
                  <a:pt x="621" y="1206"/>
                </a:cubicBezTo>
                <a:cubicBezTo>
                  <a:pt x="618" y="1166"/>
                  <a:pt x="606" y="1140"/>
                  <a:pt x="603" y="1110"/>
                </a:cubicBezTo>
                <a:cubicBezTo>
                  <a:pt x="600" y="1080"/>
                  <a:pt x="558" y="1089"/>
                  <a:pt x="603" y="1026"/>
                </a:cubicBezTo>
                <a:cubicBezTo>
                  <a:pt x="648" y="963"/>
                  <a:pt x="780" y="738"/>
                  <a:pt x="873" y="732"/>
                </a:cubicBezTo>
                <a:cubicBezTo>
                  <a:pt x="966" y="726"/>
                  <a:pt x="1122" y="925"/>
                  <a:pt x="1161" y="990"/>
                </a:cubicBezTo>
                <a:cubicBezTo>
                  <a:pt x="1200" y="1055"/>
                  <a:pt x="1119" y="1078"/>
                  <a:pt x="1107" y="1122"/>
                </a:cubicBezTo>
                <a:cubicBezTo>
                  <a:pt x="1095" y="1166"/>
                  <a:pt x="1079" y="1199"/>
                  <a:pt x="1089" y="1254"/>
                </a:cubicBezTo>
                <a:cubicBezTo>
                  <a:pt x="1099" y="1309"/>
                  <a:pt x="1131" y="1408"/>
                  <a:pt x="1167" y="1452"/>
                </a:cubicBezTo>
                <a:cubicBezTo>
                  <a:pt x="1203" y="1496"/>
                  <a:pt x="1245" y="1504"/>
                  <a:pt x="1305" y="1518"/>
                </a:cubicBezTo>
                <a:cubicBezTo>
                  <a:pt x="1365" y="1532"/>
                  <a:pt x="1449" y="1560"/>
                  <a:pt x="1527" y="1536"/>
                </a:cubicBezTo>
                <a:cubicBezTo>
                  <a:pt x="1605" y="1512"/>
                  <a:pt x="1731" y="1444"/>
                  <a:pt x="1773" y="1374"/>
                </a:cubicBezTo>
                <a:cubicBezTo>
                  <a:pt x="1815" y="1304"/>
                  <a:pt x="1798" y="1182"/>
                  <a:pt x="1779" y="1116"/>
                </a:cubicBezTo>
                <a:cubicBezTo>
                  <a:pt x="1760" y="1050"/>
                  <a:pt x="1702" y="1009"/>
                  <a:pt x="1659" y="978"/>
                </a:cubicBezTo>
                <a:cubicBezTo>
                  <a:pt x="1616" y="947"/>
                  <a:pt x="1566" y="943"/>
                  <a:pt x="1521" y="930"/>
                </a:cubicBezTo>
                <a:cubicBezTo>
                  <a:pt x="1476" y="917"/>
                  <a:pt x="1464" y="959"/>
                  <a:pt x="1389" y="900"/>
                </a:cubicBezTo>
                <a:cubicBezTo>
                  <a:pt x="1314" y="841"/>
                  <a:pt x="1133" y="651"/>
                  <a:pt x="1071" y="576"/>
                </a:cubicBezTo>
                <a:cubicBezTo>
                  <a:pt x="1009" y="501"/>
                  <a:pt x="1023" y="545"/>
                  <a:pt x="1017" y="450"/>
                </a:cubicBezTo>
                <a:cubicBezTo>
                  <a:pt x="1011" y="355"/>
                  <a:pt x="1023" y="276"/>
                  <a:pt x="1035" y="6"/>
                </a:cubicBezTo>
                <a:cubicBezTo>
                  <a:pt x="879" y="6"/>
                  <a:pt x="897" y="0"/>
                  <a:pt x="747" y="6"/>
                </a:cubicBezTo>
                <a:close/>
              </a:path>
            </a:pathLst>
          </a:custGeom>
          <a:solidFill>
            <a:schemeClr val="hlink"/>
          </a:solidFill>
          <a:ln w="9525">
            <a:noFill/>
            <a:round/>
            <a:headEnd/>
            <a:tailEnd/>
          </a:ln>
        </p:spPr>
        <p:txBody>
          <a:bodyPr/>
          <a:lstStyle/>
          <a:p>
            <a:endParaRPr lang="en-US"/>
          </a:p>
        </p:txBody>
      </p:sp>
      <p:sp>
        <p:nvSpPr>
          <p:cNvPr id="22" name="Freeform 25"/>
          <p:cNvSpPr>
            <a:spLocks/>
          </p:cNvSpPr>
          <p:nvPr/>
        </p:nvSpPr>
        <p:spPr bwMode="auto">
          <a:xfrm>
            <a:off x="7416528" y="3693467"/>
            <a:ext cx="425450" cy="252412"/>
          </a:xfrm>
          <a:custGeom>
            <a:avLst/>
            <a:gdLst>
              <a:gd name="T0" fmla="*/ 2147483647 w 268"/>
              <a:gd name="T1" fmla="*/ 2147483647 h 159"/>
              <a:gd name="T2" fmla="*/ 2147483647 w 268"/>
              <a:gd name="T3" fmla="*/ 2147483647 h 159"/>
              <a:gd name="T4" fmla="*/ 2147483647 w 268"/>
              <a:gd name="T5" fmla="*/ 2147483647 h 159"/>
              <a:gd name="T6" fmla="*/ 2147483647 w 268"/>
              <a:gd name="T7" fmla="*/ 2147483647 h 159"/>
              <a:gd name="T8" fmla="*/ 2147483647 w 268"/>
              <a:gd name="T9" fmla="*/ 2147483647 h 159"/>
              <a:gd name="T10" fmla="*/ 2147483647 w 268"/>
              <a:gd name="T11" fmla="*/ 2147483647 h 159"/>
              <a:gd name="T12" fmla="*/ 2147483647 w 268"/>
              <a:gd name="T13" fmla="*/ 2147483647 h 159"/>
              <a:gd name="T14" fmla="*/ 2147483647 w 268"/>
              <a:gd name="T15" fmla="*/ 2147483647 h 159"/>
              <a:gd name="T16" fmla="*/ 2147483647 w 268"/>
              <a:gd name="T17" fmla="*/ 2147483647 h 159"/>
              <a:gd name="T18" fmla="*/ 2147483647 w 268"/>
              <a:gd name="T19" fmla="*/ 2147483647 h 159"/>
              <a:gd name="T20" fmla="*/ 2147483647 w 268"/>
              <a:gd name="T21" fmla="*/ 2147483647 h 159"/>
              <a:gd name="T22" fmla="*/ 2147483647 w 268"/>
              <a:gd name="T23" fmla="*/ 2147483647 h 159"/>
              <a:gd name="T24" fmla="*/ 2147483647 w 268"/>
              <a:gd name="T25" fmla="*/ 2147483647 h 159"/>
              <a:gd name="T26" fmla="*/ 2147483647 w 268"/>
              <a:gd name="T27" fmla="*/ 2147483647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8"/>
              <a:gd name="T43" fmla="*/ 0 h 159"/>
              <a:gd name="T44" fmla="*/ 268 w 268"/>
              <a:gd name="T45" fmla="*/ 159 h 1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8" h="159">
                <a:moveTo>
                  <a:pt x="67" y="149"/>
                </a:moveTo>
                <a:cubicBezTo>
                  <a:pt x="46" y="136"/>
                  <a:pt x="30" y="112"/>
                  <a:pt x="19" y="93"/>
                </a:cubicBezTo>
                <a:cubicBezTo>
                  <a:pt x="8" y="74"/>
                  <a:pt x="0" y="37"/>
                  <a:pt x="3" y="35"/>
                </a:cubicBezTo>
                <a:cubicBezTo>
                  <a:pt x="7" y="31"/>
                  <a:pt x="24" y="69"/>
                  <a:pt x="37" y="81"/>
                </a:cubicBezTo>
                <a:cubicBezTo>
                  <a:pt x="50" y="93"/>
                  <a:pt x="65" y="103"/>
                  <a:pt x="83" y="109"/>
                </a:cubicBezTo>
                <a:cubicBezTo>
                  <a:pt x="101" y="115"/>
                  <a:pt x="128" y="117"/>
                  <a:pt x="147" y="115"/>
                </a:cubicBezTo>
                <a:cubicBezTo>
                  <a:pt x="166" y="113"/>
                  <a:pt x="182" y="108"/>
                  <a:pt x="197" y="99"/>
                </a:cubicBezTo>
                <a:cubicBezTo>
                  <a:pt x="212" y="90"/>
                  <a:pt x="229" y="77"/>
                  <a:pt x="239" y="61"/>
                </a:cubicBezTo>
                <a:cubicBezTo>
                  <a:pt x="249" y="45"/>
                  <a:pt x="253" y="4"/>
                  <a:pt x="257" y="5"/>
                </a:cubicBezTo>
                <a:cubicBezTo>
                  <a:pt x="268" y="0"/>
                  <a:pt x="265" y="51"/>
                  <a:pt x="263" y="67"/>
                </a:cubicBezTo>
                <a:cubicBezTo>
                  <a:pt x="261" y="83"/>
                  <a:pt x="255" y="90"/>
                  <a:pt x="245" y="101"/>
                </a:cubicBezTo>
                <a:cubicBezTo>
                  <a:pt x="235" y="112"/>
                  <a:pt x="222" y="122"/>
                  <a:pt x="205" y="131"/>
                </a:cubicBezTo>
                <a:cubicBezTo>
                  <a:pt x="229" y="147"/>
                  <a:pt x="101" y="155"/>
                  <a:pt x="141" y="155"/>
                </a:cubicBezTo>
                <a:cubicBezTo>
                  <a:pt x="181" y="155"/>
                  <a:pt x="85" y="159"/>
                  <a:pt x="67" y="149"/>
                </a:cubicBezTo>
                <a:close/>
              </a:path>
            </a:pathLst>
          </a:custGeom>
          <a:solidFill>
            <a:schemeClr val="accent2"/>
          </a:solidFill>
          <a:ln w="9525">
            <a:noFill/>
            <a:round/>
            <a:headEnd/>
            <a:tailEnd/>
          </a:ln>
        </p:spPr>
        <p:txBody>
          <a:bodyPr/>
          <a:lstStyle/>
          <a:p>
            <a:endParaRPr lang="en-US"/>
          </a:p>
        </p:txBody>
      </p:sp>
      <p:sp>
        <p:nvSpPr>
          <p:cNvPr id="23" name="AutoShape 26"/>
          <p:cNvSpPr>
            <a:spLocks noChangeArrowheads="1"/>
          </p:cNvSpPr>
          <p:nvPr/>
        </p:nvSpPr>
        <p:spPr bwMode="auto">
          <a:xfrm rot="73011">
            <a:off x="7541940" y="3933179"/>
            <a:ext cx="247650" cy="180975"/>
          </a:xfrm>
          <a:prstGeom prst="triangle">
            <a:avLst>
              <a:gd name="adj" fmla="val 50000"/>
            </a:avLst>
          </a:prstGeom>
          <a:solidFill>
            <a:srgbClr val="FF0000"/>
          </a:solidFill>
          <a:ln w="9525">
            <a:noFill/>
            <a:miter lim="800000"/>
            <a:headEnd/>
            <a:tailEnd/>
          </a:ln>
        </p:spPr>
        <p:txBody>
          <a:bodyPr wrap="none" anchor="ctr"/>
          <a:lstStyle/>
          <a:p>
            <a:endParaRPr lang="en-US"/>
          </a:p>
        </p:txBody>
      </p:sp>
      <p:sp>
        <p:nvSpPr>
          <p:cNvPr id="24" name="Freeform 29"/>
          <p:cNvSpPr>
            <a:spLocks/>
          </p:cNvSpPr>
          <p:nvPr/>
        </p:nvSpPr>
        <p:spPr bwMode="auto">
          <a:xfrm>
            <a:off x="6756540" y="3721034"/>
            <a:ext cx="381000" cy="241300"/>
          </a:xfrm>
          <a:custGeom>
            <a:avLst/>
            <a:gdLst>
              <a:gd name="T0" fmla="*/ 2147483647 w 240"/>
              <a:gd name="T1" fmla="*/ 2147483647 h 152"/>
              <a:gd name="T2" fmla="*/ 2147483647 w 240"/>
              <a:gd name="T3" fmla="*/ 2147483647 h 152"/>
              <a:gd name="T4" fmla="*/ 2147483647 w 240"/>
              <a:gd name="T5" fmla="*/ 2147483647 h 152"/>
              <a:gd name="T6" fmla="*/ 2147483647 w 240"/>
              <a:gd name="T7" fmla="*/ 2147483647 h 152"/>
              <a:gd name="T8" fmla="*/ 2147483647 w 240"/>
              <a:gd name="T9" fmla="*/ 2147483647 h 152"/>
              <a:gd name="T10" fmla="*/ 2147483647 w 240"/>
              <a:gd name="T11" fmla="*/ 2147483647 h 152"/>
              <a:gd name="T12" fmla="*/ 2147483647 w 240"/>
              <a:gd name="T13" fmla="*/ 2147483647 h 152"/>
              <a:gd name="T14" fmla="*/ 2147483647 w 240"/>
              <a:gd name="T15" fmla="*/ 2147483647 h 152"/>
              <a:gd name="T16" fmla="*/ 2147483647 w 240"/>
              <a:gd name="T17" fmla="*/ 2147483647 h 152"/>
              <a:gd name="T18" fmla="*/ 2147483647 w 240"/>
              <a:gd name="T19" fmla="*/ 2147483647 h 152"/>
              <a:gd name="T20" fmla="*/ 2147483647 w 240"/>
              <a:gd name="T21" fmla="*/ 2147483647 h 152"/>
              <a:gd name="T22" fmla="*/ 2147483647 w 240"/>
              <a:gd name="T23" fmla="*/ 2147483647 h 152"/>
              <a:gd name="T24" fmla="*/ 2147483647 w 240"/>
              <a:gd name="T25" fmla="*/ 2147483647 h 152"/>
              <a:gd name="T26" fmla="*/ 2147483647 w 240"/>
              <a:gd name="T27" fmla="*/ 2147483647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152"/>
              <a:gd name="T44" fmla="*/ 240 w 240"/>
              <a:gd name="T45" fmla="*/ 152 h 1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152">
                <a:moveTo>
                  <a:pt x="47" y="126"/>
                </a:moveTo>
                <a:cubicBezTo>
                  <a:pt x="27" y="110"/>
                  <a:pt x="14" y="88"/>
                  <a:pt x="7" y="68"/>
                </a:cubicBezTo>
                <a:cubicBezTo>
                  <a:pt x="0" y="48"/>
                  <a:pt x="0" y="6"/>
                  <a:pt x="5" y="4"/>
                </a:cubicBezTo>
                <a:cubicBezTo>
                  <a:pt x="10" y="0"/>
                  <a:pt x="24" y="43"/>
                  <a:pt x="36" y="57"/>
                </a:cubicBezTo>
                <a:cubicBezTo>
                  <a:pt x="48" y="71"/>
                  <a:pt x="61" y="82"/>
                  <a:pt x="78" y="90"/>
                </a:cubicBezTo>
                <a:cubicBezTo>
                  <a:pt x="95" y="98"/>
                  <a:pt x="123" y="104"/>
                  <a:pt x="141" y="104"/>
                </a:cubicBezTo>
                <a:cubicBezTo>
                  <a:pt x="159" y="104"/>
                  <a:pt x="177" y="98"/>
                  <a:pt x="189" y="90"/>
                </a:cubicBezTo>
                <a:cubicBezTo>
                  <a:pt x="201" y="82"/>
                  <a:pt x="204" y="71"/>
                  <a:pt x="211" y="58"/>
                </a:cubicBezTo>
                <a:cubicBezTo>
                  <a:pt x="218" y="45"/>
                  <a:pt x="225" y="10"/>
                  <a:pt x="229" y="10"/>
                </a:cubicBezTo>
                <a:cubicBezTo>
                  <a:pt x="240" y="7"/>
                  <a:pt x="233" y="45"/>
                  <a:pt x="233" y="58"/>
                </a:cubicBezTo>
                <a:cubicBezTo>
                  <a:pt x="233" y="71"/>
                  <a:pt x="233" y="78"/>
                  <a:pt x="227" y="90"/>
                </a:cubicBezTo>
                <a:cubicBezTo>
                  <a:pt x="221" y="102"/>
                  <a:pt x="216" y="117"/>
                  <a:pt x="197" y="127"/>
                </a:cubicBezTo>
                <a:cubicBezTo>
                  <a:pt x="219" y="146"/>
                  <a:pt x="81" y="152"/>
                  <a:pt x="111" y="152"/>
                </a:cubicBezTo>
                <a:cubicBezTo>
                  <a:pt x="147" y="152"/>
                  <a:pt x="63" y="138"/>
                  <a:pt x="47" y="126"/>
                </a:cubicBezTo>
                <a:close/>
              </a:path>
            </a:pathLst>
          </a:custGeom>
          <a:solidFill>
            <a:schemeClr val="accent2"/>
          </a:solidFill>
          <a:ln w="9525">
            <a:noFill/>
            <a:round/>
            <a:headEnd/>
            <a:tailEnd/>
          </a:ln>
        </p:spPr>
        <p:txBody>
          <a:bodyPr/>
          <a:lstStyle/>
          <a:p>
            <a:endParaRPr lang="en-US"/>
          </a:p>
        </p:txBody>
      </p:sp>
    </p:spTree>
    <p:extLst>
      <p:ext uri="{BB962C8B-B14F-4D97-AF65-F5344CB8AC3E}">
        <p14:creationId xmlns:p14="http://schemas.microsoft.com/office/powerpoint/2010/main" xmlns="" val="31591612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3" name="Object 2"/>
          <p:cNvGraphicFramePr>
            <a:graphicFrameLocks noChangeAspect="1"/>
          </p:cNvGraphicFramePr>
          <p:nvPr>
            <p:extLst>
              <p:ext uri="{D42A27DB-BD31-4B8C-83A1-F6EECF244321}">
                <p14:modId xmlns:p14="http://schemas.microsoft.com/office/powerpoint/2010/main" xmlns="" val="1286694886"/>
              </p:ext>
            </p:extLst>
          </p:nvPr>
        </p:nvGraphicFramePr>
        <p:xfrm>
          <a:off x="33413" y="116632"/>
          <a:ext cx="3736900" cy="2921576"/>
        </p:xfrm>
        <a:graphic>
          <a:graphicData uri="http://schemas.openxmlformats.org/presentationml/2006/ole">
            <p:oleObj spid="_x0000_s2160" name="Imagen de mapa de bits" r:id="rId3" imgW="4629796" imgH="3381847" progId="PBrush">
              <p:embed/>
            </p:oleObj>
          </a:graphicData>
        </a:graphic>
      </p:graphicFrame>
      <p:sp>
        <p:nvSpPr>
          <p:cNvPr id="20483" name="Text Box 3"/>
          <p:cNvSpPr txBox="1">
            <a:spLocks noChangeArrowheads="1"/>
          </p:cNvSpPr>
          <p:nvPr/>
        </p:nvSpPr>
        <p:spPr bwMode="auto">
          <a:xfrm>
            <a:off x="4964632" y="1539871"/>
            <a:ext cx="2016224"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kumimoji="1" sz="3200">
                <a:solidFill>
                  <a:srgbClr val="FF9933"/>
                </a:solidFill>
                <a:latin typeface="Times New Roman" charset="0"/>
                <a:ea typeface="ＭＳ Ｐゴシック" charset="0"/>
              </a:defRPr>
            </a:lvl1pPr>
            <a:lvl2pPr marL="742950" indent="-285750">
              <a:defRPr kumimoji="1" sz="3200">
                <a:solidFill>
                  <a:srgbClr val="FF9933"/>
                </a:solidFill>
                <a:latin typeface="Times New Roman" charset="0"/>
                <a:ea typeface="ＭＳ Ｐゴシック" charset="0"/>
              </a:defRPr>
            </a:lvl2pPr>
            <a:lvl3pPr marL="1143000" indent="-228600">
              <a:defRPr kumimoji="1" sz="3200">
                <a:solidFill>
                  <a:srgbClr val="FF9933"/>
                </a:solidFill>
                <a:latin typeface="Times New Roman" charset="0"/>
                <a:ea typeface="ＭＳ Ｐゴシック" charset="0"/>
              </a:defRPr>
            </a:lvl3pPr>
            <a:lvl4pPr marL="1600200" indent="-228600">
              <a:defRPr kumimoji="1" sz="3200">
                <a:solidFill>
                  <a:srgbClr val="FF9933"/>
                </a:solidFill>
                <a:latin typeface="Times New Roman" charset="0"/>
                <a:ea typeface="ＭＳ Ｐゴシック" charset="0"/>
              </a:defRPr>
            </a:lvl4pPr>
            <a:lvl5pPr marL="2057400" indent="-228600">
              <a:defRPr kumimoji="1" sz="3200">
                <a:solidFill>
                  <a:srgbClr val="FF9933"/>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9pPr>
          </a:lstStyle>
          <a:p>
            <a:pPr eaLnBrk="1" hangingPunct="1">
              <a:lnSpc>
                <a:spcPct val="100000"/>
              </a:lnSpc>
              <a:spcBef>
                <a:spcPct val="50000"/>
              </a:spcBef>
              <a:buClrTx/>
              <a:buFontTx/>
              <a:buNone/>
              <a:defRPr/>
            </a:pPr>
            <a:r>
              <a:rPr lang="es-ES" sz="4400" b="1" dirty="0" err="1">
                <a:solidFill>
                  <a:schemeClr val="tx1"/>
                </a:solidFill>
                <a:latin typeface="+mj-lt"/>
                <a:ea typeface="+mj-ea"/>
                <a:cs typeface="+mj-cs"/>
              </a:rPr>
              <a:t>Mixed</a:t>
            </a:r>
            <a:endParaRPr lang="es-ES" sz="4400" b="1" dirty="0">
              <a:solidFill>
                <a:schemeClr val="tx1"/>
              </a:solidFill>
              <a:latin typeface="+mj-lt"/>
              <a:ea typeface="+mj-ea"/>
              <a:cs typeface="+mj-cs"/>
            </a:endParaRPr>
          </a:p>
        </p:txBody>
      </p:sp>
      <p:sp>
        <p:nvSpPr>
          <p:cNvPr id="8" name="Freeform 2"/>
          <p:cNvSpPr>
            <a:spLocks/>
          </p:cNvSpPr>
          <p:nvPr/>
        </p:nvSpPr>
        <p:spPr bwMode="auto">
          <a:xfrm>
            <a:off x="1810642" y="3732683"/>
            <a:ext cx="1301750" cy="2114550"/>
          </a:xfrm>
          <a:custGeom>
            <a:avLst/>
            <a:gdLst>
              <a:gd name="T0" fmla="*/ 2147483647 w 1637"/>
              <a:gd name="T1" fmla="*/ 2147483647 h 1875"/>
              <a:gd name="T2" fmla="*/ 2147483647 w 1637"/>
              <a:gd name="T3" fmla="*/ 2147483647 h 1875"/>
              <a:gd name="T4" fmla="*/ 2147483647 w 1637"/>
              <a:gd name="T5" fmla="*/ 2147483647 h 1875"/>
              <a:gd name="T6" fmla="*/ 2147483647 w 1637"/>
              <a:gd name="T7" fmla="*/ 2147483647 h 1875"/>
              <a:gd name="T8" fmla="*/ 2147483647 w 1637"/>
              <a:gd name="T9" fmla="*/ 2147483647 h 1875"/>
              <a:gd name="T10" fmla="*/ 2147483647 w 1637"/>
              <a:gd name="T11" fmla="*/ 2147483647 h 1875"/>
              <a:gd name="T12" fmla="*/ 2147483647 w 1637"/>
              <a:gd name="T13" fmla="*/ 2147483647 h 1875"/>
              <a:gd name="T14" fmla="*/ 2147483647 w 1637"/>
              <a:gd name="T15" fmla="*/ 2147483647 h 1875"/>
              <a:gd name="T16" fmla="*/ 2147483647 w 1637"/>
              <a:gd name="T17" fmla="*/ 2147483647 h 1875"/>
              <a:gd name="T18" fmla="*/ 2147483647 w 1637"/>
              <a:gd name="T19" fmla="*/ 2147483647 h 1875"/>
              <a:gd name="T20" fmla="*/ 2147483647 w 1637"/>
              <a:gd name="T21" fmla="*/ 2147483647 h 1875"/>
              <a:gd name="T22" fmla="*/ 2147483647 w 1637"/>
              <a:gd name="T23" fmla="*/ 2147483647 h 1875"/>
              <a:gd name="T24" fmla="*/ 2147483647 w 1637"/>
              <a:gd name="T25" fmla="*/ 2147483647 h 1875"/>
              <a:gd name="T26" fmla="*/ 0 w 1637"/>
              <a:gd name="T27" fmla="*/ 2147483647 h 1875"/>
              <a:gd name="T28" fmla="*/ 2147483647 w 1637"/>
              <a:gd name="T29" fmla="*/ 2147483647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9" name="Freeform 3"/>
          <p:cNvSpPr>
            <a:spLocks/>
          </p:cNvSpPr>
          <p:nvPr/>
        </p:nvSpPr>
        <p:spPr bwMode="auto">
          <a:xfrm>
            <a:off x="1799530" y="3646958"/>
            <a:ext cx="1587" cy="2439988"/>
          </a:xfrm>
          <a:custGeom>
            <a:avLst/>
            <a:gdLst>
              <a:gd name="T0" fmla="*/ 2147483647 w 1"/>
              <a:gd name="T1" fmla="*/ 0 h 1537"/>
              <a:gd name="T2" fmla="*/ 0 w 1"/>
              <a:gd name="T3" fmla="*/ 214748364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solidFill>
                <a:srgbClr val="000000"/>
              </a:solidFill>
            </a:endParaRPr>
          </a:p>
        </p:txBody>
      </p:sp>
      <p:sp>
        <p:nvSpPr>
          <p:cNvPr id="11" name="Freeform 5"/>
          <p:cNvSpPr>
            <a:spLocks/>
          </p:cNvSpPr>
          <p:nvPr/>
        </p:nvSpPr>
        <p:spPr bwMode="auto">
          <a:xfrm>
            <a:off x="1820167" y="4621683"/>
            <a:ext cx="1066800" cy="984250"/>
          </a:xfrm>
          <a:custGeom>
            <a:avLst/>
            <a:gdLst>
              <a:gd name="T0" fmla="*/ 2147483647 w 672"/>
              <a:gd name="T1" fmla="*/ 2147483647 h 620"/>
              <a:gd name="T2" fmla="*/ 2147483647 w 672"/>
              <a:gd name="T3" fmla="*/ 2147483647 h 620"/>
              <a:gd name="T4" fmla="*/ 2147483647 w 672"/>
              <a:gd name="T5" fmla="*/ 2147483647 h 620"/>
              <a:gd name="T6" fmla="*/ 2147483647 w 672"/>
              <a:gd name="T7" fmla="*/ 2147483647 h 620"/>
              <a:gd name="T8" fmla="*/ 2147483647 w 672"/>
              <a:gd name="T9" fmla="*/ 2147483647 h 620"/>
              <a:gd name="T10" fmla="*/ 2147483647 w 672"/>
              <a:gd name="T11" fmla="*/ 2147483647 h 620"/>
              <a:gd name="T12" fmla="*/ 2147483647 w 672"/>
              <a:gd name="T13" fmla="*/ 2147483647 h 620"/>
              <a:gd name="T14" fmla="*/ 2147483647 w 672"/>
              <a:gd name="T15" fmla="*/ 2147483647 h 620"/>
              <a:gd name="T16" fmla="*/ 0 w 672"/>
              <a:gd name="T17" fmla="*/ 2147483647 h 620"/>
              <a:gd name="T18" fmla="*/ 2147483647 w 672"/>
              <a:gd name="T19" fmla="*/ 2147483647 h 6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2"/>
              <a:gd name="T31" fmla="*/ 0 h 620"/>
              <a:gd name="T32" fmla="*/ 672 w 672"/>
              <a:gd name="T33" fmla="*/ 620 h 6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2" h="620">
                <a:moveTo>
                  <a:pt x="18" y="152"/>
                </a:moveTo>
                <a:cubicBezTo>
                  <a:pt x="26" y="97"/>
                  <a:pt x="33" y="0"/>
                  <a:pt x="48" y="14"/>
                </a:cubicBezTo>
                <a:cubicBezTo>
                  <a:pt x="63" y="28"/>
                  <a:pt x="60" y="191"/>
                  <a:pt x="108" y="236"/>
                </a:cubicBezTo>
                <a:cubicBezTo>
                  <a:pt x="462" y="314"/>
                  <a:pt x="242" y="265"/>
                  <a:pt x="336" y="284"/>
                </a:cubicBezTo>
                <a:cubicBezTo>
                  <a:pt x="430" y="303"/>
                  <a:pt x="632" y="306"/>
                  <a:pt x="672" y="350"/>
                </a:cubicBezTo>
                <a:cubicBezTo>
                  <a:pt x="667" y="401"/>
                  <a:pt x="647" y="489"/>
                  <a:pt x="576" y="548"/>
                </a:cubicBezTo>
                <a:cubicBezTo>
                  <a:pt x="505" y="607"/>
                  <a:pt x="466" y="620"/>
                  <a:pt x="390" y="620"/>
                </a:cubicBezTo>
                <a:cubicBezTo>
                  <a:pt x="314" y="620"/>
                  <a:pt x="185" y="594"/>
                  <a:pt x="120" y="548"/>
                </a:cubicBezTo>
                <a:cubicBezTo>
                  <a:pt x="55" y="502"/>
                  <a:pt x="17" y="408"/>
                  <a:pt x="0" y="342"/>
                </a:cubicBezTo>
                <a:cubicBezTo>
                  <a:pt x="3" y="249"/>
                  <a:pt x="9" y="216"/>
                  <a:pt x="18" y="152"/>
                </a:cubicBezTo>
                <a:close/>
              </a:path>
            </a:pathLst>
          </a:custGeom>
          <a:solidFill>
            <a:schemeClr val="accent5">
              <a:lumMod val="20000"/>
              <a:lumOff val="80000"/>
            </a:schemeClr>
          </a:solidFill>
          <a:ln w="28575">
            <a:solidFill>
              <a:srgbClr val="000000"/>
            </a:solidFill>
            <a:round/>
            <a:headEnd/>
            <a:tailEnd/>
          </a:ln>
        </p:spPr>
        <p:txBody>
          <a:bodyPr wrap="none" anchor="ctr"/>
          <a:lstStyle/>
          <a:p>
            <a:endParaRPr lang="en-US"/>
          </a:p>
        </p:txBody>
      </p:sp>
      <p:sp>
        <p:nvSpPr>
          <p:cNvPr id="12" name="Line 6"/>
          <p:cNvSpPr>
            <a:spLocks noChangeShapeType="1"/>
          </p:cNvSpPr>
          <p:nvPr/>
        </p:nvSpPr>
        <p:spPr bwMode="auto">
          <a:xfrm>
            <a:off x="1645542" y="5172546"/>
            <a:ext cx="1831975" cy="1587"/>
          </a:xfrm>
          <a:prstGeom prst="line">
            <a:avLst/>
          </a:prstGeom>
          <a:noFill/>
          <a:ln w="9525">
            <a:solidFill>
              <a:schemeClr val="tx1"/>
            </a:solidFill>
            <a:round/>
            <a:headEnd/>
            <a:tailEnd/>
          </a:ln>
        </p:spPr>
        <p:txBody>
          <a:bodyPr wrap="none" anchor="ctr"/>
          <a:lstStyle/>
          <a:p>
            <a:endParaRPr lang="pt-PT"/>
          </a:p>
        </p:txBody>
      </p:sp>
      <p:sp>
        <p:nvSpPr>
          <p:cNvPr id="13" name="AutoShape 7"/>
          <p:cNvSpPr>
            <a:spLocks noChangeArrowheads="1"/>
          </p:cNvSpPr>
          <p:nvPr/>
        </p:nvSpPr>
        <p:spPr bwMode="auto">
          <a:xfrm rot="2593586">
            <a:off x="2067817" y="4424833"/>
            <a:ext cx="304800" cy="609600"/>
          </a:xfrm>
          <a:prstGeom prst="downArrow">
            <a:avLst>
              <a:gd name="adj1" fmla="val 50000"/>
              <a:gd name="adj2" fmla="val 50000"/>
            </a:avLst>
          </a:prstGeom>
          <a:solidFill>
            <a:schemeClr val="accent2"/>
          </a:solidFill>
          <a:ln w="9525">
            <a:noFill/>
            <a:miter lim="800000"/>
            <a:headEnd/>
            <a:tailEnd/>
          </a:ln>
        </p:spPr>
        <p:txBody>
          <a:bodyPr wrap="none" anchor="ctr"/>
          <a:lstStyle/>
          <a:p>
            <a:endParaRPr lang="en-US"/>
          </a:p>
        </p:txBody>
      </p:sp>
      <p:sp>
        <p:nvSpPr>
          <p:cNvPr id="14" name="Freeform 8"/>
          <p:cNvSpPr>
            <a:spLocks/>
          </p:cNvSpPr>
          <p:nvPr/>
        </p:nvSpPr>
        <p:spPr bwMode="auto">
          <a:xfrm>
            <a:off x="4172842" y="3739033"/>
            <a:ext cx="1301750" cy="2114550"/>
          </a:xfrm>
          <a:custGeom>
            <a:avLst/>
            <a:gdLst>
              <a:gd name="T0" fmla="*/ 2147483647 w 1637"/>
              <a:gd name="T1" fmla="*/ 2147483647 h 1875"/>
              <a:gd name="T2" fmla="*/ 2147483647 w 1637"/>
              <a:gd name="T3" fmla="*/ 2147483647 h 1875"/>
              <a:gd name="T4" fmla="*/ 2147483647 w 1637"/>
              <a:gd name="T5" fmla="*/ 2147483647 h 1875"/>
              <a:gd name="T6" fmla="*/ 2147483647 w 1637"/>
              <a:gd name="T7" fmla="*/ 2147483647 h 1875"/>
              <a:gd name="T8" fmla="*/ 2147483647 w 1637"/>
              <a:gd name="T9" fmla="*/ 2147483647 h 1875"/>
              <a:gd name="T10" fmla="*/ 2147483647 w 1637"/>
              <a:gd name="T11" fmla="*/ 2147483647 h 1875"/>
              <a:gd name="T12" fmla="*/ 2147483647 w 1637"/>
              <a:gd name="T13" fmla="*/ 2147483647 h 1875"/>
              <a:gd name="T14" fmla="*/ 2147483647 w 1637"/>
              <a:gd name="T15" fmla="*/ 2147483647 h 1875"/>
              <a:gd name="T16" fmla="*/ 2147483647 w 1637"/>
              <a:gd name="T17" fmla="*/ 2147483647 h 1875"/>
              <a:gd name="T18" fmla="*/ 2147483647 w 1637"/>
              <a:gd name="T19" fmla="*/ 2147483647 h 1875"/>
              <a:gd name="T20" fmla="*/ 2147483647 w 1637"/>
              <a:gd name="T21" fmla="*/ 2147483647 h 1875"/>
              <a:gd name="T22" fmla="*/ 2147483647 w 1637"/>
              <a:gd name="T23" fmla="*/ 2147483647 h 1875"/>
              <a:gd name="T24" fmla="*/ 2147483647 w 1637"/>
              <a:gd name="T25" fmla="*/ 2147483647 h 1875"/>
              <a:gd name="T26" fmla="*/ 0 w 1637"/>
              <a:gd name="T27" fmla="*/ 2147483647 h 1875"/>
              <a:gd name="T28" fmla="*/ 2147483647 w 1637"/>
              <a:gd name="T29" fmla="*/ 2147483647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15" name="Freeform 9"/>
          <p:cNvSpPr>
            <a:spLocks/>
          </p:cNvSpPr>
          <p:nvPr/>
        </p:nvSpPr>
        <p:spPr bwMode="auto">
          <a:xfrm>
            <a:off x="4161730" y="3653308"/>
            <a:ext cx="1587" cy="2439988"/>
          </a:xfrm>
          <a:custGeom>
            <a:avLst/>
            <a:gdLst>
              <a:gd name="T0" fmla="*/ 2147483647 w 1"/>
              <a:gd name="T1" fmla="*/ 0 h 1537"/>
              <a:gd name="T2" fmla="*/ 0 w 1"/>
              <a:gd name="T3" fmla="*/ 214748364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17" name="Freeform 11"/>
          <p:cNvSpPr>
            <a:spLocks/>
          </p:cNvSpPr>
          <p:nvPr/>
        </p:nvSpPr>
        <p:spPr bwMode="auto">
          <a:xfrm>
            <a:off x="4163317" y="4770908"/>
            <a:ext cx="846138" cy="698500"/>
          </a:xfrm>
          <a:custGeom>
            <a:avLst/>
            <a:gdLst>
              <a:gd name="T0" fmla="*/ 2147483647 w 533"/>
              <a:gd name="T1" fmla="*/ 2147483647 h 440"/>
              <a:gd name="T2" fmla="*/ 2147483647 w 533"/>
              <a:gd name="T3" fmla="*/ 2147483647 h 440"/>
              <a:gd name="T4" fmla="*/ 2147483647 w 533"/>
              <a:gd name="T5" fmla="*/ 2147483647 h 440"/>
              <a:gd name="T6" fmla="*/ 2147483647 w 533"/>
              <a:gd name="T7" fmla="*/ 2147483647 h 440"/>
              <a:gd name="T8" fmla="*/ 2147483647 w 533"/>
              <a:gd name="T9" fmla="*/ 2147483647 h 440"/>
              <a:gd name="T10" fmla="*/ 2147483647 w 533"/>
              <a:gd name="T11" fmla="*/ 2147483647 h 440"/>
              <a:gd name="T12" fmla="*/ 2147483647 w 533"/>
              <a:gd name="T13" fmla="*/ 2147483647 h 440"/>
              <a:gd name="T14" fmla="*/ 2147483647 w 533"/>
              <a:gd name="T15" fmla="*/ 2147483647 h 440"/>
              <a:gd name="T16" fmla="*/ 0 w 533"/>
              <a:gd name="T17" fmla="*/ 2147483647 h 440"/>
              <a:gd name="T18" fmla="*/ 2147483647 w 533"/>
              <a:gd name="T19" fmla="*/ 2147483647 h 4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3"/>
              <a:gd name="T31" fmla="*/ 0 h 440"/>
              <a:gd name="T32" fmla="*/ 533 w 533"/>
              <a:gd name="T33" fmla="*/ 440 h 4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3" h="440">
                <a:moveTo>
                  <a:pt x="16" y="106"/>
                </a:moveTo>
                <a:cubicBezTo>
                  <a:pt x="25" y="66"/>
                  <a:pt x="37" y="0"/>
                  <a:pt x="54" y="10"/>
                </a:cubicBezTo>
                <a:cubicBezTo>
                  <a:pt x="65" y="18"/>
                  <a:pt x="78" y="34"/>
                  <a:pt x="120" y="166"/>
                </a:cubicBezTo>
                <a:cubicBezTo>
                  <a:pt x="288" y="202"/>
                  <a:pt x="268" y="194"/>
                  <a:pt x="334" y="208"/>
                </a:cubicBezTo>
                <a:cubicBezTo>
                  <a:pt x="400" y="222"/>
                  <a:pt x="499" y="222"/>
                  <a:pt x="516" y="250"/>
                </a:cubicBezTo>
                <a:cubicBezTo>
                  <a:pt x="533" y="278"/>
                  <a:pt x="471" y="346"/>
                  <a:pt x="438" y="376"/>
                </a:cubicBezTo>
                <a:cubicBezTo>
                  <a:pt x="366" y="440"/>
                  <a:pt x="365" y="428"/>
                  <a:pt x="318" y="432"/>
                </a:cubicBezTo>
                <a:cubicBezTo>
                  <a:pt x="271" y="436"/>
                  <a:pt x="209" y="430"/>
                  <a:pt x="156" y="400"/>
                </a:cubicBezTo>
                <a:cubicBezTo>
                  <a:pt x="103" y="370"/>
                  <a:pt x="23" y="301"/>
                  <a:pt x="0" y="252"/>
                </a:cubicBezTo>
                <a:cubicBezTo>
                  <a:pt x="3" y="159"/>
                  <a:pt x="7" y="146"/>
                  <a:pt x="16" y="106"/>
                </a:cubicBezTo>
                <a:close/>
              </a:path>
            </a:pathLst>
          </a:custGeom>
          <a:solidFill>
            <a:schemeClr val="accent5">
              <a:lumMod val="20000"/>
              <a:lumOff val="80000"/>
            </a:schemeClr>
          </a:solidFill>
          <a:ln w="28575">
            <a:solidFill>
              <a:srgbClr val="000000"/>
            </a:solidFill>
            <a:round/>
            <a:headEnd/>
            <a:tailEnd/>
          </a:ln>
        </p:spPr>
        <p:txBody>
          <a:bodyPr wrap="none" anchor="ctr"/>
          <a:lstStyle/>
          <a:p>
            <a:endParaRPr lang="en-US"/>
          </a:p>
        </p:txBody>
      </p:sp>
      <p:sp>
        <p:nvSpPr>
          <p:cNvPr id="18" name="Line 12"/>
          <p:cNvSpPr>
            <a:spLocks noChangeShapeType="1"/>
          </p:cNvSpPr>
          <p:nvPr/>
        </p:nvSpPr>
        <p:spPr bwMode="auto">
          <a:xfrm>
            <a:off x="4007742" y="5178896"/>
            <a:ext cx="1831975" cy="1587"/>
          </a:xfrm>
          <a:prstGeom prst="line">
            <a:avLst/>
          </a:prstGeom>
          <a:noFill/>
          <a:ln w="9525">
            <a:solidFill>
              <a:schemeClr val="tx1"/>
            </a:solidFill>
            <a:round/>
            <a:headEnd/>
            <a:tailEnd/>
          </a:ln>
        </p:spPr>
        <p:txBody>
          <a:bodyPr wrap="none" anchor="ctr"/>
          <a:lstStyle/>
          <a:p>
            <a:endParaRPr lang="pt-PT"/>
          </a:p>
        </p:txBody>
      </p:sp>
      <p:sp>
        <p:nvSpPr>
          <p:cNvPr id="19" name="AutoShape 13"/>
          <p:cNvSpPr>
            <a:spLocks noChangeArrowheads="1"/>
          </p:cNvSpPr>
          <p:nvPr/>
        </p:nvSpPr>
        <p:spPr bwMode="auto">
          <a:xfrm rot="5382601">
            <a:off x="5049142" y="4996333"/>
            <a:ext cx="304800" cy="38100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sp>
        <p:nvSpPr>
          <p:cNvPr id="25" name="Freeform 21"/>
          <p:cNvSpPr>
            <a:spLocks/>
          </p:cNvSpPr>
          <p:nvPr/>
        </p:nvSpPr>
        <p:spPr bwMode="auto">
          <a:xfrm>
            <a:off x="6811218" y="3072106"/>
            <a:ext cx="1066800" cy="952500"/>
          </a:xfrm>
          <a:custGeom>
            <a:avLst/>
            <a:gdLst>
              <a:gd name="T0" fmla="*/ 2147483647 w 1815"/>
              <a:gd name="T1" fmla="*/ 2147483647 h 1560"/>
              <a:gd name="T2" fmla="*/ 2147483647 w 1815"/>
              <a:gd name="T3" fmla="*/ 2147483647 h 1560"/>
              <a:gd name="T4" fmla="*/ 2147483647 w 1815"/>
              <a:gd name="T5" fmla="*/ 2147483647 h 1560"/>
              <a:gd name="T6" fmla="*/ 2147483647 w 1815"/>
              <a:gd name="T7" fmla="*/ 2147483647 h 1560"/>
              <a:gd name="T8" fmla="*/ 2147483647 w 1815"/>
              <a:gd name="T9" fmla="*/ 2147483647 h 1560"/>
              <a:gd name="T10" fmla="*/ 2147483647 w 1815"/>
              <a:gd name="T11" fmla="*/ 2147483647 h 1560"/>
              <a:gd name="T12" fmla="*/ 2147483647 w 1815"/>
              <a:gd name="T13" fmla="*/ 2147483647 h 1560"/>
              <a:gd name="T14" fmla="*/ 2147483647 w 1815"/>
              <a:gd name="T15" fmla="*/ 2147483647 h 1560"/>
              <a:gd name="T16" fmla="*/ 2147483647 w 1815"/>
              <a:gd name="T17" fmla="*/ 2147483647 h 1560"/>
              <a:gd name="T18" fmla="*/ 2147483647 w 1815"/>
              <a:gd name="T19" fmla="*/ 2147483647 h 1560"/>
              <a:gd name="T20" fmla="*/ 2147483647 w 1815"/>
              <a:gd name="T21" fmla="*/ 2147483647 h 1560"/>
              <a:gd name="T22" fmla="*/ 2147483647 w 1815"/>
              <a:gd name="T23" fmla="*/ 2147483647 h 1560"/>
              <a:gd name="T24" fmla="*/ 2147483647 w 1815"/>
              <a:gd name="T25" fmla="*/ 2147483647 h 1560"/>
              <a:gd name="T26" fmla="*/ 2147483647 w 1815"/>
              <a:gd name="T27" fmla="*/ 2147483647 h 1560"/>
              <a:gd name="T28" fmla="*/ 2147483647 w 1815"/>
              <a:gd name="T29" fmla="*/ 2147483647 h 1560"/>
              <a:gd name="T30" fmla="*/ 2147483647 w 1815"/>
              <a:gd name="T31" fmla="*/ 2147483647 h 1560"/>
              <a:gd name="T32" fmla="*/ 2147483647 w 1815"/>
              <a:gd name="T33" fmla="*/ 2147483647 h 1560"/>
              <a:gd name="T34" fmla="*/ 2147483647 w 1815"/>
              <a:gd name="T35" fmla="*/ 2147483647 h 1560"/>
              <a:gd name="T36" fmla="*/ 2147483647 w 1815"/>
              <a:gd name="T37" fmla="*/ 2147483647 h 1560"/>
              <a:gd name="T38" fmla="*/ 2147483647 w 1815"/>
              <a:gd name="T39" fmla="*/ 2147483647 h 1560"/>
              <a:gd name="T40" fmla="*/ 2147483647 w 1815"/>
              <a:gd name="T41" fmla="*/ 2147483647 h 1560"/>
              <a:gd name="T42" fmla="*/ 2147483647 w 1815"/>
              <a:gd name="T43" fmla="*/ 2147483647 h 1560"/>
              <a:gd name="T44" fmla="*/ 2147483647 w 1815"/>
              <a:gd name="T45" fmla="*/ 2147483647 h 1560"/>
              <a:gd name="T46" fmla="*/ 2147483647 w 1815"/>
              <a:gd name="T47" fmla="*/ 2147483647 h 1560"/>
              <a:gd name="T48" fmla="*/ 2147483647 w 1815"/>
              <a:gd name="T49" fmla="*/ 2147483647 h 1560"/>
              <a:gd name="T50" fmla="*/ 2147483647 w 1815"/>
              <a:gd name="T51" fmla="*/ 2147483647 h 1560"/>
              <a:gd name="T52" fmla="*/ 2147483647 w 1815"/>
              <a:gd name="T53" fmla="*/ 2147483647 h 1560"/>
              <a:gd name="T54" fmla="*/ 2147483647 w 1815"/>
              <a:gd name="T55" fmla="*/ 2147483647 h 1560"/>
              <a:gd name="T56" fmla="*/ 2147483647 w 1815"/>
              <a:gd name="T57" fmla="*/ 2147483647 h 1560"/>
              <a:gd name="T58" fmla="*/ 2147483647 w 1815"/>
              <a:gd name="T59" fmla="*/ 2147483647 h 1560"/>
              <a:gd name="T60" fmla="*/ 2147483647 w 1815"/>
              <a:gd name="T61" fmla="*/ 2147483647 h 1560"/>
              <a:gd name="T62" fmla="*/ 2147483647 w 1815"/>
              <a:gd name="T63" fmla="*/ 2147483647 h 1560"/>
              <a:gd name="T64" fmla="*/ 2147483647 w 1815"/>
              <a:gd name="T65" fmla="*/ 2147483647 h 1560"/>
              <a:gd name="T66" fmla="*/ 2147483647 w 1815"/>
              <a:gd name="T67" fmla="*/ 2147483647 h 15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15"/>
              <a:gd name="T103" fmla="*/ 0 h 1560"/>
              <a:gd name="T104" fmla="*/ 1815 w 1815"/>
              <a:gd name="T105" fmla="*/ 1560 h 15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15" h="1560">
                <a:moveTo>
                  <a:pt x="747" y="6"/>
                </a:moveTo>
                <a:cubicBezTo>
                  <a:pt x="747" y="192"/>
                  <a:pt x="732" y="394"/>
                  <a:pt x="729" y="480"/>
                </a:cubicBezTo>
                <a:cubicBezTo>
                  <a:pt x="726" y="566"/>
                  <a:pt x="742" y="495"/>
                  <a:pt x="729" y="522"/>
                </a:cubicBezTo>
                <a:cubicBezTo>
                  <a:pt x="716" y="549"/>
                  <a:pt x="704" y="584"/>
                  <a:pt x="651" y="642"/>
                </a:cubicBezTo>
                <a:cubicBezTo>
                  <a:pt x="598" y="700"/>
                  <a:pt x="467" y="824"/>
                  <a:pt x="411" y="870"/>
                </a:cubicBezTo>
                <a:cubicBezTo>
                  <a:pt x="355" y="916"/>
                  <a:pt x="339" y="910"/>
                  <a:pt x="315" y="918"/>
                </a:cubicBezTo>
                <a:cubicBezTo>
                  <a:pt x="291" y="926"/>
                  <a:pt x="293" y="915"/>
                  <a:pt x="267" y="918"/>
                </a:cubicBezTo>
                <a:cubicBezTo>
                  <a:pt x="241" y="921"/>
                  <a:pt x="196" y="914"/>
                  <a:pt x="159" y="936"/>
                </a:cubicBezTo>
                <a:cubicBezTo>
                  <a:pt x="122" y="958"/>
                  <a:pt x="71" y="1006"/>
                  <a:pt x="45" y="1050"/>
                </a:cubicBezTo>
                <a:cubicBezTo>
                  <a:pt x="19" y="1094"/>
                  <a:pt x="6" y="1149"/>
                  <a:pt x="3" y="1200"/>
                </a:cubicBezTo>
                <a:cubicBezTo>
                  <a:pt x="0" y="1251"/>
                  <a:pt x="7" y="1309"/>
                  <a:pt x="27" y="1356"/>
                </a:cubicBezTo>
                <a:cubicBezTo>
                  <a:pt x="47" y="1403"/>
                  <a:pt x="75" y="1451"/>
                  <a:pt x="123" y="1482"/>
                </a:cubicBezTo>
                <a:cubicBezTo>
                  <a:pt x="171" y="1513"/>
                  <a:pt x="245" y="1542"/>
                  <a:pt x="315" y="1542"/>
                </a:cubicBezTo>
                <a:cubicBezTo>
                  <a:pt x="385" y="1542"/>
                  <a:pt x="492" y="1514"/>
                  <a:pt x="543" y="1482"/>
                </a:cubicBezTo>
                <a:cubicBezTo>
                  <a:pt x="594" y="1450"/>
                  <a:pt x="608" y="1396"/>
                  <a:pt x="621" y="1350"/>
                </a:cubicBezTo>
                <a:cubicBezTo>
                  <a:pt x="634" y="1304"/>
                  <a:pt x="624" y="1246"/>
                  <a:pt x="621" y="1206"/>
                </a:cubicBezTo>
                <a:cubicBezTo>
                  <a:pt x="618" y="1166"/>
                  <a:pt x="606" y="1140"/>
                  <a:pt x="603" y="1110"/>
                </a:cubicBezTo>
                <a:cubicBezTo>
                  <a:pt x="600" y="1080"/>
                  <a:pt x="558" y="1089"/>
                  <a:pt x="603" y="1026"/>
                </a:cubicBezTo>
                <a:cubicBezTo>
                  <a:pt x="648" y="963"/>
                  <a:pt x="780" y="738"/>
                  <a:pt x="873" y="732"/>
                </a:cubicBezTo>
                <a:cubicBezTo>
                  <a:pt x="966" y="726"/>
                  <a:pt x="1122" y="925"/>
                  <a:pt x="1161" y="990"/>
                </a:cubicBezTo>
                <a:cubicBezTo>
                  <a:pt x="1200" y="1055"/>
                  <a:pt x="1119" y="1078"/>
                  <a:pt x="1107" y="1122"/>
                </a:cubicBezTo>
                <a:cubicBezTo>
                  <a:pt x="1095" y="1166"/>
                  <a:pt x="1079" y="1199"/>
                  <a:pt x="1089" y="1254"/>
                </a:cubicBezTo>
                <a:cubicBezTo>
                  <a:pt x="1099" y="1309"/>
                  <a:pt x="1131" y="1408"/>
                  <a:pt x="1167" y="1452"/>
                </a:cubicBezTo>
                <a:cubicBezTo>
                  <a:pt x="1203" y="1496"/>
                  <a:pt x="1245" y="1504"/>
                  <a:pt x="1305" y="1518"/>
                </a:cubicBezTo>
                <a:cubicBezTo>
                  <a:pt x="1365" y="1532"/>
                  <a:pt x="1449" y="1560"/>
                  <a:pt x="1527" y="1536"/>
                </a:cubicBezTo>
                <a:cubicBezTo>
                  <a:pt x="1605" y="1512"/>
                  <a:pt x="1731" y="1444"/>
                  <a:pt x="1773" y="1374"/>
                </a:cubicBezTo>
                <a:cubicBezTo>
                  <a:pt x="1815" y="1304"/>
                  <a:pt x="1798" y="1182"/>
                  <a:pt x="1779" y="1116"/>
                </a:cubicBezTo>
                <a:cubicBezTo>
                  <a:pt x="1760" y="1050"/>
                  <a:pt x="1702" y="1009"/>
                  <a:pt x="1659" y="978"/>
                </a:cubicBezTo>
                <a:cubicBezTo>
                  <a:pt x="1616" y="947"/>
                  <a:pt x="1566" y="943"/>
                  <a:pt x="1521" y="930"/>
                </a:cubicBezTo>
                <a:cubicBezTo>
                  <a:pt x="1476" y="917"/>
                  <a:pt x="1464" y="959"/>
                  <a:pt x="1389" y="900"/>
                </a:cubicBezTo>
                <a:cubicBezTo>
                  <a:pt x="1314" y="841"/>
                  <a:pt x="1133" y="651"/>
                  <a:pt x="1071" y="576"/>
                </a:cubicBezTo>
                <a:cubicBezTo>
                  <a:pt x="1009" y="501"/>
                  <a:pt x="1023" y="545"/>
                  <a:pt x="1017" y="450"/>
                </a:cubicBezTo>
                <a:cubicBezTo>
                  <a:pt x="1011" y="355"/>
                  <a:pt x="1023" y="276"/>
                  <a:pt x="1035" y="6"/>
                </a:cubicBezTo>
                <a:cubicBezTo>
                  <a:pt x="879" y="6"/>
                  <a:pt x="897" y="0"/>
                  <a:pt x="747" y="6"/>
                </a:cubicBezTo>
                <a:close/>
              </a:path>
            </a:pathLst>
          </a:custGeom>
          <a:solidFill>
            <a:schemeClr val="hlink"/>
          </a:solidFill>
          <a:ln w="9525">
            <a:noFill/>
            <a:round/>
            <a:headEnd/>
            <a:tailEnd/>
          </a:ln>
        </p:spPr>
        <p:txBody>
          <a:bodyPr/>
          <a:lstStyle/>
          <a:p>
            <a:endParaRPr lang="en-US"/>
          </a:p>
        </p:txBody>
      </p:sp>
      <p:sp>
        <p:nvSpPr>
          <p:cNvPr id="26" name="Freeform 22"/>
          <p:cNvSpPr>
            <a:spLocks/>
          </p:cNvSpPr>
          <p:nvPr/>
        </p:nvSpPr>
        <p:spPr bwMode="auto">
          <a:xfrm>
            <a:off x="7023943" y="3411831"/>
            <a:ext cx="225425" cy="215900"/>
          </a:xfrm>
          <a:custGeom>
            <a:avLst/>
            <a:gdLst>
              <a:gd name="T0" fmla="*/ 2147483647 w 142"/>
              <a:gd name="T1" fmla="*/ 0 h 136"/>
              <a:gd name="T2" fmla="*/ 0 w 142"/>
              <a:gd name="T3" fmla="*/ 2147483647 h 136"/>
              <a:gd name="T4" fmla="*/ 2147483647 w 142"/>
              <a:gd name="T5" fmla="*/ 2147483647 h 136"/>
              <a:gd name="T6" fmla="*/ 2147483647 w 142"/>
              <a:gd name="T7" fmla="*/ 2147483647 h 136"/>
              <a:gd name="T8" fmla="*/ 2147483647 w 142"/>
              <a:gd name="T9" fmla="*/ 0 h 136"/>
              <a:gd name="T10" fmla="*/ 0 60000 65536"/>
              <a:gd name="T11" fmla="*/ 0 60000 65536"/>
              <a:gd name="T12" fmla="*/ 0 60000 65536"/>
              <a:gd name="T13" fmla="*/ 0 60000 65536"/>
              <a:gd name="T14" fmla="*/ 0 60000 65536"/>
              <a:gd name="T15" fmla="*/ 0 w 142"/>
              <a:gd name="T16" fmla="*/ 0 h 136"/>
              <a:gd name="T17" fmla="*/ 142 w 142"/>
              <a:gd name="T18" fmla="*/ 136 h 136"/>
            </a:gdLst>
            <a:ahLst/>
            <a:cxnLst>
              <a:cxn ang="T10">
                <a:pos x="T0" y="T1"/>
              </a:cxn>
              <a:cxn ang="T11">
                <a:pos x="T2" y="T3"/>
              </a:cxn>
              <a:cxn ang="T12">
                <a:pos x="T4" y="T5"/>
              </a:cxn>
              <a:cxn ang="T13">
                <a:pos x="T6" y="T7"/>
              </a:cxn>
              <a:cxn ang="T14">
                <a:pos x="T8" y="T9"/>
              </a:cxn>
            </a:cxnLst>
            <a:rect l="T15" t="T16" r="T17" b="T18"/>
            <a:pathLst>
              <a:path w="142" h="136">
                <a:moveTo>
                  <a:pt x="132" y="0"/>
                </a:moveTo>
                <a:cubicBezTo>
                  <a:pt x="114" y="10"/>
                  <a:pt x="9" y="119"/>
                  <a:pt x="0" y="136"/>
                </a:cubicBezTo>
                <a:cubicBezTo>
                  <a:pt x="76" y="120"/>
                  <a:pt x="55" y="116"/>
                  <a:pt x="78" y="102"/>
                </a:cubicBezTo>
                <a:cubicBezTo>
                  <a:pt x="102" y="86"/>
                  <a:pt x="100" y="82"/>
                  <a:pt x="116" y="58"/>
                </a:cubicBezTo>
                <a:cubicBezTo>
                  <a:pt x="132" y="34"/>
                  <a:pt x="142" y="32"/>
                  <a:pt x="132" y="0"/>
                </a:cubicBezTo>
                <a:close/>
              </a:path>
            </a:pathLst>
          </a:custGeom>
          <a:solidFill>
            <a:schemeClr val="accent2"/>
          </a:solidFill>
          <a:ln w="9525">
            <a:noFill/>
            <a:round/>
            <a:headEnd/>
            <a:tailEnd/>
          </a:ln>
        </p:spPr>
        <p:txBody>
          <a:bodyPr/>
          <a:lstStyle/>
          <a:p>
            <a:endParaRPr lang="en-US"/>
          </a:p>
        </p:txBody>
      </p:sp>
      <p:sp>
        <p:nvSpPr>
          <p:cNvPr id="27" name="Freeform 23"/>
          <p:cNvSpPr>
            <a:spLocks/>
          </p:cNvSpPr>
          <p:nvPr/>
        </p:nvSpPr>
        <p:spPr bwMode="auto">
          <a:xfrm>
            <a:off x="7131893" y="3510256"/>
            <a:ext cx="171450" cy="193675"/>
          </a:xfrm>
          <a:custGeom>
            <a:avLst/>
            <a:gdLst>
              <a:gd name="T0" fmla="*/ 2147483647 w 108"/>
              <a:gd name="T1" fmla="*/ 2147483647 h 122"/>
              <a:gd name="T2" fmla="*/ 2147483647 w 108"/>
              <a:gd name="T3" fmla="*/ 2147483647 h 122"/>
              <a:gd name="T4" fmla="*/ 2147483647 w 108"/>
              <a:gd name="T5" fmla="*/ 2147483647 h 122"/>
              <a:gd name="T6" fmla="*/ 2147483647 w 108"/>
              <a:gd name="T7" fmla="*/ 2147483647 h 122"/>
              <a:gd name="T8" fmla="*/ 2147483647 w 108"/>
              <a:gd name="T9" fmla="*/ 2147483647 h 122"/>
              <a:gd name="T10" fmla="*/ 0 60000 65536"/>
              <a:gd name="T11" fmla="*/ 0 60000 65536"/>
              <a:gd name="T12" fmla="*/ 0 60000 65536"/>
              <a:gd name="T13" fmla="*/ 0 60000 65536"/>
              <a:gd name="T14" fmla="*/ 0 60000 65536"/>
              <a:gd name="T15" fmla="*/ 0 w 108"/>
              <a:gd name="T16" fmla="*/ 0 h 122"/>
              <a:gd name="T17" fmla="*/ 108 w 108"/>
              <a:gd name="T18" fmla="*/ 122 h 122"/>
            </a:gdLst>
            <a:ahLst/>
            <a:cxnLst>
              <a:cxn ang="T10">
                <a:pos x="T0" y="T1"/>
              </a:cxn>
              <a:cxn ang="T11">
                <a:pos x="T2" y="T3"/>
              </a:cxn>
              <a:cxn ang="T12">
                <a:pos x="T4" y="T5"/>
              </a:cxn>
              <a:cxn ang="T13">
                <a:pos x="T6" y="T7"/>
              </a:cxn>
              <a:cxn ang="T14">
                <a:pos x="T8" y="T9"/>
              </a:cxn>
            </a:cxnLst>
            <a:rect l="T15" t="T16" r="T17" b="T18"/>
            <a:pathLst>
              <a:path w="108" h="122">
                <a:moveTo>
                  <a:pt x="10" y="122"/>
                </a:moveTo>
                <a:cubicBezTo>
                  <a:pt x="28" y="112"/>
                  <a:pt x="99" y="23"/>
                  <a:pt x="108" y="6"/>
                </a:cubicBezTo>
                <a:cubicBezTo>
                  <a:pt x="32" y="22"/>
                  <a:pt x="93" y="0"/>
                  <a:pt x="70" y="14"/>
                </a:cubicBezTo>
                <a:cubicBezTo>
                  <a:pt x="46" y="30"/>
                  <a:pt x="50" y="26"/>
                  <a:pt x="34" y="50"/>
                </a:cubicBezTo>
                <a:cubicBezTo>
                  <a:pt x="18" y="74"/>
                  <a:pt x="0" y="90"/>
                  <a:pt x="10" y="122"/>
                </a:cubicBezTo>
                <a:close/>
              </a:path>
            </a:pathLst>
          </a:custGeom>
          <a:solidFill>
            <a:schemeClr val="accent2"/>
          </a:solidFill>
          <a:ln w="9525">
            <a:noFill/>
            <a:round/>
            <a:headEnd/>
            <a:tailEnd/>
          </a:ln>
        </p:spPr>
        <p:txBody>
          <a:bodyPr/>
          <a:lstStyle/>
          <a:p>
            <a:endParaRPr lang="en-US"/>
          </a:p>
        </p:txBody>
      </p:sp>
      <p:sp>
        <p:nvSpPr>
          <p:cNvPr id="28" name="Freeform 24"/>
          <p:cNvSpPr>
            <a:spLocks/>
          </p:cNvSpPr>
          <p:nvPr/>
        </p:nvSpPr>
        <p:spPr bwMode="auto">
          <a:xfrm>
            <a:off x="7392243" y="3392781"/>
            <a:ext cx="231775" cy="244475"/>
          </a:xfrm>
          <a:custGeom>
            <a:avLst/>
            <a:gdLst>
              <a:gd name="T0" fmla="*/ 2147483647 w 146"/>
              <a:gd name="T1" fmla="*/ 0 h 154"/>
              <a:gd name="T2" fmla="*/ 2147483647 w 146"/>
              <a:gd name="T3" fmla="*/ 2147483647 h 154"/>
              <a:gd name="T4" fmla="*/ 2147483647 w 146"/>
              <a:gd name="T5" fmla="*/ 2147483647 h 154"/>
              <a:gd name="T6" fmla="*/ 2147483647 w 146"/>
              <a:gd name="T7" fmla="*/ 2147483647 h 154"/>
              <a:gd name="T8" fmla="*/ 2147483647 w 146"/>
              <a:gd name="T9" fmla="*/ 0 h 154"/>
              <a:gd name="T10" fmla="*/ 0 60000 65536"/>
              <a:gd name="T11" fmla="*/ 0 60000 65536"/>
              <a:gd name="T12" fmla="*/ 0 60000 65536"/>
              <a:gd name="T13" fmla="*/ 0 60000 65536"/>
              <a:gd name="T14" fmla="*/ 0 60000 65536"/>
              <a:gd name="T15" fmla="*/ 0 w 146"/>
              <a:gd name="T16" fmla="*/ 0 h 154"/>
              <a:gd name="T17" fmla="*/ 146 w 146"/>
              <a:gd name="T18" fmla="*/ 154 h 154"/>
            </a:gdLst>
            <a:ahLst/>
            <a:cxnLst>
              <a:cxn ang="T10">
                <a:pos x="T0" y="T1"/>
              </a:cxn>
              <a:cxn ang="T11">
                <a:pos x="T2" y="T3"/>
              </a:cxn>
              <a:cxn ang="T12">
                <a:pos x="T4" y="T5"/>
              </a:cxn>
              <a:cxn ang="T13">
                <a:pos x="T6" y="T7"/>
              </a:cxn>
              <a:cxn ang="T14">
                <a:pos x="T8" y="T9"/>
              </a:cxn>
            </a:cxnLst>
            <a:rect l="T15" t="T16" r="T17" b="T18"/>
            <a:pathLst>
              <a:path w="146" h="154">
                <a:moveTo>
                  <a:pt x="10" y="0"/>
                </a:moveTo>
                <a:cubicBezTo>
                  <a:pt x="28" y="10"/>
                  <a:pt x="137" y="137"/>
                  <a:pt x="146" y="154"/>
                </a:cubicBezTo>
                <a:cubicBezTo>
                  <a:pt x="70" y="138"/>
                  <a:pt x="119" y="146"/>
                  <a:pt x="96" y="132"/>
                </a:cubicBezTo>
                <a:cubicBezTo>
                  <a:pt x="72" y="116"/>
                  <a:pt x="46" y="76"/>
                  <a:pt x="30" y="52"/>
                </a:cubicBezTo>
                <a:cubicBezTo>
                  <a:pt x="14" y="28"/>
                  <a:pt x="0" y="32"/>
                  <a:pt x="10" y="0"/>
                </a:cubicBezTo>
                <a:close/>
              </a:path>
            </a:pathLst>
          </a:custGeom>
          <a:solidFill>
            <a:schemeClr val="accent2"/>
          </a:solidFill>
          <a:ln w="9525">
            <a:noFill/>
            <a:round/>
            <a:headEnd/>
            <a:tailEnd/>
          </a:ln>
        </p:spPr>
        <p:txBody>
          <a:bodyPr/>
          <a:lstStyle/>
          <a:p>
            <a:endParaRPr lang="en-US"/>
          </a:p>
        </p:txBody>
      </p:sp>
      <p:sp>
        <p:nvSpPr>
          <p:cNvPr id="29" name="Freeform 25"/>
          <p:cNvSpPr>
            <a:spLocks/>
          </p:cNvSpPr>
          <p:nvPr/>
        </p:nvSpPr>
        <p:spPr bwMode="auto">
          <a:xfrm>
            <a:off x="7344618" y="3503906"/>
            <a:ext cx="177800" cy="193675"/>
          </a:xfrm>
          <a:custGeom>
            <a:avLst/>
            <a:gdLst>
              <a:gd name="T0" fmla="*/ 2147483647 w 112"/>
              <a:gd name="T1" fmla="*/ 2147483647 h 122"/>
              <a:gd name="T2" fmla="*/ 0 w 112"/>
              <a:gd name="T3" fmla="*/ 2147483647 h 122"/>
              <a:gd name="T4" fmla="*/ 2147483647 w 112"/>
              <a:gd name="T5" fmla="*/ 2147483647 h 122"/>
              <a:gd name="T6" fmla="*/ 2147483647 w 112"/>
              <a:gd name="T7" fmla="*/ 2147483647 h 122"/>
              <a:gd name="T8" fmla="*/ 2147483647 w 112"/>
              <a:gd name="T9" fmla="*/ 2147483647 h 122"/>
              <a:gd name="T10" fmla="*/ 0 60000 65536"/>
              <a:gd name="T11" fmla="*/ 0 60000 65536"/>
              <a:gd name="T12" fmla="*/ 0 60000 65536"/>
              <a:gd name="T13" fmla="*/ 0 60000 65536"/>
              <a:gd name="T14" fmla="*/ 0 60000 65536"/>
              <a:gd name="T15" fmla="*/ 0 w 112"/>
              <a:gd name="T16" fmla="*/ 0 h 122"/>
              <a:gd name="T17" fmla="*/ 112 w 112"/>
              <a:gd name="T18" fmla="*/ 122 h 122"/>
            </a:gdLst>
            <a:ahLst/>
            <a:cxnLst>
              <a:cxn ang="T10">
                <a:pos x="T0" y="T1"/>
              </a:cxn>
              <a:cxn ang="T11">
                <a:pos x="T2" y="T3"/>
              </a:cxn>
              <a:cxn ang="T12">
                <a:pos x="T4" y="T5"/>
              </a:cxn>
              <a:cxn ang="T13">
                <a:pos x="T6" y="T7"/>
              </a:cxn>
              <a:cxn ang="T14">
                <a:pos x="T8" y="T9"/>
              </a:cxn>
            </a:cxnLst>
            <a:rect l="T15" t="T16" r="T17" b="T18"/>
            <a:pathLst>
              <a:path w="112" h="122">
                <a:moveTo>
                  <a:pt x="102" y="122"/>
                </a:moveTo>
                <a:cubicBezTo>
                  <a:pt x="84" y="112"/>
                  <a:pt x="9" y="25"/>
                  <a:pt x="0" y="8"/>
                </a:cubicBezTo>
                <a:cubicBezTo>
                  <a:pt x="76" y="24"/>
                  <a:pt x="19" y="0"/>
                  <a:pt x="42" y="14"/>
                </a:cubicBezTo>
                <a:cubicBezTo>
                  <a:pt x="66" y="30"/>
                  <a:pt x="62" y="26"/>
                  <a:pt x="78" y="50"/>
                </a:cubicBezTo>
                <a:cubicBezTo>
                  <a:pt x="94" y="74"/>
                  <a:pt x="112" y="90"/>
                  <a:pt x="102" y="122"/>
                </a:cubicBezTo>
                <a:close/>
              </a:path>
            </a:pathLst>
          </a:custGeom>
          <a:solidFill>
            <a:schemeClr val="accent2"/>
          </a:solidFill>
          <a:ln w="9525">
            <a:noFill/>
            <a:round/>
            <a:headEnd/>
            <a:tailEnd/>
          </a:ln>
        </p:spPr>
        <p:txBody>
          <a:bodyPr/>
          <a:lstStyle/>
          <a:p>
            <a:endParaRPr lang="en-US"/>
          </a:p>
        </p:txBody>
      </p:sp>
      <p:sp>
        <p:nvSpPr>
          <p:cNvPr id="30" name="AutoShape 27"/>
          <p:cNvSpPr>
            <a:spLocks noChangeArrowheads="1"/>
          </p:cNvSpPr>
          <p:nvPr/>
        </p:nvSpPr>
        <p:spPr bwMode="auto">
          <a:xfrm rot="5367561">
            <a:off x="6499274" y="3669800"/>
            <a:ext cx="319087" cy="304800"/>
          </a:xfrm>
          <a:prstGeom prst="triangle">
            <a:avLst>
              <a:gd name="adj" fmla="val 50000"/>
            </a:avLst>
          </a:prstGeom>
          <a:solidFill>
            <a:srgbClr val="FF0000"/>
          </a:solidFill>
          <a:ln w="9525">
            <a:noFill/>
            <a:miter lim="800000"/>
            <a:headEnd/>
            <a:tailEnd/>
          </a:ln>
        </p:spPr>
        <p:txBody>
          <a:bodyPr wrap="none" anchor="ctr"/>
          <a:lstStyle/>
          <a:p>
            <a:endParaRPr lang="en-US"/>
          </a:p>
        </p:txBody>
      </p:sp>
      <p:sp>
        <p:nvSpPr>
          <p:cNvPr id="31" name="Freeform 31"/>
          <p:cNvSpPr>
            <a:spLocks/>
          </p:cNvSpPr>
          <p:nvPr/>
        </p:nvSpPr>
        <p:spPr bwMode="auto">
          <a:xfrm>
            <a:off x="6784230" y="3607093"/>
            <a:ext cx="423863" cy="436563"/>
          </a:xfrm>
          <a:custGeom>
            <a:avLst/>
            <a:gdLst>
              <a:gd name="T0" fmla="*/ 2147483647 w 267"/>
              <a:gd name="T1" fmla="*/ 2147483647 h 275"/>
              <a:gd name="T2" fmla="*/ 2147483647 w 267"/>
              <a:gd name="T3" fmla="*/ 2147483647 h 275"/>
              <a:gd name="T4" fmla="*/ 2147483647 w 267"/>
              <a:gd name="T5" fmla="*/ 2147483647 h 275"/>
              <a:gd name="T6" fmla="*/ 2147483647 w 267"/>
              <a:gd name="T7" fmla="*/ 2147483647 h 275"/>
              <a:gd name="T8" fmla="*/ 2147483647 w 267"/>
              <a:gd name="T9" fmla="*/ 2147483647 h 275"/>
              <a:gd name="T10" fmla="*/ 2147483647 w 267"/>
              <a:gd name="T11" fmla="*/ 2147483647 h 275"/>
              <a:gd name="T12" fmla="*/ 2147483647 w 267"/>
              <a:gd name="T13" fmla="*/ 2147483647 h 275"/>
              <a:gd name="T14" fmla="*/ 2147483647 w 267"/>
              <a:gd name="T15" fmla="*/ 2147483647 h 275"/>
              <a:gd name="T16" fmla="*/ 2147483647 w 267"/>
              <a:gd name="T17" fmla="*/ 2147483647 h 275"/>
              <a:gd name="T18" fmla="*/ 2147483647 w 267"/>
              <a:gd name="T19" fmla="*/ 2147483647 h 275"/>
              <a:gd name="T20" fmla="*/ 2147483647 w 267"/>
              <a:gd name="T21" fmla="*/ 2147483647 h 275"/>
              <a:gd name="T22" fmla="*/ 2147483647 w 267"/>
              <a:gd name="T23" fmla="*/ 2147483647 h 275"/>
              <a:gd name="T24" fmla="*/ 2147483647 w 267"/>
              <a:gd name="T25" fmla="*/ 2147483647 h 275"/>
              <a:gd name="T26" fmla="*/ 2147483647 w 267"/>
              <a:gd name="T27" fmla="*/ 2147483647 h 275"/>
              <a:gd name="T28" fmla="*/ 2147483647 w 267"/>
              <a:gd name="T29" fmla="*/ 2147483647 h 275"/>
              <a:gd name="T30" fmla="*/ 2147483647 w 267"/>
              <a:gd name="T31" fmla="*/ 2147483647 h 275"/>
              <a:gd name="T32" fmla="*/ 2147483647 w 267"/>
              <a:gd name="T33" fmla="*/ 2147483647 h 275"/>
              <a:gd name="T34" fmla="*/ 2147483647 w 267"/>
              <a:gd name="T35" fmla="*/ 2147483647 h 275"/>
              <a:gd name="T36" fmla="*/ 2147483647 w 267"/>
              <a:gd name="T37" fmla="*/ 2147483647 h 275"/>
              <a:gd name="T38" fmla="*/ 2147483647 w 267"/>
              <a:gd name="T39" fmla="*/ 2147483647 h 275"/>
              <a:gd name="T40" fmla="*/ 2147483647 w 267"/>
              <a:gd name="T41" fmla="*/ 2147483647 h 275"/>
              <a:gd name="T42" fmla="*/ 2147483647 w 267"/>
              <a:gd name="T43" fmla="*/ 2147483647 h 275"/>
              <a:gd name="T44" fmla="*/ 2147483647 w 267"/>
              <a:gd name="T45" fmla="*/ 2147483647 h 275"/>
              <a:gd name="T46" fmla="*/ 2147483647 w 267"/>
              <a:gd name="T47" fmla="*/ 2147483647 h 275"/>
              <a:gd name="T48" fmla="*/ 2147483647 w 267"/>
              <a:gd name="T49" fmla="*/ 2147483647 h 275"/>
              <a:gd name="T50" fmla="*/ 2147483647 w 267"/>
              <a:gd name="T51" fmla="*/ 2147483647 h 275"/>
              <a:gd name="T52" fmla="*/ 2147483647 w 267"/>
              <a:gd name="T53" fmla="*/ 2147483647 h 275"/>
              <a:gd name="T54" fmla="*/ 2147483647 w 267"/>
              <a:gd name="T55" fmla="*/ 2147483647 h 275"/>
              <a:gd name="T56" fmla="*/ 2147483647 w 267"/>
              <a:gd name="T57" fmla="*/ 2147483647 h 275"/>
              <a:gd name="T58" fmla="*/ 2147483647 w 267"/>
              <a:gd name="T59" fmla="*/ 2147483647 h 275"/>
              <a:gd name="T60" fmla="*/ 2147483647 w 267"/>
              <a:gd name="T61" fmla="*/ 2147483647 h 275"/>
              <a:gd name="T62" fmla="*/ 2147483647 w 267"/>
              <a:gd name="T63" fmla="*/ 2147483647 h 275"/>
              <a:gd name="T64" fmla="*/ 2147483647 w 267"/>
              <a:gd name="T65" fmla="*/ 2147483647 h 275"/>
              <a:gd name="T66" fmla="*/ 2147483647 w 267"/>
              <a:gd name="T67" fmla="*/ 2147483647 h 275"/>
              <a:gd name="T68" fmla="*/ 2147483647 w 267"/>
              <a:gd name="T69" fmla="*/ 2147483647 h 275"/>
              <a:gd name="T70" fmla="*/ 2147483647 w 267"/>
              <a:gd name="T71" fmla="*/ 2147483647 h 275"/>
              <a:gd name="T72" fmla="*/ 2147483647 w 267"/>
              <a:gd name="T73" fmla="*/ 2147483647 h 275"/>
              <a:gd name="T74" fmla="*/ 2147483647 w 267"/>
              <a:gd name="T75" fmla="*/ 2147483647 h 2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67"/>
              <a:gd name="T115" fmla="*/ 0 h 275"/>
              <a:gd name="T116" fmla="*/ 267 w 267"/>
              <a:gd name="T117" fmla="*/ 275 h 2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67" h="275">
                <a:moveTo>
                  <a:pt x="152" y="13"/>
                </a:moveTo>
                <a:cubicBezTo>
                  <a:pt x="148" y="12"/>
                  <a:pt x="143" y="13"/>
                  <a:pt x="140" y="10"/>
                </a:cubicBezTo>
                <a:cubicBezTo>
                  <a:pt x="132" y="2"/>
                  <a:pt x="147" y="7"/>
                  <a:pt x="134" y="4"/>
                </a:cubicBezTo>
                <a:cubicBezTo>
                  <a:pt x="128" y="0"/>
                  <a:pt x="124" y="1"/>
                  <a:pt x="118" y="5"/>
                </a:cubicBezTo>
                <a:cubicBezTo>
                  <a:pt x="115" y="11"/>
                  <a:pt x="114" y="13"/>
                  <a:pt x="107" y="14"/>
                </a:cubicBezTo>
                <a:cubicBezTo>
                  <a:pt x="98" y="13"/>
                  <a:pt x="94" y="8"/>
                  <a:pt x="86" y="5"/>
                </a:cubicBezTo>
                <a:cubicBezTo>
                  <a:pt x="73" y="8"/>
                  <a:pt x="76" y="10"/>
                  <a:pt x="71" y="20"/>
                </a:cubicBezTo>
                <a:cubicBezTo>
                  <a:pt x="69" y="35"/>
                  <a:pt x="59" y="30"/>
                  <a:pt x="43" y="31"/>
                </a:cubicBezTo>
                <a:cubicBezTo>
                  <a:pt x="39" y="40"/>
                  <a:pt x="41" y="46"/>
                  <a:pt x="43" y="55"/>
                </a:cubicBezTo>
                <a:cubicBezTo>
                  <a:pt x="40" y="64"/>
                  <a:pt x="35" y="66"/>
                  <a:pt x="26" y="68"/>
                </a:cubicBezTo>
                <a:cubicBezTo>
                  <a:pt x="20" y="71"/>
                  <a:pt x="17" y="77"/>
                  <a:pt x="14" y="83"/>
                </a:cubicBezTo>
                <a:cubicBezTo>
                  <a:pt x="12" y="94"/>
                  <a:pt x="15" y="95"/>
                  <a:pt x="23" y="101"/>
                </a:cubicBezTo>
                <a:cubicBezTo>
                  <a:pt x="27" y="111"/>
                  <a:pt x="46" y="116"/>
                  <a:pt x="38" y="122"/>
                </a:cubicBezTo>
                <a:cubicBezTo>
                  <a:pt x="29" y="136"/>
                  <a:pt x="0" y="142"/>
                  <a:pt x="5" y="155"/>
                </a:cubicBezTo>
                <a:cubicBezTo>
                  <a:pt x="8" y="177"/>
                  <a:pt x="38" y="165"/>
                  <a:pt x="55" y="179"/>
                </a:cubicBezTo>
                <a:cubicBezTo>
                  <a:pt x="52" y="188"/>
                  <a:pt x="37" y="210"/>
                  <a:pt x="29" y="215"/>
                </a:cubicBezTo>
                <a:cubicBezTo>
                  <a:pt x="27" y="226"/>
                  <a:pt x="39" y="234"/>
                  <a:pt x="49" y="236"/>
                </a:cubicBezTo>
                <a:cubicBezTo>
                  <a:pt x="53" y="239"/>
                  <a:pt x="57" y="242"/>
                  <a:pt x="62" y="244"/>
                </a:cubicBezTo>
                <a:cubicBezTo>
                  <a:pt x="75" y="241"/>
                  <a:pt x="74" y="244"/>
                  <a:pt x="83" y="251"/>
                </a:cubicBezTo>
                <a:cubicBezTo>
                  <a:pt x="87" y="262"/>
                  <a:pt x="94" y="270"/>
                  <a:pt x="106" y="272"/>
                </a:cubicBezTo>
                <a:cubicBezTo>
                  <a:pt x="112" y="275"/>
                  <a:pt x="115" y="275"/>
                  <a:pt x="121" y="274"/>
                </a:cubicBezTo>
                <a:cubicBezTo>
                  <a:pt x="125" y="268"/>
                  <a:pt x="123" y="264"/>
                  <a:pt x="130" y="260"/>
                </a:cubicBezTo>
                <a:cubicBezTo>
                  <a:pt x="135" y="262"/>
                  <a:pt x="139" y="263"/>
                  <a:pt x="143" y="266"/>
                </a:cubicBezTo>
                <a:cubicBezTo>
                  <a:pt x="147" y="272"/>
                  <a:pt x="149" y="271"/>
                  <a:pt x="155" y="275"/>
                </a:cubicBezTo>
                <a:cubicBezTo>
                  <a:pt x="163" y="275"/>
                  <a:pt x="164" y="273"/>
                  <a:pt x="167" y="266"/>
                </a:cubicBezTo>
                <a:cubicBezTo>
                  <a:pt x="174" y="245"/>
                  <a:pt x="164" y="237"/>
                  <a:pt x="176" y="230"/>
                </a:cubicBezTo>
                <a:cubicBezTo>
                  <a:pt x="187" y="233"/>
                  <a:pt x="191" y="246"/>
                  <a:pt x="202" y="248"/>
                </a:cubicBezTo>
                <a:cubicBezTo>
                  <a:pt x="220" y="247"/>
                  <a:pt x="219" y="249"/>
                  <a:pt x="227" y="236"/>
                </a:cubicBezTo>
                <a:cubicBezTo>
                  <a:pt x="224" y="213"/>
                  <a:pt x="225" y="221"/>
                  <a:pt x="250" y="217"/>
                </a:cubicBezTo>
                <a:cubicBezTo>
                  <a:pt x="255" y="211"/>
                  <a:pt x="258" y="205"/>
                  <a:pt x="263" y="199"/>
                </a:cubicBezTo>
                <a:cubicBezTo>
                  <a:pt x="267" y="186"/>
                  <a:pt x="262" y="182"/>
                  <a:pt x="250" y="179"/>
                </a:cubicBezTo>
                <a:cubicBezTo>
                  <a:pt x="241" y="167"/>
                  <a:pt x="253" y="158"/>
                  <a:pt x="262" y="151"/>
                </a:cubicBezTo>
                <a:cubicBezTo>
                  <a:pt x="263" y="146"/>
                  <a:pt x="265" y="142"/>
                  <a:pt x="266" y="137"/>
                </a:cubicBezTo>
                <a:cubicBezTo>
                  <a:pt x="265" y="128"/>
                  <a:pt x="264" y="123"/>
                  <a:pt x="254" y="121"/>
                </a:cubicBezTo>
                <a:cubicBezTo>
                  <a:pt x="251" y="119"/>
                  <a:pt x="246" y="118"/>
                  <a:pt x="245" y="115"/>
                </a:cubicBezTo>
                <a:cubicBezTo>
                  <a:pt x="243" y="110"/>
                  <a:pt x="256" y="95"/>
                  <a:pt x="259" y="91"/>
                </a:cubicBezTo>
                <a:cubicBezTo>
                  <a:pt x="256" y="76"/>
                  <a:pt x="250" y="75"/>
                  <a:pt x="236" y="73"/>
                </a:cubicBezTo>
                <a:cubicBezTo>
                  <a:pt x="234" y="69"/>
                  <a:pt x="230" y="66"/>
                  <a:pt x="230" y="61"/>
                </a:cubicBezTo>
              </a:path>
            </a:pathLst>
          </a:custGeom>
          <a:noFill/>
          <a:ln w="38100">
            <a:solidFill>
              <a:srgbClr val="FF0000"/>
            </a:solidFill>
            <a:round/>
            <a:headEnd/>
            <a:tailEnd/>
          </a:ln>
        </p:spPr>
        <p:txBody>
          <a:bodyPr/>
          <a:lstStyle/>
          <a:p>
            <a:endParaRPr lang="en-US"/>
          </a:p>
        </p:txBody>
      </p:sp>
      <p:sp>
        <p:nvSpPr>
          <p:cNvPr id="32" name="Freeform 32"/>
          <p:cNvSpPr>
            <a:spLocks/>
          </p:cNvSpPr>
          <p:nvPr/>
        </p:nvSpPr>
        <p:spPr bwMode="auto">
          <a:xfrm>
            <a:off x="7460505" y="3605506"/>
            <a:ext cx="423863" cy="436562"/>
          </a:xfrm>
          <a:custGeom>
            <a:avLst/>
            <a:gdLst>
              <a:gd name="T0" fmla="*/ 2147483647 w 267"/>
              <a:gd name="T1" fmla="*/ 2147483647 h 275"/>
              <a:gd name="T2" fmla="*/ 2147483647 w 267"/>
              <a:gd name="T3" fmla="*/ 2147483647 h 275"/>
              <a:gd name="T4" fmla="*/ 2147483647 w 267"/>
              <a:gd name="T5" fmla="*/ 2147483647 h 275"/>
              <a:gd name="T6" fmla="*/ 2147483647 w 267"/>
              <a:gd name="T7" fmla="*/ 2147483647 h 275"/>
              <a:gd name="T8" fmla="*/ 2147483647 w 267"/>
              <a:gd name="T9" fmla="*/ 2147483647 h 275"/>
              <a:gd name="T10" fmla="*/ 2147483647 w 267"/>
              <a:gd name="T11" fmla="*/ 2147483647 h 275"/>
              <a:gd name="T12" fmla="*/ 2147483647 w 267"/>
              <a:gd name="T13" fmla="*/ 2147483647 h 275"/>
              <a:gd name="T14" fmla="*/ 2147483647 w 267"/>
              <a:gd name="T15" fmla="*/ 2147483647 h 275"/>
              <a:gd name="T16" fmla="*/ 2147483647 w 267"/>
              <a:gd name="T17" fmla="*/ 2147483647 h 275"/>
              <a:gd name="T18" fmla="*/ 2147483647 w 267"/>
              <a:gd name="T19" fmla="*/ 2147483647 h 275"/>
              <a:gd name="T20" fmla="*/ 2147483647 w 267"/>
              <a:gd name="T21" fmla="*/ 2147483647 h 275"/>
              <a:gd name="T22" fmla="*/ 2147483647 w 267"/>
              <a:gd name="T23" fmla="*/ 2147483647 h 275"/>
              <a:gd name="T24" fmla="*/ 2147483647 w 267"/>
              <a:gd name="T25" fmla="*/ 2147483647 h 275"/>
              <a:gd name="T26" fmla="*/ 2147483647 w 267"/>
              <a:gd name="T27" fmla="*/ 2147483647 h 275"/>
              <a:gd name="T28" fmla="*/ 2147483647 w 267"/>
              <a:gd name="T29" fmla="*/ 2147483647 h 275"/>
              <a:gd name="T30" fmla="*/ 2147483647 w 267"/>
              <a:gd name="T31" fmla="*/ 2147483647 h 275"/>
              <a:gd name="T32" fmla="*/ 2147483647 w 267"/>
              <a:gd name="T33" fmla="*/ 2147483647 h 275"/>
              <a:gd name="T34" fmla="*/ 2147483647 w 267"/>
              <a:gd name="T35" fmla="*/ 2147483647 h 275"/>
              <a:gd name="T36" fmla="*/ 2147483647 w 267"/>
              <a:gd name="T37" fmla="*/ 2147483647 h 275"/>
              <a:gd name="T38" fmla="*/ 2147483647 w 267"/>
              <a:gd name="T39" fmla="*/ 2147483647 h 275"/>
              <a:gd name="T40" fmla="*/ 2147483647 w 267"/>
              <a:gd name="T41" fmla="*/ 2147483647 h 275"/>
              <a:gd name="T42" fmla="*/ 2147483647 w 267"/>
              <a:gd name="T43" fmla="*/ 2147483647 h 275"/>
              <a:gd name="T44" fmla="*/ 2147483647 w 267"/>
              <a:gd name="T45" fmla="*/ 2147483647 h 275"/>
              <a:gd name="T46" fmla="*/ 2147483647 w 267"/>
              <a:gd name="T47" fmla="*/ 2147483647 h 275"/>
              <a:gd name="T48" fmla="*/ 2147483647 w 267"/>
              <a:gd name="T49" fmla="*/ 2147483647 h 275"/>
              <a:gd name="T50" fmla="*/ 2147483647 w 267"/>
              <a:gd name="T51" fmla="*/ 2147483647 h 275"/>
              <a:gd name="T52" fmla="*/ 2147483647 w 267"/>
              <a:gd name="T53" fmla="*/ 2147483647 h 275"/>
              <a:gd name="T54" fmla="*/ 2147483647 w 267"/>
              <a:gd name="T55" fmla="*/ 2147483647 h 275"/>
              <a:gd name="T56" fmla="*/ 2147483647 w 267"/>
              <a:gd name="T57" fmla="*/ 2147483647 h 275"/>
              <a:gd name="T58" fmla="*/ 2147483647 w 267"/>
              <a:gd name="T59" fmla="*/ 2147483647 h 275"/>
              <a:gd name="T60" fmla="*/ 2147483647 w 267"/>
              <a:gd name="T61" fmla="*/ 2147483647 h 275"/>
              <a:gd name="T62" fmla="*/ 2147483647 w 267"/>
              <a:gd name="T63" fmla="*/ 2147483647 h 275"/>
              <a:gd name="T64" fmla="*/ 2147483647 w 267"/>
              <a:gd name="T65" fmla="*/ 2147483647 h 275"/>
              <a:gd name="T66" fmla="*/ 2147483647 w 267"/>
              <a:gd name="T67" fmla="*/ 2147483647 h 275"/>
              <a:gd name="T68" fmla="*/ 2147483647 w 267"/>
              <a:gd name="T69" fmla="*/ 2147483647 h 275"/>
              <a:gd name="T70" fmla="*/ 2147483647 w 267"/>
              <a:gd name="T71" fmla="*/ 2147483647 h 275"/>
              <a:gd name="T72" fmla="*/ 2147483647 w 267"/>
              <a:gd name="T73" fmla="*/ 2147483647 h 275"/>
              <a:gd name="T74" fmla="*/ 2147483647 w 267"/>
              <a:gd name="T75" fmla="*/ 2147483647 h 2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67"/>
              <a:gd name="T115" fmla="*/ 0 h 275"/>
              <a:gd name="T116" fmla="*/ 267 w 267"/>
              <a:gd name="T117" fmla="*/ 275 h 2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67" h="275">
                <a:moveTo>
                  <a:pt x="98" y="12"/>
                </a:moveTo>
                <a:cubicBezTo>
                  <a:pt x="102" y="11"/>
                  <a:pt x="124" y="13"/>
                  <a:pt x="127" y="10"/>
                </a:cubicBezTo>
                <a:cubicBezTo>
                  <a:pt x="135" y="2"/>
                  <a:pt x="120" y="7"/>
                  <a:pt x="133" y="4"/>
                </a:cubicBezTo>
                <a:cubicBezTo>
                  <a:pt x="139" y="0"/>
                  <a:pt x="143" y="1"/>
                  <a:pt x="149" y="5"/>
                </a:cubicBezTo>
                <a:cubicBezTo>
                  <a:pt x="152" y="11"/>
                  <a:pt x="153" y="13"/>
                  <a:pt x="160" y="14"/>
                </a:cubicBezTo>
                <a:cubicBezTo>
                  <a:pt x="169" y="13"/>
                  <a:pt x="173" y="8"/>
                  <a:pt x="181" y="5"/>
                </a:cubicBezTo>
                <a:cubicBezTo>
                  <a:pt x="194" y="8"/>
                  <a:pt x="191" y="10"/>
                  <a:pt x="196" y="20"/>
                </a:cubicBezTo>
                <a:cubicBezTo>
                  <a:pt x="198" y="35"/>
                  <a:pt x="208" y="30"/>
                  <a:pt x="224" y="31"/>
                </a:cubicBezTo>
                <a:cubicBezTo>
                  <a:pt x="228" y="40"/>
                  <a:pt x="226" y="46"/>
                  <a:pt x="224" y="55"/>
                </a:cubicBezTo>
                <a:cubicBezTo>
                  <a:pt x="227" y="64"/>
                  <a:pt x="232" y="66"/>
                  <a:pt x="241" y="68"/>
                </a:cubicBezTo>
                <a:cubicBezTo>
                  <a:pt x="247" y="71"/>
                  <a:pt x="250" y="77"/>
                  <a:pt x="253" y="83"/>
                </a:cubicBezTo>
                <a:cubicBezTo>
                  <a:pt x="255" y="94"/>
                  <a:pt x="252" y="95"/>
                  <a:pt x="244" y="101"/>
                </a:cubicBezTo>
                <a:cubicBezTo>
                  <a:pt x="240" y="111"/>
                  <a:pt x="242" y="116"/>
                  <a:pt x="250" y="122"/>
                </a:cubicBezTo>
                <a:cubicBezTo>
                  <a:pt x="259" y="136"/>
                  <a:pt x="267" y="142"/>
                  <a:pt x="262" y="155"/>
                </a:cubicBezTo>
                <a:cubicBezTo>
                  <a:pt x="259" y="177"/>
                  <a:pt x="253" y="175"/>
                  <a:pt x="236" y="189"/>
                </a:cubicBezTo>
                <a:cubicBezTo>
                  <a:pt x="239" y="198"/>
                  <a:pt x="230" y="210"/>
                  <a:pt x="238" y="215"/>
                </a:cubicBezTo>
                <a:cubicBezTo>
                  <a:pt x="240" y="226"/>
                  <a:pt x="228" y="234"/>
                  <a:pt x="218" y="236"/>
                </a:cubicBezTo>
                <a:cubicBezTo>
                  <a:pt x="214" y="239"/>
                  <a:pt x="210" y="242"/>
                  <a:pt x="205" y="244"/>
                </a:cubicBezTo>
                <a:cubicBezTo>
                  <a:pt x="192" y="241"/>
                  <a:pt x="184" y="224"/>
                  <a:pt x="175" y="231"/>
                </a:cubicBezTo>
                <a:cubicBezTo>
                  <a:pt x="171" y="242"/>
                  <a:pt x="173" y="270"/>
                  <a:pt x="161" y="272"/>
                </a:cubicBezTo>
                <a:cubicBezTo>
                  <a:pt x="155" y="275"/>
                  <a:pt x="152" y="275"/>
                  <a:pt x="146" y="274"/>
                </a:cubicBezTo>
                <a:cubicBezTo>
                  <a:pt x="142" y="268"/>
                  <a:pt x="144" y="264"/>
                  <a:pt x="137" y="260"/>
                </a:cubicBezTo>
                <a:cubicBezTo>
                  <a:pt x="132" y="262"/>
                  <a:pt x="128" y="263"/>
                  <a:pt x="124" y="266"/>
                </a:cubicBezTo>
                <a:cubicBezTo>
                  <a:pt x="120" y="272"/>
                  <a:pt x="118" y="271"/>
                  <a:pt x="112" y="275"/>
                </a:cubicBezTo>
                <a:cubicBezTo>
                  <a:pt x="104" y="275"/>
                  <a:pt x="103" y="273"/>
                  <a:pt x="100" y="266"/>
                </a:cubicBezTo>
                <a:cubicBezTo>
                  <a:pt x="93" y="245"/>
                  <a:pt x="103" y="237"/>
                  <a:pt x="91" y="230"/>
                </a:cubicBezTo>
                <a:cubicBezTo>
                  <a:pt x="80" y="233"/>
                  <a:pt x="76" y="246"/>
                  <a:pt x="65" y="248"/>
                </a:cubicBezTo>
                <a:cubicBezTo>
                  <a:pt x="47" y="247"/>
                  <a:pt x="48" y="249"/>
                  <a:pt x="40" y="236"/>
                </a:cubicBezTo>
                <a:cubicBezTo>
                  <a:pt x="43" y="213"/>
                  <a:pt x="42" y="221"/>
                  <a:pt x="17" y="217"/>
                </a:cubicBezTo>
                <a:cubicBezTo>
                  <a:pt x="12" y="211"/>
                  <a:pt x="9" y="205"/>
                  <a:pt x="4" y="199"/>
                </a:cubicBezTo>
                <a:cubicBezTo>
                  <a:pt x="0" y="186"/>
                  <a:pt x="5" y="182"/>
                  <a:pt x="17" y="179"/>
                </a:cubicBezTo>
                <a:cubicBezTo>
                  <a:pt x="26" y="167"/>
                  <a:pt x="14" y="158"/>
                  <a:pt x="5" y="151"/>
                </a:cubicBezTo>
                <a:cubicBezTo>
                  <a:pt x="4" y="146"/>
                  <a:pt x="2" y="142"/>
                  <a:pt x="1" y="137"/>
                </a:cubicBezTo>
                <a:cubicBezTo>
                  <a:pt x="2" y="128"/>
                  <a:pt x="3" y="123"/>
                  <a:pt x="13" y="121"/>
                </a:cubicBezTo>
                <a:cubicBezTo>
                  <a:pt x="16" y="119"/>
                  <a:pt x="21" y="118"/>
                  <a:pt x="22" y="115"/>
                </a:cubicBezTo>
                <a:cubicBezTo>
                  <a:pt x="24" y="110"/>
                  <a:pt x="11" y="95"/>
                  <a:pt x="8" y="91"/>
                </a:cubicBezTo>
                <a:cubicBezTo>
                  <a:pt x="11" y="76"/>
                  <a:pt x="17" y="75"/>
                  <a:pt x="31" y="73"/>
                </a:cubicBezTo>
                <a:cubicBezTo>
                  <a:pt x="33" y="69"/>
                  <a:pt x="37" y="66"/>
                  <a:pt x="37" y="61"/>
                </a:cubicBezTo>
              </a:path>
            </a:pathLst>
          </a:custGeom>
          <a:noFill/>
          <a:ln w="38100">
            <a:solidFill>
              <a:srgbClr val="FF0000"/>
            </a:solidFill>
            <a:round/>
            <a:headEnd/>
            <a:tailEnd/>
          </a:ln>
        </p:spPr>
        <p:txBody>
          <a:bodyPr/>
          <a:lstStyle/>
          <a:p>
            <a:endParaRPr lang="en-US"/>
          </a:p>
        </p:txBody>
      </p:sp>
      <p:sp>
        <p:nvSpPr>
          <p:cNvPr id="33" name="AutoShape 33"/>
          <p:cNvSpPr>
            <a:spLocks noChangeArrowheads="1"/>
          </p:cNvSpPr>
          <p:nvPr/>
        </p:nvSpPr>
        <p:spPr bwMode="auto">
          <a:xfrm rot="2593586">
            <a:off x="4468117" y="4481983"/>
            <a:ext cx="304800" cy="609600"/>
          </a:xfrm>
          <a:prstGeom prst="downArrow">
            <a:avLst>
              <a:gd name="adj1" fmla="val 50000"/>
              <a:gd name="adj2" fmla="val 50000"/>
            </a:avLst>
          </a:prstGeom>
          <a:solidFill>
            <a:schemeClr val="accent2"/>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xmlns="" val="8311643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58"/>
          <p:cNvGrpSpPr>
            <a:grpSpLocks/>
          </p:cNvGrpSpPr>
          <p:nvPr/>
        </p:nvGrpSpPr>
        <p:grpSpPr bwMode="auto">
          <a:xfrm>
            <a:off x="7998718" y="2577868"/>
            <a:ext cx="734645" cy="756512"/>
            <a:chOff x="5028" y="1778"/>
            <a:chExt cx="434" cy="427"/>
          </a:xfrm>
        </p:grpSpPr>
        <p:sp>
          <p:nvSpPr>
            <p:cNvPr id="12" name="Freeform 40"/>
            <p:cNvSpPr>
              <a:spLocks/>
            </p:cNvSpPr>
            <p:nvPr/>
          </p:nvSpPr>
          <p:spPr bwMode="auto">
            <a:xfrm>
              <a:off x="5067" y="1793"/>
              <a:ext cx="309" cy="370"/>
            </a:xfrm>
            <a:custGeom>
              <a:avLst/>
              <a:gdLst>
                <a:gd name="T0" fmla="*/ 0 w 1637"/>
                <a:gd name="T1" fmla="*/ 0 h 1875"/>
                <a:gd name="T2" fmla="*/ 0 w 1637"/>
                <a:gd name="T3" fmla="*/ 0 h 1875"/>
                <a:gd name="T4" fmla="*/ 0 w 1637"/>
                <a:gd name="T5" fmla="*/ 0 h 1875"/>
                <a:gd name="T6" fmla="*/ 0 w 1637"/>
                <a:gd name="T7" fmla="*/ 0 h 1875"/>
                <a:gd name="T8" fmla="*/ 0 w 1637"/>
                <a:gd name="T9" fmla="*/ 0 h 1875"/>
                <a:gd name="T10" fmla="*/ 0 w 1637"/>
                <a:gd name="T11" fmla="*/ 0 h 1875"/>
                <a:gd name="T12" fmla="*/ 0 w 1637"/>
                <a:gd name="T13" fmla="*/ 0 h 1875"/>
                <a:gd name="T14" fmla="*/ 0 w 1637"/>
                <a:gd name="T15" fmla="*/ 0 h 1875"/>
                <a:gd name="T16" fmla="*/ 0 w 1637"/>
                <a:gd name="T17" fmla="*/ 0 h 1875"/>
                <a:gd name="T18" fmla="*/ 0 w 1637"/>
                <a:gd name="T19" fmla="*/ 0 h 1875"/>
                <a:gd name="T20" fmla="*/ 0 w 1637"/>
                <a:gd name="T21" fmla="*/ 0 h 1875"/>
                <a:gd name="T22" fmla="*/ 0 w 1637"/>
                <a:gd name="T23" fmla="*/ 0 h 1875"/>
                <a:gd name="T24" fmla="*/ 0 w 1637"/>
                <a:gd name="T25" fmla="*/ 0 h 1875"/>
                <a:gd name="T26" fmla="*/ 0 w 1637"/>
                <a:gd name="T27" fmla="*/ 0 h 1875"/>
                <a:gd name="T28" fmla="*/ 0 w 1637"/>
                <a:gd name="T29" fmla="*/ 0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13" name="Freeform 41"/>
            <p:cNvSpPr>
              <a:spLocks/>
            </p:cNvSpPr>
            <p:nvPr/>
          </p:nvSpPr>
          <p:spPr bwMode="auto">
            <a:xfrm>
              <a:off x="5064" y="1778"/>
              <a:ext cx="1" cy="427"/>
            </a:xfrm>
            <a:custGeom>
              <a:avLst/>
              <a:gdLst>
                <a:gd name="T0" fmla="*/ 1 w 1"/>
                <a:gd name="T1" fmla="*/ 0 h 1537"/>
                <a:gd name="T2" fmla="*/ 0 w 1"/>
                <a:gd name="T3" fmla="*/ 0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14" name="Freeform 42"/>
            <p:cNvSpPr>
              <a:spLocks/>
            </p:cNvSpPr>
            <p:nvPr/>
          </p:nvSpPr>
          <p:spPr bwMode="auto">
            <a:xfrm>
              <a:off x="5069" y="1891"/>
              <a:ext cx="309" cy="274"/>
            </a:xfrm>
            <a:custGeom>
              <a:avLst/>
              <a:gdLst>
                <a:gd name="T0" fmla="*/ 0 w 820"/>
                <a:gd name="T1" fmla="*/ 0 h 986"/>
                <a:gd name="T2" fmla="*/ 0 w 820"/>
                <a:gd name="T3" fmla="*/ 0 h 986"/>
                <a:gd name="T4" fmla="*/ 0 w 820"/>
                <a:gd name="T5" fmla="*/ 0 h 986"/>
                <a:gd name="T6" fmla="*/ 0 w 820"/>
                <a:gd name="T7" fmla="*/ 0 h 986"/>
                <a:gd name="T8" fmla="*/ 0 w 820"/>
                <a:gd name="T9" fmla="*/ 0 h 986"/>
                <a:gd name="T10" fmla="*/ 0 w 820"/>
                <a:gd name="T11" fmla="*/ 0 h 986"/>
                <a:gd name="T12" fmla="*/ 0 w 820"/>
                <a:gd name="T13" fmla="*/ 0 h 986"/>
                <a:gd name="T14" fmla="*/ 0 w 820"/>
                <a:gd name="T15" fmla="*/ 0 h 986"/>
                <a:gd name="T16" fmla="*/ 0 w 820"/>
                <a:gd name="T17" fmla="*/ 0 h 986"/>
                <a:gd name="T18" fmla="*/ 0 w 820"/>
                <a:gd name="T19" fmla="*/ 0 h 986"/>
                <a:gd name="T20" fmla="*/ 0 w 820"/>
                <a:gd name="T21" fmla="*/ 0 h 986"/>
                <a:gd name="T22" fmla="*/ 0 w 820"/>
                <a:gd name="T23" fmla="*/ 0 h 986"/>
                <a:gd name="T24" fmla="*/ 0 w 820"/>
                <a:gd name="T25" fmla="*/ 0 h 986"/>
                <a:gd name="T26" fmla="*/ 0 w 820"/>
                <a:gd name="T27" fmla="*/ 0 h 986"/>
                <a:gd name="T28" fmla="*/ 0 w 820"/>
                <a:gd name="T29" fmla="*/ 0 h 986"/>
                <a:gd name="T30" fmla="*/ 0 w 820"/>
                <a:gd name="T31" fmla="*/ 0 h 9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0"/>
                <a:gd name="T49" fmla="*/ 0 h 986"/>
                <a:gd name="T50" fmla="*/ 820 w 820"/>
                <a:gd name="T51" fmla="*/ 986 h 9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0" h="986">
                  <a:moveTo>
                    <a:pt x="18" y="398"/>
                  </a:moveTo>
                  <a:cubicBezTo>
                    <a:pt x="26" y="342"/>
                    <a:pt x="38" y="274"/>
                    <a:pt x="48" y="212"/>
                  </a:cubicBezTo>
                  <a:cubicBezTo>
                    <a:pt x="58" y="150"/>
                    <a:pt x="62" y="52"/>
                    <a:pt x="78" y="26"/>
                  </a:cubicBezTo>
                  <a:cubicBezTo>
                    <a:pt x="94" y="0"/>
                    <a:pt x="126" y="17"/>
                    <a:pt x="144" y="56"/>
                  </a:cubicBezTo>
                  <a:cubicBezTo>
                    <a:pt x="162" y="95"/>
                    <a:pt x="149" y="206"/>
                    <a:pt x="186" y="260"/>
                  </a:cubicBezTo>
                  <a:cubicBezTo>
                    <a:pt x="223" y="314"/>
                    <a:pt x="308" y="350"/>
                    <a:pt x="366" y="380"/>
                  </a:cubicBezTo>
                  <a:cubicBezTo>
                    <a:pt x="424" y="410"/>
                    <a:pt x="483" y="423"/>
                    <a:pt x="534" y="440"/>
                  </a:cubicBezTo>
                  <a:cubicBezTo>
                    <a:pt x="585" y="457"/>
                    <a:pt x="636" y="469"/>
                    <a:pt x="672" y="482"/>
                  </a:cubicBezTo>
                  <a:cubicBezTo>
                    <a:pt x="708" y="495"/>
                    <a:pt x="726" y="506"/>
                    <a:pt x="750" y="518"/>
                  </a:cubicBezTo>
                  <a:cubicBezTo>
                    <a:pt x="774" y="530"/>
                    <a:pt x="810" y="525"/>
                    <a:pt x="819" y="556"/>
                  </a:cubicBezTo>
                  <a:cubicBezTo>
                    <a:pt x="819" y="583"/>
                    <a:pt x="820" y="665"/>
                    <a:pt x="803" y="705"/>
                  </a:cubicBezTo>
                  <a:cubicBezTo>
                    <a:pt x="787" y="744"/>
                    <a:pt x="773" y="844"/>
                    <a:pt x="707" y="896"/>
                  </a:cubicBezTo>
                  <a:cubicBezTo>
                    <a:pt x="641" y="949"/>
                    <a:pt x="461" y="986"/>
                    <a:pt x="359" y="982"/>
                  </a:cubicBezTo>
                  <a:cubicBezTo>
                    <a:pt x="256" y="977"/>
                    <a:pt x="154" y="943"/>
                    <a:pt x="94" y="871"/>
                  </a:cubicBezTo>
                  <a:cubicBezTo>
                    <a:pt x="35" y="799"/>
                    <a:pt x="13" y="629"/>
                    <a:pt x="0" y="550"/>
                  </a:cubicBezTo>
                  <a:cubicBezTo>
                    <a:pt x="3" y="457"/>
                    <a:pt x="10" y="454"/>
                    <a:pt x="18" y="398"/>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15" name="Line 43"/>
            <p:cNvSpPr>
              <a:spLocks noChangeShapeType="1"/>
            </p:cNvSpPr>
            <p:nvPr/>
          </p:nvSpPr>
          <p:spPr bwMode="auto">
            <a:xfrm>
              <a:off x="5028" y="2045"/>
              <a:ext cx="434" cy="0"/>
            </a:xfrm>
            <a:prstGeom prst="line">
              <a:avLst/>
            </a:prstGeom>
            <a:noFill/>
            <a:ln w="9525">
              <a:solidFill>
                <a:schemeClr val="tx1"/>
              </a:solidFill>
              <a:round/>
              <a:headEnd/>
              <a:tailEnd/>
            </a:ln>
          </p:spPr>
          <p:txBody>
            <a:bodyPr wrap="none" anchor="ctr"/>
            <a:lstStyle/>
            <a:p>
              <a:endParaRPr lang="pt-PT"/>
            </a:p>
          </p:txBody>
        </p:sp>
        <p:sp>
          <p:nvSpPr>
            <p:cNvPr id="16" name="AutoShape 44"/>
            <p:cNvSpPr>
              <a:spLocks noChangeArrowheads="1"/>
            </p:cNvSpPr>
            <p:nvPr/>
          </p:nvSpPr>
          <p:spPr bwMode="auto">
            <a:xfrm rot="2593586">
              <a:off x="5184" y="1882"/>
              <a:ext cx="64" cy="106"/>
            </a:xfrm>
            <a:prstGeom prst="downArrow">
              <a:avLst>
                <a:gd name="adj1" fmla="val 50000"/>
                <a:gd name="adj2" fmla="val 41406"/>
              </a:avLst>
            </a:prstGeom>
            <a:solidFill>
              <a:schemeClr val="accent2"/>
            </a:solidFill>
            <a:ln w="9525">
              <a:noFill/>
              <a:miter lim="800000"/>
              <a:headEnd/>
              <a:tailEnd/>
            </a:ln>
          </p:spPr>
          <p:txBody>
            <a:bodyPr wrap="none" anchor="ctr"/>
            <a:lstStyle/>
            <a:p>
              <a:endParaRPr lang="en-US"/>
            </a:p>
          </p:txBody>
        </p:sp>
      </p:grpSp>
      <p:grpSp>
        <p:nvGrpSpPr>
          <p:cNvPr id="17" name="Group 45"/>
          <p:cNvGrpSpPr>
            <a:grpSpLocks/>
          </p:cNvGrpSpPr>
          <p:nvPr/>
        </p:nvGrpSpPr>
        <p:grpSpPr bwMode="auto">
          <a:xfrm>
            <a:off x="8029187" y="3453082"/>
            <a:ext cx="782041" cy="765369"/>
            <a:chOff x="4030" y="2063"/>
            <a:chExt cx="1154" cy="1537"/>
          </a:xfrm>
        </p:grpSpPr>
        <p:sp>
          <p:nvSpPr>
            <p:cNvPr id="18" name="Freeform 46"/>
            <p:cNvSpPr>
              <a:spLocks/>
            </p:cNvSpPr>
            <p:nvPr/>
          </p:nvSpPr>
          <p:spPr bwMode="auto">
            <a:xfrm>
              <a:off x="4128" y="2123"/>
              <a:ext cx="820" cy="1332"/>
            </a:xfrm>
            <a:custGeom>
              <a:avLst/>
              <a:gdLst>
                <a:gd name="T0" fmla="*/ 1 w 1637"/>
                <a:gd name="T1" fmla="*/ 1 h 1875"/>
                <a:gd name="T2" fmla="*/ 1 w 1637"/>
                <a:gd name="T3" fmla="*/ 1 h 1875"/>
                <a:gd name="T4" fmla="*/ 1 w 1637"/>
                <a:gd name="T5" fmla="*/ 1 h 1875"/>
                <a:gd name="T6" fmla="*/ 1 w 1637"/>
                <a:gd name="T7" fmla="*/ 1 h 1875"/>
                <a:gd name="T8" fmla="*/ 1 w 1637"/>
                <a:gd name="T9" fmla="*/ 1 h 1875"/>
                <a:gd name="T10" fmla="*/ 1 w 1637"/>
                <a:gd name="T11" fmla="*/ 1 h 1875"/>
                <a:gd name="T12" fmla="*/ 1 w 1637"/>
                <a:gd name="T13" fmla="*/ 1 h 1875"/>
                <a:gd name="T14" fmla="*/ 1 w 1637"/>
                <a:gd name="T15" fmla="*/ 1 h 1875"/>
                <a:gd name="T16" fmla="*/ 1 w 1637"/>
                <a:gd name="T17" fmla="*/ 1 h 1875"/>
                <a:gd name="T18" fmla="*/ 1 w 1637"/>
                <a:gd name="T19" fmla="*/ 1 h 1875"/>
                <a:gd name="T20" fmla="*/ 1 w 1637"/>
                <a:gd name="T21" fmla="*/ 2 h 1875"/>
                <a:gd name="T22" fmla="*/ 1 w 1637"/>
                <a:gd name="T23" fmla="*/ 2 h 1875"/>
                <a:gd name="T24" fmla="*/ 1 w 1637"/>
                <a:gd name="T25" fmla="*/ 2 h 1875"/>
                <a:gd name="T26" fmla="*/ 0 w 1637"/>
                <a:gd name="T27" fmla="*/ 1 h 1875"/>
                <a:gd name="T28" fmla="*/ 1 w 1637"/>
                <a:gd name="T29" fmla="*/ 1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19" name="Freeform 47"/>
            <p:cNvSpPr>
              <a:spLocks/>
            </p:cNvSpPr>
            <p:nvPr/>
          </p:nvSpPr>
          <p:spPr bwMode="auto">
            <a:xfrm>
              <a:off x="4127" y="2063"/>
              <a:ext cx="1" cy="1537"/>
            </a:xfrm>
            <a:custGeom>
              <a:avLst/>
              <a:gdLst>
                <a:gd name="T0" fmla="*/ 1 w 1"/>
                <a:gd name="T1" fmla="*/ 0 h 1537"/>
                <a:gd name="T2" fmla="*/ 0 w 1"/>
                <a:gd name="T3" fmla="*/ 153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20" name="Freeform 48"/>
            <p:cNvSpPr>
              <a:spLocks/>
            </p:cNvSpPr>
            <p:nvPr/>
          </p:nvSpPr>
          <p:spPr bwMode="auto">
            <a:xfrm>
              <a:off x="4548" y="2576"/>
              <a:ext cx="444" cy="722"/>
            </a:xfrm>
            <a:custGeom>
              <a:avLst/>
              <a:gdLst>
                <a:gd name="T0" fmla="*/ 48 w 444"/>
                <a:gd name="T1" fmla="*/ 213 h 722"/>
                <a:gd name="T2" fmla="*/ 126 w 444"/>
                <a:gd name="T3" fmla="*/ 15 h 722"/>
                <a:gd name="T4" fmla="*/ 222 w 444"/>
                <a:gd name="T5" fmla="*/ 123 h 722"/>
                <a:gd name="T6" fmla="*/ 360 w 444"/>
                <a:gd name="T7" fmla="*/ 297 h 722"/>
                <a:gd name="T8" fmla="*/ 444 w 444"/>
                <a:gd name="T9" fmla="*/ 447 h 722"/>
                <a:gd name="T10" fmla="*/ 408 w 444"/>
                <a:gd name="T11" fmla="*/ 579 h 722"/>
                <a:gd name="T12" fmla="*/ 324 w 444"/>
                <a:gd name="T13" fmla="*/ 669 h 722"/>
                <a:gd name="T14" fmla="*/ 144 w 444"/>
                <a:gd name="T15" fmla="*/ 681 h 722"/>
                <a:gd name="T16" fmla="*/ 42 w 444"/>
                <a:gd name="T17" fmla="*/ 573 h 722"/>
                <a:gd name="T18" fmla="*/ 0 w 444"/>
                <a:gd name="T19" fmla="*/ 447 h 722"/>
                <a:gd name="T20" fmla="*/ 48 w 444"/>
                <a:gd name="T21" fmla="*/ 21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4"/>
                <a:gd name="T34" fmla="*/ 0 h 722"/>
                <a:gd name="T35" fmla="*/ 444 w 444"/>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4" h="722">
                  <a:moveTo>
                    <a:pt x="48" y="213"/>
                  </a:moveTo>
                  <a:cubicBezTo>
                    <a:pt x="69" y="141"/>
                    <a:pt x="97" y="30"/>
                    <a:pt x="126" y="15"/>
                  </a:cubicBezTo>
                  <a:cubicBezTo>
                    <a:pt x="155" y="0"/>
                    <a:pt x="183" y="76"/>
                    <a:pt x="222" y="123"/>
                  </a:cubicBezTo>
                  <a:cubicBezTo>
                    <a:pt x="261" y="170"/>
                    <a:pt x="323" y="243"/>
                    <a:pt x="360" y="297"/>
                  </a:cubicBezTo>
                  <a:cubicBezTo>
                    <a:pt x="397" y="351"/>
                    <a:pt x="436" y="400"/>
                    <a:pt x="444" y="447"/>
                  </a:cubicBezTo>
                  <a:cubicBezTo>
                    <a:pt x="444" y="474"/>
                    <a:pt x="425" y="539"/>
                    <a:pt x="408" y="579"/>
                  </a:cubicBezTo>
                  <a:cubicBezTo>
                    <a:pt x="392" y="618"/>
                    <a:pt x="390" y="617"/>
                    <a:pt x="324" y="669"/>
                  </a:cubicBezTo>
                  <a:cubicBezTo>
                    <a:pt x="258" y="722"/>
                    <a:pt x="191" y="697"/>
                    <a:pt x="144" y="681"/>
                  </a:cubicBezTo>
                  <a:cubicBezTo>
                    <a:pt x="97" y="665"/>
                    <a:pt x="66" y="612"/>
                    <a:pt x="42" y="573"/>
                  </a:cubicBezTo>
                  <a:cubicBezTo>
                    <a:pt x="18" y="534"/>
                    <a:pt x="24" y="519"/>
                    <a:pt x="0" y="447"/>
                  </a:cubicBezTo>
                  <a:cubicBezTo>
                    <a:pt x="18" y="303"/>
                    <a:pt x="27" y="285"/>
                    <a:pt x="48" y="213"/>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21" name="Line 49"/>
            <p:cNvSpPr>
              <a:spLocks noChangeShapeType="1"/>
            </p:cNvSpPr>
            <p:nvPr/>
          </p:nvSpPr>
          <p:spPr bwMode="auto">
            <a:xfrm>
              <a:off x="4030" y="3024"/>
              <a:ext cx="1154" cy="1"/>
            </a:xfrm>
            <a:prstGeom prst="line">
              <a:avLst/>
            </a:prstGeom>
            <a:noFill/>
            <a:ln w="9525">
              <a:solidFill>
                <a:schemeClr val="tx1"/>
              </a:solidFill>
              <a:round/>
              <a:headEnd/>
              <a:tailEnd/>
            </a:ln>
          </p:spPr>
          <p:txBody>
            <a:bodyPr wrap="none" anchor="ctr"/>
            <a:lstStyle/>
            <a:p>
              <a:endParaRPr lang="pt-PT"/>
            </a:p>
          </p:txBody>
        </p:sp>
        <p:sp>
          <p:nvSpPr>
            <p:cNvPr id="22" name="AutoShape 50"/>
            <p:cNvSpPr>
              <a:spLocks noChangeArrowheads="1"/>
            </p:cNvSpPr>
            <p:nvPr/>
          </p:nvSpPr>
          <p:spPr bwMode="auto">
            <a:xfrm rot="16083176" flipH="1">
              <a:off x="4296" y="2909"/>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grpSp>
      <p:grpSp>
        <p:nvGrpSpPr>
          <p:cNvPr id="23" name="Group 51"/>
          <p:cNvGrpSpPr>
            <a:grpSpLocks/>
          </p:cNvGrpSpPr>
          <p:nvPr/>
        </p:nvGrpSpPr>
        <p:grpSpPr bwMode="auto">
          <a:xfrm>
            <a:off x="8029187" y="4333612"/>
            <a:ext cx="863292" cy="850411"/>
            <a:chOff x="4366" y="2591"/>
            <a:chExt cx="1154" cy="1537"/>
          </a:xfrm>
        </p:grpSpPr>
        <p:sp>
          <p:nvSpPr>
            <p:cNvPr id="24" name="Freeform 52"/>
            <p:cNvSpPr>
              <a:spLocks/>
            </p:cNvSpPr>
            <p:nvPr/>
          </p:nvSpPr>
          <p:spPr bwMode="auto">
            <a:xfrm>
              <a:off x="4464" y="2651"/>
              <a:ext cx="820" cy="1332"/>
            </a:xfrm>
            <a:custGeom>
              <a:avLst/>
              <a:gdLst>
                <a:gd name="T0" fmla="*/ 1 w 1637"/>
                <a:gd name="T1" fmla="*/ 1 h 1875"/>
                <a:gd name="T2" fmla="*/ 1 w 1637"/>
                <a:gd name="T3" fmla="*/ 1 h 1875"/>
                <a:gd name="T4" fmla="*/ 1 w 1637"/>
                <a:gd name="T5" fmla="*/ 1 h 1875"/>
                <a:gd name="T6" fmla="*/ 1 w 1637"/>
                <a:gd name="T7" fmla="*/ 1 h 1875"/>
                <a:gd name="T8" fmla="*/ 1 w 1637"/>
                <a:gd name="T9" fmla="*/ 1 h 1875"/>
                <a:gd name="T10" fmla="*/ 1 w 1637"/>
                <a:gd name="T11" fmla="*/ 1 h 1875"/>
                <a:gd name="T12" fmla="*/ 1 w 1637"/>
                <a:gd name="T13" fmla="*/ 1 h 1875"/>
                <a:gd name="T14" fmla="*/ 1 w 1637"/>
                <a:gd name="T15" fmla="*/ 1 h 1875"/>
                <a:gd name="T16" fmla="*/ 1 w 1637"/>
                <a:gd name="T17" fmla="*/ 1 h 1875"/>
                <a:gd name="T18" fmla="*/ 1 w 1637"/>
                <a:gd name="T19" fmla="*/ 1 h 1875"/>
                <a:gd name="T20" fmla="*/ 1 w 1637"/>
                <a:gd name="T21" fmla="*/ 2 h 1875"/>
                <a:gd name="T22" fmla="*/ 1 w 1637"/>
                <a:gd name="T23" fmla="*/ 2 h 1875"/>
                <a:gd name="T24" fmla="*/ 1 w 1637"/>
                <a:gd name="T25" fmla="*/ 2 h 1875"/>
                <a:gd name="T26" fmla="*/ 0 w 1637"/>
                <a:gd name="T27" fmla="*/ 1 h 1875"/>
                <a:gd name="T28" fmla="*/ 1 w 1637"/>
                <a:gd name="T29" fmla="*/ 1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25" name="Freeform 53"/>
            <p:cNvSpPr>
              <a:spLocks/>
            </p:cNvSpPr>
            <p:nvPr/>
          </p:nvSpPr>
          <p:spPr bwMode="auto">
            <a:xfrm>
              <a:off x="4463" y="2591"/>
              <a:ext cx="1" cy="1537"/>
            </a:xfrm>
            <a:custGeom>
              <a:avLst/>
              <a:gdLst>
                <a:gd name="T0" fmla="*/ 1 w 1"/>
                <a:gd name="T1" fmla="*/ 0 h 1537"/>
                <a:gd name="T2" fmla="*/ 0 w 1"/>
                <a:gd name="T3" fmla="*/ 153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26" name="Freeform 54"/>
            <p:cNvSpPr>
              <a:spLocks/>
            </p:cNvSpPr>
            <p:nvPr/>
          </p:nvSpPr>
          <p:spPr bwMode="auto">
            <a:xfrm>
              <a:off x="4476" y="2997"/>
              <a:ext cx="600" cy="829"/>
            </a:xfrm>
            <a:custGeom>
              <a:avLst/>
              <a:gdLst>
                <a:gd name="T0" fmla="*/ 18 w 600"/>
                <a:gd name="T1" fmla="*/ 398 h 829"/>
                <a:gd name="T2" fmla="*/ 48 w 600"/>
                <a:gd name="T3" fmla="*/ 212 h 829"/>
                <a:gd name="T4" fmla="*/ 78 w 600"/>
                <a:gd name="T5" fmla="*/ 26 h 829"/>
                <a:gd name="T6" fmla="*/ 144 w 600"/>
                <a:gd name="T7" fmla="*/ 56 h 829"/>
                <a:gd name="T8" fmla="*/ 186 w 600"/>
                <a:gd name="T9" fmla="*/ 260 h 829"/>
                <a:gd name="T10" fmla="*/ 312 w 600"/>
                <a:gd name="T11" fmla="*/ 416 h 829"/>
                <a:gd name="T12" fmla="*/ 438 w 600"/>
                <a:gd name="T13" fmla="*/ 494 h 829"/>
                <a:gd name="T14" fmla="*/ 600 w 600"/>
                <a:gd name="T15" fmla="*/ 554 h 829"/>
                <a:gd name="T16" fmla="*/ 564 w 600"/>
                <a:gd name="T17" fmla="*/ 686 h 829"/>
                <a:gd name="T18" fmla="*/ 480 w 600"/>
                <a:gd name="T19" fmla="*/ 776 h 829"/>
                <a:gd name="T20" fmla="*/ 324 w 600"/>
                <a:gd name="T21" fmla="*/ 818 h 829"/>
                <a:gd name="T22" fmla="*/ 102 w 600"/>
                <a:gd name="T23" fmla="*/ 746 h 829"/>
                <a:gd name="T24" fmla="*/ 0 w 600"/>
                <a:gd name="T25" fmla="*/ 550 h 829"/>
                <a:gd name="T26" fmla="*/ 18 w 600"/>
                <a:gd name="T27" fmla="*/ 398 h 8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00"/>
                <a:gd name="T43" fmla="*/ 0 h 829"/>
                <a:gd name="T44" fmla="*/ 600 w 600"/>
                <a:gd name="T45" fmla="*/ 829 h 8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00" h="829">
                  <a:moveTo>
                    <a:pt x="18" y="398"/>
                  </a:moveTo>
                  <a:cubicBezTo>
                    <a:pt x="26" y="342"/>
                    <a:pt x="38" y="274"/>
                    <a:pt x="48" y="212"/>
                  </a:cubicBezTo>
                  <a:cubicBezTo>
                    <a:pt x="58" y="150"/>
                    <a:pt x="62" y="52"/>
                    <a:pt x="78" y="26"/>
                  </a:cubicBezTo>
                  <a:cubicBezTo>
                    <a:pt x="94" y="0"/>
                    <a:pt x="126" y="17"/>
                    <a:pt x="144" y="56"/>
                  </a:cubicBezTo>
                  <a:cubicBezTo>
                    <a:pt x="162" y="95"/>
                    <a:pt x="158" y="200"/>
                    <a:pt x="186" y="260"/>
                  </a:cubicBezTo>
                  <a:cubicBezTo>
                    <a:pt x="214" y="320"/>
                    <a:pt x="270" y="377"/>
                    <a:pt x="312" y="416"/>
                  </a:cubicBezTo>
                  <a:cubicBezTo>
                    <a:pt x="354" y="455"/>
                    <a:pt x="390" y="471"/>
                    <a:pt x="438" y="494"/>
                  </a:cubicBezTo>
                  <a:cubicBezTo>
                    <a:pt x="486" y="517"/>
                    <a:pt x="579" y="522"/>
                    <a:pt x="600" y="554"/>
                  </a:cubicBezTo>
                  <a:cubicBezTo>
                    <a:pt x="600" y="581"/>
                    <a:pt x="581" y="646"/>
                    <a:pt x="564" y="686"/>
                  </a:cubicBezTo>
                  <a:cubicBezTo>
                    <a:pt x="548" y="725"/>
                    <a:pt x="546" y="724"/>
                    <a:pt x="480" y="776"/>
                  </a:cubicBezTo>
                  <a:cubicBezTo>
                    <a:pt x="414" y="829"/>
                    <a:pt x="377" y="815"/>
                    <a:pt x="324" y="818"/>
                  </a:cubicBezTo>
                  <a:cubicBezTo>
                    <a:pt x="261" y="813"/>
                    <a:pt x="156" y="791"/>
                    <a:pt x="102" y="746"/>
                  </a:cubicBezTo>
                  <a:cubicBezTo>
                    <a:pt x="48" y="701"/>
                    <a:pt x="14" y="608"/>
                    <a:pt x="0" y="550"/>
                  </a:cubicBezTo>
                  <a:cubicBezTo>
                    <a:pt x="3" y="457"/>
                    <a:pt x="10" y="454"/>
                    <a:pt x="18" y="398"/>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27" name="Line 55"/>
            <p:cNvSpPr>
              <a:spLocks noChangeShapeType="1"/>
            </p:cNvSpPr>
            <p:nvPr/>
          </p:nvSpPr>
          <p:spPr bwMode="auto">
            <a:xfrm>
              <a:off x="4366" y="3552"/>
              <a:ext cx="1154" cy="1"/>
            </a:xfrm>
            <a:prstGeom prst="line">
              <a:avLst/>
            </a:prstGeom>
            <a:noFill/>
            <a:ln w="9525">
              <a:solidFill>
                <a:schemeClr val="tx1"/>
              </a:solidFill>
              <a:round/>
              <a:headEnd/>
              <a:tailEnd/>
            </a:ln>
          </p:spPr>
          <p:txBody>
            <a:bodyPr wrap="none" anchor="ctr"/>
            <a:lstStyle/>
            <a:p>
              <a:endParaRPr lang="pt-PT"/>
            </a:p>
          </p:txBody>
        </p:sp>
        <p:sp>
          <p:nvSpPr>
            <p:cNvPr id="28" name="AutoShape 56"/>
            <p:cNvSpPr>
              <a:spLocks noChangeArrowheads="1"/>
            </p:cNvSpPr>
            <p:nvPr/>
          </p:nvSpPr>
          <p:spPr bwMode="auto">
            <a:xfrm rot="2593586">
              <a:off x="4728" y="3077"/>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sp>
          <p:nvSpPr>
            <p:cNvPr id="29" name="AutoShape 57"/>
            <p:cNvSpPr>
              <a:spLocks noChangeArrowheads="1"/>
            </p:cNvSpPr>
            <p:nvPr/>
          </p:nvSpPr>
          <p:spPr bwMode="auto">
            <a:xfrm rot="5516824">
              <a:off x="5160" y="3437"/>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grpSp>
      <p:sp>
        <p:nvSpPr>
          <p:cNvPr id="30" name="Rounded Rectangle 57"/>
          <p:cNvSpPr/>
          <p:nvPr/>
        </p:nvSpPr>
        <p:spPr>
          <a:xfrm>
            <a:off x="2382225" y="1899302"/>
            <a:ext cx="1751988" cy="71753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sz="2400" b="1" dirty="0">
                <a:ln w="12700">
                  <a:solidFill>
                    <a:schemeClr val="tx2">
                      <a:satMod val="155000"/>
                    </a:schemeClr>
                  </a:solidFill>
                  <a:prstDash val="solid"/>
                </a:ln>
                <a:solidFill>
                  <a:schemeClr val="bg1"/>
                </a:solidFill>
              </a:rPr>
              <a:t>FEV</a:t>
            </a:r>
            <a:r>
              <a:rPr lang="pt-PT" sz="2400" b="1" baseline="-25000" dirty="0">
                <a:ln w="12700">
                  <a:solidFill>
                    <a:schemeClr val="tx2">
                      <a:satMod val="155000"/>
                    </a:schemeClr>
                  </a:solidFill>
                  <a:prstDash val="solid"/>
                </a:ln>
                <a:solidFill>
                  <a:schemeClr val="bg1"/>
                </a:solidFill>
              </a:rPr>
              <a:t>1</a:t>
            </a:r>
            <a:r>
              <a:rPr lang="pt-PT" sz="2400" b="1" dirty="0">
                <a:ln w="12700">
                  <a:solidFill>
                    <a:schemeClr val="tx2">
                      <a:satMod val="155000"/>
                    </a:schemeClr>
                  </a:solidFill>
                  <a:prstDash val="solid"/>
                </a:ln>
                <a:solidFill>
                  <a:schemeClr val="bg1"/>
                </a:solidFill>
              </a:rPr>
              <a:t>/FVC</a:t>
            </a:r>
            <a:endParaRPr lang="en-US" sz="2000" b="1" dirty="0">
              <a:ln w="12700">
                <a:solidFill>
                  <a:schemeClr val="tx2">
                    <a:satMod val="155000"/>
                  </a:schemeClr>
                </a:solidFill>
                <a:prstDash val="solid"/>
              </a:ln>
              <a:solidFill>
                <a:schemeClr val="bg1"/>
              </a:solidFill>
            </a:endParaRPr>
          </a:p>
        </p:txBody>
      </p:sp>
      <p:sp>
        <p:nvSpPr>
          <p:cNvPr id="31" name="Rounded Rectangle 58"/>
          <p:cNvSpPr/>
          <p:nvPr/>
        </p:nvSpPr>
        <p:spPr>
          <a:xfrm>
            <a:off x="4210387" y="1899302"/>
            <a:ext cx="1751988" cy="71753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sz="2400" b="1" dirty="0">
                <a:ln w="12700">
                  <a:solidFill>
                    <a:schemeClr val="tx2">
                      <a:satMod val="155000"/>
                    </a:schemeClr>
                  </a:solidFill>
                  <a:prstDash val="solid"/>
                </a:ln>
                <a:solidFill>
                  <a:schemeClr val="bg1"/>
                </a:solidFill>
              </a:rPr>
              <a:t>FVC</a:t>
            </a:r>
            <a:endParaRPr lang="en-US" sz="2400" b="1" dirty="0">
              <a:ln w="12700">
                <a:solidFill>
                  <a:schemeClr val="tx2">
                    <a:satMod val="155000"/>
                  </a:schemeClr>
                </a:solidFill>
                <a:prstDash val="solid"/>
              </a:ln>
              <a:solidFill>
                <a:schemeClr val="bg1"/>
              </a:solidFill>
            </a:endParaRPr>
          </a:p>
        </p:txBody>
      </p:sp>
      <p:sp>
        <p:nvSpPr>
          <p:cNvPr id="32" name="Rounded Rectangle 59"/>
          <p:cNvSpPr/>
          <p:nvPr/>
        </p:nvSpPr>
        <p:spPr>
          <a:xfrm>
            <a:off x="6038548" y="1899302"/>
            <a:ext cx="1751988" cy="71753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sz="2400" b="1" dirty="0">
                <a:ln w="12700">
                  <a:solidFill>
                    <a:schemeClr val="tx2">
                      <a:satMod val="155000"/>
                    </a:schemeClr>
                  </a:solidFill>
                  <a:prstDash val="solid"/>
                </a:ln>
                <a:solidFill>
                  <a:schemeClr val="bg1"/>
                </a:solidFill>
              </a:rPr>
              <a:t>FEV</a:t>
            </a:r>
            <a:r>
              <a:rPr lang="pt-PT" sz="2400" b="1" baseline="-25000" dirty="0">
                <a:ln w="12700">
                  <a:solidFill>
                    <a:schemeClr val="tx2">
                      <a:satMod val="155000"/>
                    </a:schemeClr>
                  </a:solidFill>
                  <a:prstDash val="solid"/>
                </a:ln>
                <a:solidFill>
                  <a:schemeClr val="bg1"/>
                </a:solidFill>
              </a:rPr>
              <a:t>1</a:t>
            </a:r>
            <a:endParaRPr lang="en-US" sz="2400" b="1" baseline="-25000" dirty="0">
              <a:ln w="12700">
                <a:solidFill>
                  <a:schemeClr val="tx2">
                    <a:satMod val="155000"/>
                  </a:schemeClr>
                </a:solidFill>
                <a:prstDash val="solid"/>
              </a:ln>
              <a:solidFill>
                <a:schemeClr val="bg1"/>
              </a:solidFill>
            </a:endParaRPr>
          </a:p>
        </p:txBody>
      </p:sp>
      <p:sp>
        <p:nvSpPr>
          <p:cNvPr id="33" name="Rounded Rectangle 60"/>
          <p:cNvSpPr/>
          <p:nvPr/>
        </p:nvSpPr>
        <p:spPr>
          <a:xfrm>
            <a:off x="554064" y="2776294"/>
            <a:ext cx="1751988" cy="71753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sz="2000" dirty="0">
                <a:ln w="12700">
                  <a:solidFill>
                    <a:schemeClr val="tx2">
                      <a:satMod val="155000"/>
                    </a:schemeClr>
                  </a:solidFill>
                  <a:prstDash val="solid"/>
                </a:ln>
                <a:solidFill>
                  <a:schemeClr val="tx1"/>
                </a:solidFill>
              </a:rPr>
              <a:t>Obstruction</a:t>
            </a:r>
            <a:endParaRPr lang="en-US" dirty="0">
              <a:ln w="12700">
                <a:solidFill>
                  <a:schemeClr val="tx2">
                    <a:satMod val="155000"/>
                  </a:schemeClr>
                </a:solidFill>
                <a:prstDash val="solid"/>
              </a:ln>
              <a:solidFill>
                <a:schemeClr val="tx1"/>
              </a:solidFill>
            </a:endParaRPr>
          </a:p>
        </p:txBody>
      </p:sp>
      <p:sp>
        <p:nvSpPr>
          <p:cNvPr id="34" name="Rounded Rectangle 61"/>
          <p:cNvSpPr/>
          <p:nvPr/>
        </p:nvSpPr>
        <p:spPr>
          <a:xfrm>
            <a:off x="554064" y="3573559"/>
            <a:ext cx="1751988" cy="71753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sz="2000" dirty="0">
                <a:ln w="12700">
                  <a:solidFill>
                    <a:schemeClr val="tx2">
                      <a:satMod val="155000"/>
                    </a:schemeClr>
                  </a:solidFill>
                  <a:prstDash val="solid"/>
                </a:ln>
                <a:solidFill>
                  <a:schemeClr val="tx1"/>
                </a:solidFill>
              </a:rPr>
              <a:t>Restriction</a:t>
            </a:r>
            <a:endParaRPr lang="en-US" dirty="0">
              <a:ln w="12700">
                <a:solidFill>
                  <a:schemeClr val="tx2">
                    <a:satMod val="155000"/>
                  </a:schemeClr>
                </a:solidFill>
                <a:prstDash val="solid"/>
              </a:ln>
              <a:solidFill>
                <a:schemeClr val="tx1"/>
              </a:solidFill>
            </a:endParaRPr>
          </a:p>
        </p:txBody>
      </p:sp>
      <p:sp>
        <p:nvSpPr>
          <p:cNvPr id="35" name="Rounded Rectangle 62"/>
          <p:cNvSpPr/>
          <p:nvPr/>
        </p:nvSpPr>
        <p:spPr>
          <a:xfrm>
            <a:off x="554064" y="4370825"/>
            <a:ext cx="1751988" cy="95671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sz="2000" dirty="0">
                <a:ln w="12700">
                  <a:solidFill>
                    <a:schemeClr val="tx2">
                      <a:satMod val="155000"/>
                    </a:schemeClr>
                  </a:solidFill>
                  <a:prstDash val="solid"/>
                </a:ln>
                <a:solidFill>
                  <a:schemeClr val="tx1"/>
                </a:solidFill>
              </a:rPr>
              <a:t>Mixed</a:t>
            </a:r>
          </a:p>
          <a:p>
            <a:pPr algn="ctr">
              <a:defRPr/>
            </a:pPr>
            <a:r>
              <a:rPr lang="pt-PT" sz="1400" dirty="0">
                <a:ln w="12700">
                  <a:solidFill>
                    <a:schemeClr val="tx2">
                      <a:satMod val="155000"/>
                    </a:schemeClr>
                  </a:solidFill>
                  <a:prstDash val="solid"/>
                </a:ln>
                <a:solidFill>
                  <a:schemeClr val="tx1"/>
                </a:solidFill>
              </a:rPr>
              <a:t>Obstruction and hyperinflation</a:t>
            </a:r>
            <a:endParaRPr lang="en-US" sz="1400" dirty="0">
              <a:ln w="12700">
                <a:solidFill>
                  <a:schemeClr val="tx2">
                    <a:satMod val="155000"/>
                  </a:schemeClr>
                </a:solidFill>
                <a:prstDash val="solid"/>
              </a:ln>
              <a:solidFill>
                <a:schemeClr val="tx1"/>
              </a:solidFill>
            </a:endParaRPr>
          </a:p>
        </p:txBody>
      </p:sp>
      <p:sp>
        <p:nvSpPr>
          <p:cNvPr id="36" name="Rounded Rectangle 64"/>
          <p:cNvSpPr/>
          <p:nvPr/>
        </p:nvSpPr>
        <p:spPr>
          <a:xfrm>
            <a:off x="2382239" y="277629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7" name="AutoShape 4"/>
          <p:cNvSpPr>
            <a:spLocks noChangeArrowheads="1"/>
          </p:cNvSpPr>
          <p:nvPr/>
        </p:nvSpPr>
        <p:spPr bwMode="auto">
          <a:xfrm flipV="1">
            <a:off x="2991622" y="289500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8" name="Rounded Rectangle 67"/>
          <p:cNvSpPr/>
          <p:nvPr/>
        </p:nvSpPr>
        <p:spPr>
          <a:xfrm>
            <a:off x="6038536" y="277629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9" name="AutoShape 4"/>
          <p:cNvSpPr>
            <a:spLocks noChangeArrowheads="1"/>
          </p:cNvSpPr>
          <p:nvPr/>
        </p:nvSpPr>
        <p:spPr bwMode="auto">
          <a:xfrm flipV="1">
            <a:off x="6647919" y="289500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0" name="Rounded Rectangle 69"/>
          <p:cNvSpPr/>
          <p:nvPr/>
        </p:nvSpPr>
        <p:spPr>
          <a:xfrm>
            <a:off x="4210388" y="357355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1" name="AutoShape 4"/>
          <p:cNvSpPr>
            <a:spLocks noChangeArrowheads="1"/>
          </p:cNvSpPr>
          <p:nvPr/>
        </p:nvSpPr>
        <p:spPr bwMode="auto">
          <a:xfrm flipV="1">
            <a:off x="4895944" y="369226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2" name="Rounded Rectangle 71"/>
          <p:cNvSpPr/>
          <p:nvPr/>
        </p:nvSpPr>
        <p:spPr>
          <a:xfrm>
            <a:off x="4210388" y="4455093"/>
            <a:ext cx="1751976" cy="71298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3" name="AutoShape 4"/>
          <p:cNvSpPr>
            <a:spLocks noChangeArrowheads="1"/>
          </p:cNvSpPr>
          <p:nvPr/>
        </p:nvSpPr>
        <p:spPr bwMode="auto">
          <a:xfrm flipV="1">
            <a:off x="4912908" y="4573797"/>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4" name="Rounded Rectangle 73"/>
          <p:cNvSpPr/>
          <p:nvPr/>
        </p:nvSpPr>
        <p:spPr>
          <a:xfrm>
            <a:off x="6038536" y="4450544"/>
            <a:ext cx="1751976" cy="70664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5" name="AutoShape 4"/>
          <p:cNvSpPr>
            <a:spLocks noChangeArrowheads="1"/>
          </p:cNvSpPr>
          <p:nvPr/>
        </p:nvSpPr>
        <p:spPr bwMode="auto">
          <a:xfrm flipV="1">
            <a:off x="6732240" y="4573797"/>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6" name="Rounded Rectangle 75"/>
          <p:cNvSpPr/>
          <p:nvPr/>
        </p:nvSpPr>
        <p:spPr>
          <a:xfrm>
            <a:off x="2458413" y="4450544"/>
            <a:ext cx="1675803" cy="71753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7" name="AutoShape 4"/>
          <p:cNvSpPr>
            <a:spLocks noChangeArrowheads="1"/>
          </p:cNvSpPr>
          <p:nvPr/>
        </p:nvSpPr>
        <p:spPr bwMode="auto">
          <a:xfrm flipV="1">
            <a:off x="2991622" y="4569246"/>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8" name="Rounded Rectangle 77"/>
          <p:cNvSpPr/>
          <p:nvPr/>
        </p:nvSpPr>
        <p:spPr>
          <a:xfrm>
            <a:off x="2382239" y="357355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9" name="Rounded Rectangle 84"/>
          <p:cNvSpPr/>
          <p:nvPr/>
        </p:nvSpPr>
        <p:spPr>
          <a:xfrm>
            <a:off x="4210388" y="277629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50" name="Rounded Rectangle 85"/>
          <p:cNvSpPr/>
          <p:nvPr/>
        </p:nvSpPr>
        <p:spPr>
          <a:xfrm>
            <a:off x="6038536" y="357355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56" name="Rectangle 10"/>
          <p:cNvSpPr>
            <a:spLocks noChangeArrowheads="1"/>
          </p:cNvSpPr>
          <p:nvPr/>
        </p:nvSpPr>
        <p:spPr bwMode="auto">
          <a:xfrm>
            <a:off x="4819770" y="2776297"/>
            <a:ext cx="473964" cy="584657"/>
          </a:xfrm>
          <a:prstGeom prst="rect">
            <a:avLst/>
          </a:prstGeom>
          <a:noFill/>
          <a:ln w="9525">
            <a:noFill/>
            <a:miter lim="800000"/>
            <a:headEnd/>
            <a:tailEnd/>
          </a:ln>
          <a:effectLst/>
        </p:spPr>
        <p:txBody>
          <a:bodyPr wrap="none">
            <a:spAutoFit/>
          </a:bodyPr>
          <a:lstStyle/>
          <a:p>
            <a:pPr algn="ctr" eaLnBrk="0" hangingPunct="0">
              <a:defRPr/>
            </a:pPr>
            <a:r>
              <a:rPr lang="en-GB" sz="2800" i="1" dirty="0">
                <a:solidFill>
                  <a:srgbClr val="C00000"/>
                </a:solidFill>
                <a:effectLst>
                  <a:outerShdw blurRad="38100" dist="38100" dir="2700000" algn="tl">
                    <a:srgbClr val="000000"/>
                  </a:outerShdw>
                </a:effectLst>
              </a:rPr>
              <a:t>N</a:t>
            </a:r>
          </a:p>
        </p:txBody>
      </p:sp>
      <p:grpSp>
        <p:nvGrpSpPr>
          <p:cNvPr id="58" name="Group 39"/>
          <p:cNvGrpSpPr>
            <a:grpSpLocks/>
          </p:cNvGrpSpPr>
          <p:nvPr/>
        </p:nvGrpSpPr>
        <p:grpSpPr bwMode="auto">
          <a:xfrm>
            <a:off x="6449870" y="3493832"/>
            <a:ext cx="731259" cy="738794"/>
            <a:chOff x="2509" y="2302"/>
            <a:chExt cx="432" cy="417"/>
          </a:xfrm>
        </p:grpSpPr>
        <p:sp>
          <p:nvSpPr>
            <p:cNvPr id="59" name="Line 21"/>
            <p:cNvSpPr>
              <a:spLocks noChangeShapeType="1"/>
            </p:cNvSpPr>
            <p:nvPr/>
          </p:nvSpPr>
          <p:spPr bwMode="auto">
            <a:xfrm flipH="1">
              <a:off x="2629" y="2319"/>
              <a:ext cx="232" cy="272"/>
            </a:xfrm>
            <a:prstGeom prst="line">
              <a:avLst/>
            </a:prstGeom>
            <a:noFill/>
            <a:ln w="9525">
              <a:solidFill>
                <a:schemeClr val="bg1"/>
              </a:solidFill>
              <a:round/>
              <a:headEnd/>
              <a:tailEnd/>
            </a:ln>
          </p:spPr>
          <p:txBody>
            <a:bodyPr/>
            <a:lstStyle/>
            <a:p>
              <a:endParaRPr lang="pt-PT"/>
            </a:p>
          </p:txBody>
        </p:sp>
        <p:sp>
          <p:nvSpPr>
            <p:cNvPr id="60" name="Rectangle 22"/>
            <p:cNvSpPr>
              <a:spLocks noChangeArrowheads="1"/>
            </p:cNvSpPr>
            <p:nvPr/>
          </p:nvSpPr>
          <p:spPr bwMode="auto">
            <a:xfrm>
              <a:off x="2509" y="2302"/>
              <a:ext cx="208" cy="212"/>
            </a:xfrm>
            <a:prstGeom prst="rect">
              <a:avLst/>
            </a:prstGeom>
            <a:noFill/>
            <a:ln w="9525">
              <a:noFill/>
              <a:miter lim="800000"/>
              <a:headEnd/>
              <a:tailEnd/>
            </a:ln>
            <a:effectLst/>
          </p:spPr>
          <p:txBody>
            <a:bodyPr wrap="none">
              <a:spAutoFit/>
            </a:bodyPr>
            <a:lstStyle/>
            <a:p>
              <a:pPr algn="ctr" eaLnBrk="0" hangingPunct="0">
                <a:defRPr/>
              </a:pPr>
              <a:r>
                <a:rPr lang="en-GB" sz="1600" i="1">
                  <a:solidFill>
                    <a:srgbClr val="C00000"/>
                  </a:solidFill>
                  <a:effectLst>
                    <a:outerShdw blurRad="38100" dist="38100" dir="2700000" algn="tl">
                      <a:srgbClr val="000000"/>
                    </a:outerShdw>
                  </a:effectLst>
                </a:rPr>
                <a:t>N</a:t>
              </a:r>
            </a:p>
          </p:txBody>
        </p:sp>
        <p:sp>
          <p:nvSpPr>
            <p:cNvPr id="61" name="AutoShape 23"/>
            <p:cNvSpPr>
              <a:spLocks noChangeArrowheads="1"/>
            </p:cNvSpPr>
            <p:nvPr/>
          </p:nvSpPr>
          <p:spPr bwMode="auto">
            <a:xfrm flipV="1">
              <a:off x="2717" y="2471"/>
              <a:ext cx="224" cy="248"/>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62" name="Line 25"/>
            <p:cNvSpPr>
              <a:spLocks noChangeShapeType="1"/>
            </p:cNvSpPr>
            <p:nvPr/>
          </p:nvSpPr>
          <p:spPr bwMode="auto">
            <a:xfrm flipH="1">
              <a:off x="2573" y="2359"/>
              <a:ext cx="233" cy="280"/>
            </a:xfrm>
            <a:prstGeom prst="line">
              <a:avLst/>
            </a:prstGeom>
            <a:noFill/>
            <a:ln w="38100">
              <a:solidFill>
                <a:srgbClr val="C00000"/>
              </a:solidFill>
              <a:round/>
              <a:headEnd/>
              <a:tailEnd/>
            </a:ln>
          </p:spPr>
          <p:txBody>
            <a:bodyPr/>
            <a:lstStyle/>
            <a:p>
              <a:endParaRPr lang="pt-PT"/>
            </a:p>
          </p:txBody>
        </p:sp>
      </p:grpSp>
      <p:sp>
        <p:nvSpPr>
          <p:cNvPr id="63" name="Rectangle 10"/>
          <p:cNvSpPr>
            <a:spLocks noChangeArrowheads="1"/>
          </p:cNvSpPr>
          <p:nvPr/>
        </p:nvSpPr>
        <p:spPr bwMode="auto">
          <a:xfrm>
            <a:off x="2980704" y="3581115"/>
            <a:ext cx="473964" cy="584657"/>
          </a:xfrm>
          <a:prstGeom prst="rect">
            <a:avLst/>
          </a:prstGeom>
          <a:noFill/>
          <a:ln w="9525">
            <a:noFill/>
            <a:miter lim="800000"/>
            <a:headEnd/>
            <a:tailEnd/>
          </a:ln>
          <a:effectLst/>
        </p:spPr>
        <p:txBody>
          <a:bodyPr wrap="none">
            <a:spAutoFit/>
          </a:bodyPr>
          <a:lstStyle/>
          <a:p>
            <a:pPr algn="ctr" eaLnBrk="0" hangingPunct="0">
              <a:defRPr/>
            </a:pPr>
            <a:r>
              <a:rPr lang="en-GB" sz="2800" i="1" dirty="0">
                <a:solidFill>
                  <a:srgbClr val="C00000"/>
                </a:solidFill>
                <a:effectLst>
                  <a:outerShdw blurRad="38100" dist="38100" dir="2700000" algn="tl">
                    <a:srgbClr val="000000"/>
                  </a:outerShdw>
                </a:effectLst>
              </a:rPr>
              <a:t>N</a:t>
            </a:r>
          </a:p>
        </p:txBody>
      </p:sp>
      <p:sp>
        <p:nvSpPr>
          <p:cNvPr id="52" name="Título 1"/>
          <p:cNvSpPr>
            <a:spLocks noGrp="1"/>
          </p:cNvSpPr>
          <p:nvPr>
            <p:ph type="title"/>
          </p:nvPr>
        </p:nvSpPr>
        <p:spPr>
          <a:xfrm>
            <a:off x="358775" y="539750"/>
            <a:ext cx="8533704" cy="762000"/>
          </a:xfrm>
        </p:spPr>
        <p:txBody>
          <a:bodyPr>
            <a:normAutofit/>
          </a:bodyPr>
          <a:lstStyle/>
          <a:p>
            <a:r>
              <a:rPr lang="en-GB" sz="4000" b="1" noProof="0" dirty="0"/>
              <a:t>Spirometric patterns</a:t>
            </a:r>
          </a:p>
        </p:txBody>
      </p:sp>
    </p:spTree>
    <p:extLst>
      <p:ext uri="{BB962C8B-B14F-4D97-AF65-F5344CB8AC3E}">
        <p14:creationId xmlns:p14="http://schemas.microsoft.com/office/powerpoint/2010/main" xmlns="" val="39903743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43" grpId="0" animBg="1"/>
      <p:bldP spid="45" grpId="0" animBg="1"/>
      <p:bldP spid="47" grpId="0" animBg="1"/>
      <p:bldP spid="56" grpId="0"/>
      <p:bldP spid="6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58"/>
          <p:cNvGrpSpPr>
            <a:grpSpLocks/>
          </p:cNvGrpSpPr>
          <p:nvPr/>
        </p:nvGrpSpPr>
        <p:grpSpPr bwMode="auto">
          <a:xfrm>
            <a:off x="7998718" y="2577868"/>
            <a:ext cx="734645" cy="756512"/>
            <a:chOff x="5028" y="1778"/>
            <a:chExt cx="434" cy="427"/>
          </a:xfrm>
        </p:grpSpPr>
        <p:sp>
          <p:nvSpPr>
            <p:cNvPr id="12" name="Freeform 40"/>
            <p:cNvSpPr>
              <a:spLocks/>
            </p:cNvSpPr>
            <p:nvPr/>
          </p:nvSpPr>
          <p:spPr bwMode="auto">
            <a:xfrm>
              <a:off x="5067" y="1793"/>
              <a:ext cx="309" cy="370"/>
            </a:xfrm>
            <a:custGeom>
              <a:avLst/>
              <a:gdLst>
                <a:gd name="T0" fmla="*/ 0 w 1637"/>
                <a:gd name="T1" fmla="*/ 0 h 1875"/>
                <a:gd name="T2" fmla="*/ 0 w 1637"/>
                <a:gd name="T3" fmla="*/ 0 h 1875"/>
                <a:gd name="T4" fmla="*/ 0 w 1637"/>
                <a:gd name="T5" fmla="*/ 0 h 1875"/>
                <a:gd name="T6" fmla="*/ 0 w 1637"/>
                <a:gd name="T7" fmla="*/ 0 h 1875"/>
                <a:gd name="T8" fmla="*/ 0 w 1637"/>
                <a:gd name="T9" fmla="*/ 0 h 1875"/>
                <a:gd name="T10" fmla="*/ 0 w 1637"/>
                <a:gd name="T11" fmla="*/ 0 h 1875"/>
                <a:gd name="T12" fmla="*/ 0 w 1637"/>
                <a:gd name="T13" fmla="*/ 0 h 1875"/>
                <a:gd name="T14" fmla="*/ 0 w 1637"/>
                <a:gd name="T15" fmla="*/ 0 h 1875"/>
                <a:gd name="T16" fmla="*/ 0 w 1637"/>
                <a:gd name="T17" fmla="*/ 0 h 1875"/>
                <a:gd name="T18" fmla="*/ 0 w 1637"/>
                <a:gd name="T19" fmla="*/ 0 h 1875"/>
                <a:gd name="T20" fmla="*/ 0 w 1637"/>
                <a:gd name="T21" fmla="*/ 0 h 1875"/>
                <a:gd name="T22" fmla="*/ 0 w 1637"/>
                <a:gd name="T23" fmla="*/ 0 h 1875"/>
                <a:gd name="T24" fmla="*/ 0 w 1637"/>
                <a:gd name="T25" fmla="*/ 0 h 1875"/>
                <a:gd name="T26" fmla="*/ 0 w 1637"/>
                <a:gd name="T27" fmla="*/ 0 h 1875"/>
                <a:gd name="T28" fmla="*/ 0 w 1637"/>
                <a:gd name="T29" fmla="*/ 0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13" name="Freeform 41"/>
            <p:cNvSpPr>
              <a:spLocks/>
            </p:cNvSpPr>
            <p:nvPr/>
          </p:nvSpPr>
          <p:spPr bwMode="auto">
            <a:xfrm>
              <a:off x="5064" y="1778"/>
              <a:ext cx="1" cy="427"/>
            </a:xfrm>
            <a:custGeom>
              <a:avLst/>
              <a:gdLst>
                <a:gd name="T0" fmla="*/ 1 w 1"/>
                <a:gd name="T1" fmla="*/ 0 h 1537"/>
                <a:gd name="T2" fmla="*/ 0 w 1"/>
                <a:gd name="T3" fmla="*/ 0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14" name="Freeform 42"/>
            <p:cNvSpPr>
              <a:spLocks/>
            </p:cNvSpPr>
            <p:nvPr/>
          </p:nvSpPr>
          <p:spPr bwMode="auto">
            <a:xfrm>
              <a:off x="5069" y="1891"/>
              <a:ext cx="309" cy="274"/>
            </a:xfrm>
            <a:custGeom>
              <a:avLst/>
              <a:gdLst>
                <a:gd name="T0" fmla="*/ 0 w 820"/>
                <a:gd name="T1" fmla="*/ 0 h 986"/>
                <a:gd name="T2" fmla="*/ 0 w 820"/>
                <a:gd name="T3" fmla="*/ 0 h 986"/>
                <a:gd name="T4" fmla="*/ 0 w 820"/>
                <a:gd name="T5" fmla="*/ 0 h 986"/>
                <a:gd name="T6" fmla="*/ 0 w 820"/>
                <a:gd name="T7" fmla="*/ 0 h 986"/>
                <a:gd name="T8" fmla="*/ 0 w 820"/>
                <a:gd name="T9" fmla="*/ 0 h 986"/>
                <a:gd name="T10" fmla="*/ 0 w 820"/>
                <a:gd name="T11" fmla="*/ 0 h 986"/>
                <a:gd name="T12" fmla="*/ 0 w 820"/>
                <a:gd name="T13" fmla="*/ 0 h 986"/>
                <a:gd name="T14" fmla="*/ 0 w 820"/>
                <a:gd name="T15" fmla="*/ 0 h 986"/>
                <a:gd name="T16" fmla="*/ 0 w 820"/>
                <a:gd name="T17" fmla="*/ 0 h 986"/>
                <a:gd name="T18" fmla="*/ 0 w 820"/>
                <a:gd name="T19" fmla="*/ 0 h 986"/>
                <a:gd name="T20" fmla="*/ 0 w 820"/>
                <a:gd name="T21" fmla="*/ 0 h 986"/>
                <a:gd name="T22" fmla="*/ 0 w 820"/>
                <a:gd name="T23" fmla="*/ 0 h 986"/>
                <a:gd name="T24" fmla="*/ 0 w 820"/>
                <a:gd name="T25" fmla="*/ 0 h 986"/>
                <a:gd name="T26" fmla="*/ 0 w 820"/>
                <a:gd name="T27" fmla="*/ 0 h 986"/>
                <a:gd name="T28" fmla="*/ 0 w 820"/>
                <a:gd name="T29" fmla="*/ 0 h 986"/>
                <a:gd name="T30" fmla="*/ 0 w 820"/>
                <a:gd name="T31" fmla="*/ 0 h 9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0"/>
                <a:gd name="T49" fmla="*/ 0 h 986"/>
                <a:gd name="T50" fmla="*/ 820 w 820"/>
                <a:gd name="T51" fmla="*/ 986 h 9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0" h="986">
                  <a:moveTo>
                    <a:pt x="18" y="398"/>
                  </a:moveTo>
                  <a:cubicBezTo>
                    <a:pt x="26" y="342"/>
                    <a:pt x="38" y="274"/>
                    <a:pt x="48" y="212"/>
                  </a:cubicBezTo>
                  <a:cubicBezTo>
                    <a:pt x="58" y="150"/>
                    <a:pt x="62" y="52"/>
                    <a:pt x="78" y="26"/>
                  </a:cubicBezTo>
                  <a:cubicBezTo>
                    <a:pt x="94" y="0"/>
                    <a:pt x="126" y="17"/>
                    <a:pt x="144" y="56"/>
                  </a:cubicBezTo>
                  <a:cubicBezTo>
                    <a:pt x="162" y="95"/>
                    <a:pt x="149" y="206"/>
                    <a:pt x="186" y="260"/>
                  </a:cubicBezTo>
                  <a:cubicBezTo>
                    <a:pt x="223" y="314"/>
                    <a:pt x="308" y="350"/>
                    <a:pt x="366" y="380"/>
                  </a:cubicBezTo>
                  <a:cubicBezTo>
                    <a:pt x="424" y="410"/>
                    <a:pt x="483" y="423"/>
                    <a:pt x="534" y="440"/>
                  </a:cubicBezTo>
                  <a:cubicBezTo>
                    <a:pt x="585" y="457"/>
                    <a:pt x="636" y="469"/>
                    <a:pt x="672" y="482"/>
                  </a:cubicBezTo>
                  <a:cubicBezTo>
                    <a:pt x="708" y="495"/>
                    <a:pt x="726" y="506"/>
                    <a:pt x="750" y="518"/>
                  </a:cubicBezTo>
                  <a:cubicBezTo>
                    <a:pt x="774" y="530"/>
                    <a:pt x="810" y="525"/>
                    <a:pt x="819" y="556"/>
                  </a:cubicBezTo>
                  <a:cubicBezTo>
                    <a:pt x="819" y="583"/>
                    <a:pt x="820" y="665"/>
                    <a:pt x="803" y="705"/>
                  </a:cubicBezTo>
                  <a:cubicBezTo>
                    <a:pt x="787" y="744"/>
                    <a:pt x="773" y="844"/>
                    <a:pt x="707" y="896"/>
                  </a:cubicBezTo>
                  <a:cubicBezTo>
                    <a:pt x="641" y="949"/>
                    <a:pt x="461" y="986"/>
                    <a:pt x="359" y="982"/>
                  </a:cubicBezTo>
                  <a:cubicBezTo>
                    <a:pt x="256" y="977"/>
                    <a:pt x="154" y="943"/>
                    <a:pt x="94" y="871"/>
                  </a:cubicBezTo>
                  <a:cubicBezTo>
                    <a:pt x="35" y="799"/>
                    <a:pt x="13" y="629"/>
                    <a:pt x="0" y="550"/>
                  </a:cubicBezTo>
                  <a:cubicBezTo>
                    <a:pt x="3" y="457"/>
                    <a:pt x="10" y="454"/>
                    <a:pt x="18" y="398"/>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15" name="Line 43"/>
            <p:cNvSpPr>
              <a:spLocks noChangeShapeType="1"/>
            </p:cNvSpPr>
            <p:nvPr/>
          </p:nvSpPr>
          <p:spPr bwMode="auto">
            <a:xfrm>
              <a:off x="5028" y="2045"/>
              <a:ext cx="434" cy="0"/>
            </a:xfrm>
            <a:prstGeom prst="line">
              <a:avLst/>
            </a:prstGeom>
            <a:noFill/>
            <a:ln w="9525">
              <a:solidFill>
                <a:schemeClr val="tx1"/>
              </a:solidFill>
              <a:round/>
              <a:headEnd/>
              <a:tailEnd/>
            </a:ln>
          </p:spPr>
          <p:txBody>
            <a:bodyPr wrap="none" anchor="ctr"/>
            <a:lstStyle/>
            <a:p>
              <a:endParaRPr lang="pt-PT"/>
            </a:p>
          </p:txBody>
        </p:sp>
        <p:sp>
          <p:nvSpPr>
            <p:cNvPr id="16" name="AutoShape 44"/>
            <p:cNvSpPr>
              <a:spLocks noChangeArrowheads="1"/>
            </p:cNvSpPr>
            <p:nvPr/>
          </p:nvSpPr>
          <p:spPr bwMode="auto">
            <a:xfrm rot="2593586">
              <a:off x="5184" y="1882"/>
              <a:ext cx="64" cy="106"/>
            </a:xfrm>
            <a:prstGeom prst="downArrow">
              <a:avLst>
                <a:gd name="adj1" fmla="val 50000"/>
                <a:gd name="adj2" fmla="val 41406"/>
              </a:avLst>
            </a:prstGeom>
            <a:solidFill>
              <a:schemeClr val="accent2"/>
            </a:solidFill>
            <a:ln w="9525">
              <a:noFill/>
              <a:miter lim="800000"/>
              <a:headEnd/>
              <a:tailEnd/>
            </a:ln>
          </p:spPr>
          <p:txBody>
            <a:bodyPr wrap="none" anchor="ctr"/>
            <a:lstStyle/>
            <a:p>
              <a:endParaRPr lang="en-US"/>
            </a:p>
          </p:txBody>
        </p:sp>
      </p:grpSp>
      <p:grpSp>
        <p:nvGrpSpPr>
          <p:cNvPr id="17" name="Group 45"/>
          <p:cNvGrpSpPr>
            <a:grpSpLocks/>
          </p:cNvGrpSpPr>
          <p:nvPr/>
        </p:nvGrpSpPr>
        <p:grpSpPr bwMode="auto">
          <a:xfrm>
            <a:off x="8029187" y="3453082"/>
            <a:ext cx="782041" cy="765369"/>
            <a:chOff x="4030" y="2063"/>
            <a:chExt cx="1154" cy="1537"/>
          </a:xfrm>
        </p:grpSpPr>
        <p:sp>
          <p:nvSpPr>
            <p:cNvPr id="18" name="Freeform 46"/>
            <p:cNvSpPr>
              <a:spLocks/>
            </p:cNvSpPr>
            <p:nvPr/>
          </p:nvSpPr>
          <p:spPr bwMode="auto">
            <a:xfrm>
              <a:off x="4128" y="2123"/>
              <a:ext cx="820" cy="1332"/>
            </a:xfrm>
            <a:custGeom>
              <a:avLst/>
              <a:gdLst>
                <a:gd name="T0" fmla="*/ 1 w 1637"/>
                <a:gd name="T1" fmla="*/ 1 h 1875"/>
                <a:gd name="T2" fmla="*/ 1 w 1637"/>
                <a:gd name="T3" fmla="*/ 1 h 1875"/>
                <a:gd name="T4" fmla="*/ 1 w 1637"/>
                <a:gd name="T5" fmla="*/ 1 h 1875"/>
                <a:gd name="T6" fmla="*/ 1 w 1637"/>
                <a:gd name="T7" fmla="*/ 1 h 1875"/>
                <a:gd name="T8" fmla="*/ 1 w 1637"/>
                <a:gd name="T9" fmla="*/ 1 h 1875"/>
                <a:gd name="T10" fmla="*/ 1 w 1637"/>
                <a:gd name="T11" fmla="*/ 1 h 1875"/>
                <a:gd name="T12" fmla="*/ 1 w 1637"/>
                <a:gd name="T13" fmla="*/ 1 h 1875"/>
                <a:gd name="T14" fmla="*/ 1 w 1637"/>
                <a:gd name="T15" fmla="*/ 1 h 1875"/>
                <a:gd name="T16" fmla="*/ 1 w 1637"/>
                <a:gd name="T17" fmla="*/ 1 h 1875"/>
                <a:gd name="T18" fmla="*/ 1 w 1637"/>
                <a:gd name="T19" fmla="*/ 1 h 1875"/>
                <a:gd name="T20" fmla="*/ 1 w 1637"/>
                <a:gd name="T21" fmla="*/ 2 h 1875"/>
                <a:gd name="T22" fmla="*/ 1 w 1637"/>
                <a:gd name="T23" fmla="*/ 2 h 1875"/>
                <a:gd name="T24" fmla="*/ 1 w 1637"/>
                <a:gd name="T25" fmla="*/ 2 h 1875"/>
                <a:gd name="T26" fmla="*/ 0 w 1637"/>
                <a:gd name="T27" fmla="*/ 1 h 1875"/>
                <a:gd name="T28" fmla="*/ 1 w 1637"/>
                <a:gd name="T29" fmla="*/ 1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19" name="Freeform 47"/>
            <p:cNvSpPr>
              <a:spLocks/>
            </p:cNvSpPr>
            <p:nvPr/>
          </p:nvSpPr>
          <p:spPr bwMode="auto">
            <a:xfrm>
              <a:off x="4127" y="2063"/>
              <a:ext cx="1" cy="1537"/>
            </a:xfrm>
            <a:custGeom>
              <a:avLst/>
              <a:gdLst>
                <a:gd name="T0" fmla="*/ 1 w 1"/>
                <a:gd name="T1" fmla="*/ 0 h 1537"/>
                <a:gd name="T2" fmla="*/ 0 w 1"/>
                <a:gd name="T3" fmla="*/ 153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20" name="Freeform 48"/>
            <p:cNvSpPr>
              <a:spLocks/>
            </p:cNvSpPr>
            <p:nvPr/>
          </p:nvSpPr>
          <p:spPr bwMode="auto">
            <a:xfrm>
              <a:off x="4548" y="2576"/>
              <a:ext cx="444" cy="722"/>
            </a:xfrm>
            <a:custGeom>
              <a:avLst/>
              <a:gdLst>
                <a:gd name="T0" fmla="*/ 48 w 444"/>
                <a:gd name="T1" fmla="*/ 213 h 722"/>
                <a:gd name="T2" fmla="*/ 126 w 444"/>
                <a:gd name="T3" fmla="*/ 15 h 722"/>
                <a:gd name="T4" fmla="*/ 222 w 444"/>
                <a:gd name="T5" fmla="*/ 123 h 722"/>
                <a:gd name="T6" fmla="*/ 360 w 444"/>
                <a:gd name="T7" fmla="*/ 297 h 722"/>
                <a:gd name="T8" fmla="*/ 444 w 444"/>
                <a:gd name="T9" fmla="*/ 447 h 722"/>
                <a:gd name="T10" fmla="*/ 408 w 444"/>
                <a:gd name="T11" fmla="*/ 579 h 722"/>
                <a:gd name="T12" fmla="*/ 324 w 444"/>
                <a:gd name="T13" fmla="*/ 669 h 722"/>
                <a:gd name="T14" fmla="*/ 144 w 444"/>
                <a:gd name="T15" fmla="*/ 681 h 722"/>
                <a:gd name="T16" fmla="*/ 42 w 444"/>
                <a:gd name="T17" fmla="*/ 573 h 722"/>
                <a:gd name="T18" fmla="*/ 0 w 444"/>
                <a:gd name="T19" fmla="*/ 447 h 722"/>
                <a:gd name="T20" fmla="*/ 48 w 444"/>
                <a:gd name="T21" fmla="*/ 21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4"/>
                <a:gd name="T34" fmla="*/ 0 h 722"/>
                <a:gd name="T35" fmla="*/ 444 w 444"/>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4" h="722">
                  <a:moveTo>
                    <a:pt x="48" y="213"/>
                  </a:moveTo>
                  <a:cubicBezTo>
                    <a:pt x="69" y="141"/>
                    <a:pt x="97" y="30"/>
                    <a:pt x="126" y="15"/>
                  </a:cubicBezTo>
                  <a:cubicBezTo>
                    <a:pt x="155" y="0"/>
                    <a:pt x="183" y="76"/>
                    <a:pt x="222" y="123"/>
                  </a:cubicBezTo>
                  <a:cubicBezTo>
                    <a:pt x="261" y="170"/>
                    <a:pt x="323" y="243"/>
                    <a:pt x="360" y="297"/>
                  </a:cubicBezTo>
                  <a:cubicBezTo>
                    <a:pt x="397" y="351"/>
                    <a:pt x="436" y="400"/>
                    <a:pt x="444" y="447"/>
                  </a:cubicBezTo>
                  <a:cubicBezTo>
                    <a:pt x="444" y="474"/>
                    <a:pt x="425" y="539"/>
                    <a:pt x="408" y="579"/>
                  </a:cubicBezTo>
                  <a:cubicBezTo>
                    <a:pt x="392" y="618"/>
                    <a:pt x="390" y="617"/>
                    <a:pt x="324" y="669"/>
                  </a:cubicBezTo>
                  <a:cubicBezTo>
                    <a:pt x="258" y="722"/>
                    <a:pt x="191" y="697"/>
                    <a:pt x="144" y="681"/>
                  </a:cubicBezTo>
                  <a:cubicBezTo>
                    <a:pt x="97" y="665"/>
                    <a:pt x="66" y="612"/>
                    <a:pt x="42" y="573"/>
                  </a:cubicBezTo>
                  <a:cubicBezTo>
                    <a:pt x="18" y="534"/>
                    <a:pt x="24" y="519"/>
                    <a:pt x="0" y="447"/>
                  </a:cubicBezTo>
                  <a:cubicBezTo>
                    <a:pt x="18" y="303"/>
                    <a:pt x="27" y="285"/>
                    <a:pt x="48" y="213"/>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21" name="Line 49"/>
            <p:cNvSpPr>
              <a:spLocks noChangeShapeType="1"/>
            </p:cNvSpPr>
            <p:nvPr/>
          </p:nvSpPr>
          <p:spPr bwMode="auto">
            <a:xfrm>
              <a:off x="4030" y="3024"/>
              <a:ext cx="1154" cy="1"/>
            </a:xfrm>
            <a:prstGeom prst="line">
              <a:avLst/>
            </a:prstGeom>
            <a:noFill/>
            <a:ln w="9525">
              <a:solidFill>
                <a:schemeClr val="tx1"/>
              </a:solidFill>
              <a:round/>
              <a:headEnd/>
              <a:tailEnd/>
            </a:ln>
          </p:spPr>
          <p:txBody>
            <a:bodyPr wrap="none" anchor="ctr"/>
            <a:lstStyle/>
            <a:p>
              <a:endParaRPr lang="pt-PT"/>
            </a:p>
          </p:txBody>
        </p:sp>
        <p:sp>
          <p:nvSpPr>
            <p:cNvPr id="22" name="AutoShape 50"/>
            <p:cNvSpPr>
              <a:spLocks noChangeArrowheads="1"/>
            </p:cNvSpPr>
            <p:nvPr/>
          </p:nvSpPr>
          <p:spPr bwMode="auto">
            <a:xfrm rot="16083176" flipH="1">
              <a:off x="4296" y="2909"/>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grpSp>
      <p:grpSp>
        <p:nvGrpSpPr>
          <p:cNvPr id="23" name="Group 51"/>
          <p:cNvGrpSpPr>
            <a:grpSpLocks/>
          </p:cNvGrpSpPr>
          <p:nvPr/>
        </p:nvGrpSpPr>
        <p:grpSpPr bwMode="auto">
          <a:xfrm>
            <a:off x="8029187" y="4333612"/>
            <a:ext cx="863292" cy="850411"/>
            <a:chOff x="4366" y="2591"/>
            <a:chExt cx="1154" cy="1537"/>
          </a:xfrm>
        </p:grpSpPr>
        <p:sp>
          <p:nvSpPr>
            <p:cNvPr id="24" name="Freeform 52"/>
            <p:cNvSpPr>
              <a:spLocks/>
            </p:cNvSpPr>
            <p:nvPr/>
          </p:nvSpPr>
          <p:spPr bwMode="auto">
            <a:xfrm>
              <a:off x="4464" y="2651"/>
              <a:ext cx="820" cy="1332"/>
            </a:xfrm>
            <a:custGeom>
              <a:avLst/>
              <a:gdLst>
                <a:gd name="T0" fmla="*/ 1 w 1637"/>
                <a:gd name="T1" fmla="*/ 1 h 1875"/>
                <a:gd name="T2" fmla="*/ 1 w 1637"/>
                <a:gd name="T3" fmla="*/ 1 h 1875"/>
                <a:gd name="T4" fmla="*/ 1 w 1637"/>
                <a:gd name="T5" fmla="*/ 1 h 1875"/>
                <a:gd name="T6" fmla="*/ 1 w 1637"/>
                <a:gd name="T7" fmla="*/ 1 h 1875"/>
                <a:gd name="T8" fmla="*/ 1 w 1637"/>
                <a:gd name="T9" fmla="*/ 1 h 1875"/>
                <a:gd name="T10" fmla="*/ 1 w 1637"/>
                <a:gd name="T11" fmla="*/ 1 h 1875"/>
                <a:gd name="T12" fmla="*/ 1 w 1637"/>
                <a:gd name="T13" fmla="*/ 1 h 1875"/>
                <a:gd name="T14" fmla="*/ 1 w 1637"/>
                <a:gd name="T15" fmla="*/ 1 h 1875"/>
                <a:gd name="T16" fmla="*/ 1 w 1637"/>
                <a:gd name="T17" fmla="*/ 1 h 1875"/>
                <a:gd name="T18" fmla="*/ 1 w 1637"/>
                <a:gd name="T19" fmla="*/ 1 h 1875"/>
                <a:gd name="T20" fmla="*/ 1 w 1637"/>
                <a:gd name="T21" fmla="*/ 2 h 1875"/>
                <a:gd name="T22" fmla="*/ 1 w 1637"/>
                <a:gd name="T23" fmla="*/ 2 h 1875"/>
                <a:gd name="T24" fmla="*/ 1 w 1637"/>
                <a:gd name="T25" fmla="*/ 2 h 1875"/>
                <a:gd name="T26" fmla="*/ 0 w 1637"/>
                <a:gd name="T27" fmla="*/ 1 h 1875"/>
                <a:gd name="T28" fmla="*/ 1 w 1637"/>
                <a:gd name="T29" fmla="*/ 1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25" name="Freeform 53"/>
            <p:cNvSpPr>
              <a:spLocks/>
            </p:cNvSpPr>
            <p:nvPr/>
          </p:nvSpPr>
          <p:spPr bwMode="auto">
            <a:xfrm>
              <a:off x="4463" y="2591"/>
              <a:ext cx="1" cy="1537"/>
            </a:xfrm>
            <a:custGeom>
              <a:avLst/>
              <a:gdLst>
                <a:gd name="T0" fmla="*/ 1 w 1"/>
                <a:gd name="T1" fmla="*/ 0 h 1537"/>
                <a:gd name="T2" fmla="*/ 0 w 1"/>
                <a:gd name="T3" fmla="*/ 153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26" name="Freeform 54"/>
            <p:cNvSpPr>
              <a:spLocks/>
            </p:cNvSpPr>
            <p:nvPr/>
          </p:nvSpPr>
          <p:spPr bwMode="auto">
            <a:xfrm>
              <a:off x="4476" y="2997"/>
              <a:ext cx="600" cy="829"/>
            </a:xfrm>
            <a:custGeom>
              <a:avLst/>
              <a:gdLst>
                <a:gd name="T0" fmla="*/ 18 w 600"/>
                <a:gd name="T1" fmla="*/ 398 h 829"/>
                <a:gd name="T2" fmla="*/ 48 w 600"/>
                <a:gd name="T3" fmla="*/ 212 h 829"/>
                <a:gd name="T4" fmla="*/ 78 w 600"/>
                <a:gd name="T5" fmla="*/ 26 h 829"/>
                <a:gd name="T6" fmla="*/ 144 w 600"/>
                <a:gd name="T7" fmla="*/ 56 h 829"/>
                <a:gd name="T8" fmla="*/ 186 w 600"/>
                <a:gd name="T9" fmla="*/ 260 h 829"/>
                <a:gd name="T10" fmla="*/ 312 w 600"/>
                <a:gd name="T11" fmla="*/ 416 h 829"/>
                <a:gd name="T12" fmla="*/ 438 w 600"/>
                <a:gd name="T13" fmla="*/ 494 h 829"/>
                <a:gd name="T14" fmla="*/ 600 w 600"/>
                <a:gd name="T15" fmla="*/ 554 h 829"/>
                <a:gd name="T16" fmla="*/ 564 w 600"/>
                <a:gd name="T17" fmla="*/ 686 h 829"/>
                <a:gd name="T18" fmla="*/ 480 w 600"/>
                <a:gd name="T19" fmla="*/ 776 h 829"/>
                <a:gd name="T20" fmla="*/ 324 w 600"/>
                <a:gd name="T21" fmla="*/ 818 h 829"/>
                <a:gd name="T22" fmla="*/ 102 w 600"/>
                <a:gd name="T23" fmla="*/ 746 h 829"/>
                <a:gd name="T24" fmla="*/ 0 w 600"/>
                <a:gd name="T25" fmla="*/ 550 h 829"/>
                <a:gd name="T26" fmla="*/ 18 w 600"/>
                <a:gd name="T27" fmla="*/ 398 h 8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00"/>
                <a:gd name="T43" fmla="*/ 0 h 829"/>
                <a:gd name="T44" fmla="*/ 600 w 600"/>
                <a:gd name="T45" fmla="*/ 829 h 8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00" h="829">
                  <a:moveTo>
                    <a:pt x="18" y="398"/>
                  </a:moveTo>
                  <a:cubicBezTo>
                    <a:pt x="26" y="342"/>
                    <a:pt x="38" y="274"/>
                    <a:pt x="48" y="212"/>
                  </a:cubicBezTo>
                  <a:cubicBezTo>
                    <a:pt x="58" y="150"/>
                    <a:pt x="62" y="52"/>
                    <a:pt x="78" y="26"/>
                  </a:cubicBezTo>
                  <a:cubicBezTo>
                    <a:pt x="94" y="0"/>
                    <a:pt x="126" y="17"/>
                    <a:pt x="144" y="56"/>
                  </a:cubicBezTo>
                  <a:cubicBezTo>
                    <a:pt x="162" y="95"/>
                    <a:pt x="158" y="200"/>
                    <a:pt x="186" y="260"/>
                  </a:cubicBezTo>
                  <a:cubicBezTo>
                    <a:pt x="214" y="320"/>
                    <a:pt x="270" y="377"/>
                    <a:pt x="312" y="416"/>
                  </a:cubicBezTo>
                  <a:cubicBezTo>
                    <a:pt x="354" y="455"/>
                    <a:pt x="390" y="471"/>
                    <a:pt x="438" y="494"/>
                  </a:cubicBezTo>
                  <a:cubicBezTo>
                    <a:pt x="486" y="517"/>
                    <a:pt x="579" y="522"/>
                    <a:pt x="600" y="554"/>
                  </a:cubicBezTo>
                  <a:cubicBezTo>
                    <a:pt x="600" y="581"/>
                    <a:pt x="581" y="646"/>
                    <a:pt x="564" y="686"/>
                  </a:cubicBezTo>
                  <a:cubicBezTo>
                    <a:pt x="548" y="725"/>
                    <a:pt x="546" y="724"/>
                    <a:pt x="480" y="776"/>
                  </a:cubicBezTo>
                  <a:cubicBezTo>
                    <a:pt x="414" y="829"/>
                    <a:pt x="377" y="815"/>
                    <a:pt x="324" y="818"/>
                  </a:cubicBezTo>
                  <a:cubicBezTo>
                    <a:pt x="261" y="813"/>
                    <a:pt x="156" y="791"/>
                    <a:pt x="102" y="746"/>
                  </a:cubicBezTo>
                  <a:cubicBezTo>
                    <a:pt x="48" y="701"/>
                    <a:pt x="14" y="608"/>
                    <a:pt x="0" y="550"/>
                  </a:cubicBezTo>
                  <a:cubicBezTo>
                    <a:pt x="3" y="457"/>
                    <a:pt x="10" y="454"/>
                    <a:pt x="18" y="398"/>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27" name="Line 55"/>
            <p:cNvSpPr>
              <a:spLocks noChangeShapeType="1"/>
            </p:cNvSpPr>
            <p:nvPr/>
          </p:nvSpPr>
          <p:spPr bwMode="auto">
            <a:xfrm>
              <a:off x="4366" y="3552"/>
              <a:ext cx="1154" cy="1"/>
            </a:xfrm>
            <a:prstGeom prst="line">
              <a:avLst/>
            </a:prstGeom>
            <a:noFill/>
            <a:ln w="9525">
              <a:solidFill>
                <a:schemeClr val="tx1"/>
              </a:solidFill>
              <a:round/>
              <a:headEnd/>
              <a:tailEnd/>
            </a:ln>
          </p:spPr>
          <p:txBody>
            <a:bodyPr wrap="none" anchor="ctr"/>
            <a:lstStyle/>
            <a:p>
              <a:endParaRPr lang="pt-PT"/>
            </a:p>
          </p:txBody>
        </p:sp>
        <p:sp>
          <p:nvSpPr>
            <p:cNvPr id="28" name="AutoShape 56"/>
            <p:cNvSpPr>
              <a:spLocks noChangeArrowheads="1"/>
            </p:cNvSpPr>
            <p:nvPr/>
          </p:nvSpPr>
          <p:spPr bwMode="auto">
            <a:xfrm rot="2593586">
              <a:off x="4728" y="3077"/>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sp>
          <p:nvSpPr>
            <p:cNvPr id="29" name="AutoShape 57"/>
            <p:cNvSpPr>
              <a:spLocks noChangeArrowheads="1"/>
            </p:cNvSpPr>
            <p:nvPr/>
          </p:nvSpPr>
          <p:spPr bwMode="auto">
            <a:xfrm rot="5516824">
              <a:off x="5160" y="3437"/>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grpSp>
      <p:sp>
        <p:nvSpPr>
          <p:cNvPr id="30" name="Rounded Rectangle 57"/>
          <p:cNvSpPr/>
          <p:nvPr/>
        </p:nvSpPr>
        <p:spPr>
          <a:xfrm>
            <a:off x="2382239" y="1899302"/>
            <a:ext cx="1751974" cy="71753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sz="2400" b="1" dirty="0">
                <a:ln w="12700">
                  <a:solidFill>
                    <a:schemeClr val="tx2">
                      <a:satMod val="155000"/>
                    </a:schemeClr>
                  </a:solidFill>
                  <a:prstDash val="solid"/>
                </a:ln>
                <a:solidFill>
                  <a:schemeClr val="bg1"/>
                </a:solidFill>
              </a:rPr>
              <a:t>FEV</a:t>
            </a:r>
            <a:r>
              <a:rPr lang="pt-PT" sz="2400" b="1" baseline="-25000" dirty="0">
                <a:ln w="12700">
                  <a:solidFill>
                    <a:schemeClr val="tx2">
                      <a:satMod val="155000"/>
                    </a:schemeClr>
                  </a:solidFill>
                  <a:prstDash val="solid"/>
                </a:ln>
                <a:solidFill>
                  <a:schemeClr val="bg1"/>
                </a:solidFill>
              </a:rPr>
              <a:t>1</a:t>
            </a:r>
            <a:r>
              <a:rPr lang="pt-PT" sz="2400" b="1" dirty="0">
                <a:ln w="12700">
                  <a:solidFill>
                    <a:schemeClr val="tx2">
                      <a:satMod val="155000"/>
                    </a:schemeClr>
                  </a:solidFill>
                  <a:prstDash val="solid"/>
                </a:ln>
                <a:solidFill>
                  <a:schemeClr val="bg1"/>
                </a:solidFill>
              </a:rPr>
              <a:t>/FVC</a:t>
            </a:r>
            <a:endParaRPr lang="en-US" sz="2000" b="1" dirty="0">
              <a:ln w="12700">
                <a:solidFill>
                  <a:schemeClr val="tx2">
                    <a:satMod val="155000"/>
                  </a:schemeClr>
                </a:solidFill>
                <a:prstDash val="solid"/>
              </a:ln>
              <a:solidFill>
                <a:schemeClr val="bg1"/>
              </a:solidFill>
            </a:endParaRPr>
          </a:p>
        </p:txBody>
      </p:sp>
      <p:sp>
        <p:nvSpPr>
          <p:cNvPr id="31" name="Rounded Rectangle 58"/>
          <p:cNvSpPr/>
          <p:nvPr/>
        </p:nvSpPr>
        <p:spPr>
          <a:xfrm>
            <a:off x="4210387" y="1899302"/>
            <a:ext cx="1751988" cy="71753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sz="2400" b="1" dirty="0">
                <a:ln w="12700">
                  <a:solidFill>
                    <a:schemeClr val="tx2">
                      <a:satMod val="155000"/>
                    </a:schemeClr>
                  </a:solidFill>
                  <a:prstDash val="solid"/>
                </a:ln>
                <a:solidFill>
                  <a:schemeClr val="bg1"/>
                </a:solidFill>
              </a:rPr>
              <a:t>FVC</a:t>
            </a:r>
            <a:endParaRPr lang="en-US" sz="2400" b="1" dirty="0">
              <a:ln w="12700">
                <a:solidFill>
                  <a:schemeClr val="tx2">
                    <a:satMod val="155000"/>
                  </a:schemeClr>
                </a:solidFill>
                <a:prstDash val="solid"/>
              </a:ln>
              <a:solidFill>
                <a:schemeClr val="bg1"/>
              </a:solidFill>
            </a:endParaRPr>
          </a:p>
        </p:txBody>
      </p:sp>
      <p:sp>
        <p:nvSpPr>
          <p:cNvPr id="32" name="Rounded Rectangle 59"/>
          <p:cNvSpPr/>
          <p:nvPr/>
        </p:nvSpPr>
        <p:spPr>
          <a:xfrm>
            <a:off x="6038548" y="1899302"/>
            <a:ext cx="1751988" cy="71753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sz="2400" b="1" dirty="0">
                <a:ln w="12700">
                  <a:solidFill>
                    <a:schemeClr val="tx2">
                      <a:satMod val="155000"/>
                    </a:schemeClr>
                  </a:solidFill>
                  <a:prstDash val="solid"/>
                </a:ln>
                <a:solidFill>
                  <a:schemeClr val="bg1"/>
                </a:solidFill>
              </a:rPr>
              <a:t>FEV</a:t>
            </a:r>
            <a:r>
              <a:rPr lang="pt-PT" sz="2400" b="1" baseline="-25000" dirty="0">
                <a:ln w="12700">
                  <a:solidFill>
                    <a:schemeClr val="tx2">
                      <a:satMod val="155000"/>
                    </a:schemeClr>
                  </a:solidFill>
                  <a:prstDash val="solid"/>
                </a:ln>
                <a:solidFill>
                  <a:schemeClr val="bg1"/>
                </a:solidFill>
              </a:rPr>
              <a:t>1</a:t>
            </a:r>
            <a:endParaRPr lang="en-US" sz="2400" b="1" baseline="-25000" dirty="0">
              <a:ln w="12700">
                <a:solidFill>
                  <a:schemeClr val="tx2">
                    <a:satMod val="155000"/>
                  </a:schemeClr>
                </a:solidFill>
                <a:prstDash val="solid"/>
              </a:ln>
              <a:solidFill>
                <a:schemeClr val="bg1"/>
              </a:solidFill>
            </a:endParaRPr>
          </a:p>
        </p:txBody>
      </p:sp>
      <p:sp>
        <p:nvSpPr>
          <p:cNvPr id="33" name="Rounded Rectangle 60"/>
          <p:cNvSpPr/>
          <p:nvPr/>
        </p:nvSpPr>
        <p:spPr>
          <a:xfrm>
            <a:off x="554064" y="2776294"/>
            <a:ext cx="1751988" cy="71753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sz="2000" dirty="0">
                <a:ln w="12700">
                  <a:solidFill>
                    <a:schemeClr val="tx2">
                      <a:satMod val="155000"/>
                    </a:schemeClr>
                  </a:solidFill>
                  <a:prstDash val="solid"/>
                </a:ln>
                <a:solidFill>
                  <a:schemeClr val="tx1"/>
                </a:solidFill>
              </a:rPr>
              <a:t>Obstruction</a:t>
            </a:r>
            <a:endParaRPr lang="en-US" dirty="0">
              <a:ln w="12700">
                <a:solidFill>
                  <a:schemeClr val="tx2">
                    <a:satMod val="155000"/>
                  </a:schemeClr>
                </a:solidFill>
                <a:prstDash val="solid"/>
              </a:ln>
              <a:solidFill>
                <a:schemeClr val="tx1"/>
              </a:solidFill>
            </a:endParaRPr>
          </a:p>
        </p:txBody>
      </p:sp>
      <p:sp>
        <p:nvSpPr>
          <p:cNvPr id="34" name="Rounded Rectangle 61"/>
          <p:cNvSpPr/>
          <p:nvPr/>
        </p:nvSpPr>
        <p:spPr>
          <a:xfrm>
            <a:off x="554064" y="3573559"/>
            <a:ext cx="1751988" cy="71753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sz="2000" dirty="0">
                <a:ln w="12700">
                  <a:solidFill>
                    <a:schemeClr val="tx2">
                      <a:satMod val="155000"/>
                    </a:schemeClr>
                  </a:solidFill>
                  <a:prstDash val="solid"/>
                </a:ln>
                <a:solidFill>
                  <a:schemeClr val="tx1"/>
                </a:solidFill>
              </a:rPr>
              <a:t>Restriction</a:t>
            </a:r>
            <a:endParaRPr lang="en-US" dirty="0">
              <a:ln w="12700">
                <a:solidFill>
                  <a:schemeClr val="tx2">
                    <a:satMod val="155000"/>
                  </a:schemeClr>
                </a:solidFill>
                <a:prstDash val="solid"/>
              </a:ln>
              <a:solidFill>
                <a:schemeClr val="tx1"/>
              </a:solidFill>
            </a:endParaRPr>
          </a:p>
        </p:txBody>
      </p:sp>
      <p:sp>
        <p:nvSpPr>
          <p:cNvPr id="35" name="Rounded Rectangle 62"/>
          <p:cNvSpPr/>
          <p:nvPr/>
        </p:nvSpPr>
        <p:spPr>
          <a:xfrm>
            <a:off x="554064" y="4370825"/>
            <a:ext cx="1751988" cy="95671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sz="2000" dirty="0">
                <a:ln w="12700">
                  <a:solidFill>
                    <a:schemeClr val="tx2">
                      <a:satMod val="155000"/>
                    </a:schemeClr>
                  </a:solidFill>
                  <a:prstDash val="solid"/>
                </a:ln>
                <a:solidFill>
                  <a:schemeClr val="tx1"/>
                </a:solidFill>
              </a:rPr>
              <a:t>Mixed</a:t>
            </a:r>
          </a:p>
          <a:p>
            <a:pPr algn="ctr">
              <a:defRPr/>
            </a:pPr>
            <a:r>
              <a:rPr lang="pt-PT" sz="1400" dirty="0">
                <a:ln w="12700">
                  <a:solidFill>
                    <a:schemeClr val="tx2">
                      <a:satMod val="155000"/>
                    </a:schemeClr>
                  </a:solidFill>
                  <a:prstDash val="solid"/>
                </a:ln>
                <a:solidFill>
                  <a:schemeClr val="tx1"/>
                </a:solidFill>
              </a:rPr>
              <a:t>Obstruction and hyperinflation</a:t>
            </a:r>
            <a:endParaRPr lang="en-US" sz="1400" dirty="0">
              <a:ln w="12700">
                <a:solidFill>
                  <a:schemeClr val="tx2">
                    <a:satMod val="155000"/>
                  </a:schemeClr>
                </a:solidFill>
                <a:prstDash val="solid"/>
              </a:ln>
              <a:solidFill>
                <a:schemeClr val="tx1"/>
              </a:solidFill>
            </a:endParaRPr>
          </a:p>
        </p:txBody>
      </p:sp>
      <p:sp>
        <p:nvSpPr>
          <p:cNvPr id="36" name="Rounded Rectangle 64"/>
          <p:cNvSpPr/>
          <p:nvPr/>
        </p:nvSpPr>
        <p:spPr>
          <a:xfrm>
            <a:off x="2382239" y="277629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7" name="AutoShape 4"/>
          <p:cNvSpPr>
            <a:spLocks noChangeArrowheads="1"/>
          </p:cNvSpPr>
          <p:nvPr/>
        </p:nvSpPr>
        <p:spPr bwMode="auto">
          <a:xfrm flipV="1">
            <a:off x="2991622" y="289500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8" name="Rounded Rectangle 67"/>
          <p:cNvSpPr/>
          <p:nvPr/>
        </p:nvSpPr>
        <p:spPr>
          <a:xfrm>
            <a:off x="6038536" y="277629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9" name="AutoShape 4"/>
          <p:cNvSpPr>
            <a:spLocks noChangeArrowheads="1"/>
          </p:cNvSpPr>
          <p:nvPr/>
        </p:nvSpPr>
        <p:spPr bwMode="auto">
          <a:xfrm flipV="1">
            <a:off x="6647919" y="289500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0" name="Rounded Rectangle 69"/>
          <p:cNvSpPr/>
          <p:nvPr/>
        </p:nvSpPr>
        <p:spPr>
          <a:xfrm>
            <a:off x="4210388" y="357355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1" name="AutoShape 4"/>
          <p:cNvSpPr>
            <a:spLocks noChangeArrowheads="1"/>
          </p:cNvSpPr>
          <p:nvPr/>
        </p:nvSpPr>
        <p:spPr bwMode="auto">
          <a:xfrm flipV="1">
            <a:off x="4895944" y="369226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2" name="Rounded Rectangle 71"/>
          <p:cNvSpPr/>
          <p:nvPr/>
        </p:nvSpPr>
        <p:spPr>
          <a:xfrm>
            <a:off x="4210388" y="4455093"/>
            <a:ext cx="1751976" cy="71298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3" name="AutoShape 4"/>
          <p:cNvSpPr>
            <a:spLocks noChangeArrowheads="1"/>
          </p:cNvSpPr>
          <p:nvPr/>
        </p:nvSpPr>
        <p:spPr bwMode="auto">
          <a:xfrm flipV="1">
            <a:off x="4912908" y="4573797"/>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4" name="Rounded Rectangle 73"/>
          <p:cNvSpPr/>
          <p:nvPr/>
        </p:nvSpPr>
        <p:spPr>
          <a:xfrm>
            <a:off x="6038536" y="4450544"/>
            <a:ext cx="1751976" cy="70664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5" name="AutoShape 4"/>
          <p:cNvSpPr>
            <a:spLocks noChangeArrowheads="1"/>
          </p:cNvSpPr>
          <p:nvPr/>
        </p:nvSpPr>
        <p:spPr bwMode="auto">
          <a:xfrm flipV="1">
            <a:off x="6732240" y="4573797"/>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6" name="Rounded Rectangle 75"/>
          <p:cNvSpPr/>
          <p:nvPr/>
        </p:nvSpPr>
        <p:spPr>
          <a:xfrm>
            <a:off x="2458413" y="4450544"/>
            <a:ext cx="1675803" cy="71753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7" name="AutoShape 4"/>
          <p:cNvSpPr>
            <a:spLocks noChangeArrowheads="1"/>
          </p:cNvSpPr>
          <p:nvPr/>
        </p:nvSpPr>
        <p:spPr bwMode="auto">
          <a:xfrm flipV="1">
            <a:off x="2991622" y="4569246"/>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8" name="Rounded Rectangle 77"/>
          <p:cNvSpPr/>
          <p:nvPr/>
        </p:nvSpPr>
        <p:spPr>
          <a:xfrm>
            <a:off x="2382239" y="357355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9" name="Rounded Rectangle 84"/>
          <p:cNvSpPr/>
          <p:nvPr/>
        </p:nvSpPr>
        <p:spPr>
          <a:xfrm>
            <a:off x="4210388" y="277629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50" name="Rounded Rectangle 85"/>
          <p:cNvSpPr/>
          <p:nvPr/>
        </p:nvSpPr>
        <p:spPr>
          <a:xfrm>
            <a:off x="6038536" y="357355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56" name="Rectangle 10"/>
          <p:cNvSpPr>
            <a:spLocks noChangeArrowheads="1"/>
          </p:cNvSpPr>
          <p:nvPr/>
        </p:nvSpPr>
        <p:spPr bwMode="auto">
          <a:xfrm>
            <a:off x="4819770" y="2776297"/>
            <a:ext cx="473964" cy="584657"/>
          </a:xfrm>
          <a:prstGeom prst="rect">
            <a:avLst/>
          </a:prstGeom>
          <a:noFill/>
          <a:ln w="9525">
            <a:noFill/>
            <a:miter lim="800000"/>
            <a:headEnd/>
            <a:tailEnd/>
          </a:ln>
          <a:effectLst/>
        </p:spPr>
        <p:txBody>
          <a:bodyPr wrap="none">
            <a:spAutoFit/>
          </a:bodyPr>
          <a:lstStyle/>
          <a:p>
            <a:pPr algn="ctr" eaLnBrk="0" hangingPunct="0">
              <a:defRPr/>
            </a:pPr>
            <a:r>
              <a:rPr lang="en-GB" sz="2800" i="1" dirty="0">
                <a:solidFill>
                  <a:srgbClr val="C00000"/>
                </a:solidFill>
                <a:effectLst>
                  <a:outerShdw blurRad="38100" dist="38100" dir="2700000" algn="tl">
                    <a:srgbClr val="000000"/>
                  </a:outerShdw>
                </a:effectLst>
              </a:rPr>
              <a:t>N</a:t>
            </a:r>
          </a:p>
        </p:txBody>
      </p:sp>
      <p:grpSp>
        <p:nvGrpSpPr>
          <p:cNvPr id="58" name="Group 39"/>
          <p:cNvGrpSpPr>
            <a:grpSpLocks/>
          </p:cNvGrpSpPr>
          <p:nvPr/>
        </p:nvGrpSpPr>
        <p:grpSpPr bwMode="auto">
          <a:xfrm>
            <a:off x="6449870" y="3493832"/>
            <a:ext cx="731259" cy="738794"/>
            <a:chOff x="2509" y="2302"/>
            <a:chExt cx="432" cy="417"/>
          </a:xfrm>
        </p:grpSpPr>
        <p:sp>
          <p:nvSpPr>
            <p:cNvPr id="59" name="Line 21"/>
            <p:cNvSpPr>
              <a:spLocks noChangeShapeType="1"/>
            </p:cNvSpPr>
            <p:nvPr/>
          </p:nvSpPr>
          <p:spPr bwMode="auto">
            <a:xfrm flipH="1">
              <a:off x="2629" y="2319"/>
              <a:ext cx="232" cy="272"/>
            </a:xfrm>
            <a:prstGeom prst="line">
              <a:avLst/>
            </a:prstGeom>
            <a:noFill/>
            <a:ln w="9525">
              <a:solidFill>
                <a:schemeClr val="bg1"/>
              </a:solidFill>
              <a:round/>
              <a:headEnd/>
              <a:tailEnd/>
            </a:ln>
          </p:spPr>
          <p:txBody>
            <a:bodyPr/>
            <a:lstStyle/>
            <a:p>
              <a:endParaRPr lang="pt-PT"/>
            </a:p>
          </p:txBody>
        </p:sp>
        <p:sp>
          <p:nvSpPr>
            <p:cNvPr id="60" name="Rectangle 22"/>
            <p:cNvSpPr>
              <a:spLocks noChangeArrowheads="1"/>
            </p:cNvSpPr>
            <p:nvPr/>
          </p:nvSpPr>
          <p:spPr bwMode="auto">
            <a:xfrm>
              <a:off x="2509" y="2302"/>
              <a:ext cx="208" cy="212"/>
            </a:xfrm>
            <a:prstGeom prst="rect">
              <a:avLst/>
            </a:prstGeom>
            <a:noFill/>
            <a:ln w="9525">
              <a:noFill/>
              <a:miter lim="800000"/>
              <a:headEnd/>
              <a:tailEnd/>
            </a:ln>
            <a:effectLst/>
          </p:spPr>
          <p:txBody>
            <a:bodyPr wrap="none">
              <a:spAutoFit/>
            </a:bodyPr>
            <a:lstStyle/>
            <a:p>
              <a:pPr algn="ctr" eaLnBrk="0" hangingPunct="0">
                <a:defRPr/>
              </a:pPr>
              <a:r>
                <a:rPr lang="en-GB" sz="1600" i="1">
                  <a:solidFill>
                    <a:srgbClr val="C00000"/>
                  </a:solidFill>
                  <a:effectLst>
                    <a:outerShdw blurRad="38100" dist="38100" dir="2700000" algn="tl">
                      <a:srgbClr val="000000"/>
                    </a:outerShdw>
                  </a:effectLst>
                </a:rPr>
                <a:t>N</a:t>
              </a:r>
            </a:p>
          </p:txBody>
        </p:sp>
        <p:sp>
          <p:nvSpPr>
            <p:cNvPr id="61" name="AutoShape 23"/>
            <p:cNvSpPr>
              <a:spLocks noChangeArrowheads="1"/>
            </p:cNvSpPr>
            <p:nvPr/>
          </p:nvSpPr>
          <p:spPr bwMode="auto">
            <a:xfrm flipV="1">
              <a:off x="2717" y="2471"/>
              <a:ext cx="224" cy="248"/>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62" name="Line 25"/>
            <p:cNvSpPr>
              <a:spLocks noChangeShapeType="1"/>
            </p:cNvSpPr>
            <p:nvPr/>
          </p:nvSpPr>
          <p:spPr bwMode="auto">
            <a:xfrm flipH="1">
              <a:off x="2573" y="2359"/>
              <a:ext cx="233" cy="280"/>
            </a:xfrm>
            <a:prstGeom prst="line">
              <a:avLst/>
            </a:prstGeom>
            <a:noFill/>
            <a:ln w="38100">
              <a:solidFill>
                <a:srgbClr val="C00000"/>
              </a:solidFill>
              <a:round/>
              <a:headEnd/>
              <a:tailEnd/>
            </a:ln>
          </p:spPr>
          <p:txBody>
            <a:bodyPr/>
            <a:lstStyle/>
            <a:p>
              <a:endParaRPr lang="pt-PT"/>
            </a:p>
          </p:txBody>
        </p:sp>
      </p:grpSp>
      <p:sp>
        <p:nvSpPr>
          <p:cNvPr id="63" name="Rectangle 10"/>
          <p:cNvSpPr>
            <a:spLocks noChangeArrowheads="1"/>
          </p:cNvSpPr>
          <p:nvPr/>
        </p:nvSpPr>
        <p:spPr bwMode="auto">
          <a:xfrm>
            <a:off x="2980704" y="3581115"/>
            <a:ext cx="473964" cy="584657"/>
          </a:xfrm>
          <a:prstGeom prst="rect">
            <a:avLst/>
          </a:prstGeom>
          <a:noFill/>
          <a:ln w="9525">
            <a:noFill/>
            <a:miter lim="800000"/>
            <a:headEnd/>
            <a:tailEnd/>
          </a:ln>
          <a:effectLst/>
        </p:spPr>
        <p:txBody>
          <a:bodyPr wrap="none">
            <a:spAutoFit/>
          </a:bodyPr>
          <a:lstStyle/>
          <a:p>
            <a:pPr algn="ctr" eaLnBrk="0" hangingPunct="0">
              <a:defRPr/>
            </a:pPr>
            <a:r>
              <a:rPr lang="en-GB" sz="2800" i="1" dirty="0">
                <a:solidFill>
                  <a:srgbClr val="C00000"/>
                </a:solidFill>
                <a:effectLst>
                  <a:outerShdw blurRad="38100" dist="38100" dir="2700000" algn="tl">
                    <a:srgbClr val="000000"/>
                  </a:outerShdw>
                </a:effectLst>
              </a:rPr>
              <a:t>N</a:t>
            </a:r>
          </a:p>
        </p:txBody>
      </p:sp>
      <p:sp>
        <p:nvSpPr>
          <p:cNvPr id="52" name="Título 1"/>
          <p:cNvSpPr>
            <a:spLocks noGrp="1"/>
          </p:cNvSpPr>
          <p:nvPr>
            <p:ph type="title"/>
          </p:nvPr>
        </p:nvSpPr>
        <p:spPr>
          <a:xfrm>
            <a:off x="358775" y="539750"/>
            <a:ext cx="8533704" cy="762000"/>
          </a:xfrm>
        </p:spPr>
        <p:txBody>
          <a:bodyPr>
            <a:normAutofit/>
          </a:bodyPr>
          <a:lstStyle/>
          <a:p>
            <a:r>
              <a:rPr lang="en-GB" sz="4000" b="1" noProof="0" dirty="0"/>
              <a:t>Spirometric patterns</a:t>
            </a:r>
          </a:p>
        </p:txBody>
      </p:sp>
      <p:sp>
        <p:nvSpPr>
          <p:cNvPr id="51" name="Rectangle 26"/>
          <p:cNvSpPr>
            <a:spLocks noChangeArrowheads="1"/>
          </p:cNvSpPr>
          <p:nvPr/>
        </p:nvSpPr>
        <p:spPr bwMode="auto">
          <a:xfrm>
            <a:off x="2339108" y="2670192"/>
            <a:ext cx="3663401" cy="2628925"/>
          </a:xfrm>
          <a:prstGeom prst="rect">
            <a:avLst/>
          </a:prstGeom>
          <a:solidFill>
            <a:schemeClr val="accent1">
              <a:lumMod val="75000"/>
            </a:schemeClr>
          </a:solidFill>
          <a:ln w="12700">
            <a:solidFill>
              <a:schemeClr val="accent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sz="4400" dirty="0">
              <a:solidFill>
                <a:schemeClr val="accent2"/>
              </a:solidFill>
            </a:endParaRPr>
          </a:p>
        </p:txBody>
      </p:sp>
      <p:sp>
        <p:nvSpPr>
          <p:cNvPr id="2" name="Rectángulo 1"/>
          <p:cNvSpPr/>
          <p:nvPr/>
        </p:nvSpPr>
        <p:spPr>
          <a:xfrm>
            <a:off x="2382239" y="1899302"/>
            <a:ext cx="1751974" cy="6785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Rectángulo 52"/>
          <p:cNvSpPr/>
          <p:nvPr/>
        </p:nvSpPr>
        <p:spPr>
          <a:xfrm>
            <a:off x="4211960" y="1891000"/>
            <a:ext cx="1715949" cy="6785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26759120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2" name="Picture 4" descr="espiro simple"/>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717475" y="661913"/>
            <a:ext cx="6662241" cy="4668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4" name="Line 6"/>
          <p:cNvSpPr>
            <a:spLocks noChangeShapeType="1"/>
          </p:cNvSpPr>
          <p:nvPr/>
        </p:nvSpPr>
        <p:spPr bwMode="auto">
          <a:xfrm flipH="1">
            <a:off x="575691" y="5373216"/>
            <a:ext cx="8461375" cy="0"/>
          </a:xfrm>
          <a:prstGeom prst="line">
            <a:avLst/>
          </a:prstGeom>
          <a:noFill/>
          <a:ln w="28575">
            <a:solidFill>
              <a:srgbClr val="00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buFont typeface="Times New Roman" charset="0"/>
              <a:buChar char="•"/>
              <a:defRPr/>
            </a:pPr>
            <a:endParaRPr lang="en-GB" dirty="0">
              <a:latin typeface="Times New Roman" charset="0"/>
              <a:ea typeface="MS PGothic" charset="0"/>
              <a:cs typeface="MS PGothic" charset="0"/>
            </a:endParaRPr>
          </a:p>
        </p:txBody>
      </p:sp>
      <p:sp>
        <p:nvSpPr>
          <p:cNvPr id="124935" name="Line 7"/>
          <p:cNvSpPr>
            <a:spLocks noChangeShapeType="1"/>
          </p:cNvSpPr>
          <p:nvPr/>
        </p:nvSpPr>
        <p:spPr bwMode="auto">
          <a:xfrm flipH="1">
            <a:off x="575692" y="6525344"/>
            <a:ext cx="8532812" cy="0"/>
          </a:xfrm>
          <a:prstGeom prst="line">
            <a:avLst/>
          </a:prstGeom>
          <a:noFill/>
          <a:ln w="76200">
            <a:solidFill>
              <a:srgbClr val="00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buFont typeface="Times New Roman" charset="0"/>
              <a:buChar char="•"/>
              <a:defRPr/>
            </a:pPr>
            <a:endParaRPr lang="en-GB" dirty="0">
              <a:latin typeface="Times New Roman" charset="0"/>
              <a:ea typeface="MS PGothic" charset="0"/>
              <a:cs typeface="MS PGothic" charset="0"/>
            </a:endParaRPr>
          </a:p>
        </p:txBody>
      </p:sp>
      <p:sp>
        <p:nvSpPr>
          <p:cNvPr id="124936" name="Line 8"/>
          <p:cNvSpPr>
            <a:spLocks noChangeShapeType="1"/>
          </p:cNvSpPr>
          <p:nvPr/>
        </p:nvSpPr>
        <p:spPr bwMode="auto">
          <a:xfrm flipH="1">
            <a:off x="504254" y="548407"/>
            <a:ext cx="8532813" cy="0"/>
          </a:xfrm>
          <a:prstGeom prst="line">
            <a:avLst/>
          </a:prstGeom>
          <a:noFill/>
          <a:ln w="76200">
            <a:solidFill>
              <a:srgbClr val="00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buFont typeface="Times New Roman" charset="0"/>
              <a:buChar char="•"/>
              <a:defRPr/>
            </a:pPr>
            <a:endParaRPr lang="en-GB" dirty="0">
              <a:latin typeface="Times New Roman" charset="0"/>
              <a:ea typeface="MS PGothic" charset="0"/>
              <a:cs typeface="MS PGothic" charset="0"/>
            </a:endParaRPr>
          </a:p>
        </p:txBody>
      </p:sp>
      <p:sp>
        <p:nvSpPr>
          <p:cNvPr id="124937" name="Line 9"/>
          <p:cNvSpPr>
            <a:spLocks noChangeShapeType="1"/>
          </p:cNvSpPr>
          <p:nvPr/>
        </p:nvSpPr>
        <p:spPr bwMode="auto">
          <a:xfrm>
            <a:off x="7560692" y="3068960"/>
            <a:ext cx="0" cy="1008062"/>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buFont typeface="Times New Roman" charset="0"/>
              <a:buChar char="•"/>
              <a:defRPr/>
            </a:pPr>
            <a:endParaRPr lang="en-GB" dirty="0">
              <a:latin typeface="Times New Roman" charset="0"/>
              <a:ea typeface="MS PGothic" charset="0"/>
              <a:cs typeface="MS PGothic" charset="0"/>
            </a:endParaRPr>
          </a:p>
        </p:txBody>
      </p:sp>
      <p:sp>
        <p:nvSpPr>
          <p:cNvPr id="124938" name="Line 10"/>
          <p:cNvSpPr>
            <a:spLocks noChangeShapeType="1"/>
          </p:cNvSpPr>
          <p:nvPr/>
        </p:nvSpPr>
        <p:spPr bwMode="auto">
          <a:xfrm>
            <a:off x="2915816" y="4149253"/>
            <a:ext cx="0" cy="1223963"/>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buFont typeface="Times New Roman" charset="0"/>
              <a:buChar char="•"/>
              <a:defRPr/>
            </a:pPr>
            <a:endParaRPr lang="en-GB" dirty="0">
              <a:latin typeface="Times New Roman" charset="0"/>
              <a:ea typeface="MS PGothic" charset="0"/>
              <a:cs typeface="MS PGothic" charset="0"/>
            </a:endParaRPr>
          </a:p>
        </p:txBody>
      </p:sp>
      <p:sp>
        <p:nvSpPr>
          <p:cNvPr id="124939" name="Line 11"/>
          <p:cNvSpPr>
            <a:spLocks noChangeShapeType="1"/>
          </p:cNvSpPr>
          <p:nvPr/>
        </p:nvSpPr>
        <p:spPr bwMode="auto">
          <a:xfrm flipV="1">
            <a:off x="1799654" y="548406"/>
            <a:ext cx="0" cy="2520553"/>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buFont typeface="Times New Roman" charset="0"/>
              <a:buChar char="•"/>
              <a:defRPr/>
            </a:pPr>
            <a:endParaRPr lang="en-GB" dirty="0">
              <a:latin typeface="Times New Roman" charset="0"/>
              <a:ea typeface="MS PGothic" charset="0"/>
              <a:cs typeface="MS PGothic" charset="0"/>
            </a:endParaRPr>
          </a:p>
        </p:txBody>
      </p:sp>
      <p:sp>
        <p:nvSpPr>
          <p:cNvPr id="124940" name="Line 12"/>
          <p:cNvSpPr>
            <a:spLocks noChangeShapeType="1"/>
          </p:cNvSpPr>
          <p:nvPr/>
        </p:nvSpPr>
        <p:spPr bwMode="auto">
          <a:xfrm>
            <a:off x="3960242" y="5373216"/>
            <a:ext cx="0" cy="1152128"/>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buFont typeface="Times New Roman" charset="0"/>
              <a:buChar char="•"/>
              <a:defRPr/>
            </a:pPr>
            <a:endParaRPr lang="en-GB" dirty="0">
              <a:latin typeface="Times New Roman" charset="0"/>
              <a:ea typeface="MS PGothic" charset="0"/>
              <a:cs typeface="MS PGothic" charset="0"/>
            </a:endParaRPr>
          </a:p>
        </p:txBody>
      </p:sp>
      <p:sp>
        <p:nvSpPr>
          <p:cNvPr id="124941" name="Line 13"/>
          <p:cNvSpPr>
            <a:spLocks noChangeShapeType="1"/>
          </p:cNvSpPr>
          <p:nvPr/>
        </p:nvSpPr>
        <p:spPr bwMode="auto">
          <a:xfrm>
            <a:off x="6408167" y="4077072"/>
            <a:ext cx="0" cy="2448272"/>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buFont typeface="Times New Roman" charset="0"/>
              <a:buChar char="•"/>
              <a:defRPr/>
            </a:pPr>
            <a:endParaRPr lang="en-GB" dirty="0">
              <a:latin typeface="Times New Roman" charset="0"/>
              <a:ea typeface="MS PGothic" charset="0"/>
              <a:cs typeface="MS PGothic" charset="0"/>
            </a:endParaRPr>
          </a:p>
        </p:txBody>
      </p:sp>
      <p:sp>
        <p:nvSpPr>
          <p:cNvPr id="124942" name="Line 14"/>
          <p:cNvSpPr>
            <a:spLocks noChangeShapeType="1"/>
          </p:cNvSpPr>
          <p:nvPr/>
        </p:nvSpPr>
        <p:spPr bwMode="auto">
          <a:xfrm flipV="1">
            <a:off x="5039742" y="548407"/>
            <a:ext cx="0" cy="4608512"/>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buFont typeface="Times New Roman" charset="0"/>
              <a:buChar char="•"/>
              <a:defRPr/>
            </a:pPr>
            <a:endParaRPr lang="en-GB" dirty="0">
              <a:latin typeface="Times New Roman" charset="0"/>
              <a:ea typeface="MS PGothic" charset="0"/>
              <a:cs typeface="MS PGothic" charset="0"/>
            </a:endParaRPr>
          </a:p>
        </p:txBody>
      </p:sp>
      <p:sp>
        <p:nvSpPr>
          <p:cNvPr id="124943" name="Line 15"/>
          <p:cNvSpPr>
            <a:spLocks noChangeShapeType="1"/>
          </p:cNvSpPr>
          <p:nvPr/>
        </p:nvSpPr>
        <p:spPr bwMode="auto">
          <a:xfrm flipV="1">
            <a:off x="4320604" y="548407"/>
            <a:ext cx="0" cy="3455987"/>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buFont typeface="Times New Roman" charset="0"/>
              <a:buChar char="•"/>
              <a:defRPr/>
            </a:pPr>
            <a:endParaRPr lang="en-GB" dirty="0">
              <a:latin typeface="Times New Roman" charset="0"/>
              <a:ea typeface="MS PGothic" charset="0"/>
              <a:cs typeface="MS PGothic" charset="0"/>
            </a:endParaRPr>
          </a:p>
        </p:txBody>
      </p:sp>
      <p:sp>
        <p:nvSpPr>
          <p:cNvPr id="124945" name="Line 17"/>
          <p:cNvSpPr>
            <a:spLocks noChangeShapeType="1"/>
          </p:cNvSpPr>
          <p:nvPr/>
        </p:nvSpPr>
        <p:spPr bwMode="auto">
          <a:xfrm flipV="1">
            <a:off x="8929117" y="548407"/>
            <a:ext cx="0" cy="5976937"/>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buFont typeface="Times New Roman" charset="0"/>
              <a:buChar char="•"/>
              <a:defRPr/>
            </a:pPr>
            <a:endParaRPr lang="en-GB" dirty="0">
              <a:latin typeface="Times New Roman" charset="0"/>
              <a:ea typeface="MS PGothic" charset="0"/>
              <a:cs typeface="MS PGothic" charset="0"/>
            </a:endParaRPr>
          </a:p>
        </p:txBody>
      </p:sp>
      <p:sp>
        <p:nvSpPr>
          <p:cNvPr id="124946" name="Text Box 18"/>
          <p:cNvSpPr txBox="1">
            <a:spLocks noChangeArrowheads="1"/>
          </p:cNvSpPr>
          <p:nvPr/>
        </p:nvSpPr>
        <p:spPr bwMode="auto">
          <a:xfrm>
            <a:off x="7632129" y="2996332"/>
            <a:ext cx="936625"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kumimoji="1" sz="3200">
                <a:solidFill>
                  <a:srgbClr val="FF9933"/>
                </a:solidFill>
                <a:latin typeface="Times New Roman" charset="0"/>
                <a:ea typeface="ＭＳ Ｐゴシック" charset="0"/>
              </a:defRPr>
            </a:lvl1pPr>
            <a:lvl2pPr marL="742950" indent="-285750">
              <a:defRPr kumimoji="1" sz="3200">
                <a:solidFill>
                  <a:srgbClr val="FF9933"/>
                </a:solidFill>
                <a:latin typeface="Times New Roman" charset="0"/>
                <a:ea typeface="ＭＳ Ｐゴシック" charset="0"/>
              </a:defRPr>
            </a:lvl2pPr>
            <a:lvl3pPr marL="1143000" indent="-228600">
              <a:defRPr kumimoji="1" sz="3200">
                <a:solidFill>
                  <a:srgbClr val="FF9933"/>
                </a:solidFill>
                <a:latin typeface="Times New Roman" charset="0"/>
                <a:ea typeface="ＭＳ Ｐゴシック" charset="0"/>
              </a:defRPr>
            </a:lvl3pPr>
            <a:lvl4pPr marL="1600200" indent="-228600">
              <a:defRPr kumimoji="1" sz="3200">
                <a:solidFill>
                  <a:srgbClr val="FF9933"/>
                </a:solidFill>
                <a:latin typeface="Times New Roman" charset="0"/>
                <a:ea typeface="ＭＳ Ｐゴシック" charset="0"/>
              </a:defRPr>
            </a:lvl4pPr>
            <a:lvl5pPr marL="2057400" indent="-228600">
              <a:defRPr kumimoji="1" sz="3200">
                <a:solidFill>
                  <a:srgbClr val="FF9933"/>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9pPr>
          </a:lstStyle>
          <a:p>
            <a:pPr>
              <a:lnSpc>
                <a:spcPct val="100000"/>
              </a:lnSpc>
              <a:spcBef>
                <a:spcPct val="50000"/>
              </a:spcBef>
              <a:buClrTx/>
              <a:buFontTx/>
              <a:buNone/>
              <a:defRPr/>
            </a:pPr>
            <a:r>
              <a:rPr kumimoji="0" lang="en-GB" sz="1200" b="1" dirty="0">
                <a:solidFill>
                  <a:schemeClr val="tx1"/>
                </a:solidFill>
                <a:latin typeface="Tahoma" charset="0"/>
              </a:rPr>
              <a:t>Tidal Volume (TV)</a:t>
            </a:r>
          </a:p>
        </p:txBody>
      </p:sp>
      <p:sp>
        <p:nvSpPr>
          <p:cNvPr id="124947" name="Text Box 19"/>
          <p:cNvSpPr txBox="1">
            <a:spLocks noChangeArrowheads="1"/>
          </p:cNvSpPr>
          <p:nvPr/>
        </p:nvSpPr>
        <p:spPr bwMode="auto">
          <a:xfrm>
            <a:off x="7416229" y="1124669"/>
            <a:ext cx="15113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kumimoji="1" sz="3200">
                <a:solidFill>
                  <a:srgbClr val="FF9933"/>
                </a:solidFill>
                <a:latin typeface="Times New Roman" charset="0"/>
                <a:ea typeface="ＭＳ Ｐゴシック" charset="0"/>
              </a:defRPr>
            </a:lvl1pPr>
            <a:lvl2pPr marL="742950" indent="-285750">
              <a:defRPr kumimoji="1" sz="3200">
                <a:solidFill>
                  <a:srgbClr val="FF9933"/>
                </a:solidFill>
                <a:latin typeface="Times New Roman" charset="0"/>
                <a:ea typeface="ＭＳ Ｐゴシック" charset="0"/>
              </a:defRPr>
            </a:lvl2pPr>
            <a:lvl3pPr marL="1143000" indent="-228600">
              <a:defRPr kumimoji="1" sz="3200">
                <a:solidFill>
                  <a:srgbClr val="FF9933"/>
                </a:solidFill>
                <a:latin typeface="Times New Roman" charset="0"/>
                <a:ea typeface="ＭＳ Ｐゴシック" charset="0"/>
              </a:defRPr>
            </a:lvl3pPr>
            <a:lvl4pPr marL="1600200" indent="-228600">
              <a:defRPr kumimoji="1" sz="3200">
                <a:solidFill>
                  <a:srgbClr val="FF9933"/>
                </a:solidFill>
                <a:latin typeface="Times New Roman" charset="0"/>
                <a:ea typeface="ＭＳ Ｐゴシック" charset="0"/>
              </a:defRPr>
            </a:lvl4pPr>
            <a:lvl5pPr marL="2057400" indent="-228600">
              <a:defRPr kumimoji="1" sz="3200">
                <a:solidFill>
                  <a:srgbClr val="FF9933"/>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9pPr>
          </a:lstStyle>
          <a:p>
            <a:pPr algn="r">
              <a:lnSpc>
                <a:spcPct val="100000"/>
              </a:lnSpc>
              <a:spcBef>
                <a:spcPct val="50000"/>
              </a:spcBef>
              <a:buClrTx/>
              <a:buFontTx/>
              <a:buNone/>
              <a:defRPr/>
            </a:pPr>
            <a:r>
              <a:rPr kumimoji="0" lang="en-GB" sz="1200" b="1" dirty="0">
                <a:solidFill>
                  <a:schemeClr val="tx1"/>
                </a:solidFill>
                <a:latin typeface="Tahoma" charset="0"/>
              </a:rPr>
              <a:t>Total Lung Capacity (TLC)</a:t>
            </a:r>
          </a:p>
        </p:txBody>
      </p:sp>
      <p:sp>
        <p:nvSpPr>
          <p:cNvPr id="124948" name="Text Box 20"/>
          <p:cNvSpPr txBox="1">
            <a:spLocks noChangeArrowheads="1"/>
          </p:cNvSpPr>
          <p:nvPr/>
        </p:nvSpPr>
        <p:spPr bwMode="auto">
          <a:xfrm>
            <a:off x="5039742" y="1772369"/>
            <a:ext cx="1944687" cy="27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kumimoji="1" sz="3200">
                <a:solidFill>
                  <a:srgbClr val="FF9933"/>
                </a:solidFill>
                <a:latin typeface="Times New Roman" charset="0"/>
                <a:ea typeface="ＭＳ Ｐゴシック" charset="0"/>
              </a:defRPr>
            </a:lvl1pPr>
            <a:lvl2pPr marL="742950" indent="-285750">
              <a:defRPr kumimoji="1" sz="3200">
                <a:solidFill>
                  <a:srgbClr val="FF9933"/>
                </a:solidFill>
                <a:latin typeface="Times New Roman" charset="0"/>
                <a:ea typeface="ＭＳ Ｐゴシック" charset="0"/>
              </a:defRPr>
            </a:lvl2pPr>
            <a:lvl3pPr marL="1143000" indent="-228600">
              <a:defRPr kumimoji="1" sz="3200">
                <a:solidFill>
                  <a:srgbClr val="FF9933"/>
                </a:solidFill>
                <a:latin typeface="Times New Roman" charset="0"/>
                <a:ea typeface="ＭＳ Ｐゴシック" charset="0"/>
              </a:defRPr>
            </a:lvl3pPr>
            <a:lvl4pPr marL="1600200" indent="-228600">
              <a:defRPr kumimoji="1" sz="3200">
                <a:solidFill>
                  <a:srgbClr val="FF9933"/>
                </a:solidFill>
                <a:latin typeface="Times New Roman" charset="0"/>
                <a:ea typeface="ＭＳ Ｐゴシック" charset="0"/>
              </a:defRPr>
            </a:lvl4pPr>
            <a:lvl5pPr marL="2057400" indent="-228600">
              <a:defRPr kumimoji="1" sz="3200">
                <a:solidFill>
                  <a:srgbClr val="FF9933"/>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9pPr>
          </a:lstStyle>
          <a:p>
            <a:pPr>
              <a:lnSpc>
                <a:spcPct val="100000"/>
              </a:lnSpc>
              <a:spcBef>
                <a:spcPct val="50000"/>
              </a:spcBef>
              <a:buClrTx/>
              <a:buFontTx/>
              <a:buNone/>
              <a:defRPr/>
            </a:pPr>
            <a:r>
              <a:rPr kumimoji="0" lang="en-GB" sz="1200" b="1" dirty="0">
                <a:solidFill>
                  <a:schemeClr val="tx1"/>
                </a:solidFill>
                <a:latin typeface="Tahoma" charset="0"/>
              </a:rPr>
              <a:t>Vital </a:t>
            </a:r>
            <a:r>
              <a:rPr kumimoji="0" lang="en-GB" sz="1200" b="1" dirty="0" err="1">
                <a:solidFill>
                  <a:schemeClr val="tx1"/>
                </a:solidFill>
                <a:latin typeface="Tahoma" charset="0"/>
              </a:rPr>
              <a:t>Capaciity</a:t>
            </a:r>
            <a:r>
              <a:rPr kumimoji="0" lang="en-GB" sz="1200" b="1" dirty="0">
                <a:solidFill>
                  <a:schemeClr val="tx1"/>
                </a:solidFill>
                <a:latin typeface="Tahoma" charset="0"/>
              </a:rPr>
              <a:t> (VC)</a:t>
            </a:r>
          </a:p>
        </p:txBody>
      </p:sp>
      <p:sp>
        <p:nvSpPr>
          <p:cNvPr id="124949" name="Text Box 21"/>
          <p:cNvSpPr txBox="1">
            <a:spLocks noChangeArrowheads="1"/>
          </p:cNvSpPr>
          <p:nvPr/>
        </p:nvSpPr>
        <p:spPr bwMode="auto">
          <a:xfrm>
            <a:off x="3096642" y="1053232"/>
            <a:ext cx="122396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kumimoji="1" sz="3200">
                <a:solidFill>
                  <a:srgbClr val="FF9933"/>
                </a:solidFill>
                <a:latin typeface="Times New Roman" panose="02020603050405020304" pitchFamily="18" charset="0"/>
                <a:ea typeface="MS PGothic" panose="020B0600070205080204" pitchFamily="34" charset="-128"/>
              </a:defRPr>
            </a:lvl1pPr>
            <a:lvl2pPr marL="742950" indent="-285750">
              <a:defRPr kumimoji="1" sz="3200">
                <a:solidFill>
                  <a:srgbClr val="FF9933"/>
                </a:solidFill>
                <a:latin typeface="Times New Roman" panose="02020603050405020304" pitchFamily="18" charset="0"/>
                <a:ea typeface="MS PGothic" panose="020B0600070205080204" pitchFamily="34" charset="-128"/>
              </a:defRPr>
            </a:lvl2pPr>
            <a:lvl3pPr marL="1143000" indent="-228600">
              <a:defRPr kumimoji="1" sz="3200">
                <a:solidFill>
                  <a:srgbClr val="FF9933"/>
                </a:solidFill>
                <a:latin typeface="Times New Roman" panose="02020603050405020304" pitchFamily="18" charset="0"/>
                <a:ea typeface="MS PGothic" panose="020B0600070205080204" pitchFamily="34" charset="-128"/>
              </a:defRPr>
            </a:lvl3pPr>
            <a:lvl4pPr marL="1600200" indent="-228600">
              <a:defRPr kumimoji="1" sz="3200">
                <a:solidFill>
                  <a:srgbClr val="FF9933"/>
                </a:solidFill>
                <a:latin typeface="Times New Roman" panose="02020603050405020304" pitchFamily="18" charset="0"/>
                <a:ea typeface="MS PGothic" panose="020B0600070205080204" pitchFamily="34" charset="-128"/>
              </a:defRPr>
            </a:lvl4pPr>
            <a:lvl5pPr marL="2057400" indent="-228600">
              <a:defRPr kumimoji="1" sz="3200">
                <a:solidFill>
                  <a:srgbClr val="FF9933"/>
                </a:solidFill>
                <a:latin typeface="Times New Roman" panose="02020603050405020304"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9pPr>
          </a:lstStyle>
          <a:p>
            <a:pPr algn="r">
              <a:lnSpc>
                <a:spcPct val="100000"/>
              </a:lnSpc>
              <a:spcBef>
                <a:spcPct val="50000"/>
              </a:spcBef>
              <a:buClrTx/>
              <a:buFontTx/>
              <a:buNone/>
            </a:pPr>
            <a:r>
              <a:rPr kumimoji="0" lang="en-GB" altLang="es-ES" sz="1200" b="1" dirty="0">
                <a:solidFill>
                  <a:schemeClr val="tx1"/>
                </a:solidFill>
                <a:latin typeface="Tahoma" panose="020B0604030504040204" pitchFamily="34" charset="0"/>
              </a:rPr>
              <a:t>Inspiratory Capacity (IC)</a:t>
            </a:r>
          </a:p>
        </p:txBody>
      </p:sp>
      <p:sp>
        <p:nvSpPr>
          <p:cNvPr id="124950" name="Text Box 22"/>
          <p:cNvSpPr txBox="1">
            <a:spLocks noChangeArrowheads="1"/>
          </p:cNvSpPr>
          <p:nvPr/>
        </p:nvSpPr>
        <p:spPr bwMode="auto">
          <a:xfrm>
            <a:off x="6408167" y="4509219"/>
            <a:ext cx="201612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kumimoji="1" sz="3200">
                <a:solidFill>
                  <a:srgbClr val="FF9933"/>
                </a:solidFill>
                <a:latin typeface="Times New Roman" charset="0"/>
                <a:ea typeface="ＭＳ Ｐゴシック" charset="0"/>
              </a:defRPr>
            </a:lvl1pPr>
            <a:lvl2pPr marL="742950" indent="-285750">
              <a:defRPr kumimoji="1" sz="3200">
                <a:solidFill>
                  <a:srgbClr val="FF9933"/>
                </a:solidFill>
                <a:latin typeface="Times New Roman" charset="0"/>
                <a:ea typeface="ＭＳ Ｐゴシック" charset="0"/>
              </a:defRPr>
            </a:lvl2pPr>
            <a:lvl3pPr marL="1143000" indent="-228600">
              <a:defRPr kumimoji="1" sz="3200">
                <a:solidFill>
                  <a:srgbClr val="FF9933"/>
                </a:solidFill>
                <a:latin typeface="Times New Roman" charset="0"/>
                <a:ea typeface="ＭＳ Ｐゴシック" charset="0"/>
              </a:defRPr>
            </a:lvl3pPr>
            <a:lvl4pPr marL="1600200" indent="-228600">
              <a:defRPr kumimoji="1" sz="3200">
                <a:solidFill>
                  <a:srgbClr val="FF9933"/>
                </a:solidFill>
                <a:latin typeface="Times New Roman" charset="0"/>
                <a:ea typeface="ＭＳ Ｐゴシック" charset="0"/>
              </a:defRPr>
            </a:lvl4pPr>
            <a:lvl5pPr marL="2057400" indent="-228600">
              <a:defRPr kumimoji="1" sz="3200">
                <a:solidFill>
                  <a:srgbClr val="FF9933"/>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9pPr>
          </a:lstStyle>
          <a:p>
            <a:pPr>
              <a:lnSpc>
                <a:spcPct val="100000"/>
              </a:lnSpc>
              <a:spcBef>
                <a:spcPct val="50000"/>
              </a:spcBef>
              <a:buClrTx/>
              <a:buFontTx/>
              <a:buNone/>
              <a:defRPr/>
            </a:pPr>
            <a:r>
              <a:rPr kumimoji="0" lang="en-GB" sz="1200" b="1" dirty="0">
                <a:solidFill>
                  <a:schemeClr val="tx1"/>
                </a:solidFill>
                <a:latin typeface="Tahoma" charset="0"/>
              </a:rPr>
              <a:t>Residual Functional Capacity (RFC)</a:t>
            </a:r>
          </a:p>
        </p:txBody>
      </p:sp>
      <p:sp>
        <p:nvSpPr>
          <p:cNvPr id="124951" name="Text Box 23"/>
          <p:cNvSpPr txBox="1">
            <a:spLocks noChangeArrowheads="1"/>
          </p:cNvSpPr>
          <p:nvPr/>
        </p:nvSpPr>
        <p:spPr bwMode="auto">
          <a:xfrm>
            <a:off x="3960242" y="5661744"/>
            <a:ext cx="144145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kumimoji="1" sz="3200">
                <a:solidFill>
                  <a:srgbClr val="FF9933"/>
                </a:solidFill>
                <a:latin typeface="Times New Roman" charset="0"/>
                <a:ea typeface="ＭＳ Ｐゴシック" charset="0"/>
              </a:defRPr>
            </a:lvl1pPr>
            <a:lvl2pPr marL="742950" indent="-285750">
              <a:defRPr kumimoji="1" sz="3200">
                <a:solidFill>
                  <a:srgbClr val="FF9933"/>
                </a:solidFill>
                <a:latin typeface="Times New Roman" charset="0"/>
                <a:ea typeface="ＭＳ Ｐゴシック" charset="0"/>
              </a:defRPr>
            </a:lvl2pPr>
            <a:lvl3pPr marL="1143000" indent="-228600">
              <a:defRPr kumimoji="1" sz="3200">
                <a:solidFill>
                  <a:srgbClr val="FF9933"/>
                </a:solidFill>
                <a:latin typeface="Times New Roman" charset="0"/>
                <a:ea typeface="ＭＳ Ｐゴシック" charset="0"/>
              </a:defRPr>
            </a:lvl3pPr>
            <a:lvl4pPr marL="1600200" indent="-228600">
              <a:defRPr kumimoji="1" sz="3200">
                <a:solidFill>
                  <a:srgbClr val="FF9933"/>
                </a:solidFill>
                <a:latin typeface="Times New Roman" charset="0"/>
                <a:ea typeface="ＭＳ Ｐゴシック" charset="0"/>
              </a:defRPr>
            </a:lvl4pPr>
            <a:lvl5pPr marL="2057400" indent="-228600">
              <a:defRPr kumimoji="1" sz="3200">
                <a:solidFill>
                  <a:srgbClr val="FF9933"/>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bg2"/>
              </a:buClr>
              <a:buFont typeface="Times New Roman" charset="0"/>
              <a:buChar char="•"/>
              <a:defRPr kumimoji="1" sz="3200">
                <a:solidFill>
                  <a:srgbClr val="FF9933"/>
                </a:solidFill>
                <a:latin typeface="Times New Roman" charset="0"/>
                <a:ea typeface="ＭＳ Ｐゴシック" charset="0"/>
              </a:defRPr>
            </a:lvl9pPr>
          </a:lstStyle>
          <a:p>
            <a:pPr>
              <a:lnSpc>
                <a:spcPct val="100000"/>
              </a:lnSpc>
              <a:spcBef>
                <a:spcPct val="50000"/>
              </a:spcBef>
              <a:buClrTx/>
              <a:buFontTx/>
              <a:buNone/>
              <a:defRPr/>
            </a:pPr>
            <a:r>
              <a:rPr kumimoji="0" lang="en-GB" sz="1200" b="1" dirty="0">
                <a:solidFill>
                  <a:schemeClr val="tx1"/>
                </a:solidFill>
                <a:latin typeface="Tahoma" charset="0"/>
              </a:rPr>
              <a:t>Residual Volume (RV)</a:t>
            </a:r>
          </a:p>
        </p:txBody>
      </p:sp>
      <p:sp>
        <p:nvSpPr>
          <p:cNvPr id="124952" name="Text Box 24"/>
          <p:cNvSpPr txBox="1">
            <a:spLocks noChangeArrowheads="1"/>
          </p:cNvSpPr>
          <p:nvPr/>
        </p:nvSpPr>
        <p:spPr bwMode="auto">
          <a:xfrm>
            <a:off x="1007492" y="4364757"/>
            <a:ext cx="19446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kumimoji="1" sz="3200">
                <a:solidFill>
                  <a:srgbClr val="FF9933"/>
                </a:solidFill>
                <a:latin typeface="Times New Roman" panose="02020603050405020304" pitchFamily="18" charset="0"/>
                <a:ea typeface="MS PGothic" panose="020B0600070205080204" pitchFamily="34" charset="-128"/>
              </a:defRPr>
            </a:lvl1pPr>
            <a:lvl2pPr marL="742950" indent="-285750">
              <a:defRPr kumimoji="1" sz="3200">
                <a:solidFill>
                  <a:srgbClr val="FF9933"/>
                </a:solidFill>
                <a:latin typeface="Times New Roman" panose="02020603050405020304" pitchFamily="18" charset="0"/>
                <a:ea typeface="MS PGothic" panose="020B0600070205080204" pitchFamily="34" charset="-128"/>
              </a:defRPr>
            </a:lvl2pPr>
            <a:lvl3pPr marL="1143000" indent="-228600">
              <a:defRPr kumimoji="1" sz="3200">
                <a:solidFill>
                  <a:srgbClr val="FF9933"/>
                </a:solidFill>
                <a:latin typeface="Times New Roman" panose="02020603050405020304" pitchFamily="18" charset="0"/>
                <a:ea typeface="MS PGothic" panose="020B0600070205080204" pitchFamily="34" charset="-128"/>
              </a:defRPr>
            </a:lvl3pPr>
            <a:lvl4pPr marL="1600200" indent="-228600">
              <a:defRPr kumimoji="1" sz="3200">
                <a:solidFill>
                  <a:srgbClr val="FF9933"/>
                </a:solidFill>
                <a:latin typeface="Times New Roman" panose="02020603050405020304" pitchFamily="18" charset="0"/>
                <a:ea typeface="MS PGothic" panose="020B0600070205080204" pitchFamily="34" charset="-128"/>
              </a:defRPr>
            </a:lvl4pPr>
            <a:lvl5pPr marL="2057400" indent="-228600">
              <a:defRPr kumimoji="1" sz="3200">
                <a:solidFill>
                  <a:srgbClr val="FF9933"/>
                </a:solidFill>
                <a:latin typeface="Times New Roman" panose="02020603050405020304"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9pPr>
          </a:lstStyle>
          <a:p>
            <a:pPr algn="r">
              <a:lnSpc>
                <a:spcPct val="100000"/>
              </a:lnSpc>
              <a:spcBef>
                <a:spcPct val="50000"/>
              </a:spcBef>
              <a:buClrTx/>
              <a:buFontTx/>
              <a:buNone/>
            </a:pPr>
            <a:r>
              <a:rPr kumimoji="0" lang="en-GB" altLang="es-ES" sz="1200" b="1" dirty="0">
                <a:solidFill>
                  <a:schemeClr val="tx1"/>
                </a:solidFill>
                <a:latin typeface="Tahoma" panose="020B0604030504040204" pitchFamily="34" charset="0"/>
              </a:rPr>
              <a:t>Expiratory Reserve Volume (ERV)</a:t>
            </a:r>
          </a:p>
        </p:txBody>
      </p:sp>
      <p:sp>
        <p:nvSpPr>
          <p:cNvPr id="124953" name="Text Box 25"/>
          <p:cNvSpPr txBox="1">
            <a:spLocks noChangeArrowheads="1"/>
          </p:cNvSpPr>
          <p:nvPr/>
        </p:nvSpPr>
        <p:spPr bwMode="auto">
          <a:xfrm>
            <a:off x="431229" y="1124669"/>
            <a:ext cx="1368425"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kumimoji="1" sz="3200">
                <a:solidFill>
                  <a:srgbClr val="FF9933"/>
                </a:solidFill>
                <a:latin typeface="Times New Roman" panose="02020603050405020304" pitchFamily="18" charset="0"/>
                <a:ea typeface="MS PGothic" panose="020B0600070205080204" pitchFamily="34" charset="-128"/>
              </a:defRPr>
            </a:lvl1pPr>
            <a:lvl2pPr marL="742950" indent="-285750">
              <a:defRPr kumimoji="1" sz="3200">
                <a:solidFill>
                  <a:srgbClr val="FF9933"/>
                </a:solidFill>
                <a:latin typeface="Times New Roman" panose="02020603050405020304" pitchFamily="18" charset="0"/>
                <a:ea typeface="MS PGothic" panose="020B0600070205080204" pitchFamily="34" charset="-128"/>
              </a:defRPr>
            </a:lvl2pPr>
            <a:lvl3pPr marL="1143000" indent="-228600">
              <a:defRPr kumimoji="1" sz="3200">
                <a:solidFill>
                  <a:srgbClr val="FF9933"/>
                </a:solidFill>
                <a:latin typeface="Times New Roman" panose="02020603050405020304" pitchFamily="18" charset="0"/>
                <a:ea typeface="MS PGothic" panose="020B0600070205080204" pitchFamily="34" charset="-128"/>
              </a:defRPr>
            </a:lvl3pPr>
            <a:lvl4pPr marL="1600200" indent="-228600">
              <a:defRPr kumimoji="1" sz="3200">
                <a:solidFill>
                  <a:srgbClr val="FF9933"/>
                </a:solidFill>
                <a:latin typeface="Times New Roman" panose="02020603050405020304" pitchFamily="18" charset="0"/>
                <a:ea typeface="MS PGothic" panose="020B0600070205080204" pitchFamily="34" charset="-128"/>
              </a:defRPr>
            </a:lvl4pPr>
            <a:lvl5pPr marL="2057400" indent="-228600">
              <a:defRPr kumimoji="1" sz="3200">
                <a:solidFill>
                  <a:srgbClr val="FF9933"/>
                </a:solidFill>
                <a:latin typeface="Times New Roman" panose="02020603050405020304"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9pPr>
          </a:lstStyle>
          <a:p>
            <a:pPr algn="r">
              <a:lnSpc>
                <a:spcPct val="100000"/>
              </a:lnSpc>
              <a:spcBef>
                <a:spcPct val="50000"/>
              </a:spcBef>
              <a:buClrTx/>
              <a:buFontTx/>
              <a:buNone/>
            </a:pPr>
            <a:r>
              <a:rPr kumimoji="0" lang="en-GB" altLang="es-ES" sz="1200" b="1" dirty="0">
                <a:solidFill>
                  <a:schemeClr val="tx1"/>
                </a:solidFill>
                <a:latin typeface="Tahoma" panose="020B0604030504040204" pitchFamily="34" charset="0"/>
              </a:rPr>
              <a:t>Inspiratory Reserve Volume (IRV)</a:t>
            </a:r>
          </a:p>
        </p:txBody>
      </p:sp>
    </p:spTree>
    <p:extLst>
      <p:ext uri="{BB962C8B-B14F-4D97-AF65-F5344CB8AC3E}">
        <p14:creationId xmlns:p14="http://schemas.microsoft.com/office/powerpoint/2010/main" xmlns="" val="11699186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4932"/>
                                        </p:tgtEl>
                                        <p:attrNameLst>
                                          <p:attrName>style.visibility</p:attrName>
                                        </p:attrNameLst>
                                      </p:cBhvr>
                                      <p:to>
                                        <p:strVal val="visible"/>
                                      </p:to>
                                    </p:set>
                                    <p:animEffect transition="in" filter="wipe(left)">
                                      <p:cBhvr>
                                        <p:cTn id="7" dur="5000"/>
                                        <p:tgtEl>
                                          <p:spTgt spid="1249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4936"/>
                                        </p:tgtEl>
                                        <p:attrNameLst>
                                          <p:attrName>style.visibility</p:attrName>
                                        </p:attrNameLst>
                                      </p:cBhvr>
                                      <p:to>
                                        <p:strVal val="visible"/>
                                      </p:to>
                                    </p:set>
                                    <p:animEffect transition="in" filter="wipe(left)">
                                      <p:cBhvr>
                                        <p:cTn id="12" dur="500"/>
                                        <p:tgtEl>
                                          <p:spTgt spid="124936"/>
                                        </p:tgtEl>
                                      </p:cBhvr>
                                    </p:animEffect>
                                  </p:childTnLst>
                                </p:cTn>
                              </p:par>
                              <p:par>
                                <p:cTn id="13" presetID="22" presetClass="entr" presetSubtype="8" fill="hold" nodeType="withEffect">
                                  <p:stCondLst>
                                    <p:cond delay="0"/>
                                  </p:stCondLst>
                                  <p:childTnLst>
                                    <p:set>
                                      <p:cBhvr>
                                        <p:cTn id="14" dur="1" fill="hold">
                                          <p:stCondLst>
                                            <p:cond delay="0"/>
                                          </p:stCondLst>
                                        </p:cTn>
                                        <p:tgtEl>
                                          <p:spTgt spid="124934"/>
                                        </p:tgtEl>
                                        <p:attrNameLst>
                                          <p:attrName>style.visibility</p:attrName>
                                        </p:attrNameLst>
                                      </p:cBhvr>
                                      <p:to>
                                        <p:strVal val="visible"/>
                                      </p:to>
                                    </p:set>
                                    <p:animEffect transition="in" filter="wipe(left)">
                                      <p:cBhvr>
                                        <p:cTn id="15" dur="500"/>
                                        <p:tgtEl>
                                          <p:spTgt spid="12493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124937"/>
                                        </p:tgtEl>
                                        <p:attrNameLst>
                                          <p:attrName>style.visibility</p:attrName>
                                        </p:attrNameLst>
                                      </p:cBhvr>
                                      <p:to>
                                        <p:strVal val="visible"/>
                                      </p:to>
                                    </p:set>
                                    <p:animEffect transition="in" filter="wipe(down)">
                                      <p:cBhvr>
                                        <p:cTn id="20" dur="500"/>
                                        <p:tgtEl>
                                          <p:spTgt spid="12493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4946"/>
                                        </p:tgtEl>
                                        <p:attrNameLst>
                                          <p:attrName>style.visibility</p:attrName>
                                        </p:attrNameLst>
                                      </p:cBhvr>
                                      <p:to>
                                        <p:strVal val="visible"/>
                                      </p:to>
                                    </p:set>
                                    <p:animEffect transition="in" filter="wipe(down)">
                                      <p:cBhvr>
                                        <p:cTn id="23" dur="500"/>
                                        <p:tgtEl>
                                          <p:spTgt spid="12494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nodeType="clickEffect">
                                  <p:stCondLst>
                                    <p:cond delay="0"/>
                                  </p:stCondLst>
                                  <p:childTnLst>
                                    <p:set>
                                      <p:cBhvr>
                                        <p:cTn id="27" dur="1" fill="hold">
                                          <p:stCondLst>
                                            <p:cond delay="0"/>
                                          </p:stCondLst>
                                        </p:cTn>
                                        <p:tgtEl>
                                          <p:spTgt spid="124939"/>
                                        </p:tgtEl>
                                        <p:attrNameLst>
                                          <p:attrName>style.visibility</p:attrName>
                                        </p:attrNameLst>
                                      </p:cBhvr>
                                      <p:to>
                                        <p:strVal val="visible"/>
                                      </p:to>
                                    </p:set>
                                    <p:animEffect transition="in" filter="wipe(down)">
                                      <p:cBhvr>
                                        <p:cTn id="28" dur="500"/>
                                        <p:tgtEl>
                                          <p:spTgt spid="12493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4953"/>
                                        </p:tgtEl>
                                        <p:attrNameLst>
                                          <p:attrName>style.visibility</p:attrName>
                                        </p:attrNameLst>
                                      </p:cBhvr>
                                      <p:to>
                                        <p:strVal val="visible"/>
                                      </p:to>
                                    </p:set>
                                    <p:animEffect transition="in" filter="wipe(down)">
                                      <p:cBhvr>
                                        <p:cTn id="31" dur="500"/>
                                        <p:tgtEl>
                                          <p:spTgt spid="12495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124938"/>
                                        </p:tgtEl>
                                        <p:attrNameLst>
                                          <p:attrName>style.visibility</p:attrName>
                                        </p:attrNameLst>
                                      </p:cBhvr>
                                      <p:to>
                                        <p:strVal val="visible"/>
                                      </p:to>
                                    </p:set>
                                    <p:animEffect transition="in" filter="wipe(up)">
                                      <p:cBhvr>
                                        <p:cTn id="36" dur="500"/>
                                        <p:tgtEl>
                                          <p:spTgt spid="124938"/>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4952"/>
                                        </p:tgtEl>
                                        <p:attrNameLst>
                                          <p:attrName>style.visibility</p:attrName>
                                        </p:attrNameLst>
                                      </p:cBhvr>
                                      <p:to>
                                        <p:strVal val="visible"/>
                                      </p:to>
                                    </p:set>
                                    <p:animEffect transition="in" filter="wipe(up)">
                                      <p:cBhvr>
                                        <p:cTn id="39" dur="500"/>
                                        <p:tgtEl>
                                          <p:spTgt spid="12495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124935"/>
                                        </p:tgtEl>
                                        <p:attrNameLst>
                                          <p:attrName>style.visibility</p:attrName>
                                        </p:attrNameLst>
                                      </p:cBhvr>
                                      <p:to>
                                        <p:strVal val="visible"/>
                                      </p:to>
                                    </p:set>
                                    <p:animEffect transition="in" filter="wipe(left)">
                                      <p:cBhvr>
                                        <p:cTn id="44" dur="500"/>
                                        <p:tgtEl>
                                          <p:spTgt spid="124935"/>
                                        </p:tgtEl>
                                      </p:cBhvr>
                                    </p:animEffect>
                                  </p:childTnLst>
                                </p:cTn>
                              </p:par>
                            </p:childTnLst>
                          </p:cTn>
                        </p:par>
                        <p:par>
                          <p:cTn id="45" fill="hold" nodeType="afterGroup">
                            <p:stCondLst>
                              <p:cond delay="500"/>
                            </p:stCondLst>
                            <p:childTnLst>
                              <p:par>
                                <p:cTn id="46" presetID="22" presetClass="entr" presetSubtype="1" fill="hold" grpId="0" nodeType="afterEffect">
                                  <p:stCondLst>
                                    <p:cond delay="0"/>
                                  </p:stCondLst>
                                  <p:childTnLst>
                                    <p:set>
                                      <p:cBhvr>
                                        <p:cTn id="47" dur="1" fill="hold">
                                          <p:stCondLst>
                                            <p:cond delay="0"/>
                                          </p:stCondLst>
                                        </p:cTn>
                                        <p:tgtEl>
                                          <p:spTgt spid="124951"/>
                                        </p:tgtEl>
                                        <p:attrNameLst>
                                          <p:attrName>style.visibility</p:attrName>
                                        </p:attrNameLst>
                                      </p:cBhvr>
                                      <p:to>
                                        <p:strVal val="visible"/>
                                      </p:to>
                                    </p:set>
                                    <p:animEffect transition="in" filter="wipe(up)">
                                      <p:cBhvr>
                                        <p:cTn id="48" dur="500"/>
                                        <p:tgtEl>
                                          <p:spTgt spid="124951"/>
                                        </p:tgtEl>
                                      </p:cBhvr>
                                    </p:animEffect>
                                  </p:childTnLst>
                                </p:cTn>
                              </p:par>
                              <p:par>
                                <p:cTn id="49" presetID="22" presetClass="entr" presetSubtype="1" fill="hold" nodeType="withEffect">
                                  <p:stCondLst>
                                    <p:cond delay="0"/>
                                  </p:stCondLst>
                                  <p:childTnLst>
                                    <p:set>
                                      <p:cBhvr>
                                        <p:cTn id="50" dur="1" fill="hold">
                                          <p:stCondLst>
                                            <p:cond delay="0"/>
                                          </p:stCondLst>
                                        </p:cTn>
                                        <p:tgtEl>
                                          <p:spTgt spid="124940"/>
                                        </p:tgtEl>
                                        <p:attrNameLst>
                                          <p:attrName>style.visibility</p:attrName>
                                        </p:attrNameLst>
                                      </p:cBhvr>
                                      <p:to>
                                        <p:strVal val="visible"/>
                                      </p:to>
                                    </p:set>
                                    <p:animEffect transition="in" filter="wipe(up)">
                                      <p:cBhvr>
                                        <p:cTn id="51" dur="500"/>
                                        <p:tgtEl>
                                          <p:spTgt spid="12494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4" fill="hold" nodeType="clickEffect">
                                  <p:stCondLst>
                                    <p:cond delay="0"/>
                                  </p:stCondLst>
                                  <p:childTnLst>
                                    <p:set>
                                      <p:cBhvr>
                                        <p:cTn id="55" dur="1" fill="hold">
                                          <p:stCondLst>
                                            <p:cond delay="0"/>
                                          </p:stCondLst>
                                        </p:cTn>
                                        <p:tgtEl>
                                          <p:spTgt spid="124943"/>
                                        </p:tgtEl>
                                        <p:attrNameLst>
                                          <p:attrName>style.visibility</p:attrName>
                                        </p:attrNameLst>
                                      </p:cBhvr>
                                      <p:to>
                                        <p:strVal val="visible"/>
                                      </p:to>
                                    </p:set>
                                    <p:animEffect transition="in" filter="wipe(down)">
                                      <p:cBhvr>
                                        <p:cTn id="56" dur="500"/>
                                        <p:tgtEl>
                                          <p:spTgt spid="124943"/>
                                        </p:tgtEl>
                                      </p:cBhvr>
                                    </p:animEffect>
                                  </p:childTnLst>
                                </p:cTn>
                              </p:par>
                              <p:par>
                                <p:cTn id="57" presetID="22" presetClass="entr" presetSubtype="1" fill="hold" nodeType="withEffect">
                                  <p:stCondLst>
                                    <p:cond delay="0"/>
                                  </p:stCondLst>
                                  <p:childTnLst>
                                    <p:set>
                                      <p:cBhvr>
                                        <p:cTn id="58" dur="1" fill="hold">
                                          <p:stCondLst>
                                            <p:cond delay="0"/>
                                          </p:stCondLst>
                                        </p:cTn>
                                        <p:tgtEl>
                                          <p:spTgt spid="124941"/>
                                        </p:tgtEl>
                                        <p:attrNameLst>
                                          <p:attrName>style.visibility</p:attrName>
                                        </p:attrNameLst>
                                      </p:cBhvr>
                                      <p:to>
                                        <p:strVal val="visible"/>
                                      </p:to>
                                    </p:set>
                                    <p:animEffect transition="in" filter="wipe(up)">
                                      <p:cBhvr>
                                        <p:cTn id="59" dur="500"/>
                                        <p:tgtEl>
                                          <p:spTgt spid="124941"/>
                                        </p:tgtEl>
                                      </p:cBhvr>
                                    </p:animEffect>
                                  </p:childTnLst>
                                </p:cTn>
                              </p:par>
                            </p:childTnLst>
                          </p:cTn>
                        </p:par>
                        <p:par>
                          <p:cTn id="60" fill="hold" nodeType="afterGroup">
                            <p:stCondLst>
                              <p:cond delay="500"/>
                            </p:stCondLst>
                            <p:childTnLst>
                              <p:par>
                                <p:cTn id="61" presetID="22" presetClass="entr" presetSubtype="1" fill="hold" grpId="0" nodeType="afterEffect">
                                  <p:stCondLst>
                                    <p:cond delay="0"/>
                                  </p:stCondLst>
                                  <p:childTnLst>
                                    <p:set>
                                      <p:cBhvr>
                                        <p:cTn id="62" dur="1" fill="hold">
                                          <p:stCondLst>
                                            <p:cond delay="0"/>
                                          </p:stCondLst>
                                        </p:cTn>
                                        <p:tgtEl>
                                          <p:spTgt spid="124950"/>
                                        </p:tgtEl>
                                        <p:attrNameLst>
                                          <p:attrName>style.visibility</p:attrName>
                                        </p:attrNameLst>
                                      </p:cBhvr>
                                      <p:to>
                                        <p:strVal val="visible"/>
                                      </p:to>
                                    </p:set>
                                    <p:animEffect transition="in" filter="wipe(up)">
                                      <p:cBhvr>
                                        <p:cTn id="63" dur="500"/>
                                        <p:tgtEl>
                                          <p:spTgt spid="124950"/>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24949"/>
                                        </p:tgtEl>
                                        <p:attrNameLst>
                                          <p:attrName>style.visibility</p:attrName>
                                        </p:attrNameLst>
                                      </p:cBhvr>
                                      <p:to>
                                        <p:strVal val="visible"/>
                                      </p:to>
                                    </p:set>
                                    <p:animEffect transition="in" filter="wipe(down)">
                                      <p:cBhvr>
                                        <p:cTn id="66" dur="500"/>
                                        <p:tgtEl>
                                          <p:spTgt spid="12494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4" fill="hold" nodeType="clickEffect">
                                  <p:stCondLst>
                                    <p:cond delay="0"/>
                                  </p:stCondLst>
                                  <p:childTnLst>
                                    <p:set>
                                      <p:cBhvr>
                                        <p:cTn id="70" dur="1" fill="hold">
                                          <p:stCondLst>
                                            <p:cond delay="0"/>
                                          </p:stCondLst>
                                        </p:cTn>
                                        <p:tgtEl>
                                          <p:spTgt spid="124942"/>
                                        </p:tgtEl>
                                        <p:attrNameLst>
                                          <p:attrName>style.visibility</p:attrName>
                                        </p:attrNameLst>
                                      </p:cBhvr>
                                      <p:to>
                                        <p:strVal val="visible"/>
                                      </p:to>
                                    </p:set>
                                    <p:animEffect transition="in" filter="wipe(down)">
                                      <p:cBhvr>
                                        <p:cTn id="71" dur="500"/>
                                        <p:tgtEl>
                                          <p:spTgt spid="124942"/>
                                        </p:tgtEl>
                                      </p:cBhvr>
                                    </p:animEffect>
                                  </p:childTnLst>
                                </p:cTn>
                              </p:par>
                            </p:childTnLst>
                          </p:cTn>
                        </p:par>
                        <p:par>
                          <p:cTn id="72" fill="hold" nodeType="afterGroup">
                            <p:stCondLst>
                              <p:cond delay="500"/>
                            </p:stCondLst>
                            <p:childTnLst>
                              <p:par>
                                <p:cTn id="73" presetID="22" presetClass="entr" presetSubtype="4" fill="hold" grpId="0" nodeType="afterEffect">
                                  <p:stCondLst>
                                    <p:cond delay="0"/>
                                  </p:stCondLst>
                                  <p:childTnLst>
                                    <p:set>
                                      <p:cBhvr>
                                        <p:cTn id="74" dur="1" fill="hold">
                                          <p:stCondLst>
                                            <p:cond delay="0"/>
                                          </p:stCondLst>
                                        </p:cTn>
                                        <p:tgtEl>
                                          <p:spTgt spid="124948"/>
                                        </p:tgtEl>
                                        <p:attrNameLst>
                                          <p:attrName>style.visibility</p:attrName>
                                        </p:attrNameLst>
                                      </p:cBhvr>
                                      <p:to>
                                        <p:strVal val="visible"/>
                                      </p:to>
                                    </p:set>
                                    <p:animEffect transition="in" filter="wipe(down)">
                                      <p:cBhvr>
                                        <p:cTn id="75" dur="500"/>
                                        <p:tgtEl>
                                          <p:spTgt spid="124948"/>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1" fill="hold" nodeType="clickEffect">
                                  <p:stCondLst>
                                    <p:cond delay="0"/>
                                  </p:stCondLst>
                                  <p:childTnLst>
                                    <p:set>
                                      <p:cBhvr>
                                        <p:cTn id="79" dur="1" fill="hold">
                                          <p:stCondLst>
                                            <p:cond delay="0"/>
                                          </p:stCondLst>
                                        </p:cTn>
                                        <p:tgtEl>
                                          <p:spTgt spid="124945"/>
                                        </p:tgtEl>
                                        <p:attrNameLst>
                                          <p:attrName>style.visibility</p:attrName>
                                        </p:attrNameLst>
                                      </p:cBhvr>
                                      <p:to>
                                        <p:strVal val="visible"/>
                                      </p:to>
                                    </p:set>
                                    <p:animEffect transition="in" filter="wipe(up)">
                                      <p:cBhvr>
                                        <p:cTn id="80" dur="500"/>
                                        <p:tgtEl>
                                          <p:spTgt spid="124945"/>
                                        </p:tgtEl>
                                      </p:cBhvr>
                                    </p:animEffect>
                                  </p:childTnLst>
                                </p:cTn>
                              </p:par>
                            </p:childTnLst>
                          </p:cTn>
                        </p:par>
                        <p:par>
                          <p:cTn id="81" fill="hold" nodeType="afterGroup">
                            <p:stCondLst>
                              <p:cond delay="500"/>
                            </p:stCondLst>
                            <p:childTnLst>
                              <p:par>
                                <p:cTn id="82" presetID="22" presetClass="entr" presetSubtype="1" fill="hold" grpId="0" nodeType="afterEffect">
                                  <p:stCondLst>
                                    <p:cond delay="0"/>
                                  </p:stCondLst>
                                  <p:childTnLst>
                                    <p:set>
                                      <p:cBhvr>
                                        <p:cTn id="83" dur="1" fill="hold">
                                          <p:stCondLst>
                                            <p:cond delay="0"/>
                                          </p:stCondLst>
                                        </p:cTn>
                                        <p:tgtEl>
                                          <p:spTgt spid="124947"/>
                                        </p:tgtEl>
                                        <p:attrNameLst>
                                          <p:attrName>style.visibility</p:attrName>
                                        </p:attrNameLst>
                                      </p:cBhvr>
                                      <p:to>
                                        <p:strVal val="visible"/>
                                      </p:to>
                                    </p:set>
                                    <p:animEffect transition="in" filter="wipe(up)">
                                      <p:cBhvr>
                                        <p:cTn id="84" dur="500"/>
                                        <p:tgtEl>
                                          <p:spTgt spid="124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6" grpId="0"/>
      <p:bldP spid="124947" grpId="0"/>
      <p:bldP spid="124948" grpId="0"/>
      <p:bldP spid="124949" grpId="0"/>
      <p:bldP spid="124950" grpId="0"/>
      <p:bldP spid="124951" grpId="0"/>
      <p:bldP spid="124952" grpId="0"/>
      <p:bldP spid="1249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ext uri="{D42A27DB-BD31-4B8C-83A1-F6EECF244321}">
                <p14:modId xmlns:p14="http://schemas.microsoft.com/office/powerpoint/2010/main" xmlns="" val="2456777836"/>
              </p:ext>
            </p:extLst>
          </p:nvPr>
        </p:nvGraphicFramePr>
        <p:xfrm>
          <a:off x="1729155" y="2800876"/>
          <a:ext cx="5579149" cy="3220412"/>
        </p:xfrm>
        <a:graphic>
          <a:graphicData uri="http://schemas.openxmlformats.org/drawingml/2006/table">
            <a:tbl>
              <a:tblPr/>
              <a:tblGrid>
                <a:gridCol w="2868743">
                  <a:extLst>
                    <a:ext uri="{9D8B030D-6E8A-4147-A177-3AD203B41FA5}">
                      <a16:colId xmlns:a16="http://schemas.microsoft.com/office/drawing/2014/main" xmlns="" val="20000"/>
                    </a:ext>
                  </a:extLst>
                </a:gridCol>
                <a:gridCol w="2710406">
                  <a:extLst>
                    <a:ext uri="{9D8B030D-6E8A-4147-A177-3AD203B41FA5}">
                      <a16:colId xmlns:a16="http://schemas.microsoft.com/office/drawing/2014/main" xmlns="" val="20001"/>
                    </a:ext>
                  </a:extLst>
                </a:gridCol>
              </a:tblGrid>
              <a:tr h="805103">
                <a:tc>
                  <a:txBody>
                    <a:bodyPr/>
                    <a:lstStyle/>
                    <a:p>
                      <a:pPr algn="ctr">
                        <a:lnSpc>
                          <a:spcPct val="115000"/>
                        </a:lnSpc>
                        <a:spcAft>
                          <a:spcPts val="0"/>
                        </a:spcAft>
                      </a:pPr>
                      <a:r>
                        <a:rPr lang="pt-PT" sz="2000" b="1" dirty="0">
                          <a:latin typeface="Calibri"/>
                          <a:ea typeface="Calibri"/>
                          <a:cs typeface="Times New Roman"/>
                        </a:rPr>
                        <a:t>Mild Obstruction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pt-PT" sz="2400" b="1" dirty="0">
                          <a:latin typeface="Calibri"/>
                          <a:ea typeface="Calibri"/>
                          <a:cs typeface="Times New Roman"/>
                        </a:rPr>
                        <a:t>FEV</a:t>
                      </a:r>
                      <a:r>
                        <a:rPr lang="pt-PT" sz="2400" b="1" baseline="-25000" dirty="0">
                          <a:latin typeface="Calibri"/>
                          <a:ea typeface="Calibri"/>
                          <a:cs typeface="Times New Roman"/>
                        </a:rPr>
                        <a:t>1</a:t>
                      </a:r>
                      <a:r>
                        <a:rPr lang="pt-PT" sz="2400" b="1" i="1" dirty="0">
                          <a:latin typeface="Calibri"/>
                          <a:ea typeface="Calibri"/>
                          <a:cs typeface="Times New Roman"/>
                        </a:rPr>
                        <a:t> </a:t>
                      </a:r>
                      <a:r>
                        <a:rPr lang="pt-PT" sz="2400" b="1" dirty="0">
                          <a:latin typeface="Calibri"/>
                          <a:ea typeface="Calibri"/>
                          <a:cs typeface="Times New Roman"/>
                          <a:sym typeface="Symbol"/>
                        </a:rPr>
                        <a:t></a:t>
                      </a:r>
                      <a:r>
                        <a:rPr lang="pt-PT" sz="2400" b="1" dirty="0">
                          <a:latin typeface="Calibri"/>
                          <a:ea typeface="Calibri"/>
                          <a:cs typeface="Times New Roman"/>
                        </a:rPr>
                        <a:t> 80%</a:t>
                      </a:r>
                      <a:endParaRPr lang="pt-PT" sz="2000" b="1" dirty="0">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805103">
                <a:tc>
                  <a:txBody>
                    <a:bodyPr/>
                    <a:lstStyle/>
                    <a:p>
                      <a:pPr algn="ctr">
                        <a:lnSpc>
                          <a:spcPct val="115000"/>
                        </a:lnSpc>
                        <a:spcAft>
                          <a:spcPts val="0"/>
                        </a:spcAft>
                      </a:pPr>
                      <a:r>
                        <a:rPr lang="pt-PT" sz="2000" b="1" dirty="0">
                          <a:latin typeface="Calibri"/>
                          <a:ea typeface="Calibri"/>
                          <a:cs typeface="Times New Roman"/>
                        </a:rPr>
                        <a:t>Moderate Obstruction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spcBef>
                          <a:spcPts val="670"/>
                        </a:spcBef>
                        <a:spcAft>
                          <a:spcPts val="0"/>
                        </a:spcAft>
                      </a:pPr>
                      <a:r>
                        <a:rPr lang="pt-PT" sz="2400" b="1" kern="1200" dirty="0">
                          <a:solidFill>
                            <a:schemeClr val="tx1"/>
                          </a:solidFill>
                          <a:latin typeface="Calibri"/>
                          <a:ea typeface="Calibri"/>
                          <a:cs typeface="Times New Roman"/>
                        </a:rPr>
                        <a:t>FEV1 &lt; 80%  </a:t>
                      </a:r>
                      <a:r>
                        <a:rPr lang="pt-PT" sz="2400" b="1" kern="1200" dirty="0">
                          <a:solidFill>
                            <a:schemeClr val="tx1"/>
                          </a:solidFill>
                          <a:latin typeface="Calibri"/>
                          <a:ea typeface="Calibri"/>
                          <a:cs typeface="Times New Roman"/>
                          <a:sym typeface="Symbol"/>
                        </a:rPr>
                        <a:t></a:t>
                      </a:r>
                      <a:r>
                        <a:rPr lang="pt-PT" sz="2400" b="1" kern="1200" dirty="0">
                          <a:solidFill>
                            <a:schemeClr val="tx1"/>
                          </a:solidFill>
                          <a:latin typeface="Calibri"/>
                          <a:ea typeface="Calibri"/>
                          <a:cs typeface="Times New Roman"/>
                        </a:rPr>
                        <a:t> 50%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805103">
                <a:tc>
                  <a:txBody>
                    <a:bodyPr/>
                    <a:lstStyle/>
                    <a:p>
                      <a:pPr algn="ctr">
                        <a:lnSpc>
                          <a:spcPct val="115000"/>
                        </a:lnSpc>
                        <a:spcAft>
                          <a:spcPts val="0"/>
                        </a:spcAft>
                      </a:pPr>
                      <a:r>
                        <a:rPr lang="pt-PT" sz="2000" b="1" dirty="0">
                          <a:latin typeface="Calibri"/>
                          <a:ea typeface="Calibri"/>
                          <a:cs typeface="Times New Roman"/>
                        </a:rPr>
                        <a:t>Severe Obstruction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spcBef>
                          <a:spcPts val="670"/>
                        </a:spcBef>
                        <a:spcAft>
                          <a:spcPts val="0"/>
                        </a:spcAft>
                      </a:pPr>
                      <a:r>
                        <a:rPr lang="pt-PT" sz="2400" b="1" kern="1200" dirty="0">
                          <a:solidFill>
                            <a:schemeClr val="tx1"/>
                          </a:solidFill>
                          <a:latin typeface="Calibri"/>
                          <a:ea typeface="Calibri"/>
                          <a:cs typeface="Times New Roman"/>
                        </a:rPr>
                        <a:t>FEV1 &lt; 50%  </a:t>
                      </a:r>
                      <a:r>
                        <a:rPr lang="pt-PT" sz="2400" b="1" kern="1200" dirty="0">
                          <a:solidFill>
                            <a:schemeClr val="tx1"/>
                          </a:solidFill>
                          <a:latin typeface="Calibri"/>
                          <a:ea typeface="Calibri"/>
                          <a:cs typeface="Times New Roman"/>
                          <a:sym typeface="Symbol"/>
                        </a:rPr>
                        <a:t></a:t>
                      </a:r>
                      <a:r>
                        <a:rPr lang="pt-PT" sz="2400" b="1" kern="1200" dirty="0">
                          <a:solidFill>
                            <a:schemeClr val="tx1"/>
                          </a:solidFill>
                          <a:latin typeface="Calibri"/>
                          <a:ea typeface="Calibri"/>
                          <a:cs typeface="Times New Roman"/>
                        </a:rPr>
                        <a:t> 35%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805103">
                <a:tc>
                  <a:txBody>
                    <a:bodyPr/>
                    <a:lstStyle/>
                    <a:p>
                      <a:pPr algn="ctr">
                        <a:lnSpc>
                          <a:spcPct val="115000"/>
                        </a:lnSpc>
                        <a:spcAft>
                          <a:spcPts val="0"/>
                        </a:spcAft>
                      </a:pPr>
                      <a:r>
                        <a:rPr lang="pt-PT" sz="2000" b="1" dirty="0">
                          <a:latin typeface="Calibri"/>
                          <a:ea typeface="Calibri"/>
                          <a:cs typeface="Times New Roman"/>
                        </a:rPr>
                        <a:t>Very</a:t>
                      </a:r>
                      <a:r>
                        <a:rPr lang="pt-PT" sz="2000" b="1" baseline="0" dirty="0">
                          <a:latin typeface="Calibri"/>
                          <a:ea typeface="Calibri"/>
                          <a:cs typeface="Times New Roman"/>
                        </a:rPr>
                        <a:t> Severe Obstruction</a:t>
                      </a:r>
                      <a:endParaRPr lang="pt-PT" sz="2000" b="1" dirty="0">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pt-PT" sz="2400" b="1" kern="1200" dirty="0">
                          <a:solidFill>
                            <a:schemeClr val="tx1"/>
                          </a:solidFill>
                          <a:latin typeface="Calibri"/>
                          <a:ea typeface="Calibri"/>
                          <a:cs typeface="Times New Roman"/>
                        </a:rPr>
                        <a:t>FEV1 &lt; 35%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2" name="Título 1"/>
          <p:cNvSpPr>
            <a:spLocks noGrp="1"/>
          </p:cNvSpPr>
          <p:nvPr>
            <p:ph type="title"/>
          </p:nvPr>
        </p:nvSpPr>
        <p:spPr>
          <a:xfrm>
            <a:off x="1043608" y="867597"/>
            <a:ext cx="7272808" cy="1049235"/>
          </a:xfrm>
        </p:spPr>
        <p:txBody>
          <a:bodyPr/>
          <a:lstStyle/>
          <a:p>
            <a:r>
              <a:rPr lang="en-GB" b="1" noProof="0" dirty="0"/>
              <a:t>Any other </a:t>
            </a:r>
            <a:r>
              <a:rPr lang="en-GB" b="1" noProof="0" dirty="0" err="1"/>
              <a:t>assesment</a:t>
            </a:r>
            <a:r>
              <a:rPr lang="en-GB" b="1" noProof="0" dirty="0"/>
              <a:t>?</a:t>
            </a:r>
          </a:p>
        </p:txBody>
      </p:sp>
      <p:sp>
        <p:nvSpPr>
          <p:cNvPr id="8" name="Rectangle 4"/>
          <p:cNvSpPr/>
          <p:nvPr/>
        </p:nvSpPr>
        <p:spPr>
          <a:xfrm>
            <a:off x="3635896" y="6290007"/>
            <a:ext cx="2304256" cy="369332"/>
          </a:xfrm>
          <a:prstGeom prst="rect">
            <a:avLst/>
          </a:prstGeom>
        </p:spPr>
        <p:txBody>
          <a:bodyPr wrap="square">
            <a:spAutoFit/>
          </a:bodyPr>
          <a:lstStyle/>
          <a:p>
            <a:pPr algn="ctr"/>
            <a:r>
              <a:rPr lang="en-US" sz="1800" b="1" dirty="0"/>
              <a:t>GOLD classification</a:t>
            </a:r>
          </a:p>
        </p:txBody>
      </p:sp>
      <p:sp>
        <p:nvSpPr>
          <p:cNvPr id="12" name="Rounded Rectangle 13"/>
          <p:cNvSpPr>
            <a:spLocks noChangeArrowheads="1"/>
          </p:cNvSpPr>
          <p:nvPr/>
        </p:nvSpPr>
        <p:spPr bwMode="auto">
          <a:xfrm>
            <a:off x="1729155" y="2006319"/>
            <a:ext cx="5579149" cy="714375"/>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lstStyle/>
          <a:p>
            <a:pPr algn="ctr"/>
            <a:r>
              <a:rPr lang="pt-PT" sz="2800" b="1" dirty="0">
                <a:solidFill>
                  <a:schemeClr val="accent1"/>
                </a:solidFill>
                <a:cs typeface="Arial" pitchFamily="34" charset="0"/>
              </a:rPr>
              <a:t>Severity of obstruction</a:t>
            </a:r>
            <a:endParaRPr lang="en-US" sz="2800" b="1" dirty="0">
              <a:solidFill>
                <a:schemeClr val="accent1"/>
              </a:solidFill>
              <a:cs typeface="Arial" pitchFamily="34" charset="0"/>
            </a:endParaRPr>
          </a:p>
        </p:txBody>
      </p:sp>
    </p:spTree>
    <p:extLst>
      <p:ext uri="{BB962C8B-B14F-4D97-AF65-F5344CB8AC3E}">
        <p14:creationId xmlns:p14="http://schemas.microsoft.com/office/powerpoint/2010/main" xmlns="" val="5259385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1455140" y="511963"/>
            <a:ext cx="6645252" cy="646331"/>
          </a:xfrm>
          <a:prstGeom prst="rect">
            <a:avLst/>
          </a:prstGeom>
          <a:noFill/>
          <a:ln w="9525">
            <a:noFill/>
            <a:miter lim="800000"/>
            <a:headEnd/>
            <a:tailEnd/>
          </a:ln>
        </p:spPr>
        <p:txBody>
          <a:bodyPr wrap="square">
            <a:spAutoFit/>
          </a:bodyPr>
          <a:lstStyle/>
          <a:p>
            <a:pPr algn="ctr"/>
            <a:r>
              <a:rPr lang="pt-PT" sz="3600" b="1" dirty="0">
                <a:solidFill>
                  <a:schemeClr val="tx2">
                    <a:lumMod val="75000"/>
                  </a:schemeClr>
                </a:solidFill>
              </a:rPr>
              <a:t>Quick spirometry assesment</a:t>
            </a:r>
          </a:p>
        </p:txBody>
      </p:sp>
      <p:sp>
        <p:nvSpPr>
          <p:cNvPr id="9" name="TextBox 3"/>
          <p:cNvSpPr txBox="1">
            <a:spLocks noChangeArrowheads="1"/>
          </p:cNvSpPr>
          <p:nvPr/>
        </p:nvSpPr>
        <p:spPr bwMode="auto">
          <a:xfrm>
            <a:off x="2437432" y="1625377"/>
            <a:ext cx="3128961" cy="461665"/>
          </a:xfrm>
          <a:prstGeom prst="rect">
            <a:avLst/>
          </a:prstGeom>
          <a:solidFill>
            <a:schemeClr val="accent1">
              <a:lumMod val="20000"/>
              <a:lumOff val="80000"/>
            </a:schemeClr>
          </a:solidFill>
          <a:ln w="9525">
            <a:noFill/>
            <a:miter lim="800000"/>
            <a:headEnd/>
            <a:tailEnd/>
          </a:ln>
        </p:spPr>
        <p:txBody>
          <a:bodyPr wrap="square">
            <a:spAutoFit/>
          </a:bodyPr>
          <a:lstStyle/>
          <a:p>
            <a:pPr algn="ctr"/>
            <a:r>
              <a:rPr lang="pt-PT" sz="2400" b="1" dirty="0">
                <a:solidFill>
                  <a:srgbClr val="000000"/>
                </a:solidFill>
              </a:rPr>
              <a:t>FEV</a:t>
            </a:r>
            <a:r>
              <a:rPr lang="pt-PT" sz="2400" b="1" baseline="-25000" dirty="0">
                <a:solidFill>
                  <a:srgbClr val="000000"/>
                </a:solidFill>
              </a:rPr>
              <a:t>1</a:t>
            </a:r>
            <a:r>
              <a:rPr lang="pt-PT" sz="2400" b="1" dirty="0">
                <a:solidFill>
                  <a:srgbClr val="000000"/>
                </a:solidFill>
              </a:rPr>
              <a:t> /FVC </a:t>
            </a:r>
            <a:endParaRPr lang="en-US" sz="2400" b="1" dirty="0">
              <a:solidFill>
                <a:srgbClr val="000000"/>
              </a:solidFill>
            </a:endParaRPr>
          </a:p>
        </p:txBody>
      </p:sp>
      <p:sp>
        <p:nvSpPr>
          <p:cNvPr id="10" name="TextBox 4"/>
          <p:cNvSpPr txBox="1">
            <a:spLocks noChangeArrowheads="1"/>
          </p:cNvSpPr>
          <p:nvPr/>
        </p:nvSpPr>
        <p:spPr bwMode="auto">
          <a:xfrm>
            <a:off x="1304583" y="2284569"/>
            <a:ext cx="934871" cy="646331"/>
          </a:xfrm>
          <a:prstGeom prst="rect">
            <a:avLst/>
          </a:prstGeom>
          <a:noFill/>
          <a:ln w="9525">
            <a:noFill/>
            <a:miter lim="800000"/>
            <a:headEnd/>
            <a:tailEnd/>
          </a:ln>
        </p:spPr>
        <p:txBody>
          <a:bodyPr wrap="none">
            <a:spAutoFit/>
          </a:bodyPr>
          <a:lstStyle/>
          <a:p>
            <a:pPr algn="ctr"/>
            <a:r>
              <a:rPr lang="en-US" sz="1800" b="1" dirty="0"/>
              <a:t>≥ 70%</a:t>
            </a:r>
          </a:p>
          <a:p>
            <a:pPr algn="ctr"/>
            <a:r>
              <a:rPr lang="pt-PT" sz="1800" b="1" dirty="0"/>
              <a:t>Norma</a:t>
            </a:r>
            <a:r>
              <a:rPr lang="pt-PT" sz="1600" b="1" dirty="0"/>
              <a:t>l</a:t>
            </a:r>
            <a:endParaRPr lang="en-US" sz="1600" b="1" dirty="0"/>
          </a:p>
        </p:txBody>
      </p:sp>
      <p:sp>
        <p:nvSpPr>
          <p:cNvPr id="11" name="TextBox 5"/>
          <p:cNvSpPr txBox="1">
            <a:spLocks noChangeArrowheads="1"/>
          </p:cNvSpPr>
          <p:nvPr/>
        </p:nvSpPr>
        <p:spPr bwMode="auto">
          <a:xfrm>
            <a:off x="5315442" y="2284568"/>
            <a:ext cx="1553567" cy="646331"/>
          </a:xfrm>
          <a:prstGeom prst="rect">
            <a:avLst/>
          </a:prstGeom>
          <a:noFill/>
          <a:ln w="9525">
            <a:noFill/>
            <a:miter lim="800000"/>
            <a:headEnd/>
            <a:tailEnd/>
          </a:ln>
        </p:spPr>
        <p:txBody>
          <a:bodyPr wrap="none">
            <a:spAutoFit/>
          </a:bodyPr>
          <a:lstStyle/>
          <a:p>
            <a:pPr algn="ctr"/>
            <a:r>
              <a:rPr lang="en-US" sz="1800" b="1" dirty="0"/>
              <a:t>&lt; 70%</a:t>
            </a:r>
          </a:p>
          <a:p>
            <a:pPr algn="ctr"/>
            <a:r>
              <a:rPr lang="pt-PT" sz="1800" b="1" dirty="0"/>
              <a:t>Obstruction</a:t>
            </a:r>
            <a:endParaRPr lang="en-US" sz="1800" b="1" dirty="0"/>
          </a:p>
        </p:txBody>
      </p:sp>
      <p:sp>
        <p:nvSpPr>
          <p:cNvPr id="12" name="TextBox 6"/>
          <p:cNvSpPr txBox="1">
            <a:spLocks noChangeArrowheads="1"/>
          </p:cNvSpPr>
          <p:nvPr/>
        </p:nvSpPr>
        <p:spPr bwMode="auto">
          <a:xfrm>
            <a:off x="1065829" y="3411314"/>
            <a:ext cx="1500188" cy="461665"/>
          </a:xfrm>
          <a:prstGeom prst="rect">
            <a:avLst/>
          </a:prstGeom>
          <a:solidFill>
            <a:schemeClr val="accent1">
              <a:lumMod val="20000"/>
              <a:lumOff val="80000"/>
            </a:schemeClr>
          </a:solidFill>
          <a:ln w="9525">
            <a:noFill/>
            <a:miter lim="800000"/>
            <a:headEnd/>
            <a:tailEnd/>
          </a:ln>
        </p:spPr>
        <p:txBody>
          <a:bodyPr wrap="square">
            <a:spAutoFit/>
          </a:bodyPr>
          <a:lstStyle/>
          <a:p>
            <a:pPr algn="ctr"/>
            <a:r>
              <a:rPr lang="pt-PT" sz="2400" b="1" dirty="0">
                <a:solidFill>
                  <a:schemeClr val="tx2">
                    <a:lumMod val="75000"/>
                  </a:schemeClr>
                </a:solidFill>
              </a:rPr>
              <a:t>FVC</a:t>
            </a:r>
            <a:r>
              <a:rPr lang="pt-PT" sz="1800" b="1" dirty="0">
                <a:solidFill>
                  <a:schemeClr val="tx2"/>
                </a:solidFill>
              </a:rPr>
              <a:t> </a:t>
            </a:r>
            <a:endParaRPr lang="en-US" sz="1600" b="1" dirty="0">
              <a:solidFill>
                <a:schemeClr val="tx2"/>
              </a:solidFill>
            </a:endParaRPr>
          </a:p>
        </p:txBody>
      </p:sp>
      <p:sp>
        <p:nvSpPr>
          <p:cNvPr id="14" name="TextBox 8"/>
          <p:cNvSpPr txBox="1">
            <a:spLocks noChangeArrowheads="1"/>
          </p:cNvSpPr>
          <p:nvPr/>
        </p:nvSpPr>
        <p:spPr bwMode="auto">
          <a:xfrm>
            <a:off x="596473" y="4340002"/>
            <a:ext cx="1334020"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 80% ref value</a:t>
            </a:r>
          </a:p>
        </p:txBody>
      </p:sp>
      <p:sp>
        <p:nvSpPr>
          <p:cNvPr id="15" name="TextBox 9"/>
          <p:cNvSpPr txBox="1">
            <a:spLocks noChangeArrowheads="1"/>
          </p:cNvSpPr>
          <p:nvPr/>
        </p:nvSpPr>
        <p:spPr bwMode="auto">
          <a:xfrm>
            <a:off x="2267869" y="4330019"/>
            <a:ext cx="1382110"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&lt; 80% ref. value</a:t>
            </a:r>
          </a:p>
        </p:txBody>
      </p:sp>
      <p:sp>
        <p:nvSpPr>
          <p:cNvPr id="16" name="TextBox 10"/>
          <p:cNvSpPr txBox="1">
            <a:spLocks noChangeArrowheads="1"/>
          </p:cNvSpPr>
          <p:nvPr/>
        </p:nvSpPr>
        <p:spPr bwMode="auto">
          <a:xfrm>
            <a:off x="4135746" y="4331775"/>
            <a:ext cx="1316835"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 80% ref value</a:t>
            </a:r>
          </a:p>
        </p:txBody>
      </p:sp>
      <p:sp>
        <p:nvSpPr>
          <p:cNvPr id="17" name="TextBox 11"/>
          <p:cNvSpPr txBox="1">
            <a:spLocks noChangeArrowheads="1"/>
          </p:cNvSpPr>
          <p:nvPr/>
        </p:nvSpPr>
        <p:spPr bwMode="auto">
          <a:xfrm>
            <a:off x="7348665" y="3389089"/>
            <a:ext cx="1382110"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&lt;  80% ref value</a:t>
            </a:r>
          </a:p>
        </p:txBody>
      </p:sp>
      <p:sp>
        <p:nvSpPr>
          <p:cNvPr id="18" name="TextBox 12"/>
          <p:cNvSpPr txBox="1">
            <a:spLocks noChangeArrowheads="1"/>
          </p:cNvSpPr>
          <p:nvPr/>
        </p:nvSpPr>
        <p:spPr bwMode="auto">
          <a:xfrm>
            <a:off x="596473" y="5268689"/>
            <a:ext cx="1255180" cy="338554"/>
          </a:xfrm>
          <a:prstGeom prst="rect">
            <a:avLst/>
          </a:prstGeom>
          <a:solidFill>
            <a:schemeClr val="tx2"/>
          </a:solidFill>
          <a:ln w="9525">
            <a:noFill/>
            <a:miter lim="800000"/>
            <a:headEnd/>
            <a:tailEnd/>
          </a:ln>
        </p:spPr>
        <p:txBody>
          <a:bodyPr wrap="square">
            <a:spAutoFit/>
          </a:bodyPr>
          <a:lstStyle/>
          <a:p>
            <a:pPr algn="ctr"/>
            <a:r>
              <a:rPr lang="pt-PT" sz="1600" b="1" dirty="0">
                <a:solidFill>
                  <a:schemeClr val="bg1"/>
                </a:solidFill>
              </a:rPr>
              <a:t>NORMAL</a:t>
            </a:r>
            <a:endParaRPr lang="en-US" sz="1400" b="1" dirty="0">
              <a:solidFill>
                <a:schemeClr val="bg1"/>
              </a:solidFill>
            </a:endParaRPr>
          </a:p>
        </p:txBody>
      </p:sp>
      <p:sp>
        <p:nvSpPr>
          <p:cNvPr id="19" name="TextBox 15"/>
          <p:cNvSpPr txBox="1">
            <a:spLocks noChangeArrowheads="1"/>
          </p:cNvSpPr>
          <p:nvPr/>
        </p:nvSpPr>
        <p:spPr bwMode="auto">
          <a:xfrm>
            <a:off x="7236917" y="4196929"/>
            <a:ext cx="1529745" cy="338554"/>
          </a:xfrm>
          <a:prstGeom prst="rect">
            <a:avLst/>
          </a:prstGeom>
          <a:solidFill>
            <a:schemeClr val="accent1">
              <a:lumMod val="20000"/>
              <a:lumOff val="80000"/>
            </a:schemeClr>
          </a:solidFill>
          <a:ln w="9525">
            <a:noFill/>
            <a:miter lim="800000"/>
            <a:headEnd/>
            <a:tailEnd/>
          </a:ln>
        </p:spPr>
        <p:txBody>
          <a:bodyPr wrap="square">
            <a:spAutoFit/>
          </a:bodyPr>
          <a:lstStyle/>
          <a:p>
            <a:r>
              <a:rPr lang="pt-PT" sz="1600" b="1" dirty="0">
                <a:solidFill>
                  <a:schemeClr val="tx2">
                    <a:lumMod val="75000"/>
                  </a:schemeClr>
                </a:solidFill>
              </a:rPr>
              <a:t>Mixed pattern</a:t>
            </a:r>
            <a:endParaRPr lang="en-US" sz="1400" b="1" dirty="0">
              <a:solidFill>
                <a:schemeClr val="tx2">
                  <a:lumMod val="75000"/>
                </a:schemeClr>
              </a:solidFill>
            </a:endParaRPr>
          </a:p>
        </p:txBody>
      </p:sp>
      <p:sp>
        <p:nvSpPr>
          <p:cNvPr id="20" name="Down Arrow 16"/>
          <p:cNvSpPr/>
          <p:nvPr/>
        </p:nvSpPr>
        <p:spPr>
          <a:xfrm flipH="1">
            <a:off x="3851920" y="1124744"/>
            <a:ext cx="357187" cy="4286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21" name="Down Arrow Callout 17"/>
          <p:cNvSpPr/>
          <p:nvPr/>
        </p:nvSpPr>
        <p:spPr>
          <a:xfrm>
            <a:off x="1200519" y="2240004"/>
            <a:ext cx="1143000" cy="1071563"/>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22" name="Bent-Up Arrow 19"/>
          <p:cNvSpPr/>
          <p:nvPr/>
        </p:nvSpPr>
        <p:spPr>
          <a:xfrm rot="10800000">
            <a:off x="1637330" y="1696814"/>
            <a:ext cx="714375" cy="500063"/>
          </a:xfrm>
          <a:prstGeom prst="bentUpArrow">
            <a:avLst>
              <a:gd name="adj1" fmla="val 25000"/>
              <a:gd name="adj2" fmla="val 23529"/>
              <a:gd name="adj3" fmla="val 2944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23" name="Bent-Up Arrow 20"/>
          <p:cNvSpPr/>
          <p:nvPr/>
        </p:nvSpPr>
        <p:spPr>
          <a:xfrm rot="10800000" flipH="1">
            <a:off x="5626490" y="1677795"/>
            <a:ext cx="642937" cy="500062"/>
          </a:xfrm>
          <a:prstGeom prst="bentUpArrow">
            <a:avLst>
              <a:gd name="adj1" fmla="val 25000"/>
              <a:gd name="adj2" fmla="val 20535"/>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24" name="Down Arrow Callout 21"/>
          <p:cNvSpPr/>
          <p:nvPr/>
        </p:nvSpPr>
        <p:spPr>
          <a:xfrm>
            <a:off x="5358385" y="2264234"/>
            <a:ext cx="1500187" cy="1077051"/>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25" name="Down Arrow 22"/>
          <p:cNvSpPr/>
          <p:nvPr/>
        </p:nvSpPr>
        <p:spPr>
          <a:xfrm flipH="1">
            <a:off x="1065838" y="3911377"/>
            <a:ext cx="357187" cy="4286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26" name="Bent-Up Arrow 23"/>
          <p:cNvSpPr/>
          <p:nvPr/>
        </p:nvSpPr>
        <p:spPr>
          <a:xfrm rot="10800000" flipH="1">
            <a:off x="2566018" y="3482751"/>
            <a:ext cx="609598" cy="833133"/>
          </a:xfrm>
          <a:prstGeom prst="bentUpArrow">
            <a:avLst>
              <a:gd name="adj1" fmla="val 25000"/>
              <a:gd name="adj2" fmla="val 23498"/>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27" name="Chevron 24"/>
          <p:cNvSpPr/>
          <p:nvPr/>
        </p:nvSpPr>
        <p:spPr>
          <a:xfrm rot="5400000">
            <a:off x="1030119" y="4732908"/>
            <a:ext cx="500063"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8" name="Chevron 25"/>
          <p:cNvSpPr/>
          <p:nvPr/>
        </p:nvSpPr>
        <p:spPr>
          <a:xfrm rot="5400000">
            <a:off x="2744611" y="4697188"/>
            <a:ext cx="500063"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9" name="Chevron 27"/>
          <p:cNvSpPr/>
          <p:nvPr/>
        </p:nvSpPr>
        <p:spPr>
          <a:xfrm rot="5400000">
            <a:off x="4459103" y="4690700"/>
            <a:ext cx="500063"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30" name="Bent-Up Arrow 28"/>
          <p:cNvSpPr/>
          <p:nvPr/>
        </p:nvSpPr>
        <p:spPr>
          <a:xfrm rot="10800000">
            <a:off x="4671051" y="3482752"/>
            <a:ext cx="609626" cy="857250"/>
          </a:xfrm>
          <a:prstGeom prst="bentUpArrow">
            <a:avLst>
              <a:gd name="adj1" fmla="val 25000"/>
              <a:gd name="adj2" fmla="val 25751"/>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31" name="Chevron 29"/>
          <p:cNvSpPr/>
          <p:nvPr/>
        </p:nvSpPr>
        <p:spPr>
          <a:xfrm rot="5400000">
            <a:off x="7780955" y="3697064"/>
            <a:ext cx="428625"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32" name="Down Arrow 30"/>
          <p:cNvSpPr/>
          <p:nvPr/>
        </p:nvSpPr>
        <p:spPr>
          <a:xfrm rot="16200000" flipH="1">
            <a:off x="6959472" y="3375595"/>
            <a:ext cx="357188" cy="4286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33" name="TextBox 14"/>
          <p:cNvSpPr txBox="1">
            <a:spLocks noChangeArrowheads="1"/>
          </p:cNvSpPr>
          <p:nvPr/>
        </p:nvSpPr>
        <p:spPr bwMode="auto">
          <a:xfrm>
            <a:off x="5670463" y="4725144"/>
            <a:ext cx="1576324" cy="954107"/>
          </a:xfrm>
          <a:prstGeom prst="rect">
            <a:avLst/>
          </a:prstGeom>
          <a:solidFill>
            <a:schemeClr val="tx2"/>
          </a:solidFill>
          <a:ln w="9525">
            <a:noFill/>
            <a:miter lim="800000"/>
            <a:headEnd/>
            <a:tailEnd/>
          </a:ln>
        </p:spPr>
        <p:txBody>
          <a:bodyPr wrap="square">
            <a:spAutoFit/>
          </a:bodyPr>
          <a:lstStyle/>
          <a:p>
            <a:pPr algn="ctr"/>
            <a:r>
              <a:rPr lang="pt-PT" sz="1400" b="1" dirty="0">
                <a:solidFill>
                  <a:schemeClr val="bg1"/>
                </a:solidFill>
              </a:rPr>
              <a:t>OBSTRUCTION</a:t>
            </a:r>
          </a:p>
          <a:p>
            <a:pPr algn="ctr"/>
            <a:r>
              <a:rPr lang="pt-PT" sz="1400" b="1" dirty="0">
                <a:solidFill>
                  <a:schemeClr val="bg1"/>
                </a:solidFill>
              </a:rPr>
              <a:t>+ HYPERINFLATION </a:t>
            </a:r>
            <a:r>
              <a:rPr lang="pt-PT" sz="1400" b="1" i="1" dirty="0">
                <a:solidFill>
                  <a:schemeClr val="bg1"/>
                </a:solidFill>
              </a:rPr>
              <a:t>(↑VR)</a:t>
            </a:r>
            <a:endParaRPr lang="en-US" sz="1400" b="1" i="1" dirty="0">
              <a:solidFill>
                <a:schemeClr val="bg1"/>
              </a:solidFill>
            </a:endParaRPr>
          </a:p>
        </p:txBody>
      </p:sp>
      <p:sp>
        <p:nvSpPr>
          <p:cNvPr id="34" name="TextBox 14"/>
          <p:cNvSpPr txBox="1">
            <a:spLocks noChangeArrowheads="1"/>
          </p:cNvSpPr>
          <p:nvPr/>
        </p:nvSpPr>
        <p:spPr bwMode="auto">
          <a:xfrm>
            <a:off x="7407685" y="5221239"/>
            <a:ext cx="1513556" cy="954107"/>
          </a:xfrm>
          <a:prstGeom prst="rect">
            <a:avLst/>
          </a:prstGeom>
          <a:solidFill>
            <a:schemeClr val="tx2"/>
          </a:solidFill>
          <a:ln w="9525">
            <a:noFill/>
            <a:miter lim="800000"/>
            <a:headEnd/>
            <a:tailEnd/>
          </a:ln>
        </p:spPr>
        <p:txBody>
          <a:bodyPr wrap="none">
            <a:spAutoFit/>
          </a:bodyPr>
          <a:lstStyle/>
          <a:p>
            <a:pPr algn="ctr"/>
            <a:r>
              <a:rPr lang="pt-PT" sz="1400" b="1" dirty="0">
                <a:solidFill>
                  <a:schemeClr val="bg1"/>
                </a:solidFill>
              </a:rPr>
              <a:t>OBSTRUCTION</a:t>
            </a:r>
          </a:p>
          <a:p>
            <a:pPr algn="ctr"/>
            <a:r>
              <a:rPr lang="pt-PT" sz="1400" b="1" dirty="0">
                <a:solidFill>
                  <a:schemeClr val="bg1"/>
                </a:solidFill>
              </a:rPr>
              <a:t>+</a:t>
            </a:r>
          </a:p>
          <a:p>
            <a:pPr algn="ctr"/>
            <a:r>
              <a:rPr lang="pt-PT" sz="1400" b="1" dirty="0">
                <a:solidFill>
                  <a:schemeClr val="bg1"/>
                </a:solidFill>
              </a:rPr>
              <a:t>RESTRICTION</a:t>
            </a:r>
          </a:p>
          <a:p>
            <a:pPr algn="ctr"/>
            <a:r>
              <a:rPr lang="pt-PT" sz="1400" b="1" i="1" dirty="0">
                <a:solidFill>
                  <a:schemeClr val="bg1"/>
                </a:solidFill>
              </a:rPr>
              <a:t>(VR  normal)</a:t>
            </a:r>
            <a:endParaRPr lang="en-US" sz="1400" b="1" i="1" dirty="0">
              <a:solidFill>
                <a:schemeClr val="bg1"/>
              </a:solidFill>
            </a:endParaRPr>
          </a:p>
        </p:txBody>
      </p:sp>
      <p:sp>
        <p:nvSpPr>
          <p:cNvPr id="35" name="Bent-Up Arrow 33"/>
          <p:cNvSpPr/>
          <p:nvPr/>
        </p:nvSpPr>
        <p:spPr>
          <a:xfrm rot="10800000">
            <a:off x="6423643" y="4268564"/>
            <a:ext cx="571500" cy="357188"/>
          </a:xfrm>
          <a:prstGeom prst="bentUpArrow">
            <a:avLst>
              <a:gd name="adj1" fmla="val 25000"/>
              <a:gd name="adj2" fmla="val 25751"/>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36" name="Down Arrow 34"/>
          <p:cNvSpPr/>
          <p:nvPr/>
        </p:nvSpPr>
        <p:spPr>
          <a:xfrm flipH="1">
            <a:off x="7816673" y="4636767"/>
            <a:ext cx="357187" cy="54946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38" name="Down Arrow Callout 35"/>
          <p:cNvSpPr/>
          <p:nvPr/>
        </p:nvSpPr>
        <p:spPr>
          <a:xfrm>
            <a:off x="2137394" y="5226155"/>
            <a:ext cx="1643061" cy="723125"/>
          </a:xfrm>
          <a:prstGeom prst="downArrowCallo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39" name="TextBox 4"/>
          <p:cNvSpPr txBox="1">
            <a:spLocks noChangeArrowheads="1"/>
          </p:cNvSpPr>
          <p:nvPr/>
        </p:nvSpPr>
        <p:spPr bwMode="auto">
          <a:xfrm>
            <a:off x="2109947" y="5265142"/>
            <a:ext cx="1714526" cy="338554"/>
          </a:xfrm>
          <a:prstGeom prst="rect">
            <a:avLst/>
          </a:prstGeom>
          <a:noFill/>
          <a:ln w="9525">
            <a:noFill/>
            <a:miter lim="800000"/>
            <a:headEnd/>
            <a:tailEnd/>
          </a:ln>
        </p:spPr>
        <p:txBody>
          <a:bodyPr wrap="square">
            <a:spAutoFit/>
          </a:bodyPr>
          <a:lstStyle/>
          <a:p>
            <a:pPr algn="ctr"/>
            <a:r>
              <a:rPr lang="pt-PT" sz="1600" b="1" dirty="0">
                <a:solidFill>
                  <a:schemeClr val="bg1"/>
                </a:solidFill>
              </a:rPr>
              <a:t>RESTRICTION</a:t>
            </a:r>
            <a:endParaRPr lang="en-US" sz="1400" b="1" dirty="0">
              <a:solidFill>
                <a:schemeClr val="bg1"/>
              </a:solidFill>
            </a:endParaRPr>
          </a:p>
        </p:txBody>
      </p:sp>
      <p:sp>
        <p:nvSpPr>
          <p:cNvPr id="40" name="Down Arrow Callout 38"/>
          <p:cNvSpPr/>
          <p:nvPr/>
        </p:nvSpPr>
        <p:spPr>
          <a:xfrm>
            <a:off x="3876508" y="5226154"/>
            <a:ext cx="1689885" cy="723126"/>
          </a:xfrm>
          <a:prstGeom prst="downArrowCallo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41" name="TextBox 4"/>
          <p:cNvSpPr txBox="1">
            <a:spLocks noChangeArrowheads="1"/>
          </p:cNvSpPr>
          <p:nvPr/>
        </p:nvSpPr>
        <p:spPr bwMode="auto">
          <a:xfrm>
            <a:off x="3892113" y="5279940"/>
            <a:ext cx="1697901" cy="338554"/>
          </a:xfrm>
          <a:prstGeom prst="rect">
            <a:avLst/>
          </a:prstGeom>
          <a:noFill/>
          <a:ln w="9525">
            <a:noFill/>
            <a:miter lim="800000"/>
            <a:headEnd/>
            <a:tailEnd/>
          </a:ln>
        </p:spPr>
        <p:txBody>
          <a:bodyPr wrap="none">
            <a:spAutoFit/>
          </a:bodyPr>
          <a:lstStyle/>
          <a:p>
            <a:pPr algn="ctr"/>
            <a:r>
              <a:rPr lang="pt-PT" sz="1600" b="1" dirty="0">
                <a:solidFill>
                  <a:schemeClr val="bg1"/>
                </a:solidFill>
              </a:rPr>
              <a:t>OBSTRUCTION</a:t>
            </a:r>
            <a:endParaRPr lang="en-US" sz="1400" b="1" dirty="0">
              <a:solidFill>
                <a:schemeClr val="bg1"/>
              </a:solidFill>
            </a:endParaRPr>
          </a:p>
        </p:txBody>
      </p:sp>
      <p:sp>
        <p:nvSpPr>
          <p:cNvPr id="42" name="Down Arrow 40"/>
          <p:cNvSpPr/>
          <p:nvPr/>
        </p:nvSpPr>
        <p:spPr>
          <a:xfrm rot="5400000">
            <a:off x="7049176" y="5812258"/>
            <a:ext cx="428625" cy="3571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33" charset="-128"/>
            </a:endParaRPr>
          </a:p>
        </p:txBody>
      </p:sp>
      <p:sp>
        <p:nvSpPr>
          <p:cNvPr id="43" name="Down Arrow 43"/>
          <p:cNvSpPr/>
          <p:nvPr/>
        </p:nvSpPr>
        <p:spPr>
          <a:xfrm>
            <a:off x="6280812" y="5645300"/>
            <a:ext cx="428625" cy="320675"/>
          </a:xfrm>
          <a:prstGeom prst="downArrow">
            <a:avLst>
              <a:gd name="adj1" fmla="val 50000"/>
              <a:gd name="adj2" fmla="val 4291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33" charset="-128"/>
            </a:endParaRPr>
          </a:p>
        </p:txBody>
      </p:sp>
      <p:sp>
        <p:nvSpPr>
          <p:cNvPr id="44" name="TextBox 6"/>
          <p:cNvSpPr txBox="1">
            <a:spLocks noChangeArrowheads="1"/>
          </p:cNvSpPr>
          <p:nvPr/>
        </p:nvSpPr>
        <p:spPr bwMode="auto">
          <a:xfrm>
            <a:off x="5358385" y="3412722"/>
            <a:ext cx="1500188" cy="461665"/>
          </a:xfrm>
          <a:prstGeom prst="rect">
            <a:avLst/>
          </a:prstGeom>
          <a:solidFill>
            <a:schemeClr val="accent1">
              <a:lumMod val="20000"/>
              <a:lumOff val="80000"/>
            </a:schemeClr>
          </a:solidFill>
          <a:ln w="9525">
            <a:noFill/>
            <a:miter lim="800000"/>
            <a:headEnd/>
            <a:tailEnd/>
          </a:ln>
        </p:spPr>
        <p:txBody>
          <a:bodyPr wrap="square">
            <a:spAutoFit/>
          </a:bodyPr>
          <a:lstStyle/>
          <a:p>
            <a:pPr algn="ctr"/>
            <a:r>
              <a:rPr lang="pt-PT" sz="2400" b="1" dirty="0">
                <a:solidFill>
                  <a:schemeClr val="tx2">
                    <a:lumMod val="75000"/>
                  </a:schemeClr>
                </a:solidFill>
              </a:rPr>
              <a:t>FVC</a:t>
            </a:r>
            <a:r>
              <a:rPr lang="pt-PT" sz="1800" b="1" dirty="0">
                <a:solidFill>
                  <a:schemeClr val="tx2"/>
                </a:solidFill>
              </a:rPr>
              <a:t> </a:t>
            </a:r>
            <a:endParaRPr lang="en-US" sz="1600" b="1" dirty="0">
              <a:solidFill>
                <a:schemeClr val="tx2"/>
              </a:solidFill>
            </a:endParaRPr>
          </a:p>
        </p:txBody>
      </p:sp>
      <p:sp>
        <p:nvSpPr>
          <p:cNvPr id="2" name="Rectángulo 1"/>
          <p:cNvSpPr/>
          <p:nvPr/>
        </p:nvSpPr>
        <p:spPr>
          <a:xfrm>
            <a:off x="2137394" y="5679251"/>
            <a:ext cx="5270291" cy="496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351219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a:xfrm>
            <a:off x="251520" y="650776"/>
            <a:ext cx="8784976" cy="762000"/>
          </a:xfrm>
        </p:spPr>
        <p:txBody>
          <a:bodyPr>
            <a:normAutofit/>
          </a:bodyPr>
          <a:lstStyle/>
          <a:p>
            <a:r>
              <a:rPr lang="en-GB" b="1" noProof="0" dirty="0"/>
              <a:t>Reversibility Test</a:t>
            </a:r>
          </a:p>
        </p:txBody>
      </p:sp>
      <p:sp>
        <p:nvSpPr>
          <p:cNvPr id="7" name="TextBox 10"/>
          <p:cNvSpPr txBox="1">
            <a:spLocks noGrp="1" noChangeArrowheads="1"/>
          </p:cNvSpPr>
          <p:nvPr>
            <p:ph idx="1"/>
          </p:nvPr>
        </p:nvSpPr>
        <p:spPr bwMode="auto">
          <a:xfrm>
            <a:off x="4912985" y="3696057"/>
            <a:ext cx="4222920" cy="2092881"/>
          </a:xfrm>
          <a:prstGeom prst="rect">
            <a:avLst/>
          </a:prstGeom>
          <a:noFill/>
          <a:ln w="9525">
            <a:noFill/>
            <a:miter lim="800000"/>
            <a:headEnd/>
            <a:tailEnd/>
          </a:ln>
        </p:spPr>
        <p:txBody>
          <a:bodyPr wrap="square">
            <a:spAutoFit/>
          </a:bodyPr>
          <a:lstStyle/>
          <a:p>
            <a:pPr marL="0" indent="0">
              <a:spcBef>
                <a:spcPts val="1200"/>
              </a:spcBef>
              <a:buNone/>
            </a:pPr>
            <a:r>
              <a:rPr lang="en-GB" b="1" dirty="0"/>
              <a:t>Positive: </a:t>
            </a:r>
            <a:r>
              <a:rPr lang="en-GB" b="1" noProof="0" dirty="0">
                <a:solidFill>
                  <a:schemeClr val="tx1"/>
                </a:solidFill>
              </a:rPr>
              <a:t>Increase in FEV</a:t>
            </a:r>
            <a:r>
              <a:rPr lang="en-GB" b="1" baseline="-25000" noProof="0" dirty="0">
                <a:solidFill>
                  <a:schemeClr val="tx1"/>
                </a:solidFill>
              </a:rPr>
              <a:t>1</a:t>
            </a:r>
            <a:r>
              <a:rPr lang="en-GB" b="1" noProof="0" dirty="0">
                <a:solidFill>
                  <a:schemeClr val="tx1"/>
                </a:solidFill>
              </a:rPr>
              <a:t> ≥ 12% and 200 ml from basal values</a:t>
            </a:r>
          </a:p>
          <a:p>
            <a:pPr lvl="2">
              <a:spcBef>
                <a:spcPts val="1200"/>
              </a:spcBef>
              <a:buNone/>
            </a:pPr>
            <a:r>
              <a:rPr lang="en-GB" b="1" noProof="0" dirty="0">
                <a:solidFill>
                  <a:schemeClr val="tx1"/>
                </a:solidFill>
              </a:rPr>
              <a:t>                       </a:t>
            </a:r>
            <a:endParaRPr lang="en-GB" noProof="0" dirty="0"/>
          </a:p>
        </p:txBody>
      </p:sp>
      <p:sp>
        <p:nvSpPr>
          <p:cNvPr id="5" name="Freeform 2"/>
          <p:cNvSpPr>
            <a:spLocks/>
          </p:cNvSpPr>
          <p:nvPr/>
        </p:nvSpPr>
        <p:spPr bwMode="auto">
          <a:xfrm>
            <a:off x="1331640" y="3356992"/>
            <a:ext cx="2603500" cy="3059112"/>
          </a:xfrm>
          <a:custGeom>
            <a:avLst/>
            <a:gdLst>
              <a:gd name="T0" fmla="*/ 2147483647 w 1640"/>
              <a:gd name="T1" fmla="*/ 2147483647 h 1927"/>
              <a:gd name="T2" fmla="*/ 2147483647 w 1640"/>
              <a:gd name="T3" fmla="*/ 2147483647 h 1927"/>
              <a:gd name="T4" fmla="*/ 2147483647 w 1640"/>
              <a:gd name="T5" fmla="*/ 2147483647 h 1927"/>
              <a:gd name="T6" fmla="*/ 2147483647 w 1640"/>
              <a:gd name="T7" fmla="*/ 2147483647 h 1927"/>
              <a:gd name="T8" fmla="*/ 2147483647 w 1640"/>
              <a:gd name="T9" fmla="*/ 2147483647 h 1927"/>
              <a:gd name="T10" fmla="*/ 2147483647 w 1640"/>
              <a:gd name="T11" fmla="*/ 2147483647 h 1927"/>
              <a:gd name="T12" fmla="*/ 2147483647 w 1640"/>
              <a:gd name="T13" fmla="*/ 2147483647 h 1927"/>
              <a:gd name="T14" fmla="*/ 2147483647 w 1640"/>
              <a:gd name="T15" fmla="*/ 2147483647 h 1927"/>
              <a:gd name="T16" fmla="*/ 2147483647 w 1640"/>
              <a:gd name="T17" fmla="*/ 2147483647 h 1927"/>
              <a:gd name="T18" fmla="*/ 2147483647 w 1640"/>
              <a:gd name="T19" fmla="*/ 2147483647 h 1927"/>
              <a:gd name="T20" fmla="*/ 2147483647 w 1640"/>
              <a:gd name="T21" fmla="*/ 2147483647 h 1927"/>
              <a:gd name="T22" fmla="*/ 2147483647 w 1640"/>
              <a:gd name="T23" fmla="*/ 2147483647 h 1927"/>
              <a:gd name="T24" fmla="*/ 2147483647 w 1640"/>
              <a:gd name="T25" fmla="*/ 2147483647 h 1927"/>
              <a:gd name="T26" fmla="*/ 2147483647 w 1640"/>
              <a:gd name="T27" fmla="*/ 2147483647 h 19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40"/>
              <a:gd name="T43" fmla="*/ 0 h 1927"/>
              <a:gd name="T44" fmla="*/ 1640 w 1640"/>
              <a:gd name="T45" fmla="*/ 1927 h 19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40" h="1927">
                <a:moveTo>
                  <a:pt x="61" y="795"/>
                </a:moveTo>
                <a:cubicBezTo>
                  <a:pt x="89" y="611"/>
                  <a:pt x="128" y="287"/>
                  <a:pt x="185" y="166"/>
                </a:cubicBezTo>
                <a:cubicBezTo>
                  <a:pt x="242" y="45"/>
                  <a:pt x="288" y="0"/>
                  <a:pt x="401" y="68"/>
                </a:cubicBezTo>
                <a:cubicBezTo>
                  <a:pt x="514" y="136"/>
                  <a:pt x="718" y="433"/>
                  <a:pt x="864" y="575"/>
                </a:cubicBezTo>
                <a:cubicBezTo>
                  <a:pt x="1010" y="717"/>
                  <a:pt x="1177" y="829"/>
                  <a:pt x="1278" y="917"/>
                </a:cubicBezTo>
                <a:cubicBezTo>
                  <a:pt x="1379" y="1005"/>
                  <a:pt x="1428" y="1062"/>
                  <a:pt x="1470" y="1103"/>
                </a:cubicBezTo>
                <a:cubicBezTo>
                  <a:pt x="1512" y="1144"/>
                  <a:pt x="1502" y="1133"/>
                  <a:pt x="1530" y="1163"/>
                </a:cubicBezTo>
                <a:cubicBezTo>
                  <a:pt x="1558" y="1193"/>
                  <a:pt x="1470" y="1109"/>
                  <a:pt x="1640" y="1284"/>
                </a:cubicBezTo>
                <a:cubicBezTo>
                  <a:pt x="1639" y="1322"/>
                  <a:pt x="1623" y="1557"/>
                  <a:pt x="1590" y="1613"/>
                </a:cubicBezTo>
                <a:cubicBezTo>
                  <a:pt x="1557" y="1669"/>
                  <a:pt x="1554" y="1779"/>
                  <a:pt x="1422" y="1853"/>
                </a:cubicBezTo>
                <a:cubicBezTo>
                  <a:pt x="1290" y="1927"/>
                  <a:pt x="864" y="1822"/>
                  <a:pt x="654" y="1769"/>
                </a:cubicBezTo>
                <a:cubicBezTo>
                  <a:pt x="444" y="1716"/>
                  <a:pt x="267" y="1616"/>
                  <a:pt x="159" y="1534"/>
                </a:cubicBezTo>
                <a:cubicBezTo>
                  <a:pt x="51" y="1452"/>
                  <a:pt x="0" y="1399"/>
                  <a:pt x="4" y="1275"/>
                </a:cubicBezTo>
                <a:cubicBezTo>
                  <a:pt x="10" y="1145"/>
                  <a:pt x="49" y="895"/>
                  <a:pt x="61" y="795"/>
                </a:cubicBezTo>
                <a:close/>
              </a:path>
            </a:pathLst>
          </a:custGeom>
          <a:noFill/>
          <a:ln w="28575">
            <a:solidFill>
              <a:schemeClr val="accent1"/>
            </a:solidFill>
            <a:round/>
            <a:headEnd/>
            <a:tailEnd/>
          </a:ln>
        </p:spPr>
        <p:txBody>
          <a:bodyPr wrap="none" anchor="ctr"/>
          <a:lstStyle/>
          <a:p>
            <a:endParaRPr lang="en-US">
              <a:solidFill>
                <a:srgbClr val="000000"/>
              </a:solidFill>
            </a:endParaRPr>
          </a:p>
        </p:txBody>
      </p:sp>
      <p:sp>
        <p:nvSpPr>
          <p:cNvPr id="6" name="Line 3"/>
          <p:cNvSpPr>
            <a:spLocks noChangeShapeType="1"/>
          </p:cNvSpPr>
          <p:nvPr/>
        </p:nvSpPr>
        <p:spPr bwMode="auto">
          <a:xfrm>
            <a:off x="1325290" y="3414142"/>
            <a:ext cx="0" cy="2895600"/>
          </a:xfrm>
          <a:prstGeom prst="line">
            <a:avLst/>
          </a:prstGeom>
          <a:noFill/>
          <a:ln w="9525">
            <a:solidFill>
              <a:schemeClr val="bg2">
                <a:lumMod val="60000"/>
                <a:lumOff val="40000"/>
              </a:schemeClr>
            </a:solidFill>
            <a:round/>
            <a:headEnd type="triangle" w="med" len="med"/>
            <a:tailEnd type="triangle" w="med" len="med"/>
          </a:ln>
        </p:spPr>
        <p:txBody>
          <a:bodyPr wrap="none" anchor="ctr"/>
          <a:lstStyle/>
          <a:p>
            <a:endParaRPr lang="pt-PT">
              <a:solidFill>
                <a:srgbClr val="000000"/>
              </a:solidFill>
            </a:endParaRPr>
          </a:p>
        </p:txBody>
      </p:sp>
      <p:sp>
        <p:nvSpPr>
          <p:cNvPr id="9" name="Line 4"/>
          <p:cNvSpPr>
            <a:spLocks noChangeShapeType="1"/>
          </p:cNvSpPr>
          <p:nvPr/>
        </p:nvSpPr>
        <p:spPr bwMode="auto">
          <a:xfrm>
            <a:off x="1172890" y="5395342"/>
            <a:ext cx="2952000" cy="0"/>
          </a:xfrm>
          <a:prstGeom prst="line">
            <a:avLst/>
          </a:prstGeom>
          <a:noFill/>
          <a:ln w="9525">
            <a:solidFill>
              <a:schemeClr val="tx1"/>
            </a:solidFill>
            <a:round/>
            <a:headEnd type="none" w="med" len="med"/>
            <a:tailEnd type="none" w="med" len="med"/>
          </a:ln>
        </p:spPr>
        <p:txBody>
          <a:bodyPr wrap="none" anchor="ctr"/>
          <a:lstStyle/>
          <a:p>
            <a:endParaRPr lang="pt-PT" dirty="0">
              <a:solidFill>
                <a:srgbClr val="000000"/>
              </a:solidFill>
            </a:endParaRPr>
          </a:p>
        </p:txBody>
      </p:sp>
      <p:sp>
        <p:nvSpPr>
          <p:cNvPr id="11" name="Freeform 5"/>
          <p:cNvSpPr>
            <a:spLocks/>
          </p:cNvSpPr>
          <p:nvPr/>
        </p:nvSpPr>
        <p:spPr bwMode="auto">
          <a:xfrm>
            <a:off x="1350690" y="3877692"/>
            <a:ext cx="2428875" cy="2376487"/>
          </a:xfrm>
          <a:custGeom>
            <a:avLst/>
            <a:gdLst>
              <a:gd name="T0" fmla="*/ 2147483647 w 1530"/>
              <a:gd name="T1" fmla="*/ 2147483647 h 1497"/>
              <a:gd name="T2" fmla="*/ 2147483647 w 1530"/>
              <a:gd name="T3" fmla="*/ 2147483647 h 1497"/>
              <a:gd name="T4" fmla="*/ 2147483647 w 1530"/>
              <a:gd name="T5" fmla="*/ 2147483647 h 1497"/>
              <a:gd name="T6" fmla="*/ 2147483647 w 1530"/>
              <a:gd name="T7" fmla="*/ 2147483647 h 1497"/>
              <a:gd name="T8" fmla="*/ 2147483647 w 1530"/>
              <a:gd name="T9" fmla="*/ 2147483647 h 1497"/>
              <a:gd name="T10" fmla="*/ 2147483647 w 1530"/>
              <a:gd name="T11" fmla="*/ 2147483647 h 1497"/>
              <a:gd name="T12" fmla="*/ 2147483647 w 1530"/>
              <a:gd name="T13" fmla="*/ 2147483647 h 1497"/>
              <a:gd name="T14" fmla="*/ 2147483647 w 1530"/>
              <a:gd name="T15" fmla="*/ 2147483647 h 1497"/>
              <a:gd name="T16" fmla="*/ 2147483647 w 1530"/>
              <a:gd name="T17" fmla="*/ 2147483647 h 1497"/>
              <a:gd name="T18" fmla="*/ 2147483647 w 1530"/>
              <a:gd name="T19" fmla="*/ 2147483647 h 1497"/>
              <a:gd name="T20" fmla="*/ 2147483647 w 1530"/>
              <a:gd name="T21" fmla="*/ 2147483647 h 1497"/>
              <a:gd name="T22" fmla="*/ 2147483647 w 1530"/>
              <a:gd name="T23" fmla="*/ 2147483647 h 1497"/>
              <a:gd name="T24" fmla="*/ 0 w 1530"/>
              <a:gd name="T25" fmla="*/ 2147483647 h 1497"/>
              <a:gd name="T26" fmla="*/ 2147483647 w 1530"/>
              <a:gd name="T27" fmla="*/ 2147483647 h 14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30"/>
              <a:gd name="T43" fmla="*/ 0 h 1497"/>
              <a:gd name="T44" fmla="*/ 1530 w 1530"/>
              <a:gd name="T45" fmla="*/ 1497 h 14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30" h="1497">
                <a:moveTo>
                  <a:pt x="90" y="445"/>
                </a:moveTo>
                <a:cubicBezTo>
                  <a:pt x="120" y="302"/>
                  <a:pt x="139" y="122"/>
                  <a:pt x="174" y="61"/>
                </a:cubicBezTo>
                <a:cubicBezTo>
                  <a:pt x="209" y="0"/>
                  <a:pt x="240" y="22"/>
                  <a:pt x="300" y="79"/>
                </a:cubicBezTo>
                <a:cubicBezTo>
                  <a:pt x="360" y="136"/>
                  <a:pt x="468" y="319"/>
                  <a:pt x="534" y="403"/>
                </a:cubicBezTo>
                <a:cubicBezTo>
                  <a:pt x="600" y="487"/>
                  <a:pt x="635" y="534"/>
                  <a:pt x="696" y="583"/>
                </a:cubicBezTo>
                <a:cubicBezTo>
                  <a:pt x="757" y="632"/>
                  <a:pt x="821" y="658"/>
                  <a:pt x="900" y="697"/>
                </a:cubicBezTo>
                <a:cubicBezTo>
                  <a:pt x="979" y="736"/>
                  <a:pt x="1065" y="774"/>
                  <a:pt x="1170" y="817"/>
                </a:cubicBezTo>
                <a:cubicBezTo>
                  <a:pt x="1275" y="860"/>
                  <a:pt x="1206" y="835"/>
                  <a:pt x="1530" y="955"/>
                </a:cubicBezTo>
                <a:cubicBezTo>
                  <a:pt x="1529" y="993"/>
                  <a:pt x="1521" y="1169"/>
                  <a:pt x="1488" y="1225"/>
                </a:cubicBezTo>
                <a:cubicBezTo>
                  <a:pt x="1455" y="1281"/>
                  <a:pt x="1464" y="1349"/>
                  <a:pt x="1332" y="1423"/>
                </a:cubicBezTo>
                <a:cubicBezTo>
                  <a:pt x="1200" y="1497"/>
                  <a:pt x="839" y="1410"/>
                  <a:pt x="642" y="1369"/>
                </a:cubicBezTo>
                <a:cubicBezTo>
                  <a:pt x="457" y="1331"/>
                  <a:pt x="329" y="1265"/>
                  <a:pt x="222" y="1195"/>
                </a:cubicBezTo>
                <a:cubicBezTo>
                  <a:pt x="115" y="1125"/>
                  <a:pt x="22" y="1074"/>
                  <a:pt x="0" y="949"/>
                </a:cubicBezTo>
                <a:cubicBezTo>
                  <a:pt x="6" y="819"/>
                  <a:pt x="71" y="550"/>
                  <a:pt x="90" y="445"/>
                </a:cubicBezTo>
                <a:close/>
              </a:path>
            </a:pathLst>
          </a:custGeom>
          <a:noFill/>
          <a:ln w="28575">
            <a:solidFill>
              <a:schemeClr val="tx2"/>
            </a:solidFill>
            <a:round/>
            <a:headEnd/>
            <a:tailEnd/>
          </a:ln>
        </p:spPr>
        <p:txBody>
          <a:bodyPr wrap="none" anchor="ctr"/>
          <a:lstStyle/>
          <a:p>
            <a:endParaRPr lang="en-US">
              <a:solidFill>
                <a:srgbClr val="000000"/>
              </a:solidFill>
            </a:endParaRPr>
          </a:p>
        </p:txBody>
      </p:sp>
      <p:sp>
        <p:nvSpPr>
          <p:cNvPr id="12" name="Rectangle 6"/>
          <p:cNvSpPr>
            <a:spLocks noChangeArrowheads="1"/>
          </p:cNvSpPr>
          <p:nvPr/>
        </p:nvSpPr>
        <p:spPr bwMode="auto">
          <a:xfrm>
            <a:off x="1945997" y="4701605"/>
            <a:ext cx="429926" cy="261610"/>
          </a:xfrm>
          <a:prstGeom prst="rect">
            <a:avLst/>
          </a:prstGeom>
          <a:noFill/>
          <a:ln w="9525">
            <a:noFill/>
            <a:miter lim="800000"/>
            <a:headEnd/>
            <a:tailEnd/>
          </a:ln>
        </p:spPr>
        <p:txBody>
          <a:bodyPr wrap="none">
            <a:spAutoFit/>
          </a:bodyPr>
          <a:lstStyle/>
          <a:p>
            <a:r>
              <a:rPr lang="pt-PT" sz="1100" dirty="0">
                <a:latin typeface="Tahoma" pitchFamily="34" charset="0"/>
              </a:rPr>
              <a:t>PRÉ</a:t>
            </a:r>
          </a:p>
        </p:txBody>
      </p:sp>
      <p:sp>
        <p:nvSpPr>
          <p:cNvPr id="13" name="Rectangle 7"/>
          <p:cNvSpPr>
            <a:spLocks noChangeArrowheads="1"/>
          </p:cNvSpPr>
          <p:nvPr/>
        </p:nvSpPr>
        <p:spPr bwMode="auto">
          <a:xfrm>
            <a:off x="3385141" y="3609404"/>
            <a:ext cx="636713" cy="338554"/>
          </a:xfrm>
          <a:prstGeom prst="rect">
            <a:avLst/>
          </a:prstGeom>
          <a:noFill/>
          <a:ln w="9525">
            <a:noFill/>
            <a:miter lim="800000"/>
            <a:headEnd/>
            <a:tailEnd/>
          </a:ln>
        </p:spPr>
        <p:txBody>
          <a:bodyPr wrap="none">
            <a:spAutoFit/>
          </a:bodyPr>
          <a:lstStyle/>
          <a:p>
            <a:r>
              <a:rPr lang="en-GB" sz="1600" b="1" dirty="0">
                <a:solidFill>
                  <a:schemeClr val="accent1">
                    <a:lumMod val="50000"/>
                  </a:schemeClr>
                </a:solidFill>
                <a:latin typeface="Tahoma" pitchFamily="34" charset="0"/>
              </a:rPr>
              <a:t>Post</a:t>
            </a:r>
          </a:p>
        </p:txBody>
      </p:sp>
      <p:sp>
        <p:nvSpPr>
          <p:cNvPr id="14" name="Rectangle 8"/>
          <p:cNvSpPr>
            <a:spLocks noChangeArrowheads="1"/>
          </p:cNvSpPr>
          <p:nvPr/>
        </p:nvSpPr>
        <p:spPr bwMode="auto">
          <a:xfrm>
            <a:off x="2747462" y="3898329"/>
            <a:ext cx="1824538" cy="338554"/>
          </a:xfrm>
          <a:prstGeom prst="rect">
            <a:avLst/>
          </a:prstGeom>
          <a:noFill/>
          <a:ln w="9525">
            <a:noFill/>
            <a:miter lim="800000"/>
            <a:headEnd/>
            <a:tailEnd/>
          </a:ln>
        </p:spPr>
        <p:txBody>
          <a:bodyPr wrap="none">
            <a:spAutoFit/>
          </a:bodyPr>
          <a:lstStyle/>
          <a:p>
            <a:pPr algn="ctr"/>
            <a:r>
              <a:rPr lang="en-GB" sz="1600" b="1" dirty="0">
                <a:solidFill>
                  <a:schemeClr val="accent1">
                    <a:lumMod val="50000"/>
                  </a:schemeClr>
                </a:solidFill>
                <a:latin typeface="Tahoma" pitchFamily="34" charset="0"/>
              </a:rPr>
              <a:t>Bronchodilation</a:t>
            </a:r>
          </a:p>
        </p:txBody>
      </p:sp>
      <p:sp>
        <p:nvSpPr>
          <p:cNvPr id="15" name="Rectangle 9"/>
          <p:cNvSpPr>
            <a:spLocks noChangeArrowheads="1"/>
          </p:cNvSpPr>
          <p:nvPr/>
        </p:nvSpPr>
        <p:spPr bwMode="auto">
          <a:xfrm>
            <a:off x="903015" y="3364929"/>
            <a:ext cx="338554" cy="253916"/>
          </a:xfrm>
          <a:prstGeom prst="rect">
            <a:avLst/>
          </a:prstGeom>
          <a:noFill/>
          <a:ln w="9525">
            <a:noFill/>
            <a:miter lim="800000"/>
            <a:headEnd/>
            <a:tailEnd/>
          </a:ln>
        </p:spPr>
        <p:txBody>
          <a:bodyPr wrap="none">
            <a:spAutoFit/>
          </a:bodyPr>
          <a:lstStyle/>
          <a:p>
            <a:r>
              <a:rPr lang="pt-PT" sz="1050" dirty="0">
                <a:latin typeface="Tahoma" pitchFamily="34" charset="0"/>
              </a:rPr>
              <a:t>EX</a:t>
            </a:r>
          </a:p>
        </p:txBody>
      </p:sp>
      <p:sp>
        <p:nvSpPr>
          <p:cNvPr id="16" name="Rectangle 10"/>
          <p:cNvSpPr>
            <a:spLocks noChangeArrowheads="1"/>
          </p:cNvSpPr>
          <p:nvPr/>
        </p:nvSpPr>
        <p:spPr bwMode="auto">
          <a:xfrm>
            <a:off x="430531" y="3567350"/>
            <a:ext cx="1130438" cy="307777"/>
          </a:xfrm>
          <a:prstGeom prst="rect">
            <a:avLst/>
          </a:prstGeom>
          <a:noFill/>
          <a:ln w="9525">
            <a:noFill/>
            <a:miter lim="800000"/>
            <a:headEnd/>
            <a:tailEnd/>
          </a:ln>
        </p:spPr>
        <p:txBody>
          <a:bodyPr wrap="none">
            <a:spAutoFit/>
          </a:bodyPr>
          <a:lstStyle/>
          <a:p>
            <a:r>
              <a:rPr lang="pt-PT" sz="1400" b="1" dirty="0" err="1">
                <a:solidFill>
                  <a:schemeClr val="accent1">
                    <a:lumMod val="50000"/>
                  </a:schemeClr>
                </a:solidFill>
                <a:latin typeface="Tahoma" pitchFamily="34" charset="0"/>
              </a:rPr>
              <a:t>Flow</a:t>
            </a:r>
            <a:r>
              <a:rPr lang="pt-PT" sz="1400" b="1" dirty="0">
                <a:solidFill>
                  <a:schemeClr val="accent1">
                    <a:lumMod val="50000"/>
                  </a:schemeClr>
                </a:solidFill>
                <a:latin typeface="Tahoma" pitchFamily="34" charset="0"/>
              </a:rPr>
              <a:t> (L/s)</a:t>
            </a:r>
          </a:p>
        </p:txBody>
      </p:sp>
      <p:sp>
        <p:nvSpPr>
          <p:cNvPr id="17" name="Rectangle 11"/>
          <p:cNvSpPr>
            <a:spLocks noChangeArrowheads="1"/>
          </p:cNvSpPr>
          <p:nvPr/>
        </p:nvSpPr>
        <p:spPr bwMode="auto">
          <a:xfrm>
            <a:off x="1184619" y="6315331"/>
            <a:ext cx="332142" cy="261610"/>
          </a:xfrm>
          <a:prstGeom prst="rect">
            <a:avLst/>
          </a:prstGeom>
          <a:noFill/>
          <a:ln w="9525">
            <a:noFill/>
            <a:miter lim="800000"/>
            <a:headEnd/>
            <a:tailEnd/>
          </a:ln>
        </p:spPr>
        <p:txBody>
          <a:bodyPr wrap="none">
            <a:spAutoFit/>
          </a:bodyPr>
          <a:lstStyle/>
          <a:p>
            <a:r>
              <a:rPr lang="pt-PT" sz="1100" dirty="0">
                <a:latin typeface="Tahoma" pitchFamily="34" charset="0"/>
              </a:rPr>
              <a:t>IN</a:t>
            </a:r>
          </a:p>
        </p:txBody>
      </p:sp>
      <p:sp>
        <p:nvSpPr>
          <p:cNvPr id="18" name="Rectangle 12"/>
          <p:cNvSpPr>
            <a:spLocks noChangeArrowheads="1"/>
          </p:cNvSpPr>
          <p:nvPr/>
        </p:nvSpPr>
        <p:spPr bwMode="auto">
          <a:xfrm>
            <a:off x="3951015" y="5498529"/>
            <a:ext cx="1184940" cy="307777"/>
          </a:xfrm>
          <a:prstGeom prst="rect">
            <a:avLst/>
          </a:prstGeom>
          <a:noFill/>
          <a:ln w="9525">
            <a:noFill/>
            <a:miter lim="800000"/>
            <a:headEnd/>
            <a:tailEnd/>
          </a:ln>
        </p:spPr>
        <p:txBody>
          <a:bodyPr wrap="none">
            <a:spAutoFit/>
          </a:bodyPr>
          <a:lstStyle/>
          <a:p>
            <a:r>
              <a:rPr lang="pt-PT" sz="1400" b="1" dirty="0">
                <a:solidFill>
                  <a:schemeClr val="accent1">
                    <a:lumMod val="50000"/>
                  </a:schemeClr>
                </a:solidFill>
                <a:latin typeface="Tahoma" pitchFamily="34" charset="0"/>
              </a:rPr>
              <a:t>Volume (L)</a:t>
            </a:r>
          </a:p>
        </p:txBody>
      </p:sp>
      <p:sp>
        <p:nvSpPr>
          <p:cNvPr id="19" name="AutoShape 13"/>
          <p:cNvSpPr>
            <a:spLocks noChangeArrowheads="1"/>
          </p:cNvSpPr>
          <p:nvPr/>
        </p:nvSpPr>
        <p:spPr bwMode="auto">
          <a:xfrm rot="2391861">
            <a:off x="2407965" y="4298379"/>
            <a:ext cx="304800" cy="457200"/>
          </a:xfrm>
          <a:prstGeom prst="upArrow">
            <a:avLst>
              <a:gd name="adj1" fmla="val 50000"/>
              <a:gd name="adj2" fmla="val 37500"/>
            </a:avLst>
          </a:prstGeom>
          <a:solidFill>
            <a:schemeClr val="tx1"/>
          </a:solidFill>
          <a:ln w="9525">
            <a:noFill/>
            <a:miter lim="800000"/>
            <a:headEnd/>
            <a:tailEnd/>
          </a:ln>
        </p:spPr>
        <p:txBody>
          <a:bodyPr wrap="none" anchor="ctr"/>
          <a:lstStyle/>
          <a:p>
            <a:endParaRPr lang="en-US">
              <a:solidFill>
                <a:srgbClr val="000000"/>
              </a:solidFill>
            </a:endParaRPr>
          </a:p>
        </p:txBody>
      </p:sp>
      <p:sp>
        <p:nvSpPr>
          <p:cNvPr id="20" name="Rectangle 3"/>
          <p:cNvSpPr txBox="1">
            <a:spLocks noChangeArrowheads="1"/>
          </p:cNvSpPr>
          <p:nvPr/>
        </p:nvSpPr>
        <p:spPr bwMode="auto">
          <a:xfrm>
            <a:off x="971600" y="1772540"/>
            <a:ext cx="7272808" cy="13684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6075" indent="-346075" algn="l" rtl="0" eaLnBrk="0" fontAlgn="base" hangingPunct="0">
              <a:lnSpc>
                <a:spcPct val="120000"/>
              </a:lnSpc>
              <a:spcBef>
                <a:spcPct val="20000"/>
              </a:spcBef>
              <a:spcAft>
                <a:spcPct val="0"/>
              </a:spcAft>
              <a:buClr>
                <a:schemeClr val="tx2"/>
              </a:buClr>
              <a:buSzPct val="130000"/>
              <a:buFont typeface="Times" pitchFamily="-65" charset="0"/>
              <a:buChar char="•"/>
              <a:tabLst>
                <a:tab pos="1427163" algn="l"/>
                <a:tab pos="1641475" algn="l"/>
              </a:tabLst>
              <a:defRPr sz="3000">
                <a:solidFill>
                  <a:schemeClr val="tx1"/>
                </a:solidFill>
                <a:latin typeface="+mn-lt"/>
                <a:ea typeface="ＭＳ Ｐゴシック" pitchFamily="-65" charset="-128"/>
                <a:cs typeface="+mn-cs"/>
              </a:defRPr>
            </a:lvl1pPr>
            <a:lvl2pPr marL="701675" indent="-354013" algn="l" rtl="0" eaLnBrk="0" fontAlgn="base" hangingPunct="0">
              <a:lnSpc>
                <a:spcPct val="120000"/>
              </a:lnSpc>
              <a:spcBef>
                <a:spcPct val="20000"/>
              </a:spcBef>
              <a:spcAft>
                <a:spcPct val="0"/>
              </a:spcAft>
              <a:buClr>
                <a:schemeClr val="tx2"/>
              </a:buClr>
              <a:buSzPct val="100000"/>
              <a:buChar char="o"/>
              <a:tabLst>
                <a:tab pos="1427163" algn="l"/>
                <a:tab pos="1641475" algn="l"/>
              </a:tabLst>
              <a:defRPr sz="2600">
                <a:solidFill>
                  <a:schemeClr val="tx1"/>
                </a:solidFill>
                <a:latin typeface="+mn-lt"/>
                <a:ea typeface="ＭＳ Ｐゴシック" pitchFamily="-65" charset="-128"/>
              </a:defRPr>
            </a:lvl2pPr>
            <a:lvl3pPr marL="993775" indent="-268288" algn="l" rtl="0" eaLnBrk="0" fontAlgn="base" hangingPunct="0">
              <a:lnSpc>
                <a:spcPct val="120000"/>
              </a:lnSpc>
              <a:spcBef>
                <a:spcPct val="20000"/>
              </a:spcBef>
              <a:spcAft>
                <a:spcPct val="0"/>
              </a:spcAft>
              <a:buClr>
                <a:schemeClr val="tx2"/>
              </a:buClr>
              <a:buChar char="•"/>
              <a:tabLst>
                <a:tab pos="1427163" algn="l"/>
                <a:tab pos="1641475" algn="l"/>
              </a:tabLst>
              <a:defRPr sz="2200">
                <a:solidFill>
                  <a:schemeClr val="tx1"/>
                </a:solidFill>
                <a:latin typeface="+mn-lt"/>
                <a:ea typeface="ＭＳ Ｐゴシック" pitchFamily="-65" charset="-128"/>
              </a:defRPr>
            </a:lvl3pPr>
            <a:lvl4pPr marL="1325563" indent="-330200" algn="l" rtl="0" eaLnBrk="0" fontAlgn="base" hangingPunct="0">
              <a:lnSpc>
                <a:spcPct val="120000"/>
              </a:lnSpc>
              <a:spcBef>
                <a:spcPct val="20000"/>
              </a:spcBef>
              <a:spcAft>
                <a:spcPct val="0"/>
              </a:spcAft>
              <a:buClr>
                <a:schemeClr val="tx2"/>
              </a:buClr>
              <a:buChar char="–"/>
              <a:tabLst>
                <a:tab pos="1427163" algn="l"/>
                <a:tab pos="1641475" algn="l"/>
              </a:tabLst>
              <a:defRPr sz="1900">
                <a:solidFill>
                  <a:schemeClr val="tx1"/>
                </a:solidFill>
                <a:latin typeface="+mn-lt"/>
                <a:ea typeface="ＭＳ Ｐゴシック" pitchFamily="-65" charset="-128"/>
              </a:defRPr>
            </a:lvl4pPr>
            <a:lvl5pPr marL="1600200" indent="-273050" algn="l" rtl="0" eaLnBrk="0" fontAlgn="base" hangingPunct="0">
              <a:lnSpc>
                <a:spcPct val="120000"/>
              </a:lnSpc>
              <a:spcBef>
                <a:spcPct val="20000"/>
              </a:spcBef>
              <a:spcAft>
                <a:spcPct val="0"/>
              </a:spcAft>
              <a:buClr>
                <a:schemeClr val="tx2"/>
              </a:buClr>
              <a:buChar char="»"/>
              <a:tabLst>
                <a:tab pos="1427163" algn="l"/>
                <a:tab pos="1641475" algn="l"/>
              </a:tabLst>
              <a:defRPr sz="1700">
                <a:solidFill>
                  <a:schemeClr val="tx1"/>
                </a:solidFill>
                <a:latin typeface="+mn-lt"/>
                <a:ea typeface="ＭＳ Ｐゴシック" pitchFamily="-65" charset="-128"/>
              </a:defRPr>
            </a:lvl5pPr>
            <a:lvl6pPr marL="20574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6pPr>
            <a:lvl7pPr marL="25146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7pPr>
            <a:lvl8pPr marL="29718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8pPr>
            <a:lvl9pPr marL="34290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9pPr>
          </a:lstStyle>
          <a:p>
            <a:pPr>
              <a:lnSpc>
                <a:spcPct val="100000"/>
              </a:lnSpc>
              <a:spcBef>
                <a:spcPts val="1200"/>
              </a:spcBef>
              <a:buClr>
                <a:srgbClr val="4D4D4D"/>
              </a:buClr>
              <a:buFont typeface="Calibri" pitchFamily="34" charset="0"/>
              <a:buChar char="•"/>
            </a:pPr>
            <a:r>
              <a:rPr lang="pt-PT" sz="2400" kern="0" dirty="0"/>
              <a:t>Second full  spirometry 15 minutes after inhalation of  400µg of salbutamol or equivalent</a:t>
            </a:r>
          </a:p>
          <a:p>
            <a:pPr>
              <a:lnSpc>
                <a:spcPct val="100000"/>
              </a:lnSpc>
              <a:spcBef>
                <a:spcPts val="1200"/>
              </a:spcBef>
              <a:buClr>
                <a:srgbClr val="4D4D4D"/>
              </a:buClr>
              <a:buFont typeface="Calibri" pitchFamily="34" charset="0"/>
              <a:buChar char="•"/>
            </a:pPr>
            <a:r>
              <a:rPr lang="pt-PT" sz="2400" kern="0" dirty="0"/>
              <a:t>Essential for the diagnosis of respiratory diseases</a:t>
            </a:r>
          </a:p>
          <a:p>
            <a:pPr eaLnBrk="1" hangingPunct="1">
              <a:lnSpc>
                <a:spcPct val="100000"/>
              </a:lnSpc>
              <a:spcBef>
                <a:spcPts val="1200"/>
              </a:spcBef>
              <a:buClr>
                <a:srgbClr val="4D4D4D"/>
              </a:buClr>
              <a:buFont typeface="Times" pitchFamily="-65" charset="0"/>
              <a:buNone/>
            </a:pPr>
            <a:endParaRPr lang="pt-PT" sz="1200" kern="0" dirty="0"/>
          </a:p>
        </p:txBody>
      </p:sp>
    </p:spTree>
    <p:extLst>
      <p:ext uri="{BB962C8B-B14F-4D97-AF65-F5344CB8AC3E}">
        <p14:creationId xmlns:p14="http://schemas.microsoft.com/office/powerpoint/2010/main" xmlns="" val="3675161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400810" y="332656"/>
            <a:ext cx="8424936" cy="762000"/>
          </a:xfrm>
        </p:spPr>
        <p:txBody>
          <a:bodyPr>
            <a:normAutofit/>
          </a:bodyPr>
          <a:lstStyle/>
          <a:p>
            <a:r>
              <a:rPr lang="en-GB" sz="4000" noProof="0" dirty="0"/>
              <a:t>Bronchial provocation test</a:t>
            </a:r>
          </a:p>
        </p:txBody>
      </p:sp>
      <p:sp>
        <p:nvSpPr>
          <p:cNvPr id="3" name="Marcador de Posição de Conteúdo 2"/>
          <p:cNvSpPr>
            <a:spLocks noGrp="1"/>
          </p:cNvSpPr>
          <p:nvPr>
            <p:ph idx="1"/>
          </p:nvPr>
        </p:nvSpPr>
        <p:spPr>
          <a:xfrm>
            <a:off x="467544" y="1022648"/>
            <a:ext cx="8363272" cy="3274295"/>
          </a:xfrm>
        </p:spPr>
        <p:txBody>
          <a:bodyPr>
            <a:noAutofit/>
          </a:bodyPr>
          <a:lstStyle/>
          <a:p>
            <a:pPr algn="just">
              <a:lnSpc>
                <a:spcPct val="120000"/>
              </a:lnSpc>
              <a:spcBef>
                <a:spcPts val="1200"/>
              </a:spcBef>
              <a:spcAft>
                <a:spcPts val="600"/>
              </a:spcAft>
            </a:pPr>
            <a:r>
              <a:rPr lang="en-GB" sz="2200" dirty="0">
                <a:solidFill>
                  <a:schemeClr val="tx1"/>
                </a:solidFill>
                <a:ea typeface="ＭＳ Ｐゴシック" pitchFamily="34" charset="-128"/>
                <a:cs typeface="Tahoma" pitchFamily="34" charset="0"/>
              </a:rPr>
              <a:t>Useful to identify bronchial </a:t>
            </a:r>
            <a:r>
              <a:rPr lang="en-GB" sz="2200" dirty="0" err="1">
                <a:solidFill>
                  <a:schemeClr val="tx1"/>
                </a:solidFill>
                <a:ea typeface="ＭＳ Ｐゴシック" pitchFamily="34" charset="-128"/>
                <a:cs typeface="Tahoma" pitchFamily="34" charset="0"/>
              </a:rPr>
              <a:t>hyperreactivity</a:t>
            </a:r>
            <a:r>
              <a:rPr lang="en-GB" sz="2200" dirty="0">
                <a:solidFill>
                  <a:schemeClr val="tx1"/>
                </a:solidFill>
                <a:ea typeface="ＭＳ Ｐゴシック" pitchFamily="34" charset="-128"/>
                <a:cs typeface="Tahoma" pitchFamily="34" charset="0"/>
              </a:rPr>
              <a:t> </a:t>
            </a:r>
          </a:p>
          <a:p>
            <a:pPr algn="just">
              <a:lnSpc>
                <a:spcPct val="120000"/>
              </a:lnSpc>
              <a:spcBef>
                <a:spcPts val="1200"/>
              </a:spcBef>
              <a:spcAft>
                <a:spcPts val="600"/>
              </a:spcAft>
            </a:pPr>
            <a:r>
              <a:rPr lang="en-GB" sz="2200" dirty="0">
                <a:ea typeface="ＭＳ Ｐゴシック" pitchFamily="34" charset="-128"/>
                <a:cs typeface="Tahoma" pitchFamily="34" charset="0"/>
              </a:rPr>
              <a:t>Useful when asthma is suspected and normal spirometry</a:t>
            </a:r>
            <a:endParaRPr lang="en-GB" sz="2200" dirty="0">
              <a:solidFill>
                <a:schemeClr val="tx1"/>
              </a:solidFill>
              <a:ea typeface="ＭＳ Ｐゴシック" pitchFamily="34" charset="-128"/>
              <a:cs typeface="Tahoma" pitchFamily="34" charset="0"/>
            </a:endParaRPr>
          </a:p>
          <a:p>
            <a:pPr algn="just">
              <a:spcBef>
                <a:spcPts val="1200"/>
              </a:spcBef>
              <a:spcAft>
                <a:spcPts val="600"/>
              </a:spcAft>
            </a:pPr>
            <a:r>
              <a:rPr lang="en-GB" sz="2200" dirty="0">
                <a:solidFill>
                  <a:schemeClr val="tx1"/>
                </a:solidFill>
              </a:rPr>
              <a:t>Progressive increasing inhalation doses of </a:t>
            </a:r>
            <a:r>
              <a:rPr lang="en-GB" sz="2200" dirty="0">
                <a:ea typeface="ＭＳ Ｐゴシック" pitchFamily="34" charset="-128"/>
                <a:cs typeface="Tahoma" pitchFamily="34" charset="0"/>
              </a:rPr>
              <a:t>Histamine, methacholine, allergens, hypertonic solution, or exercise </a:t>
            </a:r>
          </a:p>
          <a:p>
            <a:pPr algn="just">
              <a:lnSpc>
                <a:spcPct val="120000"/>
              </a:lnSpc>
              <a:spcBef>
                <a:spcPts val="1200"/>
              </a:spcBef>
              <a:spcAft>
                <a:spcPts val="600"/>
              </a:spcAft>
            </a:pPr>
            <a:r>
              <a:rPr lang="en-GB" sz="2200" b="1" dirty="0">
                <a:solidFill>
                  <a:schemeClr val="tx1"/>
                </a:solidFill>
              </a:rPr>
              <a:t>Positive test: 20% decrease in FEV</a:t>
            </a:r>
            <a:r>
              <a:rPr lang="en-GB" sz="2200" b="1" baseline="-25000" dirty="0">
                <a:solidFill>
                  <a:schemeClr val="tx1"/>
                </a:solidFill>
              </a:rPr>
              <a:t>1</a:t>
            </a:r>
            <a:r>
              <a:rPr lang="en-GB" sz="2200" b="1" dirty="0">
                <a:solidFill>
                  <a:schemeClr val="tx1"/>
                </a:solidFill>
              </a:rPr>
              <a:t> or more</a:t>
            </a:r>
            <a:endParaRPr lang="en-GB" sz="2200" dirty="0">
              <a:solidFill>
                <a:schemeClr val="tx1"/>
              </a:solidFill>
            </a:endParaRPr>
          </a:p>
        </p:txBody>
      </p:sp>
      <p:pic>
        <p:nvPicPr>
          <p:cNvPr id="4" name="Picture 3"/>
          <p:cNvPicPr>
            <a:picLocks noChangeAspect="1" noChangeArrowheads="1"/>
          </p:cNvPicPr>
          <p:nvPr/>
        </p:nvPicPr>
        <p:blipFill>
          <a:blip r:embed="rId2" cstate="print"/>
          <a:srcRect l="2205" t="12845" r="3294" b="19037"/>
          <a:stretch>
            <a:fillRect/>
          </a:stretch>
        </p:blipFill>
        <p:spPr bwMode="auto">
          <a:xfrm>
            <a:off x="2051720" y="3902060"/>
            <a:ext cx="4811085" cy="2740217"/>
          </a:xfrm>
          <a:prstGeom prst="rect">
            <a:avLst/>
          </a:prstGeom>
          <a:noFill/>
          <a:ln w="9525">
            <a:noFill/>
            <a:miter lim="800000"/>
            <a:headEnd/>
            <a:tailEnd/>
          </a:ln>
        </p:spPr>
      </p:pic>
    </p:spTree>
    <p:extLst>
      <p:ext uri="{BB962C8B-B14F-4D97-AF65-F5344CB8AC3E}">
        <p14:creationId xmlns:p14="http://schemas.microsoft.com/office/powerpoint/2010/main" xmlns="" val="21680563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917848"/>
            <a:ext cx="6192688" cy="1143000"/>
          </a:xfrm>
        </p:spPr>
        <p:txBody>
          <a:bodyPr/>
          <a:lstStyle/>
          <a:p>
            <a:r>
              <a:rPr lang="pt-PT" dirty="0" err="1"/>
              <a:t>Bronchial</a:t>
            </a:r>
            <a:r>
              <a:rPr lang="pt-PT" dirty="0"/>
              <a:t> </a:t>
            </a:r>
            <a:r>
              <a:rPr lang="pt-PT" dirty="0" err="1"/>
              <a:t>provocation</a:t>
            </a:r>
            <a:r>
              <a:rPr lang="pt-PT" dirty="0"/>
              <a:t> </a:t>
            </a:r>
            <a:r>
              <a:rPr lang="pt-PT" dirty="0" err="1"/>
              <a:t>test</a:t>
            </a:r>
            <a:endParaRPr lang="pt-PT" dirty="0"/>
          </a:p>
        </p:txBody>
      </p:sp>
      <p:pic>
        <p:nvPicPr>
          <p:cNvPr id="4" name="Marcador de Posição de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821904" y="2119840"/>
            <a:ext cx="5486400" cy="4477512"/>
          </a:xfrm>
        </p:spPr>
      </p:pic>
    </p:spTree>
    <p:extLst>
      <p:ext uri="{BB962C8B-B14F-4D97-AF65-F5344CB8AC3E}">
        <p14:creationId xmlns:p14="http://schemas.microsoft.com/office/powerpoint/2010/main" xmlns="" val="18814922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GB" sz="3600" dirty="0"/>
              <a:t>Contraindications to methacholine challenge testing</a:t>
            </a:r>
          </a:p>
        </p:txBody>
      </p:sp>
      <p:pic>
        <p:nvPicPr>
          <p:cNvPr id="4" name="Marcador de Posição de Conteúdo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t="12657" b="17705"/>
          <a:stretch/>
        </p:blipFill>
        <p:spPr>
          <a:xfrm>
            <a:off x="323528" y="1916832"/>
            <a:ext cx="8557767" cy="3853061"/>
          </a:xfrm>
        </p:spPr>
      </p:pic>
    </p:spTree>
    <p:extLst>
      <p:ext uri="{BB962C8B-B14F-4D97-AF65-F5344CB8AC3E}">
        <p14:creationId xmlns:p14="http://schemas.microsoft.com/office/powerpoint/2010/main" xmlns="" val="35900976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Marcador de Posição de Conteúdo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t="11518" b="15466"/>
          <a:stretch/>
        </p:blipFill>
        <p:spPr>
          <a:xfrm>
            <a:off x="1251222" y="476672"/>
            <a:ext cx="6597140" cy="6233137"/>
          </a:xfrm>
        </p:spPr>
      </p:pic>
    </p:spTree>
    <p:extLst>
      <p:ext uri="{BB962C8B-B14F-4D97-AF65-F5344CB8AC3E}">
        <p14:creationId xmlns:p14="http://schemas.microsoft.com/office/powerpoint/2010/main" xmlns="" val="12791477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3568" y="2132856"/>
            <a:ext cx="7772400" cy="14700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rgbClr val="1F497D"/>
                </a:solidFill>
                <a:latin typeface="+mj-lt"/>
                <a:ea typeface="+mj-ea"/>
                <a:cs typeface="+mj-cs"/>
              </a:defRPr>
            </a:lvl1pPr>
          </a:lstStyle>
          <a:p>
            <a:pPr algn="ctr">
              <a:lnSpc>
                <a:spcPct val="150000"/>
              </a:lnSpc>
            </a:pPr>
            <a:r>
              <a:rPr lang="pt-PT" sz="6600" b="1" dirty="0">
                <a:solidFill>
                  <a:schemeClr val="accent1"/>
                </a:solidFill>
                <a:ea typeface="ＭＳ Ｐゴシック" pitchFamily="34" charset="-128"/>
              </a:rPr>
              <a:t>Let’s practice</a:t>
            </a:r>
          </a:p>
        </p:txBody>
      </p:sp>
    </p:spTree>
    <p:extLst>
      <p:ext uri="{BB962C8B-B14F-4D97-AF65-F5344CB8AC3E}">
        <p14:creationId xmlns:p14="http://schemas.microsoft.com/office/powerpoint/2010/main" xmlns="" val="12363574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agen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59086" y="67009"/>
            <a:ext cx="6697290" cy="6538579"/>
          </a:xfrm>
          <a:prstGeom prst="rect">
            <a:avLst/>
          </a:prstGeom>
          <a:noFill/>
          <a:ln w="9525">
            <a:solidFill>
              <a:srgbClr val="0066FF"/>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11331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n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9955" y="104768"/>
            <a:ext cx="6624413" cy="649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439406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10039" y="1120501"/>
            <a:ext cx="2973388" cy="30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3745" y="1077006"/>
            <a:ext cx="2973388" cy="30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3694162" y="4036480"/>
            <a:ext cx="2015877" cy="923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es-ES" sz="5400" b="1" dirty="0"/>
              <a:t>FEV1</a:t>
            </a:r>
            <a:endParaRPr lang="es-ES_tradnl" altLang="es-ES" sz="2800" b="1" dirty="0"/>
          </a:p>
        </p:txBody>
      </p:sp>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74043"/>
          <a:stretch/>
        </p:blipFill>
        <p:spPr bwMode="auto">
          <a:xfrm>
            <a:off x="5724128" y="3217275"/>
            <a:ext cx="3008313" cy="789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5"/>
          <p:cNvSpPr>
            <a:spLocks noChangeArrowheads="1"/>
          </p:cNvSpPr>
          <p:nvPr/>
        </p:nvSpPr>
        <p:spPr bwMode="auto">
          <a:xfrm>
            <a:off x="965529" y="4948018"/>
            <a:ext cx="7416800" cy="83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s-ES" sz="2400" i="1" dirty="0">
                <a:latin typeface="+mn-lt"/>
              </a:rPr>
              <a:t>Exhaled volume in the first second of a forced expiration after a maximal inspiration.</a:t>
            </a:r>
            <a:endParaRPr lang="es-ES_tradnl" altLang="es-ES" sz="2400" dirty="0">
              <a:solidFill>
                <a:schemeClr val="bg1"/>
              </a:solidFill>
            </a:endParaRPr>
          </a:p>
        </p:txBody>
      </p:sp>
    </p:spTree>
    <p:extLst>
      <p:ext uri="{BB962C8B-B14F-4D97-AF65-F5344CB8AC3E}">
        <p14:creationId xmlns:p14="http://schemas.microsoft.com/office/powerpoint/2010/main" xmlns="" val="19145236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stretch>
            <a:fillRect/>
          </a:stretch>
        </p:blipFill>
        <p:spPr>
          <a:xfrm>
            <a:off x="107504" y="20089"/>
            <a:ext cx="7347558" cy="3696943"/>
          </a:xfrm>
          <a:prstGeom prst="rect">
            <a:avLst/>
          </a:prstGeom>
        </p:spPr>
      </p:pic>
      <p:grpSp>
        <p:nvGrpSpPr>
          <p:cNvPr id="6" name="Grupo 5"/>
          <p:cNvGrpSpPr/>
          <p:nvPr/>
        </p:nvGrpSpPr>
        <p:grpSpPr>
          <a:xfrm>
            <a:off x="-9509" y="3501008"/>
            <a:ext cx="9262029" cy="2520280"/>
            <a:chOff x="-9509" y="3501008"/>
            <a:chExt cx="9262029" cy="2520280"/>
          </a:xfrm>
        </p:grpSpPr>
        <p:pic>
          <p:nvPicPr>
            <p:cNvPr id="2" name="Imagen 1"/>
            <p:cNvPicPr>
              <a:picLocks noChangeAspect="1"/>
            </p:cNvPicPr>
            <p:nvPr/>
          </p:nvPicPr>
          <p:blipFill>
            <a:blip r:embed="rId4" cstate="print"/>
            <a:stretch>
              <a:fillRect/>
            </a:stretch>
          </p:blipFill>
          <p:spPr>
            <a:xfrm>
              <a:off x="-9509" y="3501008"/>
              <a:ext cx="9262029" cy="1119773"/>
            </a:xfrm>
            <a:prstGeom prst="rect">
              <a:avLst/>
            </a:prstGeom>
          </p:spPr>
        </p:pic>
        <p:pic>
          <p:nvPicPr>
            <p:cNvPr id="4" name="Imagen 3"/>
            <p:cNvPicPr>
              <a:picLocks noChangeAspect="1"/>
            </p:cNvPicPr>
            <p:nvPr/>
          </p:nvPicPr>
          <p:blipFill>
            <a:blip r:embed="rId5" cstate="print"/>
            <a:stretch>
              <a:fillRect/>
            </a:stretch>
          </p:blipFill>
          <p:spPr>
            <a:xfrm>
              <a:off x="107503" y="4620780"/>
              <a:ext cx="8352929" cy="1400508"/>
            </a:xfrm>
            <a:prstGeom prst="rect">
              <a:avLst/>
            </a:prstGeom>
          </p:spPr>
        </p:pic>
      </p:grpSp>
      <p:sp>
        <p:nvSpPr>
          <p:cNvPr id="7" name="Rectangle 7"/>
          <p:cNvSpPr>
            <a:spLocks noChangeArrowheads="1"/>
          </p:cNvSpPr>
          <p:nvPr/>
        </p:nvSpPr>
        <p:spPr bwMode="auto">
          <a:xfrm>
            <a:off x="2594248" y="5554329"/>
            <a:ext cx="609600" cy="322943"/>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
        <p:nvSpPr>
          <p:cNvPr id="8" name="Rectangle 7"/>
          <p:cNvSpPr>
            <a:spLocks noChangeArrowheads="1"/>
          </p:cNvSpPr>
          <p:nvPr/>
        </p:nvSpPr>
        <p:spPr bwMode="auto">
          <a:xfrm>
            <a:off x="6444208" y="4690233"/>
            <a:ext cx="609600" cy="322943"/>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xmlns="" val="9820806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Imagen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8575"/>
            <a:ext cx="9144000" cy="6829425"/>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sp>
        <p:nvSpPr>
          <p:cNvPr id="55299" name="Rectangle 4"/>
          <p:cNvSpPr>
            <a:spLocks noChangeArrowheads="1"/>
          </p:cNvSpPr>
          <p:nvPr/>
        </p:nvSpPr>
        <p:spPr bwMode="auto">
          <a:xfrm>
            <a:off x="8503096" y="2906486"/>
            <a:ext cx="533400" cy="234482"/>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
        <p:nvSpPr>
          <p:cNvPr id="55300" name="Rectangle 5"/>
          <p:cNvSpPr>
            <a:spLocks noChangeArrowheads="1"/>
          </p:cNvSpPr>
          <p:nvPr/>
        </p:nvSpPr>
        <p:spPr bwMode="auto">
          <a:xfrm>
            <a:off x="6876255" y="3408040"/>
            <a:ext cx="497565" cy="343903"/>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
        <p:nvSpPr>
          <p:cNvPr id="55301" name="Rectangle 7"/>
          <p:cNvSpPr>
            <a:spLocks noChangeArrowheads="1"/>
          </p:cNvSpPr>
          <p:nvPr/>
        </p:nvSpPr>
        <p:spPr bwMode="auto">
          <a:xfrm>
            <a:off x="4355976" y="3429000"/>
            <a:ext cx="609600" cy="322943"/>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
        <p:nvSpPr>
          <p:cNvPr id="6" name="Rectangle 4"/>
          <p:cNvSpPr>
            <a:spLocks noChangeArrowheads="1"/>
          </p:cNvSpPr>
          <p:nvPr/>
        </p:nvSpPr>
        <p:spPr bwMode="auto">
          <a:xfrm>
            <a:off x="4393051" y="2982686"/>
            <a:ext cx="533400" cy="234482"/>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xmlns="" val="26210912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301"/>
                                        </p:tgtEl>
                                        <p:attrNameLst>
                                          <p:attrName>style.visibility</p:attrName>
                                        </p:attrNameLst>
                                      </p:cBhvr>
                                      <p:to>
                                        <p:strVal val="visible"/>
                                      </p:to>
                                    </p:set>
                                    <p:animEffect transition="in" filter="fade">
                                      <p:cBhvr>
                                        <p:cTn id="7" dur="500"/>
                                        <p:tgtEl>
                                          <p:spTgt spid="553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300"/>
                                        </p:tgtEl>
                                        <p:attrNameLst>
                                          <p:attrName>style.visibility</p:attrName>
                                        </p:attrNameLst>
                                      </p:cBhvr>
                                      <p:to>
                                        <p:strVal val="visible"/>
                                      </p:to>
                                    </p:set>
                                    <p:animEffect transition="in" filter="fade">
                                      <p:cBhvr>
                                        <p:cTn id="10" dur="500"/>
                                        <p:tgtEl>
                                          <p:spTgt spid="5530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5299"/>
                                        </p:tgtEl>
                                        <p:attrNameLst>
                                          <p:attrName>style.visibility</p:attrName>
                                        </p:attrNameLst>
                                      </p:cBhvr>
                                      <p:to>
                                        <p:strVal val="visible"/>
                                      </p:to>
                                    </p:set>
                                    <p:animEffect transition="in" filter="fade">
                                      <p:cBhvr>
                                        <p:cTn id="18"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P spid="55300" grpId="0" animBg="1"/>
      <p:bldP spid="55301"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8903" t="59329" r="21538" b="9172"/>
          <a:stretch/>
        </p:blipFill>
        <p:spPr bwMode="auto">
          <a:xfrm>
            <a:off x="35495" y="44624"/>
            <a:ext cx="7080787" cy="36004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nvGrpSpPr>
          <p:cNvPr id="9" name="Grupo 8"/>
          <p:cNvGrpSpPr/>
          <p:nvPr/>
        </p:nvGrpSpPr>
        <p:grpSpPr>
          <a:xfrm>
            <a:off x="-9509" y="3501008"/>
            <a:ext cx="9262029" cy="2376264"/>
            <a:chOff x="-9509" y="3501008"/>
            <a:chExt cx="9262029" cy="2376264"/>
          </a:xfrm>
        </p:grpSpPr>
        <p:pic>
          <p:nvPicPr>
            <p:cNvPr id="2" name="Imagen 1"/>
            <p:cNvPicPr>
              <a:picLocks noChangeAspect="1"/>
            </p:cNvPicPr>
            <p:nvPr/>
          </p:nvPicPr>
          <p:blipFill>
            <a:blip r:embed="rId4" cstate="print"/>
            <a:stretch>
              <a:fillRect/>
            </a:stretch>
          </p:blipFill>
          <p:spPr>
            <a:xfrm>
              <a:off x="-9509" y="3501008"/>
              <a:ext cx="9262029" cy="1119773"/>
            </a:xfrm>
            <a:prstGeom prst="rect">
              <a:avLst/>
            </a:prstGeom>
          </p:spPr>
        </p:pic>
        <p:pic>
          <p:nvPicPr>
            <p:cNvPr id="3" name="Picture 1"/>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8160" t="32150" r="19760" b="58400"/>
            <a:stretch/>
          </p:blipFill>
          <p:spPr bwMode="auto">
            <a:xfrm>
              <a:off x="32028" y="4580422"/>
              <a:ext cx="9108504" cy="12968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grpSp>
        <p:nvGrpSpPr>
          <p:cNvPr id="8" name="Grupo 7"/>
          <p:cNvGrpSpPr/>
          <p:nvPr/>
        </p:nvGrpSpPr>
        <p:grpSpPr>
          <a:xfrm>
            <a:off x="0" y="4365104"/>
            <a:ext cx="9101550" cy="2232248"/>
            <a:chOff x="2607268" y="4293096"/>
            <a:chExt cx="9101550" cy="2232248"/>
          </a:xfrm>
        </p:grpSpPr>
        <p:pic>
          <p:nvPicPr>
            <p:cNvPr id="5" name="Picture 1"/>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9000" t="29000" r="25641" b="57350"/>
            <a:stretch/>
          </p:blipFill>
          <p:spPr bwMode="auto">
            <a:xfrm>
              <a:off x="2607268" y="4293096"/>
              <a:ext cx="9101550" cy="223224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Rectángulo 5"/>
            <p:cNvSpPr/>
            <p:nvPr/>
          </p:nvSpPr>
          <p:spPr bwMode="auto">
            <a:xfrm>
              <a:off x="6034663" y="4436406"/>
              <a:ext cx="1993721" cy="28803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chemeClr val="tx1"/>
                </a:solidFill>
                <a:effectLst/>
                <a:latin typeface="Times"/>
              </a:endParaRPr>
            </a:p>
          </p:txBody>
        </p:sp>
      </p:grpSp>
      <p:cxnSp>
        <p:nvCxnSpPr>
          <p:cNvPr id="10" name="Conector recto de flecha 9"/>
          <p:cNvCxnSpPr/>
          <p:nvPr/>
        </p:nvCxnSpPr>
        <p:spPr>
          <a:xfrm flipH="1">
            <a:off x="1187625" y="724054"/>
            <a:ext cx="976415" cy="3286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H="1">
            <a:off x="2934712" y="980728"/>
            <a:ext cx="26555" cy="19805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2164040" y="539388"/>
            <a:ext cx="1647567" cy="369332"/>
          </a:xfrm>
          <a:prstGeom prst="rect">
            <a:avLst/>
          </a:prstGeom>
          <a:noFill/>
        </p:spPr>
        <p:txBody>
          <a:bodyPr wrap="none" rtlCol="0">
            <a:spAutoFit/>
          </a:bodyPr>
          <a:lstStyle/>
          <a:p>
            <a:r>
              <a:rPr lang="es-ES" dirty="0">
                <a:solidFill>
                  <a:srgbClr val="FF0000"/>
                </a:solidFill>
              </a:rPr>
              <a:t>Non </a:t>
            </a:r>
            <a:r>
              <a:rPr lang="es-ES" dirty="0" err="1">
                <a:solidFill>
                  <a:srgbClr val="FF0000"/>
                </a:solidFill>
              </a:rPr>
              <a:t>acceptable</a:t>
            </a:r>
            <a:endParaRPr lang="es-ES" dirty="0">
              <a:solidFill>
                <a:srgbClr val="FF0000"/>
              </a:solidFill>
            </a:endParaRPr>
          </a:p>
        </p:txBody>
      </p:sp>
    </p:spTree>
    <p:extLst>
      <p:ext uri="{BB962C8B-B14F-4D97-AF65-F5344CB8AC3E}">
        <p14:creationId xmlns:p14="http://schemas.microsoft.com/office/powerpoint/2010/main" xmlns="" val="10090156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stretch>
            <a:fillRect/>
          </a:stretch>
        </p:blipFill>
        <p:spPr>
          <a:xfrm>
            <a:off x="175100" y="0"/>
            <a:ext cx="7473384" cy="3717032"/>
          </a:xfrm>
          <a:prstGeom prst="rect">
            <a:avLst/>
          </a:prstGeom>
        </p:spPr>
      </p:pic>
      <p:grpSp>
        <p:nvGrpSpPr>
          <p:cNvPr id="5" name="Grupo 4"/>
          <p:cNvGrpSpPr/>
          <p:nvPr/>
        </p:nvGrpSpPr>
        <p:grpSpPr>
          <a:xfrm>
            <a:off x="-9509" y="3501008"/>
            <a:ext cx="9262029" cy="2520280"/>
            <a:chOff x="-9509" y="3501008"/>
            <a:chExt cx="9262029" cy="2520280"/>
          </a:xfrm>
        </p:grpSpPr>
        <p:pic>
          <p:nvPicPr>
            <p:cNvPr id="2" name="Imagen 1"/>
            <p:cNvPicPr>
              <a:picLocks noChangeAspect="1"/>
            </p:cNvPicPr>
            <p:nvPr/>
          </p:nvPicPr>
          <p:blipFill>
            <a:blip r:embed="rId4" cstate="print"/>
            <a:stretch>
              <a:fillRect/>
            </a:stretch>
          </p:blipFill>
          <p:spPr>
            <a:xfrm>
              <a:off x="-9509" y="3501008"/>
              <a:ext cx="9262029" cy="1119773"/>
            </a:xfrm>
            <a:prstGeom prst="rect">
              <a:avLst/>
            </a:prstGeom>
          </p:spPr>
        </p:pic>
        <p:pic>
          <p:nvPicPr>
            <p:cNvPr id="3" name="Imagen 2"/>
            <p:cNvPicPr>
              <a:picLocks noChangeAspect="1"/>
            </p:cNvPicPr>
            <p:nvPr/>
          </p:nvPicPr>
          <p:blipFill>
            <a:blip r:embed="rId5" cstate="print"/>
            <a:stretch>
              <a:fillRect/>
            </a:stretch>
          </p:blipFill>
          <p:spPr>
            <a:xfrm>
              <a:off x="174229" y="4620780"/>
              <a:ext cx="8286203" cy="1400508"/>
            </a:xfrm>
            <a:prstGeom prst="rect">
              <a:avLst/>
            </a:prstGeom>
          </p:spPr>
        </p:pic>
      </p:grpSp>
      <p:cxnSp>
        <p:nvCxnSpPr>
          <p:cNvPr id="6" name="Conector recto de flecha 5"/>
          <p:cNvCxnSpPr/>
          <p:nvPr/>
        </p:nvCxnSpPr>
        <p:spPr>
          <a:xfrm flipH="1">
            <a:off x="1691680" y="796062"/>
            <a:ext cx="976415" cy="3286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2483768" y="429719"/>
            <a:ext cx="1224374" cy="369332"/>
          </a:xfrm>
          <a:prstGeom prst="rect">
            <a:avLst/>
          </a:prstGeom>
          <a:noFill/>
        </p:spPr>
        <p:txBody>
          <a:bodyPr wrap="none" rtlCol="0">
            <a:spAutoFit/>
          </a:bodyPr>
          <a:lstStyle/>
          <a:p>
            <a:r>
              <a:rPr lang="es-ES" dirty="0" err="1">
                <a:solidFill>
                  <a:srgbClr val="FF0000"/>
                </a:solidFill>
              </a:rPr>
              <a:t>Acceptable</a:t>
            </a:r>
            <a:endParaRPr lang="es-ES" dirty="0">
              <a:solidFill>
                <a:srgbClr val="FF0000"/>
              </a:solidFill>
            </a:endParaRPr>
          </a:p>
        </p:txBody>
      </p:sp>
      <p:sp>
        <p:nvSpPr>
          <p:cNvPr id="8" name="Rectangle 7"/>
          <p:cNvSpPr>
            <a:spLocks noChangeArrowheads="1"/>
          </p:cNvSpPr>
          <p:nvPr/>
        </p:nvSpPr>
        <p:spPr bwMode="auto">
          <a:xfrm>
            <a:off x="2594248" y="5664787"/>
            <a:ext cx="609600" cy="322943"/>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
        <p:nvSpPr>
          <p:cNvPr id="9" name="Rectangle 7"/>
          <p:cNvSpPr>
            <a:spLocks noChangeArrowheads="1"/>
          </p:cNvSpPr>
          <p:nvPr/>
        </p:nvSpPr>
        <p:spPr bwMode="auto">
          <a:xfrm>
            <a:off x="6516216" y="4658369"/>
            <a:ext cx="609600" cy="322943"/>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cxnSp>
        <p:nvCxnSpPr>
          <p:cNvPr id="10" name="Conector recto de flecha 9"/>
          <p:cNvCxnSpPr/>
          <p:nvPr/>
        </p:nvCxnSpPr>
        <p:spPr>
          <a:xfrm flipH="1" flipV="1">
            <a:off x="2837014" y="3168683"/>
            <a:ext cx="654866" cy="6632"/>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343829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3040" t="37400" r="5481" b="11150"/>
          <a:stretch/>
        </p:blipFill>
        <p:spPr bwMode="auto">
          <a:xfrm>
            <a:off x="107503" y="93026"/>
            <a:ext cx="7174053" cy="362400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nvGrpSpPr>
          <p:cNvPr id="5" name="Grupo 4"/>
          <p:cNvGrpSpPr/>
          <p:nvPr/>
        </p:nvGrpSpPr>
        <p:grpSpPr>
          <a:xfrm>
            <a:off x="-9509" y="3501008"/>
            <a:ext cx="9262029" cy="2304256"/>
            <a:chOff x="-9509" y="3501008"/>
            <a:chExt cx="9262029" cy="2304256"/>
          </a:xfrm>
        </p:grpSpPr>
        <p:pic>
          <p:nvPicPr>
            <p:cNvPr id="2" name="Imagen 1"/>
            <p:cNvPicPr>
              <a:picLocks noChangeAspect="1"/>
            </p:cNvPicPr>
            <p:nvPr/>
          </p:nvPicPr>
          <p:blipFill>
            <a:blip r:embed="rId3" cstate="print"/>
            <a:stretch>
              <a:fillRect/>
            </a:stretch>
          </p:blipFill>
          <p:spPr>
            <a:xfrm>
              <a:off x="-9509" y="3501008"/>
              <a:ext cx="9262029" cy="1119773"/>
            </a:xfrm>
            <a:prstGeom prst="rect">
              <a:avLst/>
            </a:prstGeom>
          </p:spPr>
        </p:pic>
        <p:pic>
          <p:nvPicPr>
            <p:cNvPr id="4" name="Picture 5"/>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2200" t="62600" r="2960" b="23750"/>
            <a:stretch/>
          </p:blipFill>
          <p:spPr bwMode="auto">
            <a:xfrm>
              <a:off x="108419" y="4608224"/>
              <a:ext cx="9035581" cy="119704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cxnSp>
        <p:nvCxnSpPr>
          <p:cNvPr id="6" name="Conector recto de flecha 5"/>
          <p:cNvCxnSpPr/>
          <p:nvPr/>
        </p:nvCxnSpPr>
        <p:spPr>
          <a:xfrm flipH="1">
            <a:off x="1547664" y="1052736"/>
            <a:ext cx="1584176" cy="10801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7"/>
          <p:cNvSpPr>
            <a:spLocks noChangeArrowheads="1"/>
          </p:cNvSpPr>
          <p:nvPr/>
        </p:nvSpPr>
        <p:spPr bwMode="auto">
          <a:xfrm>
            <a:off x="2571667" y="5482321"/>
            <a:ext cx="609600" cy="322943"/>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
        <p:nvSpPr>
          <p:cNvPr id="8" name="Rectangle 7"/>
          <p:cNvSpPr>
            <a:spLocks noChangeArrowheads="1"/>
          </p:cNvSpPr>
          <p:nvPr/>
        </p:nvSpPr>
        <p:spPr bwMode="auto">
          <a:xfrm>
            <a:off x="5248233" y="5482320"/>
            <a:ext cx="609600" cy="322943"/>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
        <p:nvSpPr>
          <p:cNvPr id="9" name="Rectangle 7"/>
          <p:cNvSpPr>
            <a:spLocks noChangeArrowheads="1"/>
          </p:cNvSpPr>
          <p:nvPr/>
        </p:nvSpPr>
        <p:spPr bwMode="auto">
          <a:xfrm>
            <a:off x="6444208" y="4618225"/>
            <a:ext cx="609600" cy="322943"/>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
        <p:nvSpPr>
          <p:cNvPr id="10" name="Rectangle 7"/>
          <p:cNvSpPr>
            <a:spLocks noChangeArrowheads="1"/>
          </p:cNvSpPr>
          <p:nvPr/>
        </p:nvSpPr>
        <p:spPr bwMode="auto">
          <a:xfrm>
            <a:off x="6444208" y="5045272"/>
            <a:ext cx="609600" cy="322943"/>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xmlns="" val="3221111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Imagen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6284"/>
            <a:ext cx="9144000" cy="6769100"/>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sp>
        <p:nvSpPr>
          <p:cNvPr id="3" name="Rectangle 7"/>
          <p:cNvSpPr>
            <a:spLocks noChangeArrowheads="1"/>
          </p:cNvSpPr>
          <p:nvPr/>
        </p:nvSpPr>
        <p:spPr bwMode="auto">
          <a:xfrm>
            <a:off x="8534400" y="2420888"/>
            <a:ext cx="609600" cy="250935"/>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
        <p:nvSpPr>
          <p:cNvPr id="4" name="Rectangle 7"/>
          <p:cNvSpPr>
            <a:spLocks noChangeArrowheads="1"/>
          </p:cNvSpPr>
          <p:nvPr/>
        </p:nvSpPr>
        <p:spPr bwMode="auto">
          <a:xfrm>
            <a:off x="6842720" y="2924944"/>
            <a:ext cx="609600" cy="250935"/>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
        <p:nvSpPr>
          <p:cNvPr id="5" name="Rectangle 7"/>
          <p:cNvSpPr>
            <a:spLocks noChangeArrowheads="1"/>
          </p:cNvSpPr>
          <p:nvPr/>
        </p:nvSpPr>
        <p:spPr bwMode="auto">
          <a:xfrm>
            <a:off x="8534400" y="2671823"/>
            <a:ext cx="609600" cy="253121"/>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cxnSp>
        <p:nvCxnSpPr>
          <p:cNvPr id="6" name="Conector recto de flecha 5"/>
          <p:cNvCxnSpPr/>
          <p:nvPr/>
        </p:nvCxnSpPr>
        <p:spPr>
          <a:xfrm flipH="1">
            <a:off x="827584" y="3014407"/>
            <a:ext cx="7706816" cy="19987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900470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Imagen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sp>
        <p:nvSpPr>
          <p:cNvPr id="3" name="Rectangle 7"/>
          <p:cNvSpPr>
            <a:spLocks noChangeArrowheads="1"/>
          </p:cNvSpPr>
          <p:nvPr/>
        </p:nvSpPr>
        <p:spPr bwMode="auto">
          <a:xfrm>
            <a:off x="6732240" y="3573016"/>
            <a:ext cx="609600" cy="250935"/>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
        <p:nvSpPr>
          <p:cNvPr id="4" name="Rectangle 7"/>
          <p:cNvSpPr>
            <a:spLocks noChangeArrowheads="1"/>
          </p:cNvSpPr>
          <p:nvPr/>
        </p:nvSpPr>
        <p:spPr bwMode="auto">
          <a:xfrm>
            <a:off x="8426896" y="3068960"/>
            <a:ext cx="609600" cy="250935"/>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cxnSp>
        <p:nvCxnSpPr>
          <p:cNvPr id="5" name="Conector recto de flecha 4"/>
          <p:cNvCxnSpPr/>
          <p:nvPr/>
        </p:nvCxnSpPr>
        <p:spPr>
          <a:xfrm flipH="1">
            <a:off x="2051720" y="6237312"/>
            <a:ext cx="864096" cy="0"/>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530933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3" cstate="print"/>
          <a:srcRect t="49843"/>
          <a:stretch/>
        </p:blipFill>
        <p:spPr>
          <a:xfrm>
            <a:off x="16502" y="116632"/>
            <a:ext cx="6643730" cy="3672408"/>
          </a:xfrm>
          <a:prstGeom prst="rect">
            <a:avLst/>
          </a:prstGeom>
        </p:spPr>
      </p:pic>
      <p:grpSp>
        <p:nvGrpSpPr>
          <p:cNvPr id="5" name="Grupo 4"/>
          <p:cNvGrpSpPr/>
          <p:nvPr/>
        </p:nvGrpSpPr>
        <p:grpSpPr>
          <a:xfrm>
            <a:off x="-9509" y="3501008"/>
            <a:ext cx="9262029" cy="2952328"/>
            <a:chOff x="-9509" y="3501008"/>
            <a:chExt cx="9262029" cy="2952328"/>
          </a:xfrm>
        </p:grpSpPr>
        <p:pic>
          <p:nvPicPr>
            <p:cNvPr id="2" name="Imagen 1"/>
            <p:cNvPicPr>
              <a:picLocks noChangeAspect="1"/>
            </p:cNvPicPr>
            <p:nvPr/>
          </p:nvPicPr>
          <p:blipFill>
            <a:blip r:embed="rId4" cstate="print"/>
            <a:stretch>
              <a:fillRect/>
            </a:stretch>
          </p:blipFill>
          <p:spPr>
            <a:xfrm>
              <a:off x="-9509" y="3501008"/>
              <a:ext cx="9262029" cy="1119773"/>
            </a:xfrm>
            <a:prstGeom prst="rect">
              <a:avLst/>
            </a:prstGeom>
          </p:spPr>
        </p:pic>
        <p:pic>
          <p:nvPicPr>
            <p:cNvPr id="3" name="Imagen 2"/>
            <p:cNvPicPr/>
            <p:nvPr/>
          </p:nvPicPr>
          <p:blipFill rotWithShape="1">
            <a:blip r:embed="rId3" cstate="print"/>
            <a:srcRect l="-656" t="8115" r="656" b="78359"/>
            <a:stretch/>
          </p:blipFill>
          <p:spPr>
            <a:xfrm>
              <a:off x="83956" y="4659144"/>
              <a:ext cx="9060044" cy="1794192"/>
            </a:xfrm>
            <a:prstGeom prst="rect">
              <a:avLst/>
            </a:prstGeom>
          </p:spPr>
        </p:pic>
      </p:grpSp>
      <p:sp>
        <p:nvSpPr>
          <p:cNvPr id="6" name="Rectangle 7"/>
          <p:cNvSpPr>
            <a:spLocks noChangeArrowheads="1"/>
          </p:cNvSpPr>
          <p:nvPr/>
        </p:nvSpPr>
        <p:spPr bwMode="auto">
          <a:xfrm>
            <a:off x="2699792" y="5949280"/>
            <a:ext cx="609600" cy="322943"/>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
        <p:nvSpPr>
          <p:cNvPr id="7" name="Rectangle 7"/>
          <p:cNvSpPr>
            <a:spLocks noChangeArrowheads="1"/>
          </p:cNvSpPr>
          <p:nvPr/>
        </p:nvSpPr>
        <p:spPr bwMode="auto">
          <a:xfrm>
            <a:off x="6660232" y="4797152"/>
            <a:ext cx="609600" cy="322943"/>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xmlns="" val="13336591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Imagen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cxnSp>
        <p:nvCxnSpPr>
          <p:cNvPr id="3" name="Conector recto de flecha 2"/>
          <p:cNvCxnSpPr/>
          <p:nvPr/>
        </p:nvCxnSpPr>
        <p:spPr>
          <a:xfrm flipH="1" flipV="1">
            <a:off x="971600" y="2475442"/>
            <a:ext cx="7599312" cy="26457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7"/>
          <p:cNvSpPr>
            <a:spLocks noChangeArrowheads="1"/>
          </p:cNvSpPr>
          <p:nvPr/>
        </p:nvSpPr>
        <p:spPr bwMode="auto">
          <a:xfrm>
            <a:off x="8570912" y="5013176"/>
            <a:ext cx="609600" cy="216024"/>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
        <p:nvSpPr>
          <p:cNvPr id="6" name="Rectangle 7"/>
          <p:cNvSpPr>
            <a:spLocks noChangeArrowheads="1"/>
          </p:cNvSpPr>
          <p:nvPr/>
        </p:nvSpPr>
        <p:spPr bwMode="auto">
          <a:xfrm>
            <a:off x="4473471" y="5013176"/>
            <a:ext cx="609600" cy="216024"/>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
        <p:nvSpPr>
          <p:cNvPr id="8" name="CuadroTexto 7"/>
          <p:cNvSpPr txBox="1"/>
          <p:nvPr/>
        </p:nvSpPr>
        <p:spPr>
          <a:xfrm>
            <a:off x="7494679" y="5301208"/>
            <a:ext cx="1647567" cy="369332"/>
          </a:xfrm>
          <a:prstGeom prst="rect">
            <a:avLst/>
          </a:prstGeom>
          <a:solidFill>
            <a:schemeClr val="bg1"/>
          </a:solidFill>
          <a:ln>
            <a:noFill/>
          </a:ln>
        </p:spPr>
        <p:txBody>
          <a:bodyPr wrap="none" rtlCol="0">
            <a:spAutoFit/>
          </a:bodyPr>
          <a:lstStyle/>
          <a:p>
            <a:r>
              <a:rPr lang="es-ES" dirty="0">
                <a:solidFill>
                  <a:srgbClr val="FF0000"/>
                </a:solidFill>
              </a:rPr>
              <a:t>Non </a:t>
            </a:r>
            <a:r>
              <a:rPr lang="es-ES" dirty="0" err="1">
                <a:solidFill>
                  <a:srgbClr val="FF0000"/>
                </a:solidFill>
              </a:rPr>
              <a:t>acceptable</a:t>
            </a:r>
            <a:endParaRPr lang="es-ES" dirty="0">
              <a:solidFill>
                <a:srgbClr val="FF0000"/>
              </a:solidFill>
            </a:endParaRPr>
          </a:p>
        </p:txBody>
      </p:sp>
    </p:spTree>
    <p:extLst>
      <p:ext uri="{BB962C8B-B14F-4D97-AF65-F5344CB8AC3E}">
        <p14:creationId xmlns:p14="http://schemas.microsoft.com/office/powerpoint/2010/main" xmlns="" val="1254233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grpId="0" nodeType="after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8380" t="63001" r="21143" b="5502"/>
          <a:stretch/>
        </p:blipFill>
        <p:spPr bwMode="auto">
          <a:xfrm>
            <a:off x="-1" y="25610"/>
            <a:ext cx="7251619" cy="3619414"/>
          </a:xfrm>
          <a:prstGeom prst="rect">
            <a:avLst/>
          </a:prstGeom>
          <a:noFill/>
          <a:ln>
            <a:noFill/>
          </a:ln>
          <a:effectLst/>
          <a:extLst>
            <a:ext uri="{909E8E84-426E-40DD-AFC4-6F175D3DCCD1}">
              <a14:hiddenFill xmlns:a14="http://schemas.microsoft.com/office/drawing/2010/main" xmlns="">
                <a:blipFill dpi="0" rotWithShape="0">
                  <a:blip/>
                  <a:srcRect l="28142" t="24857" r="18939" b="4759"/>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nvGrpSpPr>
          <p:cNvPr id="5" name="Grupo 4"/>
          <p:cNvGrpSpPr/>
          <p:nvPr/>
        </p:nvGrpSpPr>
        <p:grpSpPr>
          <a:xfrm>
            <a:off x="-36512" y="3501008"/>
            <a:ext cx="9289032" cy="2304256"/>
            <a:chOff x="-36512" y="3501008"/>
            <a:chExt cx="9289032" cy="2304256"/>
          </a:xfrm>
        </p:grpSpPr>
        <p:pic>
          <p:nvPicPr>
            <p:cNvPr id="2" name="Imagen 1"/>
            <p:cNvPicPr>
              <a:picLocks noChangeAspect="1"/>
            </p:cNvPicPr>
            <p:nvPr/>
          </p:nvPicPr>
          <p:blipFill>
            <a:blip r:embed="rId4" cstate="print"/>
            <a:stretch>
              <a:fillRect/>
            </a:stretch>
          </p:blipFill>
          <p:spPr>
            <a:xfrm>
              <a:off x="-9509" y="3501008"/>
              <a:ext cx="9262029" cy="1119773"/>
            </a:xfrm>
            <a:prstGeom prst="rect">
              <a:avLst/>
            </a:prstGeom>
          </p:spPr>
        </p:pic>
        <p:pic>
          <p:nvPicPr>
            <p:cNvPr id="3"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8143" t="35719" r="19856" b="55157"/>
            <a:stretch/>
          </p:blipFill>
          <p:spPr bwMode="auto">
            <a:xfrm>
              <a:off x="-36512" y="4509120"/>
              <a:ext cx="9235901" cy="1296144"/>
            </a:xfrm>
            <a:prstGeom prst="rect">
              <a:avLst/>
            </a:prstGeom>
            <a:noFill/>
            <a:ln>
              <a:noFill/>
            </a:ln>
            <a:effectLst/>
            <a:extLst>
              <a:ext uri="{909E8E84-426E-40DD-AFC4-6F175D3DCCD1}">
                <a14:hiddenFill xmlns:a14="http://schemas.microsoft.com/office/drawing/2010/main" xmlns="">
                  <a:blipFill dpi="0" rotWithShape="0">
                    <a:blip/>
                    <a:srcRect l="28142" t="24857" r="18939" b="4759"/>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cxnSp>
        <p:nvCxnSpPr>
          <p:cNvPr id="6" name="Conector recto de flecha 5"/>
          <p:cNvCxnSpPr/>
          <p:nvPr/>
        </p:nvCxnSpPr>
        <p:spPr>
          <a:xfrm flipH="1">
            <a:off x="1403648" y="1268760"/>
            <a:ext cx="432048" cy="144016"/>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Rectangle 7"/>
          <p:cNvSpPr>
            <a:spLocks noChangeArrowheads="1"/>
          </p:cNvSpPr>
          <p:nvPr/>
        </p:nvSpPr>
        <p:spPr bwMode="auto">
          <a:xfrm>
            <a:off x="2627784" y="5467421"/>
            <a:ext cx="609600" cy="322943"/>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
        <p:nvSpPr>
          <p:cNvPr id="10" name="Rectangle 7"/>
          <p:cNvSpPr>
            <a:spLocks noChangeArrowheads="1"/>
          </p:cNvSpPr>
          <p:nvPr/>
        </p:nvSpPr>
        <p:spPr bwMode="auto">
          <a:xfrm>
            <a:off x="7812360" y="5051551"/>
            <a:ext cx="609600" cy="322943"/>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
        <p:nvSpPr>
          <p:cNvPr id="11" name="Rectangle 7"/>
          <p:cNvSpPr>
            <a:spLocks noChangeArrowheads="1"/>
          </p:cNvSpPr>
          <p:nvPr/>
        </p:nvSpPr>
        <p:spPr bwMode="auto">
          <a:xfrm>
            <a:off x="3949602" y="4620781"/>
            <a:ext cx="609600" cy="322943"/>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
        <p:nvSpPr>
          <p:cNvPr id="12" name="Rectangle 7"/>
          <p:cNvSpPr>
            <a:spLocks noChangeArrowheads="1"/>
          </p:cNvSpPr>
          <p:nvPr/>
        </p:nvSpPr>
        <p:spPr bwMode="auto">
          <a:xfrm>
            <a:off x="5240574" y="5467421"/>
            <a:ext cx="609600" cy="322943"/>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
        <p:nvSpPr>
          <p:cNvPr id="13" name="Rectangle 7"/>
          <p:cNvSpPr>
            <a:spLocks noChangeArrowheads="1"/>
          </p:cNvSpPr>
          <p:nvPr/>
        </p:nvSpPr>
        <p:spPr bwMode="auto">
          <a:xfrm>
            <a:off x="2620523" y="5051550"/>
            <a:ext cx="609600" cy="322943"/>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cxnSp>
        <p:nvCxnSpPr>
          <p:cNvPr id="14" name="Conector recto de flecha 13"/>
          <p:cNvCxnSpPr/>
          <p:nvPr/>
        </p:nvCxnSpPr>
        <p:spPr>
          <a:xfrm flipH="1">
            <a:off x="3259650" y="5213021"/>
            <a:ext cx="1980924" cy="16179"/>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7"/>
          <p:cNvSpPr>
            <a:spLocks noChangeArrowheads="1"/>
          </p:cNvSpPr>
          <p:nvPr/>
        </p:nvSpPr>
        <p:spPr bwMode="auto">
          <a:xfrm>
            <a:off x="5233515" y="5051549"/>
            <a:ext cx="609600" cy="322943"/>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xmlns="" val="666184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28919" y="1212776"/>
            <a:ext cx="2973388" cy="3008312"/>
          </a:xfrm>
          <a:prstGeom prst="rect">
            <a:avLst/>
          </a:prstGeom>
          <a:noFill/>
          <a:ln>
            <a:noFill/>
          </a:ln>
          <a:extLst/>
        </p:spPr>
      </p:pic>
      <p:sp>
        <p:nvSpPr>
          <p:cNvPr id="13315" name="Rectangle 3"/>
          <p:cNvSpPr>
            <a:spLocks noChangeArrowheads="1"/>
          </p:cNvSpPr>
          <p:nvPr/>
        </p:nvSpPr>
        <p:spPr bwMode="auto">
          <a:xfrm>
            <a:off x="827584" y="4581128"/>
            <a:ext cx="7920038" cy="83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GB" sz="2400" dirty="0"/>
              <a:t>Total volume of exhaled air in a forced expiratory manoeuvre after a maximal inspiration.</a:t>
            </a:r>
            <a:endParaRPr lang="pt-PT" sz="2400" dirty="0"/>
          </a:p>
        </p:txBody>
      </p:sp>
      <p:sp>
        <p:nvSpPr>
          <p:cNvPr id="13316" name="Rectangle 4"/>
          <p:cNvSpPr>
            <a:spLocks noChangeArrowheads="1"/>
          </p:cNvSpPr>
          <p:nvPr/>
        </p:nvSpPr>
        <p:spPr bwMode="auto">
          <a:xfrm>
            <a:off x="3908923" y="3779629"/>
            <a:ext cx="1570943" cy="923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es-ES" sz="5400" b="1" dirty="0"/>
              <a:t>FVC</a:t>
            </a:r>
          </a:p>
        </p:txBody>
      </p:sp>
      <p:grpSp>
        <p:nvGrpSpPr>
          <p:cNvPr id="2" name="Group 5"/>
          <p:cNvGrpSpPr>
            <a:grpSpLocks/>
          </p:cNvGrpSpPr>
          <p:nvPr/>
        </p:nvGrpSpPr>
        <p:grpSpPr bwMode="auto">
          <a:xfrm>
            <a:off x="5292080" y="1174284"/>
            <a:ext cx="3024188" cy="3024187"/>
            <a:chOff x="3288" y="255"/>
            <a:chExt cx="1905" cy="1905"/>
          </a:xfrm>
        </p:grpSpPr>
        <p:pic>
          <p:nvPicPr>
            <p:cNvPr id="13319"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88" y="709"/>
              <a:ext cx="1905" cy="10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0" name="Rectangle 7"/>
            <p:cNvSpPr>
              <a:spLocks noChangeArrowheads="1"/>
            </p:cNvSpPr>
            <p:nvPr/>
          </p:nvSpPr>
          <p:spPr bwMode="auto">
            <a:xfrm>
              <a:off x="3288" y="255"/>
              <a:ext cx="1905" cy="545"/>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ES" sz="4400">
                <a:solidFill>
                  <a:schemeClr val="accent2"/>
                </a:solidFill>
              </a:endParaRPr>
            </a:p>
          </p:txBody>
        </p:sp>
        <p:sp>
          <p:nvSpPr>
            <p:cNvPr id="13321" name="Rectangle 8"/>
            <p:cNvSpPr>
              <a:spLocks noChangeArrowheads="1"/>
            </p:cNvSpPr>
            <p:nvPr/>
          </p:nvSpPr>
          <p:spPr bwMode="auto">
            <a:xfrm>
              <a:off x="3288" y="1570"/>
              <a:ext cx="1905" cy="59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ES" sz="4400">
                <a:solidFill>
                  <a:schemeClr val="accent2"/>
                </a:solidFill>
              </a:endParaRPr>
            </a:p>
          </p:txBody>
        </p:sp>
      </p:grpSp>
      <p:sp>
        <p:nvSpPr>
          <p:cNvPr id="264201" name="Rectangle 9"/>
          <p:cNvSpPr>
            <a:spLocks noChangeArrowheads="1"/>
          </p:cNvSpPr>
          <p:nvPr/>
        </p:nvSpPr>
        <p:spPr bwMode="auto">
          <a:xfrm>
            <a:off x="1619672" y="5108349"/>
            <a:ext cx="6984008" cy="1200971"/>
          </a:xfrm>
          <a:prstGeom prst="rect">
            <a:avLst/>
          </a:prstGeom>
          <a:noFill/>
          <a:ln>
            <a:noFill/>
          </a:ln>
          <a:extLst/>
        </p:spPr>
        <p:txBody>
          <a:bodyPr wrap="square"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s-ES" sz="2400" dirty="0">
              <a:solidFill>
                <a:srgbClr val="000066"/>
              </a:solidFill>
            </a:endParaRPr>
          </a:p>
          <a:p>
            <a:pPr>
              <a:spcBef>
                <a:spcPct val="0"/>
              </a:spcBef>
              <a:buFontTx/>
              <a:buNone/>
            </a:pPr>
            <a:r>
              <a:rPr lang="en-US" altLang="es-ES" sz="2400" dirty="0"/>
              <a:t>The less total volume /capacity the less FVC</a:t>
            </a:r>
          </a:p>
          <a:p>
            <a:pPr>
              <a:spcBef>
                <a:spcPct val="0"/>
              </a:spcBef>
              <a:buFontTx/>
              <a:buNone/>
            </a:pPr>
            <a:endParaRPr lang="en-US" altLang="es-ES" sz="2400" dirty="0">
              <a:solidFill>
                <a:srgbClr val="000066"/>
              </a:solidFill>
            </a:endParaRPr>
          </a:p>
        </p:txBody>
      </p:sp>
    </p:spTree>
    <p:extLst>
      <p:ext uri="{BB962C8B-B14F-4D97-AF65-F5344CB8AC3E}">
        <p14:creationId xmlns:p14="http://schemas.microsoft.com/office/powerpoint/2010/main" xmlns="" val="32688681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4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26420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Imagen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cxnSp>
        <p:nvCxnSpPr>
          <p:cNvPr id="3" name="Conector recto de flecha 2"/>
          <p:cNvCxnSpPr/>
          <p:nvPr/>
        </p:nvCxnSpPr>
        <p:spPr>
          <a:xfrm flipH="1">
            <a:off x="899592" y="1988840"/>
            <a:ext cx="288032" cy="936104"/>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611560" y="3429000"/>
            <a:ext cx="1647567" cy="369332"/>
          </a:xfrm>
          <a:prstGeom prst="rect">
            <a:avLst/>
          </a:prstGeom>
          <a:solidFill>
            <a:schemeClr val="bg1"/>
          </a:solidFill>
          <a:ln>
            <a:noFill/>
          </a:ln>
        </p:spPr>
        <p:txBody>
          <a:bodyPr wrap="none" rtlCol="0">
            <a:spAutoFit/>
          </a:bodyPr>
          <a:lstStyle/>
          <a:p>
            <a:r>
              <a:rPr lang="es-ES" dirty="0">
                <a:solidFill>
                  <a:srgbClr val="FF0000"/>
                </a:solidFill>
              </a:rPr>
              <a:t>Non </a:t>
            </a:r>
            <a:r>
              <a:rPr lang="es-ES" dirty="0" err="1">
                <a:solidFill>
                  <a:srgbClr val="FF0000"/>
                </a:solidFill>
              </a:rPr>
              <a:t>acceptable</a:t>
            </a:r>
            <a:endParaRPr lang="es-ES" dirty="0">
              <a:solidFill>
                <a:srgbClr val="FF0000"/>
              </a:solidFill>
            </a:endParaRPr>
          </a:p>
        </p:txBody>
      </p:sp>
    </p:spTree>
    <p:extLst>
      <p:ext uri="{BB962C8B-B14F-4D97-AF65-F5344CB8AC3E}">
        <p14:creationId xmlns:p14="http://schemas.microsoft.com/office/powerpoint/2010/main" xmlns="" val="17557854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ítulo 1"/>
          <p:cNvSpPr>
            <a:spLocks noGrp="1"/>
          </p:cNvSpPr>
          <p:nvPr>
            <p:ph type="title"/>
          </p:nvPr>
        </p:nvSpPr>
        <p:spPr/>
        <p:txBody>
          <a:bodyPr/>
          <a:lstStyle/>
          <a:p>
            <a:pPr eaLnBrk="1" hangingPunct="1"/>
            <a:endParaRPr lang="es-ES" altLang="es-ES"/>
          </a:p>
        </p:txBody>
      </p:sp>
      <p:sp>
        <p:nvSpPr>
          <p:cNvPr id="69635" name="Marcador de texto 2"/>
          <p:cNvSpPr>
            <a:spLocks noGrp="1"/>
          </p:cNvSpPr>
          <p:nvPr>
            <p:ph type="body" idx="1"/>
          </p:nvPr>
        </p:nvSpPr>
        <p:spPr/>
        <p:txBody>
          <a:bodyPr/>
          <a:lstStyle/>
          <a:p>
            <a:pPr eaLnBrk="1" hangingPunct="1"/>
            <a:endParaRPr lang="es-ES" altLang="es-ES"/>
          </a:p>
        </p:txBody>
      </p:sp>
      <p:pic>
        <p:nvPicPr>
          <p:cNvPr id="69636" name="Imagen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788150"/>
          </a:xfrm>
          <a:prstGeom prst="rect">
            <a:avLst/>
          </a:prstGeom>
          <a:noFill/>
          <a:ln w="127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cxnSp>
        <p:nvCxnSpPr>
          <p:cNvPr id="5" name="Conector recto de flecha 4"/>
          <p:cNvCxnSpPr/>
          <p:nvPr/>
        </p:nvCxnSpPr>
        <p:spPr>
          <a:xfrm flipH="1">
            <a:off x="683568" y="846138"/>
            <a:ext cx="72008" cy="549358"/>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246385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magen 1"/>
          <p:cNvPicPr>
            <a:picLocks noChangeAspect="1"/>
          </p:cNvPicPr>
          <p:nvPr/>
        </p:nvPicPr>
        <p:blipFill>
          <a:blip r:embed="rId3" cstate="print">
            <a:extLst>
              <a:ext uri="{28A0092B-C50C-407E-A947-70E740481C1C}">
                <a14:useLocalDpi xmlns:a14="http://schemas.microsoft.com/office/drawing/2010/main" xmlns="" val="0"/>
              </a:ext>
            </a:extLst>
          </a:blip>
          <a:srcRect t="7314" r="6802" b="36555"/>
          <a:stretch>
            <a:fillRect/>
          </a:stretch>
        </p:blipFill>
        <p:spPr bwMode="auto">
          <a:xfrm>
            <a:off x="0" y="1052513"/>
            <a:ext cx="9144000" cy="309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ángulo 2"/>
          <p:cNvSpPr>
            <a:spLocks noChangeArrowheads="1"/>
          </p:cNvSpPr>
          <p:nvPr/>
        </p:nvSpPr>
        <p:spPr bwMode="auto">
          <a:xfrm>
            <a:off x="107950" y="395288"/>
            <a:ext cx="8640763"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s-ES" altLang="es-ES" sz="3200" b="0" i="0" u="none" strike="noStrike" kern="0" cap="none" spc="0" normalizeH="0" baseline="0" noProof="0">
                <a:ln>
                  <a:noFill/>
                </a:ln>
                <a:solidFill>
                  <a:schemeClr val="accent2"/>
                </a:solidFill>
                <a:effectLst/>
                <a:uLnTx/>
                <a:uFillTx/>
                <a:latin typeface="Arial" panose="020B0604020202020204" pitchFamily="34" charset="0"/>
              </a:rPr>
              <a:t>http://www.theipcrg.org/</a:t>
            </a:r>
          </a:p>
        </p:txBody>
      </p:sp>
      <p:sp>
        <p:nvSpPr>
          <p:cNvPr id="71684" name="Rectángulo 1"/>
          <p:cNvSpPr>
            <a:spLocks noChangeArrowheads="1"/>
          </p:cNvSpPr>
          <p:nvPr/>
        </p:nvSpPr>
        <p:spPr bwMode="auto">
          <a:xfrm>
            <a:off x="7308850" y="0"/>
            <a:ext cx="1835150" cy="1052513"/>
          </a:xfrm>
          <a:prstGeom prst="rect">
            <a:avLst/>
          </a:prstGeom>
          <a:solidFill>
            <a:schemeClr val="bg1"/>
          </a:solidFill>
          <a:ln w="12700" algn="ctr">
            <a:solidFill>
              <a:schemeClr val="bg1"/>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s-ES" altLang="es-ES" sz="4400" b="0" i="0" u="none" strike="noStrike" kern="0" cap="none" spc="0" normalizeH="0" baseline="0" noProof="0">
              <a:ln>
                <a:noFill/>
              </a:ln>
              <a:solidFill>
                <a:schemeClr val="accent2"/>
              </a:solidFill>
              <a:effectLst/>
              <a:uLnTx/>
              <a:uFillTx/>
              <a:latin typeface="Arial" panose="020B0604020202020204" pitchFamily="34" charset="0"/>
            </a:endParaRPr>
          </a:p>
        </p:txBody>
      </p:sp>
      <p:pic>
        <p:nvPicPr>
          <p:cNvPr id="71685" name="Imagen 1"/>
          <p:cNvPicPr>
            <a:picLocks noChangeAspect="1"/>
          </p:cNvPicPr>
          <p:nvPr/>
        </p:nvPicPr>
        <p:blipFill>
          <a:blip r:embed="rId4" cstate="print">
            <a:extLst>
              <a:ext uri="{28A0092B-C50C-407E-A947-70E740481C1C}">
                <a14:useLocalDpi xmlns:a14="http://schemas.microsoft.com/office/drawing/2010/main" xmlns="" val="0"/>
              </a:ext>
            </a:extLst>
          </a:blip>
          <a:srcRect l="745" t="49016" r="52213" b="9641"/>
          <a:stretch>
            <a:fillRect/>
          </a:stretch>
        </p:blipFill>
        <p:spPr bwMode="auto">
          <a:xfrm>
            <a:off x="539750" y="4005263"/>
            <a:ext cx="5400675" cy="266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5" name="Imagen 4"/>
          <p:cNvPicPr>
            <a:picLocks noChangeAspect="1"/>
          </p:cNvPicPr>
          <p:nvPr/>
        </p:nvPicPr>
        <p:blipFill>
          <a:blip r:embed="rId5" cstate="print">
            <a:extLst>
              <a:ext uri="{28A0092B-C50C-407E-A947-70E740481C1C}">
                <a14:useLocalDpi xmlns:a14="http://schemas.microsoft.com/office/drawing/2010/main" xmlns="" val="0"/>
              </a:ext>
            </a:extLst>
          </a:blip>
          <a:srcRect l="30629" t="7672" r="32845" b="7672"/>
          <a:stretch>
            <a:fillRect/>
          </a:stretch>
        </p:blipFill>
        <p:spPr bwMode="auto">
          <a:xfrm>
            <a:off x="4787900" y="1123950"/>
            <a:ext cx="4281488" cy="557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402463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rto Flyer Design.jpg"/>
          <p:cNvPicPr>
            <a:picLocks noChangeAspect="1"/>
          </p:cNvPicPr>
          <p:nvPr/>
        </p:nvPicPr>
        <p:blipFill>
          <a:blip r:embed="rId2" cstate="print"/>
          <a:stretch>
            <a:fillRect/>
          </a:stretch>
        </p:blipFill>
        <p:spPr>
          <a:xfrm>
            <a:off x="3390900" y="-1"/>
            <a:ext cx="4845050" cy="6858001"/>
          </a:xfrm>
          <a:prstGeom prst="rect">
            <a:avLst/>
          </a:prstGeom>
        </p:spPr>
      </p:pic>
      <p:sp>
        <p:nvSpPr>
          <p:cNvPr id="4" name="TextBox 3"/>
          <p:cNvSpPr txBox="1"/>
          <p:nvPr/>
        </p:nvSpPr>
        <p:spPr>
          <a:xfrm>
            <a:off x="550333" y="1636889"/>
            <a:ext cx="2840567" cy="5078314"/>
          </a:xfrm>
          <a:prstGeom prst="rect">
            <a:avLst/>
          </a:prstGeom>
          <a:noFill/>
        </p:spPr>
        <p:txBody>
          <a:bodyPr wrap="square" rtlCol="0">
            <a:spAutoFit/>
          </a:bodyPr>
          <a:lstStyle/>
          <a:p>
            <a:pPr defTabSz="457200"/>
            <a:r>
              <a:rPr lang="en-US" b="1" dirty="0">
                <a:solidFill>
                  <a:srgbClr val="074B88"/>
                </a:solidFill>
              </a:rPr>
              <a:t>Respiratory Health: Adding Value </a:t>
            </a:r>
          </a:p>
          <a:p>
            <a:pPr defTabSz="457200"/>
            <a:r>
              <a:rPr lang="en-US" dirty="0">
                <a:solidFill>
                  <a:srgbClr val="074B88"/>
                </a:solidFill>
              </a:rPr>
              <a:t>in a Resource Constrained World</a:t>
            </a:r>
          </a:p>
          <a:p>
            <a:pPr defTabSz="457200"/>
            <a:endParaRPr lang="en-US" dirty="0">
              <a:solidFill>
                <a:srgbClr val="074B88"/>
              </a:solidFill>
            </a:endParaRPr>
          </a:p>
          <a:p>
            <a:pPr defTabSz="457200"/>
            <a:r>
              <a:rPr lang="en-US" dirty="0">
                <a:solidFill>
                  <a:srgbClr val="074B88"/>
                </a:solidFill>
              </a:rPr>
              <a:t/>
            </a:r>
            <a:br>
              <a:rPr lang="en-US" dirty="0">
                <a:solidFill>
                  <a:srgbClr val="074B88"/>
                </a:solidFill>
              </a:rPr>
            </a:br>
            <a:r>
              <a:rPr lang="en-US" dirty="0">
                <a:solidFill>
                  <a:srgbClr val="074B88"/>
                </a:solidFill>
              </a:rPr>
              <a:t/>
            </a:r>
            <a:br>
              <a:rPr lang="en-US" dirty="0">
                <a:solidFill>
                  <a:srgbClr val="074B88"/>
                </a:solidFill>
              </a:rPr>
            </a:br>
            <a:r>
              <a:rPr lang="en-US" dirty="0">
                <a:solidFill>
                  <a:srgbClr val="074B88"/>
                </a:solidFill>
              </a:rPr>
              <a:t/>
            </a:r>
            <a:br>
              <a:rPr lang="en-US" dirty="0">
                <a:solidFill>
                  <a:srgbClr val="074B88"/>
                </a:solidFill>
              </a:rPr>
            </a:br>
            <a:r>
              <a:rPr lang="en-US" dirty="0">
                <a:solidFill>
                  <a:srgbClr val="074B88"/>
                </a:solidFill>
              </a:rPr>
              <a:t/>
            </a:r>
            <a:br>
              <a:rPr lang="en-US" dirty="0">
                <a:solidFill>
                  <a:srgbClr val="074B88"/>
                </a:solidFill>
              </a:rPr>
            </a:br>
            <a:r>
              <a:rPr lang="en-US" dirty="0">
                <a:solidFill>
                  <a:srgbClr val="074B88"/>
                </a:solidFill>
              </a:rPr>
              <a:t/>
            </a:r>
            <a:br>
              <a:rPr lang="en-US" dirty="0">
                <a:solidFill>
                  <a:srgbClr val="074B88"/>
                </a:solidFill>
              </a:rPr>
            </a:br>
            <a:r>
              <a:rPr lang="en-US" dirty="0">
                <a:solidFill>
                  <a:srgbClr val="074B88"/>
                </a:solidFill>
              </a:rPr>
              <a:t/>
            </a:r>
            <a:br>
              <a:rPr lang="en-US" dirty="0">
                <a:solidFill>
                  <a:srgbClr val="074B88"/>
                </a:solidFill>
              </a:rPr>
            </a:br>
            <a:r>
              <a:rPr lang="en-US" dirty="0">
                <a:solidFill>
                  <a:srgbClr val="074B88"/>
                </a:solidFill>
              </a:rPr>
              <a:t/>
            </a:r>
            <a:br>
              <a:rPr lang="en-US" dirty="0">
                <a:solidFill>
                  <a:srgbClr val="074B88"/>
                </a:solidFill>
              </a:rPr>
            </a:br>
            <a:r>
              <a:rPr lang="en-US" dirty="0">
                <a:solidFill>
                  <a:srgbClr val="074B88"/>
                </a:solidFill>
              </a:rPr>
              <a:t>In collaboration with:</a:t>
            </a:r>
            <a:br>
              <a:rPr lang="en-US" dirty="0">
                <a:solidFill>
                  <a:srgbClr val="074B88"/>
                </a:solidFill>
              </a:rPr>
            </a:br>
            <a:endParaRPr lang="en-US" dirty="0">
              <a:solidFill>
                <a:srgbClr val="074B88"/>
              </a:solidFill>
            </a:endParaRPr>
          </a:p>
          <a:p>
            <a:pPr defTabSz="457200">
              <a:buFont typeface="Arial"/>
              <a:buChar char="•"/>
            </a:pPr>
            <a:r>
              <a:rPr lang="en-US" dirty="0">
                <a:solidFill>
                  <a:srgbClr val="074B88"/>
                </a:solidFill>
              </a:rPr>
              <a:t>GRESP Portugal</a:t>
            </a:r>
          </a:p>
          <a:p>
            <a:pPr defTabSz="457200">
              <a:buFont typeface="Arial"/>
              <a:buChar char="•"/>
            </a:pPr>
            <a:r>
              <a:rPr lang="en-US" dirty="0">
                <a:solidFill>
                  <a:srgbClr val="074B88"/>
                </a:solidFill>
              </a:rPr>
              <a:t>GRESP Brazil </a:t>
            </a:r>
          </a:p>
          <a:p>
            <a:pPr defTabSz="457200">
              <a:buFont typeface="Arial"/>
              <a:buChar char="•"/>
            </a:pPr>
            <a:r>
              <a:rPr lang="en-US" dirty="0">
                <a:solidFill>
                  <a:srgbClr val="074B88"/>
                </a:solidFill>
              </a:rPr>
              <a:t>GRAP Spain</a:t>
            </a:r>
          </a:p>
          <a:p>
            <a:pPr defTabSz="457200">
              <a:buFont typeface="Arial"/>
              <a:buChar char="•"/>
            </a:pPr>
            <a:r>
              <a:rPr lang="en-US" dirty="0">
                <a:solidFill>
                  <a:srgbClr val="074B88"/>
                </a:solidFill>
              </a:rPr>
              <a:t>GRAP Chile</a:t>
            </a:r>
          </a:p>
        </p:txBody>
      </p:sp>
    </p:spTree>
    <p:extLst>
      <p:ext uri="{BB962C8B-B14F-4D97-AF65-F5344CB8AC3E}">
        <p14:creationId xmlns:p14="http://schemas.microsoft.com/office/powerpoint/2010/main" xmlns="" val="36214536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Administrador\Mis documentos\Mis imágenes\plan de asma 11-07\DSC00429.JPG"/>
          <p:cNvPicPr>
            <a:picLocks noChangeAspect="1" noChangeArrowheads="1"/>
          </p:cNvPicPr>
          <p:nvPr/>
        </p:nvPicPr>
        <p:blipFill>
          <a:blip r:embed="rId2" cstate="print"/>
          <a:srcRect r="29365" b="3858"/>
          <a:stretch>
            <a:fillRect/>
          </a:stretch>
        </p:blipFill>
        <p:spPr bwMode="auto">
          <a:xfrm>
            <a:off x="4598910" y="1351530"/>
            <a:ext cx="4176464" cy="4263473"/>
          </a:xfrm>
          <a:prstGeom prst="rect">
            <a:avLst/>
          </a:prstGeom>
          <a:noFill/>
        </p:spPr>
      </p:pic>
      <p:sp>
        <p:nvSpPr>
          <p:cNvPr id="3" name="Título 1"/>
          <p:cNvSpPr>
            <a:spLocks noGrp="1"/>
          </p:cNvSpPr>
          <p:nvPr>
            <p:ph type="title"/>
          </p:nvPr>
        </p:nvSpPr>
        <p:spPr>
          <a:xfrm>
            <a:off x="395536" y="2911766"/>
            <a:ext cx="3960440" cy="1143000"/>
          </a:xfrm>
        </p:spPr>
        <p:txBody>
          <a:bodyPr>
            <a:noAutofit/>
          </a:bodyPr>
          <a:lstStyle/>
          <a:p>
            <a:pPr algn="ctr"/>
            <a:r>
              <a:rPr lang="en-GB" b="1" noProof="0" dirty="0"/>
              <a:t>Now you are ready for that...</a:t>
            </a:r>
            <a:br>
              <a:rPr lang="en-GB" b="1" noProof="0" dirty="0"/>
            </a:br>
            <a:r>
              <a:rPr lang="en-GB" b="1" dirty="0"/>
              <a:t/>
            </a:r>
            <a:br>
              <a:rPr lang="en-GB" b="1" dirty="0"/>
            </a:br>
            <a:r>
              <a:rPr lang="en-GB" b="1" noProof="0" dirty="0"/>
              <a:t>Go home and try!</a:t>
            </a:r>
          </a:p>
        </p:txBody>
      </p:sp>
      <p:sp>
        <p:nvSpPr>
          <p:cNvPr id="4" name="Marcador de Posição de Conteúdo 2"/>
          <p:cNvSpPr>
            <a:spLocks noGrp="1"/>
          </p:cNvSpPr>
          <p:nvPr>
            <p:ph idx="1"/>
          </p:nvPr>
        </p:nvSpPr>
        <p:spPr>
          <a:xfrm>
            <a:off x="839958" y="5769565"/>
            <a:ext cx="7272808" cy="1296144"/>
          </a:xfrm>
        </p:spPr>
        <p:txBody>
          <a:bodyPr>
            <a:normAutofit/>
          </a:bodyPr>
          <a:lstStyle/>
          <a:p>
            <a:pPr algn="ctr">
              <a:buNone/>
            </a:pPr>
            <a:r>
              <a:rPr lang="en-GB" sz="4400" noProof="0" dirty="0">
                <a:solidFill>
                  <a:srgbClr val="FF0000"/>
                </a:solidFill>
                <a:latin typeface="Brush Script MT" pitchFamily="66" charset="0"/>
              </a:rPr>
              <a:t>Thank you for your attention!</a:t>
            </a:r>
          </a:p>
        </p:txBody>
      </p:sp>
    </p:spTree>
    <p:extLst>
      <p:ext uri="{BB962C8B-B14F-4D97-AF65-F5344CB8AC3E}">
        <p14:creationId xmlns:p14="http://schemas.microsoft.com/office/powerpoint/2010/main" xmlns="" val="121803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stretch>
            <a:fillRect/>
          </a:stretch>
        </p:blipFill>
        <p:spPr>
          <a:xfrm>
            <a:off x="251519" y="33957"/>
            <a:ext cx="7448497" cy="3683075"/>
          </a:xfrm>
          <a:prstGeom prst="rect">
            <a:avLst/>
          </a:prstGeom>
        </p:spPr>
      </p:pic>
      <p:grpSp>
        <p:nvGrpSpPr>
          <p:cNvPr id="5" name="Grupo 4"/>
          <p:cNvGrpSpPr/>
          <p:nvPr/>
        </p:nvGrpSpPr>
        <p:grpSpPr>
          <a:xfrm>
            <a:off x="-9509" y="3501008"/>
            <a:ext cx="9262029" cy="2664296"/>
            <a:chOff x="-9509" y="3501008"/>
            <a:chExt cx="9262029" cy="2664296"/>
          </a:xfrm>
        </p:grpSpPr>
        <p:pic>
          <p:nvPicPr>
            <p:cNvPr id="2" name="Imagen 1"/>
            <p:cNvPicPr>
              <a:picLocks noChangeAspect="1"/>
            </p:cNvPicPr>
            <p:nvPr/>
          </p:nvPicPr>
          <p:blipFill>
            <a:blip r:embed="rId4" cstate="print"/>
            <a:stretch>
              <a:fillRect/>
            </a:stretch>
          </p:blipFill>
          <p:spPr>
            <a:xfrm>
              <a:off x="-9509" y="3501008"/>
              <a:ext cx="9262029" cy="1119773"/>
            </a:xfrm>
            <a:prstGeom prst="rect">
              <a:avLst/>
            </a:prstGeom>
          </p:spPr>
        </p:pic>
        <p:pic>
          <p:nvPicPr>
            <p:cNvPr id="3" name="Imagen 2"/>
            <p:cNvPicPr>
              <a:picLocks noChangeAspect="1"/>
            </p:cNvPicPr>
            <p:nvPr/>
          </p:nvPicPr>
          <p:blipFill>
            <a:blip r:embed="rId5" cstate="print"/>
            <a:stretch>
              <a:fillRect/>
            </a:stretch>
          </p:blipFill>
          <p:spPr>
            <a:xfrm>
              <a:off x="107504" y="4643482"/>
              <a:ext cx="8424936" cy="1521822"/>
            </a:xfrm>
            <a:prstGeom prst="rect">
              <a:avLst/>
            </a:prstGeom>
          </p:spPr>
        </p:pic>
      </p:grpSp>
    </p:spTree>
    <p:extLst>
      <p:ext uri="{BB962C8B-B14F-4D97-AF65-F5344CB8AC3E}">
        <p14:creationId xmlns:p14="http://schemas.microsoft.com/office/powerpoint/2010/main" xmlns="" val="3427251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rotWithShape="1">
          <a:blip r:embed="rId3" cstate="print"/>
          <a:srcRect t="46133" r="1573"/>
          <a:stretch/>
        </p:blipFill>
        <p:spPr>
          <a:xfrm>
            <a:off x="17884" y="0"/>
            <a:ext cx="6786364" cy="3789040"/>
          </a:xfrm>
          <a:prstGeom prst="rect">
            <a:avLst/>
          </a:prstGeom>
        </p:spPr>
      </p:pic>
      <p:grpSp>
        <p:nvGrpSpPr>
          <p:cNvPr id="5" name="Grupo 4"/>
          <p:cNvGrpSpPr/>
          <p:nvPr/>
        </p:nvGrpSpPr>
        <p:grpSpPr>
          <a:xfrm>
            <a:off x="-9509" y="3501008"/>
            <a:ext cx="9262029" cy="2952328"/>
            <a:chOff x="-9509" y="3501008"/>
            <a:chExt cx="9262029" cy="2952328"/>
          </a:xfrm>
        </p:grpSpPr>
        <p:pic>
          <p:nvPicPr>
            <p:cNvPr id="2" name="Imagen 1"/>
            <p:cNvPicPr>
              <a:picLocks noChangeAspect="1"/>
            </p:cNvPicPr>
            <p:nvPr/>
          </p:nvPicPr>
          <p:blipFill>
            <a:blip r:embed="rId4" cstate="print"/>
            <a:stretch>
              <a:fillRect/>
            </a:stretch>
          </p:blipFill>
          <p:spPr>
            <a:xfrm>
              <a:off x="-9509" y="3501008"/>
              <a:ext cx="9262029" cy="1119773"/>
            </a:xfrm>
            <a:prstGeom prst="rect">
              <a:avLst/>
            </a:prstGeom>
          </p:spPr>
        </p:pic>
        <p:pic>
          <p:nvPicPr>
            <p:cNvPr id="4" name="Imagen 3"/>
            <p:cNvPicPr/>
            <p:nvPr/>
          </p:nvPicPr>
          <p:blipFill rotWithShape="1">
            <a:blip r:embed="rId3" cstate="print"/>
            <a:srcRect b="85889"/>
            <a:stretch/>
          </p:blipFill>
          <p:spPr>
            <a:xfrm>
              <a:off x="107504" y="4620780"/>
              <a:ext cx="8928992" cy="1832556"/>
            </a:xfrm>
            <a:prstGeom prst="rect">
              <a:avLst/>
            </a:prstGeom>
          </p:spPr>
        </p:pic>
      </p:grpSp>
      <p:sp>
        <p:nvSpPr>
          <p:cNvPr id="7" name="CuadroTexto 6"/>
          <p:cNvSpPr txBox="1"/>
          <p:nvPr/>
        </p:nvSpPr>
        <p:spPr>
          <a:xfrm>
            <a:off x="3779912" y="4066495"/>
            <a:ext cx="1152128" cy="1862048"/>
          </a:xfrm>
          <a:prstGeom prst="rect">
            <a:avLst/>
          </a:prstGeom>
          <a:noFill/>
        </p:spPr>
        <p:txBody>
          <a:bodyPr wrap="square" rtlCol="0">
            <a:spAutoFit/>
          </a:bodyPr>
          <a:lstStyle/>
          <a:p>
            <a:r>
              <a:rPr lang="es-ES" sz="11500" b="1" dirty="0">
                <a:solidFill>
                  <a:srgbClr val="FF0000"/>
                </a:solidFill>
              </a:rPr>
              <a:t>x</a:t>
            </a:r>
          </a:p>
        </p:txBody>
      </p:sp>
    </p:spTree>
    <p:extLst>
      <p:ext uri="{BB962C8B-B14F-4D97-AF65-F5344CB8AC3E}">
        <p14:creationId xmlns:p14="http://schemas.microsoft.com/office/powerpoint/2010/main" xmlns="" val="32963894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8903" t="61427" r="20698" b="7073"/>
          <a:stretch/>
        </p:blipFill>
        <p:spPr bwMode="auto">
          <a:xfrm>
            <a:off x="0" y="24732"/>
            <a:ext cx="7384598" cy="3692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nvGrpSpPr>
          <p:cNvPr id="5" name="Grupo 4"/>
          <p:cNvGrpSpPr/>
          <p:nvPr/>
        </p:nvGrpSpPr>
        <p:grpSpPr>
          <a:xfrm>
            <a:off x="-9509" y="3501008"/>
            <a:ext cx="9262029" cy="2592288"/>
            <a:chOff x="-9509" y="3501008"/>
            <a:chExt cx="9262029" cy="2592288"/>
          </a:xfrm>
        </p:grpSpPr>
        <p:pic>
          <p:nvPicPr>
            <p:cNvPr id="2" name="Imagen 1"/>
            <p:cNvPicPr>
              <a:picLocks noChangeAspect="1"/>
            </p:cNvPicPr>
            <p:nvPr/>
          </p:nvPicPr>
          <p:blipFill>
            <a:blip r:embed="rId4" cstate="print"/>
            <a:stretch>
              <a:fillRect/>
            </a:stretch>
          </p:blipFill>
          <p:spPr>
            <a:xfrm>
              <a:off x="-9509" y="3501008"/>
              <a:ext cx="9262029" cy="1119773"/>
            </a:xfrm>
            <a:prstGeom prst="rect">
              <a:avLst/>
            </a:prstGeom>
          </p:spPr>
        </p:pic>
        <p:pic>
          <p:nvPicPr>
            <p:cNvPr id="3" name="Picture 1"/>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8160" t="33200" r="19760" b="56300"/>
            <a:stretch/>
          </p:blipFill>
          <p:spPr bwMode="auto">
            <a:xfrm>
              <a:off x="-1" y="4629012"/>
              <a:ext cx="9144001" cy="146428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xmlns="" val="29429431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Imagen 4"/>
          <p:cNvPicPr>
            <a:picLocks noChangeAspect="1" noChangeArrowheads="1"/>
          </p:cNvPicPr>
          <p:nvPr/>
        </p:nvPicPr>
        <p:blipFill>
          <a:blip r:embed="rId3" cstate="print">
            <a:extLst>
              <a:ext uri="{28A0092B-C50C-407E-A947-70E740481C1C}">
                <a14:useLocalDpi xmlns:a14="http://schemas.microsoft.com/office/drawing/2010/main" xmlns="" val="0"/>
              </a:ext>
            </a:extLst>
          </a:blip>
          <a:srcRect t="45551"/>
          <a:stretch>
            <a:fillRect/>
          </a:stretch>
        </p:blipFill>
        <p:spPr bwMode="auto">
          <a:xfrm>
            <a:off x="-9525" y="0"/>
            <a:ext cx="7102475" cy="378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upo 6"/>
          <p:cNvGrpSpPr>
            <a:grpSpLocks/>
          </p:cNvGrpSpPr>
          <p:nvPr/>
        </p:nvGrpSpPr>
        <p:grpSpPr bwMode="auto">
          <a:xfrm>
            <a:off x="-104775" y="3500438"/>
            <a:ext cx="9261475" cy="2952750"/>
            <a:chOff x="-9509" y="3501008"/>
            <a:chExt cx="9262029" cy="2952328"/>
          </a:xfrm>
        </p:grpSpPr>
        <p:pic>
          <p:nvPicPr>
            <p:cNvPr id="58373" name="Imagen 1"/>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509" y="3501008"/>
              <a:ext cx="9262029" cy="1119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4" name="Imagen 3"/>
            <p:cNvPicPr>
              <a:picLocks noChangeAspect="1" noChangeArrowheads="1"/>
            </p:cNvPicPr>
            <p:nvPr/>
          </p:nvPicPr>
          <p:blipFill>
            <a:blip r:embed="rId3" cstate="print">
              <a:extLst>
                <a:ext uri="{28A0092B-C50C-407E-A947-70E740481C1C}">
                  <a14:useLocalDpi xmlns:a14="http://schemas.microsoft.com/office/drawing/2010/main" xmlns="" val="0"/>
                </a:ext>
              </a:extLst>
            </a:blip>
            <a:srcRect b="85596"/>
            <a:stretch>
              <a:fillRect/>
            </a:stretch>
          </p:blipFill>
          <p:spPr bwMode="auto">
            <a:xfrm>
              <a:off x="179512" y="4620781"/>
              <a:ext cx="8784976" cy="1832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CuadroTexto 2"/>
          <p:cNvSpPr txBox="1">
            <a:spLocks noChangeArrowheads="1"/>
          </p:cNvSpPr>
          <p:nvPr/>
        </p:nvSpPr>
        <p:spPr bwMode="auto">
          <a:xfrm>
            <a:off x="3779838" y="4067175"/>
            <a:ext cx="1152525" cy="186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s-ES" sz="11500">
                <a:solidFill>
                  <a:srgbClr val="FF0000"/>
                </a:solidFill>
              </a:rPr>
              <a:t>x</a:t>
            </a:r>
          </a:p>
        </p:txBody>
      </p:sp>
    </p:spTree>
    <p:extLst>
      <p:ext uri="{BB962C8B-B14F-4D97-AF65-F5344CB8AC3E}">
        <p14:creationId xmlns:p14="http://schemas.microsoft.com/office/powerpoint/2010/main" xmlns="" val="42024210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Imagen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63500"/>
            <a:ext cx="8642350" cy="6731000"/>
          </a:xfrm>
          <a:prstGeom prst="rect">
            <a:avLst/>
          </a:prstGeom>
          <a:noFill/>
          <a:ln w="127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620294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1700808"/>
            <a:ext cx="2720544" cy="27524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9318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6339" y="1626093"/>
            <a:ext cx="2581223" cy="26111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9318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03848" y="4060723"/>
            <a:ext cx="2565873" cy="2595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6150" name="AutoShape 6"/>
          <p:cNvSpPr>
            <a:spLocks noChangeArrowheads="1"/>
          </p:cNvSpPr>
          <p:nvPr/>
        </p:nvSpPr>
        <p:spPr bwMode="auto">
          <a:xfrm>
            <a:off x="5940425" y="2781300"/>
            <a:ext cx="485775" cy="976313"/>
          </a:xfrm>
          <a:prstGeom prst="downArrow">
            <a:avLst>
              <a:gd name="adj1" fmla="val 50000"/>
              <a:gd name="adj2" fmla="val 50245"/>
            </a:avLst>
          </a:prstGeom>
          <a:noFill/>
          <a:ln>
            <a:noFill/>
          </a:ln>
          <a:effectLst/>
          <a:extLst>
            <a:ext uri="{909E8E84-426E-40DD-AFC4-6F175D3DCCD1}">
              <a14:hiddenFill xmlns:a14="http://schemas.microsoft.com/office/drawing/2010/main" xmlns="">
                <a:solidFill>
                  <a:srgbClr val="9999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a:buFont typeface="Times New Roman" charset="0"/>
              <a:buChar char="•"/>
              <a:defRPr/>
            </a:pPr>
            <a:endParaRPr lang="es-ES">
              <a:solidFill>
                <a:prstClr val="black"/>
              </a:solidFill>
              <a:latin typeface="Times New Roman" charset="0"/>
              <a:ea typeface="ＭＳ Ｐゴシック" charset="0"/>
            </a:endParaRPr>
          </a:p>
        </p:txBody>
      </p:sp>
      <p:sp>
        <p:nvSpPr>
          <p:cNvPr id="6151" name="AutoShape 7"/>
          <p:cNvSpPr>
            <a:spLocks noChangeArrowheads="1"/>
          </p:cNvSpPr>
          <p:nvPr/>
        </p:nvSpPr>
        <p:spPr bwMode="auto">
          <a:xfrm>
            <a:off x="7092950" y="5157788"/>
            <a:ext cx="485775" cy="976312"/>
          </a:xfrm>
          <a:prstGeom prst="downArrow">
            <a:avLst>
              <a:gd name="adj1" fmla="val 50000"/>
              <a:gd name="adj2" fmla="val 50245"/>
            </a:avLst>
          </a:prstGeom>
          <a:noFill/>
          <a:ln>
            <a:noFill/>
          </a:ln>
          <a:effectLst/>
          <a:extLst>
            <a:ext uri="{909E8E84-426E-40DD-AFC4-6F175D3DCCD1}">
              <a14:hiddenFill xmlns:a14="http://schemas.microsoft.com/office/drawing/2010/main" xmlns="">
                <a:solidFill>
                  <a:srgbClr val="9999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a:buFont typeface="Times New Roman" charset="0"/>
              <a:buChar char="•"/>
              <a:defRPr/>
            </a:pPr>
            <a:endParaRPr lang="es-ES">
              <a:solidFill>
                <a:prstClr val="black"/>
              </a:solidFill>
              <a:latin typeface="Times New Roman" charset="0"/>
              <a:ea typeface="ＭＳ Ｐゴシック" charset="0"/>
            </a:endParaRPr>
          </a:p>
        </p:txBody>
      </p:sp>
      <p:sp>
        <p:nvSpPr>
          <p:cNvPr id="2" name="Título 1"/>
          <p:cNvSpPr>
            <a:spLocks noGrp="1"/>
          </p:cNvSpPr>
          <p:nvPr>
            <p:ph type="title"/>
          </p:nvPr>
        </p:nvSpPr>
        <p:spPr>
          <a:xfrm>
            <a:off x="893462" y="260648"/>
            <a:ext cx="5885396" cy="1143000"/>
          </a:xfrm>
        </p:spPr>
        <p:txBody>
          <a:bodyPr>
            <a:noAutofit/>
          </a:bodyPr>
          <a:lstStyle/>
          <a:p>
            <a:r>
              <a:rPr lang="en-GB" altLang="es-ES" sz="3200" b="1" dirty="0"/>
              <a:t>Bronchial obstruction generates less volume in the first second </a:t>
            </a:r>
            <a:endParaRPr lang="pt-PT" sz="3200" b="1" dirty="0"/>
          </a:p>
        </p:txBody>
      </p:sp>
    </p:spTree>
    <p:extLst>
      <p:ext uri="{BB962C8B-B14F-4D97-AF65-F5344CB8AC3E}">
        <p14:creationId xmlns:p14="http://schemas.microsoft.com/office/powerpoint/2010/main" xmlns="" val="14968198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dissolve">
                                      <p:cBhvr>
                                        <p:cTn id="7" dur="500"/>
                                        <p:tgtEl>
                                          <p:spTgt spid="93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3187"/>
                                        </p:tgtEl>
                                        <p:attrNameLst>
                                          <p:attrName>style.visibility</p:attrName>
                                        </p:attrNameLst>
                                      </p:cBhvr>
                                      <p:to>
                                        <p:strVal val="visible"/>
                                      </p:to>
                                    </p:set>
                                    <p:animEffect transition="in" filter="dissolve">
                                      <p:cBhvr>
                                        <p:cTn id="12" dur="500"/>
                                        <p:tgtEl>
                                          <p:spTgt spid="9318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3188"/>
                                        </p:tgtEl>
                                        <p:attrNameLst>
                                          <p:attrName>style.visibility</p:attrName>
                                        </p:attrNameLst>
                                      </p:cBhvr>
                                      <p:to>
                                        <p:strVal val="visible"/>
                                      </p:to>
                                    </p:set>
                                    <p:animEffect transition="in" filter="dissolve">
                                      <p:cBhvr>
                                        <p:cTn id="17" dur="5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88082" y="4522589"/>
            <a:ext cx="6768111" cy="2100263"/>
            <a:chOff x="867" y="2484"/>
            <a:chExt cx="4148" cy="1323"/>
          </a:xfrm>
        </p:grpSpPr>
        <p:sp>
          <p:nvSpPr>
            <p:cNvPr id="19470" name="Rectangle 3"/>
            <p:cNvSpPr>
              <a:spLocks noChangeArrowheads="1"/>
            </p:cNvSpPr>
            <p:nvPr/>
          </p:nvSpPr>
          <p:spPr bwMode="auto">
            <a:xfrm>
              <a:off x="867" y="3283"/>
              <a:ext cx="41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2400" i="1" dirty="0"/>
                <a:t>% of forced vital capacity expelled during the first second</a:t>
              </a:r>
              <a:endParaRPr lang="es-ES_tradnl" sz="2400" i="1" dirty="0"/>
            </a:p>
          </p:txBody>
        </p:sp>
        <p:sp>
          <p:nvSpPr>
            <p:cNvPr id="19471" name="Rectangle 4"/>
            <p:cNvSpPr>
              <a:spLocks noChangeArrowheads="1"/>
            </p:cNvSpPr>
            <p:nvPr/>
          </p:nvSpPr>
          <p:spPr bwMode="auto">
            <a:xfrm>
              <a:off x="1904" y="2484"/>
              <a:ext cx="2601" cy="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type="none" w="sm" len="sm"/>
                  <a:tailEnd type="none" w="sm" len="sm"/>
                </a14:hiddenLine>
              </a:ext>
            </a:extLst>
          </p:spPr>
          <p:txBody>
            <a:bodyPr wrap="none"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sz="5400" b="1" dirty="0">
                  <a:latin typeface="+mn-lt"/>
                </a:rPr>
                <a:t>FEV1 / FVC</a:t>
              </a:r>
              <a:endParaRPr lang="es-ES" sz="5400" b="1" dirty="0">
                <a:latin typeface="+mn-lt"/>
              </a:endParaRPr>
            </a:p>
          </p:txBody>
        </p:sp>
      </p:grpSp>
      <p:sp>
        <p:nvSpPr>
          <p:cNvPr id="270341" name="Text Box 5"/>
          <p:cNvSpPr txBox="1">
            <a:spLocks noChangeArrowheads="1"/>
          </p:cNvSpPr>
          <p:nvPr/>
        </p:nvSpPr>
        <p:spPr bwMode="auto">
          <a:xfrm>
            <a:off x="443509" y="5292732"/>
            <a:ext cx="8280920" cy="523862"/>
          </a:xfrm>
          <a:prstGeom prst="rect">
            <a:avLst/>
          </a:prstGeom>
          <a:noFill/>
          <a:ln>
            <a:noFill/>
          </a:ln>
          <a:extLst/>
        </p:spPr>
        <p:txBody>
          <a:bodyPr wrap="square"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PT" sz="2800" b="1" dirty="0">
                <a:solidFill>
                  <a:srgbClr val="FF0000"/>
                </a:solidFill>
                <a:latin typeface="+mn-lt"/>
              </a:rPr>
              <a:t>Best obstruction measurement</a:t>
            </a:r>
            <a:endParaRPr lang="es-ES" sz="2800" b="1" dirty="0">
              <a:solidFill>
                <a:srgbClr val="FF0000"/>
              </a:solidFill>
              <a:latin typeface="+mn-lt"/>
            </a:endParaRPr>
          </a:p>
        </p:txBody>
      </p:sp>
      <p:pic>
        <p:nvPicPr>
          <p:cNvPr id="25" name="Picture 6" descr="Globo_grande"/>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a:xfrm>
            <a:off x="3403600" y="476250"/>
            <a:ext cx="2897188" cy="3387725"/>
          </a:xfrm>
        </p:spPr>
      </p:pic>
      <p:sp>
        <p:nvSpPr>
          <p:cNvPr id="37" name="CuadroTexto 1"/>
          <p:cNvSpPr txBox="1">
            <a:spLocks noChangeArrowheads="1"/>
          </p:cNvSpPr>
          <p:nvPr/>
        </p:nvSpPr>
        <p:spPr bwMode="auto">
          <a:xfrm>
            <a:off x="4923535" y="3271765"/>
            <a:ext cx="864319" cy="369332"/>
          </a:xfrm>
          <a:prstGeom prst="rect">
            <a:avLst/>
          </a:prstGeom>
          <a:solidFill>
            <a:schemeClr val="bg1"/>
          </a:solidFill>
          <a:ln>
            <a:noFill/>
          </a:ln>
          <a:extLst/>
        </p:spPr>
        <p:txBody>
          <a:bodyPr wrap="square">
            <a:spAutoFit/>
          </a:bodyPr>
          <a:lstStyle>
            <a:lvl1pPr>
              <a:defRPr kumimoji="1" sz="3200">
                <a:solidFill>
                  <a:srgbClr val="FF9933"/>
                </a:solidFill>
                <a:latin typeface="Times New Roman" panose="02020603050405020304" pitchFamily="18" charset="0"/>
                <a:ea typeface="MS PGothic" panose="020B0600070205080204" pitchFamily="34" charset="-128"/>
              </a:defRPr>
            </a:lvl1pPr>
            <a:lvl2pPr marL="742950" indent="-285750">
              <a:defRPr kumimoji="1" sz="3200">
                <a:solidFill>
                  <a:srgbClr val="FF9933"/>
                </a:solidFill>
                <a:latin typeface="Times New Roman" panose="02020603050405020304" pitchFamily="18" charset="0"/>
                <a:ea typeface="MS PGothic" panose="020B0600070205080204" pitchFamily="34" charset="-128"/>
              </a:defRPr>
            </a:lvl2pPr>
            <a:lvl3pPr marL="1143000" indent="-228600">
              <a:defRPr kumimoji="1" sz="3200">
                <a:solidFill>
                  <a:srgbClr val="FF9933"/>
                </a:solidFill>
                <a:latin typeface="Times New Roman" panose="02020603050405020304" pitchFamily="18" charset="0"/>
                <a:ea typeface="MS PGothic" panose="020B0600070205080204" pitchFamily="34" charset="-128"/>
              </a:defRPr>
            </a:lvl3pPr>
            <a:lvl4pPr marL="1600200" indent="-228600">
              <a:defRPr kumimoji="1" sz="3200">
                <a:solidFill>
                  <a:srgbClr val="FF9933"/>
                </a:solidFill>
                <a:latin typeface="Times New Roman" panose="02020603050405020304" pitchFamily="18" charset="0"/>
                <a:ea typeface="MS PGothic" panose="020B0600070205080204" pitchFamily="34" charset="-128"/>
              </a:defRPr>
            </a:lvl4pPr>
            <a:lvl5pPr marL="2057400" indent="-228600">
              <a:defRPr kumimoji="1" sz="3200">
                <a:solidFill>
                  <a:srgbClr val="FF9933"/>
                </a:solidFill>
                <a:latin typeface="Times New Roman" panose="02020603050405020304"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9pPr>
          </a:lstStyle>
          <a:p>
            <a:pPr algn="ctr">
              <a:buFont typeface="Times New Roman" panose="02020603050405020304" pitchFamily="18" charset="0"/>
              <a:buNone/>
            </a:pPr>
            <a:r>
              <a:rPr lang="es-ES" altLang="es-ES" sz="1800" dirty="0">
                <a:solidFill>
                  <a:srgbClr val="FF0000"/>
                </a:solidFill>
                <a:latin typeface="Calibri" panose="020F0502020204030204" pitchFamily="34" charset="0"/>
              </a:rPr>
              <a:t>FLOW</a:t>
            </a:r>
          </a:p>
        </p:txBody>
      </p:sp>
      <p:grpSp>
        <p:nvGrpSpPr>
          <p:cNvPr id="13" name="Grupo 12"/>
          <p:cNvGrpSpPr/>
          <p:nvPr/>
        </p:nvGrpSpPr>
        <p:grpSpPr>
          <a:xfrm>
            <a:off x="6156176" y="2205782"/>
            <a:ext cx="2448495" cy="2519362"/>
            <a:chOff x="6156176" y="2205782"/>
            <a:chExt cx="2448495" cy="2519362"/>
          </a:xfrm>
        </p:grpSpPr>
        <p:grpSp>
          <p:nvGrpSpPr>
            <p:cNvPr id="32" name="Group 13"/>
            <p:cNvGrpSpPr>
              <a:grpSpLocks/>
            </p:cNvGrpSpPr>
            <p:nvPr/>
          </p:nvGrpSpPr>
          <p:grpSpPr bwMode="auto">
            <a:xfrm>
              <a:off x="6156176" y="2205782"/>
              <a:ext cx="2447925" cy="2519362"/>
              <a:chOff x="3742" y="1117"/>
              <a:chExt cx="1542" cy="1587"/>
            </a:xfrm>
          </p:grpSpPr>
          <p:pic>
            <p:nvPicPr>
              <p:cNvPr id="33" name="Picture 14" descr="Globo_pequeño"/>
              <p:cNvPicPr>
                <a:picLocks noChangeAspect="1" noChangeArrowheads="1"/>
              </p:cNvPicPr>
              <p:nvPr/>
            </p:nvPicPr>
            <p:blipFill>
              <a:blip r:embed="rId3" cstate="print">
                <a:extLst>
                  <a:ext uri="{28A0092B-C50C-407E-A947-70E740481C1C}">
                    <a14:useLocalDpi xmlns:a14="http://schemas.microsoft.com/office/drawing/2010/main" xmlns="" val="0"/>
                  </a:ext>
                </a:extLst>
              </a:blip>
              <a:srcRect t="20432" b="7454"/>
              <a:stretch>
                <a:fillRect/>
              </a:stretch>
            </p:blipFill>
            <p:spPr bwMode="auto">
              <a:xfrm>
                <a:off x="4059" y="1117"/>
                <a:ext cx="122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AutoShape 15"/>
              <p:cNvSpPr>
                <a:spLocks noChangeArrowheads="1"/>
              </p:cNvSpPr>
              <p:nvPr/>
            </p:nvSpPr>
            <p:spPr bwMode="auto">
              <a:xfrm rot="-2711073">
                <a:off x="3736" y="1213"/>
                <a:ext cx="363" cy="352"/>
              </a:xfrm>
              <a:prstGeom prst="downArrow">
                <a:avLst>
                  <a:gd name="adj1" fmla="val 50000"/>
                  <a:gd name="adj2" fmla="val 25000"/>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ES" sz="4400">
                  <a:solidFill>
                    <a:schemeClr val="accent2"/>
                  </a:solidFill>
                </a:endParaRPr>
              </a:p>
            </p:txBody>
          </p:sp>
        </p:grpSp>
        <p:sp>
          <p:nvSpPr>
            <p:cNvPr id="20" name="CuadroTexto 1"/>
            <p:cNvSpPr txBox="1">
              <a:spLocks noChangeArrowheads="1"/>
            </p:cNvSpPr>
            <p:nvPr/>
          </p:nvSpPr>
          <p:spPr bwMode="auto">
            <a:xfrm>
              <a:off x="7740352" y="4084085"/>
              <a:ext cx="864319" cy="369332"/>
            </a:xfrm>
            <a:prstGeom prst="rect">
              <a:avLst/>
            </a:prstGeom>
            <a:solidFill>
              <a:schemeClr val="bg1"/>
            </a:solidFill>
            <a:ln>
              <a:noFill/>
            </a:ln>
            <a:extLst/>
          </p:spPr>
          <p:txBody>
            <a:bodyPr wrap="square">
              <a:spAutoFit/>
            </a:bodyPr>
            <a:lstStyle>
              <a:lvl1pPr>
                <a:defRPr kumimoji="1" sz="3200">
                  <a:solidFill>
                    <a:srgbClr val="FF9933"/>
                  </a:solidFill>
                  <a:latin typeface="Times New Roman" panose="02020603050405020304" pitchFamily="18" charset="0"/>
                  <a:ea typeface="MS PGothic" panose="020B0600070205080204" pitchFamily="34" charset="-128"/>
                </a:defRPr>
              </a:lvl1pPr>
              <a:lvl2pPr marL="742950" indent="-285750">
                <a:defRPr kumimoji="1" sz="3200">
                  <a:solidFill>
                    <a:srgbClr val="FF9933"/>
                  </a:solidFill>
                  <a:latin typeface="Times New Roman" panose="02020603050405020304" pitchFamily="18" charset="0"/>
                  <a:ea typeface="MS PGothic" panose="020B0600070205080204" pitchFamily="34" charset="-128"/>
                </a:defRPr>
              </a:lvl2pPr>
              <a:lvl3pPr marL="1143000" indent="-228600">
                <a:defRPr kumimoji="1" sz="3200">
                  <a:solidFill>
                    <a:srgbClr val="FF9933"/>
                  </a:solidFill>
                  <a:latin typeface="Times New Roman" panose="02020603050405020304" pitchFamily="18" charset="0"/>
                  <a:ea typeface="MS PGothic" panose="020B0600070205080204" pitchFamily="34" charset="-128"/>
                </a:defRPr>
              </a:lvl3pPr>
              <a:lvl4pPr marL="1600200" indent="-228600">
                <a:defRPr kumimoji="1" sz="3200">
                  <a:solidFill>
                    <a:srgbClr val="FF9933"/>
                  </a:solidFill>
                  <a:latin typeface="Times New Roman" panose="02020603050405020304" pitchFamily="18" charset="0"/>
                  <a:ea typeface="MS PGothic" panose="020B0600070205080204" pitchFamily="34" charset="-128"/>
                </a:defRPr>
              </a:lvl4pPr>
              <a:lvl5pPr marL="2057400" indent="-228600">
                <a:defRPr kumimoji="1" sz="3200">
                  <a:solidFill>
                    <a:srgbClr val="FF9933"/>
                  </a:solidFill>
                  <a:latin typeface="Times New Roman" panose="02020603050405020304"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9pPr>
            </a:lstStyle>
            <a:p>
              <a:pPr algn="ctr">
                <a:buFont typeface="Times New Roman" panose="02020603050405020304" pitchFamily="18" charset="0"/>
                <a:buNone/>
              </a:pPr>
              <a:r>
                <a:rPr lang="es-ES" altLang="es-ES" sz="1800" dirty="0">
                  <a:solidFill>
                    <a:srgbClr val="FF0000"/>
                  </a:solidFill>
                  <a:latin typeface="Calibri" panose="020F0502020204030204" pitchFamily="34" charset="0"/>
                </a:rPr>
                <a:t>FLOW</a:t>
              </a:r>
            </a:p>
          </p:txBody>
        </p:sp>
      </p:grpSp>
      <p:grpSp>
        <p:nvGrpSpPr>
          <p:cNvPr id="12" name="Grupo 11"/>
          <p:cNvGrpSpPr/>
          <p:nvPr/>
        </p:nvGrpSpPr>
        <p:grpSpPr>
          <a:xfrm>
            <a:off x="52915" y="1584750"/>
            <a:ext cx="3348305" cy="3387725"/>
            <a:chOff x="52915" y="1584750"/>
            <a:chExt cx="3348305" cy="3387725"/>
          </a:xfrm>
        </p:grpSpPr>
        <p:sp>
          <p:nvSpPr>
            <p:cNvPr id="27" name="Rectangle 8"/>
            <p:cNvSpPr>
              <a:spLocks noChangeArrowheads="1"/>
            </p:cNvSpPr>
            <p:nvPr/>
          </p:nvSpPr>
          <p:spPr bwMode="auto">
            <a:xfrm>
              <a:off x="685801" y="1909763"/>
              <a:ext cx="184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ES" sz="4000">
                <a:solidFill>
                  <a:schemeClr val="accent2"/>
                </a:solidFill>
              </a:endParaRPr>
            </a:p>
          </p:txBody>
        </p:sp>
        <p:sp>
          <p:nvSpPr>
            <p:cNvPr id="29" name="AutoShape 12"/>
            <p:cNvSpPr>
              <a:spLocks noChangeArrowheads="1"/>
            </p:cNvSpPr>
            <p:nvPr/>
          </p:nvSpPr>
          <p:spPr bwMode="auto">
            <a:xfrm rot="3355629">
              <a:off x="2833688" y="1854200"/>
              <a:ext cx="576263" cy="558800"/>
            </a:xfrm>
            <a:prstGeom prst="downArrow">
              <a:avLst>
                <a:gd name="adj1" fmla="val 50000"/>
                <a:gd name="adj2" fmla="val 25000"/>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ES" altLang="es-ES" sz="4400">
                <a:solidFill>
                  <a:schemeClr val="accent2"/>
                </a:solidFill>
              </a:endParaRPr>
            </a:p>
          </p:txBody>
        </p:sp>
        <p:pic>
          <p:nvPicPr>
            <p:cNvPr id="35" name="Picture 6" descr="Globo_grand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52915" y="1584750"/>
              <a:ext cx="2897188" cy="3387725"/>
            </a:xfrm>
            <a:prstGeom prst="rect">
              <a:avLst/>
            </a:prstGeom>
          </p:spPr>
        </p:pic>
        <p:sp>
          <p:nvSpPr>
            <p:cNvPr id="9" name="Rectángulo 8"/>
            <p:cNvSpPr/>
            <p:nvPr/>
          </p:nvSpPr>
          <p:spPr>
            <a:xfrm>
              <a:off x="1115616" y="4170639"/>
              <a:ext cx="791630" cy="626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Line 11"/>
            <p:cNvSpPr>
              <a:spLocks noChangeShapeType="1"/>
            </p:cNvSpPr>
            <p:nvPr/>
          </p:nvSpPr>
          <p:spPr bwMode="auto">
            <a:xfrm>
              <a:off x="1475656" y="4149080"/>
              <a:ext cx="0" cy="431800"/>
            </a:xfrm>
            <a:prstGeom prst="line">
              <a:avLst/>
            </a:prstGeom>
            <a:noFill/>
            <a:ln w="76200">
              <a:solidFill>
                <a:srgbClr val="99CC00"/>
              </a:solidFill>
              <a:round/>
              <a:headEnd/>
              <a:tailEnd type="triangle" w="med" len="med"/>
            </a:ln>
            <a:extLst>
              <a:ext uri="{909E8E84-426E-40DD-AFC4-6F175D3DCCD1}">
                <a14:hiddenFill xmlns:a14="http://schemas.microsoft.com/office/drawing/2010/main" xmlns="">
                  <a:noFill/>
                </a14:hiddenFill>
              </a:ext>
            </a:extLst>
          </p:spPr>
          <p:txBody>
            <a:bodyPr/>
            <a:lstStyle/>
            <a:p>
              <a:endParaRPr lang="es-ES" dirty="0"/>
            </a:p>
          </p:txBody>
        </p:sp>
        <p:sp>
          <p:nvSpPr>
            <p:cNvPr id="38" name="CuadroTexto 1"/>
            <p:cNvSpPr txBox="1">
              <a:spLocks noChangeArrowheads="1"/>
            </p:cNvSpPr>
            <p:nvPr/>
          </p:nvSpPr>
          <p:spPr bwMode="auto">
            <a:xfrm>
              <a:off x="1619449" y="4131548"/>
              <a:ext cx="864319" cy="369332"/>
            </a:xfrm>
            <a:prstGeom prst="rect">
              <a:avLst/>
            </a:prstGeom>
            <a:solidFill>
              <a:schemeClr val="bg1"/>
            </a:solidFill>
            <a:ln>
              <a:noFill/>
            </a:ln>
            <a:extLst/>
          </p:spPr>
          <p:txBody>
            <a:bodyPr wrap="square">
              <a:spAutoFit/>
            </a:bodyPr>
            <a:lstStyle>
              <a:lvl1pPr>
                <a:defRPr kumimoji="1" sz="3200">
                  <a:solidFill>
                    <a:srgbClr val="FF9933"/>
                  </a:solidFill>
                  <a:latin typeface="Times New Roman" panose="02020603050405020304" pitchFamily="18" charset="0"/>
                  <a:ea typeface="MS PGothic" panose="020B0600070205080204" pitchFamily="34" charset="-128"/>
                </a:defRPr>
              </a:lvl1pPr>
              <a:lvl2pPr marL="742950" indent="-285750">
                <a:defRPr kumimoji="1" sz="3200">
                  <a:solidFill>
                    <a:srgbClr val="FF9933"/>
                  </a:solidFill>
                  <a:latin typeface="Times New Roman" panose="02020603050405020304" pitchFamily="18" charset="0"/>
                  <a:ea typeface="MS PGothic" panose="020B0600070205080204" pitchFamily="34" charset="-128"/>
                </a:defRPr>
              </a:lvl2pPr>
              <a:lvl3pPr marL="1143000" indent="-228600">
                <a:defRPr kumimoji="1" sz="3200">
                  <a:solidFill>
                    <a:srgbClr val="FF9933"/>
                  </a:solidFill>
                  <a:latin typeface="Times New Roman" panose="02020603050405020304" pitchFamily="18" charset="0"/>
                  <a:ea typeface="MS PGothic" panose="020B0600070205080204" pitchFamily="34" charset="-128"/>
                </a:defRPr>
              </a:lvl3pPr>
              <a:lvl4pPr marL="1600200" indent="-228600">
                <a:defRPr kumimoji="1" sz="3200">
                  <a:solidFill>
                    <a:srgbClr val="FF9933"/>
                  </a:solidFill>
                  <a:latin typeface="Times New Roman" panose="02020603050405020304" pitchFamily="18" charset="0"/>
                  <a:ea typeface="MS PGothic" panose="020B0600070205080204" pitchFamily="34" charset="-128"/>
                </a:defRPr>
              </a:lvl4pPr>
              <a:lvl5pPr marL="2057400" indent="-228600">
                <a:defRPr kumimoji="1" sz="3200">
                  <a:solidFill>
                    <a:srgbClr val="FF9933"/>
                  </a:solidFill>
                  <a:latin typeface="Times New Roman" panose="02020603050405020304"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lr>
                  <a:schemeClr val="bg2"/>
                </a:buClr>
                <a:buFont typeface="Times New Roman" panose="02020603050405020304" pitchFamily="18" charset="0"/>
                <a:buChar char="•"/>
                <a:defRPr kumimoji="1" sz="3200">
                  <a:solidFill>
                    <a:srgbClr val="FF9933"/>
                  </a:solidFill>
                  <a:latin typeface="Times New Roman" panose="02020603050405020304" pitchFamily="18" charset="0"/>
                  <a:ea typeface="MS PGothic" panose="020B0600070205080204" pitchFamily="34" charset="-128"/>
                </a:defRPr>
              </a:lvl9pPr>
            </a:lstStyle>
            <a:p>
              <a:pPr algn="ctr">
                <a:buFont typeface="Times New Roman" panose="02020603050405020304" pitchFamily="18" charset="0"/>
                <a:buNone/>
              </a:pPr>
              <a:r>
                <a:rPr lang="es-ES" altLang="es-ES" sz="1800" dirty="0">
                  <a:solidFill>
                    <a:srgbClr val="FF0000"/>
                  </a:solidFill>
                  <a:latin typeface="Calibri" panose="020F0502020204030204" pitchFamily="34" charset="0"/>
                </a:rPr>
                <a:t>FLOW</a:t>
              </a:r>
            </a:p>
          </p:txBody>
        </p:sp>
        <p:sp>
          <p:nvSpPr>
            <p:cNvPr id="11" name="Elipse 10"/>
            <p:cNvSpPr/>
            <p:nvPr/>
          </p:nvSpPr>
          <p:spPr>
            <a:xfrm>
              <a:off x="1317359" y="3902975"/>
              <a:ext cx="86289" cy="2870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xmlns="" val="10633998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0341"/>
                                        </p:tgtEl>
                                        <p:attrNameLst>
                                          <p:attrName>style.visibility</p:attrName>
                                        </p:attrNameLst>
                                      </p:cBhvr>
                                      <p:to>
                                        <p:strVal val="visible"/>
                                      </p:to>
                                    </p:set>
                                    <p:animEffect transition="in" filter="fade">
                                      <p:cBhvr>
                                        <p:cTn id="22" dur="500"/>
                                        <p:tgtEl>
                                          <p:spTgt spid="27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1" grpId="0"/>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35696" y="692696"/>
            <a:ext cx="6192688" cy="1143000"/>
          </a:xfrm>
        </p:spPr>
        <p:txBody>
          <a:bodyPr/>
          <a:lstStyle/>
          <a:p>
            <a:r>
              <a:rPr lang="es-ES" dirty="0" err="1"/>
              <a:t>Important</a:t>
            </a:r>
            <a:r>
              <a:rPr lang="es-ES" dirty="0"/>
              <a:t> </a:t>
            </a:r>
            <a:r>
              <a:rPr lang="es-ES" dirty="0" err="1"/>
              <a:t>measurements</a:t>
            </a:r>
            <a:endParaRPr lang="pt-PT" dirty="0"/>
          </a:p>
        </p:txBody>
      </p:sp>
      <p:sp>
        <p:nvSpPr>
          <p:cNvPr id="3" name="Marcador de Posição de Conteúdo 2"/>
          <p:cNvSpPr>
            <a:spLocks noGrp="1"/>
          </p:cNvSpPr>
          <p:nvPr>
            <p:ph idx="1"/>
          </p:nvPr>
        </p:nvSpPr>
        <p:spPr>
          <a:xfrm>
            <a:off x="601216" y="2071389"/>
            <a:ext cx="8229600" cy="4741987"/>
          </a:xfrm>
        </p:spPr>
        <p:txBody>
          <a:bodyPr>
            <a:normAutofit fontScale="85000" lnSpcReduction="20000"/>
          </a:bodyPr>
          <a:lstStyle/>
          <a:p>
            <a:pPr marL="0" indent="0">
              <a:buNone/>
            </a:pPr>
            <a:r>
              <a:rPr lang="en-US" b="1" dirty="0"/>
              <a:t>FVC: Forced Vital Capacity</a:t>
            </a:r>
            <a:r>
              <a:rPr lang="en-US" dirty="0"/>
              <a:t> </a:t>
            </a:r>
          </a:p>
          <a:p>
            <a:pPr marL="0" indent="0">
              <a:buNone/>
            </a:pPr>
            <a:r>
              <a:rPr lang="en-US" dirty="0">
                <a:solidFill>
                  <a:schemeClr val="accent1">
                    <a:lumMod val="75000"/>
                  </a:schemeClr>
                </a:solidFill>
              </a:rPr>
              <a:t>Volume of air exhaled after full inspiration and full exhalation</a:t>
            </a:r>
          </a:p>
          <a:p>
            <a:endParaRPr lang="en-US" dirty="0"/>
          </a:p>
          <a:p>
            <a:pPr marL="0" indent="0">
              <a:buNone/>
            </a:pPr>
            <a:r>
              <a:rPr lang="en-US" b="1" dirty="0"/>
              <a:t>FEV1: Forced Expiratory Volume in 1 second</a:t>
            </a:r>
            <a:r>
              <a:rPr lang="en-US" dirty="0"/>
              <a:t> </a:t>
            </a:r>
          </a:p>
          <a:p>
            <a:pPr marL="0" indent="0">
              <a:buNone/>
            </a:pPr>
            <a:r>
              <a:rPr lang="en-US" dirty="0">
                <a:solidFill>
                  <a:schemeClr val="accent1">
                    <a:lumMod val="75000"/>
                  </a:schemeClr>
                </a:solidFill>
              </a:rPr>
              <a:t>Volume of air exhaled in the first second of forced exhalation. </a:t>
            </a:r>
          </a:p>
          <a:p>
            <a:endParaRPr lang="en-US" dirty="0"/>
          </a:p>
          <a:p>
            <a:pPr marL="0" indent="0">
              <a:buNone/>
            </a:pPr>
            <a:r>
              <a:rPr lang="en-US" b="1" dirty="0"/>
              <a:t>FEV1 / FVC</a:t>
            </a:r>
            <a:r>
              <a:rPr lang="en-US" dirty="0"/>
              <a:t>: </a:t>
            </a:r>
          </a:p>
          <a:p>
            <a:pPr marL="0" indent="0">
              <a:buNone/>
            </a:pPr>
            <a:r>
              <a:rPr lang="en-US" dirty="0">
                <a:solidFill>
                  <a:schemeClr val="accent1">
                    <a:lumMod val="75000"/>
                  </a:schemeClr>
                </a:solidFill>
              </a:rPr>
              <a:t>Ratio of vital capacity exhaled in 1 second expressed as a percentage of the total volume of air exhaled after full inspiration and full exhalation</a:t>
            </a:r>
          </a:p>
          <a:p>
            <a:pPr marL="0" indent="0">
              <a:buNone/>
            </a:pPr>
            <a:endParaRPr lang="pt-PT" dirty="0"/>
          </a:p>
        </p:txBody>
      </p:sp>
    </p:spTree>
    <p:extLst>
      <p:ext uri="{BB962C8B-B14F-4D97-AF65-F5344CB8AC3E}">
        <p14:creationId xmlns:p14="http://schemas.microsoft.com/office/powerpoint/2010/main" xmlns="" val="25438480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up)">
                                      <p:cBhvr>
                                        <p:cTn id="15" dur="500"/>
                                        <p:tgtEl>
                                          <p:spTgt spid="3">
                                            <p:txEl>
                                              <p:pRg st="3" end="3"/>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up)">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up)">
                                      <p:cBhvr>
                                        <p:cTn id="23" dur="500"/>
                                        <p:tgtEl>
                                          <p:spTgt spid="3">
                                            <p:txEl>
                                              <p:pRg st="6" end="6"/>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wipe(up)">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lank Presentation">
  <a:themeElements>
    <a:clrScheme name="">
      <a:dk1>
        <a:srgbClr val="074B88"/>
      </a:dk1>
      <a:lt1>
        <a:srgbClr val="FFFFFF"/>
      </a:lt1>
      <a:dk2>
        <a:srgbClr val="FC1721"/>
      </a:dk2>
      <a:lt2>
        <a:srgbClr val="808080"/>
      </a:lt2>
      <a:accent1>
        <a:srgbClr val="BBE0E3"/>
      </a:accent1>
      <a:accent2>
        <a:srgbClr val="333399"/>
      </a:accent2>
      <a:accent3>
        <a:srgbClr val="FFFFFF"/>
      </a:accent3>
      <a:accent4>
        <a:srgbClr val="053F73"/>
      </a:accent4>
      <a:accent5>
        <a:srgbClr val="DAEDEF"/>
      </a:accent5>
      <a:accent6>
        <a:srgbClr val="2D2D8A"/>
      </a:accent6>
      <a:hlink>
        <a:srgbClr val="009999"/>
      </a:hlink>
      <a:folHlink>
        <a:srgbClr val="99CC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n blanco">
  <a:themeElements>
    <a:clrScheme name="En blanco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n blanc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4400" b="1"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4400" b="1" i="0" u="none" strike="noStrike" cap="none" normalizeH="0" baseline="0" smtClean="0">
            <a:ln>
              <a:noFill/>
            </a:ln>
            <a:solidFill>
              <a:schemeClr val="accent2"/>
            </a:solidFill>
            <a:effectLst/>
            <a:latin typeface="Arial" charset="0"/>
          </a:defRPr>
        </a:defPPr>
      </a:lstStyle>
    </a:lnDef>
  </a:objectDefaults>
  <a:extraClrSchemeLst>
    <a:extraClrScheme>
      <a:clrScheme name="En blanco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En blanco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n blanco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En blanco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TotalTime>
  <Words>1370</Words>
  <Application>Microsoft Office PowerPoint</Application>
  <PresentationFormat>Προβολή στην οθόνη (4:3)</PresentationFormat>
  <Paragraphs>320</Paragraphs>
  <Slides>69</Slides>
  <Notes>18</Notes>
  <HiddenSlides>4</HiddenSlides>
  <MMClips>0</MMClips>
  <ScaleCrop>false</ScaleCrop>
  <HeadingPairs>
    <vt:vector size="6" baseType="variant">
      <vt:variant>
        <vt:lpstr>Θέμα</vt:lpstr>
      </vt:variant>
      <vt:variant>
        <vt:i4>7</vt:i4>
      </vt:variant>
      <vt:variant>
        <vt:lpstr>Ενσωματωμένοι διακομιστές OLE</vt:lpstr>
      </vt:variant>
      <vt:variant>
        <vt:i4>2</vt:i4>
      </vt:variant>
      <vt:variant>
        <vt:lpstr>Τίτλοι διαφανειών</vt:lpstr>
      </vt:variant>
      <vt:variant>
        <vt:i4>69</vt:i4>
      </vt:variant>
    </vt:vector>
  </HeadingPairs>
  <TitlesOfParts>
    <vt:vector size="78" baseType="lpstr">
      <vt:lpstr>Tema do Office</vt:lpstr>
      <vt:lpstr>Custom Design</vt:lpstr>
      <vt:lpstr>2_Custom Design</vt:lpstr>
      <vt:lpstr>3_Custom Design</vt:lpstr>
      <vt:lpstr>Blank Presentation</vt:lpstr>
      <vt:lpstr>2_Tema do Office</vt:lpstr>
      <vt:lpstr>En blanco</vt:lpstr>
      <vt:lpstr>Imagen de mapa de bits</vt:lpstr>
      <vt:lpstr>Fotografía de Photo Editor</vt:lpstr>
      <vt:lpstr>  </vt:lpstr>
      <vt:lpstr>Objectives</vt:lpstr>
      <vt:lpstr>Forced spirometry</vt:lpstr>
      <vt:lpstr>Διαφάνεια 4</vt:lpstr>
      <vt:lpstr>Διαφάνεια 5</vt:lpstr>
      <vt:lpstr>Διαφάνεια 6</vt:lpstr>
      <vt:lpstr>Bronchial obstruction generates less volume in the first second </vt:lpstr>
      <vt:lpstr>Διαφάνεια 8</vt:lpstr>
      <vt:lpstr>Important measurements</vt:lpstr>
      <vt:lpstr>Does anyone blow the same?</vt:lpstr>
      <vt:lpstr>When to perform a spirometry? </vt:lpstr>
      <vt:lpstr>When NOT to perform a spirometry? </vt:lpstr>
      <vt:lpstr>Διαφάνεια 13</vt:lpstr>
      <vt:lpstr>The most important matter: curves</vt:lpstr>
      <vt:lpstr>The most important matter: curves</vt:lpstr>
      <vt:lpstr>The most important matter: curves</vt:lpstr>
      <vt:lpstr>Διαφάνεια 17</vt:lpstr>
      <vt:lpstr>Διαφάνεια 18</vt:lpstr>
      <vt:lpstr>Διαφάνεια 19</vt:lpstr>
      <vt:lpstr>Spirometry Interpretation</vt:lpstr>
      <vt:lpstr>Reasons for unacceptable /unreliable readings:</vt:lpstr>
      <vt:lpstr>Reasons for unacceptable /unreliable readings:</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Is there an obstruction?</vt:lpstr>
      <vt:lpstr>Spirometric patterns</vt:lpstr>
      <vt:lpstr>Διαφάνεια 33</vt:lpstr>
      <vt:lpstr>Διαφάνεια 34</vt:lpstr>
      <vt:lpstr>Διαφάνεια 35</vt:lpstr>
      <vt:lpstr>Διαφάνεια 36</vt:lpstr>
      <vt:lpstr>Διαφάνεια 37</vt:lpstr>
      <vt:lpstr>Spirometric patterns</vt:lpstr>
      <vt:lpstr>Spirometric patterns</vt:lpstr>
      <vt:lpstr>Any other assesment?</vt:lpstr>
      <vt:lpstr>Διαφάνεια 41</vt:lpstr>
      <vt:lpstr>Reversibility Test</vt:lpstr>
      <vt:lpstr>Bronchial provocation test</vt:lpstr>
      <vt:lpstr>Bronchial provocation test</vt:lpstr>
      <vt:lpstr>Contraindications to methacholine challenge testing</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Now you are ready for that...  Go home and try!</vt:lpstr>
      <vt:lpstr>Διαφάνεια 65</vt:lpstr>
      <vt:lpstr>Διαφάνεια 66</vt:lpstr>
      <vt:lpstr>Διαφάνεια 67</vt:lpstr>
      <vt:lpstr>Διαφάνεια 68</vt:lpstr>
      <vt:lpstr>Διαφάνεια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Jaime Sousa</dc:creator>
  <cp:lastModifiedBy>user</cp:lastModifiedBy>
  <cp:revision>160</cp:revision>
  <dcterms:created xsi:type="dcterms:W3CDTF">2016-06-05T19:05:55Z</dcterms:created>
  <dcterms:modified xsi:type="dcterms:W3CDTF">2019-10-29T15:45:22Z</dcterms:modified>
</cp:coreProperties>
</file>