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66" r:id="rId3"/>
    <p:sldMasterId id="2147483672" r:id="rId4"/>
    <p:sldMasterId id="2147483692" r:id="rId5"/>
    <p:sldMasterId id="2147483718" r:id="rId6"/>
  </p:sldMasterIdLst>
  <p:notesMasterIdLst>
    <p:notesMasterId r:id="rId54"/>
  </p:notesMasterIdLst>
  <p:sldIdLst>
    <p:sldId id="257" r:id="rId7"/>
    <p:sldId id="263" r:id="rId8"/>
    <p:sldId id="258" r:id="rId9"/>
    <p:sldId id="262" r:id="rId10"/>
    <p:sldId id="493" r:id="rId11"/>
    <p:sldId id="506" r:id="rId12"/>
    <p:sldId id="508" r:id="rId13"/>
    <p:sldId id="502" r:id="rId14"/>
    <p:sldId id="283" r:id="rId15"/>
    <p:sldId id="267" r:id="rId16"/>
    <p:sldId id="494" r:id="rId17"/>
    <p:sldId id="264" r:id="rId18"/>
    <p:sldId id="272" r:id="rId19"/>
    <p:sldId id="495" r:id="rId20"/>
    <p:sldId id="479" r:id="rId21"/>
    <p:sldId id="478" r:id="rId22"/>
    <p:sldId id="481" r:id="rId23"/>
    <p:sldId id="485" r:id="rId24"/>
    <p:sldId id="514" r:id="rId25"/>
    <p:sldId id="515" r:id="rId26"/>
    <p:sldId id="480" r:id="rId27"/>
    <p:sldId id="496" r:id="rId28"/>
    <p:sldId id="432" r:id="rId29"/>
    <p:sldId id="475" r:id="rId30"/>
    <p:sldId id="457" r:id="rId31"/>
    <p:sldId id="474" r:id="rId32"/>
    <p:sldId id="279" r:id="rId33"/>
    <p:sldId id="270" r:id="rId34"/>
    <p:sldId id="274" r:id="rId35"/>
    <p:sldId id="483" r:id="rId36"/>
    <p:sldId id="280" r:id="rId37"/>
    <p:sldId id="271" r:id="rId38"/>
    <p:sldId id="503" r:id="rId39"/>
    <p:sldId id="504" r:id="rId40"/>
    <p:sldId id="497" r:id="rId41"/>
    <p:sldId id="482" r:id="rId42"/>
    <p:sldId id="511" r:id="rId43"/>
    <p:sldId id="282" r:id="rId44"/>
    <p:sldId id="273" r:id="rId45"/>
    <p:sldId id="516" r:id="rId46"/>
    <p:sldId id="278" r:id="rId47"/>
    <p:sldId id="277" r:id="rId48"/>
    <p:sldId id="500" r:id="rId49"/>
    <p:sldId id="517" r:id="rId50"/>
    <p:sldId id="260" r:id="rId51"/>
    <p:sldId id="288" r:id="rId52"/>
    <p:sldId id="289"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an Williams" initials="S" lastIdx="4" clrIdx="0"/>
  <p:cmAuthor id="2" name="Ioanna Tsiligianni" initials="IT"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snapToObjects="1">
      <p:cViewPr varScale="1">
        <p:scale>
          <a:sx n="95" d="100"/>
          <a:sy n="95" d="100"/>
        </p:scale>
        <p:origin x="690" y="6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24007-5D80-DF47-9BEC-EACBBAC8A891}"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lang="en-GB"/>
        </a:p>
      </dgm:t>
    </dgm:pt>
    <dgm:pt modelId="{516EB109-AEC2-AC40-A92F-65482E81C466}">
      <dgm:prSet phldrT="[Text]" custT="1"/>
      <dgm:spPr/>
      <dgm:t>
        <a:bodyPr/>
        <a:lstStyle/>
        <a:p>
          <a:pPr rtl="0">
            <a:lnSpc>
              <a:spcPct val="100000"/>
            </a:lnSpc>
          </a:pPr>
          <a:r>
            <a:rPr lang="en-GB" sz="2000" dirty="0">
              <a:latin typeface="Arial" panose="020B0604020202020204" pitchFamily="34" charset="0"/>
              <a:cs typeface="Arial" panose="020B0604020202020204" pitchFamily="34" charset="0"/>
            </a:rPr>
            <a:t>Need for better education and training for primary care clinicians</a:t>
          </a:r>
        </a:p>
      </dgm:t>
    </dgm:pt>
    <dgm:pt modelId="{D26E1A11-8B8E-5F4E-8C82-38F548478397}" type="parTrans" cxnId="{D00725EA-E188-2643-84A7-819AA8A73BF4}">
      <dgm:prSet/>
      <dgm:spPr/>
      <dgm:t>
        <a:bodyPr/>
        <a:lstStyle/>
        <a:p>
          <a:endParaRPr lang="en-GB" sz="2800"/>
        </a:p>
      </dgm:t>
    </dgm:pt>
    <dgm:pt modelId="{67EBDBF5-C400-2A4B-824E-FFA498D5122A}" type="sibTrans" cxnId="{D00725EA-E188-2643-84A7-819AA8A73BF4}">
      <dgm:prSet/>
      <dgm:spPr/>
      <dgm:t>
        <a:bodyPr/>
        <a:lstStyle/>
        <a:p>
          <a:endParaRPr lang="en-GB" sz="2800"/>
        </a:p>
      </dgm:t>
    </dgm:pt>
    <dgm:pt modelId="{5F25FDE6-D4E4-1C49-B795-7F97FD092062}">
      <dgm:prSet phldrT="[Text]" custT="1"/>
      <dgm:spPr/>
      <dgm:t>
        <a:bodyPr/>
        <a:lstStyle/>
        <a:p>
          <a:pPr rtl="0">
            <a:lnSpc>
              <a:spcPct val="100000"/>
            </a:lnSpc>
          </a:pPr>
          <a:r>
            <a:rPr lang="en-GB" sz="2000" dirty="0">
              <a:latin typeface="Arial" panose="020B0604020202020204" pitchFamily="34" charset="0"/>
              <a:cs typeface="Arial" panose="020B0604020202020204" pitchFamily="34" charset="0"/>
            </a:rPr>
            <a:t>Need to adapt current diagnostic and treatment guidelines to LMIC</a:t>
          </a:r>
        </a:p>
      </dgm:t>
    </dgm:pt>
    <dgm:pt modelId="{C57CD24B-C50D-E346-8538-21A2A7957CAD}" type="parTrans" cxnId="{F3541E83-8529-4D4E-8BAF-772C27EB7B58}">
      <dgm:prSet/>
      <dgm:spPr/>
      <dgm:t>
        <a:bodyPr/>
        <a:lstStyle/>
        <a:p>
          <a:endParaRPr lang="en-GB" sz="2800"/>
        </a:p>
      </dgm:t>
    </dgm:pt>
    <dgm:pt modelId="{F9E1B51D-D37A-984D-BA2F-FCF6D78293A9}" type="sibTrans" cxnId="{F3541E83-8529-4D4E-8BAF-772C27EB7B58}">
      <dgm:prSet/>
      <dgm:spPr/>
      <dgm:t>
        <a:bodyPr/>
        <a:lstStyle/>
        <a:p>
          <a:endParaRPr lang="en-GB" sz="2800"/>
        </a:p>
      </dgm:t>
    </dgm:pt>
    <dgm:pt modelId="{B52ED5DA-90EE-8149-8DD6-C5BE39C1DAB7}">
      <dgm:prSet phldrT="[Text]" custT="1"/>
      <dgm:spPr/>
      <dgm:t>
        <a:bodyPr/>
        <a:lstStyle/>
        <a:p>
          <a:pPr rtl="0">
            <a:lnSpc>
              <a:spcPct val="100000"/>
            </a:lnSpc>
          </a:pPr>
          <a:r>
            <a:rPr lang="en-GB" sz="2000" dirty="0">
              <a:latin typeface="Arial" panose="020B0604020202020204" pitchFamily="34" charset="0"/>
              <a:cs typeface="Arial" panose="020B0604020202020204" pitchFamily="34" charset="0"/>
            </a:rPr>
            <a:t>Need for simple diagnostic and monitoring methods that are accessible for primary care</a:t>
          </a:r>
        </a:p>
      </dgm:t>
    </dgm:pt>
    <dgm:pt modelId="{E543229F-C80D-284A-9ECD-EB328DF16C78}" type="parTrans" cxnId="{7AD3B61B-B487-504B-8C05-793E855C3290}">
      <dgm:prSet/>
      <dgm:spPr/>
      <dgm:t>
        <a:bodyPr/>
        <a:lstStyle/>
        <a:p>
          <a:endParaRPr lang="en-GB" sz="2800"/>
        </a:p>
      </dgm:t>
    </dgm:pt>
    <dgm:pt modelId="{505B3EBE-5A85-5748-B3BC-FEE00A6E3C69}" type="sibTrans" cxnId="{7AD3B61B-B487-504B-8C05-793E855C3290}">
      <dgm:prSet/>
      <dgm:spPr/>
      <dgm:t>
        <a:bodyPr/>
        <a:lstStyle/>
        <a:p>
          <a:endParaRPr lang="en-GB" sz="2800"/>
        </a:p>
      </dgm:t>
    </dgm:pt>
    <dgm:pt modelId="{3B2042BC-16DD-BB49-A91F-D5D4A137A308}" type="pres">
      <dgm:prSet presAssocID="{78024007-5D80-DF47-9BEC-EACBBAC8A891}" presName="compositeShape" presStyleCnt="0">
        <dgm:presLayoutVars>
          <dgm:chMax val="7"/>
          <dgm:dir/>
          <dgm:resizeHandles val="exact"/>
        </dgm:presLayoutVars>
      </dgm:prSet>
      <dgm:spPr/>
    </dgm:pt>
    <dgm:pt modelId="{10BAD2E4-6389-D74E-93CC-A874608C98A3}" type="pres">
      <dgm:prSet presAssocID="{516EB109-AEC2-AC40-A92F-65482E81C466}" presName="circ1" presStyleLbl="vennNode1" presStyleIdx="0" presStyleCnt="3" custLinFactNeighborX="28495" custLinFactNeighborY="-1325"/>
      <dgm:spPr/>
    </dgm:pt>
    <dgm:pt modelId="{D7032382-4D2D-0049-A19C-6663A62EB535}" type="pres">
      <dgm:prSet presAssocID="{516EB109-AEC2-AC40-A92F-65482E81C466}" presName="circ1Tx" presStyleLbl="revTx" presStyleIdx="0" presStyleCnt="0">
        <dgm:presLayoutVars>
          <dgm:chMax val="0"/>
          <dgm:chPref val="0"/>
          <dgm:bulletEnabled val="1"/>
        </dgm:presLayoutVars>
      </dgm:prSet>
      <dgm:spPr/>
    </dgm:pt>
    <dgm:pt modelId="{0E109FAE-30B6-E04B-BA97-6E1539312655}" type="pres">
      <dgm:prSet presAssocID="{5F25FDE6-D4E4-1C49-B795-7F97FD092062}" presName="circ2" presStyleLbl="vennNode1" presStyleIdx="1" presStyleCnt="3" custLinFactNeighborX="22892" custLinFactNeighborY="-994"/>
      <dgm:spPr/>
    </dgm:pt>
    <dgm:pt modelId="{9D39D1CA-9620-CF43-BF3C-4A5A5D6E6C24}" type="pres">
      <dgm:prSet presAssocID="{5F25FDE6-D4E4-1C49-B795-7F97FD092062}" presName="circ2Tx" presStyleLbl="revTx" presStyleIdx="0" presStyleCnt="0">
        <dgm:presLayoutVars>
          <dgm:chMax val="0"/>
          <dgm:chPref val="0"/>
          <dgm:bulletEnabled val="1"/>
        </dgm:presLayoutVars>
      </dgm:prSet>
      <dgm:spPr/>
    </dgm:pt>
    <dgm:pt modelId="{C2E9E8D5-1D9E-1041-BE1B-CAA4CF702D14}" type="pres">
      <dgm:prSet presAssocID="{B52ED5DA-90EE-8149-8DD6-C5BE39C1DAB7}" presName="circ3" presStyleLbl="vennNode1" presStyleIdx="2" presStyleCnt="3" custLinFactNeighborX="21439" custLinFactNeighborY="-2280"/>
      <dgm:spPr/>
    </dgm:pt>
    <dgm:pt modelId="{91AB30E0-B414-9C42-93BF-42ED1F0E1ABB}" type="pres">
      <dgm:prSet presAssocID="{B52ED5DA-90EE-8149-8DD6-C5BE39C1DAB7}" presName="circ3Tx" presStyleLbl="revTx" presStyleIdx="0" presStyleCnt="0">
        <dgm:presLayoutVars>
          <dgm:chMax val="0"/>
          <dgm:chPref val="0"/>
          <dgm:bulletEnabled val="1"/>
        </dgm:presLayoutVars>
      </dgm:prSet>
      <dgm:spPr/>
    </dgm:pt>
  </dgm:ptLst>
  <dgm:cxnLst>
    <dgm:cxn modelId="{A36C0112-C6CC-3E45-830E-CCCE1580AC2A}" type="presOf" srcId="{5F25FDE6-D4E4-1C49-B795-7F97FD092062}" destId="{0E109FAE-30B6-E04B-BA97-6E1539312655}" srcOrd="0" destOrd="0" presId="urn:microsoft.com/office/officeart/2005/8/layout/venn1"/>
    <dgm:cxn modelId="{7AD3B61B-B487-504B-8C05-793E855C3290}" srcId="{78024007-5D80-DF47-9BEC-EACBBAC8A891}" destId="{B52ED5DA-90EE-8149-8DD6-C5BE39C1DAB7}" srcOrd="2" destOrd="0" parTransId="{E543229F-C80D-284A-9ECD-EB328DF16C78}" sibTransId="{505B3EBE-5A85-5748-B3BC-FEE00A6E3C69}"/>
    <dgm:cxn modelId="{75A09937-EEF4-4E4C-99B8-34F1DE8A54FB}" type="presOf" srcId="{516EB109-AEC2-AC40-A92F-65482E81C466}" destId="{D7032382-4D2D-0049-A19C-6663A62EB535}" srcOrd="1" destOrd="0" presId="urn:microsoft.com/office/officeart/2005/8/layout/venn1"/>
    <dgm:cxn modelId="{6FC3763C-755D-1746-ADED-9E6AFC77241F}" type="presOf" srcId="{5F25FDE6-D4E4-1C49-B795-7F97FD092062}" destId="{9D39D1CA-9620-CF43-BF3C-4A5A5D6E6C24}" srcOrd="1" destOrd="0" presId="urn:microsoft.com/office/officeart/2005/8/layout/venn1"/>
    <dgm:cxn modelId="{2F798573-DB72-7647-B1F1-B28F2A45820C}" type="presOf" srcId="{B52ED5DA-90EE-8149-8DD6-C5BE39C1DAB7}" destId="{C2E9E8D5-1D9E-1041-BE1B-CAA4CF702D14}" srcOrd="0" destOrd="0" presId="urn:microsoft.com/office/officeart/2005/8/layout/venn1"/>
    <dgm:cxn modelId="{F3541E83-8529-4D4E-8BAF-772C27EB7B58}" srcId="{78024007-5D80-DF47-9BEC-EACBBAC8A891}" destId="{5F25FDE6-D4E4-1C49-B795-7F97FD092062}" srcOrd="1" destOrd="0" parTransId="{C57CD24B-C50D-E346-8538-21A2A7957CAD}" sibTransId="{F9E1B51D-D37A-984D-BA2F-FCF6D78293A9}"/>
    <dgm:cxn modelId="{C104698D-0C4D-234A-8F75-A921E1E6F9C0}" type="presOf" srcId="{516EB109-AEC2-AC40-A92F-65482E81C466}" destId="{10BAD2E4-6389-D74E-93CC-A874608C98A3}" srcOrd="0" destOrd="0" presId="urn:microsoft.com/office/officeart/2005/8/layout/venn1"/>
    <dgm:cxn modelId="{D00725EA-E188-2643-84A7-819AA8A73BF4}" srcId="{78024007-5D80-DF47-9BEC-EACBBAC8A891}" destId="{516EB109-AEC2-AC40-A92F-65482E81C466}" srcOrd="0" destOrd="0" parTransId="{D26E1A11-8B8E-5F4E-8C82-38F548478397}" sibTransId="{67EBDBF5-C400-2A4B-824E-FFA498D5122A}"/>
    <dgm:cxn modelId="{36A5ECEC-F98E-5C4C-A56A-EA2E179ABFF1}" type="presOf" srcId="{B52ED5DA-90EE-8149-8DD6-C5BE39C1DAB7}" destId="{91AB30E0-B414-9C42-93BF-42ED1F0E1ABB}" srcOrd="1" destOrd="0" presId="urn:microsoft.com/office/officeart/2005/8/layout/venn1"/>
    <dgm:cxn modelId="{A2B320EE-827C-924A-9E7F-028ED68A412C}" type="presOf" srcId="{78024007-5D80-DF47-9BEC-EACBBAC8A891}" destId="{3B2042BC-16DD-BB49-A91F-D5D4A137A308}" srcOrd="0" destOrd="0" presId="urn:microsoft.com/office/officeart/2005/8/layout/venn1"/>
    <dgm:cxn modelId="{C53F7EDD-8377-9E4D-A625-9BCF43BE851F}" type="presParOf" srcId="{3B2042BC-16DD-BB49-A91F-D5D4A137A308}" destId="{10BAD2E4-6389-D74E-93CC-A874608C98A3}" srcOrd="0" destOrd="0" presId="urn:microsoft.com/office/officeart/2005/8/layout/venn1"/>
    <dgm:cxn modelId="{E9876912-EAB9-5D43-B819-860F2A7990E0}" type="presParOf" srcId="{3B2042BC-16DD-BB49-A91F-D5D4A137A308}" destId="{D7032382-4D2D-0049-A19C-6663A62EB535}" srcOrd="1" destOrd="0" presId="urn:microsoft.com/office/officeart/2005/8/layout/venn1"/>
    <dgm:cxn modelId="{B2A8E9E5-651F-084B-BAB4-FC205DDB4BD3}" type="presParOf" srcId="{3B2042BC-16DD-BB49-A91F-D5D4A137A308}" destId="{0E109FAE-30B6-E04B-BA97-6E1539312655}" srcOrd="2" destOrd="0" presId="urn:microsoft.com/office/officeart/2005/8/layout/venn1"/>
    <dgm:cxn modelId="{8537BABA-9296-4240-8043-8A680406ACA4}" type="presParOf" srcId="{3B2042BC-16DD-BB49-A91F-D5D4A137A308}" destId="{9D39D1CA-9620-CF43-BF3C-4A5A5D6E6C24}" srcOrd="3" destOrd="0" presId="urn:microsoft.com/office/officeart/2005/8/layout/venn1"/>
    <dgm:cxn modelId="{B1ECCE48-EE66-EB42-91BD-6A14670DB515}" type="presParOf" srcId="{3B2042BC-16DD-BB49-A91F-D5D4A137A308}" destId="{C2E9E8D5-1D9E-1041-BE1B-CAA4CF702D14}" srcOrd="4" destOrd="0" presId="urn:microsoft.com/office/officeart/2005/8/layout/venn1"/>
    <dgm:cxn modelId="{A80394B5-55AB-DA4B-BF1A-5DB0E8C2003C}" type="presParOf" srcId="{3B2042BC-16DD-BB49-A91F-D5D4A137A308}" destId="{91AB30E0-B414-9C42-93BF-42ED1F0E1AB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58614-3B30-486A-A23C-54B4F464E906}" type="doc">
      <dgm:prSet loTypeId="urn:microsoft.com/office/officeart/2005/8/layout/pyramid1" loCatId="pyramid" qsTypeId="urn:microsoft.com/office/officeart/2005/8/quickstyle/simple1" qsCatId="simple" csTypeId="urn:microsoft.com/office/officeart/2005/8/colors/colorful1#2" csCatId="colorful" phldr="1"/>
      <dgm:spPr/>
    </dgm:pt>
    <dgm:pt modelId="{136C3BD4-0E48-4333-BAEE-FE72C5190159}">
      <dgm:prSet phldrT="[Text]" custT="1"/>
      <dgm:spPr>
        <a:solidFill>
          <a:srgbClr val="92D050"/>
        </a:solidFill>
      </dgm:spPr>
      <dgm:t>
        <a:bodyPr/>
        <a:lstStyle/>
        <a:p>
          <a:r>
            <a:rPr lang="en-GB" sz="1400" b="1" dirty="0">
              <a:latin typeface="Arial" pitchFamily="34" charset="0"/>
              <a:cs typeface="Arial" pitchFamily="34" charset="0"/>
            </a:rPr>
            <a:t>Pulmonary Rehabilitation </a:t>
          </a:r>
          <a:r>
            <a:rPr lang="en-GB" sz="1200" dirty="0"/>
            <a:t>Thorax 2001;56:779-784 </a:t>
          </a:r>
          <a:endParaRPr lang="en-GB" sz="1200" b="1" dirty="0">
            <a:latin typeface="Arial" pitchFamily="34" charset="0"/>
            <a:cs typeface="Arial" pitchFamily="34" charset="0"/>
          </a:endParaRPr>
        </a:p>
      </dgm:t>
    </dgm:pt>
    <dgm:pt modelId="{7A0F72B0-D7A4-4CCF-B0CA-9657A2C412AB}" type="parTrans" cxnId="{9A965862-7E6E-4F45-8AB1-C572EABD0469}">
      <dgm:prSet/>
      <dgm:spPr/>
      <dgm:t>
        <a:bodyPr/>
        <a:lstStyle/>
        <a:p>
          <a:endParaRPr lang="en-GB"/>
        </a:p>
      </dgm:t>
    </dgm:pt>
    <dgm:pt modelId="{66CAF79E-4ABE-4CBB-BC1C-CD2EC389F888}" type="sibTrans" cxnId="{9A965862-7E6E-4F45-8AB1-C572EABD0469}">
      <dgm:prSet/>
      <dgm:spPr/>
      <dgm:t>
        <a:bodyPr/>
        <a:lstStyle/>
        <a:p>
          <a:endParaRPr lang="en-GB"/>
        </a:p>
      </dgm:t>
    </dgm:pt>
    <dgm:pt modelId="{04F3B7F5-987F-4E05-BECA-0CBF613C5703}">
      <dgm:prSet phldrT="[Text]" custT="1"/>
      <dgm:spPr>
        <a:solidFill>
          <a:schemeClr val="accent2">
            <a:lumMod val="20000"/>
            <a:lumOff val="80000"/>
          </a:schemeClr>
        </a:solidFill>
      </dgm:spPr>
      <dgm:t>
        <a:bodyPr/>
        <a:lstStyle/>
        <a:p>
          <a:r>
            <a:rPr lang="en-GB" sz="1400" b="1" dirty="0">
              <a:latin typeface="Arial" pitchFamily="34" charset="0"/>
              <a:cs typeface="Arial" pitchFamily="34" charset="0"/>
            </a:rPr>
            <a:t>Stop Smoking Support with pharmacotherapy </a:t>
          </a:r>
          <a:r>
            <a:rPr lang="en-US" sz="1200" b="0" i="0" dirty="0">
              <a:solidFill>
                <a:srgbClr val="000000"/>
              </a:solidFill>
              <a:latin typeface="+mj-lt"/>
              <a:ea typeface="Arial Narrow"/>
              <a:cs typeface="Arial Narrow"/>
            </a:rPr>
            <a:t>Thorax.  65(8):711-8,</a:t>
          </a:r>
          <a:r>
            <a:rPr lang="en-US" sz="1200" b="1" i="0" dirty="0">
              <a:solidFill>
                <a:srgbClr val="000000"/>
              </a:solidFill>
              <a:latin typeface="+mj-lt"/>
              <a:ea typeface="Arial Narrow"/>
              <a:cs typeface="Arial Narrow"/>
            </a:rPr>
            <a:t> </a:t>
          </a:r>
          <a:r>
            <a:rPr lang="en-US" sz="1200" i="0" dirty="0">
              <a:solidFill>
                <a:srgbClr val="000000"/>
              </a:solidFill>
              <a:latin typeface="+mj-lt"/>
              <a:ea typeface="Arial Narrow"/>
              <a:cs typeface="Arial Narrow"/>
            </a:rPr>
            <a:t>2010 Aug</a:t>
          </a:r>
          <a:endParaRPr lang="en-GB" sz="1400" b="1" dirty="0">
            <a:latin typeface="+mj-lt"/>
            <a:cs typeface="Arial" pitchFamily="34" charset="0"/>
          </a:endParaRPr>
        </a:p>
      </dgm:t>
    </dgm:pt>
    <dgm:pt modelId="{F1D6E816-646A-461D-8343-A6940119F1BD}" type="parTrans" cxnId="{54B063FA-BC2F-4478-8DC3-D72BDD2D9342}">
      <dgm:prSet/>
      <dgm:spPr/>
      <dgm:t>
        <a:bodyPr/>
        <a:lstStyle/>
        <a:p>
          <a:endParaRPr lang="en-GB"/>
        </a:p>
      </dgm:t>
    </dgm:pt>
    <dgm:pt modelId="{A74AAC23-41BB-41C6-B69C-B50BEC4A6FDD}" type="sibTrans" cxnId="{54B063FA-BC2F-4478-8DC3-D72BDD2D9342}">
      <dgm:prSet/>
      <dgm:spPr/>
      <dgm:t>
        <a:bodyPr/>
        <a:lstStyle/>
        <a:p>
          <a:endParaRPr lang="en-GB"/>
        </a:p>
      </dgm:t>
    </dgm:pt>
    <dgm:pt modelId="{343D8EFE-EA90-4CC3-8AF4-44BE5BAD4A2D}">
      <dgm:prSet custT="1"/>
      <dgm:spPr>
        <a:solidFill>
          <a:srgbClr val="FFC000"/>
        </a:solidFill>
      </dgm:spPr>
      <dgm:t>
        <a:bodyPr/>
        <a:lstStyle/>
        <a:p>
          <a:r>
            <a:rPr lang="en-GB" sz="1400" b="1" i="0" dirty="0">
              <a:latin typeface="Arial" pitchFamily="34" charset="0"/>
              <a:cs typeface="Arial" pitchFamily="34" charset="0"/>
            </a:rPr>
            <a:t>LABA </a:t>
          </a:r>
          <a:r>
            <a:rPr lang="en-GB" sz="800" dirty="0"/>
            <a:t>OBA Y Cost effectiveness of long acting bronchodilators for COPD. Mayo Clinic Proc 2007;82:575-582</a:t>
          </a:r>
          <a:endParaRPr lang="en-GB" sz="800" b="1" i="0" dirty="0">
            <a:latin typeface="Arial" pitchFamily="34" charset="0"/>
            <a:cs typeface="Arial" pitchFamily="34" charset="0"/>
          </a:endParaRPr>
        </a:p>
      </dgm:t>
    </dgm:pt>
    <dgm:pt modelId="{5C9A2EF0-6297-4CD0-B898-F2770F85323B}" type="parTrans" cxnId="{170CE61F-A047-499A-8B71-A2B2C39F69C7}">
      <dgm:prSet/>
      <dgm:spPr/>
      <dgm:t>
        <a:bodyPr/>
        <a:lstStyle/>
        <a:p>
          <a:endParaRPr lang="en-GB"/>
        </a:p>
      </dgm:t>
    </dgm:pt>
    <dgm:pt modelId="{3630E223-9D79-49DE-A050-78D908225087}" type="sibTrans" cxnId="{170CE61F-A047-499A-8B71-A2B2C39F69C7}">
      <dgm:prSet/>
      <dgm:spPr/>
      <dgm:t>
        <a:bodyPr/>
        <a:lstStyle/>
        <a:p>
          <a:endParaRPr lang="en-GB"/>
        </a:p>
      </dgm:t>
    </dgm:pt>
    <dgm:pt modelId="{FE33B930-4BFB-48CC-9729-C0C61F1670D7}">
      <dgm:prSet custT="1"/>
      <dgm:spPr>
        <a:solidFill>
          <a:srgbClr val="FF0000"/>
        </a:solidFill>
      </dgm:spPr>
      <dgm:t>
        <a:bodyPr/>
        <a:lstStyle/>
        <a:p>
          <a:r>
            <a:rPr lang="en-GB" sz="1400" b="1" dirty="0">
              <a:latin typeface="Arial" pitchFamily="34" charset="0"/>
              <a:cs typeface="Arial" pitchFamily="34" charset="0"/>
            </a:rPr>
            <a:t>Triple Therapy </a:t>
          </a:r>
          <a:r>
            <a:rPr lang="en-GB" sz="800" dirty="0"/>
            <a:t>NICE COPD management of COPD in adults in primary and secondary care 2010  </a:t>
          </a:r>
          <a:r>
            <a:rPr lang="en-GB" sz="800" b="1" dirty="0">
              <a:latin typeface="Arial" pitchFamily="34" charset="0"/>
              <a:cs typeface="Arial" pitchFamily="34" charset="0"/>
            </a:rPr>
            <a:t> </a:t>
          </a:r>
        </a:p>
      </dgm:t>
    </dgm:pt>
    <dgm:pt modelId="{F72EE482-D12C-40FF-94B7-7B36C87D8620}" type="parTrans" cxnId="{D73CFBC4-8185-4575-89A2-8FCE02AE2F75}">
      <dgm:prSet/>
      <dgm:spPr/>
      <dgm:t>
        <a:bodyPr/>
        <a:lstStyle/>
        <a:p>
          <a:endParaRPr lang="en-GB"/>
        </a:p>
      </dgm:t>
    </dgm:pt>
    <dgm:pt modelId="{0AD9EC50-44C5-45EF-B250-0E2F0C09923F}" type="sibTrans" cxnId="{D73CFBC4-8185-4575-89A2-8FCE02AE2F75}">
      <dgm:prSet/>
      <dgm:spPr/>
      <dgm:t>
        <a:bodyPr/>
        <a:lstStyle/>
        <a:p>
          <a:endParaRPr lang="en-GB"/>
        </a:p>
      </dgm:t>
    </dgm:pt>
    <dgm:pt modelId="{EFDCB33B-61B0-4243-B655-D12B8FD71FB7}">
      <dgm:prSet phldrT="[Text]" custT="1"/>
      <dgm:spPr>
        <a:solidFill>
          <a:srgbClr val="009999"/>
        </a:solidFill>
      </dgm:spPr>
      <dgm:t>
        <a:bodyPr/>
        <a:lstStyle/>
        <a:p>
          <a:r>
            <a:rPr lang="en-GB" sz="1400" b="1" dirty="0">
              <a:latin typeface="Arial" pitchFamily="34" charset="0"/>
              <a:cs typeface="Arial" pitchFamily="34" charset="0"/>
            </a:rPr>
            <a:t>Flu vaccination in at risk population: we await data on pneumococcal vaccination </a:t>
          </a:r>
          <a:r>
            <a:rPr lang="en-US" sz="1200" b="0" i="0" dirty="0">
              <a:solidFill>
                <a:srgbClr val="000000"/>
              </a:solidFill>
              <a:latin typeface="Helvetica"/>
              <a:ea typeface="Helvetica"/>
              <a:cs typeface="Helvetica"/>
            </a:rPr>
            <a:t>J </a:t>
          </a:r>
          <a:r>
            <a:rPr lang="en-US" sz="1200" b="0" i="0" dirty="0" err="1">
              <a:solidFill>
                <a:srgbClr val="000000"/>
              </a:solidFill>
              <a:latin typeface="Helvetica"/>
              <a:ea typeface="Helvetica"/>
              <a:cs typeface="Helvetica"/>
            </a:rPr>
            <a:t>Epidemiol</a:t>
          </a:r>
          <a:r>
            <a:rPr lang="en-US" sz="1200" b="0" i="0" dirty="0">
              <a:solidFill>
                <a:srgbClr val="000000"/>
              </a:solidFill>
              <a:latin typeface="Helvetica"/>
              <a:ea typeface="Helvetica"/>
              <a:cs typeface="Helvetica"/>
            </a:rPr>
            <a:t> Community Health. 1998 Feb;52(2):120-5 </a:t>
          </a:r>
          <a:endParaRPr lang="en-GB" sz="1200" b="1" dirty="0">
            <a:latin typeface="Arial" pitchFamily="34" charset="0"/>
            <a:cs typeface="Arial" pitchFamily="34" charset="0"/>
          </a:endParaRPr>
        </a:p>
      </dgm:t>
    </dgm:pt>
    <dgm:pt modelId="{A3A4BE21-4203-4780-8C24-59863850A2B9}" type="parTrans" cxnId="{DD653B5F-82BB-4ECF-8DCA-473299051D98}">
      <dgm:prSet/>
      <dgm:spPr/>
      <dgm:t>
        <a:bodyPr/>
        <a:lstStyle/>
        <a:p>
          <a:endParaRPr lang="en-GB"/>
        </a:p>
      </dgm:t>
    </dgm:pt>
    <dgm:pt modelId="{88E745F6-5C27-4D1C-88A3-7FF4342909C4}" type="sibTrans" cxnId="{DD653B5F-82BB-4ECF-8DCA-473299051D98}">
      <dgm:prSet/>
      <dgm:spPr/>
      <dgm:t>
        <a:bodyPr/>
        <a:lstStyle/>
        <a:p>
          <a:endParaRPr lang="en-GB"/>
        </a:p>
      </dgm:t>
    </dgm:pt>
    <dgm:pt modelId="{72496400-7BFA-4256-B784-08B425B1D748}">
      <dgm:prSet custT="1"/>
      <dgm:spPr>
        <a:solidFill>
          <a:srgbClr val="FFFF00"/>
        </a:solidFill>
      </dgm:spPr>
      <dgm:t>
        <a:bodyPr/>
        <a:lstStyle/>
        <a:p>
          <a:r>
            <a:rPr lang="en-GB" sz="1400" b="1" dirty="0">
              <a:latin typeface="Arial" pitchFamily="34" charset="0"/>
              <a:cs typeface="Arial" pitchFamily="34" charset="0"/>
            </a:rPr>
            <a:t>Tiotropium </a:t>
          </a:r>
          <a:r>
            <a:rPr lang="en-GB" sz="1200" dirty="0"/>
            <a:t>Health technology Assessment KCE reports 108C </a:t>
          </a:r>
          <a:r>
            <a:rPr lang="en-GB" sz="1200" dirty="0" err="1"/>
            <a:t>Neyt</a:t>
          </a:r>
          <a:r>
            <a:rPr lang="en-GB" sz="1200" dirty="0"/>
            <a:t> M et al  </a:t>
          </a:r>
          <a:endParaRPr lang="en-GB" sz="1200" b="1" dirty="0">
            <a:latin typeface="Arial" pitchFamily="34" charset="0"/>
            <a:cs typeface="Arial" pitchFamily="34" charset="0"/>
          </a:endParaRPr>
        </a:p>
      </dgm:t>
    </dgm:pt>
    <dgm:pt modelId="{497360F2-D460-4F65-9F15-58D5B13E2572}" type="parTrans" cxnId="{3B64BCBB-7112-4027-99E5-0560A4CF2AE8}">
      <dgm:prSet/>
      <dgm:spPr/>
      <dgm:t>
        <a:bodyPr/>
        <a:lstStyle/>
        <a:p>
          <a:endParaRPr lang="en-GB"/>
        </a:p>
      </dgm:t>
    </dgm:pt>
    <dgm:pt modelId="{EEEC8370-D182-49C4-876C-C655B95AE01B}" type="sibTrans" cxnId="{3B64BCBB-7112-4027-99E5-0560A4CF2AE8}">
      <dgm:prSet/>
      <dgm:spPr/>
      <dgm:t>
        <a:bodyPr/>
        <a:lstStyle/>
        <a:p>
          <a:endParaRPr lang="en-GB"/>
        </a:p>
      </dgm:t>
    </dgm:pt>
    <dgm:pt modelId="{0DF62365-2EF9-4C7D-B338-E7E76D508548}" type="pres">
      <dgm:prSet presAssocID="{72358614-3B30-486A-A23C-54B4F464E906}" presName="Name0" presStyleCnt="0">
        <dgm:presLayoutVars>
          <dgm:dir/>
          <dgm:animLvl val="lvl"/>
          <dgm:resizeHandles val="exact"/>
        </dgm:presLayoutVars>
      </dgm:prSet>
      <dgm:spPr/>
    </dgm:pt>
    <dgm:pt modelId="{A6C12F21-3D97-4242-B087-62EB59CCCA0E}" type="pres">
      <dgm:prSet presAssocID="{FE33B930-4BFB-48CC-9729-C0C61F1670D7}" presName="Name8" presStyleCnt="0"/>
      <dgm:spPr/>
    </dgm:pt>
    <dgm:pt modelId="{2BEE2B7D-1CDB-4F9F-994D-3B1CC70D8F89}" type="pres">
      <dgm:prSet presAssocID="{FE33B930-4BFB-48CC-9729-C0C61F1670D7}" presName="level" presStyleLbl="node1" presStyleIdx="0" presStyleCnt="6" custScaleX="96145">
        <dgm:presLayoutVars>
          <dgm:chMax val="1"/>
          <dgm:bulletEnabled val="1"/>
        </dgm:presLayoutVars>
      </dgm:prSet>
      <dgm:spPr/>
    </dgm:pt>
    <dgm:pt modelId="{CD990F60-EA4B-4FEA-A035-6AD93412A0CC}" type="pres">
      <dgm:prSet presAssocID="{FE33B930-4BFB-48CC-9729-C0C61F1670D7}" presName="levelTx" presStyleLbl="revTx" presStyleIdx="0" presStyleCnt="0">
        <dgm:presLayoutVars>
          <dgm:chMax val="1"/>
          <dgm:bulletEnabled val="1"/>
        </dgm:presLayoutVars>
      </dgm:prSet>
      <dgm:spPr/>
    </dgm:pt>
    <dgm:pt modelId="{86CCD815-0AA4-4ABC-B207-02CD7977AC93}" type="pres">
      <dgm:prSet presAssocID="{343D8EFE-EA90-4CC3-8AF4-44BE5BAD4A2D}" presName="Name8" presStyleCnt="0"/>
      <dgm:spPr/>
    </dgm:pt>
    <dgm:pt modelId="{69CCC3AE-B13E-44EF-9D14-2E6BE680A6BC}" type="pres">
      <dgm:prSet presAssocID="{343D8EFE-EA90-4CC3-8AF4-44BE5BAD4A2D}" presName="level" presStyleLbl="node1" presStyleIdx="1" presStyleCnt="6" custScaleY="93179">
        <dgm:presLayoutVars>
          <dgm:chMax val="1"/>
          <dgm:bulletEnabled val="1"/>
        </dgm:presLayoutVars>
      </dgm:prSet>
      <dgm:spPr/>
    </dgm:pt>
    <dgm:pt modelId="{5AB83CE9-BDD5-4BE1-B93F-26B295979C49}" type="pres">
      <dgm:prSet presAssocID="{343D8EFE-EA90-4CC3-8AF4-44BE5BAD4A2D}" presName="levelTx" presStyleLbl="revTx" presStyleIdx="0" presStyleCnt="0">
        <dgm:presLayoutVars>
          <dgm:chMax val="1"/>
          <dgm:bulletEnabled val="1"/>
        </dgm:presLayoutVars>
      </dgm:prSet>
      <dgm:spPr/>
    </dgm:pt>
    <dgm:pt modelId="{613D99C8-CF97-4272-A6C9-ADDBFC3169F2}" type="pres">
      <dgm:prSet presAssocID="{72496400-7BFA-4256-B784-08B425B1D748}" presName="Name8" presStyleCnt="0"/>
      <dgm:spPr/>
    </dgm:pt>
    <dgm:pt modelId="{F2930ACB-7099-42A9-A68A-FF9213CE0A42}" type="pres">
      <dgm:prSet presAssocID="{72496400-7BFA-4256-B784-08B425B1D748}" presName="level" presStyleLbl="node1" presStyleIdx="2" presStyleCnt="6">
        <dgm:presLayoutVars>
          <dgm:chMax val="1"/>
          <dgm:bulletEnabled val="1"/>
        </dgm:presLayoutVars>
      </dgm:prSet>
      <dgm:spPr/>
    </dgm:pt>
    <dgm:pt modelId="{359A6933-53C5-4AC7-AC55-18A239D8936D}" type="pres">
      <dgm:prSet presAssocID="{72496400-7BFA-4256-B784-08B425B1D748}" presName="levelTx" presStyleLbl="revTx" presStyleIdx="0" presStyleCnt="0">
        <dgm:presLayoutVars>
          <dgm:chMax val="1"/>
          <dgm:bulletEnabled val="1"/>
        </dgm:presLayoutVars>
      </dgm:prSet>
      <dgm:spPr/>
    </dgm:pt>
    <dgm:pt modelId="{6CEAC480-D7F5-4FC0-A963-584A9A6046C2}" type="pres">
      <dgm:prSet presAssocID="{136C3BD4-0E48-4333-BAEE-FE72C5190159}" presName="Name8" presStyleCnt="0"/>
      <dgm:spPr/>
    </dgm:pt>
    <dgm:pt modelId="{C61FD256-04D3-4FB3-9E3A-E68E02F7EBEB}" type="pres">
      <dgm:prSet presAssocID="{136C3BD4-0E48-4333-BAEE-FE72C5190159}" presName="level" presStyleLbl="node1" presStyleIdx="3" presStyleCnt="6">
        <dgm:presLayoutVars>
          <dgm:chMax val="1"/>
          <dgm:bulletEnabled val="1"/>
        </dgm:presLayoutVars>
      </dgm:prSet>
      <dgm:spPr/>
    </dgm:pt>
    <dgm:pt modelId="{7002A31C-37DB-4B45-A747-CF1C94347FF0}" type="pres">
      <dgm:prSet presAssocID="{136C3BD4-0E48-4333-BAEE-FE72C5190159}" presName="levelTx" presStyleLbl="revTx" presStyleIdx="0" presStyleCnt="0">
        <dgm:presLayoutVars>
          <dgm:chMax val="1"/>
          <dgm:bulletEnabled val="1"/>
        </dgm:presLayoutVars>
      </dgm:prSet>
      <dgm:spPr/>
    </dgm:pt>
    <dgm:pt modelId="{DE197D7F-9AA5-4CC9-9B22-EF98CF74017B}" type="pres">
      <dgm:prSet presAssocID="{04F3B7F5-987F-4E05-BECA-0CBF613C5703}" presName="Name8" presStyleCnt="0"/>
      <dgm:spPr/>
    </dgm:pt>
    <dgm:pt modelId="{8DEF060C-8F46-4C0A-9F6E-79E35DC73250}" type="pres">
      <dgm:prSet presAssocID="{04F3B7F5-987F-4E05-BECA-0CBF613C5703}" presName="level" presStyleLbl="node1" presStyleIdx="4" presStyleCnt="6">
        <dgm:presLayoutVars>
          <dgm:chMax val="1"/>
          <dgm:bulletEnabled val="1"/>
        </dgm:presLayoutVars>
      </dgm:prSet>
      <dgm:spPr/>
    </dgm:pt>
    <dgm:pt modelId="{B5C99A95-E133-47A6-B965-923D2C763086}" type="pres">
      <dgm:prSet presAssocID="{04F3B7F5-987F-4E05-BECA-0CBF613C5703}" presName="levelTx" presStyleLbl="revTx" presStyleIdx="0" presStyleCnt="0">
        <dgm:presLayoutVars>
          <dgm:chMax val="1"/>
          <dgm:bulletEnabled val="1"/>
        </dgm:presLayoutVars>
      </dgm:prSet>
      <dgm:spPr/>
    </dgm:pt>
    <dgm:pt modelId="{18E1F74D-15D6-42E9-9C18-EE650A2E89C5}" type="pres">
      <dgm:prSet presAssocID="{EFDCB33B-61B0-4243-B655-D12B8FD71FB7}" presName="Name8" presStyleCnt="0"/>
      <dgm:spPr/>
    </dgm:pt>
    <dgm:pt modelId="{4B464860-2FC4-4CE4-AEEF-BEB4C2399C19}" type="pres">
      <dgm:prSet presAssocID="{EFDCB33B-61B0-4243-B655-D12B8FD71FB7}" presName="level" presStyleLbl="node1" presStyleIdx="5" presStyleCnt="6">
        <dgm:presLayoutVars>
          <dgm:chMax val="1"/>
          <dgm:bulletEnabled val="1"/>
        </dgm:presLayoutVars>
      </dgm:prSet>
      <dgm:spPr/>
    </dgm:pt>
    <dgm:pt modelId="{5D1DABD1-277A-488B-AC87-50CEB0A47FA7}" type="pres">
      <dgm:prSet presAssocID="{EFDCB33B-61B0-4243-B655-D12B8FD71FB7}" presName="levelTx" presStyleLbl="revTx" presStyleIdx="0" presStyleCnt="0">
        <dgm:presLayoutVars>
          <dgm:chMax val="1"/>
          <dgm:bulletEnabled val="1"/>
        </dgm:presLayoutVars>
      </dgm:prSet>
      <dgm:spPr/>
    </dgm:pt>
  </dgm:ptLst>
  <dgm:cxnLst>
    <dgm:cxn modelId="{FB55F718-8589-2F48-A200-4FF289F315C7}" type="presOf" srcId="{FE33B930-4BFB-48CC-9729-C0C61F1670D7}" destId="{2BEE2B7D-1CDB-4F9F-994D-3B1CC70D8F89}" srcOrd="0" destOrd="0" presId="urn:microsoft.com/office/officeart/2005/8/layout/pyramid1"/>
    <dgm:cxn modelId="{170CE61F-A047-499A-8B71-A2B2C39F69C7}" srcId="{72358614-3B30-486A-A23C-54B4F464E906}" destId="{343D8EFE-EA90-4CC3-8AF4-44BE5BAD4A2D}" srcOrd="1" destOrd="0" parTransId="{5C9A2EF0-6297-4CD0-B898-F2770F85323B}" sibTransId="{3630E223-9D79-49DE-A050-78D908225087}"/>
    <dgm:cxn modelId="{3338CB21-A88A-C545-B41D-AFAD8E4EADCE}" type="presOf" srcId="{136C3BD4-0E48-4333-BAEE-FE72C5190159}" destId="{C61FD256-04D3-4FB3-9E3A-E68E02F7EBEB}" srcOrd="0" destOrd="0" presId="urn:microsoft.com/office/officeart/2005/8/layout/pyramid1"/>
    <dgm:cxn modelId="{DD653B5F-82BB-4ECF-8DCA-473299051D98}" srcId="{72358614-3B30-486A-A23C-54B4F464E906}" destId="{EFDCB33B-61B0-4243-B655-D12B8FD71FB7}" srcOrd="5" destOrd="0" parTransId="{A3A4BE21-4203-4780-8C24-59863850A2B9}" sibTransId="{88E745F6-5C27-4D1C-88A3-7FF4342909C4}"/>
    <dgm:cxn modelId="{9A965862-7E6E-4F45-8AB1-C572EABD0469}" srcId="{72358614-3B30-486A-A23C-54B4F464E906}" destId="{136C3BD4-0E48-4333-BAEE-FE72C5190159}" srcOrd="3" destOrd="0" parTransId="{7A0F72B0-D7A4-4CCF-B0CA-9657A2C412AB}" sibTransId="{66CAF79E-4ABE-4CBB-BC1C-CD2EC389F888}"/>
    <dgm:cxn modelId="{E36E1949-854C-6B49-B0BF-2A50AAC0DA38}" type="presOf" srcId="{EFDCB33B-61B0-4243-B655-D12B8FD71FB7}" destId="{5D1DABD1-277A-488B-AC87-50CEB0A47FA7}" srcOrd="1" destOrd="0" presId="urn:microsoft.com/office/officeart/2005/8/layout/pyramid1"/>
    <dgm:cxn modelId="{4F222150-98B0-C043-8FF0-D7C713F747D6}" type="presOf" srcId="{72496400-7BFA-4256-B784-08B425B1D748}" destId="{359A6933-53C5-4AC7-AC55-18A239D8936D}" srcOrd="1" destOrd="0" presId="urn:microsoft.com/office/officeart/2005/8/layout/pyramid1"/>
    <dgm:cxn modelId="{E8606E54-AD1F-DE4A-AA7A-80F40154DA97}" type="presOf" srcId="{343D8EFE-EA90-4CC3-8AF4-44BE5BAD4A2D}" destId="{69CCC3AE-B13E-44EF-9D14-2E6BE680A6BC}" srcOrd="0" destOrd="0" presId="urn:microsoft.com/office/officeart/2005/8/layout/pyramid1"/>
    <dgm:cxn modelId="{F4A5BA55-256B-404B-B5FA-18B2D104CDD7}" type="presOf" srcId="{04F3B7F5-987F-4E05-BECA-0CBF613C5703}" destId="{8DEF060C-8F46-4C0A-9F6E-79E35DC73250}" srcOrd="0" destOrd="0" presId="urn:microsoft.com/office/officeart/2005/8/layout/pyramid1"/>
    <dgm:cxn modelId="{644D0694-D760-1D4D-AC69-56BEC377E353}" type="presOf" srcId="{72358614-3B30-486A-A23C-54B4F464E906}" destId="{0DF62365-2EF9-4C7D-B338-E7E76D508548}" srcOrd="0" destOrd="0" presId="urn:microsoft.com/office/officeart/2005/8/layout/pyramid1"/>
    <dgm:cxn modelId="{1729C4A6-8DAC-CD46-813B-D68B04B70BC6}" type="presOf" srcId="{FE33B930-4BFB-48CC-9729-C0C61F1670D7}" destId="{CD990F60-EA4B-4FEA-A035-6AD93412A0CC}" srcOrd="1" destOrd="0" presId="urn:microsoft.com/office/officeart/2005/8/layout/pyramid1"/>
    <dgm:cxn modelId="{753D8DB5-FEC4-1843-9770-A83B85FDC23C}" type="presOf" srcId="{72496400-7BFA-4256-B784-08B425B1D748}" destId="{F2930ACB-7099-42A9-A68A-FF9213CE0A42}" srcOrd="0" destOrd="0" presId="urn:microsoft.com/office/officeart/2005/8/layout/pyramid1"/>
    <dgm:cxn modelId="{3B64BCBB-7112-4027-99E5-0560A4CF2AE8}" srcId="{72358614-3B30-486A-A23C-54B4F464E906}" destId="{72496400-7BFA-4256-B784-08B425B1D748}" srcOrd="2" destOrd="0" parTransId="{497360F2-D460-4F65-9F15-58D5B13E2572}" sibTransId="{EEEC8370-D182-49C4-876C-C655B95AE01B}"/>
    <dgm:cxn modelId="{36A82EBF-165C-AC41-B5F5-72F963104F89}" type="presOf" srcId="{EFDCB33B-61B0-4243-B655-D12B8FD71FB7}" destId="{4B464860-2FC4-4CE4-AEEF-BEB4C2399C19}" srcOrd="0" destOrd="0" presId="urn:microsoft.com/office/officeart/2005/8/layout/pyramid1"/>
    <dgm:cxn modelId="{D73CFBC4-8185-4575-89A2-8FCE02AE2F75}" srcId="{72358614-3B30-486A-A23C-54B4F464E906}" destId="{FE33B930-4BFB-48CC-9729-C0C61F1670D7}" srcOrd="0" destOrd="0" parTransId="{F72EE482-D12C-40FF-94B7-7B36C87D8620}" sibTransId="{0AD9EC50-44C5-45EF-B250-0E2F0C09923F}"/>
    <dgm:cxn modelId="{97EFDDC9-1F84-C544-B482-C147BFEF5BE5}" type="presOf" srcId="{343D8EFE-EA90-4CC3-8AF4-44BE5BAD4A2D}" destId="{5AB83CE9-BDD5-4BE1-B93F-26B295979C49}" srcOrd="1" destOrd="0" presId="urn:microsoft.com/office/officeart/2005/8/layout/pyramid1"/>
    <dgm:cxn modelId="{7B92F9EA-C827-0647-B603-246350A4F9C6}" type="presOf" srcId="{136C3BD4-0E48-4333-BAEE-FE72C5190159}" destId="{7002A31C-37DB-4B45-A747-CF1C94347FF0}" srcOrd="1" destOrd="0" presId="urn:microsoft.com/office/officeart/2005/8/layout/pyramid1"/>
    <dgm:cxn modelId="{1D62FDF9-6851-0E47-A5EC-59874DF7B0D2}" type="presOf" srcId="{04F3B7F5-987F-4E05-BECA-0CBF613C5703}" destId="{B5C99A95-E133-47A6-B965-923D2C763086}" srcOrd="1" destOrd="0" presId="urn:microsoft.com/office/officeart/2005/8/layout/pyramid1"/>
    <dgm:cxn modelId="{54B063FA-BC2F-4478-8DC3-D72BDD2D9342}" srcId="{72358614-3B30-486A-A23C-54B4F464E906}" destId="{04F3B7F5-987F-4E05-BECA-0CBF613C5703}" srcOrd="4" destOrd="0" parTransId="{F1D6E816-646A-461D-8343-A6940119F1BD}" sibTransId="{A74AAC23-41BB-41C6-B69C-B50BEC4A6FDD}"/>
    <dgm:cxn modelId="{53E8B37D-D654-6B46-8BD5-6DF3A44A9923}" type="presParOf" srcId="{0DF62365-2EF9-4C7D-B338-E7E76D508548}" destId="{A6C12F21-3D97-4242-B087-62EB59CCCA0E}" srcOrd="0" destOrd="0" presId="urn:microsoft.com/office/officeart/2005/8/layout/pyramid1"/>
    <dgm:cxn modelId="{087A60CF-A5A9-8045-958C-9128755EA952}" type="presParOf" srcId="{A6C12F21-3D97-4242-B087-62EB59CCCA0E}" destId="{2BEE2B7D-1CDB-4F9F-994D-3B1CC70D8F89}" srcOrd="0" destOrd="0" presId="urn:microsoft.com/office/officeart/2005/8/layout/pyramid1"/>
    <dgm:cxn modelId="{469DD75B-49BD-084D-9F20-05C3350B8EC8}" type="presParOf" srcId="{A6C12F21-3D97-4242-B087-62EB59CCCA0E}" destId="{CD990F60-EA4B-4FEA-A035-6AD93412A0CC}" srcOrd="1" destOrd="0" presId="urn:microsoft.com/office/officeart/2005/8/layout/pyramid1"/>
    <dgm:cxn modelId="{4A474EFA-7151-FC41-9C07-8ED31C9AD461}" type="presParOf" srcId="{0DF62365-2EF9-4C7D-B338-E7E76D508548}" destId="{86CCD815-0AA4-4ABC-B207-02CD7977AC93}" srcOrd="1" destOrd="0" presId="urn:microsoft.com/office/officeart/2005/8/layout/pyramid1"/>
    <dgm:cxn modelId="{D4CCC02B-0561-9D4C-B2C6-0810C9C18CA6}" type="presParOf" srcId="{86CCD815-0AA4-4ABC-B207-02CD7977AC93}" destId="{69CCC3AE-B13E-44EF-9D14-2E6BE680A6BC}" srcOrd="0" destOrd="0" presId="urn:microsoft.com/office/officeart/2005/8/layout/pyramid1"/>
    <dgm:cxn modelId="{CC462711-6D98-CC4B-9363-933AA6BFB3ED}" type="presParOf" srcId="{86CCD815-0AA4-4ABC-B207-02CD7977AC93}" destId="{5AB83CE9-BDD5-4BE1-B93F-26B295979C49}" srcOrd="1" destOrd="0" presId="urn:microsoft.com/office/officeart/2005/8/layout/pyramid1"/>
    <dgm:cxn modelId="{A0C286A7-A11E-3A41-A72A-DEA33D9597C6}" type="presParOf" srcId="{0DF62365-2EF9-4C7D-B338-E7E76D508548}" destId="{613D99C8-CF97-4272-A6C9-ADDBFC3169F2}" srcOrd="2" destOrd="0" presId="urn:microsoft.com/office/officeart/2005/8/layout/pyramid1"/>
    <dgm:cxn modelId="{C23F960F-F27E-784D-A236-B45C531F90E2}" type="presParOf" srcId="{613D99C8-CF97-4272-A6C9-ADDBFC3169F2}" destId="{F2930ACB-7099-42A9-A68A-FF9213CE0A42}" srcOrd="0" destOrd="0" presId="urn:microsoft.com/office/officeart/2005/8/layout/pyramid1"/>
    <dgm:cxn modelId="{6BE26D11-49BA-5442-A6EB-5ECC29ED9737}" type="presParOf" srcId="{613D99C8-CF97-4272-A6C9-ADDBFC3169F2}" destId="{359A6933-53C5-4AC7-AC55-18A239D8936D}" srcOrd="1" destOrd="0" presId="urn:microsoft.com/office/officeart/2005/8/layout/pyramid1"/>
    <dgm:cxn modelId="{2D1B8504-57FA-AA40-BE50-F739768EBC9F}" type="presParOf" srcId="{0DF62365-2EF9-4C7D-B338-E7E76D508548}" destId="{6CEAC480-D7F5-4FC0-A963-584A9A6046C2}" srcOrd="3" destOrd="0" presId="urn:microsoft.com/office/officeart/2005/8/layout/pyramid1"/>
    <dgm:cxn modelId="{6FD03C05-7572-CD45-BA83-EBD6BE3E0BEA}" type="presParOf" srcId="{6CEAC480-D7F5-4FC0-A963-584A9A6046C2}" destId="{C61FD256-04D3-4FB3-9E3A-E68E02F7EBEB}" srcOrd="0" destOrd="0" presId="urn:microsoft.com/office/officeart/2005/8/layout/pyramid1"/>
    <dgm:cxn modelId="{A1A927D1-FC4F-B54E-9EE2-209FECF7F77B}" type="presParOf" srcId="{6CEAC480-D7F5-4FC0-A963-584A9A6046C2}" destId="{7002A31C-37DB-4B45-A747-CF1C94347FF0}" srcOrd="1" destOrd="0" presId="urn:microsoft.com/office/officeart/2005/8/layout/pyramid1"/>
    <dgm:cxn modelId="{5EB31413-BF92-FB40-A393-FD094D94580A}" type="presParOf" srcId="{0DF62365-2EF9-4C7D-B338-E7E76D508548}" destId="{DE197D7F-9AA5-4CC9-9B22-EF98CF74017B}" srcOrd="4" destOrd="0" presId="urn:microsoft.com/office/officeart/2005/8/layout/pyramid1"/>
    <dgm:cxn modelId="{EBEE8716-9CA0-0942-83AB-D9591D73B01E}" type="presParOf" srcId="{DE197D7F-9AA5-4CC9-9B22-EF98CF74017B}" destId="{8DEF060C-8F46-4C0A-9F6E-79E35DC73250}" srcOrd="0" destOrd="0" presId="urn:microsoft.com/office/officeart/2005/8/layout/pyramid1"/>
    <dgm:cxn modelId="{D4DFB8A8-AB32-BB49-8611-E7ECF702D559}" type="presParOf" srcId="{DE197D7F-9AA5-4CC9-9B22-EF98CF74017B}" destId="{B5C99A95-E133-47A6-B965-923D2C763086}" srcOrd="1" destOrd="0" presId="urn:microsoft.com/office/officeart/2005/8/layout/pyramid1"/>
    <dgm:cxn modelId="{6E535ADA-9294-BC40-81CE-1E771A4702F8}" type="presParOf" srcId="{0DF62365-2EF9-4C7D-B338-E7E76D508548}" destId="{18E1F74D-15D6-42E9-9C18-EE650A2E89C5}" srcOrd="5" destOrd="0" presId="urn:microsoft.com/office/officeart/2005/8/layout/pyramid1"/>
    <dgm:cxn modelId="{9939458F-60A3-6641-8915-B4D03C773FC4}" type="presParOf" srcId="{18E1F74D-15D6-42E9-9C18-EE650A2E89C5}" destId="{4B464860-2FC4-4CE4-AEEF-BEB4C2399C19}" srcOrd="0" destOrd="0" presId="urn:microsoft.com/office/officeart/2005/8/layout/pyramid1"/>
    <dgm:cxn modelId="{12BD4B13-52E4-3F4F-A7DB-5742719CBAE3}" type="presParOf" srcId="{18E1F74D-15D6-42E9-9C18-EE650A2E89C5}" destId="{5D1DABD1-277A-488B-AC87-50CEB0A47FA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AD2E4-6389-D74E-93CC-A874608C98A3}">
      <dsp:nvSpPr>
        <dsp:cNvPr id="0" name=""/>
        <dsp:cNvSpPr/>
      </dsp:nvSpPr>
      <dsp:spPr>
        <a:xfrm>
          <a:off x="3271284" y="96821"/>
          <a:ext cx="2759749" cy="27597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Need for better education and training for primary care clinicians</a:t>
          </a:r>
        </a:p>
      </dsp:txBody>
      <dsp:txXfrm>
        <a:off x="3639251" y="579777"/>
        <a:ext cx="2023816" cy="1241887"/>
      </dsp:txXfrm>
    </dsp:sp>
    <dsp:sp modelId="{0E109FAE-30B6-E04B-BA97-6E1539312655}">
      <dsp:nvSpPr>
        <dsp:cNvPr id="0" name=""/>
        <dsp:cNvSpPr/>
      </dsp:nvSpPr>
      <dsp:spPr>
        <a:xfrm>
          <a:off x="4112465" y="1830799"/>
          <a:ext cx="2759749" cy="27597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Need to adapt current diagnostic and treatment guidelines to LMIC</a:t>
          </a:r>
        </a:p>
      </dsp:txBody>
      <dsp:txXfrm>
        <a:off x="4956489" y="2543734"/>
        <a:ext cx="1655849" cy="1517862"/>
      </dsp:txXfrm>
    </dsp:sp>
    <dsp:sp modelId="{C2E9E8D5-1D9E-1041-BE1B-CAA4CF702D14}">
      <dsp:nvSpPr>
        <dsp:cNvPr id="0" name=""/>
        <dsp:cNvSpPr/>
      </dsp:nvSpPr>
      <dsp:spPr>
        <a:xfrm>
          <a:off x="2080747" y="1795309"/>
          <a:ext cx="2759749" cy="27597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Need for simple diagnostic and monitoring methods that are accessible for primary care</a:t>
          </a:r>
        </a:p>
      </dsp:txBody>
      <dsp:txXfrm>
        <a:off x="2340623" y="2508244"/>
        <a:ext cx="1655849" cy="1517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E2B7D-1CDB-4F9F-994D-3B1CC70D8F89}">
      <dsp:nvSpPr>
        <dsp:cNvPr id="0" name=""/>
        <dsp:cNvSpPr/>
      </dsp:nvSpPr>
      <dsp:spPr>
        <a:xfrm>
          <a:off x="2682071" y="0"/>
          <a:ext cx="1031471" cy="639734"/>
        </a:xfrm>
        <a:prstGeom prst="trapezoid">
          <a:avLst>
            <a:gd name="adj" fmla="val 8385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Triple Therapy </a:t>
          </a:r>
          <a:r>
            <a:rPr lang="en-GB" sz="800" kern="1200" dirty="0"/>
            <a:t>NICE COPD management of COPD in adults in primary and secondary care 2010  </a:t>
          </a:r>
          <a:r>
            <a:rPr lang="en-GB" sz="800" b="1" kern="1200" dirty="0">
              <a:latin typeface="Arial" pitchFamily="34" charset="0"/>
              <a:cs typeface="Arial" pitchFamily="34" charset="0"/>
            </a:rPr>
            <a:t> </a:t>
          </a:r>
        </a:p>
      </dsp:txBody>
      <dsp:txXfrm>
        <a:off x="2682071" y="0"/>
        <a:ext cx="1031471" cy="639734"/>
      </dsp:txXfrm>
    </dsp:sp>
    <dsp:sp modelId="{69CCC3AE-B13E-44EF-9D14-2E6BE680A6BC}">
      <dsp:nvSpPr>
        <dsp:cNvPr id="0" name=""/>
        <dsp:cNvSpPr/>
      </dsp:nvSpPr>
      <dsp:spPr>
        <a:xfrm>
          <a:off x="2145657" y="639734"/>
          <a:ext cx="2145657" cy="596097"/>
        </a:xfrm>
        <a:prstGeom prst="trapezoid">
          <a:avLst>
            <a:gd name="adj" fmla="val 8385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Arial" pitchFamily="34" charset="0"/>
              <a:cs typeface="Arial" pitchFamily="34" charset="0"/>
            </a:rPr>
            <a:t>LABA </a:t>
          </a:r>
          <a:r>
            <a:rPr lang="en-GB" sz="800" kern="1200" dirty="0"/>
            <a:t>OBA Y Cost effectiveness of long acting bronchodilators for COPD. Mayo Clinic Proc 2007;82:575-582</a:t>
          </a:r>
          <a:endParaRPr lang="en-GB" sz="800" b="1" i="0" kern="1200" dirty="0">
            <a:latin typeface="Arial" pitchFamily="34" charset="0"/>
            <a:cs typeface="Arial" pitchFamily="34" charset="0"/>
          </a:endParaRPr>
        </a:p>
      </dsp:txBody>
      <dsp:txXfrm>
        <a:off x="2521147" y="639734"/>
        <a:ext cx="1394677" cy="596097"/>
      </dsp:txXfrm>
    </dsp:sp>
    <dsp:sp modelId="{F2930ACB-7099-42A9-A68A-FF9213CE0A42}">
      <dsp:nvSpPr>
        <dsp:cNvPr id="0" name=""/>
        <dsp:cNvSpPr/>
      </dsp:nvSpPr>
      <dsp:spPr>
        <a:xfrm>
          <a:off x="1609243" y="1279468"/>
          <a:ext cx="3218486" cy="639734"/>
        </a:xfrm>
        <a:prstGeom prst="trapezoid">
          <a:avLst>
            <a:gd name="adj" fmla="val 8385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Tiotropium </a:t>
          </a:r>
          <a:r>
            <a:rPr lang="en-GB" sz="1200" kern="1200" dirty="0"/>
            <a:t>Health technology Assessment KCE reports 108C </a:t>
          </a:r>
          <a:r>
            <a:rPr lang="en-GB" sz="1200" kern="1200" dirty="0" err="1"/>
            <a:t>Neyt</a:t>
          </a:r>
          <a:r>
            <a:rPr lang="en-GB" sz="1200" kern="1200" dirty="0"/>
            <a:t> M et al  </a:t>
          </a:r>
          <a:endParaRPr lang="en-GB" sz="1200" b="1" kern="1200" dirty="0">
            <a:latin typeface="Arial" pitchFamily="34" charset="0"/>
            <a:cs typeface="Arial" pitchFamily="34" charset="0"/>
          </a:endParaRPr>
        </a:p>
      </dsp:txBody>
      <dsp:txXfrm>
        <a:off x="2172478" y="1279468"/>
        <a:ext cx="2092015" cy="639734"/>
      </dsp:txXfrm>
    </dsp:sp>
    <dsp:sp modelId="{C61FD256-04D3-4FB3-9E3A-E68E02F7EBEB}">
      <dsp:nvSpPr>
        <dsp:cNvPr id="0" name=""/>
        <dsp:cNvSpPr/>
      </dsp:nvSpPr>
      <dsp:spPr>
        <a:xfrm>
          <a:off x="1072828" y="1919202"/>
          <a:ext cx="4291314" cy="639734"/>
        </a:xfrm>
        <a:prstGeom prst="trapezoid">
          <a:avLst>
            <a:gd name="adj" fmla="val 8385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Pulmonary Rehabilitation </a:t>
          </a:r>
          <a:r>
            <a:rPr lang="en-GB" sz="1200" kern="1200" dirty="0"/>
            <a:t>Thorax 2001;56:779-784 </a:t>
          </a:r>
          <a:endParaRPr lang="en-GB" sz="1200" b="1" kern="1200" dirty="0">
            <a:latin typeface="Arial" pitchFamily="34" charset="0"/>
            <a:cs typeface="Arial" pitchFamily="34" charset="0"/>
          </a:endParaRPr>
        </a:p>
      </dsp:txBody>
      <dsp:txXfrm>
        <a:off x="1823808" y="1919202"/>
        <a:ext cx="2789354" cy="639734"/>
      </dsp:txXfrm>
    </dsp:sp>
    <dsp:sp modelId="{8DEF060C-8F46-4C0A-9F6E-79E35DC73250}">
      <dsp:nvSpPr>
        <dsp:cNvPr id="0" name=""/>
        <dsp:cNvSpPr/>
      </dsp:nvSpPr>
      <dsp:spPr>
        <a:xfrm>
          <a:off x="536414" y="2558936"/>
          <a:ext cx="5364143" cy="639734"/>
        </a:xfrm>
        <a:prstGeom prst="trapezoid">
          <a:avLst>
            <a:gd name="adj" fmla="val 8385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Stop Smoking Support with pharmacotherapy </a:t>
          </a:r>
          <a:r>
            <a:rPr lang="en-US" sz="1200" b="0" i="0" kern="1200" dirty="0">
              <a:solidFill>
                <a:srgbClr val="000000"/>
              </a:solidFill>
              <a:latin typeface="+mj-lt"/>
              <a:ea typeface="Arial Narrow"/>
              <a:cs typeface="Arial Narrow"/>
            </a:rPr>
            <a:t>Thorax.  65(8):711-8,</a:t>
          </a:r>
          <a:r>
            <a:rPr lang="en-US" sz="1200" b="1" i="0" kern="1200" dirty="0">
              <a:solidFill>
                <a:srgbClr val="000000"/>
              </a:solidFill>
              <a:latin typeface="+mj-lt"/>
              <a:ea typeface="Arial Narrow"/>
              <a:cs typeface="Arial Narrow"/>
            </a:rPr>
            <a:t> </a:t>
          </a:r>
          <a:r>
            <a:rPr lang="en-US" sz="1200" i="0" kern="1200" dirty="0">
              <a:solidFill>
                <a:srgbClr val="000000"/>
              </a:solidFill>
              <a:latin typeface="+mj-lt"/>
              <a:ea typeface="Arial Narrow"/>
              <a:cs typeface="Arial Narrow"/>
            </a:rPr>
            <a:t>2010 Aug</a:t>
          </a:r>
          <a:endParaRPr lang="en-GB" sz="1400" b="1" kern="1200" dirty="0">
            <a:latin typeface="+mj-lt"/>
            <a:cs typeface="Arial" pitchFamily="34" charset="0"/>
          </a:endParaRPr>
        </a:p>
      </dsp:txBody>
      <dsp:txXfrm>
        <a:off x="1475139" y="2558936"/>
        <a:ext cx="3486693" cy="639734"/>
      </dsp:txXfrm>
    </dsp:sp>
    <dsp:sp modelId="{4B464860-2FC4-4CE4-AEEF-BEB4C2399C19}">
      <dsp:nvSpPr>
        <dsp:cNvPr id="0" name=""/>
        <dsp:cNvSpPr/>
      </dsp:nvSpPr>
      <dsp:spPr>
        <a:xfrm>
          <a:off x="0" y="3198670"/>
          <a:ext cx="6436972" cy="639734"/>
        </a:xfrm>
        <a:prstGeom prst="trapezoid">
          <a:avLst>
            <a:gd name="adj" fmla="val 83850"/>
          </a:avLst>
        </a:prstGeom>
        <a:solidFill>
          <a:srgbClr val="00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Flu vaccination in at risk population: we await data on pneumococcal vaccination </a:t>
          </a:r>
          <a:r>
            <a:rPr lang="en-US" sz="1200" b="0" i="0" kern="1200" dirty="0">
              <a:solidFill>
                <a:srgbClr val="000000"/>
              </a:solidFill>
              <a:latin typeface="Helvetica"/>
              <a:ea typeface="Helvetica"/>
              <a:cs typeface="Helvetica"/>
            </a:rPr>
            <a:t>J </a:t>
          </a:r>
          <a:r>
            <a:rPr lang="en-US" sz="1200" b="0" i="0" kern="1200" dirty="0" err="1">
              <a:solidFill>
                <a:srgbClr val="000000"/>
              </a:solidFill>
              <a:latin typeface="Helvetica"/>
              <a:ea typeface="Helvetica"/>
              <a:cs typeface="Helvetica"/>
            </a:rPr>
            <a:t>Epidemiol</a:t>
          </a:r>
          <a:r>
            <a:rPr lang="en-US" sz="1200" b="0" i="0" kern="1200" dirty="0">
              <a:solidFill>
                <a:srgbClr val="000000"/>
              </a:solidFill>
              <a:latin typeface="Helvetica"/>
              <a:ea typeface="Helvetica"/>
              <a:cs typeface="Helvetica"/>
            </a:rPr>
            <a:t> Community Health. 1998 Feb;52(2):120-5 </a:t>
          </a:r>
          <a:endParaRPr lang="en-GB" sz="1200" b="1" kern="1200" dirty="0">
            <a:latin typeface="Arial" pitchFamily="34" charset="0"/>
            <a:cs typeface="Arial" pitchFamily="34" charset="0"/>
          </a:endParaRPr>
        </a:p>
      </dsp:txBody>
      <dsp:txXfrm>
        <a:off x="1126470" y="3198670"/>
        <a:ext cx="4184031" cy="63973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8T17:22:24.81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6817 191,'-95'-2,"-1"-1,0 1,1 0,-1 0,0 0,1 0,-1-1,1 1,-1 0,0 0,1 0,-1 0,0-1,1 1,-1 0,0 0,1 0,-1 0,-7-1,-1 2,-2-1,-1 1,1-1,0 1,2 0,1-1,4 1,3-1,4 0,4-1,6 0,6 0,7-1,-50-6,17-2,12 0,8 2,-25-1,20 3,10 4,33-1,-32 4,16-3,-16-1,8 3,-15-4,49 6,-15-4,7 3,11-3,-41 4,30-5,-25 4,-21-3,34 4,-14-2,0-1,15 2,-1-1,3 0,11 2,-23 0,32 0,-5 0,-4 0,19 0,-41 0,39 0,-64 0,24 0,-11 0,2 0,40 0,-9 0,-9 0,22 0,-20 0,11 0,11 0,-20 0,27 0,-9 0,6 0,5 0,-10 4,14-3,-13 4,12-2,-3-2,-3 3,10-1,-10 1,7 0,-6 3,2-6,-8 7,12-7,-34 11,17-5,-15 2,22-1,-4-2,12-2,-18 5,15-5,1 1,2-1,3-1,-10 1,9 3,-4-3,3 5,3-5,-6 6,1-6,-2 3,5-4,-6 1,5 2,-5-2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8T17:22:28.4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6919 235,'-59'0,"1"0,-25 0,-13-5,-1 0,7 3,2-2,-7-1,0 0,5 0,24 1,0-1,-24 0,-2-1,1-2,9 0,-9 1,25 3,-9 1,12-1,-9-1,19 5,-3 0,-42 0,38 0,-8 0,1 0,6 0,-13-4,-1 0,4 2,18-2,-4 1,1 2,3 2,-18-1,-4 0,1 0,6 0,-22 0,-6 0,43 0,-15 0,1 0,13 0,-28 0,7 0,30 0,-16 0,-1 0,8 0,-34 0,0 0,27 0,-2 0,1 0,4-5,-5 4,1 1,9-5,-5 5,2 0,14 0,-17 0,0 0,23 0,-44 0,46 0,-46 0,38 0,-19 0,-4 0,30-4,-55 3,54-3,-29 4,14 0,5 0,-5 0,-5 0,17 0,-26 0,14 0,6 0,-2 0,17 0,1 0,-19 0,20 0,-35 0,31 0,-31 0,30-4,-17 3,1-4,15 1,-15 3,7-3,11 0,-24 3,29-3,-28-1,33 3,-19-7,-14 2,-25-5,4-1,2 6,17-3,22 8,-21-4,30 6,2 0,12-3,4-1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8T17:22:42.0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6413 97,'-54'4,"-25"0,30-4,-27 0,8 0,-2 0,-16 0,21 0,-9 0,8 0,-25 0,-4-3,0-2,4-3,30 1,-3-1,-4 0,4 1,-10-6,-20 4,-1 0,21 2,13 0,-1 1,-36 4,30-3,5 5,1 0,11 0,-25 0,33 0,6 0,-26 0,34 0,-19 0,-6 0,19 0,-20 0,-2 0,3 0,-44 0,42 0,2 0,-17 0,-9 0,-1 0,2 0,24 0,-2 0,2 0,4 0,-17 0,5 0,1 0,4 0,2 0,0 0,6 0,-27 0,10 0,19 5,-43-4,43 3,-19-4,0 0,19 0,-2 0,-1 0,0 0,-33 0,-6 0,22 0,-16 0,0 0,16 0,-3 0,7 0,29 0,-26 0,40 0,-14 0,7 0,4 0,-17 0,17 0,-4 4,-7-3,9 3,-29-4,29 0,-9 0,7 0,13 0,-23 4,27-3,-20 4,14-5,-10 0,10 0,1 0,-1 0,4 0,-20 0,8 0,-30 0,21 0,-22 0,-4 0,23 0,-34 0,50 0,-14 0,19 0,4 0,-9 0,9 0,-10 0,4 4,1-3,-3 2,8-3,-6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8T17:22:46.9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6396 195,'-54'-13,"0"1,-30 0,32 2,-4 0,-26 4,0 1,30 1,-3 0,-35-3,-15 0,12 1,29 5,3 0,-3-2,-5-2,2 3,-23 1,7 2,30-1,-2 0,-25 0,-12 0,11 0,27 0,1 0,-22 0,-11 0,12 0,20 0,4 0,-23 0,-4 0,-12-5,5 0,-15 3,19-2,-3-1,13 0,6 1,-19 2,-11-6,0 0,20 6,-8-3,1 1,13 4,-29 0,0 0,36 0,-7 0,1 0,20 0,-40 0,27 0,18 0,-48 0,54 0,-29 0,-6 0,27 4,-11-3,-1-1,12 5,-27-5,-16 0,40 0,-14 0,-1 0,4 0,-4 0,-1 0,-5 0,-22-5,-6 4,43-9,-36 9,23-4,24 5,-23 0,40 0,-2 0,-1 0,13 0,-17 0,19 0,-14 0,2 0,-10 0,9 0,-7 0,10 0,0 0,-3 0,8 0,-4 0,6 0,4 0,-9 0,5 0,-3 0,-2 0,12 0,-15 0,8 0,-12 0,7 0,4 0,2 0,2 0,-8 0,7 0,-5 0,4 0,3-3,-12-2,6-3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B67F46-0AAF-DD4A-93FC-C683461C5B8C}" type="datetimeFigureOut">
              <a:rPr lang="en-US" smtClean="0"/>
              <a:pPr/>
              <a:t>2/10/2020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5827AF-AD0A-0A4A-B7CA-45E7D9D14EF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End photo is taken from WHO primary care website </a:t>
            </a:r>
            <a:r>
              <a:rPr lang="mr-IN" dirty="0"/>
              <a:t>–</a:t>
            </a:r>
            <a:r>
              <a:rPr lang="en-US" dirty="0"/>
              <a:t> she is a community volunteer </a:t>
            </a:r>
          </a:p>
        </p:txBody>
      </p:sp>
      <p:sp>
        <p:nvSpPr>
          <p:cNvPr id="4" name="Slide Number Placeholder 3"/>
          <p:cNvSpPr>
            <a:spLocks noGrp="1"/>
          </p:cNvSpPr>
          <p:nvPr>
            <p:ph type="sldNum" sz="quarter" idx="10"/>
          </p:nvPr>
        </p:nvSpPr>
        <p:spPr/>
        <p:txBody>
          <a:bodyPr/>
          <a:lstStyle/>
          <a:p>
            <a:pPr defTabSz="457200">
              <a:defRPr/>
            </a:pPr>
            <a:fld id="{0DD70730-7E87-E64F-85B2-0467C87BDA6E}" type="slidenum">
              <a:rPr lang="en-US" smtClean="0">
                <a:solidFill>
                  <a:prstClr val="black"/>
                </a:solidFill>
              </a:rPr>
              <a:pPr defTabSz="457200">
                <a:defRPr/>
              </a:pPr>
              <a:t>1</a:t>
            </a:fld>
            <a:endParaRPr lang="en-US">
              <a:solidFill>
                <a:prstClr val="black"/>
              </a:solidFill>
            </a:endParaRPr>
          </a:p>
        </p:txBody>
      </p:sp>
    </p:spTree>
    <p:extLst>
      <p:ext uri="{BB962C8B-B14F-4D97-AF65-F5344CB8AC3E}">
        <p14:creationId xmlns:p14="http://schemas.microsoft.com/office/powerpoint/2010/main" val="366163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Note:QALY</a:t>
            </a:r>
            <a:r>
              <a:rPr lang="en-US" dirty="0"/>
              <a:t> =</a:t>
            </a:r>
            <a:r>
              <a:rPr lang="en-US" baseline="0" dirty="0"/>
              <a:t> quality adjusted life year</a:t>
            </a:r>
          </a:p>
          <a:p>
            <a:r>
              <a:rPr lang="en-US" dirty="0"/>
              <a:t>These</a:t>
            </a:r>
            <a:r>
              <a:rPr lang="en-US" baseline="0" dirty="0"/>
              <a:t> calculations are based on high income country studies. It is likely the costs would be lower in Kyrgyzstan.</a:t>
            </a:r>
          </a:p>
          <a:p>
            <a:r>
              <a:rPr lang="en-US" baseline="0" dirty="0"/>
              <a:t>E-health might be part of the solution, </a:t>
            </a:r>
            <a:r>
              <a:rPr lang="en-US" baseline="0" dirty="0" err="1"/>
              <a:t>eg</a:t>
            </a:r>
            <a:r>
              <a:rPr lang="en-US" baseline="0" dirty="0"/>
              <a:t> text messaging and what’s app, </a:t>
            </a:r>
            <a:r>
              <a:rPr lang="en-US" u="sng" baseline="0" dirty="0"/>
              <a:t>but first </a:t>
            </a:r>
            <a:r>
              <a:rPr lang="en-US" baseline="0" dirty="0"/>
              <a:t>we need trained workforce, with sufficient pay to be motivated to care; we need nurses who have direct patient care responsibilities, not just administration: will increase motivation and </a:t>
            </a:r>
            <a:r>
              <a:rPr lang="en-US" baseline="0" dirty="0" err="1"/>
              <a:t>effiiciency</a:t>
            </a:r>
            <a:endParaRPr lang="en-US" baseline="0" dirty="0"/>
          </a:p>
          <a:p>
            <a:endParaRPr lang="en-US" dirty="0"/>
          </a:p>
        </p:txBody>
      </p:sp>
      <p:sp>
        <p:nvSpPr>
          <p:cNvPr id="4" name="Slide Number Placeholder 3"/>
          <p:cNvSpPr>
            <a:spLocks noGrp="1"/>
          </p:cNvSpPr>
          <p:nvPr>
            <p:ph type="sldNum" sz="quarter" idx="10"/>
          </p:nvPr>
        </p:nvSpPr>
        <p:spPr/>
        <p:txBody>
          <a:bodyPr/>
          <a:lstStyle/>
          <a:p>
            <a:fld id="{1FA5E481-A162-6F44-B4EB-A0C2109D419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249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37</a:t>
            </a:fld>
            <a:endParaRPr lang="en-US"/>
          </a:p>
        </p:txBody>
      </p:sp>
    </p:spTree>
    <p:extLst>
      <p:ext uri="{BB962C8B-B14F-4D97-AF65-F5344CB8AC3E}">
        <p14:creationId xmlns:p14="http://schemas.microsoft.com/office/powerpoint/2010/main" val="38227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532141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D8A1BD4-1A8F-2E40-BD51-63D7F4312B93}" type="slidenum">
              <a:rPr lang="en-US">
                <a:solidFill>
                  <a:prstClr val="black"/>
                </a:solidFill>
              </a:rPr>
              <a:pPr/>
              <a:t>45</a:t>
            </a:fld>
            <a:endParaRPr lang="en-US">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a:ln/>
        </p:spPr>
        <p:txBody>
          <a:bodyPr/>
          <a:lstStyle/>
          <a:p>
            <a:pPr eaLnBrk="1" hangingPunct="1"/>
            <a:r>
              <a:rPr lang="en-US" baseline="0" dirty="0" err="1">
                <a:latin typeface="Times" pitchFamily="-65" charset="0"/>
                <a:ea typeface="ＭＳ Ｐゴシック" pitchFamily="-65" charset="-128"/>
                <a:cs typeface="ＭＳ Ｐゴシック" pitchFamily="-65" charset="-128"/>
              </a:rPr>
              <a:t>Primar</a:t>
            </a:r>
            <a:endParaRPr lang="en-US" dirty="0">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3285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827AF-AD0A-0A4A-B7CA-45E7D9D14EF2}" type="slidenum">
              <a:rPr lang="en-US" smtClean="0"/>
              <a:pPr/>
              <a:t>4</a:t>
            </a:fld>
            <a:endParaRPr lang="en-US"/>
          </a:p>
        </p:txBody>
      </p:sp>
    </p:spTree>
    <p:extLst>
      <p:ext uri="{BB962C8B-B14F-4D97-AF65-F5344CB8AC3E}">
        <p14:creationId xmlns:p14="http://schemas.microsoft.com/office/powerpoint/2010/main" val="85403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 this is about family physicians, and in some countries, primary care is a</a:t>
            </a:r>
            <a:r>
              <a:rPr lang="en-US" baseline="0" dirty="0"/>
              <a:t> broader WHO definition, not involving GPs trained in a vocational training programme.</a:t>
            </a:r>
          </a:p>
          <a:p>
            <a:r>
              <a:rPr lang="en-US" baseline="0" dirty="0"/>
              <a:t>For example – do I stay indoors and not exercise, or go out and exercise?  I can’t get to appointment because someone needs to be home with my children….</a:t>
            </a:r>
            <a:endParaRPr lang="en-US" dirty="0"/>
          </a:p>
        </p:txBody>
      </p:sp>
      <p:sp>
        <p:nvSpPr>
          <p:cNvPr id="4" name="Slide Number Placeholder 3"/>
          <p:cNvSpPr>
            <a:spLocks noGrp="1"/>
          </p:cNvSpPr>
          <p:nvPr>
            <p:ph type="sldNum" sz="quarter" idx="10"/>
          </p:nvPr>
        </p:nvSpPr>
        <p:spPr/>
        <p:txBody>
          <a:bodyPr/>
          <a:lstStyle/>
          <a:p>
            <a:fld id="{686D8A60-5C9D-8A44-BE28-364C8F6E065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6037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NHS cares</a:t>
            </a:r>
            <a:r>
              <a:rPr lang="en-GB" baseline="0"/>
              <a:t> for 65 million people.  Sees more than 1million people every 36 hours.</a:t>
            </a: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rPr>
              <a:t>NHS England.  Sustainable Improvement</a:t>
            </a:r>
            <a:r>
              <a:rPr lang="en-US" sz="900" kern="1200" baseline="0">
                <a:solidFill>
                  <a:schemeClr val="tx1"/>
                </a:solidFill>
                <a:effectLst/>
                <a:latin typeface="+mn-lt"/>
                <a:ea typeface="+mn-ea"/>
                <a:cs typeface="+mn-cs"/>
              </a:rPr>
              <a:t> and </a:t>
            </a:r>
            <a:r>
              <a:rPr lang="en-US" sz="900" kern="1200">
                <a:solidFill>
                  <a:schemeClr val="tx1"/>
                </a:solidFill>
                <a:effectLst/>
                <a:latin typeface="+mn-lt"/>
                <a:ea typeface="+mn-ea"/>
                <a:cs typeface="+mn-cs"/>
              </a:rPr>
              <a:t>Horizons</a:t>
            </a:r>
            <a:r>
              <a:rPr lang="en-US" sz="900" kern="1200" baseline="0">
                <a:solidFill>
                  <a:schemeClr val="tx1"/>
                </a:solidFill>
                <a:effectLst/>
                <a:latin typeface="+mn-lt"/>
                <a:ea typeface="+mn-ea"/>
                <a:cs typeface="+mn-cs"/>
              </a:rPr>
              <a:t> Team 2017. Leading large scale change: a practical guide.</a:t>
            </a:r>
            <a:endParaRPr lang="en-US" sz="900" kern="1200">
              <a:solidFill>
                <a:schemeClr val="tx1"/>
              </a:solidFill>
              <a:effectLst/>
              <a:latin typeface="+mn-lt"/>
              <a:ea typeface="+mn-ea"/>
              <a:cs typeface="+mn-cs"/>
            </a:endParaRPr>
          </a:p>
          <a:p>
            <a:endParaRPr lang="en-GB"/>
          </a:p>
        </p:txBody>
      </p:sp>
      <p:sp>
        <p:nvSpPr>
          <p:cNvPr id="5" name="Footer Placeholder 4">
            <a:extLst>
              <a:ext uri="{FF2B5EF4-FFF2-40B4-BE49-F238E27FC236}">
                <a16:creationId xmlns:a16="http://schemas.microsoft.com/office/drawing/2014/main" id="{3D072623-F31A-40B7-AA48-DA72ECA2D456}"/>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474F26C2-5E42-4C73-AD51-DF2428B3F32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35701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Need to confirm where is asthma – COPD overlap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4A6CF6-CC41-6548-90ED-E3B058A19E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6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5827AF-AD0A-0A4A-B7CA-45E7D9D14EF2}"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The what</a:t>
            </a:r>
          </a:p>
          <a:p>
            <a:endParaRPr lang="en-GB"/>
          </a:p>
        </p:txBody>
      </p:sp>
      <p:sp>
        <p:nvSpPr>
          <p:cNvPr id="5" name="Footer Placeholder 4">
            <a:extLst>
              <a:ext uri="{FF2B5EF4-FFF2-40B4-BE49-F238E27FC236}">
                <a16:creationId xmlns:a16="http://schemas.microsoft.com/office/drawing/2014/main" id="{946EFB75-9342-49DB-890E-9224298E1837}"/>
              </a:ext>
            </a:extLst>
          </p:cNvPr>
          <p:cNvSpPr>
            <a:spLocks noGrp="1"/>
          </p:cNvSpPr>
          <p:nvPr>
            <p:ph type="ftr"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Header Placeholder 5">
            <a:extLst>
              <a:ext uri="{FF2B5EF4-FFF2-40B4-BE49-F238E27FC236}">
                <a16:creationId xmlns:a16="http://schemas.microsoft.com/office/drawing/2014/main" id="{2E85E5E8-BB9A-4111-B780-A5BE4EF228D1}"/>
              </a:ext>
            </a:extLst>
          </p:cNvPr>
          <p:cNvSpPr>
            <a:spLocks noGrp="1"/>
          </p:cNvSpPr>
          <p:nvPr>
            <p:ph type="hdr" sz="quarter"/>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554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5" name="Footer Placeholder 4">
            <a:extLst>
              <a:ext uri="{FF2B5EF4-FFF2-40B4-BE49-F238E27FC236}">
                <a16:creationId xmlns:a16="http://schemas.microsoft.com/office/drawing/2014/main" id="{328FCAF7-14A7-42D2-85CD-857790257C8C}"/>
              </a:ext>
            </a:extLst>
          </p:cNvPr>
          <p:cNvSpPr>
            <a:spLocks noGrp="1"/>
          </p:cNvSpPr>
          <p:nvPr>
            <p:ph type="ftr"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Header Placeholder 5">
            <a:extLst>
              <a:ext uri="{FF2B5EF4-FFF2-40B4-BE49-F238E27FC236}">
                <a16:creationId xmlns:a16="http://schemas.microsoft.com/office/drawing/2014/main" id="{FFD89FCE-F0CF-49A0-BCF0-5F6A4893FDB7}"/>
              </a:ext>
            </a:extLst>
          </p:cNvPr>
          <p:cNvSpPr>
            <a:spLocks noGrp="1"/>
          </p:cNvSpPr>
          <p:nvPr>
            <p:ph type="hdr" sz="quarter"/>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1918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5" name="Footer Placeholder 4">
            <a:extLst>
              <a:ext uri="{FF2B5EF4-FFF2-40B4-BE49-F238E27FC236}">
                <a16:creationId xmlns:a16="http://schemas.microsoft.com/office/drawing/2014/main" id="{A2309D3D-DC66-4F16-9DB9-3988F4208079}"/>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a:extLst>
              <a:ext uri="{FF2B5EF4-FFF2-40B4-BE49-F238E27FC236}">
                <a16:creationId xmlns:a16="http://schemas.microsoft.com/office/drawing/2014/main" id="{FA3185BC-3302-4C2B-9137-B6CCAC94538A}"/>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79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2839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13" y="211792"/>
            <a:ext cx="7581623" cy="725828"/>
          </a:xfrm>
        </p:spPr>
        <p:txBody>
          <a:bodyPr anchor="ctr" anchorCtr="0"/>
          <a:lstStyle>
            <a:lvl1pPr>
              <a:defRPr sz="2700" spc="-56"/>
            </a:lvl1pPr>
          </a:lstStyle>
          <a:p>
            <a:r>
              <a:rPr lang="en-GB"/>
              <a:t>Click to edit Master title style</a:t>
            </a:r>
          </a:p>
        </p:txBody>
      </p:sp>
      <p:pic>
        <p:nvPicPr>
          <p:cNvPr id="8" name="Picture 7" descr="A picture containing vector graphics&#10;&#10;Description automatically generated">
            <a:extLst>
              <a:ext uri="{FF2B5EF4-FFF2-40B4-BE49-F238E27FC236}">
                <a16:creationId xmlns:a16="http://schemas.microsoft.com/office/drawing/2014/main" id="{B46A256E-1EBC-4F2D-BAB5-5EAE083CD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8836" y="-41946"/>
            <a:ext cx="1105175" cy="1105175"/>
          </a:xfrm>
          <a:prstGeom prst="rect">
            <a:avLst/>
          </a:prstGeom>
        </p:spPr>
      </p:pic>
      <p:sp>
        <p:nvSpPr>
          <p:cNvPr id="10" name="Text Placeholder 9">
            <a:extLst>
              <a:ext uri="{FF2B5EF4-FFF2-40B4-BE49-F238E27FC236}">
                <a16:creationId xmlns:a16="http://schemas.microsoft.com/office/drawing/2014/main" id="{46980435-5DB7-4EED-A356-1524619973E4}"/>
              </a:ext>
            </a:extLst>
          </p:cNvPr>
          <p:cNvSpPr>
            <a:spLocks noGrp="1"/>
          </p:cNvSpPr>
          <p:nvPr>
            <p:ph type="body" sz="quarter" idx="10" hasCustomPrompt="1"/>
          </p:nvPr>
        </p:nvSpPr>
        <p:spPr>
          <a:xfrm>
            <a:off x="467544" y="4785997"/>
            <a:ext cx="8229600" cy="270272"/>
          </a:xfrm>
        </p:spPr>
        <p:txBody>
          <a:bodyPr anchor="b" anchorCtr="0">
            <a:noAutofit/>
          </a:bodyPr>
          <a:lstStyle>
            <a:lvl1pPr marL="0" indent="0">
              <a:buNone/>
              <a:defRPr sz="900"/>
            </a:lvl1pPr>
          </a:lstStyle>
          <a:p>
            <a:pPr lvl="0"/>
            <a:r>
              <a:rPr lang="en-US"/>
              <a:t>References</a:t>
            </a:r>
            <a:endParaRPr lang="en-GB"/>
          </a:p>
        </p:txBody>
      </p:sp>
    </p:spTree>
    <p:extLst>
      <p:ext uri="{BB962C8B-B14F-4D97-AF65-F5344CB8AC3E}">
        <p14:creationId xmlns:p14="http://schemas.microsoft.com/office/powerpoint/2010/main" val="341130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40996" y="2044731"/>
            <a:ext cx="4809812" cy="1723739"/>
          </a:xfrm>
        </p:spPr>
        <p:txBody>
          <a:bodyPr anchor="b">
            <a:noAutofit/>
          </a:bodyPr>
          <a:lstStyle>
            <a:lvl1pPr algn="r">
              <a:lnSpc>
                <a:spcPts val="2250"/>
              </a:lnSpc>
              <a:defRPr sz="2700" b="1" i="0" spc="-56">
                <a:solidFill>
                  <a:schemeClr val="tx2"/>
                </a:solidFill>
                <a:latin typeface="+mj-lt"/>
                <a:cs typeface="Helvetica"/>
              </a:defRPr>
            </a:lvl1pPr>
          </a:lstStyle>
          <a:p>
            <a:r>
              <a:rPr lang="en-US"/>
              <a:t>Slide Title</a:t>
            </a:r>
            <a:endParaRPr lang="en-GB"/>
          </a:p>
        </p:txBody>
      </p:sp>
      <p:sp>
        <p:nvSpPr>
          <p:cNvPr id="3" name="Subtitle 2"/>
          <p:cNvSpPr>
            <a:spLocks noGrp="1"/>
          </p:cNvSpPr>
          <p:nvPr>
            <p:ph type="subTitle" idx="1"/>
          </p:nvPr>
        </p:nvSpPr>
        <p:spPr>
          <a:xfrm>
            <a:off x="3940996" y="3768477"/>
            <a:ext cx="4809812" cy="1147183"/>
          </a:xfrm>
        </p:spPr>
        <p:txBody>
          <a:bodyPr anchor="t">
            <a:noAutofit/>
          </a:bodyPr>
          <a:lstStyle>
            <a:lvl1pPr marL="0" indent="0" algn="r">
              <a:lnSpc>
                <a:spcPts val="1350"/>
              </a:lnSpc>
              <a:buNone/>
              <a:defRPr sz="1500" b="0">
                <a:solidFill>
                  <a:schemeClr val="accent1"/>
                </a:solidFill>
                <a:latin typeface="+mn-lt"/>
                <a:cs typeface="Helvetica"/>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endParaRPr lang="en-GB"/>
          </a:p>
        </p:txBody>
      </p:sp>
      <p:pic>
        <p:nvPicPr>
          <p:cNvPr id="7" name="Picture 6" descr="arc-logo-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090" y="2044737"/>
            <a:ext cx="2578374" cy="765895"/>
          </a:xfrm>
          <a:prstGeom prst="rect">
            <a:avLst/>
          </a:prstGeom>
        </p:spPr>
      </p:pic>
    </p:spTree>
    <p:extLst>
      <p:ext uri="{BB962C8B-B14F-4D97-AF65-F5344CB8AC3E}">
        <p14:creationId xmlns:p14="http://schemas.microsoft.com/office/powerpoint/2010/main" val="318303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13" y="210787"/>
            <a:ext cx="7581623" cy="725828"/>
          </a:xfrm>
        </p:spPr>
        <p:txBody>
          <a:bodyPr anchor="ctr" anchorCtr="0"/>
          <a:lstStyle>
            <a:lvl1pPr>
              <a:defRPr sz="2700" spc="-56"/>
            </a:lvl1pPr>
          </a:lstStyle>
          <a:p>
            <a:r>
              <a:rPr lang="en-GB"/>
              <a:t>Click to edit Master title style</a:t>
            </a:r>
          </a:p>
        </p:txBody>
      </p:sp>
      <p:sp>
        <p:nvSpPr>
          <p:cNvPr id="3" name="Content Placeholder 2"/>
          <p:cNvSpPr>
            <a:spLocks noGrp="1"/>
          </p:cNvSpPr>
          <p:nvPr>
            <p:ph idx="1"/>
          </p:nvPr>
        </p:nvSpPr>
        <p:spPr>
          <a:xfrm>
            <a:off x="457200" y="1200154"/>
            <a:ext cx="8229600" cy="3394472"/>
          </a:xfrm>
        </p:spPr>
        <p:txBody>
          <a:bodyPr>
            <a:noAutofit/>
          </a:bodyPr>
          <a:lstStyle>
            <a:lvl1pPr>
              <a:spcBef>
                <a:spcPts val="450"/>
              </a:spcBef>
              <a:spcAft>
                <a:spcPts val="0"/>
              </a:spcAft>
              <a:defRPr/>
            </a:lvl1pPr>
            <a:lvl2pPr>
              <a:spcBef>
                <a:spcPts val="450"/>
              </a:spcBef>
              <a:spcAft>
                <a:spcPts val="0"/>
              </a:spcAft>
              <a:defRPr/>
            </a:lvl2pPr>
            <a:lvl3pPr>
              <a:spcBef>
                <a:spcPts val="450"/>
              </a:spcBef>
              <a:spcAft>
                <a:spcPts val="0"/>
              </a:spcAft>
              <a:defRPr/>
            </a:lvl3pPr>
            <a:lvl4pPr>
              <a:spcBef>
                <a:spcPts val="450"/>
              </a:spcBef>
              <a:spcAft>
                <a:spcPts val="0"/>
              </a:spcAft>
              <a:defRPr/>
            </a:lvl4pPr>
            <a:lvl5pPr>
              <a:spcBef>
                <a:spcPts val="450"/>
              </a:spcBef>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vector graphics&#10;&#10;Description automatically generated">
            <a:extLst>
              <a:ext uri="{FF2B5EF4-FFF2-40B4-BE49-F238E27FC236}">
                <a16:creationId xmlns:a16="http://schemas.microsoft.com/office/drawing/2014/main" id="{B46A256E-1EBC-4F2D-BAB5-5EAE083CD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8836" y="-41946"/>
            <a:ext cx="1105175" cy="1105175"/>
          </a:xfrm>
          <a:prstGeom prst="rect">
            <a:avLst/>
          </a:prstGeom>
        </p:spPr>
      </p:pic>
      <p:sp>
        <p:nvSpPr>
          <p:cNvPr id="10" name="Text Placeholder 9">
            <a:extLst>
              <a:ext uri="{FF2B5EF4-FFF2-40B4-BE49-F238E27FC236}">
                <a16:creationId xmlns:a16="http://schemas.microsoft.com/office/drawing/2014/main" id="{46980435-5DB7-4EED-A356-1524619973E4}"/>
              </a:ext>
            </a:extLst>
          </p:cNvPr>
          <p:cNvSpPr>
            <a:spLocks noGrp="1"/>
          </p:cNvSpPr>
          <p:nvPr>
            <p:ph type="body" sz="quarter" idx="10" hasCustomPrompt="1"/>
          </p:nvPr>
        </p:nvSpPr>
        <p:spPr>
          <a:xfrm>
            <a:off x="467544" y="4785997"/>
            <a:ext cx="8229600" cy="270272"/>
          </a:xfrm>
        </p:spPr>
        <p:txBody>
          <a:bodyPr anchor="b" anchorCtr="0">
            <a:noAutofit/>
          </a:bodyPr>
          <a:lstStyle>
            <a:lvl1pPr marL="0" indent="0">
              <a:buNone/>
              <a:defRPr sz="900"/>
            </a:lvl1pPr>
          </a:lstStyle>
          <a:p>
            <a:pPr lvl="0"/>
            <a:r>
              <a:rPr lang="en-US"/>
              <a:t>References</a:t>
            </a:r>
            <a:endParaRPr lang="en-GB"/>
          </a:p>
        </p:txBody>
      </p:sp>
    </p:spTree>
    <p:extLst>
      <p:ext uri="{BB962C8B-B14F-4D97-AF65-F5344CB8AC3E}">
        <p14:creationId xmlns:p14="http://schemas.microsoft.com/office/powerpoint/2010/main" val="29679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13" y="211792"/>
            <a:ext cx="7581623" cy="725828"/>
          </a:xfrm>
        </p:spPr>
        <p:txBody>
          <a:bodyPr anchor="ctr" anchorCtr="0"/>
          <a:lstStyle>
            <a:lvl1pPr>
              <a:defRPr sz="2700" spc="-56"/>
            </a:lvl1pPr>
          </a:lstStyle>
          <a:p>
            <a:r>
              <a:rPr lang="en-GB"/>
              <a:t>Click to edit Master title style</a:t>
            </a:r>
          </a:p>
        </p:txBody>
      </p:sp>
      <p:pic>
        <p:nvPicPr>
          <p:cNvPr id="8" name="Picture 7" descr="A picture containing vector graphics&#10;&#10;Description automatically generated">
            <a:extLst>
              <a:ext uri="{FF2B5EF4-FFF2-40B4-BE49-F238E27FC236}">
                <a16:creationId xmlns:a16="http://schemas.microsoft.com/office/drawing/2014/main" id="{B46A256E-1EBC-4F2D-BAB5-5EAE083CD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8836" y="-41946"/>
            <a:ext cx="1105175" cy="1105175"/>
          </a:xfrm>
          <a:prstGeom prst="rect">
            <a:avLst/>
          </a:prstGeom>
        </p:spPr>
      </p:pic>
      <p:sp>
        <p:nvSpPr>
          <p:cNvPr id="10" name="Text Placeholder 9">
            <a:extLst>
              <a:ext uri="{FF2B5EF4-FFF2-40B4-BE49-F238E27FC236}">
                <a16:creationId xmlns:a16="http://schemas.microsoft.com/office/drawing/2014/main" id="{46980435-5DB7-4EED-A356-1524619973E4}"/>
              </a:ext>
            </a:extLst>
          </p:cNvPr>
          <p:cNvSpPr>
            <a:spLocks noGrp="1"/>
          </p:cNvSpPr>
          <p:nvPr>
            <p:ph type="body" sz="quarter" idx="10" hasCustomPrompt="1"/>
          </p:nvPr>
        </p:nvSpPr>
        <p:spPr>
          <a:xfrm>
            <a:off x="467544" y="4785997"/>
            <a:ext cx="8229600" cy="270272"/>
          </a:xfrm>
        </p:spPr>
        <p:txBody>
          <a:bodyPr anchor="b" anchorCtr="0">
            <a:noAutofit/>
          </a:bodyPr>
          <a:lstStyle>
            <a:lvl1pPr marL="0" indent="0">
              <a:buNone/>
              <a:defRPr sz="900"/>
            </a:lvl1pPr>
          </a:lstStyle>
          <a:p>
            <a:pPr lvl="0"/>
            <a:r>
              <a:rPr lang="en-US"/>
              <a:t>References</a:t>
            </a:r>
            <a:endParaRPr lang="en-GB"/>
          </a:p>
        </p:txBody>
      </p:sp>
    </p:spTree>
    <p:extLst>
      <p:ext uri="{BB962C8B-B14F-4D97-AF65-F5344CB8AC3E}">
        <p14:creationId xmlns:p14="http://schemas.microsoft.com/office/powerpoint/2010/main" val="3152460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C775-4A9B-44E2-B6AB-8DF6681F30E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8901736-1AEF-4F6F-879F-18376ECDA81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800BF7-B0A6-4ECC-A6A0-05C84D8AFDC6}"/>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4448C87A-B31A-42AD-AD63-36C719BC69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B1D3A0-964D-42F7-878E-6F8B04F0FAB6}"/>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1135991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9638-3DD7-4312-8A18-EB606AA3E9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B28555-9413-4701-913D-06FF53360A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F057C9-A370-497B-835C-39AE7908844B}"/>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329EB2C0-59F2-477B-B52E-64211417F8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DF06B7-FC66-43DD-AD57-C72C1F3F84B7}"/>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1141097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0C56-924F-4FCC-8E39-26559B9583A9}"/>
              </a:ext>
            </a:extLst>
          </p:cNvPr>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675838-43C5-471F-9E4D-CEE56705E34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F59260-326C-4A29-B69A-FA321993929D}"/>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6E4EA11D-3D77-431B-B27E-8CFBB18555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FC0E9-5E3B-415A-B642-95E21965BAF9}"/>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4021570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E91B-3BE8-4897-A12C-D474B508C0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94887C-AB50-4380-8FFB-4BD8AB3857C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D5339D-163F-4628-929E-327CCDF2F2FC}"/>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86309D-2293-4727-BC2F-6448775D8990}"/>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6" name="Footer Placeholder 5">
            <a:extLst>
              <a:ext uri="{FF2B5EF4-FFF2-40B4-BE49-F238E27FC236}">
                <a16:creationId xmlns:a16="http://schemas.microsoft.com/office/drawing/2014/main" id="{96A29B5A-8EC8-4F25-AB57-A8E04313EC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E33C79-C25F-4231-B4F3-9AE4F75D8555}"/>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48457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D553-A8AE-4C02-B26C-4796972A9DEE}"/>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E778C7-056F-4612-BBB1-FD800B905C8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40A41BC-84DD-4744-9433-9660BA39C9F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5E29F4-56BB-4C5F-8054-6EB89993C946}"/>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A372E4-B49F-4815-839C-EF425E204A85}"/>
              </a:ext>
            </a:extLst>
          </p:cNvPr>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832E9E-8A7A-461D-806C-B2EA12B09413}"/>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8" name="Footer Placeholder 7">
            <a:extLst>
              <a:ext uri="{FF2B5EF4-FFF2-40B4-BE49-F238E27FC236}">
                <a16:creationId xmlns:a16="http://schemas.microsoft.com/office/drawing/2014/main" id="{BAC22B96-A5A7-4A5D-B779-02EE6CCD061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472997-FB55-450F-9A18-D6D5962C473F}"/>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628211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65DB-7AA3-40A5-8236-1DC4AAF269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00C0AC-25E5-4888-A272-FB6F76004FDA}"/>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4" name="Footer Placeholder 3">
            <a:extLst>
              <a:ext uri="{FF2B5EF4-FFF2-40B4-BE49-F238E27FC236}">
                <a16:creationId xmlns:a16="http://schemas.microsoft.com/office/drawing/2014/main" id="{CB336C25-B592-4424-958F-807143DAB2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3BD39E-58CA-4173-893B-5A361603F99D}"/>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327154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85098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6AE0B-F255-43AA-A9AD-050A5ED1CBBE}"/>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3" name="Footer Placeholder 2">
            <a:extLst>
              <a:ext uri="{FF2B5EF4-FFF2-40B4-BE49-F238E27FC236}">
                <a16:creationId xmlns:a16="http://schemas.microsoft.com/office/drawing/2014/main" id="{EDAAAA00-5DD0-4544-870B-F63AF4F916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134619-5C84-46E1-B1CD-F103366CD3EA}"/>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263657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E078-8172-4E04-8F8A-1652D481F2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342340-3734-479E-A12D-E58CCD1A96FA}"/>
              </a:ext>
            </a:extLst>
          </p:cNvPr>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5FD934-404F-4255-9CF0-7951049BA3F9}"/>
              </a:ext>
            </a:extLst>
          </p:cNvPr>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E365B4-3B07-46B3-926C-08FAE72F96BF}"/>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6" name="Footer Placeholder 5">
            <a:extLst>
              <a:ext uri="{FF2B5EF4-FFF2-40B4-BE49-F238E27FC236}">
                <a16:creationId xmlns:a16="http://schemas.microsoft.com/office/drawing/2014/main" id="{FD8F8D54-A590-4BFD-90F2-E781AC3EE1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5522DF-6E46-48C2-A3B8-B0A67DA46853}"/>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3490105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0E36-4FBB-434D-B6FC-A744D7510FD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468B31-07BF-4B4E-B3F3-3B4312685050}"/>
              </a:ext>
            </a:extLst>
          </p:cNvPr>
          <p:cNvSpPr>
            <a:spLocks noGrp="1"/>
          </p:cNvSpPr>
          <p:nvPr>
            <p:ph type="pic" idx="1"/>
          </p:nvPr>
        </p:nvSpPr>
        <p:spPr>
          <a:xfrm>
            <a:off x="3887391" y="740574"/>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D0120E3-3FC4-4B7B-938B-5E91C1BD0A3E}"/>
              </a:ext>
            </a:extLst>
          </p:cNvPr>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7102E07-934E-408A-A4F4-2C0F390B9C23}"/>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6" name="Footer Placeholder 5">
            <a:extLst>
              <a:ext uri="{FF2B5EF4-FFF2-40B4-BE49-F238E27FC236}">
                <a16:creationId xmlns:a16="http://schemas.microsoft.com/office/drawing/2014/main" id="{F12F8FFE-EA88-4B61-8BA1-86A88B2E76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13CEC3-23D4-40F5-926A-065C633B1355}"/>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2103502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20C4-9640-45AC-8D68-AC76B9FDBF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246DAC-B0BB-445D-A843-0388E89E9C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27E209-9732-459B-B363-2E1620EE13B9}"/>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C8810026-669C-4C72-A97D-C10C844C8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3D215B-FB97-49C5-8B52-A5B3D7038A8C}"/>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2027984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0CE2E0-FC3D-4DDD-B85F-04D96CABBB30}"/>
              </a:ext>
            </a:extLst>
          </p:cNvPr>
          <p:cNvSpPr>
            <a:spLocks noGrp="1"/>
          </p:cNvSpPr>
          <p:nvPr>
            <p:ph type="title" orient="vert"/>
          </p:nvPr>
        </p:nvSpPr>
        <p:spPr>
          <a:xfrm>
            <a:off x="6543676" y="273849"/>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F4A0A8-CED7-4AA0-B35D-AF9D6D3B0DB6}"/>
              </a:ext>
            </a:extLst>
          </p:cNvPr>
          <p:cNvSpPr>
            <a:spLocks noGrp="1"/>
          </p:cNvSpPr>
          <p:nvPr>
            <p:ph type="body" orient="vert" idx="1"/>
          </p:nvPr>
        </p:nvSpPr>
        <p:spPr>
          <a:xfrm>
            <a:off x="628660" y="273849"/>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7B9894-34F7-4D5D-8966-68F06DE1B379}"/>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7F2ABE18-D181-4EDC-836D-4D574FFA92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C7FA40-8002-4CD5-85FB-36889C6005F3}"/>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1631395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52E04-5094-8445-9250-EF678558B664}" type="datetimeFigureOut">
              <a:rPr lang="en-US" smtClean="0">
                <a:solidFill>
                  <a:prstClr val="black">
                    <a:tint val="75000"/>
                  </a:prstClr>
                </a:solidFill>
              </a:rPr>
              <a:pPr/>
              <a:t>2/10/2020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E2D7C6-4F44-2146-846C-018D20B11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34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13" y="211792"/>
            <a:ext cx="7581623" cy="725828"/>
          </a:xfrm>
        </p:spPr>
        <p:txBody>
          <a:bodyPr anchor="ctr" anchorCtr="0"/>
          <a:lstStyle>
            <a:lvl1pPr>
              <a:defRPr sz="2700" spc="-56"/>
            </a:lvl1pPr>
          </a:lstStyle>
          <a:p>
            <a:r>
              <a:rPr lang="en-GB"/>
              <a:t>Click to edit Master title style</a:t>
            </a:r>
          </a:p>
        </p:txBody>
      </p:sp>
      <p:pic>
        <p:nvPicPr>
          <p:cNvPr id="8" name="Picture 7" descr="A picture containing vector graphics&#10;&#10;Description automatically generated">
            <a:extLst>
              <a:ext uri="{FF2B5EF4-FFF2-40B4-BE49-F238E27FC236}">
                <a16:creationId xmlns:a16="http://schemas.microsoft.com/office/drawing/2014/main" id="{B46A256E-1EBC-4F2D-BAB5-5EAE083CD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8836" y="-41946"/>
            <a:ext cx="1105175" cy="1105175"/>
          </a:xfrm>
          <a:prstGeom prst="rect">
            <a:avLst/>
          </a:prstGeom>
        </p:spPr>
      </p:pic>
      <p:sp>
        <p:nvSpPr>
          <p:cNvPr id="10" name="Text Placeholder 9">
            <a:extLst>
              <a:ext uri="{FF2B5EF4-FFF2-40B4-BE49-F238E27FC236}">
                <a16:creationId xmlns:a16="http://schemas.microsoft.com/office/drawing/2014/main" id="{46980435-5DB7-4EED-A356-1524619973E4}"/>
              </a:ext>
            </a:extLst>
          </p:cNvPr>
          <p:cNvSpPr>
            <a:spLocks noGrp="1"/>
          </p:cNvSpPr>
          <p:nvPr>
            <p:ph type="body" sz="quarter" idx="10" hasCustomPrompt="1"/>
          </p:nvPr>
        </p:nvSpPr>
        <p:spPr>
          <a:xfrm>
            <a:off x="467544" y="4785997"/>
            <a:ext cx="8229600" cy="270272"/>
          </a:xfrm>
        </p:spPr>
        <p:txBody>
          <a:bodyPr anchor="b" anchorCtr="0">
            <a:noAutofit/>
          </a:bodyPr>
          <a:lstStyle>
            <a:lvl1pPr marL="0" indent="0">
              <a:buNone/>
              <a:defRPr sz="900"/>
            </a:lvl1pPr>
          </a:lstStyle>
          <a:p>
            <a:pPr lvl="0"/>
            <a:r>
              <a:rPr lang="en-US"/>
              <a:t>References</a:t>
            </a:r>
            <a:endParaRPr lang="en-GB"/>
          </a:p>
        </p:txBody>
      </p:sp>
    </p:spTree>
    <p:extLst>
      <p:ext uri="{BB962C8B-B14F-4D97-AF65-F5344CB8AC3E}">
        <p14:creationId xmlns:p14="http://schemas.microsoft.com/office/powerpoint/2010/main" val="179073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52E04-5094-8445-9250-EF678558B664}" type="datetimeFigureOut">
              <a:rPr lang="en-US" smtClean="0">
                <a:solidFill>
                  <a:prstClr val="black">
                    <a:tint val="75000"/>
                  </a:prstClr>
                </a:solidFill>
              </a:rPr>
              <a:pPr/>
              <a:t>2/10/2020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2D7C6-4F44-2146-846C-018D20B11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05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7167-E891-B34D-BD3A-ECFAF1E4DD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FD7288-7D36-D848-8D19-CD389F45AE0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0F23E9-AB26-B746-AADA-098261B92773}"/>
              </a:ext>
            </a:extLst>
          </p:cNvPr>
          <p:cNvSpPr>
            <a:spLocks noGrp="1"/>
          </p:cNvSpPr>
          <p:nvPr>
            <p:ph type="dt" sz="half" idx="10"/>
          </p:nvPr>
        </p:nvSpPr>
        <p:spPr/>
        <p:txBody>
          <a:bodyPr/>
          <a:lstStyle/>
          <a:p>
            <a:fld id="{BD6E4C3F-90AC-E74E-99AE-4DD6D487325B}" type="datetimeFigureOut">
              <a:rPr lang="en-US" smtClean="0"/>
              <a:pPr/>
              <a:t>2/10/2020</a:t>
            </a:fld>
            <a:endParaRPr lang="en-US"/>
          </a:p>
        </p:txBody>
      </p:sp>
      <p:sp>
        <p:nvSpPr>
          <p:cNvPr id="5" name="Footer Placeholder 4">
            <a:extLst>
              <a:ext uri="{FF2B5EF4-FFF2-40B4-BE49-F238E27FC236}">
                <a16:creationId xmlns:a16="http://schemas.microsoft.com/office/drawing/2014/main" id="{40D25E02-68B5-7E44-9011-10749E41E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21BB2-F114-A845-AA2D-B93C4CC0128B}"/>
              </a:ext>
            </a:extLst>
          </p:cNvPr>
          <p:cNvSpPr>
            <a:spLocks noGrp="1"/>
          </p:cNvSpPr>
          <p:nvPr>
            <p:ph type="sldNum" sz="quarter" idx="12"/>
          </p:nvPr>
        </p:nvSpPr>
        <p:spPr/>
        <p:txBody>
          <a:bodyPr/>
          <a:lstStyle/>
          <a:p>
            <a:fld id="{9CD79FFA-3F7C-EE48-A17C-E619DD62911E}" type="slidenum">
              <a:rPr lang="en-US" smtClean="0"/>
              <a:pPr/>
              <a:t>‹#›</a:t>
            </a:fld>
            <a:endParaRPr lang="en-US"/>
          </a:p>
        </p:txBody>
      </p:sp>
    </p:spTree>
    <p:extLst>
      <p:ext uri="{BB962C8B-B14F-4D97-AF65-F5344CB8AC3E}">
        <p14:creationId xmlns:p14="http://schemas.microsoft.com/office/powerpoint/2010/main" val="185457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6AE0B-F255-43AA-A9AD-050A5ED1CBBE}"/>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3" name="Footer Placeholder 2">
            <a:extLst>
              <a:ext uri="{FF2B5EF4-FFF2-40B4-BE49-F238E27FC236}">
                <a16:creationId xmlns:a16="http://schemas.microsoft.com/office/drawing/2014/main" id="{EDAAAA00-5DD0-4544-870B-F63AF4F916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134619-5C84-46E1-B1CD-F103366CD3EA}"/>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363745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67"/>
            <a:ext cx="2133600" cy="273844"/>
          </a:xfrm>
          <a:prstGeom prst="rect">
            <a:avLst/>
          </a:prstGeom>
        </p:spPr>
        <p:txBody>
          <a:bodyPr/>
          <a:lstStyle/>
          <a:p>
            <a:fld id="{18F8A275-1FBB-894C-9857-F363899A89FE}" type="datetimeFigureOut">
              <a:rPr lang="en-US">
                <a:solidFill>
                  <a:srgbClr val="074B88"/>
                </a:solidFill>
              </a:rPr>
              <a:pPr/>
              <a:t>2/10/2020</a:t>
            </a:fld>
            <a:endParaRPr lang="en-US">
              <a:solidFill>
                <a:srgbClr val="074B88"/>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a:lstStyle/>
          <a:p>
            <a:endParaRPr lang="en-US">
              <a:solidFill>
                <a:srgbClr val="074B88"/>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a:lstStyle/>
          <a:p>
            <a:fld id="{08AC0591-DD33-484A-AF5D-60094CD946DE}" type="slidenum">
              <a:rPr lang="en-US">
                <a:solidFill>
                  <a:srgbClr val="074B88"/>
                </a:solidFill>
              </a:rPr>
              <a:pPr/>
              <a:t>‹#›</a:t>
            </a:fld>
            <a:endParaRPr lang="en-US">
              <a:solidFill>
                <a:srgbClr val="074B88"/>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6AE0B-F255-43AA-A9AD-050A5ED1CBBE}"/>
              </a:ext>
            </a:extLst>
          </p:cNvPr>
          <p:cNvSpPr>
            <a:spLocks noGrp="1"/>
          </p:cNvSpPr>
          <p:nvPr>
            <p:ph type="dt" sz="half" idx="10"/>
          </p:nvPr>
        </p:nvSpPr>
        <p:spPr/>
        <p:txBody>
          <a:bodyPr/>
          <a:lstStyle/>
          <a:p>
            <a:fld id="{A702A539-C6E9-4451-9319-CE69160D0709}" type="datetimeFigureOut">
              <a:rPr lang="en-GB" smtClean="0"/>
              <a:pPr/>
              <a:t>10/02/2020</a:t>
            </a:fld>
            <a:endParaRPr lang="en-GB"/>
          </a:p>
        </p:txBody>
      </p:sp>
      <p:sp>
        <p:nvSpPr>
          <p:cNvPr id="3" name="Footer Placeholder 2">
            <a:extLst>
              <a:ext uri="{FF2B5EF4-FFF2-40B4-BE49-F238E27FC236}">
                <a16:creationId xmlns:a16="http://schemas.microsoft.com/office/drawing/2014/main" id="{EDAAAA00-5DD0-4544-870B-F63AF4F916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134619-5C84-46E1-B1CD-F103366CD3EA}"/>
              </a:ext>
            </a:extLst>
          </p:cNvPr>
          <p:cNvSpPr>
            <a:spLocks noGrp="1"/>
          </p:cNvSpPr>
          <p:nvPr>
            <p:ph type="sldNum" sz="quarter" idx="12"/>
          </p:nvPr>
        </p:nvSpPr>
        <p:spPr/>
        <p:txBody>
          <a:bodyPr/>
          <a:lstStyle/>
          <a:p>
            <a:fld id="{4ABF0B7B-84A8-4654-9340-D70695F851A0}" type="slidenum">
              <a:rPr lang="en-GB" smtClean="0"/>
              <a:pPr/>
              <a:t>‹#›</a:t>
            </a:fld>
            <a:endParaRPr lang="en-GB"/>
          </a:p>
        </p:txBody>
      </p:sp>
    </p:spTree>
    <p:extLst>
      <p:ext uri="{BB962C8B-B14F-4D97-AF65-F5344CB8AC3E}">
        <p14:creationId xmlns:p14="http://schemas.microsoft.com/office/powerpoint/2010/main" val="93527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52E04-5094-8445-9250-EF678558B664}" type="datetimeFigureOut">
              <a:rPr lang="en-US" smtClean="0">
                <a:solidFill>
                  <a:prstClr val="black">
                    <a:tint val="75000"/>
                  </a:prstClr>
                </a:solidFill>
              </a:rPr>
              <a:pPr/>
              <a:t>2/10/2020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2D7C6-4F44-2146-846C-018D20B11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343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1958975" y="400050"/>
            <a:ext cx="7185025"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358775" y="1348979"/>
            <a:ext cx="7772400" cy="2628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close up of a logo&#10;&#10;Description automatically generated">
            <a:extLst>
              <a:ext uri="{FF2B5EF4-FFF2-40B4-BE49-F238E27FC236}">
                <a16:creationId xmlns:a16="http://schemas.microsoft.com/office/drawing/2014/main" id="{9DDA2A49-FC48-7141-97A4-08B16E3177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787" y="72842"/>
            <a:ext cx="1769327" cy="771427"/>
          </a:xfrm>
          <a:prstGeom prst="rect">
            <a:avLst/>
          </a:prstGeom>
        </p:spPr>
      </p:pic>
    </p:spTree>
    <p:extLst>
      <p:ext uri="{BB962C8B-B14F-4D97-AF65-F5344CB8AC3E}">
        <p14:creationId xmlns:p14="http://schemas.microsoft.com/office/powerpoint/2010/main" val="1852561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xStyles>
    <p:titleStyle>
      <a:lvl1pPr algn="l" rtl="0" eaLnBrk="0" fontAlgn="base" hangingPunct="0">
        <a:spcBef>
          <a:spcPct val="0"/>
        </a:spcBef>
        <a:spcAft>
          <a:spcPct val="0"/>
        </a:spcAft>
        <a:defRPr sz="2625"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2625"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2625"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2625"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2625" b="1">
          <a:solidFill>
            <a:srgbClr val="CC030B"/>
          </a:solidFill>
          <a:latin typeface="Arial" charset="0"/>
          <a:ea typeface="ＭＳ Ｐゴシック" pitchFamily="112" charset="-128"/>
          <a:cs typeface="ＭＳ Ｐゴシック" pitchFamily="96" charset="-128"/>
        </a:defRPr>
      </a:lvl5pPr>
      <a:lvl6pPr marL="342900" algn="l" rtl="0" fontAlgn="base">
        <a:spcBef>
          <a:spcPct val="0"/>
        </a:spcBef>
        <a:spcAft>
          <a:spcPct val="0"/>
        </a:spcAft>
        <a:defRPr sz="2625" b="1">
          <a:solidFill>
            <a:schemeClr val="tx2"/>
          </a:solidFill>
          <a:latin typeface="Arial" charset="0"/>
        </a:defRPr>
      </a:lvl6pPr>
      <a:lvl7pPr marL="685800" algn="l" rtl="0" fontAlgn="base">
        <a:spcBef>
          <a:spcPct val="0"/>
        </a:spcBef>
        <a:spcAft>
          <a:spcPct val="0"/>
        </a:spcAft>
        <a:defRPr sz="2625" b="1">
          <a:solidFill>
            <a:schemeClr val="tx2"/>
          </a:solidFill>
          <a:latin typeface="Arial" charset="0"/>
        </a:defRPr>
      </a:lvl7pPr>
      <a:lvl8pPr marL="1028700" algn="l" rtl="0" fontAlgn="base">
        <a:spcBef>
          <a:spcPct val="0"/>
        </a:spcBef>
        <a:spcAft>
          <a:spcPct val="0"/>
        </a:spcAft>
        <a:defRPr sz="2625" b="1">
          <a:solidFill>
            <a:schemeClr val="tx2"/>
          </a:solidFill>
          <a:latin typeface="Arial" charset="0"/>
        </a:defRPr>
      </a:lvl8pPr>
      <a:lvl9pPr marL="1371600" algn="l" rtl="0" fontAlgn="base">
        <a:spcBef>
          <a:spcPct val="0"/>
        </a:spcBef>
        <a:spcAft>
          <a:spcPct val="0"/>
        </a:spcAft>
        <a:defRPr sz="2625" b="1">
          <a:solidFill>
            <a:schemeClr val="tx2"/>
          </a:solidFill>
          <a:latin typeface="Arial" charset="0"/>
        </a:defRPr>
      </a:lvl9pPr>
    </p:titleStyle>
    <p:bodyStyle>
      <a:lvl1pPr marL="259556" indent="-259556" algn="l" rtl="0" eaLnBrk="0" fontAlgn="base" hangingPunct="0">
        <a:lnSpc>
          <a:spcPct val="120000"/>
        </a:lnSpc>
        <a:spcBef>
          <a:spcPct val="20000"/>
        </a:spcBef>
        <a:spcAft>
          <a:spcPct val="0"/>
        </a:spcAft>
        <a:buClr>
          <a:srgbClr val="CC030B"/>
        </a:buClr>
        <a:buSzPct val="130000"/>
        <a:buFont typeface="Times" pitchFamily="-65" charset="0"/>
        <a:buChar char="•"/>
        <a:tabLst>
          <a:tab pos="1070372" algn="l"/>
          <a:tab pos="1231106" algn="l"/>
        </a:tabLst>
        <a:defRPr sz="2250">
          <a:solidFill>
            <a:schemeClr val="tx1"/>
          </a:solidFill>
          <a:latin typeface="+mn-lt"/>
          <a:ea typeface="ＭＳ Ｐゴシック" pitchFamily="112" charset="-128"/>
          <a:cs typeface="ＭＳ Ｐゴシック" pitchFamily="96" charset="-128"/>
        </a:defRPr>
      </a:lvl1pPr>
      <a:lvl2pPr marL="526256" indent="-265510" algn="l" rtl="0" eaLnBrk="0" fontAlgn="base" hangingPunct="0">
        <a:lnSpc>
          <a:spcPct val="120000"/>
        </a:lnSpc>
        <a:spcBef>
          <a:spcPct val="20000"/>
        </a:spcBef>
        <a:spcAft>
          <a:spcPct val="0"/>
        </a:spcAft>
        <a:buClr>
          <a:srgbClr val="CC030B"/>
        </a:buClr>
        <a:buSzPct val="100000"/>
        <a:buChar char="o"/>
        <a:tabLst>
          <a:tab pos="1070372" algn="l"/>
          <a:tab pos="1231106" algn="l"/>
        </a:tabLst>
        <a:defRPr sz="1950">
          <a:solidFill>
            <a:schemeClr val="tx1"/>
          </a:solidFill>
          <a:latin typeface="+mn-lt"/>
          <a:ea typeface="ＭＳ Ｐゴシック" pitchFamily="112" charset="-128"/>
        </a:defRPr>
      </a:lvl2pPr>
      <a:lvl3pPr marL="745331" indent="-201216" algn="l" rtl="0" eaLnBrk="0" fontAlgn="base" hangingPunct="0">
        <a:lnSpc>
          <a:spcPct val="120000"/>
        </a:lnSpc>
        <a:spcBef>
          <a:spcPct val="20000"/>
        </a:spcBef>
        <a:spcAft>
          <a:spcPct val="0"/>
        </a:spcAft>
        <a:buClr>
          <a:srgbClr val="CC030B"/>
        </a:buClr>
        <a:buChar char="•"/>
        <a:tabLst>
          <a:tab pos="1070372" algn="l"/>
          <a:tab pos="1231106" algn="l"/>
        </a:tabLst>
        <a:defRPr sz="1650">
          <a:solidFill>
            <a:schemeClr val="tx1"/>
          </a:solidFill>
          <a:latin typeface="+mn-lt"/>
          <a:ea typeface="ＭＳ Ｐゴシック" pitchFamily="112" charset="-128"/>
        </a:defRPr>
      </a:lvl3pPr>
      <a:lvl4pPr marL="994172" indent="-247650" algn="l" rtl="0" eaLnBrk="0" fontAlgn="base" hangingPunct="0">
        <a:lnSpc>
          <a:spcPct val="120000"/>
        </a:lnSpc>
        <a:spcBef>
          <a:spcPct val="20000"/>
        </a:spcBef>
        <a:spcAft>
          <a:spcPct val="0"/>
        </a:spcAft>
        <a:buClr>
          <a:srgbClr val="CC030B"/>
        </a:buClr>
        <a:buChar char="–"/>
        <a:tabLst>
          <a:tab pos="1070372" algn="l"/>
          <a:tab pos="1231106" algn="l"/>
        </a:tabLst>
        <a:defRPr sz="1425">
          <a:solidFill>
            <a:schemeClr val="tx1"/>
          </a:solidFill>
          <a:latin typeface="+mn-lt"/>
          <a:ea typeface="ＭＳ Ｐゴシック" pitchFamily="112" charset="-128"/>
        </a:defRPr>
      </a:lvl4pPr>
      <a:lvl5pPr marL="1200150" indent="-204788" algn="l" rtl="0" eaLnBrk="0" fontAlgn="base" hangingPunct="0">
        <a:lnSpc>
          <a:spcPct val="120000"/>
        </a:lnSpc>
        <a:spcBef>
          <a:spcPct val="20000"/>
        </a:spcBef>
        <a:spcAft>
          <a:spcPct val="0"/>
        </a:spcAft>
        <a:buClr>
          <a:srgbClr val="CC030B"/>
        </a:buClr>
        <a:buChar char="»"/>
        <a:tabLst>
          <a:tab pos="1070372" algn="l"/>
          <a:tab pos="1231106" algn="l"/>
        </a:tabLst>
        <a:defRPr sz="1275">
          <a:solidFill>
            <a:schemeClr val="tx1"/>
          </a:solidFill>
          <a:latin typeface="+mn-lt"/>
          <a:ea typeface="ＭＳ Ｐゴシック" pitchFamily="112" charset="-128"/>
        </a:defRPr>
      </a:lvl5pPr>
      <a:lvl6pPr marL="1543050" indent="-204788" algn="l" rtl="0" fontAlgn="base">
        <a:lnSpc>
          <a:spcPct val="120000"/>
        </a:lnSpc>
        <a:spcBef>
          <a:spcPct val="20000"/>
        </a:spcBef>
        <a:spcAft>
          <a:spcPct val="0"/>
        </a:spcAft>
        <a:buClr>
          <a:schemeClr val="tx2"/>
        </a:buClr>
        <a:buChar char="»"/>
        <a:tabLst>
          <a:tab pos="1070372" algn="l"/>
          <a:tab pos="1231106" algn="l"/>
        </a:tabLst>
        <a:defRPr sz="1275">
          <a:solidFill>
            <a:schemeClr val="tx1"/>
          </a:solidFill>
          <a:latin typeface="+mn-lt"/>
        </a:defRPr>
      </a:lvl6pPr>
      <a:lvl7pPr marL="1885950" indent="-204788" algn="l" rtl="0" fontAlgn="base">
        <a:lnSpc>
          <a:spcPct val="120000"/>
        </a:lnSpc>
        <a:spcBef>
          <a:spcPct val="20000"/>
        </a:spcBef>
        <a:spcAft>
          <a:spcPct val="0"/>
        </a:spcAft>
        <a:buClr>
          <a:schemeClr val="tx2"/>
        </a:buClr>
        <a:buChar char="»"/>
        <a:tabLst>
          <a:tab pos="1070372" algn="l"/>
          <a:tab pos="1231106" algn="l"/>
        </a:tabLst>
        <a:defRPr sz="1275">
          <a:solidFill>
            <a:schemeClr val="tx1"/>
          </a:solidFill>
          <a:latin typeface="+mn-lt"/>
        </a:defRPr>
      </a:lvl7pPr>
      <a:lvl8pPr marL="2228850" indent="-204788" algn="l" rtl="0" fontAlgn="base">
        <a:lnSpc>
          <a:spcPct val="120000"/>
        </a:lnSpc>
        <a:spcBef>
          <a:spcPct val="20000"/>
        </a:spcBef>
        <a:spcAft>
          <a:spcPct val="0"/>
        </a:spcAft>
        <a:buClr>
          <a:schemeClr val="tx2"/>
        </a:buClr>
        <a:buChar char="»"/>
        <a:tabLst>
          <a:tab pos="1070372" algn="l"/>
          <a:tab pos="1231106" algn="l"/>
        </a:tabLst>
        <a:defRPr sz="1275">
          <a:solidFill>
            <a:schemeClr val="tx1"/>
          </a:solidFill>
          <a:latin typeface="+mn-lt"/>
        </a:defRPr>
      </a:lvl8pPr>
      <a:lvl9pPr marL="2571750" indent="-204788" algn="l" rtl="0" fontAlgn="base">
        <a:lnSpc>
          <a:spcPct val="120000"/>
        </a:lnSpc>
        <a:spcBef>
          <a:spcPct val="20000"/>
        </a:spcBef>
        <a:spcAft>
          <a:spcPct val="0"/>
        </a:spcAft>
        <a:buClr>
          <a:schemeClr val="tx2"/>
        </a:buClr>
        <a:buChar char="»"/>
        <a:tabLst>
          <a:tab pos="1070372" algn="l"/>
          <a:tab pos="1231106" algn="l"/>
        </a:tabLst>
        <a:defRPr sz="1275">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E152E04-5094-8445-9250-EF678558B664}" type="datetimeFigureOut">
              <a:rPr lang="en-US" smtClean="0">
                <a:solidFill>
                  <a:prstClr val="black">
                    <a:tint val="75000"/>
                  </a:prstClr>
                </a:solidFill>
              </a:rPr>
              <a:pPr defTabSz="685800"/>
              <a:t>2/10/2020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4E2D7C6-4F44-2146-846C-018D20B11B4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726531"/>
      </p:ext>
    </p:extLst>
  </p:cSld>
  <p:clrMap bg1="lt1" tx1="dk1" bg2="lt2" tx2="dk2" accent1="accent1" accent2="accent2" accent3="accent3" accent4="accent4" accent5="accent5" accent6="accent6" hlink="hlink" folHlink="folHlink"/>
  <p:sldLayoutIdLst>
    <p:sldLayoutId id="2147483664" r:id="rId1"/>
    <p:sldLayoutId id="2147483686" r:id="rId2"/>
    <p:sldLayoutId id="2147483687"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1958975" y="400050"/>
            <a:ext cx="7185025"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358775" y="1348979"/>
            <a:ext cx="7772400" cy="2628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5309" y="95265"/>
            <a:ext cx="1532380" cy="948893"/>
          </a:xfrm>
          <a:prstGeom prst="rect">
            <a:avLst/>
          </a:prstGeom>
        </p:spPr>
      </p:pic>
    </p:spTree>
    <p:extLst>
      <p:ext uri="{BB962C8B-B14F-4D97-AF65-F5344CB8AC3E}">
        <p14:creationId xmlns:p14="http://schemas.microsoft.com/office/powerpoint/2010/main" val="766335577"/>
      </p:ext>
    </p:extLst>
  </p:cSld>
  <p:clrMap bg1="lt1" tx1="dk1" bg2="lt2" tx2="dk2" accent1="accent1" accent2="accent2" accent3="accent3" accent4="accent4" accent5="accent5" accent6="accent6" hlink="hlink" folHlink="folHlink"/>
  <p:sldLayoutIdLst>
    <p:sldLayoutId id="2147483667" r:id="rId1"/>
    <p:sldLayoutId id="2147483688" r:id="rId2"/>
    <p:sldLayoutId id="2147483690" r:id="rId3"/>
    <p:sldLayoutId id="2147483691" r:id="rId4"/>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6075" indent="-346075" algn="l" rtl="0" eaLnBrk="0" fontAlgn="base"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sz="3000">
          <a:solidFill>
            <a:schemeClr val="tx1"/>
          </a:solidFill>
          <a:latin typeface="+mn-lt"/>
          <a:ea typeface="ＭＳ Ｐゴシック" pitchFamily="112" charset="-128"/>
          <a:cs typeface="ＭＳ Ｐゴシック" pitchFamily="96" charset="-128"/>
        </a:defRPr>
      </a:lvl1pPr>
      <a:lvl2pPr marL="701675" indent="-354013" algn="l" rtl="0" eaLnBrk="0" fontAlgn="base" hangingPunct="0">
        <a:lnSpc>
          <a:spcPct val="120000"/>
        </a:lnSpc>
        <a:spcBef>
          <a:spcPct val="20000"/>
        </a:spcBef>
        <a:spcAft>
          <a:spcPct val="0"/>
        </a:spcAft>
        <a:buClr>
          <a:srgbClr val="CC030B"/>
        </a:buClr>
        <a:buSzPct val="100000"/>
        <a:buChar char="o"/>
        <a:tabLst>
          <a:tab pos="1427163" algn="l"/>
          <a:tab pos="1641475" algn="l"/>
        </a:tabLst>
        <a:defRPr sz="2600">
          <a:solidFill>
            <a:schemeClr val="tx1"/>
          </a:solidFill>
          <a:latin typeface="+mn-lt"/>
          <a:ea typeface="ＭＳ Ｐゴシック" pitchFamily="112" charset="-128"/>
        </a:defRPr>
      </a:lvl2pPr>
      <a:lvl3pPr marL="993775" indent="-268288" algn="l" rtl="0" eaLnBrk="0" fontAlgn="base" hangingPunct="0">
        <a:lnSpc>
          <a:spcPct val="120000"/>
        </a:lnSpc>
        <a:spcBef>
          <a:spcPct val="20000"/>
        </a:spcBef>
        <a:spcAft>
          <a:spcPct val="0"/>
        </a:spcAft>
        <a:buClr>
          <a:srgbClr val="CC030B"/>
        </a:buClr>
        <a:buChar char="•"/>
        <a:tabLst>
          <a:tab pos="1427163" algn="l"/>
          <a:tab pos="1641475" algn="l"/>
        </a:tabLst>
        <a:defRPr sz="2200">
          <a:solidFill>
            <a:schemeClr val="tx1"/>
          </a:solidFill>
          <a:latin typeface="+mn-lt"/>
          <a:ea typeface="ＭＳ Ｐゴシック" pitchFamily="112" charset="-128"/>
        </a:defRPr>
      </a:lvl3pPr>
      <a:lvl4pPr marL="1325563" indent="-330200" algn="l" rtl="0" eaLnBrk="0" fontAlgn="base" hangingPunct="0">
        <a:lnSpc>
          <a:spcPct val="120000"/>
        </a:lnSpc>
        <a:spcBef>
          <a:spcPct val="20000"/>
        </a:spcBef>
        <a:spcAft>
          <a:spcPct val="0"/>
        </a:spcAft>
        <a:buClr>
          <a:srgbClr val="CC030B"/>
        </a:buClr>
        <a:buChar char="–"/>
        <a:tabLst>
          <a:tab pos="1427163" algn="l"/>
          <a:tab pos="1641475" algn="l"/>
        </a:tabLst>
        <a:defRPr sz="1900">
          <a:solidFill>
            <a:schemeClr val="tx1"/>
          </a:solidFill>
          <a:latin typeface="+mn-lt"/>
          <a:ea typeface="ＭＳ Ｐゴシック" pitchFamily="112" charset="-128"/>
        </a:defRPr>
      </a:lvl4pPr>
      <a:lvl5pPr marL="1600200" indent="-273050" algn="l" rtl="0" eaLnBrk="0" fontAlgn="base" hangingPunct="0">
        <a:lnSpc>
          <a:spcPct val="120000"/>
        </a:lnSpc>
        <a:spcBef>
          <a:spcPct val="20000"/>
        </a:spcBef>
        <a:spcAft>
          <a:spcPct val="0"/>
        </a:spcAft>
        <a:buClr>
          <a:srgbClr val="CC030B"/>
        </a:buClr>
        <a:buChar char="»"/>
        <a:tabLst>
          <a:tab pos="1427163" algn="l"/>
          <a:tab pos="1641475" algn="l"/>
        </a:tabLst>
        <a:defRPr sz="1700">
          <a:solidFill>
            <a:schemeClr val="tx1"/>
          </a:solidFill>
          <a:latin typeface="+mn-lt"/>
          <a:ea typeface="ＭＳ Ｐゴシック" pitchFamily="112" charset="-128"/>
        </a:defRPr>
      </a:lvl5pPr>
      <a:lvl6pPr marL="20574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6pPr>
      <a:lvl7pPr marL="25146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7pPr>
      <a:lvl8pPr marL="29718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8pPr>
      <a:lvl9pPr marL="34290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13" y="215961"/>
            <a:ext cx="7625187" cy="713135"/>
          </a:xfrm>
          <a:prstGeom prst="rect">
            <a:avLst/>
          </a:prstGeom>
        </p:spPr>
        <p:txBody>
          <a:bodyPr vert="horz" lIns="91440" tIns="45720" rIns="91440" bIns="45720" rtlCol="0" anchor="ctr" anchorCtr="0">
            <a:noAutofit/>
          </a:bodyPr>
          <a:lstStyle/>
          <a:p>
            <a:r>
              <a:rPr lang="en-US"/>
              <a:t>Click to edit Master title style</a:t>
            </a:r>
            <a:endParaRPr lang="en-GB"/>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0">
            <a:extLst>
              <a:ext uri="{FF2B5EF4-FFF2-40B4-BE49-F238E27FC236}">
                <a16:creationId xmlns:a16="http://schemas.microsoft.com/office/drawing/2014/main" id="{BE2B546F-834F-4D26-9C71-ED2ACE52468B}"/>
              </a:ext>
            </a:extLst>
          </p:cNvPr>
          <p:cNvSpPr txBox="1">
            <a:spLocks/>
          </p:cNvSpPr>
          <p:nvPr userDrawn="1"/>
        </p:nvSpPr>
        <p:spPr bwMode="auto">
          <a:xfrm>
            <a:off x="703777" y="4916199"/>
            <a:ext cx="7567613"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marL="0" indent="0" algn="r" rtl="0" eaLnBrk="0" fontAlgn="base" hangingPunct="0">
              <a:spcBef>
                <a:spcPct val="20000"/>
              </a:spcBef>
              <a:spcAft>
                <a:spcPct val="0"/>
              </a:spcAft>
              <a:buFont typeface="Arial" pitchFamily="34" charset="0"/>
              <a:buNone/>
              <a:defRPr sz="1200" kern="1200">
                <a:solidFill>
                  <a:schemeClr val="tx1"/>
                </a:solidFill>
                <a:latin typeface="+mn-lt"/>
                <a:ea typeface="ＭＳ Ｐゴシック" pitchFamily="34" charset="-128"/>
                <a:cs typeface="ＭＳ Ｐゴシック" charset="0"/>
              </a:defRPr>
            </a:lvl1pPr>
            <a:lvl2pPr marL="457200" indent="0" algn="r" rtl="0" eaLnBrk="0" fontAlgn="base" hangingPunct="0">
              <a:spcBef>
                <a:spcPct val="20000"/>
              </a:spcBef>
              <a:spcAft>
                <a:spcPct val="0"/>
              </a:spcAft>
              <a:buFont typeface="Arial" pitchFamily="34" charset="0"/>
              <a:buNone/>
              <a:defRPr sz="1200" kern="1200">
                <a:solidFill>
                  <a:schemeClr val="tx1"/>
                </a:solidFill>
                <a:latin typeface="+mn-lt"/>
                <a:ea typeface="ＭＳ Ｐゴシック" pitchFamily="34" charset="-128"/>
                <a:cs typeface="+mn-cs"/>
              </a:defRPr>
            </a:lvl2pPr>
            <a:lvl3pPr marL="914400" indent="0" algn="r" rtl="0" eaLnBrk="0" fontAlgn="base" hangingPunct="0">
              <a:spcBef>
                <a:spcPct val="20000"/>
              </a:spcBef>
              <a:spcAft>
                <a:spcPct val="0"/>
              </a:spcAft>
              <a:buFont typeface="Arial" pitchFamily="34" charset="0"/>
              <a:buNone/>
              <a:defRPr sz="1200" kern="1200">
                <a:solidFill>
                  <a:schemeClr val="tx1"/>
                </a:solidFill>
                <a:latin typeface="+mn-lt"/>
                <a:ea typeface="ＭＳ Ｐゴシック" pitchFamily="34" charset="-128"/>
                <a:cs typeface="+mn-cs"/>
              </a:defRPr>
            </a:lvl3pPr>
            <a:lvl4pPr marL="1371600" indent="0" algn="r" rtl="0" eaLnBrk="0" fontAlgn="base" hangingPunct="0">
              <a:spcBef>
                <a:spcPct val="20000"/>
              </a:spcBef>
              <a:spcAft>
                <a:spcPct val="0"/>
              </a:spcAft>
              <a:buFont typeface="Arial" pitchFamily="34" charset="0"/>
              <a:buNone/>
              <a:defRPr sz="1200" kern="1200">
                <a:solidFill>
                  <a:schemeClr val="tx1"/>
                </a:solidFill>
                <a:latin typeface="+mn-lt"/>
                <a:ea typeface="ＭＳ Ｐゴシック" pitchFamily="34" charset="-128"/>
                <a:cs typeface="+mn-cs"/>
              </a:defRPr>
            </a:lvl4pPr>
            <a:lvl5pPr marL="1828800" indent="0" algn="r" rtl="0" eaLnBrk="0" fontAlgn="base" hangingPunct="0">
              <a:spcBef>
                <a:spcPct val="20000"/>
              </a:spcBef>
              <a:spcAft>
                <a:spcPct val="0"/>
              </a:spcAft>
              <a:buFont typeface="Arial" pitchFamily="34" charset="0"/>
              <a:buNone/>
              <a:defRPr sz="12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x-none" sz="900" i="1"/>
              <a:t>La indicación de Symbicort</a:t>
            </a:r>
            <a:r>
              <a:rPr lang="x-none" sz="900" i="1" baseline="30000"/>
              <a:t>®</a:t>
            </a:r>
            <a:r>
              <a:rPr lang="x-none" sz="900" i="1"/>
              <a:t> Turbuhaler</a:t>
            </a:r>
            <a:r>
              <a:rPr lang="x-none" sz="900" i="1" baseline="30000"/>
              <a:t>®</a:t>
            </a:r>
            <a:r>
              <a:rPr lang="x-none" sz="900" i="1"/>
              <a:t> para el tratamiento en asma leve no está autorizada en España</a:t>
            </a:r>
            <a:endParaRPr lang="en-GB" sz="900"/>
          </a:p>
        </p:txBody>
      </p:sp>
    </p:spTree>
    <p:extLst>
      <p:ext uri="{BB962C8B-B14F-4D97-AF65-F5344CB8AC3E}">
        <p14:creationId xmlns:p14="http://schemas.microsoft.com/office/powerpoint/2010/main" val="714769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l" defTabSz="257168" rtl="0" eaLnBrk="1" latinLnBrk="0" hangingPunct="1">
        <a:lnSpc>
          <a:spcPct val="100000"/>
        </a:lnSpc>
        <a:spcBef>
          <a:spcPct val="0"/>
        </a:spcBef>
        <a:buNone/>
        <a:defRPr sz="2700" b="1" i="0" kern="1200">
          <a:solidFill>
            <a:schemeClr val="accent1"/>
          </a:solidFill>
          <a:latin typeface="+mj-lt"/>
          <a:ea typeface="+mj-ea"/>
          <a:cs typeface="Helvetica"/>
        </a:defRPr>
      </a:lvl1pPr>
    </p:titleStyle>
    <p:bodyStyle>
      <a:lvl1pPr marL="192876" indent="-192876" algn="l" defTabSz="257168" rtl="0" eaLnBrk="1" latinLnBrk="0" hangingPunct="1">
        <a:spcBef>
          <a:spcPts val="450"/>
        </a:spcBef>
        <a:buClr>
          <a:schemeClr val="accent1"/>
        </a:buClr>
        <a:buFont typeface="Arial"/>
        <a:buChar char="•"/>
        <a:defRPr sz="1800" kern="1200">
          <a:solidFill>
            <a:schemeClr val="tx1"/>
          </a:solidFill>
          <a:latin typeface="+mn-lt"/>
          <a:ea typeface="+mn-ea"/>
          <a:cs typeface="+mn-cs"/>
        </a:defRPr>
      </a:lvl1pPr>
      <a:lvl2pPr marL="417899" indent="-160731" algn="l" defTabSz="257168" rtl="0" eaLnBrk="1" latinLnBrk="0" hangingPunct="1">
        <a:spcBef>
          <a:spcPts val="450"/>
        </a:spcBef>
        <a:buClr>
          <a:schemeClr val="accent1"/>
        </a:buClr>
        <a:buFont typeface="Arial"/>
        <a:buChar char="–"/>
        <a:defRPr sz="1500" kern="1200">
          <a:solidFill>
            <a:schemeClr val="tx1"/>
          </a:solidFill>
          <a:latin typeface="+mn-lt"/>
          <a:ea typeface="+mn-ea"/>
          <a:cs typeface="+mn-cs"/>
        </a:defRPr>
      </a:lvl2pPr>
      <a:lvl3pPr marL="642922" indent="-128585" algn="l" defTabSz="257168" rtl="0" eaLnBrk="1" latinLnBrk="0" hangingPunct="1">
        <a:spcBef>
          <a:spcPts val="450"/>
        </a:spcBef>
        <a:buClr>
          <a:schemeClr val="accent1"/>
        </a:buClr>
        <a:buFont typeface="Arial"/>
        <a:buChar char="•"/>
        <a:defRPr sz="1350" kern="1200">
          <a:solidFill>
            <a:schemeClr val="tx1"/>
          </a:solidFill>
          <a:latin typeface="+mn-lt"/>
          <a:ea typeface="+mn-ea"/>
          <a:cs typeface="+mn-cs"/>
        </a:defRPr>
      </a:lvl3pPr>
      <a:lvl4pPr marL="900091" indent="-128585" algn="l" defTabSz="257168" rtl="0" eaLnBrk="1" latinLnBrk="0" hangingPunct="1">
        <a:spcBef>
          <a:spcPts val="450"/>
        </a:spcBef>
        <a:buClr>
          <a:schemeClr val="accent1"/>
        </a:buClr>
        <a:buFont typeface="Arial"/>
        <a:buChar char="–"/>
        <a:defRPr sz="1200" kern="1200">
          <a:solidFill>
            <a:schemeClr val="tx1"/>
          </a:solidFill>
          <a:latin typeface="+mn-lt"/>
          <a:ea typeface="+mn-ea"/>
          <a:cs typeface="+mn-cs"/>
        </a:defRPr>
      </a:lvl4pPr>
      <a:lvl5pPr marL="1157259" indent="-128585" algn="l" defTabSz="257168" rtl="0" eaLnBrk="1" latinLnBrk="0" hangingPunct="1">
        <a:spcBef>
          <a:spcPts val="450"/>
        </a:spcBef>
        <a:buClr>
          <a:schemeClr val="accent1"/>
        </a:buClr>
        <a:buFont typeface="Arial"/>
        <a:buChar char="»"/>
        <a:defRPr sz="1200" kern="1200">
          <a:solidFill>
            <a:schemeClr val="tx1"/>
          </a:solidFill>
          <a:latin typeface="+mn-lt"/>
          <a:ea typeface="+mn-ea"/>
          <a:cs typeface="+mn-cs"/>
        </a:defRPr>
      </a:lvl5pPr>
      <a:lvl6pPr marL="1414428"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GB"/>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7"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5"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8" algn="l" defTabSz="257168"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BED9E-A76C-49C2-98C7-2FB4DDA60C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E83CCF-84FC-4D80-AB77-C7FE97E3FBB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66B98-7DFD-4854-AC3C-B9EC9CAA546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702A539-C6E9-4451-9319-CE69160D0709}" type="datetimeFigureOut">
              <a:rPr lang="en-GB" smtClean="0"/>
              <a:pPr/>
              <a:t>10/02/2020</a:t>
            </a:fld>
            <a:endParaRPr lang="en-GB"/>
          </a:p>
        </p:txBody>
      </p:sp>
      <p:sp>
        <p:nvSpPr>
          <p:cNvPr id="5" name="Footer Placeholder 4">
            <a:extLst>
              <a:ext uri="{FF2B5EF4-FFF2-40B4-BE49-F238E27FC236}">
                <a16:creationId xmlns:a16="http://schemas.microsoft.com/office/drawing/2014/main" id="{05C17C2B-E73D-4522-9D87-0644878789EA}"/>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54F560-9C3C-4D03-ACCE-319E953195C6}"/>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ABF0B7B-84A8-4654-9340-D70695F851A0}" type="slidenum">
              <a:rPr lang="en-GB" smtClean="0"/>
              <a:pPr/>
              <a:t>‹#›</a:t>
            </a:fld>
            <a:endParaRPr lang="en-GB"/>
          </a:p>
        </p:txBody>
      </p:sp>
    </p:spTree>
    <p:extLst>
      <p:ext uri="{BB962C8B-B14F-4D97-AF65-F5344CB8AC3E}">
        <p14:creationId xmlns:p14="http://schemas.microsoft.com/office/powerpoint/2010/main" val="21131204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E152E04-5094-8445-9250-EF678558B664}" type="datetimeFigureOut">
              <a:rPr lang="en-US" smtClean="0">
                <a:solidFill>
                  <a:prstClr val="black">
                    <a:tint val="75000"/>
                  </a:prstClr>
                </a:solidFill>
              </a:rPr>
              <a:pPr defTabSz="685800"/>
              <a:t>2/10/2020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4E2D7C6-4F44-2146-846C-018D20B11B4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726531"/>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0.png"/><Relationship Id="rId5" Type="http://schemas.openxmlformats.org/officeDocument/2006/relationships/customXml" Target="../ink/ink2.xml"/><Relationship Id="rId10" Type="http://schemas.openxmlformats.org/officeDocument/2006/relationships/image" Target="../media/image290.png"/><Relationship Id="rId4" Type="http://schemas.openxmlformats.org/officeDocument/2006/relationships/image" Target="../media/image260.png"/><Relationship Id="rId9" Type="http://schemas.openxmlformats.org/officeDocument/2006/relationships/customXml" Target="../ink/ink4.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1.xml"/><Relationship Id="rId7" Type="http://schemas.openxmlformats.org/officeDocument/2006/relationships/image" Target="../media/image32.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hyperlink" Target="http://dx.doi.org/10.4104/pcrj.2012.00006" TargetMode="External"/><Relationship Id="rId4" Type="http://schemas.openxmlformats.org/officeDocument/2006/relationships/diagramQuickStyle" Target="../diagrams/quickStyle1.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tiff"/><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26" Type="http://schemas.openxmlformats.org/officeDocument/2006/relationships/image" Target="../media/image63.png"/><Relationship Id="rId21" Type="http://schemas.openxmlformats.org/officeDocument/2006/relationships/image" Target="../media/image58.png"/><Relationship Id="rId42" Type="http://schemas.openxmlformats.org/officeDocument/2006/relationships/image" Target="../media/image79.png"/><Relationship Id="rId47" Type="http://schemas.openxmlformats.org/officeDocument/2006/relationships/image" Target="../media/image84.png"/><Relationship Id="rId63" Type="http://schemas.openxmlformats.org/officeDocument/2006/relationships/image" Target="../media/image100.png"/><Relationship Id="rId68" Type="http://schemas.openxmlformats.org/officeDocument/2006/relationships/image" Target="../media/image105.png"/><Relationship Id="rId84" Type="http://schemas.openxmlformats.org/officeDocument/2006/relationships/image" Target="../media/image121.png"/><Relationship Id="rId89" Type="http://schemas.openxmlformats.org/officeDocument/2006/relationships/image" Target="../media/image126.png"/><Relationship Id="rId16" Type="http://schemas.openxmlformats.org/officeDocument/2006/relationships/image" Target="../media/image53.png"/><Relationship Id="rId11" Type="http://schemas.openxmlformats.org/officeDocument/2006/relationships/image" Target="../media/image48.png"/><Relationship Id="rId32" Type="http://schemas.openxmlformats.org/officeDocument/2006/relationships/image" Target="../media/image69.png"/><Relationship Id="rId37" Type="http://schemas.openxmlformats.org/officeDocument/2006/relationships/image" Target="../media/image74.png"/><Relationship Id="rId53" Type="http://schemas.openxmlformats.org/officeDocument/2006/relationships/image" Target="../media/image90.png"/><Relationship Id="rId58" Type="http://schemas.openxmlformats.org/officeDocument/2006/relationships/image" Target="../media/image95.png"/><Relationship Id="rId74" Type="http://schemas.openxmlformats.org/officeDocument/2006/relationships/image" Target="../media/image111.png"/><Relationship Id="rId79" Type="http://schemas.openxmlformats.org/officeDocument/2006/relationships/image" Target="../media/image116.png"/><Relationship Id="rId102" Type="http://schemas.openxmlformats.org/officeDocument/2006/relationships/image" Target="../media/image139.png"/><Relationship Id="rId5" Type="http://schemas.openxmlformats.org/officeDocument/2006/relationships/image" Target="../media/image42.png"/><Relationship Id="rId90" Type="http://schemas.openxmlformats.org/officeDocument/2006/relationships/image" Target="../media/image127.png"/><Relationship Id="rId95" Type="http://schemas.openxmlformats.org/officeDocument/2006/relationships/image" Target="../media/image132.png"/><Relationship Id="rId22" Type="http://schemas.openxmlformats.org/officeDocument/2006/relationships/image" Target="../media/image59.png"/><Relationship Id="rId27" Type="http://schemas.openxmlformats.org/officeDocument/2006/relationships/image" Target="../media/image64.png"/><Relationship Id="rId43" Type="http://schemas.openxmlformats.org/officeDocument/2006/relationships/image" Target="../media/image80.png"/><Relationship Id="rId48" Type="http://schemas.openxmlformats.org/officeDocument/2006/relationships/image" Target="../media/image85.png"/><Relationship Id="rId64" Type="http://schemas.openxmlformats.org/officeDocument/2006/relationships/image" Target="../media/image101.png"/><Relationship Id="rId69" Type="http://schemas.openxmlformats.org/officeDocument/2006/relationships/image" Target="../media/image106.png"/><Relationship Id="rId80" Type="http://schemas.openxmlformats.org/officeDocument/2006/relationships/image" Target="../media/image117.png"/><Relationship Id="rId85" Type="http://schemas.openxmlformats.org/officeDocument/2006/relationships/image" Target="../media/image122.png"/><Relationship Id="rId12" Type="http://schemas.openxmlformats.org/officeDocument/2006/relationships/image" Target="../media/image49.png"/><Relationship Id="rId17" Type="http://schemas.openxmlformats.org/officeDocument/2006/relationships/image" Target="../media/image54.png"/><Relationship Id="rId33" Type="http://schemas.openxmlformats.org/officeDocument/2006/relationships/image" Target="../media/image70.png"/><Relationship Id="rId38" Type="http://schemas.openxmlformats.org/officeDocument/2006/relationships/image" Target="../media/image75.png"/><Relationship Id="rId59" Type="http://schemas.openxmlformats.org/officeDocument/2006/relationships/image" Target="../media/image96.png"/><Relationship Id="rId103" Type="http://schemas.openxmlformats.org/officeDocument/2006/relationships/image" Target="../media/image140.png"/><Relationship Id="rId20" Type="http://schemas.openxmlformats.org/officeDocument/2006/relationships/image" Target="../media/image57.png"/><Relationship Id="rId41" Type="http://schemas.openxmlformats.org/officeDocument/2006/relationships/image" Target="../media/image78.png"/><Relationship Id="rId54" Type="http://schemas.openxmlformats.org/officeDocument/2006/relationships/image" Target="../media/image91.png"/><Relationship Id="rId62" Type="http://schemas.openxmlformats.org/officeDocument/2006/relationships/image" Target="../media/image99.png"/><Relationship Id="rId70" Type="http://schemas.openxmlformats.org/officeDocument/2006/relationships/image" Target="../media/image107.png"/><Relationship Id="rId75" Type="http://schemas.openxmlformats.org/officeDocument/2006/relationships/image" Target="../media/image112.png"/><Relationship Id="rId83" Type="http://schemas.openxmlformats.org/officeDocument/2006/relationships/image" Target="../media/image120.png"/><Relationship Id="rId88" Type="http://schemas.openxmlformats.org/officeDocument/2006/relationships/image" Target="../media/image125.png"/><Relationship Id="rId91" Type="http://schemas.openxmlformats.org/officeDocument/2006/relationships/image" Target="../media/image128.png"/><Relationship Id="rId96"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57" Type="http://schemas.openxmlformats.org/officeDocument/2006/relationships/image" Target="../media/image94.pn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60" Type="http://schemas.openxmlformats.org/officeDocument/2006/relationships/image" Target="../media/image97.png"/><Relationship Id="rId65" Type="http://schemas.openxmlformats.org/officeDocument/2006/relationships/image" Target="../media/image102.png"/><Relationship Id="rId73" Type="http://schemas.openxmlformats.org/officeDocument/2006/relationships/image" Target="../media/image110.png"/><Relationship Id="rId78" Type="http://schemas.openxmlformats.org/officeDocument/2006/relationships/image" Target="../media/image115.png"/><Relationship Id="rId81" Type="http://schemas.openxmlformats.org/officeDocument/2006/relationships/image" Target="../media/image118.png"/><Relationship Id="rId86" Type="http://schemas.openxmlformats.org/officeDocument/2006/relationships/image" Target="../media/image123.png"/><Relationship Id="rId94" Type="http://schemas.openxmlformats.org/officeDocument/2006/relationships/image" Target="../media/image131.png"/><Relationship Id="rId99" Type="http://schemas.openxmlformats.org/officeDocument/2006/relationships/image" Target="../media/image136.png"/><Relationship Id="rId101" Type="http://schemas.openxmlformats.org/officeDocument/2006/relationships/image" Target="../media/image138.png"/><Relationship Id="rId4" Type="http://schemas.openxmlformats.org/officeDocument/2006/relationships/image" Target="../media/image41.png"/><Relationship Id="rId9"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39" Type="http://schemas.openxmlformats.org/officeDocument/2006/relationships/image" Target="../media/image76.png"/><Relationship Id="rId34" Type="http://schemas.openxmlformats.org/officeDocument/2006/relationships/image" Target="../media/image71.png"/><Relationship Id="rId50" Type="http://schemas.openxmlformats.org/officeDocument/2006/relationships/image" Target="../media/image87.png"/><Relationship Id="rId55" Type="http://schemas.openxmlformats.org/officeDocument/2006/relationships/image" Target="../media/image92.png"/><Relationship Id="rId76" Type="http://schemas.openxmlformats.org/officeDocument/2006/relationships/image" Target="../media/image113.png"/><Relationship Id="rId97" Type="http://schemas.openxmlformats.org/officeDocument/2006/relationships/image" Target="../media/image134.png"/><Relationship Id="rId104" Type="http://schemas.openxmlformats.org/officeDocument/2006/relationships/image" Target="../media/image141.png"/><Relationship Id="rId7" Type="http://schemas.openxmlformats.org/officeDocument/2006/relationships/image" Target="../media/image44.png"/><Relationship Id="rId71" Type="http://schemas.openxmlformats.org/officeDocument/2006/relationships/image" Target="../media/image108.png"/><Relationship Id="rId92" Type="http://schemas.openxmlformats.org/officeDocument/2006/relationships/image" Target="../media/image129.png"/><Relationship Id="rId2" Type="http://schemas.openxmlformats.org/officeDocument/2006/relationships/notesSlide" Target="../notesSlides/notesSlide6.xml"/><Relationship Id="rId29" Type="http://schemas.openxmlformats.org/officeDocument/2006/relationships/image" Target="../media/image66.png"/><Relationship Id="rId24" Type="http://schemas.openxmlformats.org/officeDocument/2006/relationships/image" Target="../media/image61.png"/><Relationship Id="rId40" Type="http://schemas.openxmlformats.org/officeDocument/2006/relationships/image" Target="../media/image77.png"/><Relationship Id="rId45" Type="http://schemas.openxmlformats.org/officeDocument/2006/relationships/image" Target="../media/image82.png"/><Relationship Id="rId66" Type="http://schemas.openxmlformats.org/officeDocument/2006/relationships/image" Target="../media/image103.png"/><Relationship Id="rId87" Type="http://schemas.openxmlformats.org/officeDocument/2006/relationships/image" Target="../media/image124.png"/><Relationship Id="rId61" Type="http://schemas.openxmlformats.org/officeDocument/2006/relationships/image" Target="../media/image98.png"/><Relationship Id="rId82" Type="http://schemas.openxmlformats.org/officeDocument/2006/relationships/image" Target="../media/image119.png"/><Relationship Id="rId19" Type="http://schemas.openxmlformats.org/officeDocument/2006/relationships/image" Target="../media/image56.png"/><Relationship Id="rId14" Type="http://schemas.openxmlformats.org/officeDocument/2006/relationships/image" Target="../media/image51.png"/><Relationship Id="rId30" Type="http://schemas.openxmlformats.org/officeDocument/2006/relationships/image" Target="../media/image67.png"/><Relationship Id="rId35" Type="http://schemas.openxmlformats.org/officeDocument/2006/relationships/image" Target="../media/image72.png"/><Relationship Id="rId56" Type="http://schemas.openxmlformats.org/officeDocument/2006/relationships/image" Target="../media/image93.png"/><Relationship Id="rId77" Type="http://schemas.openxmlformats.org/officeDocument/2006/relationships/image" Target="../media/image114.png"/><Relationship Id="rId100" Type="http://schemas.openxmlformats.org/officeDocument/2006/relationships/image" Target="../media/image137.png"/><Relationship Id="rId105" Type="http://schemas.openxmlformats.org/officeDocument/2006/relationships/image" Target="../media/image142.png"/><Relationship Id="rId8" Type="http://schemas.openxmlformats.org/officeDocument/2006/relationships/image" Target="../media/image45.png"/><Relationship Id="rId51" Type="http://schemas.openxmlformats.org/officeDocument/2006/relationships/image" Target="../media/image88.png"/><Relationship Id="rId72" Type="http://schemas.openxmlformats.org/officeDocument/2006/relationships/image" Target="../media/image109.png"/><Relationship Id="rId93" Type="http://schemas.openxmlformats.org/officeDocument/2006/relationships/image" Target="../media/image130.png"/><Relationship Id="rId98" Type="http://schemas.openxmlformats.org/officeDocument/2006/relationships/image" Target="../media/image135.png"/><Relationship Id="rId3" Type="http://schemas.openxmlformats.org/officeDocument/2006/relationships/image" Target="../media/image40.png"/><Relationship Id="rId25" Type="http://schemas.openxmlformats.org/officeDocument/2006/relationships/image" Target="../media/image62.png"/><Relationship Id="rId46" Type="http://schemas.openxmlformats.org/officeDocument/2006/relationships/image" Target="../media/image83.png"/><Relationship Id="rId67"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5.xml"/><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47.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27.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161.png"/><Relationship Id="rId7" Type="http://schemas.openxmlformats.org/officeDocument/2006/relationships/image" Target="../media/image165.sv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s>
</file>

<file path=ppt/slides/_rels/slide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9.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npjpcrm" TargetMode="External"/><Relationship Id="rId2" Type="http://schemas.openxmlformats.org/officeDocument/2006/relationships/image" Target="../media/image173.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nature.com/npjpcrm" TargetMode="External"/><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61.png"/><Relationship Id="rId7" Type="http://schemas.openxmlformats.org/officeDocument/2006/relationships/image" Target="../media/image178.sv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 Id="rId9" Type="http://schemas.openxmlformats.org/officeDocument/2006/relationships/image" Target="../media/image38.tiff"/></Relationships>
</file>

<file path=ppt/slides/_rels/slide37.xml.rels><?xml version="1.0" encoding="UTF-8" standalone="yes"?>
<Relationships xmlns="http://schemas.openxmlformats.org/package/2006/relationships"><Relationship Id="rId8" Type="http://schemas.openxmlformats.org/officeDocument/2006/relationships/image" Target="../media/image183.tiff"/><Relationship Id="rId3" Type="http://schemas.openxmlformats.org/officeDocument/2006/relationships/image" Target="../media/image39.emf"/><Relationship Id="rId7" Type="http://schemas.openxmlformats.org/officeDocument/2006/relationships/image" Target="../media/image18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38.tiff"/><Relationship Id="rId9" Type="http://schemas.openxmlformats.org/officeDocument/2006/relationships/image" Target="../media/image184.png"/></Relationships>
</file>

<file path=ppt/slides/_rels/slide38.xml.rels><?xml version="1.0" encoding="UTF-8" standalone="yes"?>
<Relationships xmlns="http://schemas.openxmlformats.org/package/2006/relationships"><Relationship Id="rId3" Type="http://schemas.openxmlformats.org/officeDocument/2006/relationships/hyperlink" Target="https://www.theipcrg.org/display/DoResearch/Malaysian+Case+Study" TargetMode="External"/><Relationship Id="rId2" Type="http://schemas.openxmlformats.org/officeDocument/2006/relationships/image" Target="../media/image18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7.png"/><Relationship Id="rId4" Type="http://schemas.openxmlformats.org/officeDocument/2006/relationships/image" Target="../media/image186.jpeg"/></Relationships>
</file>

<file path=ppt/slides/_rels/slide3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5" Type="http://schemas.openxmlformats.org/officeDocument/2006/relationships/image" Target="../media/image191.jpeg"/><Relationship Id="rId4" Type="http://schemas.openxmlformats.org/officeDocument/2006/relationships/image" Target="../media/image19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0.xml"/><Relationship Id="rId5" Type="http://schemas.openxmlformats.org/officeDocument/2006/relationships/image" Target="../media/image197.jpeg"/><Relationship Id="rId4" Type="http://schemas.openxmlformats.org/officeDocument/2006/relationships/image" Target="../media/image19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46.xml.rels><?xml version="1.0" encoding="UTF-8" standalone="yes"?>
<Relationships xmlns="http://schemas.openxmlformats.org/package/2006/relationships"><Relationship Id="rId3" Type="http://schemas.openxmlformats.org/officeDocument/2006/relationships/hyperlink" Target="http://www.ipcrg2020.org/" TargetMode="External"/><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hyperlink" Target="http://www.theipcrg.or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60195" y="2751946"/>
            <a:ext cx="8809464" cy="1923044"/>
            <a:chOff x="142874" y="4079630"/>
            <a:chExt cx="11983728" cy="2564058"/>
          </a:xfrm>
        </p:grpSpPr>
        <p:pic>
          <p:nvPicPr>
            <p:cNvPr id="6"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9638" y="4079630"/>
              <a:ext cx="4196964" cy="2564057"/>
            </a:xfrm>
            <a:prstGeom prst="rect">
              <a:avLst/>
            </a:prstGeom>
          </p:spPr>
        </p:pic>
        <p:pic>
          <p:nvPicPr>
            <p:cNvPr id="7" name="Picture 5" descr="DSC0177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874" y="4079631"/>
              <a:ext cx="2564057" cy="2564057"/>
            </a:xfrm>
            <a:prstGeom prst="rect">
              <a:avLst/>
            </a:prstGeom>
            <a:noFill/>
            <a:ln w="9525">
              <a:noFill/>
              <a:miter lim="800000"/>
              <a:headEnd/>
              <a:tailEnd/>
            </a:ln>
          </p:spPr>
        </p:pic>
        <p:pic>
          <p:nvPicPr>
            <p:cNvPr id="8" name="Picture 8" descr="Picture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3853" y="4079630"/>
              <a:ext cx="2564057" cy="2564057"/>
            </a:xfrm>
            <a:prstGeom prst="rect">
              <a:avLst/>
            </a:prstGeom>
            <a:noFill/>
            <a:ln w="9525">
              <a:noFill/>
              <a:miter lim="800000"/>
              <a:headEnd/>
              <a:tailEnd/>
            </a:ln>
          </p:spPr>
        </p:pic>
        <p:pic>
          <p:nvPicPr>
            <p:cNvPr id="10" name="Picture 8" descr="IMGP402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4832" y="4079630"/>
              <a:ext cx="2577884" cy="2564057"/>
            </a:xfrm>
            <a:prstGeom prst="rect">
              <a:avLst/>
            </a:prstGeom>
            <a:noFill/>
            <a:ln w="9525">
              <a:noFill/>
              <a:miter lim="800000"/>
              <a:headEnd/>
              <a:tailEnd/>
            </a:ln>
          </p:spPr>
        </p:pic>
      </p:grpSp>
      <p:sp>
        <p:nvSpPr>
          <p:cNvPr id="11" name="TextBox 10"/>
          <p:cNvSpPr txBox="1"/>
          <p:nvPr/>
        </p:nvSpPr>
        <p:spPr>
          <a:xfrm>
            <a:off x="260195" y="2351836"/>
            <a:ext cx="8809464" cy="400110"/>
          </a:xfrm>
          <a:prstGeom prst="rect">
            <a:avLst/>
          </a:prstGeom>
          <a:noFill/>
        </p:spPr>
        <p:txBody>
          <a:bodyPr wrap="square" rtlCol="0">
            <a:spAutoFit/>
          </a:bodyPr>
          <a:lstStyle/>
          <a:p>
            <a:pPr defTabSz="342900"/>
            <a:r>
              <a:rPr lang="en-US" sz="2000" i="1" dirty="0">
                <a:solidFill>
                  <a:srgbClr val="074B88"/>
                </a:solidFill>
              </a:rPr>
              <a:t>Siân Williams, Chief Executive Officer IPCRG </a:t>
            </a:r>
          </a:p>
        </p:txBody>
      </p:sp>
      <p:sp>
        <p:nvSpPr>
          <p:cNvPr id="4" name="Title 3">
            <a:extLst>
              <a:ext uri="{FF2B5EF4-FFF2-40B4-BE49-F238E27FC236}">
                <a16:creationId xmlns:a16="http://schemas.microsoft.com/office/drawing/2014/main" id="{A4091D19-864B-AE43-B3B1-7D5E07329D68}"/>
              </a:ext>
            </a:extLst>
          </p:cNvPr>
          <p:cNvSpPr>
            <a:spLocks noGrp="1"/>
          </p:cNvSpPr>
          <p:nvPr>
            <p:ph type="title"/>
          </p:nvPr>
        </p:nvSpPr>
        <p:spPr>
          <a:xfrm>
            <a:off x="260202" y="797366"/>
            <a:ext cx="8610586" cy="1148516"/>
          </a:xfrm>
        </p:spPr>
        <p:txBody>
          <a:bodyPr/>
          <a:lstStyle/>
          <a:p>
            <a:r>
              <a:rPr lang="en-US" dirty="0"/>
              <a:t>Diagnosis and management of asthma and COPD in primary care: the latest position October 2019  - presentation to WHO-GARD General Assembly</a:t>
            </a:r>
          </a:p>
        </p:txBody>
      </p:sp>
      <p:sp>
        <p:nvSpPr>
          <p:cNvPr id="9" name="TextBox 8"/>
          <p:cNvSpPr txBox="1"/>
          <p:nvPr/>
        </p:nvSpPr>
        <p:spPr>
          <a:xfrm>
            <a:off x="260202" y="4674990"/>
            <a:ext cx="8809457" cy="646331"/>
          </a:xfrm>
          <a:prstGeom prst="rect">
            <a:avLst/>
          </a:prstGeom>
          <a:noFill/>
        </p:spPr>
        <p:txBody>
          <a:bodyPr wrap="square" rtlCol="0">
            <a:spAutoFit/>
          </a:bodyPr>
          <a:lstStyle/>
          <a:p>
            <a:r>
              <a:rPr lang="en-US" i="1" dirty="0">
                <a:solidFill>
                  <a:srgbClr val="074B88"/>
                </a:solidFill>
              </a:rPr>
              <a:t>Breathing and feeling well through universal access to right care </a:t>
            </a:r>
            <a:r>
              <a:rPr lang="en-US" i="1" dirty="0" err="1">
                <a:solidFill>
                  <a:srgbClr val="074B88"/>
                </a:solidFill>
              </a:rPr>
              <a:t>www.ipcrg.org</a:t>
            </a:r>
            <a:endParaRPr lang="en-US" i="1" dirty="0">
              <a:solidFill>
                <a:srgbClr val="074B88"/>
              </a:solidFill>
            </a:endParaRPr>
          </a:p>
          <a:p>
            <a:endParaRPr lang="en-US" dirty="0"/>
          </a:p>
        </p:txBody>
      </p:sp>
    </p:spTree>
    <p:extLst>
      <p:ext uri="{BB962C8B-B14F-4D97-AF65-F5344CB8AC3E}">
        <p14:creationId xmlns:p14="http://schemas.microsoft.com/office/powerpoint/2010/main" val="141333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AA30-3ABC-4732-BE3E-ED95D1A529C7}"/>
              </a:ext>
            </a:extLst>
          </p:cNvPr>
          <p:cNvSpPr>
            <a:spLocks noGrp="1"/>
          </p:cNvSpPr>
          <p:nvPr>
            <p:ph type="title"/>
          </p:nvPr>
        </p:nvSpPr>
        <p:spPr>
          <a:xfrm>
            <a:off x="1992155" y="-82592"/>
            <a:ext cx="7581623" cy="725828"/>
          </a:xfrm>
        </p:spPr>
        <p:txBody>
          <a:bodyPr anchor="ctr" anchorCtr="0"/>
          <a:lstStyle/>
          <a:p>
            <a:br>
              <a:rPr lang="en-GB" sz="3600" dirty="0"/>
            </a:br>
            <a:r>
              <a:rPr lang="en-GB" sz="2800" dirty="0">
                <a:solidFill>
                  <a:srgbClr val="299D37"/>
                </a:solidFill>
              </a:rPr>
              <a:t>Right Care. Lancet Series 2017</a:t>
            </a:r>
            <a:endParaRPr lang="en-GB" sz="3600" dirty="0"/>
          </a:p>
        </p:txBody>
      </p:sp>
      <p:sp>
        <p:nvSpPr>
          <p:cNvPr id="3" name="Speech Bubble: Rectangle with Corners Rounded 2">
            <a:extLst>
              <a:ext uri="{FF2B5EF4-FFF2-40B4-BE49-F238E27FC236}">
                <a16:creationId xmlns:a16="http://schemas.microsoft.com/office/drawing/2014/main" id="{B3FBD5B0-BC91-496C-8B3F-286B4C7954DB}"/>
              </a:ext>
            </a:extLst>
          </p:cNvPr>
          <p:cNvSpPr/>
          <p:nvPr/>
        </p:nvSpPr>
        <p:spPr>
          <a:xfrm>
            <a:off x="534591" y="1113235"/>
            <a:ext cx="8085534" cy="3544490"/>
          </a:xfrm>
          <a:prstGeom prst="wedgeRoundRectCallout">
            <a:avLst>
              <a:gd name="adj1" fmla="val -53347"/>
              <a:gd name="adj2" fmla="val 37240"/>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lIns="144000" tIns="34290" rIns="144000" bIns="34290" rtlCol="0" anchor="ctr"/>
          <a:lstStyle/>
          <a:p>
            <a:pPr defTabSz="342892">
              <a:defRPr/>
            </a:pPr>
            <a:r>
              <a:rPr lang="en-GB" sz="1700" dirty="0">
                <a:solidFill>
                  <a:prstClr val="white"/>
                </a:solidFill>
              </a:rPr>
              <a:t>“With the focus firmly on </a:t>
            </a:r>
            <a:r>
              <a:rPr lang="en-GB" sz="1700" dirty="0">
                <a:solidFill>
                  <a:srgbClr val="FFFF00"/>
                </a:solidFill>
              </a:rPr>
              <a:t>universal health coverage as a central part to the UN Sustainable Development Goals,</a:t>
            </a:r>
            <a:r>
              <a:rPr lang="en-GB" sz="1700" dirty="0">
                <a:solidFill>
                  <a:prstClr val="white"/>
                </a:solidFill>
              </a:rPr>
              <a:t> there is an opportunity to examine how to achieve optimum access to, and delivery of, healthcare and services.</a:t>
            </a:r>
          </a:p>
          <a:p>
            <a:pPr defTabSz="342892">
              <a:defRPr/>
            </a:pPr>
            <a:endParaRPr lang="en-GB" sz="1700" dirty="0">
              <a:solidFill>
                <a:prstClr val="white"/>
              </a:solidFill>
            </a:endParaRPr>
          </a:p>
          <a:p>
            <a:pPr defTabSz="342892">
              <a:defRPr/>
            </a:pPr>
            <a:r>
              <a:rPr lang="en-GB" sz="1700" dirty="0">
                <a:solidFill>
                  <a:srgbClr val="FFFF00"/>
                </a:solidFill>
              </a:rPr>
              <a:t>Underuse and overuse </a:t>
            </a:r>
            <a:r>
              <a:rPr lang="en-GB" sz="1700" dirty="0">
                <a:solidFill>
                  <a:prstClr val="white"/>
                </a:solidFill>
              </a:rPr>
              <a:t>of medical and health services exist side-by-side with </a:t>
            </a:r>
            <a:r>
              <a:rPr lang="en-GB" sz="1700" dirty="0">
                <a:solidFill>
                  <a:srgbClr val="FFFF00"/>
                </a:solidFill>
              </a:rPr>
              <a:t>poor outcomes </a:t>
            </a:r>
            <a:r>
              <a:rPr lang="en-GB" sz="1700" dirty="0">
                <a:solidFill>
                  <a:prstClr val="white"/>
                </a:solidFill>
              </a:rPr>
              <a:t>for health and wellbeing. </a:t>
            </a:r>
            <a:br>
              <a:rPr lang="en-GB" sz="1700" dirty="0">
                <a:solidFill>
                  <a:prstClr val="white"/>
                </a:solidFill>
              </a:rPr>
            </a:br>
            <a:br>
              <a:rPr lang="en-GB" sz="1700" dirty="0">
                <a:solidFill>
                  <a:prstClr val="white"/>
                </a:solidFill>
              </a:rPr>
            </a:br>
            <a:r>
              <a:rPr lang="en-GB" sz="1700" dirty="0">
                <a:solidFill>
                  <a:prstClr val="white"/>
                </a:solidFill>
              </a:rPr>
              <a:t>This Series </a:t>
            </a:r>
            <a:r>
              <a:rPr lang="mr-IN" sz="1700" dirty="0">
                <a:solidFill>
                  <a:prstClr val="white"/>
                </a:solidFill>
              </a:rPr>
              <a:t>…</a:t>
            </a:r>
            <a:r>
              <a:rPr lang="en-GB" sz="1700" dirty="0">
                <a:solidFill>
                  <a:prstClr val="white"/>
                </a:solidFill>
              </a:rPr>
              <a:t>.provides a framework to begin to address overuse and underuse together to achieve the right care for health and wellbeing… </a:t>
            </a:r>
            <a:r>
              <a:rPr lang="en-GB" sz="1700" dirty="0">
                <a:solidFill>
                  <a:srgbClr val="FFFF00"/>
                </a:solidFill>
              </a:rPr>
              <a:t>achieving the right care is both an urgent task and an enormous opportunity</a:t>
            </a:r>
            <a:r>
              <a:rPr lang="en-GB" sz="1700" dirty="0">
                <a:solidFill>
                  <a:prstClr val="white"/>
                </a:solidFill>
              </a:rPr>
              <a:t>.”</a:t>
            </a:r>
          </a:p>
        </p:txBody>
      </p:sp>
    </p:spTree>
    <p:extLst>
      <p:ext uri="{BB962C8B-B14F-4D97-AF65-F5344CB8AC3E}">
        <p14:creationId xmlns:p14="http://schemas.microsoft.com/office/powerpoint/2010/main" val="121740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b="1" dirty="0">
                <a:highlight>
                  <a:srgbClr val="FFFF00"/>
                </a:highlight>
              </a:rPr>
              <a:t>Prevention</a:t>
            </a:r>
          </a:p>
          <a:p>
            <a:r>
              <a:rPr lang="en-US" dirty="0"/>
              <a:t>Diagnosis</a:t>
            </a:r>
          </a:p>
          <a:p>
            <a:r>
              <a:rPr lang="en-US" dirty="0"/>
              <a:t>Management including palliative care</a:t>
            </a:r>
          </a:p>
          <a:p>
            <a:r>
              <a:rPr lang="en-US" dirty="0"/>
              <a:t>Lessons about implementation and scaling up</a:t>
            </a:r>
          </a:p>
          <a:p>
            <a:r>
              <a:rPr lang="en-US" dirty="0"/>
              <a:t>Recommendations for WHO-GARD</a:t>
            </a:r>
          </a:p>
        </p:txBody>
      </p:sp>
    </p:spTree>
    <p:extLst>
      <p:ext uri="{BB962C8B-B14F-4D97-AF65-F5344CB8AC3E}">
        <p14:creationId xmlns:p14="http://schemas.microsoft.com/office/powerpoint/2010/main" val="125870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22" y="-76639"/>
            <a:ext cx="7886700" cy="994172"/>
          </a:xfrm>
        </p:spPr>
        <p:txBody>
          <a:bodyPr/>
          <a:lstStyle/>
          <a:p>
            <a:r>
              <a:rPr lang="en-US" sz="2700" b="1" spc="-56" dirty="0">
                <a:solidFill>
                  <a:srgbClr val="CC030B"/>
                </a:solidFill>
                <a:latin typeface="Arial" panose="020B0604020202020204" pitchFamily="34" charset="0"/>
                <a:ea typeface="ＭＳ Ｐゴシック" pitchFamily="112" charset="-128"/>
                <a:cs typeface="Arial" panose="020B0604020202020204" pitchFamily="34" charset="0"/>
              </a:rPr>
              <a:t>Primary care’s “Upstream” role</a:t>
            </a:r>
          </a:p>
        </p:txBody>
      </p:sp>
      <p:pic>
        <p:nvPicPr>
          <p:cNvPr id="4" name="Picture 3" descr="Smoke poster edited final (1).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6247" y="1"/>
            <a:ext cx="3418941" cy="4833056"/>
          </a:xfrm>
          <a:prstGeom prst="rect">
            <a:avLst/>
          </a:prstGeom>
        </p:spPr>
      </p:pic>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91444"/>
            <a:ext cx="4255924" cy="3410407"/>
          </a:xfrm>
          <a:prstGeom prst="rect">
            <a:avLst/>
          </a:prstGeom>
          <a:noFill/>
          <a:ln w="9525">
            <a:noFill/>
            <a:miter lim="800000"/>
            <a:headEnd/>
            <a:tailEnd/>
          </a:ln>
          <a:effectLst/>
        </p:spPr>
      </p:pic>
      <p:pic>
        <p:nvPicPr>
          <p:cNvPr id="5" name="Picture 4" descr="A screenshot of a cell phone&#10;&#10;Description automatically generated">
            <a:extLst>
              <a:ext uri="{FF2B5EF4-FFF2-40B4-BE49-F238E27FC236}">
                <a16:creationId xmlns:a16="http://schemas.microsoft.com/office/drawing/2014/main" id="{E1104019-6F42-E440-A701-CFCCA2D7FC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5958" y="3236494"/>
            <a:ext cx="3794760" cy="19070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shot 2019-10-06 19.05.02.png"/>
          <p:cNvPicPr>
            <a:picLocks noChangeAspect="1"/>
          </p:cNvPicPr>
          <p:nvPr/>
        </p:nvPicPr>
        <p:blipFill>
          <a:blip r:embed="rId2"/>
          <a:stretch>
            <a:fillRect/>
          </a:stretch>
        </p:blipFill>
        <p:spPr>
          <a:xfrm>
            <a:off x="0" y="0"/>
            <a:ext cx="5568950" cy="5143500"/>
          </a:xfrm>
          <a:prstGeom prst="rect">
            <a:avLst/>
          </a:prstGeom>
        </p:spPr>
      </p:pic>
      <p:pic>
        <p:nvPicPr>
          <p:cNvPr id="5" name="Picture 4">
            <a:extLst>
              <a:ext uri="{FF2B5EF4-FFF2-40B4-BE49-F238E27FC236}">
                <a16:creationId xmlns:a16="http://schemas.microsoft.com/office/drawing/2014/main" id="{CAE22FF8-8481-0C47-8EC6-C6096E9A0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5511" y="196537"/>
            <a:ext cx="3389982" cy="2478098"/>
          </a:xfrm>
          <a:prstGeom prst="rect">
            <a:avLst/>
          </a:prstGeom>
        </p:spPr>
      </p:pic>
      <p:pic>
        <p:nvPicPr>
          <p:cNvPr id="4" name="Picture 3">
            <a:extLst>
              <a:ext uri="{FF2B5EF4-FFF2-40B4-BE49-F238E27FC236}">
                <a16:creationId xmlns:a16="http://schemas.microsoft.com/office/drawing/2014/main" id="{1314ED03-32A8-5B4B-8331-282726254A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4018" y="2571755"/>
            <a:ext cx="3172968" cy="24527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dirty="0"/>
              <a:t>Prevention</a:t>
            </a:r>
          </a:p>
          <a:p>
            <a:r>
              <a:rPr lang="en-US" b="1" dirty="0">
                <a:highlight>
                  <a:srgbClr val="FFFF00"/>
                </a:highlight>
              </a:rPr>
              <a:t>Diagnosis</a:t>
            </a:r>
          </a:p>
          <a:p>
            <a:r>
              <a:rPr lang="en-US" dirty="0"/>
              <a:t>Management including palliative care</a:t>
            </a:r>
          </a:p>
          <a:p>
            <a:r>
              <a:rPr lang="en-US" dirty="0"/>
              <a:t>Lessons about implementation and scaling up</a:t>
            </a:r>
          </a:p>
          <a:p>
            <a:r>
              <a:rPr lang="en-US" dirty="0"/>
              <a:t>Recommendations for WHO-GARD</a:t>
            </a:r>
          </a:p>
        </p:txBody>
      </p:sp>
    </p:spTree>
    <p:extLst>
      <p:ext uri="{BB962C8B-B14F-4D97-AF65-F5344CB8AC3E}">
        <p14:creationId xmlns:p14="http://schemas.microsoft.com/office/powerpoint/2010/main" val="360417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3F78C92-1824-3D43-9D8F-113EBDCE9E36}"/>
              </a:ext>
            </a:extLst>
          </p:cNvPr>
          <p:cNvGraphicFramePr>
            <a:graphicFrameLocks noGrp="1"/>
          </p:cNvGraphicFramePr>
          <p:nvPr>
            <p:extLst>
              <p:ext uri="{D42A27DB-BD31-4B8C-83A1-F6EECF244321}">
                <p14:modId xmlns:p14="http://schemas.microsoft.com/office/powerpoint/2010/main" val="3281449596"/>
              </p:ext>
            </p:extLst>
          </p:nvPr>
        </p:nvGraphicFramePr>
        <p:xfrm>
          <a:off x="121596" y="286807"/>
          <a:ext cx="8900808" cy="4703483"/>
        </p:xfrm>
        <a:graphic>
          <a:graphicData uri="http://schemas.openxmlformats.org/drawingml/2006/table">
            <a:tbl>
              <a:tblPr firstRow="1" firstCol="1" bandRow="1">
                <a:tableStyleId>{5C22544A-7EE6-4342-B048-85BDC9FD1C3A}</a:tableStyleId>
              </a:tblPr>
              <a:tblGrid>
                <a:gridCol w="373034">
                  <a:extLst>
                    <a:ext uri="{9D8B030D-6E8A-4147-A177-3AD203B41FA5}">
                      <a16:colId xmlns:a16="http://schemas.microsoft.com/office/drawing/2014/main" val="3360383502"/>
                    </a:ext>
                  </a:extLst>
                </a:gridCol>
                <a:gridCol w="3931456">
                  <a:extLst>
                    <a:ext uri="{9D8B030D-6E8A-4147-A177-3AD203B41FA5}">
                      <a16:colId xmlns:a16="http://schemas.microsoft.com/office/drawing/2014/main" val="2023917134"/>
                    </a:ext>
                  </a:extLst>
                </a:gridCol>
                <a:gridCol w="1911485">
                  <a:extLst>
                    <a:ext uri="{9D8B030D-6E8A-4147-A177-3AD203B41FA5}">
                      <a16:colId xmlns:a16="http://schemas.microsoft.com/office/drawing/2014/main" val="3835331680"/>
                    </a:ext>
                  </a:extLst>
                </a:gridCol>
                <a:gridCol w="2684833">
                  <a:extLst>
                    <a:ext uri="{9D8B030D-6E8A-4147-A177-3AD203B41FA5}">
                      <a16:colId xmlns:a16="http://schemas.microsoft.com/office/drawing/2014/main" val="3395258920"/>
                    </a:ext>
                  </a:extLst>
                </a:gridCol>
              </a:tblGrid>
              <a:tr h="316308">
                <a:tc>
                  <a:txBody>
                    <a:bodyPr/>
                    <a:lstStyle/>
                    <a:p>
                      <a:pPr algn="l">
                        <a:spcAft>
                          <a:spcPts val="0"/>
                        </a:spcAft>
                      </a:pPr>
                      <a:r>
                        <a:rPr lang="en-GB" sz="1500">
                          <a:effectLst/>
                        </a:rPr>
                        <a:t>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Disease area</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Original number of Q</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Final number of Qs by academics</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1275802034"/>
                  </a:ext>
                </a:extLst>
              </a:tr>
              <a:tr h="228600">
                <a:tc>
                  <a:txBody>
                    <a:bodyPr/>
                    <a:lstStyle/>
                    <a:p>
                      <a:pPr algn="r">
                        <a:spcAft>
                          <a:spcPts val="0"/>
                        </a:spcAft>
                      </a:pPr>
                      <a:r>
                        <a:rPr lang="en-GB" sz="1500">
                          <a:effectLst/>
                        </a:rPr>
                        <a:t>1</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Asthma diagnosis and screening</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11 </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485207696"/>
                  </a:ext>
                </a:extLst>
              </a:tr>
              <a:tr h="228600">
                <a:tc>
                  <a:txBody>
                    <a:bodyPr/>
                    <a:lstStyle/>
                    <a:p>
                      <a:pPr algn="r">
                        <a:spcAft>
                          <a:spcPts val="0"/>
                        </a:spcAft>
                      </a:pPr>
                      <a:r>
                        <a:rPr lang="en-GB" sz="1500">
                          <a:effectLst/>
                        </a:rPr>
                        <a:t>2</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Asthma management and prognosis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120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11</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563583464"/>
                  </a:ext>
                </a:extLst>
              </a:tr>
              <a:tr h="228600">
                <a:tc>
                  <a:txBody>
                    <a:bodyPr/>
                    <a:lstStyle/>
                    <a:p>
                      <a:pPr algn="r">
                        <a:spcAft>
                          <a:spcPts val="0"/>
                        </a:spcAft>
                      </a:pPr>
                      <a:r>
                        <a:rPr lang="en-GB" sz="1500">
                          <a:effectLst/>
                        </a:rPr>
                        <a:t>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Children with asthma</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20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225380448"/>
                  </a:ext>
                </a:extLst>
              </a:tr>
              <a:tr h="228600">
                <a:tc>
                  <a:txBody>
                    <a:bodyPr/>
                    <a:lstStyle/>
                    <a:p>
                      <a:pPr algn="r">
                        <a:spcAft>
                          <a:spcPts val="0"/>
                        </a:spcAft>
                      </a:pPr>
                      <a:r>
                        <a:rPr lang="en-GB" sz="1500">
                          <a:effectLst/>
                        </a:rPr>
                        <a:t>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Asthma self-management</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20</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330100087"/>
                  </a:ext>
                </a:extLst>
              </a:tr>
              <a:tr h="228600">
                <a:tc>
                  <a:txBody>
                    <a:bodyPr/>
                    <a:lstStyle/>
                    <a:p>
                      <a:pPr algn="r">
                        <a:spcAft>
                          <a:spcPts val="0"/>
                        </a:spcAft>
                      </a:pPr>
                      <a:r>
                        <a:rPr lang="en-GB" sz="1500">
                          <a:effectLst/>
                        </a:rPr>
                        <a:t>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COPD diagnosis and screening</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45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22</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228271663"/>
                  </a:ext>
                </a:extLst>
              </a:tr>
              <a:tr h="228600">
                <a:tc>
                  <a:txBody>
                    <a:bodyPr/>
                    <a:lstStyle/>
                    <a:p>
                      <a:pPr algn="r">
                        <a:spcAft>
                          <a:spcPts val="0"/>
                        </a:spcAft>
                      </a:pPr>
                      <a:r>
                        <a:rPr lang="en-GB" sz="1500">
                          <a:effectLst/>
                        </a:rPr>
                        <a:t>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COPD management</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89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42</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005786599"/>
                  </a:ext>
                </a:extLst>
              </a:tr>
              <a:tr h="228600">
                <a:tc>
                  <a:txBody>
                    <a:bodyPr/>
                    <a:lstStyle/>
                    <a:p>
                      <a:pPr algn="r">
                        <a:spcAft>
                          <a:spcPts val="0"/>
                        </a:spcAft>
                      </a:pPr>
                      <a:r>
                        <a:rPr lang="en-GB" sz="1500">
                          <a:effectLst/>
                        </a:rPr>
                        <a:t>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Multi-morbidity</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4025988491"/>
                  </a:ext>
                </a:extLst>
              </a:tr>
              <a:tr h="228600">
                <a:tc>
                  <a:txBody>
                    <a:bodyPr/>
                    <a:lstStyle/>
                    <a:p>
                      <a:pPr algn="r">
                        <a:spcAft>
                          <a:spcPts val="0"/>
                        </a:spcAft>
                      </a:pPr>
                      <a:r>
                        <a:rPr lang="en-GB" sz="1500">
                          <a:effectLst/>
                        </a:rPr>
                        <a:t>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COPD self-management/pulmonary rehabilitation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34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1027407108"/>
                  </a:ext>
                </a:extLst>
              </a:tr>
              <a:tr h="228600">
                <a:tc>
                  <a:txBody>
                    <a:bodyPr/>
                    <a:lstStyle/>
                    <a:p>
                      <a:pPr algn="r">
                        <a:spcAft>
                          <a:spcPts val="0"/>
                        </a:spcAft>
                      </a:pPr>
                      <a:r>
                        <a:rPr lang="en-GB" sz="1500">
                          <a:effectLst/>
                        </a:rPr>
                        <a:t>9</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COPD prognosis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27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145268699"/>
                  </a:ext>
                </a:extLst>
              </a:tr>
              <a:tr h="262647">
                <a:tc>
                  <a:txBody>
                    <a:bodyPr/>
                    <a:lstStyle/>
                    <a:p>
                      <a:pPr algn="r">
                        <a:spcAft>
                          <a:spcPts val="0"/>
                        </a:spcAft>
                      </a:pPr>
                      <a:r>
                        <a:rPr lang="en-GB" sz="1500">
                          <a:effectLst/>
                        </a:rPr>
                        <a:t>10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Infections/ pneumonia (in primary care)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36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994110544"/>
                  </a:ext>
                </a:extLst>
              </a:tr>
              <a:tr h="233464">
                <a:tc>
                  <a:txBody>
                    <a:bodyPr/>
                    <a:lstStyle/>
                    <a:p>
                      <a:pPr algn="r">
                        <a:spcAft>
                          <a:spcPts val="0"/>
                        </a:spcAft>
                      </a:pPr>
                      <a:r>
                        <a:rPr lang="en-GB" sz="1500">
                          <a:effectLst/>
                        </a:rPr>
                        <a:t>11</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Allergic rhinitis/ other allergic conditions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1405967594"/>
                  </a:ext>
                </a:extLst>
              </a:tr>
              <a:tr h="228600">
                <a:tc>
                  <a:txBody>
                    <a:bodyPr/>
                    <a:lstStyle/>
                    <a:p>
                      <a:pPr algn="r">
                        <a:spcAft>
                          <a:spcPts val="0"/>
                        </a:spcAft>
                      </a:pPr>
                      <a:r>
                        <a:rPr lang="en-GB" sz="1500">
                          <a:effectLst/>
                        </a:rPr>
                        <a:t>12</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Lung cancer (in primary care)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12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697714585"/>
                  </a:ext>
                </a:extLst>
              </a:tr>
              <a:tr h="228600">
                <a:tc>
                  <a:txBody>
                    <a:bodyPr/>
                    <a:lstStyle/>
                    <a:p>
                      <a:pPr algn="r">
                        <a:spcAft>
                          <a:spcPts val="0"/>
                        </a:spcAft>
                      </a:pPr>
                      <a:r>
                        <a:rPr lang="en-GB" sz="1500">
                          <a:effectLst/>
                        </a:rPr>
                        <a:t>13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TB (in primary care)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33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b="1" dirty="0">
                          <a:solidFill>
                            <a:srgbClr val="C00000"/>
                          </a:solidFill>
                          <a:effectLst/>
                        </a:rPr>
                        <a:t>Pending</a:t>
                      </a:r>
                      <a:endParaRPr lang="en-GB" sz="15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1866618931"/>
                  </a:ext>
                </a:extLst>
              </a:tr>
              <a:tr h="228600">
                <a:tc>
                  <a:txBody>
                    <a:bodyPr/>
                    <a:lstStyle/>
                    <a:p>
                      <a:pPr algn="r">
                        <a:spcAft>
                          <a:spcPts val="0"/>
                        </a:spcAft>
                      </a:pPr>
                      <a:r>
                        <a:rPr lang="en-GB" sz="1500">
                          <a:effectLst/>
                        </a:rPr>
                        <a:t>14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Tobacco dependence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14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24</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4054384623"/>
                  </a:ext>
                </a:extLst>
              </a:tr>
              <a:tr h="228600">
                <a:tc>
                  <a:txBody>
                    <a:bodyPr/>
                    <a:lstStyle/>
                    <a:p>
                      <a:pPr algn="r">
                        <a:spcAft>
                          <a:spcPts val="0"/>
                        </a:spcAft>
                      </a:pPr>
                      <a:r>
                        <a:rPr lang="en-GB" sz="1500">
                          <a:effectLst/>
                        </a:rPr>
                        <a:t>15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Air pollution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2</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402687352"/>
                  </a:ext>
                </a:extLst>
              </a:tr>
              <a:tr h="228600">
                <a:tc>
                  <a:txBody>
                    <a:bodyPr/>
                    <a:lstStyle/>
                    <a:p>
                      <a:pPr algn="r">
                        <a:spcAft>
                          <a:spcPts val="0"/>
                        </a:spcAft>
                      </a:pPr>
                      <a:r>
                        <a:rPr lang="en-GB" sz="1500">
                          <a:effectLst/>
                        </a:rPr>
                        <a:t>16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Health economics: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1</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878327556"/>
                  </a:ext>
                </a:extLst>
              </a:tr>
              <a:tr h="228600">
                <a:tc>
                  <a:txBody>
                    <a:bodyPr/>
                    <a:lstStyle/>
                    <a:p>
                      <a:pPr algn="r">
                        <a:spcAft>
                          <a:spcPts val="0"/>
                        </a:spcAft>
                      </a:pPr>
                      <a:r>
                        <a:rPr lang="en-GB" sz="1500">
                          <a:effectLst/>
                        </a:rPr>
                        <a:t>17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Sleep Apnoea </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6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6</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3434251870"/>
                  </a:ext>
                </a:extLst>
              </a:tr>
              <a:tr h="233464">
                <a:tc>
                  <a:txBody>
                    <a:bodyPr/>
                    <a:lstStyle/>
                    <a:p>
                      <a:pPr algn="r">
                        <a:spcAft>
                          <a:spcPts val="0"/>
                        </a:spcAft>
                      </a:pPr>
                      <a:r>
                        <a:rPr lang="en-GB" sz="1500">
                          <a:effectLst/>
                        </a:rPr>
                        <a:t>18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Lung Fibrosis/ ILD/ occupational lung diseases</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576205159"/>
                  </a:ext>
                </a:extLst>
              </a:tr>
              <a:tr h="228600">
                <a:tc>
                  <a:txBody>
                    <a:bodyPr/>
                    <a:lstStyle/>
                    <a:p>
                      <a:pPr algn="r">
                        <a:spcAft>
                          <a:spcPts val="0"/>
                        </a:spcAft>
                      </a:pPr>
                      <a:r>
                        <a:rPr lang="en-GB" sz="1500">
                          <a:effectLst/>
                        </a:rPr>
                        <a:t>19</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Other respiratory conditions/ general</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a:effectLst/>
                        </a:rPr>
                        <a:t>47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tc>
                  <a:txBody>
                    <a:bodyPr/>
                    <a:lstStyle/>
                    <a:p>
                      <a:pPr algn="l">
                        <a:spcAft>
                          <a:spcPts val="0"/>
                        </a:spcAft>
                      </a:pPr>
                      <a:r>
                        <a:rPr lang="en-GB" sz="1500" dirty="0">
                          <a:effectLst/>
                        </a:rPr>
                        <a:t>15</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36822" marR="36822" marT="0" marB="0"/>
                </a:tc>
                <a:extLst>
                  <a:ext uri="{0D108BD9-81ED-4DB2-BD59-A6C34878D82A}">
                    <a16:rowId xmlns:a16="http://schemas.microsoft.com/office/drawing/2014/main" val="2972059227"/>
                  </a:ext>
                </a:extLst>
              </a:tr>
            </a:tbl>
          </a:graphicData>
        </a:graphic>
      </p:graphicFrame>
      <p:sp>
        <p:nvSpPr>
          <p:cNvPr id="5" name="TextBox 4">
            <a:extLst>
              <a:ext uri="{FF2B5EF4-FFF2-40B4-BE49-F238E27FC236}">
                <a16:creationId xmlns:a16="http://schemas.microsoft.com/office/drawing/2014/main" id="{5274D845-77FB-664A-925C-3CC3E9C53C3C}"/>
              </a:ext>
            </a:extLst>
          </p:cNvPr>
          <p:cNvSpPr txBox="1"/>
          <p:nvPr/>
        </p:nvSpPr>
        <p:spPr>
          <a:xfrm>
            <a:off x="3414409" y="4859284"/>
            <a:ext cx="469846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Total             608                                     219                </a:t>
            </a:r>
          </a:p>
        </p:txBody>
      </p:sp>
      <p:sp>
        <p:nvSpPr>
          <p:cNvPr id="2" name="TextBox 1">
            <a:extLst>
              <a:ext uri="{FF2B5EF4-FFF2-40B4-BE49-F238E27FC236}">
                <a16:creationId xmlns:a16="http://schemas.microsoft.com/office/drawing/2014/main" id="{ADFA775E-D7F5-A347-872A-456C6E150DC8}"/>
              </a:ext>
            </a:extLst>
          </p:cNvPr>
          <p:cNvSpPr txBox="1"/>
          <p:nvPr/>
        </p:nvSpPr>
        <p:spPr>
          <a:xfrm>
            <a:off x="0" y="-31641"/>
            <a:ext cx="90224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1</a:t>
            </a:r>
            <a:r>
              <a:rPr kumimoji="0" lang="en-US" sz="1800" b="1" i="0" u="none" strike="noStrike" kern="1200" cap="none" spc="0" normalizeH="0" baseline="30000" noProof="0" dirty="0">
                <a:ln>
                  <a:noFill/>
                </a:ln>
                <a:solidFill>
                  <a:srgbClr val="FF0000"/>
                </a:solidFill>
                <a:effectLst/>
                <a:uLnTx/>
                <a:uFillTx/>
                <a:latin typeface="Calibri"/>
                <a:ea typeface="+mn-ea"/>
                <a:cs typeface="Arial" panose="020B0604020202020204" pitchFamily="34" charset="0"/>
              </a:rPr>
              <a:t>st</a:t>
            </a: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phase of analysis of our primary care respiratory research question </a:t>
            </a:r>
            <a:r>
              <a:rPr kumimoji="0" lang="en-US" sz="1800" b="1" i="0" u="none" strike="noStrike" kern="1200" cap="none" spc="0" normalizeH="0" baseline="0" noProof="0" dirty="0" err="1">
                <a:ln>
                  <a:noFill/>
                </a:ln>
                <a:solidFill>
                  <a:srgbClr val="FF0000"/>
                </a:solidFill>
                <a:effectLst/>
                <a:uLnTx/>
                <a:uFillTx/>
                <a:latin typeface="Calibri"/>
                <a:ea typeface="+mn-ea"/>
                <a:cs typeface="Arial" panose="020B0604020202020204" pitchFamily="34" charset="0"/>
              </a:rPr>
              <a:t>prioritisation</a:t>
            </a: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exercise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5611CFC-8F0C-2940-A1C9-C31F87B64CE3}"/>
                  </a:ext>
                </a:extLst>
              </p14:cNvPr>
              <p14:cNvContentPartPr/>
              <p14:nvPr/>
            </p14:nvContentPartPr>
            <p14:xfrm>
              <a:off x="634752" y="700556"/>
              <a:ext cx="2454480" cy="68760"/>
            </p14:xfrm>
          </p:contentPart>
        </mc:Choice>
        <mc:Fallback xmlns:mv="urn:schemas-microsoft-com:mac:vml" xmlns="">
          <p:pic>
            <p:nvPicPr>
              <p:cNvPr id="3" name="Ink 2">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F5611CFC-8F0C-2940-A1C9-C31F87B64CE3}"/>
                  </a:ext>
                </a:extLst>
              </p:cNvPr>
              <p:cNvPicPr/>
              <p:nvPr/>
            </p:nvPicPr>
            <p:blipFill>
              <a:blip r:embed="rId4"/>
              <a:stretch>
                <a:fillRect/>
              </a:stretch>
            </p:blipFill>
            <p:spPr>
              <a:xfrm>
                <a:off x="580752" y="593118"/>
                <a:ext cx="2562120" cy="28327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0383837-4385-1045-A017-E50DDB5060FF}"/>
                  </a:ext>
                </a:extLst>
              </p14:cNvPr>
              <p14:cNvContentPartPr/>
              <p14:nvPr/>
            </p14:nvContentPartPr>
            <p14:xfrm>
              <a:off x="598392" y="1593856"/>
              <a:ext cx="2490840" cy="84600"/>
            </p14:xfrm>
          </p:contentPart>
        </mc:Choice>
        <mc:Fallback xmlns:mv="urn:schemas-microsoft-com:mac:vml" xmlns="">
          <p:pic>
            <p:nvPicPr>
              <p:cNvPr id="6" name="Ink 5">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F0383837-4385-1045-A017-E50DDB5060FF}"/>
                  </a:ext>
                </a:extLst>
              </p:cNvPr>
              <p:cNvPicPr/>
              <p:nvPr/>
            </p:nvPicPr>
            <p:blipFill>
              <a:blip r:embed="rId6"/>
              <a:stretch>
                <a:fillRect/>
              </a:stretch>
            </p:blipFill>
            <p:spPr>
              <a:xfrm>
                <a:off x="544392" y="1486314"/>
                <a:ext cx="2598480" cy="29932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F95BBA9-FD57-8A4C-850D-C1BD124C3318}"/>
                  </a:ext>
                </a:extLst>
              </p14:cNvPr>
              <p14:cNvContentPartPr/>
              <p14:nvPr/>
            </p14:nvContentPartPr>
            <p14:xfrm>
              <a:off x="4381157" y="704952"/>
              <a:ext cx="2309040" cy="37800"/>
            </p14:xfrm>
          </p:contentPart>
        </mc:Choice>
        <mc:Fallback xmlns:mv="urn:schemas-microsoft-com:mac:vml" xmlns="">
          <p:pic>
            <p:nvPicPr>
              <p:cNvPr id="7" name="Ink 6">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FF95BBA9-FD57-8A4C-850D-C1BD124C3318}"/>
                  </a:ext>
                </a:extLst>
              </p:cNvPr>
              <p:cNvPicPr/>
              <p:nvPr/>
            </p:nvPicPr>
            <p:blipFill>
              <a:blip r:embed="rId8"/>
              <a:stretch>
                <a:fillRect/>
              </a:stretch>
            </p:blipFill>
            <p:spPr>
              <a:xfrm>
                <a:off x="4327157" y="596952"/>
                <a:ext cx="24166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AB55AA08-47A9-4F43-BFDE-850FD9E9D7AA}"/>
                  </a:ext>
                </a:extLst>
              </p14:cNvPr>
              <p14:cNvContentPartPr/>
              <p14:nvPr/>
            </p14:nvContentPartPr>
            <p14:xfrm>
              <a:off x="4521919" y="1607896"/>
              <a:ext cx="2302560" cy="70560"/>
            </p14:xfrm>
          </p:contentPart>
        </mc:Choice>
        <mc:Fallback xmlns:mv="urn:schemas-microsoft-com:mac:vml" xmlns="">
          <p:pic>
            <p:nvPicPr>
              <p:cNvPr id="8" name="Ink 7">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AB55AA08-47A9-4F43-BFDE-850FD9E9D7AA}"/>
                  </a:ext>
                </a:extLst>
              </p:cNvPr>
              <p:cNvPicPr/>
              <p:nvPr/>
            </p:nvPicPr>
            <p:blipFill>
              <a:blip r:embed="rId10"/>
              <a:stretch>
                <a:fillRect/>
              </a:stretch>
            </p:blipFill>
            <p:spPr>
              <a:xfrm>
                <a:off x="4467919" y="1499896"/>
                <a:ext cx="2410200" cy="286200"/>
              </a:xfrm>
              <a:prstGeom prst="rect">
                <a:avLst/>
              </a:prstGeom>
            </p:spPr>
          </p:pic>
        </mc:Fallback>
      </mc:AlternateContent>
    </p:spTree>
    <p:extLst>
      <p:ext uri="{BB962C8B-B14F-4D97-AF65-F5344CB8AC3E}">
        <p14:creationId xmlns:p14="http://schemas.microsoft.com/office/powerpoint/2010/main" val="3742740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D64B-A256-3447-AC33-D427837D0F36}"/>
              </a:ext>
            </a:extLst>
          </p:cNvPr>
          <p:cNvSpPr>
            <a:spLocks noGrp="1"/>
          </p:cNvSpPr>
          <p:nvPr>
            <p:ph type="title"/>
          </p:nvPr>
        </p:nvSpPr>
        <p:spPr>
          <a:xfrm>
            <a:off x="65604" y="26551"/>
            <a:ext cx="4625268" cy="994172"/>
          </a:xfrm>
        </p:spPr>
        <p:txBody>
          <a:bodyPr>
            <a:normAutofit fontScale="90000"/>
          </a:bodyPr>
          <a:lstStyle/>
          <a:p>
            <a:r>
              <a:rPr lang="en-GB" b="1" dirty="0">
                <a:solidFill>
                  <a:srgbClr val="FF0000"/>
                </a:solidFill>
                <a:latin typeface="Arial" panose="020B0604020202020204" pitchFamily="34" charset="0"/>
                <a:cs typeface="Arial" panose="020B0604020202020204" pitchFamily="34" charset="0"/>
              </a:rPr>
              <a:t>Qualitative analysis by A Abdel </a:t>
            </a:r>
            <a:r>
              <a:rPr lang="en-GB" b="1" dirty="0" err="1">
                <a:solidFill>
                  <a:srgbClr val="FF0000"/>
                </a:solidFill>
                <a:latin typeface="Arial" panose="020B0604020202020204" pitchFamily="34" charset="0"/>
                <a:cs typeface="Arial" panose="020B0604020202020204" pitchFamily="34" charset="0"/>
              </a:rPr>
              <a:t>Aal</a:t>
            </a:r>
            <a:r>
              <a:rPr lang="en-GB" b="1" dirty="0">
                <a:solidFill>
                  <a:srgbClr val="FF0000"/>
                </a:solidFill>
                <a:latin typeface="Arial" panose="020B0604020202020204" pitchFamily="34" charset="0"/>
                <a:cs typeface="Arial" panose="020B0604020202020204" pitchFamily="34" charset="0"/>
              </a:rPr>
              <a:t>, R Jordan</a:t>
            </a: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9928175-C3DD-C744-A901-892F03EF6A14}"/>
              </a:ext>
            </a:extLst>
          </p:cNvPr>
          <p:cNvSpPr>
            <a:spLocks noGrp="1"/>
          </p:cNvSpPr>
          <p:nvPr>
            <p:ph idx="1"/>
          </p:nvPr>
        </p:nvSpPr>
        <p:spPr>
          <a:xfrm>
            <a:off x="134485" y="905256"/>
            <a:ext cx="3411606" cy="1855470"/>
          </a:xfrm>
        </p:spPr>
        <p:txBody>
          <a:bodyPr>
            <a:normAutofit/>
          </a:bodyPr>
          <a:lstStyle/>
          <a:p>
            <a:pPr marL="0" indent="0">
              <a:lnSpc>
                <a:spcPct val="110000"/>
              </a:lnSpc>
              <a:buNone/>
            </a:pPr>
            <a:r>
              <a:rPr lang="en-GB" sz="1700" dirty="0">
                <a:latin typeface="Arial" panose="020B0604020202020204" pitchFamily="34" charset="0"/>
                <a:cs typeface="Arial" panose="020B0604020202020204" pitchFamily="34" charset="0"/>
              </a:rPr>
              <a:t>Analysis and results are pending, but these are some examples of emerging themes</a:t>
            </a:r>
          </a:p>
          <a:p>
            <a:pPr marL="0" indent="0">
              <a:buNone/>
            </a:pPr>
            <a:endParaRPr lang="en-GB" sz="1400" dirty="0"/>
          </a:p>
        </p:txBody>
      </p:sp>
      <p:graphicFrame>
        <p:nvGraphicFramePr>
          <p:cNvPr id="4" name="Diagram 3">
            <a:extLst>
              <a:ext uri="{FF2B5EF4-FFF2-40B4-BE49-F238E27FC236}">
                <a16:creationId xmlns:a16="http://schemas.microsoft.com/office/drawing/2014/main" id="{04968144-0D31-2C4B-A54D-A2A36A26F6D4}"/>
              </a:ext>
            </a:extLst>
          </p:cNvPr>
          <p:cNvGraphicFramePr/>
          <p:nvPr/>
        </p:nvGraphicFramePr>
        <p:xfrm>
          <a:off x="2137292" y="81050"/>
          <a:ext cx="7729538" cy="4751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8" descr="IMGP4022.JPG">
            <a:extLst>
              <a:ext uri="{FF2B5EF4-FFF2-40B4-BE49-F238E27FC236}">
                <a16:creationId xmlns:a16="http://schemas.microsoft.com/office/drawing/2014/main" id="{17769D3F-80FB-0443-983B-692366C5548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832" y="3475206"/>
            <a:ext cx="1555019" cy="1546678"/>
          </a:xfrm>
          <a:prstGeom prst="rect">
            <a:avLst/>
          </a:prstGeom>
          <a:noFill/>
          <a:ln w="9525">
            <a:noFill/>
            <a:miter lim="800000"/>
            <a:headEnd/>
            <a:tailEnd/>
          </a:ln>
        </p:spPr>
      </p:pic>
      <p:pic>
        <p:nvPicPr>
          <p:cNvPr id="6" name="Picture 8" descr="Picture2.jpg">
            <a:extLst>
              <a:ext uri="{FF2B5EF4-FFF2-40B4-BE49-F238E27FC236}">
                <a16:creationId xmlns:a16="http://schemas.microsoft.com/office/drawing/2014/main" id="{E9ABC004-25CB-0648-AB36-9B19770F9A1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07901" y="1832991"/>
            <a:ext cx="1589460" cy="1589460"/>
          </a:xfrm>
          <a:prstGeom prst="rect">
            <a:avLst/>
          </a:prstGeom>
          <a:noFill/>
          <a:ln w="9525">
            <a:noFill/>
            <a:miter lim="800000"/>
            <a:headEnd/>
            <a:tailEnd/>
          </a:ln>
        </p:spPr>
      </p:pic>
      <p:pic>
        <p:nvPicPr>
          <p:cNvPr id="8" name="Picture 5" descr="DSC01775.JPG">
            <a:extLst>
              <a:ext uri="{FF2B5EF4-FFF2-40B4-BE49-F238E27FC236}">
                <a16:creationId xmlns:a16="http://schemas.microsoft.com/office/drawing/2014/main" id="{53249DAD-E537-FA4C-832C-CF3A04D9082D}"/>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04" y="1839903"/>
            <a:ext cx="1589460" cy="1589460"/>
          </a:xfrm>
          <a:prstGeom prst="rect">
            <a:avLst/>
          </a:prstGeom>
          <a:noFill/>
          <a:ln w="9525">
            <a:noFill/>
            <a:miter lim="800000"/>
            <a:headEnd/>
            <a:tailEnd/>
          </a:ln>
        </p:spPr>
      </p:pic>
      <p:sp>
        <p:nvSpPr>
          <p:cNvPr id="13" name="Rectangle 12">
            <a:extLst>
              <a:ext uri="{FF2B5EF4-FFF2-40B4-BE49-F238E27FC236}">
                <a16:creationId xmlns:a16="http://schemas.microsoft.com/office/drawing/2014/main" id="{92115CCB-5D48-A94E-B282-75DB3C7F878B}"/>
              </a:ext>
            </a:extLst>
          </p:cNvPr>
          <p:cNvSpPr/>
          <p:nvPr/>
        </p:nvSpPr>
        <p:spPr>
          <a:xfrm>
            <a:off x="1637853" y="4206035"/>
            <a:ext cx="5598155"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2012, 46% of the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were about diagnosis….</a:t>
            </a:r>
            <a:r>
              <a:rPr kumimoji="0" lang="en-GB" sz="1600" b="0" i="0" u="none" strike="noStrike" kern="1200" cap="none" spc="0" normalizeH="0" baseline="0" noProof="0" dirty="0">
                <a:ln>
                  <a:noFill/>
                </a:ln>
                <a:solidFill>
                  <a:prstClr val="black"/>
                </a:solidFill>
                <a:effectLst/>
                <a:uLnTx/>
                <a:uFillTx/>
                <a:latin typeface="Calibri"/>
                <a:ea typeface="+mn-ea"/>
                <a:cs typeface="+mn-cs"/>
              </a:rPr>
              <a:t>  </a:t>
            </a:r>
            <a:r>
              <a:rPr kumimoji="0" lang="en-GB" sz="1600" b="0" i="0" u="none" strike="noStrike" kern="1200" cap="none" spc="0" normalizeH="0" baseline="0" noProof="0" dirty="0">
                <a:ln>
                  <a:noFill/>
                </a:ln>
                <a:solidFill>
                  <a:prstClr val="black"/>
                </a:solidFill>
                <a:effectLst/>
                <a:uLnTx/>
                <a:uFillTx/>
                <a:latin typeface="Calibri"/>
                <a:ea typeface="+mn-ea"/>
                <a:cs typeface="+mn-cs"/>
                <a:hlinkClick r:id="rId10"/>
              </a:rPr>
              <a:t>http://dx.doi.org/10.4104/pcrj.2012.00006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08178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DDAE42-E208-4F08-A098-93C6C82DA6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CFF9AD5E-67F4-4C79-805A-28575A1A0507}"/>
              </a:ext>
            </a:extLst>
          </p:cNvPr>
          <p:cNvSpPr/>
          <p:nvPr/>
        </p:nvSpPr>
        <p:spPr>
          <a:xfrm>
            <a:off x="743595" y="254982"/>
            <a:ext cx="7103262" cy="548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A5DF"/>
                </a:solidFill>
              </a:rPr>
              <a:t>What we have learned from from </a:t>
            </a:r>
            <a:endParaRPr lang="en-GB" sz="1500" b="1" dirty="0">
              <a:solidFill>
                <a:srgbClr val="00A5DF"/>
              </a:solidFill>
            </a:endParaRPr>
          </a:p>
        </p:txBody>
      </p:sp>
      <p:grpSp>
        <p:nvGrpSpPr>
          <p:cNvPr id="2" name="Group 1">
            <a:extLst>
              <a:ext uri="{FF2B5EF4-FFF2-40B4-BE49-F238E27FC236}">
                <a16:creationId xmlns:a16="http://schemas.microsoft.com/office/drawing/2014/main" id="{5C9E5FFB-8FA7-4C8F-B763-33FEF127F6C3}"/>
              </a:ext>
            </a:extLst>
          </p:cNvPr>
          <p:cNvGrpSpPr/>
          <p:nvPr/>
        </p:nvGrpSpPr>
        <p:grpSpPr>
          <a:xfrm>
            <a:off x="597392" y="1367289"/>
            <a:ext cx="4208071" cy="3233893"/>
            <a:chOff x="796523" y="3856691"/>
            <a:chExt cx="4741373" cy="3211898"/>
          </a:xfrm>
        </p:grpSpPr>
        <p:pic>
          <p:nvPicPr>
            <p:cNvPr id="38" name="Graphic 37">
              <a:extLst>
                <a:ext uri="{FF2B5EF4-FFF2-40B4-BE49-F238E27FC236}">
                  <a16:creationId xmlns:a16="http://schemas.microsoft.com/office/drawing/2014/main" id="{F3FD0AFF-B97C-4574-BA71-5CA7A57D6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523" y="3856691"/>
              <a:ext cx="4741373" cy="3211898"/>
            </a:xfrm>
            <a:prstGeom prst="rect">
              <a:avLst/>
            </a:prstGeom>
          </p:spPr>
        </p:pic>
        <p:sp>
          <p:nvSpPr>
            <p:cNvPr id="43" name="TextBox 42">
              <a:extLst>
                <a:ext uri="{FF2B5EF4-FFF2-40B4-BE49-F238E27FC236}">
                  <a16:creationId xmlns:a16="http://schemas.microsoft.com/office/drawing/2014/main" id="{413AB5CB-F1E3-414B-ADD7-8BF75BF05A6B}"/>
                </a:ext>
              </a:extLst>
            </p:cNvPr>
            <p:cNvSpPr txBox="1"/>
            <p:nvPr/>
          </p:nvSpPr>
          <p:spPr>
            <a:xfrm>
              <a:off x="1100667" y="4153255"/>
              <a:ext cx="2607733" cy="1354217"/>
            </a:xfrm>
            <a:prstGeom prst="rect">
              <a:avLst/>
            </a:prstGeom>
            <a:noFill/>
          </p:spPr>
          <p:txBody>
            <a:bodyPr wrap="square" rtlCol="0">
              <a:spAutoFit/>
            </a:bodyPr>
            <a:lstStyle/>
            <a:p>
              <a:r>
                <a:rPr lang="en-US" sz="1500" dirty="0">
                  <a:solidFill>
                    <a:schemeClr val="accent3">
                      <a:lumMod val="50000"/>
                    </a:schemeClr>
                  </a:solidFill>
                </a:rPr>
                <a:t>Where infectious disease is prevalent, asthma diagnosis is missed.</a:t>
              </a:r>
              <a:endParaRPr lang="en-GB" sz="1500" dirty="0">
                <a:solidFill>
                  <a:schemeClr val="accent3">
                    <a:lumMod val="50000"/>
                  </a:schemeClr>
                </a:solidFill>
              </a:endParaRPr>
            </a:p>
          </p:txBody>
        </p:sp>
      </p:gr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6986" y="4057292"/>
            <a:ext cx="2796119" cy="5678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4530" y="254982"/>
            <a:ext cx="2507112" cy="831376"/>
          </a:xfrm>
          <a:prstGeom prst="rect">
            <a:avLst/>
          </a:prstGeom>
        </p:spPr>
      </p:pic>
    </p:spTree>
    <p:extLst>
      <p:ext uri="{BB962C8B-B14F-4D97-AF65-F5344CB8AC3E}">
        <p14:creationId xmlns:p14="http://schemas.microsoft.com/office/powerpoint/2010/main" val="12423611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1175" y="2"/>
            <a:ext cx="6621671" cy="354159"/>
          </a:xfrm>
          <a:custGeom>
            <a:avLst/>
            <a:gdLst/>
            <a:ahLst/>
            <a:cxnLst/>
            <a:rect l="l" t="t" r="r" b="b"/>
            <a:pathLst>
              <a:path w="12573000" h="672465">
                <a:moveTo>
                  <a:pt x="12573000" y="0"/>
                </a:moveTo>
                <a:lnTo>
                  <a:pt x="0" y="0"/>
                </a:lnTo>
                <a:lnTo>
                  <a:pt x="0" y="581926"/>
                </a:lnTo>
                <a:lnTo>
                  <a:pt x="12573000" y="672071"/>
                </a:lnTo>
                <a:lnTo>
                  <a:pt x="12573000" y="0"/>
                </a:lnTo>
                <a:close/>
              </a:path>
            </a:pathLst>
          </a:custGeom>
          <a:solidFill>
            <a:srgbClr val="1D1D1B"/>
          </a:solidFill>
        </p:spPr>
        <p:txBody>
          <a:bodyPr wrap="square" lIns="0" tIns="0" rIns="0" bIns="0" rtlCol="0"/>
          <a:lstStyle/>
          <a:p>
            <a:endParaRPr sz="948"/>
          </a:p>
        </p:txBody>
      </p:sp>
      <p:sp>
        <p:nvSpPr>
          <p:cNvPr id="3" name="object 3"/>
          <p:cNvSpPr/>
          <p:nvPr/>
        </p:nvSpPr>
        <p:spPr>
          <a:xfrm>
            <a:off x="1261175" y="5"/>
            <a:ext cx="6621671" cy="300985"/>
          </a:xfrm>
          <a:custGeom>
            <a:avLst/>
            <a:gdLst/>
            <a:ahLst/>
            <a:cxnLst/>
            <a:rect l="l" t="t" r="r" b="b"/>
            <a:pathLst>
              <a:path w="12573000" h="571500">
                <a:moveTo>
                  <a:pt x="0" y="571500"/>
                </a:moveTo>
                <a:lnTo>
                  <a:pt x="12573000" y="571500"/>
                </a:lnTo>
                <a:lnTo>
                  <a:pt x="12573000" y="0"/>
                </a:lnTo>
                <a:lnTo>
                  <a:pt x="0" y="0"/>
                </a:lnTo>
                <a:lnTo>
                  <a:pt x="0" y="571500"/>
                </a:lnTo>
                <a:close/>
              </a:path>
            </a:pathLst>
          </a:custGeom>
          <a:solidFill>
            <a:srgbClr val="3CB5A7"/>
          </a:solidFill>
        </p:spPr>
        <p:txBody>
          <a:bodyPr wrap="square" lIns="0" tIns="0" rIns="0" bIns="0" rtlCol="0"/>
          <a:lstStyle/>
          <a:p>
            <a:endParaRPr sz="948"/>
          </a:p>
        </p:txBody>
      </p:sp>
      <p:sp>
        <p:nvSpPr>
          <p:cNvPr id="4" name="object 4"/>
          <p:cNvSpPr/>
          <p:nvPr/>
        </p:nvSpPr>
        <p:spPr>
          <a:xfrm>
            <a:off x="1448451" y="468199"/>
            <a:ext cx="4869269" cy="4548218"/>
          </a:xfrm>
          <a:custGeom>
            <a:avLst/>
            <a:gdLst/>
            <a:ahLst/>
            <a:cxnLst/>
            <a:rect l="l" t="t" r="r" b="b"/>
            <a:pathLst>
              <a:path w="9245600" h="8636000">
                <a:moveTo>
                  <a:pt x="9245600" y="0"/>
                </a:moveTo>
                <a:lnTo>
                  <a:pt x="0" y="0"/>
                </a:lnTo>
                <a:lnTo>
                  <a:pt x="0" y="8636000"/>
                </a:lnTo>
                <a:lnTo>
                  <a:pt x="9105315" y="8636000"/>
                </a:lnTo>
                <a:lnTo>
                  <a:pt x="9245600" y="0"/>
                </a:lnTo>
                <a:close/>
              </a:path>
            </a:pathLst>
          </a:custGeom>
          <a:solidFill>
            <a:srgbClr val="1D1D1B"/>
          </a:solidFill>
        </p:spPr>
        <p:txBody>
          <a:bodyPr wrap="square" lIns="0" tIns="0" rIns="0" bIns="0" rtlCol="0"/>
          <a:lstStyle/>
          <a:p>
            <a:endParaRPr sz="948"/>
          </a:p>
        </p:txBody>
      </p:sp>
      <p:sp>
        <p:nvSpPr>
          <p:cNvPr id="5" name="object 5"/>
          <p:cNvSpPr txBox="1">
            <a:spLocks noGrp="1"/>
          </p:cNvSpPr>
          <p:nvPr>
            <p:ph type="title"/>
          </p:nvPr>
        </p:nvSpPr>
        <p:spPr>
          <a:xfrm>
            <a:off x="1476941" y="49182"/>
            <a:ext cx="1489542" cy="201295"/>
          </a:xfrm>
          <a:prstGeom prst="rect">
            <a:avLst/>
          </a:prstGeom>
        </p:spPr>
        <p:txBody>
          <a:bodyPr vert="horz" wrap="square" lIns="0" tIns="6689" rIns="0" bIns="0" rtlCol="0" anchor="ctr">
            <a:spAutoFit/>
          </a:bodyPr>
          <a:lstStyle/>
          <a:p>
            <a:pPr marL="6689">
              <a:lnSpc>
                <a:spcPct val="100000"/>
              </a:lnSpc>
              <a:spcBef>
                <a:spcPts val="53"/>
              </a:spcBef>
              <a:tabLst>
                <a:tab pos="605363" algn="l"/>
              </a:tabLst>
            </a:pPr>
            <a:r>
              <a:rPr sz="1264" spc="-37" dirty="0">
                <a:solidFill>
                  <a:srgbClr val="1D1D1B"/>
                </a:solidFill>
              </a:rPr>
              <a:t>Patient	</a:t>
            </a:r>
            <a:r>
              <a:rPr sz="1264" spc="3" dirty="0">
                <a:solidFill>
                  <a:srgbClr val="1D1D1B"/>
                </a:solidFill>
              </a:rPr>
              <a:t>background</a:t>
            </a:r>
            <a:endParaRPr sz="1264"/>
          </a:p>
        </p:txBody>
      </p:sp>
      <p:sp>
        <p:nvSpPr>
          <p:cNvPr id="6" name="object 6"/>
          <p:cNvSpPr/>
          <p:nvPr/>
        </p:nvSpPr>
        <p:spPr>
          <a:xfrm>
            <a:off x="6315486" y="963157"/>
            <a:ext cx="1391554" cy="3330901"/>
          </a:xfrm>
          <a:custGeom>
            <a:avLst/>
            <a:gdLst/>
            <a:ahLst/>
            <a:cxnLst/>
            <a:rect l="l" t="t" r="r" b="b"/>
            <a:pathLst>
              <a:path w="2642234" h="6324600">
                <a:moveTo>
                  <a:pt x="2641828" y="0"/>
                </a:moveTo>
                <a:lnTo>
                  <a:pt x="325285" y="0"/>
                </a:lnTo>
                <a:lnTo>
                  <a:pt x="0" y="6324600"/>
                </a:lnTo>
                <a:lnTo>
                  <a:pt x="2641828" y="6324600"/>
                </a:lnTo>
                <a:lnTo>
                  <a:pt x="2641828" y="0"/>
                </a:lnTo>
                <a:close/>
              </a:path>
            </a:pathLst>
          </a:custGeom>
          <a:solidFill>
            <a:srgbClr val="1D1E1C"/>
          </a:solidFill>
        </p:spPr>
        <p:txBody>
          <a:bodyPr wrap="square" lIns="0" tIns="0" rIns="0" bIns="0" rtlCol="0"/>
          <a:lstStyle/>
          <a:p>
            <a:endParaRPr sz="948"/>
          </a:p>
        </p:txBody>
      </p:sp>
      <p:sp>
        <p:nvSpPr>
          <p:cNvPr id="7" name="object 7"/>
          <p:cNvSpPr/>
          <p:nvPr/>
        </p:nvSpPr>
        <p:spPr>
          <a:xfrm>
            <a:off x="6411353" y="1003286"/>
            <a:ext cx="1230694" cy="3210507"/>
          </a:xfrm>
          <a:custGeom>
            <a:avLst/>
            <a:gdLst/>
            <a:ahLst/>
            <a:cxnLst/>
            <a:rect l="l" t="t" r="r" b="b"/>
            <a:pathLst>
              <a:path w="2336800" h="6096000">
                <a:moveTo>
                  <a:pt x="289674" y="0"/>
                </a:moveTo>
                <a:lnTo>
                  <a:pt x="0" y="6032500"/>
                </a:lnTo>
                <a:lnTo>
                  <a:pt x="2336800" y="6096000"/>
                </a:lnTo>
                <a:lnTo>
                  <a:pt x="2273300" y="139700"/>
                </a:lnTo>
                <a:lnTo>
                  <a:pt x="289674" y="0"/>
                </a:lnTo>
                <a:close/>
              </a:path>
            </a:pathLst>
          </a:custGeom>
          <a:solidFill>
            <a:srgbClr val="FFFFFF"/>
          </a:solidFill>
        </p:spPr>
        <p:txBody>
          <a:bodyPr wrap="square" lIns="0" tIns="0" rIns="0" bIns="0" rtlCol="0"/>
          <a:lstStyle/>
          <a:p>
            <a:endParaRPr sz="948"/>
          </a:p>
        </p:txBody>
      </p:sp>
      <p:sp>
        <p:nvSpPr>
          <p:cNvPr id="8" name="object 8"/>
          <p:cNvSpPr/>
          <p:nvPr/>
        </p:nvSpPr>
        <p:spPr>
          <a:xfrm>
            <a:off x="6428375" y="3590748"/>
            <a:ext cx="685918" cy="6008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 name="object 9"/>
          <p:cNvSpPr/>
          <p:nvPr/>
        </p:nvSpPr>
        <p:spPr>
          <a:xfrm>
            <a:off x="6450474" y="2860698"/>
            <a:ext cx="1166819" cy="528730"/>
          </a:xfrm>
          <a:custGeom>
            <a:avLst/>
            <a:gdLst/>
            <a:ahLst/>
            <a:cxnLst/>
            <a:rect l="l" t="t" r="r" b="b"/>
            <a:pathLst>
              <a:path w="2215515" h="1003935">
                <a:moveTo>
                  <a:pt x="51186" y="797961"/>
                </a:moveTo>
                <a:lnTo>
                  <a:pt x="11089" y="805842"/>
                </a:lnTo>
                <a:lnTo>
                  <a:pt x="8259" y="807729"/>
                </a:lnTo>
                <a:lnTo>
                  <a:pt x="0" y="988592"/>
                </a:lnTo>
                <a:lnTo>
                  <a:pt x="10147" y="995509"/>
                </a:lnTo>
                <a:lnTo>
                  <a:pt x="50170" y="1003802"/>
                </a:lnTo>
                <a:lnTo>
                  <a:pt x="90268" y="995910"/>
                </a:lnTo>
                <a:lnTo>
                  <a:pt x="123094" y="974011"/>
                </a:lnTo>
                <a:lnTo>
                  <a:pt x="145318" y="941402"/>
                </a:lnTo>
                <a:lnTo>
                  <a:pt x="153612" y="901377"/>
                </a:lnTo>
                <a:lnTo>
                  <a:pt x="145714" y="861279"/>
                </a:lnTo>
                <a:lnTo>
                  <a:pt x="123816" y="828457"/>
                </a:lnTo>
                <a:lnTo>
                  <a:pt x="91209" y="806240"/>
                </a:lnTo>
                <a:lnTo>
                  <a:pt x="51186" y="797961"/>
                </a:lnTo>
                <a:close/>
              </a:path>
              <a:path w="2215515" h="1003935">
                <a:moveTo>
                  <a:pt x="521607" y="814979"/>
                </a:moveTo>
                <a:lnTo>
                  <a:pt x="487228" y="821742"/>
                </a:lnTo>
                <a:lnTo>
                  <a:pt x="459090" y="840511"/>
                </a:lnTo>
                <a:lnTo>
                  <a:pt x="440045" y="868459"/>
                </a:lnTo>
                <a:lnTo>
                  <a:pt x="432948" y="902761"/>
                </a:lnTo>
                <a:lnTo>
                  <a:pt x="439704" y="937131"/>
                </a:lnTo>
                <a:lnTo>
                  <a:pt x="458470" y="965264"/>
                </a:lnTo>
                <a:lnTo>
                  <a:pt x="486421" y="984311"/>
                </a:lnTo>
                <a:lnTo>
                  <a:pt x="520731" y="991420"/>
                </a:lnTo>
                <a:lnTo>
                  <a:pt x="555109" y="984659"/>
                </a:lnTo>
                <a:lnTo>
                  <a:pt x="583248" y="965895"/>
                </a:lnTo>
                <a:lnTo>
                  <a:pt x="602293" y="937951"/>
                </a:lnTo>
                <a:lnTo>
                  <a:pt x="609389" y="903650"/>
                </a:lnTo>
                <a:lnTo>
                  <a:pt x="602633" y="869271"/>
                </a:lnTo>
                <a:lnTo>
                  <a:pt x="583867" y="841131"/>
                </a:lnTo>
                <a:lnTo>
                  <a:pt x="555917" y="822083"/>
                </a:lnTo>
                <a:lnTo>
                  <a:pt x="521607" y="814979"/>
                </a:lnTo>
                <a:close/>
              </a:path>
              <a:path w="2215515" h="1003935">
                <a:moveTo>
                  <a:pt x="992015" y="832022"/>
                </a:moveTo>
                <a:lnTo>
                  <a:pt x="963377" y="837664"/>
                </a:lnTo>
                <a:lnTo>
                  <a:pt x="939932" y="853307"/>
                </a:lnTo>
                <a:lnTo>
                  <a:pt x="924060" y="876599"/>
                </a:lnTo>
                <a:lnTo>
                  <a:pt x="918139" y="905187"/>
                </a:lnTo>
                <a:lnTo>
                  <a:pt x="923774" y="933825"/>
                </a:lnTo>
                <a:lnTo>
                  <a:pt x="939413" y="957268"/>
                </a:lnTo>
                <a:lnTo>
                  <a:pt x="962704" y="973136"/>
                </a:lnTo>
                <a:lnTo>
                  <a:pt x="991291" y="979050"/>
                </a:lnTo>
                <a:lnTo>
                  <a:pt x="1019935" y="973425"/>
                </a:lnTo>
                <a:lnTo>
                  <a:pt x="1043380" y="957793"/>
                </a:lnTo>
                <a:lnTo>
                  <a:pt x="1059253" y="934509"/>
                </a:lnTo>
                <a:lnTo>
                  <a:pt x="1065180" y="905924"/>
                </a:lnTo>
                <a:lnTo>
                  <a:pt x="1059538" y="877265"/>
                </a:lnTo>
                <a:lnTo>
                  <a:pt x="1043894" y="853814"/>
                </a:lnTo>
                <a:lnTo>
                  <a:pt x="1020603" y="837942"/>
                </a:lnTo>
                <a:lnTo>
                  <a:pt x="992015" y="832022"/>
                </a:lnTo>
                <a:close/>
              </a:path>
              <a:path w="2215515" h="1003935">
                <a:moveTo>
                  <a:pt x="1462436" y="849066"/>
                </a:moveTo>
                <a:lnTo>
                  <a:pt x="1439524" y="853571"/>
                </a:lnTo>
                <a:lnTo>
                  <a:pt x="1420767" y="866080"/>
                </a:lnTo>
                <a:lnTo>
                  <a:pt x="1408068" y="884709"/>
                </a:lnTo>
                <a:lnTo>
                  <a:pt x="1403330" y="907575"/>
                </a:lnTo>
                <a:lnTo>
                  <a:pt x="1407837" y="930494"/>
                </a:lnTo>
                <a:lnTo>
                  <a:pt x="1420349" y="949253"/>
                </a:lnTo>
                <a:lnTo>
                  <a:pt x="1438979" y="961949"/>
                </a:lnTo>
                <a:lnTo>
                  <a:pt x="1461839" y="966680"/>
                </a:lnTo>
                <a:lnTo>
                  <a:pt x="1484758" y="962169"/>
                </a:lnTo>
                <a:lnTo>
                  <a:pt x="1503519" y="949661"/>
                </a:lnTo>
                <a:lnTo>
                  <a:pt x="1516219" y="931035"/>
                </a:lnTo>
                <a:lnTo>
                  <a:pt x="1520957" y="908171"/>
                </a:lnTo>
                <a:lnTo>
                  <a:pt x="1516446" y="885259"/>
                </a:lnTo>
                <a:lnTo>
                  <a:pt x="1503936" y="866503"/>
                </a:lnTo>
                <a:lnTo>
                  <a:pt x="1485306" y="853804"/>
                </a:lnTo>
                <a:lnTo>
                  <a:pt x="1462436" y="849066"/>
                </a:lnTo>
                <a:close/>
              </a:path>
              <a:path w="2215515" h="1003935">
                <a:moveTo>
                  <a:pt x="1932856" y="866109"/>
                </a:moveTo>
                <a:lnTo>
                  <a:pt x="1915665" y="869486"/>
                </a:lnTo>
                <a:lnTo>
                  <a:pt x="1901597" y="878868"/>
                </a:lnTo>
                <a:lnTo>
                  <a:pt x="1892074" y="892843"/>
                </a:lnTo>
                <a:lnTo>
                  <a:pt x="1888521" y="910000"/>
                </a:lnTo>
                <a:lnTo>
                  <a:pt x="1891905" y="927184"/>
                </a:lnTo>
                <a:lnTo>
                  <a:pt x="1901289" y="941249"/>
                </a:lnTo>
                <a:lnTo>
                  <a:pt x="1915261" y="950770"/>
                </a:lnTo>
                <a:lnTo>
                  <a:pt x="1932412" y="954323"/>
                </a:lnTo>
                <a:lnTo>
                  <a:pt x="1949596" y="950939"/>
                </a:lnTo>
                <a:lnTo>
                  <a:pt x="1963659" y="941555"/>
                </a:lnTo>
                <a:lnTo>
                  <a:pt x="1973176" y="927582"/>
                </a:lnTo>
                <a:lnTo>
                  <a:pt x="1976722" y="910432"/>
                </a:lnTo>
                <a:lnTo>
                  <a:pt x="1973345" y="893246"/>
                </a:lnTo>
                <a:lnTo>
                  <a:pt x="1963967" y="879179"/>
                </a:lnTo>
                <a:lnTo>
                  <a:pt x="1949999" y="869657"/>
                </a:lnTo>
                <a:lnTo>
                  <a:pt x="1932856" y="866109"/>
                </a:lnTo>
                <a:close/>
              </a:path>
              <a:path w="2215515" h="1003935">
                <a:moveTo>
                  <a:pt x="287609" y="563874"/>
                </a:moveTo>
                <a:lnTo>
                  <a:pt x="247499" y="571761"/>
                </a:lnTo>
                <a:lnTo>
                  <a:pt x="214673" y="593659"/>
                </a:lnTo>
                <a:lnTo>
                  <a:pt x="192458" y="626268"/>
                </a:lnTo>
                <a:lnTo>
                  <a:pt x="184181" y="666287"/>
                </a:lnTo>
                <a:lnTo>
                  <a:pt x="192064" y="706383"/>
                </a:lnTo>
                <a:lnTo>
                  <a:pt x="213954" y="739204"/>
                </a:lnTo>
                <a:lnTo>
                  <a:pt x="246558" y="761424"/>
                </a:lnTo>
                <a:lnTo>
                  <a:pt x="286581" y="769716"/>
                </a:lnTo>
                <a:lnTo>
                  <a:pt x="326684" y="761826"/>
                </a:lnTo>
                <a:lnTo>
                  <a:pt x="359507" y="739930"/>
                </a:lnTo>
                <a:lnTo>
                  <a:pt x="381725" y="707321"/>
                </a:lnTo>
                <a:lnTo>
                  <a:pt x="390010" y="667291"/>
                </a:lnTo>
                <a:lnTo>
                  <a:pt x="382119" y="627200"/>
                </a:lnTo>
                <a:lnTo>
                  <a:pt x="360226" y="594380"/>
                </a:lnTo>
                <a:lnTo>
                  <a:pt x="327625" y="572161"/>
                </a:lnTo>
                <a:lnTo>
                  <a:pt x="287609" y="563874"/>
                </a:lnTo>
                <a:close/>
              </a:path>
              <a:path w="2215515" h="1003935">
                <a:moveTo>
                  <a:pt x="758017" y="580918"/>
                </a:moveTo>
                <a:lnTo>
                  <a:pt x="723646" y="587679"/>
                </a:lnTo>
                <a:lnTo>
                  <a:pt x="695511" y="606443"/>
                </a:lnTo>
                <a:lnTo>
                  <a:pt x="676468" y="634387"/>
                </a:lnTo>
                <a:lnTo>
                  <a:pt x="669371" y="668688"/>
                </a:lnTo>
                <a:lnTo>
                  <a:pt x="676127" y="703064"/>
                </a:lnTo>
                <a:lnTo>
                  <a:pt x="694892" y="731199"/>
                </a:lnTo>
                <a:lnTo>
                  <a:pt x="722839" y="750239"/>
                </a:lnTo>
                <a:lnTo>
                  <a:pt x="757141" y="757334"/>
                </a:lnTo>
                <a:lnTo>
                  <a:pt x="791511" y="750578"/>
                </a:lnTo>
                <a:lnTo>
                  <a:pt x="819643" y="731813"/>
                </a:lnTo>
                <a:lnTo>
                  <a:pt x="838685" y="703866"/>
                </a:lnTo>
                <a:lnTo>
                  <a:pt x="845787" y="669564"/>
                </a:lnTo>
                <a:lnTo>
                  <a:pt x="839026" y="635194"/>
                </a:lnTo>
                <a:lnTo>
                  <a:pt x="820262" y="607062"/>
                </a:lnTo>
                <a:lnTo>
                  <a:pt x="792318" y="588020"/>
                </a:lnTo>
                <a:lnTo>
                  <a:pt x="758017" y="580918"/>
                </a:lnTo>
                <a:close/>
              </a:path>
              <a:path w="2215515" h="1003935">
                <a:moveTo>
                  <a:pt x="1228438" y="597961"/>
                </a:moveTo>
                <a:lnTo>
                  <a:pt x="1199794" y="603594"/>
                </a:lnTo>
                <a:lnTo>
                  <a:pt x="1176349" y="619229"/>
                </a:lnTo>
                <a:lnTo>
                  <a:pt x="1160476" y="642515"/>
                </a:lnTo>
                <a:lnTo>
                  <a:pt x="1154550" y="671101"/>
                </a:lnTo>
                <a:lnTo>
                  <a:pt x="1160184" y="699744"/>
                </a:lnTo>
                <a:lnTo>
                  <a:pt x="1175825" y="723190"/>
                </a:lnTo>
                <a:lnTo>
                  <a:pt x="1199119" y="739063"/>
                </a:lnTo>
                <a:lnTo>
                  <a:pt x="1227714" y="744989"/>
                </a:lnTo>
                <a:lnTo>
                  <a:pt x="1256352" y="739347"/>
                </a:lnTo>
                <a:lnTo>
                  <a:pt x="1279795" y="723706"/>
                </a:lnTo>
                <a:lnTo>
                  <a:pt x="1295664" y="700417"/>
                </a:lnTo>
                <a:lnTo>
                  <a:pt x="1301577" y="671837"/>
                </a:lnTo>
                <a:lnTo>
                  <a:pt x="1295950" y="643194"/>
                </a:lnTo>
                <a:lnTo>
                  <a:pt x="1280314" y="619750"/>
                </a:lnTo>
                <a:lnTo>
                  <a:pt x="1257025" y="603880"/>
                </a:lnTo>
                <a:lnTo>
                  <a:pt x="1228438" y="597961"/>
                </a:lnTo>
                <a:close/>
              </a:path>
              <a:path w="2215515" h="1003935">
                <a:moveTo>
                  <a:pt x="1698846" y="614992"/>
                </a:moveTo>
                <a:lnTo>
                  <a:pt x="1675936" y="619503"/>
                </a:lnTo>
                <a:lnTo>
                  <a:pt x="1657184" y="632013"/>
                </a:lnTo>
                <a:lnTo>
                  <a:pt x="1644489" y="650643"/>
                </a:lnTo>
                <a:lnTo>
                  <a:pt x="1639753" y="673514"/>
                </a:lnTo>
                <a:lnTo>
                  <a:pt x="1644259" y="696424"/>
                </a:lnTo>
                <a:lnTo>
                  <a:pt x="1656768" y="715176"/>
                </a:lnTo>
                <a:lnTo>
                  <a:pt x="1675397" y="727870"/>
                </a:lnTo>
                <a:lnTo>
                  <a:pt x="1698262" y="732607"/>
                </a:lnTo>
                <a:lnTo>
                  <a:pt x="1721181" y="728103"/>
                </a:lnTo>
                <a:lnTo>
                  <a:pt x="1739942" y="715598"/>
                </a:lnTo>
                <a:lnTo>
                  <a:pt x="1752642" y="696974"/>
                </a:lnTo>
                <a:lnTo>
                  <a:pt x="1757380" y="674110"/>
                </a:lnTo>
                <a:lnTo>
                  <a:pt x="1752867" y="651191"/>
                </a:lnTo>
                <a:lnTo>
                  <a:pt x="1740353" y="632431"/>
                </a:lnTo>
                <a:lnTo>
                  <a:pt x="1721719" y="619730"/>
                </a:lnTo>
                <a:lnTo>
                  <a:pt x="1698846" y="614992"/>
                </a:lnTo>
                <a:close/>
              </a:path>
              <a:path w="2215515" h="1003935">
                <a:moveTo>
                  <a:pt x="2169267" y="632023"/>
                </a:moveTo>
                <a:lnTo>
                  <a:pt x="2152076" y="635400"/>
                </a:lnTo>
                <a:lnTo>
                  <a:pt x="2138007" y="644783"/>
                </a:lnTo>
                <a:lnTo>
                  <a:pt x="2128485" y="658762"/>
                </a:lnTo>
                <a:lnTo>
                  <a:pt x="2124931" y="675927"/>
                </a:lnTo>
                <a:lnTo>
                  <a:pt x="2128310" y="693110"/>
                </a:lnTo>
                <a:lnTo>
                  <a:pt x="2137695" y="707173"/>
                </a:lnTo>
                <a:lnTo>
                  <a:pt x="2151670" y="716691"/>
                </a:lnTo>
                <a:lnTo>
                  <a:pt x="2168822" y="720237"/>
                </a:lnTo>
                <a:lnTo>
                  <a:pt x="2186006" y="716861"/>
                </a:lnTo>
                <a:lnTo>
                  <a:pt x="2200069" y="707483"/>
                </a:lnTo>
                <a:lnTo>
                  <a:pt x="2209586" y="693508"/>
                </a:lnTo>
                <a:lnTo>
                  <a:pt x="2213133" y="676346"/>
                </a:lnTo>
                <a:lnTo>
                  <a:pt x="2209756" y="659162"/>
                </a:lnTo>
                <a:lnTo>
                  <a:pt x="2200377" y="645097"/>
                </a:lnTo>
                <a:lnTo>
                  <a:pt x="2186410" y="635576"/>
                </a:lnTo>
                <a:lnTo>
                  <a:pt x="2169267" y="632023"/>
                </a:lnTo>
                <a:close/>
              </a:path>
              <a:path w="2215515" h="1003935">
                <a:moveTo>
                  <a:pt x="53536" y="327464"/>
                </a:moveTo>
                <a:lnTo>
                  <a:pt x="29979" y="332096"/>
                </a:lnTo>
                <a:lnTo>
                  <a:pt x="21088" y="526785"/>
                </a:lnTo>
                <a:lnTo>
                  <a:pt x="52507" y="533293"/>
                </a:lnTo>
                <a:lnTo>
                  <a:pt x="92610" y="525404"/>
                </a:lnTo>
                <a:lnTo>
                  <a:pt x="125434" y="503513"/>
                </a:lnTo>
                <a:lnTo>
                  <a:pt x="147651" y="470908"/>
                </a:lnTo>
                <a:lnTo>
                  <a:pt x="155936" y="430880"/>
                </a:lnTo>
                <a:lnTo>
                  <a:pt x="148049" y="390784"/>
                </a:lnTo>
                <a:lnTo>
                  <a:pt x="126153" y="357965"/>
                </a:lnTo>
                <a:lnTo>
                  <a:pt x="93548" y="335748"/>
                </a:lnTo>
                <a:lnTo>
                  <a:pt x="53536" y="327464"/>
                </a:lnTo>
                <a:close/>
              </a:path>
              <a:path w="2215515" h="1003935">
                <a:moveTo>
                  <a:pt x="523956" y="344495"/>
                </a:moveTo>
                <a:lnTo>
                  <a:pt x="489579" y="351264"/>
                </a:lnTo>
                <a:lnTo>
                  <a:pt x="461442" y="370033"/>
                </a:lnTo>
                <a:lnTo>
                  <a:pt x="442394" y="397982"/>
                </a:lnTo>
                <a:lnTo>
                  <a:pt x="435285" y="432290"/>
                </a:lnTo>
                <a:lnTo>
                  <a:pt x="442052" y="466659"/>
                </a:lnTo>
                <a:lnTo>
                  <a:pt x="460817" y="494790"/>
                </a:lnTo>
                <a:lnTo>
                  <a:pt x="488761" y="513828"/>
                </a:lnTo>
                <a:lnTo>
                  <a:pt x="523067" y="520923"/>
                </a:lnTo>
                <a:lnTo>
                  <a:pt x="557444" y="514167"/>
                </a:lnTo>
                <a:lnTo>
                  <a:pt x="585580" y="495402"/>
                </a:lnTo>
                <a:lnTo>
                  <a:pt x="604624" y="467456"/>
                </a:lnTo>
                <a:lnTo>
                  <a:pt x="611726" y="433153"/>
                </a:lnTo>
                <a:lnTo>
                  <a:pt x="604965" y="398784"/>
                </a:lnTo>
                <a:lnTo>
                  <a:pt x="586201" y="370650"/>
                </a:lnTo>
                <a:lnTo>
                  <a:pt x="558257" y="351604"/>
                </a:lnTo>
                <a:lnTo>
                  <a:pt x="523956" y="344495"/>
                </a:lnTo>
                <a:close/>
              </a:path>
              <a:path w="2215515" h="1003935">
                <a:moveTo>
                  <a:pt x="994364" y="361538"/>
                </a:moveTo>
                <a:lnTo>
                  <a:pt x="965714" y="367172"/>
                </a:lnTo>
                <a:lnTo>
                  <a:pt x="942267" y="382811"/>
                </a:lnTo>
                <a:lnTo>
                  <a:pt x="926401" y="406097"/>
                </a:lnTo>
                <a:lnTo>
                  <a:pt x="920489" y="434677"/>
                </a:lnTo>
                <a:lnTo>
                  <a:pt x="926121" y="463323"/>
                </a:lnTo>
                <a:lnTo>
                  <a:pt x="941756" y="486771"/>
                </a:lnTo>
                <a:lnTo>
                  <a:pt x="965042" y="502645"/>
                </a:lnTo>
                <a:lnTo>
                  <a:pt x="993628" y="508566"/>
                </a:lnTo>
                <a:lnTo>
                  <a:pt x="1022266" y="502926"/>
                </a:lnTo>
                <a:lnTo>
                  <a:pt x="1045711" y="487289"/>
                </a:lnTo>
                <a:lnTo>
                  <a:pt x="1061583" y="464005"/>
                </a:lnTo>
                <a:lnTo>
                  <a:pt x="1067504" y="435427"/>
                </a:lnTo>
                <a:lnTo>
                  <a:pt x="1061869" y="406776"/>
                </a:lnTo>
                <a:lnTo>
                  <a:pt x="1046231" y="383328"/>
                </a:lnTo>
                <a:lnTo>
                  <a:pt x="1022945" y="367457"/>
                </a:lnTo>
                <a:lnTo>
                  <a:pt x="994364" y="361538"/>
                </a:lnTo>
                <a:close/>
              </a:path>
              <a:path w="2215515" h="1003935">
                <a:moveTo>
                  <a:pt x="1464772" y="378581"/>
                </a:moveTo>
                <a:lnTo>
                  <a:pt x="1441860" y="383087"/>
                </a:lnTo>
                <a:lnTo>
                  <a:pt x="1423104" y="395596"/>
                </a:lnTo>
                <a:lnTo>
                  <a:pt x="1410405" y="414225"/>
                </a:lnTo>
                <a:lnTo>
                  <a:pt x="1405667" y="437090"/>
                </a:lnTo>
                <a:lnTo>
                  <a:pt x="1410178" y="460010"/>
                </a:lnTo>
                <a:lnTo>
                  <a:pt x="1422686" y="478770"/>
                </a:lnTo>
                <a:lnTo>
                  <a:pt x="1441312" y="491470"/>
                </a:lnTo>
                <a:lnTo>
                  <a:pt x="1464176" y="496209"/>
                </a:lnTo>
                <a:lnTo>
                  <a:pt x="1487089" y="491696"/>
                </a:lnTo>
                <a:lnTo>
                  <a:pt x="1505849" y="479181"/>
                </a:lnTo>
                <a:lnTo>
                  <a:pt x="1518548" y="460547"/>
                </a:lnTo>
                <a:lnTo>
                  <a:pt x="1523281" y="437675"/>
                </a:lnTo>
                <a:lnTo>
                  <a:pt x="1518776" y="414765"/>
                </a:lnTo>
                <a:lnTo>
                  <a:pt x="1506266" y="396012"/>
                </a:lnTo>
                <a:lnTo>
                  <a:pt x="1487638" y="383318"/>
                </a:lnTo>
                <a:lnTo>
                  <a:pt x="1464772" y="378581"/>
                </a:lnTo>
                <a:close/>
              </a:path>
              <a:path w="2215515" h="1003935">
                <a:moveTo>
                  <a:pt x="1935193" y="395625"/>
                </a:moveTo>
                <a:lnTo>
                  <a:pt x="1918000" y="399002"/>
                </a:lnTo>
                <a:lnTo>
                  <a:pt x="1903930" y="408384"/>
                </a:lnTo>
                <a:lnTo>
                  <a:pt x="1894411" y="422359"/>
                </a:lnTo>
                <a:lnTo>
                  <a:pt x="1890870" y="439516"/>
                </a:lnTo>
                <a:lnTo>
                  <a:pt x="1894247" y="456702"/>
                </a:lnTo>
                <a:lnTo>
                  <a:pt x="1903627" y="470769"/>
                </a:lnTo>
                <a:lnTo>
                  <a:pt x="1917598" y="480291"/>
                </a:lnTo>
                <a:lnTo>
                  <a:pt x="1934749" y="483839"/>
                </a:lnTo>
                <a:lnTo>
                  <a:pt x="1951933" y="480462"/>
                </a:lnTo>
                <a:lnTo>
                  <a:pt x="1965997" y="471080"/>
                </a:lnTo>
                <a:lnTo>
                  <a:pt x="1975518" y="457105"/>
                </a:lnTo>
                <a:lnTo>
                  <a:pt x="1979072" y="439948"/>
                </a:lnTo>
                <a:lnTo>
                  <a:pt x="1975687" y="422764"/>
                </a:lnTo>
                <a:lnTo>
                  <a:pt x="1966305" y="408699"/>
                </a:lnTo>
                <a:lnTo>
                  <a:pt x="1952336" y="399178"/>
                </a:lnTo>
                <a:lnTo>
                  <a:pt x="1935193" y="395625"/>
                </a:lnTo>
                <a:close/>
              </a:path>
              <a:path w="2215515" h="1003935">
                <a:moveTo>
                  <a:pt x="289946" y="93378"/>
                </a:moveTo>
                <a:lnTo>
                  <a:pt x="249838" y="101273"/>
                </a:lnTo>
                <a:lnTo>
                  <a:pt x="217015" y="123167"/>
                </a:lnTo>
                <a:lnTo>
                  <a:pt x="194800" y="155769"/>
                </a:lnTo>
                <a:lnTo>
                  <a:pt x="186517" y="195790"/>
                </a:lnTo>
                <a:lnTo>
                  <a:pt x="194406" y="235893"/>
                </a:lnTo>
                <a:lnTo>
                  <a:pt x="216296" y="268717"/>
                </a:lnTo>
                <a:lnTo>
                  <a:pt x="248897" y="290934"/>
                </a:lnTo>
                <a:lnTo>
                  <a:pt x="288918" y="299219"/>
                </a:lnTo>
                <a:lnTo>
                  <a:pt x="329015" y="291329"/>
                </a:lnTo>
                <a:lnTo>
                  <a:pt x="361839" y="269436"/>
                </a:lnTo>
                <a:lnTo>
                  <a:pt x="384060" y="236835"/>
                </a:lnTo>
                <a:lnTo>
                  <a:pt x="392346" y="196819"/>
                </a:lnTo>
                <a:lnTo>
                  <a:pt x="384462" y="156716"/>
                </a:lnTo>
                <a:lnTo>
                  <a:pt x="362568" y="123891"/>
                </a:lnTo>
                <a:lnTo>
                  <a:pt x="329964" y="101670"/>
                </a:lnTo>
                <a:lnTo>
                  <a:pt x="289946" y="93378"/>
                </a:lnTo>
                <a:close/>
              </a:path>
              <a:path w="2215515" h="1003935">
                <a:moveTo>
                  <a:pt x="760354" y="110434"/>
                </a:moveTo>
                <a:lnTo>
                  <a:pt x="725984" y="117190"/>
                </a:lnTo>
                <a:lnTo>
                  <a:pt x="697851" y="135954"/>
                </a:lnTo>
                <a:lnTo>
                  <a:pt x="678805" y="163901"/>
                </a:lnTo>
                <a:lnTo>
                  <a:pt x="671696" y="198203"/>
                </a:lnTo>
                <a:lnTo>
                  <a:pt x="678459" y="232580"/>
                </a:lnTo>
                <a:lnTo>
                  <a:pt x="697227" y="260716"/>
                </a:lnTo>
                <a:lnTo>
                  <a:pt x="725175" y="279760"/>
                </a:lnTo>
                <a:lnTo>
                  <a:pt x="759478" y="286862"/>
                </a:lnTo>
                <a:lnTo>
                  <a:pt x="793847" y="280106"/>
                </a:lnTo>
                <a:lnTo>
                  <a:pt x="821979" y="261340"/>
                </a:lnTo>
                <a:lnTo>
                  <a:pt x="841022" y="233389"/>
                </a:lnTo>
                <a:lnTo>
                  <a:pt x="848124" y="199080"/>
                </a:lnTo>
                <a:lnTo>
                  <a:pt x="841368" y="164706"/>
                </a:lnTo>
                <a:lnTo>
                  <a:pt x="822603" y="136569"/>
                </a:lnTo>
                <a:lnTo>
                  <a:pt x="794657" y="117525"/>
                </a:lnTo>
                <a:lnTo>
                  <a:pt x="760354" y="110434"/>
                </a:lnTo>
                <a:close/>
              </a:path>
              <a:path w="2215515" h="1003935">
                <a:moveTo>
                  <a:pt x="1230775" y="127464"/>
                </a:moveTo>
                <a:lnTo>
                  <a:pt x="1202129" y="133099"/>
                </a:lnTo>
                <a:lnTo>
                  <a:pt x="1178681" y="148737"/>
                </a:lnTo>
                <a:lnTo>
                  <a:pt x="1162807" y="172023"/>
                </a:lnTo>
                <a:lnTo>
                  <a:pt x="1156886" y="200604"/>
                </a:lnTo>
                <a:lnTo>
                  <a:pt x="1162521" y="229254"/>
                </a:lnTo>
                <a:lnTo>
                  <a:pt x="1178160" y="252702"/>
                </a:lnTo>
                <a:lnTo>
                  <a:pt x="1201451" y="268573"/>
                </a:lnTo>
                <a:lnTo>
                  <a:pt x="1230038" y="274492"/>
                </a:lnTo>
                <a:lnTo>
                  <a:pt x="1258682" y="268852"/>
                </a:lnTo>
                <a:lnTo>
                  <a:pt x="1282127" y="253212"/>
                </a:lnTo>
                <a:lnTo>
                  <a:pt x="1298000" y="229921"/>
                </a:lnTo>
                <a:lnTo>
                  <a:pt x="1303927" y="201328"/>
                </a:lnTo>
                <a:lnTo>
                  <a:pt x="1298287" y="172690"/>
                </a:lnTo>
                <a:lnTo>
                  <a:pt x="1282648" y="149246"/>
                </a:lnTo>
                <a:lnTo>
                  <a:pt x="1259361" y="133378"/>
                </a:lnTo>
                <a:lnTo>
                  <a:pt x="1230775" y="127464"/>
                </a:lnTo>
                <a:close/>
              </a:path>
              <a:path w="2215515" h="1003935">
                <a:moveTo>
                  <a:pt x="1701183" y="144495"/>
                </a:moveTo>
                <a:lnTo>
                  <a:pt x="1678266" y="149008"/>
                </a:lnTo>
                <a:lnTo>
                  <a:pt x="1659511" y="161521"/>
                </a:lnTo>
                <a:lnTo>
                  <a:pt x="1646819" y="180151"/>
                </a:lnTo>
                <a:lnTo>
                  <a:pt x="1642090" y="203017"/>
                </a:lnTo>
                <a:lnTo>
                  <a:pt x="1646594" y="225934"/>
                </a:lnTo>
                <a:lnTo>
                  <a:pt x="1659100" y="244690"/>
                </a:lnTo>
                <a:lnTo>
                  <a:pt x="1677728" y="257386"/>
                </a:lnTo>
                <a:lnTo>
                  <a:pt x="1700599" y="262122"/>
                </a:lnTo>
                <a:lnTo>
                  <a:pt x="1723518" y="257615"/>
                </a:lnTo>
                <a:lnTo>
                  <a:pt x="1742277" y="245101"/>
                </a:lnTo>
                <a:lnTo>
                  <a:pt x="1754973" y="226468"/>
                </a:lnTo>
                <a:lnTo>
                  <a:pt x="1759705" y="203601"/>
                </a:lnTo>
                <a:lnTo>
                  <a:pt x="1755199" y="180689"/>
                </a:lnTo>
                <a:lnTo>
                  <a:pt x="1742688" y="161932"/>
                </a:lnTo>
                <a:lnTo>
                  <a:pt x="1724055" y="149233"/>
                </a:lnTo>
                <a:lnTo>
                  <a:pt x="1701183" y="144495"/>
                </a:lnTo>
                <a:close/>
              </a:path>
              <a:path w="2215515" h="1003935">
                <a:moveTo>
                  <a:pt x="2171604" y="161551"/>
                </a:moveTo>
                <a:lnTo>
                  <a:pt x="2154412" y="164928"/>
                </a:lnTo>
                <a:lnTo>
                  <a:pt x="2140344" y="174307"/>
                </a:lnTo>
                <a:lnTo>
                  <a:pt x="2130822" y="188274"/>
                </a:lnTo>
                <a:lnTo>
                  <a:pt x="2127268" y="205417"/>
                </a:lnTo>
                <a:lnTo>
                  <a:pt x="2130652" y="222610"/>
                </a:lnTo>
                <a:lnTo>
                  <a:pt x="2140038" y="236683"/>
                </a:lnTo>
                <a:lnTo>
                  <a:pt x="2154014" y="246210"/>
                </a:lnTo>
                <a:lnTo>
                  <a:pt x="2171172" y="249765"/>
                </a:lnTo>
                <a:lnTo>
                  <a:pt x="2188350" y="246374"/>
                </a:lnTo>
                <a:lnTo>
                  <a:pt x="2202415" y="236986"/>
                </a:lnTo>
                <a:lnTo>
                  <a:pt x="2211939" y="223012"/>
                </a:lnTo>
                <a:lnTo>
                  <a:pt x="2215495" y="205861"/>
                </a:lnTo>
                <a:lnTo>
                  <a:pt x="2212110" y="188678"/>
                </a:lnTo>
                <a:lnTo>
                  <a:pt x="2202727" y="174615"/>
                </a:lnTo>
                <a:lnTo>
                  <a:pt x="2188754" y="165097"/>
                </a:lnTo>
                <a:lnTo>
                  <a:pt x="2171604" y="161551"/>
                </a:lnTo>
                <a:close/>
              </a:path>
              <a:path w="2215515" h="1003935">
                <a:moveTo>
                  <a:pt x="147735" y="3725"/>
                </a:moveTo>
                <a:lnTo>
                  <a:pt x="44964" y="3935"/>
                </a:lnTo>
                <a:lnTo>
                  <a:pt x="42393" y="60242"/>
                </a:lnTo>
                <a:lnTo>
                  <a:pt x="54844" y="62821"/>
                </a:lnTo>
                <a:lnTo>
                  <a:pt x="94945" y="54929"/>
                </a:lnTo>
                <a:lnTo>
                  <a:pt x="127766" y="33032"/>
                </a:lnTo>
                <a:lnTo>
                  <a:pt x="147735" y="3725"/>
                </a:lnTo>
                <a:close/>
              </a:path>
              <a:path w="2215515" h="1003935">
                <a:moveTo>
                  <a:pt x="602994" y="2794"/>
                </a:moveTo>
                <a:lnTo>
                  <a:pt x="449016" y="3109"/>
                </a:lnTo>
                <a:lnTo>
                  <a:pt x="463150" y="24299"/>
                </a:lnTo>
                <a:lnTo>
                  <a:pt x="491102" y="43342"/>
                </a:lnTo>
                <a:lnTo>
                  <a:pt x="525417" y="50439"/>
                </a:lnTo>
                <a:lnTo>
                  <a:pt x="559786" y="43683"/>
                </a:lnTo>
                <a:lnTo>
                  <a:pt x="587918" y="24918"/>
                </a:lnTo>
                <a:lnTo>
                  <a:pt x="602994" y="2794"/>
                </a:lnTo>
                <a:close/>
              </a:path>
              <a:path w="2215515" h="1003935">
                <a:moveTo>
                  <a:pt x="1058242" y="1862"/>
                </a:moveTo>
                <a:lnTo>
                  <a:pt x="934635" y="2115"/>
                </a:lnTo>
                <a:lnTo>
                  <a:pt x="944090" y="16293"/>
                </a:lnTo>
                <a:lnTo>
                  <a:pt x="967379" y="32163"/>
                </a:lnTo>
                <a:lnTo>
                  <a:pt x="995977" y="38082"/>
                </a:lnTo>
                <a:lnTo>
                  <a:pt x="1024613" y="32449"/>
                </a:lnTo>
                <a:lnTo>
                  <a:pt x="1048054" y="16814"/>
                </a:lnTo>
                <a:lnTo>
                  <a:pt x="1058242" y="1862"/>
                </a:lnTo>
                <a:close/>
              </a:path>
              <a:path w="2215515" h="1003935">
                <a:moveTo>
                  <a:pt x="1513499" y="931"/>
                </a:moveTo>
                <a:lnTo>
                  <a:pt x="1420237" y="1122"/>
                </a:lnTo>
                <a:lnTo>
                  <a:pt x="1425020" y="8289"/>
                </a:lnTo>
                <a:lnTo>
                  <a:pt x="1443653" y="20983"/>
                </a:lnTo>
                <a:lnTo>
                  <a:pt x="1466525" y="25725"/>
                </a:lnTo>
                <a:lnTo>
                  <a:pt x="1489443" y="21218"/>
                </a:lnTo>
                <a:lnTo>
                  <a:pt x="1508200" y="8707"/>
                </a:lnTo>
                <a:lnTo>
                  <a:pt x="1513499" y="931"/>
                </a:lnTo>
                <a:close/>
              </a:path>
              <a:path w="2215515" h="1003935">
                <a:moveTo>
                  <a:pt x="1968733" y="0"/>
                </a:moveTo>
                <a:lnTo>
                  <a:pt x="1905855" y="128"/>
                </a:lnTo>
                <a:lnTo>
                  <a:pt x="1905951" y="272"/>
                </a:lnTo>
                <a:lnTo>
                  <a:pt x="1919923" y="9794"/>
                </a:lnTo>
                <a:lnTo>
                  <a:pt x="1937073" y="13342"/>
                </a:lnTo>
                <a:lnTo>
                  <a:pt x="1954266" y="9963"/>
                </a:lnTo>
                <a:lnTo>
                  <a:pt x="1968337" y="580"/>
                </a:lnTo>
                <a:lnTo>
                  <a:pt x="1968733" y="0"/>
                </a:lnTo>
                <a:close/>
              </a:path>
            </a:pathLst>
          </a:custGeom>
          <a:solidFill>
            <a:srgbClr val="EB759C">
              <a:alpha val="79998"/>
            </a:srgbClr>
          </a:solidFill>
        </p:spPr>
        <p:txBody>
          <a:bodyPr wrap="square" lIns="0" tIns="0" rIns="0" bIns="0" rtlCol="0"/>
          <a:lstStyle/>
          <a:p>
            <a:endParaRPr sz="948"/>
          </a:p>
        </p:txBody>
      </p:sp>
      <p:sp>
        <p:nvSpPr>
          <p:cNvPr id="10" name="object 10"/>
          <p:cNvSpPr/>
          <p:nvPr/>
        </p:nvSpPr>
        <p:spPr>
          <a:xfrm>
            <a:off x="6678495" y="1274169"/>
            <a:ext cx="750171" cy="53992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 name="object 11"/>
          <p:cNvSpPr/>
          <p:nvPr/>
        </p:nvSpPr>
        <p:spPr>
          <a:xfrm>
            <a:off x="6543398" y="1029664"/>
            <a:ext cx="1075520" cy="254165"/>
          </a:xfrm>
          <a:custGeom>
            <a:avLst/>
            <a:gdLst/>
            <a:ahLst/>
            <a:cxnLst/>
            <a:rect l="l" t="t" r="r" b="b"/>
            <a:pathLst>
              <a:path w="2042159" h="482600">
                <a:moveTo>
                  <a:pt x="23380" y="0"/>
                </a:moveTo>
                <a:lnTo>
                  <a:pt x="0" y="482193"/>
                </a:lnTo>
                <a:lnTo>
                  <a:pt x="2041880" y="482193"/>
                </a:lnTo>
                <a:lnTo>
                  <a:pt x="2041880" y="98412"/>
                </a:lnTo>
                <a:lnTo>
                  <a:pt x="23380" y="0"/>
                </a:lnTo>
                <a:close/>
              </a:path>
            </a:pathLst>
          </a:custGeom>
          <a:solidFill>
            <a:srgbClr val="FFFFFF"/>
          </a:solidFill>
        </p:spPr>
        <p:txBody>
          <a:bodyPr wrap="square" lIns="0" tIns="0" rIns="0" bIns="0" rtlCol="0"/>
          <a:lstStyle/>
          <a:p>
            <a:endParaRPr sz="948"/>
          </a:p>
        </p:txBody>
      </p:sp>
      <p:sp>
        <p:nvSpPr>
          <p:cNvPr id="12" name="object 12"/>
          <p:cNvSpPr/>
          <p:nvPr/>
        </p:nvSpPr>
        <p:spPr>
          <a:xfrm>
            <a:off x="6543398" y="1029664"/>
            <a:ext cx="1075520" cy="254165"/>
          </a:xfrm>
          <a:custGeom>
            <a:avLst/>
            <a:gdLst/>
            <a:ahLst/>
            <a:cxnLst/>
            <a:rect l="l" t="t" r="r" b="b"/>
            <a:pathLst>
              <a:path w="2042159" h="482600">
                <a:moveTo>
                  <a:pt x="23380" y="0"/>
                </a:moveTo>
                <a:lnTo>
                  <a:pt x="0" y="482193"/>
                </a:lnTo>
                <a:lnTo>
                  <a:pt x="2041880" y="482193"/>
                </a:lnTo>
                <a:lnTo>
                  <a:pt x="2041880" y="98412"/>
                </a:lnTo>
                <a:lnTo>
                  <a:pt x="23380" y="0"/>
                </a:lnTo>
                <a:close/>
              </a:path>
            </a:pathLst>
          </a:custGeom>
          <a:ln w="12700">
            <a:solidFill>
              <a:srgbClr val="1D1E1C"/>
            </a:solidFill>
          </a:ln>
        </p:spPr>
        <p:txBody>
          <a:bodyPr wrap="square" lIns="0" tIns="0" rIns="0" bIns="0" rtlCol="0"/>
          <a:lstStyle/>
          <a:p>
            <a:endParaRPr sz="948"/>
          </a:p>
        </p:txBody>
      </p:sp>
      <p:sp>
        <p:nvSpPr>
          <p:cNvPr id="13" name="object 13"/>
          <p:cNvSpPr/>
          <p:nvPr/>
        </p:nvSpPr>
        <p:spPr>
          <a:xfrm>
            <a:off x="6486051" y="1813512"/>
            <a:ext cx="1141737" cy="793597"/>
          </a:xfrm>
          <a:custGeom>
            <a:avLst/>
            <a:gdLst/>
            <a:ahLst/>
            <a:cxnLst/>
            <a:rect l="l" t="t" r="r" b="b"/>
            <a:pathLst>
              <a:path w="2167890" h="1506854">
                <a:moveTo>
                  <a:pt x="2153119" y="0"/>
                </a:moveTo>
                <a:lnTo>
                  <a:pt x="65671" y="0"/>
                </a:lnTo>
                <a:lnTo>
                  <a:pt x="0" y="1497774"/>
                </a:lnTo>
                <a:lnTo>
                  <a:pt x="2167597" y="1506410"/>
                </a:lnTo>
                <a:lnTo>
                  <a:pt x="2153119" y="0"/>
                </a:lnTo>
                <a:close/>
              </a:path>
            </a:pathLst>
          </a:custGeom>
          <a:solidFill>
            <a:srgbClr val="CCE4DF"/>
          </a:solidFill>
        </p:spPr>
        <p:txBody>
          <a:bodyPr wrap="square" lIns="0" tIns="0" rIns="0" bIns="0" rtlCol="0"/>
          <a:lstStyle/>
          <a:p>
            <a:endParaRPr sz="948"/>
          </a:p>
        </p:txBody>
      </p:sp>
      <p:sp>
        <p:nvSpPr>
          <p:cNvPr id="14" name="object 14"/>
          <p:cNvSpPr/>
          <p:nvPr/>
        </p:nvSpPr>
        <p:spPr>
          <a:xfrm>
            <a:off x="6860401" y="1334382"/>
            <a:ext cx="439350" cy="41700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 name="object 15"/>
          <p:cNvSpPr/>
          <p:nvPr/>
        </p:nvSpPr>
        <p:spPr>
          <a:xfrm>
            <a:off x="7100962" y="2232829"/>
            <a:ext cx="296637" cy="117050"/>
          </a:xfrm>
          <a:custGeom>
            <a:avLst/>
            <a:gdLst/>
            <a:ahLst/>
            <a:cxnLst/>
            <a:rect l="l" t="t" r="r" b="b"/>
            <a:pathLst>
              <a:path w="563245" h="222250">
                <a:moveTo>
                  <a:pt x="0" y="222238"/>
                </a:moveTo>
                <a:lnTo>
                  <a:pt x="83280" y="169820"/>
                </a:lnTo>
                <a:lnTo>
                  <a:pt x="157511" y="125028"/>
                </a:lnTo>
                <a:lnTo>
                  <a:pt x="223273" y="87567"/>
                </a:lnTo>
                <a:lnTo>
                  <a:pt x="281146" y="57146"/>
                </a:lnTo>
                <a:lnTo>
                  <a:pt x="331711" y="33471"/>
                </a:lnTo>
                <a:lnTo>
                  <a:pt x="375548" y="16250"/>
                </a:lnTo>
                <a:lnTo>
                  <a:pt x="413237" y="5191"/>
                </a:lnTo>
                <a:lnTo>
                  <a:pt x="445359" y="0"/>
                </a:lnTo>
                <a:lnTo>
                  <a:pt x="472495" y="384"/>
                </a:lnTo>
                <a:lnTo>
                  <a:pt x="514126" y="16710"/>
                </a:lnTo>
                <a:lnTo>
                  <a:pt x="542773" y="51826"/>
                </a:lnTo>
                <a:lnTo>
                  <a:pt x="553679" y="75699"/>
                </a:lnTo>
                <a:lnTo>
                  <a:pt x="563079" y="103391"/>
                </a:lnTo>
              </a:path>
            </a:pathLst>
          </a:custGeom>
          <a:ln w="26123">
            <a:solidFill>
              <a:srgbClr val="768490"/>
            </a:solidFill>
          </a:ln>
        </p:spPr>
        <p:txBody>
          <a:bodyPr wrap="square" lIns="0" tIns="0" rIns="0" bIns="0" rtlCol="0"/>
          <a:lstStyle/>
          <a:p>
            <a:endParaRPr sz="948"/>
          </a:p>
        </p:txBody>
      </p:sp>
      <p:sp>
        <p:nvSpPr>
          <p:cNvPr id="16" name="object 16"/>
          <p:cNvSpPr/>
          <p:nvPr/>
        </p:nvSpPr>
        <p:spPr>
          <a:xfrm>
            <a:off x="7174978" y="2163934"/>
            <a:ext cx="150158" cy="281588"/>
          </a:xfrm>
          <a:custGeom>
            <a:avLst/>
            <a:gdLst/>
            <a:ahLst/>
            <a:cxnLst/>
            <a:rect l="l" t="t" r="r" b="b"/>
            <a:pathLst>
              <a:path w="285115" h="534670">
                <a:moveTo>
                  <a:pt x="0" y="534276"/>
                </a:moveTo>
                <a:lnTo>
                  <a:pt x="198544" y="246580"/>
                </a:lnTo>
                <a:lnTo>
                  <a:pt x="276286" y="97729"/>
                </a:lnTo>
                <a:lnTo>
                  <a:pt x="284980" y="41971"/>
                </a:lnTo>
                <a:lnTo>
                  <a:pt x="276377" y="33553"/>
                </a:lnTo>
                <a:lnTo>
                  <a:pt x="201930" y="0"/>
                </a:lnTo>
              </a:path>
            </a:pathLst>
          </a:custGeom>
          <a:ln w="26123">
            <a:solidFill>
              <a:srgbClr val="768490"/>
            </a:solidFill>
          </a:ln>
        </p:spPr>
        <p:txBody>
          <a:bodyPr wrap="square" lIns="0" tIns="0" rIns="0" bIns="0" rtlCol="0"/>
          <a:lstStyle/>
          <a:p>
            <a:endParaRPr sz="948"/>
          </a:p>
        </p:txBody>
      </p:sp>
      <p:sp>
        <p:nvSpPr>
          <p:cNvPr id="17" name="object 17"/>
          <p:cNvSpPr/>
          <p:nvPr/>
        </p:nvSpPr>
        <p:spPr>
          <a:xfrm>
            <a:off x="7386469" y="2290986"/>
            <a:ext cx="36787" cy="36787"/>
          </a:xfrm>
          <a:custGeom>
            <a:avLst/>
            <a:gdLst/>
            <a:ahLst/>
            <a:cxnLst/>
            <a:rect l="l" t="t" r="r" b="b"/>
            <a:pathLst>
              <a:path w="69850" h="69850">
                <a:moveTo>
                  <a:pt x="31859" y="0"/>
                </a:moveTo>
                <a:lnTo>
                  <a:pt x="18946" y="3609"/>
                </a:lnTo>
                <a:lnTo>
                  <a:pt x="8066" y="12201"/>
                </a:lnTo>
                <a:lnTo>
                  <a:pt x="1409" y="24352"/>
                </a:lnTo>
                <a:lnTo>
                  <a:pt x="0" y="37685"/>
                </a:lnTo>
                <a:lnTo>
                  <a:pt x="3703" y="50611"/>
                </a:lnTo>
                <a:lnTo>
                  <a:pt x="12384" y="61541"/>
                </a:lnTo>
                <a:lnTo>
                  <a:pt x="24603" y="68279"/>
                </a:lnTo>
                <a:lnTo>
                  <a:pt x="37968" y="69780"/>
                </a:lnTo>
                <a:lnTo>
                  <a:pt x="50885" y="66170"/>
                </a:lnTo>
                <a:lnTo>
                  <a:pt x="61761" y="57578"/>
                </a:lnTo>
                <a:lnTo>
                  <a:pt x="62066" y="57223"/>
                </a:lnTo>
                <a:lnTo>
                  <a:pt x="68525" y="45093"/>
                </a:lnTo>
                <a:lnTo>
                  <a:pt x="69808" y="31854"/>
                </a:lnTo>
                <a:lnTo>
                  <a:pt x="66065" y="19053"/>
                </a:lnTo>
                <a:lnTo>
                  <a:pt x="57443" y="8239"/>
                </a:lnTo>
                <a:lnTo>
                  <a:pt x="45220" y="1500"/>
                </a:lnTo>
                <a:lnTo>
                  <a:pt x="31859" y="0"/>
                </a:lnTo>
                <a:close/>
              </a:path>
            </a:pathLst>
          </a:custGeom>
          <a:solidFill>
            <a:srgbClr val="000000"/>
          </a:solidFill>
        </p:spPr>
        <p:txBody>
          <a:bodyPr wrap="square" lIns="0" tIns="0" rIns="0" bIns="0" rtlCol="0"/>
          <a:lstStyle/>
          <a:p>
            <a:endParaRPr sz="948"/>
          </a:p>
        </p:txBody>
      </p:sp>
      <p:sp>
        <p:nvSpPr>
          <p:cNvPr id="18" name="object 18"/>
          <p:cNvSpPr/>
          <p:nvPr/>
        </p:nvSpPr>
        <p:spPr>
          <a:xfrm>
            <a:off x="7238426" y="2131298"/>
            <a:ext cx="55052" cy="424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9" name="object 19"/>
          <p:cNvSpPr/>
          <p:nvPr/>
        </p:nvSpPr>
        <p:spPr>
          <a:xfrm>
            <a:off x="7396553" y="2281291"/>
            <a:ext cx="7023" cy="20400"/>
          </a:xfrm>
          <a:custGeom>
            <a:avLst/>
            <a:gdLst/>
            <a:ahLst/>
            <a:cxnLst/>
            <a:rect l="l" t="t" r="r" b="b"/>
            <a:pathLst>
              <a:path w="13334" h="38735">
                <a:moveTo>
                  <a:pt x="0" y="0"/>
                </a:moveTo>
                <a:lnTo>
                  <a:pt x="13169" y="38633"/>
                </a:lnTo>
              </a:path>
            </a:pathLst>
          </a:custGeom>
          <a:ln w="42392">
            <a:solidFill>
              <a:srgbClr val="000000"/>
            </a:solidFill>
          </a:ln>
        </p:spPr>
        <p:txBody>
          <a:bodyPr wrap="square" lIns="0" tIns="0" rIns="0" bIns="0" rtlCol="0"/>
          <a:lstStyle/>
          <a:p>
            <a:endParaRPr sz="948"/>
          </a:p>
        </p:txBody>
      </p:sp>
      <p:sp>
        <p:nvSpPr>
          <p:cNvPr id="20" name="object 20"/>
          <p:cNvSpPr/>
          <p:nvPr/>
        </p:nvSpPr>
        <p:spPr>
          <a:xfrm>
            <a:off x="7019289" y="2445395"/>
            <a:ext cx="154840" cy="83607"/>
          </a:xfrm>
          <a:custGeom>
            <a:avLst/>
            <a:gdLst/>
            <a:ahLst/>
            <a:cxnLst/>
            <a:rect l="l" t="t" r="r" b="b"/>
            <a:pathLst>
              <a:path w="294004" h="158750">
                <a:moveTo>
                  <a:pt x="293471" y="0"/>
                </a:moveTo>
                <a:lnTo>
                  <a:pt x="172184" y="132519"/>
                </a:lnTo>
                <a:lnTo>
                  <a:pt x="79684" y="158607"/>
                </a:lnTo>
                <a:lnTo>
                  <a:pt x="20710" y="133645"/>
                </a:lnTo>
                <a:lnTo>
                  <a:pt x="0" y="113017"/>
                </a:lnTo>
              </a:path>
            </a:pathLst>
          </a:custGeom>
          <a:ln w="48094">
            <a:solidFill>
              <a:srgbClr val="000000"/>
            </a:solidFill>
          </a:ln>
        </p:spPr>
        <p:txBody>
          <a:bodyPr wrap="square" lIns="0" tIns="0" rIns="0" bIns="0" rtlCol="0"/>
          <a:lstStyle/>
          <a:p>
            <a:endParaRPr sz="948"/>
          </a:p>
        </p:txBody>
      </p:sp>
      <p:sp>
        <p:nvSpPr>
          <p:cNvPr id="21" name="object 21"/>
          <p:cNvSpPr/>
          <p:nvPr/>
        </p:nvSpPr>
        <p:spPr>
          <a:xfrm>
            <a:off x="6749064" y="2194878"/>
            <a:ext cx="352487" cy="336100"/>
          </a:xfrm>
          <a:custGeom>
            <a:avLst/>
            <a:gdLst/>
            <a:ahLst/>
            <a:cxnLst/>
            <a:rect l="l" t="t" r="r" b="b"/>
            <a:pathLst>
              <a:path w="669290" h="638175">
                <a:moveTo>
                  <a:pt x="668959" y="291541"/>
                </a:moveTo>
                <a:lnTo>
                  <a:pt x="512636" y="415645"/>
                </a:lnTo>
                <a:lnTo>
                  <a:pt x="471092" y="506428"/>
                </a:lnTo>
                <a:lnTo>
                  <a:pt x="487696" y="562164"/>
                </a:lnTo>
                <a:lnTo>
                  <a:pt x="505815" y="581126"/>
                </a:lnTo>
                <a:lnTo>
                  <a:pt x="331373" y="637612"/>
                </a:lnTo>
                <a:lnTo>
                  <a:pt x="222345" y="631345"/>
                </a:lnTo>
                <a:lnTo>
                  <a:pt x="166151" y="599975"/>
                </a:lnTo>
                <a:lnTo>
                  <a:pt x="150215" y="581152"/>
                </a:lnTo>
                <a:lnTo>
                  <a:pt x="80806" y="510263"/>
                </a:lnTo>
                <a:lnTo>
                  <a:pt x="47572" y="456671"/>
                </a:lnTo>
                <a:lnTo>
                  <a:pt x="41425" y="393408"/>
                </a:lnTo>
                <a:lnTo>
                  <a:pt x="53276" y="293509"/>
                </a:lnTo>
                <a:lnTo>
                  <a:pt x="94074" y="193603"/>
                </a:lnTo>
                <a:lnTo>
                  <a:pt x="160750" y="138471"/>
                </a:lnTo>
                <a:lnTo>
                  <a:pt x="222986" y="115005"/>
                </a:lnTo>
                <a:lnTo>
                  <a:pt x="373272" y="106359"/>
                </a:lnTo>
                <a:lnTo>
                  <a:pt x="439219" y="127020"/>
                </a:lnTo>
                <a:lnTo>
                  <a:pt x="470825" y="191794"/>
                </a:lnTo>
                <a:lnTo>
                  <a:pt x="490600" y="320395"/>
                </a:lnTo>
                <a:lnTo>
                  <a:pt x="491828" y="375039"/>
                </a:lnTo>
                <a:lnTo>
                  <a:pt x="481432" y="419488"/>
                </a:lnTo>
                <a:lnTo>
                  <a:pt x="461330" y="454611"/>
                </a:lnTo>
                <a:lnTo>
                  <a:pt x="433439" y="481279"/>
                </a:lnTo>
                <a:lnTo>
                  <a:pt x="399678" y="500361"/>
                </a:lnTo>
                <a:lnTo>
                  <a:pt x="361963" y="512728"/>
                </a:lnTo>
                <a:lnTo>
                  <a:pt x="322214" y="519249"/>
                </a:lnTo>
                <a:lnTo>
                  <a:pt x="282346" y="520795"/>
                </a:lnTo>
                <a:lnTo>
                  <a:pt x="244279" y="518235"/>
                </a:lnTo>
                <a:lnTo>
                  <a:pt x="181216" y="504278"/>
                </a:lnTo>
                <a:lnTo>
                  <a:pt x="143674" y="488730"/>
                </a:lnTo>
                <a:lnTo>
                  <a:pt x="108305" y="468930"/>
                </a:lnTo>
                <a:lnTo>
                  <a:pt x="76135" y="443963"/>
                </a:lnTo>
                <a:lnTo>
                  <a:pt x="48192" y="412915"/>
                </a:lnTo>
                <a:lnTo>
                  <a:pt x="25503" y="374869"/>
                </a:lnTo>
                <a:lnTo>
                  <a:pt x="9097" y="328912"/>
                </a:lnTo>
                <a:lnTo>
                  <a:pt x="0" y="274129"/>
                </a:lnTo>
                <a:lnTo>
                  <a:pt x="17228" y="173571"/>
                </a:lnTo>
                <a:lnTo>
                  <a:pt x="66559" y="85753"/>
                </a:lnTo>
                <a:lnTo>
                  <a:pt x="118087" y="23591"/>
                </a:lnTo>
                <a:lnTo>
                  <a:pt x="141909" y="0"/>
                </a:lnTo>
              </a:path>
            </a:pathLst>
          </a:custGeom>
          <a:ln w="26123">
            <a:solidFill>
              <a:srgbClr val="000000"/>
            </a:solidFill>
          </a:ln>
        </p:spPr>
        <p:txBody>
          <a:bodyPr wrap="square" lIns="0" tIns="0" rIns="0" bIns="0" rtlCol="0"/>
          <a:lstStyle/>
          <a:p>
            <a:endParaRPr sz="948"/>
          </a:p>
        </p:txBody>
      </p:sp>
      <p:sp>
        <p:nvSpPr>
          <p:cNvPr id="22" name="object 22"/>
          <p:cNvSpPr/>
          <p:nvPr/>
        </p:nvSpPr>
        <p:spPr>
          <a:xfrm>
            <a:off x="6801199" y="2100867"/>
            <a:ext cx="120870" cy="120126"/>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23" name="object 23"/>
          <p:cNvSpPr/>
          <p:nvPr/>
        </p:nvSpPr>
        <p:spPr>
          <a:xfrm>
            <a:off x="6801200" y="2100867"/>
            <a:ext cx="121063" cy="120394"/>
          </a:xfrm>
          <a:custGeom>
            <a:avLst/>
            <a:gdLst/>
            <a:ahLst/>
            <a:cxnLst/>
            <a:rect l="l" t="t" r="r" b="b"/>
            <a:pathLst>
              <a:path w="229870" h="228600">
                <a:moveTo>
                  <a:pt x="205936" y="191081"/>
                </a:moveTo>
                <a:lnTo>
                  <a:pt x="171055" y="217822"/>
                </a:lnTo>
                <a:lnTo>
                  <a:pt x="128889" y="228091"/>
                </a:lnTo>
                <a:lnTo>
                  <a:pt x="84660" y="221659"/>
                </a:lnTo>
                <a:lnTo>
                  <a:pt x="43592" y="198294"/>
                </a:lnTo>
                <a:lnTo>
                  <a:pt x="13709" y="161695"/>
                </a:lnTo>
                <a:lnTo>
                  <a:pt x="0" y="119156"/>
                </a:lnTo>
                <a:lnTo>
                  <a:pt x="3101" y="75866"/>
                </a:lnTo>
                <a:lnTo>
                  <a:pt x="23653" y="37017"/>
                </a:lnTo>
                <a:lnTo>
                  <a:pt x="58544" y="10274"/>
                </a:lnTo>
                <a:lnTo>
                  <a:pt x="100718" y="0"/>
                </a:lnTo>
                <a:lnTo>
                  <a:pt x="144952" y="6427"/>
                </a:lnTo>
                <a:lnTo>
                  <a:pt x="186023" y="29791"/>
                </a:lnTo>
                <a:lnTo>
                  <a:pt x="215692" y="66027"/>
                </a:lnTo>
                <a:lnTo>
                  <a:pt x="229504" y="108162"/>
                </a:lnTo>
                <a:lnTo>
                  <a:pt x="226796" y="151145"/>
                </a:lnTo>
                <a:lnTo>
                  <a:pt x="206902" y="189925"/>
                </a:lnTo>
              </a:path>
            </a:pathLst>
          </a:custGeom>
          <a:ln w="26123">
            <a:solidFill>
              <a:srgbClr val="000000"/>
            </a:solidFill>
          </a:ln>
        </p:spPr>
        <p:txBody>
          <a:bodyPr wrap="square" lIns="0" tIns="0" rIns="0" bIns="0" rtlCol="0"/>
          <a:lstStyle/>
          <a:p>
            <a:endParaRPr sz="948"/>
          </a:p>
        </p:txBody>
      </p:sp>
      <p:sp>
        <p:nvSpPr>
          <p:cNvPr id="24" name="object 24"/>
          <p:cNvSpPr/>
          <p:nvPr/>
        </p:nvSpPr>
        <p:spPr>
          <a:xfrm>
            <a:off x="6818166" y="2123076"/>
            <a:ext cx="78853" cy="7729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25" name="object 25"/>
          <p:cNvSpPr/>
          <p:nvPr/>
        </p:nvSpPr>
        <p:spPr>
          <a:xfrm>
            <a:off x="6922251" y="2465644"/>
            <a:ext cx="116367" cy="7424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26" name="object 26"/>
          <p:cNvSpPr/>
          <p:nvPr/>
        </p:nvSpPr>
        <p:spPr>
          <a:xfrm>
            <a:off x="7241280" y="2141105"/>
            <a:ext cx="12708" cy="13043"/>
          </a:xfrm>
          <a:custGeom>
            <a:avLst/>
            <a:gdLst/>
            <a:ahLst/>
            <a:cxnLst/>
            <a:rect l="l" t="t" r="r" b="b"/>
            <a:pathLst>
              <a:path w="24129" h="24764">
                <a:moveTo>
                  <a:pt x="14770" y="0"/>
                </a:moveTo>
                <a:lnTo>
                  <a:pt x="7988" y="838"/>
                </a:lnTo>
                <a:lnTo>
                  <a:pt x="0" y="10286"/>
                </a:lnTo>
                <a:lnTo>
                  <a:pt x="304" y="17106"/>
                </a:lnTo>
                <a:lnTo>
                  <a:pt x="9029" y="24472"/>
                </a:lnTo>
                <a:lnTo>
                  <a:pt x="15811" y="23634"/>
                </a:lnTo>
                <a:lnTo>
                  <a:pt x="19799" y="18910"/>
                </a:lnTo>
                <a:lnTo>
                  <a:pt x="20218" y="18389"/>
                </a:lnTo>
                <a:lnTo>
                  <a:pt x="23774" y="13652"/>
                </a:lnTo>
                <a:lnTo>
                  <a:pt x="23304" y="7213"/>
                </a:lnTo>
                <a:lnTo>
                  <a:pt x="14770" y="0"/>
                </a:lnTo>
                <a:close/>
              </a:path>
            </a:pathLst>
          </a:custGeom>
          <a:solidFill>
            <a:srgbClr val="FFFFFF"/>
          </a:solidFill>
        </p:spPr>
        <p:txBody>
          <a:bodyPr wrap="square" lIns="0" tIns="0" rIns="0" bIns="0" rtlCol="0"/>
          <a:lstStyle/>
          <a:p>
            <a:endParaRPr sz="948"/>
          </a:p>
        </p:txBody>
      </p:sp>
      <p:sp>
        <p:nvSpPr>
          <p:cNvPr id="27" name="object 27"/>
          <p:cNvSpPr/>
          <p:nvPr/>
        </p:nvSpPr>
        <p:spPr>
          <a:xfrm>
            <a:off x="6471558" y="2624842"/>
            <a:ext cx="1161133" cy="235772"/>
          </a:xfrm>
          <a:custGeom>
            <a:avLst/>
            <a:gdLst/>
            <a:ahLst/>
            <a:cxnLst/>
            <a:rect l="l" t="t" r="r" b="b"/>
            <a:pathLst>
              <a:path w="2204720" h="447675">
                <a:moveTo>
                  <a:pt x="17462" y="0"/>
                </a:moveTo>
                <a:lnTo>
                  <a:pt x="0" y="446214"/>
                </a:lnTo>
                <a:lnTo>
                  <a:pt x="2202395" y="447281"/>
                </a:lnTo>
                <a:lnTo>
                  <a:pt x="2204516" y="2501"/>
                </a:lnTo>
                <a:lnTo>
                  <a:pt x="17462" y="0"/>
                </a:lnTo>
                <a:close/>
              </a:path>
            </a:pathLst>
          </a:custGeom>
          <a:solidFill>
            <a:srgbClr val="FFFFFF"/>
          </a:solidFill>
        </p:spPr>
        <p:txBody>
          <a:bodyPr wrap="square" lIns="0" tIns="0" rIns="0" bIns="0" rtlCol="0"/>
          <a:lstStyle/>
          <a:p>
            <a:endParaRPr sz="948"/>
          </a:p>
        </p:txBody>
      </p:sp>
      <p:sp>
        <p:nvSpPr>
          <p:cNvPr id="28" name="object 28"/>
          <p:cNvSpPr/>
          <p:nvPr/>
        </p:nvSpPr>
        <p:spPr>
          <a:xfrm>
            <a:off x="6471558" y="2624842"/>
            <a:ext cx="1161133" cy="235772"/>
          </a:xfrm>
          <a:custGeom>
            <a:avLst/>
            <a:gdLst/>
            <a:ahLst/>
            <a:cxnLst/>
            <a:rect l="l" t="t" r="r" b="b"/>
            <a:pathLst>
              <a:path w="2204720" h="447675">
                <a:moveTo>
                  <a:pt x="17462" y="0"/>
                </a:moveTo>
                <a:lnTo>
                  <a:pt x="0" y="446214"/>
                </a:lnTo>
                <a:lnTo>
                  <a:pt x="2202395" y="447281"/>
                </a:lnTo>
                <a:lnTo>
                  <a:pt x="2204516" y="2501"/>
                </a:lnTo>
                <a:lnTo>
                  <a:pt x="17462" y="0"/>
                </a:lnTo>
                <a:close/>
              </a:path>
            </a:pathLst>
          </a:custGeom>
          <a:ln w="12699">
            <a:solidFill>
              <a:srgbClr val="1D1E1C"/>
            </a:solidFill>
          </a:ln>
        </p:spPr>
        <p:txBody>
          <a:bodyPr wrap="square" lIns="0" tIns="0" rIns="0" bIns="0" rtlCol="0"/>
          <a:lstStyle/>
          <a:p>
            <a:endParaRPr sz="948"/>
          </a:p>
        </p:txBody>
      </p:sp>
      <p:sp>
        <p:nvSpPr>
          <p:cNvPr id="29" name="object 29"/>
          <p:cNvSpPr/>
          <p:nvPr/>
        </p:nvSpPr>
        <p:spPr>
          <a:xfrm>
            <a:off x="6507123" y="1826810"/>
            <a:ext cx="1119330" cy="227411"/>
          </a:xfrm>
          <a:custGeom>
            <a:avLst/>
            <a:gdLst/>
            <a:ahLst/>
            <a:cxnLst/>
            <a:rect l="l" t="t" r="r" b="b"/>
            <a:pathLst>
              <a:path w="2125345" h="431800">
                <a:moveTo>
                  <a:pt x="17386" y="0"/>
                </a:moveTo>
                <a:lnTo>
                  <a:pt x="0" y="367322"/>
                </a:lnTo>
                <a:lnTo>
                  <a:pt x="2124011" y="431800"/>
                </a:lnTo>
                <a:lnTo>
                  <a:pt x="2124964" y="114"/>
                </a:lnTo>
                <a:lnTo>
                  <a:pt x="17386" y="0"/>
                </a:lnTo>
                <a:close/>
              </a:path>
            </a:pathLst>
          </a:custGeom>
          <a:solidFill>
            <a:srgbClr val="FFFFFF"/>
          </a:solidFill>
        </p:spPr>
        <p:txBody>
          <a:bodyPr wrap="square" lIns="0" tIns="0" rIns="0" bIns="0" rtlCol="0"/>
          <a:lstStyle/>
          <a:p>
            <a:endParaRPr sz="948"/>
          </a:p>
        </p:txBody>
      </p:sp>
      <p:sp>
        <p:nvSpPr>
          <p:cNvPr id="30" name="object 30"/>
          <p:cNvSpPr/>
          <p:nvPr/>
        </p:nvSpPr>
        <p:spPr>
          <a:xfrm>
            <a:off x="6507123" y="1826810"/>
            <a:ext cx="1119330" cy="227411"/>
          </a:xfrm>
          <a:custGeom>
            <a:avLst/>
            <a:gdLst/>
            <a:ahLst/>
            <a:cxnLst/>
            <a:rect l="l" t="t" r="r" b="b"/>
            <a:pathLst>
              <a:path w="2125345" h="431800">
                <a:moveTo>
                  <a:pt x="17386" y="0"/>
                </a:moveTo>
                <a:lnTo>
                  <a:pt x="0" y="367322"/>
                </a:lnTo>
                <a:lnTo>
                  <a:pt x="2124011" y="431800"/>
                </a:lnTo>
                <a:lnTo>
                  <a:pt x="2124964" y="114"/>
                </a:lnTo>
                <a:lnTo>
                  <a:pt x="17386" y="0"/>
                </a:lnTo>
                <a:close/>
              </a:path>
            </a:pathLst>
          </a:custGeom>
          <a:ln w="12700">
            <a:solidFill>
              <a:srgbClr val="1D1E1C"/>
            </a:solidFill>
          </a:ln>
        </p:spPr>
        <p:txBody>
          <a:bodyPr wrap="square" lIns="0" tIns="0" rIns="0" bIns="0" rtlCol="0"/>
          <a:lstStyle/>
          <a:p>
            <a:endParaRPr sz="948"/>
          </a:p>
        </p:txBody>
      </p:sp>
      <p:sp>
        <p:nvSpPr>
          <p:cNvPr id="31" name="object 31"/>
          <p:cNvSpPr/>
          <p:nvPr/>
        </p:nvSpPr>
        <p:spPr>
          <a:xfrm>
            <a:off x="6846750" y="2913984"/>
            <a:ext cx="320716" cy="321720"/>
          </a:xfrm>
          <a:custGeom>
            <a:avLst/>
            <a:gdLst/>
            <a:ahLst/>
            <a:cxnLst/>
            <a:rect l="l" t="t" r="r" b="b"/>
            <a:pathLst>
              <a:path w="608965" h="610870">
                <a:moveTo>
                  <a:pt x="303149" y="0"/>
                </a:moveTo>
                <a:lnTo>
                  <a:pt x="257085" y="3453"/>
                </a:lnTo>
                <a:lnTo>
                  <a:pt x="213179" y="13478"/>
                </a:lnTo>
                <a:lnTo>
                  <a:pt x="171932" y="29571"/>
                </a:lnTo>
                <a:lnTo>
                  <a:pt x="133849" y="51227"/>
                </a:lnTo>
                <a:lnTo>
                  <a:pt x="99434" y="77944"/>
                </a:lnTo>
                <a:lnTo>
                  <a:pt x="69190" y="109217"/>
                </a:lnTo>
                <a:lnTo>
                  <a:pt x="43621" y="144543"/>
                </a:lnTo>
                <a:lnTo>
                  <a:pt x="23230" y="183418"/>
                </a:lnTo>
                <a:lnTo>
                  <a:pt x="8522" y="225337"/>
                </a:lnTo>
                <a:lnTo>
                  <a:pt x="0" y="269798"/>
                </a:lnTo>
                <a:lnTo>
                  <a:pt x="2806" y="359575"/>
                </a:lnTo>
                <a:lnTo>
                  <a:pt x="14922" y="405731"/>
                </a:lnTo>
                <a:lnTo>
                  <a:pt x="33769" y="448732"/>
                </a:lnTo>
                <a:lnTo>
                  <a:pt x="58741" y="487969"/>
                </a:lnTo>
                <a:lnTo>
                  <a:pt x="89230" y="522836"/>
                </a:lnTo>
                <a:lnTo>
                  <a:pt x="124627" y="552726"/>
                </a:lnTo>
                <a:lnTo>
                  <a:pt x="164325" y="577031"/>
                </a:lnTo>
                <a:lnTo>
                  <a:pt x="207716" y="595143"/>
                </a:lnTo>
                <a:lnTo>
                  <a:pt x="254193" y="606456"/>
                </a:lnTo>
                <a:lnTo>
                  <a:pt x="303149" y="610361"/>
                </a:lnTo>
                <a:lnTo>
                  <a:pt x="352656" y="606367"/>
                </a:lnTo>
                <a:lnTo>
                  <a:pt x="399618" y="594804"/>
                </a:lnTo>
                <a:lnTo>
                  <a:pt x="443408" y="576299"/>
                </a:lnTo>
                <a:lnTo>
                  <a:pt x="483398" y="551481"/>
                </a:lnTo>
                <a:lnTo>
                  <a:pt x="518958" y="520979"/>
                </a:lnTo>
                <a:lnTo>
                  <a:pt x="549461" y="485420"/>
                </a:lnTo>
                <a:lnTo>
                  <a:pt x="574280" y="445432"/>
                </a:lnTo>
                <a:lnTo>
                  <a:pt x="592784" y="401644"/>
                </a:lnTo>
                <a:lnTo>
                  <a:pt x="604348" y="354684"/>
                </a:lnTo>
                <a:lnTo>
                  <a:pt x="608342" y="305180"/>
                </a:lnTo>
                <a:lnTo>
                  <a:pt x="604348" y="255680"/>
                </a:lnTo>
                <a:lnTo>
                  <a:pt x="592784" y="208722"/>
                </a:lnTo>
                <a:lnTo>
                  <a:pt x="574280" y="164935"/>
                </a:lnTo>
                <a:lnTo>
                  <a:pt x="549461" y="124947"/>
                </a:lnTo>
                <a:lnTo>
                  <a:pt x="518958" y="89387"/>
                </a:lnTo>
                <a:lnTo>
                  <a:pt x="483398" y="58883"/>
                </a:lnTo>
                <a:lnTo>
                  <a:pt x="443408" y="34064"/>
                </a:lnTo>
                <a:lnTo>
                  <a:pt x="399618" y="15558"/>
                </a:lnTo>
                <a:lnTo>
                  <a:pt x="352656" y="3994"/>
                </a:lnTo>
                <a:lnTo>
                  <a:pt x="303149" y="0"/>
                </a:lnTo>
                <a:close/>
              </a:path>
            </a:pathLst>
          </a:custGeom>
          <a:solidFill>
            <a:srgbClr val="FFFFFF"/>
          </a:solidFill>
        </p:spPr>
        <p:txBody>
          <a:bodyPr wrap="square" lIns="0" tIns="0" rIns="0" bIns="0" rtlCol="0"/>
          <a:lstStyle/>
          <a:p>
            <a:endParaRPr sz="948"/>
          </a:p>
        </p:txBody>
      </p:sp>
      <p:sp>
        <p:nvSpPr>
          <p:cNvPr id="32" name="object 32"/>
          <p:cNvSpPr/>
          <p:nvPr/>
        </p:nvSpPr>
        <p:spPr>
          <a:xfrm>
            <a:off x="6833551" y="2908763"/>
            <a:ext cx="339779" cy="335431"/>
          </a:xfrm>
          <a:custGeom>
            <a:avLst/>
            <a:gdLst/>
            <a:ahLst/>
            <a:cxnLst/>
            <a:rect l="l" t="t" r="r" b="b"/>
            <a:pathLst>
              <a:path w="645159" h="636904">
                <a:moveTo>
                  <a:pt x="52870" y="364997"/>
                </a:moveTo>
                <a:lnTo>
                  <a:pt x="2882" y="373989"/>
                </a:lnTo>
                <a:lnTo>
                  <a:pt x="8305" y="395541"/>
                </a:lnTo>
                <a:lnTo>
                  <a:pt x="11725" y="407150"/>
                </a:lnTo>
                <a:lnTo>
                  <a:pt x="30568" y="453948"/>
                </a:lnTo>
                <a:lnTo>
                  <a:pt x="53055" y="492278"/>
                </a:lnTo>
                <a:lnTo>
                  <a:pt x="85458" y="533095"/>
                </a:lnTo>
                <a:lnTo>
                  <a:pt x="129525" y="572462"/>
                </a:lnTo>
                <a:lnTo>
                  <a:pt x="185470" y="606056"/>
                </a:lnTo>
                <a:lnTo>
                  <a:pt x="234799" y="624331"/>
                </a:lnTo>
                <a:lnTo>
                  <a:pt x="299250" y="635939"/>
                </a:lnTo>
                <a:lnTo>
                  <a:pt x="326580" y="636803"/>
                </a:lnTo>
                <a:lnTo>
                  <a:pt x="366364" y="633855"/>
                </a:lnTo>
                <a:lnTo>
                  <a:pt x="405830" y="625936"/>
                </a:lnTo>
                <a:lnTo>
                  <a:pt x="444593" y="613034"/>
                </a:lnTo>
                <a:lnTo>
                  <a:pt x="464252" y="603694"/>
                </a:lnTo>
                <a:lnTo>
                  <a:pt x="328079" y="603694"/>
                </a:lnTo>
                <a:lnTo>
                  <a:pt x="300837" y="602043"/>
                </a:lnTo>
                <a:lnTo>
                  <a:pt x="276669" y="598309"/>
                </a:lnTo>
                <a:lnTo>
                  <a:pt x="252817" y="592441"/>
                </a:lnTo>
                <a:lnTo>
                  <a:pt x="245175" y="589946"/>
                </a:lnTo>
                <a:lnTo>
                  <a:pt x="237668" y="587261"/>
                </a:lnTo>
                <a:lnTo>
                  <a:pt x="230212" y="584707"/>
                </a:lnTo>
                <a:lnTo>
                  <a:pt x="176876" y="557027"/>
                </a:lnTo>
                <a:lnTo>
                  <a:pt x="134374" y="522817"/>
                </a:lnTo>
                <a:lnTo>
                  <a:pt x="102688" y="486159"/>
                </a:lnTo>
                <a:lnTo>
                  <a:pt x="80689" y="450647"/>
                </a:lnTo>
                <a:lnTo>
                  <a:pt x="62260" y="405363"/>
                </a:lnTo>
                <a:lnTo>
                  <a:pt x="56489" y="383463"/>
                </a:lnTo>
                <a:lnTo>
                  <a:pt x="52870" y="364997"/>
                </a:lnTo>
                <a:close/>
              </a:path>
              <a:path w="645159" h="636904">
                <a:moveTo>
                  <a:pt x="440317" y="20687"/>
                </a:moveTo>
                <a:lnTo>
                  <a:pt x="344914" y="20687"/>
                </a:lnTo>
                <a:lnTo>
                  <a:pt x="381604" y="24931"/>
                </a:lnTo>
                <a:lnTo>
                  <a:pt x="418135" y="34045"/>
                </a:lnTo>
                <a:lnTo>
                  <a:pt x="453758" y="48399"/>
                </a:lnTo>
                <a:lnTo>
                  <a:pt x="487959" y="67318"/>
                </a:lnTo>
                <a:lnTo>
                  <a:pt x="519617" y="91128"/>
                </a:lnTo>
                <a:lnTo>
                  <a:pt x="548184" y="119272"/>
                </a:lnTo>
                <a:lnTo>
                  <a:pt x="573112" y="151193"/>
                </a:lnTo>
                <a:lnTo>
                  <a:pt x="593067" y="186770"/>
                </a:lnTo>
                <a:lnTo>
                  <a:pt x="608361" y="225094"/>
                </a:lnTo>
                <a:lnTo>
                  <a:pt x="611733" y="238112"/>
                </a:lnTo>
                <a:lnTo>
                  <a:pt x="615327" y="251358"/>
                </a:lnTo>
                <a:lnTo>
                  <a:pt x="616902" y="258025"/>
                </a:lnTo>
                <a:lnTo>
                  <a:pt x="617639" y="264883"/>
                </a:lnTo>
                <a:lnTo>
                  <a:pt x="620585" y="285280"/>
                </a:lnTo>
                <a:lnTo>
                  <a:pt x="621487" y="305879"/>
                </a:lnTo>
                <a:lnTo>
                  <a:pt x="621591" y="309105"/>
                </a:lnTo>
                <a:lnTo>
                  <a:pt x="621801" y="312013"/>
                </a:lnTo>
                <a:lnTo>
                  <a:pt x="621788" y="316788"/>
                </a:lnTo>
                <a:lnTo>
                  <a:pt x="621165" y="327494"/>
                </a:lnTo>
                <a:lnTo>
                  <a:pt x="620763" y="333387"/>
                </a:lnTo>
                <a:lnTo>
                  <a:pt x="620623" y="340690"/>
                </a:lnTo>
                <a:lnTo>
                  <a:pt x="619848" y="347548"/>
                </a:lnTo>
                <a:lnTo>
                  <a:pt x="618209" y="357491"/>
                </a:lnTo>
                <a:lnTo>
                  <a:pt x="616621" y="367428"/>
                </a:lnTo>
                <a:lnTo>
                  <a:pt x="606442" y="406909"/>
                </a:lnTo>
                <a:lnTo>
                  <a:pt x="590597" y="444371"/>
                </a:lnTo>
                <a:lnTo>
                  <a:pt x="570088" y="479120"/>
                </a:lnTo>
                <a:lnTo>
                  <a:pt x="544854" y="510084"/>
                </a:lnTo>
                <a:lnTo>
                  <a:pt x="516377" y="537353"/>
                </a:lnTo>
                <a:lnTo>
                  <a:pt x="484818" y="560023"/>
                </a:lnTo>
                <a:lnTo>
                  <a:pt x="433824" y="585293"/>
                </a:lnTo>
                <a:lnTo>
                  <a:pt x="362665" y="602015"/>
                </a:lnTo>
                <a:lnTo>
                  <a:pt x="328079" y="603694"/>
                </a:lnTo>
                <a:lnTo>
                  <a:pt x="464252" y="603694"/>
                </a:lnTo>
                <a:lnTo>
                  <a:pt x="500171" y="583974"/>
                </a:lnTo>
                <a:lnTo>
                  <a:pt x="534222" y="558405"/>
                </a:lnTo>
                <a:lnTo>
                  <a:pt x="564710" y="527965"/>
                </a:lnTo>
                <a:lnTo>
                  <a:pt x="591459" y="493645"/>
                </a:lnTo>
                <a:lnTo>
                  <a:pt x="612963" y="455411"/>
                </a:lnTo>
                <a:lnTo>
                  <a:pt x="629488" y="414508"/>
                </a:lnTo>
                <a:lnTo>
                  <a:pt x="640029" y="371346"/>
                </a:lnTo>
                <a:lnTo>
                  <a:pt x="644074" y="333387"/>
                </a:lnTo>
                <a:lnTo>
                  <a:pt x="644449" y="326313"/>
                </a:lnTo>
                <a:lnTo>
                  <a:pt x="644867" y="316788"/>
                </a:lnTo>
                <a:lnTo>
                  <a:pt x="644918" y="312013"/>
                </a:lnTo>
                <a:lnTo>
                  <a:pt x="644537" y="309105"/>
                </a:lnTo>
                <a:lnTo>
                  <a:pt x="644385" y="305168"/>
                </a:lnTo>
                <a:lnTo>
                  <a:pt x="643115" y="283006"/>
                </a:lnTo>
                <a:lnTo>
                  <a:pt x="639673" y="261073"/>
                </a:lnTo>
                <a:lnTo>
                  <a:pt x="638771" y="253733"/>
                </a:lnTo>
                <a:lnTo>
                  <a:pt x="636993" y="246570"/>
                </a:lnTo>
                <a:lnTo>
                  <a:pt x="632980" y="232359"/>
                </a:lnTo>
                <a:lnTo>
                  <a:pt x="631507" y="225094"/>
                </a:lnTo>
                <a:lnTo>
                  <a:pt x="612211" y="177487"/>
                </a:lnTo>
                <a:lnTo>
                  <a:pt x="590550" y="139496"/>
                </a:lnTo>
                <a:lnTo>
                  <a:pt x="563725" y="105427"/>
                </a:lnTo>
                <a:lnTo>
                  <a:pt x="533028" y="75453"/>
                </a:lnTo>
                <a:lnTo>
                  <a:pt x="499059" y="50142"/>
                </a:lnTo>
                <a:lnTo>
                  <a:pt x="462419" y="30060"/>
                </a:lnTo>
                <a:lnTo>
                  <a:pt x="443499" y="21828"/>
                </a:lnTo>
                <a:lnTo>
                  <a:pt x="440317" y="20687"/>
                </a:lnTo>
                <a:close/>
              </a:path>
              <a:path w="645159" h="636904">
                <a:moveTo>
                  <a:pt x="326618" y="0"/>
                </a:moveTo>
                <a:lnTo>
                  <a:pt x="270268" y="4952"/>
                </a:lnTo>
                <a:lnTo>
                  <a:pt x="217997" y="18972"/>
                </a:lnTo>
                <a:lnTo>
                  <a:pt x="196430" y="27609"/>
                </a:lnTo>
                <a:lnTo>
                  <a:pt x="191084" y="29717"/>
                </a:lnTo>
                <a:lnTo>
                  <a:pt x="143172" y="57016"/>
                </a:lnTo>
                <a:lnTo>
                  <a:pt x="95959" y="95671"/>
                </a:lnTo>
                <a:lnTo>
                  <a:pt x="60336" y="137262"/>
                </a:lnTo>
                <a:lnTo>
                  <a:pt x="35150" y="177800"/>
                </a:lnTo>
                <a:lnTo>
                  <a:pt x="18353" y="214006"/>
                </a:lnTo>
                <a:lnTo>
                  <a:pt x="6229" y="250493"/>
                </a:lnTo>
                <a:lnTo>
                  <a:pt x="4842" y="256146"/>
                </a:lnTo>
                <a:lnTo>
                  <a:pt x="0" y="275628"/>
                </a:lnTo>
                <a:lnTo>
                  <a:pt x="50139" y="283806"/>
                </a:lnTo>
                <a:lnTo>
                  <a:pt x="51790" y="263283"/>
                </a:lnTo>
                <a:lnTo>
                  <a:pt x="52044" y="256146"/>
                </a:lnTo>
                <a:lnTo>
                  <a:pt x="53581" y="249313"/>
                </a:lnTo>
                <a:lnTo>
                  <a:pt x="62661" y="211035"/>
                </a:lnTo>
                <a:lnTo>
                  <a:pt x="77265" y="175052"/>
                </a:lnTo>
                <a:lnTo>
                  <a:pt x="100926" y="135496"/>
                </a:lnTo>
                <a:lnTo>
                  <a:pt x="135870" y="95929"/>
                </a:lnTo>
                <a:lnTo>
                  <a:pt x="182854" y="60591"/>
                </a:lnTo>
                <a:lnTo>
                  <a:pt x="241204" y="33828"/>
                </a:lnTo>
                <a:lnTo>
                  <a:pt x="308813" y="20942"/>
                </a:lnTo>
                <a:lnTo>
                  <a:pt x="440317" y="20687"/>
                </a:lnTo>
                <a:lnTo>
                  <a:pt x="424256" y="14871"/>
                </a:lnTo>
                <a:lnTo>
                  <a:pt x="417804" y="12725"/>
                </a:lnTo>
                <a:lnTo>
                  <a:pt x="411162" y="11366"/>
                </a:lnTo>
                <a:lnTo>
                  <a:pt x="404685" y="9613"/>
                </a:lnTo>
                <a:lnTo>
                  <a:pt x="398145" y="8026"/>
                </a:lnTo>
                <a:lnTo>
                  <a:pt x="391795" y="6032"/>
                </a:lnTo>
                <a:lnTo>
                  <a:pt x="385000" y="5308"/>
                </a:lnTo>
                <a:lnTo>
                  <a:pt x="374999" y="3775"/>
                </a:lnTo>
                <a:lnTo>
                  <a:pt x="365082" y="2366"/>
                </a:lnTo>
                <a:lnTo>
                  <a:pt x="355348" y="1327"/>
                </a:lnTo>
                <a:lnTo>
                  <a:pt x="339382" y="647"/>
                </a:lnTo>
                <a:lnTo>
                  <a:pt x="333933" y="63"/>
                </a:lnTo>
                <a:lnTo>
                  <a:pt x="326618" y="0"/>
                </a:lnTo>
                <a:close/>
              </a:path>
            </a:pathLst>
          </a:custGeom>
          <a:solidFill>
            <a:srgbClr val="1D1E1C"/>
          </a:solidFill>
        </p:spPr>
        <p:txBody>
          <a:bodyPr wrap="square" lIns="0" tIns="0" rIns="0" bIns="0" rtlCol="0"/>
          <a:lstStyle/>
          <a:p>
            <a:endParaRPr sz="948"/>
          </a:p>
        </p:txBody>
      </p:sp>
      <p:sp>
        <p:nvSpPr>
          <p:cNvPr id="33" name="object 33"/>
          <p:cNvSpPr/>
          <p:nvPr/>
        </p:nvSpPr>
        <p:spPr>
          <a:xfrm>
            <a:off x="6857373" y="2967089"/>
            <a:ext cx="239116" cy="234099"/>
          </a:xfrm>
          <a:custGeom>
            <a:avLst/>
            <a:gdLst/>
            <a:ahLst/>
            <a:cxnLst/>
            <a:rect l="l" t="t" r="r" b="b"/>
            <a:pathLst>
              <a:path w="454025" h="444500">
                <a:moveTo>
                  <a:pt x="198548" y="166763"/>
                </a:moveTo>
                <a:lnTo>
                  <a:pt x="176682" y="166763"/>
                </a:lnTo>
                <a:lnTo>
                  <a:pt x="236524" y="444436"/>
                </a:lnTo>
                <a:lnTo>
                  <a:pt x="256085" y="333121"/>
                </a:lnTo>
                <a:lnTo>
                  <a:pt x="234403" y="333121"/>
                </a:lnTo>
                <a:lnTo>
                  <a:pt x="198548" y="166763"/>
                </a:lnTo>
                <a:close/>
              </a:path>
              <a:path w="454025" h="444500">
                <a:moveTo>
                  <a:pt x="314561" y="123761"/>
                </a:moveTo>
                <a:lnTo>
                  <a:pt x="292874" y="123761"/>
                </a:lnTo>
                <a:lnTo>
                  <a:pt x="331952" y="347484"/>
                </a:lnTo>
                <a:lnTo>
                  <a:pt x="357047" y="241249"/>
                </a:lnTo>
                <a:lnTo>
                  <a:pt x="335076" y="241249"/>
                </a:lnTo>
                <a:lnTo>
                  <a:pt x="314561" y="123761"/>
                </a:lnTo>
                <a:close/>
              </a:path>
              <a:path w="454025" h="444500">
                <a:moveTo>
                  <a:pt x="292950" y="0"/>
                </a:moveTo>
                <a:lnTo>
                  <a:pt x="234403" y="333121"/>
                </a:lnTo>
                <a:lnTo>
                  <a:pt x="256085" y="333121"/>
                </a:lnTo>
                <a:lnTo>
                  <a:pt x="292874" y="123761"/>
                </a:lnTo>
                <a:lnTo>
                  <a:pt x="314561" y="123761"/>
                </a:lnTo>
                <a:lnTo>
                  <a:pt x="292950" y="0"/>
                </a:lnTo>
                <a:close/>
              </a:path>
              <a:path w="454025" h="444500">
                <a:moveTo>
                  <a:pt x="373354" y="79222"/>
                </a:moveTo>
                <a:lnTo>
                  <a:pt x="335076" y="241249"/>
                </a:lnTo>
                <a:lnTo>
                  <a:pt x="357047" y="241249"/>
                </a:lnTo>
                <a:lnTo>
                  <a:pt x="375043" y="165061"/>
                </a:lnTo>
                <a:lnTo>
                  <a:pt x="397254" y="165061"/>
                </a:lnTo>
                <a:lnTo>
                  <a:pt x="373354" y="79222"/>
                </a:lnTo>
                <a:close/>
              </a:path>
              <a:path w="454025" h="444500">
                <a:moveTo>
                  <a:pt x="179311" y="77508"/>
                </a:moveTo>
                <a:lnTo>
                  <a:pt x="141249" y="214236"/>
                </a:lnTo>
                <a:lnTo>
                  <a:pt x="0" y="214236"/>
                </a:lnTo>
                <a:lnTo>
                  <a:pt x="0" y="236423"/>
                </a:lnTo>
                <a:lnTo>
                  <a:pt x="157276" y="236423"/>
                </a:lnTo>
                <a:lnTo>
                  <a:pt x="176682" y="166763"/>
                </a:lnTo>
                <a:lnTo>
                  <a:pt x="198548" y="166763"/>
                </a:lnTo>
                <a:lnTo>
                  <a:pt x="179311" y="77508"/>
                </a:lnTo>
                <a:close/>
              </a:path>
              <a:path w="454025" h="444500">
                <a:moveTo>
                  <a:pt x="397254" y="165061"/>
                </a:moveTo>
                <a:lnTo>
                  <a:pt x="375043" y="165061"/>
                </a:lnTo>
                <a:lnTo>
                  <a:pt x="394906" y="236423"/>
                </a:lnTo>
                <a:lnTo>
                  <a:pt x="453580" y="236423"/>
                </a:lnTo>
                <a:lnTo>
                  <a:pt x="453580" y="214236"/>
                </a:lnTo>
                <a:lnTo>
                  <a:pt x="410946" y="214236"/>
                </a:lnTo>
                <a:lnTo>
                  <a:pt x="397254" y="165061"/>
                </a:lnTo>
                <a:close/>
              </a:path>
            </a:pathLst>
          </a:custGeom>
          <a:solidFill>
            <a:srgbClr val="EB759C"/>
          </a:solidFill>
        </p:spPr>
        <p:txBody>
          <a:bodyPr wrap="square" lIns="0" tIns="0" rIns="0" bIns="0" rtlCol="0"/>
          <a:lstStyle/>
          <a:p>
            <a:endParaRPr sz="948"/>
          </a:p>
        </p:txBody>
      </p:sp>
      <p:sp>
        <p:nvSpPr>
          <p:cNvPr id="34" name="object 34"/>
          <p:cNvSpPr/>
          <p:nvPr/>
        </p:nvSpPr>
        <p:spPr>
          <a:xfrm>
            <a:off x="7135404" y="3192208"/>
            <a:ext cx="151830" cy="157850"/>
          </a:xfrm>
          <a:custGeom>
            <a:avLst/>
            <a:gdLst/>
            <a:ahLst/>
            <a:cxnLst/>
            <a:rect l="l" t="t" r="r" b="b"/>
            <a:pathLst>
              <a:path w="288290" h="299720">
                <a:moveTo>
                  <a:pt x="30175" y="0"/>
                </a:moveTo>
                <a:lnTo>
                  <a:pt x="0" y="31369"/>
                </a:lnTo>
                <a:lnTo>
                  <a:pt x="47739" y="81000"/>
                </a:lnTo>
                <a:lnTo>
                  <a:pt x="46786" y="81991"/>
                </a:lnTo>
                <a:lnTo>
                  <a:pt x="40050" y="92536"/>
                </a:lnTo>
                <a:lnTo>
                  <a:pt x="37804" y="104533"/>
                </a:lnTo>
                <a:lnTo>
                  <a:pt x="40050" y="116531"/>
                </a:lnTo>
                <a:lnTo>
                  <a:pt x="46786" y="127076"/>
                </a:lnTo>
                <a:lnTo>
                  <a:pt x="203314" y="289814"/>
                </a:lnTo>
                <a:lnTo>
                  <a:pt x="213459" y="296814"/>
                </a:lnTo>
                <a:lnTo>
                  <a:pt x="225001" y="299148"/>
                </a:lnTo>
                <a:lnTo>
                  <a:pt x="236545" y="296814"/>
                </a:lnTo>
                <a:lnTo>
                  <a:pt x="246697" y="289814"/>
                </a:lnTo>
                <a:lnTo>
                  <a:pt x="278739" y="256476"/>
                </a:lnTo>
                <a:lnTo>
                  <a:pt x="285476" y="245925"/>
                </a:lnTo>
                <a:lnTo>
                  <a:pt x="287721" y="233927"/>
                </a:lnTo>
                <a:lnTo>
                  <a:pt x="285476" y="221929"/>
                </a:lnTo>
                <a:lnTo>
                  <a:pt x="278739" y="211378"/>
                </a:lnTo>
                <a:lnTo>
                  <a:pt x="123177" y="49644"/>
                </a:lnTo>
                <a:lnTo>
                  <a:pt x="77901" y="49644"/>
                </a:lnTo>
                <a:lnTo>
                  <a:pt x="30175" y="0"/>
                </a:lnTo>
                <a:close/>
              </a:path>
              <a:path w="288290" h="299720">
                <a:moveTo>
                  <a:pt x="100534" y="39319"/>
                </a:moveTo>
                <a:lnTo>
                  <a:pt x="88997" y="41652"/>
                </a:lnTo>
                <a:lnTo>
                  <a:pt x="78854" y="48653"/>
                </a:lnTo>
                <a:lnTo>
                  <a:pt x="77901" y="49644"/>
                </a:lnTo>
                <a:lnTo>
                  <a:pt x="123177" y="49644"/>
                </a:lnTo>
                <a:lnTo>
                  <a:pt x="122224" y="48653"/>
                </a:lnTo>
                <a:lnTo>
                  <a:pt x="112074" y="41652"/>
                </a:lnTo>
                <a:lnTo>
                  <a:pt x="100534" y="39319"/>
                </a:lnTo>
                <a:close/>
              </a:path>
            </a:pathLst>
          </a:custGeom>
          <a:solidFill>
            <a:srgbClr val="1D1E1C"/>
          </a:solidFill>
        </p:spPr>
        <p:txBody>
          <a:bodyPr wrap="square" lIns="0" tIns="0" rIns="0" bIns="0" rtlCol="0"/>
          <a:lstStyle/>
          <a:p>
            <a:endParaRPr sz="948"/>
          </a:p>
        </p:txBody>
      </p:sp>
      <p:sp>
        <p:nvSpPr>
          <p:cNvPr id="35" name="object 35"/>
          <p:cNvSpPr/>
          <p:nvPr/>
        </p:nvSpPr>
        <p:spPr>
          <a:xfrm>
            <a:off x="6586236" y="3738754"/>
            <a:ext cx="244464" cy="35764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36" name="object 36"/>
          <p:cNvSpPr/>
          <p:nvPr/>
        </p:nvSpPr>
        <p:spPr>
          <a:xfrm>
            <a:off x="6712344" y="3701001"/>
            <a:ext cx="0" cy="44479"/>
          </a:xfrm>
          <a:custGeom>
            <a:avLst/>
            <a:gdLst/>
            <a:ahLst/>
            <a:cxnLst/>
            <a:rect l="l" t="t" r="r" b="b"/>
            <a:pathLst>
              <a:path h="84454">
                <a:moveTo>
                  <a:pt x="0" y="84391"/>
                </a:moveTo>
                <a:lnTo>
                  <a:pt x="0" y="0"/>
                </a:lnTo>
              </a:path>
            </a:pathLst>
          </a:custGeom>
          <a:ln w="22669">
            <a:solidFill>
              <a:srgbClr val="1D1E1C"/>
            </a:solidFill>
          </a:ln>
        </p:spPr>
        <p:txBody>
          <a:bodyPr wrap="square" lIns="0" tIns="0" rIns="0" bIns="0" rtlCol="0"/>
          <a:lstStyle/>
          <a:p>
            <a:endParaRPr sz="948"/>
          </a:p>
        </p:txBody>
      </p:sp>
      <p:sp>
        <p:nvSpPr>
          <p:cNvPr id="37" name="object 37"/>
          <p:cNvSpPr/>
          <p:nvPr/>
        </p:nvSpPr>
        <p:spPr>
          <a:xfrm>
            <a:off x="6828464" y="3860976"/>
            <a:ext cx="44479" cy="0"/>
          </a:xfrm>
          <a:custGeom>
            <a:avLst/>
            <a:gdLst/>
            <a:ahLst/>
            <a:cxnLst/>
            <a:rect l="l" t="t" r="r" b="b"/>
            <a:pathLst>
              <a:path w="84454">
                <a:moveTo>
                  <a:pt x="0" y="0"/>
                </a:moveTo>
                <a:lnTo>
                  <a:pt x="84378" y="0"/>
                </a:lnTo>
              </a:path>
            </a:pathLst>
          </a:custGeom>
          <a:ln w="22669">
            <a:solidFill>
              <a:srgbClr val="1D1E1C"/>
            </a:solidFill>
          </a:ln>
        </p:spPr>
        <p:txBody>
          <a:bodyPr wrap="square" lIns="0" tIns="0" rIns="0" bIns="0" rtlCol="0"/>
          <a:lstStyle/>
          <a:p>
            <a:endParaRPr sz="948"/>
          </a:p>
        </p:txBody>
      </p:sp>
      <p:sp>
        <p:nvSpPr>
          <p:cNvPr id="38" name="object 38"/>
          <p:cNvSpPr/>
          <p:nvPr/>
        </p:nvSpPr>
        <p:spPr>
          <a:xfrm>
            <a:off x="6544057" y="3860976"/>
            <a:ext cx="44479" cy="0"/>
          </a:xfrm>
          <a:custGeom>
            <a:avLst/>
            <a:gdLst/>
            <a:ahLst/>
            <a:cxnLst/>
            <a:rect l="l" t="t" r="r" b="b"/>
            <a:pathLst>
              <a:path w="84454">
                <a:moveTo>
                  <a:pt x="0" y="0"/>
                </a:moveTo>
                <a:lnTo>
                  <a:pt x="84391" y="0"/>
                </a:lnTo>
              </a:path>
            </a:pathLst>
          </a:custGeom>
          <a:ln w="22669">
            <a:solidFill>
              <a:srgbClr val="1D1E1C"/>
            </a:solidFill>
          </a:ln>
        </p:spPr>
        <p:txBody>
          <a:bodyPr wrap="square" lIns="0" tIns="0" rIns="0" bIns="0" rtlCol="0"/>
          <a:lstStyle/>
          <a:p>
            <a:endParaRPr sz="948"/>
          </a:p>
        </p:txBody>
      </p:sp>
      <p:sp>
        <p:nvSpPr>
          <p:cNvPr id="39" name="object 39"/>
          <p:cNvSpPr/>
          <p:nvPr/>
        </p:nvSpPr>
        <p:spPr>
          <a:xfrm>
            <a:off x="6536393" y="987788"/>
            <a:ext cx="1119999" cy="102000"/>
          </a:xfrm>
          <a:custGeom>
            <a:avLst/>
            <a:gdLst/>
            <a:ahLst/>
            <a:cxnLst/>
            <a:rect l="l" t="t" r="r" b="b"/>
            <a:pathLst>
              <a:path w="2126615" h="193675">
                <a:moveTo>
                  <a:pt x="5461" y="0"/>
                </a:moveTo>
                <a:lnTo>
                  <a:pt x="0" y="126885"/>
                </a:lnTo>
                <a:lnTo>
                  <a:pt x="2123135" y="193357"/>
                </a:lnTo>
                <a:lnTo>
                  <a:pt x="2126462" y="116052"/>
                </a:lnTo>
                <a:lnTo>
                  <a:pt x="5461" y="0"/>
                </a:lnTo>
                <a:close/>
              </a:path>
            </a:pathLst>
          </a:custGeom>
          <a:solidFill>
            <a:srgbClr val="1D1E1C"/>
          </a:solidFill>
        </p:spPr>
        <p:txBody>
          <a:bodyPr wrap="square" lIns="0" tIns="0" rIns="0" bIns="0" rtlCol="0"/>
          <a:lstStyle/>
          <a:p>
            <a:endParaRPr sz="948"/>
          </a:p>
        </p:txBody>
      </p:sp>
      <p:sp>
        <p:nvSpPr>
          <p:cNvPr id="40" name="object 40"/>
          <p:cNvSpPr/>
          <p:nvPr/>
        </p:nvSpPr>
        <p:spPr>
          <a:xfrm>
            <a:off x="6488606" y="1780065"/>
            <a:ext cx="1160465" cy="66886"/>
          </a:xfrm>
          <a:custGeom>
            <a:avLst/>
            <a:gdLst/>
            <a:ahLst/>
            <a:cxnLst/>
            <a:rect l="l" t="t" r="r" b="b"/>
            <a:pathLst>
              <a:path w="2203450" h="127000">
                <a:moveTo>
                  <a:pt x="2202827" y="0"/>
                </a:moveTo>
                <a:lnTo>
                  <a:pt x="0" y="27127"/>
                </a:lnTo>
                <a:lnTo>
                  <a:pt x="0" y="99872"/>
                </a:lnTo>
                <a:lnTo>
                  <a:pt x="2202827" y="127000"/>
                </a:lnTo>
                <a:lnTo>
                  <a:pt x="2202827" y="0"/>
                </a:lnTo>
                <a:close/>
              </a:path>
            </a:pathLst>
          </a:custGeom>
          <a:solidFill>
            <a:srgbClr val="1D1E1C"/>
          </a:solidFill>
        </p:spPr>
        <p:txBody>
          <a:bodyPr wrap="square" lIns="0" tIns="0" rIns="0" bIns="0" rtlCol="0"/>
          <a:lstStyle/>
          <a:p>
            <a:endParaRPr sz="948"/>
          </a:p>
        </p:txBody>
      </p:sp>
      <p:sp>
        <p:nvSpPr>
          <p:cNvPr id="41" name="object 41"/>
          <p:cNvSpPr/>
          <p:nvPr/>
        </p:nvSpPr>
        <p:spPr>
          <a:xfrm>
            <a:off x="6448794" y="2581783"/>
            <a:ext cx="1183875" cy="66886"/>
          </a:xfrm>
          <a:custGeom>
            <a:avLst/>
            <a:gdLst/>
            <a:ahLst/>
            <a:cxnLst/>
            <a:rect l="l" t="t" r="r" b="b"/>
            <a:pathLst>
              <a:path w="2247900" h="127000">
                <a:moveTo>
                  <a:pt x="469" y="0"/>
                </a:moveTo>
                <a:lnTo>
                  <a:pt x="0" y="127000"/>
                </a:lnTo>
                <a:lnTo>
                  <a:pt x="2247595" y="114236"/>
                </a:lnTo>
                <a:lnTo>
                  <a:pt x="2247887" y="28879"/>
                </a:lnTo>
                <a:lnTo>
                  <a:pt x="469" y="0"/>
                </a:lnTo>
                <a:close/>
              </a:path>
            </a:pathLst>
          </a:custGeom>
          <a:solidFill>
            <a:srgbClr val="1D1E1C"/>
          </a:solidFill>
        </p:spPr>
        <p:txBody>
          <a:bodyPr wrap="square" lIns="0" tIns="0" rIns="0" bIns="0" rtlCol="0"/>
          <a:lstStyle/>
          <a:p>
            <a:endParaRPr sz="948"/>
          </a:p>
        </p:txBody>
      </p:sp>
      <p:sp>
        <p:nvSpPr>
          <p:cNvPr id="42" name="object 42"/>
          <p:cNvSpPr/>
          <p:nvPr/>
        </p:nvSpPr>
        <p:spPr>
          <a:xfrm>
            <a:off x="7020012" y="3640944"/>
            <a:ext cx="619360" cy="570868"/>
          </a:xfrm>
          <a:custGeom>
            <a:avLst/>
            <a:gdLst/>
            <a:ahLst/>
            <a:cxnLst/>
            <a:rect l="l" t="t" r="r" b="b"/>
            <a:pathLst>
              <a:path w="1176020" h="1083945">
                <a:moveTo>
                  <a:pt x="1165237" y="0"/>
                </a:moveTo>
                <a:lnTo>
                  <a:pt x="162394" y="20561"/>
                </a:lnTo>
                <a:lnTo>
                  <a:pt x="0" y="1062304"/>
                </a:lnTo>
                <a:lnTo>
                  <a:pt x="1175804" y="1083894"/>
                </a:lnTo>
                <a:lnTo>
                  <a:pt x="1165237" y="0"/>
                </a:lnTo>
                <a:close/>
              </a:path>
            </a:pathLst>
          </a:custGeom>
          <a:solidFill>
            <a:srgbClr val="CCE4DF"/>
          </a:solidFill>
        </p:spPr>
        <p:txBody>
          <a:bodyPr wrap="square" lIns="0" tIns="0" rIns="0" bIns="0" rtlCol="0"/>
          <a:lstStyle/>
          <a:p>
            <a:endParaRPr sz="948"/>
          </a:p>
        </p:txBody>
      </p:sp>
      <p:sp>
        <p:nvSpPr>
          <p:cNvPr id="43" name="object 43"/>
          <p:cNvSpPr/>
          <p:nvPr/>
        </p:nvSpPr>
        <p:spPr>
          <a:xfrm>
            <a:off x="6396671" y="4139428"/>
            <a:ext cx="1266478" cy="97987"/>
          </a:xfrm>
          <a:custGeom>
            <a:avLst/>
            <a:gdLst/>
            <a:ahLst/>
            <a:cxnLst/>
            <a:rect l="l" t="t" r="r" b="b"/>
            <a:pathLst>
              <a:path w="2404745" h="186054">
                <a:moveTo>
                  <a:pt x="3898" y="0"/>
                </a:moveTo>
                <a:lnTo>
                  <a:pt x="0" y="126936"/>
                </a:lnTo>
                <a:lnTo>
                  <a:pt x="2401290" y="185508"/>
                </a:lnTo>
                <a:lnTo>
                  <a:pt x="2404262" y="89280"/>
                </a:lnTo>
                <a:lnTo>
                  <a:pt x="3898" y="0"/>
                </a:lnTo>
                <a:close/>
              </a:path>
            </a:pathLst>
          </a:custGeom>
          <a:solidFill>
            <a:srgbClr val="1D1E1C"/>
          </a:solidFill>
        </p:spPr>
        <p:txBody>
          <a:bodyPr wrap="square" lIns="0" tIns="0" rIns="0" bIns="0" rtlCol="0"/>
          <a:lstStyle/>
          <a:p>
            <a:endParaRPr sz="948"/>
          </a:p>
        </p:txBody>
      </p:sp>
      <p:sp>
        <p:nvSpPr>
          <p:cNvPr id="44" name="object 44"/>
          <p:cNvSpPr/>
          <p:nvPr/>
        </p:nvSpPr>
        <p:spPr>
          <a:xfrm>
            <a:off x="6990216" y="3649695"/>
            <a:ext cx="124407" cy="547793"/>
          </a:xfrm>
          <a:custGeom>
            <a:avLst/>
            <a:gdLst/>
            <a:ahLst/>
            <a:cxnLst/>
            <a:rect l="l" t="t" r="r" b="b"/>
            <a:pathLst>
              <a:path w="236220" h="1040129">
                <a:moveTo>
                  <a:pt x="182232" y="0"/>
                </a:moveTo>
                <a:lnTo>
                  <a:pt x="0" y="1025944"/>
                </a:lnTo>
                <a:lnTo>
                  <a:pt x="87782" y="1040041"/>
                </a:lnTo>
                <a:lnTo>
                  <a:pt x="235737" y="8585"/>
                </a:lnTo>
                <a:lnTo>
                  <a:pt x="182232" y="0"/>
                </a:lnTo>
                <a:close/>
              </a:path>
            </a:pathLst>
          </a:custGeom>
          <a:solidFill>
            <a:srgbClr val="1D1E1C"/>
          </a:solidFill>
        </p:spPr>
        <p:txBody>
          <a:bodyPr wrap="square" lIns="0" tIns="0" rIns="0" bIns="0" rtlCol="0"/>
          <a:lstStyle/>
          <a:p>
            <a:endParaRPr sz="948"/>
          </a:p>
        </p:txBody>
      </p:sp>
      <p:sp>
        <p:nvSpPr>
          <p:cNvPr id="45" name="object 45"/>
          <p:cNvSpPr/>
          <p:nvPr/>
        </p:nvSpPr>
        <p:spPr>
          <a:xfrm>
            <a:off x="6433708" y="3414252"/>
            <a:ext cx="1206950" cy="249149"/>
          </a:xfrm>
          <a:custGeom>
            <a:avLst/>
            <a:gdLst/>
            <a:ahLst/>
            <a:cxnLst/>
            <a:rect l="l" t="t" r="r" b="b"/>
            <a:pathLst>
              <a:path w="2291715" h="473075">
                <a:moveTo>
                  <a:pt x="21437" y="0"/>
                </a:moveTo>
                <a:lnTo>
                  <a:pt x="0" y="472909"/>
                </a:lnTo>
                <a:lnTo>
                  <a:pt x="2291194" y="430453"/>
                </a:lnTo>
                <a:lnTo>
                  <a:pt x="2287206" y="2082"/>
                </a:lnTo>
                <a:lnTo>
                  <a:pt x="21437" y="0"/>
                </a:lnTo>
                <a:close/>
              </a:path>
            </a:pathLst>
          </a:custGeom>
          <a:solidFill>
            <a:srgbClr val="FFFFFF"/>
          </a:solidFill>
        </p:spPr>
        <p:txBody>
          <a:bodyPr wrap="square" lIns="0" tIns="0" rIns="0" bIns="0" rtlCol="0"/>
          <a:lstStyle/>
          <a:p>
            <a:endParaRPr sz="948"/>
          </a:p>
        </p:txBody>
      </p:sp>
      <p:sp>
        <p:nvSpPr>
          <p:cNvPr id="46" name="object 46"/>
          <p:cNvSpPr/>
          <p:nvPr/>
        </p:nvSpPr>
        <p:spPr>
          <a:xfrm>
            <a:off x="6433708" y="3414252"/>
            <a:ext cx="1206950" cy="249149"/>
          </a:xfrm>
          <a:custGeom>
            <a:avLst/>
            <a:gdLst/>
            <a:ahLst/>
            <a:cxnLst/>
            <a:rect l="l" t="t" r="r" b="b"/>
            <a:pathLst>
              <a:path w="2291715" h="473075">
                <a:moveTo>
                  <a:pt x="21437" y="0"/>
                </a:moveTo>
                <a:lnTo>
                  <a:pt x="0" y="472909"/>
                </a:lnTo>
                <a:lnTo>
                  <a:pt x="2291194" y="430453"/>
                </a:lnTo>
                <a:lnTo>
                  <a:pt x="2287206" y="2082"/>
                </a:lnTo>
                <a:lnTo>
                  <a:pt x="21437" y="0"/>
                </a:lnTo>
                <a:close/>
              </a:path>
            </a:pathLst>
          </a:custGeom>
          <a:ln w="12700">
            <a:solidFill>
              <a:srgbClr val="1D1E1C"/>
            </a:solidFill>
          </a:ln>
        </p:spPr>
        <p:txBody>
          <a:bodyPr wrap="square" lIns="0" tIns="0" rIns="0" bIns="0" rtlCol="0"/>
          <a:lstStyle/>
          <a:p>
            <a:endParaRPr sz="948"/>
          </a:p>
        </p:txBody>
      </p:sp>
      <p:sp>
        <p:nvSpPr>
          <p:cNvPr id="47" name="object 47"/>
          <p:cNvSpPr/>
          <p:nvPr/>
        </p:nvSpPr>
        <p:spPr>
          <a:xfrm>
            <a:off x="6423253" y="3376474"/>
            <a:ext cx="1223003" cy="67554"/>
          </a:xfrm>
          <a:custGeom>
            <a:avLst/>
            <a:gdLst/>
            <a:ahLst/>
            <a:cxnLst/>
            <a:rect l="l" t="t" r="r" b="b"/>
            <a:pathLst>
              <a:path w="2322195" h="128270">
                <a:moveTo>
                  <a:pt x="558" y="0"/>
                </a:moveTo>
                <a:lnTo>
                  <a:pt x="0" y="104089"/>
                </a:lnTo>
                <a:lnTo>
                  <a:pt x="2321382" y="128066"/>
                </a:lnTo>
                <a:lnTo>
                  <a:pt x="2322068" y="1066"/>
                </a:lnTo>
                <a:lnTo>
                  <a:pt x="558" y="0"/>
                </a:lnTo>
                <a:close/>
              </a:path>
            </a:pathLst>
          </a:custGeom>
          <a:solidFill>
            <a:srgbClr val="1D1E1C"/>
          </a:solidFill>
        </p:spPr>
        <p:txBody>
          <a:bodyPr wrap="square" lIns="0" tIns="0" rIns="0" bIns="0" rtlCol="0"/>
          <a:lstStyle/>
          <a:p>
            <a:endParaRPr sz="948"/>
          </a:p>
        </p:txBody>
      </p:sp>
      <p:sp>
        <p:nvSpPr>
          <p:cNvPr id="48" name="object 48"/>
          <p:cNvSpPr/>
          <p:nvPr/>
        </p:nvSpPr>
        <p:spPr>
          <a:xfrm>
            <a:off x="7053564" y="3412210"/>
            <a:ext cx="59862" cy="241122"/>
          </a:xfrm>
          <a:custGeom>
            <a:avLst/>
            <a:gdLst/>
            <a:ahLst/>
            <a:cxnLst/>
            <a:rect l="l" t="t" r="r" b="b"/>
            <a:pathLst>
              <a:path w="113665" h="457834">
                <a:moveTo>
                  <a:pt x="88480" y="0"/>
                </a:moveTo>
                <a:lnTo>
                  <a:pt x="0" y="8724"/>
                </a:lnTo>
                <a:lnTo>
                  <a:pt x="64160" y="457631"/>
                </a:lnTo>
                <a:lnTo>
                  <a:pt x="113220" y="452793"/>
                </a:lnTo>
                <a:lnTo>
                  <a:pt x="88480" y="0"/>
                </a:lnTo>
                <a:close/>
              </a:path>
            </a:pathLst>
          </a:custGeom>
          <a:solidFill>
            <a:srgbClr val="1D1E1C"/>
          </a:solidFill>
        </p:spPr>
        <p:txBody>
          <a:bodyPr wrap="square" lIns="0" tIns="0" rIns="0" bIns="0" rtlCol="0"/>
          <a:lstStyle/>
          <a:p>
            <a:endParaRPr sz="948"/>
          </a:p>
        </p:txBody>
      </p:sp>
      <p:sp>
        <p:nvSpPr>
          <p:cNvPr id="49" name="object 49"/>
          <p:cNvSpPr/>
          <p:nvPr/>
        </p:nvSpPr>
        <p:spPr>
          <a:xfrm>
            <a:off x="7226641" y="3764306"/>
            <a:ext cx="281923" cy="340782"/>
          </a:xfrm>
          <a:custGeom>
            <a:avLst/>
            <a:gdLst/>
            <a:ahLst/>
            <a:cxnLst/>
            <a:rect l="l" t="t" r="r" b="b"/>
            <a:pathLst>
              <a:path w="535304" h="647065">
                <a:moveTo>
                  <a:pt x="137325" y="0"/>
                </a:moveTo>
                <a:lnTo>
                  <a:pt x="66052" y="0"/>
                </a:lnTo>
                <a:lnTo>
                  <a:pt x="40338" y="5189"/>
                </a:lnTo>
                <a:lnTo>
                  <a:pt x="19343" y="19345"/>
                </a:lnTo>
                <a:lnTo>
                  <a:pt x="5189" y="40344"/>
                </a:lnTo>
                <a:lnTo>
                  <a:pt x="0" y="66065"/>
                </a:lnTo>
                <a:lnTo>
                  <a:pt x="0" y="580516"/>
                </a:lnTo>
                <a:lnTo>
                  <a:pt x="5189" y="606236"/>
                </a:lnTo>
                <a:lnTo>
                  <a:pt x="19343" y="627230"/>
                </a:lnTo>
                <a:lnTo>
                  <a:pt x="40338" y="641381"/>
                </a:lnTo>
                <a:lnTo>
                  <a:pt x="66052" y="646569"/>
                </a:lnTo>
                <a:lnTo>
                  <a:pt x="468718" y="646569"/>
                </a:lnTo>
                <a:lnTo>
                  <a:pt x="494432" y="641381"/>
                </a:lnTo>
                <a:lnTo>
                  <a:pt x="515427" y="627230"/>
                </a:lnTo>
                <a:lnTo>
                  <a:pt x="529581" y="606236"/>
                </a:lnTo>
                <a:lnTo>
                  <a:pt x="534771" y="580516"/>
                </a:lnTo>
                <a:lnTo>
                  <a:pt x="534771" y="575576"/>
                </a:lnTo>
                <a:lnTo>
                  <a:pt x="63449" y="575576"/>
                </a:lnTo>
                <a:lnTo>
                  <a:pt x="63449" y="71005"/>
                </a:lnTo>
                <a:lnTo>
                  <a:pt x="89446" y="71005"/>
                </a:lnTo>
                <a:lnTo>
                  <a:pt x="137325" y="0"/>
                </a:lnTo>
                <a:close/>
              </a:path>
              <a:path w="535304" h="647065">
                <a:moveTo>
                  <a:pt x="468718" y="0"/>
                </a:moveTo>
                <a:lnTo>
                  <a:pt x="397446" y="0"/>
                </a:lnTo>
                <a:lnTo>
                  <a:pt x="445325" y="71005"/>
                </a:lnTo>
                <a:lnTo>
                  <a:pt x="471322" y="71005"/>
                </a:lnTo>
                <a:lnTo>
                  <a:pt x="471322" y="575576"/>
                </a:lnTo>
                <a:lnTo>
                  <a:pt x="534771" y="575576"/>
                </a:lnTo>
                <a:lnTo>
                  <a:pt x="534771" y="66065"/>
                </a:lnTo>
                <a:lnTo>
                  <a:pt x="529581" y="40344"/>
                </a:lnTo>
                <a:lnTo>
                  <a:pt x="515427" y="19345"/>
                </a:lnTo>
                <a:lnTo>
                  <a:pt x="494432" y="5189"/>
                </a:lnTo>
                <a:lnTo>
                  <a:pt x="468718" y="0"/>
                </a:lnTo>
                <a:close/>
              </a:path>
            </a:pathLst>
          </a:custGeom>
          <a:solidFill>
            <a:srgbClr val="1D1E1C"/>
          </a:solidFill>
        </p:spPr>
        <p:txBody>
          <a:bodyPr wrap="square" lIns="0" tIns="0" rIns="0" bIns="0" rtlCol="0"/>
          <a:lstStyle/>
          <a:p>
            <a:endParaRPr sz="948"/>
          </a:p>
        </p:txBody>
      </p:sp>
      <p:sp>
        <p:nvSpPr>
          <p:cNvPr id="50" name="object 50"/>
          <p:cNvSpPr/>
          <p:nvPr/>
        </p:nvSpPr>
        <p:spPr>
          <a:xfrm>
            <a:off x="7290071" y="3713792"/>
            <a:ext cx="154840" cy="99325"/>
          </a:xfrm>
          <a:custGeom>
            <a:avLst/>
            <a:gdLst/>
            <a:ahLst/>
            <a:cxnLst/>
            <a:rect l="l" t="t" r="r" b="b"/>
            <a:pathLst>
              <a:path w="294004" h="188595">
                <a:moveTo>
                  <a:pt x="87591" y="57289"/>
                </a:moveTo>
                <a:lnTo>
                  <a:pt x="0" y="187223"/>
                </a:lnTo>
                <a:lnTo>
                  <a:pt x="146939" y="188074"/>
                </a:lnTo>
                <a:lnTo>
                  <a:pt x="293878" y="187223"/>
                </a:lnTo>
                <a:lnTo>
                  <a:pt x="220614" y="78562"/>
                </a:lnTo>
                <a:lnTo>
                  <a:pt x="146939" y="78562"/>
                </a:lnTo>
                <a:lnTo>
                  <a:pt x="138997" y="76955"/>
                </a:lnTo>
                <a:lnTo>
                  <a:pt x="132510" y="72577"/>
                </a:lnTo>
                <a:lnTo>
                  <a:pt x="128134" y="66089"/>
                </a:lnTo>
                <a:lnTo>
                  <a:pt x="126530" y="58153"/>
                </a:lnTo>
                <a:lnTo>
                  <a:pt x="126596" y="57823"/>
                </a:lnTo>
                <a:lnTo>
                  <a:pt x="88798" y="57823"/>
                </a:lnTo>
                <a:lnTo>
                  <a:pt x="87591" y="57289"/>
                </a:lnTo>
                <a:close/>
              </a:path>
              <a:path w="294004" h="188595">
                <a:moveTo>
                  <a:pt x="200898" y="37744"/>
                </a:moveTo>
                <a:lnTo>
                  <a:pt x="146939" y="37744"/>
                </a:lnTo>
                <a:lnTo>
                  <a:pt x="154872" y="39352"/>
                </a:lnTo>
                <a:lnTo>
                  <a:pt x="161356" y="43734"/>
                </a:lnTo>
                <a:lnTo>
                  <a:pt x="165730" y="50222"/>
                </a:lnTo>
                <a:lnTo>
                  <a:pt x="167335" y="58153"/>
                </a:lnTo>
                <a:lnTo>
                  <a:pt x="165730" y="66089"/>
                </a:lnTo>
                <a:lnTo>
                  <a:pt x="161356" y="72577"/>
                </a:lnTo>
                <a:lnTo>
                  <a:pt x="154872" y="76955"/>
                </a:lnTo>
                <a:lnTo>
                  <a:pt x="146939" y="78562"/>
                </a:lnTo>
                <a:lnTo>
                  <a:pt x="220614" y="78562"/>
                </a:lnTo>
                <a:lnTo>
                  <a:pt x="206632" y="57823"/>
                </a:lnTo>
                <a:lnTo>
                  <a:pt x="205066" y="57823"/>
                </a:lnTo>
                <a:lnTo>
                  <a:pt x="200898" y="37744"/>
                </a:lnTo>
                <a:close/>
              </a:path>
              <a:path w="294004" h="188595">
                <a:moveTo>
                  <a:pt x="146939" y="0"/>
                </a:moveTo>
                <a:lnTo>
                  <a:pt x="124395" y="4548"/>
                </a:lnTo>
                <a:lnTo>
                  <a:pt x="105952" y="16948"/>
                </a:lnTo>
                <a:lnTo>
                  <a:pt x="93468" y="35329"/>
                </a:lnTo>
                <a:lnTo>
                  <a:pt x="88798" y="57823"/>
                </a:lnTo>
                <a:lnTo>
                  <a:pt x="126596" y="57823"/>
                </a:lnTo>
                <a:lnTo>
                  <a:pt x="128134" y="50222"/>
                </a:lnTo>
                <a:lnTo>
                  <a:pt x="132510" y="43734"/>
                </a:lnTo>
                <a:lnTo>
                  <a:pt x="138997" y="39352"/>
                </a:lnTo>
                <a:lnTo>
                  <a:pt x="146939" y="37744"/>
                </a:lnTo>
                <a:lnTo>
                  <a:pt x="200898" y="37744"/>
                </a:lnTo>
                <a:lnTo>
                  <a:pt x="200397" y="35329"/>
                </a:lnTo>
                <a:lnTo>
                  <a:pt x="187913" y="16948"/>
                </a:lnTo>
                <a:lnTo>
                  <a:pt x="169474" y="4548"/>
                </a:lnTo>
                <a:lnTo>
                  <a:pt x="146939" y="0"/>
                </a:lnTo>
                <a:close/>
              </a:path>
              <a:path w="294004" h="188595">
                <a:moveTo>
                  <a:pt x="206273" y="57289"/>
                </a:moveTo>
                <a:lnTo>
                  <a:pt x="205066" y="57823"/>
                </a:lnTo>
                <a:lnTo>
                  <a:pt x="206632" y="57823"/>
                </a:lnTo>
                <a:lnTo>
                  <a:pt x="206273" y="57289"/>
                </a:lnTo>
                <a:close/>
              </a:path>
            </a:pathLst>
          </a:custGeom>
          <a:solidFill>
            <a:srgbClr val="1D1E1C"/>
          </a:solidFill>
        </p:spPr>
        <p:txBody>
          <a:bodyPr wrap="square" lIns="0" tIns="0" rIns="0" bIns="0" rtlCol="0"/>
          <a:lstStyle/>
          <a:p>
            <a:endParaRPr sz="948"/>
          </a:p>
        </p:txBody>
      </p:sp>
      <p:sp>
        <p:nvSpPr>
          <p:cNvPr id="51" name="object 51"/>
          <p:cNvSpPr/>
          <p:nvPr/>
        </p:nvSpPr>
        <p:spPr>
          <a:xfrm>
            <a:off x="7285294" y="3858089"/>
            <a:ext cx="105345" cy="30767"/>
          </a:xfrm>
          <a:custGeom>
            <a:avLst/>
            <a:gdLst/>
            <a:ahLst/>
            <a:cxnLst/>
            <a:rect l="l" t="t" r="r" b="b"/>
            <a:pathLst>
              <a:path w="200025" h="58420">
                <a:moveTo>
                  <a:pt x="172440" y="0"/>
                </a:moveTo>
                <a:lnTo>
                  <a:pt x="27228" y="0"/>
                </a:lnTo>
                <a:lnTo>
                  <a:pt x="16657" y="2146"/>
                </a:lnTo>
                <a:lnTo>
                  <a:pt x="7999" y="7993"/>
                </a:lnTo>
                <a:lnTo>
                  <a:pt x="2148" y="16646"/>
                </a:lnTo>
                <a:lnTo>
                  <a:pt x="0" y="27216"/>
                </a:lnTo>
                <a:lnTo>
                  <a:pt x="0" y="31026"/>
                </a:lnTo>
                <a:lnTo>
                  <a:pt x="2148" y="41604"/>
                </a:lnTo>
                <a:lnTo>
                  <a:pt x="7999" y="50266"/>
                </a:lnTo>
                <a:lnTo>
                  <a:pt x="16657" y="56118"/>
                </a:lnTo>
                <a:lnTo>
                  <a:pt x="27228" y="58267"/>
                </a:lnTo>
                <a:lnTo>
                  <a:pt x="172440" y="58267"/>
                </a:lnTo>
                <a:lnTo>
                  <a:pt x="183017" y="56118"/>
                </a:lnTo>
                <a:lnTo>
                  <a:pt x="191674" y="50266"/>
                </a:lnTo>
                <a:lnTo>
                  <a:pt x="197522" y="41604"/>
                </a:lnTo>
                <a:lnTo>
                  <a:pt x="199669" y="31026"/>
                </a:lnTo>
                <a:lnTo>
                  <a:pt x="199669" y="27216"/>
                </a:lnTo>
                <a:lnTo>
                  <a:pt x="197522" y="16646"/>
                </a:lnTo>
                <a:lnTo>
                  <a:pt x="191674" y="7993"/>
                </a:lnTo>
                <a:lnTo>
                  <a:pt x="183017" y="2146"/>
                </a:lnTo>
                <a:lnTo>
                  <a:pt x="172440" y="0"/>
                </a:lnTo>
                <a:close/>
              </a:path>
            </a:pathLst>
          </a:custGeom>
          <a:solidFill>
            <a:srgbClr val="E74681"/>
          </a:solidFill>
        </p:spPr>
        <p:txBody>
          <a:bodyPr wrap="square" lIns="0" tIns="0" rIns="0" bIns="0" rtlCol="0"/>
          <a:lstStyle/>
          <a:p>
            <a:endParaRPr sz="948"/>
          </a:p>
        </p:txBody>
      </p:sp>
      <p:sp>
        <p:nvSpPr>
          <p:cNvPr id="52" name="object 52"/>
          <p:cNvSpPr/>
          <p:nvPr/>
        </p:nvSpPr>
        <p:spPr>
          <a:xfrm>
            <a:off x="7285297" y="3919469"/>
            <a:ext cx="166879" cy="30767"/>
          </a:xfrm>
          <a:custGeom>
            <a:avLst/>
            <a:gdLst/>
            <a:ahLst/>
            <a:cxnLst/>
            <a:rect l="l" t="t" r="r" b="b"/>
            <a:pathLst>
              <a:path w="316865" h="58420">
                <a:moveTo>
                  <a:pt x="289242" y="0"/>
                </a:moveTo>
                <a:lnTo>
                  <a:pt x="27228" y="0"/>
                </a:lnTo>
                <a:lnTo>
                  <a:pt x="16657" y="2148"/>
                </a:lnTo>
                <a:lnTo>
                  <a:pt x="7999" y="7999"/>
                </a:lnTo>
                <a:lnTo>
                  <a:pt x="2148" y="16657"/>
                </a:lnTo>
                <a:lnTo>
                  <a:pt x="0" y="27228"/>
                </a:lnTo>
                <a:lnTo>
                  <a:pt x="0" y="31038"/>
                </a:lnTo>
                <a:lnTo>
                  <a:pt x="2148" y="41617"/>
                </a:lnTo>
                <a:lnTo>
                  <a:pt x="7999" y="50279"/>
                </a:lnTo>
                <a:lnTo>
                  <a:pt x="16657" y="56131"/>
                </a:lnTo>
                <a:lnTo>
                  <a:pt x="27228" y="58280"/>
                </a:lnTo>
                <a:lnTo>
                  <a:pt x="289242" y="58280"/>
                </a:lnTo>
                <a:lnTo>
                  <a:pt x="299821" y="56131"/>
                </a:lnTo>
                <a:lnTo>
                  <a:pt x="308482" y="50279"/>
                </a:lnTo>
                <a:lnTo>
                  <a:pt x="314334" y="41617"/>
                </a:lnTo>
                <a:lnTo>
                  <a:pt x="316483" y="31038"/>
                </a:lnTo>
                <a:lnTo>
                  <a:pt x="316483" y="27228"/>
                </a:lnTo>
                <a:lnTo>
                  <a:pt x="314334" y="16657"/>
                </a:lnTo>
                <a:lnTo>
                  <a:pt x="308482" y="7999"/>
                </a:lnTo>
                <a:lnTo>
                  <a:pt x="299821" y="2148"/>
                </a:lnTo>
                <a:lnTo>
                  <a:pt x="289242" y="0"/>
                </a:lnTo>
                <a:close/>
              </a:path>
            </a:pathLst>
          </a:custGeom>
          <a:solidFill>
            <a:srgbClr val="E74681"/>
          </a:solidFill>
        </p:spPr>
        <p:txBody>
          <a:bodyPr wrap="square" lIns="0" tIns="0" rIns="0" bIns="0" rtlCol="0"/>
          <a:lstStyle/>
          <a:p>
            <a:endParaRPr sz="948"/>
          </a:p>
        </p:txBody>
      </p:sp>
      <p:sp>
        <p:nvSpPr>
          <p:cNvPr id="53" name="object 53"/>
          <p:cNvSpPr/>
          <p:nvPr/>
        </p:nvSpPr>
        <p:spPr>
          <a:xfrm>
            <a:off x="7285297" y="3980854"/>
            <a:ext cx="166879" cy="30767"/>
          </a:xfrm>
          <a:custGeom>
            <a:avLst/>
            <a:gdLst/>
            <a:ahLst/>
            <a:cxnLst/>
            <a:rect l="l" t="t" r="r" b="b"/>
            <a:pathLst>
              <a:path w="316865" h="58420">
                <a:moveTo>
                  <a:pt x="289242" y="0"/>
                </a:moveTo>
                <a:lnTo>
                  <a:pt x="27228" y="0"/>
                </a:lnTo>
                <a:lnTo>
                  <a:pt x="16657" y="2148"/>
                </a:lnTo>
                <a:lnTo>
                  <a:pt x="7999" y="7999"/>
                </a:lnTo>
                <a:lnTo>
                  <a:pt x="2148" y="16657"/>
                </a:lnTo>
                <a:lnTo>
                  <a:pt x="0" y="27228"/>
                </a:lnTo>
                <a:lnTo>
                  <a:pt x="0" y="31038"/>
                </a:lnTo>
                <a:lnTo>
                  <a:pt x="2148" y="41610"/>
                </a:lnTo>
                <a:lnTo>
                  <a:pt x="7999" y="50268"/>
                </a:lnTo>
                <a:lnTo>
                  <a:pt x="16657" y="56118"/>
                </a:lnTo>
                <a:lnTo>
                  <a:pt x="27228" y="58267"/>
                </a:lnTo>
                <a:lnTo>
                  <a:pt x="289242" y="58267"/>
                </a:lnTo>
                <a:lnTo>
                  <a:pt x="299821" y="56118"/>
                </a:lnTo>
                <a:lnTo>
                  <a:pt x="308482" y="50268"/>
                </a:lnTo>
                <a:lnTo>
                  <a:pt x="314334" y="41610"/>
                </a:lnTo>
                <a:lnTo>
                  <a:pt x="316483" y="31038"/>
                </a:lnTo>
                <a:lnTo>
                  <a:pt x="316483" y="27228"/>
                </a:lnTo>
                <a:lnTo>
                  <a:pt x="314334" y="16657"/>
                </a:lnTo>
                <a:lnTo>
                  <a:pt x="308482" y="7999"/>
                </a:lnTo>
                <a:lnTo>
                  <a:pt x="299821" y="2148"/>
                </a:lnTo>
                <a:lnTo>
                  <a:pt x="289242" y="0"/>
                </a:lnTo>
                <a:close/>
              </a:path>
            </a:pathLst>
          </a:custGeom>
          <a:solidFill>
            <a:srgbClr val="E74681"/>
          </a:solidFill>
        </p:spPr>
        <p:txBody>
          <a:bodyPr wrap="square" lIns="0" tIns="0" rIns="0" bIns="0" rtlCol="0"/>
          <a:lstStyle/>
          <a:p>
            <a:endParaRPr sz="948"/>
          </a:p>
        </p:txBody>
      </p:sp>
      <p:sp>
        <p:nvSpPr>
          <p:cNvPr id="54" name="object 54"/>
          <p:cNvSpPr/>
          <p:nvPr/>
        </p:nvSpPr>
        <p:spPr>
          <a:xfrm>
            <a:off x="7349035" y="3790593"/>
            <a:ext cx="262860" cy="235103"/>
          </a:xfrm>
          <a:custGeom>
            <a:avLst/>
            <a:gdLst/>
            <a:ahLst/>
            <a:cxnLst/>
            <a:rect l="l" t="t" r="r" b="b"/>
            <a:pathLst>
              <a:path w="499109" h="446404">
                <a:moveTo>
                  <a:pt x="47572" y="213677"/>
                </a:moveTo>
                <a:lnTo>
                  <a:pt x="17899" y="224251"/>
                </a:lnTo>
                <a:lnTo>
                  <a:pt x="0" y="233914"/>
                </a:lnTo>
                <a:lnTo>
                  <a:pt x="4429" y="247903"/>
                </a:lnTo>
                <a:lnTo>
                  <a:pt x="41743" y="271449"/>
                </a:lnTo>
                <a:lnTo>
                  <a:pt x="78036" y="302786"/>
                </a:lnTo>
                <a:lnTo>
                  <a:pt x="107909" y="326853"/>
                </a:lnTo>
                <a:lnTo>
                  <a:pt x="130972" y="351322"/>
                </a:lnTo>
                <a:lnTo>
                  <a:pt x="146833" y="383866"/>
                </a:lnTo>
                <a:lnTo>
                  <a:pt x="155103" y="432155"/>
                </a:lnTo>
                <a:lnTo>
                  <a:pt x="181671" y="446341"/>
                </a:lnTo>
                <a:lnTo>
                  <a:pt x="212197" y="441783"/>
                </a:lnTo>
                <a:lnTo>
                  <a:pt x="243841" y="428874"/>
                </a:lnTo>
                <a:lnTo>
                  <a:pt x="273759" y="418007"/>
                </a:lnTo>
                <a:lnTo>
                  <a:pt x="293041" y="381135"/>
                </a:lnTo>
                <a:lnTo>
                  <a:pt x="302003" y="340007"/>
                </a:lnTo>
                <a:lnTo>
                  <a:pt x="303971" y="317271"/>
                </a:lnTo>
                <a:lnTo>
                  <a:pt x="206360" y="317271"/>
                </a:lnTo>
                <a:lnTo>
                  <a:pt x="170161" y="286047"/>
                </a:lnTo>
                <a:lnTo>
                  <a:pt x="132124" y="254511"/>
                </a:lnTo>
                <a:lnTo>
                  <a:pt x="91508" y="228456"/>
                </a:lnTo>
                <a:lnTo>
                  <a:pt x="47572" y="213677"/>
                </a:lnTo>
                <a:close/>
              </a:path>
              <a:path w="499109" h="446404">
                <a:moveTo>
                  <a:pt x="465910" y="0"/>
                </a:moveTo>
                <a:lnTo>
                  <a:pt x="424718" y="10870"/>
                </a:lnTo>
                <a:lnTo>
                  <a:pt x="384395" y="29501"/>
                </a:lnTo>
                <a:lnTo>
                  <a:pt x="345892" y="55179"/>
                </a:lnTo>
                <a:lnTo>
                  <a:pt x="310160" y="87190"/>
                </a:lnTo>
                <a:lnTo>
                  <a:pt x="278150" y="124821"/>
                </a:lnTo>
                <a:lnTo>
                  <a:pt x="250814" y="167358"/>
                </a:lnTo>
                <a:lnTo>
                  <a:pt x="229102" y="214088"/>
                </a:lnTo>
                <a:lnTo>
                  <a:pt x="213967" y="264297"/>
                </a:lnTo>
                <a:lnTo>
                  <a:pt x="206360" y="317271"/>
                </a:lnTo>
                <a:lnTo>
                  <a:pt x="303971" y="317271"/>
                </a:lnTo>
                <a:lnTo>
                  <a:pt x="305765" y="296556"/>
                </a:lnTo>
                <a:lnTo>
                  <a:pt x="309447" y="252714"/>
                </a:lnTo>
                <a:lnTo>
                  <a:pt x="318171" y="210414"/>
                </a:lnTo>
                <a:lnTo>
                  <a:pt x="337056" y="171589"/>
                </a:lnTo>
                <a:lnTo>
                  <a:pt x="360528" y="134496"/>
                </a:lnTo>
                <a:lnTo>
                  <a:pt x="392431" y="105540"/>
                </a:lnTo>
                <a:lnTo>
                  <a:pt x="428764" y="81081"/>
                </a:lnTo>
                <a:lnTo>
                  <a:pt x="465525" y="57477"/>
                </a:lnTo>
                <a:lnTo>
                  <a:pt x="498714" y="31089"/>
                </a:lnTo>
                <a:lnTo>
                  <a:pt x="496980" y="17691"/>
                </a:lnTo>
                <a:lnTo>
                  <a:pt x="489946" y="7162"/>
                </a:lnTo>
                <a:lnTo>
                  <a:pt x="479096" y="825"/>
                </a:lnTo>
                <a:lnTo>
                  <a:pt x="465910" y="0"/>
                </a:lnTo>
                <a:close/>
              </a:path>
            </a:pathLst>
          </a:custGeom>
          <a:solidFill>
            <a:srgbClr val="FFFFFF"/>
          </a:solidFill>
        </p:spPr>
        <p:txBody>
          <a:bodyPr wrap="square" lIns="0" tIns="0" rIns="0" bIns="0" rtlCol="0"/>
          <a:lstStyle/>
          <a:p>
            <a:endParaRPr sz="948"/>
          </a:p>
        </p:txBody>
      </p:sp>
      <p:sp>
        <p:nvSpPr>
          <p:cNvPr id="55" name="object 55"/>
          <p:cNvSpPr/>
          <p:nvPr/>
        </p:nvSpPr>
        <p:spPr>
          <a:xfrm>
            <a:off x="7349035" y="3790593"/>
            <a:ext cx="262860" cy="235103"/>
          </a:xfrm>
          <a:custGeom>
            <a:avLst/>
            <a:gdLst/>
            <a:ahLst/>
            <a:cxnLst/>
            <a:rect l="l" t="t" r="r" b="b"/>
            <a:pathLst>
              <a:path w="499109" h="446404">
                <a:moveTo>
                  <a:pt x="465910" y="0"/>
                </a:moveTo>
                <a:lnTo>
                  <a:pt x="424718" y="10870"/>
                </a:lnTo>
                <a:lnTo>
                  <a:pt x="384395" y="29501"/>
                </a:lnTo>
                <a:lnTo>
                  <a:pt x="345892" y="55179"/>
                </a:lnTo>
                <a:lnTo>
                  <a:pt x="310160" y="87190"/>
                </a:lnTo>
                <a:lnTo>
                  <a:pt x="278150" y="124821"/>
                </a:lnTo>
                <a:lnTo>
                  <a:pt x="250814" y="167358"/>
                </a:lnTo>
                <a:lnTo>
                  <a:pt x="229102" y="214088"/>
                </a:lnTo>
                <a:lnTo>
                  <a:pt x="213967" y="264297"/>
                </a:lnTo>
                <a:lnTo>
                  <a:pt x="206360" y="317271"/>
                </a:lnTo>
                <a:lnTo>
                  <a:pt x="170161" y="286047"/>
                </a:lnTo>
                <a:lnTo>
                  <a:pt x="132124" y="254511"/>
                </a:lnTo>
                <a:lnTo>
                  <a:pt x="91508" y="228456"/>
                </a:lnTo>
                <a:lnTo>
                  <a:pt x="47572" y="213677"/>
                </a:lnTo>
                <a:lnTo>
                  <a:pt x="17899" y="224251"/>
                </a:lnTo>
                <a:lnTo>
                  <a:pt x="0" y="233914"/>
                </a:lnTo>
                <a:lnTo>
                  <a:pt x="4429" y="247903"/>
                </a:lnTo>
                <a:lnTo>
                  <a:pt x="41743" y="271449"/>
                </a:lnTo>
                <a:lnTo>
                  <a:pt x="78036" y="302786"/>
                </a:lnTo>
                <a:lnTo>
                  <a:pt x="107909" y="326853"/>
                </a:lnTo>
                <a:lnTo>
                  <a:pt x="130972" y="351322"/>
                </a:lnTo>
                <a:lnTo>
                  <a:pt x="146833" y="383866"/>
                </a:lnTo>
                <a:lnTo>
                  <a:pt x="155103" y="432155"/>
                </a:lnTo>
                <a:lnTo>
                  <a:pt x="181671" y="446341"/>
                </a:lnTo>
                <a:lnTo>
                  <a:pt x="212197" y="441783"/>
                </a:lnTo>
                <a:lnTo>
                  <a:pt x="243841" y="428874"/>
                </a:lnTo>
                <a:lnTo>
                  <a:pt x="273759" y="418007"/>
                </a:lnTo>
                <a:lnTo>
                  <a:pt x="293041" y="381135"/>
                </a:lnTo>
                <a:lnTo>
                  <a:pt x="302003" y="340007"/>
                </a:lnTo>
                <a:lnTo>
                  <a:pt x="305765" y="296556"/>
                </a:lnTo>
                <a:lnTo>
                  <a:pt x="309447" y="252714"/>
                </a:lnTo>
                <a:lnTo>
                  <a:pt x="318171" y="210414"/>
                </a:lnTo>
                <a:lnTo>
                  <a:pt x="337056" y="171589"/>
                </a:lnTo>
                <a:lnTo>
                  <a:pt x="360528" y="134496"/>
                </a:lnTo>
                <a:lnTo>
                  <a:pt x="392431" y="105540"/>
                </a:lnTo>
                <a:lnTo>
                  <a:pt x="428764" y="81081"/>
                </a:lnTo>
                <a:lnTo>
                  <a:pt x="465525" y="57477"/>
                </a:lnTo>
                <a:lnTo>
                  <a:pt x="498714" y="31089"/>
                </a:lnTo>
                <a:lnTo>
                  <a:pt x="496980" y="17691"/>
                </a:lnTo>
                <a:lnTo>
                  <a:pt x="489946" y="7162"/>
                </a:lnTo>
                <a:lnTo>
                  <a:pt x="479096" y="825"/>
                </a:lnTo>
                <a:lnTo>
                  <a:pt x="465910" y="0"/>
                </a:lnTo>
                <a:close/>
              </a:path>
            </a:pathLst>
          </a:custGeom>
          <a:ln w="38100">
            <a:solidFill>
              <a:srgbClr val="080A0A"/>
            </a:solidFill>
          </a:ln>
        </p:spPr>
        <p:txBody>
          <a:bodyPr wrap="square" lIns="0" tIns="0" rIns="0" bIns="0" rtlCol="0"/>
          <a:lstStyle/>
          <a:p>
            <a:endParaRPr sz="948"/>
          </a:p>
        </p:txBody>
      </p:sp>
      <p:sp>
        <p:nvSpPr>
          <p:cNvPr id="56" name="object 56"/>
          <p:cNvSpPr txBox="1"/>
          <p:nvPr/>
        </p:nvSpPr>
        <p:spPr>
          <a:xfrm>
            <a:off x="7163589" y="3433151"/>
            <a:ext cx="416028" cy="207082"/>
          </a:xfrm>
          <a:prstGeom prst="rect">
            <a:avLst/>
          </a:prstGeom>
        </p:spPr>
        <p:txBody>
          <a:bodyPr vert="horz" wrap="square" lIns="0" tIns="32105" rIns="0" bIns="0" rtlCol="0">
            <a:spAutoFit/>
          </a:bodyPr>
          <a:lstStyle/>
          <a:p>
            <a:pPr marL="6689" marR="2676" indent="33780">
              <a:lnSpc>
                <a:spcPct val="77400"/>
              </a:lnSpc>
              <a:spcBef>
                <a:spcPts val="253"/>
              </a:spcBef>
            </a:pPr>
            <a:r>
              <a:rPr sz="737" dirty="0">
                <a:solidFill>
                  <a:srgbClr val="1D1E1C"/>
                </a:solidFill>
                <a:latin typeface="Century"/>
                <a:cs typeface="Century"/>
              </a:rPr>
              <a:t>confirm  </a:t>
            </a:r>
            <a:r>
              <a:rPr sz="737" spc="-113" dirty="0">
                <a:solidFill>
                  <a:srgbClr val="1D1E1C"/>
                </a:solidFill>
                <a:latin typeface="Century"/>
                <a:cs typeface="Century"/>
              </a:rPr>
              <a:t>d</a:t>
            </a:r>
            <a:r>
              <a:rPr sz="737" spc="-47" dirty="0">
                <a:solidFill>
                  <a:srgbClr val="1D1E1C"/>
                </a:solidFill>
                <a:latin typeface="Century"/>
                <a:cs typeface="Century"/>
              </a:rPr>
              <a:t>i</a:t>
            </a:r>
            <a:r>
              <a:rPr sz="737" spc="-11" dirty="0">
                <a:solidFill>
                  <a:srgbClr val="1D1E1C"/>
                </a:solidFill>
                <a:latin typeface="Century"/>
                <a:cs typeface="Century"/>
              </a:rPr>
              <a:t>a</a:t>
            </a:r>
            <a:r>
              <a:rPr sz="737" spc="29" dirty="0">
                <a:solidFill>
                  <a:srgbClr val="1D1E1C"/>
                </a:solidFill>
                <a:latin typeface="Century"/>
                <a:cs typeface="Century"/>
              </a:rPr>
              <a:t>g</a:t>
            </a:r>
            <a:r>
              <a:rPr sz="737" spc="-60" dirty="0">
                <a:solidFill>
                  <a:srgbClr val="1D1E1C"/>
                </a:solidFill>
                <a:latin typeface="Century"/>
                <a:cs typeface="Century"/>
              </a:rPr>
              <a:t>n</a:t>
            </a:r>
            <a:r>
              <a:rPr sz="737" spc="76" dirty="0">
                <a:solidFill>
                  <a:srgbClr val="1D1E1C"/>
                </a:solidFill>
                <a:latin typeface="Century"/>
                <a:cs typeface="Century"/>
              </a:rPr>
              <a:t>o</a:t>
            </a:r>
            <a:r>
              <a:rPr sz="737" spc="55" dirty="0">
                <a:solidFill>
                  <a:srgbClr val="1D1E1C"/>
                </a:solidFill>
                <a:latin typeface="Century"/>
                <a:cs typeface="Century"/>
              </a:rPr>
              <a:t>s</a:t>
            </a:r>
            <a:r>
              <a:rPr sz="737" spc="-76" dirty="0">
                <a:solidFill>
                  <a:srgbClr val="1D1E1C"/>
                </a:solidFill>
                <a:latin typeface="Century"/>
                <a:cs typeface="Century"/>
              </a:rPr>
              <a:t>i</a:t>
            </a:r>
            <a:r>
              <a:rPr sz="737" spc="100" dirty="0">
                <a:solidFill>
                  <a:srgbClr val="1D1E1C"/>
                </a:solidFill>
                <a:latin typeface="Century"/>
                <a:cs typeface="Century"/>
              </a:rPr>
              <a:t>s</a:t>
            </a:r>
            <a:endParaRPr sz="737">
              <a:latin typeface="Century"/>
              <a:cs typeface="Century"/>
            </a:endParaRPr>
          </a:p>
        </p:txBody>
      </p:sp>
      <p:sp>
        <p:nvSpPr>
          <p:cNvPr id="57" name="object 57"/>
          <p:cNvSpPr txBox="1"/>
          <p:nvPr/>
        </p:nvSpPr>
        <p:spPr>
          <a:xfrm>
            <a:off x="6804677" y="2635714"/>
            <a:ext cx="524383" cy="207082"/>
          </a:xfrm>
          <a:prstGeom prst="rect">
            <a:avLst/>
          </a:prstGeom>
        </p:spPr>
        <p:txBody>
          <a:bodyPr vert="horz" wrap="square" lIns="0" tIns="32105" rIns="0" bIns="0" rtlCol="0">
            <a:spAutoFit/>
          </a:bodyPr>
          <a:lstStyle/>
          <a:p>
            <a:pPr marL="6689" marR="2676" indent="68898">
              <a:lnSpc>
                <a:spcPct val="77400"/>
              </a:lnSpc>
              <a:spcBef>
                <a:spcPts val="253"/>
              </a:spcBef>
            </a:pPr>
            <a:r>
              <a:rPr sz="737" spc="-13" dirty="0">
                <a:solidFill>
                  <a:srgbClr val="1D1E1C"/>
                </a:solidFill>
                <a:latin typeface="Century"/>
                <a:cs typeface="Century"/>
              </a:rPr>
              <a:t>Clinical  </a:t>
            </a:r>
            <a:r>
              <a:rPr sz="737" spc="-18" dirty="0">
                <a:solidFill>
                  <a:srgbClr val="1D1E1C"/>
                </a:solidFill>
                <a:latin typeface="Century"/>
                <a:cs typeface="Century"/>
              </a:rPr>
              <a:t>a</a:t>
            </a:r>
            <a:r>
              <a:rPr sz="737" spc="45" dirty="0">
                <a:solidFill>
                  <a:srgbClr val="1D1E1C"/>
                </a:solidFill>
                <a:latin typeface="Century"/>
                <a:cs typeface="Century"/>
              </a:rPr>
              <a:t>s</a:t>
            </a:r>
            <a:r>
              <a:rPr sz="737" spc="60" dirty="0">
                <a:solidFill>
                  <a:srgbClr val="1D1E1C"/>
                </a:solidFill>
                <a:latin typeface="Century"/>
                <a:cs typeface="Century"/>
              </a:rPr>
              <a:t>s</a:t>
            </a:r>
            <a:r>
              <a:rPr sz="737" spc="16" dirty="0">
                <a:solidFill>
                  <a:srgbClr val="1D1E1C"/>
                </a:solidFill>
                <a:latin typeface="Century"/>
                <a:cs typeface="Century"/>
              </a:rPr>
              <a:t>es</a:t>
            </a:r>
            <a:r>
              <a:rPr sz="737" spc="26" dirty="0">
                <a:solidFill>
                  <a:srgbClr val="1D1E1C"/>
                </a:solidFill>
                <a:latin typeface="Century"/>
                <a:cs typeface="Century"/>
              </a:rPr>
              <a:t>s</a:t>
            </a:r>
            <a:r>
              <a:rPr sz="737" spc="-126" dirty="0">
                <a:solidFill>
                  <a:srgbClr val="1D1E1C"/>
                </a:solidFill>
                <a:latin typeface="Century"/>
                <a:cs typeface="Century"/>
              </a:rPr>
              <a:t>m</a:t>
            </a:r>
            <a:r>
              <a:rPr sz="737" spc="-29" dirty="0">
                <a:solidFill>
                  <a:srgbClr val="1D1E1C"/>
                </a:solidFill>
                <a:latin typeface="Century"/>
                <a:cs typeface="Century"/>
              </a:rPr>
              <a:t>e</a:t>
            </a:r>
            <a:r>
              <a:rPr sz="737" spc="-26" dirty="0">
                <a:solidFill>
                  <a:srgbClr val="1D1E1C"/>
                </a:solidFill>
                <a:latin typeface="Century"/>
                <a:cs typeface="Century"/>
              </a:rPr>
              <a:t>n</a:t>
            </a:r>
            <a:r>
              <a:rPr sz="737" spc="129" dirty="0">
                <a:solidFill>
                  <a:srgbClr val="1D1E1C"/>
                </a:solidFill>
                <a:latin typeface="Century"/>
                <a:cs typeface="Century"/>
              </a:rPr>
              <a:t>t</a:t>
            </a:r>
            <a:endParaRPr sz="737">
              <a:latin typeface="Century"/>
              <a:cs typeface="Century"/>
            </a:endParaRPr>
          </a:p>
        </p:txBody>
      </p:sp>
      <p:sp>
        <p:nvSpPr>
          <p:cNvPr id="58" name="object 58"/>
          <p:cNvSpPr txBox="1"/>
          <p:nvPr/>
        </p:nvSpPr>
        <p:spPr>
          <a:xfrm>
            <a:off x="6738755" y="1821142"/>
            <a:ext cx="655479" cy="207082"/>
          </a:xfrm>
          <a:prstGeom prst="rect">
            <a:avLst/>
          </a:prstGeom>
        </p:spPr>
        <p:txBody>
          <a:bodyPr vert="horz" wrap="square" lIns="0" tIns="32105" rIns="0" bIns="0" rtlCol="0">
            <a:spAutoFit/>
          </a:bodyPr>
          <a:lstStyle/>
          <a:p>
            <a:pPr marL="27425" marR="2676" indent="-21071">
              <a:lnSpc>
                <a:spcPct val="77400"/>
              </a:lnSpc>
              <a:spcBef>
                <a:spcPts val="253"/>
              </a:spcBef>
            </a:pPr>
            <a:r>
              <a:rPr sz="737" spc="-8" dirty="0">
                <a:solidFill>
                  <a:srgbClr val="1D1E1C"/>
                </a:solidFill>
                <a:latin typeface="Century"/>
                <a:cs typeface="Century"/>
              </a:rPr>
              <a:t>Physical </a:t>
            </a:r>
            <a:r>
              <a:rPr sz="737" spc="-34" dirty="0">
                <a:solidFill>
                  <a:srgbClr val="1D1E1C"/>
                </a:solidFill>
                <a:latin typeface="Century"/>
                <a:cs typeface="Century"/>
              </a:rPr>
              <a:t>exam  </a:t>
            </a:r>
            <a:r>
              <a:rPr sz="737" spc="-13" dirty="0">
                <a:solidFill>
                  <a:srgbClr val="1D1E1C"/>
                </a:solidFill>
                <a:latin typeface="Century"/>
                <a:cs typeface="Century"/>
              </a:rPr>
              <a:t>and</a:t>
            </a:r>
            <a:r>
              <a:rPr sz="737" spc="116" dirty="0">
                <a:solidFill>
                  <a:srgbClr val="1D1E1C"/>
                </a:solidFill>
                <a:latin typeface="Century"/>
                <a:cs typeface="Century"/>
              </a:rPr>
              <a:t> </a:t>
            </a:r>
            <a:r>
              <a:rPr sz="737" spc="-26" dirty="0">
                <a:solidFill>
                  <a:srgbClr val="1D1E1C"/>
                </a:solidFill>
                <a:latin typeface="Century"/>
                <a:cs typeface="Century"/>
              </a:rPr>
              <a:t>symptoms</a:t>
            </a:r>
            <a:endParaRPr sz="737">
              <a:latin typeface="Century"/>
              <a:cs typeface="Century"/>
            </a:endParaRPr>
          </a:p>
        </p:txBody>
      </p:sp>
      <p:sp>
        <p:nvSpPr>
          <p:cNvPr id="59" name="object 59"/>
          <p:cNvSpPr txBox="1"/>
          <p:nvPr/>
        </p:nvSpPr>
        <p:spPr>
          <a:xfrm>
            <a:off x="6532550" y="3433338"/>
            <a:ext cx="416028" cy="207082"/>
          </a:xfrm>
          <a:prstGeom prst="rect">
            <a:avLst/>
          </a:prstGeom>
        </p:spPr>
        <p:txBody>
          <a:bodyPr vert="horz" wrap="square" lIns="0" tIns="32105" rIns="0" bIns="0" rtlCol="0">
            <a:spAutoFit/>
          </a:bodyPr>
          <a:lstStyle/>
          <a:p>
            <a:pPr marL="6689" marR="2676" indent="91306">
              <a:lnSpc>
                <a:spcPct val="77400"/>
              </a:lnSpc>
              <a:spcBef>
                <a:spcPts val="253"/>
              </a:spcBef>
            </a:pPr>
            <a:r>
              <a:rPr sz="737" spc="-40" dirty="0">
                <a:solidFill>
                  <a:srgbClr val="1D1E1C"/>
                </a:solidFill>
                <a:latin typeface="Century"/>
                <a:cs typeface="Century"/>
              </a:rPr>
              <a:t>make  </a:t>
            </a:r>
            <a:r>
              <a:rPr sz="737" spc="-113" dirty="0">
                <a:solidFill>
                  <a:srgbClr val="1D1E1C"/>
                </a:solidFill>
                <a:latin typeface="Century"/>
                <a:cs typeface="Century"/>
              </a:rPr>
              <a:t>d</a:t>
            </a:r>
            <a:r>
              <a:rPr sz="737" spc="-47" dirty="0">
                <a:solidFill>
                  <a:srgbClr val="1D1E1C"/>
                </a:solidFill>
                <a:latin typeface="Century"/>
                <a:cs typeface="Century"/>
              </a:rPr>
              <a:t>i</a:t>
            </a:r>
            <a:r>
              <a:rPr sz="737" spc="-11" dirty="0">
                <a:solidFill>
                  <a:srgbClr val="1D1E1C"/>
                </a:solidFill>
                <a:latin typeface="Century"/>
                <a:cs typeface="Century"/>
              </a:rPr>
              <a:t>a</a:t>
            </a:r>
            <a:r>
              <a:rPr sz="737" spc="29" dirty="0">
                <a:solidFill>
                  <a:srgbClr val="1D1E1C"/>
                </a:solidFill>
                <a:latin typeface="Century"/>
                <a:cs typeface="Century"/>
              </a:rPr>
              <a:t>g</a:t>
            </a:r>
            <a:r>
              <a:rPr sz="737" spc="-60" dirty="0">
                <a:solidFill>
                  <a:srgbClr val="1D1E1C"/>
                </a:solidFill>
                <a:latin typeface="Century"/>
                <a:cs typeface="Century"/>
              </a:rPr>
              <a:t>n</a:t>
            </a:r>
            <a:r>
              <a:rPr sz="737" spc="76" dirty="0">
                <a:solidFill>
                  <a:srgbClr val="1D1E1C"/>
                </a:solidFill>
                <a:latin typeface="Century"/>
                <a:cs typeface="Century"/>
              </a:rPr>
              <a:t>o</a:t>
            </a:r>
            <a:r>
              <a:rPr sz="737" spc="55" dirty="0">
                <a:solidFill>
                  <a:srgbClr val="1D1E1C"/>
                </a:solidFill>
                <a:latin typeface="Century"/>
                <a:cs typeface="Century"/>
              </a:rPr>
              <a:t>s</a:t>
            </a:r>
            <a:r>
              <a:rPr sz="737" spc="-76" dirty="0">
                <a:solidFill>
                  <a:srgbClr val="1D1E1C"/>
                </a:solidFill>
                <a:latin typeface="Century"/>
                <a:cs typeface="Century"/>
              </a:rPr>
              <a:t>i</a:t>
            </a:r>
            <a:r>
              <a:rPr sz="737" spc="100" dirty="0">
                <a:solidFill>
                  <a:srgbClr val="1D1E1C"/>
                </a:solidFill>
                <a:latin typeface="Century"/>
                <a:cs typeface="Century"/>
              </a:rPr>
              <a:t>s</a:t>
            </a:r>
            <a:endParaRPr sz="737">
              <a:latin typeface="Century"/>
              <a:cs typeface="Century"/>
            </a:endParaRPr>
          </a:p>
        </p:txBody>
      </p:sp>
      <p:sp>
        <p:nvSpPr>
          <p:cNvPr id="60" name="object 60"/>
          <p:cNvSpPr txBox="1"/>
          <p:nvPr/>
        </p:nvSpPr>
        <p:spPr>
          <a:xfrm>
            <a:off x="6567926" y="1063439"/>
            <a:ext cx="1051441" cy="209253"/>
          </a:xfrm>
          <a:prstGeom prst="rect">
            <a:avLst/>
          </a:prstGeom>
        </p:spPr>
        <p:txBody>
          <a:bodyPr vert="horz" wrap="square" lIns="0" tIns="29429" rIns="0" bIns="0" rtlCol="0">
            <a:spAutoFit/>
          </a:bodyPr>
          <a:lstStyle/>
          <a:p>
            <a:pPr marL="6689" marR="2676" indent="166893">
              <a:lnSpc>
                <a:spcPts val="685"/>
              </a:lnSpc>
              <a:spcBef>
                <a:spcPts val="231"/>
              </a:spcBef>
            </a:pPr>
            <a:r>
              <a:rPr sz="711" spc="5" dirty="0">
                <a:solidFill>
                  <a:srgbClr val="1D1E1C"/>
                </a:solidFill>
                <a:latin typeface="Century"/>
                <a:cs typeface="Century"/>
              </a:rPr>
              <a:t>Explore </a:t>
            </a:r>
            <a:r>
              <a:rPr sz="711" spc="-18" dirty="0">
                <a:solidFill>
                  <a:srgbClr val="1D1E1C"/>
                </a:solidFill>
                <a:latin typeface="Century"/>
                <a:cs typeface="Century"/>
              </a:rPr>
              <a:t>patient  </a:t>
            </a:r>
            <a:r>
              <a:rPr sz="711" spc="3" dirty="0">
                <a:solidFill>
                  <a:srgbClr val="1D1E1C"/>
                </a:solidFill>
                <a:latin typeface="Century"/>
                <a:cs typeface="Century"/>
              </a:rPr>
              <a:t>background </a:t>
            </a:r>
            <a:r>
              <a:rPr sz="711" spc="-8" dirty="0">
                <a:solidFill>
                  <a:srgbClr val="1D1E1C"/>
                </a:solidFill>
                <a:latin typeface="Century"/>
                <a:cs typeface="Century"/>
              </a:rPr>
              <a:t>and</a:t>
            </a:r>
            <a:r>
              <a:rPr sz="711" spc="47" dirty="0">
                <a:solidFill>
                  <a:srgbClr val="1D1E1C"/>
                </a:solidFill>
                <a:latin typeface="Century"/>
                <a:cs typeface="Century"/>
              </a:rPr>
              <a:t> </a:t>
            </a:r>
            <a:r>
              <a:rPr sz="711" spc="5" dirty="0">
                <a:solidFill>
                  <a:srgbClr val="1D1E1C"/>
                </a:solidFill>
                <a:latin typeface="Century"/>
                <a:cs typeface="Century"/>
              </a:rPr>
              <a:t>history</a:t>
            </a:r>
            <a:endParaRPr sz="711">
              <a:latin typeface="Century"/>
              <a:cs typeface="Century"/>
            </a:endParaRPr>
          </a:p>
        </p:txBody>
      </p:sp>
      <p:sp>
        <p:nvSpPr>
          <p:cNvPr id="61" name="object 61"/>
          <p:cNvSpPr/>
          <p:nvPr/>
        </p:nvSpPr>
        <p:spPr>
          <a:xfrm>
            <a:off x="1473948" y="508338"/>
            <a:ext cx="4615104" cy="4369300"/>
          </a:xfrm>
          <a:custGeom>
            <a:avLst/>
            <a:gdLst/>
            <a:ahLst/>
            <a:cxnLst/>
            <a:rect l="l" t="t" r="r" b="b"/>
            <a:pathLst>
              <a:path w="8763000" h="8296275">
                <a:moveTo>
                  <a:pt x="0" y="8296033"/>
                </a:moveTo>
                <a:lnTo>
                  <a:pt x="8762746" y="8296033"/>
                </a:lnTo>
                <a:lnTo>
                  <a:pt x="8762746" y="0"/>
                </a:lnTo>
                <a:lnTo>
                  <a:pt x="0" y="0"/>
                </a:lnTo>
                <a:lnTo>
                  <a:pt x="0" y="8296033"/>
                </a:lnTo>
                <a:close/>
              </a:path>
            </a:pathLst>
          </a:custGeom>
          <a:solidFill>
            <a:srgbClr val="FFFFFF"/>
          </a:solidFill>
        </p:spPr>
        <p:txBody>
          <a:bodyPr wrap="square" lIns="0" tIns="0" rIns="0" bIns="0" rtlCol="0"/>
          <a:lstStyle/>
          <a:p>
            <a:endParaRPr sz="948"/>
          </a:p>
        </p:txBody>
      </p:sp>
      <p:sp>
        <p:nvSpPr>
          <p:cNvPr id="62" name="object 62"/>
          <p:cNvSpPr/>
          <p:nvPr/>
        </p:nvSpPr>
        <p:spPr>
          <a:xfrm>
            <a:off x="3980603" y="510442"/>
            <a:ext cx="2106226" cy="4367293"/>
          </a:xfrm>
          <a:custGeom>
            <a:avLst/>
            <a:gdLst/>
            <a:ahLst/>
            <a:cxnLst/>
            <a:rect l="l" t="t" r="r" b="b"/>
            <a:pathLst>
              <a:path w="3999229" h="8292465">
                <a:moveTo>
                  <a:pt x="3998645" y="0"/>
                </a:moveTo>
                <a:lnTo>
                  <a:pt x="1702904" y="0"/>
                </a:lnTo>
                <a:lnTo>
                  <a:pt x="0" y="8292058"/>
                </a:lnTo>
                <a:lnTo>
                  <a:pt x="3998645" y="8292058"/>
                </a:lnTo>
                <a:lnTo>
                  <a:pt x="3998645" y="0"/>
                </a:lnTo>
                <a:close/>
              </a:path>
            </a:pathLst>
          </a:custGeom>
          <a:solidFill>
            <a:srgbClr val="FBC528"/>
          </a:solidFill>
        </p:spPr>
        <p:txBody>
          <a:bodyPr wrap="square" lIns="0" tIns="0" rIns="0" bIns="0" rtlCol="0"/>
          <a:lstStyle/>
          <a:p>
            <a:endParaRPr sz="948"/>
          </a:p>
        </p:txBody>
      </p:sp>
      <p:sp>
        <p:nvSpPr>
          <p:cNvPr id="63" name="object 63"/>
          <p:cNvSpPr/>
          <p:nvPr/>
        </p:nvSpPr>
        <p:spPr>
          <a:xfrm>
            <a:off x="4438855" y="2449945"/>
            <a:ext cx="1650062" cy="214992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4" name="object 64"/>
          <p:cNvSpPr/>
          <p:nvPr/>
        </p:nvSpPr>
        <p:spPr>
          <a:xfrm>
            <a:off x="4302635" y="3600690"/>
            <a:ext cx="93800" cy="9703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5" name="object 65"/>
          <p:cNvSpPr/>
          <p:nvPr/>
        </p:nvSpPr>
        <p:spPr>
          <a:xfrm>
            <a:off x="4304894" y="3455677"/>
            <a:ext cx="94327" cy="97428"/>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6" name="object 66"/>
          <p:cNvSpPr/>
          <p:nvPr/>
        </p:nvSpPr>
        <p:spPr>
          <a:xfrm>
            <a:off x="5299505" y="4637870"/>
            <a:ext cx="96730" cy="93555"/>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7" name="object 67"/>
          <p:cNvSpPr/>
          <p:nvPr/>
        </p:nvSpPr>
        <p:spPr>
          <a:xfrm>
            <a:off x="5446883" y="4640111"/>
            <a:ext cx="93971" cy="9375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8" name="object 68"/>
          <p:cNvSpPr/>
          <p:nvPr/>
        </p:nvSpPr>
        <p:spPr>
          <a:xfrm>
            <a:off x="4309378" y="3310625"/>
            <a:ext cx="91439" cy="97093"/>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69" name="object 69"/>
          <p:cNvSpPr/>
          <p:nvPr/>
        </p:nvSpPr>
        <p:spPr>
          <a:xfrm>
            <a:off x="5591956" y="4642790"/>
            <a:ext cx="96882" cy="92931"/>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0" name="object 70"/>
          <p:cNvSpPr/>
          <p:nvPr/>
        </p:nvSpPr>
        <p:spPr>
          <a:xfrm>
            <a:off x="5485677" y="2313362"/>
            <a:ext cx="97024" cy="96462"/>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1" name="object 71"/>
          <p:cNvSpPr/>
          <p:nvPr/>
        </p:nvSpPr>
        <p:spPr>
          <a:xfrm>
            <a:off x="5342065" y="2310900"/>
            <a:ext cx="96121" cy="96462"/>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2" name="object 72"/>
          <p:cNvSpPr/>
          <p:nvPr/>
        </p:nvSpPr>
        <p:spPr>
          <a:xfrm>
            <a:off x="5154812" y="4634975"/>
            <a:ext cx="96034" cy="94221"/>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3" name="object 73"/>
          <p:cNvSpPr/>
          <p:nvPr/>
        </p:nvSpPr>
        <p:spPr>
          <a:xfrm>
            <a:off x="4333773" y="3167640"/>
            <a:ext cx="69232" cy="94312"/>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4" name="object 74"/>
          <p:cNvSpPr/>
          <p:nvPr/>
        </p:nvSpPr>
        <p:spPr>
          <a:xfrm>
            <a:off x="5631003" y="2316785"/>
            <a:ext cx="95981" cy="96081"/>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5" name="object 75"/>
          <p:cNvSpPr/>
          <p:nvPr/>
        </p:nvSpPr>
        <p:spPr>
          <a:xfrm>
            <a:off x="4300313" y="3748809"/>
            <a:ext cx="91735" cy="92140"/>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6" name="object 76"/>
          <p:cNvSpPr/>
          <p:nvPr/>
        </p:nvSpPr>
        <p:spPr>
          <a:xfrm>
            <a:off x="5737015" y="4646340"/>
            <a:ext cx="95343" cy="91420"/>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7" name="object 77"/>
          <p:cNvSpPr/>
          <p:nvPr/>
        </p:nvSpPr>
        <p:spPr>
          <a:xfrm>
            <a:off x="5198571" y="2309686"/>
            <a:ext cx="90198" cy="93488"/>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8" name="object 78"/>
          <p:cNvSpPr/>
          <p:nvPr/>
        </p:nvSpPr>
        <p:spPr>
          <a:xfrm>
            <a:off x="5777382" y="2320241"/>
            <a:ext cx="93145" cy="94215"/>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79" name="object 79"/>
          <p:cNvSpPr/>
          <p:nvPr/>
        </p:nvSpPr>
        <p:spPr>
          <a:xfrm>
            <a:off x="4363325" y="3026085"/>
            <a:ext cx="40399" cy="86483"/>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0" name="object 80"/>
          <p:cNvSpPr/>
          <p:nvPr/>
        </p:nvSpPr>
        <p:spPr>
          <a:xfrm>
            <a:off x="4299105" y="3895445"/>
            <a:ext cx="91033" cy="91512"/>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1" name="object 81"/>
          <p:cNvSpPr/>
          <p:nvPr/>
        </p:nvSpPr>
        <p:spPr>
          <a:xfrm>
            <a:off x="5012801" y="4634184"/>
            <a:ext cx="92268" cy="92788"/>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2" name="object 82"/>
          <p:cNvSpPr/>
          <p:nvPr/>
        </p:nvSpPr>
        <p:spPr>
          <a:xfrm>
            <a:off x="5882990" y="4648323"/>
            <a:ext cx="92375" cy="90523"/>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3" name="object 83"/>
          <p:cNvSpPr/>
          <p:nvPr/>
        </p:nvSpPr>
        <p:spPr>
          <a:xfrm>
            <a:off x="5926504" y="2325098"/>
            <a:ext cx="90326" cy="90249"/>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4" name="object 84"/>
          <p:cNvSpPr/>
          <p:nvPr/>
        </p:nvSpPr>
        <p:spPr>
          <a:xfrm>
            <a:off x="5051907" y="2307793"/>
            <a:ext cx="91479" cy="91586"/>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5" name="object 85"/>
          <p:cNvSpPr/>
          <p:nvPr/>
        </p:nvSpPr>
        <p:spPr>
          <a:xfrm>
            <a:off x="4869652" y="4633772"/>
            <a:ext cx="88757" cy="88386"/>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6" name="object 86"/>
          <p:cNvSpPr/>
          <p:nvPr/>
        </p:nvSpPr>
        <p:spPr>
          <a:xfrm>
            <a:off x="6030133" y="4651435"/>
            <a:ext cx="58795" cy="88058"/>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7" name="object 87"/>
          <p:cNvSpPr/>
          <p:nvPr/>
        </p:nvSpPr>
        <p:spPr>
          <a:xfrm>
            <a:off x="4299327" y="4041659"/>
            <a:ext cx="87414" cy="87765"/>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88" name="object 88"/>
          <p:cNvSpPr/>
          <p:nvPr/>
        </p:nvSpPr>
        <p:spPr>
          <a:xfrm>
            <a:off x="4397792" y="2916570"/>
            <a:ext cx="6689" cy="28092"/>
          </a:xfrm>
          <a:custGeom>
            <a:avLst/>
            <a:gdLst/>
            <a:ahLst/>
            <a:cxnLst/>
            <a:rect l="l" t="t" r="r" b="b"/>
            <a:pathLst>
              <a:path w="12700" h="53339">
                <a:moveTo>
                  <a:pt x="10925" y="0"/>
                </a:moveTo>
                <a:lnTo>
                  <a:pt x="0" y="53196"/>
                </a:lnTo>
                <a:lnTo>
                  <a:pt x="5680" y="44711"/>
                </a:lnTo>
                <a:lnTo>
                  <a:pt x="9489" y="35703"/>
                </a:lnTo>
                <a:lnTo>
                  <a:pt x="11592" y="26125"/>
                </a:lnTo>
                <a:lnTo>
                  <a:pt x="12107" y="15984"/>
                </a:lnTo>
                <a:lnTo>
                  <a:pt x="11612" y="9901"/>
                </a:lnTo>
                <a:lnTo>
                  <a:pt x="11625" y="3754"/>
                </a:lnTo>
                <a:lnTo>
                  <a:pt x="10925" y="0"/>
                </a:lnTo>
                <a:close/>
              </a:path>
            </a:pathLst>
          </a:custGeom>
          <a:solidFill>
            <a:srgbClr val="D09511"/>
          </a:solidFill>
        </p:spPr>
        <p:txBody>
          <a:bodyPr wrap="square" lIns="0" tIns="0" rIns="0" bIns="0" rtlCol="0"/>
          <a:lstStyle/>
          <a:p>
            <a:endParaRPr sz="948"/>
          </a:p>
        </p:txBody>
      </p:sp>
      <p:sp>
        <p:nvSpPr>
          <p:cNvPr id="89" name="object 89"/>
          <p:cNvSpPr/>
          <p:nvPr/>
        </p:nvSpPr>
        <p:spPr>
          <a:xfrm>
            <a:off x="5448017" y="4789295"/>
            <a:ext cx="85275" cy="87413"/>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0" name="object 90"/>
          <p:cNvSpPr/>
          <p:nvPr/>
        </p:nvSpPr>
        <p:spPr>
          <a:xfrm>
            <a:off x="5301932" y="4786284"/>
            <a:ext cx="87285" cy="87988"/>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1" name="object 91"/>
          <p:cNvSpPr/>
          <p:nvPr/>
        </p:nvSpPr>
        <p:spPr>
          <a:xfrm>
            <a:off x="4908426" y="2307528"/>
            <a:ext cx="88048" cy="87653"/>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2" name="object 92"/>
          <p:cNvSpPr/>
          <p:nvPr/>
        </p:nvSpPr>
        <p:spPr>
          <a:xfrm>
            <a:off x="5594529" y="4792242"/>
            <a:ext cx="86808" cy="85270"/>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3" name="object 93"/>
          <p:cNvSpPr/>
          <p:nvPr/>
        </p:nvSpPr>
        <p:spPr>
          <a:xfrm>
            <a:off x="6073099" y="2340287"/>
            <a:ext cx="16053" cy="64545"/>
          </a:xfrm>
          <a:custGeom>
            <a:avLst/>
            <a:gdLst/>
            <a:ahLst/>
            <a:cxnLst/>
            <a:rect l="l" t="t" r="r" b="b"/>
            <a:pathLst>
              <a:path w="30479" h="122554">
                <a:moveTo>
                  <a:pt x="30053" y="0"/>
                </a:moveTo>
                <a:lnTo>
                  <a:pt x="26538" y="2473"/>
                </a:lnTo>
                <a:lnTo>
                  <a:pt x="7246" y="29299"/>
                </a:lnTo>
                <a:lnTo>
                  <a:pt x="0" y="62166"/>
                </a:lnTo>
                <a:lnTo>
                  <a:pt x="7781" y="93635"/>
                </a:lnTo>
                <a:lnTo>
                  <a:pt x="26711" y="120037"/>
                </a:lnTo>
                <a:lnTo>
                  <a:pt x="30053" y="122380"/>
                </a:lnTo>
                <a:lnTo>
                  <a:pt x="30053" y="0"/>
                </a:lnTo>
                <a:close/>
              </a:path>
            </a:pathLst>
          </a:custGeom>
          <a:solidFill>
            <a:srgbClr val="D09511"/>
          </a:solidFill>
        </p:spPr>
        <p:txBody>
          <a:bodyPr wrap="square" lIns="0" tIns="0" rIns="0" bIns="0" rtlCol="0"/>
          <a:lstStyle/>
          <a:p>
            <a:endParaRPr sz="948"/>
          </a:p>
        </p:txBody>
      </p:sp>
      <p:sp>
        <p:nvSpPr>
          <p:cNvPr id="94" name="object 94"/>
          <p:cNvSpPr/>
          <p:nvPr/>
        </p:nvSpPr>
        <p:spPr>
          <a:xfrm>
            <a:off x="4215481" y="3760446"/>
            <a:ext cx="27423" cy="71902"/>
          </a:xfrm>
          <a:custGeom>
            <a:avLst/>
            <a:gdLst/>
            <a:ahLst/>
            <a:cxnLst/>
            <a:rect l="l" t="t" r="r" b="b"/>
            <a:pathLst>
              <a:path w="52070" h="136525">
                <a:moveTo>
                  <a:pt x="28022" y="0"/>
                </a:moveTo>
                <a:lnTo>
                  <a:pt x="0" y="136446"/>
                </a:lnTo>
                <a:lnTo>
                  <a:pt x="1414" y="136398"/>
                </a:lnTo>
                <a:lnTo>
                  <a:pt x="8107" y="135992"/>
                </a:lnTo>
                <a:lnTo>
                  <a:pt x="46558" y="90162"/>
                </a:lnTo>
                <a:lnTo>
                  <a:pt x="51703" y="67800"/>
                </a:lnTo>
                <a:lnTo>
                  <a:pt x="50373" y="43129"/>
                </a:lnTo>
                <a:lnTo>
                  <a:pt x="45857" y="28040"/>
                </a:lnTo>
                <a:lnTo>
                  <a:pt x="38811" y="14577"/>
                </a:lnTo>
                <a:lnTo>
                  <a:pt x="29986" y="2299"/>
                </a:lnTo>
                <a:lnTo>
                  <a:pt x="28022" y="0"/>
                </a:lnTo>
                <a:close/>
              </a:path>
            </a:pathLst>
          </a:custGeom>
          <a:solidFill>
            <a:srgbClr val="D09511"/>
          </a:solidFill>
        </p:spPr>
        <p:txBody>
          <a:bodyPr wrap="square" lIns="0" tIns="0" rIns="0" bIns="0" rtlCol="0"/>
          <a:lstStyle/>
          <a:p>
            <a:endParaRPr sz="948"/>
          </a:p>
        </p:txBody>
      </p:sp>
      <p:sp>
        <p:nvSpPr>
          <p:cNvPr id="95" name="object 95"/>
          <p:cNvSpPr/>
          <p:nvPr/>
        </p:nvSpPr>
        <p:spPr>
          <a:xfrm>
            <a:off x="5350148" y="2172022"/>
            <a:ext cx="84997" cy="86057"/>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6" name="object 96"/>
          <p:cNvSpPr/>
          <p:nvPr/>
        </p:nvSpPr>
        <p:spPr>
          <a:xfrm>
            <a:off x="5493704" y="2174485"/>
            <a:ext cx="86075" cy="85988"/>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7" name="object 97"/>
          <p:cNvSpPr/>
          <p:nvPr/>
        </p:nvSpPr>
        <p:spPr>
          <a:xfrm>
            <a:off x="5157546" y="4785199"/>
            <a:ext cx="85493" cy="85339"/>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8" name="object 98"/>
          <p:cNvSpPr/>
          <p:nvPr/>
        </p:nvSpPr>
        <p:spPr>
          <a:xfrm>
            <a:off x="5739372" y="4796245"/>
            <a:ext cx="85205" cy="81266"/>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99" name="object 99"/>
          <p:cNvSpPr/>
          <p:nvPr/>
        </p:nvSpPr>
        <p:spPr>
          <a:xfrm>
            <a:off x="5638752" y="2177282"/>
            <a:ext cx="85647" cy="85479"/>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0" name="object 100"/>
          <p:cNvSpPr/>
          <p:nvPr/>
        </p:nvSpPr>
        <p:spPr>
          <a:xfrm>
            <a:off x="5205405" y="2170465"/>
            <a:ext cx="81109" cy="84116"/>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1" name="object 101"/>
          <p:cNvSpPr/>
          <p:nvPr/>
        </p:nvSpPr>
        <p:spPr>
          <a:xfrm>
            <a:off x="5784873" y="2180954"/>
            <a:ext cx="83540" cy="83627"/>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2" name="object 102"/>
          <p:cNvSpPr/>
          <p:nvPr/>
        </p:nvSpPr>
        <p:spPr>
          <a:xfrm>
            <a:off x="4724181" y="4633916"/>
            <a:ext cx="82909" cy="82509"/>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3" name="object 103"/>
          <p:cNvSpPr/>
          <p:nvPr/>
        </p:nvSpPr>
        <p:spPr>
          <a:xfrm>
            <a:off x="4185772" y="3897899"/>
            <a:ext cx="52910" cy="82335"/>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4" name="object 104"/>
          <p:cNvSpPr/>
          <p:nvPr/>
        </p:nvSpPr>
        <p:spPr>
          <a:xfrm>
            <a:off x="4299455" y="4188962"/>
            <a:ext cx="82349" cy="83125"/>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5" name="object 105"/>
          <p:cNvSpPr/>
          <p:nvPr/>
        </p:nvSpPr>
        <p:spPr>
          <a:xfrm>
            <a:off x="5885827" y="4800781"/>
            <a:ext cx="82082" cy="76728"/>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6" name="object 106"/>
          <p:cNvSpPr/>
          <p:nvPr/>
        </p:nvSpPr>
        <p:spPr>
          <a:xfrm>
            <a:off x="5014271" y="4783943"/>
            <a:ext cx="82757" cy="82757"/>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7" name="object 107"/>
          <p:cNvSpPr/>
          <p:nvPr/>
        </p:nvSpPr>
        <p:spPr>
          <a:xfrm>
            <a:off x="5933639" y="2184570"/>
            <a:ext cx="80878" cy="80824"/>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8" name="object 108"/>
          <p:cNvSpPr/>
          <p:nvPr/>
        </p:nvSpPr>
        <p:spPr>
          <a:xfrm>
            <a:off x="4766759" y="2307668"/>
            <a:ext cx="82176" cy="82035"/>
          </a:xfrm>
          <a:prstGeom prst="rect">
            <a:avLst/>
          </a:prstGeom>
          <a:blipFill>
            <a:blip r:embed="rId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09" name="object 109"/>
          <p:cNvSpPr/>
          <p:nvPr/>
        </p:nvSpPr>
        <p:spPr>
          <a:xfrm>
            <a:off x="5059901" y="2168331"/>
            <a:ext cx="80885" cy="81286"/>
          </a:xfrm>
          <a:prstGeom prst="rect">
            <a:avLst/>
          </a:prstGeom>
          <a:blipFill>
            <a:blip r:embed="rId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0" name="object 110"/>
          <p:cNvSpPr/>
          <p:nvPr/>
        </p:nvSpPr>
        <p:spPr>
          <a:xfrm>
            <a:off x="4160596" y="4043401"/>
            <a:ext cx="73151" cy="78629"/>
          </a:xfrm>
          <a:prstGeom prst="rect">
            <a:avLst/>
          </a:prstGeom>
          <a:blipFill>
            <a:blip r:embed="rId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1" name="object 111"/>
          <p:cNvSpPr/>
          <p:nvPr/>
        </p:nvSpPr>
        <p:spPr>
          <a:xfrm>
            <a:off x="4872234" y="4783533"/>
            <a:ext cx="78434" cy="78318"/>
          </a:xfrm>
          <a:prstGeom prst="rect">
            <a:avLst/>
          </a:prstGeom>
          <a:blipFill>
            <a:blip r:embed="rId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2" name="object 112"/>
          <p:cNvSpPr/>
          <p:nvPr/>
        </p:nvSpPr>
        <p:spPr>
          <a:xfrm>
            <a:off x="6032042" y="4805243"/>
            <a:ext cx="56876" cy="72271"/>
          </a:xfrm>
          <a:prstGeom prst="rect">
            <a:avLst/>
          </a:prstGeom>
          <a:blipFill>
            <a:blip r:embed="rId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3" name="object 113"/>
          <p:cNvSpPr/>
          <p:nvPr/>
        </p:nvSpPr>
        <p:spPr>
          <a:xfrm>
            <a:off x="4299517" y="4336230"/>
            <a:ext cx="76751" cy="76270"/>
          </a:xfrm>
          <a:prstGeom prst="rect">
            <a:avLst/>
          </a:prstGeom>
          <a:blipFill>
            <a:blip r:embed="rId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4" name="object 114"/>
          <p:cNvSpPr/>
          <p:nvPr/>
        </p:nvSpPr>
        <p:spPr>
          <a:xfrm>
            <a:off x="4583015" y="4634329"/>
            <a:ext cx="76651" cy="77132"/>
          </a:xfrm>
          <a:prstGeom prst="rect">
            <a:avLst/>
          </a:prstGeom>
          <a:blipFill>
            <a:blip r:embed="rId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5" name="object 115"/>
          <p:cNvSpPr/>
          <p:nvPr/>
        </p:nvSpPr>
        <p:spPr>
          <a:xfrm>
            <a:off x="6080542" y="2205743"/>
            <a:ext cx="8695" cy="42807"/>
          </a:xfrm>
          <a:custGeom>
            <a:avLst/>
            <a:gdLst/>
            <a:ahLst/>
            <a:cxnLst/>
            <a:rect l="l" t="t" r="r" b="b"/>
            <a:pathLst>
              <a:path w="16509" h="81279">
                <a:moveTo>
                  <a:pt x="15918" y="0"/>
                </a:moveTo>
                <a:lnTo>
                  <a:pt x="5747" y="14230"/>
                </a:lnTo>
                <a:lnTo>
                  <a:pt x="0" y="40149"/>
                </a:lnTo>
                <a:lnTo>
                  <a:pt x="6978" y="67035"/>
                </a:lnTo>
                <a:lnTo>
                  <a:pt x="15918" y="80693"/>
                </a:lnTo>
                <a:lnTo>
                  <a:pt x="15918" y="0"/>
                </a:lnTo>
                <a:close/>
              </a:path>
            </a:pathLst>
          </a:custGeom>
          <a:solidFill>
            <a:srgbClr val="D09511"/>
          </a:solidFill>
        </p:spPr>
        <p:txBody>
          <a:bodyPr wrap="square" lIns="0" tIns="0" rIns="0" bIns="0" rtlCol="0"/>
          <a:lstStyle/>
          <a:p>
            <a:endParaRPr sz="948"/>
          </a:p>
        </p:txBody>
      </p:sp>
      <p:sp>
        <p:nvSpPr>
          <p:cNvPr id="116" name="object 116"/>
          <p:cNvSpPr/>
          <p:nvPr/>
        </p:nvSpPr>
        <p:spPr>
          <a:xfrm>
            <a:off x="4917023" y="2168044"/>
            <a:ext cx="76129" cy="77045"/>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7" name="object 117"/>
          <p:cNvSpPr/>
          <p:nvPr/>
        </p:nvSpPr>
        <p:spPr>
          <a:xfrm>
            <a:off x="4626224" y="2308039"/>
            <a:ext cx="74937" cy="76040"/>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8" name="object 118"/>
          <p:cNvSpPr/>
          <p:nvPr/>
        </p:nvSpPr>
        <p:spPr>
          <a:xfrm>
            <a:off x="5358217" y="2032716"/>
            <a:ext cx="74816" cy="74459"/>
          </a:xfrm>
          <a:prstGeom prst="rect">
            <a:avLst/>
          </a:prstGeom>
          <a:blipFill>
            <a:blip r:embed="rId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19" name="object 119"/>
          <p:cNvSpPr/>
          <p:nvPr/>
        </p:nvSpPr>
        <p:spPr>
          <a:xfrm>
            <a:off x="5210648" y="2031360"/>
            <a:ext cx="75976" cy="72287"/>
          </a:xfrm>
          <a:prstGeom prst="rect">
            <a:avLst/>
          </a:prstGeom>
          <a:blipFill>
            <a:blip r:embed="rId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0" name="object 120"/>
          <p:cNvSpPr/>
          <p:nvPr/>
        </p:nvSpPr>
        <p:spPr>
          <a:xfrm>
            <a:off x="5502762" y="2035319"/>
            <a:ext cx="74637" cy="74697"/>
          </a:xfrm>
          <a:prstGeom prst="rect">
            <a:avLst/>
          </a:prstGeom>
          <a:blipFill>
            <a:blip r:embed="rId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1" name="object 121"/>
          <p:cNvSpPr/>
          <p:nvPr/>
        </p:nvSpPr>
        <p:spPr>
          <a:xfrm>
            <a:off x="5646925" y="2037899"/>
            <a:ext cx="73955" cy="74169"/>
          </a:xfrm>
          <a:prstGeom prst="rect">
            <a:avLst/>
          </a:prstGeom>
          <a:blipFill>
            <a:blip r:embed="rId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2" name="object 122"/>
          <p:cNvSpPr/>
          <p:nvPr/>
        </p:nvSpPr>
        <p:spPr>
          <a:xfrm>
            <a:off x="4154815" y="4191740"/>
            <a:ext cx="73730" cy="72711"/>
          </a:xfrm>
          <a:prstGeom prst="rect">
            <a:avLst/>
          </a:prstGeom>
          <a:blipFill>
            <a:blip r:embed="rId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3" name="object 123"/>
          <p:cNvSpPr/>
          <p:nvPr/>
        </p:nvSpPr>
        <p:spPr>
          <a:xfrm>
            <a:off x="4727403" y="4783507"/>
            <a:ext cx="72470" cy="73244"/>
          </a:xfrm>
          <a:prstGeom prst="rect">
            <a:avLst/>
          </a:prstGeom>
          <a:blipFill>
            <a:blip r:embed="rId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4" name="object 124"/>
          <p:cNvSpPr/>
          <p:nvPr/>
        </p:nvSpPr>
        <p:spPr>
          <a:xfrm>
            <a:off x="5792820" y="2042731"/>
            <a:ext cx="72474" cy="71804"/>
          </a:xfrm>
          <a:prstGeom prst="rect">
            <a:avLst/>
          </a:prstGeom>
          <a:blipFill>
            <a:blip r:embed="rId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5" name="object 125"/>
          <p:cNvSpPr/>
          <p:nvPr/>
        </p:nvSpPr>
        <p:spPr>
          <a:xfrm>
            <a:off x="5938853" y="2045936"/>
            <a:ext cx="71945" cy="69293"/>
          </a:xfrm>
          <a:prstGeom prst="rect">
            <a:avLst/>
          </a:prstGeom>
          <a:blipFill>
            <a:blip r:embed="rId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6" name="object 126"/>
          <p:cNvSpPr/>
          <p:nvPr/>
        </p:nvSpPr>
        <p:spPr>
          <a:xfrm>
            <a:off x="4775463" y="2168039"/>
            <a:ext cx="71534" cy="71661"/>
          </a:xfrm>
          <a:prstGeom prst="rect">
            <a:avLst/>
          </a:prstGeom>
          <a:blipFill>
            <a:blip r:embed="rId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7" name="object 127"/>
          <p:cNvSpPr/>
          <p:nvPr/>
        </p:nvSpPr>
        <p:spPr>
          <a:xfrm>
            <a:off x="4301204" y="4485198"/>
            <a:ext cx="68278" cy="71959"/>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8" name="object 128"/>
          <p:cNvSpPr/>
          <p:nvPr/>
        </p:nvSpPr>
        <p:spPr>
          <a:xfrm>
            <a:off x="5067540" y="2030008"/>
            <a:ext cx="70444" cy="70136"/>
          </a:xfrm>
          <a:prstGeom prst="rect">
            <a:avLst/>
          </a:prstGeom>
          <a:blipFill>
            <a:blip r:embed="rId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29" name="object 129"/>
          <p:cNvSpPr/>
          <p:nvPr/>
        </p:nvSpPr>
        <p:spPr>
          <a:xfrm>
            <a:off x="4514379" y="2311724"/>
            <a:ext cx="38274" cy="65131"/>
          </a:xfrm>
          <a:prstGeom prst="rect">
            <a:avLst/>
          </a:prstGeom>
          <a:blipFill>
            <a:blip r:embed="rId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0" name="object 130"/>
          <p:cNvSpPr/>
          <p:nvPr/>
        </p:nvSpPr>
        <p:spPr>
          <a:xfrm>
            <a:off x="4156459" y="4338904"/>
            <a:ext cx="69201" cy="65831"/>
          </a:xfrm>
          <a:prstGeom prst="rect">
            <a:avLst/>
          </a:prstGeom>
          <a:blipFill>
            <a:blip r:embed="rId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1" name="object 131"/>
          <p:cNvSpPr/>
          <p:nvPr/>
        </p:nvSpPr>
        <p:spPr>
          <a:xfrm>
            <a:off x="4442426" y="4635724"/>
            <a:ext cx="68531" cy="68912"/>
          </a:xfrm>
          <a:prstGeom prst="rect">
            <a:avLst/>
          </a:prstGeom>
          <a:blipFill>
            <a:blip r:embed="rId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2" name="object 132"/>
          <p:cNvSpPr/>
          <p:nvPr/>
        </p:nvSpPr>
        <p:spPr>
          <a:xfrm>
            <a:off x="4585660" y="4783511"/>
            <a:ext cx="66651" cy="67073"/>
          </a:xfrm>
          <a:prstGeom prst="rect">
            <a:avLst/>
          </a:prstGeom>
          <a:blipFill>
            <a:blip r:embed="rId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3" name="object 133"/>
          <p:cNvSpPr/>
          <p:nvPr/>
        </p:nvSpPr>
        <p:spPr>
          <a:xfrm>
            <a:off x="4633986" y="2168936"/>
            <a:ext cx="64170" cy="64563"/>
          </a:xfrm>
          <a:prstGeom prst="rect">
            <a:avLst/>
          </a:prstGeom>
          <a:blipFill>
            <a:blip r:embed="rId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4" name="object 134"/>
          <p:cNvSpPr/>
          <p:nvPr/>
        </p:nvSpPr>
        <p:spPr>
          <a:xfrm>
            <a:off x="4925116" y="2029645"/>
            <a:ext cx="65039" cy="65120"/>
          </a:xfrm>
          <a:prstGeom prst="rect">
            <a:avLst/>
          </a:prstGeom>
          <a:blipFill>
            <a:blip r:embed="rId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5" name="object 135"/>
          <p:cNvSpPr/>
          <p:nvPr/>
        </p:nvSpPr>
        <p:spPr>
          <a:xfrm>
            <a:off x="5367228" y="1891668"/>
            <a:ext cx="61053" cy="64417"/>
          </a:xfrm>
          <a:prstGeom prst="rect">
            <a:avLst/>
          </a:prstGeom>
          <a:blipFill>
            <a:blip r:embed="rId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6" name="object 136"/>
          <p:cNvSpPr/>
          <p:nvPr/>
        </p:nvSpPr>
        <p:spPr>
          <a:xfrm>
            <a:off x="5512007" y="1893806"/>
            <a:ext cx="61498" cy="65269"/>
          </a:xfrm>
          <a:prstGeom prst="rect">
            <a:avLst/>
          </a:prstGeom>
          <a:blipFill>
            <a:blip r:embed="rId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7" name="object 137"/>
          <p:cNvSpPr/>
          <p:nvPr/>
        </p:nvSpPr>
        <p:spPr>
          <a:xfrm>
            <a:off x="5220617" y="1889518"/>
            <a:ext cx="62665" cy="62491"/>
          </a:xfrm>
          <a:prstGeom prst="rect">
            <a:avLst/>
          </a:prstGeom>
          <a:blipFill>
            <a:blip r:embed="rId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8" name="object 138"/>
          <p:cNvSpPr/>
          <p:nvPr/>
        </p:nvSpPr>
        <p:spPr>
          <a:xfrm>
            <a:off x="5656193" y="1897143"/>
            <a:ext cx="61006" cy="64290"/>
          </a:xfrm>
          <a:prstGeom prst="rect">
            <a:avLst/>
          </a:prstGeom>
          <a:blipFill>
            <a:blip r:embed="rId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39" name="object 139"/>
          <p:cNvSpPr/>
          <p:nvPr/>
        </p:nvSpPr>
        <p:spPr>
          <a:xfrm>
            <a:off x="4157861" y="4488208"/>
            <a:ext cx="61180" cy="61140"/>
          </a:xfrm>
          <a:prstGeom prst="rect">
            <a:avLst/>
          </a:prstGeom>
          <a:blipFill>
            <a:blip r:embed="rId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0" name="object 140"/>
          <p:cNvSpPr/>
          <p:nvPr/>
        </p:nvSpPr>
        <p:spPr>
          <a:xfrm>
            <a:off x="5801968" y="1900771"/>
            <a:ext cx="58424" cy="61541"/>
          </a:xfrm>
          <a:prstGeom prst="rect">
            <a:avLst/>
          </a:prstGeom>
          <a:blipFill>
            <a:blip r:embed="rId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1" name="object 141"/>
          <p:cNvSpPr/>
          <p:nvPr/>
        </p:nvSpPr>
        <p:spPr>
          <a:xfrm>
            <a:off x="4303015" y="4638235"/>
            <a:ext cx="59073" cy="59120"/>
          </a:xfrm>
          <a:prstGeom prst="rect">
            <a:avLst/>
          </a:prstGeom>
          <a:blipFill>
            <a:blip r:embed="rId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2" name="object 142"/>
          <p:cNvSpPr/>
          <p:nvPr/>
        </p:nvSpPr>
        <p:spPr>
          <a:xfrm>
            <a:off x="4784388" y="2029939"/>
            <a:ext cx="59086" cy="60150"/>
          </a:xfrm>
          <a:prstGeom prst="rect">
            <a:avLst/>
          </a:prstGeom>
          <a:blipFill>
            <a:blip r:embed="rId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3" name="object 143"/>
          <p:cNvSpPr/>
          <p:nvPr/>
        </p:nvSpPr>
        <p:spPr>
          <a:xfrm>
            <a:off x="5947876" y="1904555"/>
            <a:ext cx="59173" cy="58939"/>
          </a:xfrm>
          <a:prstGeom prst="rect">
            <a:avLst/>
          </a:prstGeom>
          <a:blipFill>
            <a:blip r:embed="rId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4" name="object 144"/>
          <p:cNvSpPr/>
          <p:nvPr/>
        </p:nvSpPr>
        <p:spPr>
          <a:xfrm>
            <a:off x="5077360" y="1888452"/>
            <a:ext cx="55909" cy="59428"/>
          </a:xfrm>
          <a:prstGeom prst="rect">
            <a:avLst/>
          </a:prstGeom>
          <a:blipFill>
            <a:blip r:embed="rId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5" name="object 145"/>
          <p:cNvSpPr/>
          <p:nvPr/>
        </p:nvSpPr>
        <p:spPr>
          <a:xfrm>
            <a:off x="4445322" y="4785849"/>
            <a:ext cx="57628" cy="57595"/>
          </a:xfrm>
          <a:prstGeom prst="rect">
            <a:avLst/>
          </a:prstGeom>
          <a:blipFill>
            <a:blip r:embed="rId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6" name="object 146"/>
          <p:cNvSpPr/>
          <p:nvPr/>
        </p:nvSpPr>
        <p:spPr>
          <a:xfrm>
            <a:off x="4639402" y="2031533"/>
            <a:ext cx="55308" cy="51923"/>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7" name="object 147"/>
          <p:cNvSpPr/>
          <p:nvPr/>
        </p:nvSpPr>
        <p:spPr>
          <a:xfrm>
            <a:off x="4935252" y="1888693"/>
            <a:ext cx="50512" cy="53702"/>
          </a:xfrm>
          <a:prstGeom prst="rect">
            <a:avLst/>
          </a:prstGeom>
          <a:blipFill>
            <a:blip r:embed="rId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8" name="object 148"/>
          <p:cNvSpPr/>
          <p:nvPr/>
        </p:nvSpPr>
        <p:spPr>
          <a:xfrm>
            <a:off x="4160929" y="4642147"/>
            <a:ext cx="50150" cy="46685"/>
          </a:xfrm>
          <a:prstGeom prst="rect">
            <a:avLst/>
          </a:prstGeom>
          <a:blipFill>
            <a:blip r:embed="rId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49" name="object 149"/>
          <p:cNvSpPr/>
          <p:nvPr/>
        </p:nvSpPr>
        <p:spPr>
          <a:xfrm>
            <a:off x="5374883" y="1755931"/>
            <a:ext cx="47448" cy="44142"/>
          </a:xfrm>
          <a:prstGeom prst="rect">
            <a:avLst/>
          </a:prstGeom>
          <a:blipFill>
            <a:blip r:embed="rId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0" name="object 150"/>
          <p:cNvSpPr/>
          <p:nvPr/>
        </p:nvSpPr>
        <p:spPr>
          <a:xfrm>
            <a:off x="4306716" y="4788914"/>
            <a:ext cx="45328" cy="46037"/>
          </a:xfrm>
          <a:prstGeom prst="rect">
            <a:avLst/>
          </a:prstGeom>
          <a:blipFill>
            <a:blip r:embed="rId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1" name="object 151"/>
          <p:cNvSpPr/>
          <p:nvPr/>
        </p:nvSpPr>
        <p:spPr>
          <a:xfrm>
            <a:off x="4793791" y="1889982"/>
            <a:ext cx="44185" cy="46378"/>
          </a:xfrm>
          <a:prstGeom prst="rect">
            <a:avLst/>
          </a:prstGeom>
          <a:blipFill>
            <a:blip r:embed="rId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2" name="object 152"/>
          <p:cNvSpPr/>
          <p:nvPr/>
        </p:nvSpPr>
        <p:spPr>
          <a:xfrm>
            <a:off x="5231926" y="1754212"/>
            <a:ext cx="44840" cy="45047"/>
          </a:xfrm>
          <a:prstGeom prst="rect">
            <a:avLst/>
          </a:prstGeom>
          <a:blipFill>
            <a:blip r:embed="rId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3" name="object 153"/>
          <p:cNvSpPr/>
          <p:nvPr/>
        </p:nvSpPr>
        <p:spPr>
          <a:xfrm>
            <a:off x="5522792" y="1757684"/>
            <a:ext cx="44720" cy="44853"/>
          </a:xfrm>
          <a:prstGeom prst="rect">
            <a:avLst/>
          </a:prstGeom>
          <a:blipFill>
            <a:blip r:embed="rId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4" name="object 154"/>
          <p:cNvSpPr/>
          <p:nvPr/>
        </p:nvSpPr>
        <p:spPr>
          <a:xfrm>
            <a:off x="5667501" y="1760814"/>
            <a:ext cx="43402" cy="42880"/>
          </a:xfrm>
          <a:prstGeom prst="rect">
            <a:avLst/>
          </a:prstGeom>
          <a:blipFill>
            <a:blip r:embed="rId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5" name="object 155"/>
          <p:cNvSpPr/>
          <p:nvPr/>
        </p:nvSpPr>
        <p:spPr>
          <a:xfrm>
            <a:off x="5813533" y="1764474"/>
            <a:ext cx="42648" cy="41176"/>
          </a:xfrm>
          <a:prstGeom prst="rect">
            <a:avLst/>
          </a:prstGeom>
          <a:blipFill>
            <a:blip r:embed="rId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6" name="object 156"/>
          <p:cNvSpPr/>
          <p:nvPr/>
        </p:nvSpPr>
        <p:spPr>
          <a:xfrm>
            <a:off x="5089160" y="1753701"/>
            <a:ext cx="37136" cy="40606"/>
          </a:xfrm>
          <a:prstGeom prst="rect">
            <a:avLst/>
          </a:prstGeom>
          <a:blipFill>
            <a:blip r:embed="rId1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7" name="object 157"/>
          <p:cNvSpPr/>
          <p:nvPr/>
        </p:nvSpPr>
        <p:spPr>
          <a:xfrm>
            <a:off x="5960860" y="1770493"/>
            <a:ext cx="40108" cy="35864"/>
          </a:xfrm>
          <a:prstGeom prst="rect">
            <a:avLst/>
          </a:prstGeom>
          <a:blipFill>
            <a:blip r:embed="rId1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8" name="object 158"/>
          <p:cNvSpPr/>
          <p:nvPr/>
        </p:nvSpPr>
        <p:spPr>
          <a:xfrm>
            <a:off x="4651622" y="1892190"/>
            <a:ext cx="36131" cy="36820"/>
          </a:xfrm>
          <a:prstGeom prst="rect">
            <a:avLst/>
          </a:prstGeom>
          <a:blipFill>
            <a:blip r:embed="rId1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59" name="object 159"/>
          <p:cNvSpPr/>
          <p:nvPr/>
        </p:nvSpPr>
        <p:spPr>
          <a:xfrm>
            <a:off x="4166563" y="4793427"/>
            <a:ext cx="34111" cy="31771"/>
          </a:xfrm>
          <a:custGeom>
            <a:avLst/>
            <a:gdLst/>
            <a:ahLst/>
            <a:cxnLst/>
            <a:rect l="l" t="t" r="r" b="b"/>
            <a:pathLst>
              <a:path w="64770" h="60325">
                <a:moveTo>
                  <a:pt x="31648" y="0"/>
                </a:moveTo>
                <a:lnTo>
                  <a:pt x="19422" y="2619"/>
                </a:lnTo>
                <a:lnTo>
                  <a:pt x="9275" y="9323"/>
                </a:lnTo>
                <a:lnTo>
                  <a:pt x="2403" y="18982"/>
                </a:lnTo>
                <a:lnTo>
                  <a:pt x="0" y="30467"/>
                </a:lnTo>
                <a:lnTo>
                  <a:pt x="2696" y="42047"/>
                </a:lnTo>
                <a:lnTo>
                  <a:pt x="9731" y="51471"/>
                </a:lnTo>
                <a:lnTo>
                  <a:pt x="20009" y="57768"/>
                </a:lnTo>
                <a:lnTo>
                  <a:pt x="32435" y="59969"/>
                </a:lnTo>
                <a:lnTo>
                  <a:pt x="44770" y="57350"/>
                </a:lnTo>
                <a:lnTo>
                  <a:pt x="55014" y="50676"/>
                </a:lnTo>
                <a:lnTo>
                  <a:pt x="61951" y="41092"/>
                </a:lnTo>
                <a:lnTo>
                  <a:pt x="64363" y="29743"/>
                </a:lnTo>
                <a:lnTo>
                  <a:pt x="61469" y="18548"/>
                </a:lnTo>
                <a:lnTo>
                  <a:pt x="54102" y="8994"/>
                </a:lnTo>
                <a:lnTo>
                  <a:pt x="43686" y="2379"/>
                </a:lnTo>
                <a:lnTo>
                  <a:pt x="31648" y="0"/>
                </a:lnTo>
                <a:close/>
              </a:path>
            </a:pathLst>
          </a:custGeom>
          <a:solidFill>
            <a:srgbClr val="D09511"/>
          </a:solidFill>
        </p:spPr>
        <p:txBody>
          <a:bodyPr wrap="square" lIns="0" tIns="0" rIns="0" bIns="0" rtlCol="0"/>
          <a:lstStyle/>
          <a:p>
            <a:endParaRPr sz="948"/>
          </a:p>
        </p:txBody>
      </p:sp>
      <p:sp>
        <p:nvSpPr>
          <p:cNvPr id="160" name="object 160"/>
          <p:cNvSpPr/>
          <p:nvPr/>
        </p:nvSpPr>
        <p:spPr>
          <a:xfrm>
            <a:off x="4042105" y="4648477"/>
            <a:ext cx="16053" cy="28092"/>
          </a:xfrm>
          <a:custGeom>
            <a:avLst/>
            <a:gdLst/>
            <a:ahLst/>
            <a:cxnLst/>
            <a:rect l="l" t="t" r="r" b="b"/>
            <a:pathLst>
              <a:path w="30479" h="53340">
                <a:moveTo>
                  <a:pt x="10934" y="0"/>
                </a:moveTo>
                <a:lnTo>
                  <a:pt x="0" y="53241"/>
                </a:lnTo>
                <a:lnTo>
                  <a:pt x="3680" y="53205"/>
                </a:lnTo>
                <a:lnTo>
                  <a:pt x="12084" y="50577"/>
                </a:lnTo>
                <a:lnTo>
                  <a:pt x="19314" y="45612"/>
                </a:lnTo>
                <a:lnTo>
                  <a:pt x="25281" y="38503"/>
                </a:lnTo>
                <a:lnTo>
                  <a:pt x="30105" y="25218"/>
                </a:lnTo>
                <a:lnTo>
                  <a:pt x="27972" y="12925"/>
                </a:lnTo>
                <a:lnTo>
                  <a:pt x="19779" y="3366"/>
                </a:lnTo>
                <a:lnTo>
                  <a:pt x="10934" y="0"/>
                </a:lnTo>
                <a:close/>
              </a:path>
            </a:pathLst>
          </a:custGeom>
          <a:solidFill>
            <a:srgbClr val="D09511"/>
          </a:solidFill>
        </p:spPr>
        <p:txBody>
          <a:bodyPr wrap="square" lIns="0" tIns="0" rIns="0" bIns="0" rtlCol="0"/>
          <a:lstStyle/>
          <a:p>
            <a:endParaRPr sz="948"/>
          </a:p>
        </p:txBody>
      </p:sp>
      <p:sp>
        <p:nvSpPr>
          <p:cNvPr id="161" name="object 161"/>
          <p:cNvSpPr/>
          <p:nvPr/>
        </p:nvSpPr>
        <p:spPr>
          <a:xfrm>
            <a:off x="4949197" y="1755393"/>
            <a:ext cx="29764" cy="32774"/>
          </a:xfrm>
          <a:custGeom>
            <a:avLst/>
            <a:gdLst/>
            <a:ahLst/>
            <a:cxnLst/>
            <a:rect l="l" t="t" r="r" b="b"/>
            <a:pathLst>
              <a:path w="56515" h="62229">
                <a:moveTo>
                  <a:pt x="28448" y="0"/>
                </a:moveTo>
                <a:lnTo>
                  <a:pt x="17998" y="1874"/>
                </a:lnTo>
                <a:lnTo>
                  <a:pt x="8966" y="8364"/>
                </a:lnTo>
                <a:lnTo>
                  <a:pt x="2562" y="18171"/>
                </a:lnTo>
                <a:lnTo>
                  <a:pt x="0" y="29997"/>
                </a:lnTo>
                <a:lnTo>
                  <a:pt x="2019" y="41950"/>
                </a:lnTo>
                <a:lnTo>
                  <a:pt x="7858" y="52033"/>
                </a:lnTo>
                <a:lnTo>
                  <a:pt x="16473" y="59013"/>
                </a:lnTo>
                <a:lnTo>
                  <a:pt x="26822" y="61658"/>
                </a:lnTo>
                <a:lnTo>
                  <a:pt x="37593" y="59236"/>
                </a:lnTo>
                <a:lnTo>
                  <a:pt x="46839" y="52636"/>
                </a:lnTo>
                <a:lnTo>
                  <a:pt x="53391" y="43057"/>
                </a:lnTo>
                <a:lnTo>
                  <a:pt x="56083" y="31699"/>
                </a:lnTo>
                <a:lnTo>
                  <a:pt x="54106" y="20375"/>
                </a:lnTo>
                <a:lnTo>
                  <a:pt x="48099" y="10472"/>
                </a:lnTo>
                <a:lnTo>
                  <a:pt x="39175" y="3258"/>
                </a:lnTo>
                <a:lnTo>
                  <a:pt x="28448" y="0"/>
                </a:lnTo>
                <a:close/>
              </a:path>
            </a:pathLst>
          </a:custGeom>
          <a:solidFill>
            <a:srgbClr val="D09511"/>
          </a:solidFill>
        </p:spPr>
        <p:txBody>
          <a:bodyPr wrap="square" lIns="0" tIns="0" rIns="0" bIns="0" rtlCol="0"/>
          <a:lstStyle/>
          <a:p>
            <a:endParaRPr sz="948"/>
          </a:p>
        </p:txBody>
      </p:sp>
      <p:sp>
        <p:nvSpPr>
          <p:cNvPr id="162" name="object 162"/>
          <p:cNvSpPr/>
          <p:nvPr/>
        </p:nvSpPr>
        <p:spPr>
          <a:xfrm>
            <a:off x="4804569" y="1755871"/>
            <a:ext cx="25082" cy="25082"/>
          </a:xfrm>
          <a:custGeom>
            <a:avLst/>
            <a:gdLst/>
            <a:ahLst/>
            <a:cxnLst/>
            <a:rect l="l" t="t" r="r" b="b"/>
            <a:pathLst>
              <a:path w="47625" h="47625">
                <a:moveTo>
                  <a:pt x="23482" y="0"/>
                </a:moveTo>
                <a:lnTo>
                  <a:pt x="14091" y="1911"/>
                </a:lnTo>
                <a:lnTo>
                  <a:pt x="6654" y="6780"/>
                </a:lnTo>
                <a:lnTo>
                  <a:pt x="1761" y="14017"/>
                </a:lnTo>
                <a:lnTo>
                  <a:pt x="0" y="23037"/>
                </a:lnTo>
                <a:lnTo>
                  <a:pt x="1838" y="33220"/>
                </a:lnTo>
                <a:lnTo>
                  <a:pt x="7072" y="40992"/>
                </a:lnTo>
                <a:lnTo>
                  <a:pt x="15132" y="45826"/>
                </a:lnTo>
                <a:lnTo>
                  <a:pt x="25450" y="47193"/>
                </a:lnTo>
                <a:lnTo>
                  <a:pt x="34400" y="44931"/>
                </a:lnTo>
                <a:lnTo>
                  <a:pt x="41492" y="39595"/>
                </a:lnTo>
                <a:lnTo>
                  <a:pt x="46090" y="31930"/>
                </a:lnTo>
                <a:lnTo>
                  <a:pt x="47561" y="22682"/>
                </a:lnTo>
                <a:lnTo>
                  <a:pt x="45452" y="13673"/>
                </a:lnTo>
                <a:lnTo>
                  <a:pt x="40236" y="6426"/>
                </a:lnTo>
                <a:lnTo>
                  <a:pt x="32663" y="1636"/>
                </a:lnTo>
                <a:lnTo>
                  <a:pt x="23482" y="0"/>
                </a:lnTo>
                <a:close/>
              </a:path>
            </a:pathLst>
          </a:custGeom>
          <a:solidFill>
            <a:srgbClr val="D09511"/>
          </a:solidFill>
        </p:spPr>
        <p:txBody>
          <a:bodyPr wrap="square" lIns="0" tIns="0" rIns="0" bIns="0" rtlCol="0"/>
          <a:lstStyle/>
          <a:p>
            <a:endParaRPr sz="948"/>
          </a:p>
        </p:txBody>
      </p:sp>
      <p:sp>
        <p:nvSpPr>
          <p:cNvPr id="163" name="object 163"/>
          <p:cNvSpPr/>
          <p:nvPr/>
        </p:nvSpPr>
        <p:spPr>
          <a:xfrm>
            <a:off x="5389823" y="1622498"/>
            <a:ext cx="22741" cy="19731"/>
          </a:xfrm>
          <a:custGeom>
            <a:avLst/>
            <a:gdLst/>
            <a:ahLst/>
            <a:cxnLst/>
            <a:rect l="l" t="t" r="r" b="b"/>
            <a:pathLst>
              <a:path w="43179" h="37464">
                <a:moveTo>
                  <a:pt x="21437" y="0"/>
                </a:moveTo>
                <a:lnTo>
                  <a:pt x="13492" y="1794"/>
                </a:lnTo>
                <a:lnTo>
                  <a:pt x="6513" y="6713"/>
                </a:lnTo>
                <a:lnTo>
                  <a:pt x="1636" y="13635"/>
                </a:lnTo>
                <a:lnTo>
                  <a:pt x="0" y="21437"/>
                </a:lnTo>
                <a:lnTo>
                  <a:pt x="584" y="23355"/>
                </a:lnTo>
                <a:lnTo>
                  <a:pt x="800" y="25514"/>
                </a:lnTo>
                <a:lnTo>
                  <a:pt x="1816" y="27063"/>
                </a:lnTo>
                <a:lnTo>
                  <a:pt x="10083" y="34438"/>
                </a:lnTo>
                <a:lnTo>
                  <a:pt x="21069" y="36912"/>
                </a:lnTo>
                <a:lnTo>
                  <a:pt x="32227" y="34500"/>
                </a:lnTo>
                <a:lnTo>
                  <a:pt x="41008" y="27216"/>
                </a:lnTo>
                <a:lnTo>
                  <a:pt x="42075" y="25603"/>
                </a:lnTo>
                <a:lnTo>
                  <a:pt x="42760" y="23545"/>
                </a:lnTo>
                <a:lnTo>
                  <a:pt x="42873" y="21437"/>
                </a:lnTo>
                <a:lnTo>
                  <a:pt x="41393" y="13921"/>
                </a:lnTo>
                <a:lnTo>
                  <a:pt x="36588" y="7059"/>
                </a:lnTo>
                <a:lnTo>
                  <a:pt x="29573" y="2062"/>
                </a:lnTo>
                <a:lnTo>
                  <a:pt x="21437" y="0"/>
                </a:lnTo>
                <a:close/>
              </a:path>
            </a:pathLst>
          </a:custGeom>
          <a:solidFill>
            <a:srgbClr val="D09511"/>
          </a:solidFill>
        </p:spPr>
        <p:txBody>
          <a:bodyPr wrap="square" lIns="0" tIns="0" rIns="0" bIns="0" rtlCol="0"/>
          <a:lstStyle/>
          <a:p>
            <a:endParaRPr sz="948"/>
          </a:p>
        </p:txBody>
      </p:sp>
      <p:sp>
        <p:nvSpPr>
          <p:cNvPr id="164" name="object 164"/>
          <p:cNvSpPr/>
          <p:nvPr/>
        </p:nvSpPr>
        <p:spPr>
          <a:xfrm>
            <a:off x="5535119" y="1626119"/>
            <a:ext cx="21738" cy="19397"/>
          </a:xfrm>
          <a:custGeom>
            <a:avLst/>
            <a:gdLst/>
            <a:ahLst/>
            <a:cxnLst/>
            <a:rect l="l" t="t" r="r" b="b"/>
            <a:pathLst>
              <a:path w="41275" h="36830">
                <a:moveTo>
                  <a:pt x="19456" y="0"/>
                </a:moveTo>
                <a:lnTo>
                  <a:pt x="11694" y="1941"/>
                </a:lnTo>
                <a:lnTo>
                  <a:pt x="5337" y="6410"/>
                </a:lnTo>
                <a:lnTo>
                  <a:pt x="1175" y="12598"/>
                </a:lnTo>
                <a:lnTo>
                  <a:pt x="0" y="19697"/>
                </a:lnTo>
                <a:lnTo>
                  <a:pt x="2120" y="26585"/>
                </a:lnTo>
                <a:lnTo>
                  <a:pt x="6945" y="32111"/>
                </a:lnTo>
                <a:lnTo>
                  <a:pt x="13739" y="35713"/>
                </a:lnTo>
                <a:lnTo>
                  <a:pt x="21767" y="36830"/>
                </a:lnTo>
                <a:lnTo>
                  <a:pt x="29643" y="34997"/>
                </a:lnTo>
                <a:lnTo>
                  <a:pt x="35977" y="30633"/>
                </a:lnTo>
                <a:lnTo>
                  <a:pt x="40032" y="24501"/>
                </a:lnTo>
                <a:lnTo>
                  <a:pt x="41071" y="17360"/>
                </a:lnTo>
                <a:lnTo>
                  <a:pt x="38821" y="10215"/>
                </a:lnTo>
                <a:lnTo>
                  <a:pt x="33974" y="4556"/>
                </a:lnTo>
                <a:lnTo>
                  <a:pt x="27271" y="958"/>
                </a:lnTo>
                <a:lnTo>
                  <a:pt x="19456" y="0"/>
                </a:lnTo>
                <a:close/>
              </a:path>
            </a:pathLst>
          </a:custGeom>
          <a:solidFill>
            <a:srgbClr val="D09511"/>
          </a:solidFill>
        </p:spPr>
        <p:txBody>
          <a:bodyPr wrap="square" lIns="0" tIns="0" rIns="0" bIns="0" rtlCol="0"/>
          <a:lstStyle/>
          <a:p>
            <a:endParaRPr sz="948"/>
          </a:p>
        </p:txBody>
      </p:sp>
      <p:sp>
        <p:nvSpPr>
          <p:cNvPr id="165" name="object 165"/>
          <p:cNvSpPr/>
          <p:nvPr/>
        </p:nvSpPr>
        <p:spPr>
          <a:xfrm>
            <a:off x="5245957" y="1622111"/>
            <a:ext cx="21738" cy="16721"/>
          </a:xfrm>
          <a:custGeom>
            <a:avLst/>
            <a:gdLst/>
            <a:ahLst/>
            <a:cxnLst/>
            <a:rect l="l" t="t" r="r" b="b"/>
            <a:pathLst>
              <a:path w="41275" h="31750">
                <a:moveTo>
                  <a:pt x="20050" y="0"/>
                </a:moveTo>
                <a:lnTo>
                  <a:pt x="14468" y="1732"/>
                </a:lnTo>
                <a:lnTo>
                  <a:pt x="9334" y="5126"/>
                </a:lnTo>
                <a:lnTo>
                  <a:pt x="5219" y="8605"/>
                </a:lnTo>
                <a:lnTo>
                  <a:pt x="2971" y="14384"/>
                </a:lnTo>
                <a:lnTo>
                  <a:pt x="0" y="18880"/>
                </a:lnTo>
                <a:lnTo>
                  <a:pt x="2514" y="22829"/>
                </a:lnTo>
                <a:lnTo>
                  <a:pt x="3467" y="26487"/>
                </a:lnTo>
                <a:lnTo>
                  <a:pt x="5714" y="27668"/>
                </a:lnTo>
                <a:lnTo>
                  <a:pt x="12885" y="30512"/>
                </a:lnTo>
                <a:lnTo>
                  <a:pt x="20185" y="31494"/>
                </a:lnTo>
                <a:lnTo>
                  <a:pt x="27530" y="30747"/>
                </a:lnTo>
                <a:lnTo>
                  <a:pt x="34836" y="28405"/>
                </a:lnTo>
                <a:lnTo>
                  <a:pt x="37084" y="27439"/>
                </a:lnTo>
                <a:lnTo>
                  <a:pt x="39116" y="23782"/>
                </a:lnTo>
                <a:lnTo>
                  <a:pt x="39522" y="21255"/>
                </a:lnTo>
                <a:lnTo>
                  <a:pt x="40843" y="13660"/>
                </a:lnTo>
                <a:lnTo>
                  <a:pt x="38404" y="6967"/>
                </a:lnTo>
                <a:lnTo>
                  <a:pt x="31813" y="2713"/>
                </a:lnTo>
                <a:lnTo>
                  <a:pt x="25893" y="227"/>
                </a:lnTo>
                <a:lnTo>
                  <a:pt x="20050" y="0"/>
                </a:lnTo>
                <a:close/>
              </a:path>
            </a:pathLst>
          </a:custGeom>
          <a:solidFill>
            <a:srgbClr val="D09511"/>
          </a:solidFill>
        </p:spPr>
        <p:txBody>
          <a:bodyPr wrap="square" lIns="0" tIns="0" rIns="0" bIns="0" rtlCol="0"/>
          <a:lstStyle/>
          <a:p>
            <a:endParaRPr sz="948"/>
          </a:p>
        </p:txBody>
      </p:sp>
      <p:sp>
        <p:nvSpPr>
          <p:cNvPr id="166" name="object 166"/>
          <p:cNvSpPr/>
          <p:nvPr/>
        </p:nvSpPr>
        <p:spPr>
          <a:xfrm>
            <a:off x="5683531" y="1628645"/>
            <a:ext cx="18394" cy="19731"/>
          </a:xfrm>
          <a:custGeom>
            <a:avLst/>
            <a:gdLst/>
            <a:ahLst/>
            <a:cxnLst/>
            <a:rect l="l" t="t" r="r" b="b"/>
            <a:pathLst>
              <a:path w="34925" h="37464">
                <a:moveTo>
                  <a:pt x="25057" y="0"/>
                </a:moveTo>
                <a:lnTo>
                  <a:pt x="7975" y="1015"/>
                </a:lnTo>
                <a:lnTo>
                  <a:pt x="0" y="10134"/>
                </a:lnTo>
                <a:lnTo>
                  <a:pt x="634" y="28498"/>
                </a:lnTo>
                <a:lnTo>
                  <a:pt x="9296" y="36880"/>
                </a:lnTo>
                <a:lnTo>
                  <a:pt x="26898" y="35915"/>
                </a:lnTo>
                <a:lnTo>
                  <a:pt x="34607" y="27038"/>
                </a:lnTo>
                <a:lnTo>
                  <a:pt x="33578" y="8432"/>
                </a:lnTo>
                <a:lnTo>
                  <a:pt x="25057" y="0"/>
                </a:lnTo>
                <a:close/>
              </a:path>
            </a:pathLst>
          </a:custGeom>
          <a:solidFill>
            <a:srgbClr val="D09511"/>
          </a:solidFill>
        </p:spPr>
        <p:txBody>
          <a:bodyPr wrap="square" lIns="0" tIns="0" rIns="0" bIns="0" rtlCol="0"/>
          <a:lstStyle/>
          <a:p>
            <a:endParaRPr sz="948"/>
          </a:p>
        </p:txBody>
      </p:sp>
      <p:sp>
        <p:nvSpPr>
          <p:cNvPr id="167" name="object 167"/>
          <p:cNvSpPr/>
          <p:nvPr/>
        </p:nvSpPr>
        <p:spPr>
          <a:xfrm>
            <a:off x="5828008" y="1634851"/>
            <a:ext cx="21738" cy="15383"/>
          </a:xfrm>
          <a:custGeom>
            <a:avLst/>
            <a:gdLst/>
            <a:ahLst/>
            <a:cxnLst/>
            <a:rect l="l" t="t" r="r" b="b"/>
            <a:pathLst>
              <a:path w="41275" h="29210">
                <a:moveTo>
                  <a:pt x="10350" y="0"/>
                </a:moveTo>
                <a:lnTo>
                  <a:pt x="5270" y="1295"/>
                </a:lnTo>
                <a:lnTo>
                  <a:pt x="0" y="13246"/>
                </a:lnTo>
                <a:lnTo>
                  <a:pt x="3479" y="21716"/>
                </a:lnTo>
                <a:lnTo>
                  <a:pt x="10033" y="24917"/>
                </a:lnTo>
                <a:lnTo>
                  <a:pt x="16903" y="28359"/>
                </a:lnTo>
                <a:lnTo>
                  <a:pt x="24396" y="28917"/>
                </a:lnTo>
                <a:lnTo>
                  <a:pt x="30251" y="24193"/>
                </a:lnTo>
                <a:lnTo>
                  <a:pt x="34429" y="20942"/>
                </a:lnTo>
                <a:lnTo>
                  <a:pt x="36461" y="14985"/>
                </a:lnTo>
                <a:lnTo>
                  <a:pt x="41071" y="7658"/>
                </a:lnTo>
                <a:lnTo>
                  <a:pt x="27316" y="3816"/>
                </a:lnTo>
                <a:lnTo>
                  <a:pt x="21288" y="2214"/>
                </a:lnTo>
                <a:lnTo>
                  <a:pt x="15455" y="965"/>
                </a:lnTo>
                <a:lnTo>
                  <a:pt x="10350" y="0"/>
                </a:lnTo>
                <a:close/>
              </a:path>
            </a:pathLst>
          </a:custGeom>
          <a:solidFill>
            <a:srgbClr val="D09511"/>
          </a:solidFill>
        </p:spPr>
        <p:txBody>
          <a:bodyPr wrap="square" lIns="0" tIns="0" rIns="0" bIns="0" rtlCol="0"/>
          <a:lstStyle/>
          <a:p>
            <a:endParaRPr sz="948"/>
          </a:p>
        </p:txBody>
      </p:sp>
      <p:sp>
        <p:nvSpPr>
          <p:cNvPr id="168" name="object 168"/>
          <p:cNvSpPr/>
          <p:nvPr/>
        </p:nvSpPr>
        <p:spPr>
          <a:xfrm>
            <a:off x="2865386" y="517070"/>
            <a:ext cx="1927307" cy="912653"/>
          </a:xfrm>
          <a:custGeom>
            <a:avLst/>
            <a:gdLst/>
            <a:ahLst/>
            <a:cxnLst/>
            <a:rect l="l" t="t" r="r" b="b"/>
            <a:pathLst>
              <a:path w="3659504" h="1732914">
                <a:moveTo>
                  <a:pt x="364096" y="0"/>
                </a:moveTo>
                <a:lnTo>
                  <a:pt x="0" y="1732584"/>
                </a:lnTo>
                <a:lnTo>
                  <a:pt x="3389845" y="1381048"/>
                </a:lnTo>
                <a:lnTo>
                  <a:pt x="3659492" y="8267"/>
                </a:lnTo>
                <a:lnTo>
                  <a:pt x="364096" y="0"/>
                </a:lnTo>
                <a:close/>
              </a:path>
            </a:pathLst>
          </a:custGeom>
          <a:solidFill>
            <a:srgbClr val="47B7A9"/>
          </a:solidFill>
        </p:spPr>
        <p:txBody>
          <a:bodyPr wrap="square" lIns="0" tIns="0" rIns="0" bIns="0" rtlCol="0"/>
          <a:lstStyle/>
          <a:p>
            <a:endParaRPr sz="948"/>
          </a:p>
        </p:txBody>
      </p:sp>
      <p:sp>
        <p:nvSpPr>
          <p:cNvPr id="169" name="object 169"/>
          <p:cNvSpPr/>
          <p:nvPr/>
        </p:nvSpPr>
        <p:spPr>
          <a:xfrm>
            <a:off x="2865386" y="517070"/>
            <a:ext cx="1927307" cy="912653"/>
          </a:xfrm>
          <a:custGeom>
            <a:avLst/>
            <a:gdLst/>
            <a:ahLst/>
            <a:cxnLst/>
            <a:rect l="l" t="t" r="r" b="b"/>
            <a:pathLst>
              <a:path w="3659504" h="1732914">
                <a:moveTo>
                  <a:pt x="3659492" y="8267"/>
                </a:moveTo>
                <a:lnTo>
                  <a:pt x="3389845" y="1381048"/>
                </a:lnTo>
                <a:lnTo>
                  <a:pt x="0" y="1732584"/>
                </a:lnTo>
                <a:lnTo>
                  <a:pt x="364096" y="0"/>
                </a:lnTo>
                <a:lnTo>
                  <a:pt x="3659492" y="8267"/>
                </a:lnTo>
                <a:close/>
              </a:path>
            </a:pathLst>
          </a:custGeom>
          <a:ln w="45529">
            <a:solidFill>
              <a:srgbClr val="1D1D1B"/>
            </a:solidFill>
          </a:ln>
        </p:spPr>
        <p:txBody>
          <a:bodyPr wrap="square" lIns="0" tIns="0" rIns="0" bIns="0" rtlCol="0"/>
          <a:lstStyle/>
          <a:p>
            <a:endParaRPr sz="948"/>
          </a:p>
        </p:txBody>
      </p:sp>
      <p:sp>
        <p:nvSpPr>
          <p:cNvPr id="170" name="object 170"/>
          <p:cNvSpPr/>
          <p:nvPr/>
        </p:nvSpPr>
        <p:spPr>
          <a:xfrm>
            <a:off x="2719185" y="1396071"/>
            <a:ext cx="1880487" cy="797945"/>
          </a:xfrm>
          <a:custGeom>
            <a:avLst/>
            <a:gdLst/>
            <a:ahLst/>
            <a:cxnLst/>
            <a:rect l="l" t="t" r="r" b="b"/>
            <a:pathLst>
              <a:path w="3570604" h="1515110">
                <a:moveTo>
                  <a:pt x="3570046" y="0"/>
                </a:moveTo>
                <a:lnTo>
                  <a:pt x="260946" y="296278"/>
                </a:lnTo>
                <a:lnTo>
                  <a:pt x="0" y="1514843"/>
                </a:lnTo>
                <a:lnTo>
                  <a:pt x="3296856" y="1491640"/>
                </a:lnTo>
                <a:lnTo>
                  <a:pt x="3570046" y="0"/>
                </a:lnTo>
                <a:close/>
              </a:path>
            </a:pathLst>
          </a:custGeom>
          <a:solidFill>
            <a:srgbClr val="E74682"/>
          </a:solidFill>
        </p:spPr>
        <p:txBody>
          <a:bodyPr wrap="square" lIns="0" tIns="0" rIns="0" bIns="0" rtlCol="0"/>
          <a:lstStyle/>
          <a:p>
            <a:endParaRPr sz="948"/>
          </a:p>
        </p:txBody>
      </p:sp>
      <p:sp>
        <p:nvSpPr>
          <p:cNvPr id="171" name="object 171"/>
          <p:cNvSpPr/>
          <p:nvPr/>
        </p:nvSpPr>
        <p:spPr>
          <a:xfrm>
            <a:off x="2719185" y="1396071"/>
            <a:ext cx="1880487" cy="797945"/>
          </a:xfrm>
          <a:custGeom>
            <a:avLst/>
            <a:gdLst/>
            <a:ahLst/>
            <a:cxnLst/>
            <a:rect l="l" t="t" r="r" b="b"/>
            <a:pathLst>
              <a:path w="3570604" h="1515110">
                <a:moveTo>
                  <a:pt x="3570046" y="0"/>
                </a:moveTo>
                <a:lnTo>
                  <a:pt x="260946" y="296278"/>
                </a:lnTo>
                <a:lnTo>
                  <a:pt x="0" y="1514843"/>
                </a:lnTo>
                <a:lnTo>
                  <a:pt x="3296856" y="1491640"/>
                </a:lnTo>
                <a:lnTo>
                  <a:pt x="3570046" y="0"/>
                </a:lnTo>
                <a:close/>
              </a:path>
            </a:pathLst>
          </a:custGeom>
          <a:ln w="45529">
            <a:solidFill>
              <a:srgbClr val="1D1D1B"/>
            </a:solidFill>
          </a:ln>
        </p:spPr>
        <p:txBody>
          <a:bodyPr wrap="square" lIns="0" tIns="0" rIns="0" bIns="0" rtlCol="0"/>
          <a:lstStyle/>
          <a:p>
            <a:endParaRPr sz="948"/>
          </a:p>
        </p:txBody>
      </p:sp>
      <p:sp>
        <p:nvSpPr>
          <p:cNvPr id="172" name="object 172"/>
          <p:cNvSpPr/>
          <p:nvPr/>
        </p:nvSpPr>
        <p:spPr>
          <a:xfrm>
            <a:off x="2553354" y="2304180"/>
            <a:ext cx="1881491" cy="844096"/>
          </a:xfrm>
          <a:custGeom>
            <a:avLst/>
            <a:gdLst/>
            <a:ahLst/>
            <a:cxnLst/>
            <a:rect l="l" t="t" r="r" b="b"/>
            <a:pathLst>
              <a:path w="3572510" h="1602739">
                <a:moveTo>
                  <a:pt x="3572116" y="0"/>
                </a:moveTo>
                <a:lnTo>
                  <a:pt x="254965" y="23507"/>
                </a:lnTo>
                <a:lnTo>
                  <a:pt x="0" y="1269631"/>
                </a:lnTo>
                <a:lnTo>
                  <a:pt x="3254235" y="1602701"/>
                </a:lnTo>
                <a:lnTo>
                  <a:pt x="3572116" y="0"/>
                </a:lnTo>
                <a:close/>
              </a:path>
            </a:pathLst>
          </a:custGeom>
          <a:solidFill>
            <a:srgbClr val="74C6DC"/>
          </a:solidFill>
        </p:spPr>
        <p:txBody>
          <a:bodyPr wrap="square" lIns="0" tIns="0" rIns="0" bIns="0" rtlCol="0"/>
          <a:lstStyle/>
          <a:p>
            <a:endParaRPr sz="948"/>
          </a:p>
        </p:txBody>
      </p:sp>
      <p:sp>
        <p:nvSpPr>
          <p:cNvPr id="173" name="object 173"/>
          <p:cNvSpPr/>
          <p:nvPr/>
        </p:nvSpPr>
        <p:spPr>
          <a:xfrm>
            <a:off x="2553354" y="2304180"/>
            <a:ext cx="1881491" cy="844096"/>
          </a:xfrm>
          <a:custGeom>
            <a:avLst/>
            <a:gdLst/>
            <a:ahLst/>
            <a:cxnLst/>
            <a:rect l="l" t="t" r="r" b="b"/>
            <a:pathLst>
              <a:path w="3572510" h="1602739">
                <a:moveTo>
                  <a:pt x="254965" y="23507"/>
                </a:moveTo>
                <a:lnTo>
                  <a:pt x="3572116" y="0"/>
                </a:lnTo>
                <a:lnTo>
                  <a:pt x="3254235" y="1602701"/>
                </a:lnTo>
                <a:lnTo>
                  <a:pt x="0" y="1269631"/>
                </a:lnTo>
                <a:lnTo>
                  <a:pt x="254965" y="23507"/>
                </a:lnTo>
                <a:close/>
              </a:path>
            </a:pathLst>
          </a:custGeom>
          <a:ln w="45529">
            <a:solidFill>
              <a:srgbClr val="1D1D1B"/>
            </a:solidFill>
          </a:ln>
        </p:spPr>
        <p:txBody>
          <a:bodyPr wrap="square" lIns="0" tIns="0" rIns="0" bIns="0" rtlCol="0"/>
          <a:lstStyle/>
          <a:p>
            <a:endParaRPr sz="948"/>
          </a:p>
        </p:txBody>
      </p:sp>
      <p:sp>
        <p:nvSpPr>
          <p:cNvPr id="174" name="object 174"/>
          <p:cNvSpPr/>
          <p:nvPr/>
        </p:nvSpPr>
        <p:spPr>
          <a:xfrm>
            <a:off x="2442478" y="3112963"/>
            <a:ext cx="1790192" cy="867505"/>
          </a:xfrm>
          <a:custGeom>
            <a:avLst/>
            <a:gdLst/>
            <a:ahLst/>
            <a:cxnLst/>
            <a:rect l="l" t="t" r="r" b="b"/>
            <a:pathLst>
              <a:path w="3399154" h="1647190">
                <a:moveTo>
                  <a:pt x="178079" y="0"/>
                </a:moveTo>
                <a:lnTo>
                  <a:pt x="0" y="1646986"/>
                </a:lnTo>
                <a:lnTo>
                  <a:pt x="3169488" y="1547736"/>
                </a:lnTo>
                <a:lnTo>
                  <a:pt x="3398837" y="327317"/>
                </a:lnTo>
                <a:lnTo>
                  <a:pt x="178079" y="0"/>
                </a:lnTo>
                <a:close/>
              </a:path>
            </a:pathLst>
          </a:custGeom>
          <a:solidFill>
            <a:srgbClr val="778591"/>
          </a:solidFill>
        </p:spPr>
        <p:txBody>
          <a:bodyPr wrap="square" lIns="0" tIns="0" rIns="0" bIns="0" rtlCol="0"/>
          <a:lstStyle/>
          <a:p>
            <a:endParaRPr sz="948"/>
          </a:p>
        </p:txBody>
      </p:sp>
      <p:sp>
        <p:nvSpPr>
          <p:cNvPr id="175" name="object 175"/>
          <p:cNvSpPr/>
          <p:nvPr/>
        </p:nvSpPr>
        <p:spPr>
          <a:xfrm>
            <a:off x="2442478" y="3112963"/>
            <a:ext cx="1790192" cy="867505"/>
          </a:xfrm>
          <a:custGeom>
            <a:avLst/>
            <a:gdLst/>
            <a:ahLst/>
            <a:cxnLst/>
            <a:rect l="l" t="t" r="r" b="b"/>
            <a:pathLst>
              <a:path w="3399154" h="1647190">
                <a:moveTo>
                  <a:pt x="3398837" y="327317"/>
                </a:moveTo>
                <a:lnTo>
                  <a:pt x="178079" y="0"/>
                </a:lnTo>
                <a:lnTo>
                  <a:pt x="0" y="1646986"/>
                </a:lnTo>
                <a:lnTo>
                  <a:pt x="3169488" y="1547736"/>
                </a:lnTo>
                <a:lnTo>
                  <a:pt x="3398837" y="327317"/>
                </a:lnTo>
                <a:close/>
              </a:path>
            </a:pathLst>
          </a:custGeom>
          <a:ln w="44780">
            <a:solidFill>
              <a:srgbClr val="1D1D1B"/>
            </a:solidFill>
          </a:ln>
        </p:spPr>
        <p:txBody>
          <a:bodyPr wrap="square" lIns="0" tIns="0" rIns="0" bIns="0" rtlCol="0"/>
          <a:lstStyle/>
          <a:p>
            <a:endParaRPr sz="948"/>
          </a:p>
        </p:txBody>
      </p:sp>
      <p:sp>
        <p:nvSpPr>
          <p:cNvPr id="176" name="object 176"/>
          <p:cNvSpPr/>
          <p:nvPr/>
        </p:nvSpPr>
        <p:spPr>
          <a:xfrm>
            <a:off x="2349465" y="4047498"/>
            <a:ext cx="1732002" cy="830050"/>
          </a:xfrm>
          <a:custGeom>
            <a:avLst/>
            <a:gdLst/>
            <a:ahLst/>
            <a:cxnLst/>
            <a:rect l="l" t="t" r="r" b="b"/>
            <a:pathLst>
              <a:path w="3288665" h="1576070">
                <a:moveTo>
                  <a:pt x="3288639" y="0"/>
                </a:moveTo>
                <a:lnTo>
                  <a:pt x="151460" y="148602"/>
                </a:lnTo>
                <a:lnTo>
                  <a:pt x="0" y="1576006"/>
                </a:lnTo>
                <a:lnTo>
                  <a:pt x="1144689" y="1576006"/>
                </a:lnTo>
                <a:lnTo>
                  <a:pt x="2971114" y="1545589"/>
                </a:lnTo>
                <a:lnTo>
                  <a:pt x="3288639" y="0"/>
                </a:lnTo>
                <a:close/>
              </a:path>
            </a:pathLst>
          </a:custGeom>
          <a:solidFill>
            <a:srgbClr val="47B7A9"/>
          </a:solidFill>
        </p:spPr>
        <p:txBody>
          <a:bodyPr wrap="square" lIns="0" tIns="0" rIns="0" bIns="0" rtlCol="0"/>
          <a:lstStyle/>
          <a:p>
            <a:endParaRPr sz="948"/>
          </a:p>
        </p:txBody>
      </p:sp>
      <p:sp>
        <p:nvSpPr>
          <p:cNvPr id="177" name="object 177"/>
          <p:cNvSpPr/>
          <p:nvPr/>
        </p:nvSpPr>
        <p:spPr>
          <a:xfrm>
            <a:off x="2349462" y="4047495"/>
            <a:ext cx="1732002" cy="830050"/>
          </a:xfrm>
          <a:custGeom>
            <a:avLst/>
            <a:gdLst/>
            <a:ahLst/>
            <a:cxnLst/>
            <a:rect l="l" t="t" r="r" b="b"/>
            <a:pathLst>
              <a:path w="3288665" h="1576070">
                <a:moveTo>
                  <a:pt x="0" y="1576001"/>
                </a:moveTo>
                <a:lnTo>
                  <a:pt x="151466" y="148615"/>
                </a:lnTo>
                <a:lnTo>
                  <a:pt x="3288645" y="0"/>
                </a:lnTo>
                <a:lnTo>
                  <a:pt x="2971120" y="1545602"/>
                </a:lnTo>
                <a:lnTo>
                  <a:pt x="1144966" y="1576001"/>
                </a:lnTo>
              </a:path>
            </a:pathLst>
          </a:custGeom>
          <a:ln w="44259">
            <a:solidFill>
              <a:srgbClr val="1D1D1B"/>
            </a:solidFill>
          </a:ln>
        </p:spPr>
        <p:txBody>
          <a:bodyPr wrap="square" lIns="0" tIns="0" rIns="0" bIns="0" rtlCol="0"/>
          <a:lstStyle/>
          <a:p>
            <a:endParaRPr sz="948"/>
          </a:p>
        </p:txBody>
      </p:sp>
      <p:sp>
        <p:nvSpPr>
          <p:cNvPr id="178" name="object 178"/>
          <p:cNvSpPr/>
          <p:nvPr/>
        </p:nvSpPr>
        <p:spPr>
          <a:xfrm>
            <a:off x="1473949" y="508341"/>
            <a:ext cx="1485194" cy="970510"/>
          </a:xfrm>
          <a:custGeom>
            <a:avLst/>
            <a:gdLst/>
            <a:ahLst/>
            <a:cxnLst/>
            <a:rect l="l" t="t" r="r" b="b"/>
            <a:pathLst>
              <a:path w="2820035" h="1842770">
                <a:moveTo>
                  <a:pt x="2820035" y="0"/>
                </a:moveTo>
                <a:lnTo>
                  <a:pt x="0" y="0"/>
                </a:lnTo>
                <a:lnTo>
                  <a:pt x="0" y="1754873"/>
                </a:lnTo>
                <a:lnTo>
                  <a:pt x="2454325" y="1842630"/>
                </a:lnTo>
                <a:lnTo>
                  <a:pt x="2820035" y="0"/>
                </a:lnTo>
                <a:close/>
              </a:path>
            </a:pathLst>
          </a:custGeom>
          <a:solidFill>
            <a:srgbClr val="47B7A9"/>
          </a:solidFill>
        </p:spPr>
        <p:txBody>
          <a:bodyPr wrap="square" lIns="0" tIns="0" rIns="0" bIns="0" rtlCol="0"/>
          <a:lstStyle/>
          <a:p>
            <a:endParaRPr sz="948"/>
          </a:p>
        </p:txBody>
      </p:sp>
      <p:sp>
        <p:nvSpPr>
          <p:cNvPr id="179" name="object 179"/>
          <p:cNvSpPr/>
          <p:nvPr/>
        </p:nvSpPr>
        <p:spPr>
          <a:xfrm>
            <a:off x="1473949" y="1471761"/>
            <a:ext cx="1321324" cy="832056"/>
          </a:xfrm>
          <a:custGeom>
            <a:avLst/>
            <a:gdLst/>
            <a:ahLst/>
            <a:cxnLst/>
            <a:rect l="l" t="t" r="r" b="b"/>
            <a:pathLst>
              <a:path w="2508885" h="1579879">
                <a:moveTo>
                  <a:pt x="0" y="0"/>
                </a:moveTo>
                <a:lnTo>
                  <a:pt x="0" y="1579359"/>
                </a:lnTo>
                <a:lnTo>
                  <a:pt x="2211692" y="1452206"/>
                </a:lnTo>
                <a:lnTo>
                  <a:pt x="2508326" y="76834"/>
                </a:lnTo>
                <a:lnTo>
                  <a:pt x="0" y="0"/>
                </a:lnTo>
                <a:close/>
              </a:path>
            </a:pathLst>
          </a:custGeom>
          <a:solidFill>
            <a:srgbClr val="E74682"/>
          </a:solidFill>
        </p:spPr>
        <p:txBody>
          <a:bodyPr wrap="square" lIns="0" tIns="0" rIns="0" bIns="0" rtlCol="0"/>
          <a:lstStyle/>
          <a:p>
            <a:endParaRPr sz="948"/>
          </a:p>
        </p:txBody>
      </p:sp>
      <p:sp>
        <p:nvSpPr>
          <p:cNvPr id="180" name="object 180"/>
          <p:cNvSpPr/>
          <p:nvPr/>
        </p:nvSpPr>
        <p:spPr>
          <a:xfrm>
            <a:off x="1473959" y="2268215"/>
            <a:ext cx="1153107" cy="829715"/>
          </a:xfrm>
          <a:custGeom>
            <a:avLst/>
            <a:gdLst/>
            <a:ahLst/>
            <a:cxnLst/>
            <a:rect l="l" t="t" r="r" b="b"/>
            <a:pathLst>
              <a:path w="2189480" h="1575435">
                <a:moveTo>
                  <a:pt x="2188895" y="0"/>
                </a:moveTo>
                <a:lnTo>
                  <a:pt x="0" y="120878"/>
                </a:lnTo>
                <a:lnTo>
                  <a:pt x="0" y="1575193"/>
                </a:lnTo>
                <a:lnTo>
                  <a:pt x="1906917" y="1439925"/>
                </a:lnTo>
                <a:lnTo>
                  <a:pt x="2188895" y="0"/>
                </a:lnTo>
                <a:close/>
              </a:path>
            </a:pathLst>
          </a:custGeom>
          <a:solidFill>
            <a:srgbClr val="74C6DC"/>
          </a:solidFill>
        </p:spPr>
        <p:txBody>
          <a:bodyPr wrap="square" lIns="0" tIns="0" rIns="0" bIns="0" rtlCol="0"/>
          <a:lstStyle/>
          <a:p>
            <a:endParaRPr sz="948"/>
          </a:p>
        </p:txBody>
      </p:sp>
      <p:sp>
        <p:nvSpPr>
          <p:cNvPr id="181" name="object 181"/>
          <p:cNvSpPr/>
          <p:nvPr/>
        </p:nvSpPr>
        <p:spPr>
          <a:xfrm>
            <a:off x="1473952" y="3026555"/>
            <a:ext cx="1004621" cy="1054785"/>
          </a:xfrm>
          <a:custGeom>
            <a:avLst/>
            <a:gdLst/>
            <a:ahLst/>
            <a:cxnLst/>
            <a:rect l="l" t="t" r="r" b="b"/>
            <a:pathLst>
              <a:path w="1907539" h="2002790">
                <a:moveTo>
                  <a:pt x="1906917" y="0"/>
                </a:moveTo>
                <a:lnTo>
                  <a:pt x="0" y="135280"/>
                </a:lnTo>
                <a:lnTo>
                  <a:pt x="0" y="1835124"/>
                </a:lnTo>
                <a:lnTo>
                  <a:pt x="1647786" y="2002282"/>
                </a:lnTo>
                <a:lnTo>
                  <a:pt x="1906917" y="0"/>
                </a:lnTo>
                <a:close/>
              </a:path>
            </a:pathLst>
          </a:custGeom>
          <a:solidFill>
            <a:srgbClr val="778591"/>
          </a:solidFill>
        </p:spPr>
        <p:txBody>
          <a:bodyPr wrap="square" lIns="0" tIns="0" rIns="0" bIns="0" rtlCol="0"/>
          <a:lstStyle/>
          <a:p>
            <a:endParaRPr sz="948"/>
          </a:p>
        </p:txBody>
      </p:sp>
      <p:sp>
        <p:nvSpPr>
          <p:cNvPr id="182" name="object 182"/>
          <p:cNvSpPr/>
          <p:nvPr/>
        </p:nvSpPr>
        <p:spPr>
          <a:xfrm>
            <a:off x="1473958" y="1499480"/>
            <a:ext cx="1256179" cy="3378033"/>
          </a:xfrm>
          <a:prstGeom prst="rect">
            <a:avLst/>
          </a:prstGeom>
          <a:blipFill>
            <a:blip r:embed="rId1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83" name="object 183"/>
          <p:cNvSpPr/>
          <p:nvPr/>
        </p:nvSpPr>
        <p:spPr>
          <a:xfrm>
            <a:off x="1473958" y="508345"/>
            <a:ext cx="1483307" cy="960644"/>
          </a:xfrm>
          <a:prstGeom prst="rect">
            <a:avLst/>
          </a:prstGeom>
          <a:blipFill>
            <a:blip r:embed="rId1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84" name="object 184"/>
          <p:cNvSpPr/>
          <p:nvPr/>
        </p:nvSpPr>
        <p:spPr>
          <a:xfrm>
            <a:off x="2850292" y="508341"/>
            <a:ext cx="1956737" cy="934726"/>
          </a:xfrm>
          <a:custGeom>
            <a:avLst/>
            <a:gdLst/>
            <a:ahLst/>
            <a:cxnLst/>
            <a:rect l="l" t="t" r="r" b="b"/>
            <a:pathLst>
              <a:path w="3715384" h="1774825">
                <a:moveTo>
                  <a:pt x="2860624" y="0"/>
                </a:moveTo>
                <a:lnTo>
                  <a:pt x="372973" y="0"/>
                </a:lnTo>
                <a:lnTo>
                  <a:pt x="0" y="1774825"/>
                </a:lnTo>
                <a:lnTo>
                  <a:pt x="530976" y="1723097"/>
                </a:lnTo>
                <a:lnTo>
                  <a:pt x="57378" y="1723097"/>
                </a:lnTo>
                <a:lnTo>
                  <a:pt x="411225" y="39382"/>
                </a:lnTo>
                <a:lnTo>
                  <a:pt x="3708640" y="39382"/>
                </a:lnTo>
                <a:lnTo>
                  <a:pt x="3715372" y="2133"/>
                </a:lnTo>
                <a:lnTo>
                  <a:pt x="2860624" y="0"/>
                </a:lnTo>
                <a:close/>
              </a:path>
              <a:path w="3715384" h="1774825">
                <a:moveTo>
                  <a:pt x="3708640" y="39382"/>
                </a:moveTo>
                <a:lnTo>
                  <a:pt x="411225" y="39382"/>
                </a:lnTo>
                <a:lnTo>
                  <a:pt x="3660063" y="47523"/>
                </a:lnTo>
                <a:lnTo>
                  <a:pt x="3382073" y="1357388"/>
                </a:lnTo>
                <a:lnTo>
                  <a:pt x="57378" y="1723097"/>
                </a:lnTo>
                <a:lnTo>
                  <a:pt x="530976" y="1723097"/>
                </a:lnTo>
                <a:lnTo>
                  <a:pt x="3455847" y="1438160"/>
                </a:lnTo>
                <a:lnTo>
                  <a:pt x="3461626" y="1406093"/>
                </a:lnTo>
                <a:lnTo>
                  <a:pt x="3708640" y="39382"/>
                </a:lnTo>
                <a:close/>
              </a:path>
            </a:pathLst>
          </a:custGeom>
          <a:solidFill>
            <a:srgbClr val="1D1D1B"/>
          </a:solidFill>
        </p:spPr>
        <p:txBody>
          <a:bodyPr wrap="square" lIns="0" tIns="0" rIns="0" bIns="0" rtlCol="0"/>
          <a:lstStyle/>
          <a:p>
            <a:endParaRPr sz="948"/>
          </a:p>
        </p:txBody>
      </p:sp>
      <p:sp>
        <p:nvSpPr>
          <p:cNvPr id="185" name="object 185"/>
          <p:cNvSpPr/>
          <p:nvPr/>
        </p:nvSpPr>
        <p:spPr>
          <a:xfrm>
            <a:off x="2704329" y="1367824"/>
            <a:ext cx="1927307" cy="838411"/>
          </a:xfrm>
          <a:custGeom>
            <a:avLst/>
            <a:gdLst/>
            <a:ahLst/>
            <a:cxnLst/>
            <a:rect l="l" t="t" r="r" b="b"/>
            <a:pathLst>
              <a:path w="3659504" h="1591945">
                <a:moveTo>
                  <a:pt x="3659098" y="0"/>
                </a:moveTo>
                <a:lnTo>
                  <a:pt x="270395" y="328866"/>
                </a:lnTo>
                <a:lnTo>
                  <a:pt x="266890" y="345135"/>
                </a:lnTo>
                <a:lnTo>
                  <a:pt x="0" y="1591449"/>
                </a:lnTo>
                <a:lnTo>
                  <a:pt x="50444" y="1573250"/>
                </a:lnTo>
                <a:lnTo>
                  <a:pt x="28041" y="1545717"/>
                </a:lnTo>
                <a:lnTo>
                  <a:pt x="56383" y="1545517"/>
                </a:lnTo>
                <a:lnTo>
                  <a:pt x="307581" y="372579"/>
                </a:lnTo>
                <a:lnTo>
                  <a:pt x="291109" y="372579"/>
                </a:lnTo>
                <a:lnTo>
                  <a:pt x="311416" y="354672"/>
                </a:lnTo>
                <a:lnTo>
                  <a:pt x="531510" y="354672"/>
                </a:lnTo>
                <a:lnTo>
                  <a:pt x="3514356" y="132486"/>
                </a:lnTo>
                <a:lnTo>
                  <a:pt x="3632449" y="132486"/>
                </a:lnTo>
                <a:lnTo>
                  <a:pt x="3659098" y="0"/>
                </a:lnTo>
                <a:close/>
              </a:path>
              <a:path w="3659504" h="1591945">
                <a:moveTo>
                  <a:pt x="56383" y="1545517"/>
                </a:moveTo>
                <a:lnTo>
                  <a:pt x="28041" y="1545717"/>
                </a:lnTo>
                <a:lnTo>
                  <a:pt x="50444" y="1573250"/>
                </a:lnTo>
                <a:lnTo>
                  <a:pt x="56383" y="1545517"/>
                </a:lnTo>
                <a:close/>
              </a:path>
              <a:path w="3659504" h="1591945">
                <a:moveTo>
                  <a:pt x="3305455" y="1522651"/>
                </a:moveTo>
                <a:lnTo>
                  <a:pt x="56383" y="1545517"/>
                </a:lnTo>
                <a:lnTo>
                  <a:pt x="50444" y="1573250"/>
                </a:lnTo>
                <a:lnTo>
                  <a:pt x="2584439" y="1573250"/>
                </a:lnTo>
                <a:lnTo>
                  <a:pt x="3343719" y="1567903"/>
                </a:lnTo>
                <a:lnTo>
                  <a:pt x="3349063" y="1541335"/>
                </a:lnTo>
                <a:lnTo>
                  <a:pt x="3302647" y="1541335"/>
                </a:lnTo>
                <a:lnTo>
                  <a:pt x="3305455" y="1522651"/>
                </a:lnTo>
                <a:close/>
              </a:path>
              <a:path w="3659504" h="1591945">
                <a:moveTo>
                  <a:pt x="3324910" y="1522514"/>
                </a:moveTo>
                <a:lnTo>
                  <a:pt x="3305455" y="1522651"/>
                </a:lnTo>
                <a:lnTo>
                  <a:pt x="3302647" y="1541335"/>
                </a:lnTo>
                <a:lnTo>
                  <a:pt x="3324910" y="1522514"/>
                </a:lnTo>
                <a:close/>
              </a:path>
              <a:path w="3659504" h="1591945">
                <a:moveTo>
                  <a:pt x="3352849" y="1522514"/>
                </a:moveTo>
                <a:lnTo>
                  <a:pt x="3324910" y="1522514"/>
                </a:lnTo>
                <a:lnTo>
                  <a:pt x="3302647" y="1541335"/>
                </a:lnTo>
                <a:lnTo>
                  <a:pt x="3349063" y="1541335"/>
                </a:lnTo>
                <a:lnTo>
                  <a:pt x="3352849" y="1522514"/>
                </a:lnTo>
                <a:close/>
              </a:path>
              <a:path w="3659504" h="1591945">
                <a:moveTo>
                  <a:pt x="3632449" y="132486"/>
                </a:moveTo>
                <a:lnTo>
                  <a:pt x="3514356" y="132486"/>
                </a:lnTo>
                <a:lnTo>
                  <a:pt x="3305455" y="1522651"/>
                </a:lnTo>
                <a:lnTo>
                  <a:pt x="3352849" y="1522514"/>
                </a:lnTo>
                <a:lnTo>
                  <a:pt x="3632449" y="132486"/>
                </a:lnTo>
                <a:close/>
              </a:path>
              <a:path w="3659504" h="1591945">
                <a:moveTo>
                  <a:pt x="311416" y="354672"/>
                </a:moveTo>
                <a:lnTo>
                  <a:pt x="291109" y="372579"/>
                </a:lnTo>
                <a:lnTo>
                  <a:pt x="307848" y="371333"/>
                </a:lnTo>
                <a:lnTo>
                  <a:pt x="311416" y="354672"/>
                </a:lnTo>
                <a:close/>
              </a:path>
              <a:path w="3659504" h="1591945">
                <a:moveTo>
                  <a:pt x="307848" y="371333"/>
                </a:moveTo>
                <a:lnTo>
                  <a:pt x="291109" y="372579"/>
                </a:lnTo>
                <a:lnTo>
                  <a:pt x="307581" y="372579"/>
                </a:lnTo>
                <a:lnTo>
                  <a:pt x="307848" y="371333"/>
                </a:lnTo>
                <a:close/>
              </a:path>
              <a:path w="3659504" h="1591945">
                <a:moveTo>
                  <a:pt x="531510" y="354672"/>
                </a:moveTo>
                <a:lnTo>
                  <a:pt x="311416" y="354672"/>
                </a:lnTo>
                <a:lnTo>
                  <a:pt x="307848" y="371333"/>
                </a:lnTo>
                <a:lnTo>
                  <a:pt x="531510" y="354672"/>
                </a:lnTo>
                <a:close/>
              </a:path>
            </a:pathLst>
          </a:custGeom>
          <a:solidFill>
            <a:srgbClr val="1D1D1B"/>
          </a:solidFill>
        </p:spPr>
        <p:txBody>
          <a:bodyPr wrap="square" lIns="0" tIns="0" rIns="0" bIns="0" rtlCol="0"/>
          <a:lstStyle/>
          <a:p>
            <a:endParaRPr sz="948"/>
          </a:p>
        </p:txBody>
      </p:sp>
      <p:sp>
        <p:nvSpPr>
          <p:cNvPr id="186" name="object 186"/>
          <p:cNvSpPr/>
          <p:nvPr/>
        </p:nvSpPr>
        <p:spPr>
          <a:xfrm>
            <a:off x="2534078" y="2292092"/>
            <a:ext cx="1914934" cy="885899"/>
          </a:xfrm>
          <a:custGeom>
            <a:avLst/>
            <a:gdLst/>
            <a:ahLst/>
            <a:cxnLst/>
            <a:rect l="l" t="t" r="r" b="b"/>
            <a:pathLst>
              <a:path w="3636010" h="1682114">
                <a:moveTo>
                  <a:pt x="3635971" y="0"/>
                </a:moveTo>
                <a:lnTo>
                  <a:pt x="273037" y="23837"/>
                </a:lnTo>
                <a:lnTo>
                  <a:pt x="0" y="1319123"/>
                </a:lnTo>
                <a:lnTo>
                  <a:pt x="3332772" y="1681772"/>
                </a:lnTo>
                <a:lnTo>
                  <a:pt x="3344687" y="1615681"/>
                </a:lnTo>
                <a:lnTo>
                  <a:pt x="3240544" y="1615681"/>
                </a:lnTo>
                <a:lnTo>
                  <a:pt x="3250372" y="1570293"/>
                </a:lnTo>
                <a:lnTo>
                  <a:pt x="417655" y="1298663"/>
                </a:lnTo>
                <a:lnTo>
                  <a:pt x="66294" y="1298663"/>
                </a:lnTo>
                <a:lnTo>
                  <a:pt x="39662" y="1262418"/>
                </a:lnTo>
                <a:lnTo>
                  <a:pt x="73485" y="1262418"/>
                </a:lnTo>
                <a:lnTo>
                  <a:pt x="310261" y="69100"/>
                </a:lnTo>
                <a:lnTo>
                  <a:pt x="3580447" y="45921"/>
                </a:lnTo>
                <a:lnTo>
                  <a:pt x="3586378" y="18529"/>
                </a:lnTo>
                <a:lnTo>
                  <a:pt x="3632631" y="18529"/>
                </a:lnTo>
                <a:lnTo>
                  <a:pt x="3635971" y="0"/>
                </a:lnTo>
                <a:close/>
              </a:path>
              <a:path w="3636010" h="1682114">
                <a:moveTo>
                  <a:pt x="3250372" y="1570293"/>
                </a:moveTo>
                <a:lnTo>
                  <a:pt x="3240544" y="1615681"/>
                </a:lnTo>
                <a:lnTo>
                  <a:pt x="3296043" y="1574672"/>
                </a:lnTo>
                <a:lnTo>
                  <a:pt x="3250372" y="1570293"/>
                </a:lnTo>
                <a:close/>
              </a:path>
              <a:path w="3636010" h="1682114">
                <a:moveTo>
                  <a:pt x="3632631" y="18529"/>
                </a:moveTo>
                <a:lnTo>
                  <a:pt x="3586378" y="18529"/>
                </a:lnTo>
                <a:lnTo>
                  <a:pt x="3608870" y="45719"/>
                </a:lnTo>
                <a:lnTo>
                  <a:pt x="3580447" y="45921"/>
                </a:lnTo>
                <a:lnTo>
                  <a:pt x="3250372" y="1570293"/>
                </a:lnTo>
                <a:lnTo>
                  <a:pt x="3296043" y="1574672"/>
                </a:lnTo>
                <a:lnTo>
                  <a:pt x="3240544" y="1615681"/>
                </a:lnTo>
                <a:lnTo>
                  <a:pt x="3344687" y="1615681"/>
                </a:lnTo>
                <a:lnTo>
                  <a:pt x="3632631" y="18529"/>
                </a:lnTo>
                <a:close/>
              </a:path>
              <a:path w="3636010" h="1682114">
                <a:moveTo>
                  <a:pt x="39662" y="1262418"/>
                </a:moveTo>
                <a:lnTo>
                  <a:pt x="66294" y="1298663"/>
                </a:lnTo>
                <a:lnTo>
                  <a:pt x="72854" y="1265600"/>
                </a:lnTo>
                <a:lnTo>
                  <a:pt x="39662" y="1262418"/>
                </a:lnTo>
                <a:close/>
              </a:path>
              <a:path w="3636010" h="1682114">
                <a:moveTo>
                  <a:pt x="72854" y="1265600"/>
                </a:moveTo>
                <a:lnTo>
                  <a:pt x="66294" y="1298663"/>
                </a:lnTo>
                <a:lnTo>
                  <a:pt x="417655" y="1298663"/>
                </a:lnTo>
                <a:lnTo>
                  <a:pt x="72854" y="1265600"/>
                </a:lnTo>
                <a:close/>
              </a:path>
              <a:path w="3636010" h="1682114">
                <a:moveTo>
                  <a:pt x="73485" y="1262418"/>
                </a:moveTo>
                <a:lnTo>
                  <a:pt x="39662" y="1262418"/>
                </a:lnTo>
                <a:lnTo>
                  <a:pt x="72854" y="1265600"/>
                </a:lnTo>
                <a:lnTo>
                  <a:pt x="73485" y="1262418"/>
                </a:lnTo>
                <a:close/>
              </a:path>
              <a:path w="3636010" h="1682114">
                <a:moveTo>
                  <a:pt x="3586378" y="18529"/>
                </a:moveTo>
                <a:lnTo>
                  <a:pt x="3580447" y="45921"/>
                </a:lnTo>
                <a:lnTo>
                  <a:pt x="3608870" y="45719"/>
                </a:lnTo>
                <a:lnTo>
                  <a:pt x="3586378" y="18529"/>
                </a:lnTo>
                <a:close/>
              </a:path>
            </a:pathLst>
          </a:custGeom>
          <a:solidFill>
            <a:srgbClr val="1D1D1B"/>
          </a:solidFill>
        </p:spPr>
        <p:txBody>
          <a:bodyPr wrap="square" lIns="0" tIns="0" rIns="0" bIns="0" rtlCol="0"/>
          <a:lstStyle/>
          <a:p>
            <a:endParaRPr sz="948"/>
          </a:p>
        </p:txBody>
      </p:sp>
      <p:sp>
        <p:nvSpPr>
          <p:cNvPr id="187" name="object 187"/>
          <p:cNvSpPr/>
          <p:nvPr/>
        </p:nvSpPr>
        <p:spPr>
          <a:xfrm>
            <a:off x="2416255" y="3087616"/>
            <a:ext cx="1830323" cy="917336"/>
          </a:xfrm>
          <a:custGeom>
            <a:avLst/>
            <a:gdLst/>
            <a:ahLst/>
            <a:cxnLst/>
            <a:rect l="l" t="t" r="r" b="b"/>
            <a:pathLst>
              <a:path w="3475354" h="1741804">
                <a:moveTo>
                  <a:pt x="189217" y="0"/>
                </a:moveTo>
                <a:lnTo>
                  <a:pt x="0" y="1741551"/>
                </a:lnTo>
                <a:lnTo>
                  <a:pt x="1087740" y="1699895"/>
                </a:lnTo>
                <a:lnTo>
                  <a:pt x="94056" y="1699895"/>
                </a:lnTo>
                <a:lnTo>
                  <a:pt x="48425" y="1650619"/>
                </a:lnTo>
                <a:lnTo>
                  <a:pt x="99492" y="1649376"/>
                </a:lnTo>
                <a:lnTo>
                  <a:pt x="266688" y="95644"/>
                </a:lnTo>
                <a:lnTo>
                  <a:pt x="223494" y="91541"/>
                </a:lnTo>
                <a:lnTo>
                  <a:pt x="271297" y="52819"/>
                </a:lnTo>
                <a:lnTo>
                  <a:pt x="677048" y="52819"/>
                </a:lnTo>
                <a:lnTo>
                  <a:pt x="189217" y="0"/>
                </a:lnTo>
                <a:close/>
              </a:path>
              <a:path w="3475354" h="1741804">
                <a:moveTo>
                  <a:pt x="99492" y="1649376"/>
                </a:moveTo>
                <a:lnTo>
                  <a:pt x="48425" y="1650619"/>
                </a:lnTo>
                <a:lnTo>
                  <a:pt x="94056" y="1699895"/>
                </a:lnTo>
                <a:lnTo>
                  <a:pt x="99492" y="1649376"/>
                </a:lnTo>
                <a:close/>
              </a:path>
              <a:path w="3475354" h="1741804">
                <a:moveTo>
                  <a:pt x="3200643" y="1573916"/>
                </a:moveTo>
                <a:lnTo>
                  <a:pt x="99492" y="1649376"/>
                </a:lnTo>
                <a:lnTo>
                  <a:pt x="94056" y="1699895"/>
                </a:lnTo>
                <a:lnTo>
                  <a:pt x="1087740" y="1699895"/>
                </a:lnTo>
                <a:lnTo>
                  <a:pt x="3238017" y="1617548"/>
                </a:lnTo>
                <a:lnTo>
                  <a:pt x="3242874" y="1591703"/>
                </a:lnTo>
                <a:lnTo>
                  <a:pt x="3197301" y="1591703"/>
                </a:lnTo>
                <a:lnTo>
                  <a:pt x="3200643" y="1573916"/>
                </a:lnTo>
                <a:close/>
              </a:path>
              <a:path w="3475354" h="1741804">
                <a:moveTo>
                  <a:pt x="3218611" y="1573479"/>
                </a:moveTo>
                <a:lnTo>
                  <a:pt x="3200643" y="1573916"/>
                </a:lnTo>
                <a:lnTo>
                  <a:pt x="3197301" y="1591703"/>
                </a:lnTo>
                <a:lnTo>
                  <a:pt x="3218611" y="1573479"/>
                </a:lnTo>
                <a:close/>
              </a:path>
              <a:path w="3475354" h="1741804">
                <a:moveTo>
                  <a:pt x="3246298" y="1573479"/>
                </a:moveTo>
                <a:lnTo>
                  <a:pt x="3218611" y="1573479"/>
                </a:lnTo>
                <a:lnTo>
                  <a:pt x="3197301" y="1591703"/>
                </a:lnTo>
                <a:lnTo>
                  <a:pt x="3242874" y="1591703"/>
                </a:lnTo>
                <a:lnTo>
                  <a:pt x="3246298" y="1573479"/>
                </a:lnTo>
                <a:close/>
              </a:path>
              <a:path w="3475354" h="1741804">
                <a:moveTo>
                  <a:pt x="677048" y="52819"/>
                </a:moveTo>
                <a:lnTo>
                  <a:pt x="271297" y="52819"/>
                </a:lnTo>
                <a:lnTo>
                  <a:pt x="266688" y="95644"/>
                </a:lnTo>
                <a:lnTo>
                  <a:pt x="3422116" y="395401"/>
                </a:lnTo>
                <a:lnTo>
                  <a:pt x="3200643" y="1573916"/>
                </a:lnTo>
                <a:lnTo>
                  <a:pt x="3218611" y="1573479"/>
                </a:lnTo>
                <a:lnTo>
                  <a:pt x="3246298" y="1573479"/>
                </a:lnTo>
                <a:lnTo>
                  <a:pt x="3475126" y="355777"/>
                </a:lnTo>
                <a:lnTo>
                  <a:pt x="677048" y="52819"/>
                </a:lnTo>
                <a:close/>
              </a:path>
              <a:path w="3475354" h="1741804">
                <a:moveTo>
                  <a:pt x="271297" y="52819"/>
                </a:moveTo>
                <a:lnTo>
                  <a:pt x="223494" y="91541"/>
                </a:lnTo>
                <a:lnTo>
                  <a:pt x="266688" y="95644"/>
                </a:lnTo>
                <a:lnTo>
                  <a:pt x="271297" y="52819"/>
                </a:lnTo>
                <a:close/>
              </a:path>
            </a:pathLst>
          </a:custGeom>
          <a:solidFill>
            <a:srgbClr val="1D1D1B"/>
          </a:solidFill>
        </p:spPr>
        <p:txBody>
          <a:bodyPr wrap="square" lIns="0" tIns="0" rIns="0" bIns="0" rtlCol="0"/>
          <a:lstStyle/>
          <a:p>
            <a:endParaRPr sz="948"/>
          </a:p>
        </p:txBody>
      </p:sp>
      <p:sp>
        <p:nvSpPr>
          <p:cNvPr id="188" name="object 188"/>
          <p:cNvSpPr/>
          <p:nvPr/>
        </p:nvSpPr>
        <p:spPr>
          <a:xfrm>
            <a:off x="2330495" y="4035566"/>
            <a:ext cx="1765445" cy="842089"/>
          </a:xfrm>
          <a:custGeom>
            <a:avLst/>
            <a:gdLst/>
            <a:ahLst/>
            <a:cxnLst/>
            <a:rect l="l" t="t" r="r" b="b"/>
            <a:pathLst>
              <a:path w="3352165" h="1598929">
                <a:moveTo>
                  <a:pt x="3338058" y="0"/>
                </a:moveTo>
                <a:lnTo>
                  <a:pt x="145392" y="126606"/>
                </a:lnTo>
                <a:lnTo>
                  <a:pt x="0" y="1598663"/>
                </a:lnTo>
                <a:lnTo>
                  <a:pt x="2507887" y="1598663"/>
                </a:lnTo>
                <a:lnTo>
                  <a:pt x="2717239" y="1595196"/>
                </a:lnTo>
                <a:lnTo>
                  <a:pt x="45647" y="1595196"/>
                </a:lnTo>
                <a:lnTo>
                  <a:pt x="228072" y="217525"/>
                </a:lnTo>
                <a:lnTo>
                  <a:pt x="189690" y="217525"/>
                </a:lnTo>
                <a:lnTo>
                  <a:pt x="233492" y="176593"/>
                </a:lnTo>
                <a:lnTo>
                  <a:pt x="932721" y="176593"/>
                </a:lnTo>
                <a:lnTo>
                  <a:pt x="3284969" y="47012"/>
                </a:lnTo>
                <a:lnTo>
                  <a:pt x="3302993" y="18211"/>
                </a:lnTo>
                <a:lnTo>
                  <a:pt x="3343628" y="18211"/>
                </a:lnTo>
                <a:lnTo>
                  <a:pt x="3338058" y="0"/>
                </a:lnTo>
                <a:close/>
              </a:path>
              <a:path w="3352165" h="1598929">
                <a:moveTo>
                  <a:pt x="2988547" y="1546438"/>
                </a:moveTo>
                <a:lnTo>
                  <a:pt x="45647" y="1595196"/>
                </a:lnTo>
                <a:lnTo>
                  <a:pt x="2717239" y="1595196"/>
                </a:lnTo>
                <a:lnTo>
                  <a:pt x="3024749" y="1590103"/>
                </a:lnTo>
                <a:lnTo>
                  <a:pt x="3030924" y="1563801"/>
                </a:lnTo>
                <a:lnTo>
                  <a:pt x="2985481" y="1563801"/>
                </a:lnTo>
                <a:lnTo>
                  <a:pt x="2988547" y="1546438"/>
                </a:lnTo>
                <a:close/>
              </a:path>
              <a:path w="3352165" h="1598929">
                <a:moveTo>
                  <a:pt x="3006791" y="1546136"/>
                </a:moveTo>
                <a:lnTo>
                  <a:pt x="2988547" y="1546438"/>
                </a:lnTo>
                <a:lnTo>
                  <a:pt x="2985481" y="1563801"/>
                </a:lnTo>
                <a:lnTo>
                  <a:pt x="3006791" y="1546136"/>
                </a:lnTo>
                <a:close/>
              </a:path>
              <a:path w="3352165" h="1598929">
                <a:moveTo>
                  <a:pt x="3035072" y="1546136"/>
                </a:moveTo>
                <a:lnTo>
                  <a:pt x="3006791" y="1546136"/>
                </a:lnTo>
                <a:lnTo>
                  <a:pt x="2985481" y="1563801"/>
                </a:lnTo>
                <a:lnTo>
                  <a:pt x="3030924" y="1563801"/>
                </a:lnTo>
                <a:lnTo>
                  <a:pt x="3035072" y="1546136"/>
                </a:lnTo>
                <a:close/>
              </a:path>
              <a:path w="3352165" h="1598929">
                <a:moveTo>
                  <a:pt x="3343628" y="18211"/>
                </a:moveTo>
                <a:lnTo>
                  <a:pt x="3302993" y="18211"/>
                </a:lnTo>
                <a:lnTo>
                  <a:pt x="3325726" y="44767"/>
                </a:lnTo>
                <a:lnTo>
                  <a:pt x="3284969" y="47012"/>
                </a:lnTo>
                <a:lnTo>
                  <a:pt x="3269338" y="95199"/>
                </a:lnTo>
                <a:lnTo>
                  <a:pt x="3267865" y="103276"/>
                </a:lnTo>
                <a:lnTo>
                  <a:pt x="3266176" y="111328"/>
                </a:lnTo>
                <a:lnTo>
                  <a:pt x="3207274" y="401256"/>
                </a:lnTo>
                <a:lnTo>
                  <a:pt x="3168716" y="594690"/>
                </a:lnTo>
                <a:lnTo>
                  <a:pt x="3149496" y="691416"/>
                </a:lnTo>
                <a:lnTo>
                  <a:pt x="3139954" y="739794"/>
                </a:lnTo>
                <a:lnTo>
                  <a:pt x="3092974" y="981824"/>
                </a:lnTo>
                <a:lnTo>
                  <a:pt x="3056194" y="1175626"/>
                </a:lnTo>
                <a:lnTo>
                  <a:pt x="3020241" y="1369593"/>
                </a:lnTo>
                <a:lnTo>
                  <a:pt x="3002638" y="1466646"/>
                </a:lnTo>
                <a:lnTo>
                  <a:pt x="2988547" y="1546438"/>
                </a:lnTo>
                <a:lnTo>
                  <a:pt x="3006791" y="1546136"/>
                </a:lnTo>
                <a:lnTo>
                  <a:pt x="3035072" y="1546136"/>
                </a:lnTo>
                <a:lnTo>
                  <a:pt x="3051381" y="1476667"/>
                </a:lnTo>
                <a:lnTo>
                  <a:pt x="3073454" y="1380528"/>
                </a:lnTo>
                <a:lnTo>
                  <a:pt x="3116888" y="1188084"/>
                </a:lnTo>
                <a:lnTo>
                  <a:pt x="3159483" y="995489"/>
                </a:lnTo>
                <a:lnTo>
                  <a:pt x="3211732" y="754539"/>
                </a:lnTo>
                <a:lnTo>
                  <a:pt x="3222031" y="706318"/>
                </a:lnTo>
                <a:lnTo>
                  <a:pt x="3242503" y="609841"/>
                </a:lnTo>
                <a:lnTo>
                  <a:pt x="3283334" y="416877"/>
                </a:lnTo>
                <a:lnTo>
                  <a:pt x="3343614" y="126606"/>
                </a:lnTo>
                <a:lnTo>
                  <a:pt x="3345119" y="119151"/>
                </a:lnTo>
                <a:lnTo>
                  <a:pt x="3346935" y="111137"/>
                </a:lnTo>
                <a:lnTo>
                  <a:pt x="3351550" y="71297"/>
                </a:lnTo>
                <a:lnTo>
                  <a:pt x="3351647" y="61772"/>
                </a:lnTo>
                <a:lnTo>
                  <a:pt x="3350974" y="53238"/>
                </a:lnTo>
                <a:lnTo>
                  <a:pt x="3350336" y="46815"/>
                </a:lnTo>
                <a:lnTo>
                  <a:pt x="3349420" y="40333"/>
                </a:lnTo>
                <a:lnTo>
                  <a:pt x="3348125" y="33773"/>
                </a:lnTo>
                <a:lnTo>
                  <a:pt x="3346351" y="27114"/>
                </a:lnTo>
                <a:lnTo>
                  <a:pt x="3343628" y="18211"/>
                </a:lnTo>
                <a:close/>
              </a:path>
              <a:path w="3352165" h="1598929">
                <a:moveTo>
                  <a:pt x="233492" y="176593"/>
                </a:moveTo>
                <a:lnTo>
                  <a:pt x="189690" y="217525"/>
                </a:lnTo>
                <a:lnTo>
                  <a:pt x="228354" y="215395"/>
                </a:lnTo>
                <a:lnTo>
                  <a:pt x="233492" y="176593"/>
                </a:lnTo>
                <a:close/>
              </a:path>
              <a:path w="3352165" h="1598929">
                <a:moveTo>
                  <a:pt x="228354" y="215395"/>
                </a:moveTo>
                <a:lnTo>
                  <a:pt x="189690" y="217525"/>
                </a:lnTo>
                <a:lnTo>
                  <a:pt x="228072" y="217525"/>
                </a:lnTo>
                <a:lnTo>
                  <a:pt x="228354" y="215395"/>
                </a:lnTo>
                <a:close/>
              </a:path>
              <a:path w="3352165" h="1598929">
                <a:moveTo>
                  <a:pt x="932721" y="176593"/>
                </a:moveTo>
                <a:lnTo>
                  <a:pt x="233492" y="176593"/>
                </a:lnTo>
                <a:lnTo>
                  <a:pt x="228354" y="215395"/>
                </a:lnTo>
                <a:lnTo>
                  <a:pt x="932721" y="176593"/>
                </a:lnTo>
                <a:close/>
              </a:path>
              <a:path w="3352165" h="1598929">
                <a:moveTo>
                  <a:pt x="3302993" y="18211"/>
                </a:moveTo>
                <a:lnTo>
                  <a:pt x="3284969" y="47012"/>
                </a:lnTo>
                <a:lnTo>
                  <a:pt x="3325726" y="44767"/>
                </a:lnTo>
                <a:lnTo>
                  <a:pt x="3302993" y="18211"/>
                </a:lnTo>
                <a:close/>
              </a:path>
            </a:pathLst>
          </a:custGeom>
          <a:solidFill>
            <a:srgbClr val="1D1D1B"/>
          </a:solidFill>
        </p:spPr>
        <p:txBody>
          <a:bodyPr wrap="square" lIns="0" tIns="0" rIns="0" bIns="0" rtlCol="0"/>
          <a:lstStyle/>
          <a:p>
            <a:endParaRPr sz="948"/>
          </a:p>
        </p:txBody>
      </p:sp>
      <p:sp>
        <p:nvSpPr>
          <p:cNvPr id="189" name="object 189"/>
          <p:cNvSpPr/>
          <p:nvPr/>
        </p:nvSpPr>
        <p:spPr>
          <a:xfrm>
            <a:off x="3991815" y="508338"/>
            <a:ext cx="880214" cy="4369300"/>
          </a:xfrm>
          <a:custGeom>
            <a:avLst/>
            <a:gdLst/>
            <a:ahLst/>
            <a:cxnLst/>
            <a:rect l="l" t="t" r="r" b="b"/>
            <a:pathLst>
              <a:path w="1671320" h="8296275">
                <a:moveTo>
                  <a:pt x="1670785" y="0"/>
                </a:moveTo>
                <a:lnTo>
                  <a:pt x="0" y="8296033"/>
                </a:lnTo>
              </a:path>
            </a:pathLst>
          </a:custGeom>
          <a:ln w="113817">
            <a:solidFill>
              <a:srgbClr val="1D1D1B"/>
            </a:solidFill>
          </a:ln>
        </p:spPr>
        <p:txBody>
          <a:bodyPr wrap="square" lIns="0" tIns="0" rIns="0" bIns="0" rtlCol="0"/>
          <a:lstStyle/>
          <a:p>
            <a:endParaRPr sz="948"/>
          </a:p>
        </p:txBody>
      </p:sp>
      <p:sp>
        <p:nvSpPr>
          <p:cNvPr id="190" name="object 190"/>
          <p:cNvSpPr/>
          <p:nvPr/>
        </p:nvSpPr>
        <p:spPr>
          <a:xfrm>
            <a:off x="2264022" y="508338"/>
            <a:ext cx="720358" cy="4369300"/>
          </a:xfrm>
          <a:custGeom>
            <a:avLst/>
            <a:gdLst/>
            <a:ahLst/>
            <a:cxnLst/>
            <a:rect l="l" t="t" r="r" b="b"/>
            <a:pathLst>
              <a:path w="1367789" h="8296275">
                <a:moveTo>
                  <a:pt x="1367403" y="0"/>
                </a:moveTo>
                <a:lnTo>
                  <a:pt x="399287" y="4807066"/>
                </a:lnTo>
                <a:lnTo>
                  <a:pt x="0" y="8296033"/>
                </a:lnTo>
              </a:path>
            </a:pathLst>
          </a:custGeom>
          <a:ln w="91059">
            <a:solidFill>
              <a:srgbClr val="1D1D1B"/>
            </a:solidFill>
          </a:ln>
        </p:spPr>
        <p:txBody>
          <a:bodyPr wrap="square" lIns="0" tIns="0" rIns="0" bIns="0" rtlCol="0"/>
          <a:lstStyle/>
          <a:p>
            <a:endParaRPr sz="948"/>
          </a:p>
        </p:txBody>
      </p:sp>
      <p:sp>
        <p:nvSpPr>
          <p:cNvPr id="191" name="object 191"/>
          <p:cNvSpPr/>
          <p:nvPr/>
        </p:nvSpPr>
        <p:spPr>
          <a:xfrm>
            <a:off x="1473958" y="1301176"/>
            <a:ext cx="3255655" cy="193968"/>
          </a:xfrm>
          <a:custGeom>
            <a:avLst/>
            <a:gdLst/>
            <a:ahLst/>
            <a:cxnLst/>
            <a:rect l="l" t="t" r="r" b="b"/>
            <a:pathLst>
              <a:path w="6181725" h="368300">
                <a:moveTo>
                  <a:pt x="6181557" y="0"/>
                </a:moveTo>
                <a:lnTo>
                  <a:pt x="2482999" y="368096"/>
                </a:lnTo>
                <a:lnTo>
                  <a:pt x="0" y="291969"/>
                </a:lnTo>
              </a:path>
            </a:pathLst>
          </a:custGeom>
          <a:ln w="54635">
            <a:solidFill>
              <a:srgbClr val="1D1D1B"/>
            </a:solidFill>
          </a:ln>
        </p:spPr>
        <p:txBody>
          <a:bodyPr wrap="square" lIns="0" tIns="0" rIns="0" bIns="0" rtlCol="0"/>
          <a:lstStyle/>
          <a:p>
            <a:endParaRPr sz="948"/>
          </a:p>
        </p:txBody>
      </p:sp>
      <p:sp>
        <p:nvSpPr>
          <p:cNvPr id="192" name="object 192"/>
          <p:cNvSpPr/>
          <p:nvPr/>
        </p:nvSpPr>
        <p:spPr>
          <a:xfrm>
            <a:off x="1473948" y="2239863"/>
            <a:ext cx="3072054" cy="80932"/>
          </a:xfrm>
          <a:custGeom>
            <a:avLst/>
            <a:gdLst/>
            <a:ahLst/>
            <a:cxnLst/>
            <a:rect l="l" t="t" r="r" b="b"/>
            <a:pathLst>
              <a:path w="5833110" h="153670">
                <a:moveTo>
                  <a:pt x="5832827" y="0"/>
                </a:moveTo>
                <a:lnTo>
                  <a:pt x="2199853" y="38163"/>
                </a:lnTo>
                <a:lnTo>
                  <a:pt x="0" y="153121"/>
                </a:lnTo>
              </a:path>
            </a:pathLst>
          </a:custGeom>
          <a:ln w="54635">
            <a:solidFill>
              <a:srgbClr val="1D1D1B"/>
            </a:solidFill>
          </a:ln>
        </p:spPr>
        <p:txBody>
          <a:bodyPr wrap="square" lIns="0" tIns="0" rIns="0" bIns="0" rtlCol="0"/>
          <a:lstStyle/>
          <a:p>
            <a:endParaRPr sz="948"/>
          </a:p>
        </p:txBody>
      </p:sp>
      <p:sp>
        <p:nvSpPr>
          <p:cNvPr id="193" name="object 193"/>
          <p:cNvSpPr/>
          <p:nvPr/>
        </p:nvSpPr>
        <p:spPr>
          <a:xfrm>
            <a:off x="1473958" y="3037190"/>
            <a:ext cx="2873069" cy="186945"/>
          </a:xfrm>
          <a:custGeom>
            <a:avLst/>
            <a:gdLst/>
            <a:ahLst/>
            <a:cxnLst/>
            <a:rect l="l" t="t" r="r" b="b"/>
            <a:pathLst>
              <a:path w="5455285" h="354964">
                <a:moveTo>
                  <a:pt x="5455052" y="354418"/>
                </a:moveTo>
                <a:lnTo>
                  <a:pt x="1899573" y="0"/>
                </a:lnTo>
                <a:lnTo>
                  <a:pt x="0" y="114996"/>
                </a:lnTo>
              </a:path>
            </a:pathLst>
          </a:custGeom>
          <a:ln w="54635">
            <a:solidFill>
              <a:srgbClr val="1D1D1B"/>
            </a:solidFill>
          </a:ln>
        </p:spPr>
        <p:txBody>
          <a:bodyPr wrap="square" lIns="0" tIns="0" rIns="0" bIns="0" rtlCol="0"/>
          <a:lstStyle/>
          <a:p>
            <a:endParaRPr sz="948"/>
          </a:p>
        </p:txBody>
      </p:sp>
      <p:sp>
        <p:nvSpPr>
          <p:cNvPr id="194" name="object 194"/>
          <p:cNvSpPr/>
          <p:nvPr/>
        </p:nvSpPr>
        <p:spPr>
          <a:xfrm>
            <a:off x="1473958" y="3979494"/>
            <a:ext cx="2679101" cy="94643"/>
          </a:xfrm>
          <a:custGeom>
            <a:avLst/>
            <a:gdLst/>
            <a:ahLst/>
            <a:cxnLst/>
            <a:rect l="l" t="t" r="r" b="b"/>
            <a:pathLst>
              <a:path w="5086985" h="179704">
                <a:moveTo>
                  <a:pt x="5086963" y="0"/>
                </a:moveTo>
                <a:lnTo>
                  <a:pt x="1675108" y="179222"/>
                </a:lnTo>
                <a:lnTo>
                  <a:pt x="0" y="41111"/>
                </a:lnTo>
              </a:path>
            </a:pathLst>
          </a:custGeom>
          <a:ln w="54635">
            <a:solidFill>
              <a:srgbClr val="1D1D1B"/>
            </a:solidFill>
          </a:ln>
        </p:spPr>
        <p:txBody>
          <a:bodyPr wrap="square" lIns="0" tIns="0" rIns="0" bIns="0" rtlCol="0"/>
          <a:lstStyle/>
          <a:p>
            <a:endParaRPr sz="948"/>
          </a:p>
        </p:txBody>
      </p:sp>
      <p:sp>
        <p:nvSpPr>
          <p:cNvPr id="195" name="object 195"/>
          <p:cNvSpPr/>
          <p:nvPr/>
        </p:nvSpPr>
        <p:spPr>
          <a:xfrm>
            <a:off x="5050658" y="2614257"/>
            <a:ext cx="611000" cy="1083211"/>
          </a:xfrm>
          <a:custGeom>
            <a:avLst/>
            <a:gdLst/>
            <a:ahLst/>
            <a:cxnLst/>
            <a:rect l="l" t="t" r="r" b="b"/>
            <a:pathLst>
              <a:path w="1160145" h="2056765">
                <a:moveTo>
                  <a:pt x="1066088" y="0"/>
                </a:moveTo>
                <a:lnTo>
                  <a:pt x="171411" y="110553"/>
                </a:lnTo>
                <a:lnTo>
                  <a:pt x="0" y="350596"/>
                </a:lnTo>
                <a:lnTo>
                  <a:pt x="97891" y="1131887"/>
                </a:lnTo>
                <a:lnTo>
                  <a:pt x="73812" y="1894979"/>
                </a:lnTo>
                <a:lnTo>
                  <a:pt x="710501" y="2056180"/>
                </a:lnTo>
                <a:lnTo>
                  <a:pt x="1160081" y="1003427"/>
                </a:lnTo>
                <a:lnTo>
                  <a:pt x="1066088" y="0"/>
                </a:lnTo>
                <a:close/>
              </a:path>
            </a:pathLst>
          </a:custGeom>
          <a:solidFill>
            <a:srgbClr val="B07E48"/>
          </a:solidFill>
        </p:spPr>
        <p:txBody>
          <a:bodyPr wrap="square" lIns="0" tIns="0" rIns="0" bIns="0" rtlCol="0"/>
          <a:lstStyle/>
          <a:p>
            <a:endParaRPr sz="948"/>
          </a:p>
        </p:txBody>
      </p:sp>
      <p:sp>
        <p:nvSpPr>
          <p:cNvPr id="196" name="object 196"/>
          <p:cNvSpPr/>
          <p:nvPr/>
        </p:nvSpPr>
        <p:spPr>
          <a:xfrm>
            <a:off x="5050658" y="2614257"/>
            <a:ext cx="611000" cy="1083211"/>
          </a:xfrm>
          <a:custGeom>
            <a:avLst/>
            <a:gdLst/>
            <a:ahLst/>
            <a:cxnLst/>
            <a:rect l="l" t="t" r="r" b="b"/>
            <a:pathLst>
              <a:path w="1160145" h="2056765">
                <a:moveTo>
                  <a:pt x="1066088" y="0"/>
                </a:moveTo>
                <a:lnTo>
                  <a:pt x="1160081" y="1003427"/>
                </a:lnTo>
                <a:lnTo>
                  <a:pt x="710501" y="2056180"/>
                </a:lnTo>
                <a:lnTo>
                  <a:pt x="73812" y="1894979"/>
                </a:lnTo>
                <a:lnTo>
                  <a:pt x="97891" y="1131887"/>
                </a:lnTo>
                <a:lnTo>
                  <a:pt x="0" y="350596"/>
                </a:lnTo>
                <a:lnTo>
                  <a:pt x="171411" y="110553"/>
                </a:lnTo>
                <a:lnTo>
                  <a:pt x="1066088" y="0"/>
                </a:lnTo>
                <a:close/>
              </a:path>
            </a:pathLst>
          </a:custGeom>
          <a:ln w="47586">
            <a:solidFill>
              <a:srgbClr val="1D1D1B"/>
            </a:solidFill>
          </a:ln>
        </p:spPr>
        <p:txBody>
          <a:bodyPr wrap="square" lIns="0" tIns="0" rIns="0" bIns="0" rtlCol="0"/>
          <a:lstStyle/>
          <a:p>
            <a:endParaRPr sz="948"/>
          </a:p>
        </p:txBody>
      </p:sp>
      <p:sp>
        <p:nvSpPr>
          <p:cNvPr id="197" name="object 197"/>
          <p:cNvSpPr/>
          <p:nvPr/>
        </p:nvSpPr>
        <p:spPr>
          <a:xfrm>
            <a:off x="4230140" y="721561"/>
            <a:ext cx="1858778" cy="4155950"/>
          </a:xfrm>
          <a:prstGeom prst="rect">
            <a:avLst/>
          </a:prstGeom>
          <a:blipFill>
            <a:blip r:embed="rId1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48"/>
          </a:p>
        </p:txBody>
      </p:sp>
      <p:sp>
        <p:nvSpPr>
          <p:cNvPr id="198" name="object 198"/>
          <p:cNvSpPr/>
          <p:nvPr/>
        </p:nvSpPr>
        <p:spPr>
          <a:xfrm>
            <a:off x="1446961" y="448528"/>
            <a:ext cx="3935212" cy="359844"/>
          </a:xfrm>
          <a:custGeom>
            <a:avLst/>
            <a:gdLst/>
            <a:ahLst/>
            <a:cxnLst/>
            <a:rect l="l" t="t" r="r" b="b"/>
            <a:pathLst>
              <a:path w="7472045" h="683260">
                <a:moveTo>
                  <a:pt x="1612" y="0"/>
                </a:moveTo>
                <a:lnTo>
                  <a:pt x="0" y="666483"/>
                </a:lnTo>
                <a:lnTo>
                  <a:pt x="7471714" y="682840"/>
                </a:lnTo>
                <a:lnTo>
                  <a:pt x="7432052" y="51866"/>
                </a:lnTo>
                <a:lnTo>
                  <a:pt x="1612" y="0"/>
                </a:lnTo>
                <a:close/>
              </a:path>
            </a:pathLst>
          </a:custGeom>
          <a:solidFill>
            <a:srgbClr val="1D1D1B"/>
          </a:solidFill>
        </p:spPr>
        <p:txBody>
          <a:bodyPr wrap="square" lIns="0" tIns="0" rIns="0" bIns="0" rtlCol="0"/>
          <a:lstStyle/>
          <a:p>
            <a:endParaRPr sz="948"/>
          </a:p>
        </p:txBody>
      </p:sp>
      <p:sp>
        <p:nvSpPr>
          <p:cNvPr id="199" name="object 199"/>
          <p:cNvSpPr/>
          <p:nvPr/>
        </p:nvSpPr>
        <p:spPr>
          <a:xfrm>
            <a:off x="1474161" y="477332"/>
            <a:ext cx="3855284" cy="310015"/>
          </a:xfrm>
          <a:custGeom>
            <a:avLst/>
            <a:gdLst/>
            <a:ahLst/>
            <a:cxnLst/>
            <a:rect l="l" t="t" r="r" b="b"/>
            <a:pathLst>
              <a:path w="7320280" h="588644">
                <a:moveTo>
                  <a:pt x="673" y="0"/>
                </a:moveTo>
                <a:lnTo>
                  <a:pt x="0" y="588441"/>
                </a:lnTo>
                <a:lnTo>
                  <a:pt x="7319873" y="554837"/>
                </a:lnTo>
                <a:lnTo>
                  <a:pt x="7318159" y="26415"/>
                </a:lnTo>
                <a:lnTo>
                  <a:pt x="673" y="0"/>
                </a:lnTo>
                <a:close/>
              </a:path>
            </a:pathLst>
          </a:custGeom>
          <a:solidFill>
            <a:srgbClr val="FFFFFF"/>
          </a:solidFill>
        </p:spPr>
        <p:txBody>
          <a:bodyPr wrap="square" lIns="0" tIns="0" rIns="0" bIns="0" rtlCol="0"/>
          <a:lstStyle/>
          <a:p>
            <a:endParaRPr sz="948"/>
          </a:p>
        </p:txBody>
      </p:sp>
      <p:sp>
        <p:nvSpPr>
          <p:cNvPr id="200" name="object 200"/>
          <p:cNvSpPr txBox="1"/>
          <p:nvPr/>
        </p:nvSpPr>
        <p:spPr>
          <a:xfrm>
            <a:off x="1529754" y="484278"/>
            <a:ext cx="3297793" cy="309144"/>
          </a:xfrm>
          <a:prstGeom prst="rect">
            <a:avLst/>
          </a:prstGeom>
        </p:spPr>
        <p:txBody>
          <a:bodyPr vert="horz" wrap="square" lIns="0" tIns="26754" rIns="0" bIns="0" rtlCol="0">
            <a:spAutoFit/>
          </a:bodyPr>
          <a:lstStyle/>
          <a:p>
            <a:pPr marL="6689" marR="2676" indent="-334">
              <a:lnSpc>
                <a:spcPts val="1053"/>
              </a:lnSpc>
              <a:spcBef>
                <a:spcPts val="211"/>
              </a:spcBef>
            </a:pPr>
            <a:r>
              <a:rPr sz="1001" spc="-87" dirty="0">
                <a:solidFill>
                  <a:srgbClr val="1D1D1B"/>
                </a:solidFill>
                <a:latin typeface="Century"/>
                <a:cs typeface="Century"/>
              </a:rPr>
              <a:t>David </a:t>
            </a:r>
            <a:r>
              <a:rPr sz="1001" spc="16" dirty="0">
                <a:solidFill>
                  <a:srgbClr val="1D1D1B"/>
                </a:solidFill>
                <a:latin typeface="Century"/>
                <a:cs typeface="Century"/>
              </a:rPr>
              <a:t>is </a:t>
            </a:r>
            <a:r>
              <a:rPr sz="1001" spc="29" dirty="0">
                <a:solidFill>
                  <a:srgbClr val="1D1D1B"/>
                </a:solidFill>
                <a:latin typeface="Century"/>
                <a:cs typeface="Century"/>
              </a:rPr>
              <a:t>reca</a:t>
            </a:r>
            <a:r>
              <a:rPr sz="1501" spc="43" baseline="1461" dirty="0">
                <a:solidFill>
                  <a:srgbClr val="1D1D1B"/>
                </a:solidFill>
                <a:latin typeface="Century"/>
                <a:cs typeface="Century"/>
              </a:rPr>
              <a:t>lling </a:t>
            </a:r>
            <a:r>
              <a:rPr sz="1501" spc="-63" baseline="1461" dirty="0">
                <a:solidFill>
                  <a:srgbClr val="1D1D1B"/>
                </a:solidFill>
                <a:latin typeface="Century"/>
                <a:cs typeface="Century"/>
              </a:rPr>
              <a:t>his </a:t>
            </a:r>
            <a:r>
              <a:rPr sz="1501" spc="40" baseline="1461" dirty="0">
                <a:solidFill>
                  <a:srgbClr val="1D1D1B"/>
                </a:solidFill>
                <a:latin typeface="Century"/>
                <a:cs typeface="Century"/>
              </a:rPr>
              <a:t>journey </a:t>
            </a:r>
            <a:r>
              <a:rPr sz="1501" spc="146" baseline="1461" dirty="0">
                <a:solidFill>
                  <a:srgbClr val="1D1D1B"/>
                </a:solidFill>
                <a:latin typeface="Century"/>
                <a:cs typeface="Century"/>
              </a:rPr>
              <a:t>to </a:t>
            </a:r>
            <a:r>
              <a:rPr sz="1501" spc="-55" baseline="1461" dirty="0">
                <a:solidFill>
                  <a:srgbClr val="1D1D1B"/>
                </a:solidFill>
                <a:latin typeface="Century"/>
                <a:cs typeface="Century"/>
              </a:rPr>
              <a:t>the </a:t>
            </a:r>
            <a:r>
              <a:rPr sz="1501" spc="106" baseline="2923" dirty="0">
                <a:solidFill>
                  <a:srgbClr val="1D1D1B"/>
                </a:solidFill>
                <a:latin typeface="Century"/>
                <a:cs typeface="Century"/>
              </a:rPr>
              <a:t>doctor’s </a:t>
            </a:r>
            <a:r>
              <a:rPr sz="1501" spc="27" baseline="2923" dirty="0">
                <a:solidFill>
                  <a:srgbClr val="1D1D1B"/>
                </a:solidFill>
                <a:latin typeface="Century"/>
                <a:cs typeface="Century"/>
              </a:rPr>
              <a:t>office.  </a:t>
            </a:r>
            <a:r>
              <a:rPr sz="1001" spc="113" dirty="0">
                <a:solidFill>
                  <a:srgbClr val="1D1D1B"/>
                </a:solidFill>
                <a:latin typeface="Century"/>
                <a:cs typeface="Century"/>
              </a:rPr>
              <a:t>It’s </a:t>
            </a:r>
            <a:r>
              <a:rPr sz="1001" spc="-60" dirty="0">
                <a:solidFill>
                  <a:srgbClr val="1D1D1B"/>
                </a:solidFill>
                <a:latin typeface="Century"/>
                <a:cs typeface="Century"/>
              </a:rPr>
              <a:t>Friday </a:t>
            </a:r>
            <a:r>
              <a:rPr sz="1001" spc="45" dirty="0">
                <a:solidFill>
                  <a:srgbClr val="1D1D1B"/>
                </a:solidFill>
                <a:latin typeface="Century"/>
                <a:cs typeface="Century"/>
              </a:rPr>
              <a:t>a</a:t>
            </a:r>
            <a:r>
              <a:rPr sz="1501" spc="67" baseline="1461" dirty="0">
                <a:solidFill>
                  <a:srgbClr val="1D1D1B"/>
                </a:solidFill>
                <a:latin typeface="Century"/>
                <a:cs typeface="Century"/>
              </a:rPr>
              <a:t>fternoon </a:t>
            </a:r>
            <a:r>
              <a:rPr sz="1501" spc="-63" baseline="1461" dirty="0">
                <a:solidFill>
                  <a:srgbClr val="1D1D1B"/>
                </a:solidFill>
                <a:latin typeface="Century"/>
                <a:cs typeface="Century"/>
              </a:rPr>
              <a:t>in </a:t>
            </a:r>
            <a:r>
              <a:rPr sz="1501" spc="-55" baseline="1461" dirty="0">
                <a:solidFill>
                  <a:srgbClr val="1D1D1B"/>
                </a:solidFill>
                <a:latin typeface="Century"/>
                <a:cs typeface="Century"/>
              </a:rPr>
              <a:t>the </a:t>
            </a:r>
            <a:r>
              <a:rPr sz="1501" spc="23" baseline="1461" dirty="0">
                <a:solidFill>
                  <a:srgbClr val="1D1D1B"/>
                </a:solidFill>
                <a:latin typeface="Century"/>
                <a:cs typeface="Century"/>
              </a:rPr>
              <a:t>city, </a:t>
            </a:r>
            <a:r>
              <a:rPr sz="1501" spc="-63" baseline="1461" dirty="0">
                <a:solidFill>
                  <a:srgbClr val="1D1D1B"/>
                </a:solidFill>
                <a:latin typeface="Century"/>
                <a:cs typeface="Century"/>
              </a:rPr>
              <a:t>in</a:t>
            </a:r>
            <a:r>
              <a:rPr sz="1501" spc="103" baseline="1461" dirty="0">
                <a:solidFill>
                  <a:srgbClr val="1D1D1B"/>
                </a:solidFill>
                <a:latin typeface="Century"/>
                <a:cs typeface="Century"/>
              </a:rPr>
              <a:t> </a:t>
            </a:r>
            <a:r>
              <a:rPr sz="1501" spc="-126" baseline="2923" dirty="0">
                <a:solidFill>
                  <a:srgbClr val="1D1D1B"/>
                </a:solidFill>
                <a:latin typeface="Century"/>
                <a:cs typeface="Century"/>
              </a:rPr>
              <a:t>summer…</a:t>
            </a:r>
            <a:endParaRPr sz="1501" baseline="2923">
              <a:latin typeface="Century"/>
              <a:cs typeface="Century"/>
            </a:endParaRPr>
          </a:p>
        </p:txBody>
      </p:sp>
      <p:sp>
        <p:nvSpPr>
          <p:cNvPr id="201" name="object 201"/>
          <p:cNvSpPr/>
          <p:nvPr/>
        </p:nvSpPr>
        <p:spPr>
          <a:xfrm>
            <a:off x="1455204" y="4676554"/>
            <a:ext cx="4796698" cy="348139"/>
          </a:xfrm>
          <a:custGeom>
            <a:avLst/>
            <a:gdLst/>
            <a:ahLst/>
            <a:cxnLst/>
            <a:rect l="l" t="t" r="r" b="b"/>
            <a:pathLst>
              <a:path w="9107805" h="661034">
                <a:moveTo>
                  <a:pt x="0" y="0"/>
                </a:moveTo>
                <a:lnTo>
                  <a:pt x="482" y="617804"/>
                </a:lnTo>
                <a:lnTo>
                  <a:pt x="9107652" y="660539"/>
                </a:lnTo>
                <a:lnTo>
                  <a:pt x="9056979" y="75476"/>
                </a:lnTo>
                <a:lnTo>
                  <a:pt x="0" y="0"/>
                </a:lnTo>
                <a:close/>
              </a:path>
            </a:pathLst>
          </a:custGeom>
          <a:solidFill>
            <a:srgbClr val="1D1D1B"/>
          </a:solidFill>
        </p:spPr>
        <p:txBody>
          <a:bodyPr wrap="square" lIns="0" tIns="0" rIns="0" bIns="0" rtlCol="0"/>
          <a:lstStyle/>
          <a:p>
            <a:endParaRPr sz="948"/>
          </a:p>
        </p:txBody>
      </p:sp>
      <p:sp>
        <p:nvSpPr>
          <p:cNvPr id="202" name="object 202"/>
          <p:cNvSpPr/>
          <p:nvPr/>
        </p:nvSpPr>
        <p:spPr>
          <a:xfrm>
            <a:off x="1461895" y="4670731"/>
            <a:ext cx="4646540" cy="287274"/>
          </a:xfrm>
          <a:custGeom>
            <a:avLst/>
            <a:gdLst/>
            <a:ahLst/>
            <a:cxnLst/>
            <a:rect l="l" t="t" r="r" b="b"/>
            <a:pathLst>
              <a:path w="8822690" h="545465">
                <a:moveTo>
                  <a:pt x="0" y="0"/>
                </a:moveTo>
                <a:lnTo>
                  <a:pt x="1270" y="545464"/>
                </a:lnTo>
                <a:lnTo>
                  <a:pt x="8822588" y="540054"/>
                </a:lnTo>
                <a:lnTo>
                  <a:pt x="8818664" y="50215"/>
                </a:lnTo>
                <a:lnTo>
                  <a:pt x="0" y="0"/>
                </a:lnTo>
                <a:close/>
              </a:path>
            </a:pathLst>
          </a:custGeom>
          <a:solidFill>
            <a:srgbClr val="FFFFFF"/>
          </a:solidFill>
        </p:spPr>
        <p:txBody>
          <a:bodyPr wrap="square" lIns="0" tIns="0" rIns="0" bIns="0" rtlCol="0"/>
          <a:lstStyle/>
          <a:p>
            <a:endParaRPr sz="948"/>
          </a:p>
        </p:txBody>
      </p:sp>
      <p:sp>
        <p:nvSpPr>
          <p:cNvPr id="203" name="object 203"/>
          <p:cNvSpPr/>
          <p:nvPr/>
        </p:nvSpPr>
        <p:spPr>
          <a:xfrm>
            <a:off x="1461895" y="4670731"/>
            <a:ext cx="4646540" cy="287274"/>
          </a:xfrm>
          <a:custGeom>
            <a:avLst/>
            <a:gdLst/>
            <a:ahLst/>
            <a:cxnLst/>
            <a:rect l="l" t="t" r="r" b="b"/>
            <a:pathLst>
              <a:path w="8822690" h="545465">
                <a:moveTo>
                  <a:pt x="8822588" y="540054"/>
                </a:moveTo>
                <a:lnTo>
                  <a:pt x="1270" y="545464"/>
                </a:lnTo>
                <a:lnTo>
                  <a:pt x="0" y="0"/>
                </a:lnTo>
                <a:lnTo>
                  <a:pt x="8818664" y="50215"/>
                </a:lnTo>
                <a:lnTo>
                  <a:pt x="8822588" y="540054"/>
                </a:lnTo>
                <a:close/>
              </a:path>
            </a:pathLst>
          </a:custGeom>
          <a:ln w="38100">
            <a:solidFill>
              <a:srgbClr val="1D1D1B"/>
            </a:solidFill>
          </a:ln>
        </p:spPr>
        <p:txBody>
          <a:bodyPr wrap="square" lIns="0" tIns="0" rIns="0" bIns="0" rtlCol="0"/>
          <a:lstStyle/>
          <a:p>
            <a:endParaRPr sz="948"/>
          </a:p>
        </p:txBody>
      </p:sp>
      <p:sp>
        <p:nvSpPr>
          <p:cNvPr id="204" name="object 204"/>
          <p:cNvSpPr txBox="1"/>
          <p:nvPr/>
        </p:nvSpPr>
        <p:spPr>
          <a:xfrm>
            <a:off x="2956893" y="1580293"/>
            <a:ext cx="1399915" cy="488746"/>
          </a:xfrm>
          <a:prstGeom prst="rect">
            <a:avLst/>
          </a:prstGeom>
        </p:spPr>
        <p:txBody>
          <a:bodyPr vert="horz" wrap="square" lIns="0" tIns="6689" rIns="0" bIns="0" rtlCol="0">
            <a:spAutoFit/>
          </a:bodyPr>
          <a:lstStyle/>
          <a:p>
            <a:pPr marL="6355" marR="2676" algn="ctr">
              <a:lnSpc>
                <a:spcPct val="115399"/>
              </a:lnSpc>
              <a:spcBef>
                <a:spcPts val="53"/>
              </a:spcBef>
            </a:pPr>
            <a:r>
              <a:rPr sz="685" b="1" dirty="0">
                <a:solidFill>
                  <a:srgbClr val="FFFFFF"/>
                </a:solidFill>
                <a:latin typeface="Arial"/>
                <a:cs typeface="Arial"/>
              </a:rPr>
              <a:t>I </a:t>
            </a:r>
            <a:r>
              <a:rPr sz="685" b="1" spc="-3" dirty="0">
                <a:solidFill>
                  <a:srgbClr val="FFFFFF"/>
                </a:solidFill>
                <a:latin typeface="Arial"/>
                <a:cs typeface="Arial"/>
              </a:rPr>
              <a:t>checked my smartphone app</a:t>
            </a:r>
            <a:r>
              <a:rPr sz="685" b="1" spc="-45" dirty="0">
                <a:solidFill>
                  <a:srgbClr val="FFFFFF"/>
                </a:solidFill>
                <a:latin typeface="Arial"/>
                <a:cs typeface="Arial"/>
              </a:rPr>
              <a:t> </a:t>
            </a:r>
            <a:r>
              <a:rPr sz="685" b="1" dirty="0">
                <a:solidFill>
                  <a:srgbClr val="FFFFFF"/>
                </a:solidFill>
                <a:latin typeface="Arial"/>
                <a:cs typeface="Arial"/>
              </a:rPr>
              <a:t>for  the </a:t>
            </a:r>
            <a:r>
              <a:rPr sz="685" b="1" spc="-5" dirty="0">
                <a:solidFill>
                  <a:srgbClr val="FFFFFF"/>
                </a:solidFill>
                <a:latin typeface="Arial"/>
                <a:cs typeface="Arial"/>
              </a:rPr>
              <a:t>weather. </a:t>
            </a:r>
            <a:r>
              <a:rPr sz="685" b="1" dirty="0">
                <a:solidFill>
                  <a:srgbClr val="FFFFFF"/>
                </a:solidFill>
                <a:latin typeface="Arial"/>
                <a:cs typeface="Arial"/>
              </a:rPr>
              <a:t>The </a:t>
            </a:r>
            <a:r>
              <a:rPr sz="685" b="1" spc="-3" dirty="0">
                <a:solidFill>
                  <a:srgbClr val="FFFFFF"/>
                </a:solidFill>
                <a:latin typeface="Arial"/>
                <a:cs typeface="Arial"/>
              </a:rPr>
              <a:t>air </a:t>
            </a:r>
            <a:r>
              <a:rPr sz="685" b="1" dirty="0">
                <a:solidFill>
                  <a:srgbClr val="FFFFFF"/>
                </a:solidFill>
                <a:latin typeface="Arial"/>
                <a:cs typeface="Arial"/>
              </a:rPr>
              <a:t>quality isn’t  good, I </a:t>
            </a:r>
            <a:r>
              <a:rPr sz="685" b="1" spc="-3" dirty="0">
                <a:solidFill>
                  <a:srgbClr val="FFFFFF"/>
                </a:solidFill>
                <a:latin typeface="Arial"/>
                <a:cs typeface="Arial"/>
              </a:rPr>
              <a:t>keep sneezing</a:t>
            </a:r>
            <a:r>
              <a:rPr sz="685" b="1" spc="-21" dirty="0">
                <a:solidFill>
                  <a:srgbClr val="FFFFFF"/>
                </a:solidFill>
                <a:latin typeface="Arial"/>
                <a:cs typeface="Arial"/>
              </a:rPr>
              <a:t> </a:t>
            </a:r>
            <a:r>
              <a:rPr sz="685" b="1" spc="-3" dirty="0">
                <a:solidFill>
                  <a:srgbClr val="FFFFFF"/>
                </a:solidFill>
                <a:latin typeface="Arial"/>
                <a:cs typeface="Arial"/>
              </a:rPr>
              <a:t>and</a:t>
            </a:r>
            <a:endParaRPr sz="685">
              <a:latin typeface="Arial"/>
              <a:cs typeface="Arial"/>
            </a:endParaRPr>
          </a:p>
          <a:p>
            <a:pPr marL="24750" algn="ctr">
              <a:spcBef>
                <a:spcPts val="126"/>
              </a:spcBef>
            </a:pPr>
            <a:r>
              <a:rPr sz="685" b="1" spc="-3" dirty="0">
                <a:solidFill>
                  <a:srgbClr val="FFFFFF"/>
                </a:solidFill>
                <a:latin typeface="Arial"/>
                <a:cs typeface="Arial"/>
              </a:rPr>
              <a:t>my </a:t>
            </a:r>
            <a:r>
              <a:rPr sz="685" b="1" dirty="0">
                <a:solidFill>
                  <a:srgbClr val="FFFFFF"/>
                </a:solidFill>
                <a:latin typeface="Arial"/>
                <a:cs typeface="Arial"/>
              </a:rPr>
              <a:t>nose feels</a:t>
            </a:r>
            <a:r>
              <a:rPr sz="685" b="1" spc="-11" dirty="0">
                <a:solidFill>
                  <a:srgbClr val="FFFFFF"/>
                </a:solidFill>
                <a:latin typeface="Arial"/>
                <a:cs typeface="Arial"/>
              </a:rPr>
              <a:t> </a:t>
            </a:r>
            <a:r>
              <a:rPr sz="685" b="1" dirty="0">
                <a:solidFill>
                  <a:srgbClr val="FFFFFF"/>
                </a:solidFill>
                <a:latin typeface="Arial"/>
                <a:cs typeface="Arial"/>
              </a:rPr>
              <a:t>itchy</a:t>
            </a:r>
            <a:endParaRPr sz="685">
              <a:latin typeface="Arial"/>
              <a:cs typeface="Arial"/>
            </a:endParaRPr>
          </a:p>
        </p:txBody>
      </p:sp>
      <p:sp>
        <p:nvSpPr>
          <p:cNvPr id="205" name="object 205"/>
          <p:cNvSpPr txBox="1"/>
          <p:nvPr/>
        </p:nvSpPr>
        <p:spPr>
          <a:xfrm>
            <a:off x="3096187" y="885906"/>
            <a:ext cx="1342059" cy="322995"/>
          </a:xfrm>
          <a:prstGeom prst="rect">
            <a:avLst/>
          </a:prstGeom>
        </p:spPr>
        <p:txBody>
          <a:bodyPr vert="horz" wrap="square" lIns="0" tIns="6689" rIns="0" bIns="0" rtlCol="0">
            <a:spAutoFit/>
          </a:bodyPr>
          <a:lstStyle/>
          <a:p>
            <a:pPr marL="6689" marR="2676" algn="ctr">
              <a:spcBef>
                <a:spcPts val="53"/>
              </a:spcBef>
            </a:pPr>
            <a:r>
              <a:rPr sz="685" b="1" dirty="0">
                <a:solidFill>
                  <a:srgbClr val="FFFFFF"/>
                </a:solidFill>
                <a:latin typeface="Arial"/>
                <a:cs typeface="Arial"/>
              </a:rPr>
              <a:t>I </a:t>
            </a:r>
            <a:r>
              <a:rPr sz="685" b="1" spc="-3" dirty="0">
                <a:solidFill>
                  <a:srgbClr val="FFFFFF"/>
                </a:solidFill>
                <a:latin typeface="Arial"/>
                <a:cs typeface="Arial"/>
              </a:rPr>
              <a:t>cycled </a:t>
            </a:r>
            <a:r>
              <a:rPr sz="685" b="1" dirty="0">
                <a:solidFill>
                  <a:srgbClr val="FFFFFF"/>
                </a:solidFill>
                <a:latin typeface="Arial"/>
                <a:cs typeface="Arial"/>
              </a:rPr>
              <a:t>5 </a:t>
            </a:r>
            <a:r>
              <a:rPr sz="685" b="1" spc="-3" dirty="0">
                <a:solidFill>
                  <a:srgbClr val="FFFFFF"/>
                </a:solidFill>
                <a:latin typeface="Arial"/>
                <a:cs typeface="Arial"/>
              </a:rPr>
              <a:t>km </a:t>
            </a:r>
            <a:r>
              <a:rPr sz="685" b="1" dirty="0">
                <a:solidFill>
                  <a:srgbClr val="FFFFFF"/>
                </a:solidFill>
                <a:latin typeface="Arial"/>
                <a:cs typeface="Arial"/>
              </a:rPr>
              <a:t>through the </a:t>
            </a:r>
            <a:r>
              <a:rPr sz="685" b="1" spc="-3" dirty="0">
                <a:solidFill>
                  <a:srgbClr val="FFFFFF"/>
                </a:solidFill>
                <a:latin typeface="Arial"/>
                <a:cs typeface="Arial"/>
              </a:rPr>
              <a:t>city</a:t>
            </a:r>
            <a:r>
              <a:rPr sz="685" b="1" spc="-50" dirty="0">
                <a:solidFill>
                  <a:srgbClr val="FFFFFF"/>
                </a:solidFill>
                <a:latin typeface="Arial"/>
                <a:cs typeface="Arial"/>
              </a:rPr>
              <a:t> </a:t>
            </a:r>
            <a:r>
              <a:rPr sz="685" b="1" dirty="0">
                <a:solidFill>
                  <a:srgbClr val="FFFFFF"/>
                </a:solidFill>
                <a:latin typeface="Arial"/>
                <a:cs typeface="Arial"/>
              </a:rPr>
              <a:t>to  </a:t>
            </a:r>
            <a:r>
              <a:rPr sz="685" b="1" spc="-3" dirty="0">
                <a:solidFill>
                  <a:srgbClr val="FFFFFF"/>
                </a:solidFill>
                <a:latin typeface="Arial"/>
                <a:cs typeface="Arial"/>
              </a:rPr>
              <a:t>reach </a:t>
            </a:r>
            <a:r>
              <a:rPr sz="685" b="1" dirty="0">
                <a:solidFill>
                  <a:srgbClr val="FFFFFF"/>
                </a:solidFill>
                <a:latin typeface="Arial"/>
                <a:cs typeface="Arial"/>
              </a:rPr>
              <a:t>the </a:t>
            </a:r>
            <a:r>
              <a:rPr sz="685" b="1" spc="-3" dirty="0">
                <a:solidFill>
                  <a:srgbClr val="FFFFFF"/>
                </a:solidFill>
                <a:latin typeface="Arial"/>
                <a:cs typeface="Arial"/>
              </a:rPr>
              <a:t>clinic </a:t>
            </a:r>
            <a:r>
              <a:rPr sz="685" b="1" dirty="0">
                <a:solidFill>
                  <a:srgbClr val="FFFFFF"/>
                </a:solidFill>
                <a:latin typeface="Arial"/>
                <a:cs typeface="Arial"/>
              </a:rPr>
              <a:t>before it </a:t>
            </a:r>
            <a:r>
              <a:rPr sz="685" b="1" spc="-3" dirty="0">
                <a:solidFill>
                  <a:srgbClr val="FFFFFF"/>
                </a:solidFill>
                <a:latin typeface="Arial"/>
                <a:cs typeface="Arial"/>
              </a:rPr>
              <a:t>closed  and </a:t>
            </a:r>
            <a:r>
              <a:rPr sz="685" b="1" dirty="0">
                <a:solidFill>
                  <a:srgbClr val="FFFFFF"/>
                </a:solidFill>
                <a:latin typeface="Arial"/>
                <a:cs typeface="Arial"/>
              </a:rPr>
              <a:t>I </a:t>
            </a:r>
            <a:r>
              <a:rPr sz="685" b="1" spc="-3" dirty="0">
                <a:solidFill>
                  <a:srgbClr val="FFFFFF"/>
                </a:solidFill>
                <a:latin typeface="Arial"/>
                <a:cs typeface="Arial"/>
              </a:rPr>
              <a:t>am</a:t>
            </a:r>
            <a:r>
              <a:rPr sz="685" b="1" spc="-13" dirty="0">
                <a:solidFill>
                  <a:srgbClr val="FFFFFF"/>
                </a:solidFill>
                <a:latin typeface="Arial"/>
                <a:cs typeface="Arial"/>
              </a:rPr>
              <a:t> </a:t>
            </a:r>
            <a:r>
              <a:rPr sz="685" b="1" spc="-3" dirty="0">
                <a:solidFill>
                  <a:srgbClr val="FFFFFF"/>
                </a:solidFill>
                <a:latin typeface="Arial"/>
                <a:cs typeface="Arial"/>
              </a:rPr>
              <a:t>anxious</a:t>
            </a:r>
            <a:endParaRPr sz="685">
              <a:latin typeface="Arial"/>
              <a:cs typeface="Arial"/>
            </a:endParaRPr>
          </a:p>
        </p:txBody>
      </p:sp>
      <p:sp>
        <p:nvSpPr>
          <p:cNvPr id="206" name="object 206"/>
          <p:cNvSpPr txBox="1"/>
          <p:nvPr/>
        </p:nvSpPr>
        <p:spPr>
          <a:xfrm>
            <a:off x="2636210" y="3363664"/>
            <a:ext cx="1359449" cy="428408"/>
          </a:xfrm>
          <a:prstGeom prst="rect">
            <a:avLst/>
          </a:prstGeom>
        </p:spPr>
        <p:txBody>
          <a:bodyPr vert="horz" wrap="square" lIns="0" tIns="6689" rIns="0" bIns="0" rtlCol="0">
            <a:spAutoFit/>
          </a:bodyPr>
          <a:lstStyle/>
          <a:p>
            <a:pPr marL="6689" marR="2676" algn="ctr">
              <a:spcBef>
                <a:spcPts val="53"/>
              </a:spcBef>
            </a:pPr>
            <a:r>
              <a:rPr sz="685" b="1" dirty="0">
                <a:solidFill>
                  <a:srgbClr val="FFFFFF"/>
                </a:solidFill>
                <a:latin typeface="Arial"/>
                <a:cs typeface="Arial"/>
              </a:rPr>
              <a:t>I </a:t>
            </a:r>
            <a:r>
              <a:rPr sz="685" b="1" spc="-8" dirty="0">
                <a:solidFill>
                  <a:srgbClr val="FFFFFF"/>
                </a:solidFill>
                <a:latin typeface="Arial"/>
                <a:cs typeface="Arial"/>
              </a:rPr>
              <a:t>have </a:t>
            </a:r>
            <a:r>
              <a:rPr sz="685" b="1" spc="-5" dirty="0">
                <a:solidFill>
                  <a:srgbClr val="FFFFFF"/>
                </a:solidFill>
                <a:latin typeface="Arial"/>
                <a:cs typeface="Arial"/>
              </a:rPr>
              <a:t>not </a:t>
            </a:r>
            <a:r>
              <a:rPr sz="685" b="1" spc="-8" dirty="0">
                <a:solidFill>
                  <a:srgbClr val="FFFFFF"/>
                </a:solidFill>
                <a:latin typeface="Arial"/>
                <a:cs typeface="Arial"/>
              </a:rPr>
              <a:t>needed </a:t>
            </a:r>
            <a:r>
              <a:rPr sz="685" b="1" spc="-5" dirty="0">
                <a:solidFill>
                  <a:srgbClr val="FFFFFF"/>
                </a:solidFill>
                <a:latin typeface="Arial"/>
                <a:cs typeface="Arial"/>
              </a:rPr>
              <a:t>to see </a:t>
            </a:r>
            <a:r>
              <a:rPr sz="685" b="1" dirty="0">
                <a:solidFill>
                  <a:srgbClr val="FFFFFF"/>
                </a:solidFill>
                <a:latin typeface="Arial"/>
                <a:cs typeface="Arial"/>
              </a:rPr>
              <a:t>a</a:t>
            </a:r>
            <a:r>
              <a:rPr sz="685" b="1" spc="-113" dirty="0">
                <a:solidFill>
                  <a:srgbClr val="FFFFFF"/>
                </a:solidFill>
                <a:latin typeface="Arial"/>
                <a:cs typeface="Arial"/>
              </a:rPr>
              <a:t> </a:t>
            </a:r>
            <a:r>
              <a:rPr sz="685" b="1" spc="-8" dirty="0">
                <a:solidFill>
                  <a:srgbClr val="FFFFFF"/>
                </a:solidFill>
                <a:latin typeface="Arial"/>
                <a:cs typeface="Arial"/>
              </a:rPr>
              <a:t>doctor  </a:t>
            </a:r>
            <a:r>
              <a:rPr sz="685" b="1" spc="-5" dirty="0">
                <a:solidFill>
                  <a:srgbClr val="FFFFFF"/>
                </a:solidFill>
                <a:latin typeface="Arial"/>
                <a:cs typeface="Arial"/>
              </a:rPr>
              <a:t>in the </a:t>
            </a:r>
            <a:r>
              <a:rPr sz="685" b="1" spc="-8" dirty="0">
                <a:solidFill>
                  <a:srgbClr val="FFFFFF"/>
                </a:solidFill>
                <a:latin typeface="Arial"/>
                <a:cs typeface="Arial"/>
              </a:rPr>
              <a:t>last </a:t>
            </a:r>
            <a:r>
              <a:rPr sz="685" b="1" dirty="0">
                <a:solidFill>
                  <a:srgbClr val="FFFFFF"/>
                </a:solidFill>
                <a:latin typeface="Arial"/>
                <a:cs typeface="Arial"/>
              </a:rPr>
              <a:t>5 </a:t>
            </a:r>
            <a:r>
              <a:rPr sz="685" b="1" spc="-8" dirty="0">
                <a:solidFill>
                  <a:srgbClr val="FFFFFF"/>
                </a:solidFill>
                <a:latin typeface="Arial"/>
                <a:cs typeface="Arial"/>
              </a:rPr>
              <a:t>years </a:t>
            </a:r>
            <a:r>
              <a:rPr sz="685" b="1" spc="-5" dirty="0">
                <a:solidFill>
                  <a:srgbClr val="FFFFFF"/>
                </a:solidFill>
                <a:latin typeface="Arial"/>
                <a:cs typeface="Arial"/>
              </a:rPr>
              <a:t>but </a:t>
            </a:r>
            <a:r>
              <a:rPr sz="685" b="1" dirty="0">
                <a:solidFill>
                  <a:srgbClr val="FFFFFF"/>
                </a:solidFill>
                <a:latin typeface="Arial"/>
                <a:cs typeface="Arial"/>
              </a:rPr>
              <a:t>I </a:t>
            </a:r>
            <a:r>
              <a:rPr sz="685" b="1" spc="-5" dirty="0">
                <a:solidFill>
                  <a:srgbClr val="FFFFFF"/>
                </a:solidFill>
                <a:latin typeface="Arial"/>
                <a:cs typeface="Arial"/>
              </a:rPr>
              <a:t>had </a:t>
            </a:r>
            <a:r>
              <a:rPr sz="685" b="1" spc="-8" dirty="0">
                <a:solidFill>
                  <a:srgbClr val="FFFFFF"/>
                </a:solidFill>
                <a:latin typeface="Arial"/>
                <a:cs typeface="Arial"/>
              </a:rPr>
              <a:t>my  tonsils </a:t>
            </a:r>
            <a:r>
              <a:rPr sz="685" b="1" spc="-5" dirty="0">
                <a:solidFill>
                  <a:srgbClr val="FFFFFF"/>
                </a:solidFill>
                <a:latin typeface="Arial"/>
                <a:cs typeface="Arial"/>
              </a:rPr>
              <a:t>and </a:t>
            </a:r>
            <a:r>
              <a:rPr sz="685" b="1" spc="-8" dirty="0">
                <a:solidFill>
                  <a:srgbClr val="FFFFFF"/>
                </a:solidFill>
                <a:latin typeface="Arial"/>
                <a:cs typeface="Arial"/>
              </a:rPr>
              <a:t>adenoids</a:t>
            </a:r>
            <a:r>
              <a:rPr sz="685" b="1" spc="-55" dirty="0">
                <a:solidFill>
                  <a:srgbClr val="FFFFFF"/>
                </a:solidFill>
                <a:latin typeface="Arial"/>
                <a:cs typeface="Arial"/>
              </a:rPr>
              <a:t> </a:t>
            </a:r>
            <a:r>
              <a:rPr sz="685" b="1" spc="-8" dirty="0">
                <a:solidFill>
                  <a:srgbClr val="FFFFFF"/>
                </a:solidFill>
                <a:latin typeface="Arial"/>
                <a:cs typeface="Arial"/>
              </a:rPr>
              <a:t>removed</a:t>
            </a:r>
            <a:endParaRPr sz="685">
              <a:latin typeface="Arial"/>
              <a:cs typeface="Arial"/>
            </a:endParaRPr>
          </a:p>
          <a:p>
            <a:pPr algn="ctr">
              <a:lnSpc>
                <a:spcPct val="100000"/>
              </a:lnSpc>
            </a:pPr>
            <a:r>
              <a:rPr sz="685" b="1" spc="-5" dirty="0">
                <a:solidFill>
                  <a:srgbClr val="FFFFFF"/>
                </a:solidFill>
                <a:latin typeface="Arial"/>
                <a:cs typeface="Arial"/>
              </a:rPr>
              <a:t>in</a:t>
            </a:r>
            <a:r>
              <a:rPr sz="685" b="1" spc="-18" dirty="0">
                <a:solidFill>
                  <a:srgbClr val="FFFFFF"/>
                </a:solidFill>
                <a:latin typeface="Arial"/>
                <a:cs typeface="Arial"/>
              </a:rPr>
              <a:t> </a:t>
            </a:r>
            <a:r>
              <a:rPr sz="685" b="1" spc="-8" dirty="0">
                <a:solidFill>
                  <a:srgbClr val="FFFFFF"/>
                </a:solidFill>
                <a:latin typeface="Arial"/>
                <a:cs typeface="Arial"/>
              </a:rPr>
              <a:t>childhood</a:t>
            </a:r>
            <a:endParaRPr sz="685">
              <a:latin typeface="Arial"/>
              <a:cs typeface="Arial"/>
            </a:endParaRPr>
          </a:p>
        </p:txBody>
      </p:sp>
      <p:sp>
        <p:nvSpPr>
          <p:cNvPr id="207" name="object 207"/>
          <p:cNvSpPr txBox="1"/>
          <p:nvPr/>
        </p:nvSpPr>
        <p:spPr>
          <a:xfrm>
            <a:off x="1501992" y="4244571"/>
            <a:ext cx="4015140" cy="695725"/>
          </a:xfrm>
          <a:prstGeom prst="rect">
            <a:avLst/>
          </a:prstGeom>
        </p:spPr>
        <p:txBody>
          <a:bodyPr vert="horz" wrap="square" lIns="0" tIns="6689" rIns="0" bIns="0" rtlCol="0">
            <a:spAutoFit/>
          </a:bodyPr>
          <a:lstStyle/>
          <a:p>
            <a:pPr marL="1014066" marR="1590666" algn="ctr">
              <a:spcBef>
                <a:spcPts val="53"/>
              </a:spcBef>
            </a:pPr>
            <a:r>
              <a:rPr sz="685" b="1" dirty="0">
                <a:solidFill>
                  <a:srgbClr val="FFFFFF"/>
                </a:solidFill>
                <a:latin typeface="Arial"/>
                <a:cs typeface="Arial"/>
              </a:rPr>
              <a:t>This is </a:t>
            </a:r>
            <a:r>
              <a:rPr sz="685" b="1" spc="-3" dirty="0">
                <a:solidFill>
                  <a:srgbClr val="FFFFFF"/>
                </a:solidFill>
                <a:latin typeface="Arial"/>
                <a:cs typeface="Arial"/>
              </a:rPr>
              <a:t>my second</a:t>
            </a:r>
            <a:r>
              <a:rPr sz="685" b="1" spc="-50" dirty="0">
                <a:solidFill>
                  <a:srgbClr val="FFFFFF"/>
                </a:solidFill>
                <a:latin typeface="Arial"/>
                <a:cs typeface="Arial"/>
              </a:rPr>
              <a:t> </a:t>
            </a:r>
            <a:r>
              <a:rPr sz="685" b="1" spc="-3" dirty="0">
                <a:solidFill>
                  <a:srgbClr val="FFFFFF"/>
                </a:solidFill>
                <a:latin typeface="Arial"/>
                <a:cs typeface="Arial"/>
              </a:rPr>
              <a:t>spring/summer  since moving </a:t>
            </a:r>
            <a:r>
              <a:rPr sz="685" b="1" dirty="0">
                <a:solidFill>
                  <a:srgbClr val="FFFFFF"/>
                </a:solidFill>
                <a:latin typeface="Arial"/>
                <a:cs typeface="Arial"/>
              </a:rPr>
              <a:t>to this</a:t>
            </a:r>
            <a:r>
              <a:rPr sz="685" b="1" spc="-24" dirty="0">
                <a:solidFill>
                  <a:srgbClr val="FFFFFF"/>
                </a:solidFill>
                <a:latin typeface="Arial"/>
                <a:cs typeface="Arial"/>
              </a:rPr>
              <a:t> </a:t>
            </a:r>
            <a:r>
              <a:rPr sz="685" b="1" spc="-3" dirty="0">
                <a:solidFill>
                  <a:srgbClr val="FFFFFF"/>
                </a:solidFill>
                <a:latin typeface="Arial"/>
                <a:cs typeface="Arial"/>
              </a:rPr>
              <a:t>country</a:t>
            </a:r>
            <a:endParaRPr sz="685">
              <a:latin typeface="Arial"/>
              <a:cs typeface="Arial"/>
            </a:endParaRPr>
          </a:p>
          <a:p>
            <a:pPr marR="600680" algn="ctr"/>
            <a:r>
              <a:rPr sz="685" b="1" dirty="0">
                <a:solidFill>
                  <a:srgbClr val="FFFFFF"/>
                </a:solidFill>
                <a:latin typeface="Arial"/>
                <a:cs typeface="Arial"/>
              </a:rPr>
              <a:t>from </a:t>
            </a:r>
            <a:r>
              <a:rPr sz="685" b="1" spc="-5" dirty="0">
                <a:solidFill>
                  <a:srgbClr val="FFFFFF"/>
                </a:solidFill>
                <a:latin typeface="Arial"/>
                <a:cs typeface="Arial"/>
              </a:rPr>
              <a:t>West</a:t>
            </a:r>
            <a:r>
              <a:rPr sz="685" b="1" spc="-32" dirty="0">
                <a:solidFill>
                  <a:srgbClr val="FFFFFF"/>
                </a:solidFill>
                <a:latin typeface="Arial"/>
                <a:cs typeface="Arial"/>
              </a:rPr>
              <a:t> </a:t>
            </a:r>
            <a:r>
              <a:rPr sz="685" b="1" spc="-3" dirty="0">
                <a:solidFill>
                  <a:srgbClr val="FFFFFF"/>
                </a:solidFill>
                <a:latin typeface="Arial"/>
                <a:cs typeface="Arial"/>
              </a:rPr>
              <a:t>Africa</a:t>
            </a:r>
            <a:endParaRPr sz="685">
              <a:latin typeface="Arial"/>
              <a:cs typeface="Arial"/>
            </a:endParaRPr>
          </a:p>
          <a:p>
            <a:pPr>
              <a:spcBef>
                <a:spcPts val="3"/>
              </a:spcBef>
            </a:pPr>
            <a:endParaRPr sz="922">
              <a:latin typeface="Times New Roman"/>
              <a:cs typeface="Times New Roman"/>
            </a:endParaRPr>
          </a:p>
          <a:p>
            <a:pPr marL="6689" marR="2676">
              <a:lnSpc>
                <a:spcPts val="948"/>
              </a:lnSpc>
            </a:pPr>
            <a:r>
              <a:rPr sz="948" spc="-82" dirty="0">
                <a:solidFill>
                  <a:srgbClr val="1D1D1B"/>
                </a:solidFill>
                <a:latin typeface="Century"/>
                <a:cs typeface="Century"/>
              </a:rPr>
              <a:t>David </a:t>
            </a:r>
            <a:r>
              <a:rPr sz="948" spc="-42" dirty="0">
                <a:solidFill>
                  <a:srgbClr val="1D1D1B"/>
                </a:solidFill>
                <a:latin typeface="Century"/>
                <a:cs typeface="Century"/>
              </a:rPr>
              <a:t>did </a:t>
            </a:r>
            <a:r>
              <a:rPr sz="948" spc="47" dirty="0">
                <a:solidFill>
                  <a:srgbClr val="1D1D1B"/>
                </a:solidFill>
                <a:latin typeface="Century"/>
                <a:cs typeface="Century"/>
              </a:rPr>
              <a:t>not </a:t>
            </a:r>
            <a:r>
              <a:rPr sz="948" spc="-26" dirty="0">
                <a:solidFill>
                  <a:srgbClr val="1D1D1B"/>
                </a:solidFill>
                <a:latin typeface="Century"/>
                <a:cs typeface="Century"/>
              </a:rPr>
              <a:t>wait </a:t>
            </a:r>
            <a:r>
              <a:rPr sz="948" spc="58" dirty="0">
                <a:solidFill>
                  <a:srgbClr val="1D1D1B"/>
                </a:solidFill>
                <a:latin typeface="Century"/>
                <a:cs typeface="Century"/>
              </a:rPr>
              <a:t>long </a:t>
            </a:r>
            <a:r>
              <a:rPr sz="948" spc="-42" dirty="0">
                <a:solidFill>
                  <a:srgbClr val="1D1D1B"/>
                </a:solidFill>
                <a:latin typeface="Century"/>
                <a:cs typeface="Century"/>
              </a:rPr>
              <a:t>in </a:t>
            </a:r>
            <a:r>
              <a:rPr sz="948" spc="-34" dirty="0">
                <a:solidFill>
                  <a:srgbClr val="1D1D1B"/>
                </a:solidFill>
                <a:latin typeface="Century"/>
                <a:cs typeface="Century"/>
              </a:rPr>
              <a:t>the </a:t>
            </a:r>
            <a:r>
              <a:rPr sz="948" spc="-45" dirty="0">
                <a:solidFill>
                  <a:srgbClr val="1D1D1B"/>
                </a:solidFill>
                <a:latin typeface="Century"/>
                <a:cs typeface="Century"/>
              </a:rPr>
              <a:t>waiting </a:t>
            </a:r>
            <a:r>
              <a:rPr sz="948" spc="55" dirty="0">
                <a:solidFill>
                  <a:srgbClr val="1D1D1B"/>
                </a:solidFill>
                <a:latin typeface="Century"/>
                <a:cs typeface="Century"/>
              </a:rPr>
              <a:t>room </a:t>
            </a:r>
            <a:r>
              <a:rPr sz="948" spc="53" dirty="0">
                <a:solidFill>
                  <a:srgbClr val="1D1D1B"/>
                </a:solidFill>
                <a:latin typeface="Century"/>
                <a:cs typeface="Century"/>
              </a:rPr>
              <a:t>as </a:t>
            </a:r>
            <a:r>
              <a:rPr sz="948" spc="-34" dirty="0">
                <a:solidFill>
                  <a:srgbClr val="1D1D1B"/>
                </a:solidFill>
                <a:latin typeface="Century"/>
                <a:cs typeface="Century"/>
              </a:rPr>
              <a:t>the </a:t>
            </a:r>
            <a:r>
              <a:rPr sz="948" spc="13" dirty="0">
                <a:solidFill>
                  <a:srgbClr val="1D1D1B"/>
                </a:solidFill>
                <a:latin typeface="Century"/>
                <a:cs typeface="Century"/>
              </a:rPr>
              <a:t>receptionist </a:t>
            </a:r>
            <a:r>
              <a:rPr sz="948" spc="-29" dirty="0">
                <a:solidFill>
                  <a:srgbClr val="1D1D1B"/>
                </a:solidFill>
                <a:latin typeface="Century"/>
                <a:cs typeface="Century"/>
              </a:rPr>
              <a:t>was  </a:t>
            </a:r>
            <a:r>
              <a:rPr sz="948" spc="13" dirty="0">
                <a:solidFill>
                  <a:srgbClr val="1D1D1B"/>
                </a:solidFill>
                <a:latin typeface="Century"/>
                <a:cs typeface="Century"/>
              </a:rPr>
              <a:t>concerned </a:t>
            </a:r>
            <a:r>
              <a:rPr sz="948" spc="-16" dirty="0">
                <a:solidFill>
                  <a:srgbClr val="1D1D1B"/>
                </a:solidFill>
                <a:latin typeface="Century"/>
                <a:cs typeface="Century"/>
              </a:rPr>
              <a:t>and </a:t>
            </a:r>
            <a:r>
              <a:rPr sz="948" spc="29" dirty="0">
                <a:solidFill>
                  <a:srgbClr val="1D1D1B"/>
                </a:solidFill>
                <a:latin typeface="Century"/>
                <a:cs typeface="Century"/>
              </a:rPr>
              <a:t>arranged </a:t>
            </a:r>
            <a:r>
              <a:rPr sz="948" spc="103" dirty="0">
                <a:solidFill>
                  <a:srgbClr val="1D1D1B"/>
                </a:solidFill>
                <a:latin typeface="Century"/>
                <a:cs typeface="Century"/>
              </a:rPr>
              <a:t>for </a:t>
            </a:r>
            <a:r>
              <a:rPr sz="948" spc="-116" dirty="0">
                <a:solidFill>
                  <a:srgbClr val="1D1D1B"/>
                </a:solidFill>
                <a:latin typeface="Century"/>
                <a:cs typeface="Century"/>
              </a:rPr>
              <a:t>him</a:t>
            </a:r>
            <a:r>
              <a:rPr sz="948" spc="32" dirty="0">
                <a:solidFill>
                  <a:srgbClr val="1D1D1B"/>
                </a:solidFill>
                <a:latin typeface="Century"/>
                <a:cs typeface="Century"/>
              </a:rPr>
              <a:t> </a:t>
            </a:r>
            <a:r>
              <a:rPr sz="948" spc="92" dirty="0">
                <a:solidFill>
                  <a:srgbClr val="1D1D1B"/>
                </a:solidFill>
                <a:latin typeface="Century"/>
                <a:cs typeface="Century"/>
              </a:rPr>
              <a:t>to </a:t>
            </a:r>
            <a:r>
              <a:rPr sz="948" spc="21" dirty="0">
                <a:solidFill>
                  <a:srgbClr val="1D1D1B"/>
                </a:solidFill>
                <a:latin typeface="Century"/>
                <a:cs typeface="Century"/>
              </a:rPr>
              <a:t>see </a:t>
            </a:r>
            <a:r>
              <a:rPr sz="948" spc="37" dirty="0">
                <a:solidFill>
                  <a:srgbClr val="1D1D1B"/>
                </a:solidFill>
                <a:latin typeface="Century"/>
                <a:cs typeface="Century"/>
              </a:rPr>
              <a:t>a </a:t>
            </a:r>
            <a:r>
              <a:rPr sz="948" spc="60" dirty="0">
                <a:solidFill>
                  <a:srgbClr val="1D1D1B"/>
                </a:solidFill>
                <a:latin typeface="Century"/>
                <a:cs typeface="Century"/>
              </a:rPr>
              <a:t>doctor</a:t>
            </a:r>
            <a:r>
              <a:rPr sz="948" spc="-76" dirty="0">
                <a:solidFill>
                  <a:srgbClr val="1D1D1B"/>
                </a:solidFill>
                <a:latin typeface="Century"/>
                <a:cs typeface="Century"/>
              </a:rPr>
              <a:t> </a:t>
            </a:r>
            <a:r>
              <a:rPr sz="948" spc="-47" dirty="0">
                <a:solidFill>
                  <a:srgbClr val="1D1D1B"/>
                </a:solidFill>
                <a:latin typeface="Century"/>
                <a:cs typeface="Century"/>
              </a:rPr>
              <a:t>quickly…</a:t>
            </a:r>
            <a:endParaRPr sz="948">
              <a:latin typeface="Century"/>
              <a:cs typeface="Century"/>
            </a:endParaRPr>
          </a:p>
        </p:txBody>
      </p:sp>
      <p:sp>
        <p:nvSpPr>
          <p:cNvPr id="208" name="object 208"/>
          <p:cNvSpPr txBox="1"/>
          <p:nvPr/>
        </p:nvSpPr>
        <p:spPr>
          <a:xfrm>
            <a:off x="2691866" y="2394505"/>
            <a:ext cx="1617627" cy="533822"/>
          </a:xfrm>
          <a:prstGeom prst="rect">
            <a:avLst/>
          </a:prstGeom>
        </p:spPr>
        <p:txBody>
          <a:bodyPr vert="horz" wrap="square" lIns="0" tIns="6689" rIns="0" bIns="0" rtlCol="0">
            <a:spAutoFit/>
          </a:bodyPr>
          <a:lstStyle/>
          <a:p>
            <a:pPr marL="6689" marR="2676" indent="91306">
              <a:spcBef>
                <a:spcPts val="53"/>
              </a:spcBef>
            </a:pPr>
            <a:r>
              <a:rPr sz="685" b="1" dirty="0">
                <a:solidFill>
                  <a:srgbClr val="FFFFFF"/>
                </a:solidFill>
                <a:latin typeface="Arial"/>
                <a:cs typeface="Arial"/>
              </a:rPr>
              <a:t>I have been breathless, waking </a:t>
            </a:r>
            <a:r>
              <a:rPr sz="685" b="1" spc="-3" dirty="0">
                <a:solidFill>
                  <a:srgbClr val="FFFFFF"/>
                </a:solidFill>
                <a:latin typeface="Arial"/>
                <a:cs typeface="Arial"/>
              </a:rPr>
              <a:t>at  </a:t>
            </a:r>
            <a:r>
              <a:rPr sz="685" b="1" dirty="0">
                <a:solidFill>
                  <a:srgbClr val="FFFFFF"/>
                </a:solidFill>
                <a:latin typeface="Arial"/>
                <a:cs typeface="Arial"/>
              </a:rPr>
              <a:t>night, </a:t>
            </a:r>
            <a:r>
              <a:rPr sz="685" b="1" spc="-3" dirty="0">
                <a:solidFill>
                  <a:srgbClr val="FFFFFF"/>
                </a:solidFill>
                <a:latin typeface="Arial"/>
                <a:cs typeface="Arial"/>
              </a:rPr>
              <a:t>and coughing and my chest </a:t>
            </a:r>
            <a:r>
              <a:rPr sz="685" b="1" dirty="0">
                <a:solidFill>
                  <a:srgbClr val="FFFFFF"/>
                </a:solidFill>
                <a:latin typeface="Arial"/>
                <a:cs typeface="Arial"/>
              </a:rPr>
              <a:t>has  felt tight for </a:t>
            </a:r>
            <a:r>
              <a:rPr sz="685" b="1" spc="-3" dirty="0">
                <a:solidFill>
                  <a:srgbClr val="FFFFFF"/>
                </a:solidFill>
                <a:latin typeface="Arial"/>
                <a:cs typeface="Arial"/>
              </a:rPr>
              <a:t>3–4 </a:t>
            </a:r>
            <a:r>
              <a:rPr sz="685" b="1" dirty="0">
                <a:solidFill>
                  <a:srgbClr val="FFFFFF"/>
                </a:solidFill>
                <a:latin typeface="Arial"/>
                <a:cs typeface="Arial"/>
              </a:rPr>
              <a:t>days. I’ve</a:t>
            </a:r>
            <a:r>
              <a:rPr sz="685" b="1" spc="-47" dirty="0">
                <a:solidFill>
                  <a:srgbClr val="FFFFFF"/>
                </a:solidFill>
                <a:latin typeface="Arial"/>
                <a:cs typeface="Arial"/>
              </a:rPr>
              <a:t> </a:t>
            </a:r>
            <a:r>
              <a:rPr sz="685" b="1" spc="-3" dirty="0">
                <a:solidFill>
                  <a:srgbClr val="FFFFFF"/>
                </a:solidFill>
                <a:latin typeface="Arial"/>
                <a:cs typeface="Arial"/>
              </a:rPr>
              <a:t>experienced</a:t>
            </a:r>
            <a:endParaRPr sz="685" dirty="0">
              <a:latin typeface="Arial"/>
              <a:cs typeface="Arial"/>
            </a:endParaRPr>
          </a:p>
          <a:p>
            <a:pPr marL="64550" marR="55854" indent="43479"/>
            <a:r>
              <a:rPr sz="685" b="1" dirty="0">
                <a:solidFill>
                  <a:srgbClr val="FFFFFF"/>
                </a:solidFill>
                <a:latin typeface="Arial"/>
                <a:cs typeface="Arial"/>
              </a:rPr>
              <a:t>these issues before but didn’t feel  the need to </a:t>
            </a:r>
            <a:r>
              <a:rPr sz="685" b="1" spc="-3" dirty="0">
                <a:solidFill>
                  <a:srgbClr val="FFFFFF"/>
                </a:solidFill>
                <a:latin typeface="Arial"/>
                <a:cs typeface="Arial"/>
              </a:rPr>
              <a:t>see </a:t>
            </a:r>
            <a:r>
              <a:rPr sz="685" b="1" dirty="0">
                <a:solidFill>
                  <a:srgbClr val="FFFFFF"/>
                </a:solidFill>
                <a:latin typeface="Arial"/>
                <a:cs typeface="Arial"/>
              </a:rPr>
              <a:t>a doctor </a:t>
            </a:r>
            <a:r>
              <a:rPr sz="685" b="1" spc="-3" dirty="0">
                <a:solidFill>
                  <a:srgbClr val="FFFFFF"/>
                </a:solidFill>
                <a:latin typeface="Arial"/>
                <a:cs typeface="Arial"/>
              </a:rPr>
              <a:t>about</a:t>
            </a:r>
            <a:r>
              <a:rPr sz="685" b="1" spc="-53" dirty="0">
                <a:solidFill>
                  <a:srgbClr val="FFFFFF"/>
                </a:solidFill>
                <a:latin typeface="Arial"/>
                <a:cs typeface="Arial"/>
              </a:rPr>
              <a:t> </a:t>
            </a:r>
            <a:r>
              <a:rPr sz="685" b="1" dirty="0">
                <a:solidFill>
                  <a:srgbClr val="FFFFFF"/>
                </a:solidFill>
                <a:latin typeface="Arial"/>
                <a:cs typeface="Arial"/>
              </a:rPr>
              <a:t>them</a:t>
            </a:r>
            <a:endParaRPr sz="685" dirty="0">
              <a:latin typeface="Arial"/>
              <a:cs typeface="Arial"/>
            </a:endParaRPr>
          </a:p>
        </p:txBody>
      </p:sp>
      <p:sp>
        <p:nvSpPr>
          <p:cNvPr id="209" name="TextBox 208">
            <a:extLst>
              <a:ext uri="{FF2B5EF4-FFF2-40B4-BE49-F238E27FC236}">
                <a16:creationId xmlns:a16="http://schemas.microsoft.com/office/drawing/2014/main" id="{6784A2AF-6CC4-9546-BE3C-964D585DA1BB}"/>
              </a:ext>
            </a:extLst>
          </p:cNvPr>
          <p:cNvSpPr txBox="1"/>
          <p:nvPr/>
        </p:nvSpPr>
        <p:spPr>
          <a:xfrm>
            <a:off x="219456" y="508338"/>
            <a:ext cx="1150044" cy="2031325"/>
          </a:xfrm>
          <a:prstGeom prst="rect">
            <a:avLst/>
          </a:prstGeom>
          <a:noFill/>
        </p:spPr>
        <p:txBody>
          <a:bodyPr wrap="square" rtlCol="0">
            <a:spAutoFit/>
          </a:bodyPr>
          <a:lstStyle/>
          <a:p>
            <a:r>
              <a:rPr lang="en-US" b="1" dirty="0">
                <a:solidFill>
                  <a:srgbClr val="FF0000"/>
                </a:solidFill>
              </a:rPr>
              <a:t>Diagnosis case study for teaching primary care…</a:t>
            </a:r>
            <a:endParaRPr lang="en-US" dirty="0"/>
          </a:p>
          <a:p>
            <a:endParaRPr lang="en-US" b="1" dirty="0">
              <a:solidFill>
                <a:srgbClr val="FF0000"/>
              </a:solidFill>
            </a:endParaRPr>
          </a:p>
        </p:txBody>
      </p:sp>
      <p:sp>
        <p:nvSpPr>
          <p:cNvPr id="210" name="TextBox 209"/>
          <p:cNvSpPr txBox="1"/>
          <p:nvPr/>
        </p:nvSpPr>
        <p:spPr>
          <a:xfrm>
            <a:off x="7707040" y="414855"/>
            <a:ext cx="1436960" cy="3539430"/>
          </a:xfrm>
          <a:prstGeom prst="rect">
            <a:avLst/>
          </a:prstGeom>
          <a:noFill/>
        </p:spPr>
        <p:txBody>
          <a:bodyPr wrap="square" rtlCol="0">
            <a:spAutoFit/>
          </a:bodyPr>
          <a:lstStyle/>
          <a:p>
            <a:r>
              <a:rPr lang="en-US" sz="1600" b="1" dirty="0"/>
              <a:t>Yesterday we heard about impact on respiratory health of air temperature, ambient air pollution, migration, health service </a:t>
            </a:r>
            <a:r>
              <a:rPr lang="en-US" sz="1600" b="1" dirty="0" err="1"/>
              <a:t>utilisation</a:t>
            </a:r>
            <a:r>
              <a:rPr lang="en-US" sz="1600" b="1" dirty="0"/>
              <a:t>…….</a:t>
            </a:r>
          </a:p>
          <a:p>
            <a:r>
              <a:rPr lang="en-US" sz="1600" b="1" dirty="0"/>
              <a:t>this is where it comes together</a:t>
            </a:r>
          </a:p>
        </p:txBody>
      </p:sp>
    </p:spTree>
    <p:extLst>
      <p:ext uri="{BB962C8B-B14F-4D97-AF65-F5344CB8AC3E}">
        <p14:creationId xmlns:p14="http://schemas.microsoft.com/office/powerpoint/2010/main" val="201387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2E198-0FC1-2B47-AECF-34A2E37FA3F9}"/>
              </a:ext>
            </a:extLst>
          </p:cNvPr>
          <p:cNvPicPr>
            <a:picLocks noChangeAspect="1"/>
          </p:cNvPicPr>
          <p:nvPr/>
        </p:nvPicPr>
        <p:blipFill>
          <a:blip r:embed="rId2"/>
          <a:stretch>
            <a:fillRect/>
          </a:stretch>
        </p:blipFill>
        <p:spPr>
          <a:xfrm>
            <a:off x="548217" y="90434"/>
            <a:ext cx="7912100" cy="1309388"/>
          </a:xfrm>
          <a:prstGeom prst="rect">
            <a:avLst/>
          </a:prstGeom>
        </p:spPr>
      </p:pic>
      <p:sp>
        <p:nvSpPr>
          <p:cNvPr id="3" name="Rectangle 2">
            <a:extLst>
              <a:ext uri="{FF2B5EF4-FFF2-40B4-BE49-F238E27FC236}">
                <a16:creationId xmlns:a16="http://schemas.microsoft.com/office/drawing/2014/main" id="{42F14CE2-F865-3244-A985-ADFBD84E7370}"/>
              </a:ext>
            </a:extLst>
          </p:cNvPr>
          <p:cNvSpPr/>
          <p:nvPr/>
        </p:nvSpPr>
        <p:spPr>
          <a:xfrm>
            <a:off x="548217" y="1399822"/>
            <a:ext cx="7912100" cy="507831"/>
          </a:xfrm>
          <a:prstGeom prst="rect">
            <a:avLst/>
          </a:prstGeom>
        </p:spPr>
        <p:txBody>
          <a:bodyPr wrap="square">
            <a:spAutoFit/>
          </a:bodyPr>
          <a:lstStyle/>
          <a:p>
            <a:pPr defTabSz="685800"/>
            <a:r>
              <a:rPr lang="en-US" sz="1350" dirty="0">
                <a:solidFill>
                  <a:prstClr val="black"/>
                </a:solidFill>
              </a:rPr>
              <a:t>https://</a:t>
            </a:r>
            <a:r>
              <a:rPr lang="en-US" sz="1350" dirty="0" err="1">
                <a:solidFill>
                  <a:prstClr val="black"/>
                </a:solidFill>
              </a:rPr>
              <a:t>www.brit-thoracic.org.uk</a:t>
            </a:r>
            <a:r>
              <a:rPr lang="en-US" sz="1350" dirty="0">
                <a:solidFill>
                  <a:prstClr val="black"/>
                </a:solidFill>
              </a:rPr>
              <a:t>/document-library/guidelines/asthma/btssign-guideline-for-the-management-of-asthma-2019/</a:t>
            </a:r>
          </a:p>
        </p:txBody>
      </p:sp>
      <p:pic>
        <p:nvPicPr>
          <p:cNvPr id="4" name="Picture 3">
            <a:extLst>
              <a:ext uri="{FF2B5EF4-FFF2-40B4-BE49-F238E27FC236}">
                <a16:creationId xmlns:a16="http://schemas.microsoft.com/office/drawing/2014/main" id="{28E56015-D6E3-7B47-B1E4-0E5998B480ED}"/>
              </a:ext>
            </a:extLst>
          </p:cNvPr>
          <p:cNvPicPr>
            <a:picLocks noChangeAspect="1"/>
          </p:cNvPicPr>
          <p:nvPr/>
        </p:nvPicPr>
        <p:blipFill>
          <a:blip r:embed="rId3"/>
          <a:stretch>
            <a:fillRect/>
          </a:stretch>
        </p:blipFill>
        <p:spPr>
          <a:xfrm>
            <a:off x="465667" y="1946021"/>
            <a:ext cx="8077200" cy="1193800"/>
          </a:xfrm>
          <a:prstGeom prst="rect">
            <a:avLst/>
          </a:prstGeom>
        </p:spPr>
      </p:pic>
      <p:pic>
        <p:nvPicPr>
          <p:cNvPr id="6" name="Picture 5">
            <a:extLst>
              <a:ext uri="{FF2B5EF4-FFF2-40B4-BE49-F238E27FC236}">
                <a16:creationId xmlns:a16="http://schemas.microsoft.com/office/drawing/2014/main" id="{064E4C14-EAD7-964D-8CF5-D0BDD2DEF70F}"/>
              </a:ext>
            </a:extLst>
          </p:cNvPr>
          <p:cNvPicPr>
            <a:picLocks noChangeAspect="1"/>
          </p:cNvPicPr>
          <p:nvPr/>
        </p:nvPicPr>
        <p:blipFill>
          <a:blip r:embed="rId4"/>
          <a:stretch>
            <a:fillRect/>
          </a:stretch>
        </p:blipFill>
        <p:spPr>
          <a:xfrm>
            <a:off x="440267" y="3178189"/>
            <a:ext cx="8102600" cy="1816100"/>
          </a:xfrm>
          <a:prstGeom prst="rect">
            <a:avLst/>
          </a:prstGeom>
        </p:spPr>
      </p:pic>
    </p:spTree>
    <p:extLst>
      <p:ext uri="{BB962C8B-B14F-4D97-AF65-F5344CB8AC3E}">
        <p14:creationId xmlns:p14="http://schemas.microsoft.com/office/powerpoint/2010/main" val="2622457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I’ll cover today</a:t>
            </a:r>
          </a:p>
        </p:txBody>
      </p:sp>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dirty="0"/>
              <a:t>Prevention</a:t>
            </a:r>
          </a:p>
          <a:p>
            <a:r>
              <a:rPr lang="en-US" dirty="0"/>
              <a:t>Diagnosis</a:t>
            </a:r>
          </a:p>
          <a:p>
            <a:r>
              <a:rPr lang="en-US" dirty="0"/>
              <a:t>Management including palliative care</a:t>
            </a:r>
          </a:p>
          <a:p>
            <a:r>
              <a:rPr lang="en-US" dirty="0"/>
              <a:t>Lessons about implementation and scaling up</a:t>
            </a:r>
          </a:p>
          <a:p>
            <a:r>
              <a:rPr lang="en-US" dirty="0"/>
              <a:t>Recommendations for WHO-GARD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D8792-43B6-5444-B968-38F385D22169}"/>
              </a:ext>
            </a:extLst>
          </p:cNvPr>
          <p:cNvPicPr>
            <a:picLocks noChangeAspect="1"/>
          </p:cNvPicPr>
          <p:nvPr/>
        </p:nvPicPr>
        <p:blipFill>
          <a:blip r:embed="rId2"/>
          <a:stretch>
            <a:fillRect/>
          </a:stretch>
        </p:blipFill>
        <p:spPr>
          <a:xfrm>
            <a:off x="1049866" y="0"/>
            <a:ext cx="6855126" cy="5143500"/>
          </a:xfrm>
          <a:prstGeom prst="rect">
            <a:avLst/>
          </a:prstGeom>
        </p:spPr>
      </p:pic>
    </p:spTree>
    <p:extLst>
      <p:ext uri="{BB962C8B-B14F-4D97-AF65-F5344CB8AC3E}">
        <p14:creationId xmlns:p14="http://schemas.microsoft.com/office/powerpoint/2010/main" val="13787376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C041BC-7D40-324F-BFA7-0BCCEC159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4977" y="22003"/>
            <a:ext cx="3859033" cy="5143500"/>
          </a:xfrm>
          <a:prstGeom prst="rect">
            <a:avLst/>
          </a:prstGeom>
        </p:spPr>
      </p:pic>
      <p:sp>
        <p:nvSpPr>
          <p:cNvPr id="2" name="Title 1">
            <a:extLst>
              <a:ext uri="{FF2B5EF4-FFF2-40B4-BE49-F238E27FC236}">
                <a16:creationId xmlns:a16="http://schemas.microsoft.com/office/drawing/2014/main" id="{6CFDCEB2-6673-B342-9559-235EFC4F30EF}"/>
              </a:ext>
            </a:extLst>
          </p:cNvPr>
          <p:cNvSpPr>
            <a:spLocks noGrp="1"/>
          </p:cNvSpPr>
          <p:nvPr>
            <p:ph type="title"/>
          </p:nvPr>
        </p:nvSpPr>
        <p:spPr>
          <a:xfrm>
            <a:off x="0" y="121555"/>
            <a:ext cx="7886700" cy="994172"/>
          </a:xfrm>
        </p:spPr>
        <p:txBody>
          <a:bodyPr/>
          <a:lstStyle/>
          <a:p>
            <a:r>
              <a:rPr lang="en-US" b="1" dirty="0">
                <a:solidFill>
                  <a:srgbClr val="FF0000"/>
                </a:solidFill>
                <a:latin typeface="Arial" panose="020B0604020202020204" pitchFamily="34" charset="0"/>
                <a:cs typeface="Arial" panose="020B0604020202020204" pitchFamily="34" charset="0"/>
              </a:rPr>
              <a:t>Spirometry is feasible in primary care</a:t>
            </a:r>
          </a:p>
        </p:txBody>
      </p:sp>
      <p:pic>
        <p:nvPicPr>
          <p:cNvPr id="4" name="Content Placeholder 3">
            <a:extLst>
              <a:ext uri="{FF2B5EF4-FFF2-40B4-BE49-F238E27FC236}">
                <a16:creationId xmlns:a16="http://schemas.microsoft.com/office/drawing/2014/main" id="{73352A6E-3F84-0443-8326-9093E04E00B1}"/>
              </a:ext>
            </a:extLst>
          </p:cNvPr>
          <p:cNvPicPr>
            <a:picLocks noGrp="1" noChangeAspect="1"/>
          </p:cNvPicPr>
          <p:nvPr>
            <p:ph idx="1"/>
          </p:nvPr>
        </p:nvPicPr>
        <p:blipFill>
          <a:blip r:embed="rId3"/>
          <a:stretch>
            <a:fillRect/>
          </a:stretch>
        </p:blipFill>
        <p:spPr>
          <a:xfrm>
            <a:off x="508884" y="2274003"/>
            <a:ext cx="1467744" cy="918244"/>
          </a:xfrm>
          <a:prstGeom prst="rect">
            <a:avLst/>
          </a:prstGeom>
        </p:spPr>
      </p:pic>
      <p:sp>
        <p:nvSpPr>
          <p:cNvPr id="5" name="Rectangle 4">
            <a:extLst>
              <a:ext uri="{FF2B5EF4-FFF2-40B4-BE49-F238E27FC236}">
                <a16:creationId xmlns:a16="http://schemas.microsoft.com/office/drawing/2014/main" id="{B34F6708-D09C-0E43-BB4C-F776AE04419A}"/>
              </a:ext>
            </a:extLst>
          </p:cNvPr>
          <p:cNvSpPr/>
          <p:nvPr/>
        </p:nvSpPr>
        <p:spPr>
          <a:xfrm>
            <a:off x="182880" y="4375619"/>
            <a:ext cx="4572000" cy="646331"/>
          </a:xfrm>
          <a:prstGeom prst="rect">
            <a:avLst/>
          </a:prstGeom>
        </p:spPr>
        <p:txBody>
          <a:bodyPr>
            <a:spAutoFit/>
          </a:bodyPr>
          <a:lstStyle/>
          <a:p>
            <a:r>
              <a:rPr lang="en-GB" sz="1200" dirty="0">
                <a:latin typeface="Helvetica" pitchFamily="2" charset="0"/>
              </a:rPr>
              <a:t>Stout, J. W., Smith, </a:t>
            </a:r>
            <a:r>
              <a:rPr lang="en-GB" sz="1200" dirty="0" err="1">
                <a:latin typeface="Helvetica" pitchFamily="2" charset="0"/>
              </a:rPr>
              <a:t>K.,et</a:t>
            </a:r>
            <a:r>
              <a:rPr lang="en-GB" sz="1200" dirty="0">
                <a:latin typeface="Helvetica" pitchFamily="2" charset="0"/>
              </a:rPr>
              <a:t> al  (2012). Learning</a:t>
            </a:r>
          </a:p>
          <a:p>
            <a:r>
              <a:rPr lang="en-GB" sz="1200" dirty="0">
                <a:latin typeface="Helvetica" pitchFamily="2" charset="0"/>
              </a:rPr>
              <a:t>from a distance: Effectiveness of online spirometry training</a:t>
            </a:r>
          </a:p>
          <a:p>
            <a:r>
              <a:rPr lang="en-GB" sz="1200" dirty="0">
                <a:latin typeface="Helvetica" pitchFamily="2" charset="0"/>
              </a:rPr>
              <a:t>improving asthma care. Academic </a:t>
            </a:r>
            <a:r>
              <a:rPr lang="en-GB" sz="1200" dirty="0" err="1">
                <a:latin typeface="Helvetica" pitchFamily="2" charset="0"/>
              </a:rPr>
              <a:t>Pediatrics</a:t>
            </a:r>
            <a:r>
              <a:rPr lang="en-GB" sz="1200" dirty="0">
                <a:latin typeface="Helvetica" pitchFamily="2" charset="0"/>
              </a:rPr>
              <a:t>, 12, 88-95.</a:t>
            </a:r>
            <a:endParaRPr lang="en-GB" sz="1200" dirty="0">
              <a:effectLst/>
              <a:latin typeface="Helvetica" pitchFamily="2" charset="0"/>
            </a:endParaRPr>
          </a:p>
        </p:txBody>
      </p:sp>
      <p:sp>
        <p:nvSpPr>
          <p:cNvPr id="7" name="Rectangle 6">
            <a:extLst>
              <a:ext uri="{FF2B5EF4-FFF2-40B4-BE49-F238E27FC236}">
                <a16:creationId xmlns:a16="http://schemas.microsoft.com/office/drawing/2014/main" id="{BF8D4E74-FAF9-BB45-8611-7139A1A28606}"/>
              </a:ext>
            </a:extLst>
          </p:cNvPr>
          <p:cNvSpPr/>
          <p:nvPr/>
        </p:nvSpPr>
        <p:spPr>
          <a:xfrm>
            <a:off x="182880" y="1061630"/>
            <a:ext cx="4572000" cy="830997"/>
          </a:xfrm>
          <a:prstGeom prst="rect">
            <a:avLst/>
          </a:prstGeom>
        </p:spPr>
        <p:txBody>
          <a:bodyPr>
            <a:spAutoFit/>
          </a:bodyPr>
          <a:lstStyle/>
          <a:p>
            <a:pPr marL="342900" indent="-342900">
              <a:buFont typeface="Arial" panose="020B0604020202020204" pitchFamily="34" charset="0"/>
              <a:buChar char="•"/>
            </a:pPr>
            <a:r>
              <a:rPr lang="en-GB" sz="2400" dirty="0">
                <a:latin typeface="Helvetica" pitchFamily="2" charset="0"/>
              </a:rPr>
              <a:t>National courses </a:t>
            </a:r>
          </a:p>
          <a:p>
            <a:pPr marL="342900" indent="-342900">
              <a:buFont typeface="Arial" panose="020B0604020202020204" pitchFamily="34" charset="0"/>
              <a:buChar char="•"/>
            </a:pPr>
            <a:r>
              <a:rPr lang="en-GB" sz="2400" dirty="0">
                <a:latin typeface="Helvetica" pitchFamily="2" charset="0"/>
              </a:rPr>
              <a:t>WONCA for 10+ years</a:t>
            </a:r>
            <a:endParaRPr lang="en-GB" sz="2400" dirty="0">
              <a:effectLst/>
              <a:latin typeface="Helvetica" pitchFamily="2" charset="0"/>
            </a:endParaRPr>
          </a:p>
        </p:txBody>
      </p:sp>
      <p:sp>
        <p:nvSpPr>
          <p:cNvPr id="8" name="Rectangle 7">
            <a:extLst>
              <a:ext uri="{FF2B5EF4-FFF2-40B4-BE49-F238E27FC236}">
                <a16:creationId xmlns:a16="http://schemas.microsoft.com/office/drawing/2014/main" id="{8B06D490-48C9-754B-9DF2-5E3AA7C4443E}"/>
              </a:ext>
            </a:extLst>
          </p:cNvPr>
          <p:cNvSpPr/>
          <p:nvPr/>
        </p:nvSpPr>
        <p:spPr>
          <a:xfrm>
            <a:off x="100584" y="1812341"/>
            <a:ext cx="4572000" cy="461665"/>
          </a:xfrm>
          <a:prstGeom prst="rect">
            <a:avLst/>
          </a:prstGeom>
        </p:spPr>
        <p:txBody>
          <a:bodyPr>
            <a:spAutoFit/>
          </a:bodyPr>
          <a:lstStyle/>
          <a:p>
            <a:pPr marL="342900" indent="-342900">
              <a:buFont typeface="Arial" panose="020B0604020202020204" pitchFamily="34" charset="0"/>
              <a:buChar char="•"/>
            </a:pPr>
            <a:r>
              <a:rPr lang="en-GB" sz="2400" dirty="0">
                <a:latin typeface="Helvetica" pitchFamily="2" charset="0"/>
              </a:rPr>
              <a:t> Self-paced distance learning</a:t>
            </a:r>
            <a:endParaRPr lang="en-GB" sz="2400" dirty="0">
              <a:effectLst/>
              <a:latin typeface="Helvetica" pitchFamily="2" charset="0"/>
            </a:endParaRPr>
          </a:p>
        </p:txBody>
      </p:sp>
      <p:sp>
        <p:nvSpPr>
          <p:cNvPr id="9" name="TextBox 8">
            <a:extLst>
              <a:ext uri="{FF2B5EF4-FFF2-40B4-BE49-F238E27FC236}">
                <a16:creationId xmlns:a16="http://schemas.microsoft.com/office/drawing/2014/main" id="{E9D52BD6-1455-5447-A263-66AFCC94EEEF}"/>
              </a:ext>
            </a:extLst>
          </p:cNvPr>
          <p:cNvSpPr txBox="1"/>
          <p:nvPr/>
        </p:nvSpPr>
        <p:spPr>
          <a:xfrm>
            <a:off x="2386584" y="2509514"/>
            <a:ext cx="2748958" cy="1200329"/>
          </a:xfrm>
          <a:prstGeom prst="rect">
            <a:avLst/>
          </a:prstGeom>
          <a:noFill/>
          <a:ln w="38100">
            <a:solidFill>
              <a:srgbClr val="FF0000"/>
            </a:solidFill>
          </a:ln>
        </p:spPr>
        <p:txBody>
          <a:bodyPr wrap="none" rtlCol="0">
            <a:spAutoFit/>
          </a:bodyPr>
          <a:lstStyle/>
          <a:p>
            <a:r>
              <a:rPr lang="en-US" dirty="0"/>
              <a:t>Need </a:t>
            </a:r>
          </a:p>
          <a:p>
            <a:r>
              <a:rPr lang="en-US" dirty="0"/>
              <a:t>training + support + </a:t>
            </a:r>
          </a:p>
          <a:p>
            <a:r>
              <a:rPr lang="en-US" dirty="0"/>
              <a:t>spirometers + consumables</a:t>
            </a:r>
          </a:p>
          <a:p>
            <a:r>
              <a:rPr lang="en-US" dirty="0"/>
              <a:t>+ time + motivation</a:t>
            </a:r>
          </a:p>
        </p:txBody>
      </p:sp>
      <p:sp>
        <p:nvSpPr>
          <p:cNvPr id="10" name="Rectangle 9">
            <a:extLst>
              <a:ext uri="{FF2B5EF4-FFF2-40B4-BE49-F238E27FC236}">
                <a16:creationId xmlns:a16="http://schemas.microsoft.com/office/drawing/2014/main" id="{2B629B47-1532-114F-9CC3-DA9A8876FA38}"/>
              </a:ext>
            </a:extLst>
          </p:cNvPr>
          <p:cNvSpPr/>
          <p:nvPr/>
        </p:nvSpPr>
        <p:spPr>
          <a:xfrm>
            <a:off x="284789" y="3851043"/>
            <a:ext cx="4572000" cy="461665"/>
          </a:xfrm>
          <a:prstGeom prst="rect">
            <a:avLst/>
          </a:prstGeom>
        </p:spPr>
        <p:txBody>
          <a:bodyPr>
            <a:spAutoFit/>
          </a:bodyPr>
          <a:lstStyle/>
          <a:p>
            <a:pPr marL="342900" indent="-342900">
              <a:buFont typeface="Arial" panose="020B0604020202020204" pitchFamily="34" charset="0"/>
              <a:buChar char="•"/>
            </a:pPr>
            <a:r>
              <a:rPr lang="en-GB" sz="2400" dirty="0">
                <a:latin typeface="Helvetica" pitchFamily="2" charset="0"/>
              </a:rPr>
              <a:t>New digital options in testing</a:t>
            </a:r>
            <a:endParaRPr lang="en-GB" sz="2400" dirty="0">
              <a:effectLst/>
              <a:latin typeface="Helvetica" pitchFamily="2" charset="0"/>
            </a:endParaRPr>
          </a:p>
        </p:txBody>
      </p:sp>
    </p:spTree>
    <p:extLst>
      <p:ext uri="{BB962C8B-B14F-4D97-AF65-F5344CB8AC3E}">
        <p14:creationId xmlns:p14="http://schemas.microsoft.com/office/powerpoint/2010/main" val="203705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dirty="0"/>
              <a:t>Prevention</a:t>
            </a:r>
          </a:p>
          <a:p>
            <a:r>
              <a:rPr lang="en-US" dirty="0"/>
              <a:t>Diagnosis</a:t>
            </a:r>
          </a:p>
          <a:p>
            <a:r>
              <a:rPr lang="en-US" b="1" dirty="0">
                <a:highlight>
                  <a:srgbClr val="FFFF00"/>
                </a:highlight>
              </a:rPr>
              <a:t>Management including palliative care</a:t>
            </a:r>
          </a:p>
          <a:p>
            <a:r>
              <a:rPr lang="en-US" dirty="0"/>
              <a:t>Lessons about implementation and scaling up</a:t>
            </a:r>
          </a:p>
          <a:p>
            <a:r>
              <a:rPr lang="en-US" dirty="0"/>
              <a:t>Recommendations for WHO-GARD</a:t>
            </a:r>
          </a:p>
        </p:txBody>
      </p:sp>
    </p:spTree>
    <p:extLst>
      <p:ext uri="{BB962C8B-B14F-4D97-AF65-F5344CB8AC3E}">
        <p14:creationId xmlns:p14="http://schemas.microsoft.com/office/powerpoint/2010/main" val="4094579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Supply-side 									</a:t>
            </a:r>
            <a:r>
              <a:rPr lang="en-US" dirty="0">
                <a:solidFill>
                  <a:srgbClr val="299D37"/>
                </a:solidFill>
              </a:rPr>
              <a:t>Demand-side</a:t>
            </a:r>
            <a:endParaRPr lang="en-US" dirty="0"/>
          </a:p>
        </p:txBody>
      </p:sp>
      <p:sp>
        <p:nvSpPr>
          <p:cNvPr id="3" name="Content Placeholder 2"/>
          <p:cNvSpPr>
            <a:spLocks noGrp="1"/>
          </p:cNvSpPr>
          <p:nvPr>
            <p:ph idx="1"/>
          </p:nvPr>
        </p:nvSpPr>
        <p:spPr>
          <a:xfrm>
            <a:off x="457200" y="1200154"/>
            <a:ext cx="3828916" cy="3394472"/>
          </a:xfrm>
        </p:spPr>
        <p:txBody>
          <a:bodyPr/>
          <a:lstStyle/>
          <a:p>
            <a:pPr>
              <a:spcAft>
                <a:spcPts val="450"/>
              </a:spcAft>
            </a:pPr>
            <a:r>
              <a:rPr lang="en-GB" b="1"/>
              <a:t>The right diagnosis is not made because asthma is a variable disease</a:t>
            </a:r>
            <a:r>
              <a:rPr lang="en-GB"/>
              <a:t> and needs more than one visit but the clinician only sees the patient once </a:t>
            </a:r>
          </a:p>
          <a:p>
            <a:pPr>
              <a:spcAft>
                <a:spcPts val="450"/>
              </a:spcAft>
            </a:pPr>
            <a:r>
              <a:rPr lang="en-GB" b="1"/>
              <a:t>The individual communication of the diagnosis is not right</a:t>
            </a:r>
          </a:p>
          <a:p>
            <a:pPr>
              <a:spcAft>
                <a:spcPts val="450"/>
              </a:spcAft>
            </a:pPr>
            <a:r>
              <a:rPr lang="en-GB" b="1"/>
              <a:t>Prescribing is not right</a:t>
            </a:r>
          </a:p>
          <a:p>
            <a:pPr>
              <a:spcAft>
                <a:spcPts val="450"/>
              </a:spcAft>
            </a:pPr>
            <a:r>
              <a:rPr lang="en-GB" b="1"/>
              <a:t>Dispensing is not right</a:t>
            </a:r>
          </a:p>
          <a:p>
            <a:pPr>
              <a:spcAft>
                <a:spcPts val="450"/>
              </a:spcAft>
            </a:pPr>
            <a:endParaRPr lang="en-GB"/>
          </a:p>
        </p:txBody>
      </p:sp>
      <p:sp>
        <p:nvSpPr>
          <p:cNvPr id="5" name="Content Placeholder 2">
            <a:extLst>
              <a:ext uri="{FF2B5EF4-FFF2-40B4-BE49-F238E27FC236}">
                <a16:creationId xmlns:a16="http://schemas.microsoft.com/office/drawing/2014/main" id="{6B6E2049-7A80-FD47-8A76-E85E45522FC4}"/>
              </a:ext>
            </a:extLst>
          </p:cNvPr>
          <p:cNvSpPr txBox="1">
            <a:spLocks/>
          </p:cNvSpPr>
          <p:nvPr/>
        </p:nvSpPr>
        <p:spPr>
          <a:xfrm>
            <a:off x="4572011" y="1200154"/>
            <a:ext cx="4305299" cy="1960682"/>
          </a:xfrm>
          <a:prstGeom prst="rect">
            <a:avLst/>
          </a:prstGeom>
        </p:spPr>
        <p:txBody>
          <a:bodyPr vert="horz" lIns="91440" tIns="45720" rIns="91440" bIns="45720" rtlCol="0">
            <a:noAutofit/>
          </a:bodyPr>
          <a:lstStyle>
            <a:lvl1pPr marL="192876" indent="-192876" algn="l" defTabSz="257168" rtl="0" eaLnBrk="1" latinLnBrk="0" hangingPunct="1">
              <a:spcBef>
                <a:spcPct val="20000"/>
              </a:spcBef>
              <a:buClr>
                <a:schemeClr val="accent1"/>
              </a:buClr>
              <a:buFont typeface="Arial"/>
              <a:buChar char="•"/>
              <a:defRPr sz="1575" kern="1200">
                <a:solidFill>
                  <a:schemeClr val="tx1"/>
                </a:solidFill>
                <a:latin typeface="+mn-lt"/>
                <a:ea typeface="+mn-ea"/>
                <a:cs typeface="+mn-cs"/>
              </a:defRPr>
            </a:lvl1pPr>
            <a:lvl2pPr marL="417899" indent="-160731" algn="l" defTabSz="257168" rtl="0" eaLnBrk="1" latinLnBrk="0" hangingPunct="1">
              <a:spcBef>
                <a:spcPct val="20000"/>
              </a:spcBef>
              <a:buClr>
                <a:schemeClr val="accent1"/>
              </a:buClr>
              <a:buFont typeface="Arial"/>
              <a:buChar char="–"/>
              <a:defRPr sz="1350" kern="1200">
                <a:solidFill>
                  <a:schemeClr val="tx1"/>
                </a:solidFill>
                <a:latin typeface="+mn-lt"/>
                <a:ea typeface="+mn-ea"/>
                <a:cs typeface="+mn-cs"/>
              </a:defRPr>
            </a:lvl2pPr>
            <a:lvl3pPr marL="642922" indent="-128585" algn="l" defTabSz="257168" rtl="0" eaLnBrk="1" latinLnBrk="0" hangingPunct="1">
              <a:spcBef>
                <a:spcPct val="20000"/>
              </a:spcBef>
              <a:buClr>
                <a:schemeClr val="accent1"/>
              </a:buClr>
              <a:buFont typeface="Arial"/>
              <a:buChar char="•"/>
              <a:defRPr sz="1238" kern="1200">
                <a:solidFill>
                  <a:schemeClr val="tx1"/>
                </a:solidFill>
                <a:latin typeface="+mn-lt"/>
                <a:ea typeface="+mn-ea"/>
                <a:cs typeface="+mn-cs"/>
              </a:defRPr>
            </a:lvl3pPr>
            <a:lvl4pPr marL="900091" indent="-128585" algn="l" defTabSz="257168" rtl="0" eaLnBrk="1" latinLnBrk="0" hangingPunct="1">
              <a:spcBef>
                <a:spcPct val="20000"/>
              </a:spcBef>
              <a:buClr>
                <a:schemeClr val="accent1"/>
              </a:buClr>
              <a:buFont typeface="Arial"/>
              <a:buChar char="–"/>
              <a:defRPr sz="1125" kern="1200">
                <a:solidFill>
                  <a:schemeClr val="tx1"/>
                </a:solidFill>
                <a:latin typeface="+mn-lt"/>
                <a:ea typeface="+mn-ea"/>
                <a:cs typeface="+mn-cs"/>
              </a:defRPr>
            </a:lvl4pPr>
            <a:lvl5pPr marL="1157259" indent="-128585" algn="l" defTabSz="257168" rtl="0" eaLnBrk="1" latinLnBrk="0" hangingPunct="1">
              <a:spcBef>
                <a:spcPct val="20000"/>
              </a:spcBef>
              <a:buClr>
                <a:schemeClr val="accent1"/>
              </a:buClr>
              <a:buFont typeface="Arial"/>
              <a:buChar char="»"/>
              <a:defRPr sz="1125" kern="1200">
                <a:solidFill>
                  <a:schemeClr val="tx1"/>
                </a:solidFill>
                <a:latin typeface="+mn-lt"/>
                <a:ea typeface="+mn-ea"/>
                <a:cs typeface="+mn-cs"/>
              </a:defRPr>
            </a:lvl5pPr>
            <a:lvl6pPr marL="1414428"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92872" marR="0" lvl="0" indent="-192872" algn="l" defTabSz="257162" rtl="0" eaLnBrk="1" fontAlgn="auto" latinLnBrk="0" hangingPunct="1">
              <a:lnSpc>
                <a:spcPct val="100000"/>
              </a:lnSpc>
              <a:spcBef>
                <a:spcPts val="450"/>
              </a:spcBef>
              <a:spcAft>
                <a:spcPts val="450"/>
              </a:spcAft>
              <a:buClr>
                <a:srgbClr val="299D37"/>
              </a:buClr>
              <a:buSzTx/>
              <a:buFont typeface="Arial"/>
              <a:buChar char="•"/>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Patient </a:t>
            </a:r>
            <a:r>
              <a:rPr kumimoji="0" lang="en-GB" sz="1800" b="1" i="0" u="none" strike="noStrike" kern="1200" cap="none" spc="0" normalizeH="0" baseline="0" noProof="0">
                <a:ln>
                  <a:noFill/>
                </a:ln>
                <a:solidFill>
                  <a:prstClr val="black"/>
                </a:solidFill>
                <a:effectLst/>
                <a:uLnTx/>
                <a:uFillTx/>
                <a:latin typeface="Arial"/>
                <a:ea typeface="+mn-ea"/>
                <a:cs typeface="+mn-cs"/>
              </a:rPr>
              <a:t>beliefs about asthma are </a:t>
            </a:r>
            <a:br>
              <a:rPr kumimoji="0" lang="en-GB" sz="1800" b="1" i="0" u="none" strike="noStrike" kern="1200" cap="none" spc="0" normalizeH="0" baseline="0" noProof="0">
                <a:ln>
                  <a:noFill/>
                </a:ln>
                <a:solidFill>
                  <a:prstClr val="black"/>
                </a:solidFill>
                <a:effectLst/>
                <a:uLnTx/>
                <a:uFillTx/>
                <a:latin typeface="Arial"/>
                <a:ea typeface="+mn-ea"/>
                <a:cs typeface="+mn-cs"/>
              </a:rPr>
            </a:br>
            <a:r>
              <a:rPr kumimoji="0" lang="en-GB" sz="1800" b="1" i="0" u="none" strike="noStrike" kern="1200" cap="none" spc="0" normalizeH="0" baseline="0" noProof="0">
                <a:ln>
                  <a:noFill/>
                </a:ln>
                <a:solidFill>
                  <a:prstClr val="black"/>
                </a:solidFill>
                <a:effectLst/>
                <a:uLnTx/>
                <a:uFillTx/>
                <a:latin typeface="Arial"/>
                <a:ea typeface="+mn-ea"/>
                <a:cs typeface="+mn-cs"/>
              </a:rPr>
              <a:t>not right</a:t>
            </a:r>
          </a:p>
          <a:p>
            <a:pPr marL="192872" marR="0" lvl="0" indent="-192872" algn="l" defTabSz="257162" rtl="0" eaLnBrk="1" fontAlgn="auto" latinLnBrk="0" hangingPunct="1">
              <a:lnSpc>
                <a:spcPct val="100000"/>
              </a:lnSpc>
              <a:spcBef>
                <a:spcPts val="450"/>
              </a:spcBef>
              <a:spcAft>
                <a:spcPts val="450"/>
              </a:spcAft>
              <a:buClr>
                <a:srgbClr val="299D37"/>
              </a:buClr>
              <a:buSzTx/>
              <a:buFont typeface="Arial"/>
              <a:buChar char="•"/>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Patient </a:t>
            </a:r>
            <a:r>
              <a:rPr kumimoji="0" lang="en-GB" sz="1800" b="1" i="0" u="none" strike="noStrike" kern="1200" cap="none" spc="0" normalizeH="0" baseline="0" noProof="0">
                <a:ln>
                  <a:noFill/>
                </a:ln>
                <a:solidFill>
                  <a:prstClr val="black"/>
                </a:solidFill>
                <a:effectLst/>
                <a:uLnTx/>
                <a:uFillTx/>
                <a:latin typeface="Arial"/>
                <a:ea typeface="+mn-ea"/>
                <a:cs typeface="+mn-cs"/>
              </a:rPr>
              <a:t>beliefs about medicines are not elicited or addressed</a:t>
            </a:r>
          </a:p>
          <a:p>
            <a:pPr marL="192872" marR="0" lvl="0" indent="-192872" algn="l" defTabSz="257162" rtl="0" eaLnBrk="1" fontAlgn="auto" latinLnBrk="0" hangingPunct="1">
              <a:lnSpc>
                <a:spcPct val="100000"/>
              </a:lnSpc>
              <a:spcBef>
                <a:spcPts val="450"/>
              </a:spcBef>
              <a:spcAft>
                <a:spcPts val="450"/>
              </a:spcAft>
              <a:buClr>
                <a:srgbClr val="299D37"/>
              </a:buClr>
              <a:buSzTx/>
              <a:buFont typeface="Arial"/>
              <a:buChar char="•"/>
              <a:tabLst/>
              <a:defRPr/>
            </a:pPr>
            <a:r>
              <a:rPr kumimoji="0" lang="en-GB" sz="1800" b="1" i="0" u="none" strike="noStrike" kern="1200" cap="none" spc="0" normalizeH="0" baseline="0" noProof="0">
                <a:ln>
                  <a:noFill/>
                </a:ln>
                <a:solidFill>
                  <a:prstClr val="black"/>
                </a:solidFill>
                <a:effectLst/>
                <a:uLnTx/>
                <a:uFillTx/>
                <a:latin typeface="Arial"/>
                <a:ea typeface="+mn-ea"/>
                <a:cs typeface="+mn-cs"/>
              </a:rPr>
              <a:t>Practical problems </a:t>
            </a:r>
            <a:r>
              <a:rPr kumimoji="0" lang="en-GB" sz="1800" b="0" i="0" u="none" strike="noStrike" kern="1200" cap="none" spc="0" normalizeH="0" baseline="0" noProof="0">
                <a:ln>
                  <a:noFill/>
                </a:ln>
                <a:solidFill>
                  <a:prstClr val="black"/>
                </a:solidFill>
                <a:effectLst/>
                <a:uLnTx/>
                <a:uFillTx/>
                <a:latin typeface="Arial"/>
                <a:ea typeface="+mn-ea"/>
                <a:cs typeface="+mn-cs"/>
              </a:rPr>
              <a:t>of using medicines are not addressed</a:t>
            </a:r>
          </a:p>
          <a:p>
            <a:pPr marL="192872" marR="0" lvl="0" indent="-192872" algn="l" defTabSz="257162" rtl="0" eaLnBrk="1" fontAlgn="auto" latinLnBrk="0" hangingPunct="1">
              <a:lnSpc>
                <a:spcPct val="100000"/>
              </a:lnSpc>
              <a:spcBef>
                <a:spcPts val="450"/>
              </a:spcBef>
              <a:spcAft>
                <a:spcPts val="450"/>
              </a:spcAft>
              <a:buClr>
                <a:srgbClr val="299D37"/>
              </a:buClr>
              <a:buSzTx/>
              <a:buFont typeface="Arial"/>
              <a:buChar char="•"/>
              <a:tabLst/>
              <a:defRPr/>
            </a:pPr>
            <a:endParaRPr kumimoji="0" lang="en-GB"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6873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77CC-C435-4F7E-99BE-F28E812F220C}"/>
              </a:ext>
            </a:extLst>
          </p:cNvPr>
          <p:cNvSpPr>
            <a:spLocks noGrp="1"/>
          </p:cNvSpPr>
          <p:nvPr>
            <p:ph type="title"/>
          </p:nvPr>
        </p:nvSpPr>
        <p:spPr/>
        <p:txBody>
          <a:bodyPr anchor="ctr" anchorCtr="0"/>
          <a:lstStyle/>
          <a:p>
            <a:r>
              <a:rPr lang="en-US"/>
              <a:t>Change for </a:t>
            </a:r>
            <a:r>
              <a:rPr lang="en-US" u="sng"/>
              <a:t>improvement</a:t>
            </a:r>
            <a:r>
              <a:rPr lang="en-US"/>
              <a:t> starts with ‘hunches’</a:t>
            </a:r>
            <a:endParaRPr lang="en-GB"/>
          </a:p>
        </p:txBody>
      </p:sp>
      <p:grpSp>
        <p:nvGrpSpPr>
          <p:cNvPr id="40" name="Group 39">
            <a:extLst>
              <a:ext uri="{FF2B5EF4-FFF2-40B4-BE49-F238E27FC236}">
                <a16:creationId xmlns:a16="http://schemas.microsoft.com/office/drawing/2014/main" id="{7140D817-2E7C-481E-9F6F-174FBA78871A}"/>
              </a:ext>
            </a:extLst>
          </p:cNvPr>
          <p:cNvGrpSpPr/>
          <p:nvPr/>
        </p:nvGrpSpPr>
        <p:grpSpPr>
          <a:xfrm>
            <a:off x="1855962" y="1802575"/>
            <a:ext cx="2428669" cy="1629277"/>
            <a:chOff x="2644520" y="2556393"/>
            <a:chExt cx="3149257" cy="2112684"/>
          </a:xfrm>
        </p:grpSpPr>
        <p:sp>
          <p:nvSpPr>
            <p:cNvPr id="48" name="Oval 47">
              <a:extLst>
                <a:ext uri="{FF2B5EF4-FFF2-40B4-BE49-F238E27FC236}">
                  <a16:creationId xmlns:a16="http://schemas.microsoft.com/office/drawing/2014/main" id="{FDE40C47-529E-488B-93BE-D9B39B2434E9}"/>
                </a:ext>
              </a:extLst>
            </p:cNvPr>
            <p:cNvSpPr>
              <a:spLocks noChangeAspect="1"/>
            </p:cNvSpPr>
            <p:nvPr/>
          </p:nvSpPr>
          <p:spPr>
            <a:xfrm>
              <a:off x="2644520" y="4536676"/>
              <a:ext cx="3149257" cy="132401"/>
            </a:xfrm>
            <a:prstGeom prst="ellipse">
              <a:avLst/>
            </a:prstGeom>
            <a:gradFill flip="none" rotWithShape="1">
              <a:gsLst>
                <a:gs pos="0">
                  <a:schemeClr val="tx1">
                    <a:lumMod val="65000"/>
                    <a:lumOff val="35000"/>
                  </a:schemeClr>
                </a:gs>
                <a:gs pos="68000">
                  <a:schemeClr val="tx1">
                    <a:lumMod val="75000"/>
                    <a:lumOff val="2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0">
                <a:solidFill>
                  <a:prstClr val="white"/>
                </a:solidFill>
                <a:latin typeface="Arial"/>
              </a:endParaRPr>
            </a:p>
          </p:txBody>
        </p:sp>
        <p:sp>
          <p:nvSpPr>
            <p:cNvPr id="7" name="Freeform 66">
              <a:extLst>
                <a:ext uri="{FF2B5EF4-FFF2-40B4-BE49-F238E27FC236}">
                  <a16:creationId xmlns:a16="http://schemas.microsoft.com/office/drawing/2014/main" id="{E4DBA2A6-ECFA-42E7-BCE3-A9E1BB9A23C7}"/>
                </a:ext>
              </a:extLst>
            </p:cNvPr>
            <p:cNvSpPr>
              <a:spLocks noChangeAspect="1"/>
            </p:cNvSpPr>
            <p:nvPr/>
          </p:nvSpPr>
          <p:spPr bwMode="auto">
            <a:xfrm>
              <a:off x="3213585" y="2563437"/>
              <a:ext cx="1255043" cy="982063"/>
            </a:xfrm>
            <a:custGeom>
              <a:avLst/>
              <a:gdLst>
                <a:gd name="T0" fmla="*/ 962 w 1101"/>
                <a:gd name="T1" fmla="*/ 330 h 865"/>
                <a:gd name="T2" fmla="*/ 865 w 1101"/>
                <a:gd name="T3" fmla="*/ 369 h 865"/>
                <a:gd name="T4" fmla="*/ 865 w 1101"/>
                <a:gd name="T5" fmla="*/ 0 h 865"/>
                <a:gd name="T6" fmla="*/ 0 w 1101"/>
                <a:gd name="T7" fmla="*/ 865 h 865"/>
                <a:gd name="T8" fmla="*/ 342 w 1101"/>
                <a:gd name="T9" fmla="*/ 865 h 865"/>
                <a:gd name="T10" fmla="*/ 327 w 1101"/>
                <a:gd name="T11" fmla="*/ 799 h 865"/>
                <a:gd name="T12" fmla="*/ 484 w 1101"/>
                <a:gd name="T13" fmla="*/ 642 h 865"/>
                <a:gd name="T14" fmla="*/ 642 w 1101"/>
                <a:gd name="T15" fmla="*/ 799 h 865"/>
                <a:gd name="T16" fmla="*/ 627 w 1101"/>
                <a:gd name="T17" fmla="*/ 865 h 865"/>
                <a:gd name="T18" fmla="*/ 865 w 1101"/>
                <a:gd name="T19" fmla="*/ 865 h 865"/>
                <a:gd name="T20" fmla="*/ 865 w 1101"/>
                <a:gd name="T21" fmla="*/ 570 h 865"/>
                <a:gd name="T22" fmla="*/ 962 w 1101"/>
                <a:gd name="T23" fmla="*/ 609 h 865"/>
                <a:gd name="T24" fmla="*/ 1101 w 1101"/>
                <a:gd name="T25" fmla="*/ 469 h 865"/>
                <a:gd name="T26" fmla="*/ 962 w 1101"/>
                <a:gd name="T27" fmla="*/ 33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1" h="865">
                  <a:moveTo>
                    <a:pt x="962" y="330"/>
                  </a:moveTo>
                  <a:cubicBezTo>
                    <a:pt x="924" y="330"/>
                    <a:pt x="890" y="345"/>
                    <a:pt x="865" y="369"/>
                  </a:cubicBezTo>
                  <a:cubicBezTo>
                    <a:pt x="865" y="0"/>
                    <a:pt x="865" y="0"/>
                    <a:pt x="865" y="0"/>
                  </a:cubicBezTo>
                  <a:cubicBezTo>
                    <a:pt x="390" y="6"/>
                    <a:pt x="6" y="390"/>
                    <a:pt x="0" y="865"/>
                  </a:cubicBezTo>
                  <a:cubicBezTo>
                    <a:pt x="342" y="865"/>
                    <a:pt x="342" y="865"/>
                    <a:pt x="342" y="865"/>
                  </a:cubicBezTo>
                  <a:cubicBezTo>
                    <a:pt x="332" y="845"/>
                    <a:pt x="327" y="823"/>
                    <a:pt x="327" y="799"/>
                  </a:cubicBezTo>
                  <a:cubicBezTo>
                    <a:pt x="327" y="712"/>
                    <a:pt x="398" y="642"/>
                    <a:pt x="484" y="642"/>
                  </a:cubicBezTo>
                  <a:cubicBezTo>
                    <a:pt x="571" y="642"/>
                    <a:pt x="642" y="712"/>
                    <a:pt x="642" y="799"/>
                  </a:cubicBezTo>
                  <a:cubicBezTo>
                    <a:pt x="642" y="823"/>
                    <a:pt x="636" y="845"/>
                    <a:pt x="627" y="865"/>
                  </a:cubicBezTo>
                  <a:cubicBezTo>
                    <a:pt x="865" y="865"/>
                    <a:pt x="865" y="865"/>
                    <a:pt x="865" y="865"/>
                  </a:cubicBezTo>
                  <a:cubicBezTo>
                    <a:pt x="865" y="570"/>
                    <a:pt x="865" y="570"/>
                    <a:pt x="865" y="570"/>
                  </a:cubicBezTo>
                  <a:cubicBezTo>
                    <a:pt x="890" y="594"/>
                    <a:pt x="924" y="609"/>
                    <a:pt x="962" y="609"/>
                  </a:cubicBezTo>
                  <a:cubicBezTo>
                    <a:pt x="1039" y="609"/>
                    <a:pt x="1101" y="547"/>
                    <a:pt x="1101" y="469"/>
                  </a:cubicBezTo>
                  <a:cubicBezTo>
                    <a:pt x="1101" y="392"/>
                    <a:pt x="1039" y="330"/>
                    <a:pt x="962" y="330"/>
                  </a:cubicBezTo>
                </a:path>
              </a:pathLst>
            </a:custGeom>
            <a:solidFill>
              <a:srgbClr val="7030A0"/>
            </a:solidFill>
            <a:ln>
              <a:noFill/>
            </a:ln>
            <a:effectLst/>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8" name="Freeform 83">
              <a:extLst>
                <a:ext uri="{FF2B5EF4-FFF2-40B4-BE49-F238E27FC236}">
                  <a16:creationId xmlns:a16="http://schemas.microsoft.com/office/drawing/2014/main" id="{3C39B20E-AE53-413D-966D-7B7868A968C7}"/>
                </a:ext>
              </a:extLst>
            </p:cNvPr>
            <p:cNvSpPr>
              <a:spLocks noChangeAspect="1"/>
            </p:cNvSpPr>
            <p:nvPr/>
          </p:nvSpPr>
          <p:spPr bwMode="auto">
            <a:xfrm>
              <a:off x="4234931" y="2563438"/>
              <a:ext cx="992049" cy="1250381"/>
            </a:xfrm>
            <a:custGeom>
              <a:avLst/>
              <a:gdLst>
                <a:gd name="T0" fmla="*/ 870 w 870"/>
                <a:gd name="T1" fmla="*/ 865 h 1101"/>
                <a:gd name="T2" fmla="*/ 0 w 870"/>
                <a:gd name="T3" fmla="*/ 0 h 1101"/>
                <a:gd name="T4" fmla="*/ 0 w 870"/>
                <a:gd name="T5" fmla="*/ 333 h 1101"/>
                <a:gd name="T6" fmla="*/ 79 w 870"/>
                <a:gd name="T7" fmla="*/ 312 h 1101"/>
                <a:gd name="T8" fmla="*/ 236 w 870"/>
                <a:gd name="T9" fmla="*/ 469 h 1101"/>
                <a:gd name="T10" fmla="*/ 79 w 870"/>
                <a:gd name="T11" fmla="*/ 627 h 1101"/>
                <a:gd name="T12" fmla="*/ 0 w 870"/>
                <a:gd name="T13" fmla="*/ 606 h 1101"/>
                <a:gd name="T14" fmla="*/ 0 w 870"/>
                <a:gd name="T15" fmla="*/ 865 h 1101"/>
                <a:gd name="T16" fmla="*/ 299 w 870"/>
                <a:gd name="T17" fmla="*/ 865 h 1101"/>
                <a:gd name="T18" fmla="*/ 260 w 870"/>
                <a:gd name="T19" fmla="*/ 962 h 1101"/>
                <a:gd name="T20" fmla="*/ 400 w 870"/>
                <a:gd name="T21" fmla="*/ 1101 h 1101"/>
                <a:gd name="T22" fmla="*/ 540 w 870"/>
                <a:gd name="T23" fmla="*/ 962 h 1101"/>
                <a:gd name="T24" fmla="*/ 501 w 870"/>
                <a:gd name="T25" fmla="*/ 865 h 1101"/>
                <a:gd name="T26" fmla="*/ 870 w 870"/>
                <a:gd name="T27" fmla="*/ 865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0" h="1101">
                  <a:moveTo>
                    <a:pt x="870" y="865"/>
                  </a:moveTo>
                  <a:cubicBezTo>
                    <a:pt x="864" y="388"/>
                    <a:pt x="478" y="3"/>
                    <a:pt x="0" y="0"/>
                  </a:cubicBezTo>
                  <a:cubicBezTo>
                    <a:pt x="0" y="333"/>
                    <a:pt x="0" y="333"/>
                    <a:pt x="0" y="333"/>
                  </a:cubicBezTo>
                  <a:cubicBezTo>
                    <a:pt x="23" y="320"/>
                    <a:pt x="50" y="312"/>
                    <a:pt x="79" y="312"/>
                  </a:cubicBezTo>
                  <a:cubicBezTo>
                    <a:pt x="165" y="312"/>
                    <a:pt x="236" y="383"/>
                    <a:pt x="236" y="469"/>
                  </a:cubicBezTo>
                  <a:cubicBezTo>
                    <a:pt x="236" y="556"/>
                    <a:pt x="165" y="627"/>
                    <a:pt x="79" y="627"/>
                  </a:cubicBezTo>
                  <a:cubicBezTo>
                    <a:pt x="50" y="627"/>
                    <a:pt x="23" y="619"/>
                    <a:pt x="0" y="606"/>
                  </a:cubicBezTo>
                  <a:cubicBezTo>
                    <a:pt x="0" y="865"/>
                    <a:pt x="0" y="865"/>
                    <a:pt x="0" y="865"/>
                  </a:cubicBezTo>
                  <a:cubicBezTo>
                    <a:pt x="299" y="865"/>
                    <a:pt x="299" y="865"/>
                    <a:pt x="299" y="865"/>
                  </a:cubicBezTo>
                  <a:cubicBezTo>
                    <a:pt x="275" y="890"/>
                    <a:pt x="260" y="924"/>
                    <a:pt x="260" y="962"/>
                  </a:cubicBezTo>
                  <a:cubicBezTo>
                    <a:pt x="260" y="1039"/>
                    <a:pt x="323" y="1101"/>
                    <a:pt x="400" y="1101"/>
                  </a:cubicBezTo>
                  <a:cubicBezTo>
                    <a:pt x="477" y="1101"/>
                    <a:pt x="540" y="1039"/>
                    <a:pt x="540" y="962"/>
                  </a:cubicBezTo>
                  <a:cubicBezTo>
                    <a:pt x="540" y="924"/>
                    <a:pt x="525" y="890"/>
                    <a:pt x="501" y="865"/>
                  </a:cubicBezTo>
                  <a:cubicBezTo>
                    <a:pt x="870" y="865"/>
                    <a:pt x="870" y="865"/>
                    <a:pt x="870" y="865"/>
                  </a:cubicBezTo>
                </a:path>
              </a:pathLst>
            </a:custGeom>
            <a:solidFill>
              <a:srgbClr val="F6BB1C"/>
            </a:solidFill>
            <a:ln>
              <a:noFill/>
            </a:ln>
            <a:effectLst/>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9" name="Freeform 90">
              <a:extLst>
                <a:ext uri="{FF2B5EF4-FFF2-40B4-BE49-F238E27FC236}">
                  <a16:creationId xmlns:a16="http://schemas.microsoft.com/office/drawing/2014/main" id="{8A845175-1FD1-406E-BB27-655D78BCD965}"/>
                </a:ext>
              </a:extLst>
            </p:cNvPr>
            <p:cNvSpPr>
              <a:spLocks noChangeAspect="1"/>
            </p:cNvSpPr>
            <p:nvPr/>
          </p:nvSpPr>
          <p:spPr bwMode="auto">
            <a:xfrm>
              <a:off x="3213586" y="3318895"/>
              <a:ext cx="986057" cy="1242392"/>
            </a:xfrm>
            <a:custGeom>
              <a:avLst/>
              <a:gdLst>
                <a:gd name="T0" fmla="*/ 788 w 865"/>
                <a:gd name="T1" fmla="*/ 479 h 1094"/>
                <a:gd name="T2" fmla="*/ 865 w 865"/>
                <a:gd name="T3" fmla="*/ 500 h 1094"/>
                <a:gd name="T4" fmla="*/ 865 w 865"/>
                <a:gd name="T5" fmla="*/ 224 h 1094"/>
                <a:gd name="T6" fmla="*/ 596 w 865"/>
                <a:gd name="T7" fmla="*/ 224 h 1094"/>
                <a:gd name="T8" fmla="*/ 624 w 865"/>
                <a:gd name="T9" fmla="*/ 140 h 1094"/>
                <a:gd name="T10" fmla="*/ 484 w 865"/>
                <a:gd name="T11" fmla="*/ 0 h 1094"/>
                <a:gd name="T12" fmla="*/ 345 w 865"/>
                <a:gd name="T13" fmla="*/ 140 h 1094"/>
                <a:gd name="T14" fmla="*/ 373 w 865"/>
                <a:gd name="T15" fmla="*/ 224 h 1094"/>
                <a:gd name="T16" fmla="*/ 0 w 865"/>
                <a:gd name="T17" fmla="*/ 224 h 1094"/>
                <a:gd name="T18" fmla="*/ 865 w 865"/>
                <a:gd name="T19" fmla="*/ 1094 h 1094"/>
                <a:gd name="T20" fmla="*/ 865 w 865"/>
                <a:gd name="T21" fmla="*/ 773 h 1094"/>
                <a:gd name="T22" fmla="*/ 788 w 865"/>
                <a:gd name="T23" fmla="*/ 794 h 1094"/>
                <a:gd name="T24" fmla="*/ 630 w 865"/>
                <a:gd name="T25" fmla="*/ 637 h 1094"/>
                <a:gd name="T26" fmla="*/ 788 w 865"/>
                <a:gd name="T27" fmla="*/ 479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5" h="1094">
                  <a:moveTo>
                    <a:pt x="788" y="479"/>
                  </a:moveTo>
                  <a:cubicBezTo>
                    <a:pt x="816" y="479"/>
                    <a:pt x="842" y="487"/>
                    <a:pt x="865" y="500"/>
                  </a:cubicBezTo>
                  <a:cubicBezTo>
                    <a:pt x="865" y="224"/>
                    <a:pt x="865" y="224"/>
                    <a:pt x="865" y="224"/>
                  </a:cubicBezTo>
                  <a:cubicBezTo>
                    <a:pt x="596" y="224"/>
                    <a:pt x="596" y="224"/>
                    <a:pt x="596" y="224"/>
                  </a:cubicBezTo>
                  <a:cubicBezTo>
                    <a:pt x="613" y="201"/>
                    <a:pt x="624" y="172"/>
                    <a:pt x="624" y="140"/>
                  </a:cubicBezTo>
                  <a:cubicBezTo>
                    <a:pt x="624" y="63"/>
                    <a:pt x="561" y="0"/>
                    <a:pt x="484" y="0"/>
                  </a:cubicBezTo>
                  <a:cubicBezTo>
                    <a:pt x="407" y="0"/>
                    <a:pt x="345" y="63"/>
                    <a:pt x="345" y="140"/>
                  </a:cubicBezTo>
                  <a:cubicBezTo>
                    <a:pt x="345" y="172"/>
                    <a:pt x="355" y="201"/>
                    <a:pt x="373" y="224"/>
                  </a:cubicBezTo>
                  <a:cubicBezTo>
                    <a:pt x="0" y="224"/>
                    <a:pt x="0" y="224"/>
                    <a:pt x="0" y="224"/>
                  </a:cubicBezTo>
                  <a:cubicBezTo>
                    <a:pt x="3" y="702"/>
                    <a:pt x="388" y="1088"/>
                    <a:pt x="865" y="1094"/>
                  </a:cubicBezTo>
                  <a:cubicBezTo>
                    <a:pt x="865" y="773"/>
                    <a:pt x="865" y="773"/>
                    <a:pt x="865" y="773"/>
                  </a:cubicBezTo>
                  <a:cubicBezTo>
                    <a:pt x="842" y="786"/>
                    <a:pt x="816" y="794"/>
                    <a:pt x="788" y="794"/>
                  </a:cubicBezTo>
                  <a:cubicBezTo>
                    <a:pt x="701" y="794"/>
                    <a:pt x="630" y="723"/>
                    <a:pt x="630" y="637"/>
                  </a:cubicBezTo>
                  <a:cubicBezTo>
                    <a:pt x="630" y="550"/>
                    <a:pt x="701" y="479"/>
                    <a:pt x="788" y="479"/>
                  </a:cubicBezTo>
                </a:path>
              </a:pathLst>
            </a:custGeom>
            <a:solidFill>
              <a:schemeClr val="accent5"/>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0" name="Freeform 95">
              <a:extLst>
                <a:ext uri="{FF2B5EF4-FFF2-40B4-BE49-F238E27FC236}">
                  <a16:creationId xmlns:a16="http://schemas.microsoft.com/office/drawing/2014/main" id="{F46425FB-5242-4BD7-98F6-C8505D86418D}"/>
                </a:ext>
              </a:extLst>
            </p:cNvPr>
            <p:cNvSpPr>
              <a:spLocks noChangeAspect="1"/>
            </p:cNvSpPr>
            <p:nvPr/>
          </p:nvSpPr>
          <p:spPr bwMode="auto">
            <a:xfrm>
              <a:off x="3967277" y="3575891"/>
              <a:ext cx="1259703" cy="988055"/>
            </a:xfrm>
            <a:custGeom>
              <a:avLst/>
              <a:gdLst>
                <a:gd name="T0" fmla="*/ 771 w 1105"/>
                <a:gd name="T1" fmla="*/ 0 h 870"/>
                <a:gd name="T2" fmla="*/ 792 w 1105"/>
                <a:gd name="T3" fmla="*/ 79 h 870"/>
                <a:gd name="T4" fmla="*/ 635 w 1105"/>
                <a:gd name="T5" fmla="*/ 236 h 870"/>
                <a:gd name="T6" fmla="*/ 478 w 1105"/>
                <a:gd name="T7" fmla="*/ 79 h 870"/>
                <a:gd name="T8" fmla="*/ 499 w 1105"/>
                <a:gd name="T9" fmla="*/ 0 h 870"/>
                <a:gd name="T10" fmla="*/ 235 w 1105"/>
                <a:gd name="T11" fmla="*/ 0 h 870"/>
                <a:gd name="T12" fmla="*/ 235 w 1105"/>
                <a:gd name="T13" fmla="*/ 311 h 870"/>
                <a:gd name="T14" fmla="*/ 140 w 1105"/>
                <a:gd name="T15" fmla="*/ 273 h 870"/>
                <a:gd name="T16" fmla="*/ 0 w 1105"/>
                <a:gd name="T17" fmla="*/ 413 h 870"/>
                <a:gd name="T18" fmla="*/ 140 w 1105"/>
                <a:gd name="T19" fmla="*/ 552 h 870"/>
                <a:gd name="T20" fmla="*/ 235 w 1105"/>
                <a:gd name="T21" fmla="*/ 514 h 870"/>
                <a:gd name="T22" fmla="*/ 235 w 1105"/>
                <a:gd name="T23" fmla="*/ 870 h 870"/>
                <a:gd name="T24" fmla="*/ 1105 w 1105"/>
                <a:gd name="T25" fmla="*/ 0 h 870"/>
                <a:gd name="T26" fmla="*/ 771 w 1105"/>
                <a:gd name="T27"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5" h="870">
                  <a:moveTo>
                    <a:pt x="771" y="0"/>
                  </a:moveTo>
                  <a:cubicBezTo>
                    <a:pt x="785" y="23"/>
                    <a:pt x="792" y="50"/>
                    <a:pt x="792" y="79"/>
                  </a:cubicBezTo>
                  <a:cubicBezTo>
                    <a:pt x="792" y="165"/>
                    <a:pt x="722" y="236"/>
                    <a:pt x="635" y="236"/>
                  </a:cubicBezTo>
                  <a:cubicBezTo>
                    <a:pt x="548" y="236"/>
                    <a:pt x="478" y="165"/>
                    <a:pt x="478" y="79"/>
                  </a:cubicBezTo>
                  <a:cubicBezTo>
                    <a:pt x="478" y="50"/>
                    <a:pt x="485" y="23"/>
                    <a:pt x="499" y="0"/>
                  </a:cubicBezTo>
                  <a:cubicBezTo>
                    <a:pt x="235" y="0"/>
                    <a:pt x="235" y="0"/>
                    <a:pt x="235" y="0"/>
                  </a:cubicBezTo>
                  <a:cubicBezTo>
                    <a:pt x="235" y="311"/>
                    <a:pt x="235" y="311"/>
                    <a:pt x="235" y="311"/>
                  </a:cubicBezTo>
                  <a:cubicBezTo>
                    <a:pt x="210" y="287"/>
                    <a:pt x="177" y="273"/>
                    <a:pt x="140" y="273"/>
                  </a:cubicBezTo>
                  <a:cubicBezTo>
                    <a:pt x="63" y="273"/>
                    <a:pt x="0" y="335"/>
                    <a:pt x="0" y="413"/>
                  </a:cubicBezTo>
                  <a:cubicBezTo>
                    <a:pt x="0" y="490"/>
                    <a:pt x="63" y="552"/>
                    <a:pt x="140" y="552"/>
                  </a:cubicBezTo>
                  <a:cubicBezTo>
                    <a:pt x="177" y="552"/>
                    <a:pt x="210" y="538"/>
                    <a:pt x="235" y="514"/>
                  </a:cubicBezTo>
                  <a:cubicBezTo>
                    <a:pt x="235" y="870"/>
                    <a:pt x="235" y="870"/>
                    <a:pt x="235" y="870"/>
                  </a:cubicBezTo>
                  <a:cubicBezTo>
                    <a:pt x="714" y="867"/>
                    <a:pt x="1102" y="479"/>
                    <a:pt x="1105" y="0"/>
                  </a:cubicBezTo>
                  <a:cubicBezTo>
                    <a:pt x="771" y="0"/>
                    <a:pt x="771" y="0"/>
                    <a:pt x="771" y="0"/>
                  </a:cubicBezTo>
                </a:path>
              </a:pathLst>
            </a:custGeom>
            <a:solidFill>
              <a:schemeClr val="accent1">
                <a:lumMod val="75000"/>
              </a:schemeClr>
            </a:solidFill>
            <a:ln>
              <a:noFill/>
            </a:ln>
            <a:effectLst/>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grpSp>
          <p:nvGrpSpPr>
            <p:cNvPr id="11" name="Group 10">
              <a:extLst>
                <a:ext uri="{FF2B5EF4-FFF2-40B4-BE49-F238E27FC236}">
                  <a16:creationId xmlns:a16="http://schemas.microsoft.com/office/drawing/2014/main" id="{0390CAC9-11A8-4D1A-B95C-2B73ED3BCB29}"/>
                </a:ext>
              </a:extLst>
            </p:cNvPr>
            <p:cNvGrpSpPr/>
            <p:nvPr/>
          </p:nvGrpSpPr>
          <p:grpSpPr>
            <a:xfrm rot="2350645">
              <a:off x="3225044" y="2556393"/>
              <a:ext cx="211727" cy="211727"/>
              <a:chOff x="3664634" y="1552237"/>
              <a:chExt cx="211726" cy="211726"/>
            </a:xfrm>
            <a:solidFill>
              <a:srgbClr val="7030A0"/>
            </a:solidFill>
          </p:grpSpPr>
          <p:sp>
            <p:nvSpPr>
              <p:cNvPr id="12" name="Freeform 108">
                <a:extLst>
                  <a:ext uri="{FF2B5EF4-FFF2-40B4-BE49-F238E27FC236}">
                    <a16:creationId xmlns:a16="http://schemas.microsoft.com/office/drawing/2014/main" id="{6547E998-D2E0-4422-BBB5-F9950922FC84}"/>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3" name="Freeform 109">
                <a:extLst>
                  <a:ext uri="{FF2B5EF4-FFF2-40B4-BE49-F238E27FC236}">
                    <a16:creationId xmlns:a16="http://schemas.microsoft.com/office/drawing/2014/main" id="{1153BD99-3316-4B75-9DB9-D4AB288B5972}"/>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4" name="Freeform 110">
                <a:extLst>
                  <a:ext uri="{FF2B5EF4-FFF2-40B4-BE49-F238E27FC236}">
                    <a16:creationId xmlns:a16="http://schemas.microsoft.com/office/drawing/2014/main" id="{7AA352A5-4054-475F-A73B-91A2E3C2D44B}"/>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5" name="Freeform 111">
                <a:extLst>
                  <a:ext uri="{FF2B5EF4-FFF2-40B4-BE49-F238E27FC236}">
                    <a16:creationId xmlns:a16="http://schemas.microsoft.com/office/drawing/2014/main" id="{3D564F75-B70F-4545-9950-5E2AB4A3C217}"/>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grpSp>
        <p:grpSp>
          <p:nvGrpSpPr>
            <p:cNvPr id="16" name="Group 15">
              <a:extLst>
                <a:ext uri="{FF2B5EF4-FFF2-40B4-BE49-F238E27FC236}">
                  <a16:creationId xmlns:a16="http://schemas.microsoft.com/office/drawing/2014/main" id="{C7C08CDD-F1C4-4F0B-8E41-64FCFC079BA1}"/>
                </a:ext>
              </a:extLst>
            </p:cNvPr>
            <p:cNvGrpSpPr/>
            <p:nvPr/>
          </p:nvGrpSpPr>
          <p:grpSpPr>
            <a:xfrm rot="18900000">
              <a:off x="3225816" y="4294066"/>
              <a:ext cx="211727" cy="211727"/>
              <a:chOff x="3895003" y="4845308"/>
              <a:chExt cx="211726" cy="211726"/>
            </a:xfrm>
          </p:grpSpPr>
          <p:sp>
            <p:nvSpPr>
              <p:cNvPr id="17" name="Freeform 112">
                <a:extLst>
                  <a:ext uri="{FF2B5EF4-FFF2-40B4-BE49-F238E27FC236}">
                    <a16:creationId xmlns:a16="http://schemas.microsoft.com/office/drawing/2014/main" id="{4A92C042-70F5-4E7B-BF2A-0529F0C3E535}"/>
                  </a:ext>
                </a:extLst>
              </p:cNvPr>
              <p:cNvSpPr>
                <a:spLocks/>
              </p:cNvSpPr>
              <p:nvPr/>
            </p:nvSpPr>
            <p:spPr bwMode="auto">
              <a:xfrm>
                <a:off x="3895003" y="4845308"/>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close/>
                  </a:path>
                </a:pathLst>
              </a:custGeom>
              <a:solidFill>
                <a:schemeClr val="accent5"/>
              </a:solid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8" name="Freeform 113">
                <a:extLst>
                  <a:ext uri="{FF2B5EF4-FFF2-40B4-BE49-F238E27FC236}">
                    <a16:creationId xmlns:a16="http://schemas.microsoft.com/office/drawing/2014/main" id="{1A843466-239A-4EAB-9665-75446B2D2BD4}"/>
                  </a:ext>
                </a:extLst>
              </p:cNvPr>
              <p:cNvSpPr>
                <a:spLocks/>
              </p:cNvSpPr>
              <p:nvPr/>
            </p:nvSpPr>
            <p:spPr bwMode="auto">
              <a:xfrm>
                <a:off x="3895003" y="4845308"/>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path>
                </a:pathLst>
              </a:custGeom>
              <a:solidFill>
                <a:schemeClr val="accent5"/>
              </a:solid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19" name="Freeform 114">
                <a:extLst>
                  <a:ext uri="{FF2B5EF4-FFF2-40B4-BE49-F238E27FC236}">
                    <a16:creationId xmlns:a16="http://schemas.microsoft.com/office/drawing/2014/main" id="{FCB6FB3B-2E13-4300-9F0F-BEE8311072B3}"/>
                  </a:ext>
                </a:extLst>
              </p:cNvPr>
              <p:cNvSpPr>
                <a:spLocks/>
              </p:cNvSpPr>
              <p:nvPr/>
            </p:nvSpPr>
            <p:spPr bwMode="auto">
              <a:xfrm>
                <a:off x="3895003" y="4951837"/>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close/>
                  </a:path>
                </a:pathLst>
              </a:custGeom>
              <a:solidFill>
                <a:schemeClr val="accent5"/>
              </a:solid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0" name="Freeform 115">
                <a:extLst>
                  <a:ext uri="{FF2B5EF4-FFF2-40B4-BE49-F238E27FC236}">
                    <a16:creationId xmlns:a16="http://schemas.microsoft.com/office/drawing/2014/main" id="{01BBDFD0-3F7A-4F18-8C24-865AB0F826B2}"/>
                  </a:ext>
                </a:extLst>
              </p:cNvPr>
              <p:cNvSpPr>
                <a:spLocks/>
              </p:cNvSpPr>
              <p:nvPr/>
            </p:nvSpPr>
            <p:spPr bwMode="auto">
              <a:xfrm>
                <a:off x="3895003" y="4951837"/>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path>
                </a:pathLst>
              </a:custGeom>
              <a:solidFill>
                <a:schemeClr val="accent5"/>
              </a:solid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grpSp>
        <p:grpSp>
          <p:nvGrpSpPr>
            <p:cNvPr id="21" name="Group 20">
              <a:extLst>
                <a:ext uri="{FF2B5EF4-FFF2-40B4-BE49-F238E27FC236}">
                  <a16:creationId xmlns:a16="http://schemas.microsoft.com/office/drawing/2014/main" id="{5394AC00-FDE3-4D68-B9AB-C7F7B81185F1}"/>
                </a:ext>
              </a:extLst>
            </p:cNvPr>
            <p:cNvGrpSpPr/>
            <p:nvPr/>
          </p:nvGrpSpPr>
          <p:grpSpPr>
            <a:xfrm rot="18849052">
              <a:off x="4997213" y="2557349"/>
              <a:ext cx="211727" cy="210395"/>
              <a:chOff x="7025617" y="1512289"/>
              <a:chExt cx="211726" cy="210395"/>
            </a:xfrm>
            <a:solidFill>
              <a:srgbClr val="F6BB1C"/>
            </a:solidFill>
          </p:grpSpPr>
          <p:sp>
            <p:nvSpPr>
              <p:cNvPr id="22" name="Freeform 116">
                <a:extLst>
                  <a:ext uri="{FF2B5EF4-FFF2-40B4-BE49-F238E27FC236}">
                    <a16:creationId xmlns:a16="http://schemas.microsoft.com/office/drawing/2014/main" id="{697459B3-2038-4BF6-88FD-D74E872B4652}"/>
                  </a:ext>
                </a:extLst>
              </p:cNvPr>
              <p:cNvSpPr>
                <a:spLocks/>
              </p:cNvSpPr>
              <p:nvPr/>
            </p:nvSpPr>
            <p:spPr bwMode="auto">
              <a:xfrm>
                <a:off x="7025617" y="1512289"/>
                <a:ext cx="211726" cy="210394"/>
              </a:xfrm>
              <a:custGeom>
                <a:avLst/>
                <a:gdLst>
                  <a:gd name="T0" fmla="*/ 0 w 159"/>
                  <a:gd name="T1" fmla="*/ 158 h 158"/>
                  <a:gd name="T2" fmla="*/ 159 w 159"/>
                  <a:gd name="T3" fmla="*/ 80 h 158"/>
                  <a:gd name="T4" fmla="*/ 0 w 159"/>
                  <a:gd name="T5" fmla="*/ 0 h 158"/>
                  <a:gd name="T6" fmla="*/ 0 w 159"/>
                  <a:gd name="T7" fmla="*/ 158 h 158"/>
                </a:gdLst>
                <a:ahLst/>
                <a:cxnLst>
                  <a:cxn ang="0">
                    <a:pos x="T0" y="T1"/>
                  </a:cxn>
                  <a:cxn ang="0">
                    <a:pos x="T2" y="T3"/>
                  </a:cxn>
                  <a:cxn ang="0">
                    <a:pos x="T4" y="T5"/>
                  </a:cxn>
                  <a:cxn ang="0">
                    <a:pos x="T6" y="T7"/>
                  </a:cxn>
                </a:cxnLst>
                <a:rect l="0" t="0" r="r" b="b"/>
                <a:pathLst>
                  <a:path w="159" h="158">
                    <a:moveTo>
                      <a:pt x="0" y="158"/>
                    </a:moveTo>
                    <a:lnTo>
                      <a:pt x="159" y="80"/>
                    </a:lnTo>
                    <a:lnTo>
                      <a:pt x="0" y="0"/>
                    </a:lnTo>
                    <a:lnTo>
                      <a:pt x="0" y="158"/>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3" name="Freeform 117">
                <a:extLst>
                  <a:ext uri="{FF2B5EF4-FFF2-40B4-BE49-F238E27FC236}">
                    <a16:creationId xmlns:a16="http://schemas.microsoft.com/office/drawing/2014/main" id="{75F1C445-9FAE-439D-96CF-3CF4483AE2FB}"/>
                  </a:ext>
                </a:extLst>
              </p:cNvPr>
              <p:cNvSpPr>
                <a:spLocks/>
              </p:cNvSpPr>
              <p:nvPr/>
            </p:nvSpPr>
            <p:spPr bwMode="auto">
              <a:xfrm>
                <a:off x="7025617" y="1512289"/>
                <a:ext cx="211726" cy="210394"/>
              </a:xfrm>
              <a:custGeom>
                <a:avLst/>
                <a:gdLst>
                  <a:gd name="T0" fmla="*/ 0 w 159"/>
                  <a:gd name="T1" fmla="*/ 158 h 158"/>
                  <a:gd name="T2" fmla="*/ 159 w 159"/>
                  <a:gd name="T3" fmla="*/ 80 h 158"/>
                  <a:gd name="T4" fmla="*/ 0 w 159"/>
                  <a:gd name="T5" fmla="*/ 0 h 158"/>
                  <a:gd name="T6" fmla="*/ 0 w 159"/>
                  <a:gd name="T7" fmla="*/ 158 h 158"/>
                </a:gdLst>
                <a:ahLst/>
                <a:cxnLst>
                  <a:cxn ang="0">
                    <a:pos x="T0" y="T1"/>
                  </a:cxn>
                  <a:cxn ang="0">
                    <a:pos x="T2" y="T3"/>
                  </a:cxn>
                  <a:cxn ang="0">
                    <a:pos x="T4" y="T5"/>
                  </a:cxn>
                  <a:cxn ang="0">
                    <a:pos x="T6" y="T7"/>
                  </a:cxn>
                </a:cxnLst>
                <a:rect l="0" t="0" r="r" b="b"/>
                <a:pathLst>
                  <a:path w="159" h="158">
                    <a:moveTo>
                      <a:pt x="0" y="158"/>
                    </a:moveTo>
                    <a:lnTo>
                      <a:pt x="159" y="80"/>
                    </a:lnTo>
                    <a:lnTo>
                      <a:pt x="0" y="0"/>
                    </a:lnTo>
                    <a:lnTo>
                      <a:pt x="0" y="158"/>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4" name="Freeform 118">
                <a:extLst>
                  <a:ext uri="{FF2B5EF4-FFF2-40B4-BE49-F238E27FC236}">
                    <a16:creationId xmlns:a16="http://schemas.microsoft.com/office/drawing/2014/main" id="{61FB7908-1230-4B64-BB19-8BEC9A79006F}"/>
                  </a:ext>
                </a:extLst>
              </p:cNvPr>
              <p:cNvSpPr>
                <a:spLocks/>
              </p:cNvSpPr>
              <p:nvPr/>
            </p:nvSpPr>
            <p:spPr bwMode="auto">
              <a:xfrm>
                <a:off x="7025617" y="1618818"/>
                <a:ext cx="211726" cy="103866"/>
              </a:xfrm>
              <a:custGeom>
                <a:avLst/>
                <a:gdLst>
                  <a:gd name="T0" fmla="*/ 159 w 159"/>
                  <a:gd name="T1" fmla="*/ 0 h 78"/>
                  <a:gd name="T2" fmla="*/ 0 w 159"/>
                  <a:gd name="T3" fmla="*/ 0 h 78"/>
                  <a:gd name="T4" fmla="*/ 0 w 159"/>
                  <a:gd name="T5" fmla="*/ 78 h 78"/>
                  <a:gd name="T6" fmla="*/ 159 w 159"/>
                  <a:gd name="T7" fmla="*/ 0 h 78"/>
                </a:gdLst>
                <a:ahLst/>
                <a:cxnLst>
                  <a:cxn ang="0">
                    <a:pos x="T0" y="T1"/>
                  </a:cxn>
                  <a:cxn ang="0">
                    <a:pos x="T2" y="T3"/>
                  </a:cxn>
                  <a:cxn ang="0">
                    <a:pos x="T4" y="T5"/>
                  </a:cxn>
                  <a:cxn ang="0">
                    <a:pos x="T6" y="T7"/>
                  </a:cxn>
                </a:cxnLst>
                <a:rect l="0" t="0" r="r" b="b"/>
                <a:pathLst>
                  <a:path w="159" h="78">
                    <a:moveTo>
                      <a:pt x="159" y="0"/>
                    </a:moveTo>
                    <a:lnTo>
                      <a:pt x="0" y="0"/>
                    </a:lnTo>
                    <a:lnTo>
                      <a:pt x="0" y="78"/>
                    </a:lnTo>
                    <a:lnTo>
                      <a:pt x="159" y="0"/>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5" name="Freeform 119">
                <a:extLst>
                  <a:ext uri="{FF2B5EF4-FFF2-40B4-BE49-F238E27FC236}">
                    <a16:creationId xmlns:a16="http://schemas.microsoft.com/office/drawing/2014/main" id="{383513C9-EE9F-4C60-9D27-C874547A6997}"/>
                  </a:ext>
                </a:extLst>
              </p:cNvPr>
              <p:cNvSpPr>
                <a:spLocks/>
              </p:cNvSpPr>
              <p:nvPr/>
            </p:nvSpPr>
            <p:spPr bwMode="auto">
              <a:xfrm>
                <a:off x="7025617" y="1618818"/>
                <a:ext cx="211726" cy="103866"/>
              </a:xfrm>
              <a:custGeom>
                <a:avLst/>
                <a:gdLst>
                  <a:gd name="T0" fmla="*/ 159 w 159"/>
                  <a:gd name="T1" fmla="*/ 0 h 78"/>
                  <a:gd name="T2" fmla="*/ 0 w 159"/>
                  <a:gd name="T3" fmla="*/ 0 h 78"/>
                  <a:gd name="T4" fmla="*/ 0 w 159"/>
                  <a:gd name="T5" fmla="*/ 78 h 78"/>
                  <a:gd name="T6" fmla="*/ 159 w 159"/>
                  <a:gd name="T7" fmla="*/ 0 h 78"/>
                </a:gdLst>
                <a:ahLst/>
                <a:cxnLst>
                  <a:cxn ang="0">
                    <a:pos x="T0" y="T1"/>
                  </a:cxn>
                  <a:cxn ang="0">
                    <a:pos x="T2" y="T3"/>
                  </a:cxn>
                  <a:cxn ang="0">
                    <a:pos x="T4" y="T5"/>
                  </a:cxn>
                  <a:cxn ang="0">
                    <a:pos x="T6" y="T7"/>
                  </a:cxn>
                </a:cxnLst>
                <a:rect l="0" t="0" r="r" b="b"/>
                <a:pathLst>
                  <a:path w="159" h="78">
                    <a:moveTo>
                      <a:pt x="159" y="0"/>
                    </a:moveTo>
                    <a:lnTo>
                      <a:pt x="0" y="0"/>
                    </a:lnTo>
                    <a:lnTo>
                      <a:pt x="0" y="78"/>
                    </a:lnTo>
                    <a:lnTo>
                      <a:pt x="159" y="0"/>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grpSp>
        <p:grpSp>
          <p:nvGrpSpPr>
            <p:cNvPr id="26" name="Group 25">
              <a:extLst>
                <a:ext uri="{FF2B5EF4-FFF2-40B4-BE49-F238E27FC236}">
                  <a16:creationId xmlns:a16="http://schemas.microsoft.com/office/drawing/2014/main" id="{A8FE61F4-BCE2-452A-8AC8-7D3865330F98}"/>
                </a:ext>
              </a:extLst>
            </p:cNvPr>
            <p:cNvGrpSpPr/>
            <p:nvPr/>
          </p:nvGrpSpPr>
          <p:grpSpPr>
            <a:xfrm rot="2700000">
              <a:off x="4997855" y="4294537"/>
              <a:ext cx="210395" cy="211727"/>
              <a:chOff x="6888461" y="4774733"/>
              <a:chExt cx="210394" cy="211726"/>
            </a:xfrm>
            <a:solidFill>
              <a:schemeClr val="accent1">
                <a:lumMod val="75000"/>
              </a:schemeClr>
            </a:solidFill>
          </p:grpSpPr>
          <p:sp>
            <p:nvSpPr>
              <p:cNvPr id="27" name="Freeform 120">
                <a:extLst>
                  <a:ext uri="{FF2B5EF4-FFF2-40B4-BE49-F238E27FC236}">
                    <a16:creationId xmlns:a16="http://schemas.microsoft.com/office/drawing/2014/main" id="{476B6D74-3E33-492F-8D71-A6D053C21CD8}"/>
                  </a:ext>
                </a:extLst>
              </p:cNvPr>
              <p:cNvSpPr>
                <a:spLocks/>
              </p:cNvSpPr>
              <p:nvPr/>
            </p:nvSpPr>
            <p:spPr bwMode="auto">
              <a:xfrm>
                <a:off x="6888461" y="4774733"/>
                <a:ext cx="210394" cy="211726"/>
              </a:xfrm>
              <a:custGeom>
                <a:avLst/>
                <a:gdLst>
                  <a:gd name="T0" fmla="*/ 0 w 158"/>
                  <a:gd name="T1" fmla="*/ 159 h 159"/>
                  <a:gd name="T2" fmla="*/ 158 w 158"/>
                  <a:gd name="T3" fmla="*/ 79 h 159"/>
                  <a:gd name="T4" fmla="*/ 0 w 158"/>
                  <a:gd name="T5" fmla="*/ 0 h 159"/>
                  <a:gd name="T6" fmla="*/ 0 w 158"/>
                  <a:gd name="T7" fmla="*/ 159 h 159"/>
                </a:gdLst>
                <a:ahLst/>
                <a:cxnLst>
                  <a:cxn ang="0">
                    <a:pos x="T0" y="T1"/>
                  </a:cxn>
                  <a:cxn ang="0">
                    <a:pos x="T2" y="T3"/>
                  </a:cxn>
                  <a:cxn ang="0">
                    <a:pos x="T4" y="T5"/>
                  </a:cxn>
                  <a:cxn ang="0">
                    <a:pos x="T6" y="T7"/>
                  </a:cxn>
                </a:cxnLst>
                <a:rect l="0" t="0" r="r" b="b"/>
                <a:pathLst>
                  <a:path w="158" h="159">
                    <a:moveTo>
                      <a:pt x="0" y="159"/>
                    </a:moveTo>
                    <a:lnTo>
                      <a:pt x="158" y="79"/>
                    </a:lnTo>
                    <a:lnTo>
                      <a:pt x="0" y="0"/>
                    </a:lnTo>
                    <a:lnTo>
                      <a:pt x="0" y="159"/>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8" name="Freeform 121">
                <a:extLst>
                  <a:ext uri="{FF2B5EF4-FFF2-40B4-BE49-F238E27FC236}">
                    <a16:creationId xmlns:a16="http://schemas.microsoft.com/office/drawing/2014/main" id="{560FA6DB-2F38-45EA-AAA6-03DA5226DC2A}"/>
                  </a:ext>
                </a:extLst>
              </p:cNvPr>
              <p:cNvSpPr>
                <a:spLocks/>
              </p:cNvSpPr>
              <p:nvPr/>
            </p:nvSpPr>
            <p:spPr bwMode="auto">
              <a:xfrm>
                <a:off x="6888461" y="4774733"/>
                <a:ext cx="210394" cy="211726"/>
              </a:xfrm>
              <a:custGeom>
                <a:avLst/>
                <a:gdLst>
                  <a:gd name="T0" fmla="*/ 0 w 158"/>
                  <a:gd name="T1" fmla="*/ 159 h 159"/>
                  <a:gd name="T2" fmla="*/ 158 w 158"/>
                  <a:gd name="T3" fmla="*/ 79 h 159"/>
                  <a:gd name="T4" fmla="*/ 0 w 158"/>
                  <a:gd name="T5" fmla="*/ 0 h 159"/>
                  <a:gd name="T6" fmla="*/ 0 w 158"/>
                  <a:gd name="T7" fmla="*/ 159 h 159"/>
                </a:gdLst>
                <a:ahLst/>
                <a:cxnLst>
                  <a:cxn ang="0">
                    <a:pos x="T0" y="T1"/>
                  </a:cxn>
                  <a:cxn ang="0">
                    <a:pos x="T2" y="T3"/>
                  </a:cxn>
                  <a:cxn ang="0">
                    <a:pos x="T4" y="T5"/>
                  </a:cxn>
                  <a:cxn ang="0">
                    <a:pos x="T6" y="T7"/>
                  </a:cxn>
                </a:cxnLst>
                <a:rect l="0" t="0" r="r" b="b"/>
                <a:pathLst>
                  <a:path w="158" h="159">
                    <a:moveTo>
                      <a:pt x="0" y="159"/>
                    </a:moveTo>
                    <a:lnTo>
                      <a:pt x="158" y="79"/>
                    </a:lnTo>
                    <a:lnTo>
                      <a:pt x="0" y="0"/>
                    </a:lnTo>
                    <a:lnTo>
                      <a:pt x="0" y="159"/>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29" name="Freeform 122">
                <a:extLst>
                  <a:ext uri="{FF2B5EF4-FFF2-40B4-BE49-F238E27FC236}">
                    <a16:creationId xmlns:a16="http://schemas.microsoft.com/office/drawing/2014/main" id="{ED3A16B0-4A46-42A0-8E45-19712356FF6C}"/>
                  </a:ext>
                </a:extLst>
              </p:cNvPr>
              <p:cNvSpPr>
                <a:spLocks/>
              </p:cNvSpPr>
              <p:nvPr/>
            </p:nvSpPr>
            <p:spPr bwMode="auto">
              <a:xfrm>
                <a:off x="6888461" y="4879930"/>
                <a:ext cx="210394" cy="106529"/>
              </a:xfrm>
              <a:custGeom>
                <a:avLst/>
                <a:gdLst>
                  <a:gd name="T0" fmla="*/ 158 w 158"/>
                  <a:gd name="T1" fmla="*/ 0 h 80"/>
                  <a:gd name="T2" fmla="*/ 0 w 158"/>
                  <a:gd name="T3" fmla="*/ 0 h 80"/>
                  <a:gd name="T4" fmla="*/ 0 w 158"/>
                  <a:gd name="T5" fmla="*/ 80 h 80"/>
                  <a:gd name="T6" fmla="*/ 158 w 158"/>
                  <a:gd name="T7" fmla="*/ 0 h 80"/>
                </a:gdLst>
                <a:ahLst/>
                <a:cxnLst>
                  <a:cxn ang="0">
                    <a:pos x="T0" y="T1"/>
                  </a:cxn>
                  <a:cxn ang="0">
                    <a:pos x="T2" y="T3"/>
                  </a:cxn>
                  <a:cxn ang="0">
                    <a:pos x="T4" y="T5"/>
                  </a:cxn>
                  <a:cxn ang="0">
                    <a:pos x="T6" y="T7"/>
                  </a:cxn>
                </a:cxnLst>
                <a:rect l="0" t="0" r="r" b="b"/>
                <a:pathLst>
                  <a:path w="158" h="80">
                    <a:moveTo>
                      <a:pt x="158" y="0"/>
                    </a:moveTo>
                    <a:lnTo>
                      <a:pt x="0" y="0"/>
                    </a:lnTo>
                    <a:lnTo>
                      <a:pt x="0" y="80"/>
                    </a:lnTo>
                    <a:lnTo>
                      <a:pt x="158" y="0"/>
                    </a:lnTo>
                    <a:close/>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sp>
            <p:nvSpPr>
              <p:cNvPr id="30" name="Freeform 123">
                <a:extLst>
                  <a:ext uri="{FF2B5EF4-FFF2-40B4-BE49-F238E27FC236}">
                    <a16:creationId xmlns:a16="http://schemas.microsoft.com/office/drawing/2014/main" id="{05EE4104-717A-4B9F-A563-294F7E9886AF}"/>
                  </a:ext>
                </a:extLst>
              </p:cNvPr>
              <p:cNvSpPr>
                <a:spLocks/>
              </p:cNvSpPr>
              <p:nvPr/>
            </p:nvSpPr>
            <p:spPr bwMode="auto">
              <a:xfrm>
                <a:off x="6888461" y="4879930"/>
                <a:ext cx="210394" cy="106529"/>
              </a:xfrm>
              <a:custGeom>
                <a:avLst/>
                <a:gdLst>
                  <a:gd name="T0" fmla="*/ 158 w 158"/>
                  <a:gd name="T1" fmla="*/ 0 h 80"/>
                  <a:gd name="T2" fmla="*/ 0 w 158"/>
                  <a:gd name="T3" fmla="*/ 0 h 80"/>
                  <a:gd name="T4" fmla="*/ 0 w 158"/>
                  <a:gd name="T5" fmla="*/ 80 h 80"/>
                  <a:gd name="T6" fmla="*/ 158 w 158"/>
                  <a:gd name="T7" fmla="*/ 0 h 80"/>
                </a:gdLst>
                <a:ahLst/>
                <a:cxnLst>
                  <a:cxn ang="0">
                    <a:pos x="T0" y="T1"/>
                  </a:cxn>
                  <a:cxn ang="0">
                    <a:pos x="T2" y="T3"/>
                  </a:cxn>
                  <a:cxn ang="0">
                    <a:pos x="T4" y="T5"/>
                  </a:cxn>
                  <a:cxn ang="0">
                    <a:pos x="T6" y="T7"/>
                  </a:cxn>
                </a:cxnLst>
                <a:rect l="0" t="0" r="r" b="b"/>
                <a:pathLst>
                  <a:path w="158" h="80">
                    <a:moveTo>
                      <a:pt x="158" y="0"/>
                    </a:moveTo>
                    <a:lnTo>
                      <a:pt x="0" y="0"/>
                    </a:lnTo>
                    <a:lnTo>
                      <a:pt x="0" y="80"/>
                    </a:lnTo>
                    <a:lnTo>
                      <a:pt x="158" y="0"/>
                    </a:lnTo>
                  </a:path>
                </a:pathLst>
              </a:custGeom>
              <a:grpFill/>
              <a:ln>
                <a:noFill/>
              </a:ln>
              <a:scene3d>
                <a:camera prst="orthographicFront"/>
                <a:lightRig rig="threePt" dir="t"/>
              </a:scene3d>
              <a:sp3d/>
            </p:spPr>
            <p:txBody>
              <a:bodyPr vert="horz" wrap="square" lIns="68580" tIns="34290" rIns="68580" bIns="34290" numCol="1" anchor="t" anchorCtr="0" compatLnSpc="1">
                <a:prstTxWarp prst="textNoShape">
                  <a:avLst/>
                </a:prstTxWarp>
              </a:bodyPr>
              <a:lstStyle/>
              <a:p>
                <a:pPr defTabSz="457189">
                  <a:defRPr/>
                </a:pPr>
                <a:endParaRPr lang="en-US" sz="1350">
                  <a:solidFill>
                    <a:prstClr val="black"/>
                  </a:solidFill>
                  <a:latin typeface="Arial"/>
                </a:endParaRPr>
              </a:p>
            </p:txBody>
          </p:sp>
        </p:grpSp>
      </p:grpSp>
      <p:sp>
        <p:nvSpPr>
          <p:cNvPr id="32" name="Rectangle 31">
            <a:extLst>
              <a:ext uri="{FF2B5EF4-FFF2-40B4-BE49-F238E27FC236}">
                <a16:creationId xmlns:a16="http://schemas.microsoft.com/office/drawing/2014/main" id="{FD1D8EA7-6CA1-4357-894E-902CE7FBC14F}"/>
              </a:ext>
            </a:extLst>
          </p:cNvPr>
          <p:cNvSpPr/>
          <p:nvPr/>
        </p:nvSpPr>
        <p:spPr>
          <a:xfrm>
            <a:off x="467544" y="1013449"/>
            <a:ext cx="2098385" cy="1182375"/>
          </a:xfrm>
          <a:prstGeom prst="rect">
            <a:avLst/>
          </a:prstGeom>
        </p:spPr>
        <p:txBody>
          <a:bodyPr wrap="square">
            <a:spAutoFit/>
          </a:bodyPr>
          <a:lstStyle/>
          <a:p>
            <a:pPr defTabSz="457189">
              <a:spcAft>
                <a:spcPts val="200"/>
              </a:spcAft>
              <a:defRPr/>
            </a:pPr>
            <a:r>
              <a:rPr lang="en-US" sz="1200" b="1" cap="all" dirty="0">
                <a:solidFill>
                  <a:srgbClr val="7030A0"/>
                </a:solidFill>
                <a:latin typeface="Arial" panose="020B0604020202020204" pitchFamily="34" charset="0"/>
                <a:cs typeface="Arial" panose="020B0604020202020204" pitchFamily="34" charset="0"/>
              </a:rPr>
              <a:t>SABA/RELIEVER use  IN ASTHMA Needs major improvement</a:t>
            </a:r>
            <a:endParaRPr lang="en-US" sz="1200" kern="0" dirty="0">
              <a:solidFill>
                <a:prstClr val="black">
                  <a:lumMod val="75000"/>
                  <a:lumOff val="25000"/>
                </a:prstClr>
              </a:solidFill>
              <a:latin typeface="Arial"/>
              <a:cs typeface="Arial" pitchFamily="34" charset="0"/>
            </a:endParaRPr>
          </a:p>
          <a:p>
            <a:pPr marL="87311" indent="-87311" defTabSz="457189">
              <a:spcAft>
                <a:spcPts val="200"/>
              </a:spcAft>
              <a:buFont typeface="Arial" panose="020B0604020202020204" pitchFamily="34" charset="0"/>
              <a:buChar char="•"/>
              <a:defRPr/>
            </a:pPr>
            <a:r>
              <a:rPr lang="en-US" sz="1050" kern="0" dirty="0">
                <a:solidFill>
                  <a:prstClr val="black"/>
                </a:solidFill>
                <a:latin typeface="Arial"/>
                <a:cs typeface="Arial" pitchFamily="34" charset="0"/>
              </a:rPr>
              <a:t>Over-reliance needs defining</a:t>
            </a:r>
          </a:p>
          <a:p>
            <a:pPr marL="87311" indent="-87311" defTabSz="457189">
              <a:spcAft>
                <a:spcPts val="200"/>
              </a:spcAft>
              <a:buFont typeface="Arial" panose="020B0604020202020204" pitchFamily="34" charset="0"/>
              <a:buChar char="•"/>
              <a:defRPr/>
            </a:pPr>
            <a:r>
              <a:rPr lang="en-US" sz="1050" kern="0" dirty="0">
                <a:solidFill>
                  <a:prstClr val="black"/>
                </a:solidFill>
                <a:latin typeface="Arial"/>
                <a:cs typeface="Arial" pitchFamily="34" charset="0"/>
              </a:rPr>
              <a:t>N</a:t>
            </a:r>
            <a:r>
              <a:rPr lang="en-US" sz="1050" dirty="0">
                <a:solidFill>
                  <a:prstClr val="black"/>
                </a:solidFill>
                <a:latin typeface="Arial"/>
                <a:cs typeface="Arial" panose="020B0604020202020204" pitchFamily="34" charset="0"/>
              </a:rPr>
              <a:t>ot “use” </a:t>
            </a:r>
            <a:r>
              <a:rPr lang="en-GB" sz="1050" dirty="0">
                <a:solidFill>
                  <a:prstClr val="black"/>
                </a:solidFill>
                <a:latin typeface="Arial"/>
                <a:cs typeface="Arial" panose="020B0604020202020204" pitchFamily="34" charset="0"/>
              </a:rPr>
              <a:t>but</a:t>
            </a:r>
            <a:r>
              <a:rPr lang="en-US" sz="1050" dirty="0">
                <a:solidFill>
                  <a:prstClr val="black"/>
                </a:solidFill>
                <a:latin typeface="Arial"/>
                <a:cs typeface="Arial" panose="020B0604020202020204" pitchFamily="34" charset="0"/>
              </a:rPr>
              <a:t> “reliance”</a:t>
            </a:r>
            <a:br>
              <a:rPr lang="en-US" sz="1050" dirty="0">
                <a:solidFill>
                  <a:prstClr val="black"/>
                </a:solidFill>
                <a:latin typeface="Arial"/>
                <a:cs typeface="Arial" panose="020B0604020202020204" pitchFamily="34" charset="0"/>
              </a:rPr>
            </a:br>
            <a:r>
              <a:rPr lang="en-US" sz="1050" dirty="0">
                <a:solidFill>
                  <a:prstClr val="black"/>
                </a:solidFill>
                <a:latin typeface="Arial"/>
                <a:cs typeface="Arial" panose="020B0604020202020204" pitchFamily="34" charset="0"/>
              </a:rPr>
              <a:t>= type of </a:t>
            </a:r>
            <a:r>
              <a:rPr lang="en-US" sz="1050" i="1" dirty="0">
                <a:solidFill>
                  <a:prstClr val="black"/>
                </a:solidFill>
                <a:latin typeface="Arial"/>
                <a:cs typeface="Arial" panose="020B0604020202020204" pitchFamily="34" charset="0"/>
              </a:rPr>
              <a:t>dependency</a:t>
            </a:r>
          </a:p>
        </p:txBody>
      </p:sp>
      <p:sp>
        <p:nvSpPr>
          <p:cNvPr id="35" name="Rectangle 34">
            <a:extLst>
              <a:ext uri="{FF2B5EF4-FFF2-40B4-BE49-F238E27FC236}">
                <a16:creationId xmlns:a16="http://schemas.microsoft.com/office/drawing/2014/main" id="{320B1FFF-6710-46C3-8575-48D3F4B12003}"/>
              </a:ext>
            </a:extLst>
          </p:cNvPr>
          <p:cNvSpPr/>
          <p:nvPr/>
        </p:nvSpPr>
        <p:spPr>
          <a:xfrm>
            <a:off x="3975307" y="1012596"/>
            <a:ext cx="2262505" cy="1343958"/>
          </a:xfrm>
          <a:prstGeom prst="rect">
            <a:avLst/>
          </a:prstGeom>
        </p:spPr>
        <p:txBody>
          <a:bodyPr wrap="square">
            <a:spAutoFit/>
          </a:bodyPr>
          <a:lstStyle/>
          <a:p>
            <a:pPr defTabSz="457189">
              <a:spcAft>
                <a:spcPts val="200"/>
              </a:spcAft>
              <a:defRPr/>
            </a:pPr>
            <a:r>
              <a:rPr lang="en-US" sz="1200" b="1" cap="all" dirty="0">
                <a:solidFill>
                  <a:srgbClr val="F6BB1C"/>
                </a:solidFill>
                <a:latin typeface="Arial" panose="020B0604020202020204" pitchFamily="34" charset="0"/>
                <a:cs typeface="Arial" panose="020B0604020202020204" pitchFamily="34" charset="0"/>
              </a:rPr>
              <a:t>First Saba conversations affect future use</a:t>
            </a:r>
          </a:p>
          <a:p>
            <a:pPr marL="87311" indent="-87311" defTabSz="457189">
              <a:spcAft>
                <a:spcPts val="200"/>
              </a:spcAft>
              <a:buFont typeface="Arial" panose="020B0604020202020204" pitchFamily="34" charset="0"/>
              <a:buChar char="•"/>
              <a:defRPr/>
            </a:pPr>
            <a:r>
              <a:rPr lang="en-US" sz="1050" kern="0" dirty="0">
                <a:solidFill>
                  <a:prstClr val="black"/>
                </a:solidFill>
                <a:latin typeface="Arial"/>
                <a:cs typeface="Arial" pitchFamily="34" charset="0"/>
              </a:rPr>
              <a:t>Occur in many settings</a:t>
            </a:r>
            <a:br>
              <a:rPr lang="en-US" sz="1050" kern="0" dirty="0">
                <a:solidFill>
                  <a:prstClr val="black"/>
                </a:solidFill>
                <a:latin typeface="Arial"/>
                <a:cs typeface="Arial" pitchFamily="34" charset="0"/>
              </a:rPr>
            </a:br>
            <a:r>
              <a:rPr lang="en-US" sz="1050" kern="0" dirty="0">
                <a:solidFill>
                  <a:prstClr val="black"/>
                </a:solidFill>
                <a:latin typeface="Arial"/>
                <a:cs typeface="Arial" pitchFamily="34" charset="0"/>
              </a:rPr>
              <a:t>(pharmacies, </a:t>
            </a:r>
            <a:r>
              <a:rPr lang="en-US" sz="1050" kern="0" dirty="0" err="1">
                <a:solidFill>
                  <a:prstClr val="black"/>
                </a:solidFill>
                <a:latin typeface="Arial"/>
                <a:cs typeface="Arial" pitchFamily="34" charset="0"/>
              </a:rPr>
              <a:t>EDs</a:t>
            </a:r>
            <a:r>
              <a:rPr lang="en-US" sz="1050" kern="0" dirty="0">
                <a:solidFill>
                  <a:prstClr val="black"/>
                </a:solidFill>
                <a:latin typeface="Arial"/>
                <a:cs typeface="Arial" pitchFamily="34" charset="0"/>
              </a:rPr>
              <a:t>, GP/FP)</a:t>
            </a:r>
          </a:p>
          <a:p>
            <a:pPr marL="87311" indent="-87311" defTabSz="457189">
              <a:spcAft>
                <a:spcPts val="200"/>
              </a:spcAft>
              <a:buFont typeface="Arial" panose="020B0604020202020204" pitchFamily="34" charset="0"/>
              <a:buChar char="•"/>
              <a:defRPr/>
            </a:pPr>
            <a:r>
              <a:rPr lang="en-GB" sz="1050" kern="0" dirty="0">
                <a:solidFill>
                  <a:prstClr val="black"/>
                </a:solidFill>
                <a:latin typeface="Arial"/>
                <a:cs typeface="Arial" pitchFamily="34" charset="0"/>
              </a:rPr>
              <a:t>Need to understand these conversations</a:t>
            </a:r>
            <a:endParaRPr lang="en-US" sz="1050" kern="0" dirty="0">
              <a:solidFill>
                <a:prstClr val="black"/>
              </a:solidFill>
              <a:latin typeface="Arial"/>
              <a:cs typeface="Arial" pitchFamily="34" charset="0"/>
            </a:endParaRPr>
          </a:p>
        </p:txBody>
      </p:sp>
      <p:sp>
        <p:nvSpPr>
          <p:cNvPr id="38" name="Rectangle 37">
            <a:extLst>
              <a:ext uri="{FF2B5EF4-FFF2-40B4-BE49-F238E27FC236}">
                <a16:creationId xmlns:a16="http://schemas.microsoft.com/office/drawing/2014/main" id="{FE33640B-CFF0-461E-B554-D6998A2FAE0E}"/>
              </a:ext>
            </a:extLst>
          </p:cNvPr>
          <p:cNvSpPr/>
          <p:nvPr/>
        </p:nvSpPr>
        <p:spPr>
          <a:xfrm>
            <a:off x="3975307" y="3253334"/>
            <a:ext cx="1953185" cy="1133644"/>
          </a:xfrm>
          <a:prstGeom prst="rect">
            <a:avLst/>
          </a:prstGeom>
        </p:spPr>
        <p:txBody>
          <a:bodyPr wrap="square">
            <a:spAutoFit/>
          </a:bodyPr>
          <a:lstStyle/>
          <a:p>
            <a:pPr defTabSz="457189">
              <a:spcAft>
                <a:spcPts val="200"/>
              </a:spcAft>
              <a:defRPr/>
            </a:pPr>
            <a:r>
              <a:rPr lang="en-GB" sz="1200" b="1" cap="all" dirty="0">
                <a:solidFill>
                  <a:srgbClr val="299D37">
                    <a:lumMod val="75000"/>
                  </a:srgbClr>
                </a:solidFill>
                <a:latin typeface="Arial" panose="020B0604020202020204" pitchFamily="34" charset="0"/>
                <a:cs typeface="Arial" panose="020B0604020202020204" pitchFamily="34" charset="0"/>
              </a:rPr>
              <a:t>HCPs need to want change </a:t>
            </a:r>
            <a:endParaRPr lang="en-US" sz="1200" b="1" cap="all" dirty="0">
              <a:solidFill>
                <a:srgbClr val="299D37">
                  <a:lumMod val="75000"/>
                </a:srgbClr>
              </a:solidFill>
              <a:latin typeface="Arial" panose="020B0604020202020204" pitchFamily="34" charset="0"/>
              <a:cs typeface="Arial" panose="020B0604020202020204" pitchFamily="34" charset="0"/>
            </a:endParaRPr>
          </a:p>
          <a:p>
            <a:pPr marL="87311" indent="-87311" defTabSz="457189">
              <a:spcAft>
                <a:spcPts val="200"/>
              </a:spcAft>
              <a:buFont typeface="Arial" panose="020B0604020202020204" pitchFamily="34" charset="0"/>
              <a:buChar char="•"/>
              <a:defRPr/>
            </a:pPr>
            <a:r>
              <a:rPr lang="en-GB" sz="1050" kern="0" dirty="0">
                <a:solidFill>
                  <a:prstClr val="black"/>
                </a:solidFill>
                <a:latin typeface="Arial"/>
                <a:cs typeface="Arial" pitchFamily="34" charset="0"/>
              </a:rPr>
              <a:t>Messages about asthma improvement will only be received and adopted once HCPs desire change</a:t>
            </a:r>
            <a:endParaRPr lang="en-US" sz="1050" kern="0" dirty="0">
              <a:solidFill>
                <a:prstClr val="black"/>
              </a:solidFill>
              <a:latin typeface="Arial"/>
              <a:cs typeface="Arial" pitchFamily="34" charset="0"/>
            </a:endParaRPr>
          </a:p>
        </p:txBody>
      </p:sp>
      <p:sp>
        <p:nvSpPr>
          <p:cNvPr id="44" name="Rectangle 43">
            <a:extLst>
              <a:ext uri="{FF2B5EF4-FFF2-40B4-BE49-F238E27FC236}">
                <a16:creationId xmlns:a16="http://schemas.microsoft.com/office/drawing/2014/main" id="{DEA55FCA-1AA5-419B-928B-7632E602CAFF}"/>
              </a:ext>
            </a:extLst>
          </p:cNvPr>
          <p:cNvSpPr/>
          <p:nvPr/>
        </p:nvSpPr>
        <p:spPr>
          <a:xfrm>
            <a:off x="483139" y="3224445"/>
            <a:ext cx="2606945" cy="1372171"/>
          </a:xfrm>
          <a:prstGeom prst="rect">
            <a:avLst/>
          </a:prstGeom>
        </p:spPr>
        <p:txBody>
          <a:bodyPr wrap="square">
            <a:spAutoFit/>
          </a:bodyPr>
          <a:lstStyle/>
          <a:p>
            <a:pPr defTabSz="457189">
              <a:spcAft>
                <a:spcPts val="200"/>
              </a:spcAft>
              <a:defRPr/>
            </a:pPr>
            <a:r>
              <a:rPr lang="en-GB" sz="1200" b="1" cap="all" dirty="0">
                <a:solidFill>
                  <a:srgbClr val="58BFC2"/>
                </a:solidFill>
                <a:latin typeface="Arial" panose="020B0604020202020204" pitchFamily="34" charset="0"/>
                <a:cs typeface="Arial" panose="020B0604020202020204" pitchFamily="34" charset="0"/>
              </a:rPr>
              <a:t>Asthma is low</a:t>
            </a:r>
            <a:br>
              <a:rPr lang="en-GB" sz="1200" b="1" cap="all" dirty="0">
                <a:solidFill>
                  <a:srgbClr val="58BFC2"/>
                </a:solidFill>
                <a:latin typeface="Arial" panose="020B0604020202020204" pitchFamily="34" charset="0"/>
                <a:cs typeface="Arial" panose="020B0604020202020204" pitchFamily="34" charset="0"/>
              </a:rPr>
            </a:br>
            <a:r>
              <a:rPr lang="en-GB" sz="1200" b="1" cap="all" dirty="0">
                <a:solidFill>
                  <a:srgbClr val="58BFC2"/>
                </a:solidFill>
                <a:latin typeface="Arial" panose="020B0604020202020204" pitchFamily="34" charset="0"/>
                <a:cs typeface="Arial" panose="020B0604020202020204" pitchFamily="34" charset="0"/>
              </a:rPr>
              <a:t>priority for change</a:t>
            </a:r>
            <a:endParaRPr lang="en-US" sz="1200" kern="0" dirty="0">
              <a:solidFill>
                <a:prstClr val="black">
                  <a:lumMod val="75000"/>
                  <a:lumOff val="25000"/>
                </a:prstClr>
              </a:solidFill>
              <a:latin typeface="Arial"/>
              <a:cs typeface="Arial" pitchFamily="34" charset="0"/>
            </a:endParaRPr>
          </a:p>
          <a:p>
            <a:pPr defTabSz="457189">
              <a:spcAft>
                <a:spcPts val="200"/>
              </a:spcAft>
              <a:defRPr/>
            </a:pPr>
            <a:r>
              <a:rPr lang="en-US" sz="1050" kern="0" dirty="0">
                <a:solidFill>
                  <a:prstClr val="black"/>
                </a:solidFill>
                <a:latin typeface="Arial"/>
                <a:cs typeface="Arial" pitchFamily="34" charset="0"/>
              </a:rPr>
              <a:t>This is despite:</a:t>
            </a:r>
          </a:p>
          <a:p>
            <a:pPr marL="87311" indent="-87311" defTabSz="457189">
              <a:spcAft>
                <a:spcPts val="200"/>
              </a:spcAft>
              <a:buFont typeface="Arial" panose="020B0604020202020204" pitchFamily="34" charset="0"/>
              <a:buChar char="•"/>
              <a:defRPr/>
            </a:pPr>
            <a:r>
              <a:rPr lang="en-US" sz="1050" kern="0" dirty="0">
                <a:solidFill>
                  <a:prstClr val="black"/>
                </a:solidFill>
                <a:latin typeface="Arial"/>
                <a:cs typeface="Arial" pitchFamily="34" charset="0"/>
              </a:rPr>
              <a:t>Unwarranted variation in outcomes</a:t>
            </a:r>
          </a:p>
          <a:p>
            <a:pPr marL="87311" indent="-87311" defTabSz="457189">
              <a:spcAft>
                <a:spcPts val="200"/>
              </a:spcAft>
              <a:buFont typeface="Arial" panose="020B0604020202020204" pitchFamily="34" charset="0"/>
              <a:buChar char="•"/>
              <a:defRPr/>
            </a:pPr>
            <a:r>
              <a:rPr lang="en-GB" sz="1050" kern="0" dirty="0">
                <a:solidFill>
                  <a:prstClr val="black"/>
                </a:solidFill>
                <a:latin typeface="Arial"/>
                <a:cs typeface="Arial" pitchFamily="34" charset="0"/>
              </a:rPr>
              <a:t>Avoidable mortality, morbidity and HCU</a:t>
            </a:r>
          </a:p>
          <a:p>
            <a:pPr marL="87311" indent="-87311" defTabSz="457189">
              <a:spcAft>
                <a:spcPts val="200"/>
              </a:spcAft>
              <a:buFont typeface="Arial" panose="020B0604020202020204" pitchFamily="34" charset="0"/>
              <a:buChar char="•"/>
              <a:defRPr/>
            </a:pPr>
            <a:r>
              <a:rPr lang="en-GB" sz="1050" kern="0" dirty="0">
                <a:solidFill>
                  <a:prstClr val="black"/>
                </a:solidFill>
                <a:latin typeface="Arial"/>
                <a:cs typeface="Arial" pitchFamily="34" charset="0"/>
              </a:rPr>
              <a:t>Substantial investment in education over time</a:t>
            </a:r>
            <a:endParaRPr lang="en-US" sz="1050" kern="0" dirty="0">
              <a:solidFill>
                <a:prstClr val="black"/>
              </a:solidFill>
              <a:latin typeface="Arial"/>
              <a:cs typeface="Arial" pitchFamily="34" charset="0"/>
            </a:endParaRPr>
          </a:p>
        </p:txBody>
      </p:sp>
      <p:sp>
        <p:nvSpPr>
          <p:cNvPr id="50" name="Rectangle 49">
            <a:extLst>
              <a:ext uri="{FF2B5EF4-FFF2-40B4-BE49-F238E27FC236}">
                <a16:creationId xmlns:a16="http://schemas.microsoft.com/office/drawing/2014/main" id="{F3B23951-2483-492D-95B2-4997B1976E09}"/>
              </a:ext>
            </a:extLst>
          </p:cNvPr>
          <p:cNvSpPr/>
          <p:nvPr/>
        </p:nvSpPr>
        <p:spPr>
          <a:xfrm>
            <a:off x="6208349" y="1446958"/>
            <a:ext cx="2599915" cy="3536998"/>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IN">
              <a:solidFill>
                <a:prstClr val="white"/>
              </a:solidFill>
              <a:latin typeface="Arial"/>
            </a:endParaRPr>
          </a:p>
        </p:txBody>
      </p:sp>
      <p:sp>
        <p:nvSpPr>
          <p:cNvPr id="52" name="TextBox 51">
            <a:extLst>
              <a:ext uri="{FF2B5EF4-FFF2-40B4-BE49-F238E27FC236}">
                <a16:creationId xmlns:a16="http://schemas.microsoft.com/office/drawing/2014/main" id="{DF0D9AA1-68EE-4184-B7A4-257DC682CDF3}"/>
              </a:ext>
            </a:extLst>
          </p:cNvPr>
          <p:cNvSpPr txBox="1"/>
          <p:nvPr/>
        </p:nvSpPr>
        <p:spPr>
          <a:xfrm>
            <a:off x="6709576" y="1925383"/>
            <a:ext cx="1987568" cy="2585323"/>
          </a:xfrm>
          <a:prstGeom prst="rect">
            <a:avLst/>
          </a:prstGeom>
          <a:noFill/>
        </p:spPr>
        <p:txBody>
          <a:bodyPr wrap="square" lIns="0" rIns="0" rtlCol="0">
            <a:spAutoFit/>
          </a:bodyPr>
          <a:lstStyle/>
          <a:p>
            <a:pPr defTabSz="457189">
              <a:defRPr/>
            </a:pPr>
            <a:r>
              <a:rPr lang="en-GB" sz="1350" b="1">
                <a:solidFill>
                  <a:srgbClr val="299D37">
                    <a:lumMod val="75000"/>
                  </a:srgbClr>
                </a:solidFill>
                <a:latin typeface="Arial"/>
                <a:ea typeface="Open Sans" panose="020B0606030504020204" pitchFamily="34" charset="0"/>
                <a:cs typeface="Open Sans" panose="020B0606030504020204" pitchFamily="34" charset="0"/>
              </a:rPr>
              <a:t>Apply the evidence about achieving change at scale</a:t>
            </a:r>
          </a:p>
          <a:p>
            <a:pPr defTabSz="457189">
              <a:defRPr/>
            </a:pPr>
            <a:endParaRPr lang="en-GB" sz="1350" b="1">
              <a:solidFill>
                <a:srgbClr val="299D37">
                  <a:lumMod val="75000"/>
                </a:srgbClr>
              </a:solidFill>
              <a:latin typeface="Arial"/>
              <a:ea typeface="Open Sans" panose="020B0606030504020204" pitchFamily="34" charset="0"/>
              <a:cs typeface="Open Sans" panose="020B0606030504020204" pitchFamily="34" charset="0"/>
            </a:endParaRPr>
          </a:p>
          <a:p>
            <a:pPr defTabSz="457189">
              <a:defRPr/>
            </a:pPr>
            <a:r>
              <a:rPr lang="en-GB" sz="1350" b="1">
                <a:solidFill>
                  <a:srgbClr val="299D37">
                    <a:lumMod val="75000"/>
                  </a:srgbClr>
                </a:solidFill>
                <a:latin typeface="Arial"/>
                <a:ea typeface="Open Sans" panose="020B0606030504020204" pitchFamily="34" charset="0"/>
                <a:cs typeface="Open Sans" panose="020B0606030504020204" pitchFamily="34" charset="0"/>
              </a:rPr>
              <a:t>Disrupt comfort with the current state!</a:t>
            </a:r>
          </a:p>
          <a:p>
            <a:pPr defTabSz="457189">
              <a:defRPr/>
            </a:pPr>
            <a:endParaRPr lang="en-IN" sz="1350" b="1">
              <a:solidFill>
                <a:srgbClr val="299D37">
                  <a:lumMod val="75000"/>
                </a:srgbClr>
              </a:solidFill>
              <a:latin typeface="Arial"/>
              <a:ea typeface="Open Sans" panose="020B0606030504020204" pitchFamily="34" charset="0"/>
              <a:cs typeface="Open Sans" panose="020B0606030504020204" pitchFamily="34" charset="0"/>
            </a:endParaRPr>
          </a:p>
          <a:p>
            <a:pPr defTabSz="457189">
              <a:defRPr/>
            </a:pPr>
            <a:r>
              <a:rPr lang="en-IN" sz="1350" b="1">
                <a:solidFill>
                  <a:srgbClr val="299D37">
                    <a:lumMod val="75000"/>
                  </a:srgbClr>
                </a:solidFill>
                <a:latin typeface="Arial"/>
                <a:ea typeface="Open Sans" panose="020B0606030504020204" pitchFamily="34" charset="0"/>
                <a:cs typeface="Open Sans" panose="020B0606030504020204" pitchFamily="34" charset="0"/>
              </a:rPr>
              <a:t>Gain acceptance of room for improvement</a:t>
            </a:r>
          </a:p>
          <a:p>
            <a:pPr defTabSz="457189">
              <a:defRPr/>
            </a:pPr>
            <a:endParaRPr lang="en-IN" sz="1350" b="1">
              <a:solidFill>
                <a:srgbClr val="299D37">
                  <a:lumMod val="75000"/>
                </a:srgbClr>
              </a:solidFill>
              <a:latin typeface="Arial"/>
              <a:ea typeface="Open Sans" panose="020B0606030504020204" pitchFamily="34" charset="0"/>
              <a:cs typeface="Open Sans" panose="020B0606030504020204" pitchFamily="34" charset="0"/>
            </a:endParaRPr>
          </a:p>
          <a:p>
            <a:pPr defTabSz="457189">
              <a:defRPr/>
            </a:pPr>
            <a:r>
              <a:rPr lang="en-GB" sz="1350" b="1">
                <a:solidFill>
                  <a:srgbClr val="299D37">
                    <a:lumMod val="75000"/>
                  </a:srgbClr>
                </a:solidFill>
                <a:latin typeface="Arial"/>
                <a:ea typeface="Open Sans" panose="020B0606030504020204" pitchFamily="34" charset="0"/>
                <a:cs typeface="Open Sans" panose="020B0606030504020204" pitchFamily="34" charset="0"/>
              </a:rPr>
              <a:t>Move on to addressing underuse of ICS</a:t>
            </a:r>
            <a:endParaRPr lang="en-IN" sz="1350" b="1">
              <a:solidFill>
                <a:srgbClr val="299D37">
                  <a:lumMod val="75000"/>
                </a:srgbClr>
              </a:solidFill>
              <a:latin typeface="Arial"/>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8A170EC5-D559-4B3A-8B10-986AE5B10317}"/>
              </a:ext>
            </a:extLst>
          </p:cNvPr>
          <p:cNvGrpSpPr/>
          <p:nvPr/>
        </p:nvGrpSpPr>
        <p:grpSpPr>
          <a:xfrm>
            <a:off x="7081586" y="1012596"/>
            <a:ext cx="853440" cy="853440"/>
            <a:chOff x="7753728" y="1350128"/>
            <a:chExt cx="1137920" cy="1137920"/>
          </a:xfrm>
        </p:grpSpPr>
        <p:sp>
          <p:nvSpPr>
            <p:cNvPr id="51" name="Oval 50">
              <a:extLst>
                <a:ext uri="{FF2B5EF4-FFF2-40B4-BE49-F238E27FC236}">
                  <a16:creationId xmlns:a16="http://schemas.microsoft.com/office/drawing/2014/main" id="{94308A19-1743-47B8-AC6A-2B6C98F04044}"/>
                </a:ext>
              </a:extLst>
            </p:cNvPr>
            <p:cNvSpPr/>
            <p:nvPr/>
          </p:nvSpPr>
          <p:spPr>
            <a:xfrm>
              <a:off x="7753728" y="1350128"/>
              <a:ext cx="1137920" cy="11379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IN">
                <a:solidFill>
                  <a:prstClr val="white"/>
                </a:solidFill>
                <a:latin typeface="Arial"/>
              </a:endParaRPr>
            </a:p>
          </p:txBody>
        </p:sp>
        <p:sp>
          <p:nvSpPr>
            <p:cNvPr id="54" name="Freeform 69">
              <a:extLst>
                <a:ext uri="{FF2B5EF4-FFF2-40B4-BE49-F238E27FC236}">
                  <a16:creationId xmlns:a16="http://schemas.microsoft.com/office/drawing/2014/main" id="{441E34C2-E076-4CFD-9595-9338A79572E7}"/>
                </a:ext>
              </a:extLst>
            </p:cNvPr>
            <p:cNvSpPr>
              <a:spLocks noEditPoints="1"/>
            </p:cNvSpPr>
            <p:nvPr/>
          </p:nvSpPr>
          <p:spPr bwMode="auto">
            <a:xfrm>
              <a:off x="8096490" y="1699616"/>
              <a:ext cx="438359" cy="438944"/>
            </a:xfrm>
            <a:custGeom>
              <a:avLst/>
              <a:gdLst>
                <a:gd name="T0" fmla="*/ 1494 w 6003"/>
                <a:gd name="T1" fmla="*/ 4774 h 6011"/>
                <a:gd name="T2" fmla="*/ 5194 w 6003"/>
                <a:gd name="T3" fmla="*/ 2199 h 6011"/>
                <a:gd name="T4" fmla="*/ 3807 w 6003"/>
                <a:gd name="T5" fmla="*/ 812 h 6011"/>
                <a:gd name="T6" fmla="*/ 1248 w 6003"/>
                <a:gd name="T7" fmla="*/ 4529 h 6011"/>
                <a:gd name="T8" fmla="*/ 3807 w 6003"/>
                <a:gd name="T9" fmla="*/ 812 h 6011"/>
                <a:gd name="T10" fmla="*/ 4580 w 6003"/>
                <a:gd name="T11" fmla="*/ 350 h 6011"/>
                <a:gd name="T12" fmla="*/ 4390 w 6003"/>
                <a:gd name="T13" fmla="*/ 388 h 6011"/>
                <a:gd name="T14" fmla="*/ 4213 w 6003"/>
                <a:gd name="T15" fmla="*/ 461 h 6011"/>
                <a:gd name="T16" fmla="*/ 4054 w 6003"/>
                <a:gd name="T17" fmla="*/ 569 h 6011"/>
                <a:gd name="T18" fmla="*/ 5491 w 6003"/>
                <a:gd name="T19" fmla="*/ 1873 h 6011"/>
                <a:gd name="T20" fmla="*/ 5583 w 6003"/>
                <a:gd name="T21" fmla="*/ 1705 h 6011"/>
                <a:gd name="T22" fmla="*/ 5638 w 6003"/>
                <a:gd name="T23" fmla="*/ 1522 h 6011"/>
                <a:gd name="T24" fmla="*/ 5658 w 6003"/>
                <a:gd name="T25" fmla="*/ 1326 h 6011"/>
                <a:gd name="T26" fmla="*/ 5639 w 6003"/>
                <a:gd name="T27" fmla="*/ 1132 h 6011"/>
                <a:gd name="T28" fmla="*/ 5585 w 6003"/>
                <a:gd name="T29" fmla="*/ 949 h 6011"/>
                <a:gd name="T30" fmla="*/ 5493 w 6003"/>
                <a:gd name="T31" fmla="*/ 781 h 6011"/>
                <a:gd name="T32" fmla="*/ 5371 w 6003"/>
                <a:gd name="T33" fmla="*/ 633 h 6011"/>
                <a:gd name="T34" fmla="*/ 5221 w 6003"/>
                <a:gd name="T35" fmla="*/ 510 h 6011"/>
                <a:gd name="T36" fmla="*/ 5053 w 6003"/>
                <a:gd name="T37" fmla="*/ 419 h 6011"/>
                <a:gd name="T38" fmla="*/ 4870 w 6003"/>
                <a:gd name="T39" fmla="*/ 364 h 6011"/>
                <a:gd name="T40" fmla="*/ 4677 w 6003"/>
                <a:gd name="T41" fmla="*/ 346 h 6011"/>
                <a:gd name="T42" fmla="*/ 4837 w 6003"/>
                <a:gd name="T43" fmla="*/ 9 h 6011"/>
                <a:gd name="T44" fmla="*/ 5047 w 6003"/>
                <a:gd name="T45" fmla="*/ 53 h 6011"/>
                <a:gd name="T46" fmla="*/ 5250 w 6003"/>
                <a:gd name="T47" fmla="*/ 130 h 6011"/>
                <a:gd name="T48" fmla="*/ 5440 w 6003"/>
                <a:gd name="T49" fmla="*/ 242 h 6011"/>
                <a:gd name="T50" fmla="*/ 5614 w 6003"/>
                <a:gd name="T51" fmla="*/ 390 h 6011"/>
                <a:gd name="T52" fmla="*/ 5764 w 6003"/>
                <a:gd name="T53" fmla="*/ 567 h 6011"/>
                <a:gd name="T54" fmla="*/ 5879 w 6003"/>
                <a:gd name="T55" fmla="*/ 767 h 6011"/>
                <a:gd name="T56" fmla="*/ 5957 w 6003"/>
                <a:gd name="T57" fmla="*/ 981 h 6011"/>
                <a:gd name="T58" fmla="*/ 5997 w 6003"/>
                <a:gd name="T59" fmla="*/ 1209 h 6011"/>
                <a:gd name="T60" fmla="*/ 5997 w 6003"/>
                <a:gd name="T61" fmla="*/ 1443 h 6011"/>
                <a:gd name="T62" fmla="*/ 5957 w 6003"/>
                <a:gd name="T63" fmla="*/ 1672 h 6011"/>
                <a:gd name="T64" fmla="*/ 5879 w 6003"/>
                <a:gd name="T65" fmla="*/ 1888 h 6011"/>
                <a:gd name="T66" fmla="*/ 5764 w 6003"/>
                <a:gd name="T67" fmla="*/ 2087 h 6011"/>
                <a:gd name="T68" fmla="*/ 5614 w 6003"/>
                <a:gd name="T69" fmla="*/ 2265 h 6011"/>
                <a:gd name="T70" fmla="*/ 2152 w 6003"/>
                <a:gd name="T71" fmla="*/ 5727 h 6011"/>
                <a:gd name="T72" fmla="*/ 2090 w 6003"/>
                <a:gd name="T73" fmla="*/ 5753 h 6011"/>
                <a:gd name="T74" fmla="*/ 2022 w 6003"/>
                <a:gd name="T75" fmla="*/ 5753 h 6011"/>
                <a:gd name="T76" fmla="*/ 1960 w 6003"/>
                <a:gd name="T77" fmla="*/ 5725 h 6011"/>
                <a:gd name="T78" fmla="*/ 550 w 6003"/>
                <a:gd name="T79" fmla="*/ 4319 h 6011"/>
                <a:gd name="T80" fmla="*/ 1284 w 6003"/>
                <a:gd name="T81" fmla="*/ 5513 h 6011"/>
                <a:gd name="T82" fmla="*/ 1361 w 6003"/>
                <a:gd name="T83" fmla="*/ 5520 h 6011"/>
                <a:gd name="T84" fmla="*/ 1427 w 6003"/>
                <a:gd name="T85" fmla="*/ 5559 h 6011"/>
                <a:gd name="T86" fmla="*/ 1469 w 6003"/>
                <a:gd name="T87" fmla="*/ 5623 h 6011"/>
                <a:gd name="T88" fmla="*/ 1480 w 6003"/>
                <a:gd name="T89" fmla="*/ 5701 h 6011"/>
                <a:gd name="T90" fmla="*/ 1454 w 6003"/>
                <a:gd name="T91" fmla="*/ 5773 h 6011"/>
                <a:gd name="T92" fmla="*/ 1403 w 6003"/>
                <a:gd name="T93" fmla="*/ 5828 h 6011"/>
                <a:gd name="T94" fmla="*/ 1330 w 6003"/>
                <a:gd name="T95" fmla="*/ 5855 h 6011"/>
                <a:gd name="T96" fmla="*/ 183 w 6003"/>
                <a:gd name="T97" fmla="*/ 6011 h 6011"/>
                <a:gd name="T98" fmla="*/ 137 w 6003"/>
                <a:gd name="T99" fmla="*/ 6007 h 6011"/>
                <a:gd name="T100" fmla="*/ 75 w 6003"/>
                <a:gd name="T101" fmla="*/ 5981 h 6011"/>
                <a:gd name="T102" fmla="*/ 26 w 6003"/>
                <a:gd name="T103" fmla="*/ 5928 h 6011"/>
                <a:gd name="T104" fmla="*/ 0 w 6003"/>
                <a:gd name="T105" fmla="*/ 5855 h 6011"/>
                <a:gd name="T106" fmla="*/ 256 w 6003"/>
                <a:gd name="T107" fmla="*/ 3927 h 6011"/>
                <a:gd name="T108" fmla="*/ 280 w 6003"/>
                <a:gd name="T109" fmla="*/ 3858 h 6011"/>
                <a:gd name="T110" fmla="*/ 3739 w 6003"/>
                <a:gd name="T111" fmla="*/ 390 h 6011"/>
                <a:gd name="T112" fmla="*/ 3913 w 6003"/>
                <a:gd name="T113" fmla="*/ 242 h 6011"/>
                <a:gd name="T114" fmla="*/ 4103 w 6003"/>
                <a:gd name="T115" fmla="*/ 130 h 6011"/>
                <a:gd name="T116" fmla="*/ 4306 w 6003"/>
                <a:gd name="T117" fmla="*/ 53 h 6011"/>
                <a:gd name="T118" fmla="*/ 4516 w 6003"/>
                <a:gd name="T119" fmla="*/ 9 h 6011"/>
                <a:gd name="T120" fmla="*/ 4730 w 6003"/>
                <a:gd name="T121" fmla="*/ 0 h 6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03" h="6011">
                  <a:moveTo>
                    <a:pt x="4629" y="1634"/>
                  </a:moveTo>
                  <a:lnTo>
                    <a:pt x="1494" y="4774"/>
                  </a:lnTo>
                  <a:lnTo>
                    <a:pt x="2057" y="5337"/>
                  </a:lnTo>
                  <a:lnTo>
                    <a:pt x="5194" y="2199"/>
                  </a:lnTo>
                  <a:lnTo>
                    <a:pt x="4629" y="1634"/>
                  </a:lnTo>
                  <a:close/>
                  <a:moveTo>
                    <a:pt x="3807" y="812"/>
                  </a:moveTo>
                  <a:lnTo>
                    <a:pt x="670" y="3951"/>
                  </a:lnTo>
                  <a:lnTo>
                    <a:pt x="1248" y="4529"/>
                  </a:lnTo>
                  <a:lnTo>
                    <a:pt x="4382" y="1388"/>
                  </a:lnTo>
                  <a:lnTo>
                    <a:pt x="3807" y="812"/>
                  </a:lnTo>
                  <a:close/>
                  <a:moveTo>
                    <a:pt x="4677" y="346"/>
                  </a:moveTo>
                  <a:lnTo>
                    <a:pt x="4580" y="350"/>
                  </a:lnTo>
                  <a:lnTo>
                    <a:pt x="4483" y="364"/>
                  </a:lnTo>
                  <a:lnTo>
                    <a:pt x="4390" y="388"/>
                  </a:lnTo>
                  <a:lnTo>
                    <a:pt x="4300" y="421"/>
                  </a:lnTo>
                  <a:lnTo>
                    <a:pt x="4213" y="461"/>
                  </a:lnTo>
                  <a:lnTo>
                    <a:pt x="4130" y="512"/>
                  </a:lnTo>
                  <a:lnTo>
                    <a:pt x="4054" y="569"/>
                  </a:lnTo>
                  <a:lnTo>
                    <a:pt x="5433" y="1952"/>
                  </a:lnTo>
                  <a:lnTo>
                    <a:pt x="5491" y="1873"/>
                  </a:lnTo>
                  <a:lnTo>
                    <a:pt x="5541" y="1791"/>
                  </a:lnTo>
                  <a:lnTo>
                    <a:pt x="5583" y="1705"/>
                  </a:lnTo>
                  <a:lnTo>
                    <a:pt x="5616" y="1615"/>
                  </a:lnTo>
                  <a:lnTo>
                    <a:pt x="5638" y="1522"/>
                  </a:lnTo>
                  <a:lnTo>
                    <a:pt x="5652" y="1425"/>
                  </a:lnTo>
                  <a:lnTo>
                    <a:pt x="5658" y="1326"/>
                  </a:lnTo>
                  <a:lnTo>
                    <a:pt x="5652" y="1229"/>
                  </a:lnTo>
                  <a:lnTo>
                    <a:pt x="5639" y="1132"/>
                  </a:lnTo>
                  <a:lnTo>
                    <a:pt x="5616" y="1041"/>
                  </a:lnTo>
                  <a:lnTo>
                    <a:pt x="5585" y="949"/>
                  </a:lnTo>
                  <a:lnTo>
                    <a:pt x="5543" y="863"/>
                  </a:lnTo>
                  <a:lnTo>
                    <a:pt x="5493" y="781"/>
                  </a:lnTo>
                  <a:lnTo>
                    <a:pt x="5437" y="704"/>
                  </a:lnTo>
                  <a:lnTo>
                    <a:pt x="5371" y="633"/>
                  </a:lnTo>
                  <a:lnTo>
                    <a:pt x="5298" y="567"/>
                  </a:lnTo>
                  <a:lnTo>
                    <a:pt x="5221" y="510"/>
                  </a:lnTo>
                  <a:lnTo>
                    <a:pt x="5139" y="461"/>
                  </a:lnTo>
                  <a:lnTo>
                    <a:pt x="5053" y="419"/>
                  </a:lnTo>
                  <a:lnTo>
                    <a:pt x="4963" y="388"/>
                  </a:lnTo>
                  <a:lnTo>
                    <a:pt x="4870" y="364"/>
                  </a:lnTo>
                  <a:lnTo>
                    <a:pt x="4775" y="350"/>
                  </a:lnTo>
                  <a:lnTo>
                    <a:pt x="4677" y="346"/>
                  </a:lnTo>
                  <a:close/>
                  <a:moveTo>
                    <a:pt x="4730" y="0"/>
                  </a:moveTo>
                  <a:lnTo>
                    <a:pt x="4837" y="9"/>
                  </a:lnTo>
                  <a:lnTo>
                    <a:pt x="4943" y="28"/>
                  </a:lnTo>
                  <a:lnTo>
                    <a:pt x="5047" y="53"/>
                  </a:lnTo>
                  <a:lnTo>
                    <a:pt x="5150" y="88"/>
                  </a:lnTo>
                  <a:lnTo>
                    <a:pt x="5250" y="130"/>
                  </a:lnTo>
                  <a:lnTo>
                    <a:pt x="5347" y="181"/>
                  </a:lnTo>
                  <a:lnTo>
                    <a:pt x="5440" y="242"/>
                  </a:lnTo>
                  <a:lnTo>
                    <a:pt x="5530" y="311"/>
                  </a:lnTo>
                  <a:lnTo>
                    <a:pt x="5614" y="390"/>
                  </a:lnTo>
                  <a:lnTo>
                    <a:pt x="5694" y="476"/>
                  </a:lnTo>
                  <a:lnTo>
                    <a:pt x="5764" y="567"/>
                  </a:lnTo>
                  <a:lnTo>
                    <a:pt x="5826" y="664"/>
                  </a:lnTo>
                  <a:lnTo>
                    <a:pt x="5879" y="767"/>
                  </a:lnTo>
                  <a:lnTo>
                    <a:pt x="5922" y="873"/>
                  </a:lnTo>
                  <a:lnTo>
                    <a:pt x="5957" y="981"/>
                  </a:lnTo>
                  <a:lnTo>
                    <a:pt x="5983" y="1094"/>
                  </a:lnTo>
                  <a:lnTo>
                    <a:pt x="5997" y="1209"/>
                  </a:lnTo>
                  <a:lnTo>
                    <a:pt x="6003" y="1326"/>
                  </a:lnTo>
                  <a:lnTo>
                    <a:pt x="5997" y="1443"/>
                  </a:lnTo>
                  <a:lnTo>
                    <a:pt x="5983" y="1559"/>
                  </a:lnTo>
                  <a:lnTo>
                    <a:pt x="5957" y="1672"/>
                  </a:lnTo>
                  <a:lnTo>
                    <a:pt x="5922" y="1782"/>
                  </a:lnTo>
                  <a:lnTo>
                    <a:pt x="5879" y="1888"/>
                  </a:lnTo>
                  <a:lnTo>
                    <a:pt x="5826" y="1990"/>
                  </a:lnTo>
                  <a:lnTo>
                    <a:pt x="5764" y="2087"/>
                  </a:lnTo>
                  <a:lnTo>
                    <a:pt x="5694" y="2179"/>
                  </a:lnTo>
                  <a:lnTo>
                    <a:pt x="5614" y="2265"/>
                  </a:lnTo>
                  <a:lnTo>
                    <a:pt x="2178" y="5705"/>
                  </a:lnTo>
                  <a:lnTo>
                    <a:pt x="2152" y="5727"/>
                  </a:lnTo>
                  <a:lnTo>
                    <a:pt x="2123" y="5743"/>
                  </a:lnTo>
                  <a:lnTo>
                    <a:pt x="2090" y="5753"/>
                  </a:lnTo>
                  <a:lnTo>
                    <a:pt x="2057" y="5756"/>
                  </a:lnTo>
                  <a:lnTo>
                    <a:pt x="2022" y="5753"/>
                  </a:lnTo>
                  <a:lnTo>
                    <a:pt x="1991" y="5742"/>
                  </a:lnTo>
                  <a:lnTo>
                    <a:pt x="1960" y="5725"/>
                  </a:lnTo>
                  <a:lnTo>
                    <a:pt x="1935" y="5705"/>
                  </a:lnTo>
                  <a:lnTo>
                    <a:pt x="550" y="4319"/>
                  </a:lnTo>
                  <a:lnTo>
                    <a:pt x="373" y="5636"/>
                  </a:lnTo>
                  <a:lnTo>
                    <a:pt x="1284" y="5513"/>
                  </a:lnTo>
                  <a:lnTo>
                    <a:pt x="1324" y="5511"/>
                  </a:lnTo>
                  <a:lnTo>
                    <a:pt x="1361" y="5520"/>
                  </a:lnTo>
                  <a:lnTo>
                    <a:pt x="1396" y="5535"/>
                  </a:lnTo>
                  <a:lnTo>
                    <a:pt x="1427" y="5559"/>
                  </a:lnTo>
                  <a:lnTo>
                    <a:pt x="1450" y="5588"/>
                  </a:lnTo>
                  <a:lnTo>
                    <a:pt x="1469" y="5623"/>
                  </a:lnTo>
                  <a:lnTo>
                    <a:pt x="1478" y="5661"/>
                  </a:lnTo>
                  <a:lnTo>
                    <a:pt x="1480" y="5701"/>
                  </a:lnTo>
                  <a:lnTo>
                    <a:pt x="1471" y="5738"/>
                  </a:lnTo>
                  <a:lnTo>
                    <a:pt x="1454" y="5773"/>
                  </a:lnTo>
                  <a:lnTo>
                    <a:pt x="1432" y="5804"/>
                  </a:lnTo>
                  <a:lnTo>
                    <a:pt x="1403" y="5828"/>
                  </a:lnTo>
                  <a:lnTo>
                    <a:pt x="1368" y="5846"/>
                  </a:lnTo>
                  <a:lnTo>
                    <a:pt x="1330" y="5855"/>
                  </a:lnTo>
                  <a:lnTo>
                    <a:pt x="194" y="6009"/>
                  </a:lnTo>
                  <a:lnTo>
                    <a:pt x="183" y="6011"/>
                  </a:lnTo>
                  <a:lnTo>
                    <a:pt x="170" y="6011"/>
                  </a:lnTo>
                  <a:lnTo>
                    <a:pt x="137" y="6007"/>
                  </a:lnTo>
                  <a:lnTo>
                    <a:pt x="106" y="5998"/>
                  </a:lnTo>
                  <a:lnTo>
                    <a:pt x="75" y="5981"/>
                  </a:lnTo>
                  <a:lnTo>
                    <a:pt x="49" y="5959"/>
                  </a:lnTo>
                  <a:lnTo>
                    <a:pt x="26" y="5928"/>
                  </a:lnTo>
                  <a:lnTo>
                    <a:pt x="7" y="5893"/>
                  </a:lnTo>
                  <a:lnTo>
                    <a:pt x="0" y="5855"/>
                  </a:lnTo>
                  <a:lnTo>
                    <a:pt x="0" y="5815"/>
                  </a:lnTo>
                  <a:lnTo>
                    <a:pt x="256" y="3927"/>
                  </a:lnTo>
                  <a:lnTo>
                    <a:pt x="265" y="3891"/>
                  </a:lnTo>
                  <a:lnTo>
                    <a:pt x="280" y="3858"/>
                  </a:lnTo>
                  <a:lnTo>
                    <a:pt x="303" y="3828"/>
                  </a:lnTo>
                  <a:lnTo>
                    <a:pt x="3739" y="390"/>
                  </a:lnTo>
                  <a:lnTo>
                    <a:pt x="3823" y="311"/>
                  </a:lnTo>
                  <a:lnTo>
                    <a:pt x="3913" y="242"/>
                  </a:lnTo>
                  <a:lnTo>
                    <a:pt x="4006" y="181"/>
                  </a:lnTo>
                  <a:lnTo>
                    <a:pt x="4103" y="130"/>
                  </a:lnTo>
                  <a:lnTo>
                    <a:pt x="4203" y="88"/>
                  </a:lnTo>
                  <a:lnTo>
                    <a:pt x="4306" y="53"/>
                  </a:lnTo>
                  <a:lnTo>
                    <a:pt x="4410" y="28"/>
                  </a:lnTo>
                  <a:lnTo>
                    <a:pt x="4516" y="9"/>
                  </a:lnTo>
                  <a:lnTo>
                    <a:pt x="4624" y="0"/>
                  </a:lnTo>
                  <a:lnTo>
                    <a:pt x="47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IN">
                <a:solidFill>
                  <a:srgbClr val="299D37"/>
                </a:solidFill>
                <a:latin typeface="Arial"/>
              </a:endParaRPr>
            </a:p>
          </p:txBody>
        </p:sp>
      </p:grpSp>
      <p:sp>
        <p:nvSpPr>
          <p:cNvPr id="55" name="Rectangle 54">
            <a:extLst>
              <a:ext uri="{FF2B5EF4-FFF2-40B4-BE49-F238E27FC236}">
                <a16:creationId xmlns:a16="http://schemas.microsoft.com/office/drawing/2014/main" id="{C7BE6169-0C1B-42C0-8451-832E6B817EC9}"/>
              </a:ext>
            </a:extLst>
          </p:cNvPr>
          <p:cNvSpPr/>
          <p:nvPr/>
        </p:nvSpPr>
        <p:spPr>
          <a:xfrm>
            <a:off x="6373974" y="1998776"/>
            <a:ext cx="144000" cy="144000"/>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a:solidFill>
                <a:prstClr val="white"/>
              </a:solidFill>
              <a:latin typeface="Arial"/>
            </a:endParaRPr>
          </a:p>
        </p:txBody>
      </p:sp>
      <p:sp>
        <p:nvSpPr>
          <p:cNvPr id="56" name="Rectangle 55">
            <a:extLst>
              <a:ext uri="{FF2B5EF4-FFF2-40B4-BE49-F238E27FC236}">
                <a16:creationId xmlns:a16="http://schemas.microsoft.com/office/drawing/2014/main" id="{A454A8A3-1F49-40EA-BD10-24B2CB03A61D}"/>
              </a:ext>
            </a:extLst>
          </p:cNvPr>
          <p:cNvSpPr/>
          <p:nvPr/>
        </p:nvSpPr>
        <p:spPr>
          <a:xfrm>
            <a:off x="6373974" y="2814278"/>
            <a:ext cx="144000" cy="144000"/>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a:solidFill>
                <a:prstClr val="white"/>
              </a:solidFill>
              <a:latin typeface="Arial"/>
            </a:endParaRPr>
          </a:p>
        </p:txBody>
      </p:sp>
      <p:sp>
        <p:nvSpPr>
          <p:cNvPr id="57" name="Rectangle 56">
            <a:extLst>
              <a:ext uri="{FF2B5EF4-FFF2-40B4-BE49-F238E27FC236}">
                <a16:creationId xmlns:a16="http://schemas.microsoft.com/office/drawing/2014/main" id="{6E976F8E-14D9-4079-94E6-4CEA968C7106}"/>
              </a:ext>
            </a:extLst>
          </p:cNvPr>
          <p:cNvSpPr/>
          <p:nvPr/>
        </p:nvSpPr>
        <p:spPr>
          <a:xfrm>
            <a:off x="6373974" y="3426028"/>
            <a:ext cx="144000" cy="144000"/>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a:solidFill>
                <a:prstClr val="white"/>
              </a:solidFill>
              <a:latin typeface="Arial"/>
            </a:endParaRPr>
          </a:p>
        </p:txBody>
      </p:sp>
      <p:sp>
        <p:nvSpPr>
          <p:cNvPr id="58" name="Rectangle 57">
            <a:extLst>
              <a:ext uri="{FF2B5EF4-FFF2-40B4-BE49-F238E27FC236}">
                <a16:creationId xmlns:a16="http://schemas.microsoft.com/office/drawing/2014/main" id="{8DFA9EB7-1721-4253-98F0-1146E3E7FCC5}"/>
              </a:ext>
            </a:extLst>
          </p:cNvPr>
          <p:cNvSpPr/>
          <p:nvPr/>
        </p:nvSpPr>
        <p:spPr>
          <a:xfrm>
            <a:off x="6373974" y="4040333"/>
            <a:ext cx="144000" cy="144000"/>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a:solidFill>
                <a:prstClr val="white"/>
              </a:solidFill>
              <a:latin typeface="Arial"/>
            </a:endParaRPr>
          </a:p>
        </p:txBody>
      </p:sp>
      <p:sp>
        <p:nvSpPr>
          <p:cNvPr id="4" name="TextBox 3">
            <a:extLst>
              <a:ext uri="{FF2B5EF4-FFF2-40B4-BE49-F238E27FC236}">
                <a16:creationId xmlns:a16="http://schemas.microsoft.com/office/drawing/2014/main" id="{AC04F84C-4C61-B840-AD7F-30C1907280EE}"/>
              </a:ext>
            </a:extLst>
          </p:cNvPr>
          <p:cNvSpPr txBox="1"/>
          <p:nvPr/>
        </p:nvSpPr>
        <p:spPr>
          <a:xfrm>
            <a:off x="1650246" y="5021972"/>
            <a:ext cx="5500161" cy="393322"/>
          </a:xfrm>
          <a:prstGeom prst="rect">
            <a:avLst/>
          </a:prstGeom>
          <a:solidFill>
            <a:schemeClr val="bg1"/>
          </a:solidFill>
        </p:spPr>
        <p:txBody>
          <a:bodyPr wrap="square" rtlCol="0">
            <a:spAutoFit/>
          </a:bodyPr>
          <a:lstStyle/>
          <a:p>
            <a:endParaRPr lang="en-US" dirty="0"/>
          </a:p>
        </p:txBody>
      </p:sp>
      <p:sp>
        <p:nvSpPr>
          <p:cNvPr id="34" name="Text Placeholder 33">
            <a:extLst>
              <a:ext uri="{FF2B5EF4-FFF2-40B4-BE49-F238E27FC236}">
                <a16:creationId xmlns:a16="http://schemas.microsoft.com/office/drawing/2014/main" id="{AC7BDD50-7BA0-41EF-82AA-489A8A0BF9A1}"/>
              </a:ext>
            </a:extLst>
          </p:cNvPr>
          <p:cNvSpPr>
            <a:spLocks noGrp="1"/>
          </p:cNvSpPr>
          <p:nvPr>
            <p:ph type="body" sz="quarter" idx="10"/>
          </p:nvPr>
        </p:nvSpPr>
        <p:spPr>
          <a:xfrm>
            <a:off x="412479" y="4794208"/>
            <a:ext cx="6737928" cy="370205"/>
          </a:xfrm>
        </p:spPr>
        <p:txBody>
          <a:bodyPr/>
          <a:lstStyle/>
          <a:p>
            <a:r>
              <a:rPr lang="en-GB" dirty="0">
                <a:solidFill>
                  <a:prstClr val="black"/>
                </a:solidFill>
              </a:rPr>
              <a:t>ED, emergency department; FP, family practitioner; GP, general practitioner; HCU, healthcare utilisation;</a:t>
            </a:r>
            <a:br>
              <a:rPr lang="en-GB" dirty="0">
                <a:solidFill>
                  <a:prstClr val="black"/>
                </a:solidFill>
              </a:rPr>
            </a:br>
            <a:r>
              <a:rPr lang="en-GB" dirty="0">
                <a:solidFill>
                  <a:prstClr val="black"/>
                </a:solidFill>
              </a:rPr>
              <a:t>HCP, healthcare professional; ICS, inhaled corticosteroid; SABA, short-acting beta</a:t>
            </a:r>
            <a:r>
              <a:rPr lang="en-GB" altLang="en-US" baseline="-25000" dirty="0">
                <a:solidFill>
                  <a:srgbClr val="0C0C0C"/>
                </a:solidFill>
                <a:latin typeface="Arial" charset="0"/>
                <a:ea typeface="ＭＳ Ｐゴシック" pitchFamily="34" charset="-128"/>
              </a:rPr>
              <a:t>2</a:t>
            </a:r>
            <a:r>
              <a:rPr lang="en-GB" dirty="0">
                <a:solidFill>
                  <a:prstClr val="black"/>
                </a:solidFill>
              </a:rPr>
              <a:t>-agonist</a:t>
            </a:r>
          </a:p>
        </p:txBody>
      </p:sp>
    </p:spTree>
    <p:extLst>
      <p:ext uri="{BB962C8B-B14F-4D97-AF65-F5344CB8AC3E}">
        <p14:creationId xmlns:p14="http://schemas.microsoft.com/office/powerpoint/2010/main" val="997843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663D-FAE0-4927-9245-A977A1F8AB79}"/>
              </a:ext>
            </a:extLst>
          </p:cNvPr>
          <p:cNvSpPr>
            <a:spLocks noGrp="1"/>
          </p:cNvSpPr>
          <p:nvPr>
            <p:ph type="title"/>
          </p:nvPr>
        </p:nvSpPr>
        <p:spPr/>
        <p:txBody>
          <a:bodyPr anchor="ctr" anchorCtr="0"/>
          <a:lstStyle/>
          <a:p>
            <a:r>
              <a:rPr lang="en-US" dirty="0"/>
              <a:t>Asthma Right care: prototype conversation pieces for discussion and co-creation in design charrettes &amp; now teaching materials</a:t>
            </a:r>
            <a:endParaRPr lang="en-GB" dirty="0"/>
          </a:p>
        </p:txBody>
      </p:sp>
      <p:sp>
        <p:nvSpPr>
          <p:cNvPr id="15" name="Text Placeholder 14">
            <a:extLst>
              <a:ext uri="{FF2B5EF4-FFF2-40B4-BE49-F238E27FC236}">
                <a16:creationId xmlns:a16="http://schemas.microsoft.com/office/drawing/2014/main" id="{3AB1C976-1528-4CC1-AC28-EE3B85829B90}"/>
              </a:ext>
            </a:extLst>
          </p:cNvPr>
          <p:cNvSpPr>
            <a:spLocks noGrp="1"/>
          </p:cNvSpPr>
          <p:nvPr>
            <p:ph type="body" sz="quarter" idx="10"/>
          </p:nvPr>
        </p:nvSpPr>
        <p:spPr>
          <a:xfrm>
            <a:off x="446856" y="4860274"/>
            <a:ext cx="8229600" cy="270272"/>
          </a:xfrm>
        </p:spPr>
        <p:txBody>
          <a:bodyPr/>
          <a:lstStyle/>
          <a:p>
            <a:r>
              <a:rPr lang="en-GB"/>
              <a:t>Moyers TB, et al. J Consult </a:t>
            </a:r>
            <a:r>
              <a:rPr lang="en-GB" err="1"/>
              <a:t>Clin</a:t>
            </a:r>
            <a:r>
              <a:rPr lang="en-GB"/>
              <a:t> </a:t>
            </a:r>
            <a:r>
              <a:rPr lang="en-GB" err="1"/>
              <a:t>Psychol</a:t>
            </a:r>
            <a:r>
              <a:rPr lang="en-GB"/>
              <a:t> 2009;77:1113–1124 </a:t>
            </a:r>
          </a:p>
        </p:txBody>
      </p:sp>
      <p:pic>
        <p:nvPicPr>
          <p:cNvPr id="5" name="Picture 4">
            <a:extLst>
              <a:ext uri="{FF2B5EF4-FFF2-40B4-BE49-F238E27FC236}">
                <a16:creationId xmlns:a16="http://schemas.microsoft.com/office/drawing/2014/main" id="{AD220BFA-F812-40F2-B70B-DF7CF961D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07"/>
          <a:stretch/>
        </p:blipFill>
        <p:spPr>
          <a:xfrm>
            <a:off x="3943802" y="1568128"/>
            <a:ext cx="3158225" cy="1311851"/>
          </a:xfrm>
          <a:prstGeom prst="rect">
            <a:avLst/>
          </a:prstGeom>
        </p:spPr>
      </p:pic>
      <p:pic>
        <p:nvPicPr>
          <p:cNvPr id="6" name="Picture 5">
            <a:extLst>
              <a:ext uri="{FF2B5EF4-FFF2-40B4-BE49-F238E27FC236}">
                <a16:creationId xmlns:a16="http://schemas.microsoft.com/office/drawing/2014/main" id="{3FC25311-BABC-465D-9C66-304876152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43802" y="2953296"/>
            <a:ext cx="3127379" cy="1311851"/>
          </a:xfrm>
          <a:prstGeom prst="rect">
            <a:avLst/>
          </a:prstGeom>
        </p:spPr>
      </p:pic>
      <p:sp>
        <p:nvSpPr>
          <p:cNvPr id="9" name="TextBox 8">
            <a:extLst>
              <a:ext uri="{FF2B5EF4-FFF2-40B4-BE49-F238E27FC236}">
                <a16:creationId xmlns:a16="http://schemas.microsoft.com/office/drawing/2014/main" id="{697BAA8F-135D-4C4E-BC1E-A64776F70927}"/>
              </a:ext>
            </a:extLst>
          </p:cNvPr>
          <p:cNvSpPr txBox="1"/>
          <p:nvPr/>
        </p:nvSpPr>
        <p:spPr>
          <a:xfrm>
            <a:off x="4679896" y="4324332"/>
            <a:ext cx="3996560" cy="461665"/>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Ambition</a:t>
            </a:r>
            <a:r>
              <a:rPr kumimoji="0" lang="en-US" sz="1200" b="0" i="0" u="none" strike="noStrike" kern="1200" cap="none" spc="0" normalizeH="0" baseline="0" noProof="0" dirty="0">
                <a:ln>
                  <a:noFill/>
                </a:ln>
                <a:solidFill>
                  <a:prstClr val="black"/>
                </a:solidFill>
                <a:effectLst/>
                <a:uLnTx/>
                <a:uFillTx/>
                <a:latin typeface="Arial"/>
                <a:ea typeface="+mn-ea"/>
                <a:cs typeface="+mn-cs"/>
              </a:rPr>
              <a:t>: embrace more people, more methods, </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bring joy to lives: let’s have fun, while being challenging</a:t>
            </a:r>
          </a:p>
        </p:txBody>
      </p:sp>
      <p:sp>
        <p:nvSpPr>
          <p:cNvPr id="10" name="Title 1">
            <a:extLst>
              <a:ext uri="{FF2B5EF4-FFF2-40B4-BE49-F238E27FC236}">
                <a16:creationId xmlns:a16="http://schemas.microsoft.com/office/drawing/2014/main" id="{F819D568-0874-474D-8534-794E867796B7}"/>
              </a:ext>
            </a:extLst>
          </p:cNvPr>
          <p:cNvSpPr txBox="1">
            <a:spLocks/>
          </p:cNvSpPr>
          <p:nvPr/>
        </p:nvSpPr>
        <p:spPr>
          <a:xfrm>
            <a:off x="7280297" y="1988283"/>
            <a:ext cx="1620000" cy="1620000"/>
          </a:xfrm>
          <a:prstGeom prst="ellipse">
            <a:avLst/>
          </a:prstGeom>
          <a:solidFill>
            <a:srgbClr val="00B050"/>
          </a:solidFill>
          <a:ln w="174625" cmpd="thinThick">
            <a:solidFill>
              <a:schemeClr val="tx1">
                <a:lumMod val="85000"/>
                <a:lumOff val="15000"/>
              </a:schemeClr>
            </a:solidFill>
          </a:ln>
        </p:spPr>
        <p:txBody>
          <a:bodyPr vert="horz" lIns="51435" tIns="25718" rIns="51435" bIns="25718" rtlCol="0" anchor="ctr">
            <a:noAutofit/>
          </a:bodyPr>
          <a:lstStyle>
            <a:lvl1pPr algn="l" defTabSz="257175" rtl="0" eaLnBrk="1" latinLnBrk="0" hangingPunct="1">
              <a:lnSpc>
                <a:spcPts val="2138"/>
              </a:lnSpc>
              <a:spcBef>
                <a:spcPct val="0"/>
              </a:spcBef>
              <a:buNone/>
              <a:defRPr sz="2800" b="1" i="0" kern="1200" spc="-56">
                <a:solidFill>
                  <a:schemeClr val="accent1"/>
                </a:solidFill>
                <a:latin typeface="+mj-lt"/>
                <a:ea typeface="+mj-ea"/>
                <a:cs typeface="Helvetica"/>
              </a:defRPr>
            </a:lvl1pPr>
          </a:lstStyle>
          <a:p>
            <a:pPr marL="0" marR="0" lvl="0" indent="0" algn="ctr" defTabSz="514337"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56" normalizeH="0" baseline="0" noProof="0">
                <a:ln>
                  <a:noFill/>
                </a:ln>
                <a:solidFill>
                  <a:prstClr val="white"/>
                </a:solidFill>
                <a:effectLst/>
                <a:uLnTx/>
                <a:uFillTx/>
                <a:latin typeface="Arial"/>
                <a:ea typeface="+mj-ea"/>
              </a:rPr>
              <a:t>SABA Slide Rule – inspired by the Readiness Ruler</a:t>
            </a:r>
          </a:p>
        </p:txBody>
      </p:sp>
      <p:sp>
        <p:nvSpPr>
          <p:cNvPr id="12" name="TextBox 11">
            <a:extLst>
              <a:ext uri="{FF2B5EF4-FFF2-40B4-BE49-F238E27FC236}">
                <a16:creationId xmlns:a16="http://schemas.microsoft.com/office/drawing/2014/main" id="{8EED3497-9C7A-4F64-B999-EDE576FB8E37}"/>
              </a:ext>
            </a:extLst>
          </p:cNvPr>
          <p:cNvSpPr txBox="1"/>
          <p:nvPr/>
        </p:nvSpPr>
        <p:spPr>
          <a:xfrm>
            <a:off x="3853228" y="1280375"/>
            <a:ext cx="5047070" cy="27699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SABA Slide Rule</a:t>
            </a:r>
            <a:r>
              <a:rPr kumimoji="0" lang="en-US" sz="1200" b="0" i="0" u="none" strike="noStrike" kern="1200" cap="none" spc="0" normalizeH="0" baseline="0" noProof="0" dirty="0">
                <a:ln>
                  <a:noFill/>
                </a:ln>
                <a:solidFill>
                  <a:prstClr val="black"/>
                </a:solidFill>
                <a:effectLst/>
                <a:uLnTx/>
                <a:uFillTx/>
                <a:latin typeface="Arial"/>
                <a:ea typeface="+mn-ea"/>
                <a:cs typeface="+mn-cs"/>
              </a:rPr>
              <a:t>: what happens now? Raise discomfort</a:t>
            </a:r>
          </a:p>
        </p:txBody>
      </p:sp>
      <p:pic>
        <p:nvPicPr>
          <p:cNvPr id="13" name="Picture 12">
            <a:extLst>
              <a:ext uri="{FF2B5EF4-FFF2-40B4-BE49-F238E27FC236}">
                <a16:creationId xmlns:a16="http://schemas.microsoft.com/office/drawing/2014/main" id="{6523E199-BE86-4689-9A02-291000A4E37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8124" y="1250470"/>
            <a:ext cx="1713293" cy="2415599"/>
          </a:xfrm>
          <a:prstGeom prst="rect">
            <a:avLst/>
          </a:prstGeom>
        </p:spPr>
      </p:pic>
      <p:pic>
        <p:nvPicPr>
          <p:cNvPr id="14" name="Picture 13">
            <a:extLst>
              <a:ext uri="{FF2B5EF4-FFF2-40B4-BE49-F238E27FC236}">
                <a16:creationId xmlns:a16="http://schemas.microsoft.com/office/drawing/2014/main" id="{E1109CB8-AA1C-43B6-89F9-7649AC8B3CB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41806" y="1256725"/>
            <a:ext cx="1670459" cy="2355206"/>
          </a:xfrm>
          <a:prstGeom prst="rect">
            <a:avLst/>
          </a:prstGeom>
        </p:spPr>
      </p:pic>
      <p:sp>
        <p:nvSpPr>
          <p:cNvPr id="11" name="Rectangle 10">
            <a:extLst>
              <a:ext uri="{FF2B5EF4-FFF2-40B4-BE49-F238E27FC236}">
                <a16:creationId xmlns:a16="http://schemas.microsoft.com/office/drawing/2014/main" id="{CD299AD0-0926-BF4F-AF5E-32B3E3A55C29}"/>
              </a:ext>
            </a:extLst>
          </p:cNvPr>
          <p:cNvSpPr/>
          <p:nvPr/>
        </p:nvSpPr>
        <p:spPr>
          <a:xfrm>
            <a:off x="291179" y="3620764"/>
            <a:ext cx="3800475" cy="1165233"/>
          </a:xfrm>
          <a:prstGeom prst="rect">
            <a:avLst/>
          </a:prstGeom>
          <a:solidFill>
            <a:srgbClr val="DAEAF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87310" marR="0" lvl="0" algn="l" defTabSz="457189" rtl="0" eaLnBrk="1" fontAlgn="auto" latinLnBrk="0" hangingPunct="1">
              <a:lnSpc>
                <a:spcPct val="100000"/>
              </a:lnSpc>
              <a:spcBef>
                <a:spcPts val="0"/>
              </a:spcBef>
              <a:spcAft>
                <a:spcPts val="0"/>
              </a:spcAft>
              <a:buClr>
                <a:srgbClr val="299D37"/>
              </a:buClr>
              <a:buSzTx/>
              <a:tabLst/>
              <a:defRPr/>
            </a:pPr>
            <a:r>
              <a:rPr kumimoji="0" lang="en-GB" sz="1350" b="1" i="0" u="none" strike="noStrike" kern="1200" cap="none" spc="0" normalizeH="0" baseline="0" noProof="0" dirty="0">
                <a:ln>
                  <a:noFill/>
                </a:ln>
                <a:solidFill>
                  <a:prstClr val="black"/>
                </a:solidFill>
                <a:effectLst/>
                <a:uLnTx/>
                <a:uFillTx/>
                <a:latin typeface="Arial"/>
                <a:ea typeface="+mn-ea"/>
                <a:cs typeface="+mn-cs"/>
              </a:rPr>
              <a:t>5 case studies for teaching </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Arial"/>
                <a:ea typeface="+mn-ea"/>
                <a:cs typeface="+mn-cs"/>
              </a:rPr>
              <a:t>Mild asthma</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Arial"/>
                <a:ea typeface="+mn-ea"/>
                <a:cs typeface="+mn-cs"/>
              </a:rPr>
              <a:t>“Chest infection”</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Arial"/>
                <a:ea typeface="+mn-ea"/>
                <a:cs typeface="+mn-cs"/>
              </a:rPr>
              <a:t>Transition from child to adult</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Arial"/>
                <a:ea typeface="+mn-ea"/>
                <a:cs typeface="+mn-cs"/>
              </a:rPr>
              <a:t>Seen in ED, but not admitted</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Arial"/>
                <a:ea typeface="+mn-ea"/>
                <a:cs typeface="+mn-cs"/>
              </a:rPr>
              <a:t>Difficult to manage (moderate or severe?)</a:t>
            </a:r>
          </a:p>
        </p:txBody>
      </p:sp>
      <p:pic>
        <p:nvPicPr>
          <p:cNvPr id="16" name="Picture 15" descr="A picture containing vector graphics&#10;&#10;Description automatically generated">
            <a:extLst>
              <a:ext uri="{FF2B5EF4-FFF2-40B4-BE49-F238E27FC236}">
                <a16:creationId xmlns:a16="http://schemas.microsoft.com/office/drawing/2014/main" id="{97C658E0-0637-EE45-A107-B7E65A2DF2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8836" y="-41946"/>
            <a:ext cx="1105175" cy="1105175"/>
          </a:xfrm>
          <a:prstGeom prst="rect">
            <a:avLst/>
          </a:prstGeom>
        </p:spPr>
      </p:pic>
    </p:spTree>
    <p:extLst>
      <p:ext uri="{BB962C8B-B14F-4D97-AF65-F5344CB8AC3E}">
        <p14:creationId xmlns:p14="http://schemas.microsoft.com/office/powerpoint/2010/main" val="3655776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4C8E-F42B-4E74-BB80-ED5962CD12C6}"/>
              </a:ext>
            </a:extLst>
          </p:cNvPr>
          <p:cNvSpPr>
            <a:spLocks noGrp="1"/>
          </p:cNvSpPr>
          <p:nvPr>
            <p:ph type="title"/>
          </p:nvPr>
        </p:nvSpPr>
        <p:spPr/>
        <p:txBody>
          <a:bodyPr anchor="ctr" anchorCtr="0"/>
          <a:lstStyle/>
          <a:p>
            <a:r>
              <a:rPr lang="en-GB" dirty="0"/>
              <a:t>Summary of the Asthma Right Care movement</a:t>
            </a:r>
          </a:p>
        </p:txBody>
      </p:sp>
      <p:sp>
        <p:nvSpPr>
          <p:cNvPr id="3" name="Content Placeholder 2">
            <a:extLst>
              <a:ext uri="{FF2B5EF4-FFF2-40B4-BE49-F238E27FC236}">
                <a16:creationId xmlns:a16="http://schemas.microsoft.com/office/drawing/2014/main" id="{5E79E0C8-384D-4422-A775-19FDF97BE878}"/>
              </a:ext>
            </a:extLst>
          </p:cNvPr>
          <p:cNvSpPr>
            <a:spLocks noGrp="1"/>
          </p:cNvSpPr>
          <p:nvPr>
            <p:ph idx="1"/>
          </p:nvPr>
        </p:nvSpPr>
        <p:spPr/>
        <p:txBody>
          <a:bodyPr/>
          <a:lstStyle/>
          <a:p>
            <a:r>
              <a:rPr lang="en-GB" dirty="0"/>
              <a:t>10,000 frontline HCPs and global primary care leaders reached so far</a:t>
            </a:r>
          </a:p>
          <a:p>
            <a:r>
              <a:rPr lang="en-GB" dirty="0"/>
              <a:t>4 international and multiple national conferences attended</a:t>
            </a:r>
          </a:p>
          <a:p>
            <a:r>
              <a:rPr lang="en-GB" dirty="0"/>
              <a:t>Materials produced:</a:t>
            </a:r>
          </a:p>
          <a:p>
            <a:pPr lvl="1"/>
            <a:r>
              <a:rPr lang="en-GB" dirty="0"/>
              <a:t>Asthma Right Care Slide Rule (English, Spanish and Portuguese)</a:t>
            </a:r>
          </a:p>
          <a:p>
            <a:pPr lvl="1"/>
            <a:r>
              <a:rPr lang="en-GB" dirty="0"/>
              <a:t>Question Cards in different formats (English, Spanish and Portuguese)</a:t>
            </a:r>
          </a:p>
          <a:p>
            <a:pPr lvl="1"/>
            <a:r>
              <a:rPr lang="en-US" dirty="0"/>
              <a:t>Reliever Reliance Test </a:t>
            </a:r>
            <a:r>
              <a:rPr lang="en-GB" dirty="0"/>
              <a:t>(led by Rob Horne; IPCRG endorsed)</a:t>
            </a:r>
          </a:p>
          <a:p>
            <a:pPr lvl="1"/>
            <a:r>
              <a:rPr lang="en-GB" dirty="0"/>
              <a:t>5 teaching case studies (primary care, ED, etc)</a:t>
            </a:r>
          </a:p>
          <a:p>
            <a:endParaRPr lang="en-GB" dirty="0"/>
          </a:p>
        </p:txBody>
      </p:sp>
      <p:sp>
        <p:nvSpPr>
          <p:cNvPr id="13" name="Text Placeholder 12">
            <a:extLst>
              <a:ext uri="{FF2B5EF4-FFF2-40B4-BE49-F238E27FC236}">
                <a16:creationId xmlns:a16="http://schemas.microsoft.com/office/drawing/2014/main" id="{B67BB19D-5165-400A-B2AD-0562301AED57}"/>
              </a:ext>
            </a:extLst>
          </p:cNvPr>
          <p:cNvSpPr>
            <a:spLocks noGrp="1"/>
          </p:cNvSpPr>
          <p:nvPr>
            <p:ph type="body" sz="quarter" idx="10"/>
          </p:nvPr>
        </p:nvSpPr>
        <p:spPr/>
        <p:txBody>
          <a:bodyPr/>
          <a:lstStyle/>
          <a:p>
            <a:r>
              <a:rPr lang="en-GB" dirty="0">
                <a:solidFill>
                  <a:prstClr val="black"/>
                </a:solidFill>
              </a:rPr>
              <a:t>ED, emergency department; HCP, healthcare professional; SABA, short-acting beta</a:t>
            </a:r>
            <a:r>
              <a:rPr lang="en-GB" baseline="-25000" dirty="0">
                <a:solidFill>
                  <a:prstClr val="black"/>
                </a:solidFill>
              </a:rPr>
              <a:t>2</a:t>
            </a:r>
            <a:r>
              <a:rPr lang="en-GB" dirty="0">
                <a:solidFill>
                  <a:prstClr val="black"/>
                </a:solidFill>
              </a:rPr>
              <a:t>-agonist</a:t>
            </a:r>
          </a:p>
        </p:txBody>
      </p:sp>
      <p:sp>
        <p:nvSpPr>
          <p:cNvPr id="4" name="object 4">
            <a:extLst>
              <a:ext uri="{FF2B5EF4-FFF2-40B4-BE49-F238E27FC236}">
                <a16:creationId xmlns:a16="http://schemas.microsoft.com/office/drawing/2014/main" id="{B00A4250-16A6-4657-9E9A-938D383C3F8A}"/>
              </a:ext>
            </a:extLst>
          </p:cNvPr>
          <p:cNvSpPr/>
          <p:nvPr/>
        </p:nvSpPr>
        <p:spPr>
          <a:xfrm>
            <a:off x="4614200" y="3307727"/>
            <a:ext cx="1781504" cy="1277015"/>
          </a:xfrm>
          <a:prstGeom prst="rect">
            <a:avLst/>
          </a:prstGeom>
          <a:blipFill>
            <a:blip r:embed="rId3"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Arial"/>
              <a:ea typeface="+mn-ea"/>
              <a:cs typeface="+mn-cs"/>
            </a:endParaRPr>
          </a:p>
        </p:txBody>
      </p:sp>
      <p:sp>
        <p:nvSpPr>
          <p:cNvPr id="5" name="object 3">
            <a:extLst>
              <a:ext uri="{FF2B5EF4-FFF2-40B4-BE49-F238E27FC236}">
                <a16:creationId xmlns:a16="http://schemas.microsoft.com/office/drawing/2014/main" id="{758231A4-F7E9-47E0-AE16-68E3A20600C2}"/>
              </a:ext>
            </a:extLst>
          </p:cNvPr>
          <p:cNvSpPr/>
          <p:nvPr/>
        </p:nvSpPr>
        <p:spPr>
          <a:xfrm>
            <a:off x="6588590" y="2963923"/>
            <a:ext cx="2337480" cy="167464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BF94FED4-F243-46F0-BBF9-3E6AA90D63CC}"/>
              </a:ext>
            </a:extLst>
          </p:cNvPr>
          <p:cNvSpPr/>
          <p:nvPr/>
        </p:nvSpPr>
        <p:spPr>
          <a:xfrm>
            <a:off x="542927" y="3429392"/>
            <a:ext cx="3800475" cy="1165233"/>
          </a:xfrm>
          <a:prstGeom prst="rect">
            <a:avLst/>
          </a:prstGeom>
          <a:solidFill>
            <a:srgbClr val="DAEAF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a:ln>
                  <a:noFill/>
                </a:ln>
                <a:solidFill>
                  <a:prstClr val="black"/>
                </a:solidFill>
                <a:effectLst/>
                <a:uLnTx/>
                <a:uFillTx/>
                <a:latin typeface="Arial"/>
                <a:ea typeface="+mn-ea"/>
                <a:cs typeface="+mn-cs"/>
              </a:rPr>
              <a:t>Mild asthma</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a:ln>
                  <a:noFill/>
                </a:ln>
                <a:solidFill>
                  <a:prstClr val="black"/>
                </a:solidFill>
                <a:effectLst/>
                <a:uLnTx/>
                <a:uFillTx/>
                <a:latin typeface="Arial"/>
                <a:ea typeface="+mn-ea"/>
                <a:cs typeface="+mn-cs"/>
              </a:rPr>
              <a:t>“Chest infection”</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a:ln>
                  <a:noFill/>
                </a:ln>
                <a:solidFill>
                  <a:prstClr val="black"/>
                </a:solidFill>
                <a:effectLst/>
                <a:uLnTx/>
                <a:uFillTx/>
                <a:latin typeface="Arial"/>
                <a:ea typeface="+mn-ea"/>
                <a:cs typeface="+mn-cs"/>
              </a:rPr>
              <a:t>Transition from child to adult</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a:ln>
                  <a:noFill/>
                </a:ln>
                <a:solidFill>
                  <a:prstClr val="black"/>
                </a:solidFill>
                <a:effectLst/>
                <a:uLnTx/>
                <a:uFillTx/>
                <a:latin typeface="Arial"/>
                <a:ea typeface="+mn-ea"/>
                <a:cs typeface="+mn-cs"/>
              </a:rPr>
              <a:t>Seen in ED, but not admitted</a:t>
            </a:r>
          </a:p>
          <a:p>
            <a:pPr marL="285743" marR="0" lvl="0" indent="-198433" algn="l" defTabSz="457189" rtl="0" eaLnBrk="1" fontAlgn="auto" latinLnBrk="0" hangingPunct="1">
              <a:lnSpc>
                <a:spcPct val="100000"/>
              </a:lnSpc>
              <a:spcBef>
                <a:spcPts val="0"/>
              </a:spcBef>
              <a:spcAft>
                <a:spcPts val="0"/>
              </a:spcAft>
              <a:buClr>
                <a:srgbClr val="299D37"/>
              </a:buClr>
              <a:buSzTx/>
              <a:buFont typeface="Arial" panose="020B0604020202020204" pitchFamily="34" charset="0"/>
              <a:buChar char="•"/>
              <a:tabLst/>
              <a:defRPr/>
            </a:pPr>
            <a:r>
              <a:rPr kumimoji="0" lang="en-GB" sz="1350" b="0" i="0" u="none" strike="noStrike" kern="1200" cap="none" spc="0" normalizeH="0" baseline="0" noProof="0">
                <a:ln>
                  <a:noFill/>
                </a:ln>
                <a:solidFill>
                  <a:prstClr val="black"/>
                </a:solidFill>
                <a:effectLst/>
                <a:uLnTx/>
                <a:uFillTx/>
                <a:latin typeface="Arial"/>
                <a:ea typeface="+mn-ea"/>
                <a:cs typeface="+mn-cs"/>
              </a:rPr>
              <a:t>Difficult to manage (moderate or severe?)</a:t>
            </a:r>
          </a:p>
        </p:txBody>
      </p:sp>
    </p:spTree>
    <p:extLst>
      <p:ext uri="{BB962C8B-B14F-4D97-AF65-F5344CB8AC3E}">
        <p14:creationId xmlns:p14="http://schemas.microsoft.com/office/powerpoint/2010/main" val="13100540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6">
            <a:extLst>
              <a:ext uri="{FF2B5EF4-FFF2-40B4-BE49-F238E27FC236}">
                <a16:creationId xmlns:a16="http://schemas.microsoft.com/office/drawing/2014/main" id="{6A451B2E-CBC6-7648-8F9B-653889B771C0}"/>
              </a:ext>
            </a:extLst>
          </p:cNvPr>
          <p:cNvSpPr/>
          <p:nvPr/>
        </p:nvSpPr>
        <p:spPr>
          <a:xfrm rot="17093574" flipH="1">
            <a:off x="2541000" y="2569114"/>
            <a:ext cx="2109236" cy="1754444"/>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Shape 32">
            <a:extLst>
              <a:ext uri="{FF2B5EF4-FFF2-40B4-BE49-F238E27FC236}">
                <a16:creationId xmlns:a16="http://schemas.microsoft.com/office/drawing/2014/main" id="{041E1374-C2C4-8C4C-864F-CEE74031D3BC}"/>
              </a:ext>
            </a:extLst>
          </p:cNvPr>
          <p:cNvSpPr/>
          <p:nvPr/>
        </p:nvSpPr>
        <p:spPr>
          <a:xfrm rot="21293106">
            <a:off x="5036054" y="925382"/>
            <a:ext cx="3866064" cy="181374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 name="Group 38">
            <a:extLst>
              <a:ext uri="{FF2B5EF4-FFF2-40B4-BE49-F238E27FC236}">
                <a16:creationId xmlns:a16="http://schemas.microsoft.com/office/drawing/2014/main" id="{86EAA5D8-9118-4965-909D-6E937C0153ED}"/>
              </a:ext>
            </a:extLst>
          </p:cNvPr>
          <p:cNvGrpSpPr/>
          <p:nvPr/>
        </p:nvGrpSpPr>
        <p:grpSpPr>
          <a:xfrm>
            <a:off x="102373" y="624694"/>
            <a:ext cx="4719290" cy="1903661"/>
            <a:chOff x="28891" y="911303"/>
            <a:chExt cx="4719291" cy="1903661"/>
          </a:xfrm>
        </p:grpSpPr>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2496073" y="1624525"/>
              <a:ext cx="496610" cy="568675"/>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grpSp>
          <p:nvGrpSpPr>
            <p:cNvPr id="7" name="Group 37">
              <a:extLst>
                <a:ext uri="{FF2B5EF4-FFF2-40B4-BE49-F238E27FC236}">
                  <a16:creationId xmlns:a16="http://schemas.microsoft.com/office/drawing/2014/main" id="{C3E5F7CA-5C6F-4AB9-8012-549E5D9D1375}"/>
                </a:ext>
              </a:extLst>
            </p:cNvPr>
            <p:cNvGrpSpPr/>
            <p:nvPr/>
          </p:nvGrpSpPr>
          <p:grpSpPr>
            <a:xfrm>
              <a:off x="28891" y="911303"/>
              <a:ext cx="4719291" cy="1903661"/>
              <a:chOff x="82510" y="927016"/>
              <a:chExt cx="4719291" cy="1903661"/>
            </a:xfrm>
          </p:grpSpPr>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742763" y="1645281"/>
                <a:ext cx="535238" cy="616407"/>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1668159" y="1685536"/>
                <a:ext cx="494492" cy="57615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grpSp>
            <p:nvGrpSpPr>
              <p:cNvPr id="11" name="Group 15">
                <a:extLst>
                  <a:ext uri="{FF2B5EF4-FFF2-40B4-BE49-F238E27FC236}">
                    <a16:creationId xmlns:a16="http://schemas.microsoft.com/office/drawing/2014/main" id="{992FA655-5B97-4FC4-86E0-080C0C22AEC0}"/>
                  </a:ext>
                </a:extLst>
              </p:cNvPr>
              <p:cNvGrpSpPr/>
              <p:nvPr/>
            </p:nvGrpSpPr>
            <p:grpSpPr>
              <a:xfrm>
                <a:off x="82510" y="927016"/>
                <a:ext cx="4719291" cy="1903661"/>
                <a:chOff x="132612" y="1009095"/>
                <a:chExt cx="4719291" cy="1903661"/>
              </a:xfrm>
            </p:grpSpPr>
            <p:grpSp>
              <p:nvGrpSpPr>
                <p:cNvPr id="12" name="Group 10">
                  <a:extLst>
                    <a:ext uri="{FF2B5EF4-FFF2-40B4-BE49-F238E27FC236}">
                      <a16:creationId xmlns:a16="http://schemas.microsoft.com/office/drawing/2014/main" id="{AB06A3E3-2CCB-4FC1-95A7-C4C222C7CB2D}"/>
                    </a:ext>
                  </a:extLst>
                </p:cNvPr>
                <p:cNvGrpSpPr/>
                <p:nvPr/>
              </p:nvGrpSpPr>
              <p:grpSpPr>
                <a:xfrm>
                  <a:off x="132612" y="1009095"/>
                  <a:ext cx="3582297" cy="1903661"/>
                  <a:chOff x="132612" y="1009095"/>
                  <a:chExt cx="3582297" cy="1903661"/>
                </a:xfrm>
              </p:grpSpPr>
              <p:sp>
                <p:nvSpPr>
                  <p:cNvPr id="132" name="Chevron 131">
                    <a:extLst>
                      <a:ext uri="{FF2B5EF4-FFF2-40B4-BE49-F238E27FC236}">
                        <a16:creationId xmlns:a16="http://schemas.microsoft.com/office/drawing/2014/main" id="{97CD5603-AD6C-0D4A-B097-52DF8733CC7D}"/>
                      </a:ext>
                    </a:extLst>
                  </p:cNvPr>
                  <p:cNvSpPr/>
                  <p:nvPr/>
                </p:nvSpPr>
                <p:spPr>
                  <a:xfrm rot="16200000">
                    <a:off x="498608" y="2305255"/>
                    <a:ext cx="486000" cy="729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2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466276" y="2305256"/>
                    <a:ext cx="486000" cy="729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200" b="0" i="0" u="none" strike="noStrike" kern="1200" cap="none" spc="0" normalizeH="0" baseline="0" noProof="0" dirty="0">
                      <a:ln>
                        <a:noFill/>
                      </a:ln>
                      <a:solidFill>
                        <a:srgbClr val="4AAEFA"/>
                      </a:solidFill>
                      <a:effectLst/>
                      <a:uLnTx/>
                      <a:uFillTx/>
                      <a:latin typeface="Arial"/>
                      <a:ea typeface="+mn-ea"/>
                      <a:cs typeface="+mn-cs"/>
                    </a:endParaRPr>
                  </a:p>
                </p:txBody>
              </p:sp>
              <p:grpSp>
                <p:nvGrpSpPr>
                  <p:cNvPr id="13" name="Group 1">
                    <a:extLst>
                      <a:ext uri="{FF2B5EF4-FFF2-40B4-BE49-F238E27FC236}">
                        <a16:creationId xmlns:a16="http://schemas.microsoft.com/office/drawing/2014/main" id="{3A6A7EAB-398E-4263-9EC9-4B3DF82B450C}"/>
                      </a:ext>
                    </a:extLst>
                  </p:cNvPr>
                  <p:cNvGrpSpPr/>
                  <p:nvPr/>
                </p:nvGrpSpPr>
                <p:grpSpPr>
                  <a:xfrm>
                    <a:off x="132612" y="1009095"/>
                    <a:ext cx="3582297" cy="1364598"/>
                    <a:chOff x="132612" y="1009095"/>
                    <a:chExt cx="3582297" cy="1364598"/>
                  </a:xfrm>
                </p:grpSpPr>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3140509" y="1293988"/>
                      <a:ext cx="574400" cy="810455"/>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1" rIns="68580" bIns="34291" numCol="1" anchor="t" anchorCtr="0" compatLnSpc="1">
                      <a:prstTxWarp prst="textNoShape">
                        <a:avLst/>
                      </a:prstTxWarp>
                    </a:bodyP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 name="Group 92">
                      <a:extLst>
                        <a:ext uri="{FF2B5EF4-FFF2-40B4-BE49-F238E27FC236}">
                          <a16:creationId xmlns:a16="http://schemas.microsoft.com/office/drawing/2014/main" id="{0D1D9FF4-DDE4-C546-88E5-D653FD51B5AC}"/>
                        </a:ext>
                      </a:extLst>
                    </p:cNvPr>
                    <p:cNvGrpSpPr/>
                    <p:nvPr/>
                  </p:nvGrpSpPr>
                  <p:grpSpPr>
                    <a:xfrm>
                      <a:off x="474529" y="1214530"/>
                      <a:ext cx="2694097" cy="1019288"/>
                      <a:chOff x="1573992" y="2506992"/>
                      <a:chExt cx="7834736" cy="2903458"/>
                    </a:xfrm>
                  </p:grpSpPr>
                  <p:grpSp>
                    <p:nvGrpSpPr>
                      <p:cNvPr id="15"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16" name="Group 94">
                        <a:extLst>
                          <a:ext uri="{FF2B5EF4-FFF2-40B4-BE49-F238E27FC236}">
                            <a16:creationId xmlns:a16="http://schemas.microsoft.com/office/drawing/2014/main" id="{D92C05DF-241D-E94D-8EF0-642E2E0ADB91}"/>
                          </a:ext>
                        </a:extLst>
                      </p:cNvPr>
                      <p:cNvGrpSpPr/>
                      <p:nvPr/>
                    </p:nvGrpSpPr>
                    <p:grpSpPr>
                      <a:xfrm>
                        <a:off x="7808273" y="2506992"/>
                        <a:ext cx="1600455" cy="2903458"/>
                        <a:chOff x="7929632" y="2727151"/>
                        <a:chExt cx="1357739"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405" y="3964368"/>
                          <a:ext cx="1348966" cy="122592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17"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18"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19"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0"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32612" y="1430018"/>
                      <a:ext cx="407528" cy="563214"/>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1" rIns="68580" bIns="34291" numCol="1" anchor="t" anchorCtr="0" compatLnSpc="1">
                      <a:prstTxWarp prst="textNoShape">
                        <a:avLst/>
                      </a:prstTxWarp>
                    </a:bodyP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790080" y="1070411"/>
                      <a:ext cx="531746" cy="61288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2620093" y="1070411"/>
                      <a:ext cx="481610" cy="58534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1715475" y="1070412"/>
                      <a:ext cx="509160" cy="593242"/>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336106" y="2049693"/>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261501" y="2049693"/>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166118" y="2049693"/>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6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379946" y="1009095"/>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305341" y="1009095"/>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209958" y="1009095"/>
                      <a:ext cx="810000" cy="324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112" name="Freeform: Shape 204">
                      <a:extLst>
                        <a:ext uri="{FF2B5EF4-FFF2-40B4-BE49-F238E27FC236}">
                          <a16:creationId xmlns:a16="http://schemas.microsoft.com/office/drawing/2014/main" id="{0AC5C02F-D713-E044-B92B-D1B9DC196768}"/>
                        </a:ext>
                      </a:extLst>
                    </p:cNvPr>
                    <p:cNvSpPr/>
                    <p:nvPr/>
                  </p:nvSpPr>
                  <p:spPr>
                    <a:xfrm>
                      <a:off x="515773" y="1642519"/>
                      <a:ext cx="2642716" cy="144248"/>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grpSp>
            </p:grpSp>
            <p:sp>
              <p:nvSpPr>
                <p:cNvPr id="128" name="Rectangle: Rounded Corners 11">
                  <a:extLst>
                    <a:ext uri="{FF2B5EF4-FFF2-40B4-BE49-F238E27FC236}">
                      <a16:creationId xmlns:a16="http://schemas.microsoft.com/office/drawing/2014/main" id="{D2569F25-032D-8A41-B375-9072217B6803}"/>
                    </a:ext>
                  </a:extLst>
                </p:cNvPr>
                <p:cNvSpPr/>
                <p:nvPr/>
              </p:nvSpPr>
              <p:spPr>
                <a:xfrm>
                  <a:off x="3712468" y="1755907"/>
                  <a:ext cx="1139435" cy="507307"/>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2612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299D37"/>
                      </a:solidFill>
                      <a:effectLst/>
                      <a:uLnTx/>
                      <a:uFillTx/>
                      <a:latin typeface="Arial"/>
                      <a:ea typeface="+mn-ea"/>
                      <a:cs typeface="Arial Narrow" panose="020B0604020202020204" pitchFamily="34" charset="0"/>
                    </a:rPr>
                    <a:t>More parts of health system</a:t>
                  </a:r>
                </a:p>
              </p:txBody>
            </p:sp>
          </p:grpSp>
        </p:grpSp>
      </p:grpSp>
      <p:grpSp>
        <p:nvGrpSpPr>
          <p:cNvPr id="21" name="Group 39">
            <a:extLst>
              <a:ext uri="{FF2B5EF4-FFF2-40B4-BE49-F238E27FC236}">
                <a16:creationId xmlns:a16="http://schemas.microsoft.com/office/drawing/2014/main" id="{BF89DAE9-950A-42FA-BDCF-95C2F20A189F}"/>
              </a:ext>
            </a:extLst>
          </p:cNvPr>
          <p:cNvGrpSpPr/>
          <p:nvPr/>
        </p:nvGrpSpPr>
        <p:grpSpPr>
          <a:xfrm>
            <a:off x="4874248" y="382321"/>
            <a:ext cx="3376962" cy="2384425"/>
            <a:chOff x="4874248" y="463428"/>
            <a:chExt cx="3376962" cy="2384425"/>
          </a:xfrm>
        </p:grpSpPr>
        <p:grpSp>
          <p:nvGrpSpPr>
            <p:cNvPr id="22" name="Group 28">
              <a:extLst>
                <a:ext uri="{FF2B5EF4-FFF2-40B4-BE49-F238E27FC236}">
                  <a16:creationId xmlns:a16="http://schemas.microsoft.com/office/drawing/2014/main" id="{9AEB7F15-BEB8-4ED9-AFB2-1BD904F14259}"/>
                </a:ext>
              </a:extLst>
            </p:cNvPr>
            <p:cNvGrpSpPr/>
            <p:nvPr/>
          </p:nvGrpSpPr>
          <p:grpSpPr>
            <a:xfrm>
              <a:off x="4874248" y="463428"/>
              <a:ext cx="3376962" cy="2384425"/>
              <a:chOff x="4798495" y="592703"/>
              <a:chExt cx="3376962" cy="2384425"/>
            </a:xfrm>
          </p:grpSpPr>
          <p:sp>
            <p:nvSpPr>
              <p:cNvPr id="47" name="Freeform 46">
                <a:extLst>
                  <a:ext uri="{FF2B5EF4-FFF2-40B4-BE49-F238E27FC236}">
                    <a16:creationId xmlns:a16="http://schemas.microsoft.com/office/drawing/2014/main" id="{E9AAB28C-34ED-7A47-8983-6936442A016B}"/>
                  </a:ext>
                </a:extLst>
              </p:cNvPr>
              <p:cNvSpPr/>
              <p:nvPr/>
            </p:nvSpPr>
            <p:spPr>
              <a:xfrm rot="4120979">
                <a:off x="5985500" y="592703"/>
                <a:ext cx="2189957" cy="2189957"/>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3" bIns="2460752" numCol="1" spcCol="1270" anchor="ctr" anchorCtr="0">
                <a:noAutofit/>
                <a:sp3d/>
              </a:bodyPr>
              <a:lstStyle/>
              <a:p>
                <a:pPr marL="0" marR="0" lvl="0" indent="0" algn="ctr" defTabSz="866732"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3" name="Group 18">
                <a:extLst>
                  <a:ext uri="{FF2B5EF4-FFF2-40B4-BE49-F238E27FC236}">
                    <a16:creationId xmlns:a16="http://schemas.microsoft.com/office/drawing/2014/main" id="{FD333840-D479-4855-8553-B8FE703E5444}"/>
                  </a:ext>
                </a:extLst>
              </p:cNvPr>
              <p:cNvGrpSpPr/>
              <p:nvPr/>
            </p:nvGrpSpPr>
            <p:grpSpPr>
              <a:xfrm>
                <a:off x="4798495" y="924145"/>
                <a:ext cx="3183828" cy="2052983"/>
                <a:chOff x="4798495" y="924145"/>
                <a:chExt cx="3183828" cy="2052983"/>
              </a:xfrm>
            </p:grpSpPr>
            <p:grpSp>
              <p:nvGrpSpPr>
                <p:cNvPr id="24" name="Group 14">
                  <a:extLst>
                    <a:ext uri="{FF2B5EF4-FFF2-40B4-BE49-F238E27FC236}">
                      <a16:creationId xmlns:a16="http://schemas.microsoft.com/office/drawing/2014/main" id="{5991ED44-8E8D-44BE-81DB-5081396F118E}"/>
                    </a:ext>
                  </a:extLst>
                </p:cNvPr>
                <p:cNvGrpSpPr/>
                <p:nvPr/>
              </p:nvGrpSpPr>
              <p:grpSpPr>
                <a:xfrm>
                  <a:off x="4798495" y="926448"/>
                  <a:ext cx="3183828" cy="2050680"/>
                  <a:chOff x="4798495" y="926448"/>
                  <a:chExt cx="3183828" cy="2050680"/>
                </a:xfrm>
              </p:grpSpPr>
              <p:sp>
                <p:nvSpPr>
                  <p:cNvPr id="130" name="Rectangle: Rounded Corners 11">
                    <a:extLst>
                      <a:ext uri="{FF2B5EF4-FFF2-40B4-BE49-F238E27FC236}">
                        <a16:creationId xmlns:a16="http://schemas.microsoft.com/office/drawing/2014/main" id="{D5E1F701-458D-9746-904B-DE37FDCAC17F}"/>
                      </a:ext>
                    </a:extLst>
                  </p:cNvPr>
                  <p:cNvSpPr/>
                  <p:nvPr/>
                </p:nvSpPr>
                <p:spPr>
                  <a:xfrm>
                    <a:off x="4798495" y="1590028"/>
                    <a:ext cx="1086635" cy="49982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2612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299D37"/>
                        </a:solidFill>
                        <a:effectLst/>
                        <a:uLnTx/>
                        <a:uFillTx/>
                        <a:latin typeface="Arial"/>
                        <a:ea typeface="+mn-ea"/>
                        <a:cs typeface="Arial Narrow" panose="020B0604020202020204" pitchFamily="34" charset="0"/>
                      </a:rPr>
                      <a:t>More </a:t>
                    </a:r>
                  </a:p>
                  <a:p>
                    <a:pPr marL="0" marR="0" lvl="0" indent="0" algn="l" defTabSz="2612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299D37"/>
                        </a:solidFill>
                        <a:effectLst/>
                        <a:uLnTx/>
                        <a:uFillTx/>
                        <a:latin typeface="Arial"/>
                        <a:ea typeface="+mn-ea"/>
                        <a:cs typeface="Arial Narrow" panose="020B0604020202020204" pitchFamily="34" charset="0"/>
                      </a:rPr>
                      <a:t>geographies</a:t>
                    </a: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5708843" y="703647"/>
                    <a:ext cx="2050680" cy="2496281"/>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p:txBody>
              </p:sp>
            </p:grpSp>
            <p:sp>
              <p:nvSpPr>
                <p:cNvPr id="45" name="Freeform 44">
                  <a:extLst>
                    <a:ext uri="{FF2B5EF4-FFF2-40B4-BE49-F238E27FC236}">
                      <a16:creationId xmlns:a16="http://schemas.microsoft.com/office/drawing/2014/main" id="{3AB943A1-4554-6249-B7AF-A5BCF3C5D551}"/>
                    </a:ext>
                  </a:extLst>
                </p:cNvPr>
                <p:cNvSpPr/>
                <p:nvPr/>
              </p:nvSpPr>
              <p:spPr>
                <a:xfrm rot="4120979">
                  <a:off x="5955091" y="924145"/>
                  <a:ext cx="1801530" cy="180153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3" bIns="2460752" numCol="1" spcCol="1270" anchor="ctr" anchorCtr="0">
                  <a:noAutofit/>
                  <a:sp3d/>
                </a:bodyPr>
                <a:lstStyle/>
                <a:p>
                  <a:pPr marL="0" marR="0" lvl="0" indent="0" algn="ctr" defTabSz="866732"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5604547" y="1089708"/>
                  <a:ext cx="1686957" cy="2053523"/>
                </a:xfrm>
                <a:prstGeom prst="rect">
                  <a:avLst/>
                </a:prstGeom>
                <a:noFill/>
              </p:spPr>
              <p:txBody>
                <a:bodyPr spcFirstLastPara="1" wrap="square" lIns="91440" tIns="45720" rIns="91440" bIns="45720" numCol="1">
                  <a:prstTxWarp prst="textArchUp">
                    <a:avLst/>
                  </a:prstTxWarp>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6001960" y="1706455"/>
                  <a:ext cx="789034" cy="789034"/>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7" tIns="783675" rIns="559227" bIns="783675" numCol="1" spcCol="1270" anchor="ctr" anchorCtr="0">
                  <a:noAutofit/>
                  <a:sp3d/>
                </a:bodyPr>
                <a:lstStyle/>
                <a:p>
                  <a:pPr marL="0" marR="0" lvl="0" indent="0" algn="ctr" defTabSz="1133419"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5765801" y="1494935"/>
                  <a:ext cx="1138987" cy="1386482"/>
                </a:xfrm>
                <a:prstGeom prst="rect">
                  <a:avLst/>
                </a:prstGeom>
                <a:noFill/>
              </p:spPr>
              <p:txBody>
                <a:bodyPr spcFirstLastPara="1" wrap="square" lIns="91440" tIns="45720" rIns="91440" bIns="45720" numCol="1">
                  <a:prstTxWarp prst="textArchUp">
                    <a:avLst/>
                  </a:prstTxWarp>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1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grpSp>
        </p:grpSp>
        <p:sp>
          <p:nvSpPr>
            <p:cNvPr id="82" name="Shape 81">
              <a:extLst>
                <a:ext uri="{FF2B5EF4-FFF2-40B4-BE49-F238E27FC236}">
                  <a16:creationId xmlns:a16="http://schemas.microsoft.com/office/drawing/2014/main" id="{F90CEE1D-BAC1-4428-982C-730553FBCE94}"/>
                </a:ext>
              </a:extLst>
            </p:cNvPr>
            <p:cNvSpPr/>
            <p:nvPr/>
          </p:nvSpPr>
          <p:spPr>
            <a:xfrm rot="19500000">
              <a:off x="6049539" y="1677604"/>
              <a:ext cx="522288" cy="29475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6406661" y="1777198"/>
              <a:ext cx="399275" cy="25827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6548272" y="1959856"/>
              <a:ext cx="396233" cy="375614"/>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83" name="Rectangle: Rounded Corners 157">
            <a:extLst>
              <a:ext uri="{FF2B5EF4-FFF2-40B4-BE49-F238E27FC236}">
                <a16:creationId xmlns:a16="http://schemas.microsoft.com/office/drawing/2014/main" id="{F606EB78-5F1B-4F24-B6A1-4320A26C81E8}"/>
              </a:ext>
            </a:extLst>
          </p:cNvPr>
          <p:cNvSpPr/>
          <p:nvPr/>
        </p:nvSpPr>
        <p:spPr>
          <a:xfrm>
            <a:off x="934407" y="1355329"/>
            <a:ext cx="2508830" cy="148763"/>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25" name="Group 13">
            <a:extLst>
              <a:ext uri="{FF2B5EF4-FFF2-40B4-BE49-F238E27FC236}">
                <a16:creationId xmlns:a16="http://schemas.microsoft.com/office/drawing/2014/main" id="{5CD86DB9-6F21-42E1-B820-B10B96576A70}"/>
              </a:ext>
            </a:extLst>
          </p:cNvPr>
          <p:cNvGrpSpPr/>
          <p:nvPr/>
        </p:nvGrpSpPr>
        <p:grpSpPr>
          <a:xfrm>
            <a:off x="714518" y="2317010"/>
            <a:ext cx="8204940" cy="2648397"/>
            <a:chOff x="714518" y="2398124"/>
            <a:chExt cx="8204940" cy="2648397"/>
          </a:xfrm>
        </p:grpSpPr>
        <p:sp>
          <p:nvSpPr>
            <p:cNvPr id="129" name="Rectangle: Rounded Corners 10">
              <a:extLst>
                <a:ext uri="{FF2B5EF4-FFF2-40B4-BE49-F238E27FC236}">
                  <a16:creationId xmlns:a16="http://schemas.microsoft.com/office/drawing/2014/main" id="{C975257E-0D70-1245-B906-02C009FA1E1E}"/>
                </a:ext>
              </a:extLst>
            </p:cNvPr>
            <p:cNvSpPr/>
            <p:nvPr/>
          </p:nvSpPr>
          <p:spPr>
            <a:xfrm>
              <a:off x="2070782" y="3045533"/>
              <a:ext cx="1394108" cy="509024"/>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2612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299D37"/>
                  </a:solidFill>
                  <a:effectLst/>
                  <a:uLnTx/>
                  <a:uFillTx/>
                  <a:latin typeface="Arial"/>
                  <a:ea typeface="+mn-ea"/>
                  <a:cs typeface="Arial Narrow" panose="020B0604020202020204" pitchFamily="34" charset="0"/>
                </a:rPr>
                <a:t>Going deeper:</a:t>
              </a:r>
            </a:p>
            <a:p>
              <a:pPr marL="0" marR="0" lvl="0" indent="0" algn="l" defTabSz="2612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299D37"/>
                  </a:solidFill>
                  <a:effectLst/>
                  <a:uLnTx/>
                  <a:uFillTx/>
                  <a:latin typeface="Arial"/>
                  <a:ea typeface="+mn-ea"/>
                  <a:cs typeface="Arial Narrow" panose="020B0604020202020204" pitchFamily="34" charset="0"/>
                </a:rPr>
                <a:t>paradigm / behaviour shift</a:t>
              </a:r>
            </a:p>
          </p:txBody>
        </p:sp>
        <p:grpSp>
          <p:nvGrpSpPr>
            <p:cNvPr id="26" name="Group 12">
              <a:extLst>
                <a:ext uri="{FF2B5EF4-FFF2-40B4-BE49-F238E27FC236}">
                  <a16:creationId xmlns:a16="http://schemas.microsoft.com/office/drawing/2014/main" id="{384D285D-2EBD-4C74-9805-7F1464B6B3A2}"/>
                </a:ext>
              </a:extLst>
            </p:cNvPr>
            <p:cNvGrpSpPr/>
            <p:nvPr/>
          </p:nvGrpSpPr>
          <p:grpSpPr>
            <a:xfrm>
              <a:off x="714518" y="2398124"/>
              <a:ext cx="8204940" cy="2648397"/>
              <a:chOff x="714518" y="2398124"/>
              <a:chExt cx="8204940" cy="2648397"/>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07"/>
              <a:stretch/>
            </p:blipFill>
            <p:spPr>
              <a:xfrm rot="1245987">
                <a:off x="5809678" y="3070639"/>
                <a:ext cx="2064311" cy="857465"/>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171906">
                <a:off x="8077737" y="2398124"/>
                <a:ext cx="841721" cy="1186755"/>
              </a:xfrm>
              <a:prstGeom prst="rect">
                <a:avLst/>
              </a:prstGeom>
            </p:spPr>
          </p:pic>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219161">
                <a:off x="7934505" y="3272175"/>
                <a:ext cx="799761" cy="1127596"/>
              </a:xfrm>
              <a:prstGeom prst="rect">
                <a:avLst/>
              </a:prstGeom>
            </p:spPr>
          </p:pic>
          <p:grpSp>
            <p:nvGrpSpPr>
              <p:cNvPr id="27" name="Group 11">
                <a:extLst>
                  <a:ext uri="{FF2B5EF4-FFF2-40B4-BE49-F238E27FC236}">
                    <a16:creationId xmlns:a16="http://schemas.microsoft.com/office/drawing/2014/main" id="{D63E3331-5A39-49B7-9DF5-297C69DC4282}"/>
                  </a:ext>
                </a:extLst>
              </p:cNvPr>
              <p:cNvGrpSpPr/>
              <p:nvPr/>
            </p:nvGrpSpPr>
            <p:grpSpPr>
              <a:xfrm>
                <a:off x="714518" y="3461130"/>
                <a:ext cx="7153841" cy="1585391"/>
                <a:chOff x="714518" y="3461130"/>
                <a:chExt cx="7153841" cy="1585391"/>
              </a:xfrm>
            </p:grpSpPr>
            <p:sp>
              <p:nvSpPr>
                <p:cNvPr id="134" name="Chevron 133">
                  <a:extLst>
                    <a:ext uri="{FF2B5EF4-FFF2-40B4-BE49-F238E27FC236}">
                      <a16:creationId xmlns:a16="http://schemas.microsoft.com/office/drawing/2014/main" id="{D2182D8D-0892-9B43-A80B-49B959B431F2}"/>
                    </a:ext>
                  </a:extLst>
                </p:cNvPr>
                <p:cNvSpPr/>
                <p:nvPr/>
              </p:nvSpPr>
              <p:spPr>
                <a:xfrm>
                  <a:off x="714518" y="4470947"/>
                  <a:ext cx="2925257" cy="575574"/>
                </a:xfrm>
                <a:prstGeom prst="chevron">
                  <a:avLst>
                    <a:gd name="adj" fmla="val 52079"/>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9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4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3584755" y="3795237"/>
                  <a:ext cx="1755000" cy="243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800" b="0" i="0" u="none" strike="noStrike" kern="1200" cap="none" spc="0" normalizeH="0" baseline="0" noProof="0" dirty="0">
                      <a:ln>
                        <a:noFill/>
                      </a:ln>
                      <a:solidFill>
                        <a:prstClr val="white"/>
                      </a:solidFill>
                      <a:effectLst/>
                      <a:uLnTx/>
                      <a:uFillTx/>
                      <a:latin typeface="Arial"/>
                      <a:ea typeface="+mn-ea"/>
                      <a:cs typeface="Arial"/>
                    </a:rPr>
                    <a:t>: </a:t>
                  </a:r>
                  <a:r>
                    <a:rPr kumimoji="0" lang="en-GB" sz="80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3584755" y="4129344"/>
                  <a:ext cx="1755000" cy="243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3584755" y="4463451"/>
                  <a:ext cx="1755000" cy="243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3584755" y="4797558"/>
                  <a:ext cx="1755000" cy="243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80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3584755" y="3582630"/>
                  <a:ext cx="9525" cy="334107"/>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5339755" y="3916737"/>
                  <a:ext cx="9525" cy="334107"/>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3584755" y="4250844"/>
                  <a:ext cx="9525" cy="334107"/>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5339755" y="4584951"/>
                  <a:ext cx="9525" cy="334107"/>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38" name="Rounded Rectangle 137">
                  <a:extLst>
                    <a:ext uri="{FF2B5EF4-FFF2-40B4-BE49-F238E27FC236}">
                      <a16:creationId xmlns:a16="http://schemas.microsoft.com/office/drawing/2014/main" id="{CD40BB7B-33B9-9547-97EA-DD92CC251951}"/>
                    </a:ext>
                  </a:extLst>
                </p:cNvPr>
                <p:cNvSpPr/>
                <p:nvPr/>
              </p:nvSpPr>
              <p:spPr>
                <a:xfrm>
                  <a:off x="3584755" y="3461130"/>
                  <a:ext cx="1755000" cy="243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29" name="Group 167">
                  <a:extLst>
                    <a:ext uri="{FF2B5EF4-FFF2-40B4-BE49-F238E27FC236}">
                      <a16:creationId xmlns:a16="http://schemas.microsoft.com/office/drawing/2014/main" id="{D70969F0-310B-6544-9D7D-55D1557528D1}"/>
                    </a:ext>
                  </a:extLst>
                </p:cNvPr>
                <p:cNvGrpSpPr/>
                <p:nvPr/>
              </p:nvGrpSpPr>
              <p:grpSpPr>
                <a:xfrm>
                  <a:off x="5274810" y="4297008"/>
                  <a:ext cx="2052000" cy="265573"/>
                  <a:chOff x="7447501" y="6242280"/>
                  <a:chExt cx="2736000" cy="289044"/>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284730"/>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grpSp>
              <p:nvGrpSpPr>
                <p:cNvPr id="30" name="Group 170">
                  <a:extLst>
                    <a:ext uri="{FF2B5EF4-FFF2-40B4-BE49-F238E27FC236}">
                      <a16:creationId xmlns:a16="http://schemas.microsoft.com/office/drawing/2014/main" id="{2E8501D6-39BC-4D41-8A52-4A6F7F3625D8}"/>
                    </a:ext>
                  </a:extLst>
                </p:cNvPr>
                <p:cNvGrpSpPr/>
                <p:nvPr/>
              </p:nvGrpSpPr>
              <p:grpSpPr>
                <a:xfrm>
                  <a:off x="5284835" y="3623489"/>
                  <a:ext cx="2583524" cy="265597"/>
                  <a:chOff x="7447501" y="4733041"/>
                  <a:chExt cx="2838311" cy="272423"/>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268334"/>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grpSp>
        </p:grpSp>
      </p:grpSp>
      <p:sp>
        <p:nvSpPr>
          <p:cNvPr id="52" name="Shape 51">
            <a:extLst>
              <a:ext uri="{FF2B5EF4-FFF2-40B4-BE49-F238E27FC236}">
                <a16:creationId xmlns:a16="http://schemas.microsoft.com/office/drawing/2014/main" id="{6A8798A1-DF24-1C4B-AA82-ADC9ACAC7502}"/>
              </a:ext>
            </a:extLst>
          </p:cNvPr>
          <p:cNvSpPr/>
          <p:nvPr/>
        </p:nvSpPr>
        <p:spPr>
          <a:xfrm rot="700052" flipH="1">
            <a:off x="3017396" y="1703717"/>
            <a:ext cx="1320006" cy="104759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633" y="2313038"/>
            <a:ext cx="1802759" cy="7338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grpSp>
        <p:nvGrpSpPr>
          <p:cNvPr id="31" name="Group 26">
            <a:extLst>
              <a:ext uri="{FF2B5EF4-FFF2-40B4-BE49-F238E27FC236}">
                <a16:creationId xmlns:a16="http://schemas.microsoft.com/office/drawing/2014/main" id="{32C3CA2F-7323-4B32-9F81-7C4FDD8EC165}"/>
              </a:ext>
            </a:extLst>
          </p:cNvPr>
          <p:cNvGrpSpPr/>
          <p:nvPr/>
        </p:nvGrpSpPr>
        <p:grpSpPr>
          <a:xfrm>
            <a:off x="65224" y="19960"/>
            <a:ext cx="7470565" cy="553998"/>
            <a:chOff x="86962" y="26611"/>
            <a:chExt cx="9960753" cy="738661"/>
          </a:xfrm>
        </p:grpSpPr>
        <p:sp>
          <p:nvSpPr>
            <p:cNvPr id="4" name="TextBox 3">
              <a:extLst>
                <a:ext uri="{FF2B5EF4-FFF2-40B4-BE49-F238E27FC236}">
                  <a16:creationId xmlns:a16="http://schemas.microsoft.com/office/drawing/2014/main" id="{C9A65A3B-CC14-7643-B1E0-79B2B8027EBD}"/>
                </a:ext>
              </a:extLst>
            </p:cNvPr>
            <p:cNvSpPr txBox="1"/>
            <p:nvPr/>
          </p:nvSpPr>
          <p:spPr>
            <a:xfrm>
              <a:off x="702207" y="26611"/>
              <a:ext cx="2268000" cy="738661"/>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1EB53A"/>
                  </a:solidFill>
                  <a:effectLst/>
                  <a:uLnTx/>
                  <a:uFillTx/>
                  <a:latin typeface="Arial"/>
                  <a:ea typeface="+mn-ea"/>
                  <a:cs typeface="+mn-cs"/>
                </a:rPr>
                <a:t>Kickstarting</a:t>
              </a:r>
              <a:r>
                <a:rPr kumimoji="0" lang="en-US" sz="1200" b="1" i="0" u="none" strike="noStrike" kern="1200" cap="none" spc="0" normalizeH="0" baseline="0" noProof="0" dirty="0">
                  <a:ln>
                    <a:noFill/>
                  </a:ln>
                  <a:solidFill>
                    <a:srgbClr val="1EB53A"/>
                  </a:solidFill>
                  <a:effectLst/>
                  <a:uLnTx/>
                  <a:uFillTx/>
                  <a:latin typeface="Arial"/>
                  <a:ea typeface="+mn-ea"/>
                  <a:cs typeface="+mn-cs"/>
                </a:rPr>
                <a:t> action</a:t>
              </a:r>
              <a:br>
                <a:rPr kumimoji="0" lang="en-US" sz="1200" b="1" i="0" u="none" strike="noStrike" kern="1200" cap="none" spc="0" normalizeH="0" baseline="0" noProof="0" dirty="0">
                  <a:ln>
                    <a:noFill/>
                  </a:ln>
                  <a:solidFill>
                    <a:srgbClr val="1EB53A"/>
                  </a:solidFill>
                  <a:effectLst/>
                  <a:uLnTx/>
                  <a:uFillTx/>
                  <a:latin typeface="Arial"/>
                  <a:ea typeface="+mn-ea"/>
                  <a:cs typeface="+mn-cs"/>
                </a:rPr>
              </a:br>
              <a:r>
                <a:rPr kumimoji="0" lang="en-US" sz="9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689153" y="26611"/>
              <a:ext cx="2268000" cy="738661"/>
            </a:xfrm>
            <a:prstGeom prst="rect">
              <a:avLst/>
            </a:prstGeom>
            <a:noFill/>
          </p:spPr>
          <p:txBody>
            <a:bodyPr wrap="square" rtlCol="0">
              <a:spAutoFit/>
            </a:bodyPr>
            <a:lstStyle/>
            <a:p>
              <a:pPr marL="9525" marR="0" lvl="1" indent="0" algn="l" defTabSz="3428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200" b="1" i="0" u="none" strike="noStrike" kern="1200" cap="none" spc="0" normalizeH="0" baseline="0" noProof="0" dirty="0">
                  <a:ln>
                    <a:noFill/>
                  </a:ln>
                  <a:solidFill>
                    <a:srgbClr val="1EB53A"/>
                  </a:solidFill>
                  <a:effectLst/>
                  <a:uLnTx/>
                  <a:uFillTx/>
                  <a:latin typeface="Arial"/>
                  <a:ea typeface="+mn-ea"/>
                  <a:cs typeface="+mn-cs"/>
                </a:rPr>
              </a:br>
              <a:r>
                <a:rPr kumimoji="0" lang="en-US" sz="9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3133047" y="106234"/>
              <a:ext cx="548640" cy="548640"/>
            </a:xfrm>
            <a:prstGeom prst="ellipse">
              <a:avLst/>
            </a:prstGeom>
            <a:solidFill>
              <a:srgbClr val="006F44"/>
            </a:solidFill>
          </p:spPr>
          <p:txBody>
            <a:bodyPr vert="horz" lIns="91440" tIns="45720" rIns="91440" bIns="45720" rtlCol="0" anchor="ctr">
              <a:normAutofit lnSpcReduction="10000"/>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4325"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2</a:t>
              </a:r>
            </a:p>
          </p:txBody>
        </p:sp>
        <p:sp>
          <p:nvSpPr>
            <p:cNvPr id="6" name="TextBox 5">
              <a:extLst>
                <a:ext uri="{FF2B5EF4-FFF2-40B4-BE49-F238E27FC236}">
                  <a16:creationId xmlns:a16="http://schemas.microsoft.com/office/drawing/2014/main" id="{15CB17D6-72FF-D24C-AE6E-E63E7B008977}"/>
                </a:ext>
              </a:extLst>
            </p:cNvPr>
            <p:cNvSpPr txBox="1"/>
            <p:nvPr/>
          </p:nvSpPr>
          <p:spPr>
            <a:xfrm>
              <a:off x="6854563" y="26611"/>
              <a:ext cx="3193152" cy="738661"/>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200" b="1" i="0" u="none" strike="noStrike" kern="1200" cap="none" spc="0" normalizeH="0" baseline="0" noProof="0" dirty="0">
                  <a:ln>
                    <a:noFill/>
                  </a:ln>
                  <a:solidFill>
                    <a:srgbClr val="1EB53A"/>
                  </a:solidFill>
                  <a:effectLst/>
                  <a:uLnTx/>
                  <a:uFillTx/>
                  <a:latin typeface="Arial"/>
                  <a:ea typeface="+mn-ea"/>
                  <a:cs typeface="+mn-cs"/>
                </a:rPr>
              </a:br>
              <a:r>
                <a:rPr kumimoji="0" lang="en-US" sz="9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6298458" y="106234"/>
              <a:ext cx="548640" cy="548641"/>
            </a:xfrm>
            <a:prstGeom prst="ellipse">
              <a:avLst/>
            </a:prstGeom>
            <a:solidFill>
              <a:srgbClr val="006F44"/>
            </a:solidFill>
          </p:spPr>
          <p:txBody>
            <a:bodyPr vert="horz" lIns="91440" tIns="45720" rIns="91440" bIns="45720" rtlCol="0" anchor="ctr">
              <a:normAutofit lnSpcReduction="10000"/>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4325"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3</a:t>
              </a:r>
            </a:p>
          </p:txBody>
        </p:sp>
        <p:sp>
          <p:nvSpPr>
            <p:cNvPr id="131" name="Slide Number Placeholder 4">
              <a:extLst>
                <a:ext uri="{FF2B5EF4-FFF2-40B4-BE49-F238E27FC236}">
                  <a16:creationId xmlns:a16="http://schemas.microsoft.com/office/drawing/2014/main" id="{3BFDECDB-1D10-42DF-A9F0-1A29720906D0}"/>
                </a:ext>
              </a:extLst>
            </p:cNvPr>
            <p:cNvSpPr txBox="1">
              <a:spLocks/>
            </p:cNvSpPr>
            <p:nvPr/>
          </p:nvSpPr>
          <p:spPr>
            <a:xfrm>
              <a:off x="86962" y="106234"/>
              <a:ext cx="548640" cy="548640"/>
            </a:xfrm>
            <a:prstGeom prst="ellipse">
              <a:avLst/>
            </a:prstGeom>
            <a:solidFill>
              <a:srgbClr val="006F44"/>
            </a:solidFill>
          </p:spPr>
          <p:txBody>
            <a:bodyPr vert="horz" lIns="91440" tIns="45720" rIns="91440" bIns="45720" rtlCol="0" anchor="ctr">
              <a:normAutofit lnSpcReduction="10000"/>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4325"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1</a:t>
              </a:r>
            </a:p>
          </p:txBody>
        </p:sp>
      </p:grpSp>
      <p:pic>
        <p:nvPicPr>
          <p:cNvPr id="136" name="Picture 135" descr="A picture containing vector graphics&#10;&#10;Description automatically generated">
            <a:extLst>
              <a:ext uri="{FF2B5EF4-FFF2-40B4-BE49-F238E27FC236}">
                <a16:creationId xmlns:a16="http://schemas.microsoft.com/office/drawing/2014/main" id="{484F1013-4722-5640-9270-CCF6EE2E61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4315" y="-141086"/>
            <a:ext cx="1105175" cy="1105175"/>
          </a:xfrm>
          <a:prstGeom prst="rect">
            <a:avLst/>
          </a:prstGeom>
        </p:spPr>
      </p:pic>
      <p:sp>
        <p:nvSpPr>
          <p:cNvPr id="137" name="Text Placeholder 12">
            <a:extLst>
              <a:ext uri="{FF2B5EF4-FFF2-40B4-BE49-F238E27FC236}">
                <a16:creationId xmlns:a16="http://schemas.microsoft.com/office/drawing/2014/main" id="{E731EF4A-8C36-4442-89F2-F97DA8982CBE}"/>
              </a:ext>
            </a:extLst>
          </p:cNvPr>
          <p:cNvSpPr txBox="1">
            <a:spLocks/>
          </p:cNvSpPr>
          <p:nvPr/>
        </p:nvSpPr>
        <p:spPr>
          <a:xfrm>
            <a:off x="5755881" y="4695135"/>
            <a:ext cx="3327216" cy="27027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black"/>
                </a:solidFill>
              </a:rPr>
              <a:t>Nesta 2017. We change the world: what can we learn from global social movements for health? Accessible at: </a:t>
            </a:r>
            <a:r>
              <a:rPr lang="en-GB">
                <a:solidFill>
                  <a:prstClr val="black"/>
                </a:solidFill>
              </a:rPr>
              <a:t>https://media.nesta.org.uk/documents/we_change_the_world_report.pdf (accessed August 2019)</a:t>
            </a:r>
            <a:endParaRPr lang="en-US" dirty="0">
              <a:solidFill>
                <a:prstClr val="black"/>
              </a:solidFill>
            </a:endParaRPr>
          </a:p>
        </p:txBody>
      </p:sp>
    </p:spTree>
    <p:extLst>
      <p:ext uri="{BB962C8B-B14F-4D97-AF65-F5344CB8AC3E}">
        <p14:creationId xmlns:p14="http://schemas.microsoft.com/office/powerpoint/2010/main" val="2828231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6672470" y="0"/>
            <a:ext cx="2471530" cy="2970044"/>
          </a:xfrm>
          <a:prstGeom prst="rect">
            <a:avLst/>
          </a:prstGeom>
          <a:noFill/>
        </p:spPr>
        <p:txBody>
          <a:bodyPr wrap="square" rtlCol="0">
            <a:spAutoFit/>
          </a:bodyPr>
          <a:lstStyle/>
          <a:p>
            <a:r>
              <a:rPr lang="en-US" sz="1100" b="1" dirty="0">
                <a:solidFill>
                  <a:srgbClr val="074B88"/>
                </a:solidFill>
              </a:rPr>
              <a:t>This is based on HIGH INCOME country data and was originally developed in 2011 for the UK. Some interventions are now recommended in more people eg triple therapy, and others may now be lower cost and therefore have better value for money in LMICs. There are also new interventions eg text messaging and apps that are being researched which may be low cost to the </a:t>
            </a:r>
            <a:r>
              <a:rPr lang="en-US" sz="1100" b="1" dirty="0" err="1">
                <a:solidFill>
                  <a:srgbClr val="074B88"/>
                </a:solidFill>
              </a:rPr>
              <a:t>payor</a:t>
            </a:r>
            <a:r>
              <a:rPr lang="en-US" sz="1100" b="1" dirty="0">
                <a:solidFill>
                  <a:srgbClr val="074B88"/>
                </a:solidFill>
              </a:rPr>
              <a:t> </a:t>
            </a:r>
            <a:r>
              <a:rPr lang="en-US" sz="1100" b="1" u="sng" dirty="0">
                <a:solidFill>
                  <a:srgbClr val="074B88"/>
                </a:solidFill>
              </a:rPr>
              <a:t>once</a:t>
            </a:r>
            <a:r>
              <a:rPr lang="en-US" sz="1100" b="1" dirty="0">
                <a:solidFill>
                  <a:srgbClr val="074B88"/>
                </a:solidFill>
              </a:rPr>
              <a:t> they are developed and validated. However, current evidence supports their use </a:t>
            </a:r>
            <a:r>
              <a:rPr lang="en-US" sz="1100" b="1" u="sng" dirty="0">
                <a:solidFill>
                  <a:srgbClr val="074B88"/>
                </a:solidFill>
              </a:rPr>
              <a:t>as adjunct </a:t>
            </a:r>
            <a:r>
              <a:rPr lang="en-US" sz="1100" b="1" dirty="0">
                <a:solidFill>
                  <a:srgbClr val="074B88"/>
                </a:solidFill>
              </a:rPr>
              <a:t>to professional care </a:t>
            </a:r>
            <a:r>
              <a:rPr lang="en-US" sz="1100" b="1" u="sng" dirty="0">
                <a:solidFill>
                  <a:srgbClr val="074B88"/>
                </a:solidFill>
              </a:rPr>
              <a:t>not</a:t>
            </a:r>
            <a:r>
              <a:rPr lang="en-US" sz="1100" b="1" dirty="0">
                <a:solidFill>
                  <a:srgbClr val="074B88"/>
                </a:solidFill>
              </a:rPr>
              <a:t> </a:t>
            </a:r>
            <a:r>
              <a:rPr lang="en-US" sz="1100" b="1" u="sng" dirty="0">
                <a:solidFill>
                  <a:srgbClr val="074B88"/>
                </a:solidFill>
              </a:rPr>
              <a:t>substitutes</a:t>
            </a:r>
            <a:r>
              <a:rPr lang="en-US" sz="1100" b="1" dirty="0">
                <a:solidFill>
                  <a:srgbClr val="074B88"/>
                </a:solidFill>
              </a:rPr>
              <a:t>.</a:t>
            </a:r>
          </a:p>
        </p:txBody>
      </p:sp>
      <p:sp>
        <p:nvSpPr>
          <p:cNvPr id="7" name="TextBox 6"/>
          <p:cNvSpPr txBox="1"/>
          <p:nvPr/>
        </p:nvSpPr>
        <p:spPr>
          <a:xfrm>
            <a:off x="1152940" y="3902013"/>
            <a:ext cx="6436972" cy="523220"/>
          </a:xfrm>
          <a:prstGeom prst="rect">
            <a:avLst/>
          </a:prstGeom>
          <a:solidFill>
            <a:schemeClr val="accent6">
              <a:lumMod val="40000"/>
              <a:lumOff val="60000"/>
            </a:schemeClr>
          </a:solidFill>
        </p:spPr>
        <p:txBody>
          <a:bodyPr wrap="square" rtlCol="0">
            <a:spAutoFit/>
          </a:bodyPr>
          <a:lstStyle/>
          <a:p>
            <a:pPr algn="ctr"/>
            <a:r>
              <a:rPr lang="en-US" sz="1400" b="1" dirty="0">
                <a:solidFill>
                  <a:srgbClr val="074B88"/>
                </a:solidFill>
              </a:rPr>
              <a:t>Education and training to underpin all implementation; and improved diagnosis to ensure allocation of interventions to the right people</a:t>
            </a:r>
          </a:p>
        </p:txBody>
      </p:sp>
      <p:sp>
        <p:nvSpPr>
          <p:cNvPr id="8" name="TextBox 7"/>
          <p:cNvSpPr txBox="1"/>
          <p:nvPr/>
        </p:nvSpPr>
        <p:spPr>
          <a:xfrm>
            <a:off x="-1" y="992322"/>
            <a:ext cx="2166257" cy="2062103"/>
          </a:xfrm>
          <a:prstGeom prst="rect">
            <a:avLst/>
          </a:prstGeom>
          <a:noFill/>
        </p:spPr>
        <p:txBody>
          <a:bodyPr wrap="square" rtlCol="0">
            <a:spAutoFit/>
          </a:bodyPr>
          <a:lstStyle/>
          <a:p>
            <a:r>
              <a:rPr lang="en-US" sz="1100" b="1" dirty="0">
                <a:solidFill>
                  <a:srgbClr val="074B88"/>
                </a:solidFill>
              </a:rPr>
              <a:t>COPD Value Pyramid: used in United Kingdom Outcomes Strategy for COPD adapted to include workforce leadership and education</a:t>
            </a:r>
            <a:br>
              <a:rPr lang="en-US" sz="1100" dirty="0">
                <a:solidFill>
                  <a:srgbClr val="074B88"/>
                </a:solidFill>
              </a:rPr>
            </a:br>
            <a:r>
              <a:rPr lang="en-US" sz="900" dirty="0">
                <a:solidFill>
                  <a:srgbClr val="074B88"/>
                </a:solidFill>
              </a:rPr>
              <a:t>https://</a:t>
            </a:r>
            <a:r>
              <a:rPr lang="en-US" sz="900" dirty="0" err="1">
                <a:solidFill>
                  <a:srgbClr val="074B88"/>
                </a:solidFill>
              </a:rPr>
              <a:t>www.networks.nhs.uk</a:t>
            </a:r>
            <a:r>
              <a:rPr lang="en-US" sz="900" dirty="0">
                <a:solidFill>
                  <a:srgbClr val="074B88"/>
                </a:solidFill>
              </a:rPr>
              <a:t>/</a:t>
            </a:r>
            <a:r>
              <a:rPr lang="en-US" sz="900" dirty="0" err="1">
                <a:solidFill>
                  <a:srgbClr val="074B88"/>
                </a:solidFill>
              </a:rPr>
              <a:t>nhs</a:t>
            </a:r>
            <a:r>
              <a:rPr lang="en-US" sz="900" dirty="0">
                <a:solidFill>
                  <a:srgbClr val="074B88"/>
                </a:solidFill>
              </a:rPr>
              <a:t>-networks/</a:t>
            </a:r>
            <a:r>
              <a:rPr lang="en-US" sz="900" dirty="0" err="1">
                <a:solidFill>
                  <a:srgbClr val="074B88"/>
                </a:solidFill>
              </a:rPr>
              <a:t>london</a:t>
            </a:r>
            <a:r>
              <a:rPr lang="en-US" sz="900" dirty="0">
                <a:solidFill>
                  <a:srgbClr val="074B88"/>
                </a:solidFill>
              </a:rPr>
              <a:t>-lungs/latest-edition-of-thorax-publication</a:t>
            </a:r>
            <a:br>
              <a:rPr lang="en-US" sz="900" dirty="0">
                <a:solidFill>
                  <a:srgbClr val="074B88"/>
                </a:solidFill>
              </a:rPr>
            </a:br>
            <a:br>
              <a:rPr lang="en-US" sz="1000" dirty="0">
                <a:solidFill>
                  <a:srgbClr val="074B88"/>
                </a:solidFill>
              </a:rPr>
            </a:br>
            <a:r>
              <a:rPr lang="en-US" sz="900" dirty="0">
                <a:solidFill>
                  <a:srgbClr val="074B88"/>
                </a:solidFill>
              </a:rPr>
              <a:t>https://</a:t>
            </a:r>
            <a:r>
              <a:rPr lang="en-US" sz="900" dirty="0" err="1">
                <a:solidFill>
                  <a:srgbClr val="074B88"/>
                </a:solidFill>
              </a:rPr>
              <a:t>assets.publishing.service.gov.uk</a:t>
            </a:r>
            <a:r>
              <a:rPr lang="en-US" sz="900" dirty="0">
                <a:solidFill>
                  <a:srgbClr val="074B88"/>
                </a:solidFill>
              </a:rPr>
              <a:t>/government/uploads/system/uploads/</a:t>
            </a:r>
            <a:r>
              <a:rPr lang="en-US" sz="900" dirty="0" err="1">
                <a:solidFill>
                  <a:srgbClr val="074B88"/>
                </a:solidFill>
              </a:rPr>
              <a:t>attachment_data</a:t>
            </a:r>
            <a:r>
              <a:rPr lang="en-US" sz="900" dirty="0">
                <a:solidFill>
                  <a:srgbClr val="074B88"/>
                </a:solidFill>
              </a:rPr>
              <a:t>/file/216531/dh_134001.pdf</a:t>
            </a:r>
            <a:endParaRPr lang="en-US" sz="1200" dirty="0">
              <a:solidFill>
                <a:srgbClr val="074B88"/>
              </a:solidFill>
            </a:endParaRPr>
          </a:p>
        </p:txBody>
      </p:sp>
      <p:sp>
        <p:nvSpPr>
          <p:cNvPr id="9" name="TextBox 8"/>
          <p:cNvSpPr txBox="1"/>
          <p:nvPr/>
        </p:nvSpPr>
        <p:spPr>
          <a:xfrm>
            <a:off x="709001" y="4450722"/>
            <a:ext cx="7388087" cy="646331"/>
          </a:xfrm>
          <a:prstGeom prst="rect">
            <a:avLst/>
          </a:prstGeom>
          <a:solidFill>
            <a:schemeClr val="tx2">
              <a:lumMod val="60000"/>
              <a:lumOff val="40000"/>
            </a:schemeClr>
          </a:solidFill>
        </p:spPr>
        <p:txBody>
          <a:bodyPr wrap="square" rtlCol="0">
            <a:spAutoFit/>
          </a:bodyPr>
          <a:lstStyle/>
          <a:p>
            <a:r>
              <a:rPr lang="en-US" sz="1200" b="1" dirty="0">
                <a:solidFill>
                  <a:srgbClr val="074B88"/>
                </a:solidFill>
              </a:rPr>
              <a:t>Foundation: invest in leadership to build trust between different parts of the system, and respect for primary care, which is the highest value input in a health system: it can deliver 90% of a person’s health needs over their lifetime, and is highly cost-effective </a:t>
            </a:r>
          </a:p>
        </p:txBody>
      </p:sp>
      <p:graphicFrame>
        <p:nvGraphicFramePr>
          <p:cNvPr id="10" name="Diagram 9"/>
          <p:cNvGraphicFramePr/>
          <p:nvPr/>
        </p:nvGraphicFramePr>
        <p:xfrm>
          <a:off x="1152939" y="50867"/>
          <a:ext cx="6436972" cy="3838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Triangle 2"/>
          <p:cNvSpPr/>
          <p:nvPr/>
        </p:nvSpPr>
        <p:spPr bwMode="auto">
          <a:xfrm>
            <a:off x="7589921" y="3902014"/>
            <a:ext cx="507167" cy="523220"/>
          </a:xfrm>
          <a:prstGeom prst="rtTriangl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74B88"/>
              </a:solidFill>
              <a:latin typeface="Times"/>
            </a:endParaRPr>
          </a:p>
        </p:txBody>
      </p:sp>
      <p:sp>
        <p:nvSpPr>
          <p:cNvPr id="11" name="Right Triangle 10"/>
          <p:cNvSpPr/>
          <p:nvPr/>
        </p:nvSpPr>
        <p:spPr bwMode="auto">
          <a:xfrm rot="16200000">
            <a:off x="673373" y="3945667"/>
            <a:ext cx="515195" cy="443947"/>
          </a:xfrm>
          <a:prstGeom prst="rtTriangl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74B88"/>
              </a:solidFill>
              <a:latin typeface="Times"/>
            </a:endParaRPr>
          </a:p>
        </p:txBody>
      </p:sp>
      <p:sp>
        <p:nvSpPr>
          <p:cNvPr id="12" name="Right Triangle 11"/>
          <p:cNvSpPr/>
          <p:nvPr/>
        </p:nvSpPr>
        <p:spPr bwMode="auto">
          <a:xfrm rot="16200000">
            <a:off x="113511" y="4501566"/>
            <a:ext cx="634384" cy="556589"/>
          </a:xfrm>
          <a:prstGeom prst="rtTriangl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74B88"/>
              </a:solidFill>
              <a:latin typeface="Times"/>
            </a:endParaRPr>
          </a:p>
        </p:txBody>
      </p:sp>
      <p:sp>
        <p:nvSpPr>
          <p:cNvPr id="13" name="Right Triangle 12"/>
          <p:cNvSpPr/>
          <p:nvPr/>
        </p:nvSpPr>
        <p:spPr bwMode="auto">
          <a:xfrm>
            <a:off x="8097088" y="4456692"/>
            <a:ext cx="680835" cy="634384"/>
          </a:xfrm>
          <a:prstGeom prst="rtTriangl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74B88"/>
              </a:solidFill>
              <a:latin typeface="Times"/>
            </a:endParaRPr>
          </a:p>
        </p:txBody>
      </p:sp>
    </p:spTree>
    <p:extLst>
      <p:ext uri="{BB962C8B-B14F-4D97-AF65-F5344CB8AC3E}">
        <p14:creationId xmlns:p14="http://schemas.microsoft.com/office/powerpoint/2010/main" val="20329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sual-summary-treatment-algorithm-pdf-6604261741.pdf"/>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020078" y="1801368"/>
            <a:ext cx="3931898" cy="3031236"/>
          </a:xfrm>
          <a:prstGeom prst="rect">
            <a:avLst/>
          </a:prstGeom>
        </p:spPr>
      </p:pic>
      <p:pic>
        <p:nvPicPr>
          <p:cNvPr id="3" name="Picture 2" descr="visual-summary-treatment-algorithm-pdf-6604261741.pdf">
            <a:extLst>
              <a:ext uri="{FF2B5EF4-FFF2-40B4-BE49-F238E27FC236}">
                <a16:creationId xmlns:a16="http://schemas.microsoft.com/office/drawing/2014/main" id="{28B12822-1840-8947-9BBB-FAB06E3403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441" y="112563"/>
            <a:ext cx="5136247" cy="3307294"/>
          </a:xfrm>
          <a:prstGeom prst="rect">
            <a:avLst/>
          </a:prstGeom>
        </p:spPr>
      </p:pic>
      <p:sp>
        <p:nvSpPr>
          <p:cNvPr id="4" name="Freeform 3">
            <a:extLst>
              <a:ext uri="{FF2B5EF4-FFF2-40B4-BE49-F238E27FC236}">
                <a16:creationId xmlns:a16="http://schemas.microsoft.com/office/drawing/2014/main" id="{5A99ACDA-196C-904A-8B7B-27E98A14823D}"/>
              </a:ext>
            </a:extLst>
          </p:cNvPr>
          <p:cNvSpPr/>
          <p:nvPr/>
        </p:nvSpPr>
        <p:spPr>
          <a:xfrm>
            <a:off x="38431" y="112563"/>
            <a:ext cx="4775100" cy="3019708"/>
          </a:xfrm>
          <a:custGeom>
            <a:avLst/>
            <a:gdLst>
              <a:gd name="connsiteX0" fmla="*/ 4775100 w 4775100"/>
              <a:gd name="connsiteY0" fmla="*/ 816004 h 3019708"/>
              <a:gd name="connsiteX1" fmla="*/ 4692804 w 4775100"/>
              <a:gd name="connsiteY1" fmla="*/ 751996 h 3019708"/>
              <a:gd name="connsiteX2" fmla="*/ 4519068 w 4775100"/>
              <a:gd name="connsiteY2" fmla="*/ 669700 h 3019708"/>
              <a:gd name="connsiteX3" fmla="*/ 4263036 w 4775100"/>
              <a:gd name="connsiteY3" fmla="*/ 578260 h 3019708"/>
              <a:gd name="connsiteX4" fmla="*/ 4071012 w 4775100"/>
              <a:gd name="connsiteY4" fmla="*/ 523396 h 3019708"/>
              <a:gd name="connsiteX5" fmla="*/ 3961284 w 4775100"/>
              <a:gd name="connsiteY5" fmla="*/ 486820 h 3019708"/>
              <a:gd name="connsiteX6" fmla="*/ 3787548 w 4775100"/>
              <a:gd name="connsiteY6" fmla="*/ 441100 h 3019708"/>
              <a:gd name="connsiteX7" fmla="*/ 3741828 w 4775100"/>
              <a:gd name="connsiteY7" fmla="*/ 422812 h 3019708"/>
              <a:gd name="connsiteX8" fmla="*/ 3595524 w 4775100"/>
              <a:gd name="connsiteY8" fmla="*/ 377092 h 3019708"/>
              <a:gd name="connsiteX9" fmla="*/ 3513228 w 4775100"/>
              <a:gd name="connsiteY9" fmla="*/ 358804 h 3019708"/>
              <a:gd name="connsiteX10" fmla="*/ 3385212 w 4775100"/>
              <a:gd name="connsiteY10" fmla="*/ 313084 h 3019708"/>
              <a:gd name="connsiteX11" fmla="*/ 3330348 w 4775100"/>
              <a:gd name="connsiteY11" fmla="*/ 303940 h 3019708"/>
              <a:gd name="connsiteX12" fmla="*/ 3174900 w 4775100"/>
              <a:gd name="connsiteY12" fmla="*/ 267364 h 3019708"/>
              <a:gd name="connsiteX13" fmla="*/ 3129180 w 4775100"/>
              <a:gd name="connsiteY13" fmla="*/ 258220 h 3019708"/>
              <a:gd name="connsiteX14" fmla="*/ 2973732 w 4775100"/>
              <a:gd name="connsiteY14" fmla="*/ 221644 h 3019708"/>
              <a:gd name="connsiteX15" fmla="*/ 2918868 w 4775100"/>
              <a:gd name="connsiteY15" fmla="*/ 212500 h 3019708"/>
              <a:gd name="connsiteX16" fmla="*/ 2882292 w 4775100"/>
              <a:gd name="connsiteY16" fmla="*/ 203356 h 3019708"/>
              <a:gd name="connsiteX17" fmla="*/ 2717700 w 4775100"/>
              <a:gd name="connsiteY17" fmla="*/ 175924 h 3019708"/>
              <a:gd name="connsiteX18" fmla="*/ 2662836 w 4775100"/>
              <a:gd name="connsiteY18" fmla="*/ 157636 h 3019708"/>
              <a:gd name="connsiteX19" fmla="*/ 2425092 w 4775100"/>
              <a:gd name="connsiteY19" fmla="*/ 121060 h 3019708"/>
              <a:gd name="connsiteX20" fmla="*/ 2242212 w 4775100"/>
              <a:gd name="connsiteY20" fmla="*/ 84484 h 3019708"/>
              <a:gd name="connsiteX21" fmla="*/ 2205636 w 4775100"/>
              <a:gd name="connsiteY21" fmla="*/ 75340 h 3019708"/>
              <a:gd name="connsiteX22" fmla="*/ 2095908 w 4775100"/>
              <a:gd name="connsiteY22" fmla="*/ 57052 h 3019708"/>
              <a:gd name="connsiteX23" fmla="*/ 2059332 w 4775100"/>
              <a:gd name="connsiteY23" fmla="*/ 47908 h 3019708"/>
              <a:gd name="connsiteX24" fmla="*/ 2031900 w 4775100"/>
              <a:gd name="connsiteY24" fmla="*/ 38764 h 3019708"/>
              <a:gd name="connsiteX25" fmla="*/ 1913028 w 4775100"/>
              <a:gd name="connsiteY25" fmla="*/ 20476 h 3019708"/>
              <a:gd name="connsiteX26" fmla="*/ 1775868 w 4775100"/>
              <a:gd name="connsiteY26" fmla="*/ 11332 h 3019708"/>
              <a:gd name="connsiteX27" fmla="*/ 1739292 w 4775100"/>
              <a:gd name="connsiteY27" fmla="*/ 2188 h 3019708"/>
              <a:gd name="connsiteX28" fmla="*/ 1208940 w 4775100"/>
              <a:gd name="connsiteY28" fmla="*/ 20476 h 3019708"/>
              <a:gd name="connsiteX29" fmla="*/ 1126644 w 4775100"/>
              <a:gd name="connsiteY29" fmla="*/ 47908 h 3019708"/>
              <a:gd name="connsiteX30" fmla="*/ 1080924 w 4775100"/>
              <a:gd name="connsiteY30" fmla="*/ 57052 h 3019708"/>
              <a:gd name="connsiteX31" fmla="*/ 1007772 w 4775100"/>
              <a:gd name="connsiteY31" fmla="*/ 93628 h 3019708"/>
              <a:gd name="connsiteX32" fmla="*/ 980340 w 4775100"/>
              <a:gd name="connsiteY32" fmla="*/ 102772 h 3019708"/>
              <a:gd name="connsiteX33" fmla="*/ 898044 w 4775100"/>
              <a:gd name="connsiteY33" fmla="*/ 148492 h 3019708"/>
              <a:gd name="connsiteX34" fmla="*/ 870612 w 4775100"/>
              <a:gd name="connsiteY34" fmla="*/ 157636 h 3019708"/>
              <a:gd name="connsiteX35" fmla="*/ 779172 w 4775100"/>
              <a:gd name="connsiteY35" fmla="*/ 194212 h 3019708"/>
              <a:gd name="connsiteX36" fmla="*/ 751740 w 4775100"/>
              <a:gd name="connsiteY36" fmla="*/ 212500 h 3019708"/>
              <a:gd name="connsiteX37" fmla="*/ 614580 w 4775100"/>
              <a:gd name="connsiteY37" fmla="*/ 276508 h 3019708"/>
              <a:gd name="connsiteX38" fmla="*/ 504852 w 4775100"/>
              <a:gd name="connsiteY38" fmla="*/ 349660 h 3019708"/>
              <a:gd name="connsiteX39" fmla="*/ 440844 w 4775100"/>
              <a:gd name="connsiteY39" fmla="*/ 404524 h 3019708"/>
              <a:gd name="connsiteX40" fmla="*/ 385980 w 4775100"/>
              <a:gd name="connsiteY40" fmla="*/ 441100 h 3019708"/>
              <a:gd name="connsiteX41" fmla="*/ 303684 w 4775100"/>
              <a:gd name="connsiteY41" fmla="*/ 514252 h 3019708"/>
              <a:gd name="connsiteX42" fmla="*/ 221388 w 4775100"/>
              <a:gd name="connsiteY42" fmla="*/ 614836 h 3019708"/>
              <a:gd name="connsiteX43" fmla="*/ 184812 w 4775100"/>
              <a:gd name="connsiteY43" fmla="*/ 660556 h 3019708"/>
              <a:gd name="connsiteX44" fmla="*/ 129948 w 4775100"/>
              <a:gd name="connsiteY44" fmla="*/ 770284 h 3019708"/>
              <a:gd name="connsiteX45" fmla="*/ 75084 w 4775100"/>
              <a:gd name="connsiteY45" fmla="*/ 925732 h 3019708"/>
              <a:gd name="connsiteX46" fmla="*/ 65940 w 4775100"/>
              <a:gd name="connsiteY46" fmla="*/ 980596 h 3019708"/>
              <a:gd name="connsiteX47" fmla="*/ 47652 w 4775100"/>
              <a:gd name="connsiteY47" fmla="*/ 1035460 h 3019708"/>
              <a:gd name="connsiteX48" fmla="*/ 29364 w 4775100"/>
              <a:gd name="connsiteY48" fmla="*/ 1126900 h 3019708"/>
              <a:gd name="connsiteX49" fmla="*/ 20220 w 4775100"/>
              <a:gd name="connsiteY49" fmla="*/ 1154332 h 3019708"/>
              <a:gd name="connsiteX50" fmla="*/ 11076 w 4775100"/>
              <a:gd name="connsiteY50" fmla="*/ 1209196 h 3019708"/>
              <a:gd name="connsiteX51" fmla="*/ 1932 w 4775100"/>
              <a:gd name="connsiteY51" fmla="*/ 1446940 h 3019708"/>
              <a:gd name="connsiteX52" fmla="*/ 20220 w 4775100"/>
              <a:gd name="connsiteY52" fmla="*/ 1675540 h 3019708"/>
              <a:gd name="connsiteX53" fmla="*/ 38508 w 4775100"/>
              <a:gd name="connsiteY53" fmla="*/ 1794412 h 3019708"/>
              <a:gd name="connsiteX54" fmla="*/ 65940 w 4775100"/>
              <a:gd name="connsiteY54" fmla="*/ 1949860 h 3019708"/>
              <a:gd name="connsiteX55" fmla="*/ 102516 w 4775100"/>
              <a:gd name="connsiteY55" fmla="*/ 2032156 h 3019708"/>
              <a:gd name="connsiteX56" fmla="*/ 120804 w 4775100"/>
              <a:gd name="connsiteY56" fmla="*/ 2077876 h 3019708"/>
              <a:gd name="connsiteX57" fmla="*/ 175668 w 4775100"/>
              <a:gd name="connsiteY57" fmla="*/ 2215036 h 3019708"/>
              <a:gd name="connsiteX58" fmla="*/ 203100 w 4775100"/>
              <a:gd name="connsiteY58" fmla="*/ 2251612 h 3019708"/>
              <a:gd name="connsiteX59" fmla="*/ 239676 w 4775100"/>
              <a:gd name="connsiteY59" fmla="*/ 2306476 h 3019708"/>
              <a:gd name="connsiteX60" fmla="*/ 358548 w 4775100"/>
              <a:gd name="connsiteY60" fmla="*/ 2434492 h 3019708"/>
              <a:gd name="connsiteX61" fmla="*/ 395124 w 4775100"/>
              <a:gd name="connsiteY61" fmla="*/ 2461924 h 3019708"/>
              <a:gd name="connsiteX62" fmla="*/ 523140 w 4775100"/>
              <a:gd name="connsiteY62" fmla="*/ 2571652 h 3019708"/>
              <a:gd name="connsiteX63" fmla="*/ 550572 w 4775100"/>
              <a:gd name="connsiteY63" fmla="*/ 2580796 h 3019708"/>
              <a:gd name="connsiteX64" fmla="*/ 651156 w 4775100"/>
              <a:gd name="connsiteY64" fmla="*/ 2644804 h 3019708"/>
              <a:gd name="connsiteX65" fmla="*/ 770028 w 4775100"/>
              <a:gd name="connsiteY65" fmla="*/ 2708812 h 3019708"/>
              <a:gd name="connsiteX66" fmla="*/ 797460 w 4775100"/>
              <a:gd name="connsiteY66" fmla="*/ 2727100 h 3019708"/>
              <a:gd name="connsiteX67" fmla="*/ 834036 w 4775100"/>
              <a:gd name="connsiteY67" fmla="*/ 2736244 h 3019708"/>
              <a:gd name="connsiteX68" fmla="*/ 943764 w 4775100"/>
              <a:gd name="connsiteY68" fmla="*/ 2781964 h 3019708"/>
              <a:gd name="connsiteX69" fmla="*/ 1090068 w 4775100"/>
              <a:gd name="connsiteY69" fmla="*/ 2827684 h 3019708"/>
              <a:gd name="connsiteX70" fmla="*/ 1117500 w 4775100"/>
              <a:gd name="connsiteY70" fmla="*/ 2845972 h 3019708"/>
              <a:gd name="connsiteX71" fmla="*/ 1144932 w 4775100"/>
              <a:gd name="connsiteY71" fmla="*/ 2855116 h 3019708"/>
              <a:gd name="connsiteX72" fmla="*/ 1263804 w 4775100"/>
              <a:gd name="connsiteY72" fmla="*/ 2882548 h 3019708"/>
              <a:gd name="connsiteX73" fmla="*/ 1291236 w 4775100"/>
              <a:gd name="connsiteY73" fmla="*/ 2891692 h 3019708"/>
              <a:gd name="connsiteX74" fmla="*/ 1373532 w 4775100"/>
              <a:gd name="connsiteY74" fmla="*/ 2909980 h 3019708"/>
              <a:gd name="connsiteX75" fmla="*/ 1400964 w 4775100"/>
              <a:gd name="connsiteY75" fmla="*/ 2919124 h 3019708"/>
              <a:gd name="connsiteX76" fmla="*/ 1474116 w 4775100"/>
              <a:gd name="connsiteY76" fmla="*/ 2928268 h 3019708"/>
              <a:gd name="connsiteX77" fmla="*/ 1519836 w 4775100"/>
              <a:gd name="connsiteY77" fmla="*/ 2937412 h 3019708"/>
              <a:gd name="connsiteX78" fmla="*/ 1620420 w 4775100"/>
              <a:gd name="connsiteY78" fmla="*/ 2946556 h 3019708"/>
              <a:gd name="connsiteX79" fmla="*/ 1766724 w 4775100"/>
              <a:gd name="connsiteY79" fmla="*/ 2964844 h 3019708"/>
              <a:gd name="connsiteX80" fmla="*/ 1812444 w 4775100"/>
              <a:gd name="connsiteY80" fmla="*/ 2973988 h 3019708"/>
              <a:gd name="connsiteX81" fmla="*/ 1977036 w 4775100"/>
              <a:gd name="connsiteY81" fmla="*/ 2983132 h 3019708"/>
              <a:gd name="connsiteX82" fmla="*/ 2159916 w 4775100"/>
              <a:gd name="connsiteY82" fmla="*/ 3010564 h 3019708"/>
              <a:gd name="connsiteX83" fmla="*/ 2361084 w 4775100"/>
              <a:gd name="connsiteY83" fmla="*/ 3019708 h 3019708"/>
              <a:gd name="connsiteX84" fmla="*/ 2699412 w 4775100"/>
              <a:gd name="connsiteY84" fmla="*/ 3010564 h 3019708"/>
              <a:gd name="connsiteX85" fmla="*/ 2763420 w 4775100"/>
              <a:gd name="connsiteY85" fmla="*/ 3001420 h 3019708"/>
              <a:gd name="connsiteX86" fmla="*/ 2873148 w 4775100"/>
              <a:gd name="connsiteY86" fmla="*/ 2983132 h 3019708"/>
              <a:gd name="connsiteX87" fmla="*/ 2909724 w 4775100"/>
              <a:gd name="connsiteY87" fmla="*/ 2973988 h 3019708"/>
              <a:gd name="connsiteX88" fmla="*/ 3019452 w 4775100"/>
              <a:gd name="connsiteY88" fmla="*/ 2955700 h 3019708"/>
              <a:gd name="connsiteX89" fmla="*/ 3056028 w 4775100"/>
              <a:gd name="connsiteY89" fmla="*/ 2946556 h 3019708"/>
              <a:gd name="connsiteX90" fmla="*/ 3202332 w 4775100"/>
              <a:gd name="connsiteY90" fmla="*/ 2928268 h 3019708"/>
              <a:gd name="connsiteX91" fmla="*/ 3248052 w 4775100"/>
              <a:gd name="connsiteY91" fmla="*/ 2919124 h 3019708"/>
              <a:gd name="connsiteX92" fmla="*/ 3449220 w 4775100"/>
              <a:gd name="connsiteY92" fmla="*/ 2873404 h 3019708"/>
              <a:gd name="connsiteX93" fmla="*/ 3622956 w 4775100"/>
              <a:gd name="connsiteY93" fmla="*/ 2809396 h 3019708"/>
              <a:gd name="connsiteX94" fmla="*/ 3723540 w 4775100"/>
              <a:gd name="connsiteY94" fmla="*/ 2745388 h 3019708"/>
              <a:gd name="connsiteX95" fmla="*/ 3869844 w 4775100"/>
              <a:gd name="connsiteY95" fmla="*/ 2663092 h 3019708"/>
              <a:gd name="connsiteX96" fmla="*/ 3933852 w 4775100"/>
              <a:gd name="connsiteY96" fmla="*/ 2617372 h 3019708"/>
              <a:gd name="connsiteX97" fmla="*/ 4080156 w 4775100"/>
              <a:gd name="connsiteY97" fmla="*/ 2434492 h 3019708"/>
              <a:gd name="connsiteX98" fmla="*/ 4144164 w 4775100"/>
              <a:gd name="connsiteY98" fmla="*/ 2333908 h 3019708"/>
              <a:gd name="connsiteX99" fmla="*/ 4180740 w 4775100"/>
              <a:gd name="connsiteY99" fmla="*/ 2233324 h 3019708"/>
              <a:gd name="connsiteX100" fmla="*/ 4208172 w 4775100"/>
              <a:gd name="connsiteY100" fmla="*/ 2196748 h 3019708"/>
              <a:gd name="connsiteX101" fmla="*/ 4244748 w 4775100"/>
              <a:gd name="connsiteY101" fmla="*/ 2041300 h 3019708"/>
              <a:gd name="connsiteX102" fmla="*/ 4263036 w 4775100"/>
              <a:gd name="connsiteY102" fmla="*/ 1931572 h 3019708"/>
              <a:gd name="connsiteX103" fmla="*/ 4226460 w 4775100"/>
              <a:gd name="connsiteY103" fmla="*/ 1529236 h 3019708"/>
              <a:gd name="connsiteX104" fmla="*/ 4153308 w 4775100"/>
              <a:gd name="connsiteY104" fmla="*/ 1291492 h 3019708"/>
              <a:gd name="connsiteX105" fmla="*/ 4144164 w 4775100"/>
              <a:gd name="connsiteY105" fmla="*/ 1264060 h 3019708"/>
              <a:gd name="connsiteX106" fmla="*/ 4116732 w 4775100"/>
              <a:gd name="connsiteY106" fmla="*/ 1172620 h 3019708"/>
              <a:gd name="connsiteX107" fmla="*/ 4098444 w 4775100"/>
              <a:gd name="connsiteY107" fmla="*/ 1145188 h 3019708"/>
              <a:gd name="connsiteX108" fmla="*/ 4089300 w 4775100"/>
              <a:gd name="connsiteY108" fmla="*/ 1117756 h 3019708"/>
              <a:gd name="connsiteX109" fmla="*/ 4052724 w 4775100"/>
              <a:gd name="connsiteY109" fmla="*/ 1044604 h 3019708"/>
              <a:gd name="connsiteX110" fmla="*/ 4007004 w 4775100"/>
              <a:gd name="connsiteY110" fmla="*/ 944020 h 3019708"/>
              <a:gd name="connsiteX111" fmla="*/ 3997860 w 4775100"/>
              <a:gd name="connsiteY111" fmla="*/ 916588 h 3019708"/>
              <a:gd name="connsiteX112" fmla="*/ 3970428 w 4775100"/>
              <a:gd name="connsiteY112" fmla="*/ 889156 h 3019708"/>
              <a:gd name="connsiteX113" fmla="*/ 3851556 w 4775100"/>
              <a:gd name="connsiteY113" fmla="*/ 706276 h 3019708"/>
              <a:gd name="connsiteX114" fmla="*/ 3750972 w 4775100"/>
              <a:gd name="connsiteY114" fmla="*/ 587404 h 3019708"/>
              <a:gd name="connsiteX115" fmla="*/ 3696108 w 4775100"/>
              <a:gd name="connsiteY115" fmla="*/ 523396 h 3019708"/>
              <a:gd name="connsiteX116" fmla="*/ 3677820 w 4775100"/>
              <a:gd name="connsiteY116" fmla="*/ 495964 h 3019708"/>
              <a:gd name="connsiteX117" fmla="*/ 3595524 w 4775100"/>
              <a:gd name="connsiteY117" fmla="*/ 422812 h 3019708"/>
              <a:gd name="connsiteX118" fmla="*/ 3549804 w 4775100"/>
              <a:gd name="connsiteY118" fmla="*/ 377092 h 3019708"/>
              <a:gd name="connsiteX119" fmla="*/ 3513228 w 4775100"/>
              <a:gd name="connsiteY119" fmla="*/ 349660 h 3019708"/>
              <a:gd name="connsiteX120" fmla="*/ 3485796 w 4775100"/>
              <a:gd name="connsiteY120" fmla="*/ 322228 h 3019708"/>
              <a:gd name="connsiteX121" fmla="*/ 3449220 w 4775100"/>
              <a:gd name="connsiteY121" fmla="*/ 294796 h 3019708"/>
              <a:gd name="connsiteX122" fmla="*/ 3403500 w 4775100"/>
              <a:gd name="connsiteY122" fmla="*/ 267364 h 30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775100" h="3019708">
                <a:moveTo>
                  <a:pt x="4775100" y="816004"/>
                </a:moveTo>
                <a:cubicBezTo>
                  <a:pt x="4747668" y="794668"/>
                  <a:pt x="4722978" y="769238"/>
                  <a:pt x="4692804" y="751996"/>
                </a:cubicBezTo>
                <a:cubicBezTo>
                  <a:pt x="4637167" y="720203"/>
                  <a:pt x="4576877" y="697348"/>
                  <a:pt x="4519068" y="669700"/>
                </a:cubicBezTo>
                <a:cubicBezTo>
                  <a:pt x="4411767" y="618382"/>
                  <a:pt x="4505360" y="647495"/>
                  <a:pt x="4263036" y="578260"/>
                </a:cubicBezTo>
                <a:lnTo>
                  <a:pt x="4071012" y="523396"/>
                </a:lnTo>
                <a:cubicBezTo>
                  <a:pt x="4034114" y="512215"/>
                  <a:pt x="3998569" y="496632"/>
                  <a:pt x="3961284" y="486820"/>
                </a:cubicBezTo>
                <a:cubicBezTo>
                  <a:pt x="3903372" y="471580"/>
                  <a:pt x="3845036" y="457867"/>
                  <a:pt x="3787548" y="441100"/>
                </a:cubicBezTo>
                <a:cubicBezTo>
                  <a:pt x="3771791" y="436504"/>
                  <a:pt x="3757400" y="428003"/>
                  <a:pt x="3741828" y="422812"/>
                </a:cubicBezTo>
                <a:cubicBezTo>
                  <a:pt x="3693356" y="406655"/>
                  <a:pt x="3644652" y="391129"/>
                  <a:pt x="3595524" y="377092"/>
                </a:cubicBezTo>
                <a:cubicBezTo>
                  <a:pt x="3544793" y="362597"/>
                  <a:pt x="3558969" y="374051"/>
                  <a:pt x="3513228" y="358804"/>
                </a:cubicBezTo>
                <a:cubicBezTo>
                  <a:pt x="3470241" y="344475"/>
                  <a:pt x="3428613" y="326104"/>
                  <a:pt x="3385212" y="313084"/>
                </a:cubicBezTo>
                <a:cubicBezTo>
                  <a:pt x="3367454" y="307756"/>
                  <a:pt x="3348465" y="307879"/>
                  <a:pt x="3330348" y="303940"/>
                </a:cubicBezTo>
                <a:cubicBezTo>
                  <a:pt x="3278332" y="292632"/>
                  <a:pt x="3226807" y="279161"/>
                  <a:pt x="3174900" y="267364"/>
                </a:cubicBezTo>
                <a:cubicBezTo>
                  <a:pt x="3159745" y="263920"/>
                  <a:pt x="3144335" y="261664"/>
                  <a:pt x="3129180" y="258220"/>
                </a:cubicBezTo>
                <a:lnTo>
                  <a:pt x="2973732" y="221644"/>
                </a:lnTo>
                <a:cubicBezTo>
                  <a:pt x="2955615" y="217705"/>
                  <a:pt x="2937048" y="216136"/>
                  <a:pt x="2918868" y="212500"/>
                </a:cubicBezTo>
                <a:cubicBezTo>
                  <a:pt x="2906545" y="210035"/>
                  <a:pt x="2894657" y="205604"/>
                  <a:pt x="2882292" y="203356"/>
                </a:cubicBezTo>
                <a:cubicBezTo>
                  <a:pt x="2827568" y="193406"/>
                  <a:pt x="2772152" y="187268"/>
                  <a:pt x="2717700" y="175924"/>
                </a:cubicBezTo>
                <a:cubicBezTo>
                  <a:pt x="2698828" y="171992"/>
                  <a:pt x="2681783" y="161189"/>
                  <a:pt x="2662836" y="157636"/>
                </a:cubicBezTo>
                <a:cubicBezTo>
                  <a:pt x="2584029" y="142860"/>
                  <a:pt x="2503715" y="136785"/>
                  <a:pt x="2425092" y="121060"/>
                </a:cubicBezTo>
                <a:cubicBezTo>
                  <a:pt x="2364132" y="108868"/>
                  <a:pt x="2302523" y="99562"/>
                  <a:pt x="2242212" y="84484"/>
                </a:cubicBezTo>
                <a:cubicBezTo>
                  <a:pt x="2230020" y="81436"/>
                  <a:pt x="2217988" y="77656"/>
                  <a:pt x="2205636" y="75340"/>
                </a:cubicBezTo>
                <a:cubicBezTo>
                  <a:pt x="2169191" y="68506"/>
                  <a:pt x="2132353" y="63886"/>
                  <a:pt x="2095908" y="57052"/>
                </a:cubicBezTo>
                <a:cubicBezTo>
                  <a:pt x="2083556" y="54736"/>
                  <a:pt x="2071416" y="51360"/>
                  <a:pt x="2059332" y="47908"/>
                </a:cubicBezTo>
                <a:cubicBezTo>
                  <a:pt x="2050064" y="45260"/>
                  <a:pt x="2041374" y="40540"/>
                  <a:pt x="2031900" y="38764"/>
                </a:cubicBezTo>
                <a:cubicBezTo>
                  <a:pt x="1992496" y="31376"/>
                  <a:pt x="1952890" y="24747"/>
                  <a:pt x="1913028" y="20476"/>
                </a:cubicBezTo>
                <a:cubicBezTo>
                  <a:pt x="1867467" y="15594"/>
                  <a:pt x="1821588" y="14380"/>
                  <a:pt x="1775868" y="11332"/>
                </a:cubicBezTo>
                <a:cubicBezTo>
                  <a:pt x="1763676" y="8284"/>
                  <a:pt x="1751859" y="2188"/>
                  <a:pt x="1739292" y="2188"/>
                </a:cubicBezTo>
                <a:cubicBezTo>
                  <a:pt x="1318365" y="2188"/>
                  <a:pt x="1417580" y="-9330"/>
                  <a:pt x="1208940" y="20476"/>
                </a:cubicBezTo>
                <a:cubicBezTo>
                  <a:pt x="1181508" y="29620"/>
                  <a:pt x="1154447" y="39964"/>
                  <a:pt x="1126644" y="47908"/>
                </a:cubicBezTo>
                <a:cubicBezTo>
                  <a:pt x="1111700" y="52178"/>
                  <a:pt x="1095430" y="51473"/>
                  <a:pt x="1080924" y="57052"/>
                </a:cubicBezTo>
                <a:cubicBezTo>
                  <a:pt x="1055479" y="66839"/>
                  <a:pt x="1032591" y="82347"/>
                  <a:pt x="1007772" y="93628"/>
                </a:cubicBezTo>
                <a:cubicBezTo>
                  <a:pt x="998997" y="97616"/>
                  <a:pt x="988961" y="98461"/>
                  <a:pt x="980340" y="102772"/>
                </a:cubicBezTo>
                <a:cubicBezTo>
                  <a:pt x="952272" y="116806"/>
                  <a:pt x="926112" y="134458"/>
                  <a:pt x="898044" y="148492"/>
                </a:cubicBezTo>
                <a:cubicBezTo>
                  <a:pt x="889423" y="152803"/>
                  <a:pt x="879608" y="154176"/>
                  <a:pt x="870612" y="157636"/>
                </a:cubicBezTo>
                <a:cubicBezTo>
                  <a:pt x="839972" y="169421"/>
                  <a:pt x="808978" y="180455"/>
                  <a:pt x="779172" y="194212"/>
                </a:cubicBezTo>
                <a:cubicBezTo>
                  <a:pt x="769194" y="198817"/>
                  <a:pt x="761570" y="207585"/>
                  <a:pt x="751740" y="212500"/>
                </a:cubicBezTo>
                <a:cubicBezTo>
                  <a:pt x="706613" y="235063"/>
                  <a:pt x="656560" y="248522"/>
                  <a:pt x="614580" y="276508"/>
                </a:cubicBezTo>
                <a:cubicBezTo>
                  <a:pt x="578004" y="300892"/>
                  <a:pt x="535936" y="318576"/>
                  <a:pt x="504852" y="349660"/>
                </a:cubicBezTo>
                <a:cubicBezTo>
                  <a:pt x="473279" y="381233"/>
                  <a:pt x="479945" y="377153"/>
                  <a:pt x="440844" y="404524"/>
                </a:cubicBezTo>
                <a:cubicBezTo>
                  <a:pt x="422838" y="417128"/>
                  <a:pt x="402243" y="426315"/>
                  <a:pt x="385980" y="441100"/>
                </a:cubicBezTo>
                <a:cubicBezTo>
                  <a:pt x="292816" y="525794"/>
                  <a:pt x="383722" y="474233"/>
                  <a:pt x="303684" y="514252"/>
                </a:cubicBezTo>
                <a:lnTo>
                  <a:pt x="221388" y="614836"/>
                </a:lnTo>
                <a:cubicBezTo>
                  <a:pt x="209081" y="629983"/>
                  <a:pt x="193540" y="643100"/>
                  <a:pt x="184812" y="660556"/>
                </a:cubicBezTo>
                <a:cubicBezTo>
                  <a:pt x="166524" y="697132"/>
                  <a:pt x="144307" y="731994"/>
                  <a:pt x="129948" y="770284"/>
                </a:cubicBezTo>
                <a:cubicBezTo>
                  <a:pt x="114602" y="811208"/>
                  <a:pt x="86059" y="884577"/>
                  <a:pt x="75084" y="925732"/>
                </a:cubicBezTo>
                <a:cubicBezTo>
                  <a:pt x="70307" y="943646"/>
                  <a:pt x="70437" y="962609"/>
                  <a:pt x="65940" y="980596"/>
                </a:cubicBezTo>
                <a:cubicBezTo>
                  <a:pt x="61265" y="999298"/>
                  <a:pt x="52327" y="1016758"/>
                  <a:pt x="47652" y="1035460"/>
                </a:cubicBezTo>
                <a:cubicBezTo>
                  <a:pt x="40113" y="1065616"/>
                  <a:pt x="36353" y="1096612"/>
                  <a:pt x="29364" y="1126900"/>
                </a:cubicBezTo>
                <a:cubicBezTo>
                  <a:pt x="27197" y="1136292"/>
                  <a:pt x="22311" y="1144923"/>
                  <a:pt x="20220" y="1154332"/>
                </a:cubicBezTo>
                <a:cubicBezTo>
                  <a:pt x="16198" y="1172431"/>
                  <a:pt x="14124" y="1190908"/>
                  <a:pt x="11076" y="1209196"/>
                </a:cubicBezTo>
                <a:cubicBezTo>
                  <a:pt x="8028" y="1288444"/>
                  <a:pt x="1932" y="1367633"/>
                  <a:pt x="1932" y="1446940"/>
                </a:cubicBezTo>
                <a:cubicBezTo>
                  <a:pt x="1932" y="1628992"/>
                  <a:pt x="-8775" y="1588555"/>
                  <a:pt x="20220" y="1675540"/>
                </a:cubicBezTo>
                <a:cubicBezTo>
                  <a:pt x="42331" y="1852426"/>
                  <a:pt x="17563" y="1668742"/>
                  <a:pt x="38508" y="1794412"/>
                </a:cubicBezTo>
                <a:cubicBezTo>
                  <a:pt x="46725" y="1843716"/>
                  <a:pt x="51102" y="1902872"/>
                  <a:pt x="65940" y="1949860"/>
                </a:cubicBezTo>
                <a:cubicBezTo>
                  <a:pt x="74980" y="1978486"/>
                  <a:pt x="90691" y="2004564"/>
                  <a:pt x="102516" y="2032156"/>
                </a:cubicBezTo>
                <a:cubicBezTo>
                  <a:pt x="108982" y="2047243"/>
                  <a:pt x="115613" y="2062304"/>
                  <a:pt x="120804" y="2077876"/>
                </a:cubicBezTo>
                <a:cubicBezTo>
                  <a:pt x="148195" y="2160050"/>
                  <a:pt x="127186" y="2131923"/>
                  <a:pt x="175668" y="2215036"/>
                </a:cubicBezTo>
                <a:cubicBezTo>
                  <a:pt x="183347" y="2228200"/>
                  <a:pt x="194360" y="2239127"/>
                  <a:pt x="203100" y="2251612"/>
                </a:cubicBezTo>
                <a:cubicBezTo>
                  <a:pt x="215704" y="2269618"/>
                  <a:pt x="226275" y="2289055"/>
                  <a:pt x="239676" y="2306476"/>
                </a:cubicBezTo>
                <a:cubicBezTo>
                  <a:pt x="270599" y="2346676"/>
                  <a:pt x="321461" y="2400777"/>
                  <a:pt x="358548" y="2434492"/>
                </a:cubicBezTo>
                <a:cubicBezTo>
                  <a:pt x="369825" y="2444744"/>
                  <a:pt x="383416" y="2452168"/>
                  <a:pt x="395124" y="2461924"/>
                </a:cubicBezTo>
                <a:cubicBezTo>
                  <a:pt x="438300" y="2497904"/>
                  <a:pt x="469822" y="2553879"/>
                  <a:pt x="523140" y="2571652"/>
                </a:cubicBezTo>
                <a:cubicBezTo>
                  <a:pt x="532284" y="2574700"/>
                  <a:pt x="542203" y="2576014"/>
                  <a:pt x="550572" y="2580796"/>
                </a:cubicBezTo>
                <a:cubicBezTo>
                  <a:pt x="585077" y="2600513"/>
                  <a:pt x="613454" y="2632237"/>
                  <a:pt x="651156" y="2644804"/>
                </a:cubicBezTo>
                <a:cubicBezTo>
                  <a:pt x="710835" y="2664697"/>
                  <a:pt x="675761" y="2650802"/>
                  <a:pt x="770028" y="2708812"/>
                </a:cubicBezTo>
                <a:cubicBezTo>
                  <a:pt x="779387" y="2714572"/>
                  <a:pt x="787359" y="2722771"/>
                  <a:pt x="797460" y="2727100"/>
                </a:cubicBezTo>
                <a:cubicBezTo>
                  <a:pt x="809011" y="2732050"/>
                  <a:pt x="822269" y="2731831"/>
                  <a:pt x="834036" y="2736244"/>
                </a:cubicBezTo>
                <a:cubicBezTo>
                  <a:pt x="871137" y="2750157"/>
                  <a:pt x="906448" y="2768637"/>
                  <a:pt x="943764" y="2781964"/>
                </a:cubicBezTo>
                <a:cubicBezTo>
                  <a:pt x="991881" y="2799149"/>
                  <a:pt x="1090068" y="2827684"/>
                  <a:pt x="1090068" y="2827684"/>
                </a:cubicBezTo>
                <a:cubicBezTo>
                  <a:pt x="1099212" y="2833780"/>
                  <a:pt x="1107670" y="2841057"/>
                  <a:pt x="1117500" y="2845972"/>
                </a:cubicBezTo>
                <a:cubicBezTo>
                  <a:pt x="1126121" y="2850283"/>
                  <a:pt x="1135581" y="2852778"/>
                  <a:pt x="1144932" y="2855116"/>
                </a:cubicBezTo>
                <a:cubicBezTo>
                  <a:pt x="1184383" y="2864979"/>
                  <a:pt x="1224353" y="2872685"/>
                  <a:pt x="1263804" y="2882548"/>
                </a:cubicBezTo>
                <a:cubicBezTo>
                  <a:pt x="1273155" y="2884886"/>
                  <a:pt x="1281885" y="2889354"/>
                  <a:pt x="1291236" y="2891692"/>
                </a:cubicBezTo>
                <a:cubicBezTo>
                  <a:pt x="1318498" y="2898508"/>
                  <a:pt x="1346270" y="2903164"/>
                  <a:pt x="1373532" y="2909980"/>
                </a:cubicBezTo>
                <a:cubicBezTo>
                  <a:pt x="1382883" y="2912318"/>
                  <a:pt x="1391481" y="2917400"/>
                  <a:pt x="1400964" y="2919124"/>
                </a:cubicBezTo>
                <a:cubicBezTo>
                  <a:pt x="1425141" y="2923520"/>
                  <a:pt x="1449828" y="2924531"/>
                  <a:pt x="1474116" y="2928268"/>
                </a:cubicBezTo>
                <a:cubicBezTo>
                  <a:pt x="1489477" y="2930631"/>
                  <a:pt x="1504414" y="2935484"/>
                  <a:pt x="1519836" y="2937412"/>
                </a:cubicBezTo>
                <a:cubicBezTo>
                  <a:pt x="1553242" y="2941588"/>
                  <a:pt x="1586960" y="2942838"/>
                  <a:pt x="1620420" y="2946556"/>
                </a:cubicBezTo>
                <a:cubicBezTo>
                  <a:pt x="1669267" y="2951983"/>
                  <a:pt x="1718070" y="2957893"/>
                  <a:pt x="1766724" y="2964844"/>
                </a:cubicBezTo>
                <a:cubicBezTo>
                  <a:pt x="1782110" y="2967042"/>
                  <a:pt x="1796961" y="2972642"/>
                  <a:pt x="1812444" y="2973988"/>
                </a:cubicBezTo>
                <a:cubicBezTo>
                  <a:pt x="1867186" y="2978748"/>
                  <a:pt x="1922172" y="2980084"/>
                  <a:pt x="1977036" y="2983132"/>
                </a:cubicBezTo>
                <a:cubicBezTo>
                  <a:pt x="2045397" y="2996804"/>
                  <a:pt x="2074387" y="3003629"/>
                  <a:pt x="2159916" y="3010564"/>
                </a:cubicBezTo>
                <a:cubicBezTo>
                  <a:pt x="2226822" y="3015989"/>
                  <a:pt x="2294028" y="3016660"/>
                  <a:pt x="2361084" y="3019708"/>
                </a:cubicBezTo>
                <a:lnTo>
                  <a:pt x="2699412" y="3010564"/>
                </a:lnTo>
                <a:cubicBezTo>
                  <a:pt x="2720942" y="3009585"/>
                  <a:pt x="2742131" y="3004781"/>
                  <a:pt x="2763420" y="3001420"/>
                </a:cubicBezTo>
                <a:cubicBezTo>
                  <a:pt x="2800047" y="2995637"/>
                  <a:pt x="2836703" y="2989966"/>
                  <a:pt x="2873148" y="2983132"/>
                </a:cubicBezTo>
                <a:cubicBezTo>
                  <a:pt x="2885500" y="2980816"/>
                  <a:pt x="2897372" y="2976304"/>
                  <a:pt x="2909724" y="2973988"/>
                </a:cubicBezTo>
                <a:cubicBezTo>
                  <a:pt x="2946169" y="2967154"/>
                  <a:pt x="2983007" y="2962534"/>
                  <a:pt x="3019452" y="2955700"/>
                </a:cubicBezTo>
                <a:cubicBezTo>
                  <a:pt x="3031804" y="2953384"/>
                  <a:pt x="3043600" y="2948420"/>
                  <a:pt x="3056028" y="2946556"/>
                </a:cubicBezTo>
                <a:cubicBezTo>
                  <a:pt x="3104632" y="2939265"/>
                  <a:pt x="3153678" y="2935219"/>
                  <a:pt x="3202332" y="2928268"/>
                </a:cubicBezTo>
                <a:cubicBezTo>
                  <a:pt x="3217718" y="2926070"/>
                  <a:pt x="3232761" y="2921904"/>
                  <a:pt x="3248052" y="2919124"/>
                </a:cubicBezTo>
                <a:cubicBezTo>
                  <a:pt x="3335042" y="2903308"/>
                  <a:pt x="3332267" y="2910161"/>
                  <a:pt x="3449220" y="2873404"/>
                </a:cubicBezTo>
                <a:cubicBezTo>
                  <a:pt x="3508098" y="2854900"/>
                  <a:pt x="3570887" y="2842531"/>
                  <a:pt x="3622956" y="2809396"/>
                </a:cubicBezTo>
                <a:cubicBezTo>
                  <a:pt x="3656484" y="2788060"/>
                  <a:pt x="3689035" y="2765105"/>
                  <a:pt x="3723540" y="2745388"/>
                </a:cubicBezTo>
                <a:cubicBezTo>
                  <a:pt x="3872920" y="2660028"/>
                  <a:pt x="3761935" y="2737798"/>
                  <a:pt x="3869844" y="2663092"/>
                </a:cubicBezTo>
                <a:cubicBezTo>
                  <a:pt x="3891402" y="2648167"/>
                  <a:pt x="3915312" y="2635912"/>
                  <a:pt x="3933852" y="2617372"/>
                </a:cubicBezTo>
                <a:cubicBezTo>
                  <a:pt x="4038088" y="2513136"/>
                  <a:pt x="3987876" y="2572913"/>
                  <a:pt x="4080156" y="2434492"/>
                </a:cubicBezTo>
                <a:cubicBezTo>
                  <a:pt x="4096008" y="2410714"/>
                  <a:pt x="4140728" y="2344217"/>
                  <a:pt x="4144164" y="2333908"/>
                </a:cubicBezTo>
                <a:cubicBezTo>
                  <a:pt x="4153939" y="2304582"/>
                  <a:pt x="4170468" y="2253868"/>
                  <a:pt x="4180740" y="2233324"/>
                </a:cubicBezTo>
                <a:cubicBezTo>
                  <a:pt x="4187556" y="2219693"/>
                  <a:pt x="4199028" y="2208940"/>
                  <a:pt x="4208172" y="2196748"/>
                </a:cubicBezTo>
                <a:cubicBezTo>
                  <a:pt x="4234521" y="2038655"/>
                  <a:pt x="4190898" y="2289012"/>
                  <a:pt x="4244748" y="2041300"/>
                </a:cubicBezTo>
                <a:cubicBezTo>
                  <a:pt x="4252625" y="2005066"/>
                  <a:pt x="4256940" y="1968148"/>
                  <a:pt x="4263036" y="1931572"/>
                </a:cubicBezTo>
                <a:cubicBezTo>
                  <a:pt x="4255369" y="1808906"/>
                  <a:pt x="4255906" y="1656837"/>
                  <a:pt x="4226460" y="1529236"/>
                </a:cubicBezTo>
                <a:cubicBezTo>
                  <a:pt x="4208772" y="1452588"/>
                  <a:pt x="4178308" y="1366491"/>
                  <a:pt x="4153308" y="1291492"/>
                </a:cubicBezTo>
                <a:cubicBezTo>
                  <a:pt x="4150260" y="1282348"/>
                  <a:pt x="4146934" y="1273292"/>
                  <a:pt x="4144164" y="1264060"/>
                </a:cubicBezTo>
                <a:cubicBezTo>
                  <a:pt x="4135020" y="1233580"/>
                  <a:pt x="4128155" y="1202321"/>
                  <a:pt x="4116732" y="1172620"/>
                </a:cubicBezTo>
                <a:cubicBezTo>
                  <a:pt x="4112787" y="1162363"/>
                  <a:pt x="4103359" y="1155018"/>
                  <a:pt x="4098444" y="1145188"/>
                </a:cubicBezTo>
                <a:cubicBezTo>
                  <a:pt x="4094133" y="1136567"/>
                  <a:pt x="4093288" y="1126531"/>
                  <a:pt x="4089300" y="1117756"/>
                </a:cubicBezTo>
                <a:cubicBezTo>
                  <a:pt x="4078019" y="1092937"/>
                  <a:pt x="4064395" y="1069242"/>
                  <a:pt x="4052724" y="1044604"/>
                </a:cubicBezTo>
                <a:cubicBezTo>
                  <a:pt x="4036958" y="1011320"/>
                  <a:pt x="4021512" y="977871"/>
                  <a:pt x="4007004" y="944020"/>
                </a:cubicBezTo>
                <a:cubicBezTo>
                  <a:pt x="4003207" y="935161"/>
                  <a:pt x="4003207" y="924608"/>
                  <a:pt x="3997860" y="916588"/>
                </a:cubicBezTo>
                <a:cubicBezTo>
                  <a:pt x="3990687" y="905828"/>
                  <a:pt x="3977789" y="899788"/>
                  <a:pt x="3970428" y="889156"/>
                </a:cubicBezTo>
                <a:cubicBezTo>
                  <a:pt x="3870695" y="745097"/>
                  <a:pt x="3962877" y="848519"/>
                  <a:pt x="3851556" y="706276"/>
                </a:cubicBezTo>
                <a:cubicBezTo>
                  <a:pt x="3819566" y="665400"/>
                  <a:pt x="3784589" y="626953"/>
                  <a:pt x="3750972" y="587404"/>
                </a:cubicBezTo>
                <a:cubicBezTo>
                  <a:pt x="3732772" y="565993"/>
                  <a:pt x="3711696" y="546778"/>
                  <a:pt x="3696108" y="523396"/>
                </a:cubicBezTo>
                <a:cubicBezTo>
                  <a:pt x="3690012" y="514252"/>
                  <a:pt x="3685057" y="504235"/>
                  <a:pt x="3677820" y="495964"/>
                </a:cubicBezTo>
                <a:cubicBezTo>
                  <a:pt x="3611480" y="420147"/>
                  <a:pt x="3656303" y="476837"/>
                  <a:pt x="3595524" y="422812"/>
                </a:cubicBezTo>
                <a:cubicBezTo>
                  <a:pt x="3579415" y="408493"/>
                  <a:pt x="3565913" y="391411"/>
                  <a:pt x="3549804" y="377092"/>
                </a:cubicBezTo>
                <a:cubicBezTo>
                  <a:pt x="3538413" y="366967"/>
                  <a:pt x="3524799" y="359578"/>
                  <a:pt x="3513228" y="349660"/>
                </a:cubicBezTo>
                <a:cubicBezTo>
                  <a:pt x="3503410" y="341244"/>
                  <a:pt x="3495614" y="330644"/>
                  <a:pt x="3485796" y="322228"/>
                </a:cubicBezTo>
                <a:cubicBezTo>
                  <a:pt x="3474225" y="312310"/>
                  <a:pt x="3462452" y="302357"/>
                  <a:pt x="3449220" y="294796"/>
                </a:cubicBezTo>
                <a:cubicBezTo>
                  <a:pt x="3393826" y="263142"/>
                  <a:pt x="3446299" y="310163"/>
                  <a:pt x="3403500" y="2673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Tree>
    <p:extLst>
      <p:ext uri="{BB962C8B-B14F-4D97-AF65-F5344CB8AC3E}">
        <p14:creationId xmlns:p14="http://schemas.microsoft.com/office/powerpoint/2010/main" val="88312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53" y="161925"/>
            <a:ext cx="7886700" cy="190500"/>
          </a:xfrm>
        </p:spPr>
        <p:txBody>
          <a:bodyPr>
            <a:noAutofit/>
          </a:bodyPr>
          <a:lstStyle/>
          <a:p>
            <a:r>
              <a:rPr lang="nl-NL" sz="1800" dirty="0">
                <a:latin typeface="Arial" panose="020B0604020202020204" pitchFamily="34" charset="0"/>
              </a:rPr>
              <a:t>IPCRG: 34 </a:t>
            </a:r>
            <a:r>
              <a:rPr lang="nl-NL" sz="1800" dirty="0" err="1">
                <a:latin typeface="Arial" panose="020B0604020202020204" pitchFamily="34" charset="0"/>
              </a:rPr>
              <a:t>member</a:t>
            </a:r>
            <a:r>
              <a:rPr lang="nl-NL" sz="1800" dirty="0">
                <a:latin typeface="Arial" panose="020B0604020202020204" pitchFamily="34" charset="0"/>
              </a:rPr>
              <a:t> </a:t>
            </a:r>
            <a:r>
              <a:rPr lang="nl-NL" sz="1800" dirty="0" err="1">
                <a:latin typeface="Arial" panose="020B0604020202020204" pitchFamily="34" charset="0"/>
              </a:rPr>
              <a:t>countries</a:t>
            </a:r>
            <a:r>
              <a:rPr lang="nl-NL" sz="1800" dirty="0">
                <a:latin typeface="Arial" panose="020B0604020202020204" pitchFamily="34" charset="0"/>
              </a:rPr>
              <a:t>; </a:t>
            </a:r>
            <a:r>
              <a:rPr lang="nl-NL" sz="1800" dirty="0" err="1">
                <a:latin typeface="Arial" panose="020B0604020202020204" pitchFamily="34" charset="0"/>
              </a:rPr>
              <a:t>reaches</a:t>
            </a:r>
            <a:r>
              <a:rPr lang="nl-NL" sz="1800" dirty="0">
                <a:latin typeface="Arial" panose="020B0604020202020204" pitchFamily="34" charset="0"/>
              </a:rPr>
              <a:t> 150,000 </a:t>
            </a:r>
            <a:r>
              <a:rPr lang="nl-NL" sz="1800" dirty="0" err="1">
                <a:latin typeface="Arial" panose="020B0604020202020204" pitchFamily="34" charset="0"/>
              </a:rPr>
              <a:t>primary</a:t>
            </a:r>
            <a:r>
              <a:rPr lang="nl-NL" sz="1800" dirty="0">
                <a:latin typeface="Arial" panose="020B0604020202020204" pitchFamily="34" charset="0"/>
              </a:rPr>
              <a:t> care professionals </a:t>
            </a:r>
            <a:r>
              <a:rPr lang="nl-NL" sz="1800" dirty="0" err="1">
                <a:latin typeface="Arial" panose="020B0604020202020204" pitchFamily="34" charset="0"/>
              </a:rPr>
              <a:t>globally</a:t>
            </a:r>
            <a:r>
              <a:rPr lang="nl-NL" sz="1800" dirty="0">
                <a:latin typeface="Arial" panose="020B0604020202020204" pitchFamily="34" charset="0"/>
              </a:rPr>
              <a:t>; </a:t>
            </a:r>
            <a:r>
              <a:rPr lang="nl-NL" sz="1800" dirty="0" err="1">
                <a:latin typeface="Arial" panose="020B0604020202020204" pitchFamily="34" charset="0"/>
              </a:rPr>
              <a:t>this</a:t>
            </a:r>
            <a:r>
              <a:rPr lang="nl-NL" sz="1800" dirty="0">
                <a:latin typeface="Arial" panose="020B0604020202020204" pitchFamily="34" charset="0"/>
              </a:rPr>
              <a:t> week in </a:t>
            </a:r>
            <a:r>
              <a:rPr lang="nl-NL" sz="1800" dirty="0" err="1">
                <a:latin typeface="Arial" panose="020B0604020202020204" pitchFamily="34" charset="0"/>
              </a:rPr>
              <a:t>Tunisia</a:t>
            </a:r>
            <a:r>
              <a:rPr lang="nl-NL" sz="1800" dirty="0">
                <a:latin typeface="Arial" panose="020B0604020202020204" pitchFamily="34" charset="0"/>
              </a:rPr>
              <a:t>, Bangladesh &amp; China</a:t>
            </a:r>
          </a:p>
        </p:txBody>
      </p:sp>
      <p:pic>
        <p:nvPicPr>
          <p:cNvPr id="3" name="Picture 2"/>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50935" y="932688"/>
            <a:ext cx="8753475" cy="4210812"/>
          </a:xfrm>
          <a:prstGeom prst="rect">
            <a:avLst/>
          </a:prstGeom>
        </p:spPr>
      </p:pic>
    </p:spTree>
    <p:extLst>
      <p:ext uri="{BB962C8B-B14F-4D97-AF65-F5344CB8AC3E}">
        <p14:creationId xmlns:p14="http://schemas.microsoft.com/office/powerpoint/2010/main" val="2155788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DDAE42-E208-4F08-A098-93C6C82DA6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7739"/>
            <a:ext cx="9144000" cy="5143500"/>
          </a:xfrm>
          <a:prstGeom prst="rect">
            <a:avLst/>
          </a:prstGeom>
        </p:spPr>
      </p:pic>
      <p:sp>
        <p:nvSpPr>
          <p:cNvPr id="4" name="Rectangle 3">
            <a:extLst>
              <a:ext uri="{FF2B5EF4-FFF2-40B4-BE49-F238E27FC236}">
                <a16:creationId xmlns:a16="http://schemas.microsoft.com/office/drawing/2014/main" id="{CFF9AD5E-67F4-4C79-805A-28575A1A0507}"/>
              </a:ext>
            </a:extLst>
          </p:cNvPr>
          <p:cNvSpPr/>
          <p:nvPr/>
        </p:nvSpPr>
        <p:spPr>
          <a:xfrm>
            <a:off x="286395" y="204160"/>
            <a:ext cx="7403719" cy="518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A5DF"/>
                </a:solidFill>
              </a:rPr>
              <a:t>What we have learned from from </a:t>
            </a:r>
            <a:endParaRPr lang="en-GB" sz="1500" b="1" dirty="0">
              <a:solidFill>
                <a:srgbClr val="00A5DF"/>
              </a:solidFill>
            </a:endParaRPr>
          </a:p>
        </p:txBody>
      </p:sp>
      <p:pic>
        <p:nvPicPr>
          <p:cNvPr id="5" name="Picture 4">
            <a:extLst>
              <a:ext uri="{FF2B5EF4-FFF2-40B4-BE49-F238E27FC236}">
                <a16:creationId xmlns:a16="http://schemas.microsoft.com/office/drawing/2014/main" id="{43604EBE-2169-4318-BE8B-82266566B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3024" y="309953"/>
            <a:ext cx="1971676" cy="318755"/>
          </a:xfrm>
          <a:prstGeom prst="rect">
            <a:avLst/>
          </a:prstGeom>
        </p:spPr>
      </p:pic>
      <p:grpSp>
        <p:nvGrpSpPr>
          <p:cNvPr id="3" name="Group 2">
            <a:extLst>
              <a:ext uri="{FF2B5EF4-FFF2-40B4-BE49-F238E27FC236}">
                <a16:creationId xmlns:a16="http://schemas.microsoft.com/office/drawing/2014/main" id="{BE12C796-77D2-4B00-B0E9-5DDAD52E898B}"/>
              </a:ext>
            </a:extLst>
          </p:cNvPr>
          <p:cNvGrpSpPr/>
          <p:nvPr/>
        </p:nvGrpSpPr>
        <p:grpSpPr>
          <a:xfrm>
            <a:off x="579105" y="1369765"/>
            <a:ext cx="3571582" cy="2419459"/>
            <a:chOff x="772139" y="3897752"/>
            <a:chExt cx="4762110" cy="3225945"/>
          </a:xfrm>
        </p:grpSpPr>
        <p:pic>
          <p:nvPicPr>
            <p:cNvPr id="14" name="Graphic 13">
              <a:extLst>
                <a:ext uri="{FF2B5EF4-FFF2-40B4-BE49-F238E27FC236}">
                  <a16:creationId xmlns:a16="http://schemas.microsoft.com/office/drawing/2014/main" id="{28CB92E8-A8F5-4402-B9F7-FF9B7B1A42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139" y="3897752"/>
              <a:ext cx="4762110" cy="3225945"/>
            </a:xfrm>
            <a:prstGeom prst="rect">
              <a:avLst/>
            </a:prstGeom>
          </p:spPr>
        </p:pic>
        <p:sp>
          <p:nvSpPr>
            <p:cNvPr id="19" name="TextBox 18">
              <a:extLst>
                <a:ext uri="{FF2B5EF4-FFF2-40B4-BE49-F238E27FC236}">
                  <a16:creationId xmlns:a16="http://schemas.microsoft.com/office/drawing/2014/main" id="{1A654CB0-EF1F-4482-8796-F14150C7BDFF}"/>
                </a:ext>
              </a:extLst>
            </p:cNvPr>
            <p:cNvSpPr txBox="1"/>
            <p:nvPr/>
          </p:nvSpPr>
          <p:spPr>
            <a:xfrm>
              <a:off x="1185332" y="4202788"/>
              <a:ext cx="2506132" cy="1969770"/>
            </a:xfrm>
            <a:prstGeom prst="rect">
              <a:avLst/>
            </a:prstGeom>
            <a:noFill/>
          </p:spPr>
          <p:txBody>
            <a:bodyPr wrap="square" rtlCol="0">
              <a:spAutoFit/>
            </a:bodyPr>
            <a:lstStyle/>
            <a:p>
              <a:r>
                <a:rPr lang="en-US" sz="1500" dirty="0">
                  <a:solidFill>
                    <a:schemeClr val="accent3">
                      <a:lumMod val="50000"/>
                    </a:schemeClr>
                  </a:solidFill>
                </a:rPr>
                <a:t>Pulmonary rehabilitation sessions can be run effectively and affordably in the community.</a:t>
              </a:r>
              <a:endParaRPr lang="en-GB" sz="1500" dirty="0">
                <a:solidFill>
                  <a:schemeClr val="accent3">
                    <a:lumMod val="50000"/>
                  </a:schemeClr>
                </a:solidFill>
              </a:endParaRPr>
            </a:p>
          </p:txBody>
        </p:sp>
      </p:grpSp>
      <p:pic>
        <p:nvPicPr>
          <p:cNvPr id="12" name="Graphic 11">
            <a:extLst>
              <a:ext uri="{FF2B5EF4-FFF2-40B4-BE49-F238E27FC236}">
                <a16:creationId xmlns:a16="http://schemas.microsoft.com/office/drawing/2014/main" id="{CA965D6B-60CD-5B4A-A041-B66ABEE55F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9801" y="1362026"/>
            <a:ext cx="4268563" cy="2864069"/>
          </a:xfrm>
          <a:prstGeom prst="rect">
            <a:avLst/>
          </a:prstGeom>
        </p:spPr>
      </p:pic>
      <p:sp>
        <p:nvSpPr>
          <p:cNvPr id="11" name="TextBox 10">
            <a:extLst>
              <a:ext uri="{FF2B5EF4-FFF2-40B4-BE49-F238E27FC236}">
                <a16:creationId xmlns:a16="http://schemas.microsoft.com/office/drawing/2014/main" id="{EC9AF79E-7F4C-FD43-9540-DA13A228BBED}"/>
              </a:ext>
            </a:extLst>
          </p:cNvPr>
          <p:cNvSpPr txBox="1"/>
          <p:nvPr/>
        </p:nvSpPr>
        <p:spPr>
          <a:xfrm>
            <a:off x="5074062" y="1598537"/>
            <a:ext cx="2233517" cy="1938992"/>
          </a:xfrm>
          <a:prstGeom prst="rect">
            <a:avLst/>
          </a:prstGeom>
          <a:noFill/>
        </p:spPr>
        <p:txBody>
          <a:bodyPr wrap="square" rtlCol="0">
            <a:spAutoFit/>
          </a:bodyPr>
          <a:lstStyle/>
          <a:p>
            <a:r>
              <a:rPr lang="en-US" sz="1500" dirty="0">
                <a:solidFill>
                  <a:schemeClr val="accent3">
                    <a:lumMod val="50000"/>
                  </a:schemeClr>
                </a:solidFill>
              </a:rPr>
              <a:t>Very Brief Advice for smoking cessation can be delivered, but challenges remain due to lack of availability of smoking cessation medication and counselling*</a:t>
            </a:r>
            <a:endParaRPr lang="en-GB" sz="1500" dirty="0">
              <a:solidFill>
                <a:schemeClr val="accent3">
                  <a:lumMod val="50000"/>
                </a:schemeClr>
              </a:solidFill>
            </a:endParaRPr>
          </a:p>
        </p:txBody>
      </p:sp>
      <p:sp>
        <p:nvSpPr>
          <p:cNvPr id="13" name="TextBox 12">
            <a:extLst>
              <a:ext uri="{FF2B5EF4-FFF2-40B4-BE49-F238E27FC236}">
                <a16:creationId xmlns:a16="http://schemas.microsoft.com/office/drawing/2014/main" id="{12C08556-313C-C543-B2A8-AF6AA556AC67}"/>
              </a:ext>
            </a:extLst>
          </p:cNvPr>
          <p:cNvSpPr txBox="1"/>
          <p:nvPr/>
        </p:nvSpPr>
        <p:spPr>
          <a:xfrm>
            <a:off x="286395" y="4462611"/>
            <a:ext cx="8466247" cy="307777"/>
          </a:xfrm>
          <a:prstGeom prst="rect">
            <a:avLst/>
          </a:prstGeom>
          <a:noFill/>
        </p:spPr>
        <p:txBody>
          <a:bodyPr wrap="square" rtlCol="0">
            <a:spAutoFit/>
          </a:bodyPr>
          <a:lstStyle/>
          <a:p>
            <a:r>
              <a:rPr lang="en-US" sz="1350" dirty="0"/>
              <a:t>* See VBA Plus  Helping Patients Quit Tobacco IPCRG desktop helper </a:t>
            </a:r>
            <a:r>
              <a:rPr lang="en-GB" sz="1400" dirty="0">
                <a:solidFill>
                  <a:srgbClr val="333399"/>
                </a:solidFill>
              </a:rPr>
              <a:t>https://www.theipcrg.org/x/aIJZ</a:t>
            </a:r>
            <a:endParaRPr lang="en-US" sz="1350" dirty="0">
              <a:solidFill>
                <a:srgbClr val="333399"/>
              </a:solidFill>
            </a:endParaRPr>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105" y="3658255"/>
            <a:ext cx="2796119" cy="567840"/>
          </a:xfrm>
          <a:prstGeom prst="rect">
            <a:avLst/>
          </a:prstGeom>
        </p:spPr>
      </p:pic>
    </p:spTree>
    <p:extLst>
      <p:ext uri="{BB962C8B-B14F-4D97-AF65-F5344CB8AC3E}">
        <p14:creationId xmlns:p14="http://schemas.microsoft.com/office/powerpoint/2010/main" val="1176579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Effectiveness of interventions</a:t>
            </a:r>
          </a:p>
        </p:txBody>
      </p:sp>
      <p:pic>
        <p:nvPicPr>
          <p:cNvPr id="4" name="Picture 3" descr="Screenshot 2018-10-28 18.19.14.png"/>
          <p:cNvPicPr>
            <a:picLocks noChangeAspect="1"/>
          </p:cNvPicPr>
          <p:nvPr/>
        </p:nvPicPr>
        <p:blipFill>
          <a:blip r:embed="rId2"/>
          <a:stretch>
            <a:fillRect/>
          </a:stretch>
        </p:blipFill>
        <p:spPr>
          <a:xfrm>
            <a:off x="10" y="1017590"/>
            <a:ext cx="9144001" cy="2771775"/>
          </a:xfrm>
          <a:prstGeom prst="rect">
            <a:avLst/>
          </a:prstGeom>
        </p:spPr>
      </p:pic>
      <p:sp>
        <p:nvSpPr>
          <p:cNvPr id="5" name="TextBox 4"/>
          <p:cNvSpPr txBox="1"/>
          <p:nvPr/>
        </p:nvSpPr>
        <p:spPr>
          <a:xfrm>
            <a:off x="377840" y="4261762"/>
            <a:ext cx="6528055" cy="276999"/>
          </a:xfrm>
          <a:prstGeom prst="rect">
            <a:avLst/>
          </a:prstGeom>
          <a:noFill/>
        </p:spPr>
        <p:txBody>
          <a:bodyPr wrap="square" rtlCol="0">
            <a:spAutoFit/>
          </a:bodyPr>
          <a:lstStyle/>
          <a:p>
            <a:r>
              <a:rPr lang="en-US" sz="1200" dirty="0"/>
              <a:t>Van </a:t>
            </a:r>
            <a:r>
              <a:rPr lang="en-US" sz="1200" dirty="0" err="1"/>
              <a:t>Schayck</a:t>
            </a:r>
            <a:r>
              <a:rPr lang="en-US" sz="1200" dirty="0"/>
              <a:t> CP, Williams S, </a:t>
            </a:r>
            <a:r>
              <a:rPr lang="en-US" sz="1200" dirty="0" err="1"/>
              <a:t>Barchilon</a:t>
            </a:r>
            <a:r>
              <a:rPr lang="en-US" sz="1200" dirty="0"/>
              <a:t> V et al. http://dx.doi.org/10.1038/s41533-017-0039-5</a:t>
            </a:r>
          </a:p>
        </p:txBody>
      </p:sp>
    </p:spTree>
    <p:extLst>
      <p:ext uri="{BB962C8B-B14F-4D97-AF65-F5344CB8AC3E}">
        <p14:creationId xmlns:p14="http://schemas.microsoft.com/office/powerpoint/2010/main" val="688878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activity</a:t>
            </a:r>
          </a:p>
        </p:txBody>
      </p:sp>
      <p:pic>
        <p:nvPicPr>
          <p:cNvPr id="5" name="Picture 4" descr="forest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434" y="2223772"/>
            <a:ext cx="3891169" cy="2919728"/>
          </a:xfrm>
          <a:prstGeom prst="rect">
            <a:avLst/>
          </a:prstGeom>
        </p:spPr>
      </p:pic>
      <p:pic>
        <p:nvPicPr>
          <p:cNvPr id="6" name="Picture 5" descr="forest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0" y="139702"/>
            <a:ext cx="2861652" cy="2084072"/>
          </a:xfrm>
          <a:prstGeom prst="rect">
            <a:avLst/>
          </a:prstGeom>
        </p:spPr>
      </p:pic>
      <p:pic>
        <p:nvPicPr>
          <p:cNvPr id="8" name="Picture 7" descr="IMG_134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7471" y="1708004"/>
            <a:ext cx="3458093" cy="3442788"/>
          </a:xfrm>
          <a:prstGeom prst="rect">
            <a:avLst/>
          </a:prstGeom>
        </p:spPr>
      </p:pic>
      <p:pic>
        <p:nvPicPr>
          <p:cNvPr id="9" name="Picture 8" descr="cane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8669" y="-82410"/>
            <a:ext cx="3406347" cy="1918068"/>
          </a:xfrm>
          <a:prstGeom prst="rect">
            <a:avLst/>
          </a:prstGeom>
        </p:spPr>
      </p:pic>
      <p:pic>
        <p:nvPicPr>
          <p:cNvPr id="7" name="Picture 6" descr="File 18-07-2017, 10 47 39.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9437" y="139700"/>
            <a:ext cx="2885899" cy="2769642"/>
          </a:xfrm>
          <a:prstGeom prst="rect">
            <a:avLst/>
          </a:prstGeom>
        </p:spPr>
      </p:pic>
      <p:pic>
        <p:nvPicPr>
          <p:cNvPr id="10" name="Picture 2">
            <a:extLst>
              <a:ext uri="{FF2B5EF4-FFF2-40B4-BE49-F238E27FC236}">
                <a16:creationId xmlns:a16="http://schemas.microsoft.com/office/drawing/2014/main" id="{0A46B04E-CEE0-E74E-BB88-ED1BDF6378B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6550" y="2909347"/>
            <a:ext cx="3256739" cy="4593205"/>
          </a:xfrm>
          <a:prstGeom prst="rect">
            <a:avLst/>
          </a:prstGeom>
          <a:noFill/>
          <a:ln w="9525">
            <a:noFill/>
            <a:miter lim="800000"/>
            <a:headEnd/>
            <a:tailEnd/>
          </a:ln>
          <a:effectLst/>
        </p:spPr>
      </p:pic>
    </p:spTree>
    <p:extLst>
      <p:ext uri="{BB962C8B-B14F-4D97-AF65-F5344CB8AC3E}">
        <p14:creationId xmlns:p14="http://schemas.microsoft.com/office/powerpoint/2010/main" val="310780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2FFFD-DB50-2E49-9944-1071FD8274C2}"/>
              </a:ext>
            </a:extLst>
          </p:cNvPr>
          <p:cNvPicPr>
            <a:picLocks noChangeAspect="1"/>
          </p:cNvPicPr>
          <p:nvPr/>
        </p:nvPicPr>
        <p:blipFill>
          <a:blip r:embed="rId2"/>
          <a:stretch>
            <a:fillRect/>
          </a:stretch>
        </p:blipFill>
        <p:spPr>
          <a:xfrm>
            <a:off x="1927469" y="692658"/>
            <a:ext cx="5113421" cy="3886200"/>
          </a:xfrm>
          <a:prstGeom prst="rect">
            <a:avLst/>
          </a:prstGeom>
        </p:spPr>
      </p:pic>
      <p:sp>
        <p:nvSpPr>
          <p:cNvPr id="6" name="TextBox 5">
            <a:extLst>
              <a:ext uri="{FF2B5EF4-FFF2-40B4-BE49-F238E27FC236}">
                <a16:creationId xmlns:a16="http://schemas.microsoft.com/office/drawing/2014/main" id="{13116C68-2A99-B745-8239-8C4C543D48DF}"/>
              </a:ext>
            </a:extLst>
          </p:cNvPr>
          <p:cNvSpPr txBox="1"/>
          <p:nvPr/>
        </p:nvSpPr>
        <p:spPr>
          <a:xfrm>
            <a:off x="80967" y="4665584"/>
            <a:ext cx="5470525" cy="738664"/>
          </a:xfrm>
          <a:prstGeom prst="rect">
            <a:avLst/>
          </a:prstGeom>
          <a:noFill/>
        </p:spPr>
        <p:txBody>
          <a:bodyPr wrap="square" rtlCol="0">
            <a:spAutoFit/>
          </a:bodyPr>
          <a:lstStyle/>
          <a:p>
            <a:r>
              <a:rPr lang="en-GB" sz="800" dirty="0" err="1"/>
              <a:t>Spathis</a:t>
            </a:r>
            <a:r>
              <a:rPr lang="en-GB" sz="800" dirty="0"/>
              <a:t> A, Booth S et al.  The Breathing, Thinking, Functioning clinical model: a proposal to facilitate evidence-based breathlessness management in chronic respiratory disease</a:t>
            </a:r>
          </a:p>
          <a:p>
            <a:r>
              <a:rPr lang="en-GB" sz="800" i="1" dirty="0">
                <a:hlinkClick r:id="rId3"/>
              </a:rPr>
              <a:t>npj Primary Care Respiratory Medicine</a:t>
            </a:r>
            <a:r>
              <a:rPr lang="en-GB" sz="800" dirty="0"/>
              <a:t> </a:t>
            </a:r>
            <a:r>
              <a:rPr lang="en-GB" sz="800" b="1" dirty="0"/>
              <a:t> 27:27</a:t>
            </a:r>
            <a:r>
              <a:rPr lang="en-GB" sz="800" dirty="0"/>
              <a:t> (2017)</a:t>
            </a:r>
          </a:p>
          <a:p>
            <a:endParaRPr lang="en-US" dirty="0"/>
          </a:p>
        </p:txBody>
      </p:sp>
    </p:spTree>
    <p:extLst>
      <p:ext uri="{BB962C8B-B14F-4D97-AF65-F5344CB8AC3E}">
        <p14:creationId xmlns:p14="http://schemas.microsoft.com/office/powerpoint/2010/main" val="37776964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9F39075-BFD6-E544-99AB-B20E051ECC85}"/>
              </a:ext>
            </a:extLst>
          </p:cNvPr>
          <p:cNvPicPr>
            <a:picLocks noChangeAspect="1"/>
          </p:cNvPicPr>
          <p:nvPr/>
        </p:nvPicPr>
        <p:blipFill>
          <a:blip r:embed="rId2"/>
          <a:stretch>
            <a:fillRect/>
          </a:stretch>
        </p:blipFill>
        <p:spPr>
          <a:xfrm>
            <a:off x="685809" y="1078997"/>
            <a:ext cx="7980781" cy="3155509"/>
          </a:xfrm>
          <a:prstGeom prst="rect">
            <a:avLst/>
          </a:prstGeom>
        </p:spPr>
      </p:pic>
      <p:sp>
        <p:nvSpPr>
          <p:cNvPr id="6" name="TextBox 5">
            <a:extLst>
              <a:ext uri="{FF2B5EF4-FFF2-40B4-BE49-F238E27FC236}">
                <a16:creationId xmlns:a16="http://schemas.microsoft.com/office/drawing/2014/main" id="{13116C68-2A99-B745-8239-8C4C543D48DF}"/>
              </a:ext>
            </a:extLst>
          </p:cNvPr>
          <p:cNvSpPr txBox="1"/>
          <p:nvPr/>
        </p:nvSpPr>
        <p:spPr>
          <a:xfrm>
            <a:off x="80967" y="4665584"/>
            <a:ext cx="5470525" cy="738664"/>
          </a:xfrm>
          <a:prstGeom prst="rect">
            <a:avLst/>
          </a:prstGeom>
          <a:noFill/>
        </p:spPr>
        <p:txBody>
          <a:bodyPr wrap="square" rtlCol="0">
            <a:spAutoFit/>
          </a:bodyPr>
          <a:lstStyle/>
          <a:p>
            <a:r>
              <a:rPr lang="en-GB" sz="800" dirty="0" err="1"/>
              <a:t>Spathis</a:t>
            </a:r>
            <a:r>
              <a:rPr lang="en-GB" sz="800" dirty="0"/>
              <a:t> A, Booth S et al.  The Breathing, Thinking, Functioning clinical model: a proposal to facilitate evidence-based breathlessness management in chronic respiratory disease</a:t>
            </a:r>
          </a:p>
          <a:p>
            <a:r>
              <a:rPr lang="en-GB" sz="800" i="1" dirty="0">
                <a:hlinkClick r:id="rId3"/>
              </a:rPr>
              <a:t>npj Primary Care Respiratory Medicine</a:t>
            </a:r>
            <a:r>
              <a:rPr lang="en-GB" sz="800" dirty="0"/>
              <a:t> </a:t>
            </a:r>
            <a:r>
              <a:rPr lang="en-GB" sz="800" b="1" dirty="0"/>
              <a:t> 27:27</a:t>
            </a:r>
            <a:r>
              <a:rPr lang="en-GB" sz="800" dirty="0"/>
              <a:t> (2017)</a:t>
            </a:r>
          </a:p>
          <a:p>
            <a:endParaRPr lang="en-US" dirty="0"/>
          </a:p>
        </p:txBody>
      </p:sp>
    </p:spTree>
    <p:extLst>
      <p:ext uri="{BB962C8B-B14F-4D97-AF65-F5344CB8AC3E}">
        <p14:creationId xmlns:p14="http://schemas.microsoft.com/office/powerpoint/2010/main" val="32244678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dirty="0"/>
              <a:t>Prevention</a:t>
            </a:r>
          </a:p>
          <a:p>
            <a:r>
              <a:rPr lang="en-US" dirty="0"/>
              <a:t>Diagnosis</a:t>
            </a:r>
          </a:p>
          <a:p>
            <a:r>
              <a:rPr lang="en-US" dirty="0"/>
              <a:t>Management including palliative care</a:t>
            </a:r>
          </a:p>
          <a:p>
            <a:r>
              <a:rPr lang="en-US" b="1" dirty="0">
                <a:highlight>
                  <a:srgbClr val="FFFF00"/>
                </a:highlight>
              </a:rPr>
              <a:t>Lessons about implementation and scaling up</a:t>
            </a:r>
          </a:p>
          <a:p>
            <a:r>
              <a:rPr lang="en-US" dirty="0"/>
              <a:t>Recommendations for WHO-GARD</a:t>
            </a:r>
          </a:p>
        </p:txBody>
      </p:sp>
    </p:spTree>
    <p:extLst>
      <p:ext uri="{BB962C8B-B14F-4D97-AF65-F5344CB8AC3E}">
        <p14:creationId xmlns:p14="http://schemas.microsoft.com/office/powerpoint/2010/main" val="26749123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DDAE42-E208-4F08-A098-93C6C82DA6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7804"/>
            <a:ext cx="9144000" cy="5143500"/>
          </a:xfrm>
          <a:prstGeom prst="rect">
            <a:avLst/>
          </a:prstGeom>
        </p:spPr>
      </p:pic>
      <p:sp>
        <p:nvSpPr>
          <p:cNvPr id="4" name="Rectangle 3">
            <a:extLst>
              <a:ext uri="{FF2B5EF4-FFF2-40B4-BE49-F238E27FC236}">
                <a16:creationId xmlns:a16="http://schemas.microsoft.com/office/drawing/2014/main" id="{CFF9AD5E-67F4-4C79-805A-28575A1A0507}"/>
              </a:ext>
            </a:extLst>
          </p:cNvPr>
          <p:cNvSpPr/>
          <p:nvPr/>
        </p:nvSpPr>
        <p:spPr>
          <a:xfrm>
            <a:off x="286395" y="204160"/>
            <a:ext cx="7879207" cy="548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A5DF"/>
                </a:solidFill>
              </a:rPr>
              <a:t>What we have learned from from </a:t>
            </a:r>
            <a:endParaRPr lang="en-GB" sz="1500" b="1" dirty="0">
              <a:solidFill>
                <a:srgbClr val="00A5DF"/>
              </a:solidFill>
            </a:endParaRPr>
          </a:p>
        </p:txBody>
      </p:sp>
      <p:pic>
        <p:nvPicPr>
          <p:cNvPr id="5" name="Picture 4">
            <a:extLst>
              <a:ext uri="{FF2B5EF4-FFF2-40B4-BE49-F238E27FC236}">
                <a16:creationId xmlns:a16="http://schemas.microsoft.com/office/drawing/2014/main" id="{43604EBE-2169-4318-BE8B-82266566B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854" y="319096"/>
            <a:ext cx="1971676" cy="318755"/>
          </a:xfrm>
          <a:prstGeom prst="rect">
            <a:avLst/>
          </a:prstGeom>
        </p:spPr>
      </p:pic>
      <p:grpSp>
        <p:nvGrpSpPr>
          <p:cNvPr id="3" name="Group 2">
            <a:extLst>
              <a:ext uri="{FF2B5EF4-FFF2-40B4-BE49-F238E27FC236}">
                <a16:creationId xmlns:a16="http://schemas.microsoft.com/office/drawing/2014/main" id="{82E43F36-9882-42A8-9BC3-3AD89ADB83AF}"/>
              </a:ext>
            </a:extLst>
          </p:cNvPr>
          <p:cNvGrpSpPr/>
          <p:nvPr/>
        </p:nvGrpSpPr>
        <p:grpSpPr>
          <a:xfrm>
            <a:off x="286395" y="633559"/>
            <a:ext cx="3772074" cy="2530941"/>
            <a:chOff x="796523" y="1032910"/>
            <a:chExt cx="5029432" cy="3374587"/>
          </a:xfrm>
        </p:grpSpPr>
        <p:pic>
          <p:nvPicPr>
            <p:cNvPr id="13" name="Graphic 12">
              <a:extLst>
                <a:ext uri="{FF2B5EF4-FFF2-40B4-BE49-F238E27FC236}">
                  <a16:creationId xmlns:a16="http://schemas.microsoft.com/office/drawing/2014/main" id="{388F590D-DFA2-4903-AC5B-9DB7E01A08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523" y="1032910"/>
              <a:ext cx="5029432" cy="3374587"/>
            </a:xfrm>
            <a:prstGeom prst="rect">
              <a:avLst/>
            </a:prstGeom>
          </p:spPr>
        </p:pic>
        <p:sp>
          <p:nvSpPr>
            <p:cNvPr id="2" name="TextBox 1">
              <a:extLst>
                <a:ext uri="{FF2B5EF4-FFF2-40B4-BE49-F238E27FC236}">
                  <a16:creationId xmlns:a16="http://schemas.microsoft.com/office/drawing/2014/main" id="{C5C6EA6A-A5D2-49EA-BAF5-D297B282E6F2}"/>
                </a:ext>
              </a:extLst>
            </p:cNvPr>
            <p:cNvSpPr txBox="1"/>
            <p:nvPr/>
          </p:nvSpPr>
          <p:spPr>
            <a:xfrm>
              <a:off x="1185332" y="1175137"/>
              <a:ext cx="2506133" cy="2893099"/>
            </a:xfrm>
            <a:prstGeom prst="rect">
              <a:avLst/>
            </a:prstGeom>
            <a:noFill/>
          </p:spPr>
          <p:txBody>
            <a:bodyPr wrap="square" rtlCol="0">
              <a:spAutoFit/>
            </a:bodyPr>
            <a:lstStyle/>
            <a:p>
              <a:r>
                <a:rPr lang="en-US" sz="1500" dirty="0">
                  <a:solidFill>
                    <a:schemeClr val="accent3">
                      <a:lumMod val="50000"/>
                    </a:schemeClr>
                  </a:solidFill>
                </a:rPr>
                <a:t>Implementation research needs to be underpinned with actions that build trust in the process and workforce and ensure local compatibility.</a:t>
              </a:r>
              <a:endParaRPr lang="en-GB" sz="1500" dirty="0">
                <a:solidFill>
                  <a:schemeClr val="accent3">
                    <a:lumMod val="50000"/>
                  </a:schemeClr>
                </a:solidFill>
              </a:endParaRPr>
            </a:p>
          </p:txBody>
        </p:sp>
      </p:grpSp>
      <p:pic>
        <p:nvPicPr>
          <p:cNvPr id="12" name="Graphic 11">
            <a:extLst>
              <a:ext uri="{FF2B5EF4-FFF2-40B4-BE49-F238E27FC236}">
                <a16:creationId xmlns:a16="http://schemas.microsoft.com/office/drawing/2014/main" id="{EB28940B-D830-D745-AFAB-ABDAEA76A7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4282" y="883417"/>
            <a:ext cx="4429814" cy="3000842"/>
          </a:xfrm>
          <a:prstGeom prst="rect">
            <a:avLst/>
          </a:prstGeom>
        </p:spPr>
      </p:pic>
      <p:sp>
        <p:nvSpPr>
          <p:cNvPr id="11" name="TextBox 10">
            <a:extLst>
              <a:ext uri="{FF2B5EF4-FFF2-40B4-BE49-F238E27FC236}">
                <a16:creationId xmlns:a16="http://schemas.microsoft.com/office/drawing/2014/main" id="{D907D0C7-CB14-CF45-92C0-C814670D9ABF}"/>
              </a:ext>
            </a:extLst>
          </p:cNvPr>
          <p:cNvSpPr txBox="1"/>
          <p:nvPr/>
        </p:nvSpPr>
        <p:spPr>
          <a:xfrm>
            <a:off x="5544182" y="1163008"/>
            <a:ext cx="1972918" cy="2169825"/>
          </a:xfrm>
          <a:prstGeom prst="rect">
            <a:avLst/>
          </a:prstGeom>
          <a:noFill/>
        </p:spPr>
        <p:txBody>
          <a:bodyPr wrap="square" rtlCol="0">
            <a:spAutoFit/>
          </a:bodyPr>
          <a:lstStyle/>
          <a:p>
            <a:r>
              <a:rPr lang="en-US" sz="1500" dirty="0">
                <a:solidFill>
                  <a:schemeClr val="accent3">
                    <a:lumMod val="50000"/>
                  </a:schemeClr>
                </a:solidFill>
              </a:rPr>
              <a:t>Education and training interventions should include a wide spectrum of healthcare professionals and community health workers (not just doctors).</a:t>
            </a:r>
            <a:endParaRPr lang="en-GB" sz="1500" dirty="0">
              <a:solidFill>
                <a:schemeClr val="accent3">
                  <a:lumMod val="50000"/>
                </a:schemeClr>
              </a:solidFill>
            </a:endParaRPr>
          </a:p>
        </p:txBody>
      </p:sp>
      <p:pic>
        <p:nvPicPr>
          <p:cNvPr id="6" name="Picture 5">
            <a:extLst>
              <a:ext uri="{FF2B5EF4-FFF2-40B4-BE49-F238E27FC236}">
                <a16:creationId xmlns:a16="http://schemas.microsoft.com/office/drawing/2014/main" id="{767978D5-51F5-5945-8F10-B0DFE16DEFB0}"/>
              </a:ext>
            </a:extLst>
          </p:cNvPr>
          <p:cNvPicPr>
            <a:picLocks noChangeAspect="1"/>
          </p:cNvPicPr>
          <p:nvPr/>
        </p:nvPicPr>
        <p:blipFill>
          <a:blip r:embed="rId8"/>
          <a:stretch>
            <a:fillRect/>
          </a:stretch>
        </p:blipFill>
        <p:spPr>
          <a:xfrm>
            <a:off x="2012878" y="2687382"/>
            <a:ext cx="3621432" cy="259456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6986" y="4057292"/>
            <a:ext cx="2796119" cy="567840"/>
          </a:xfrm>
          <a:prstGeom prst="rect">
            <a:avLst/>
          </a:prstGeom>
        </p:spPr>
      </p:pic>
    </p:spTree>
    <p:extLst>
      <p:ext uri="{BB962C8B-B14F-4D97-AF65-F5344CB8AC3E}">
        <p14:creationId xmlns:p14="http://schemas.microsoft.com/office/powerpoint/2010/main" val="960799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B5034FC-1472-C246-9395-E8BDCC67A2BF}"/>
              </a:ext>
            </a:extLst>
          </p:cNvPr>
          <p:cNvSpPr>
            <a:spLocks noGrp="1"/>
          </p:cNvSpPr>
          <p:nvPr>
            <p:ph type="title"/>
          </p:nvPr>
        </p:nvSpPr>
        <p:spPr>
          <a:xfrm>
            <a:off x="2020824" y="126397"/>
            <a:ext cx="5766485" cy="636815"/>
          </a:xfrm>
        </p:spPr>
        <p:txBody>
          <a:bodyPr>
            <a:noAutofit/>
          </a:bodyPr>
          <a:lstStyle/>
          <a:p>
            <a:r>
              <a:rPr lang="en-US" sz="1600" dirty="0"/>
              <a:t>To achieve our vision, we need to go where the greatest need is and co-create teaching &amp; research capacity</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464" y="1275467"/>
            <a:ext cx="2096833" cy="695325"/>
          </a:xfrm>
          <a:prstGeom prst="rect">
            <a:avLst/>
          </a:prstGeom>
        </p:spPr>
      </p:pic>
      <p:sp>
        <p:nvSpPr>
          <p:cNvPr id="13" name="TextBox 12"/>
          <p:cNvSpPr txBox="1"/>
          <p:nvPr/>
        </p:nvSpPr>
        <p:spPr>
          <a:xfrm>
            <a:off x="447464" y="2340666"/>
            <a:ext cx="1467152" cy="2331407"/>
          </a:xfrm>
          <a:prstGeom prst="rect">
            <a:avLst/>
          </a:prstGeom>
          <a:noFill/>
        </p:spPr>
        <p:txBody>
          <a:bodyPr wrap="square" rtlCol="0">
            <a:spAutoFit/>
          </a:bodyPr>
          <a:lstStyle/>
          <a:p>
            <a:r>
              <a:rPr lang="en-US" sz="1350" dirty="0">
                <a:solidFill>
                  <a:srgbClr val="074B88"/>
                </a:solidFill>
              </a:rPr>
              <a:t>Implementation science in </a:t>
            </a:r>
            <a:r>
              <a:rPr lang="en-US" sz="1350" dirty="0">
                <a:solidFill>
                  <a:srgbClr val="053F73"/>
                </a:solidFill>
              </a:rPr>
              <a:t>Uganda, Vietnam, Crete, Kyrgyzstan coordinated by Leiden University MC based on an IPCRG concept</a:t>
            </a:r>
            <a:br>
              <a:rPr lang="en-US" sz="1050" dirty="0">
                <a:solidFill>
                  <a:srgbClr val="053F73"/>
                </a:solidFill>
              </a:rPr>
            </a:br>
            <a:endParaRPr lang="en-US" sz="1050" dirty="0">
              <a:solidFill>
                <a:srgbClr val="00B0F0"/>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297" y="4502085"/>
            <a:ext cx="1466319" cy="406967"/>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49220" y="1217396"/>
            <a:ext cx="1291799" cy="1202418"/>
          </a:xfrm>
          <a:prstGeom prst="rect">
            <a:avLst/>
          </a:prstGeom>
        </p:spPr>
      </p:pic>
      <p:sp>
        <p:nvSpPr>
          <p:cNvPr id="16" name="Rectangle 15"/>
          <p:cNvSpPr/>
          <p:nvPr/>
        </p:nvSpPr>
        <p:spPr>
          <a:xfrm>
            <a:off x="7226615" y="2409808"/>
            <a:ext cx="1917385" cy="1754326"/>
          </a:xfrm>
          <a:prstGeom prst="rect">
            <a:avLst/>
          </a:prstGeom>
        </p:spPr>
        <p:txBody>
          <a:bodyPr wrap="square">
            <a:spAutoFit/>
          </a:bodyPr>
          <a:lstStyle/>
          <a:p>
            <a:r>
              <a:rPr lang="en-US" sz="1350" dirty="0">
                <a:solidFill>
                  <a:srgbClr val="053F73"/>
                </a:solidFill>
                <a:latin typeface="Source Sans Pro" charset="0"/>
              </a:rPr>
              <a:t>NIHR Global Health Research Unit on Respiratory Health (RESPIRE) at The University of Edinburgh, Pakistan, Bangladesh, India, Malaysia</a:t>
            </a:r>
            <a:endParaRPr lang="en-US" sz="1350" dirty="0">
              <a:solidFill>
                <a:srgbClr val="053F73"/>
              </a:solidFill>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1528" y="1318118"/>
            <a:ext cx="963062" cy="1000973"/>
          </a:xfrm>
          <a:prstGeom prst="rect">
            <a:avLst/>
          </a:prstGeom>
        </p:spPr>
      </p:pic>
      <p:sp>
        <p:nvSpPr>
          <p:cNvPr id="19" name="Rectangle 18"/>
          <p:cNvSpPr/>
          <p:nvPr/>
        </p:nvSpPr>
        <p:spPr>
          <a:xfrm>
            <a:off x="4992693" y="2437742"/>
            <a:ext cx="1476665" cy="2169825"/>
          </a:xfrm>
          <a:prstGeom prst="rect">
            <a:avLst/>
          </a:prstGeom>
        </p:spPr>
        <p:txBody>
          <a:bodyPr wrap="square">
            <a:spAutoFit/>
          </a:bodyPr>
          <a:lstStyle/>
          <a:p>
            <a:r>
              <a:rPr lang="en-US" sz="1350" dirty="0">
                <a:solidFill>
                  <a:srgbClr val="053F73"/>
                </a:solidFill>
                <a:latin typeface="Source Sans Pro" charset="0"/>
              </a:rPr>
              <a:t>NIHR Global Health Research Group on Global COPD in Primary Care Breathe Well at University of Birmingham, China, Brazil, Georgia, FYR Macedonia</a:t>
            </a:r>
          </a:p>
        </p:txBody>
      </p:sp>
      <p:sp>
        <p:nvSpPr>
          <p:cNvPr id="20" name="Rectangle 19"/>
          <p:cNvSpPr/>
          <p:nvPr/>
        </p:nvSpPr>
        <p:spPr>
          <a:xfrm>
            <a:off x="2715322" y="2437742"/>
            <a:ext cx="1476665" cy="2169825"/>
          </a:xfrm>
          <a:prstGeom prst="rect">
            <a:avLst/>
          </a:prstGeom>
        </p:spPr>
        <p:txBody>
          <a:bodyPr wrap="square">
            <a:spAutoFit/>
          </a:bodyPr>
          <a:lstStyle/>
          <a:p>
            <a:r>
              <a:rPr lang="en-US" sz="1350" dirty="0">
                <a:solidFill>
                  <a:srgbClr val="053F73"/>
                </a:solidFill>
                <a:latin typeface="Source Sans Pro" charset="0"/>
              </a:rPr>
              <a:t>NIHR Global Health Research Group on Pulmonary Rehabilitation at University of Leicester, Kyrgyzstan, Sri Lanka, India, Uganda, Vietnam</a:t>
            </a:r>
          </a:p>
        </p:txBody>
      </p:sp>
      <p:pic>
        <p:nvPicPr>
          <p:cNvPr id="1026" name="Picture 2" descr="mage result for global bridg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08108" y="880534"/>
            <a:ext cx="1618140" cy="2667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426441" y="725063"/>
            <a:ext cx="3136149" cy="623248"/>
          </a:xfrm>
          <a:prstGeom prst="rect">
            <a:avLst/>
          </a:prstGeom>
          <a:noFill/>
        </p:spPr>
        <p:txBody>
          <a:bodyPr wrap="square" rtlCol="0">
            <a:spAutoFit/>
          </a:bodyPr>
          <a:lstStyle/>
          <a:p>
            <a:r>
              <a:rPr lang="en-US" sz="1200" dirty="0">
                <a:solidFill>
                  <a:srgbClr val="074B88"/>
                </a:solidFill>
              </a:rPr>
              <a:t>Education: In </a:t>
            </a:r>
            <a:r>
              <a:rPr lang="en-US" sz="1200" dirty="0">
                <a:solidFill>
                  <a:srgbClr val="053F73"/>
                </a:solidFill>
              </a:rPr>
              <a:t>Uganda, Kyrgyzstan, FYR Macedonia, Romania, Bulgaria</a:t>
            </a:r>
            <a:br>
              <a:rPr lang="en-US" sz="1050" dirty="0">
                <a:solidFill>
                  <a:srgbClr val="053F73"/>
                </a:solidFill>
              </a:rPr>
            </a:br>
            <a:endParaRPr lang="en-US" sz="1050" dirty="0">
              <a:solidFill>
                <a:srgbClr val="00B0F0"/>
              </a:solidFill>
            </a:endParaRPr>
          </a:p>
        </p:txBody>
      </p:sp>
      <p:sp>
        <p:nvSpPr>
          <p:cNvPr id="21" name="TextBox 20"/>
          <p:cNvSpPr txBox="1"/>
          <p:nvPr/>
        </p:nvSpPr>
        <p:spPr>
          <a:xfrm>
            <a:off x="2977902" y="1217396"/>
            <a:ext cx="1338756" cy="415498"/>
          </a:xfrm>
          <a:prstGeom prst="rect">
            <a:avLst/>
          </a:prstGeom>
          <a:noFill/>
        </p:spPr>
        <p:txBody>
          <a:bodyPr wrap="square" rtlCol="0">
            <a:spAutoFit/>
          </a:bodyPr>
          <a:lstStyle/>
          <a:p>
            <a:r>
              <a:rPr lang="en-US" sz="1050" b="1" dirty="0"/>
              <a:t>Global RECHARGE</a:t>
            </a:r>
          </a:p>
        </p:txBody>
      </p:sp>
      <p:pic>
        <p:nvPicPr>
          <p:cNvPr id="2" name="Picture 1">
            <a:extLst>
              <a:ext uri="{FF2B5EF4-FFF2-40B4-BE49-F238E27FC236}">
                <a16:creationId xmlns:a16="http://schemas.microsoft.com/office/drawing/2014/main" id="{3A19D4AF-5366-5C41-846D-CB276316E1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20930" y="4579633"/>
            <a:ext cx="2273484" cy="532848"/>
          </a:xfrm>
          <a:prstGeom prst="rect">
            <a:avLst/>
          </a:prstGeom>
        </p:spPr>
      </p:pic>
      <p:pic>
        <p:nvPicPr>
          <p:cNvPr id="4" name="Picture 3" descr="A close up of a sign&#10;&#10;Description automatically generated">
            <a:extLst>
              <a:ext uri="{FF2B5EF4-FFF2-40B4-BE49-F238E27FC236}">
                <a16:creationId xmlns:a16="http://schemas.microsoft.com/office/drawing/2014/main" id="{5E9387D7-5461-0449-8F02-88891B9BC3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17178" y="1576804"/>
            <a:ext cx="875792" cy="875792"/>
          </a:xfrm>
          <a:prstGeom prst="rect">
            <a:avLst/>
          </a:prstGeom>
        </p:spPr>
      </p:pic>
    </p:spTree>
    <p:extLst>
      <p:ext uri="{BB962C8B-B14F-4D97-AF65-F5344CB8AC3E}">
        <p14:creationId xmlns:p14="http://schemas.microsoft.com/office/powerpoint/2010/main" val="3249272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B27B-34CC-FE45-8EC5-0DE3DE9E25C8}"/>
              </a:ext>
            </a:extLst>
          </p:cNvPr>
          <p:cNvSpPr>
            <a:spLocks noGrp="1"/>
          </p:cNvSpPr>
          <p:nvPr>
            <p:ph type="title"/>
          </p:nvPr>
        </p:nvSpPr>
        <p:spPr>
          <a:xfrm>
            <a:off x="1867545" y="114300"/>
            <a:ext cx="7185025" cy="571500"/>
          </a:xfrm>
        </p:spPr>
        <p:txBody>
          <a:bodyPr/>
          <a:lstStyle/>
          <a:p>
            <a:r>
              <a:rPr lang="en-US" sz="2800" dirty="0"/>
              <a:t>2015 to 2019 research capacity-building</a:t>
            </a:r>
          </a:p>
        </p:txBody>
      </p:sp>
      <p:pic>
        <p:nvPicPr>
          <p:cNvPr id="6" name="Content Placeholder 5" descr="A group of people on a newspaper&#10;&#10;Description automatically generated">
            <a:extLst>
              <a:ext uri="{FF2B5EF4-FFF2-40B4-BE49-F238E27FC236}">
                <a16:creationId xmlns:a16="http://schemas.microsoft.com/office/drawing/2014/main" id="{DFD1FB8C-3D61-3142-B100-7FA5A65198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4602" y="1089996"/>
            <a:ext cx="2856650" cy="3468790"/>
          </a:xfrm>
        </p:spPr>
      </p:pic>
      <p:sp>
        <p:nvSpPr>
          <p:cNvPr id="4" name="Rectangle 3">
            <a:extLst>
              <a:ext uri="{FF2B5EF4-FFF2-40B4-BE49-F238E27FC236}">
                <a16:creationId xmlns:a16="http://schemas.microsoft.com/office/drawing/2014/main" id="{260203EF-4296-E44D-8D56-01F9335CD38F}"/>
              </a:ext>
            </a:extLst>
          </p:cNvPr>
          <p:cNvSpPr/>
          <p:nvPr/>
        </p:nvSpPr>
        <p:spPr>
          <a:xfrm>
            <a:off x="91440" y="4743450"/>
            <a:ext cx="8177916" cy="369332"/>
          </a:xfrm>
          <a:prstGeom prst="rect">
            <a:avLst/>
          </a:prstGeom>
        </p:spPr>
        <p:txBody>
          <a:bodyPr wrap="square">
            <a:spAutoFit/>
          </a:bodyPr>
          <a:lstStyle/>
          <a:p>
            <a:r>
              <a:rPr lang="en-GB" dirty="0">
                <a:hlinkClick r:id="rId3"/>
              </a:rPr>
              <a:t>https://www.theipcrg.org/display/DoResearch/Malaysian+Case+Study</a:t>
            </a:r>
            <a:endParaRPr lang="en-US" dirty="0"/>
          </a:p>
        </p:txBody>
      </p:sp>
      <p:pic>
        <p:nvPicPr>
          <p:cNvPr id="8" name="Picture 7" descr="A group of people sitting at desks in a room&#10;&#10;Description automatically generated">
            <a:extLst>
              <a:ext uri="{FF2B5EF4-FFF2-40B4-BE49-F238E27FC236}">
                <a16:creationId xmlns:a16="http://schemas.microsoft.com/office/drawing/2014/main" id="{0E530B2C-6F9E-5B42-9000-F8C129A78B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693" y="971555"/>
            <a:ext cx="3778857" cy="2834143"/>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3FE6A12B-DD08-1C4E-9FE4-E21A56743453}"/>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colorTemperature colorTemp="6642"/>
                    </a14:imgEffect>
                    <a14:imgEffect>
                      <a14:saturation sat="178000"/>
                    </a14:imgEffect>
                  </a14:imgLayer>
                </a14:imgProps>
              </a:ext>
              <a:ext uri="{28A0092B-C50C-407E-A947-70E740481C1C}">
                <a14:useLocalDpi xmlns:a14="http://schemas.microsoft.com/office/drawing/2010/main"/>
              </a:ext>
            </a:extLst>
          </a:blip>
          <a:stretch>
            <a:fillRect/>
          </a:stretch>
        </p:blipFill>
        <p:spPr>
          <a:xfrm>
            <a:off x="6418690" y="2768052"/>
            <a:ext cx="2633870" cy="1975403"/>
          </a:xfrm>
          <a:prstGeom prst="rect">
            <a:avLst/>
          </a:prstGeom>
        </p:spPr>
      </p:pic>
    </p:spTree>
    <p:extLst>
      <p:ext uri="{BB962C8B-B14F-4D97-AF65-F5344CB8AC3E}">
        <p14:creationId xmlns:p14="http://schemas.microsoft.com/office/powerpoint/2010/main" val="908669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939" y="28308"/>
            <a:ext cx="5905343" cy="571500"/>
          </a:xfrm>
        </p:spPr>
        <p:txBody>
          <a:bodyPr/>
          <a:lstStyle/>
          <a:p>
            <a:r>
              <a:rPr lang="en-US" sz="2400" dirty="0"/>
              <a:t>Primary care problems &amp; solutions</a:t>
            </a:r>
          </a:p>
        </p:txBody>
      </p:sp>
      <p:pic>
        <p:nvPicPr>
          <p:cNvPr id="4" name="Content Placeholder 3" descr="A picture containing book&#10;&#10;Description automatically generated">
            <a:extLst>
              <a:ext uri="{FF2B5EF4-FFF2-40B4-BE49-F238E27FC236}">
                <a16:creationId xmlns:a16="http://schemas.microsoft.com/office/drawing/2014/main" id="{88B83F90-C99C-BD40-8081-55F804F29C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6190621" y="1069959"/>
            <a:ext cx="2628900" cy="1971675"/>
          </a:xfrm>
        </p:spPr>
      </p:pic>
      <p:pic>
        <p:nvPicPr>
          <p:cNvPr id="11" name="Picture 10">
            <a:extLst>
              <a:ext uri="{FF2B5EF4-FFF2-40B4-BE49-F238E27FC236}">
                <a16:creationId xmlns:a16="http://schemas.microsoft.com/office/drawing/2014/main" id="{D8C25882-2159-6543-8181-06DB64073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893716" y="2840102"/>
            <a:ext cx="2571753" cy="1928814"/>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5DE6CDCF-A8ED-254B-887E-1BB376BDED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10325" y="538633"/>
            <a:ext cx="4082597" cy="3061948"/>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047CCC66-07EF-CF46-AE01-3D3918EEBC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366262" y="1330319"/>
            <a:ext cx="4339446" cy="3254585"/>
          </a:xfrm>
          <a:prstGeom prst="rect">
            <a:avLst/>
          </a:prstGeom>
        </p:spPr>
      </p:pic>
      <p:sp>
        <p:nvSpPr>
          <p:cNvPr id="20" name="Title 1">
            <a:extLst>
              <a:ext uri="{FF2B5EF4-FFF2-40B4-BE49-F238E27FC236}">
                <a16:creationId xmlns:a16="http://schemas.microsoft.com/office/drawing/2014/main" id="{53124AB7-0838-3848-86CB-5DA7EB645965}"/>
              </a:ext>
            </a:extLst>
          </p:cNvPr>
          <p:cNvSpPr txBox="1">
            <a:spLocks/>
          </p:cNvSpPr>
          <p:nvPr/>
        </p:nvSpPr>
        <p:spPr bwMode="auto">
          <a:xfrm>
            <a:off x="264224" y="3959848"/>
            <a:ext cx="2632704"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pPr defTabSz="914400"/>
            <a:r>
              <a:rPr lang="en-US" sz="2400" kern="0" dirty="0"/>
              <a:t>Malaysian Primary care research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FEB34A1-AA07-7D46-9B67-33F48FB20D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72" y="0"/>
            <a:ext cx="7278701" cy="5143500"/>
          </a:xfrm>
          <a:prstGeom prst="rect">
            <a:avLst/>
          </a:prstGeom>
        </p:spPr>
      </p:pic>
      <p:sp>
        <p:nvSpPr>
          <p:cNvPr id="2" name="TextBox 1">
            <a:extLst>
              <a:ext uri="{FF2B5EF4-FFF2-40B4-BE49-F238E27FC236}">
                <a16:creationId xmlns:a16="http://schemas.microsoft.com/office/drawing/2014/main" id="{B2D2DE9E-CA33-E54B-BBA0-58EAAE0EA5D3}"/>
              </a:ext>
            </a:extLst>
          </p:cNvPr>
          <p:cNvSpPr txBox="1"/>
          <p:nvPr/>
        </p:nvSpPr>
        <p:spPr>
          <a:xfrm>
            <a:off x="7299307" y="0"/>
            <a:ext cx="1844703" cy="5324534"/>
          </a:xfrm>
          <a:prstGeom prst="rect">
            <a:avLst/>
          </a:prstGeom>
          <a:noFill/>
        </p:spPr>
        <p:txBody>
          <a:bodyPr wrap="square" rtlCol="0">
            <a:spAutoFit/>
          </a:bodyPr>
          <a:lstStyle/>
          <a:p>
            <a:r>
              <a:rPr lang="en-US" sz="1600" b="1" dirty="0"/>
              <a:t>Current projects</a:t>
            </a:r>
          </a:p>
          <a:p>
            <a:pPr marL="285750" indent="-285750">
              <a:buFont typeface="Arial" panose="020B0604020202020204" pitchFamily="34" charset="0"/>
              <a:buChar char="•"/>
            </a:pPr>
            <a:r>
              <a:rPr lang="en-US" sz="1400" dirty="0"/>
              <a:t>Asthma Right Care Teach the Teacher for Pharmacists 10 countries)</a:t>
            </a:r>
          </a:p>
          <a:p>
            <a:pPr marL="285750" indent="-285750">
              <a:buFont typeface="Arial" panose="020B0604020202020204" pitchFamily="34" charset="0"/>
              <a:buChar char="•"/>
            </a:pPr>
            <a:r>
              <a:rPr lang="en-US" sz="1400" dirty="0"/>
              <a:t>Children with Asthma Teach the Teacher (4 countries)</a:t>
            </a:r>
          </a:p>
          <a:p>
            <a:pPr marL="285750" indent="-285750">
              <a:buFont typeface="Arial" panose="020B0604020202020204" pitchFamily="34" charset="0"/>
              <a:buChar char="•"/>
            </a:pPr>
            <a:r>
              <a:rPr lang="en-US" sz="1400" dirty="0"/>
              <a:t>4 global health research programmes in 13 LMICs</a:t>
            </a:r>
          </a:p>
          <a:p>
            <a:pPr marL="285750" indent="-285750">
              <a:buFont typeface="Arial" panose="020B0604020202020204" pitchFamily="34" charset="0"/>
              <a:buChar char="•"/>
            </a:pPr>
            <a:r>
              <a:rPr lang="en-US" sz="1400" dirty="0"/>
              <a:t>2 e-learning programmes</a:t>
            </a:r>
          </a:p>
          <a:p>
            <a:pPr marL="285750" indent="-285750">
              <a:buFont typeface="Arial" panose="020B0604020202020204" pitchFamily="34" charset="0"/>
              <a:buChar char="•"/>
            </a:pPr>
            <a:r>
              <a:rPr lang="en-US" sz="1400" dirty="0"/>
              <a:t>1 care research needs prioritization</a:t>
            </a:r>
          </a:p>
          <a:p>
            <a:pPr marL="285750" indent="-285750">
              <a:buFont typeface="Arial" panose="020B0604020202020204" pitchFamily="34" charset="0"/>
              <a:buChar char="•"/>
            </a:pPr>
            <a:r>
              <a:rPr lang="en-US" sz="1400" dirty="0"/>
              <a:t>Supporting new groups in Tunisia, Israel, Lebanon</a:t>
            </a:r>
          </a:p>
          <a:p>
            <a:pPr marL="285750" indent="-285750">
              <a:buFont typeface="Arial" panose="020B0604020202020204" pitchFamily="34" charset="0"/>
              <a:buChar char="•"/>
            </a:pPr>
            <a:r>
              <a:rPr lang="en-US" sz="1400" dirty="0"/>
              <a:t>2020 Conferences Beijing and Dublin</a:t>
            </a:r>
          </a:p>
          <a:p>
            <a:endParaRPr lang="en-US" sz="1600" dirty="0"/>
          </a:p>
        </p:txBody>
      </p:sp>
    </p:spTree>
    <p:extLst>
      <p:ext uri="{BB962C8B-B14F-4D97-AF65-F5344CB8AC3E}">
        <p14:creationId xmlns:p14="http://schemas.microsoft.com/office/powerpoint/2010/main" val="2722231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715" y="28308"/>
            <a:ext cx="5905343" cy="571500"/>
          </a:xfrm>
        </p:spPr>
        <p:txBody>
          <a:bodyPr/>
          <a:lstStyle/>
          <a:p>
            <a:r>
              <a:rPr lang="en-US" sz="2400" dirty="0"/>
              <a:t>Primary care problems &amp; solutions</a:t>
            </a:r>
          </a:p>
        </p:txBody>
      </p:sp>
      <p:pic>
        <p:nvPicPr>
          <p:cNvPr id="4" name="Content Placeholder 3" descr="A picture containing book&#10;&#10;Description automatically generated">
            <a:extLst>
              <a:ext uri="{FF2B5EF4-FFF2-40B4-BE49-F238E27FC236}">
                <a16:creationId xmlns:a16="http://schemas.microsoft.com/office/drawing/2014/main" id="{88B83F90-C99C-BD40-8081-55F804F29C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6190621" y="1069959"/>
            <a:ext cx="2628900" cy="1971675"/>
          </a:xfrm>
        </p:spPr>
      </p:pic>
      <p:pic>
        <p:nvPicPr>
          <p:cNvPr id="11" name="Picture 10">
            <a:extLst>
              <a:ext uri="{FF2B5EF4-FFF2-40B4-BE49-F238E27FC236}">
                <a16:creationId xmlns:a16="http://schemas.microsoft.com/office/drawing/2014/main" id="{D8C25882-2159-6543-8181-06DB64073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893716" y="2840102"/>
            <a:ext cx="2571753" cy="1928814"/>
          </a:xfrm>
          <a:prstGeom prst="rect">
            <a:avLst/>
          </a:prstGeom>
        </p:spPr>
      </p:pic>
      <p:pic>
        <p:nvPicPr>
          <p:cNvPr id="15" name="Picture 14">
            <a:extLst>
              <a:ext uri="{FF2B5EF4-FFF2-40B4-BE49-F238E27FC236}">
                <a16:creationId xmlns:a16="http://schemas.microsoft.com/office/drawing/2014/main" id="{3DAD9B6D-7C5B-D242-AF76-9BB4E14C4B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168049" y="1091530"/>
            <a:ext cx="4289520" cy="3217140"/>
          </a:xfrm>
          <a:prstGeom prst="rect">
            <a:avLst/>
          </a:prstGeom>
        </p:spPr>
      </p:pic>
      <p:pic>
        <p:nvPicPr>
          <p:cNvPr id="19" name="Picture 18" descr="A close up of a book&#10;&#10;Description automatically generated">
            <a:extLst>
              <a:ext uri="{FF2B5EF4-FFF2-40B4-BE49-F238E27FC236}">
                <a16:creationId xmlns:a16="http://schemas.microsoft.com/office/drawing/2014/main" id="{AC5D4E62-9780-B74E-8F55-4E16E5A76A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80619" y="580619"/>
            <a:ext cx="4644953" cy="3483715"/>
          </a:xfrm>
          <a:prstGeom prst="rect">
            <a:avLst/>
          </a:prstGeom>
        </p:spPr>
      </p:pic>
      <p:sp>
        <p:nvSpPr>
          <p:cNvPr id="20" name="Title 1">
            <a:extLst>
              <a:ext uri="{FF2B5EF4-FFF2-40B4-BE49-F238E27FC236}">
                <a16:creationId xmlns:a16="http://schemas.microsoft.com/office/drawing/2014/main" id="{53124AB7-0838-3848-86CB-5DA7EB645965}"/>
              </a:ext>
            </a:extLst>
          </p:cNvPr>
          <p:cNvSpPr txBox="1">
            <a:spLocks/>
          </p:cNvSpPr>
          <p:nvPr/>
        </p:nvSpPr>
        <p:spPr bwMode="auto">
          <a:xfrm>
            <a:off x="264223" y="4572000"/>
            <a:ext cx="5446161"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pPr defTabSz="914400"/>
            <a:r>
              <a:rPr lang="en-US" sz="2400" kern="0" dirty="0"/>
              <a:t>Malaysian Primary care research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0" y="452825"/>
            <a:ext cx="9031121" cy="4378435"/>
          </a:xfrm>
          <a:prstGeom prst="wedgeEllipseCallout">
            <a:avLst>
              <a:gd name="adj1" fmla="val 49386"/>
              <a:gd name="adj2" fmla="val 5115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74B88"/>
              </a:solidFill>
              <a:latin typeface="Times"/>
            </a:endParaRPr>
          </a:p>
        </p:txBody>
      </p:sp>
      <p:sp>
        <p:nvSpPr>
          <p:cNvPr id="2" name="Title 1"/>
          <p:cNvSpPr>
            <a:spLocks noGrp="1"/>
          </p:cNvSpPr>
          <p:nvPr>
            <p:ph type="title"/>
          </p:nvPr>
        </p:nvSpPr>
        <p:spPr>
          <a:xfrm>
            <a:off x="1581749" y="0"/>
            <a:ext cx="7562273" cy="571500"/>
          </a:xfrm>
        </p:spPr>
        <p:txBody>
          <a:bodyPr/>
          <a:lstStyle/>
          <a:p>
            <a:r>
              <a:rPr lang="en-US" sz="2400" dirty="0" err="1"/>
              <a:t>Dr</a:t>
            </a:r>
            <a:r>
              <a:rPr lang="en-US" sz="2400" dirty="0"/>
              <a:t> </a:t>
            </a:r>
            <a:r>
              <a:rPr lang="en-US" sz="2400" dirty="0" err="1"/>
              <a:t>Tedros</a:t>
            </a:r>
            <a:r>
              <a:rPr lang="en-US" sz="2400" dirty="0"/>
              <a:t>, Director General WHO, September 2018</a:t>
            </a:r>
          </a:p>
        </p:txBody>
      </p:sp>
      <p:sp>
        <p:nvSpPr>
          <p:cNvPr id="4" name="TextBox 3"/>
          <p:cNvSpPr txBox="1"/>
          <p:nvPr/>
        </p:nvSpPr>
        <p:spPr>
          <a:xfrm>
            <a:off x="682145" y="676276"/>
            <a:ext cx="8348976" cy="4093428"/>
          </a:xfrm>
          <a:prstGeom prst="rect">
            <a:avLst/>
          </a:prstGeom>
          <a:noFill/>
        </p:spPr>
        <p:txBody>
          <a:bodyPr wrap="square" rtlCol="0">
            <a:spAutoFit/>
          </a:bodyPr>
          <a:lstStyle/>
          <a:p>
            <a:pPr defTabSz="914400"/>
            <a:r>
              <a:rPr lang="en-US" dirty="0">
                <a:solidFill>
                  <a:srgbClr val="FFFFFF"/>
                </a:solidFill>
              </a:rPr>
              <a:t>                     </a:t>
            </a:r>
            <a:r>
              <a:rPr lang="en-US" sz="1600" b="1" dirty="0">
                <a:solidFill>
                  <a:srgbClr val="FFFFFF"/>
                </a:solidFill>
              </a:rPr>
              <a:t>Poor care </a:t>
            </a:r>
            <a:r>
              <a:rPr lang="en-US" sz="1600" dirty="0">
                <a:solidFill>
                  <a:srgbClr val="FFFFFF"/>
                </a:solidFill>
              </a:rPr>
              <a:t>not only </a:t>
            </a:r>
            <a:r>
              <a:rPr lang="en-US" sz="1600" dirty="0" err="1">
                <a:solidFill>
                  <a:srgbClr val="FFFFFF"/>
                </a:solidFill>
              </a:rPr>
              <a:t>jeopardises</a:t>
            </a:r>
            <a:r>
              <a:rPr lang="en-US" sz="1600" dirty="0">
                <a:solidFill>
                  <a:srgbClr val="FFFFFF"/>
                </a:solidFill>
              </a:rPr>
              <a:t> the health of individuals;</a:t>
            </a:r>
            <a:br>
              <a:rPr lang="en-US" sz="1600" dirty="0">
                <a:solidFill>
                  <a:srgbClr val="FFFFFF"/>
                </a:solidFill>
              </a:rPr>
            </a:br>
            <a:r>
              <a:rPr lang="en-US" sz="1600" dirty="0">
                <a:solidFill>
                  <a:srgbClr val="FFFFFF"/>
                </a:solidFill>
              </a:rPr>
              <a:t>            it erodes trust and puts entire health systems and populations at risk...</a:t>
            </a:r>
            <a:br>
              <a:rPr lang="en-US" sz="1600" dirty="0">
                <a:solidFill>
                  <a:srgbClr val="FFFFFF"/>
                </a:solidFill>
              </a:rPr>
            </a:br>
            <a:br>
              <a:rPr lang="en-US" sz="1600" dirty="0">
                <a:solidFill>
                  <a:srgbClr val="FFFFFF"/>
                </a:solidFill>
              </a:rPr>
            </a:br>
            <a:r>
              <a:rPr lang="en-US" sz="1600" b="1" dirty="0">
                <a:solidFill>
                  <a:srgbClr val="FFFFFF"/>
                </a:solidFill>
              </a:rPr>
              <a:t>Without quality, </a:t>
            </a:r>
            <a:r>
              <a:rPr lang="en-US" sz="1600" dirty="0">
                <a:solidFill>
                  <a:srgbClr val="FFFFFF"/>
                </a:solidFill>
              </a:rPr>
              <a:t>universal health coverage (UHC) remains an empty promise...</a:t>
            </a:r>
            <a:br>
              <a:rPr lang="en-US" sz="1600" dirty="0">
                <a:solidFill>
                  <a:srgbClr val="FFFFFF"/>
                </a:solidFill>
              </a:rPr>
            </a:br>
            <a:r>
              <a:rPr lang="en-US" sz="1600" dirty="0">
                <a:solidFill>
                  <a:srgbClr val="FFFFFF"/>
                </a:solidFill>
              </a:rPr>
              <a:t> The same nurse who vaccinates children and cares for new mothers will also need to detect an unusual communicable disease</a:t>
            </a:r>
            <a:r>
              <a:rPr lang="mr-IN" sz="1600" dirty="0">
                <a:solidFill>
                  <a:srgbClr val="FFFFFF"/>
                </a:solidFill>
              </a:rPr>
              <a:t>…</a:t>
            </a:r>
            <a:r>
              <a:rPr lang="en-GB" sz="1600" dirty="0">
                <a:solidFill>
                  <a:srgbClr val="FFFFFF"/>
                </a:solidFill>
              </a:rPr>
              <a:t>.</a:t>
            </a:r>
            <a:r>
              <a:rPr lang="en-US" sz="1600" dirty="0">
                <a:solidFill>
                  <a:srgbClr val="074B88"/>
                </a:solidFill>
              </a:rPr>
              <a:t> </a:t>
            </a:r>
            <a:br>
              <a:rPr lang="en-US" sz="1600" dirty="0">
                <a:solidFill>
                  <a:srgbClr val="FFFFFF"/>
                </a:solidFill>
              </a:rPr>
            </a:br>
            <a:r>
              <a:rPr lang="en-US" sz="1600" dirty="0">
                <a:solidFill>
                  <a:srgbClr val="FFFFFF"/>
                </a:solidFill>
              </a:rPr>
              <a:t>All of this requires [ ] </a:t>
            </a:r>
            <a:r>
              <a:rPr lang="en-US" sz="1600" b="1" dirty="0">
                <a:solidFill>
                  <a:srgbClr val="FFFFFF"/>
                </a:solidFill>
              </a:rPr>
              <a:t>active learning systems</a:t>
            </a:r>
            <a:r>
              <a:rPr lang="en-US" sz="1600" dirty="0">
                <a:solidFill>
                  <a:srgbClr val="FFFFFF"/>
                </a:solidFill>
              </a:rPr>
              <a:t>... We must go deep into the </a:t>
            </a:r>
            <a:r>
              <a:rPr lang="en-US" sz="1600" b="1" dirty="0">
                <a:solidFill>
                  <a:srgbClr val="FFFFFF"/>
                </a:solidFill>
              </a:rPr>
              <a:t>messy realities </a:t>
            </a:r>
            <a:r>
              <a:rPr lang="en-US" sz="1600" dirty="0">
                <a:solidFill>
                  <a:srgbClr val="FFFFFF"/>
                </a:solidFill>
              </a:rPr>
              <a:t>of health services to </a:t>
            </a:r>
            <a:r>
              <a:rPr lang="en-US" sz="1600" b="1" dirty="0">
                <a:solidFill>
                  <a:srgbClr val="FFFFFF"/>
                </a:solidFill>
              </a:rPr>
              <a:t>understand local problems, find innovative solutions, learn from mistakes, scale up what works, and share experiences.</a:t>
            </a:r>
            <a:r>
              <a:rPr lang="en-US" sz="1600" dirty="0">
                <a:solidFill>
                  <a:srgbClr val="FFFFFF"/>
                </a:solidFill>
              </a:rPr>
              <a:t> Local learning needs to be </a:t>
            </a:r>
            <a:r>
              <a:rPr lang="en-US" sz="1600" dirty="0" err="1">
                <a:solidFill>
                  <a:srgbClr val="FFFFFF"/>
                </a:solidFill>
              </a:rPr>
              <a:t>prioritised</a:t>
            </a:r>
            <a:r>
              <a:rPr lang="en-US" sz="1600" dirty="0">
                <a:solidFill>
                  <a:srgbClr val="FFFFFF"/>
                </a:solidFill>
              </a:rPr>
              <a:t>, but local lessons must also be shared nationally and with the world...</a:t>
            </a:r>
            <a:br>
              <a:rPr lang="en-US" sz="1600" dirty="0">
                <a:solidFill>
                  <a:srgbClr val="FFFFFF"/>
                </a:solidFill>
              </a:rPr>
            </a:br>
            <a:br>
              <a:rPr lang="en-US" sz="1600" dirty="0">
                <a:solidFill>
                  <a:srgbClr val="FFFFFF"/>
                </a:solidFill>
              </a:rPr>
            </a:br>
            <a:r>
              <a:rPr lang="en-US" sz="1600" dirty="0">
                <a:solidFill>
                  <a:srgbClr val="FFFFFF"/>
                </a:solidFill>
              </a:rPr>
              <a:t>    Quality is not a given. It takes vision, planning, investment, compassion, </a:t>
            </a:r>
            <a:br>
              <a:rPr lang="en-US" sz="1600" dirty="0">
                <a:solidFill>
                  <a:srgbClr val="FFFFFF"/>
                </a:solidFill>
              </a:rPr>
            </a:br>
            <a:r>
              <a:rPr lang="en-US" sz="1600" dirty="0">
                <a:solidFill>
                  <a:srgbClr val="FFFFFF"/>
                </a:solidFill>
              </a:rPr>
              <a:t>            meticulous execution, and rigorous monitoring, </a:t>
            </a:r>
            <a:r>
              <a:rPr lang="en-US" sz="1600" b="1" dirty="0">
                <a:solidFill>
                  <a:srgbClr val="FFFFFF"/>
                </a:solidFill>
              </a:rPr>
              <a:t>from the national level to </a:t>
            </a:r>
            <a:br>
              <a:rPr lang="en-US" sz="1600" b="1" dirty="0">
                <a:solidFill>
                  <a:srgbClr val="FFFFFF"/>
                </a:solidFill>
              </a:rPr>
            </a:br>
            <a:r>
              <a:rPr lang="en-US" sz="1600" b="1" dirty="0">
                <a:solidFill>
                  <a:srgbClr val="FFFFFF"/>
                </a:solidFill>
              </a:rPr>
              <a:t>                     the smallest, remotest clinic.</a:t>
            </a:r>
            <a:br>
              <a:rPr lang="en-US" sz="1200" dirty="0">
                <a:solidFill>
                  <a:srgbClr val="FFFFFF"/>
                </a:solidFill>
              </a:rPr>
            </a:br>
            <a:endParaRPr lang="en-US" dirty="0">
              <a:solidFill>
                <a:srgbClr val="FFFFFF"/>
              </a:solidFill>
            </a:endParaRPr>
          </a:p>
        </p:txBody>
      </p:sp>
      <p:sp>
        <p:nvSpPr>
          <p:cNvPr id="5" name="TextBox 4"/>
          <p:cNvSpPr txBox="1"/>
          <p:nvPr/>
        </p:nvSpPr>
        <p:spPr>
          <a:xfrm>
            <a:off x="628652" y="4743450"/>
            <a:ext cx="6772275" cy="523220"/>
          </a:xfrm>
          <a:prstGeom prst="rect">
            <a:avLst/>
          </a:prstGeom>
          <a:noFill/>
        </p:spPr>
        <p:txBody>
          <a:bodyPr wrap="square" rtlCol="0">
            <a:spAutoFit/>
          </a:bodyPr>
          <a:lstStyle/>
          <a:p>
            <a:pPr defTabSz="914400"/>
            <a:r>
              <a:rPr lang="en-US" sz="1400" dirty="0">
                <a:solidFill>
                  <a:srgbClr val="074B88"/>
                </a:solidFill>
              </a:rPr>
              <a:t>https://</a:t>
            </a:r>
            <a:r>
              <a:rPr lang="en-US" sz="1400" dirty="0" err="1">
                <a:solidFill>
                  <a:srgbClr val="074B88"/>
                </a:solidFill>
              </a:rPr>
              <a:t>www.thelancet.com</a:t>
            </a:r>
            <a:r>
              <a:rPr lang="en-US" sz="1400" dirty="0">
                <a:solidFill>
                  <a:srgbClr val="074B88"/>
                </a:solidFill>
              </a:rPr>
              <a:t>/journals/</a:t>
            </a:r>
            <a:r>
              <a:rPr lang="en-US" sz="1400" dirty="0" err="1">
                <a:solidFill>
                  <a:srgbClr val="074B88"/>
                </a:solidFill>
              </a:rPr>
              <a:t>langlo</a:t>
            </a:r>
            <a:r>
              <a:rPr lang="en-US" sz="1400" dirty="0">
                <a:solidFill>
                  <a:srgbClr val="074B88"/>
                </a:solidFill>
              </a:rPr>
              <a:t>/article/PIIS2214-109X(18)30394-2/</a:t>
            </a:r>
            <a:r>
              <a:rPr lang="en-US" sz="1400" dirty="0" err="1">
                <a:solidFill>
                  <a:srgbClr val="074B88"/>
                </a:solidFill>
              </a:rPr>
              <a:t>fulltext</a:t>
            </a:r>
            <a:br>
              <a:rPr lang="en-US" sz="1400" dirty="0">
                <a:solidFill>
                  <a:srgbClr val="074B88"/>
                </a:solidFill>
              </a:rPr>
            </a:br>
            <a:endParaRPr lang="en-US" sz="1400" dirty="0">
              <a:solidFill>
                <a:srgbClr val="074B88"/>
              </a:solidFill>
            </a:endParaRPr>
          </a:p>
        </p:txBody>
      </p:sp>
    </p:spTree>
    <p:extLst>
      <p:ext uri="{BB962C8B-B14F-4D97-AF65-F5344CB8AC3E}">
        <p14:creationId xmlns:p14="http://schemas.microsoft.com/office/powerpoint/2010/main" val="209122983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537"/>
            <a:ext cx="2514314" cy="1885736"/>
          </a:xfrm>
          <a:prstGeom prst="rect">
            <a:avLst/>
          </a:prstGeom>
        </p:spPr>
      </p:pic>
      <p:pic>
        <p:nvPicPr>
          <p:cNvPr id="4" name="Picture 3"/>
          <p:cNvPicPr>
            <a:picLocks noChangeAspect="1"/>
          </p:cNvPicPr>
          <p:nvPr/>
        </p:nvPicPr>
        <p:blipFill>
          <a:blip r:embed="rId3"/>
          <a:stretch>
            <a:fillRect/>
          </a:stretch>
        </p:blipFill>
        <p:spPr>
          <a:xfrm>
            <a:off x="2514314" y="-294664"/>
            <a:ext cx="7134578" cy="5350933"/>
          </a:xfrm>
          <a:prstGeom prst="rect">
            <a:avLst/>
          </a:prstGeom>
        </p:spPr>
      </p:pic>
      <p:pic>
        <p:nvPicPr>
          <p:cNvPr id="7" name="Picture 6" descr="IMG_900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015861"/>
            <a:ext cx="3048000" cy="1522412"/>
          </a:xfrm>
          <a:prstGeom prst="rect">
            <a:avLst/>
          </a:prstGeom>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 y="3861266"/>
            <a:ext cx="2955395" cy="1355623"/>
          </a:xfrm>
          <a:prstGeom prst="rect">
            <a:avLst/>
          </a:prstGeom>
          <a:noFill/>
          <a:ln w="9525">
            <a:noFill/>
            <a:miter lim="800000"/>
            <a:headEnd/>
            <a:tailEnd/>
          </a:ln>
          <a:effectLst/>
        </p:spPr>
      </p:pic>
      <p:sp>
        <p:nvSpPr>
          <p:cNvPr id="9" name="TextBox 8"/>
          <p:cNvSpPr txBox="1"/>
          <p:nvPr/>
        </p:nvSpPr>
        <p:spPr>
          <a:xfrm>
            <a:off x="2955395" y="4786002"/>
            <a:ext cx="2032000" cy="430887"/>
          </a:xfrm>
          <a:prstGeom prst="rect">
            <a:avLst/>
          </a:prstGeom>
          <a:noFill/>
        </p:spPr>
        <p:txBody>
          <a:bodyPr wrap="square" rtlCol="0">
            <a:spAutoFit/>
          </a:bodyPr>
          <a:lstStyle/>
          <a:p>
            <a:r>
              <a:rPr lang="en-US" sz="1100" dirty="0"/>
              <a:t>Tier 1 Pharmacist Asthma Right Care Porto 2019</a:t>
            </a:r>
          </a:p>
        </p:txBody>
      </p:sp>
      <p:sp>
        <p:nvSpPr>
          <p:cNvPr id="10" name="TextBox 9"/>
          <p:cNvSpPr txBox="1"/>
          <p:nvPr/>
        </p:nvSpPr>
        <p:spPr>
          <a:xfrm>
            <a:off x="-1" y="3538278"/>
            <a:ext cx="2955395" cy="430887"/>
          </a:xfrm>
          <a:prstGeom prst="rect">
            <a:avLst/>
          </a:prstGeom>
          <a:noFill/>
        </p:spPr>
        <p:txBody>
          <a:bodyPr wrap="square" rtlCol="0">
            <a:spAutoFit/>
          </a:bodyPr>
          <a:lstStyle/>
          <a:p>
            <a:r>
              <a:rPr lang="en-US" sz="1100" dirty="0"/>
              <a:t>Tier 2 Treat tobacco dependence, Bulgaria 2018</a:t>
            </a:r>
          </a:p>
        </p:txBody>
      </p:sp>
      <p:sp>
        <p:nvSpPr>
          <p:cNvPr id="11" name="TextBox 10"/>
          <p:cNvSpPr txBox="1"/>
          <p:nvPr/>
        </p:nvSpPr>
        <p:spPr>
          <a:xfrm>
            <a:off x="-1" y="1800417"/>
            <a:ext cx="3285067" cy="261610"/>
          </a:xfrm>
          <a:prstGeom prst="rect">
            <a:avLst/>
          </a:prstGeom>
          <a:noFill/>
        </p:spPr>
        <p:txBody>
          <a:bodyPr wrap="square" rtlCol="0">
            <a:spAutoFit/>
          </a:bodyPr>
          <a:lstStyle/>
          <a:p>
            <a:r>
              <a:rPr lang="en-US" sz="1100" dirty="0"/>
              <a:t>Tier 1 Children with Asthma KL 2019</a:t>
            </a:r>
          </a:p>
        </p:txBody>
      </p:sp>
    </p:spTree>
    <p:extLst>
      <p:ext uri="{BB962C8B-B14F-4D97-AF65-F5344CB8AC3E}">
        <p14:creationId xmlns:p14="http://schemas.microsoft.com/office/powerpoint/2010/main" val="4032361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Brief introduction to IPCRG</a:t>
            </a:r>
          </a:p>
          <a:p>
            <a:r>
              <a:rPr lang="en-US" dirty="0"/>
              <a:t>Why primary care</a:t>
            </a:r>
          </a:p>
          <a:p>
            <a:r>
              <a:rPr lang="en-US" dirty="0"/>
              <a:t>Prevention</a:t>
            </a:r>
          </a:p>
          <a:p>
            <a:r>
              <a:rPr lang="en-US" dirty="0"/>
              <a:t>Diagnosis</a:t>
            </a:r>
          </a:p>
          <a:p>
            <a:r>
              <a:rPr lang="en-US" dirty="0"/>
              <a:t>Management including palliative care</a:t>
            </a:r>
          </a:p>
          <a:p>
            <a:r>
              <a:rPr lang="en-US" dirty="0"/>
              <a:t>Lessons about implementation and scaling up</a:t>
            </a:r>
          </a:p>
          <a:p>
            <a:r>
              <a:rPr lang="en-US" b="1" dirty="0"/>
              <a:t>Recommendations for WHO-GARD</a:t>
            </a:r>
          </a:p>
        </p:txBody>
      </p:sp>
    </p:spTree>
    <p:extLst>
      <p:ext uri="{BB962C8B-B14F-4D97-AF65-F5344CB8AC3E}">
        <p14:creationId xmlns:p14="http://schemas.microsoft.com/office/powerpoint/2010/main" val="169045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42D-47E4-4FF5-8EEF-00DE25C108B0}"/>
              </a:ext>
            </a:extLst>
          </p:cNvPr>
          <p:cNvSpPr>
            <a:spLocks noGrp="1"/>
          </p:cNvSpPr>
          <p:nvPr>
            <p:ph type="title"/>
          </p:nvPr>
        </p:nvSpPr>
        <p:spPr>
          <a:xfrm>
            <a:off x="1439343" y="318934"/>
            <a:ext cx="7581623" cy="725828"/>
          </a:xfrm>
        </p:spPr>
        <p:txBody>
          <a:bodyPr anchor="ctr" anchorCtr="0"/>
          <a:lstStyle/>
          <a:p>
            <a:r>
              <a:rPr lang="en-US" dirty="0"/>
              <a:t>Richard Horton, </a:t>
            </a:r>
            <a:r>
              <a:rPr lang="en-US" i="1" dirty="0"/>
              <a:t>The Lancet </a:t>
            </a:r>
            <a:r>
              <a:rPr lang="en-US" dirty="0"/>
              <a:t>2017</a:t>
            </a:r>
            <a:endParaRPr lang="en-GB" dirty="0"/>
          </a:p>
        </p:txBody>
      </p:sp>
      <p:sp>
        <p:nvSpPr>
          <p:cNvPr id="10" name="Text Placeholder 9">
            <a:extLst>
              <a:ext uri="{FF2B5EF4-FFF2-40B4-BE49-F238E27FC236}">
                <a16:creationId xmlns:a16="http://schemas.microsoft.com/office/drawing/2014/main" id="{ED20C20B-8014-4A41-9EBA-C3F52FFD39C5}"/>
              </a:ext>
            </a:extLst>
          </p:cNvPr>
          <p:cNvSpPr>
            <a:spLocks noGrp="1"/>
          </p:cNvSpPr>
          <p:nvPr>
            <p:ph type="body" sz="quarter" idx="10"/>
          </p:nvPr>
        </p:nvSpPr>
        <p:spPr/>
        <p:txBody>
          <a:bodyPr/>
          <a:lstStyle/>
          <a:p>
            <a:r>
              <a:rPr lang="en-US">
                <a:solidFill>
                  <a:prstClr val="black"/>
                </a:solidFill>
              </a:rPr>
              <a:t>Kleinert S, Horton R. Lancet 2017;390:101–102. </a:t>
            </a:r>
            <a:endParaRPr lang="en-US">
              <a:solidFill>
                <a:srgbClr val="074B88"/>
              </a:solidFill>
            </a:endParaRPr>
          </a:p>
        </p:txBody>
      </p:sp>
      <p:sp>
        <p:nvSpPr>
          <p:cNvPr id="5" name="TextBox 4">
            <a:extLst>
              <a:ext uri="{FF2B5EF4-FFF2-40B4-BE49-F238E27FC236}">
                <a16:creationId xmlns:a16="http://schemas.microsoft.com/office/drawing/2014/main" id="{68EB6D92-759B-4828-8512-8CF1791AAB9E}"/>
              </a:ext>
            </a:extLst>
          </p:cNvPr>
          <p:cNvSpPr txBox="1"/>
          <p:nvPr/>
        </p:nvSpPr>
        <p:spPr>
          <a:xfrm>
            <a:off x="1316736" y="1044767"/>
            <a:ext cx="6053328" cy="684803"/>
          </a:xfrm>
          <a:prstGeom prst="rect">
            <a:avLst/>
          </a:prstGeom>
          <a:noFill/>
        </p:spPr>
        <p:txBody>
          <a:bodyPr wrap="square" lIns="68580" tIns="34290" rIns="68580" bIns="34290" rtlCol="0">
            <a:spAutoFit/>
          </a:bodyPr>
          <a:lstStyle/>
          <a:p>
            <a:pPr defTabSz="457189">
              <a:defRPr/>
            </a:pPr>
            <a:br>
              <a:rPr lang="en-US" sz="1000" dirty="0">
                <a:solidFill>
                  <a:srgbClr val="FFFFFF"/>
                </a:solidFill>
                <a:latin typeface="Arial"/>
              </a:rPr>
            </a:br>
            <a:br>
              <a:rPr lang="en-US" sz="1000" dirty="0">
                <a:solidFill>
                  <a:srgbClr val="FFFFFF"/>
                </a:solidFill>
                <a:latin typeface="Arial"/>
              </a:rPr>
            </a:br>
            <a:br>
              <a:rPr lang="en-US" sz="1000" dirty="0">
                <a:solidFill>
                  <a:srgbClr val="FFFFFF"/>
                </a:solidFill>
                <a:latin typeface="Arial"/>
              </a:rPr>
            </a:br>
            <a:endParaRPr lang="en-US" sz="1000" dirty="0">
              <a:solidFill>
                <a:srgbClr val="FFFFFF"/>
              </a:solidFill>
              <a:latin typeface="Arial"/>
            </a:endParaRPr>
          </a:p>
        </p:txBody>
      </p:sp>
      <p:sp>
        <p:nvSpPr>
          <p:cNvPr id="6" name="Speech Bubble: Rectangle with Corners Rounded 5">
            <a:extLst>
              <a:ext uri="{FF2B5EF4-FFF2-40B4-BE49-F238E27FC236}">
                <a16:creationId xmlns:a16="http://schemas.microsoft.com/office/drawing/2014/main" id="{53E92E5A-6851-4CA7-823B-BD3AD9C2C2B1}"/>
              </a:ext>
            </a:extLst>
          </p:cNvPr>
          <p:cNvSpPr/>
          <p:nvPr/>
        </p:nvSpPr>
        <p:spPr>
          <a:xfrm>
            <a:off x="534591" y="1113235"/>
            <a:ext cx="8085534" cy="3544490"/>
          </a:xfrm>
          <a:prstGeom prst="wedgeRoundRectCallout">
            <a:avLst>
              <a:gd name="adj1" fmla="val -53347"/>
              <a:gd name="adj2" fmla="val 3724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34290" rIns="144000" bIns="34290" rtlCol="0" anchor="ctr"/>
          <a:lstStyle/>
          <a:p>
            <a:pPr defTabSz="457189">
              <a:defRPr/>
            </a:pPr>
            <a:r>
              <a:rPr lang="en-US" sz="1700" dirty="0">
                <a:solidFill>
                  <a:prstClr val="black"/>
                </a:solidFill>
              </a:rPr>
              <a:t>“What is right care? …. it is care that weighs up benefits and harms, is patient-</a:t>
            </a:r>
            <a:r>
              <a:rPr lang="en-US" sz="1700" dirty="0" err="1">
                <a:solidFill>
                  <a:prstClr val="black"/>
                </a:solidFill>
              </a:rPr>
              <a:t>centred</a:t>
            </a:r>
            <a:r>
              <a:rPr lang="en-US" sz="1700" dirty="0">
                <a:solidFill>
                  <a:prstClr val="black"/>
                </a:solidFill>
              </a:rPr>
              <a:t>… and is informed by evidence, including cost-effectiveness… most medical services fall into a grey zone where the benefit and harm ratio for a given individual is unknown. </a:t>
            </a:r>
          </a:p>
          <a:p>
            <a:pPr defTabSz="457189">
              <a:defRPr/>
            </a:pPr>
            <a:endParaRPr lang="en-US" sz="1700" dirty="0">
              <a:solidFill>
                <a:prstClr val="black"/>
              </a:solidFill>
            </a:endParaRPr>
          </a:p>
          <a:p>
            <a:pPr defTabSz="457189">
              <a:defRPr/>
            </a:pPr>
            <a:r>
              <a:rPr lang="en-US" sz="1700" dirty="0">
                <a:solidFill>
                  <a:prstClr val="black"/>
                </a:solidFill>
              </a:rPr>
              <a:t>However, an important start is to think about and aim to influence, the drivers of poor, unnecessary, and harmful care… </a:t>
            </a:r>
            <a:r>
              <a:rPr lang="en-US" sz="1700" b="1" dirty="0">
                <a:solidFill>
                  <a:prstClr val="black"/>
                </a:solidFill>
              </a:rPr>
              <a:t>these drivers fall into three important categories: money, finance, and </a:t>
            </a:r>
            <a:r>
              <a:rPr lang="en-US" sz="1700" b="1" dirty="0" err="1">
                <a:solidFill>
                  <a:prstClr val="black"/>
                </a:solidFill>
              </a:rPr>
              <a:t>organisations</a:t>
            </a:r>
            <a:r>
              <a:rPr lang="en-US" sz="1700" b="1" dirty="0">
                <a:solidFill>
                  <a:prstClr val="black"/>
                </a:solidFill>
              </a:rPr>
              <a:t>; </a:t>
            </a:r>
            <a:r>
              <a:rPr lang="en-US" sz="1700" b="1" u="sng" dirty="0">
                <a:solidFill>
                  <a:prstClr val="black"/>
                </a:solidFill>
                <a:uFill>
                  <a:solidFill>
                    <a:srgbClr val="F6BB1C"/>
                  </a:solidFill>
                </a:uFill>
              </a:rPr>
              <a:t>knowledge, beliefs, assumptions, bias, and uncertainty</a:t>
            </a:r>
            <a:r>
              <a:rPr lang="en-US" sz="1700" b="1" dirty="0">
                <a:solidFill>
                  <a:prstClr val="black"/>
                </a:solidFill>
              </a:rPr>
              <a:t>; and </a:t>
            </a:r>
            <a:r>
              <a:rPr lang="en-US" sz="1700" b="1" u="sng" dirty="0">
                <a:solidFill>
                  <a:prstClr val="black"/>
                </a:solidFill>
                <a:uFill>
                  <a:solidFill>
                    <a:srgbClr val="F6BB1C"/>
                  </a:solidFill>
                </a:uFill>
              </a:rPr>
              <a:t>power and human relationships</a:t>
            </a:r>
            <a:r>
              <a:rPr lang="en-US" sz="1700" u="sng" dirty="0">
                <a:solidFill>
                  <a:prstClr val="black"/>
                </a:solidFill>
                <a:uFill>
                  <a:solidFill>
                    <a:srgbClr val="F6BB1C"/>
                  </a:solidFill>
                </a:uFill>
              </a:rPr>
              <a:t>”</a:t>
            </a:r>
            <a:r>
              <a:rPr lang="en-US" sz="1700" b="1" dirty="0">
                <a:solidFill>
                  <a:prstClr val="white"/>
                </a:solidFill>
              </a:rPr>
              <a:t>.</a:t>
            </a:r>
          </a:p>
        </p:txBody>
      </p:sp>
    </p:spTree>
    <p:extLst>
      <p:ext uri="{BB962C8B-B14F-4D97-AF65-F5344CB8AC3E}">
        <p14:creationId xmlns:p14="http://schemas.microsoft.com/office/powerpoint/2010/main" val="8451545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300306" y="930683"/>
            <a:ext cx="4840149" cy="4212845"/>
          </a:xfrm>
          <a:prstGeom prst="rect">
            <a:avLst/>
          </a:prstGeom>
          <a:noFill/>
          <a:ln w="9525">
            <a:noFill/>
            <a:miter lim="800000"/>
            <a:headEnd/>
            <a:tailEnd/>
          </a:ln>
        </p:spPr>
        <p:txBody>
          <a:bodyPr wrap="square">
            <a:prstTxWarp prst="textNoShape">
              <a:avLst/>
            </a:prstTxWarp>
            <a:spAutoFit/>
          </a:bodyPr>
          <a:lstStyle/>
          <a:p>
            <a:pPr marL="342900" indent="-342900" defTabSz="685800">
              <a:spcBef>
                <a:spcPts val="450"/>
              </a:spcBef>
              <a:buFont typeface="Arial" pitchFamily="-65" charset="0"/>
              <a:buAutoNum type="arabicPeriod"/>
            </a:pPr>
            <a:endParaRPr lang="en-US" sz="1013" dirty="0">
              <a:solidFill>
                <a:prstClr val="black"/>
              </a:solidFill>
              <a:ea typeface="ＭＳ Ｐゴシック" pitchFamily="-65" charset="-128"/>
              <a:cs typeface="ＭＳ Ｐゴシック" pitchFamily="-65" charset="-128"/>
            </a:endParaRPr>
          </a:p>
          <a:p>
            <a:pPr marL="342900" indent="-342900" defTabSz="685800">
              <a:spcBef>
                <a:spcPts val="450"/>
              </a:spcBef>
              <a:buFont typeface="Arial" pitchFamily="-65" charset="0"/>
              <a:buAutoNum type="arabicPeriod"/>
            </a:pPr>
            <a:endParaRPr lang="en-US" sz="1013" dirty="0">
              <a:solidFill>
                <a:prstClr val="black"/>
              </a:solidFill>
              <a:ea typeface="ＭＳ Ｐゴシック" pitchFamily="-65" charset="-128"/>
              <a:cs typeface="ＭＳ Ｐゴシック" pitchFamily="-65" charset="-128"/>
            </a:endParaRP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Primary care to prevent, diagnose and treat respiratory disease &amp; tobacco dependence applying right care</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Practical peer-led training and education</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Integrated care systems, involving patients, primary and secondary, multi-disciplinary health and social care</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Generation of real life evidence to feed guidelines that are useful in primary care</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Primary care as population health educators</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Right incentives to practise population respiratory heath: go where the people in need are</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Universal access to good quality inhaled medicines and tobacco treatment and training in how to use them </a:t>
            </a:r>
          </a:p>
          <a:p>
            <a:pPr marL="342900" indent="-342900" defTabSz="685800">
              <a:spcBef>
                <a:spcPts val="450"/>
              </a:spcBef>
              <a:buFont typeface="Arial" pitchFamily="-65" charset="0"/>
              <a:buAutoNum type="arabicPeriod"/>
            </a:pPr>
            <a:r>
              <a:rPr lang="en-US" sz="1400" dirty="0">
                <a:solidFill>
                  <a:srgbClr val="1F497D"/>
                </a:solidFill>
                <a:ea typeface="ＭＳ Ｐゴシック" pitchFamily="-65" charset="-128"/>
                <a:cs typeface="ＭＳ Ｐゴシック" pitchFamily="-65" charset="-128"/>
              </a:rPr>
              <a:t>IPCRG that can leverage major clinician-led change working locally, collaborating globally</a:t>
            </a:r>
            <a:endParaRPr lang="en-GB" sz="1400" dirty="0">
              <a:solidFill>
                <a:srgbClr val="1F497D"/>
              </a:solidFill>
              <a:ea typeface="ＭＳ Ｐゴシック" pitchFamily="-65" charset="-128"/>
              <a:cs typeface="ＭＳ Ｐゴシック" pitchFamily="-65" charset="-128"/>
            </a:endParaRPr>
          </a:p>
        </p:txBody>
      </p:sp>
      <p:sp>
        <p:nvSpPr>
          <p:cNvPr id="33796" name="TextBox 16"/>
          <p:cNvSpPr txBox="1">
            <a:spLocks noChangeArrowheads="1"/>
          </p:cNvSpPr>
          <p:nvPr/>
        </p:nvSpPr>
        <p:spPr bwMode="auto">
          <a:xfrm>
            <a:off x="1951328" y="7357"/>
            <a:ext cx="4256422" cy="923330"/>
          </a:xfrm>
          <a:prstGeom prst="rect">
            <a:avLst/>
          </a:prstGeom>
          <a:noFill/>
          <a:ln w="9525">
            <a:noFill/>
            <a:miter lim="800000"/>
            <a:headEnd/>
            <a:tailEnd/>
          </a:ln>
        </p:spPr>
        <p:txBody>
          <a:bodyPr wrap="none">
            <a:prstTxWarp prst="textNoShape">
              <a:avLst/>
            </a:prstTxWarp>
            <a:spAutoFit/>
          </a:bodyPr>
          <a:lstStyle/>
          <a:p>
            <a:pPr defTabSz="685800"/>
            <a:r>
              <a:rPr lang="en-GB" sz="2700" b="1" dirty="0">
                <a:solidFill>
                  <a:srgbClr val="CC030B"/>
                </a:solidFill>
                <a:ea typeface="ＭＳ Ｐゴシック" pitchFamily="-65" charset="-128"/>
                <a:cs typeface="ＭＳ Ｐゴシック" pitchFamily="-65" charset="-128"/>
              </a:rPr>
              <a:t>We call on governments </a:t>
            </a:r>
            <a:br>
              <a:rPr lang="en-GB" sz="2700" b="1" dirty="0">
                <a:solidFill>
                  <a:srgbClr val="CC030B"/>
                </a:solidFill>
                <a:ea typeface="ＭＳ Ｐゴシック" pitchFamily="-65" charset="-128"/>
                <a:cs typeface="ＭＳ Ｐゴシック" pitchFamily="-65" charset="-128"/>
              </a:rPr>
            </a:br>
            <a:r>
              <a:rPr lang="en-GB" sz="2700" b="1" dirty="0">
                <a:solidFill>
                  <a:srgbClr val="CC030B"/>
                </a:solidFill>
                <a:ea typeface="ＭＳ Ｐゴシック" pitchFamily="-65" charset="-128"/>
                <a:cs typeface="ＭＳ Ｐゴシック" pitchFamily="-65" charset="-128"/>
              </a:rPr>
              <a:t>&amp; </a:t>
            </a:r>
            <a:r>
              <a:rPr lang="en-GB" sz="2700" b="1" dirty="0" err="1">
                <a:solidFill>
                  <a:srgbClr val="CC030B"/>
                </a:solidFill>
                <a:ea typeface="ＭＳ Ｐゴシック" pitchFamily="-65" charset="-128"/>
                <a:cs typeface="ＭＳ Ｐゴシック" pitchFamily="-65" charset="-128"/>
              </a:rPr>
              <a:t>payors</a:t>
            </a:r>
            <a:r>
              <a:rPr lang="en-GB" sz="2700" b="1" dirty="0">
                <a:solidFill>
                  <a:srgbClr val="CC030B"/>
                </a:solidFill>
                <a:ea typeface="ＭＳ Ｐゴシック" pitchFamily="-65" charset="-128"/>
                <a:cs typeface="ＭＳ Ｐゴシック" pitchFamily="-65" charset="-128"/>
              </a:rPr>
              <a:t> </a:t>
            </a:r>
          </a:p>
        </p:txBody>
      </p:sp>
      <p:sp>
        <p:nvSpPr>
          <p:cNvPr id="8" name="Rectangle 7"/>
          <p:cNvSpPr/>
          <p:nvPr/>
        </p:nvSpPr>
        <p:spPr>
          <a:xfrm>
            <a:off x="290757" y="930687"/>
            <a:ext cx="3507578" cy="307777"/>
          </a:xfrm>
          <a:prstGeom prst="rect">
            <a:avLst/>
          </a:prstGeom>
        </p:spPr>
        <p:txBody>
          <a:bodyPr wrap="none">
            <a:spAutoFit/>
          </a:bodyPr>
          <a:lstStyle/>
          <a:p>
            <a:pPr defTabSz="685800"/>
            <a:r>
              <a:rPr lang="en-US" sz="1400" dirty="0">
                <a:solidFill>
                  <a:srgbClr val="1F497D"/>
                </a:solidFill>
                <a:ea typeface="ＭＳ Ｐゴシック" pitchFamily="-65" charset="-128"/>
                <a:cs typeface="ＭＳ Ｐゴシック" pitchFamily="-65" charset="-128"/>
              </a:rPr>
              <a:t>To build trust primary care and to invest in </a:t>
            </a:r>
            <a:endParaRPr lang="en-US" sz="1400" dirty="0">
              <a:solidFill>
                <a:srgbClr val="074B88"/>
              </a:solidFill>
            </a:endParaRPr>
          </a:p>
        </p:txBody>
      </p:sp>
      <p:pic>
        <p:nvPicPr>
          <p:cNvPr id="9" name="Picture 8" descr="Sonia in Braz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70978" y="1339840"/>
            <a:ext cx="1019445" cy="2270070"/>
          </a:xfrm>
          <a:prstGeom prst="rect">
            <a:avLst/>
          </a:prstGeom>
        </p:spPr>
      </p:pic>
      <p:grpSp>
        <p:nvGrpSpPr>
          <p:cNvPr id="2" name="Group 12"/>
          <p:cNvGrpSpPr/>
          <p:nvPr/>
        </p:nvGrpSpPr>
        <p:grpSpPr>
          <a:xfrm>
            <a:off x="5356830" y="228607"/>
            <a:ext cx="3561216" cy="4914901"/>
            <a:chOff x="5967249" y="304799"/>
            <a:chExt cx="4191535" cy="6553201"/>
          </a:xfrm>
        </p:grpSpPr>
        <p:pic>
          <p:nvPicPr>
            <p:cNvPr id="10" name="Picture 9" descr="Bulgaria teaching session.jpe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9210" y="304799"/>
              <a:ext cx="3109574" cy="1859124"/>
            </a:xfrm>
            <a:prstGeom prst="rect">
              <a:avLst/>
            </a:prstGeom>
          </p:spPr>
        </p:pic>
        <p:pic>
          <p:nvPicPr>
            <p:cNvPr id="11" name="Picture 10" descr="Jim Stout and Ke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7249" y="4740166"/>
              <a:ext cx="3176751" cy="2117834"/>
            </a:xfrm>
            <a:prstGeom prst="rect">
              <a:avLst/>
            </a:prstGeom>
          </p:spPr>
        </p:pic>
      </p:grpSp>
      <p:pic>
        <p:nvPicPr>
          <p:cNvPr id="12" name="Picture 11" descr="GRESP inhaler workshop.JPG"/>
          <p:cNvPicPr>
            <a:picLocks noChangeAspect="1"/>
          </p:cNvPicPr>
          <p:nvPr/>
        </p:nvPicPr>
        <p:blipFill rotWithShape="1">
          <a:blip r:embed="rId6" cstate="screen">
            <a:extLst>
              <a:ext uri="{28A0092B-C50C-407E-A947-70E740481C1C}">
                <a14:useLocalDpi xmlns:a14="http://schemas.microsoft.com/office/drawing/2010/main"/>
              </a:ext>
            </a:extLst>
          </a:blip>
          <a:srcRect t="-18308"/>
          <a:stretch/>
        </p:blipFill>
        <p:spPr>
          <a:xfrm>
            <a:off x="6620920" y="1518500"/>
            <a:ext cx="2312768" cy="1887600"/>
          </a:xfrm>
          <a:prstGeom prst="rect">
            <a:avLst/>
          </a:prstGeom>
        </p:spPr>
      </p:pic>
    </p:spTree>
    <p:extLst>
      <p:ext uri="{BB962C8B-B14F-4D97-AF65-F5344CB8AC3E}">
        <p14:creationId xmlns:p14="http://schemas.microsoft.com/office/powerpoint/2010/main" val="26861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0D0F5-71AD-446F-B315-E0BCF771C811}"/>
              </a:ext>
            </a:extLst>
          </p:cNvPr>
          <p:cNvPicPr>
            <a:picLocks noChangeAspect="1"/>
          </p:cNvPicPr>
          <p:nvPr/>
        </p:nvPicPr>
        <p:blipFill>
          <a:blip r:embed="rId2"/>
          <a:stretch>
            <a:fillRect/>
          </a:stretch>
        </p:blipFill>
        <p:spPr>
          <a:xfrm>
            <a:off x="0" y="896424"/>
            <a:ext cx="9144000" cy="2286000"/>
          </a:xfrm>
          <a:prstGeom prst="rect">
            <a:avLst/>
          </a:prstGeom>
        </p:spPr>
      </p:pic>
      <p:sp>
        <p:nvSpPr>
          <p:cNvPr id="5" name="TextBox 4">
            <a:extLst>
              <a:ext uri="{FF2B5EF4-FFF2-40B4-BE49-F238E27FC236}">
                <a16:creationId xmlns:a16="http://schemas.microsoft.com/office/drawing/2014/main" id="{2D2F200E-43FD-4D0D-96E3-8110AA60786A}"/>
              </a:ext>
            </a:extLst>
          </p:cNvPr>
          <p:cNvSpPr txBox="1"/>
          <p:nvPr/>
        </p:nvSpPr>
        <p:spPr>
          <a:xfrm>
            <a:off x="129208" y="3452769"/>
            <a:ext cx="9014792" cy="1546577"/>
          </a:xfrm>
          <a:prstGeom prst="rect">
            <a:avLst/>
          </a:prstGeom>
          <a:noFill/>
        </p:spPr>
        <p:txBody>
          <a:bodyPr wrap="square" rtlCol="0">
            <a:spAutoFit/>
          </a:bodyPr>
          <a:lstStyle/>
          <a:p>
            <a:pPr algn="ctr"/>
            <a:r>
              <a:rPr lang="en-GB" sz="1350" b="1" dirty="0">
                <a:solidFill>
                  <a:schemeClr val="accent5">
                    <a:lumMod val="10000"/>
                  </a:schemeClr>
                </a:solidFill>
              </a:rPr>
              <a:t>The 10th IPCRG World Conference</a:t>
            </a:r>
            <a:r>
              <a:rPr lang="en-GB" sz="1350" dirty="0">
                <a:solidFill>
                  <a:schemeClr val="accent5">
                    <a:lumMod val="10000"/>
                  </a:schemeClr>
                </a:solidFill>
              </a:rPr>
              <a:t> is the leading learning and networking opportunity aimed at all healthcare professionals who work in primary care, within family medicine or in the community and have a respiratory interest.</a:t>
            </a:r>
          </a:p>
          <a:p>
            <a:pPr algn="ctr"/>
            <a:r>
              <a:rPr lang="en-GB" sz="1350" b="1" u="sng" dirty="0">
                <a:solidFill>
                  <a:schemeClr val="accent5">
                    <a:lumMod val="10000"/>
                  </a:schemeClr>
                </a:solidFill>
              </a:rPr>
              <a:t>Key Dates</a:t>
            </a:r>
          </a:p>
          <a:p>
            <a:pPr algn="ctr"/>
            <a:r>
              <a:rPr lang="en-GB" sz="1350" b="1" dirty="0">
                <a:solidFill>
                  <a:schemeClr val="accent5">
                    <a:lumMod val="10000"/>
                  </a:schemeClr>
                </a:solidFill>
              </a:rPr>
              <a:t>Call for Sessions: 31 October 2019 (now closed)</a:t>
            </a:r>
          </a:p>
          <a:p>
            <a:pPr algn="ctr"/>
            <a:r>
              <a:rPr lang="en-GB" sz="1350" b="1" dirty="0">
                <a:solidFill>
                  <a:schemeClr val="accent5">
                    <a:lumMod val="10000"/>
                  </a:schemeClr>
                </a:solidFill>
              </a:rPr>
              <a:t>Call for Abstracts (Oral Presentations &amp; Posters): 27 January 2020 </a:t>
            </a:r>
          </a:p>
          <a:p>
            <a:pPr algn="ctr"/>
            <a:endParaRPr lang="en-GB" sz="1350" dirty="0">
              <a:solidFill>
                <a:schemeClr val="accent5">
                  <a:lumMod val="10000"/>
                </a:schemeClr>
              </a:solidFill>
            </a:endParaRPr>
          </a:p>
          <a:p>
            <a:pPr algn="ctr"/>
            <a:r>
              <a:rPr lang="en-GB" sz="1350" b="1" dirty="0">
                <a:solidFill>
                  <a:schemeClr val="accent5">
                    <a:lumMod val="10000"/>
                  </a:schemeClr>
                </a:solidFill>
              </a:rPr>
              <a:t>More information at </a:t>
            </a:r>
            <a:r>
              <a:rPr lang="en-GB" sz="1350" b="1" dirty="0">
                <a:solidFill>
                  <a:schemeClr val="accent5">
                    <a:lumMod val="10000"/>
                  </a:schemeClr>
                </a:solidFill>
                <a:hlinkClick r:id="rId3"/>
              </a:rPr>
              <a:t>http://www.ipcrg2020.org/</a:t>
            </a:r>
            <a:r>
              <a:rPr lang="en-GB" sz="1350" b="1" dirty="0">
                <a:solidFill>
                  <a:schemeClr val="accent5">
                    <a:lumMod val="10000"/>
                  </a:schemeClr>
                </a:solidFill>
              </a:rPr>
              <a:t> </a:t>
            </a:r>
          </a:p>
        </p:txBody>
      </p:sp>
    </p:spTree>
    <p:extLst>
      <p:ext uri="{BB962C8B-B14F-4D97-AF65-F5344CB8AC3E}">
        <p14:creationId xmlns:p14="http://schemas.microsoft.com/office/powerpoint/2010/main" val="380913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98BAA0-8CD7-4A5F-85C9-35AA91CE8D54}"/>
              </a:ext>
            </a:extLst>
          </p:cNvPr>
          <p:cNvSpPr txBox="1"/>
          <p:nvPr/>
        </p:nvSpPr>
        <p:spPr>
          <a:xfrm>
            <a:off x="750888" y="1722703"/>
            <a:ext cx="7603435" cy="3300904"/>
          </a:xfrm>
          <a:prstGeom prst="rect">
            <a:avLst/>
          </a:prstGeom>
          <a:noFill/>
        </p:spPr>
        <p:txBody>
          <a:bodyPr wrap="square" rtlCol="0">
            <a:spAutoFit/>
          </a:bodyPr>
          <a:lstStyle/>
          <a:p>
            <a:pPr algn="ctr"/>
            <a:r>
              <a:rPr lang="en-US" b="1" dirty="0">
                <a:solidFill>
                  <a:schemeClr val="accent5">
                    <a:lumMod val="10000"/>
                  </a:schemeClr>
                </a:solidFill>
              </a:rPr>
              <a:t>1st IPCRG China Conference </a:t>
            </a:r>
          </a:p>
          <a:p>
            <a:pPr algn="ctr"/>
            <a:r>
              <a:rPr lang="en-US" altLang="zh-CN" sz="1650" b="1" dirty="0">
                <a:solidFill>
                  <a:schemeClr val="accent5">
                    <a:lumMod val="10000"/>
                  </a:schemeClr>
                </a:solidFill>
                <a:ea typeface="微软雅黑" pitchFamily="34" charset="-122"/>
              </a:rPr>
              <a:t>Cooperation between IPCRG &amp; CARDPC</a:t>
            </a:r>
            <a:endParaRPr lang="en-US" sz="1650" b="1" dirty="0">
              <a:solidFill>
                <a:schemeClr val="accent5">
                  <a:lumMod val="10000"/>
                </a:schemeClr>
              </a:solidFill>
            </a:endParaRPr>
          </a:p>
          <a:p>
            <a:pPr algn="ctr"/>
            <a:r>
              <a:rPr lang="en-US" sz="1650" dirty="0">
                <a:solidFill>
                  <a:schemeClr val="accent5">
                    <a:lumMod val="10000"/>
                  </a:schemeClr>
                </a:solidFill>
              </a:rPr>
              <a:t>Beijing, China, October 23rd -25th 2020</a:t>
            </a:r>
          </a:p>
          <a:p>
            <a:pPr algn="ctr"/>
            <a:endParaRPr lang="en-US" sz="1650" dirty="0">
              <a:solidFill>
                <a:schemeClr val="accent5">
                  <a:lumMod val="10000"/>
                </a:schemeClr>
              </a:solidFill>
            </a:endParaRPr>
          </a:p>
          <a:p>
            <a:pPr algn="ctr"/>
            <a:r>
              <a:rPr lang="en-US" sz="1650" dirty="0">
                <a:solidFill>
                  <a:schemeClr val="accent5">
                    <a:lumMod val="10000"/>
                  </a:schemeClr>
                </a:solidFill>
              </a:rPr>
              <a:t>The conference aims to bring together physicians, primary care physicians, nurses, researchers, medical officers and other personnel interested in respiratory medicine to discuss with each other new technology and new developments. The programme includes clinical and scientific issues in primary care about asthma and COPD diagnosis, pharmacological and non-pharmacological treatment and task-shifting</a:t>
            </a:r>
          </a:p>
          <a:p>
            <a:pPr algn="ctr"/>
            <a:endParaRPr lang="en-US" sz="1350" dirty="0"/>
          </a:p>
          <a:p>
            <a:pPr algn="ctr"/>
            <a:r>
              <a:rPr lang="en-US" sz="1650" dirty="0">
                <a:solidFill>
                  <a:srgbClr val="FF0000"/>
                </a:solidFill>
                <a:hlinkClick r:id="rId2"/>
              </a:rPr>
              <a:t>www.theipcrg.org</a:t>
            </a:r>
            <a:r>
              <a:rPr lang="en-US" sz="1650" dirty="0">
                <a:solidFill>
                  <a:srgbClr val="FF0000"/>
                </a:solidFill>
              </a:rPr>
              <a:t> </a:t>
            </a:r>
          </a:p>
          <a:p>
            <a:endParaRPr lang="en-GB" sz="1350" dirty="0"/>
          </a:p>
        </p:txBody>
      </p:sp>
      <p:pic>
        <p:nvPicPr>
          <p:cNvPr id="4" name="Picture 2">
            <a:extLst>
              <a:ext uri="{FF2B5EF4-FFF2-40B4-BE49-F238E27FC236}">
                <a16:creationId xmlns:a16="http://schemas.microsoft.com/office/drawing/2014/main" id="{7063F59F-589E-4562-A5D1-7219D52C15B8}"/>
              </a:ext>
            </a:extLst>
          </p:cNvPr>
          <p:cNvPicPr>
            <a:picLocks noChangeAspect="1" noChangeArrowheads="1"/>
          </p:cNvPicPr>
          <p:nvPr/>
        </p:nvPicPr>
        <p:blipFill>
          <a:blip r:embed="rId3"/>
          <a:srcRect/>
          <a:stretch>
            <a:fillRect/>
          </a:stretch>
        </p:blipFill>
        <p:spPr bwMode="auto">
          <a:xfrm>
            <a:off x="315599" y="971550"/>
            <a:ext cx="1396350" cy="1342280"/>
          </a:xfrm>
          <a:prstGeom prst="rect">
            <a:avLst/>
          </a:prstGeom>
          <a:noFill/>
          <a:ln w="9525">
            <a:noFill/>
            <a:miter lim="800000"/>
            <a:headEnd/>
            <a:tailEnd/>
          </a:ln>
        </p:spPr>
      </p:pic>
      <p:sp>
        <p:nvSpPr>
          <p:cNvPr id="6" name="Title 5">
            <a:extLst>
              <a:ext uri="{FF2B5EF4-FFF2-40B4-BE49-F238E27FC236}">
                <a16:creationId xmlns:a16="http://schemas.microsoft.com/office/drawing/2014/main" id="{9C597407-451E-2F4D-AE7F-C8B47443022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3627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Brief introduction to IPCRG</a:t>
            </a:r>
          </a:p>
          <a:p>
            <a:r>
              <a:rPr lang="en-US" b="1" dirty="0">
                <a:highlight>
                  <a:srgbClr val="FFFF00"/>
                </a:highlight>
              </a:rPr>
              <a:t>Why primary care</a:t>
            </a:r>
          </a:p>
          <a:p>
            <a:r>
              <a:rPr lang="en-US" dirty="0"/>
              <a:t>Prevention</a:t>
            </a:r>
          </a:p>
          <a:p>
            <a:r>
              <a:rPr lang="en-US" dirty="0"/>
              <a:t>Diagnosis</a:t>
            </a:r>
          </a:p>
          <a:p>
            <a:r>
              <a:rPr lang="en-US" dirty="0"/>
              <a:t>Management including palliative care</a:t>
            </a:r>
          </a:p>
          <a:p>
            <a:r>
              <a:rPr lang="en-US" dirty="0"/>
              <a:t>Lessons about implementation and scaling up</a:t>
            </a:r>
          </a:p>
          <a:p>
            <a:r>
              <a:rPr lang="en-US" dirty="0"/>
              <a:t>Recommendations for WHO-GARD</a:t>
            </a:r>
          </a:p>
        </p:txBody>
      </p:sp>
    </p:spTree>
    <p:extLst>
      <p:ext uri="{BB962C8B-B14F-4D97-AF65-F5344CB8AC3E}">
        <p14:creationId xmlns:p14="http://schemas.microsoft.com/office/powerpoint/2010/main" val="121144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0583E81-DFEE-8F44-A6F1-FCABD4D6056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rot="19972105">
            <a:off x="2081740" y="719857"/>
            <a:ext cx="9143979" cy="5143490"/>
          </a:xfrm>
          <a:prstGeom prst="rect">
            <a:avLst/>
          </a:prstGeom>
          <a:noFill/>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2066070" y="111908"/>
            <a:ext cx="3153102" cy="1007066"/>
          </a:xfrm>
        </p:spPr>
        <p:txBody>
          <a:bodyPr>
            <a:normAutofit/>
          </a:bodyPr>
          <a:lstStyle/>
          <a:p>
            <a:pPr algn="ctr"/>
            <a:r>
              <a:rPr lang="en-US" sz="2700" dirty="0"/>
              <a:t>Why primary care?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0" y="1301368"/>
            <a:ext cx="3993037" cy="3842132"/>
          </a:xfrm>
        </p:spPr>
        <p:txBody>
          <a:bodyPr anchor="ctr">
            <a:normAutofit fontScale="92500"/>
          </a:bodyPr>
          <a:lstStyle/>
          <a:p>
            <a:pPr>
              <a:lnSpc>
                <a:spcPct val="110000"/>
              </a:lnSpc>
            </a:pPr>
            <a:r>
              <a:rPr lang="en-US" sz="2000" dirty="0"/>
              <a:t>First point of contact</a:t>
            </a:r>
          </a:p>
          <a:p>
            <a:pPr>
              <a:lnSpc>
                <a:spcPct val="110000"/>
              </a:lnSpc>
            </a:pPr>
            <a:r>
              <a:rPr lang="en-US" sz="2000" dirty="0"/>
              <a:t>Community-based</a:t>
            </a:r>
          </a:p>
          <a:p>
            <a:pPr>
              <a:lnSpc>
                <a:spcPct val="110000"/>
              </a:lnSpc>
            </a:pPr>
            <a:r>
              <a:rPr lang="en-US" sz="2000" dirty="0"/>
              <a:t>Along life-course</a:t>
            </a:r>
          </a:p>
          <a:p>
            <a:pPr>
              <a:lnSpc>
                <a:spcPct val="110000"/>
              </a:lnSpc>
            </a:pPr>
            <a:r>
              <a:rPr lang="en-US" sz="2000" dirty="0"/>
              <a:t>Primary to quaternary prevention</a:t>
            </a:r>
          </a:p>
          <a:p>
            <a:pPr>
              <a:lnSpc>
                <a:spcPct val="110000"/>
              </a:lnSpc>
            </a:pPr>
            <a:r>
              <a:rPr lang="en-US" sz="2000" dirty="0"/>
              <a:t>Can deal with 80-90% of an individuals’ needs over their lifetime and no more than required</a:t>
            </a:r>
          </a:p>
          <a:p>
            <a:pPr>
              <a:lnSpc>
                <a:spcPct val="110000"/>
              </a:lnSpc>
            </a:pPr>
            <a:r>
              <a:rPr lang="en-US" sz="2000" dirty="0"/>
              <a:t>Family medicine is a vocationally trained generalist specialism!</a:t>
            </a:r>
          </a:p>
          <a:p>
            <a:pPr>
              <a:lnSpc>
                <a:spcPct val="110000"/>
              </a:lnSpc>
            </a:pPr>
            <a:endParaRPr lang="en-US" sz="110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0196" y="114300"/>
            <a:ext cx="7083809" cy="571500"/>
          </a:xfrm>
        </p:spPr>
        <p:txBody>
          <a:bodyPr>
            <a:normAutofit fontScale="90000"/>
          </a:bodyPr>
          <a:lstStyle/>
          <a:p>
            <a:r>
              <a:rPr lang="en-GB" sz="2400" dirty="0"/>
              <a:t>Family physicians are neighbourhood-based expert generalists who: </a:t>
            </a:r>
            <a:endParaRPr lang="en-US" sz="2400" dirty="0"/>
          </a:p>
        </p:txBody>
      </p:sp>
      <p:sp>
        <p:nvSpPr>
          <p:cNvPr id="5" name="Content Placeholder 4"/>
          <p:cNvSpPr>
            <a:spLocks noGrp="1"/>
          </p:cNvSpPr>
          <p:nvPr>
            <p:ph idx="1"/>
          </p:nvPr>
        </p:nvSpPr>
        <p:spPr>
          <a:xfrm>
            <a:off x="635052" y="971550"/>
            <a:ext cx="8304667" cy="3717181"/>
          </a:xfrm>
        </p:spPr>
        <p:txBody>
          <a:bodyPr>
            <a:normAutofit fontScale="85000" lnSpcReduction="10000"/>
          </a:bodyPr>
          <a:lstStyle/>
          <a:p>
            <a:r>
              <a:rPr lang="en-GB" sz="2000" dirty="0"/>
              <a:t>Deal compassionately with patients’ needs</a:t>
            </a:r>
          </a:p>
          <a:p>
            <a:pPr lvl="0"/>
            <a:r>
              <a:rPr lang="en-GB" sz="2000" dirty="0"/>
              <a:t>Provide person-centred care: relating to patients as individuals</a:t>
            </a:r>
          </a:p>
          <a:p>
            <a:pPr lvl="0"/>
            <a:r>
              <a:rPr lang="en-GB" sz="2000" dirty="0"/>
              <a:t>Use problem solving to help patients through uncertainty</a:t>
            </a:r>
          </a:p>
          <a:p>
            <a:pPr lvl="0"/>
            <a:r>
              <a:rPr lang="en-GB" sz="2000" dirty="0"/>
              <a:t>Marginalise danger without </a:t>
            </a:r>
            <a:r>
              <a:rPr lang="en-GB" sz="2000" dirty="0" err="1"/>
              <a:t>medicalising</a:t>
            </a:r>
            <a:r>
              <a:rPr lang="en-GB" sz="2000" dirty="0"/>
              <a:t> normality</a:t>
            </a:r>
          </a:p>
          <a:p>
            <a:pPr lvl="0"/>
            <a:r>
              <a:rPr lang="en-GB" sz="2000" dirty="0"/>
              <a:t>Take a collaborative approach to manage co-morbidity + coordinate complex care</a:t>
            </a:r>
          </a:p>
          <a:p>
            <a:pPr lvl="0"/>
            <a:r>
              <a:rPr lang="en-GB" sz="2000" dirty="0"/>
              <a:t>Understand + utilise environment of their practice population</a:t>
            </a:r>
          </a:p>
          <a:p>
            <a:pPr lvl="0"/>
            <a:r>
              <a:rPr lang="en-GB" sz="2000" dirty="0"/>
              <a:t>Understand + utilise interrelationships between health, social + family care</a:t>
            </a:r>
          </a:p>
          <a:p>
            <a:r>
              <a:rPr lang="en-GB" sz="2000" dirty="0"/>
              <a:t>Approach problems holistically by understanding and respecting:</a:t>
            </a:r>
          </a:p>
          <a:p>
            <a:pPr lvl="1"/>
            <a:r>
              <a:rPr lang="en-GB" sz="1600" dirty="0"/>
              <a:t>patients’ values, preferences, priorities, cultures and family beliefs, </a:t>
            </a:r>
          </a:p>
          <a:p>
            <a:pPr lvl="1"/>
            <a:r>
              <a:rPr lang="en-GB" sz="1600" dirty="0"/>
              <a:t>how these will affect the experience and management of illness and health  </a:t>
            </a:r>
            <a:br>
              <a:rPr lang="en-GB" sz="1600" dirty="0"/>
            </a:br>
            <a:endParaRPr lang="en-GB" sz="1600" dirty="0"/>
          </a:p>
        </p:txBody>
      </p:sp>
      <p:sp>
        <p:nvSpPr>
          <p:cNvPr id="2" name="Rectangle 1">
            <a:extLst>
              <a:ext uri="{FF2B5EF4-FFF2-40B4-BE49-F238E27FC236}">
                <a16:creationId xmlns:a16="http://schemas.microsoft.com/office/drawing/2014/main" id="{B769BF7B-7D2F-4C44-BA90-DA0CCB8361FB}"/>
              </a:ext>
            </a:extLst>
          </p:cNvPr>
          <p:cNvSpPr/>
          <p:nvPr/>
        </p:nvSpPr>
        <p:spPr>
          <a:xfrm>
            <a:off x="-120839" y="4804946"/>
            <a:ext cx="3432350" cy="338554"/>
          </a:xfrm>
          <a:prstGeom prst="rect">
            <a:avLst/>
          </a:prstGeom>
        </p:spPr>
        <p:txBody>
          <a:bodyPr wrap="none">
            <a:spAutoFit/>
          </a:bodyPr>
          <a:lstStyle/>
          <a:p>
            <a:pPr lvl="1">
              <a:buNone/>
            </a:pPr>
            <a:r>
              <a:rPr lang="en-GB" sz="1600" dirty="0"/>
              <a:t>(Adapted from M </a:t>
            </a:r>
            <a:r>
              <a:rPr lang="en-GB" sz="1600" dirty="0" err="1"/>
              <a:t>Drage</a:t>
            </a:r>
            <a:r>
              <a:rPr lang="en-GB" sz="1600" dirty="0"/>
              <a:t>, 2016)</a:t>
            </a:r>
            <a:endParaRPr lang="en-US" sz="1600" dirty="0"/>
          </a:p>
        </p:txBody>
      </p:sp>
    </p:spTree>
    <p:extLst>
      <p:ext uri="{BB962C8B-B14F-4D97-AF65-F5344CB8AC3E}">
        <p14:creationId xmlns:p14="http://schemas.microsoft.com/office/powerpoint/2010/main" val="930866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0EB08-1882-463D-8F8E-449F927C4FF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 y="-200024"/>
            <a:ext cx="9143999" cy="5343525"/>
          </a:xfrm>
          <a:prstGeom prst="rect">
            <a:avLst/>
          </a:prstGeom>
        </p:spPr>
      </p:pic>
      <p:pic>
        <p:nvPicPr>
          <p:cNvPr id="3" name="Graphic 2">
            <a:extLst>
              <a:ext uri="{FF2B5EF4-FFF2-40B4-BE49-F238E27FC236}">
                <a16:creationId xmlns:a16="http://schemas.microsoft.com/office/drawing/2014/main" id="{B247E3F4-2902-466B-99EC-16878A408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05" y="-89268"/>
            <a:ext cx="3462681" cy="789357"/>
          </a:xfrm>
          <a:prstGeom prst="rect">
            <a:avLst/>
          </a:prstGeom>
        </p:spPr>
      </p:pic>
      <p:sp>
        <p:nvSpPr>
          <p:cNvPr id="4" name="TextBox 3">
            <a:extLst>
              <a:ext uri="{FF2B5EF4-FFF2-40B4-BE49-F238E27FC236}">
                <a16:creationId xmlns:a16="http://schemas.microsoft.com/office/drawing/2014/main" id="{E0B9694C-52A9-4594-A5B6-3530DA97E626}"/>
              </a:ext>
            </a:extLst>
          </p:cNvPr>
          <p:cNvSpPr txBox="1"/>
          <p:nvPr/>
        </p:nvSpPr>
        <p:spPr>
          <a:xfrm>
            <a:off x="512840" y="0"/>
            <a:ext cx="1807931" cy="461665"/>
          </a:xfrm>
          <a:prstGeom prst="rect">
            <a:avLst/>
          </a:prstGeom>
          <a:noFill/>
        </p:spPr>
        <p:txBody>
          <a:bodyPr wrap="none" rtlCol="0">
            <a:spAutoFit/>
          </a:bodyPr>
          <a:lstStyle/>
          <a:p>
            <a:pPr defTabSz="685800"/>
            <a:r>
              <a:rPr lang="en-US" sz="2400" b="1" dirty="0">
                <a:solidFill>
                  <a:prstClr val="white"/>
                </a:solidFill>
                <a:latin typeface="Calibri"/>
              </a:rPr>
              <a:t>The problem</a:t>
            </a:r>
            <a:endParaRPr lang="en-GB" sz="2400" b="1" dirty="0">
              <a:solidFill>
                <a:prstClr val="white"/>
              </a:solidFill>
              <a:latin typeface="Calibri"/>
            </a:endParaRPr>
          </a:p>
        </p:txBody>
      </p:sp>
      <p:pic>
        <p:nvPicPr>
          <p:cNvPr id="12" name="Graphic 11">
            <a:extLst>
              <a:ext uri="{FF2B5EF4-FFF2-40B4-BE49-F238E27FC236}">
                <a16:creationId xmlns:a16="http://schemas.microsoft.com/office/drawing/2014/main" id="{C5BDCE5B-6466-46FB-9FFE-B522AA1577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840" y="900112"/>
            <a:ext cx="2602616" cy="2602616"/>
          </a:xfrm>
          <a:prstGeom prst="rect">
            <a:avLst/>
          </a:prstGeom>
        </p:spPr>
      </p:pic>
      <p:pic>
        <p:nvPicPr>
          <p:cNvPr id="14" name="Graphic 13">
            <a:extLst>
              <a:ext uri="{FF2B5EF4-FFF2-40B4-BE49-F238E27FC236}">
                <a16:creationId xmlns:a16="http://schemas.microsoft.com/office/drawing/2014/main" id="{88A731FB-E2F2-4163-B5AF-1860A83EB9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9690" y="900115"/>
            <a:ext cx="2602616" cy="2602616"/>
          </a:xfrm>
          <a:prstGeom prst="rect">
            <a:avLst/>
          </a:prstGeom>
        </p:spPr>
      </p:pic>
      <p:pic>
        <p:nvPicPr>
          <p:cNvPr id="15" name="Graphic 14">
            <a:extLst>
              <a:ext uri="{FF2B5EF4-FFF2-40B4-BE49-F238E27FC236}">
                <a16:creationId xmlns:a16="http://schemas.microsoft.com/office/drawing/2014/main" id="{3B0B4347-6C2B-49AE-A4ED-039D8ABB3C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0156" y="900112"/>
            <a:ext cx="2616013" cy="2702066"/>
          </a:xfrm>
          <a:prstGeom prst="rect">
            <a:avLst/>
          </a:prstGeom>
        </p:spPr>
      </p:pic>
      <p:sp>
        <p:nvSpPr>
          <p:cNvPr id="11" name="TextBox 10">
            <a:extLst>
              <a:ext uri="{FF2B5EF4-FFF2-40B4-BE49-F238E27FC236}">
                <a16:creationId xmlns:a16="http://schemas.microsoft.com/office/drawing/2014/main" id="{4236F29D-44DB-4BB8-9B2C-1E68C9200582}"/>
              </a:ext>
            </a:extLst>
          </p:cNvPr>
          <p:cNvSpPr txBox="1"/>
          <p:nvPr/>
        </p:nvSpPr>
        <p:spPr>
          <a:xfrm>
            <a:off x="783246" y="2087006"/>
            <a:ext cx="1925443" cy="1061829"/>
          </a:xfrm>
          <a:prstGeom prst="rect">
            <a:avLst/>
          </a:prstGeom>
          <a:noFill/>
        </p:spPr>
        <p:txBody>
          <a:bodyPr wrap="square" rtlCol="0">
            <a:spAutoFit/>
          </a:bodyPr>
          <a:lstStyle/>
          <a:p>
            <a:pPr algn="ctr" defTabSz="685800"/>
            <a:r>
              <a:rPr lang="en-US" sz="1500" dirty="0">
                <a:solidFill>
                  <a:prstClr val="black"/>
                </a:solidFill>
                <a:latin typeface="Calibri"/>
              </a:rPr>
              <a:t>Estimates suggest </a:t>
            </a:r>
          </a:p>
          <a:p>
            <a:pPr algn="ctr" defTabSz="685800"/>
            <a:r>
              <a:rPr lang="en-US" sz="1500" dirty="0">
                <a:solidFill>
                  <a:prstClr val="black"/>
                </a:solidFill>
                <a:latin typeface="Calibri"/>
              </a:rPr>
              <a:t>there will be </a:t>
            </a:r>
          </a:p>
          <a:p>
            <a:pPr algn="ctr" defTabSz="685800"/>
            <a:r>
              <a:rPr lang="en-US" b="1" dirty="0">
                <a:solidFill>
                  <a:srgbClr val="FF0000"/>
                </a:solidFill>
                <a:latin typeface="Calibri"/>
              </a:rPr>
              <a:t>2 billion smokers </a:t>
            </a:r>
          </a:p>
          <a:p>
            <a:pPr algn="ctr" defTabSz="685800"/>
            <a:r>
              <a:rPr lang="en-US" sz="1500" dirty="0">
                <a:solidFill>
                  <a:prstClr val="black"/>
                </a:solidFill>
                <a:latin typeface="Calibri"/>
              </a:rPr>
              <a:t>by 2040</a:t>
            </a:r>
            <a:r>
              <a:rPr lang="en-US" sz="1500" baseline="30000" dirty="0">
                <a:solidFill>
                  <a:prstClr val="black"/>
                </a:solidFill>
                <a:latin typeface="Calibri"/>
              </a:rPr>
              <a:t>3</a:t>
            </a:r>
            <a:endParaRPr lang="en-GB" sz="1500" baseline="30000" dirty="0">
              <a:solidFill>
                <a:prstClr val="black"/>
              </a:solidFill>
              <a:latin typeface="Calibri"/>
            </a:endParaRPr>
          </a:p>
        </p:txBody>
      </p:sp>
      <p:sp>
        <p:nvSpPr>
          <p:cNvPr id="16" name="TextBox 15">
            <a:extLst>
              <a:ext uri="{FF2B5EF4-FFF2-40B4-BE49-F238E27FC236}">
                <a16:creationId xmlns:a16="http://schemas.microsoft.com/office/drawing/2014/main" id="{239C4B65-6DE9-4A53-8BDB-4BD542E3E63E}"/>
              </a:ext>
            </a:extLst>
          </p:cNvPr>
          <p:cNvSpPr txBox="1"/>
          <p:nvPr/>
        </p:nvSpPr>
        <p:spPr>
          <a:xfrm>
            <a:off x="3609289" y="2083541"/>
            <a:ext cx="1981897" cy="1015663"/>
          </a:xfrm>
          <a:prstGeom prst="rect">
            <a:avLst/>
          </a:prstGeom>
          <a:noFill/>
        </p:spPr>
        <p:txBody>
          <a:bodyPr wrap="square" rtlCol="0">
            <a:spAutoFit/>
          </a:bodyPr>
          <a:lstStyle/>
          <a:p>
            <a:pPr algn="ctr" defTabSz="685800"/>
            <a:r>
              <a:rPr lang="en-US" sz="1500" b="1" dirty="0">
                <a:solidFill>
                  <a:srgbClr val="FF0000"/>
                </a:solidFill>
                <a:latin typeface="Calibri"/>
              </a:rPr>
              <a:t>1.8 billion people </a:t>
            </a:r>
          </a:p>
          <a:p>
            <a:pPr algn="ctr" defTabSz="685800"/>
            <a:r>
              <a:rPr lang="en-US" sz="1500" dirty="0">
                <a:solidFill>
                  <a:prstClr val="black"/>
                </a:solidFill>
                <a:latin typeface="Calibri"/>
              </a:rPr>
              <a:t>will still rely on biomass for cooking and heating in 2040</a:t>
            </a:r>
            <a:r>
              <a:rPr lang="en-US" sz="1500" baseline="30000" dirty="0">
                <a:solidFill>
                  <a:prstClr val="black"/>
                </a:solidFill>
                <a:latin typeface="Calibri"/>
              </a:rPr>
              <a:t>4</a:t>
            </a:r>
            <a:endParaRPr lang="en-GB" sz="1500" baseline="30000" dirty="0">
              <a:solidFill>
                <a:prstClr val="black"/>
              </a:solidFill>
              <a:latin typeface="Calibri"/>
            </a:endParaRPr>
          </a:p>
        </p:txBody>
      </p:sp>
      <p:sp>
        <p:nvSpPr>
          <p:cNvPr id="17" name="TextBox 16">
            <a:extLst>
              <a:ext uri="{FF2B5EF4-FFF2-40B4-BE49-F238E27FC236}">
                <a16:creationId xmlns:a16="http://schemas.microsoft.com/office/drawing/2014/main" id="{E0836F4C-8305-4E87-8572-0905A4F7F96E}"/>
              </a:ext>
            </a:extLst>
          </p:cNvPr>
          <p:cNvSpPr txBox="1"/>
          <p:nvPr/>
        </p:nvSpPr>
        <p:spPr>
          <a:xfrm>
            <a:off x="6527250" y="1965275"/>
            <a:ext cx="1981897" cy="1200329"/>
          </a:xfrm>
          <a:prstGeom prst="rect">
            <a:avLst/>
          </a:prstGeom>
          <a:noFill/>
        </p:spPr>
        <p:txBody>
          <a:bodyPr wrap="square" rtlCol="0">
            <a:spAutoFit/>
          </a:bodyPr>
          <a:lstStyle/>
          <a:p>
            <a:pPr algn="ctr" defTabSz="685800"/>
            <a:r>
              <a:rPr lang="en-US" sz="1200" dirty="0">
                <a:solidFill>
                  <a:prstClr val="black"/>
                </a:solidFill>
                <a:latin typeface="Calibri"/>
              </a:rPr>
              <a:t>Exposure to smoke in pregnancy leads to miscarriages, early delivery and low birth weight and can harm children’s lung and brain development</a:t>
            </a:r>
            <a:endParaRPr lang="en-GB" sz="1200" baseline="30000" dirty="0">
              <a:solidFill>
                <a:prstClr val="black"/>
              </a:solidFill>
              <a:latin typeface="Calibri"/>
            </a:endParaRPr>
          </a:p>
        </p:txBody>
      </p:sp>
      <p:pic>
        <p:nvPicPr>
          <p:cNvPr id="21" name="Graphic 20">
            <a:extLst>
              <a:ext uri="{FF2B5EF4-FFF2-40B4-BE49-F238E27FC236}">
                <a16:creationId xmlns:a16="http://schemas.microsoft.com/office/drawing/2014/main" id="{BE9FE148-3509-4ADA-82CD-5DA0AA2583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9449" y="3462697"/>
            <a:ext cx="3397499" cy="1422884"/>
          </a:xfrm>
          <a:prstGeom prst="rect">
            <a:avLst/>
          </a:prstGeom>
        </p:spPr>
      </p:pic>
      <p:pic>
        <p:nvPicPr>
          <p:cNvPr id="20" name="Graphic 19">
            <a:extLst>
              <a:ext uri="{FF2B5EF4-FFF2-40B4-BE49-F238E27FC236}">
                <a16:creationId xmlns:a16="http://schemas.microsoft.com/office/drawing/2014/main" id="{0BBBE991-188D-4ED4-B372-66696ECCA4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75602" y="3351129"/>
            <a:ext cx="1678290" cy="1678290"/>
          </a:xfrm>
          <a:prstGeom prst="rect">
            <a:avLst/>
          </a:prstGeom>
        </p:spPr>
      </p:pic>
      <p:sp>
        <p:nvSpPr>
          <p:cNvPr id="22" name="TextBox 21">
            <a:extLst>
              <a:ext uri="{FF2B5EF4-FFF2-40B4-BE49-F238E27FC236}">
                <a16:creationId xmlns:a16="http://schemas.microsoft.com/office/drawing/2014/main" id="{3D9D05C7-5A66-495E-8074-8180105CE5FD}"/>
              </a:ext>
            </a:extLst>
          </p:cNvPr>
          <p:cNvSpPr txBox="1"/>
          <p:nvPr/>
        </p:nvSpPr>
        <p:spPr>
          <a:xfrm>
            <a:off x="6057723" y="3784260"/>
            <a:ext cx="2616257" cy="715581"/>
          </a:xfrm>
          <a:prstGeom prst="rect">
            <a:avLst/>
          </a:prstGeom>
          <a:noFill/>
        </p:spPr>
        <p:txBody>
          <a:bodyPr wrap="square" rtlCol="0">
            <a:spAutoFit/>
          </a:bodyPr>
          <a:lstStyle/>
          <a:p>
            <a:pPr algn="r" defTabSz="685800"/>
            <a:r>
              <a:rPr lang="en-US" sz="1350" dirty="0">
                <a:solidFill>
                  <a:prstClr val="white"/>
                </a:solidFill>
                <a:latin typeface="Calibri"/>
              </a:rPr>
              <a:t>Implementation research is needed to test how interventions can work in low-resource settings</a:t>
            </a:r>
            <a:endParaRPr lang="en-GB" sz="1350" dirty="0">
              <a:solidFill>
                <a:prstClr val="white"/>
              </a:solidFill>
              <a:latin typeface="Calibri"/>
            </a:endParaRPr>
          </a:p>
        </p:txBody>
      </p:sp>
      <p:sp>
        <p:nvSpPr>
          <p:cNvPr id="23" name="TextBox 22">
            <a:extLst>
              <a:ext uri="{FF2B5EF4-FFF2-40B4-BE49-F238E27FC236}">
                <a16:creationId xmlns:a16="http://schemas.microsoft.com/office/drawing/2014/main" id="{DF47078C-0CC2-4402-8B93-972167E83054}"/>
              </a:ext>
            </a:extLst>
          </p:cNvPr>
          <p:cNvSpPr txBox="1"/>
          <p:nvPr/>
        </p:nvSpPr>
        <p:spPr>
          <a:xfrm>
            <a:off x="1925" y="4478400"/>
            <a:ext cx="4968027" cy="438582"/>
          </a:xfrm>
          <a:prstGeom prst="rect">
            <a:avLst/>
          </a:prstGeom>
          <a:noFill/>
        </p:spPr>
        <p:txBody>
          <a:bodyPr wrap="none" rtlCol="0">
            <a:spAutoFit/>
          </a:bodyPr>
          <a:lstStyle/>
          <a:p>
            <a:pPr defTabSz="685800"/>
            <a:r>
              <a:rPr lang="en-US" sz="750" dirty="0">
                <a:solidFill>
                  <a:prstClr val="white"/>
                </a:solidFill>
                <a:latin typeface="Calibri"/>
              </a:rPr>
              <a:t>3. https://who.int/tobacco/en/atlas38.pdf</a:t>
            </a:r>
            <a:endParaRPr lang="en-GB" sz="750" dirty="0">
              <a:solidFill>
                <a:prstClr val="white"/>
              </a:solidFill>
              <a:latin typeface="Calibri"/>
            </a:endParaRPr>
          </a:p>
          <a:p>
            <a:pPr defTabSz="685800"/>
            <a:r>
              <a:rPr lang="en-US" sz="750" dirty="0">
                <a:solidFill>
                  <a:prstClr val="white"/>
                </a:solidFill>
                <a:latin typeface="Calibri"/>
              </a:rPr>
              <a:t>4. https://healthdata.org/news-release/chronic-obstructive-pulmonary-disease-caused-32-million-deaths-worldwise-2015</a:t>
            </a:r>
            <a:endParaRPr lang="en-GB" sz="750" dirty="0">
              <a:solidFill>
                <a:prstClr val="white"/>
              </a:solidFill>
              <a:latin typeface="Calibri"/>
            </a:endParaRPr>
          </a:p>
          <a:p>
            <a:pPr defTabSz="685800"/>
            <a:r>
              <a:rPr lang="en-US" sz="750" dirty="0">
                <a:solidFill>
                  <a:prstClr val="white"/>
                </a:solidFill>
                <a:latin typeface="Calibri"/>
              </a:rPr>
              <a:t>5. https://unicef.org/publications/files/UNICEF_Clear_the_Air_for_Children_30_Oct_2016.pdf</a:t>
            </a:r>
            <a:endParaRPr lang="en-GB" sz="750" dirty="0">
              <a:solidFill>
                <a:prstClr val="white"/>
              </a:solidFill>
              <a:latin typeface="Calibri"/>
            </a:endParaRPr>
          </a:p>
        </p:txBody>
      </p:sp>
    </p:spTree>
    <p:extLst>
      <p:ext uri="{BB962C8B-B14F-4D97-AF65-F5344CB8AC3E}">
        <p14:creationId xmlns:p14="http://schemas.microsoft.com/office/powerpoint/2010/main" val="32056017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4CF99-2B6C-C546-A341-661CBDD6A817}"/>
              </a:ext>
            </a:extLst>
          </p:cNvPr>
          <p:cNvSpPr>
            <a:spLocks noGrp="1"/>
          </p:cNvSpPr>
          <p:nvPr>
            <p:ph type="title"/>
          </p:nvPr>
        </p:nvSpPr>
        <p:spPr>
          <a:xfrm>
            <a:off x="1958975" y="248975"/>
            <a:ext cx="7185025" cy="571500"/>
          </a:xfrm>
        </p:spPr>
        <p:txBody>
          <a:bodyPr/>
          <a:lstStyle/>
          <a:p>
            <a:pPr marL="289315" lvl="0" indent="-289315" defTabSz="342892" eaLnBrk="1" fontAlgn="auto" hangingPunct="1">
              <a:spcBef>
                <a:spcPts val="450"/>
              </a:spcBef>
              <a:spcAft>
                <a:spcPts val="0"/>
              </a:spcAft>
              <a:defRPr/>
            </a:pPr>
            <a:r>
              <a:rPr lang="en-GB" sz="2700" spc="-56" dirty="0"/>
              <a:t>The system problem</a:t>
            </a:r>
            <a:br>
              <a:rPr lang="en-GB" sz="1400" b="0" kern="1200" dirty="0">
                <a:solidFill>
                  <a:prstClr val="black"/>
                </a:solidFill>
                <a:ea typeface="+mn-ea"/>
                <a:cs typeface="+mn-cs"/>
              </a:rPr>
            </a:br>
            <a:endParaRPr lang="en-US" dirty="0"/>
          </a:p>
        </p:txBody>
      </p:sp>
      <p:sp>
        <p:nvSpPr>
          <p:cNvPr id="6" name="Content Placeholder 5">
            <a:extLst>
              <a:ext uri="{FF2B5EF4-FFF2-40B4-BE49-F238E27FC236}">
                <a16:creationId xmlns:a16="http://schemas.microsoft.com/office/drawing/2014/main" id="{4C47871F-9C01-9344-97E3-7D418F2D17C2}"/>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C7FACA6A-01A1-024A-B8B8-5105BE6547C7}"/>
              </a:ext>
            </a:extLst>
          </p:cNvPr>
          <p:cNvGraphicFramePr>
            <a:graphicFrameLocks noGrp="1"/>
          </p:cNvGraphicFramePr>
          <p:nvPr>
            <p:extLst>
              <p:ext uri="{D42A27DB-BD31-4B8C-83A1-F6EECF244321}">
                <p14:modId xmlns:p14="http://schemas.microsoft.com/office/powerpoint/2010/main" val="1100577883"/>
              </p:ext>
            </p:extLst>
          </p:nvPr>
        </p:nvGraphicFramePr>
        <p:xfrm>
          <a:off x="230588" y="814226"/>
          <a:ext cx="8777225" cy="4396909"/>
        </p:xfrm>
        <a:graphic>
          <a:graphicData uri="http://schemas.openxmlformats.org/drawingml/2006/table">
            <a:tbl>
              <a:tblPr firstRow="1" bandRow="1">
                <a:tableStyleId>{5C22544A-7EE6-4342-B048-85BDC9FD1C3A}</a:tableStyleId>
              </a:tblPr>
              <a:tblGrid>
                <a:gridCol w="3313789">
                  <a:extLst>
                    <a:ext uri="{9D8B030D-6E8A-4147-A177-3AD203B41FA5}">
                      <a16:colId xmlns:a16="http://schemas.microsoft.com/office/drawing/2014/main" val="4063037016"/>
                    </a:ext>
                  </a:extLst>
                </a:gridCol>
                <a:gridCol w="2776428">
                  <a:extLst>
                    <a:ext uri="{9D8B030D-6E8A-4147-A177-3AD203B41FA5}">
                      <a16:colId xmlns:a16="http://schemas.microsoft.com/office/drawing/2014/main" val="4057032003"/>
                    </a:ext>
                  </a:extLst>
                </a:gridCol>
                <a:gridCol w="2687008">
                  <a:extLst>
                    <a:ext uri="{9D8B030D-6E8A-4147-A177-3AD203B41FA5}">
                      <a16:colId xmlns:a16="http://schemas.microsoft.com/office/drawing/2014/main" val="3141188609"/>
                    </a:ext>
                  </a:extLst>
                </a:gridCol>
              </a:tblGrid>
              <a:tr h="525780">
                <a:tc>
                  <a:txBody>
                    <a:bodyPr/>
                    <a:lstStyle/>
                    <a:p>
                      <a:r>
                        <a:rPr lang="en-US" sz="1400" dirty="0">
                          <a:solidFill>
                            <a:schemeClr val="tx1"/>
                          </a:solidFill>
                        </a:rPr>
                        <a:t>5 global health problems (Prof Sir Muir Gray)</a:t>
                      </a:r>
                    </a:p>
                  </a:txBody>
                  <a:tcPr/>
                </a:tc>
                <a:tc>
                  <a:txBody>
                    <a:bodyPr/>
                    <a:lstStyle/>
                    <a:p>
                      <a:r>
                        <a:rPr lang="en-US" sz="1400" dirty="0">
                          <a:solidFill>
                            <a:schemeClr val="tx1"/>
                          </a:solidFill>
                        </a:rPr>
                        <a:t>Asthma</a:t>
                      </a:r>
                    </a:p>
                  </a:txBody>
                  <a:tcPr/>
                </a:tc>
                <a:tc>
                  <a:txBody>
                    <a:bodyPr/>
                    <a:lstStyle/>
                    <a:p>
                      <a:r>
                        <a:rPr lang="en-US" sz="1400" dirty="0">
                          <a:solidFill>
                            <a:schemeClr val="tx1"/>
                          </a:solidFill>
                        </a:rPr>
                        <a:t>COPD</a:t>
                      </a:r>
                    </a:p>
                  </a:txBody>
                  <a:tcPr/>
                </a:tc>
                <a:extLst>
                  <a:ext uri="{0D108BD9-81ED-4DB2-BD59-A6C34878D82A}">
                    <a16:rowId xmlns:a16="http://schemas.microsoft.com/office/drawing/2014/main" val="632101791"/>
                  </a:ext>
                </a:extLst>
              </a:tr>
              <a:tr h="742950">
                <a:tc>
                  <a:txBody>
                    <a:bodyPr/>
                    <a:lstStyle/>
                    <a:p>
                      <a:r>
                        <a:rPr lang="en-US" sz="1400" b="1" dirty="0">
                          <a:solidFill>
                            <a:schemeClr val="tx1"/>
                          </a:solidFill>
                        </a:rPr>
                        <a:t>Unwarranted </a:t>
                      </a:r>
                      <a:r>
                        <a:rPr lang="en-US" sz="1400" b="1" kern="1200" dirty="0">
                          <a:solidFill>
                            <a:schemeClr val="tx1"/>
                          </a:solidFill>
                          <a:latin typeface="+mn-lt"/>
                          <a:ea typeface="+mn-ea"/>
                          <a:cs typeface="+mn-cs"/>
                        </a:rPr>
                        <a:t>variation</a:t>
                      </a:r>
                    </a:p>
                  </a:txBody>
                  <a:tcPr/>
                </a:tc>
                <a:tc>
                  <a:txBody>
                    <a:bodyPr/>
                    <a:lstStyle/>
                    <a:p>
                      <a:r>
                        <a:rPr lang="en-US" sz="1400" dirty="0">
                          <a:solidFill>
                            <a:schemeClr val="tx1"/>
                          </a:solidFill>
                        </a:rPr>
                        <a:t>Diagnosis, management, outcomes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Diagnosis, management, outcomes</a:t>
                      </a:r>
                    </a:p>
                  </a:txBody>
                  <a:tcPr/>
                </a:tc>
                <a:extLst>
                  <a:ext uri="{0D108BD9-81ED-4DB2-BD59-A6C34878D82A}">
                    <a16:rowId xmlns:a16="http://schemas.microsoft.com/office/drawing/2014/main" val="2916003883"/>
                  </a:ext>
                </a:extLst>
              </a:tr>
              <a:tr h="4590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latin typeface="+mn-lt"/>
                          <a:ea typeface="+mn-ea"/>
                          <a:cs typeface="+mn-cs"/>
                        </a:rPr>
                        <a:t>Harm</a:t>
                      </a:r>
                      <a:endParaRPr lang="en-US" sz="1400" b="1" kern="1200" dirty="0">
                        <a:solidFill>
                          <a:schemeClr val="tx1"/>
                        </a:solidFill>
                        <a:latin typeface="+mn-lt"/>
                        <a:ea typeface="+mn-ea"/>
                        <a:cs typeface="+mn-cs"/>
                      </a:endParaRPr>
                    </a:p>
                  </a:txBody>
                  <a:tcPr/>
                </a:tc>
                <a:tc>
                  <a:txBody>
                    <a:bodyPr/>
                    <a:lstStyle/>
                    <a:p>
                      <a:endParaRPr lang="en-US" sz="1400" dirty="0">
                        <a:solidFill>
                          <a:schemeClr val="tx1"/>
                        </a:solidFill>
                      </a:endParaRPr>
                    </a:p>
                  </a:txBody>
                  <a:tcPr/>
                </a:tc>
                <a:tc>
                  <a:txBody>
                    <a:bodyPr/>
                    <a:lstStyle/>
                    <a:p>
                      <a:r>
                        <a:rPr lang="en-US" sz="1400" dirty="0">
                          <a:solidFill>
                            <a:schemeClr val="tx1"/>
                          </a:solidFill>
                        </a:rPr>
                        <a:t>High dose ICS</a:t>
                      </a:r>
                    </a:p>
                  </a:txBody>
                  <a:tcPr/>
                </a:tc>
                <a:extLst>
                  <a:ext uri="{0D108BD9-81ED-4DB2-BD59-A6C34878D82A}">
                    <a16:rowId xmlns:a16="http://schemas.microsoft.com/office/drawing/2014/main" val="2048374502"/>
                  </a:ext>
                </a:extLst>
              </a:tr>
              <a:tr h="1198460">
                <a:tc>
                  <a:txBody>
                    <a:bodyPr/>
                    <a:lstStyle/>
                    <a:p>
                      <a:pPr marL="0" indent="0" algn="l" defTabSz="685800" rtl="0" eaLnBrk="1" latinLnBrk="0" hangingPunct="1">
                        <a:spcBef>
                          <a:spcPts val="450"/>
                        </a:spcBef>
                        <a:buClr>
                          <a:srgbClr val="299D37"/>
                        </a:buClr>
                        <a:buFont typeface="+mj-lt"/>
                        <a:buNone/>
                        <a:defRPr/>
                      </a:pPr>
                      <a:r>
                        <a:rPr lang="en-GB" sz="1400" b="1" kern="1200" dirty="0">
                          <a:solidFill>
                            <a:schemeClr val="tx1"/>
                          </a:solidFill>
                          <a:latin typeface="+mn-lt"/>
                          <a:ea typeface="+mn-ea"/>
                          <a:cs typeface="+mn-cs"/>
                        </a:rPr>
                        <a:t>Failure to prevent disease and disability and death</a:t>
                      </a:r>
                    </a:p>
                    <a:p>
                      <a:pPr marL="0" indent="0" defTabSz="342892">
                        <a:spcBef>
                          <a:spcPts val="450"/>
                        </a:spcBef>
                        <a:buClr>
                          <a:srgbClr val="299D37"/>
                        </a:buClr>
                        <a:buFont typeface="+mj-lt"/>
                        <a:buNone/>
                        <a:defRPr/>
                      </a:pPr>
                      <a:br>
                        <a:rPr lang="en-GB" sz="1200" b="1" dirty="0">
                          <a:solidFill>
                            <a:sysClr val="windowText" lastClr="000000"/>
                          </a:solidFill>
                          <a:latin typeface="+mn-lt"/>
                        </a:rPr>
                      </a:br>
                      <a:endParaRPr lang="en-US" sz="1400" b="1"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Over-reliance on symptom relief; underuse of routine anti-inflammatory medicine </a:t>
                      </a:r>
                    </a:p>
                  </a:txBody>
                  <a:tcPr/>
                </a:tc>
                <a:tc>
                  <a:txBody>
                    <a:bodyPr/>
                    <a:lstStyle/>
                    <a:p>
                      <a:r>
                        <a:rPr lang="en-US" sz="1400" dirty="0">
                          <a:solidFill>
                            <a:schemeClr val="tx1"/>
                          </a:solidFill>
                        </a:rPr>
                        <a:t>Under-diagnosis, underuse of smoking cessation; inadequate access to physical activity and PR</a:t>
                      </a:r>
                    </a:p>
                  </a:txBody>
                  <a:tcPr/>
                </a:tc>
                <a:extLst>
                  <a:ext uri="{0D108BD9-81ED-4DB2-BD59-A6C34878D82A}">
                    <a16:rowId xmlns:a16="http://schemas.microsoft.com/office/drawing/2014/main" val="257616903"/>
                  </a:ext>
                </a:extLst>
              </a:tr>
              <a:tr h="877244">
                <a:tc>
                  <a:txBody>
                    <a:bodyPr/>
                    <a:lstStyle/>
                    <a:p>
                      <a:pPr marL="0" marR="0" lvl="0" indent="0" algn="l" defTabSz="685800" rtl="0" eaLnBrk="1" fontAlgn="auto" latinLnBrk="0" hangingPunct="1">
                        <a:lnSpc>
                          <a:spcPct val="100000"/>
                        </a:lnSpc>
                        <a:spcBef>
                          <a:spcPts val="450"/>
                        </a:spcBef>
                        <a:spcAft>
                          <a:spcPts val="0"/>
                        </a:spcAft>
                        <a:buClr>
                          <a:srgbClr val="299D37"/>
                        </a:buClr>
                        <a:buSzTx/>
                        <a:buFont typeface="+mj-lt"/>
                        <a:buNone/>
                        <a:tabLst/>
                        <a:defRPr/>
                      </a:pPr>
                      <a:r>
                        <a:rPr lang="en-GB" sz="1400" b="1" kern="1200" dirty="0">
                          <a:solidFill>
                            <a:schemeClr val="tx1"/>
                          </a:solidFill>
                          <a:latin typeface="+mn-lt"/>
                          <a:ea typeface="+mn-ea"/>
                          <a:cs typeface="+mn-cs"/>
                        </a:rPr>
                        <a:t>Waste of human and physical resources through low-value activity </a:t>
                      </a:r>
                    </a:p>
                    <a:p>
                      <a:endParaRPr lang="en-US" sz="1400" b="1" dirty="0">
                        <a:solidFill>
                          <a:schemeClr val="tx1"/>
                        </a:solidFill>
                      </a:endParaRPr>
                    </a:p>
                  </a:txBody>
                  <a:tcPr/>
                </a:tc>
                <a:tc>
                  <a:txBody>
                    <a:bodyPr/>
                    <a:lstStyle/>
                    <a:p>
                      <a:r>
                        <a:rPr lang="en-US" sz="1400" dirty="0">
                          <a:solidFill>
                            <a:schemeClr val="tx1"/>
                          </a:solidFill>
                        </a:rPr>
                        <a:t>Hospital admission for ambulatory</a:t>
                      </a:r>
                      <a:r>
                        <a:rPr lang="en-US" sz="1400" baseline="0" dirty="0">
                          <a:solidFill>
                            <a:schemeClr val="tx1"/>
                          </a:solidFill>
                        </a:rPr>
                        <a:t>-care sensitive conditions</a:t>
                      </a:r>
                      <a:endParaRPr lang="en-US" sz="140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Hospital admission for ambulatory</a:t>
                      </a:r>
                      <a:r>
                        <a:rPr lang="en-US" sz="1400" baseline="0" dirty="0">
                          <a:solidFill>
                            <a:schemeClr val="tx1"/>
                          </a:solidFill>
                        </a:rPr>
                        <a:t>-care sensitive conditions</a:t>
                      </a:r>
                      <a:endParaRPr lang="en-US" sz="1400" dirty="0">
                        <a:solidFill>
                          <a:schemeClr val="tx1"/>
                        </a:solidFill>
                      </a:endParaRPr>
                    </a:p>
                    <a:p>
                      <a:endParaRPr lang="en-US" sz="1400" dirty="0">
                        <a:solidFill>
                          <a:schemeClr val="tx1"/>
                        </a:solidFill>
                      </a:endParaRPr>
                    </a:p>
                  </a:txBody>
                  <a:tcPr/>
                </a:tc>
                <a:extLst>
                  <a:ext uri="{0D108BD9-81ED-4DB2-BD59-A6C34878D82A}">
                    <a16:rowId xmlns:a16="http://schemas.microsoft.com/office/drawing/2014/main" val="732539515"/>
                  </a:ext>
                </a:extLst>
              </a:tr>
              <a:tr h="525780">
                <a:tc>
                  <a:txBody>
                    <a:bodyPr/>
                    <a:lstStyle/>
                    <a:p>
                      <a:pPr marL="0" marR="0" lvl="0" indent="0" algn="l" defTabSz="685800" rtl="0" eaLnBrk="1" fontAlgn="auto" latinLnBrk="0" hangingPunct="1">
                        <a:lnSpc>
                          <a:spcPct val="100000"/>
                        </a:lnSpc>
                        <a:spcBef>
                          <a:spcPts val="450"/>
                        </a:spcBef>
                        <a:spcAft>
                          <a:spcPts val="0"/>
                        </a:spcAft>
                        <a:buClr>
                          <a:srgbClr val="299D37"/>
                        </a:buClr>
                        <a:buSzTx/>
                        <a:buFont typeface="+mj-lt"/>
                        <a:buNone/>
                        <a:tabLst/>
                        <a:defRPr/>
                      </a:pPr>
                      <a:r>
                        <a:rPr lang="en-GB" sz="1400" b="1" kern="1200" dirty="0">
                          <a:solidFill>
                            <a:schemeClr val="tx1"/>
                          </a:solidFill>
                          <a:latin typeface="+mn-lt"/>
                          <a:ea typeface="+mn-ea"/>
                          <a:cs typeface="+mn-cs"/>
                        </a:rPr>
                        <a:t>Inequity</a:t>
                      </a:r>
                      <a:endParaRPr lang="en-US" sz="1400" b="1" kern="1200" dirty="0">
                        <a:solidFill>
                          <a:schemeClr val="tx1"/>
                        </a:solidFill>
                        <a:latin typeface="+mn-lt"/>
                        <a:ea typeface="+mn-ea"/>
                        <a:cs typeface="+mn-cs"/>
                      </a:endParaRPr>
                    </a:p>
                  </a:txBody>
                  <a:tcPr/>
                </a:tc>
                <a:tc>
                  <a:txBody>
                    <a:bodyPr/>
                    <a:lstStyle/>
                    <a:p>
                      <a:r>
                        <a:rPr lang="en-US" sz="1400" dirty="0">
                          <a:solidFill>
                            <a:schemeClr val="tx1"/>
                          </a:solidFill>
                        </a:rPr>
                        <a:t>Poorer populations</a:t>
                      </a:r>
                    </a:p>
                  </a:txBody>
                  <a:tcPr/>
                </a:tc>
                <a:tc>
                  <a:txBody>
                    <a:bodyPr/>
                    <a:lstStyle/>
                    <a:p>
                      <a:r>
                        <a:rPr lang="en-US" sz="1400" dirty="0">
                          <a:solidFill>
                            <a:schemeClr val="tx1"/>
                          </a:solidFill>
                        </a:rPr>
                        <a:t>Women, poorer populations</a:t>
                      </a:r>
                    </a:p>
                  </a:txBody>
                  <a:tcPr/>
                </a:tc>
                <a:extLst>
                  <a:ext uri="{0D108BD9-81ED-4DB2-BD59-A6C34878D82A}">
                    <a16:rowId xmlns:a16="http://schemas.microsoft.com/office/drawing/2014/main" val="2866079683"/>
                  </a:ext>
                </a:extLst>
              </a:tr>
            </a:tbl>
          </a:graphicData>
        </a:graphic>
      </p:graphicFrame>
    </p:spTree>
    <p:extLst>
      <p:ext uri="{BB962C8B-B14F-4D97-AF65-F5344CB8AC3E}">
        <p14:creationId xmlns:p14="http://schemas.microsoft.com/office/powerpoint/2010/main" val="1401697099"/>
      </p:ext>
    </p:extLst>
  </p:cSld>
  <p:clrMapOvr>
    <a:masterClrMapping/>
  </p:clrMapOvr>
</p:sld>
</file>

<file path=ppt/theme/theme1.xml><?xml version="1.0" encoding="utf-8"?>
<a:theme xmlns:a="http://schemas.openxmlformats.org/drawingml/2006/main" name="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1718</TotalTime>
  <Words>3559</Words>
  <Application>Microsoft Office PowerPoint</Application>
  <PresentationFormat>On-screen Show (16:9)</PresentationFormat>
  <Paragraphs>433</Paragraphs>
  <Slides>47</Slides>
  <Notes>13</Notes>
  <HiddenSlides>5</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47</vt:i4>
      </vt:variant>
    </vt:vector>
  </HeadingPairs>
  <TitlesOfParts>
    <vt:vector size="61" baseType="lpstr">
      <vt:lpstr>Arial</vt:lpstr>
      <vt:lpstr>Calibri</vt:lpstr>
      <vt:lpstr>Calibri Light</vt:lpstr>
      <vt:lpstr>Century</vt:lpstr>
      <vt:lpstr>Helvetica</vt:lpstr>
      <vt:lpstr>Source Sans Pro</vt:lpstr>
      <vt:lpstr>Times</vt:lpstr>
      <vt:lpstr>Times New Roman</vt:lpstr>
      <vt:lpstr>Blank Presentation</vt:lpstr>
      <vt:lpstr>1_Office Theme</vt:lpstr>
      <vt:lpstr>1_Blank Presentation</vt:lpstr>
      <vt:lpstr>4_Office Theme</vt:lpstr>
      <vt:lpstr>Office Theme</vt:lpstr>
      <vt:lpstr>3_Office Theme</vt:lpstr>
      <vt:lpstr>Diagnosis and management of asthma and COPD in primary care: the latest position October 2019  - presentation to WHO-GARD General Assembly</vt:lpstr>
      <vt:lpstr>What I’ll cover today</vt:lpstr>
      <vt:lpstr>IPCRG: 34 member countries; reaches 150,000 primary care professionals globally; this week in Tunisia, Bangladesh &amp; China</vt:lpstr>
      <vt:lpstr>PowerPoint Presentation</vt:lpstr>
      <vt:lpstr>PowerPoint Presentation</vt:lpstr>
      <vt:lpstr>Why primary care?</vt:lpstr>
      <vt:lpstr>Family physicians are neighbourhood-based expert generalists who: </vt:lpstr>
      <vt:lpstr>PowerPoint Presentation</vt:lpstr>
      <vt:lpstr>The system problem </vt:lpstr>
      <vt:lpstr> Right Care. Lancet Series 2017</vt:lpstr>
      <vt:lpstr>PowerPoint Presentation</vt:lpstr>
      <vt:lpstr>Primary care’s “Upstream” role</vt:lpstr>
      <vt:lpstr>PowerPoint Presentation</vt:lpstr>
      <vt:lpstr>PowerPoint Presentation</vt:lpstr>
      <vt:lpstr>PowerPoint Presentation</vt:lpstr>
      <vt:lpstr>Qualitative analysis by A Abdel Aal, R Jordan</vt:lpstr>
      <vt:lpstr>PowerPoint Presentation</vt:lpstr>
      <vt:lpstr>Patient background</vt:lpstr>
      <vt:lpstr>PowerPoint Presentation</vt:lpstr>
      <vt:lpstr>PowerPoint Presentation</vt:lpstr>
      <vt:lpstr>Spirometry is feasible in primary care</vt:lpstr>
      <vt:lpstr>PowerPoint Presentation</vt:lpstr>
      <vt:lpstr>Supply-side          Demand-side</vt:lpstr>
      <vt:lpstr>Change for improvement starts with ‘hunches’</vt:lpstr>
      <vt:lpstr>Asthma Right care: prototype conversation pieces for discussion and co-creation in design charrettes &amp; now teaching materials</vt:lpstr>
      <vt:lpstr>Summary of the Asthma Right Care movement</vt:lpstr>
      <vt:lpstr>PowerPoint Presentation</vt:lpstr>
      <vt:lpstr>PowerPoint Presentation</vt:lpstr>
      <vt:lpstr>PowerPoint Presentation</vt:lpstr>
      <vt:lpstr>PowerPoint Presentation</vt:lpstr>
      <vt:lpstr>Effectiveness of interventions</vt:lpstr>
      <vt:lpstr>Physical activity</vt:lpstr>
      <vt:lpstr>PowerPoint Presentation</vt:lpstr>
      <vt:lpstr>PowerPoint Presentation</vt:lpstr>
      <vt:lpstr>PowerPoint Presentation</vt:lpstr>
      <vt:lpstr>PowerPoint Presentation</vt:lpstr>
      <vt:lpstr>To achieve our vision, we need to go where the greatest need is and co-create teaching &amp; research capacity</vt:lpstr>
      <vt:lpstr>2015 to 2019 research capacity-building</vt:lpstr>
      <vt:lpstr>Primary care problems &amp; solutions</vt:lpstr>
      <vt:lpstr>Primary care problems &amp; solutions</vt:lpstr>
      <vt:lpstr>Dr Tedros, Director General WHO, September 2018</vt:lpstr>
      <vt:lpstr>PowerPoint Presentation</vt:lpstr>
      <vt:lpstr>PowerPoint Presentation</vt:lpstr>
      <vt:lpstr>Richard Horton, The Lancet 2017</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and management of asthma and COPD in primary care: the latest position</dc:title>
  <dc:creator>Siân Williams</dc:creator>
  <cp:lastModifiedBy>Nicola Connor</cp:lastModifiedBy>
  <cp:revision>28</cp:revision>
  <dcterms:created xsi:type="dcterms:W3CDTF">2019-11-01T12:50:04Z</dcterms:created>
  <dcterms:modified xsi:type="dcterms:W3CDTF">2020-02-10T11:49:12Z</dcterms:modified>
</cp:coreProperties>
</file>