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323" r:id="rId4"/>
    <p:sldId id="258" r:id="rId5"/>
    <p:sldId id="259" r:id="rId6"/>
    <p:sldId id="260" r:id="rId7"/>
    <p:sldId id="262" r:id="rId8"/>
    <p:sldId id="263" r:id="rId9"/>
    <p:sldId id="350" r:id="rId10"/>
    <p:sldId id="264" r:id="rId11"/>
    <p:sldId id="265" r:id="rId12"/>
    <p:sldId id="266" r:id="rId13"/>
    <p:sldId id="336" r:id="rId14"/>
    <p:sldId id="337" r:id="rId15"/>
    <p:sldId id="339" r:id="rId16"/>
    <p:sldId id="340" r:id="rId17"/>
    <p:sldId id="341" r:id="rId18"/>
    <p:sldId id="342" r:id="rId19"/>
    <p:sldId id="343" r:id="rId20"/>
    <p:sldId id="344" r:id="rId21"/>
    <p:sldId id="345" r:id="rId22"/>
    <p:sldId id="346" r:id="rId23"/>
    <p:sldId id="268" r:id="rId24"/>
    <p:sldId id="270" r:id="rId25"/>
    <p:sldId id="349" r:id="rId26"/>
    <p:sldId id="351" r:id="rId27"/>
    <p:sldId id="348" r:id="rId28"/>
    <p:sldId id="283" r:id="rId29"/>
    <p:sldId id="284" r:id="rId30"/>
    <p:sldId id="286" r:id="rId31"/>
    <p:sldId id="287" r:id="rId32"/>
    <p:sldId id="288" r:id="rId33"/>
    <p:sldId id="335" r:id="rId34"/>
    <p:sldId id="289" r:id="rId35"/>
    <p:sldId id="290" r:id="rId36"/>
    <p:sldId id="291" r:id="rId37"/>
    <p:sldId id="292" r:id="rId38"/>
    <p:sldId id="293" r:id="rId39"/>
    <p:sldId id="294" r:id="rId40"/>
    <p:sldId id="295" r:id="rId41"/>
    <p:sldId id="330" r:id="rId42"/>
    <p:sldId id="331" r:id="rId43"/>
    <p:sldId id="328" r:id="rId44"/>
    <p:sldId id="296" r:id="rId45"/>
    <p:sldId id="297" r:id="rId46"/>
    <p:sldId id="298" r:id="rId47"/>
    <p:sldId id="299" r:id="rId48"/>
    <p:sldId id="300" r:id="rId49"/>
    <p:sldId id="301" r:id="rId50"/>
    <p:sldId id="302" r:id="rId51"/>
    <p:sldId id="303" r:id="rId52"/>
    <p:sldId id="304" r:id="rId53"/>
    <p:sldId id="305" r:id="rId54"/>
    <p:sldId id="306" r:id="rId55"/>
    <p:sldId id="322" r:id="rId56"/>
    <p:sldId id="307" r:id="rId57"/>
    <p:sldId id="308" r:id="rId58"/>
    <p:sldId id="309" r:id="rId59"/>
    <p:sldId id="310" r:id="rId60"/>
    <p:sldId id="311" r:id="rId61"/>
    <p:sldId id="321" r:id="rId62"/>
    <p:sldId id="325" r:id="rId63"/>
    <p:sldId id="332" r:id="rId64"/>
    <p:sldId id="333" r:id="rId65"/>
    <p:sldId id="334" r:id="rId66"/>
    <p:sldId id="324" r:id="rId67"/>
    <p:sldId id="313" r:id="rId68"/>
    <p:sldId id="314" r:id="rId69"/>
    <p:sldId id="315" r:id="rId70"/>
    <p:sldId id="316" r:id="rId71"/>
    <p:sldId id="317" r:id="rId72"/>
    <p:sldId id="326" r:id="rId73"/>
    <p:sldId id="318"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716" autoAdjust="0"/>
  </p:normalViewPr>
  <p:slideViewPr>
    <p:cSldViewPr>
      <p:cViewPr varScale="1">
        <p:scale>
          <a:sx n="59" d="100"/>
          <a:sy n="59" d="100"/>
        </p:scale>
        <p:origin x="16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7DE15-E0A8-4D9E-A751-05DE1312C96A}" type="datetimeFigureOut">
              <a:rPr lang="en-US" smtClean="0"/>
              <a:t>5/26/2018</a:t>
            </a:fld>
            <a:endParaRPr lang="en-GB"/>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D7992-198E-4123-8D41-84FF68EB866A}" type="slidenum">
              <a:rPr lang="en-GB" smtClean="0"/>
              <a:t>‹Nº›</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pcrj.org/journ/view_article.php?article_id=137&amp;volissue=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theipcrg.org/smoking/index.ph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1B9D7992-198E-4123-8D41-84FF68EB866A}"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F7BDE11-91B7-4403-899E-AE832E4EB82F}" type="slidenum">
              <a:rPr lang="en-US">
                <a:solidFill>
                  <a:srgbClr val="000000"/>
                </a:solidFill>
                <a:effectLst>
                  <a:outerShdw blurRad="38100" dist="38100" dir="2700000" algn="tl">
                    <a:srgbClr val="C0C0C0"/>
                  </a:outerShdw>
                </a:effectLst>
              </a:rPr>
              <a:pPr>
                <a:defRPr/>
              </a:pPr>
              <a:t>25</a:t>
            </a:fld>
            <a:endParaRPr lang="en-US" dirty="0">
              <a:solidFill>
                <a:srgbClr val="000000"/>
              </a:solidFill>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xfrm>
            <a:off x="1149350" y="684213"/>
            <a:ext cx="4573588" cy="3430587"/>
          </a:xfrm>
          <a:ln/>
        </p:spPr>
      </p:sp>
      <p:sp>
        <p:nvSpPr>
          <p:cNvPr id="121860" name="Rectangle 3"/>
          <p:cNvSpPr>
            <a:spLocks noGrp="1" noChangeArrowheads="1"/>
          </p:cNvSpPr>
          <p:nvPr>
            <p:ph type="body" idx="1"/>
          </p:nvPr>
        </p:nvSpPr>
        <p:spPr>
          <a:xfrm>
            <a:off x="912813" y="4343400"/>
            <a:ext cx="5032375" cy="4116388"/>
          </a:xfrm>
          <a:ln/>
        </p:spPr>
        <p:txBody>
          <a:bodyPr lIns="92875" tIns="46437" rIns="92875" bIns="46437"/>
          <a:lstStyle/>
          <a:p>
            <a:pPr>
              <a:defRPr/>
            </a:pPr>
            <a:r>
              <a:rPr lang="en-ZA" dirty="0"/>
              <a:t>There are many tools to measure asthma control but independently of which one we use, we find that Sara’s asthma is uncontrolled as we can objective in this slide</a:t>
            </a:r>
          </a:p>
          <a:p>
            <a:pPr marL="517525" indent="-517525">
              <a:spcBef>
                <a:spcPct val="50000"/>
              </a:spcBef>
              <a:buClr>
                <a:srgbClr val="FFFF00"/>
              </a:buClr>
              <a:buFont typeface="Wingdings" pitchFamily="2" charset="2"/>
              <a:buChar char="§"/>
              <a:defRPr/>
            </a:pPr>
            <a:r>
              <a:rPr lang="en-US" dirty="0">
                <a:solidFill>
                  <a:schemeClr val="bg1"/>
                </a:solidFill>
              </a:rPr>
              <a:t>Depending on level of asthma control, the patient is assigned to one of five treatment steps</a:t>
            </a:r>
          </a:p>
          <a:p>
            <a:pPr marL="517525" indent="-517525">
              <a:spcBef>
                <a:spcPct val="50000"/>
              </a:spcBef>
              <a:buClr>
                <a:srgbClr val="FFFF00"/>
              </a:buClr>
              <a:buFont typeface="Wingdings" pitchFamily="2" charset="2"/>
              <a:buChar char="§"/>
              <a:defRPr/>
            </a:pPr>
            <a:r>
              <a:rPr lang="en-US" dirty="0">
                <a:solidFill>
                  <a:schemeClr val="bg1"/>
                </a:solidFill>
              </a:rPr>
              <a:t>Treatment is adjusted in a continuous cycle driven by changes in asthma control status.  The cycle involves:</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 </a:t>
            </a:r>
            <a:r>
              <a:rPr lang="en-US" dirty="0">
                <a:solidFill>
                  <a:schemeClr val="bg1"/>
                </a:solidFill>
              </a:rPr>
              <a:t> Assessing Asthma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Treating to Achieve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Monitoring to Maintain Control</a:t>
            </a:r>
            <a:endParaRPr lang="en-ZA" dirty="0"/>
          </a:p>
        </p:txBody>
      </p:sp>
    </p:spTree>
    <p:extLst>
      <p:ext uri="{BB962C8B-B14F-4D97-AF65-F5344CB8AC3E}">
        <p14:creationId xmlns:p14="http://schemas.microsoft.com/office/powerpoint/2010/main" val="23739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F3B94F-B7E3-4316-9342-5BFAB18153A1}" type="slidenum">
              <a:rPr lang="en-US"/>
              <a:pPr/>
              <a:t>27</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169628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28</a:t>
            </a:fld>
            <a:endParaRPr lang="es-E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a:latin typeface="Times" pitchFamily="18" charset="0"/>
              </a:rPr>
              <a:t>Sara and to get her maintenance treatment prescription</a:t>
            </a:r>
            <a:endParaRPr lang="en-US" dirty="0">
              <a:latin typeface="Arial" charset="0"/>
            </a:endParaRPr>
          </a:p>
        </p:txBody>
      </p:sp>
    </p:spTree>
    <p:extLst>
      <p:ext uri="{BB962C8B-B14F-4D97-AF65-F5344CB8AC3E}">
        <p14:creationId xmlns:p14="http://schemas.microsoft.com/office/powerpoint/2010/main" val="247863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85C5CC-5E86-4968-BDF9-7746BF59AAF9}" type="slidenum">
              <a:rPr lang="en-US"/>
              <a:pPr/>
              <a:t>32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dirty="0"/>
              <a:t>A diagnosis of asthma should ideally be based on objective evidence of reversible airflow obstruction. Guidelines vary in their criteria for this (IPCRG spirometry at </a:t>
            </a:r>
            <a:r>
              <a:rPr lang="en-GB" u="sng" dirty="0"/>
              <a:t>http://www.theipcrg.org/resources/resources_diagnostics.php</a:t>
            </a:r>
            <a:r>
              <a:rPr lang="en-GB" dirty="0"/>
              <a:t>). </a:t>
            </a:r>
            <a:endParaRPr lang="en-US" dirty="0"/>
          </a:p>
          <a:p>
            <a:pPr eaLnBrk="1" hangingPunct="1"/>
            <a:endParaRPr lang="en-US" dirty="0"/>
          </a:p>
        </p:txBody>
      </p:sp>
    </p:spTree>
    <p:extLst>
      <p:ext uri="{BB962C8B-B14F-4D97-AF65-F5344CB8AC3E}">
        <p14:creationId xmlns:p14="http://schemas.microsoft.com/office/powerpoint/2010/main" val="226843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B99A327-823D-41BE-9C8A-C7935C8EF42A}" type="slidenum">
              <a:rPr lang="en-GB" smtClean="0"/>
              <a:pPr/>
              <a:t>33</a:t>
            </a:fld>
            <a:endParaRPr lang="en-GB"/>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p>
        </p:txBody>
      </p:sp>
    </p:spTree>
    <p:extLst>
      <p:ext uri="{BB962C8B-B14F-4D97-AF65-F5344CB8AC3E}">
        <p14:creationId xmlns:p14="http://schemas.microsoft.com/office/powerpoint/2010/main" val="276947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696C18-C2FA-487C-92C5-52A34BAF424B}" type="slidenum">
              <a:rPr lang="en-US"/>
              <a:pPr/>
              <a:t>35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dirty="0"/>
              <a:t>There is clear evidence now that concurrent smoking adversely impacts asthma control. </a:t>
            </a:r>
            <a:endParaRPr lang="en-US" dirty="0"/>
          </a:p>
        </p:txBody>
      </p:sp>
    </p:spTree>
    <p:extLst>
      <p:ext uri="{BB962C8B-B14F-4D97-AF65-F5344CB8AC3E}">
        <p14:creationId xmlns:p14="http://schemas.microsoft.com/office/powerpoint/2010/main" val="327697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ECD18-5C68-421E-B38B-3C77E89D2D26}" type="slidenum">
              <a:rPr lang="en-US"/>
              <a:pPr/>
              <a:t>36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GB" b="1" dirty="0"/>
              <a:t>Clinical approach to suspected smokers with asthma</a:t>
            </a:r>
            <a:endParaRPr lang="en-GB" dirty="0"/>
          </a:p>
          <a:p>
            <a:pPr eaLnBrk="1" hangingPunct="1"/>
            <a:r>
              <a:rPr lang="en-GB" dirty="0"/>
              <a:t>It is important to identify the current smoking habits of patients with asthma, particularly those whose symptoms are poorly controlled. Patients who do not admit to smoking during an oral history may be more likely to admit to smoking on a written self-completed questionnaire, as they may feel less threatened. </a:t>
            </a:r>
          </a:p>
          <a:p>
            <a:pPr eaLnBrk="1" hangingPunct="1"/>
            <a:r>
              <a:rPr lang="en-GB" dirty="0"/>
              <a:t>For patients who are suspected or confirmed smokers, the consultation should include investigations to exclude COPD. The IPCRG guidelines for diagnosing respiratory diseases in primary care include a tool to help differentiate between asthma and COPD (l</a:t>
            </a:r>
            <a:r>
              <a:rPr lang="en-GB" dirty="0">
                <a:hlinkClick r:id="rId3"/>
              </a:rPr>
              <a:t>http://www.thepcrj.org/journ/view_article.php?article_id=137&amp;volissue=12</a:t>
            </a:r>
            <a:r>
              <a:rPr lang="en-GB" dirty="0"/>
              <a:t>).</a:t>
            </a:r>
          </a:p>
          <a:p>
            <a:pPr eaLnBrk="1" hangingPunct="1"/>
            <a:r>
              <a:rPr lang="en-GB" dirty="0"/>
              <a:t>	The ideal therapy for smokers with asthma is to quit smoking. The IPCRG has published guidance on smoking cessation (</a:t>
            </a:r>
            <a:r>
              <a:rPr lang="en-GB" dirty="0">
                <a:hlinkClick r:id="rId4"/>
              </a:rPr>
              <a:t>http://www.theipcrg.org/smoking/index.php</a:t>
            </a:r>
            <a:r>
              <a:rPr lang="en-GB" dirty="0"/>
              <a:t>). The percentage of neutrophils in induced sputum falls after patients quit smoking; thus, while neutrophils do not respond to steroids they do respond to smoking cessation. </a:t>
            </a:r>
          </a:p>
          <a:p>
            <a:pPr eaLnBrk="1" hangingPunct="1"/>
            <a:r>
              <a:rPr lang="en-GB" dirty="0"/>
              <a:t>For patients who continue to smoke, alternatives to inhaled steroids for treating asthma include leukotriene modifiers, theophylline, or possibly high-dose inhaled steroids (up to 1600 µg/day), although this last alternative is not yet fully supported by clinical trial evidence.</a:t>
            </a:r>
            <a:endParaRPr lang="en-US" dirty="0"/>
          </a:p>
        </p:txBody>
      </p:sp>
    </p:spTree>
    <p:extLst>
      <p:ext uri="{BB962C8B-B14F-4D97-AF65-F5344CB8AC3E}">
        <p14:creationId xmlns:p14="http://schemas.microsoft.com/office/powerpoint/2010/main" val="24398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56774B-5F04-4995-8545-9EFDA5F7ACDF}" type="slidenum">
              <a:rPr lang="en-US"/>
              <a:pPr/>
              <a:t>38</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327213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79CAF8B-D221-4319-9E5F-95B65C97E914}" type="slidenum">
              <a:rPr lang="en-US" sz="1200"/>
              <a:pPr algn="r"/>
              <a:t>39</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normAutofit fontScale="55000" lnSpcReduction="20000"/>
          </a:bodyPr>
          <a:lstStyle/>
          <a:p>
            <a:pPr marL="228600" indent="-228600" eaLnBrk="1" hangingPunct="1"/>
            <a:r>
              <a:rPr lang="en-GB" b="1" dirty="0"/>
              <a:t>Choosing an inhaler device</a:t>
            </a:r>
            <a:endParaRPr lang="en-GB" dirty="0"/>
          </a:p>
          <a:p>
            <a:pPr marL="228600" indent="-228600" eaLnBrk="1" hangingPunct="1"/>
            <a:r>
              <a:rPr lang="en-GB" dirty="0"/>
              <a:t>The three most common types of inhaler device available are 1) pressurised metered-dose inhalers (MDIs), 2) breath-actuated MDIs, and 3) dry powder inhalers (DPIs). Available in generic form and the least expensive, MDIs are also frequently used incorrectly, as these devices require coordination between inhalation and actuation of the inhaler. Use of a breath-actuated MDI can improve lung deposition and decrease oropharyngeal deposition. DPI use instead requires adequate acceleration rate on inhalation to obtain good lung deposition and avoid excess orophayngeal deposition. </a:t>
            </a:r>
            <a:endParaRPr lang="en-GB" b="1" dirty="0"/>
          </a:p>
          <a:p>
            <a:pPr marL="1143000" lvl="2" indent="-228600" eaLnBrk="1" hangingPunct="1"/>
            <a:r>
              <a:rPr lang="en-GB" b="1" dirty="0">
                <a:ea typeface="ＭＳ Ｐゴシック" pitchFamily="34" charset="-128"/>
              </a:rPr>
              <a:t>Key features of MDIs and DPIs</a:t>
            </a:r>
          </a:p>
          <a:p>
            <a:pPr marL="1143000" lvl="2" indent="-228600" eaLnBrk="1" hangingPunct="1"/>
            <a:r>
              <a:rPr lang="en-GB" i="1" dirty="0">
                <a:ea typeface="ＭＳ Ｐゴシック" pitchFamily="34" charset="-128"/>
              </a:rPr>
              <a:t>Metered-dose inhalers:</a:t>
            </a:r>
          </a:p>
          <a:p>
            <a:pPr marL="1143000" lvl="2" indent="-228600" eaLnBrk="1" hangingPunct="1"/>
            <a:r>
              <a:rPr lang="en-GB" dirty="0">
                <a:ea typeface="ＭＳ Ｐゴシック" pitchFamily="34" charset="-128"/>
              </a:rPr>
              <a:t>Require slow and deep inhalation over 5 seconds, with co-ordination between dose release and start of inhalation (good co-ordination not critical if slow inhalation </a:t>
            </a:r>
            <a:r>
              <a:rPr lang="en-GB" altLang="ja-JP" dirty="0">
                <a:ea typeface="ＭＳ Ｐゴシック" pitchFamily="34" charset="-128"/>
              </a:rPr>
              <a:t>but dose has to be released after the start of the inhalation</a:t>
            </a:r>
            <a:r>
              <a:rPr lang="en-GB" dirty="0">
                <a:ea typeface="ＭＳ Ｐゴシック" pitchFamily="34" charset="-128"/>
              </a:rPr>
              <a:t>);</a:t>
            </a:r>
          </a:p>
          <a:p>
            <a:pPr marL="1143000" lvl="2" indent="-228600" eaLnBrk="1" hangingPunct="1"/>
            <a:r>
              <a:rPr lang="en-GB" dirty="0">
                <a:ea typeface="ＭＳ Ｐゴシック" pitchFamily="34" charset="-128"/>
              </a:rPr>
              <a:t>Can be used with spacers, large or small (spacers scored lowest in patient preference);</a:t>
            </a:r>
          </a:p>
          <a:p>
            <a:pPr marL="1143000" lvl="2" indent="-228600" eaLnBrk="1" hangingPunct="1"/>
            <a:r>
              <a:rPr lang="en-GB" dirty="0">
                <a:ea typeface="ＭＳ Ｐゴシック" pitchFamily="34" charset="-128"/>
              </a:rPr>
              <a:t>Solving common problems:</a:t>
            </a:r>
          </a:p>
          <a:p>
            <a:pPr marL="1143000" lvl="2" indent="-228600" eaLnBrk="1" hangingPunct="1"/>
            <a:r>
              <a:rPr lang="en-GB" dirty="0">
                <a:ea typeface="ＭＳ Ｐゴシック" pitchFamily="34" charset="-128"/>
              </a:rPr>
              <a:t>poor coordination of actuation &amp; inhalation → switch to breath-actuated MDI;</a:t>
            </a:r>
          </a:p>
          <a:p>
            <a:pPr marL="1143000" lvl="2" indent="-228600" eaLnBrk="1" hangingPunct="1"/>
            <a:r>
              <a:rPr lang="en-GB" dirty="0">
                <a:ea typeface="ＭＳ Ｐゴシック" pitchFamily="34" charset="-128"/>
              </a:rPr>
              <a:t>stopping inhalation when cold spray hits the throat ("cold Freon effect") → add a spacer or switch to inhaler with CFC-free propellant;</a:t>
            </a:r>
          </a:p>
          <a:p>
            <a:pPr marL="1143000" lvl="2" indent="-228600" eaLnBrk="1" hangingPunct="1"/>
            <a:r>
              <a:rPr lang="en-GB" dirty="0">
                <a:ea typeface="ＭＳ Ｐゴシック" pitchFamily="34" charset="-128"/>
              </a:rPr>
              <a:t>inhaling too fast → switch to ultrafine particle inhaler;</a:t>
            </a:r>
          </a:p>
          <a:p>
            <a:pPr marL="1143000" lvl="2" indent="-228600" eaLnBrk="1" hangingPunct="1"/>
            <a:r>
              <a:rPr lang="en-GB" dirty="0">
                <a:ea typeface="ＭＳ Ｐゴシック" pitchFamily="34" charset="-128"/>
              </a:rPr>
              <a:t>inhaling through the nose → training to inhale through mouth.</a:t>
            </a:r>
            <a:r>
              <a:rPr lang="en-US" dirty="0">
                <a:ea typeface="ＭＳ Ｐゴシック" pitchFamily="34" charset="-128"/>
              </a:rPr>
              <a:t> </a:t>
            </a:r>
            <a:endParaRPr lang="en-GB" dirty="0">
              <a:ea typeface="ＭＳ Ｐゴシック" pitchFamily="34" charset="-128"/>
            </a:endParaRPr>
          </a:p>
          <a:p>
            <a:pPr marL="1143000" lvl="2" indent="-228600" eaLnBrk="1" hangingPunct="1"/>
            <a:endParaRPr lang="en-GB" dirty="0">
              <a:ea typeface="ＭＳ Ｐゴシック" pitchFamily="34" charset="-128"/>
            </a:endParaRPr>
          </a:p>
          <a:p>
            <a:pPr marL="1143000" lvl="2" indent="-228600" eaLnBrk="1" hangingPunct="1"/>
            <a:r>
              <a:rPr lang="en-GB" i="1" dirty="0">
                <a:ea typeface="ＭＳ Ｐゴシック" pitchFamily="34" charset="-128"/>
              </a:rPr>
              <a:t>Dry powder inhalers:</a:t>
            </a:r>
          </a:p>
          <a:p>
            <a:pPr marL="1143000" lvl="2" indent="-228600" eaLnBrk="1" hangingPunct="1"/>
            <a:r>
              <a:rPr lang="en-GB" dirty="0">
                <a:ea typeface="ＭＳ Ｐゴシック" pitchFamily="34" charset="-128"/>
              </a:rPr>
              <a:t>Breath-actuated;</a:t>
            </a:r>
          </a:p>
          <a:p>
            <a:pPr marL="1143000" lvl="2" indent="-228600" eaLnBrk="1" hangingPunct="1"/>
            <a:r>
              <a:rPr lang="en-GB" dirty="0">
                <a:ea typeface="ＭＳ Ｐゴシック" pitchFamily="34" charset="-128"/>
              </a:rPr>
              <a:t>Require adequate acceleration on inhalation: must inhale deeply and forcibly at the start of the inhalation;</a:t>
            </a:r>
          </a:p>
          <a:p>
            <a:pPr marL="1143000" lvl="2" indent="-228600" eaLnBrk="1" hangingPunct="1"/>
            <a:r>
              <a:rPr lang="en-GB" dirty="0">
                <a:ea typeface="ＭＳ Ｐゴシック" pitchFamily="34" charset="-128"/>
              </a:rPr>
              <a:t>If the patient does not inhale fast enough or long enough:</a:t>
            </a:r>
          </a:p>
          <a:p>
            <a:pPr marL="1600200" lvl="3" indent="-228600" eaLnBrk="1" hangingPunct="1"/>
            <a:r>
              <a:rPr lang="en-GB" dirty="0">
                <a:ea typeface="ＭＳ Ｐゴシック" pitchFamily="34" charset="-128"/>
              </a:rPr>
              <a:t>Not all the dose is emitted;</a:t>
            </a:r>
          </a:p>
          <a:p>
            <a:pPr marL="1600200" lvl="3" indent="-228600" eaLnBrk="1" hangingPunct="1"/>
            <a:r>
              <a:rPr lang="en-GB" dirty="0">
                <a:ea typeface="ＭＳ Ｐゴシック" pitchFamily="34" charset="-128"/>
              </a:rPr>
              <a:t>Particles generated are too big to enter the lungs, resulting in increased oropharyngeal deposition.</a:t>
            </a:r>
          </a:p>
          <a:p>
            <a:pPr marL="1143000" lvl="2" indent="-228600" eaLnBrk="1" hangingPunct="1"/>
            <a:r>
              <a:rPr lang="en-GB" dirty="0">
                <a:ea typeface="ＭＳ Ｐゴシック" pitchFamily="34" charset="-128"/>
              </a:rPr>
              <a:t>Do not prescribe to children &lt;5 years old;</a:t>
            </a:r>
          </a:p>
          <a:p>
            <a:pPr marL="1143000" lvl="2" indent="-228600" eaLnBrk="1" hangingPunct="1"/>
            <a:r>
              <a:rPr lang="en-GB" dirty="0">
                <a:ea typeface="ＭＳ Ｐゴシック" pitchFamily="34" charset="-128"/>
              </a:rPr>
              <a:t>Do not prescribe to patients with insufficient inspiratory effort;</a:t>
            </a:r>
          </a:p>
          <a:p>
            <a:pPr marL="1143000" lvl="2" indent="-228600" eaLnBrk="1" hangingPunct="1"/>
            <a:r>
              <a:rPr lang="en-GB" dirty="0">
                <a:ea typeface="ＭＳ Ｐゴシック" pitchFamily="34" charset="-128"/>
              </a:rPr>
              <a:t>Sensitive to moisture, store in dry place.</a:t>
            </a:r>
            <a:r>
              <a:rPr lang="en-US" dirty="0">
                <a:ea typeface="ＭＳ Ｐゴシック" pitchFamily="34" charset="-128"/>
              </a:rPr>
              <a:t> </a:t>
            </a:r>
          </a:p>
          <a:p>
            <a:pPr marL="1143000" lvl="2" indent="-228600" eaLnBrk="1" hangingPunct="1"/>
            <a:r>
              <a:rPr lang="en-GB" altLang="ja-JP" dirty="0">
                <a:ea typeface="ＭＳ Ｐゴシック" pitchFamily="34" charset="-128"/>
              </a:rPr>
              <a:t>If the dose is supplied in a capsule then two inhalations are required to empty the dose.</a:t>
            </a:r>
            <a:r>
              <a:rPr lang="en-US" altLang="ja-JP" dirty="0">
                <a:ea typeface="ＭＳ Ｐゴシック" pitchFamily="34" charset="-128"/>
              </a:rPr>
              <a:t> </a:t>
            </a:r>
            <a:endParaRPr lang="en-US" dirty="0">
              <a:ea typeface="ＭＳ Ｐゴシック" pitchFamily="34" charset="-128"/>
            </a:endParaRPr>
          </a:p>
          <a:p>
            <a:pPr marL="1143000" lvl="2" indent="-228600" eaLnBrk="1" hangingPunct="1"/>
            <a:endParaRPr lang="en-US" dirty="0">
              <a:ea typeface="ＭＳ Ｐゴシック" pitchFamily="34" charset="-128"/>
            </a:endParaRPr>
          </a:p>
          <a:p>
            <a:pPr marL="685800" lvl="1" indent="-228600" eaLnBrk="1" hangingPunct="1"/>
            <a:r>
              <a:rPr lang="en-US" b="1" dirty="0">
                <a:ea typeface="ＭＳ Ｐゴシック" pitchFamily="34" charset="-128"/>
              </a:rPr>
              <a:t>Inhaler training aids:</a:t>
            </a:r>
          </a:p>
          <a:p>
            <a:pPr marL="228600" indent="-228600" eaLnBrk="1" hangingPunct="1"/>
            <a:r>
              <a:rPr lang="en-GB" dirty="0"/>
              <a:t>Several devices to check inhaler technique and maintain trained technique are now available. For use with a MDI, the Aerosol Inhalation Monitor (AIM, Vitalograph Ltd, Buckingham, England) provides useful feedback about a patient’s technique, whilst the 2Tone Trainer (Canday Medical Ltd., Newmarket, England) is a training aid to help patients use a slow inhalation flow. The AeroChamber Plus spacer (Forest Pharmaceuticals, Inc., St. Louis, US) makes a noise when the inhalation flow used is too fast. </a:t>
            </a:r>
          </a:p>
          <a:p>
            <a:pPr marL="228600" indent="-228600" eaLnBrk="1" hangingPunct="1"/>
            <a:r>
              <a:rPr lang="en-GB" dirty="0"/>
              <a:t>For use with a dry powder inhaler, the In-Check Dial (Clement Clarke International Ltd., Essex, UK) is a device to check if the patient can generate the required fast inhalation. The Turbuhaler whistle (AstraZeneca International, London, UK) is an example of a simple device that has been introduced to check for the required inhalation rate for patients prescribed this device. Finally, the Novolizer (MEDA Pharma GmbH &amp; Co. KG, Bad Homburg, Germany) has been designed to release its dose only when the required inhalation rate is achieved. </a:t>
            </a:r>
            <a:endParaRPr lang="en-US" dirty="0"/>
          </a:p>
          <a:p>
            <a:pPr marL="685800" lvl="1" indent="-228600" eaLnBrk="1" hangingPunct="1"/>
            <a:endParaRPr lang="en-US" dirty="0">
              <a:ea typeface="ＭＳ Ｐゴシック" pitchFamily="34" charset="-128"/>
            </a:endParaRPr>
          </a:p>
        </p:txBody>
      </p:sp>
    </p:spTree>
    <p:extLst>
      <p:ext uri="{BB962C8B-B14F-4D97-AF65-F5344CB8AC3E}">
        <p14:creationId xmlns:p14="http://schemas.microsoft.com/office/powerpoint/2010/main" val="130640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España, sólo el 37’5% de pacientes adultos con asma o EPOC mantiene un correcto cumplimiento de su tratamiento con inhaladores</a:t>
            </a:r>
            <a:r>
              <a:rPr lang="es-ES" dirty="0"/>
              <a:t>. muestra de aproximadamente 1.000 pacientes respiratorios de nuestro país. </a:t>
            </a:r>
          </a:p>
          <a:p>
            <a:r>
              <a:rPr lang="es-ES" dirty="0"/>
              <a:t>Durante la extracción de estas conclusiones, el </a:t>
            </a:r>
            <a:r>
              <a:rPr lang="es-ES" b="1" dirty="0"/>
              <a:t>Dr. Plaza</a:t>
            </a:r>
            <a:r>
              <a:rPr lang="es-ES" dirty="0"/>
              <a:t> ha confirmado la fiabilidad del TAI tanto para identificar al paciente respiratorio con pobre adherencia al tratamiento como para determinar el grado de adherencia al mismo (bajo, medio o alto). Y es que el test ha sido desarrollado y validado por un grupo de 200 profesionales sanitarios de toda España implicados en el tratamiento de personas con asma o EPOC: neumólogos, alergólogos, médicos de atención primaria o personal de enfermería. </a:t>
            </a:r>
          </a:p>
          <a:p>
            <a:r>
              <a:rPr lang="es-ES" dirty="0"/>
              <a:t>Asma son menos cumplidores que EPOC, pues estos últimos son más conscientes de su enfermedad y de sus consecuencias, </a:t>
            </a:r>
          </a:p>
          <a:p>
            <a:r>
              <a:rPr lang="es-ES" dirty="0"/>
              <a:t>Diseñado específicamente pensando en las características diferenciales de la terapia inhalada. </a:t>
            </a:r>
          </a:p>
          <a:p>
            <a:r>
              <a:rPr lang="es-ES" dirty="0"/>
              <a:t>Consta de 12 preguntas que el paciente cumplimenta en la misma consulta, en un tiempo medio de 6 minutos</a:t>
            </a:r>
          </a:p>
          <a:p>
            <a:r>
              <a:rPr lang="es-ES" dirty="0"/>
              <a:t>Breve cuestionario que el médico también debe completar para garantizar la objetividad del test.</a:t>
            </a:r>
          </a:p>
          <a:p>
            <a:endParaRPr lang="es-ES"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316112-0669-4308-B51D-64DDC9052528}" type="slidenum">
              <a:rPr kumimoji="0" lang="es-ES_tradnl"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s-ES_tradnl"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2657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1. Best KP, Gold M, Kennedy D, Martin J, </a:t>
            </a:r>
            <a:r>
              <a:rPr lang="en-AU" sz="1200" kern="1200" dirty="0" err="1">
                <a:solidFill>
                  <a:schemeClr val="tx1"/>
                </a:solidFill>
                <a:latin typeface="+mn-lt"/>
                <a:ea typeface="+mn-ea"/>
                <a:cs typeface="+mn-cs"/>
              </a:rPr>
              <a:t>Makrides</a:t>
            </a:r>
            <a:r>
              <a:rPr lang="en-AU" sz="1200" kern="1200" dirty="0">
                <a:solidFill>
                  <a:schemeClr val="tx1"/>
                </a:solidFill>
                <a:latin typeface="+mn-lt"/>
                <a:ea typeface="+mn-ea"/>
                <a:cs typeface="+mn-cs"/>
              </a:rPr>
              <a:t> M. Omega-3 long-chain PUFA intake during pregnancy and allergic disease outcomes in the offspring: a systematic review and meta-analysis of observational studies and randomized controlled trials. Am J </a:t>
            </a:r>
            <a:r>
              <a:rPr lang="en-AU" sz="1200" kern="1200" dirty="0" err="1">
                <a:solidFill>
                  <a:schemeClr val="tx1"/>
                </a:solidFill>
                <a:latin typeface="+mn-lt"/>
                <a:ea typeface="+mn-ea"/>
                <a:cs typeface="+mn-cs"/>
              </a:rPr>
              <a:t>Clin</a:t>
            </a:r>
            <a:r>
              <a:rPr lang="en-AU" sz="1200" kern="1200" dirty="0">
                <a:solidFill>
                  <a:schemeClr val="tx1"/>
                </a:solidFill>
                <a:latin typeface="+mn-lt"/>
                <a:ea typeface="+mn-ea"/>
                <a:cs typeface="+mn-cs"/>
              </a:rPr>
              <a:t> </a:t>
            </a:r>
            <a:r>
              <a:rPr lang="en-AU" sz="1200" kern="1200" dirty="0" err="1">
                <a:solidFill>
                  <a:schemeClr val="tx1"/>
                </a:solidFill>
                <a:latin typeface="+mn-lt"/>
                <a:ea typeface="+mn-ea"/>
                <a:cs typeface="+mn-cs"/>
              </a:rPr>
              <a:t>Nutr</a:t>
            </a:r>
            <a:r>
              <a:rPr lang="en-AU" sz="1200" kern="1200" dirty="0">
                <a:solidFill>
                  <a:schemeClr val="tx1"/>
                </a:solidFill>
                <a:latin typeface="+mn-lt"/>
                <a:ea typeface="+mn-ea"/>
                <a:cs typeface="+mn-cs"/>
              </a:rPr>
              <a:t> 2016;103:128-43.</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2. </a:t>
            </a:r>
            <a:r>
              <a:rPr lang="en-AU" sz="1200" kern="1200" dirty="0" err="1">
                <a:solidFill>
                  <a:schemeClr val="tx1"/>
                </a:solidFill>
                <a:latin typeface="+mn-lt"/>
                <a:ea typeface="+mn-ea"/>
                <a:cs typeface="+mn-cs"/>
              </a:rPr>
              <a:t>Bisgaard</a:t>
            </a:r>
            <a:r>
              <a:rPr lang="en-AU" sz="1200" kern="1200" dirty="0">
                <a:solidFill>
                  <a:schemeClr val="tx1"/>
                </a:solidFill>
                <a:latin typeface="+mn-lt"/>
                <a:ea typeface="+mn-ea"/>
                <a:cs typeface="+mn-cs"/>
              </a:rPr>
              <a:t> H, </a:t>
            </a:r>
            <a:r>
              <a:rPr lang="en-AU" sz="1200" kern="1200" dirty="0" err="1">
                <a:solidFill>
                  <a:schemeClr val="tx1"/>
                </a:solidFill>
                <a:latin typeface="+mn-lt"/>
                <a:ea typeface="+mn-ea"/>
                <a:cs typeface="+mn-cs"/>
              </a:rPr>
              <a:t>Stokholm</a:t>
            </a:r>
            <a:r>
              <a:rPr lang="en-AU" sz="1200" kern="1200" dirty="0">
                <a:solidFill>
                  <a:schemeClr val="tx1"/>
                </a:solidFill>
                <a:latin typeface="+mn-lt"/>
                <a:ea typeface="+mn-ea"/>
                <a:cs typeface="+mn-cs"/>
              </a:rPr>
              <a:t> J, </a:t>
            </a:r>
            <a:r>
              <a:rPr lang="en-AU" sz="1200" kern="1200" dirty="0" err="1">
                <a:solidFill>
                  <a:schemeClr val="tx1"/>
                </a:solidFill>
                <a:latin typeface="+mn-lt"/>
                <a:ea typeface="+mn-ea"/>
                <a:cs typeface="+mn-cs"/>
              </a:rPr>
              <a:t>Chawes</a:t>
            </a:r>
            <a:r>
              <a:rPr lang="en-AU" sz="1200" kern="1200" dirty="0">
                <a:solidFill>
                  <a:schemeClr val="tx1"/>
                </a:solidFill>
                <a:latin typeface="+mn-lt"/>
                <a:ea typeface="+mn-ea"/>
                <a:cs typeface="+mn-cs"/>
              </a:rPr>
              <a:t> BL, </a:t>
            </a:r>
            <a:r>
              <a:rPr lang="en-AU" sz="1200" kern="1200" dirty="0" err="1">
                <a:solidFill>
                  <a:schemeClr val="tx1"/>
                </a:solidFill>
                <a:latin typeface="+mn-lt"/>
                <a:ea typeface="+mn-ea"/>
                <a:cs typeface="+mn-cs"/>
              </a:rPr>
              <a:t>Vissing</a:t>
            </a:r>
            <a:r>
              <a:rPr lang="en-AU" sz="1200" kern="1200" dirty="0">
                <a:solidFill>
                  <a:schemeClr val="tx1"/>
                </a:solidFill>
                <a:latin typeface="+mn-lt"/>
                <a:ea typeface="+mn-ea"/>
                <a:cs typeface="+mn-cs"/>
              </a:rPr>
              <a:t> NH, </a:t>
            </a:r>
            <a:r>
              <a:rPr lang="en-AU" sz="1200" kern="1200" dirty="0" err="1">
                <a:solidFill>
                  <a:schemeClr val="tx1"/>
                </a:solidFill>
                <a:latin typeface="+mn-lt"/>
                <a:ea typeface="+mn-ea"/>
                <a:cs typeface="+mn-cs"/>
              </a:rPr>
              <a:t>Bjarnadottir</a:t>
            </a:r>
            <a:r>
              <a:rPr lang="en-AU" sz="1200" kern="1200" dirty="0">
                <a:solidFill>
                  <a:schemeClr val="tx1"/>
                </a:solidFill>
                <a:latin typeface="+mn-lt"/>
                <a:ea typeface="+mn-ea"/>
                <a:cs typeface="+mn-cs"/>
              </a:rPr>
              <a:t> E, </a:t>
            </a:r>
            <a:r>
              <a:rPr lang="en-AU" sz="1200" kern="1200" dirty="0" err="1">
                <a:solidFill>
                  <a:schemeClr val="tx1"/>
                </a:solidFill>
                <a:latin typeface="+mn-lt"/>
                <a:ea typeface="+mn-ea"/>
                <a:cs typeface="+mn-cs"/>
              </a:rPr>
              <a:t>Schoos</a:t>
            </a:r>
            <a:r>
              <a:rPr lang="en-AU" sz="1200" kern="1200" dirty="0">
                <a:solidFill>
                  <a:schemeClr val="tx1"/>
                </a:solidFill>
                <a:latin typeface="+mn-lt"/>
                <a:ea typeface="+mn-ea"/>
                <a:cs typeface="+mn-cs"/>
              </a:rPr>
              <a:t> AM, </a:t>
            </a:r>
            <a:r>
              <a:rPr lang="en-AU" sz="1200" kern="1200" dirty="0" err="1">
                <a:solidFill>
                  <a:schemeClr val="tx1"/>
                </a:solidFill>
                <a:latin typeface="+mn-lt"/>
                <a:ea typeface="+mn-ea"/>
                <a:cs typeface="+mn-cs"/>
              </a:rPr>
              <a:t>Wolsk</a:t>
            </a:r>
            <a:r>
              <a:rPr lang="en-AU" sz="1200" kern="1200" dirty="0">
                <a:solidFill>
                  <a:schemeClr val="tx1"/>
                </a:solidFill>
                <a:latin typeface="+mn-lt"/>
                <a:ea typeface="+mn-ea"/>
                <a:cs typeface="+mn-cs"/>
              </a:rPr>
              <a:t> HM, et al. Fish oil-derived fatty acids in pregnancy and wheeze and asthma in offspring. N </a:t>
            </a:r>
            <a:r>
              <a:rPr lang="en-AU" sz="1200" kern="1200" dirty="0" err="1">
                <a:solidFill>
                  <a:schemeClr val="tx1"/>
                </a:solidFill>
                <a:latin typeface="+mn-lt"/>
                <a:ea typeface="+mn-ea"/>
                <a:cs typeface="+mn-cs"/>
              </a:rPr>
              <a:t>Engl</a:t>
            </a:r>
            <a:r>
              <a:rPr lang="en-AU" sz="1200" kern="1200" dirty="0">
                <a:solidFill>
                  <a:schemeClr val="tx1"/>
                </a:solidFill>
                <a:latin typeface="+mn-lt"/>
                <a:ea typeface="+mn-ea"/>
                <a:cs typeface="+mn-cs"/>
              </a:rPr>
              <a:t> J Med 2016;375:2530-9.</a:t>
            </a:r>
          </a:p>
          <a:p>
            <a:endParaRPr lang="en-AU" dirty="0"/>
          </a:p>
        </p:txBody>
      </p:sp>
      <p:sp>
        <p:nvSpPr>
          <p:cNvPr id="4" name="Slide Number Placeholder 3"/>
          <p:cNvSpPr>
            <a:spLocks noGrp="1"/>
          </p:cNvSpPr>
          <p:nvPr>
            <p:ph type="sldNum" sz="quarter" idx="10"/>
          </p:nvPr>
        </p:nvSpPr>
        <p:spPr/>
        <p:txBody>
          <a:bodyPr/>
          <a:lstStyle/>
          <a:p>
            <a:fld id="{680683CD-B359-4DCC-8642-844E317F7FCE}" type="slidenum">
              <a:rPr lang="en-AU" smtClean="0"/>
              <a:pPr/>
              <a:t>3</a:t>
            </a:fld>
            <a:endParaRPr lang="en-AU"/>
          </a:p>
        </p:txBody>
      </p:sp>
    </p:spTree>
    <p:extLst>
      <p:ext uri="{BB962C8B-B14F-4D97-AF65-F5344CB8AC3E}">
        <p14:creationId xmlns:p14="http://schemas.microsoft.com/office/powerpoint/2010/main" val="110570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F1838B-02EC-4108-BF4C-7ACFE79C4A87}" type="slidenum">
              <a:rPr lang="en-US"/>
              <a:pPr/>
              <a:t>44</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248239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000109-E7E1-4683-B5D1-81BF5C3F9AE8}" type="slidenum">
              <a:rPr lang="en-US"/>
              <a:pPr/>
              <a:t>45</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69426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r>
              <a:rPr lang="es-ES" dirty="0">
                <a:latin typeface="Times" pitchFamily="18" charset="0"/>
              </a:rPr>
              <a:t>The use of a written action plan itself has independently demonstrated better outcomes in asthma control and decrease exacerbations.</a:t>
            </a:r>
          </a:p>
          <a:p>
            <a:r>
              <a:rPr lang="es-ES" dirty="0">
                <a:latin typeface="Times" pitchFamily="18" charset="0"/>
              </a:rPr>
              <a:t>The use of peak-flow measurements could also be useful if available in cases of bad perceivers </a:t>
            </a:r>
          </a:p>
        </p:txBody>
      </p:sp>
      <p:sp>
        <p:nvSpPr>
          <p:cNvPr id="65540" name="3 Marcador de número de diapositiva"/>
          <p:cNvSpPr>
            <a:spLocks noGrp="1"/>
          </p:cNvSpPr>
          <p:nvPr>
            <p:ph type="sldNum" sz="quarter" idx="5"/>
          </p:nvPr>
        </p:nvSpPr>
        <p:spPr>
          <a:noFill/>
        </p:spPr>
        <p:txBody>
          <a:bodyPr/>
          <a:lstStyle/>
          <a:p>
            <a:fld id="{3B1596BD-2592-4E12-8369-2B4ABEA3FA77}" type="slidenum">
              <a:rPr lang="en-US" smtClean="0"/>
              <a:pPr/>
              <a:t>46</a:t>
            </a:fld>
            <a:endParaRPr lang="en-US" dirty="0"/>
          </a:p>
        </p:txBody>
      </p:sp>
    </p:spTree>
    <p:extLst>
      <p:ext uri="{BB962C8B-B14F-4D97-AF65-F5344CB8AC3E}">
        <p14:creationId xmlns:p14="http://schemas.microsoft.com/office/powerpoint/2010/main" val="150703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D37BBA-A711-490E-AC7E-5F4BE2FB8AE5}" type="slidenum">
              <a:rPr lang="en-US"/>
              <a:pPr/>
              <a:t>52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dirty="0"/>
              <a:t>The presence of comorbidities can worsen asthma symptoms, and these should be treated to successfully control asthma. </a:t>
            </a:r>
            <a:endParaRPr lang="en-US" dirty="0"/>
          </a:p>
        </p:txBody>
      </p:sp>
    </p:spTree>
    <p:extLst>
      <p:ext uri="{BB962C8B-B14F-4D97-AF65-F5344CB8AC3E}">
        <p14:creationId xmlns:p14="http://schemas.microsoft.com/office/powerpoint/2010/main" val="61961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69A7DB-5C75-4E11-ADB8-F8ED77307B39}" type="slidenum">
              <a:rPr lang="en-US"/>
              <a:pPr/>
              <a:t>53</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en-GB" dirty="0"/>
              <a:t>Many patients with asthma, over 50% in most studies, have rhinitis.</a:t>
            </a:r>
            <a:endParaRPr lang="en-US" dirty="0"/>
          </a:p>
          <a:p>
            <a:pPr marL="228600" indent="-228600" eaLnBrk="1" hangingPunct="1"/>
            <a:r>
              <a:rPr lang="en-GB" dirty="0"/>
              <a:t>Patients with asthma who have rhinitis, both adults and children, use more health-care resources than those without rhinitis, indicating that their asthma is less well-controlled. </a:t>
            </a:r>
            <a:endParaRPr lang="en-US" dirty="0"/>
          </a:p>
          <a:p>
            <a:pPr marL="228600" indent="-228600" eaLnBrk="1" hangingPunct="1"/>
            <a:endParaRPr lang="en-US" dirty="0"/>
          </a:p>
        </p:txBody>
      </p:sp>
    </p:spTree>
    <p:extLst>
      <p:ext uri="{BB962C8B-B14F-4D97-AF65-F5344CB8AC3E}">
        <p14:creationId xmlns:p14="http://schemas.microsoft.com/office/powerpoint/2010/main" val="3927813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137783-CD92-4F67-A050-493BDA5CE758}" type="slidenum">
              <a:rPr lang="en-US"/>
              <a:pPr/>
              <a:t>54</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340239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sz="1200" kern="1200">
                <a:solidFill>
                  <a:schemeClr val="tx1"/>
                </a:solidFill>
                <a:latin typeface="+mn-lt"/>
                <a:ea typeface="+mn-ea"/>
                <a:cs typeface="+mn-cs"/>
              </a:rPr>
              <a:t>Sanchez-Ramos JL, Pereira-Vega AR, Alvarado-Gomez F, Maldonado-Perez JA, Svanes C, Gomez-Real F. Risk factors for premenstrual asthma: a systematic review and meta-analysis. Expert Rev Respir Med 2017;11:57-72.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sz="1200" b="0" i="0" u="none" strike="noStrike" kern="1200" baseline="0">
                <a:solidFill>
                  <a:schemeClr val="tx1"/>
                </a:solidFill>
                <a:latin typeface="+mn-lt"/>
                <a:ea typeface="+mn-ea"/>
                <a:cs typeface="+mn-cs"/>
              </a:rPr>
              <a:t>Schatz M, Leibman C. Inhaled corticosteroid use and outcomes in pregnancy. Annals of Allergy, Asthma &amp; Immunology 2005;95:234-8.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sz="1200" b="0" i="0" u="none" strike="noStrike" kern="1200" baseline="0">
                <a:solidFill>
                  <a:schemeClr val="tx1"/>
                </a:solidFill>
                <a:latin typeface="+mn-lt"/>
                <a:ea typeface="+mn-ea"/>
                <a:cs typeface="+mn-cs"/>
              </a:rPr>
              <a:t>Murphy VE, Gibson PG. Asthma in pregnancy. Clin Chest Med 2011;32:93-110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sz="1200" b="0" i="0" u="none" strike="noStrike" kern="1200" baseline="0">
                <a:solidFill>
                  <a:schemeClr val="tx1"/>
                </a:solidFill>
                <a:latin typeface="+mn-lt"/>
                <a:ea typeface="+mn-ea"/>
                <a:cs typeface="+mn-cs"/>
              </a:rPr>
              <a:t>Murphy VE, Clifton VL, Gibson PG. Asthma exacerbations during pregnancy: incidence and association with adverse pregnancy outcomes. Thorax 2006;61:169-76. </a:t>
            </a:r>
            <a:endParaRPr lang="en-AU" sz="1200" kern="1200">
              <a:solidFill>
                <a:schemeClr val="tx1"/>
              </a:solidFill>
              <a:latin typeface="+mn-lt"/>
              <a:ea typeface="+mn-ea"/>
              <a:cs typeface="+mn-cs"/>
            </a:endParaRPr>
          </a:p>
          <a:p>
            <a:endParaRPr lang="en-AU"/>
          </a:p>
        </p:txBody>
      </p:sp>
      <p:sp>
        <p:nvSpPr>
          <p:cNvPr id="4" name="Slide Number Placeholder 3"/>
          <p:cNvSpPr>
            <a:spLocks noGrp="1"/>
          </p:cNvSpPr>
          <p:nvPr>
            <p:ph type="sldNum" sz="quarter" idx="10"/>
          </p:nvPr>
        </p:nvSpPr>
        <p:spPr/>
        <p:txBody>
          <a:bodyPr/>
          <a:lstStyle/>
          <a:p>
            <a:fld id="{680683CD-B359-4DCC-8642-844E317F7FCE}" type="slidenum">
              <a:rPr lang="en-AU" smtClean="0"/>
              <a:pPr/>
              <a:t>55</a:t>
            </a:fld>
            <a:endParaRPr lang="en-AU"/>
          </a:p>
        </p:txBody>
      </p:sp>
    </p:spTree>
    <p:extLst>
      <p:ext uri="{BB962C8B-B14F-4D97-AF65-F5344CB8AC3E}">
        <p14:creationId xmlns:p14="http://schemas.microsoft.com/office/powerpoint/2010/main" val="45553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CC2C9-28FD-4F2C-BE62-AAFC09346A47}" type="slidenum">
              <a:rPr lang="es-ES" smtClean="0"/>
              <a:pPr/>
              <a:t>57</a:t>
            </a:fld>
            <a:endParaRPr lang="es-ES" dirty="0"/>
          </a:p>
        </p:txBody>
      </p:sp>
      <p:sp>
        <p:nvSpPr>
          <p:cNvPr id="66563" name="Rectangle 2"/>
          <p:cNvSpPr>
            <a:spLocks noGrp="1" noRot="1" noChangeAspect="1" noChangeArrowheads="1" noTextEdit="1"/>
          </p:cNvSpPr>
          <p:nvPr>
            <p:ph type="sldImg"/>
          </p:nvPr>
        </p:nvSpPr>
        <p:spPr>
          <a:solidFill>
            <a:srgbClr val="FFFFFF"/>
          </a:solidFill>
          <a:ln/>
        </p:spPr>
      </p:sp>
      <p:sp>
        <p:nvSpPr>
          <p:cNvPr id="146435" name="Rectangle 3"/>
          <p:cNvSpPr txBox="1">
            <a:spLocks noGrp="1" noChangeArrowheads="1"/>
          </p:cNvSpPr>
          <p:nvPr>
            <p:ph type="body" idx="1"/>
          </p:nvPr>
        </p:nvSpPr>
        <p:spPr>
          <a:ln/>
        </p:spPr>
        <p:txBody>
          <a:bodyPr wrap="none" anchor="ctr"/>
          <a:lstStyle/>
          <a:p>
            <a:pPr marL="233363" indent="-233363">
              <a:spcBef>
                <a:spcPct val="50000"/>
              </a:spcBef>
              <a:buClr>
                <a:srgbClr val="FFFF00"/>
              </a:buClr>
              <a:buFont typeface="Wingdings" pitchFamily="2" charset="2"/>
              <a:buChar char="§"/>
              <a:defRPr/>
            </a:pPr>
            <a:r>
              <a:rPr lang="en-US" dirty="0">
                <a:solidFill>
                  <a:schemeClr val="bg1"/>
                </a:solidFill>
              </a:rPr>
              <a:t>Measures to prevent the development of asthma, and asthma exacerbations by avoiding or reducing exposure to risk factors should be implemented wherever possible. </a:t>
            </a:r>
          </a:p>
          <a:p>
            <a:pPr marL="233363" indent="-233363">
              <a:spcBef>
                <a:spcPct val="50000"/>
              </a:spcBef>
              <a:buClr>
                <a:srgbClr val="FFFF00"/>
              </a:buClr>
              <a:buFont typeface="Wingdings" pitchFamily="2" charset="2"/>
              <a:buChar char="§"/>
              <a:defRPr/>
            </a:pPr>
            <a:r>
              <a:rPr lang="en-US" dirty="0">
                <a:solidFill>
                  <a:schemeClr val="bg1"/>
                </a:solidFill>
              </a:rPr>
              <a:t>Asthma exacerbations may be caused by a variety of risk factors – allergens, viral infections, pollutants and drugs.</a:t>
            </a:r>
          </a:p>
          <a:p>
            <a:pPr marL="233363" indent="-233363">
              <a:spcBef>
                <a:spcPct val="50000"/>
              </a:spcBef>
              <a:buClr>
                <a:srgbClr val="FFFF00"/>
              </a:buClr>
              <a:buFont typeface="Wingdings" pitchFamily="2" charset="2"/>
              <a:buChar char="§"/>
              <a:defRPr/>
            </a:pPr>
            <a:r>
              <a:rPr lang="en-US" dirty="0">
                <a:solidFill>
                  <a:schemeClr val="bg1"/>
                </a:solidFill>
              </a:rPr>
              <a:t>Reducing exposure to some categories of risk factors improves the control of asthma and reduces medications needs.  </a:t>
            </a:r>
          </a:p>
          <a:p>
            <a:pPr>
              <a:defRPr/>
            </a:pPr>
            <a:endParaRPr lang="es-ES" dirty="0"/>
          </a:p>
        </p:txBody>
      </p:sp>
    </p:spTree>
    <p:extLst>
      <p:ext uri="{BB962C8B-B14F-4D97-AF65-F5344CB8AC3E}">
        <p14:creationId xmlns:p14="http://schemas.microsoft.com/office/powerpoint/2010/main" val="18239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AA6DD73-FCF0-4498-B9B2-DE72839A824D}" type="slidenum">
              <a:rPr lang="en-US" smtClean="0"/>
              <a:pPr/>
              <a:t>59</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latin typeface="Times" pitchFamily="18" charset="0"/>
              </a:rPr>
              <a:t>Bullet page</a:t>
            </a:r>
          </a:p>
        </p:txBody>
      </p:sp>
    </p:spTree>
    <p:extLst>
      <p:ext uri="{BB962C8B-B14F-4D97-AF65-F5344CB8AC3E}">
        <p14:creationId xmlns:p14="http://schemas.microsoft.com/office/powerpoint/2010/main" val="2097788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latin typeface="+mn-lt"/>
                <a:ea typeface="+mn-ea"/>
                <a:cs typeface="+mn-cs"/>
              </a:rPr>
              <a:t>1. Reddel HK, Busse WW, Pedersen S, Tan WC, Chen YZ, Jorup C, Lythgoe D, et al. Should recommendations about starting inhaled corticosteroid treatment for mild asthma be based on symptom frequency: a post-hoc efficacy analysis of the START study. Lancet 2017;389:157-66.</a:t>
            </a:r>
          </a:p>
          <a:p>
            <a:r>
              <a:rPr lang="en-AU" sz="1200" kern="1200">
                <a:solidFill>
                  <a:schemeClr val="tx1"/>
                </a:solidFill>
                <a:latin typeface="+mn-lt"/>
                <a:ea typeface="+mn-ea"/>
                <a:cs typeface="+mn-cs"/>
              </a:rPr>
              <a:t>2.</a:t>
            </a:r>
            <a:r>
              <a:rPr lang="en-AU" sz="1200" kern="1200" baseline="0">
                <a:solidFill>
                  <a:schemeClr val="tx1"/>
                </a:solidFill>
                <a:latin typeface="+mn-lt"/>
                <a:ea typeface="+mn-ea"/>
                <a:cs typeface="+mn-cs"/>
              </a:rPr>
              <a:t> </a:t>
            </a:r>
            <a:r>
              <a:rPr lang="en-AU" sz="1200" kern="1200">
                <a:solidFill>
                  <a:schemeClr val="tx1"/>
                </a:solidFill>
                <a:latin typeface="+mn-lt"/>
                <a:ea typeface="+mn-ea"/>
                <a:cs typeface="+mn-cs"/>
              </a:rPr>
              <a:t>Peters SP, Bleecker ER, Canonica GW, Park YB, Ramirez R, Hollis S, Fjallbrant H, et al. Serious asthma events with budesonide plus formoterol vs. budesonide alone. N Engl J Med 2016;375:850-60.</a:t>
            </a:r>
          </a:p>
          <a:p>
            <a:r>
              <a:rPr lang="en-AU" sz="1200" kern="1200">
                <a:solidFill>
                  <a:schemeClr val="tx1"/>
                </a:solidFill>
                <a:latin typeface="+mn-lt"/>
                <a:ea typeface="+mn-ea"/>
                <a:cs typeface="+mn-cs"/>
              </a:rPr>
              <a:t>3. Stempel DA, Raphiou IH, Kral KM, Yeakey AM, Emmett AH, Prazma CM, Buaron KS, et al. Serious asthma events with fluticasone plus salmeterol versus fluticasone alone. N Engl J Med 2016;374:1822-30.</a:t>
            </a:r>
          </a:p>
          <a:p>
            <a:endParaRPr lang="en-AU"/>
          </a:p>
        </p:txBody>
      </p:sp>
      <p:sp>
        <p:nvSpPr>
          <p:cNvPr id="4" name="Slide Number Placeholder 3"/>
          <p:cNvSpPr>
            <a:spLocks noGrp="1"/>
          </p:cNvSpPr>
          <p:nvPr>
            <p:ph type="sldNum" sz="quarter" idx="10"/>
          </p:nvPr>
        </p:nvSpPr>
        <p:spPr/>
        <p:txBody>
          <a:bodyPr/>
          <a:lstStyle/>
          <a:p>
            <a:fld id="{680683CD-B359-4DCC-8642-844E317F7FCE}" type="slidenum">
              <a:rPr lang="en-AU" smtClean="0"/>
              <a:pPr/>
              <a:t>62</a:t>
            </a:fld>
            <a:endParaRPr lang="en-AU"/>
          </a:p>
        </p:txBody>
      </p:sp>
    </p:spTree>
    <p:extLst>
      <p:ext uri="{BB962C8B-B14F-4D97-AF65-F5344CB8AC3E}">
        <p14:creationId xmlns:p14="http://schemas.microsoft.com/office/powerpoint/2010/main" val="17581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9175707B-F702-42EF-A7AC-A66E56C7D354}" type="slidenum">
              <a:rPr lang="en-US" smtClean="0"/>
              <a:pPr/>
              <a:t>4</a:t>
            </a:fld>
            <a:endParaRPr lang="en-US" dirty="0"/>
          </a:p>
        </p:txBody>
      </p:sp>
    </p:spTree>
    <p:extLst>
      <p:ext uri="{BB962C8B-B14F-4D97-AF65-F5344CB8AC3E}">
        <p14:creationId xmlns:p14="http://schemas.microsoft.com/office/powerpoint/2010/main" val="1330890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DF65BDA-9F9C-499D-BD08-5D4778235E05}" type="slidenum">
              <a:rPr lang="es-ES" smtClean="0"/>
              <a:pPr/>
              <a:t>67</a:t>
            </a:fld>
            <a:endParaRPr lang="es-ES" dirty="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eaLnBrk="0" hangingPunct="0"/>
            <a:fld id="{21A267A1-F87E-4FFF-8585-65DAAC1D753D}" type="slidenum">
              <a:rPr lang="es-ES" sz="1200"/>
              <a:pPr algn="r" eaLnBrk="0" hangingPunct="0"/>
              <a:t>67</a:t>
            </a:fld>
            <a:endParaRPr lang="es-ES" sz="1200" dirty="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s-ES" dirty="0" err="1">
                <a:latin typeface="Times" pitchFamily="18" charset="0"/>
              </a:rPr>
              <a:t>It</a:t>
            </a:r>
            <a:r>
              <a:rPr lang="es-ES">
                <a:latin typeface="Times" pitchFamily="18" charset="0"/>
              </a:rPr>
              <a:t> includes all patients with particularly aggressive asthma which is inadequate or poorly controlled, despite following an appropriate control based therapeutic strategy </a:t>
            </a:r>
            <a:br>
              <a:rPr lang="es-ES">
                <a:latin typeface="Times" pitchFamily="18" charset="0"/>
              </a:rPr>
            </a:br>
            <a:r>
              <a:rPr lang="es-ES">
                <a:latin typeface="Times" pitchFamily="18" charset="0"/>
              </a:rPr>
              <a:t>Synonyms for difficult to control asthma: refractory asthma, refractory asthma, glucocorticoid resistant asthma and steroid dependent asthma</a:t>
            </a:r>
          </a:p>
        </p:txBody>
      </p:sp>
    </p:spTree>
    <p:extLst>
      <p:ext uri="{BB962C8B-B14F-4D97-AF65-F5344CB8AC3E}">
        <p14:creationId xmlns:p14="http://schemas.microsoft.com/office/powerpoint/2010/main" val="278985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AE808BF-68F6-428E-BCC0-B6F0497E8583}" type="slidenum">
              <a:rPr lang="en-US"/>
              <a:pPr/>
              <a:t>8</a:t>
            </a:fld>
            <a:endParaRPr lang="en-US" dirty="0"/>
          </a:p>
        </p:txBody>
      </p:sp>
      <p:sp>
        <p:nvSpPr>
          <p:cNvPr id="32771"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eaLnBrk="1" hangingPunct="1"/>
            <a:endParaRPr lang="pt-PT"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val="356276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F7BDE11-91B7-4403-899E-AE832E4EB82F}" type="slidenum">
              <a:rPr lang="en-US">
                <a:solidFill>
                  <a:srgbClr val="000000"/>
                </a:solidFill>
                <a:effectLst>
                  <a:outerShdw blurRad="38100" dist="38100" dir="2700000" algn="tl">
                    <a:srgbClr val="C0C0C0"/>
                  </a:outerShdw>
                </a:effectLst>
              </a:rPr>
              <a:pPr>
                <a:defRPr/>
              </a:pPr>
              <a:t>9</a:t>
            </a:fld>
            <a:endParaRPr lang="en-US" dirty="0">
              <a:solidFill>
                <a:srgbClr val="000000"/>
              </a:solidFill>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xfrm>
            <a:off x="1149350" y="684213"/>
            <a:ext cx="4573588" cy="3430587"/>
          </a:xfrm>
          <a:ln/>
        </p:spPr>
      </p:sp>
      <p:sp>
        <p:nvSpPr>
          <p:cNvPr id="121860" name="Rectangle 3"/>
          <p:cNvSpPr>
            <a:spLocks noGrp="1" noChangeArrowheads="1"/>
          </p:cNvSpPr>
          <p:nvPr>
            <p:ph type="body" idx="1"/>
          </p:nvPr>
        </p:nvSpPr>
        <p:spPr>
          <a:xfrm>
            <a:off x="912813" y="4343400"/>
            <a:ext cx="5032375" cy="4116388"/>
          </a:xfrm>
          <a:ln/>
        </p:spPr>
        <p:txBody>
          <a:bodyPr lIns="92875" tIns="46437" rIns="92875" bIns="46437"/>
          <a:lstStyle/>
          <a:p>
            <a:pPr>
              <a:defRPr/>
            </a:pPr>
            <a:r>
              <a:rPr lang="en-ZA" dirty="0"/>
              <a:t>There are many tools to measure asthma control but independently of which one we use, we find that Sara’s asthma is uncontrolled as we can objective in this slide</a:t>
            </a:r>
          </a:p>
          <a:p>
            <a:pPr marL="517525" indent="-517525">
              <a:spcBef>
                <a:spcPct val="50000"/>
              </a:spcBef>
              <a:buClr>
                <a:srgbClr val="FFFF00"/>
              </a:buClr>
              <a:buFont typeface="Wingdings" pitchFamily="2" charset="2"/>
              <a:buChar char="§"/>
              <a:defRPr/>
            </a:pPr>
            <a:r>
              <a:rPr lang="en-US" dirty="0">
                <a:solidFill>
                  <a:schemeClr val="bg1"/>
                </a:solidFill>
              </a:rPr>
              <a:t>Depending on level of asthma control, the patient is assigned to one of five treatment steps</a:t>
            </a:r>
          </a:p>
          <a:p>
            <a:pPr marL="517525" indent="-517525">
              <a:spcBef>
                <a:spcPct val="50000"/>
              </a:spcBef>
              <a:buClr>
                <a:srgbClr val="FFFF00"/>
              </a:buClr>
              <a:buFont typeface="Wingdings" pitchFamily="2" charset="2"/>
              <a:buChar char="§"/>
              <a:defRPr/>
            </a:pPr>
            <a:r>
              <a:rPr lang="en-US" dirty="0">
                <a:solidFill>
                  <a:schemeClr val="bg1"/>
                </a:solidFill>
              </a:rPr>
              <a:t>Treatment is adjusted in a continuous cycle driven by changes in asthma control status.  The cycle involves:</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 </a:t>
            </a:r>
            <a:r>
              <a:rPr lang="en-US" dirty="0">
                <a:solidFill>
                  <a:schemeClr val="bg1"/>
                </a:solidFill>
              </a:rPr>
              <a:t> Assessing Asthma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Treating to Achieve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Monitoring to Maintain Control</a:t>
            </a:r>
            <a:endParaRPr lang="en-ZA" dirty="0"/>
          </a:p>
        </p:txBody>
      </p:sp>
    </p:spTree>
    <p:extLst>
      <p:ext uri="{BB962C8B-B14F-4D97-AF65-F5344CB8AC3E}">
        <p14:creationId xmlns:p14="http://schemas.microsoft.com/office/powerpoint/2010/main" val="379992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CEE614-51C2-4152-AA68-DA64782B8A2B}" type="slidenum">
              <a:rPr lang="en-US" smtClean="0">
                <a:latin typeface="Arial" charset="0"/>
              </a:rPr>
              <a:pPr/>
              <a:t>14</a:t>
            </a:fld>
            <a:endParaRPr lang="en-US" dirty="0">
              <a:latin typeface="Arial" charset="0"/>
            </a:endParaRPr>
          </a:p>
        </p:txBody>
      </p:sp>
      <p:sp>
        <p:nvSpPr>
          <p:cNvPr id="77827"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ln/>
        </p:spPr>
        <p:txBody>
          <a:bodyPr/>
          <a:lstStyle/>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Occasional daytime symptoms defined as less than twice a week maybe consistent with good control but disturbed sleep due to asthma signals loss of control.</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Exhaled Nitric oxide as a measure of inflammation may have a place in clinical care in the future.</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endParaRPr lang="el-GR"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val="423043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2FF08C5-B8EC-4164-85F8-D93F910F7BCF}" type="slidenum">
              <a:rPr lang="en-US" smtClean="0">
                <a:latin typeface="Arial" charset="0"/>
              </a:rPr>
              <a:pPr/>
              <a:t>16</a:t>
            </a:fld>
            <a:endParaRPr lang="en-US"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dirty="0">
              <a:latin typeface="Arial" charset="0"/>
            </a:endParaRPr>
          </a:p>
        </p:txBody>
      </p:sp>
    </p:spTree>
    <p:extLst>
      <p:ext uri="{BB962C8B-B14F-4D97-AF65-F5344CB8AC3E}">
        <p14:creationId xmlns:p14="http://schemas.microsoft.com/office/powerpoint/2010/main" val="137794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endParaRPr lang="en-NZ" dirty="0"/>
          </a:p>
        </p:txBody>
      </p:sp>
      <p:sp>
        <p:nvSpPr>
          <p:cNvPr id="18436" name="Slide Number Placeholder 3"/>
          <p:cNvSpPr>
            <a:spLocks noGrp="1"/>
          </p:cNvSpPr>
          <p:nvPr>
            <p:ph type="sldNum" sz="quarter" idx="5"/>
          </p:nvPr>
        </p:nvSpPr>
        <p:spPr>
          <a:noFill/>
          <a:ln>
            <a:miter lim="800000"/>
            <a:headEnd/>
            <a:tailEnd/>
          </a:ln>
        </p:spPr>
        <p:txBody>
          <a:bodyPr/>
          <a:lstStyle/>
          <a:p>
            <a:fld id="{4046A51D-8BD3-43F7-9567-2B7BB41E0F19}" type="slidenum">
              <a:rPr lang="en-GB" smtClean="0"/>
              <a:pPr/>
              <a:t>17</a:t>
            </a:fld>
            <a:endParaRPr lang="en-GB" dirty="0"/>
          </a:p>
        </p:txBody>
      </p:sp>
    </p:spTree>
    <p:extLst>
      <p:ext uri="{BB962C8B-B14F-4D97-AF65-F5344CB8AC3E}">
        <p14:creationId xmlns:p14="http://schemas.microsoft.com/office/powerpoint/2010/main" val="426773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24</a:t>
            </a:fld>
            <a:endParaRPr lang="es-E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77920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26/05/2018</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‹Nº›</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75637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26/05/2018</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‹Nº›</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8991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47800" y="304800"/>
            <a:ext cx="72390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1600200" y="2528888"/>
            <a:ext cx="7086600" cy="2333625"/>
          </a:xfrm>
        </p:spPr>
        <p:txBody>
          <a:bodyPr/>
          <a:lstStyle/>
          <a:p>
            <a:pPr lvl="0"/>
            <a:endParaRPr lang="es-ES" noProof="0" dirty="0"/>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eaLnBrk="0" hangingPunct="0">
              <a:defRPr>
                <a:cs typeface="+mn-cs"/>
              </a:defRPr>
            </a:lvl1pPr>
          </a:lstStyle>
          <a:p>
            <a:pPr>
              <a:defRPr/>
            </a:pPr>
            <a:endParaRPr lang="es-ES" dirty="0"/>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eaLnBrk="0" hangingPunct="0">
              <a:defRPr>
                <a:cs typeface="+mn-cs"/>
              </a:defRPr>
            </a:lvl1pPr>
          </a:lstStyle>
          <a:p>
            <a:pPr>
              <a:defRPr/>
            </a:pPr>
            <a:endParaRPr lang="es-ES" dirty="0"/>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eaLnBrk="0" hangingPunct="0">
              <a:defRPr>
                <a:cs typeface="+mn-cs"/>
              </a:defRPr>
            </a:lvl1pPr>
          </a:lstStyle>
          <a:p>
            <a:pPr>
              <a:defRPr/>
            </a:pPr>
            <a:fld id="{E2963ABF-5A43-45F1-90C1-F01FB5D6894D}" type="slidenum">
              <a:rPr lang="es-ES"/>
              <a:pPr>
                <a:defRPr/>
              </a:pPr>
              <a:t>‹Nº›</a:t>
            </a:fld>
            <a:endParaRPr lang="es-ES" dirty="0"/>
          </a:p>
        </p:txBody>
      </p:sp>
    </p:spTree>
    <p:extLst>
      <p:ext uri="{BB962C8B-B14F-4D97-AF65-F5344CB8AC3E}">
        <p14:creationId xmlns:p14="http://schemas.microsoft.com/office/powerpoint/2010/main" val="31322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‹Nº›</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‹Nº›</a:t>
            </a:fld>
            <a:endParaRPr lang="el-GR"/>
          </a:p>
        </p:txBody>
      </p:sp>
      <p:pic>
        <p:nvPicPr>
          <p:cNvPr id="8" name="Picture 2"/>
          <p:cNvPicPr>
            <a:picLocks noChangeAspect="1" noChangeArrowheads="1"/>
          </p:cNvPicPr>
          <p:nvPr userDrawn="1"/>
        </p:nvPicPr>
        <p:blipFill>
          <a:blip r:embed="rId16" cstate="print"/>
          <a:srcRect/>
          <a:stretch>
            <a:fillRect/>
          </a:stretch>
        </p:blipFill>
        <p:spPr bwMode="auto">
          <a:xfrm>
            <a:off x="7668344" y="5661248"/>
            <a:ext cx="1223964" cy="92869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ipcrg.org/smoking/index.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96336" y="5517232"/>
            <a:ext cx="136815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rotWithShape="1">
          <a:blip r:embed="rId3"/>
          <a:srcRect l="5509" t="9195" r="12924" b="46065"/>
          <a:stretch/>
        </p:blipFill>
        <p:spPr>
          <a:xfrm>
            <a:off x="0" y="-27384"/>
            <a:ext cx="9146383" cy="2820544"/>
          </a:xfrm>
          <a:prstGeom prst="rect">
            <a:avLst/>
          </a:prstGeom>
        </p:spPr>
      </p:pic>
      <p:sp>
        <p:nvSpPr>
          <p:cNvPr id="9" name="1 Título"/>
          <p:cNvSpPr txBox="1">
            <a:spLocks/>
          </p:cNvSpPr>
          <p:nvPr/>
        </p:nvSpPr>
        <p:spPr>
          <a:xfrm>
            <a:off x="973780" y="3250160"/>
            <a:ext cx="6404351" cy="852487"/>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defTabSz="429768">
              <a:spcBef>
                <a:spcPts val="0"/>
              </a:spcBef>
              <a:buFont typeface="Arial"/>
              <a:buNone/>
            </a:pPr>
            <a:r>
              <a:rPr lang="es-ES" sz="5400" dirty="0" err="1">
                <a:solidFill>
                  <a:srgbClr val="3D7C26"/>
                </a:solidFill>
                <a:latin typeface="Calibri" panose="020F0502020204030204" pitchFamily="34" charset="0"/>
                <a:ea typeface="+mn-ea"/>
                <a:cs typeface="+mn-cs"/>
              </a:rPr>
              <a:t>Challenging</a:t>
            </a:r>
            <a:r>
              <a:rPr lang="es-ES" sz="5400" dirty="0">
                <a:solidFill>
                  <a:srgbClr val="3D7C26"/>
                </a:solidFill>
                <a:latin typeface="Calibri" panose="020F0502020204030204" pitchFamily="34" charset="0"/>
                <a:ea typeface="+mn-ea"/>
                <a:cs typeface="+mn-cs"/>
              </a:rPr>
              <a:t> </a:t>
            </a:r>
            <a:r>
              <a:rPr lang="es-ES" sz="5400" dirty="0" err="1">
                <a:solidFill>
                  <a:srgbClr val="3D7C26"/>
                </a:solidFill>
                <a:latin typeface="Calibri" panose="020F0502020204030204" pitchFamily="34" charset="0"/>
                <a:ea typeface="+mn-ea"/>
                <a:cs typeface="+mn-cs"/>
              </a:rPr>
              <a:t>asthma</a:t>
            </a:r>
            <a:endParaRPr lang="es-ES" sz="5400" dirty="0">
              <a:solidFill>
                <a:srgbClr val="3D7C26"/>
              </a:solidFill>
              <a:latin typeface="Calibri" panose="020F0502020204030204" pitchFamily="34" charset="0"/>
              <a:ea typeface="+mn-ea"/>
              <a:cs typeface="+mn-cs"/>
            </a:endParaRPr>
          </a:p>
        </p:txBody>
      </p:sp>
      <p:sp>
        <p:nvSpPr>
          <p:cNvPr id="10" name="Rectángulo redondeado 9"/>
          <p:cNvSpPr/>
          <p:nvPr/>
        </p:nvSpPr>
        <p:spPr>
          <a:xfrm>
            <a:off x="4057568" y="1882857"/>
            <a:ext cx="1669774" cy="74902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3" descr="C:\Users\Jaime Sousa\Documents\Documentos\IPCRG\IPCRG Log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10265"/>
            <a:ext cx="1723660" cy="1214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ângulo 3"/>
          <p:cNvSpPr/>
          <p:nvPr/>
        </p:nvSpPr>
        <p:spPr>
          <a:xfrm>
            <a:off x="1691680" y="2320287"/>
            <a:ext cx="4968552" cy="492443"/>
          </a:xfrm>
          <a:prstGeom prst="rect">
            <a:avLst/>
          </a:prstGeom>
          <a:solidFill>
            <a:schemeClr val="bg1"/>
          </a:solidFill>
          <a:ln>
            <a:solidFill>
              <a:schemeClr val="bg1"/>
            </a:solidFill>
          </a:ln>
        </p:spPr>
        <p:txBody>
          <a:bodyPr wrap="square">
            <a:spAutoFit/>
          </a:bodyPr>
          <a:lstStyle/>
          <a:p>
            <a:pPr algn="ctr"/>
            <a:r>
              <a:rPr lang="en-US" sz="2600" b="1" dirty="0"/>
              <a:t>workshop on respiratory diseases</a:t>
            </a:r>
            <a:endParaRPr lang="pt-PT" sz="2600" b="1" dirty="0"/>
          </a:p>
        </p:txBody>
      </p:sp>
      <p:sp>
        <p:nvSpPr>
          <p:cNvPr id="14" name="Marcador de texto 4"/>
          <p:cNvSpPr txBox="1">
            <a:spLocks/>
          </p:cNvSpPr>
          <p:nvPr/>
        </p:nvSpPr>
        <p:spPr>
          <a:xfrm>
            <a:off x="571388" y="4334918"/>
            <a:ext cx="3856595" cy="7658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400" b="1" dirty="0" err="1">
                <a:solidFill>
                  <a:srgbClr val="595959"/>
                </a:solidFill>
                <a:latin typeface="Calibri" panose="020F0502020204030204" pitchFamily="34" charset="0"/>
              </a:rPr>
              <a:t>Ioanna</a:t>
            </a:r>
            <a:r>
              <a:rPr lang="en-US" sz="2400" b="1" dirty="0">
                <a:solidFill>
                  <a:srgbClr val="595959"/>
                </a:solidFill>
                <a:latin typeface="Calibri" panose="020F0502020204030204" pitchFamily="34" charset="0"/>
              </a:rPr>
              <a:t> </a:t>
            </a:r>
            <a:r>
              <a:rPr lang="en-US" sz="2400" b="1" dirty="0" err="1">
                <a:solidFill>
                  <a:srgbClr val="595959"/>
                </a:solidFill>
                <a:latin typeface="Calibri" panose="020F0502020204030204" pitchFamily="34" charset="0"/>
              </a:rPr>
              <a:t>Tsiligianni</a:t>
            </a:r>
            <a:endParaRPr lang="en-US" sz="2400" b="1" dirty="0">
              <a:solidFill>
                <a:srgbClr val="595959"/>
              </a:solidFill>
              <a:latin typeface="Calibri" panose="020F0502020204030204" pitchFamily="34" charset="0"/>
            </a:endParaRPr>
          </a:p>
          <a:p>
            <a:pPr marL="0" indent="0">
              <a:spcBef>
                <a:spcPts val="600"/>
              </a:spcBef>
              <a:buNone/>
            </a:pPr>
            <a:r>
              <a:rPr lang="en-US" sz="1800" dirty="0">
                <a:solidFill>
                  <a:srgbClr val="074B88"/>
                </a:solidFill>
                <a:ea typeface="ＭＳ Ｐゴシック" pitchFamily="-65" charset="-128"/>
                <a:cs typeface="ＭＳ Ｐゴシック" pitchFamily="-65" charset="-128"/>
              </a:rPr>
              <a:t>President Elect IPCRG, </a:t>
            </a:r>
            <a:r>
              <a:rPr lang="en-GB" sz="1800" dirty="0">
                <a:solidFill>
                  <a:srgbClr val="074B88"/>
                </a:solidFill>
                <a:ea typeface="ＭＳ Ｐゴシック" pitchFamily="-65" charset="-128"/>
                <a:cs typeface="ＭＳ Ｐゴシック" pitchFamily="-65" charset="-128"/>
              </a:rPr>
              <a:t>GP, PhD, MPH</a:t>
            </a:r>
          </a:p>
          <a:p>
            <a:pPr marL="0" indent="0">
              <a:spcBef>
                <a:spcPts val="0"/>
              </a:spcBef>
              <a:buNone/>
            </a:pPr>
            <a:r>
              <a:rPr lang="en-GB" sz="1800" dirty="0">
                <a:solidFill>
                  <a:srgbClr val="074B88"/>
                </a:solidFill>
                <a:ea typeface="ＭＳ Ｐゴシック" pitchFamily="-65" charset="-128"/>
                <a:cs typeface="ＭＳ Ｐゴシック" pitchFamily="-65" charset="-128"/>
              </a:rPr>
              <a:t>Assistant Professor, Clinic of Social and Family Medicine, University of Crete, Heraklion, Greece </a:t>
            </a:r>
            <a:endParaRPr lang="en-US" sz="18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800" b="1" dirty="0">
              <a:solidFill>
                <a:srgbClr val="595959"/>
              </a:solidFill>
              <a:latin typeface="Calibri" panose="020F0502020204030204" pitchFamily="34" charset="0"/>
            </a:endParaRPr>
          </a:p>
          <a:p>
            <a:pPr marL="0" indent="0">
              <a:spcBef>
                <a:spcPts val="0"/>
              </a:spcBef>
              <a:buNone/>
            </a:pPr>
            <a:endParaRPr lang="en-US" sz="18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800" b="1" dirty="0">
              <a:solidFill>
                <a:srgbClr val="595959"/>
              </a:solidFill>
              <a:latin typeface="Calibri" panose="020F0502020204030204" pitchFamily="34" charset="0"/>
            </a:endParaRPr>
          </a:p>
        </p:txBody>
      </p:sp>
      <p:sp>
        <p:nvSpPr>
          <p:cNvPr id="15" name="Marcador de texto 4"/>
          <p:cNvSpPr txBox="1">
            <a:spLocks/>
          </p:cNvSpPr>
          <p:nvPr/>
        </p:nvSpPr>
        <p:spPr>
          <a:xfrm>
            <a:off x="4892455" y="4334917"/>
            <a:ext cx="4183953" cy="7658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200"/>
              </a:spcBef>
              <a:spcAft>
                <a:spcPts val="600"/>
              </a:spcAft>
              <a:buNone/>
            </a:pPr>
            <a:r>
              <a:rPr lang="es-ES" sz="2400" b="1" dirty="0">
                <a:solidFill>
                  <a:srgbClr val="595959"/>
                </a:solidFill>
                <a:latin typeface="Calibri" panose="020F0502020204030204" pitchFamily="34" charset="0"/>
              </a:rPr>
              <a:t>Miguel Román Rodríguez</a:t>
            </a:r>
          </a:p>
          <a:p>
            <a:pPr marL="0" indent="0">
              <a:spcBef>
                <a:spcPts val="0"/>
              </a:spcBef>
              <a:buNone/>
            </a:pPr>
            <a:r>
              <a:rPr lang="en-GB" sz="1800" dirty="0">
                <a:solidFill>
                  <a:srgbClr val="074B88"/>
                </a:solidFill>
                <a:ea typeface="ＭＳ Ｐゴシック" pitchFamily="-65" charset="-128"/>
                <a:cs typeface="ＭＳ Ｐゴシック" pitchFamily="-65" charset="-128"/>
              </a:rPr>
              <a:t>GP at Son Pisa Primary Health Care practice. Palma. Mallorca Chronic respiratory diseases research unit Director. </a:t>
            </a:r>
            <a:r>
              <a:rPr lang="en-GB" sz="1800" dirty="0" err="1">
                <a:solidFill>
                  <a:srgbClr val="074B88"/>
                </a:solidFill>
                <a:ea typeface="ＭＳ Ｐゴシック" pitchFamily="-65" charset="-128"/>
                <a:cs typeface="ＭＳ Ｐゴシック" pitchFamily="-65" charset="-128"/>
              </a:rPr>
              <a:t>Instituto</a:t>
            </a:r>
            <a:r>
              <a:rPr lang="en-GB" sz="1800" dirty="0">
                <a:solidFill>
                  <a:srgbClr val="074B88"/>
                </a:solidFill>
                <a:ea typeface="ＭＳ Ｐゴシック" pitchFamily="-65" charset="-128"/>
                <a:cs typeface="ＭＳ Ｐゴシック" pitchFamily="-65" charset="-128"/>
              </a:rPr>
              <a:t> de </a:t>
            </a:r>
            <a:r>
              <a:rPr lang="en-GB" sz="1800" dirty="0" err="1">
                <a:solidFill>
                  <a:srgbClr val="074B88"/>
                </a:solidFill>
                <a:ea typeface="ＭＳ Ｐゴシック" pitchFamily="-65" charset="-128"/>
                <a:cs typeface="ＭＳ Ｐゴシック" pitchFamily="-65" charset="-128"/>
              </a:rPr>
              <a:t>Investigación</a:t>
            </a:r>
            <a:r>
              <a:rPr lang="en-GB" sz="1800" dirty="0">
                <a:solidFill>
                  <a:srgbClr val="074B88"/>
                </a:solidFill>
                <a:ea typeface="ＭＳ Ｐゴシック" pitchFamily="-65" charset="-128"/>
                <a:cs typeface="ＭＳ Ｐゴシック" pitchFamily="-65" charset="-128"/>
              </a:rPr>
              <a:t> Sanitaria de Baleares </a:t>
            </a:r>
            <a:r>
              <a:rPr lang="en-GB" sz="1800" dirty="0" err="1">
                <a:solidFill>
                  <a:srgbClr val="074B88"/>
                </a:solidFill>
                <a:ea typeface="ＭＳ Ｐゴシック" pitchFamily="-65" charset="-128"/>
                <a:cs typeface="ＭＳ Ｐゴシック" pitchFamily="-65" charset="-128"/>
              </a:rPr>
              <a:t>IdISBa</a:t>
            </a:r>
            <a:r>
              <a:rPr lang="en-GB" sz="1800" dirty="0">
                <a:solidFill>
                  <a:srgbClr val="074B88"/>
                </a:solidFill>
                <a:ea typeface="ＭＳ Ｐゴシック" pitchFamily="-65" charset="-128"/>
                <a:cs typeface="ＭＳ Ｐゴシック" pitchFamily="-65" charset="-128"/>
              </a:rPr>
              <a:t> . Spain</a:t>
            </a:r>
          </a:p>
          <a:p>
            <a:pPr marL="0" indent="0">
              <a:spcBef>
                <a:spcPts val="0"/>
              </a:spcBef>
              <a:buNone/>
            </a:pPr>
            <a:endParaRPr lang="en-US" sz="18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800" b="1" dirty="0">
              <a:solidFill>
                <a:srgbClr val="595959"/>
              </a:solidFill>
              <a:latin typeface="Calibri" panose="020F0502020204030204" pitchFamily="34" charset="0"/>
            </a:endParaRPr>
          </a:p>
        </p:txBody>
      </p:sp>
    </p:spTree>
    <p:extLst>
      <p:ext uri="{BB962C8B-B14F-4D97-AF65-F5344CB8AC3E}">
        <p14:creationId xmlns:p14="http://schemas.microsoft.com/office/powerpoint/2010/main" val="225525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2800" dirty="0"/>
              <a:t>How to describe a patient’s asthma control?</a:t>
            </a:r>
            <a:br>
              <a:rPr lang="en-GB" sz="2800" dirty="0"/>
            </a:br>
            <a:r>
              <a:rPr lang="en-GB" sz="1800" dirty="0">
                <a:solidFill>
                  <a:prstClr val="black"/>
                </a:solidFill>
              </a:rPr>
              <a:t>As defined by the Global Initiative for Asthma (GINA), </a:t>
            </a:r>
            <a:endParaRPr lang="en-GB" sz="3200" dirty="0"/>
          </a:p>
        </p:txBody>
      </p:sp>
      <p:sp>
        <p:nvSpPr>
          <p:cNvPr id="3" name="Marcador de Posição de Conteúdo 2"/>
          <p:cNvSpPr>
            <a:spLocks noGrp="1"/>
          </p:cNvSpPr>
          <p:nvPr>
            <p:ph idx="1"/>
          </p:nvPr>
        </p:nvSpPr>
        <p:spPr/>
        <p:txBody>
          <a:bodyPr/>
          <a:lstStyle/>
          <a:p>
            <a:pPr marL="0" indent="0">
              <a:buNone/>
            </a:pPr>
            <a:r>
              <a:rPr lang="en-GB" dirty="0"/>
              <a:t>Asthma control has two domains: </a:t>
            </a:r>
          </a:p>
          <a:p>
            <a:pPr lvl="1"/>
            <a:r>
              <a:rPr lang="en-GB" dirty="0"/>
              <a:t>symptom control (previously called ‘current clinical control’) </a:t>
            </a:r>
          </a:p>
          <a:p>
            <a:pPr lvl="1"/>
            <a:r>
              <a:rPr lang="en-GB" dirty="0"/>
              <a:t>future risk of adverse outcomes </a:t>
            </a:r>
          </a:p>
          <a:p>
            <a:pPr marL="0" indent="0">
              <a:buNone/>
            </a:pPr>
            <a:endParaRPr lang="en-GB" dirty="0"/>
          </a:p>
          <a:p>
            <a:pPr marL="0" indent="0">
              <a:buNone/>
            </a:pPr>
            <a:r>
              <a:rPr lang="en-GB" dirty="0"/>
              <a:t>Both should always be assessed. </a:t>
            </a:r>
          </a:p>
        </p:txBody>
      </p:sp>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031" y="298455"/>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7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GINA assessment of symptom control</a:t>
            </a:r>
          </a:p>
        </p:txBody>
      </p:sp>
      <p:graphicFrame>
        <p:nvGraphicFramePr>
          <p:cNvPr id="3" name="Table 2"/>
          <p:cNvGraphicFramePr>
            <a:graphicFrameLocks noGrp="1"/>
          </p:cNvGraphicFramePr>
          <p:nvPr>
            <p:extLst>
              <p:ext uri="{D42A27DB-BD31-4B8C-83A1-F6EECF244321}">
                <p14:modId xmlns:p14="http://schemas.microsoft.com/office/powerpoint/2010/main" val="3355361927"/>
              </p:ext>
            </p:extLst>
          </p:nvPr>
        </p:nvGraphicFramePr>
        <p:xfrm>
          <a:off x="261253" y="1286090"/>
          <a:ext cx="8665034" cy="2958582"/>
        </p:xfrm>
        <a:graphic>
          <a:graphicData uri="http://schemas.openxmlformats.org/drawingml/2006/table">
            <a:tbl>
              <a:tblPr firstRow="1" bandRow="1">
                <a:tableStyleId>{7E9639D4-E3E2-4D34-9284-5A2195B3D0D7}</a:tableStyleId>
              </a:tblPr>
              <a:tblGrid>
                <a:gridCol w="4775204">
                  <a:extLst>
                    <a:ext uri="{9D8B030D-6E8A-4147-A177-3AD203B41FA5}">
                      <a16:colId xmlns:a16="http://schemas.microsoft.com/office/drawing/2014/main" val="20000"/>
                    </a:ext>
                  </a:extLst>
                </a:gridCol>
                <a:gridCol w="1205971">
                  <a:extLst>
                    <a:ext uri="{9D8B030D-6E8A-4147-A177-3AD203B41FA5}">
                      <a16:colId xmlns:a16="http://schemas.microsoft.com/office/drawing/2014/main" val="20001"/>
                    </a:ext>
                  </a:extLst>
                </a:gridCol>
                <a:gridCol w="1226907">
                  <a:extLst>
                    <a:ext uri="{9D8B030D-6E8A-4147-A177-3AD203B41FA5}">
                      <a16:colId xmlns:a16="http://schemas.microsoft.com/office/drawing/2014/main" val="20002"/>
                    </a:ext>
                  </a:extLst>
                </a:gridCol>
                <a:gridCol w="1456952">
                  <a:extLst>
                    <a:ext uri="{9D8B030D-6E8A-4147-A177-3AD203B41FA5}">
                      <a16:colId xmlns:a16="http://schemas.microsoft.com/office/drawing/2014/main" val="20003"/>
                    </a:ext>
                  </a:extLst>
                </a:gridCol>
              </a:tblGrid>
              <a:tr h="422337">
                <a:tc gridSpan="2">
                  <a:txBody>
                    <a:bodyPr/>
                    <a:lstStyle/>
                    <a:p>
                      <a:pPr algn="l">
                        <a:tabLst/>
                      </a:pPr>
                      <a:r>
                        <a:rPr lang="en-AU" sz="2000" dirty="0">
                          <a:solidFill>
                            <a:srgbClr val="134679"/>
                          </a:solidFill>
                          <a:latin typeface="Arial" panose="020B0604020202020204" pitchFamily="34" charset="0"/>
                          <a:cs typeface="Arial" panose="020B0604020202020204" pitchFamily="34" charset="0"/>
                        </a:rPr>
                        <a:t>A. Symptom</a:t>
                      </a:r>
                      <a:r>
                        <a:rPr lang="en-AU" sz="2000" baseline="0" dirty="0">
                          <a:solidFill>
                            <a:srgbClr val="134679"/>
                          </a:solidFill>
                          <a:latin typeface="Arial" panose="020B0604020202020204" pitchFamily="34" charset="0"/>
                          <a:cs typeface="Arial" panose="020B0604020202020204" pitchFamily="34" charset="0"/>
                        </a:rPr>
                        <a:t> control</a:t>
                      </a:r>
                      <a:endParaRPr lang="en-AU" sz="1800" dirty="0">
                        <a:solidFill>
                          <a:srgbClr val="134679"/>
                        </a:solidFill>
                        <a:latin typeface="Arial" panose="020B0604020202020204" pitchFamily="34" charset="0"/>
                        <a:cs typeface="Arial" panose="020B0604020202020204" pitchFamily="34" charset="0"/>
                      </a:endParaRPr>
                    </a:p>
                  </a:txBody>
                  <a:tcPr anchor="ctr">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gridSpan="2">
                  <a:txBody>
                    <a:bodyPr/>
                    <a:lstStyle/>
                    <a:p>
                      <a:pPr marL="0" indent="0" algn="l"/>
                      <a:endParaRPr lang="en-AU" sz="1800" dirty="0">
                        <a:solidFill>
                          <a:srgbClr val="134679"/>
                        </a:solidFill>
                        <a:latin typeface="Arial" panose="020B0604020202020204" pitchFamily="34" charset="0"/>
                        <a:cs typeface="Arial" panose="020B0604020202020204" pitchFamily="34" charset="0"/>
                      </a:endParaRPr>
                    </a:p>
                  </a:txBody>
                  <a:tcPr>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extLst>
                  <a:ext uri="{0D108BD9-81ED-4DB2-BD59-A6C34878D82A}">
                    <a16:rowId xmlns:a16="http://schemas.microsoft.com/office/drawing/2014/main" val="10000"/>
                  </a:ext>
                </a:extLst>
              </a:tr>
              <a:tr h="0">
                <a:tc>
                  <a:txBody>
                    <a:bodyPr/>
                    <a:lstStyle/>
                    <a:p>
                      <a:pPr marL="36195">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In the past 4 weeks, has the patient had:</a:t>
                      </a:r>
                    </a:p>
                  </a:txBody>
                  <a:tcPr marL="36000" marR="36000" marT="36000" marB="18000" anchor="ctr">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36195" algn="ctr">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Well-controlled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Partly 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Uncontrolled</a:t>
                      </a:r>
                    </a:p>
                  </a:txBody>
                  <a:tcPr marL="0" marR="36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357">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Daytime asthma symptoms more</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4">
                  <a:txBody>
                    <a:bodyPr/>
                    <a:lstStyle/>
                    <a:p>
                      <a:pPr marL="36195" algn="ctr">
                        <a:spcAft>
                          <a:spcPts val="0"/>
                        </a:spcAft>
                      </a:pPr>
                      <a:r>
                        <a:rPr lang="en-AU" sz="1600" dirty="0">
                          <a:solidFill>
                            <a:srgbClr val="134679"/>
                          </a:solidFill>
                          <a:effectLst/>
                          <a:latin typeface="Arial" panose="020B0604020202020204" pitchFamily="34" charset="0"/>
                          <a:ea typeface="Times New Roman"/>
                          <a:cs typeface="Arial" panose="020B0604020202020204" pitchFamily="34" charset="0"/>
                        </a:rPr>
                        <a:t>None</a:t>
                      </a:r>
                      <a:r>
                        <a:rPr lang="en-AU" sz="1600" baseline="0" dirty="0">
                          <a:solidFill>
                            <a:srgbClr val="134679"/>
                          </a:solidFill>
                          <a:effectLst/>
                          <a:latin typeface="Arial" panose="020B0604020202020204" pitchFamily="34" charset="0"/>
                          <a:ea typeface="Times New Roman"/>
                          <a:cs typeface="Arial" panose="020B0604020202020204" pitchFamily="34" charset="0"/>
                        </a:rPr>
                        <a:t> of these</a:t>
                      </a: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1-2</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3-4</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74625" marR="0" indent="-1397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843463" algn="r"/>
                        </a:tabLst>
                        <a:defRPr/>
                      </a:pPr>
                      <a:r>
                        <a:rPr lang="en-AU" sz="1600" dirty="0">
                          <a:solidFill>
                            <a:srgbClr val="134679"/>
                          </a:solidFill>
                          <a:effectLst/>
                          <a:latin typeface="Arial" panose="020B0604020202020204" pitchFamily="34" charset="0"/>
                          <a:ea typeface="Times New Roman"/>
                          <a:cs typeface="Arial" panose="020B0604020202020204" pitchFamily="34" charset="0"/>
                        </a:rPr>
                        <a:t>Any night waking due</a:t>
                      </a:r>
                      <a:r>
                        <a:rPr lang="en-AU" sz="1600" baseline="0" dirty="0">
                          <a:solidFill>
                            <a:srgbClr val="134679"/>
                          </a:solidFill>
                          <a:effectLst/>
                          <a:latin typeface="Arial" panose="020B0604020202020204" pitchFamily="34" charset="0"/>
                          <a:ea typeface="Times New Roman"/>
                          <a:cs typeface="Arial" panose="020B0604020202020204" pitchFamily="34" charset="0"/>
                        </a:rPr>
                        <a:t> to asthma? 	Yes</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endParaRPr lang="en-AU" sz="1600" b="1"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Reliever needed for symptoms* </a:t>
                      </a:r>
                      <a:r>
                        <a:rPr lang="en-AU" sz="1600" baseline="0" dirty="0">
                          <a:solidFill>
                            <a:srgbClr val="134679"/>
                          </a:solidFill>
                          <a:effectLst/>
                          <a:latin typeface="Arial" panose="020B0604020202020204" pitchFamily="34" charset="0"/>
                          <a:ea typeface="Times New Roman"/>
                          <a:cs typeface="Arial" panose="020B0604020202020204" pitchFamily="34" charset="0"/>
                        </a:rPr>
                        <a:t> </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more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0400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Any activity limitation due to asthma? </a:t>
                      </a:r>
                      <a:r>
                        <a:rPr lang="en-AU" sz="1600" baseline="0" dirty="0">
                          <a:solidFill>
                            <a:srgbClr val="134679"/>
                          </a:solidFill>
                          <a:effectLst/>
                          <a:latin typeface="Arial" panose="020B0604020202020204" pitchFamily="34" charset="0"/>
                          <a:ea typeface="Times New Roman"/>
                          <a:cs typeface="Arial" panose="020B0604020202020204" pitchFamily="34" charset="0"/>
                        </a:rPr>
                        <a:t>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4" name="Right Brace 3"/>
          <p:cNvSpPr/>
          <p:nvPr/>
        </p:nvSpPr>
        <p:spPr>
          <a:xfrm>
            <a:off x="5006293" y="2431592"/>
            <a:ext cx="216000" cy="1656000"/>
          </a:xfrm>
          <a:prstGeom prst="rightBrace">
            <a:avLst/>
          </a:prstGeom>
          <a:ln w="28575">
            <a:solidFill>
              <a:srgbClr val="F796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sp>
        <p:nvSpPr>
          <p:cNvPr id="8" name="TextBox 7"/>
          <p:cNvSpPr txBox="1"/>
          <p:nvPr/>
        </p:nvSpPr>
        <p:spPr>
          <a:xfrm>
            <a:off x="159654" y="6635663"/>
            <a:ext cx="2844800" cy="276999"/>
          </a:xfrm>
          <a:prstGeom prst="rect">
            <a:avLst/>
          </a:prstGeom>
          <a:noFill/>
        </p:spPr>
        <p:txBody>
          <a:bodyPr wrap="square" rtlCol="0">
            <a:spAutoFit/>
          </a:bodyPr>
          <a:lstStyle/>
          <a:p>
            <a:r>
              <a:rPr lang="en-AU" sz="1200" i="1">
                <a:solidFill>
                  <a:prstClr val="white"/>
                </a:solidFill>
              </a:rPr>
              <a:t>GINA 2016, </a:t>
            </a:r>
            <a:r>
              <a:rPr lang="en-AU" sz="1200" i="1" dirty="0">
                <a:solidFill>
                  <a:prstClr val="white"/>
                </a:solidFill>
              </a:rPr>
              <a:t>Box 2-2A</a:t>
            </a:r>
          </a:p>
        </p:txBody>
      </p:sp>
      <p:sp>
        <p:nvSpPr>
          <p:cNvPr id="6" name="TextBox 5"/>
          <p:cNvSpPr txBox="1"/>
          <p:nvPr/>
        </p:nvSpPr>
        <p:spPr>
          <a:xfrm>
            <a:off x="5006298" y="1335313"/>
            <a:ext cx="3992562" cy="369332"/>
          </a:xfrm>
          <a:prstGeom prst="rect">
            <a:avLst/>
          </a:prstGeom>
          <a:noFill/>
        </p:spPr>
        <p:txBody>
          <a:bodyPr wrap="square" rtlCol="0">
            <a:spAutoFit/>
          </a:bodyPr>
          <a:lstStyle/>
          <a:p>
            <a:r>
              <a:rPr lang="en-AU" b="1" dirty="0">
                <a:solidFill>
                  <a:srgbClr val="134679"/>
                </a:solidFill>
                <a:cs typeface="Arial" panose="020B0604020202020204" pitchFamily="34" charset="0"/>
              </a:rPr>
              <a:t>Level of asthma symptom control</a:t>
            </a:r>
            <a:endParaRPr lang="en-AU" dirty="0">
              <a:solidFill>
                <a:prstClr val="black"/>
              </a:solidFill>
            </a:endParaRPr>
          </a:p>
        </p:txBody>
      </p:sp>
      <p:sp>
        <p:nvSpPr>
          <p:cNvPr id="10" name="TextBox 9"/>
          <p:cNvSpPr txBox="1"/>
          <p:nvPr/>
        </p:nvSpPr>
        <p:spPr>
          <a:xfrm>
            <a:off x="406400" y="4528467"/>
            <a:ext cx="8142514" cy="307777"/>
          </a:xfrm>
          <a:prstGeom prst="rect">
            <a:avLst/>
          </a:prstGeom>
          <a:noFill/>
        </p:spPr>
        <p:txBody>
          <a:bodyPr wrap="square" rtlCol="0">
            <a:spAutoFit/>
          </a:bodyPr>
          <a:lstStyle/>
          <a:p>
            <a:r>
              <a:rPr lang="en-AU" sz="1400" dirty="0">
                <a:solidFill>
                  <a:srgbClr val="134679"/>
                </a:solidFill>
                <a:cs typeface="Arial" panose="020B0604020202020204" pitchFamily="34" charset="0"/>
              </a:rPr>
              <a:t>*Excludes reliever taken before exercise, because many people take this routinely</a:t>
            </a:r>
          </a:p>
        </p:txBody>
      </p:sp>
      <p:sp>
        <p:nvSpPr>
          <p:cNvPr id="11" name="TextBox 10"/>
          <p:cNvSpPr txBox="1"/>
          <p:nvPr/>
        </p:nvSpPr>
        <p:spPr>
          <a:xfrm>
            <a:off x="1480456" y="5138056"/>
            <a:ext cx="6110514" cy="923330"/>
          </a:xfrm>
          <a:prstGeom prst="rect">
            <a:avLst/>
          </a:prstGeom>
          <a:noFill/>
          <a:ln>
            <a:solidFill>
              <a:srgbClr val="F79646"/>
            </a:solidFill>
          </a:ln>
        </p:spPr>
        <p:txBody>
          <a:bodyPr wrap="square" rtlCol="0">
            <a:spAutoFit/>
          </a:bodyPr>
          <a:lstStyle/>
          <a:p>
            <a:pPr algn="ctr"/>
            <a:r>
              <a:rPr lang="en-US" dirty="0">
                <a:solidFill>
                  <a:srgbClr val="134679"/>
                </a:solidFill>
              </a:rPr>
              <a:t>This classification is the same as the GINA 2010-12 assessment of ‘current control’, except that lung function now appears only in the assessment of risk factors</a:t>
            </a:r>
            <a:endParaRPr lang="en-AU" dirty="0">
              <a:solidFill>
                <a:srgbClr val="134679"/>
              </a:solidFill>
            </a:endParaRPr>
          </a:p>
        </p:txBody>
      </p:sp>
      <p:sp>
        <p:nvSpPr>
          <p:cNvPr id="9" name="Rectángulo 8"/>
          <p:cNvSpPr/>
          <p:nvPr/>
        </p:nvSpPr>
        <p:spPr>
          <a:xfrm>
            <a:off x="7740352" y="5589240"/>
            <a:ext cx="1133705" cy="974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54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GINA assessment of symptom control</a:t>
            </a:r>
          </a:p>
        </p:txBody>
      </p:sp>
      <p:graphicFrame>
        <p:nvGraphicFramePr>
          <p:cNvPr id="3" name="Table 2"/>
          <p:cNvGraphicFramePr>
            <a:graphicFrameLocks noGrp="1"/>
          </p:cNvGraphicFramePr>
          <p:nvPr>
            <p:extLst>
              <p:ext uri="{D42A27DB-BD31-4B8C-83A1-F6EECF244321}">
                <p14:modId xmlns:p14="http://schemas.microsoft.com/office/powerpoint/2010/main" val="307814674"/>
              </p:ext>
            </p:extLst>
          </p:nvPr>
        </p:nvGraphicFramePr>
        <p:xfrm>
          <a:off x="239483" y="1285226"/>
          <a:ext cx="8665034" cy="5350437"/>
        </p:xfrm>
        <a:graphic>
          <a:graphicData uri="http://schemas.openxmlformats.org/drawingml/2006/table">
            <a:tbl>
              <a:tblPr firstRow="1" bandRow="1">
                <a:tableStyleId>{7E9639D4-E3E2-4D34-9284-5A2195B3D0D7}</a:tableStyleId>
              </a:tblPr>
              <a:tblGrid>
                <a:gridCol w="4775204">
                  <a:extLst>
                    <a:ext uri="{9D8B030D-6E8A-4147-A177-3AD203B41FA5}">
                      <a16:colId xmlns:a16="http://schemas.microsoft.com/office/drawing/2014/main" val="20000"/>
                    </a:ext>
                  </a:extLst>
                </a:gridCol>
                <a:gridCol w="1205971">
                  <a:extLst>
                    <a:ext uri="{9D8B030D-6E8A-4147-A177-3AD203B41FA5}">
                      <a16:colId xmlns:a16="http://schemas.microsoft.com/office/drawing/2014/main" val="20001"/>
                    </a:ext>
                  </a:extLst>
                </a:gridCol>
                <a:gridCol w="1226907">
                  <a:extLst>
                    <a:ext uri="{9D8B030D-6E8A-4147-A177-3AD203B41FA5}">
                      <a16:colId xmlns:a16="http://schemas.microsoft.com/office/drawing/2014/main" val="20002"/>
                    </a:ext>
                  </a:extLst>
                </a:gridCol>
                <a:gridCol w="1456952">
                  <a:extLst>
                    <a:ext uri="{9D8B030D-6E8A-4147-A177-3AD203B41FA5}">
                      <a16:colId xmlns:a16="http://schemas.microsoft.com/office/drawing/2014/main" val="20003"/>
                    </a:ext>
                  </a:extLst>
                </a:gridCol>
              </a:tblGrid>
              <a:tr h="422337">
                <a:tc gridSpan="2">
                  <a:txBody>
                    <a:bodyPr/>
                    <a:lstStyle/>
                    <a:p>
                      <a:pPr algn="l">
                        <a:tabLst/>
                      </a:pPr>
                      <a:r>
                        <a:rPr lang="en-AU" sz="2000" dirty="0">
                          <a:solidFill>
                            <a:srgbClr val="134679"/>
                          </a:solidFill>
                          <a:latin typeface="Arial" panose="020B0604020202020204" pitchFamily="34" charset="0"/>
                          <a:cs typeface="Arial" panose="020B0604020202020204" pitchFamily="34" charset="0"/>
                        </a:rPr>
                        <a:t>A. Symptom</a:t>
                      </a:r>
                      <a:r>
                        <a:rPr lang="en-AU" sz="2000" baseline="0" dirty="0">
                          <a:solidFill>
                            <a:srgbClr val="134679"/>
                          </a:solidFill>
                          <a:latin typeface="Arial" panose="020B0604020202020204" pitchFamily="34" charset="0"/>
                          <a:cs typeface="Arial" panose="020B0604020202020204" pitchFamily="34" charset="0"/>
                        </a:rPr>
                        <a:t> control</a:t>
                      </a:r>
                      <a:endParaRPr lang="en-AU" sz="1800" dirty="0">
                        <a:solidFill>
                          <a:srgbClr val="134679"/>
                        </a:solidFill>
                        <a:latin typeface="Arial" panose="020B0604020202020204" pitchFamily="34" charset="0"/>
                        <a:cs typeface="Arial" panose="020B0604020202020204" pitchFamily="34" charset="0"/>
                      </a:endParaRPr>
                    </a:p>
                  </a:txBody>
                  <a:tcPr anchor="ctr">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gridSpan="2">
                  <a:txBody>
                    <a:bodyPr/>
                    <a:lstStyle/>
                    <a:p>
                      <a:pPr marL="0" indent="0" algn="l"/>
                      <a:endParaRPr lang="en-AU" sz="1800" dirty="0">
                        <a:solidFill>
                          <a:srgbClr val="134679"/>
                        </a:solidFill>
                        <a:latin typeface="Arial" panose="020B0604020202020204" pitchFamily="34" charset="0"/>
                        <a:cs typeface="Arial" panose="020B0604020202020204" pitchFamily="34" charset="0"/>
                      </a:endParaRPr>
                    </a:p>
                  </a:txBody>
                  <a:tcPr>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extLst>
                  <a:ext uri="{0D108BD9-81ED-4DB2-BD59-A6C34878D82A}">
                    <a16:rowId xmlns:a16="http://schemas.microsoft.com/office/drawing/2014/main" val="10000"/>
                  </a:ext>
                </a:extLst>
              </a:tr>
              <a:tr h="0">
                <a:tc>
                  <a:txBody>
                    <a:bodyPr/>
                    <a:lstStyle/>
                    <a:p>
                      <a:pPr marL="36195">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In the past 4 weeks, has the patient had:</a:t>
                      </a:r>
                    </a:p>
                  </a:txBody>
                  <a:tcPr marL="36000" marR="36000" marT="36000" marB="18000" anchor="ctr">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36195" algn="ctr">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Well-controlled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Partly 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Uncontrolled</a:t>
                      </a:r>
                    </a:p>
                  </a:txBody>
                  <a:tcPr marL="0" marR="36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357">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Daytime asthma symptoms more</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4">
                  <a:txBody>
                    <a:bodyPr/>
                    <a:lstStyle/>
                    <a:p>
                      <a:pPr marL="36195" algn="ctr">
                        <a:spcAft>
                          <a:spcPts val="0"/>
                        </a:spcAft>
                      </a:pPr>
                      <a:r>
                        <a:rPr lang="en-AU" sz="1600" dirty="0">
                          <a:solidFill>
                            <a:srgbClr val="134679"/>
                          </a:solidFill>
                          <a:effectLst/>
                          <a:latin typeface="Arial" panose="020B0604020202020204" pitchFamily="34" charset="0"/>
                          <a:ea typeface="Times New Roman"/>
                          <a:cs typeface="Arial" panose="020B0604020202020204" pitchFamily="34" charset="0"/>
                        </a:rPr>
                        <a:t>None</a:t>
                      </a:r>
                      <a:r>
                        <a:rPr lang="en-AU" sz="1600" baseline="0" dirty="0">
                          <a:solidFill>
                            <a:srgbClr val="134679"/>
                          </a:solidFill>
                          <a:effectLst/>
                          <a:latin typeface="Arial" panose="020B0604020202020204" pitchFamily="34" charset="0"/>
                          <a:ea typeface="Times New Roman"/>
                          <a:cs typeface="Arial" panose="020B0604020202020204" pitchFamily="34" charset="0"/>
                        </a:rPr>
                        <a:t> of these</a:t>
                      </a: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1-2</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3-4</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74625" marR="0" indent="-1397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843463" algn="r"/>
                        </a:tabLst>
                        <a:defRPr/>
                      </a:pPr>
                      <a:r>
                        <a:rPr lang="en-AU" sz="1600" dirty="0">
                          <a:solidFill>
                            <a:srgbClr val="134679"/>
                          </a:solidFill>
                          <a:effectLst/>
                          <a:latin typeface="Arial" panose="020B0604020202020204" pitchFamily="34" charset="0"/>
                          <a:ea typeface="Times New Roman"/>
                          <a:cs typeface="Arial" panose="020B0604020202020204" pitchFamily="34" charset="0"/>
                        </a:rPr>
                        <a:t>Any night waking due</a:t>
                      </a:r>
                      <a:r>
                        <a:rPr lang="en-AU" sz="1600" baseline="0" dirty="0">
                          <a:solidFill>
                            <a:srgbClr val="134679"/>
                          </a:solidFill>
                          <a:effectLst/>
                          <a:latin typeface="Arial" panose="020B0604020202020204" pitchFamily="34" charset="0"/>
                          <a:ea typeface="Times New Roman"/>
                          <a:cs typeface="Arial" panose="020B0604020202020204" pitchFamily="34" charset="0"/>
                        </a:rPr>
                        <a:t> to asthma? 	Yes</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endParaRPr lang="en-AU" sz="1600" b="1"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Reliever needed for symptoms* </a:t>
                      </a:r>
                      <a:r>
                        <a:rPr lang="en-AU" sz="1600" baseline="0" dirty="0">
                          <a:solidFill>
                            <a:srgbClr val="134679"/>
                          </a:solidFill>
                          <a:effectLst/>
                          <a:latin typeface="Arial" panose="020B0604020202020204" pitchFamily="34" charset="0"/>
                          <a:ea typeface="Times New Roman"/>
                          <a:cs typeface="Arial" panose="020B0604020202020204" pitchFamily="34" charset="0"/>
                        </a:rPr>
                        <a:t> </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more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0400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Any activity limitation due to asthma? </a:t>
                      </a:r>
                      <a:r>
                        <a:rPr lang="en-AU" sz="1600" baseline="0" dirty="0">
                          <a:solidFill>
                            <a:srgbClr val="134679"/>
                          </a:solidFill>
                          <a:effectLst/>
                          <a:latin typeface="Arial" panose="020B0604020202020204" pitchFamily="34" charset="0"/>
                          <a:ea typeface="Times New Roman"/>
                          <a:cs typeface="Arial" panose="020B0604020202020204" pitchFamily="34" charset="0"/>
                        </a:rPr>
                        <a:t>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04000">
                <a:tc gridSpan="4">
                  <a:txBody>
                    <a:bodyPr/>
                    <a:lstStyle/>
                    <a:p>
                      <a:pPr marL="34925" indent="0">
                        <a:spcAft>
                          <a:spcPts val="0"/>
                        </a:spcAft>
                        <a:buFont typeface="Arial" panose="020B0604020202020204" pitchFamily="34" charset="0"/>
                        <a:buNone/>
                        <a:tabLst>
                          <a:tab pos="4843463" algn="r"/>
                        </a:tabLst>
                      </a:pPr>
                      <a:r>
                        <a:rPr lang="en-AU" sz="2000" b="1" baseline="0" dirty="0">
                          <a:solidFill>
                            <a:srgbClr val="134679"/>
                          </a:solidFill>
                          <a:effectLst/>
                          <a:latin typeface="Arial" panose="020B0604020202020204" pitchFamily="34" charset="0"/>
                          <a:ea typeface="Times New Roman"/>
                          <a:cs typeface="Arial" panose="020B0604020202020204" pitchFamily="34" charset="0"/>
                        </a:rPr>
                        <a:t>B. Risk factors for poor asthma outcomes</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53842">
                <a:tc gridSpan="4">
                  <a:txBody>
                    <a:bodyPr/>
                    <a:lstStyle/>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Assess risk factors at diagnosis and periodically</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Measure FEV</a:t>
                      </a:r>
                      <a:r>
                        <a:rPr lang="en-AU" sz="1600" b="0" baseline="-25000" dirty="0">
                          <a:solidFill>
                            <a:srgbClr val="134679"/>
                          </a:solidFill>
                          <a:effectLst/>
                          <a:latin typeface="Arial" panose="020B0604020202020204" pitchFamily="34" charset="0"/>
                          <a:ea typeface="Times New Roman"/>
                          <a:cs typeface="Arial" panose="020B0604020202020204" pitchFamily="34" charset="0"/>
                        </a:rPr>
                        <a:t>1</a:t>
                      </a:r>
                      <a:r>
                        <a:rPr lang="en-AU" sz="1600" b="0" baseline="0" dirty="0">
                          <a:solidFill>
                            <a:srgbClr val="134679"/>
                          </a:solidFill>
                          <a:effectLst/>
                          <a:latin typeface="Arial" panose="020B0604020202020204" pitchFamily="34" charset="0"/>
                          <a:ea typeface="Times New Roman"/>
                          <a:cs typeface="Arial" panose="020B0604020202020204" pitchFamily="34" charset="0"/>
                        </a:rPr>
                        <a:t> at start of treatment, after 3 to 6 months of treatment to record the patient’s personal best, then periodically for ongoing risk assessment</a:t>
                      </a:r>
                    </a:p>
                    <a:p>
                      <a:pPr marL="34925" indent="0">
                        <a:spcBef>
                          <a:spcPts val="200"/>
                        </a:spcBef>
                        <a:spcAft>
                          <a:spcPts val="0"/>
                        </a:spcAft>
                        <a:buFont typeface="Arial" panose="020B0604020202020204" pitchFamily="34" charset="0"/>
                        <a:buNone/>
                        <a:tabLst>
                          <a:tab pos="4843463" algn="r"/>
                        </a:tabLst>
                      </a:pPr>
                      <a:r>
                        <a:rPr lang="en-AU" sz="1600" b="1" baseline="0" dirty="0">
                          <a:solidFill>
                            <a:srgbClr val="134679"/>
                          </a:solidFill>
                          <a:effectLst/>
                          <a:latin typeface="Arial" panose="020B0604020202020204" pitchFamily="34" charset="0"/>
                          <a:ea typeface="Times New Roman"/>
                          <a:cs typeface="Arial" panose="020B0604020202020204" pitchFamily="34" charset="0"/>
                        </a:rPr>
                        <a:t>ASSESS PATIENT’S RISKS FOR:</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Exacerbations</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Fixed airflow limitation</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Medication side-effects</a:t>
                      </a:r>
                    </a:p>
                  </a:txBody>
                  <a:tcPr marL="17780" marR="36195" marT="36195" marB="17780">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7"/>
                  </a:ext>
                </a:extLst>
              </a:tr>
            </a:tbl>
          </a:graphicData>
        </a:graphic>
      </p:graphicFrame>
      <p:sp>
        <p:nvSpPr>
          <p:cNvPr id="4" name="Right Brace 3"/>
          <p:cNvSpPr/>
          <p:nvPr/>
        </p:nvSpPr>
        <p:spPr>
          <a:xfrm>
            <a:off x="5006293" y="2431592"/>
            <a:ext cx="216000" cy="1656000"/>
          </a:xfrm>
          <a:prstGeom prst="rightBrace">
            <a:avLst/>
          </a:prstGeom>
          <a:ln w="28575">
            <a:solidFill>
              <a:srgbClr val="F796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sp>
        <p:nvSpPr>
          <p:cNvPr id="8" name="TextBox 7"/>
          <p:cNvSpPr txBox="1"/>
          <p:nvPr/>
        </p:nvSpPr>
        <p:spPr>
          <a:xfrm>
            <a:off x="159654" y="6635663"/>
            <a:ext cx="2844800" cy="276999"/>
          </a:xfrm>
          <a:prstGeom prst="rect">
            <a:avLst/>
          </a:prstGeom>
          <a:noFill/>
        </p:spPr>
        <p:txBody>
          <a:bodyPr wrap="square" rtlCol="0">
            <a:spAutoFit/>
          </a:bodyPr>
          <a:lstStyle/>
          <a:p>
            <a:r>
              <a:rPr lang="en-AU" sz="1200" i="1">
                <a:solidFill>
                  <a:prstClr val="white"/>
                </a:solidFill>
              </a:rPr>
              <a:t>GINA 2016 </a:t>
            </a:r>
            <a:r>
              <a:rPr lang="en-AU" sz="1200" i="1" dirty="0">
                <a:solidFill>
                  <a:prstClr val="white"/>
                </a:solidFill>
              </a:rPr>
              <a:t>Box 2-2B (1/4)</a:t>
            </a:r>
          </a:p>
        </p:txBody>
      </p:sp>
      <p:sp>
        <p:nvSpPr>
          <p:cNvPr id="6" name="TextBox 5"/>
          <p:cNvSpPr txBox="1"/>
          <p:nvPr/>
        </p:nvSpPr>
        <p:spPr>
          <a:xfrm>
            <a:off x="5006298" y="1335313"/>
            <a:ext cx="3992562" cy="369332"/>
          </a:xfrm>
          <a:prstGeom prst="rect">
            <a:avLst/>
          </a:prstGeom>
          <a:noFill/>
        </p:spPr>
        <p:txBody>
          <a:bodyPr wrap="square" rtlCol="0">
            <a:spAutoFit/>
          </a:bodyPr>
          <a:lstStyle/>
          <a:p>
            <a:r>
              <a:rPr lang="en-AU" b="1" dirty="0">
                <a:solidFill>
                  <a:srgbClr val="134679"/>
                </a:solidFill>
                <a:cs typeface="Arial" panose="020B0604020202020204" pitchFamily="34" charset="0"/>
              </a:rPr>
              <a:t>Level of asthma symptom control</a:t>
            </a:r>
            <a:endParaRPr lang="en-AU" dirty="0">
              <a:solidFill>
                <a:prstClr val="black"/>
              </a:solidFill>
            </a:endParaRPr>
          </a:p>
        </p:txBody>
      </p:sp>
      <p:sp>
        <p:nvSpPr>
          <p:cNvPr id="5" name="Rectángulo 4"/>
          <p:cNvSpPr/>
          <p:nvPr/>
        </p:nvSpPr>
        <p:spPr>
          <a:xfrm>
            <a:off x="7740352" y="5589240"/>
            <a:ext cx="1133705" cy="974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5150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5400" noProof="0" dirty="0"/>
              <a:t>How do we measure asthma control?</a:t>
            </a:r>
          </a:p>
        </p:txBody>
      </p:sp>
    </p:spTree>
    <p:extLst>
      <p:ext uri="{BB962C8B-B14F-4D97-AF65-F5344CB8AC3E}">
        <p14:creationId xmlns:p14="http://schemas.microsoft.com/office/powerpoint/2010/main" val="23160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defRPr/>
            </a:pPr>
            <a:r>
              <a:rPr lang="en-GB" sz="3600" noProof="0" dirty="0"/>
              <a:t>How do we measure asthma </a:t>
            </a:r>
            <a:br>
              <a:rPr lang="en-GB" sz="3600" noProof="0" dirty="0"/>
            </a:br>
            <a:r>
              <a:rPr lang="en-GB" sz="3600" noProof="0" dirty="0"/>
              <a:t>control? </a:t>
            </a:r>
            <a:endParaRPr lang="en-GB" sz="3600" noProof="0" dirty="0">
              <a:solidFill>
                <a:schemeClr val="accent4"/>
              </a:solidFill>
            </a:endParaRPr>
          </a:p>
        </p:txBody>
      </p:sp>
      <p:sp>
        <p:nvSpPr>
          <p:cNvPr id="34819" name="Rectangle 3"/>
          <p:cNvSpPr>
            <a:spLocks noGrp="1" noChangeArrowheads="1"/>
          </p:cNvSpPr>
          <p:nvPr>
            <p:ph idx="1"/>
          </p:nvPr>
        </p:nvSpPr>
        <p:spPr>
          <a:xfrm>
            <a:off x="1979712" y="1700808"/>
            <a:ext cx="5040560" cy="4525963"/>
          </a:xfrm>
        </p:spPr>
        <p:txBody>
          <a:bodyPr/>
          <a:lstStyle/>
          <a:p>
            <a:pPr eaLnBrk="1" hangingPunct="1">
              <a:lnSpc>
                <a:spcPct val="200000"/>
              </a:lnSpc>
              <a:defRPr/>
            </a:pPr>
            <a:r>
              <a:rPr lang="en-GB" sz="3200" dirty="0"/>
              <a:t>History</a:t>
            </a:r>
          </a:p>
          <a:p>
            <a:pPr eaLnBrk="1" hangingPunct="1">
              <a:lnSpc>
                <a:spcPct val="200000"/>
              </a:lnSpc>
              <a:defRPr/>
            </a:pPr>
            <a:r>
              <a:rPr lang="en-GB" sz="3200" dirty="0"/>
              <a:t>Prescription review</a:t>
            </a:r>
          </a:p>
          <a:p>
            <a:pPr eaLnBrk="1" hangingPunct="1">
              <a:lnSpc>
                <a:spcPct val="200000"/>
              </a:lnSpc>
              <a:defRPr/>
            </a:pPr>
            <a:r>
              <a:rPr lang="en-GB" sz="3200" dirty="0"/>
              <a:t>Questionnaires</a:t>
            </a:r>
          </a:p>
          <a:p>
            <a:pPr eaLnBrk="1" hangingPunct="1">
              <a:lnSpc>
                <a:spcPct val="200000"/>
              </a:lnSpc>
              <a:defRPr/>
            </a:pPr>
            <a:r>
              <a:rPr lang="en-GB" sz="3200" dirty="0"/>
              <a:t>Objective measures</a:t>
            </a:r>
          </a:p>
        </p:txBody>
      </p:sp>
    </p:spTree>
    <p:extLst>
      <p:ext uri="{BB962C8B-B14F-4D97-AF65-F5344CB8AC3E}">
        <p14:creationId xmlns:p14="http://schemas.microsoft.com/office/powerpoint/2010/main" val="26661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descr="SLIDE 45_4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41438"/>
            <a:ext cx="8135938"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5"/>
          <p:cNvSpPr>
            <a:spLocks noGrp="1" noChangeArrowheads="1"/>
          </p:cNvSpPr>
          <p:nvPr>
            <p:ph type="title"/>
          </p:nvPr>
        </p:nvSpPr>
        <p:spPr bwMode="auto">
          <a:xfrm>
            <a:off x="790649" y="44624"/>
            <a:ext cx="7597775" cy="1349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40631" bIns="45720" numCol="1" anchorCtr="0" compatLnSpc="1">
            <a:prstTxWarp prst="textNoShape">
              <a:avLst/>
            </a:prstTxWarp>
            <a:normAutofit fontScale="90000"/>
          </a:bodyPr>
          <a:lstStyle/>
          <a:p>
            <a:pPr marL="222250" eaLnBrk="1" hangingPunct="1"/>
            <a:r>
              <a:rPr lang="en-US" altLang="en-US" dirty="0">
                <a:ea typeface="ヒラギノ角ゴ ProN W3" charset="-128"/>
              </a:rPr>
              <a:t>The control-based asthma management cycle</a:t>
            </a:r>
          </a:p>
        </p:txBody>
      </p:sp>
      <p:sp>
        <p:nvSpPr>
          <p:cNvPr id="70661" name="Rectangle 7"/>
          <p:cNvSpPr>
            <a:spLocks/>
          </p:cNvSpPr>
          <p:nvPr/>
        </p:nvSpPr>
        <p:spPr bwMode="auto">
          <a:xfrm>
            <a:off x="1778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3-2</a:t>
            </a:r>
          </a:p>
        </p:txBody>
      </p:sp>
      <p:sp>
        <p:nvSpPr>
          <p:cNvPr id="70663" name="Rectangle 13"/>
          <p:cNvSpPr>
            <a:spLocks/>
          </p:cNvSpPr>
          <p:nvPr/>
        </p:nvSpPr>
        <p:spPr bwMode="auto">
          <a:xfrm>
            <a:off x="5359400" y="1511300"/>
            <a:ext cx="28241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dirty="0">
                <a:solidFill>
                  <a:prstClr val="black"/>
                </a:solidFill>
              </a:rPr>
              <a:t>Diagnosis</a:t>
            </a:r>
          </a:p>
          <a:p>
            <a:pPr eaLnBrk="1" hangingPunct="1">
              <a:spcBef>
                <a:spcPts val="425"/>
              </a:spcBef>
            </a:pPr>
            <a:r>
              <a:rPr lang="en-US" altLang="en-US" sz="1600" dirty="0">
                <a:solidFill>
                  <a:prstClr val="black"/>
                </a:solidFill>
              </a:rPr>
              <a:t>Symptom control &amp; risk factors</a:t>
            </a:r>
            <a:br>
              <a:rPr lang="en-US" altLang="en-US" sz="1600" dirty="0">
                <a:solidFill>
                  <a:prstClr val="black"/>
                </a:solidFill>
              </a:rPr>
            </a:br>
            <a:r>
              <a:rPr lang="en-US" altLang="en-US" sz="1600" dirty="0">
                <a:solidFill>
                  <a:prstClr val="black"/>
                </a:solidFill>
              </a:rPr>
              <a:t>(including lung function)</a:t>
            </a:r>
          </a:p>
          <a:p>
            <a:pPr eaLnBrk="1" hangingPunct="1">
              <a:spcBef>
                <a:spcPts val="425"/>
              </a:spcBef>
            </a:pPr>
            <a:r>
              <a:rPr lang="en-US" altLang="en-US" sz="1600" dirty="0">
                <a:solidFill>
                  <a:prstClr val="black"/>
                </a:solidFill>
              </a:rPr>
              <a:t>Inhaler technique &amp; adherence</a:t>
            </a:r>
          </a:p>
          <a:p>
            <a:pPr eaLnBrk="1" hangingPunct="1">
              <a:spcBef>
                <a:spcPts val="425"/>
              </a:spcBef>
            </a:pPr>
            <a:r>
              <a:rPr lang="en-US" altLang="en-US" sz="1600" dirty="0">
                <a:solidFill>
                  <a:prstClr val="black"/>
                </a:solidFill>
              </a:rPr>
              <a:t>Patient preference</a:t>
            </a:r>
          </a:p>
        </p:txBody>
      </p:sp>
      <p:sp>
        <p:nvSpPr>
          <p:cNvPr id="70664" name="Rectangle 14"/>
          <p:cNvSpPr>
            <a:spLocks/>
          </p:cNvSpPr>
          <p:nvPr/>
        </p:nvSpPr>
        <p:spPr bwMode="auto">
          <a:xfrm>
            <a:off x="5413719" y="5449486"/>
            <a:ext cx="3406753" cy="1138773"/>
          </a:xfrm>
          <a:prstGeom prst="rect">
            <a:avLst/>
          </a:prstGeom>
          <a:solidFill>
            <a:schemeClr val="bg1"/>
          </a:solidFill>
          <a:ln>
            <a:noFill/>
          </a:ln>
          <a:extLst/>
        </p:spPr>
        <p:txBody>
          <a:bodyPr wrap="squar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dirty="0">
                <a:solidFill>
                  <a:prstClr val="black"/>
                </a:solidFill>
              </a:rPr>
              <a:t>Asthma medications</a:t>
            </a:r>
          </a:p>
          <a:p>
            <a:pPr eaLnBrk="1" hangingPunct="1">
              <a:spcBef>
                <a:spcPts val="425"/>
              </a:spcBef>
            </a:pPr>
            <a:r>
              <a:rPr lang="en-US" altLang="en-US" sz="1600" dirty="0">
                <a:solidFill>
                  <a:prstClr val="black"/>
                </a:solidFill>
              </a:rPr>
              <a:t>Non-pharmacological strategies</a:t>
            </a:r>
          </a:p>
          <a:p>
            <a:pPr eaLnBrk="1" hangingPunct="1">
              <a:spcBef>
                <a:spcPts val="425"/>
              </a:spcBef>
            </a:pPr>
            <a:r>
              <a:rPr lang="en-US" altLang="en-US" sz="1600" dirty="0">
                <a:solidFill>
                  <a:prstClr val="black"/>
                </a:solidFill>
              </a:rPr>
              <a:t>Treat modifiable risk factors</a:t>
            </a:r>
          </a:p>
          <a:p>
            <a:pPr eaLnBrk="1" hangingPunct="1">
              <a:spcBef>
                <a:spcPts val="425"/>
              </a:spcBef>
            </a:pPr>
            <a:endParaRPr lang="en-US" altLang="en-US" sz="1600" dirty="0">
              <a:solidFill>
                <a:prstClr val="black"/>
              </a:solidFill>
            </a:endParaRPr>
          </a:p>
        </p:txBody>
      </p:sp>
      <p:sp>
        <p:nvSpPr>
          <p:cNvPr id="70665" name="Rectangle 15"/>
          <p:cNvSpPr>
            <a:spLocks/>
          </p:cNvSpPr>
          <p:nvPr/>
        </p:nvSpPr>
        <p:spPr bwMode="auto">
          <a:xfrm>
            <a:off x="546100" y="3284538"/>
            <a:ext cx="17414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dirty="0">
                <a:solidFill>
                  <a:prstClr val="black"/>
                </a:solidFill>
              </a:rPr>
              <a:t>Symptoms</a:t>
            </a:r>
          </a:p>
          <a:p>
            <a:pPr eaLnBrk="1" hangingPunct="1">
              <a:spcBef>
                <a:spcPts val="425"/>
              </a:spcBef>
            </a:pPr>
            <a:r>
              <a:rPr lang="en-US" altLang="en-US" sz="1600" dirty="0">
                <a:solidFill>
                  <a:prstClr val="black"/>
                </a:solidFill>
              </a:rPr>
              <a:t>Exacerbations</a:t>
            </a:r>
          </a:p>
          <a:p>
            <a:pPr eaLnBrk="1" hangingPunct="1">
              <a:spcBef>
                <a:spcPts val="425"/>
              </a:spcBef>
            </a:pPr>
            <a:r>
              <a:rPr lang="en-US" altLang="en-US" sz="1600" dirty="0">
                <a:solidFill>
                  <a:prstClr val="black"/>
                </a:solidFill>
              </a:rPr>
              <a:t>Side-effects</a:t>
            </a:r>
          </a:p>
          <a:p>
            <a:pPr eaLnBrk="1" hangingPunct="1">
              <a:spcBef>
                <a:spcPts val="425"/>
              </a:spcBef>
            </a:pPr>
            <a:r>
              <a:rPr lang="en-US" altLang="en-US" sz="1600" dirty="0">
                <a:solidFill>
                  <a:prstClr val="black"/>
                </a:solidFill>
              </a:rPr>
              <a:t>Patient satisfaction</a:t>
            </a:r>
          </a:p>
          <a:p>
            <a:pPr eaLnBrk="1" hangingPunct="1">
              <a:spcBef>
                <a:spcPts val="425"/>
              </a:spcBef>
            </a:pPr>
            <a:r>
              <a:rPr lang="en-US" altLang="en-US" sz="1600" dirty="0">
                <a:solidFill>
                  <a:prstClr val="black"/>
                </a:solidFill>
              </a:rPr>
              <a:t>Lung function</a:t>
            </a:r>
          </a:p>
        </p:txBody>
      </p:sp>
      <p:sp>
        <p:nvSpPr>
          <p:cNvPr id="16" name="Rectangle 15"/>
          <p:cNvSpPr/>
          <p:nvPr/>
        </p:nvSpPr>
        <p:spPr>
          <a:xfrm rot="18616622">
            <a:off x="2688622" y="2803376"/>
            <a:ext cx="2402625" cy="21806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650" b="1" dirty="0">
                <a:ln w="12700">
                  <a:noFill/>
                  <a:prstDash val="solid"/>
                </a:ln>
                <a:solidFill>
                  <a:prstClr val="white"/>
                </a:solidFill>
                <a:cs typeface="Arial"/>
              </a:rPr>
              <a:t>REVIEW RESPONSE</a:t>
            </a:r>
          </a:p>
        </p:txBody>
      </p:sp>
      <p:sp>
        <p:nvSpPr>
          <p:cNvPr id="17" name="Rectangle 16"/>
          <p:cNvSpPr/>
          <p:nvPr/>
        </p:nvSpPr>
        <p:spPr>
          <a:xfrm rot="3706156">
            <a:off x="3018940" y="2784161"/>
            <a:ext cx="2256314" cy="21806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650" b="1" dirty="0">
                <a:ln w="12700">
                  <a:noFill/>
                  <a:prstDash val="solid"/>
                </a:ln>
                <a:solidFill>
                  <a:prstClr val="white"/>
                </a:solidFill>
                <a:cs typeface="Arial"/>
              </a:rPr>
              <a:t>ASSESS</a:t>
            </a:r>
          </a:p>
        </p:txBody>
      </p:sp>
      <p:sp>
        <p:nvSpPr>
          <p:cNvPr id="18" name="Rectangle 17"/>
          <p:cNvSpPr/>
          <p:nvPr/>
        </p:nvSpPr>
        <p:spPr>
          <a:xfrm rot="21356104">
            <a:off x="2967871" y="3542599"/>
            <a:ext cx="2154960" cy="1753419"/>
          </a:xfrm>
          <a:prstGeom prst="rect">
            <a:avLst/>
          </a:prstGeom>
          <a:noFill/>
        </p:spPr>
        <p:txBody>
          <a:bodyPr spcFirstLastPara="1" wrap="none">
            <a:prstTxWarp prst="textArchDown">
              <a:avLst>
                <a:gd name="adj" fmla="val 16604063"/>
              </a:avLst>
            </a:prstTxWarp>
            <a:spAutoFit/>
          </a:bodyPr>
          <a:lstStyle/>
          <a:p>
            <a:pPr algn="ctr">
              <a:defRPr/>
            </a:pPr>
            <a:r>
              <a:rPr lang="en-AU" sz="1650" b="1" dirty="0">
                <a:ln w="12700">
                  <a:noFill/>
                  <a:prstDash val="solid"/>
                </a:ln>
                <a:solidFill>
                  <a:prstClr val="white"/>
                </a:solidFill>
                <a:ea typeface="ＭＳ Ｐゴシック" charset="0"/>
                <a:cs typeface="Arial"/>
              </a:rPr>
              <a:t>ADJUST TREATMENT</a:t>
            </a:r>
            <a:endParaRPr lang="en-US" sz="1650" b="1" dirty="0">
              <a:ln w="12700">
                <a:noFill/>
                <a:prstDash val="solid"/>
              </a:ln>
              <a:solidFill>
                <a:prstClr val="white"/>
              </a:solidFill>
              <a:ea typeface="ＭＳ Ｐゴシック" charset="0"/>
              <a:cs typeface="ＭＳ Ｐゴシック" charset="0"/>
            </a:endParaRPr>
          </a:p>
        </p:txBody>
      </p:sp>
      <p:pic>
        <p:nvPicPr>
          <p:cNvPr id="7065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049" y="1953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41409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defTabSz="1785938"/>
            <a:r>
              <a:rPr lang="en-GB" sz="4000" noProof="0" dirty="0"/>
              <a:t>How to assess asthma control in </a:t>
            </a:r>
            <a:br>
              <a:rPr lang="en-GB" sz="4000" noProof="0" dirty="0"/>
            </a:br>
            <a:r>
              <a:rPr lang="en-GB" sz="4000" noProof="0" dirty="0"/>
              <a:t>practice?</a:t>
            </a:r>
          </a:p>
        </p:txBody>
      </p:sp>
      <p:sp>
        <p:nvSpPr>
          <p:cNvPr id="242691" name="Rectangle 3"/>
          <p:cNvSpPr>
            <a:spLocks noGrp="1" noChangeArrowheads="1"/>
          </p:cNvSpPr>
          <p:nvPr>
            <p:ph idx="1"/>
          </p:nvPr>
        </p:nvSpPr>
        <p:spPr>
          <a:xfrm>
            <a:off x="457200" y="1600200"/>
            <a:ext cx="8507288" cy="5243374"/>
          </a:xfrm>
        </p:spPr>
        <p:txBody>
          <a:bodyPr>
            <a:noAutofit/>
          </a:bodyPr>
          <a:lstStyle/>
          <a:p>
            <a:pPr marL="447675" indent="-447675" defTabSz="2351088">
              <a:lnSpc>
                <a:spcPct val="100000"/>
              </a:lnSpc>
              <a:spcAft>
                <a:spcPct val="40000"/>
              </a:spcAft>
              <a:buNone/>
            </a:pPr>
            <a:r>
              <a:rPr lang="en-GB" sz="2000" b="1" noProof="0" dirty="0">
                <a:cs typeface="Arial" charset="0"/>
              </a:rPr>
              <a:t>Simple tools that both healthcare providers and patients can use.</a:t>
            </a:r>
          </a:p>
          <a:p>
            <a:pPr marL="976313" lvl="1" indent="-379413" defTabSz="2351088">
              <a:lnSpc>
                <a:spcPct val="100000"/>
              </a:lnSpc>
              <a:spcAft>
                <a:spcPct val="40000"/>
              </a:spcAft>
              <a:buFontTx/>
              <a:buChar char="-"/>
            </a:pPr>
            <a:r>
              <a:rPr lang="en-GB" sz="2400" b="1" noProof="0" dirty="0">
                <a:solidFill>
                  <a:schemeClr val="tx2"/>
                </a:solidFill>
                <a:cs typeface="Arial" charset="0"/>
              </a:rPr>
              <a:t>Asthma Control Test (ACT)</a:t>
            </a:r>
          </a:p>
          <a:p>
            <a:pPr marL="1268413" lvl="2" indent="-379413" defTabSz="2351088">
              <a:lnSpc>
                <a:spcPct val="100000"/>
              </a:lnSpc>
              <a:spcAft>
                <a:spcPct val="40000"/>
              </a:spcAft>
              <a:buFont typeface="Arial" pitchFamily="34" charset="0"/>
              <a:buChar char="•"/>
            </a:pPr>
            <a:r>
              <a:rPr lang="en-GB" sz="1600" noProof="0" dirty="0">
                <a:ea typeface="ＭＳ Ｐゴシック" pitchFamily="34" charset="-128"/>
                <a:cs typeface="Arial" charset="0"/>
              </a:rPr>
              <a:t>Validated instrument. 5 questions based upon day/night-time symptoms, rescue bronchodilator use and daily activities. </a:t>
            </a:r>
          </a:p>
          <a:p>
            <a:pPr marL="976313" lvl="1" indent="-379413" defTabSz="2351088">
              <a:lnSpc>
                <a:spcPct val="100000"/>
              </a:lnSpc>
              <a:spcAft>
                <a:spcPct val="40000"/>
              </a:spcAft>
              <a:buFontTx/>
              <a:buChar char="-"/>
            </a:pPr>
            <a:r>
              <a:rPr lang="en-GB" sz="2400" b="1" noProof="0" dirty="0">
                <a:solidFill>
                  <a:schemeClr val="tx2"/>
                </a:solidFill>
                <a:cs typeface="Arial" charset="0"/>
              </a:rPr>
              <a:t>Control of Allergic Rhinitis and Asthma Test (CARAT)</a:t>
            </a:r>
          </a:p>
          <a:p>
            <a:pPr marL="1268413" lvl="2" indent="-379413" defTabSz="2351088">
              <a:lnSpc>
                <a:spcPct val="100000"/>
              </a:lnSpc>
              <a:spcAft>
                <a:spcPct val="40000"/>
              </a:spcAft>
              <a:buFont typeface="Arial" pitchFamily="34" charset="0"/>
              <a:buChar char="•"/>
            </a:pPr>
            <a:r>
              <a:rPr lang="en-GB" sz="1600" noProof="0" dirty="0">
                <a:ea typeface="ＭＳ Ｐゴシック" pitchFamily="34" charset="-128"/>
                <a:cs typeface="Arial" charset="0"/>
              </a:rPr>
              <a:t>Validated instrument. 4 questions on rhinitis + 6 on asthma. Available in several languages</a:t>
            </a:r>
          </a:p>
          <a:p>
            <a:pPr marL="976313" lvl="1" indent="-379413" defTabSz="2351088">
              <a:lnSpc>
                <a:spcPct val="100000"/>
              </a:lnSpc>
              <a:spcAft>
                <a:spcPct val="40000"/>
              </a:spcAft>
              <a:buFontTx/>
              <a:buChar char="-"/>
            </a:pPr>
            <a:r>
              <a:rPr lang="en-GB" sz="2400" b="1" dirty="0">
                <a:solidFill>
                  <a:schemeClr val="tx2"/>
                </a:solidFill>
                <a:ea typeface="ＭＳ Ｐゴシック" pitchFamily="34" charset="-128"/>
                <a:cs typeface="Arial" charset="0"/>
              </a:rPr>
              <a:t>Asthma Control Questionnaire (ACQ)</a:t>
            </a:r>
          </a:p>
          <a:p>
            <a:pPr marL="1268413" lvl="2" indent="-379413" defTabSz="2351088">
              <a:spcAft>
                <a:spcPct val="40000"/>
              </a:spcAft>
            </a:pPr>
            <a:r>
              <a:rPr lang="en-GB" sz="1600" dirty="0">
                <a:ea typeface="ＭＳ Ｐゴシック" pitchFamily="34" charset="-128"/>
                <a:cs typeface="Arial" charset="0"/>
              </a:rPr>
              <a:t>7-item questionnaire. Based upon day/night-time symptoms, daily activities, rescue bronchodilator </a:t>
            </a:r>
            <a:endParaRPr lang="en-GB" sz="1600" dirty="0">
              <a:solidFill>
                <a:srgbClr val="FFFF99"/>
              </a:solidFill>
              <a:cs typeface="Arial" charset="0"/>
            </a:endParaRPr>
          </a:p>
          <a:p>
            <a:pPr marL="976313" lvl="1" indent="-379413" defTabSz="2351088">
              <a:lnSpc>
                <a:spcPct val="100000"/>
              </a:lnSpc>
              <a:spcAft>
                <a:spcPct val="40000"/>
              </a:spcAft>
              <a:buFontTx/>
              <a:buChar char="-"/>
            </a:pPr>
            <a:r>
              <a:rPr lang="en-GB" sz="2400" b="1" dirty="0">
                <a:solidFill>
                  <a:schemeClr val="tx2"/>
                </a:solidFill>
                <a:cs typeface="Arial" charset="0"/>
              </a:rPr>
              <a:t>Royal College of Physicians (RCP)</a:t>
            </a:r>
          </a:p>
          <a:p>
            <a:pPr marL="1268413" lvl="2" indent="-379413" defTabSz="2351088">
              <a:spcAft>
                <a:spcPct val="40000"/>
              </a:spcAft>
            </a:pPr>
            <a:r>
              <a:rPr lang="en-GB" sz="1600" dirty="0">
                <a:ea typeface="ＭＳ Ｐゴシック" pitchFamily="34" charset="-128"/>
                <a:cs typeface="Arial" charset="0"/>
              </a:rPr>
              <a:t>3 questions based upon day/night-time symptoms and daily activities</a:t>
            </a:r>
          </a:p>
        </p:txBody>
      </p:sp>
      <p:sp>
        <p:nvSpPr>
          <p:cNvPr id="35844" name="Text Box 5"/>
          <p:cNvSpPr txBox="1">
            <a:spLocks noChangeArrowheads="1"/>
          </p:cNvSpPr>
          <p:nvPr/>
        </p:nvSpPr>
        <p:spPr bwMode="auto">
          <a:xfrm>
            <a:off x="2987824" y="6597353"/>
            <a:ext cx="6336704" cy="246221"/>
          </a:xfrm>
          <a:prstGeom prst="rect">
            <a:avLst/>
          </a:prstGeom>
          <a:noFill/>
          <a:ln w="9525">
            <a:noFill/>
            <a:miter lim="800000"/>
            <a:headEnd/>
            <a:tailEnd/>
          </a:ln>
        </p:spPr>
        <p:txBody>
          <a:bodyPr wrap="square">
            <a:spAutoFit/>
          </a:bodyPr>
          <a:lstStyle/>
          <a:p>
            <a:pPr eaLnBrk="0" hangingPunct="0"/>
            <a:r>
              <a:rPr lang="en-US" sz="1000" dirty="0">
                <a:solidFill>
                  <a:schemeClr val="bg1"/>
                </a:solidFill>
                <a:latin typeface="+mn-lt"/>
              </a:rPr>
              <a:t>Juniper et al  ERJ 1999;14:902-7, </a:t>
            </a:r>
            <a:r>
              <a:rPr lang="en-GB" sz="1000" dirty="0">
                <a:solidFill>
                  <a:schemeClr val="bg1"/>
                </a:solidFill>
                <a:latin typeface="+mn-lt"/>
              </a:rPr>
              <a:t>Br Med J 1990;301:651-653, </a:t>
            </a:r>
            <a:r>
              <a:rPr lang="en-US" sz="1000" dirty="0">
                <a:solidFill>
                  <a:schemeClr val="bg1"/>
                </a:solidFill>
                <a:latin typeface="+mn-lt"/>
              </a:rPr>
              <a:t>Nathan J Allergy Clin Immun, 2004:113:59-65</a:t>
            </a:r>
          </a:p>
        </p:txBody>
      </p:sp>
    </p:spTree>
    <p:extLst>
      <p:ext uri="{BB962C8B-B14F-4D97-AF65-F5344CB8AC3E}">
        <p14:creationId xmlns:p14="http://schemas.microsoft.com/office/powerpoint/2010/main" val="332180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sz="half" idx="4294967295"/>
          </p:nvPr>
        </p:nvPicPr>
        <p:blipFill>
          <a:blip r:embed="rId3" cstate="print"/>
          <a:srcRect/>
          <a:stretch>
            <a:fillRect/>
          </a:stretch>
        </p:blipFill>
        <p:spPr>
          <a:xfrm>
            <a:off x="4788024" y="1247836"/>
            <a:ext cx="4104456" cy="5297134"/>
          </a:xfrm>
        </p:spPr>
      </p:pic>
      <p:pic>
        <p:nvPicPr>
          <p:cNvPr id="7171" name="Content Placeholder 7"/>
          <p:cNvPicPr>
            <a:picLocks noGrp="1" noChangeAspect="1"/>
          </p:cNvPicPr>
          <p:nvPr>
            <p:ph sz="half" idx="4294967295"/>
          </p:nvPr>
        </p:nvPicPr>
        <p:blipFill>
          <a:blip r:embed="rId4" cstate="print"/>
          <a:srcRect/>
          <a:stretch>
            <a:fillRect/>
          </a:stretch>
        </p:blipFill>
        <p:spPr>
          <a:xfrm>
            <a:off x="251520" y="1236824"/>
            <a:ext cx="4320480" cy="5287702"/>
          </a:xfrm>
        </p:spPr>
      </p:pic>
      <p:sp>
        <p:nvSpPr>
          <p:cNvPr id="2" name="Título 1"/>
          <p:cNvSpPr>
            <a:spLocks noGrp="1"/>
          </p:cNvSpPr>
          <p:nvPr>
            <p:ph type="title" idx="4294967295"/>
          </p:nvPr>
        </p:nvSpPr>
        <p:spPr>
          <a:xfrm>
            <a:off x="1835696" y="116632"/>
            <a:ext cx="5472112"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lvl="1" algn="ctr" rtl="0">
              <a:spcBef>
                <a:spcPct val="0"/>
              </a:spcBef>
            </a:pPr>
            <a:r>
              <a:rPr lang="en-GB" sz="3600" noProof="0" dirty="0">
                <a:solidFill>
                  <a:schemeClr val="bg1"/>
                </a:solidFill>
                <a:cs typeface="Arial" charset="0"/>
              </a:rPr>
              <a:t>Asthma Control Test (ACT)</a:t>
            </a:r>
            <a:endParaRPr lang="en-GB" sz="3600" dirty="0">
              <a:solidFill>
                <a:schemeClr val="bg1"/>
              </a:solidFill>
            </a:endParaRPr>
          </a:p>
        </p:txBody>
      </p:sp>
    </p:spTree>
    <p:extLst>
      <p:ext uri="{BB962C8B-B14F-4D97-AF65-F5344CB8AC3E}">
        <p14:creationId xmlns:p14="http://schemas.microsoft.com/office/powerpoint/2010/main" val="299727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248285" y="200025"/>
            <a:ext cx="8895716" cy="6253311"/>
          </a:xfrm>
          <a:prstGeom prst="rect">
            <a:avLst/>
          </a:prstGeom>
          <a:noFill/>
          <a:ln w="9525">
            <a:noFill/>
            <a:miter lim="800000"/>
            <a:headEnd/>
            <a:tailEnd/>
          </a:ln>
        </p:spPr>
      </p:pic>
    </p:spTree>
    <p:extLst>
      <p:ext uri="{BB962C8B-B14F-4D97-AF65-F5344CB8AC3E}">
        <p14:creationId xmlns:p14="http://schemas.microsoft.com/office/powerpoint/2010/main" val="37516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8360" y="344320"/>
            <a:ext cx="8470104" cy="603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82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noProof="0" dirty="0"/>
              <a:t>Session Outline</a:t>
            </a:r>
          </a:p>
        </p:txBody>
      </p:sp>
      <p:sp>
        <p:nvSpPr>
          <p:cNvPr id="3" name="Marcador de Posição de Conteúdo 2"/>
          <p:cNvSpPr>
            <a:spLocks noGrp="1"/>
          </p:cNvSpPr>
          <p:nvPr>
            <p:ph idx="1"/>
          </p:nvPr>
        </p:nvSpPr>
        <p:spPr>
          <a:xfrm>
            <a:off x="458010" y="2204864"/>
            <a:ext cx="8434469" cy="3412976"/>
          </a:xfrm>
        </p:spPr>
        <p:txBody>
          <a:bodyPr>
            <a:normAutofit/>
          </a:bodyPr>
          <a:lstStyle/>
          <a:p>
            <a:pPr>
              <a:spcAft>
                <a:spcPts val="1200"/>
              </a:spcAft>
            </a:pPr>
            <a:r>
              <a:rPr lang="en-GB" sz="2800" b="1" dirty="0"/>
              <a:t>Definition of challenging/difficult to manage asthma</a:t>
            </a:r>
          </a:p>
          <a:p>
            <a:pPr>
              <a:spcAft>
                <a:spcPts val="1200"/>
              </a:spcAft>
            </a:pPr>
            <a:r>
              <a:rPr lang="en-GB" sz="2800" b="1" dirty="0"/>
              <a:t>What is asthma control and reasons for poor control</a:t>
            </a:r>
          </a:p>
          <a:p>
            <a:pPr>
              <a:spcAft>
                <a:spcPts val="1200"/>
              </a:spcAft>
            </a:pPr>
            <a:r>
              <a:rPr lang="en-GB" sz="2800" b="1" dirty="0"/>
              <a:t>Group Work / Case vignettes</a:t>
            </a:r>
          </a:p>
          <a:p>
            <a:pPr>
              <a:spcAft>
                <a:spcPts val="1200"/>
              </a:spcAft>
            </a:pPr>
            <a:r>
              <a:rPr lang="en-GB" sz="2800" b="1" dirty="0"/>
              <a:t>How to measure asthma control?</a:t>
            </a:r>
          </a:p>
          <a:p>
            <a:pPr>
              <a:spcAft>
                <a:spcPts val="1200"/>
              </a:spcAft>
            </a:pPr>
            <a:r>
              <a:rPr lang="en-GB" sz="2800" b="1" dirty="0"/>
              <a:t>Difficult to manage asthma: a practical guide</a:t>
            </a:r>
          </a:p>
          <a:p>
            <a:pPr>
              <a:spcAft>
                <a:spcPts val="1200"/>
              </a:spcAft>
              <a:buNone/>
            </a:pPr>
            <a:endParaRPr lang="en-GB" sz="2800" b="1" dirty="0"/>
          </a:p>
        </p:txBody>
      </p:sp>
    </p:spTree>
    <p:extLst>
      <p:ext uri="{BB962C8B-B14F-4D97-AF65-F5344CB8AC3E}">
        <p14:creationId xmlns:p14="http://schemas.microsoft.com/office/powerpoint/2010/main" val="252200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6632"/>
            <a:ext cx="5460585" cy="662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CaixaDeTexto 3"/>
          <p:cNvSpPr txBox="1"/>
          <p:nvPr/>
        </p:nvSpPr>
        <p:spPr>
          <a:xfrm>
            <a:off x="6516216" y="1124744"/>
            <a:ext cx="2448272" cy="3693319"/>
          </a:xfrm>
          <a:prstGeom prst="rect">
            <a:avLst/>
          </a:prstGeom>
          <a:noFill/>
        </p:spPr>
        <p:txBody>
          <a:bodyPr wrap="square" rtlCol="0">
            <a:spAutoFit/>
          </a:bodyPr>
          <a:lstStyle/>
          <a:p>
            <a:r>
              <a:rPr lang="en-GB" b="1" u="sng" dirty="0"/>
              <a:t>Scores</a:t>
            </a:r>
          </a:p>
          <a:p>
            <a:endParaRPr lang="en-GB" b="1" u="sng" dirty="0"/>
          </a:p>
          <a:p>
            <a:r>
              <a:rPr lang="en-GB" dirty="0"/>
              <a:t>Total scores &gt; 24 indicate good disease control</a:t>
            </a:r>
          </a:p>
          <a:p>
            <a:endParaRPr lang="en-GB" dirty="0"/>
          </a:p>
          <a:p>
            <a:r>
              <a:rPr lang="en-GB" dirty="0"/>
              <a:t>Score of the upper airway: controlled if score is &gt; 8</a:t>
            </a:r>
          </a:p>
          <a:p>
            <a:endParaRPr lang="en-GB" dirty="0"/>
          </a:p>
          <a:p>
            <a:r>
              <a:rPr lang="en-GB" dirty="0"/>
              <a:t>Score of the lower airway : controlled if score is &gt; 16</a:t>
            </a:r>
          </a:p>
        </p:txBody>
      </p:sp>
    </p:spTree>
    <p:extLst>
      <p:ext uri="{BB962C8B-B14F-4D97-AF65-F5344CB8AC3E}">
        <p14:creationId xmlns:p14="http://schemas.microsoft.com/office/powerpoint/2010/main" val="45793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2"/>
            <a:ext cx="8280920" cy="688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40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4955744" y="1417638"/>
            <a:ext cx="4099530" cy="3228380"/>
            <a:chOff x="4864958" y="620688"/>
            <a:chExt cx="4099530" cy="3228380"/>
          </a:xfrm>
        </p:grpSpPr>
        <p:pic>
          <p:nvPicPr>
            <p:cNvPr id="6" name="Imagem 5" descr="sharma-obesity-spirometer.gif"/>
            <p:cNvPicPr>
              <a:picLocks noChangeAspect="1"/>
            </p:cNvPicPr>
            <p:nvPr/>
          </p:nvPicPr>
          <p:blipFill>
            <a:blip r:embed="rId2" cstate="print"/>
            <a:stretch>
              <a:fillRect/>
            </a:stretch>
          </p:blipFill>
          <p:spPr>
            <a:xfrm>
              <a:off x="4864958" y="620688"/>
              <a:ext cx="4099530" cy="3228380"/>
            </a:xfrm>
            <a:prstGeom prst="rect">
              <a:avLst/>
            </a:prstGeom>
          </p:spPr>
        </p:pic>
        <p:sp>
          <p:nvSpPr>
            <p:cNvPr id="8" name="Rectângulo 7"/>
            <p:cNvSpPr/>
            <p:nvPr/>
          </p:nvSpPr>
          <p:spPr bwMode="auto">
            <a:xfrm>
              <a:off x="5364088" y="692696"/>
              <a:ext cx="108012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a:ln>
                  <a:noFill/>
                </a:ln>
                <a:solidFill>
                  <a:schemeClr val="tx1"/>
                </a:solidFill>
                <a:effectLst/>
                <a:latin typeface="Times"/>
              </a:endParaRPr>
            </a:p>
          </p:txBody>
        </p:sp>
      </p:grpSp>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Objective measures</a:t>
            </a:r>
          </a:p>
        </p:txBody>
      </p:sp>
      <p:pic>
        <p:nvPicPr>
          <p:cNvPr id="4" name="Imagem 3" descr="piko1.jpg"/>
          <p:cNvPicPr>
            <a:picLocks noChangeAspect="1"/>
          </p:cNvPicPr>
          <p:nvPr/>
        </p:nvPicPr>
        <p:blipFill>
          <a:blip r:embed="rId3" cstate="print"/>
          <a:stretch>
            <a:fillRect/>
          </a:stretch>
        </p:blipFill>
        <p:spPr>
          <a:xfrm>
            <a:off x="535412" y="2096282"/>
            <a:ext cx="1669308" cy="1871092"/>
          </a:xfrm>
          <a:prstGeom prst="rect">
            <a:avLst/>
          </a:prstGeom>
        </p:spPr>
      </p:pic>
      <p:pic>
        <p:nvPicPr>
          <p:cNvPr id="5" name="Imagem 4" descr="97504_asma_1.jpg"/>
          <p:cNvPicPr>
            <a:picLocks noChangeAspect="1"/>
          </p:cNvPicPr>
          <p:nvPr/>
        </p:nvPicPr>
        <p:blipFill>
          <a:blip r:embed="rId4" cstate="print"/>
          <a:stretch>
            <a:fillRect/>
          </a:stretch>
        </p:blipFill>
        <p:spPr>
          <a:xfrm>
            <a:off x="5454874" y="4697103"/>
            <a:ext cx="2190874" cy="2183829"/>
          </a:xfrm>
          <a:prstGeom prst="rect">
            <a:avLst/>
          </a:prstGeom>
        </p:spPr>
      </p:pic>
      <p:pic>
        <p:nvPicPr>
          <p:cNvPr id="7" name="Imagem 6" descr="miss18_web__23679.jpg"/>
          <p:cNvPicPr>
            <a:picLocks noChangeAspect="1"/>
          </p:cNvPicPr>
          <p:nvPr/>
        </p:nvPicPr>
        <p:blipFill>
          <a:blip r:embed="rId5" cstate="print"/>
          <a:stretch>
            <a:fillRect/>
          </a:stretch>
        </p:blipFill>
        <p:spPr>
          <a:xfrm>
            <a:off x="272490" y="4221087"/>
            <a:ext cx="2545587" cy="2545587"/>
          </a:xfrm>
          <a:prstGeom prst="rect">
            <a:avLst/>
          </a:prstGeom>
        </p:spPr>
      </p:pic>
      <p:pic>
        <p:nvPicPr>
          <p:cNvPr id="3" name="Imagem 2" descr="Mini_Peak_Flow.jpg"/>
          <p:cNvPicPr>
            <a:picLocks noChangeAspect="1"/>
          </p:cNvPicPr>
          <p:nvPr/>
        </p:nvPicPr>
        <p:blipFill>
          <a:blip r:embed="rId6" cstate="print"/>
          <a:stretch>
            <a:fillRect/>
          </a:stretch>
        </p:blipFill>
        <p:spPr>
          <a:xfrm rot="18179724">
            <a:off x="3037709" y="2633356"/>
            <a:ext cx="1584176" cy="2846567"/>
          </a:xfrm>
          <a:prstGeom prst="rect">
            <a:avLst/>
          </a:prstGeom>
        </p:spPr>
      </p:pic>
    </p:spTree>
    <p:extLst>
      <p:ext uri="{BB962C8B-B14F-4D97-AF65-F5344CB8AC3E}">
        <p14:creationId xmlns:p14="http://schemas.microsoft.com/office/powerpoint/2010/main" val="124957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8000" noProof="0" dirty="0"/>
              <a:t>Clinical case</a:t>
            </a:r>
          </a:p>
        </p:txBody>
      </p:sp>
    </p:spTree>
    <p:extLst>
      <p:ext uri="{BB962C8B-B14F-4D97-AF65-F5344CB8AC3E}">
        <p14:creationId xmlns:p14="http://schemas.microsoft.com/office/powerpoint/2010/main" val="338992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74638"/>
            <a:ext cx="8229600" cy="101122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6000" dirty="0"/>
              <a:t>Clinical case</a:t>
            </a:r>
            <a:endParaRPr lang="en-GB" sz="6000" noProof="0" dirty="0">
              <a:solidFill>
                <a:schemeClr val="bg1"/>
              </a:solidFill>
            </a:endParaRPr>
          </a:p>
        </p:txBody>
      </p:sp>
      <p:sp>
        <p:nvSpPr>
          <p:cNvPr id="8196" name="Rectangle 5"/>
          <p:cNvSpPr>
            <a:spLocks noGrp="1" noChangeArrowheads="1"/>
          </p:cNvSpPr>
          <p:nvPr>
            <p:ph idx="1"/>
          </p:nvPr>
        </p:nvSpPr>
        <p:spPr>
          <a:xfrm>
            <a:off x="457200" y="1999381"/>
            <a:ext cx="8229600" cy="4525963"/>
          </a:xfrm>
        </p:spPr>
        <p:txBody>
          <a:bodyPr>
            <a:normAutofit fontScale="92500"/>
          </a:bodyPr>
          <a:lstStyle/>
          <a:p>
            <a:pPr eaLnBrk="1" hangingPunct="1">
              <a:lnSpc>
                <a:spcPct val="150000"/>
              </a:lnSpc>
            </a:pPr>
            <a:r>
              <a:rPr lang="en-GB" sz="2400" b="1" noProof="0" dirty="0"/>
              <a:t>Never smoked</a:t>
            </a:r>
          </a:p>
          <a:p>
            <a:pPr eaLnBrk="1" hangingPunct="1">
              <a:lnSpc>
                <a:spcPct val="150000"/>
              </a:lnSpc>
            </a:pPr>
            <a:r>
              <a:rPr lang="en-GB" sz="2400" b="1" noProof="0" dirty="0"/>
              <a:t>Atopic dermatitis since childhood</a:t>
            </a:r>
          </a:p>
          <a:p>
            <a:pPr eaLnBrk="1" hangingPunct="1">
              <a:lnSpc>
                <a:spcPct val="150000"/>
              </a:lnSpc>
            </a:pPr>
            <a:r>
              <a:rPr lang="en-GB" sz="2400" b="1" noProof="0" dirty="0"/>
              <a:t>Asthma diagnosis since 1992</a:t>
            </a:r>
          </a:p>
          <a:p>
            <a:pPr eaLnBrk="1" hangingPunct="1">
              <a:lnSpc>
                <a:spcPct val="150000"/>
              </a:lnSpc>
            </a:pPr>
            <a:r>
              <a:rPr lang="en-GB" sz="2400" b="1" noProof="0" dirty="0"/>
              <a:t>Never tested for allergenic sensitivity </a:t>
            </a:r>
          </a:p>
          <a:p>
            <a:pPr eaLnBrk="1" hangingPunct="1">
              <a:lnSpc>
                <a:spcPct val="150000"/>
              </a:lnSpc>
            </a:pPr>
            <a:endParaRPr lang="en-GB" sz="2400" b="1" noProof="0" dirty="0"/>
          </a:p>
          <a:p>
            <a:pPr eaLnBrk="1" hangingPunct="1">
              <a:lnSpc>
                <a:spcPct val="150000"/>
              </a:lnSpc>
            </a:pPr>
            <a:r>
              <a:rPr lang="en-GB" sz="2400" b="1" noProof="0" dirty="0"/>
              <a:t>She is regularly taking inhaled beta-2 agonists and corticosteroids medium dose fixed combination and salbutamol as needed</a:t>
            </a:r>
          </a:p>
          <a:p>
            <a:pPr eaLnBrk="1" hangingPunct="1">
              <a:lnSpc>
                <a:spcPct val="150000"/>
              </a:lnSpc>
            </a:pPr>
            <a:endParaRPr lang="en-GB" sz="2400" b="1" noProof="0" dirty="0"/>
          </a:p>
        </p:txBody>
      </p:sp>
      <p:sp>
        <p:nvSpPr>
          <p:cNvPr id="5" name="Rectangle 3"/>
          <p:cNvSpPr txBox="1">
            <a:spLocks noChangeArrowheads="1"/>
          </p:cNvSpPr>
          <p:nvPr/>
        </p:nvSpPr>
        <p:spPr bwMode="auto">
          <a:xfrm>
            <a:off x="539750" y="2099394"/>
            <a:ext cx="5688013" cy="2376487"/>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400" b="1" kern="0" dirty="0">
                <a:solidFill>
                  <a:srgbClr val="FF0000"/>
                </a:solidFill>
                <a:latin typeface="+mn-lt"/>
                <a:cs typeface="+mn-cs"/>
              </a:rPr>
              <a:t>Daytime symptoms &gt; twice a week</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400" b="1" kern="0" dirty="0">
                <a:solidFill>
                  <a:srgbClr val="FF0000"/>
                </a:solidFill>
                <a:latin typeface="+mn-lt"/>
                <a:cs typeface="+mn-cs"/>
              </a:rPr>
              <a:t>Nocturnal awakenings</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400" b="1" kern="0" dirty="0">
                <a:solidFill>
                  <a:srgbClr val="FF0000"/>
                </a:solidFill>
                <a:latin typeface="+mn-lt"/>
                <a:cs typeface="+mn-cs"/>
              </a:rPr>
              <a:t>In recent weeks used rescue medication 2/3 times a week</a:t>
            </a:r>
            <a:endParaRPr lang="en-US" sz="3200" b="1" kern="0" dirty="0">
              <a:solidFill>
                <a:srgbClr val="FF0000"/>
              </a:solidFill>
              <a:latin typeface="+mn-lt"/>
              <a:cs typeface="+mn-cs"/>
            </a:endParaRPr>
          </a:p>
        </p:txBody>
      </p:sp>
      <p:sp>
        <p:nvSpPr>
          <p:cNvPr id="6" name="TextBox 5"/>
          <p:cNvSpPr txBox="1"/>
          <p:nvPr/>
        </p:nvSpPr>
        <p:spPr>
          <a:xfrm>
            <a:off x="468313" y="1667594"/>
            <a:ext cx="8207375" cy="461665"/>
          </a:xfrm>
          <a:prstGeom prst="rect">
            <a:avLst/>
          </a:prstGeom>
          <a:noFill/>
        </p:spPr>
        <p:txBody>
          <a:bodyPr>
            <a:spAutoFit/>
          </a:bodyPr>
          <a:lstStyle/>
          <a:p>
            <a:pPr eaLnBrk="0" hangingPunct="0">
              <a:defRPr/>
            </a:pPr>
            <a:r>
              <a:rPr lang="es-ES" sz="2400" b="1" dirty="0">
                <a:latin typeface="+mn-lt"/>
                <a:cs typeface="+mn-cs"/>
              </a:rPr>
              <a:t>Sara- 43 year old, </a:t>
            </a:r>
            <a:r>
              <a:rPr lang="en-US" sz="2400" b="1" dirty="0">
                <a:latin typeface="+mn-lt"/>
                <a:cs typeface="+mn-cs"/>
              </a:rPr>
              <a:t>goes for a routine asthma consultation:</a:t>
            </a:r>
            <a:endParaRPr lang="en-GB" sz="2400" b="1" dirty="0">
              <a:latin typeface="+mn-lt"/>
              <a:cs typeface="+mn-cs"/>
            </a:endParaRPr>
          </a:p>
        </p:txBody>
      </p:sp>
    </p:spTree>
    <p:extLst>
      <p:ext uri="{BB962C8B-B14F-4D97-AF65-F5344CB8AC3E}">
        <p14:creationId xmlns:p14="http://schemas.microsoft.com/office/powerpoint/2010/main" val="219343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4613" y="1831677"/>
            <a:ext cx="8961437" cy="4765675"/>
            <a:chOff x="20513" y="1291044"/>
            <a:chExt cx="8961562" cy="4765338"/>
          </a:xfrm>
        </p:grpSpPr>
        <p:sp>
          <p:nvSpPr>
            <p:cNvPr id="591875" name="Rectangle 3"/>
            <p:cNvSpPr>
              <a:spLocks noChangeArrowheads="1"/>
            </p:cNvSpPr>
            <p:nvPr/>
          </p:nvSpPr>
          <p:spPr bwMode="auto">
            <a:xfrm>
              <a:off x="2571661" y="1372001"/>
              <a:ext cx="2197131" cy="4684381"/>
            </a:xfrm>
            <a:prstGeom prst="rect">
              <a:avLst/>
            </a:prstGeom>
            <a:gradFill rotWithShape="1">
              <a:gsLst>
                <a:gs pos="0">
                  <a:srgbClr val="008E00"/>
                </a:gs>
                <a:gs pos="100000">
                  <a:srgbClr val="34FD2F"/>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6" name="Rectangle 4"/>
            <p:cNvSpPr>
              <a:spLocks noChangeArrowheads="1"/>
            </p:cNvSpPr>
            <p:nvPr/>
          </p:nvSpPr>
          <p:spPr bwMode="auto">
            <a:xfrm>
              <a:off x="4768791" y="1372001"/>
              <a:ext cx="1270018" cy="4684381"/>
            </a:xfrm>
            <a:prstGeom prst="rect">
              <a:avLst/>
            </a:prstGeom>
            <a:gradFill rotWithShape="1">
              <a:gsLst>
                <a:gs pos="0">
                  <a:srgbClr val="34FD2F"/>
                </a:gs>
                <a:gs pos="100000">
                  <a:srgbClr val="FFFF66"/>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7" name="Rectangle 5"/>
            <p:cNvSpPr>
              <a:spLocks noChangeArrowheads="1"/>
            </p:cNvSpPr>
            <p:nvPr/>
          </p:nvSpPr>
          <p:spPr bwMode="auto">
            <a:xfrm>
              <a:off x="6038809" y="1372001"/>
              <a:ext cx="1295418" cy="4684381"/>
            </a:xfrm>
            <a:prstGeom prst="rect">
              <a:avLst/>
            </a:prstGeom>
            <a:gradFill rotWithShape="1">
              <a:gsLst>
                <a:gs pos="0">
                  <a:srgbClr val="FFFF66"/>
                </a:gs>
                <a:gs pos="100000">
                  <a:srgbClr val="FFCC00"/>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8" name="Rectangle 6"/>
            <p:cNvSpPr>
              <a:spLocks noChangeArrowheads="1"/>
            </p:cNvSpPr>
            <p:nvPr/>
          </p:nvSpPr>
          <p:spPr bwMode="auto">
            <a:xfrm>
              <a:off x="7321527" y="1372001"/>
              <a:ext cx="1660548" cy="4684381"/>
            </a:xfrm>
            <a:prstGeom prst="rect">
              <a:avLst/>
            </a:prstGeom>
            <a:gradFill flip="none" rotWithShape="1">
              <a:gsLst>
                <a:gs pos="0">
                  <a:srgbClr val="FF0000"/>
                </a:gs>
                <a:gs pos="0">
                  <a:srgbClr val="FFFFFF"/>
                </a:gs>
                <a:gs pos="97000">
                  <a:srgbClr val="FF0000"/>
                </a:gs>
                <a:gs pos="1000">
                  <a:srgbClr val="FFFF00"/>
                </a:gs>
                <a:gs pos="90000">
                  <a:srgbClr val="FF0000"/>
                </a:gs>
              </a:gsLst>
              <a:lin ang="0" scaled="1"/>
              <a:tileRect/>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graphicFrame>
          <p:nvGraphicFramePr>
            <p:cNvPr id="12" name="Group 8"/>
            <p:cNvGraphicFramePr>
              <a:graphicFrameLocks/>
            </p:cNvGraphicFramePr>
            <p:nvPr>
              <p:extLst/>
            </p:nvPr>
          </p:nvGraphicFramePr>
          <p:xfrm>
            <a:off x="20513" y="1291044"/>
            <a:ext cx="8934575" cy="4764706"/>
          </p:xfrm>
          <a:graphic>
            <a:graphicData uri="http://schemas.openxmlformats.org/drawingml/2006/table">
              <a:tbl>
                <a:tblPr/>
                <a:tblGrid>
                  <a:gridCol w="2500330">
                    <a:extLst>
                      <a:ext uri="{9D8B030D-6E8A-4147-A177-3AD203B41FA5}">
                        <a16:colId xmlns:a16="http://schemas.microsoft.com/office/drawing/2014/main" val="20000"/>
                      </a:ext>
                    </a:extLst>
                  </a:gridCol>
                  <a:gridCol w="2243120">
                    <a:extLst>
                      <a:ext uri="{9D8B030D-6E8A-4147-A177-3AD203B41FA5}">
                        <a16:colId xmlns:a16="http://schemas.microsoft.com/office/drawing/2014/main" val="20001"/>
                      </a:ext>
                    </a:extLst>
                  </a:gridCol>
                  <a:gridCol w="2557821">
                    <a:extLst>
                      <a:ext uri="{9D8B030D-6E8A-4147-A177-3AD203B41FA5}">
                        <a16:colId xmlns:a16="http://schemas.microsoft.com/office/drawing/2014/main" val="20002"/>
                      </a:ext>
                    </a:extLst>
                  </a:gridCol>
                  <a:gridCol w="1633179">
                    <a:extLst>
                      <a:ext uri="{9D8B030D-6E8A-4147-A177-3AD203B41FA5}">
                        <a16:colId xmlns:a16="http://schemas.microsoft.com/office/drawing/2014/main" val="20003"/>
                      </a:ext>
                    </a:extLst>
                  </a:gridCol>
                </a:tblGrid>
                <a:tr h="8509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chemeClr val="accent1">
                                <a:lumMod val="75000"/>
                              </a:schemeClr>
                            </a:solidFill>
                            <a:effectLst/>
                            <a:latin typeface="Arial" charset="0"/>
                            <a:ea typeface="MS Mincho" pitchFamily="49" charset="-128"/>
                            <a:cs typeface="Times New Roman" charset="0"/>
                          </a:rPr>
                          <a:t>Characteristic</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Controlled</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(All of the following)</a:t>
                        </a:r>
                        <a:endParaRPr kumimoji="0" lang="en-US" sz="1400" b="1" i="0" u="none" strike="noStrike" cap="none" normalizeH="0" baseline="0" dirty="0">
                          <a:ln>
                            <a:noFill/>
                          </a:ln>
                          <a:solidFill>
                            <a:schemeClr val="bg1"/>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Partly controlled</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(Any present in any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Uncontrolled  </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73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Daytime symptoms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3 or more features of partly controlled asthma present in any week</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Limitations of activities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942975">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Nocturnal symptoms / awakening</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Need for rescue / “reliever” treatment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8536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Lung function </a:t>
                        </a:r>
                        <a:b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b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(PEF or FEV1)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Normal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&lt; 80% predicted or personal best (if known) on any day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grpSp>
      <p:sp>
        <p:nvSpPr>
          <p:cNvPr id="9220" name="14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600" noProof="0" dirty="0"/>
              <a:t>Is her asthma controlled?</a:t>
            </a:r>
            <a:br>
              <a:rPr lang="en-GB" sz="3600" noProof="0" dirty="0"/>
            </a:br>
            <a:r>
              <a:rPr lang="en-GB" sz="2000" dirty="0">
                <a:solidFill>
                  <a:prstClr val="black"/>
                </a:solidFill>
              </a:rPr>
              <a:t>As previously defined by the Global Initiative for Asthma (GINA)</a:t>
            </a:r>
            <a:endParaRPr lang="en-GB" sz="3600" noProof="0" dirty="0"/>
          </a:p>
        </p:txBody>
      </p:sp>
      <p:sp>
        <p:nvSpPr>
          <p:cNvPr id="9221" name="Oval 3"/>
          <p:cNvSpPr>
            <a:spLocks noChangeArrowheads="1"/>
          </p:cNvSpPr>
          <p:nvPr/>
        </p:nvSpPr>
        <p:spPr bwMode="auto">
          <a:xfrm>
            <a:off x="7436644" y="2487782"/>
            <a:ext cx="1524000" cy="3886200"/>
          </a:xfrm>
          <a:prstGeom prst="ellipse">
            <a:avLst/>
          </a:prstGeom>
          <a:noFill/>
          <a:ln w="38100">
            <a:solidFill>
              <a:srgbClr val="00B050"/>
            </a:solidFill>
            <a:round/>
            <a:headEnd/>
            <a:tailEnd/>
          </a:ln>
        </p:spPr>
        <p:txBody>
          <a:bodyPr wrap="none" lIns="90487" tIns="44450" rIns="90487" bIns="44450" anchor="ctr"/>
          <a:lstStyle/>
          <a:p>
            <a:pPr eaLnBrk="0" hangingPunct="0"/>
            <a:endParaRPr lang="es-ES" dirty="0"/>
          </a:p>
        </p:txBody>
      </p:sp>
      <p:sp>
        <p:nvSpPr>
          <p:cNvPr id="9222" name="Oval 3"/>
          <p:cNvSpPr>
            <a:spLocks noChangeArrowheads="1"/>
          </p:cNvSpPr>
          <p:nvPr/>
        </p:nvSpPr>
        <p:spPr bwMode="auto">
          <a:xfrm>
            <a:off x="4957762" y="2775346"/>
            <a:ext cx="2160588" cy="6477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3" name="Oval 3"/>
          <p:cNvSpPr>
            <a:spLocks noChangeArrowheads="1"/>
          </p:cNvSpPr>
          <p:nvPr/>
        </p:nvSpPr>
        <p:spPr bwMode="auto">
          <a:xfrm>
            <a:off x="4886325" y="5098336"/>
            <a:ext cx="2232025" cy="5334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4" name="Oval 3"/>
          <p:cNvSpPr>
            <a:spLocks noChangeArrowheads="1"/>
          </p:cNvSpPr>
          <p:nvPr/>
        </p:nvSpPr>
        <p:spPr bwMode="auto">
          <a:xfrm>
            <a:off x="5743292" y="4285752"/>
            <a:ext cx="685800" cy="3810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14" name="Text Box 4"/>
          <p:cNvSpPr txBox="1">
            <a:spLocks noChangeArrowheads="1"/>
          </p:cNvSpPr>
          <p:nvPr/>
        </p:nvSpPr>
        <p:spPr bwMode="auto">
          <a:xfrm>
            <a:off x="6767513" y="6581001"/>
            <a:ext cx="2376487" cy="246221"/>
          </a:xfrm>
          <a:prstGeom prst="rect">
            <a:avLst/>
          </a:prstGeom>
          <a:noFill/>
          <a:ln w="9525">
            <a:noFill/>
            <a:miter lim="800000"/>
            <a:headEnd/>
            <a:tailEnd/>
          </a:ln>
        </p:spPr>
        <p:txBody>
          <a:bodyPr>
            <a:spAutoFit/>
          </a:bodyPr>
          <a:lstStyle/>
          <a:p>
            <a:pPr eaLnBrk="0" hangingPunct="0">
              <a:spcBef>
                <a:spcPct val="50000"/>
              </a:spcBef>
            </a:pPr>
            <a:r>
              <a:rPr lang="en-US" sz="1000" dirty="0">
                <a:solidFill>
                  <a:schemeClr val="bg1"/>
                </a:solidFill>
                <a:latin typeface="+mn-lt"/>
              </a:rPr>
              <a:t>www.ginasthma.org</a:t>
            </a:r>
          </a:p>
        </p:txBody>
      </p:sp>
    </p:spTree>
    <p:extLst>
      <p:ext uri="{BB962C8B-B14F-4D97-AF65-F5344CB8AC3E}">
        <p14:creationId xmlns:p14="http://schemas.microsoft.com/office/powerpoint/2010/main" val="42456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fade">
                                      <p:cBhvr>
                                        <p:cTn id="10" dur="500"/>
                                        <p:tgtEl>
                                          <p:spTgt spid="92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500"/>
                                        <p:tgtEl>
                                          <p:spTgt spid="92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fade">
                                      <p:cBhvr>
                                        <p:cTn id="16" dur="500"/>
                                        <p:tgtEl>
                                          <p:spTgt spid="922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2130425"/>
            <a:ext cx="7772400" cy="2234679"/>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sz="8000" noProof="0" dirty="0"/>
              <a:t>Reasons for poor asthma control</a:t>
            </a:r>
          </a:p>
        </p:txBody>
      </p:sp>
    </p:spTree>
    <p:extLst>
      <p:ext uri="{BB962C8B-B14F-4D97-AF65-F5344CB8AC3E}">
        <p14:creationId xmlns:p14="http://schemas.microsoft.com/office/powerpoint/2010/main" val="319034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GB" noProof="0" dirty="0"/>
              <a:t>Reasons for poor </a:t>
            </a:r>
            <a:r>
              <a:rPr lang="en-GB" dirty="0"/>
              <a:t>asthma</a:t>
            </a:r>
            <a:r>
              <a:rPr lang="en-GB" noProof="0" dirty="0"/>
              <a:t> </a:t>
            </a:r>
            <a:br>
              <a:rPr lang="en-GB" noProof="0" dirty="0"/>
            </a:br>
            <a:r>
              <a:rPr lang="en-GB" noProof="0" dirty="0"/>
              <a:t>control</a:t>
            </a:r>
          </a:p>
        </p:txBody>
      </p:sp>
      <p:sp>
        <p:nvSpPr>
          <p:cNvPr id="35843" name="Rectangle 3"/>
          <p:cNvSpPr>
            <a:spLocks noGrp="1" noChangeArrowheads="1"/>
          </p:cNvSpPr>
          <p:nvPr>
            <p:ph idx="1"/>
          </p:nvPr>
        </p:nvSpPr>
        <p:spPr>
          <a:noFill/>
        </p:spPr>
        <p:txBody>
          <a:bodyPr>
            <a:normAutofit/>
          </a:bodyPr>
          <a:lstStyle/>
          <a:p>
            <a:pPr marL="350838" indent="-350838" eaLnBrk="1" hangingPunct="1">
              <a:lnSpc>
                <a:spcPct val="110000"/>
              </a:lnSpc>
              <a:tabLst>
                <a:tab pos="1331913" algn="l"/>
              </a:tabLst>
            </a:pPr>
            <a:r>
              <a:rPr lang="en-GB" dirty="0"/>
              <a:t>Wrong diagnosis or confounding illness</a:t>
            </a:r>
          </a:p>
          <a:p>
            <a:pPr marL="350838" indent="-350838" eaLnBrk="1" hangingPunct="1">
              <a:lnSpc>
                <a:spcPct val="110000"/>
              </a:lnSpc>
              <a:tabLst>
                <a:tab pos="1331913" algn="l"/>
              </a:tabLst>
            </a:pPr>
            <a:r>
              <a:rPr lang="en-GB" dirty="0"/>
              <a:t>Incorrect choice of inhaler or poor technique</a:t>
            </a:r>
          </a:p>
          <a:p>
            <a:pPr marL="350838" indent="-350838" eaLnBrk="1" hangingPunct="1">
              <a:lnSpc>
                <a:spcPct val="110000"/>
              </a:lnSpc>
              <a:tabLst>
                <a:tab pos="1331913" algn="l"/>
              </a:tabLst>
            </a:pPr>
            <a:r>
              <a:rPr lang="en-GB" dirty="0"/>
              <a:t>Concurrent smoking</a:t>
            </a:r>
          </a:p>
          <a:p>
            <a:pPr marL="350838" indent="-350838" eaLnBrk="1" hangingPunct="1">
              <a:lnSpc>
                <a:spcPct val="110000"/>
              </a:lnSpc>
              <a:tabLst>
                <a:tab pos="1331913" algn="l"/>
              </a:tabLst>
            </a:pPr>
            <a:r>
              <a:rPr lang="en-GB" dirty="0"/>
              <a:t>Concomitant rhinitis</a:t>
            </a:r>
          </a:p>
          <a:p>
            <a:pPr marL="350838" indent="-350838" eaLnBrk="1" hangingPunct="1">
              <a:lnSpc>
                <a:spcPct val="110000"/>
              </a:lnSpc>
              <a:tabLst>
                <a:tab pos="1331913" algn="l"/>
              </a:tabLst>
            </a:pPr>
            <a:r>
              <a:rPr lang="en-GB" dirty="0"/>
              <a:t>Unintentional or intentional nonadherence</a:t>
            </a:r>
          </a:p>
          <a:p>
            <a:pPr marL="350838" indent="-350838" eaLnBrk="1" hangingPunct="1">
              <a:lnSpc>
                <a:spcPct val="110000"/>
              </a:lnSpc>
              <a:tabLst>
                <a:tab pos="1331913" algn="l"/>
              </a:tabLst>
            </a:pPr>
            <a:r>
              <a:rPr lang="en-GB" dirty="0"/>
              <a:t>Individual variation in treatment response</a:t>
            </a:r>
          </a:p>
          <a:p>
            <a:pPr marL="350838" indent="-350838" eaLnBrk="1" hangingPunct="1">
              <a:lnSpc>
                <a:spcPct val="110000"/>
              </a:lnSpc>
              <a:tabLst>
                <a:tab pos="1331913" algn="l"/>
              </a:tabLst>
            </a:pPr>
            <a:r>
              <a:rPr lang="en-GB" dirty="0"/>
              <a:t>Under treatment</a:t>
            </a:r>
          </a:p>
        </p:txBody>
      </p:sp>
      <p:sp>
        <p:nvSpPr>
          <p:cNvPr id="35844" name="Rectangle 4"/>
          <p:cNvSpPr>
            <a:spLocks noChangeArrowheads="1"/>
          </p:cNvSpPr>
          <p:nvPr/>
        </p:nvSpPr>
        <p:spPr bwMode="auto">
          <a:xfrm>
            <a:off x="5076825" y="6524625"/>
            <a:ext cx="38163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latin typeface="Arial" charset="0"/>
              </a:rPr>
              <a:t> </a:t>
            </a:r>
            <a:endParaRPr lang="en-US" sz="1200" dirty="0">
              <a:latin typeface="Arial" charset="0"/>
            </a:endParaRPr>
          </a:p>
        </p:txBody>
      </p:sp>
    </p:spTree>
    <p:extLst>
      <p:ext uri="{BB962C8B-B14F-4D97-AF65-F5344CB8AC3E}">
        <p14:creationId xmlns:p14="http://schemas.microsoft.com/office/powerpoint/2010/main" val="881414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4800" dirty="0"/>
              <a:t>Clinical Case</a:t>
            </a:r>
            <a:endParaRPr lang="en-GB" sz="4800" noProof="0" dirty="0">
              <a:solidFill>
                <a:schemeClr val="bg1"/>
              </a:solidFill>
            </a:endParaRPr>
          </a:p>
        </p:txBody>
      </p:sp>
      <p:sp>
        <p:nvSpPr>
          <p:cNvPr id="8196" name="Rectangle 5"/>
          <p:cNvSpPr>
            <a:spLocks noGrp="1" noChangeArrowheads="1"/>
          </p:cNvSpPr>
          <p:nvPr>
            <p:ph idx="1"/>
          </p:nvPr>
        </p:nvSpPr>
        <p:spPr>
          <a:xfrm>
            <a:off x="457200" y="1927373"/>
            <a:ext cx="8229600" cy="4525963"/>
          </a:xfrm>
        </p:spPr>
        <p:txBody>
          <a:bodyPr/>
          <a:lstStyle/>
          <a:p>
            <a:pPr eaLnBrk="1" hangingPunct="1">
              <a:lnSpc>
                <a:spcPct val="150000"/>
              </a:lnSpc>
            </a:pPr>
            <a:r>
              <a:rPr lang="en-GB" sz="2400" b="1" noProof="0" dirty="0"/>
              <a:t>Never smoked</a:t>
            </a:r>
          </a:p>
          <a:p>
            <a:pPr eaLnBrk="1" hangingPunct="1">
              <a:lnSpc>
                <a:spcPct val="150000"/>
              </a:lnSpc>
            </a:pPr>
            <a:r>
              <a:rPr lang="en-GB" sz="2400" b="1" noProof="0" dirty="0"/>
              <a:t>Atopic dermatitis since childhood</a:t>
            </a:r>
          </a:p>
          <a:p>
            <a:pPr eaLnBrk="1" hangingPunct="1">
              <a:lnSpc>
                <a:spcPct val="150000"/>
              </a:lnSpc>
            </a:pPr>
            <a:r>
              <a:rPr lang="en-GB" sz="2400" b="1" noProof="0" dirty="0"/>
              <a:t>Asthma diagnosis since 1992</a:t>
            </a:r>
          </a:p>
          <a:p>
            <a:pPr eaLnBrk="1" hangingPunct="1">
              <a:lnSpc>
                <a:spcPct val="150000"/>
              </a:lnSpc>
            </a:pPr>
            <a:r>
              <a:rPr lang="en-GB" sz="2400" b="1" noProof="0" dirty="0"/>
              <a:t>Never tested for allergenic sensitivity </a:t>
            </a:r>
          </a:p>
          <a:p>
            <a:pPr eaLnBrk="1" hangingPunct="1">
              <a:lnSpc>
                <a:spcPct val="150000"/>
              </a:lnSpc>
            </a:pPr>
            <a:endParaRPr lang="en-GB" sz="2400" b="1" noProof="0" dirty="0"/>
          </a:p>
          <a:p>
            <a:pPr eaLnBrk="1" hangingPunct="1">
              <a:lnSpc>
                <a:spcPct val="150000"/>
              </a:lnSpc>
            </a:pPr>
            <a:endParaRPr lang="en-GB" sz="2400" b="1" noProof="0" dirty="0"/>
          </a:p>
          <a:p>
            <a:pPr eaLnBrk="1" hangingPunct="1">
              <a:lnSpc>
                <a:spcPct val="150000"/>
              </a:lnSpc>
            </a:pPr>
            <a:endParaRPr lang="en-GB" sz="2400" b="1" noProof="0" dirty="0"/>
          </a:p>
        </p:txBody>
      </p:sp>
      <p:sp>
        <p:nvSpPr>
          <p:cNvPr id="5" name="Rectangle 3"/>
          <p:cNvSpPr txBox="1">
            <a:spLocks noChangeArrowheads="1"/>
          </p:cNvSpPr>
          <p:nvPr/>
        </p:nvSpPr>
        <p:spPr bwMode="auto">
          <a:xfrm>
            <a:off x="539750" y="2027386"/>
            <a:ext cx="6624538" cy="2376487"/>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3200" b="1" kern="0" dirty="0">
                <a:solidFill>
                  <a:srgbClr val="FF0000"/>
                </a:solidFill>
                <a:latin typeface="+mn-lt"/>
              </a:rPr>
              <a:t>Once we check asthma control and we discover that she has an uncontrolled asthma</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endParaRPr lang="en-US" sz="3200" b="1" kern="0" dirty="0">
              <a:solidFill>
                <a:srgbClr val="FF0000"/>
              </a:solidFill>
              <a:latin typeface="+mn-lt"/>
            </a:endParaRP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3200" b="1" kern="0" dirty="0">
                <a:solidFill>
                  <a:srgbClr val="FF0000"/>
                </a:solidFill>
                <a:latin typeface="+mn-lt"/>
              </a:rPr>
              <a:t>What to do next?</a:t>
            </a:r>
          </a:p>
        </p:txBody>
      </p:sp>
      <p:sp>
        <p:nvSpPr>
          <p:cNvPr id="6" name="TextBox 5"/>
          <p:cNvSpPr txBox="1"/>
          <p:nvPr/>
        </p:nvSpPr>
        <p:spPr>
          <a:xfrm>
            <a:off x="468313" y="1595586"/>
            <a:ext cx="8207375" cy="461665"/>
          </a:xfrm>
          <a:prstGeom prst="rect">
            <a:avLst/>
          </a:prstGeom>
          <a:noFill/>
        </p:spPr>
        <p:txBody>
          <a:bodyPr>
            <a:spAutoFit/>
          </a:bodyPr>
          <a:lstStyle/>
          <a:p>
            <a:pPr eaLnBrk="0" hangingPunct="0">
              <a:defRPr/>
            </a:pPr>
            <a:r>
              <a:rPr lang="es-ES" sz="2400" b="1" dirty="0">
                <a:latin typeface="+mn-lt"/>
                <a:cs typeface="+mn-cs"/>
              </a:rPr>
              <a:t>Sara- 43 year old, </a:t>
            </a:r>
            <a:r>
              <a:rPr lang="en-US" sz="2400" b="1" dirty="0">
                <a:latin typeface="+mn-lt"/>
                <a:cs typeface="+mn-cs"/>
              </a:rPr>
              <a:t>goes for a routine asthma consultation:</a:t>
            </a:r>
            <a:endParaRPr lang="en-GB" sz="2400" b="1" dirty="0">
              <a:latin typeface="+mn-lt"/>
              <a:cs typeface="+mn-cs"/>
            </a:endParaRPr>
          </a:p>
        </p:txBody>
      </p:sp>
    </p:spTree>
    <p:extLst>
      <p:ext uri="{BB962C8B-B14F-4D97-AF65-F5344CB8AC3E}">
        <p14:creationId xmlns:p14="http://schemas.microsoft.com/office/powerpoint/2010/main" val="249625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260648"/>
            <a:ext cx="8712968" cy="2643617"/>
          </a:xfrm>
          <a:prstGeom prst="rect">
            <a:avLst/>
          </a:prstGeom>
          <a:noFill/>
          <a:ln w="9525">
            <a:noFill/>
            <a:miter lim="800000"/>
            <a:headEnd/>
            <a:tailEnd/>
          </a:ln>
        </p:spPr>
      </p:pic>
      <p:sp>
        <p:nvSpPr>
          <p:cNvPr id="6" name="Marcador de Posição de Conteúdo 2"/>
          <p:cNvSpPr>
            <a:spLocks noGrp="1"/>
          </p:cNvSpPr>
          <p:nvPr>
            <p:ph idx="1"/>
          </p:nvPr>
        </p:nvSpPr>
        <p:spPr>
          <a:xfrm>
            <a:off x="1115616" y="3028181"/>
            <a:ext cx="7920880" cy="3804667"/>
          </a:xfrm>
          <a:solidFill>
            <a:schemeClr val="bg1"/>
          </a:solidFill>
        </p:spPr>
        <p:txBody>
          <a:bodyPr>
            <a:normAutofit/>
          </a:bodyPr>
          <a:lstStyle/>
          <a:p>
            <a:pPr>
              <a:buNone/>
            </a:pPr>
            <a:r>
              <a:rPr lang="en-GB" sz="2800" noProof="0" dirty="0"/>
              <a:t>SIMPLES</a:t>
            </a:r>
          </a:p>
          <a:p>
            <a:pPr>
              <a:lnSpc>
                <a:spcPct val="100000"/>
              </a:lnSpc>
              <a:spcBef>
                <a:spcPts val="300"/>
              </a:spcBef>
            </a:pPr>
            <a:r>
              <a:rPr lang="en-GB" sz="2800" b="1" u="sng" noProof="0" dirty="0"/>
              <a:t>S</a:t>
            </a:r>
            <a:r>
              <a:rPr lang="en-GB" sz="2800" noProof="0" dirty="0"/>
              <a:t>moking</a:t>
            </a:r>
          </a:p>
          <a:p>
            <a:pPr>
              <a:lnSpc>
                <a:spcPct val="100000"/>
              </a:lnSpc>
              <a:spcBef>
                <a:spcPts val="300"/>
              </a:spcBef>
            </a:pPr>
            <a:r>
              <a:rPr lang="en-GB" sz="2800" b="1" u="sng" noProof="0" dirty="0"/>
              <a:t>I</a:t>
            </a:r>
            <a:r>
              <a:rPr lang="en-GB" sz="2800" noProof="0" dirty="0"/>
              <a:t>nhaler technique</a:t>
            </a:r>
          </a:p>
          <a:p>
            <a:pPr>
              <a:lnSpc>
                <a:spcPct val="100000"/>
              </a:lnSpc>
              <a:spcBef>
                <a:spcPts val="300"/>
              </a:spcBef>
            </a:pPr>
            <a:r>
              <a:rPr lang="en-GB" sz="2800" b="1" u="sng" noProof="0" dirty="0"/>
              <a:t>M</a:t>
            </a:r>
            <a:r>
              <a:rPr lang="en-GB" sz="2800" noProof="0" dirty="0"/>
              <a:t>onitoring</a:t>
            </a:r>
          </a:p>
          <a:p>
            <a:pPr>
              <a:lnSpc>
                <a:spcPct val="100000"/>
              </a:lnSpc>
              <a:spcBef>
                <a:spcPts val="300"/>
              </a:spcBef>
            </a:pPr>
            <a:r>
              <a:rPr lang="en-GB" sz="2800" b="1" u="sng" noProof="0" dirty="0"/>
              <a:t>P</a:t>
            </a:r>
            <a:r>
              <a:rPr lang="en-GB" sz="2800" noProof="0" dirty="0"/>
              <a:t>harmacotherapy</a:t>
            </a:r>
          </a:p>
          <a:p>
            <a:pPr>
              <a:lnSpc>
                <a:spcPct val="100000"/>
              </a:lnSpc>
              <a:spcBef>
                <a:spcPts val="300"/>
              </a:spcBef>
            </a:pPr>
            <a:r>
              <a:rPr lang="en-GB" sz="2800" b="1" u="sng" noProof="0" dirty="0"/>
              <a:t>L</a:t>
            </a:r>
            <a:r>
              <a:rPr lang="en-GB" sz="2800" noProof="0" dirty="0"/>
              <a:t>ifestyle</a:t>
            </a:r>
          </a:p>
          <a:p>
            <a:pPr>
              <a:lnSpc>
                <a:spcPct val="100000"/>
              </a:lnSpc>
              <a:spcBef>
                <a:spcPts val="300"/>
              </a:spcBef>
            </a:pPr>
            <a:r>
              <a:rPr lang="en-GB" sz="2800" b="1" u="sng" noProof="0" dirty="0"/>
              <a:t>E</a:t>
            </a:r>
            <a:r>
              <a:rPr lang="en-GB" sz="2800" noProof="0" dirty="0"/>
              <a:t>ducation</a:t>
            </a:r>
          </a:p>
          <a:p>
            <a:pPr>
              <a:lnSpc>
                <a:spcPct val="100000"/>
              </a:lnSpc>
              <a:spcBef>
                <a:spcPts val="300"/>
              </a:spcBef>
            </a:pPr>
            <a:r>
              <a:rPr lang="en-GB" sz="2800" b="1" u="sng" noProof="0" dirty="0"/>
              <a:t>S</a:t>
            </a:r>
            <a:r>
              <a:rPr lang="en-GB" sz="2800" noProof="0" dirty="0"/>
              <a:t>upport</a:t>
            </a:r>
          </a:p>
          <a:p>
            <a:endParaRPr lang="en-GB" sz="2800" noProof="0" dirty="0"/>
          </a:p>
        </p:txBody>
      </p:sp>
    </p:spTree>
    <p:extLst>
      <p:ext uri="{BB962C8B-B14F-4D97-AF65-F5344CB8AC3E}">
        <p14:creationId xmlns:p14="http://schemas.microsoft.com/office/powerpoint/2010/main" val="13259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320" y="1724020"/>
            <a:ext cx="8229600" cy="4880305"/>
          </a:xfrm>
          <a:solidFill>
            <a:schemeClr val="bg1"/>
          </a:solidFill>
        </p:spPr>
        <p:txBody>
          <a:bodyPr>
            <a:normAutofit fontScale="92500" lnSpcReduction="10000"/>
          </a:bodyPr>
          <a:lstStyle/>
          <a:p>
            <a:pPr lvl="1"/>
            <a:r>
              <a:rPr lang="en-AU" dirty="0"/>
              <a:t>A systematic review of randomized controlled trials on maternal dietary intake of fish or long-chain polyunsaturated fatty acids during pregnancy showed no consistent effects on the risk of wheeze, asthma or atopy in the child </a:t>
            </a:r>
            <a:r>
              <a:rPr lang="en-AU" sz="1600" i="1" dirty="0"/>
              <a:t>(Best Am J </a:t>
            </a:r>
            <a:r>
              <a:rPr lang="en-AU" sz="1600" i="1" dirty="0" err="1"/>
              <a:t>Clin</a:t>
            </a:r>
            <a:r>
              <a:rPr lang="en-AU" sz="1600" i="1" dirty="0"/>
              <a:t> </a:t>
            </a:r>
            <a:r>
              <a:rPr lang="en-AU" sz="1600" i="1" dirty="0" err="1"/>
              <a:t>Nutr</a:t>
            </a:r>
            <a:r>
              <a:rPr lang="en-AU" sz="1600" i="1" dirty="0"/>
              <a:t> 2016)</a:t>
            </a:r>
          </a:p>
          <a:p>
            <a:pPr marL="457200" lvl="1" indent="0">
              <a:buNone/>
            </a:pPr>
            <a:endParaRPr lang="en-AU" i="1" dirty="0"/>
          </a:p>
          <a:p>
            <a:pPr lvl="1"/>
            <a:r>
              <a:rPr lang="en-AU" dirty="0"/>
              <a:t>One recent study demonstrated decreased wheeze/asthma in pre-school children at high risk for asthma when mothers were given a high dose fish oil supplement in the third trimester </a:t>
            </a:r>
            <a:r>
              <a:rPr lang="en-AU" sz="1600" i="1" dirty="0"/>
              <a:t>(</a:t>
            </a:r>
            <a:r>
              <a:rPr lang="en-AU" sz="1600" i="1" dirty="0" err="1"/>
              <a:t>Bisgard</a:t>
            </a:r>
            <a:r>
              <a:rPr lang="en-AU" sz="1600" i="1" dirty="0"/>
              <a:t> NEJM 2016)</a:t>
            </a:r>
            <a:r>
              <a:rPr lang="en-AU" dirty="0"/>
              <a:t>; but ‘fish oil’ is not well defined, and the optimal dosing regimen has not been established</a:t>
            </a:r>
          </a:p>
          <a:p>
            <a:pPr lvl="1"/>
            <a:endParaRPr lang="en-AU" dirty="0"/>
          </a:p>
          <a:p>
            <a:pPr lvl="1"/>
            <a:endParaRPr lang="en-AU" dirty="0"/>
          </a:p>
        </p:txBody>
      </p:sp>
      <p:sp>
        <p:nvSpPr>
          <p:cNvPr id="3" name="Title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AU" dirty="0"/>
              <a:t>Primary prevention of asthma </a:t>
            </a:r>
            <a:br>
              <a:rPr lang="en-AU" dirty="0"/>
            </a:br>
            <a:r>
              <a:rPr lang="en-AU" dirty="0"/>
              <a:t>GINA 2018</a:t>
            </a:r>
          </a:p>
        </p:txBody>
      </p:sp>
      <p:sp>
        <p:nvSpPr>
          <p:cNvPr id="4" name="TextBox 3"/>
          <p:cNvSpPr txBox="1"/>
          <p:nvPr/>
        </p:nvSpPr>
        <p:spPr>
          <a:xfrm>
            <a:off x="164436" y="6604325"/>
            <a:ext cx="2375563" cy="307777"/>
          </a:xfrm>
          <a:prstGeom prst="rect">
            <a:avLst/>
          </a:prstGeom>
          <a:noFill/>
        </p:spPr>
        <p:txBody>
          <a:bodyPr wrap="square" rtlCol="0">
            <a:spAutoFit/>
          </a:bodyPr>
          <a:lstStyle/>
          <a:p>
            <a:r>
              <a:rPr lang="en-AU" sz="1400">
                <a:solidFill>
                  <a:schemeClr val="bg1"/>
                </a:solidFill>
              </a:rPr>
              <a:t>What’s new in GINA 2018?</a:t>
            </a:r>
          </a:p>
        </p:txBody>
      </p:sp>
      <p:pic>
        <p:nvPicPr>
          <p:cNvPr id="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031" y="298455"/>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5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o 5"/>
          <p:cNvGrpSpPr/>
          <p:nvPr/>
        </p:nvGrpSpPr>
        <p:grpSpPr>
          <a:xfrm>
            <a:off x="0" y="116632"/>
            <a:ext cx="9144000" cy="6612584"/>
            <a:chOff x="0" y="-27384"/>
            <a:chExt cx="9144000" cy="6612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a:ln>
                  <a:noFill/>
                </a:ln>
                <a:solidFill>
                  <a:schemeClr val="tx1"/>
                </a:solidFill>
                <a:effectLst/>
                <a:latin typeface="Times"/>
              </a:endParaRPr>
            </a:p>
          </p:txBody>
        </p:sp>
        <p:pic>
          <p:nvPicPr>
            <p:cNvPr id="2050" name="Picture 2"/>
            <p:cNvPicPr>
              <a:picLocks noChangeAspect="1" noChangeArrowheads="1"/>
            </p:cNvPicPr>
            <p:nvPr/>
          </p:nvPicPr>
          <p:blipFill>
            <a:blip r:embed="rId2" cstate="print"/>
            <a:srcRect/>
            <a:stretch>
              <a:fillRect/>
            </a:stretch>
          </p:blipFill>
          <p:spPr bwMode="auto">
            <a:xfrm>
              <a:off x="683568" y="-27384"/>
              <a:ext cx="7920880" cy="6612584"/>
            </a:xfrm>
            <a:prstGeom prst="rect">
              <a:avLst/>
            </a:prstGeom>
            <a:noFill/>
            <a:ln w="9525">
              <a:noFill/>
              <a:miter lim="800000"/>
              <a:headEnd/>
              <a:tailEnd/>
            </a:ln>
          </p:spPr>
        </p:pic>
      </p:grpSp>
    </p:spTree>
    <p:extLst>
      <p:ext uri="{BB962C8B-B14F-4D97-AF65-F5344CB8AC3E}">
        <p14:creationId xmlns:p14="http://schemas.microsoft.com/office/powerpoint/2010/main" val="592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600" b="1" noProof="0" dirty="0">
                <a:solidFill>
                  <a:srgbClr val="FF0000"/>
                </a:solidFill>
              </a:rPr>
              <a:t>Step1: </a:t>
            </a:r>
            <a:r>
              <a:rPr lang="en-GB" sz="3600" noProof="0" dirty="0"/>
              <a:t>confirm the diagnosis of asthma</a:t>
            </a:r>
          </a:p>
        </p:txBody>
      </p:sp>
      <p:sp>
        <p:nvSpPr>
          <p:cNvPr id="3" name="Marcador de Posição de Conteúdo 2"/>
          <p:cNvSpPr>
            <a:spLocks noGrp="1"/>
          </p:cNvSpPr>
          <p:nvPr>
            <p:ph idx="1"/>
          </p:nvPr>
        </p:nvSpPr>
        <p:spPr/>
        <p:txBody>
          <a:bodyPr/>
          <a:lstStyle/>
          <a:p>
            <a:pPr marL="350838" indent="-350838" eaLnBrk="1" hangingPunct="1">
              <a:lnSpc>
                <a:spcPct val="100000"/>
              </a:lnSpc>
              <a:tabLst>
                <a:tab pos="1331913" algn="l"/>
              </a:tabLst>
            </a:pPr>
            <a:r>
              <a:rPr lang="en-GB" sz="2600" noProof="0" dirty="0"/>
              <a:t>If the patient is not responding as expected to asthma therapy: </a:t>
            </a:r>
          </a:p>
          <a:p>
            <a:pPr marL="639763" lvl="1" indent="-242888" eaLnBrk="1" hangingPunct="1">
              <a:lnSpc>
                <a:spcPct val="100000"/>
              </a:lnSpc>
              <a:buFont typeface="Wingdings" pitchFamily="2" charset="2"/>
              <a:buChar char="§"/>
              <a:tabLst>
                <a:tab pos="1331913" algn="l"/>
              </a:tabLst>
            </a:pPr>
            <a:r>
              <a:rPr lang="en-GB" sz="2200" b="1" noProof="0" dirty="0">
                <a:solidFill>
                  <a:schemeClr val="tx2"/>
                </a:solidFill>
                <a:ea typeface="ＭＳ Ｐゴシック" pitchFamily="34" charset="-128"/>
              </a:rPr>
              <a:t>Confirm the asthma diagnosis and rule out (or in) confounding illness before changing or increasing medications</a:t>
            </a:r>
          </a:p>
          <a:p>
            <a:pPr marL="396875" lvl="1" indent="0" eaLnBrk="1" hangingPunct="1">
              <a:lnSpc>
                <a:spcPct val="100000"/>
              </a:lnSpc>
              <a:buNone/>
              <a:tabLst>
                <a:tab pos="1331913" algn="l"/>
              </a:tabLst>
            </a:pPr>
            <a:endParaRPr lang="en-GB" sz="2200" b="1" noProof="0" dirty="0">
              <a:solidFill>
                <a:schemeClr val="tx2"/>
              </a:solidFill>
              <a:ea typeface="ＭＳ Ｐゴシック" pitchFamily="34" charset="-128"/>
            </a:endParaRPr>
          </a:p>
          <a:p>
            <a:pPr marL="350838" indent="-350838" eaLnBrk="1" hangingPunct="1">
              <a:lnSpc>
                <a:spcPct val="100000"/>
              </a:lnSpc>
              <a:tabLst>
                <a:tab pos="1331913" algn="l"/>
              </a:tabLst>
            </a:pPr>
            <a:r>
              <a:rPr lang="en-GB" sz="2600" noProof="0" dirty="0"/>
              <a:t>Tools for asthma diagnosis must be stratified by age</a:t>
            </a:r>
          </a:p>
          <a:p>
            <a:pPr marL="0" indent="0" eaLnBrk="1" hangingPunct="1">
              <a:lnSpc>
                <a:spcPct val="100000"/>
              </a:lnSpc>
              <a:buNone/>
              <a:tabLst>
                <a:tab pos="1331913" algn="l"/>
              </a:tabLst>
            </a:pPr>
            <a:endParaRPr lang="en-GB" sz="2600" noProof="0" dirty="0"/>
          </a:p>
          <a:p>
            <a:pPr marL="350838" indent="-350838" eaLnBrk="1" hangingPunct="1">
              <a:lnSpc>
                <a:spcPct val="100000"/>
              </a:lnSpc>
              <a:tabLst>
                <a:tab pos="1331913" algn="l"/>
              </a:tabLst>
            </a:pPr>
            <a:r>
              <a:rPr lang="en-GB" sz="2600" noProof="0" dirty="0"/>
              <a:t>Objective measures of reversible airflow obstruction (spirometry, PEF) are important if available </a:t>
            </a:r>
          </a:p>
        </p:txBody>
      </p:sp>
    </p:spTree>
    <p:extLst>
      <p:ext uri="{BB962C8B-B14F-4D97-AF65-F5344CB8AC3E}">
        <p14:creationId xmlns:p14="http://schemas.microsoft.com/office/powerpoint/2010/main" val="29841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25760"/>
            <a:ext cx="822960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br>
              <a:rPr lang="en-GB" sz="3200" noProof="0" dirty="0"/>
            </a:br>
            <a:r>
              <a:rPr lang="en-GB" sz="3200" noProof="0" dirty="0"/>
              <a:t>Diagnosing asthma in primary care</a:t>
            </a:r>
            <a:br>
              <a:rPr lang="en-GB" sz="3200" noProof="0" dirty="0"/>
            </a:br>
            <a:r>
              <a:rPr lang="en-GB" sz="2400" noProof="0" dirty="0"/>
              <a:t>    </a:t>
            </a:r>
            <a:r>
              <a:rPr lang="en-GB" sz="2000" b="0" noProof="0" dirty="0"/>
              <a:t>IPCRG guidelines. </a:t>
            </a:r>
            <a:r>
              <a:rPr lang="en-GB" sz="2000" b="0" i="1" noProof="0" dirty="0"/>
              <a:t>Prim Care Respir J. </a:t>
            </a:r>
            <a:r>
              <a:rPr lang="en-GB" sz="2000" b="0" noProof="0" dirty="0"/>
              <a:t>2006;15:20</a:t>
            </a:r>
            <a:r>
              <a:rPr lang="en-GB" sz="2000" b="0" noProof="0" dirty="0">
                <a:cs typeface="Arial" charset="0"/>
              </a:rPr>
              <a:t>–</a:t>
            </a:r>
            <a:r>
              <a:rPr lang="en-GB" sz="2000" b="0" noProof="0" dirty="0"/>
              <a:t>34. </a:t>
            </a:r>
            <a:br>
              <a:rPr lang="en-GB" sz="2000" b="0" noProof="0" dirty="0"/>
            </a:br>
            <a:endParaRPr lang="en-GB" sz="2000" b="0" noProof="0" dirty="0"/>
          </a:p>
        </p:txBody>
      </p:sp>
      <p:sp>
        <p:nvSpPr>
          <p:cNvPr id="39939" name="Rectangle 3"/>
          <p:cNvSpPr>
            <a:spLocks noGrp="1" noChangeArrowheads="1"/>
          </p:cNvSpPr>
          <p:nvPr>
            <p:ph idx="1"/>
          </p:nvPr>
        </p:nvSpPr>
        <p:spPr>
          <a:xfrm>
            <a:off x="457200" y="1423317"/>
            <a:ext cx="8579296" cy="4525963"/>
          </a:xfrm>
          <a:noFill/>
        </p:spPr>
        <p:txBody>
          <a:bodyPr>
            <a:noAutofit/>
          </a:bodyPr>
          <a:lstStyle/>
          <a:p>
            <a:pPr marL="350838" indent="-350838" eaLnBrk="1" hangingPunct="1">
              <a:lnSpc>
                <a:spcPct val="100000"/>
              </a:lnSpc>
              <a:tabLst>
                <a:tab pos="1331913" algn="l"/>
              </a:tabLst>
            </a:pPr>
            <a:r>
              <a:rPr lang="en-GB" sz="2400" dirty="0"/>
              <a:t>Compatible clinical history</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Episodic or persistent dyspnoea, wheeze, tightness, cough</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Triggers (allergic, irritant)</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Risk factors for asthma development</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Consider occupational asthma for adults with recent onset</a:t>
            </a:r>
          </a:p>
          <a:p>
            <a:pPr marL="350838" indent="-350838" eaLnBrk="1" hangingPunct="1">
              <a:lnSpc>
                <a:spcPct val="100000"/>
              </a:lnSpc>
              <a:tabLst>
                <a:tab pos="1331913" algn="l"/>
              </a:tabLst>
            </a:pPr>
            <a:r>
              <a:rPr lang="en-GB" sz="2400" dirty="0"/>
              <a:t>Objective evidence</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Spirometry or peak expiratory flow</a:t>
            </a:r>
          </a:p>
          <a:p>
            <a:pPr marL="639763" lvl="1" indent="-242888" eaLnBrk="1" hangingPunct="1">
              <a:lnSpc>
                <a:spcPct val="100000"/>
              </a:lnSpc>
              <a:buFont typeface="Wingdings" pitchFamily="2" charset="2"/>
              <a:buChar char="§"/>
              <a:tabLst>
                <a:tab pos="1331913" algn="l"/>
              </a:tabLst>
            </a:pPr>
            <a:r>
              <a:rPr lang="en-GB" sz="2000" dirty="0" err="1">
                <a:ea typeface="ＭＳ Ｐゴシック" pitchFamily="34" charset="-128"/>
              </a:rPr>
              <a:t>Bronchoprovocation</a:t>
            </a:r>
            <a:r>
              <a:rPr lang="en-GB" sz="2000" dirty="0">
                <a:ea typeface="ＭＳ Ｐゴシック" pitchFamily="34" charset="-128"/>
              </a:rPr>
              <a:t> test (methacholine challenge)</a:t>
            </a:r>
          </a:p>
          <a:p>
            <a:pPr marL="350838" indent="-350838" eaLnBrk="1" hangingPunct="1">
              <a:lnSpc>
                <a:spcPct val="100000"/>
              </a:lnSpc>
              <a:tabLst>
                <a:tab pos="1331913" algn="l"/>
              </a:tabLst>
            </a:pPr>
            <a:r>
              <a:rPr lang="en-GB" sz="2400" dirty="0"/>
              <a:t>Ancillary tests</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Chest x-ray</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Eosinophils, </a:t>
            </a:r>
            <a:r>
              <a:rPr lang="en-GB" sz="2000" dirty="0" err="1">
                <a:ea typeface="ＭＳ Ｐゴシック" pitchFamily="34" charset="-128"/>
              </a:rPr>
              <a:t>IgE</a:t>
            </a:r>
            <a:r>
              <a:rPr lang="en-GB" sz="2000" dirty="0">
                <a:ea typeface="ＭＳ Ｐゴシック" pitchFamily="34" charset="-128"/>
              </a:rPr>
              <a:t> level</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Allergy testing</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Exhaled nitric oxide</a:t>
            </a:r>
          </a:p>
          <a:p>
            <a:pPr marL="639763" lvl="1" indent="-242888" eaLnBrk="1" hangingPunct="1">
              <a:lnSpc>
                <a:spcPct val="100000"/>
              </a:lnSpc>
              <a:buFont typeface="Wingdings" pitchFamily="2" charset="2"/>
              <a:buChar char="§"/>
              <a:tabLst>
                <a:tab pos="1331913" algn="l"/>
              </a:tabLst>
            </a:pPr>
            <a:r>
              <a:rPr lang="en-GB" sz="2000" dirty="0">
                <a:ea typeface="ＭＳ Ｐゴシック" pitchFamily="34" charset="-128"/>
              </a:rPr>
              <a:t>Induced sputum</a:t>
            </a:r>
          </a:p>
        </p:txBody>
      </p:sp>
    </p:spTree>
    <p:extLst>
      <p:ext uri="{BB962C8B-B14F-4D97-AF65-F5344CB8AC3E}">
        <p14:creationId xmlns:p14="http://schemas.microsoft.com/office/powerpoint/2010/main" val="15557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7459663" y="5475288"/>
            <a:ext cx="1432817" cy="119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650" name="Text Box 6"/>
          <p:cNvSpPr txBox="1">
            <a:spLocks noChangeArrowheads="1"/>
          </p:cNvSpPr>
          <p:nvPr/>
        </p:nvSpPr>
        <p:spPr bwMode="auto">
          <a:xfrm>
            <a:off x="1074738" y="476250"/>
            <a:ext cx="6845300" cy="850900"/>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2400" b="1" dirty="0">
                <a:solidFill>
                  <a:schemeClr val="bg1"/>
                </a:solidFill>
                <a:latin typeface="Verdana" pitchFamily="34" charset="0"/>
              </a:rPr>
              <a:t>FORCED SPIROMETRY WITH REVERSIBILITY TEST</a:t>
            </a:r>
          </a:p>
        </p:txBody>
      </p:sp>
      <p:grpSp>
        <p:nvGrpSpPr>
          <p:cNvPr id="2" name="Group 46"/>
          <p:cNvGrpSpPr>
            <a:grpSpLocks/>
          </p:cNvGrpSpPr>
          <p:nvPr/>
        </p:nvGrpSpPr>
        <p:grpSpPr bwMode="auto">
          <a:xfrm>
            <a:off x="3343275" y="1385888"/>
            <a:ext cx="1681163" cy="771525"/>
            <a:chOff x="2106" y="870"/>
            <a:chExt cx="1059" cy="486"/>
          </a:xfrm>
        </p:grpSpPr>
        <p:sp>
          <p:nvSpPr>
            <p:cNvPr id="27691" name="Line 8"/>
            <p:cNvSpPr>
              <a:spLocks noChangeShapeType="1"/>
            </p:cNvSpPr>
            <p:nvPr/>
          </p:nvSpPr>
          <p:spPr bwMode="auto">
            <a:xfrm>
              <a:off x="2733" y="870"/>
              <a:ext cx="0" cy="198"/>
            </a:xfrm>
            <a:prstGeom prst="line">
              <a:avLst/>
            </a:prstGeom>
            <a:noFill/>
            <a:ln w="47160">
              <a:solidFill>
                <a:srgbClr val="008000"/>
              </a:solidFill>
              <a:round/>
              <a:headEnd/>
              <a:tailEnd type="triangle" w="med" len="med"/>
            </a:ln>
          </p:spPr>
          <p:txBody>
            <a:bodyPr/>
            <a:lstStyle/>
            <a:p>
              <a:endParaRPr lang="en-GB"/>
            </a:p>
          </p:txBody>
        </p:sp>
        <p:sp>
          <p:nvSpPr>
            <p:cNvPr id="27692" name="Text Box 10"/>
            <p:cNvSpPr txBox="1">
              <a:spLocks noChangeArrowheads="1"/>
            </p:cNvSpPr>
            <p:nvPr/>
          </p:nvSpPr>
          <p:spPr bwMode="auto">
            <a:xfrm>
              <a:off x="2106" y="1068"/>
              <a:ext cx="1059" cy="288"/>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err="1">
                  <a:solidFill>
                    <a:schemeClr val="bg1"/>
                  </a:solidFill>
                  <a:latin typeface="Verdana" pitchFamily="34" charset="0"/>
                </a:rPr>
                <a:t>Obstruction</a:t>
              </a:r>
              <a:r>
                <a:rPr lang="es-ES" sz="1200" dirty="0">
                  <a:solidFill>
                    <a:schemeClr val="bg1"/>
                  </a:solidFill>
                  <a:latin typeface="Verdana" pitchFamily="34" charset="0"/>
                </a:rPr>
                <a:t>  </a:t>
              </a:r>
              <a:r>
                <a:rPr lang="es-ES" sz="1200" dirty="0" err="1">
                  <a:solidFill>
                    <a:schemeClr val="bg1"/>
                  </a:solidFill>
                  <a:latin typeface="Verdana" pitchFamily="34" charset="0"/>
                </a:rPr>
                <a:t>negative</a:t>
              </a:r>
              <a:r>
                <a:rPr lang="es-ES" sz="1200" dirty="0">
                  <a:solidFill>
                    <a:schemeClr val="bg1"/>
                  </a:solidFill>
                  <a:latin typeface="Verdana" pitchFamily="34" charset="0"/>
                </a:rPr>
                <a:t> RT</a:t>
              </a:r>
            </a:p>
          </p:txBody>
        </p:sp>
      </p:grpSp>
      <p:grpSp>
        <p:nvGrpSpPr>
          <p:cNvPr id="3" name="Group 49"/>
          <p:cNvGrpSpPr>
            <a:grpSpLocks/>
          </p:cNvGrpSpPr>
          <p:nvPr/>
        </p:nvGrpSpPr>
        <p:grpSpPr bwMode="auto">
          <a:xfrm>
            <a:off x="4340225" y="1385888"/>
            <a:ext cx="3119438" cy="614362"/>
            <a:chOff x="2734" y="873"/>
            <a:chExt cx="1965" cy="387"/>
          </a:xfrm>
        </p:grpSpPr>
        <p:sp>
          <p:nvSpPr>
            <p:cNvPr id="27689" name="Line 7"/>
            <p:cNvSpPr>
              <a:spLocks noChangeShapeType="1"/>
            </p:cNvSpPr>
            <p:nvPr/>
          </p:nvSpPr>
          <p:spPr bwMode="auto">
            <a:xfrm>
              <a:off x="2734" y="873"/>
              <a:ext cx="1631" cy="198"/>
            </a:xfrm>
            <a:prstGeom prst="line">
              <a:avLst/>
            </a:prstGeom>
            <a:noFill/>
            <a:ln w="47160">
              <a:solidFill>
                <a:srgbClr val="008000"/>
              </a:solidFill>
              <a:round/>
              <a:headEnd/>
              <a:tailEnd type="triangle" w="med" len="med"/>
            </a:ln>
          </p:spPr>
          <p:txBody>
            <a:bodyPr/>
            <a:lstStyle/>
            <a:p>
              <a:endParaRPr lang="en-GB"/>
            </a:p>
          </p:txBody>
        </p:sp>
        <p:sp>
          <p:nvSpPr>
            <p:cNvPr id="27690" name="Text Box 11"/>
            <p:cNvSpPr txBox="1">
              <a:spLocks noChangeArrowheads="1"/>
            </p:cNvSpPr>
            <p:nvPr/>
          </p:nvSpPr>
          <p:spPr bwMode="auto">
            <a:xfrm>
              <a:off x="3745" y="1100"/>
              <a:ext cx="954" cy="160"/>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NORMAL</a:t>
              </a:r>
            </a:p>
          </p:txBody>
        </p:sp>
      </p:grpSp>
      <p:grpSp>
        <p:nvGrpSpPr>
          <p:cNvPr id="4" name="Group 47"/>
          <p:cNvGrpSpPr>
            <a:grpSpLocks/>
          </p:cNvGrpSpPr>
          <p:nvPr/>
        </p:nvGrpSpPr>
        <p:grpSpPr bwMode="auto">
          <a:xfrm>
            <a:off x="2693988" y="2152652"/>
            <a:ext cx="2484438" cy="844551"/>
            <a:chOff x="1697" y="1356"/>
            <a:chExt cx="1565" cy="532"/>
          </a:xfrm>
        </p:grpSpPr>
        <p:sp>
          <p:nvSpPr>
            <p:cNvPr id="27687" name="Text Box 12"/>
            <p:cNvSpPr txBox="1">
              <a:spLocks noChangeArrowheads="1"/>
            </p:cNvSpPr>
            <p:nvPr/>
          </p:nvSpPr>
          <p:spPr bwMode="auto">
            <a:xfrm>
              <a:off x="1697" y="1552"/>
              <a:ext cx="1565" cy="336"/>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Spirometry </a:t>
              </a:r>
              <a:r>
                <a:rPr lang="es-ES" sz="1200" dirty="0" err="1">
                  <a:solidFill>
                    <a:schemeClr val="bg1"/>
                  </a:solidFill>
                  <a:latin typeface="Verdana" pitchFamily="34" charset="0"/>
                </a:rPr>
                <a:t>after</a:t>
              </a:r>
              <a:r>
                <a:rPr lang="es-ES" sz="1200" dirty="0">
                  <a:solidFill>
                    <a:schemeClr val="bg1"/>
                  </a:solidFill>
                  <a:latin typeface="Verdana" pitchFamily="34" charset="0"/>
                </a:rPr>
                <a:t> oral CS</a:t>
              </a:r>
            </a:p>
          </p:txBody>
        </p:sp>
        <p:sp>
          <p:nvSpPr>
            <p:cNvPr id="27688" name="Line 14"/>
            <p:cNvSpPr>
              <a:spLocks noChangeShapeType="1"/>
            </p:cNvSpPr>
            <p:nvPr/>
          </p:nvSpPr>
          <p:spPr bwMode="auto">
            <a:xfrm>
              <a:off x="2733" y="1356"/>
              <a:ext cx="0" cy="184"/>
            </a:xfrm>
            <a:prstGeom prst="line">
              <a:avLst/>
            </a:prstGeom>
            <a:noFill/>
            <a:ln w="47160">
              <a:solidFill>
                <a:srgbClr val="008000"/>
              </a:solidFill>
              <a:round/>
              <a:headEnd/>
              <a:tailEnd type="triangle" w="med" len="med"/>
            </a:ln>
          </p:spPr>
          <p:txBody>
            <a:bodyPr/>
            <a:lstStyle/>
            <a:p>
              <a:endParaRPr lang="en-GB"/>
            </a:p>
          </p:txBody>
        </p:sp>
      </p:grpSp>
      <p:sp>
        <p:nvSpPr>
          <p:cNvPr id="27654" name="Text Box 15"/>
          <p:cNvSpPr txBox="1">
            <a:spLocks noChangeArrowheads="1"/>
          </p:cNvSpPr>
          <p:nvPr/>
        </p:nvSpPr>
        <p:spPr bwMode="auto">
          <a:xfrm>
            <a:off x="757238" y="5976938"/>
            <a:ext cx="7726362" cy="550862"/>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2800" b="1" dirty="0">
                <a:solidFill>
                  <a:schemeClr val="bg1"/>
                </a:solidFill>
                <a:latin typeface="Verdana" pitchFamily="34" charset="0"/>
              </a:rPr>
              <a:t>DIAGNOSIS OF ASTHMA</a:t>
            </a:r>
          </a:p>
        </p:txBody>
      </p:sp>
      <p:grpSp>
        <p:nvGrpSpPr>
          <p:cNvPr id="5" name="Group 40"/>
          <p:cNvGrpSpPr>
            <a:grpSpLocks/>
          </p:cNvGrpSpPr>
          <p:nvPr/>
        </p:nvGrpSpPr>
        <p:grpSpPr bwMode="auto">
          <a:xfrm>
            <a:off x="2586038" y="3067050"/>
            <a:ext cx="981075" cy="2874963"/>
            <a:chOff x="1629" y="1932"/>
            <a:chExt cx="618" cy="1811"/>
          </a:xfrm>
        </p:grpSpPr>
        <p:sp>
          <p:nvSpPr>
            <p:cNvPr id="27684" name="Line 16"/>
            <p:cNvSpPr>
              <a:spLocks noChangeShapeType="1"/>
            </p:cNvSpPr>
            <p:nvPr/>
          </p:nvSpPr>
          <p:spPr bwMode="auto">
            <a:xfrm flipH="1">
              <a:off x="1821" y="2748"/>
              <a:ext cx="0" cy="995"/>
            </a:xfrm>
            <a:prstGeom prst="line">
              <a:avLst/>
            </a:prstGeom>
            <a:noFill/>
            <a:ln w="82440">
              <a:solidFill>
                <a:srgbClr val="008000"/>
              </a:solidFill>
              <a:round/>
              <a:headEnd/>
              <a:tailEnd type="triangle" w="med" len="med"/>
            </a:ln>
          </p:spPr>
          <p:txBody>
            <a:bodyPr/>
            <a:lstStyle/>
            <a:p>
              <a:endParaRPr lang="en-GB"/>
            </a:p>
          </p:txBody>
        </p:sp>
        <p:sp>
          <p:nvSpPr>
            <p:cNvPr id="27685" name="Text Box 18"/>
            <p:cNvSpPr txBox="1">
              <a:spLocks noChangeArrowheads="1"/>
            </p:cNvSpPr>
            <p:nvPr/>
          </p:nvSpPr>
          <p:spPr bwMode="auto">
            <a:xfrm>
              <a:off x="1629" y="2508"/>
              <a:ext cx="618" cy="156"/>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Positive</a:t>
              </a:r>
            </a:p>
          </p:txBody>
        </p:sp>
        <p:sp>
          <p:nvSpPr>
            <p:cNvPr id="27686" name="Line 21"/>
            <p:cNvSpPr>
              <a:spLocks noChangeShapeType="1"/>
            </p:cNvSpPr>
            <p:nvPr/>
          </p:nvSpPr>
          <p:spPr bwMode="auto">
            <a:xfrm flipH="1">
              <a:off x="1821" y="1932"/>
              <a:ext cx="0" cy="528"/>
            </a:xfrm>
            <a:prstGeom prst="line">
              <a:avLst/>
            </a:prstGeom>
            <a:noFill/>
            <a:ln w="82440">
              <a:solidFill>
                <a:srgbClr val="008000"/>
              </a:solidFill>
              <a:round/>
              <a:headEnd/>
              <a:tailEnd type="triangle" w="med" len="med"/>
            </a:ln>
          </p:spPr>
          <p:txBody>
            <a:bodyPr/>
            <a:lstStyle/>
            <a:p>
              <a:endParaRPr lang="en-GB"/>
            </a:p>
          </p:txBody>
        </p:sp>
      </p:grpSp>
      <p:grpSp>
        <p:nvGrpSpPr>
          <p:cNvPr id="6" name="Group 43"/>
          <p:cNvGrpSpPr>
            <a:grpSpLocks/>
          </p:cNvGrpSpPr>
          <p:nvPr/>
        </p:nvGrpSpPr>
        <p:grpSpPr bwMode="auto">
          <a:xfrm>
            <a:off x="5410200" y="3486150"/>
            <a:ext cx="2052638" cy="1028700"/>
            <a:chOff x="3408" y="2196"/>
            <a:chExt cx="1293" cy="648"/>
          </a:xfrm>
        </p:grpSpPr>
        <p:sp>
          <p:nvSpPr>
            <p:cNvPr id="27682" name="Text Box 13"/>
            <p:cNvSpPr txBox="1">
              <a:spLocks noChangeArrowheads="1"/>
            </p:cNvSpPr>
            <p:nvPr/>
          </p:nvSpPr>
          <p:spPr bwMode="auto">
            <a:xfrm>
              <a:off x="3408" y="2320"/>
              <a:ext cx="1293" cy="524"/>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 </a:t>
              </a:r>
              <a:r>
                <a:rPr lang="es-ES" sz="1200" dirty="0" err="1">
                  <a:solidFill>
                    <a:schemeClr val="bg1"/>
                  </a:solidFill>
                  <a:latin typeface="Verdana" pitchFamily="34" charset="0"/>
                </a:rPr>
                <a:t>Broncoprovocation</a:t>
              </a:r>
              <a:r>
                <a:rPr lang="es-ES" sz="1200" dirty="0">
                  <a:solidFill>
                    <a:schemeClr val="bg1"/>
                  </a:solidFill>
                  <a:latin typeface="Verdana" pitchFamily="34" charset="0"/>
                </a:rPr>
                <a:t> test</a:t>
              </a:r>
            </a:p>
            <a:p>
              <a:pPr algn="ctr"/>
              <a:r>
                <a:rPr lang="es-ES" sz="1200" dirty="0">
                  <a:solidFill>
                    <a:schemeClr val="bg1"/>
                  </a:solidFill>
                  <a:latin typeface="Verdana" pitchFamily="34" charset="0"/>
                </a:rPr>
                <a:t>(</a:t>
              </a:r>
              <a:r>
                <a:rPr lang="es-ES" sz="1200" dirty="0" err="1">
                  <a:solidFill>
                    <a:schemeClr val="bg1"/>
                  </a:solidFill>
                  <a:latin typeface="Verdana" pitchFamily="34" charset="0"/>
                </a:rPr>
                <a:t>metacoline</a:t>
              </a:r>
              <a:r>
                <a:rPr lang="es-ES" sz="1200" dirty="0">
                  <a:solidFill>
                    <a:schemeClr val="bg1"/>
                  </a:solidFill>
                  <a:latin typeface="Verdana" pitchFamily="34" charset="0"/>
                </a:rPr>
                <a:t>)</a:t>
              </a:r>
            </a:p>
            <a:p>
              <a:pPr algn="ctr"/>
              <a:r>
                <a:rPr lang="es-ES" sz="1200" dirty="0" err="1">
                  <a:solidFill>
                    <a:schemeClr val="bg1"/>
                  </a:solidFill>
                  <a:latin typeface="Verdana" pitchFamily="34" charset="0"/>
                </a:rPr>
                <a:t>Exercise</a:t>
              </a:r>
              <a:r>
                <a:rPr lang="es-ES" sz="1200" dirty="0">
                  <a:solidFill>
                    <a:schemeClr val="bg1"/>
                  </a:solidFill>
                  <a:latin typeface="Verdana" pitchFamily="34" charset="0"/>
                </a:rPr>
                <a:t> test</a:t>
              </a:r>
            </a:p>
            <a:p>
              <a:endParaRPr lang="es-ES" sz="1200" dirty="0">
                <a:solidFill>
                  <a:schemeClr val="tx1"/>
                </a:solidFill>
                <a:latin typeface="Verdana" pitchFamily="34" charset="0"/>
              </a:endParaRPr>
            </a:p>
          </p:txBody>
        </p:sp>
        <p:sp>
          <p:nvSpPr>
            <p:cNvPr id="27683" name="Line 26"/>
            <p:cNvSpPr>
              <a:spLocks noChangeShapeType="1"/>
            </p:cNvSpPr>
            <p:nvPr/>
          </p:nvSpPr>
          <p:spPr bwMode="auto">
            <a:xfrm>
              <a:off x="3933" y="2196"/>
              <a:ext cx="0" cy="120"/>
            </a:xfrm>
            <a:prstGeom prst="line">
              <a:avLst/>
            </a:prstGeom>
            <a:noFill/>
            <a:ln w="82440">
              <a:solidFill>
                <a:srgbClr val="008000"/>
              </a:solidFill>
              <a:round/>
              <a:headEnd/>
              <a:tailEnd type="triangle" w="med" len="med"/>
            </a:ln>
          </p:spPr>
          <p:txBody>
            <a:bodyPr/>
            <a:lstStyle/>
            <a:p>
              <a:endParaRPr lang="en-GB"/>
            </a:p>
          </p:txBody>
        </p:sp>
      </p:grpSp>
      <p:sp>
        <p:nvSpPr>
          <p:cNvPr id="603163" name="Line 27"/>
          <p:cNvSpPr>
            <a:spLocks noChangeShapeType="1"/>
          </p:cNvSpPr>
          <p:nvPr/>
        </p:nvSpPr>
        <p:spPr bwMode="auto">
          <a:xfrm>
            <a:off x="7843838" y="3448050"/>
            <a:ext cx="0" cy="2382838"/>
          </a:xfrm>
          <a:prstGeom prst="line">
            <a:avLst/>
          </a:prstGeom>
          <a:noFill/>
          <a:ln w="82440">
            <a:solidFill>
              <a:srgbClr val="008000"/>
            </a:solidFill>
            <a:round/>
            <a:headEnd/>
            <a:tailEnd type="triangle" w="med" len="med"/>
          </a:ln>
        </p:spPr>
        <p:txBody>
          <a:bodyPr/>
          <a:lstStyle/>
          <a:p>
            <a:endParaRPr lang="en-GB"/>
          </a:p>
        </p:txBody>
      </p:sp>
      <p:sp>
        <p:nvSpPr>
          <p:cNvPr id="603164" name="Line 28"/>
          <p:cNvSpPr>
            <a:spLocks noChangeShapeType="1"/>
          </p:cNvSpPr>
          <p:nvPr/>
        </p:nvSpPr>
        <p:spPr bwMode="auto">
          <a:xfrm flipH="1">
            <a:off x="1228725" y="2416175"/>
            <a:ext cx="0" cy="3562350"/>
          </a:xfrm>
          <a:prstGeom prst="line">
            <a:avLst/>
          </a:prstGeom>
          <a:noFill/>
          <a:ln w="82440">
            <a:solidFill>
              <a:srgbClr val="008000"/>
            </a:solidFill>
            <a:round/>
            <a:headEnd/>
            <a:tailEnd type="triangle" w="med" len="med"/>
          </a:ln>
        </p:spPr>
        <p:txBody>
          <a:bodyPr/>
          <a:lstStyle/>
          <a:p>
            <a:endParaRPr lang="en-GB"/>
          </a:p>
        </p:txBody>
      </p:sp>
      <p:grpSp>
        <p:nvGrpSpPr>
          <p:cNvPr id="7" name="Group 48"/>
          <p:cNvGrpSpPr>
            <a:grpSpLocks/>
          </p:cNvGrpSpPr>
          <p:nvPr/>
        </p:nvGrpSpPr>
        <p:grpSpPr bwMode="auto">
          <a:xfrm>
            <a:off x="1044575" y="1382713"/>
            <a:ext cx="3286125" cy="922337"/>
            <a:chOff x="658" y="871"/>
            <a:chExt cx="2070" cy="581"/>
          </a:xfrm>
        </p:grpSpPr>
        <p:sp>
          <p:nvSpPr>
            <p:cNvPr id="27680" name="Text Box 9"/>
            <p:cNvSpPr txBox="1">
              <a:spLocks noChangeArrowheads="1"/>
            </p:cNvSpPr>
            <p:nvPr/>
          </p:nvSpPr>
          <p:spPr bwMode="auto">
            <a:xfrm>
              <a:off x="658" y="1164"/>
              <a:ext cx="998" cy="288"/>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err="1">
                  <a:solidFill>
                    <a:schemeClr val="bg1"/>
                  </a:solidFill>
                  <a:latin typeface="Verdana" pitchFamily="34" charset="0"/>
                </a:rPr>
                <a:t>Obstruction</a:t>
              </a:r>
              <a:r>
                <a:rPr lang="es-ES" sz="1200" dirty="0">
                  <a:solidFill>
                    <a:schemeClr val="bg1"/>
                  </a:solidFill>
                  <a:latin typeface="Verdana" pitchFamily="34" charset="0"/>
                </a:rPr>
                <a:t>  positive RT</a:t>
              </a:r>
            </a:p>
          </p:txBody>
        </p:sp>
        <p:sp>
          <p:nvSpPr>
            <p:cNvPr id="27681" name="Line 29"/>
            <p:cNvSpPr>
              <a:spLocks noChangeShapeType="1"/>
            </p:cNvSpPr>
            <p:nvPr/>
          </p:nvSpPr>
          <p:spPr bwMode="auto">
            <a:xfrm rot="9697072">
              <a:off x="1097" y="871"/>
              <a:ext cx="1631" cy="269"/>
            </a:xfrm>
            <a:prstGeom prst="line">
              <a:avLst/>
            </a:prstGeom>
            <a:noFill/>
            <a:ln w="47160">
              <a:solidFill>
                <a:srgbClr val="008000"/>
              </a:solidFill>
              <a:round/>
              <a:headEnd/>
              <a:tailEnd type="triangle" w="med" len="med"/>
            </a:ln>
          </p:spPr>
          <p:txBody>
            <a:bodyPr/>
            <a:lstStyle/>
            <a:p>
              <a:endParaRPr lang="en-GB"/>
            </a:p>
          </p:txBody>
        </p:sp>
      </p:grpSp>
      <p:sp>
        <p:nvSpPr>
          <p:cNvPr id="603166" name="Text Box 30"/>
          <p:cNvSpPr txBox="1">
            <a:spLocks noChangeArrowheads="1"/>
          </p:cNvSpPr>
          <p:nvPr/>
        </p:nvSpPr>
        <p:spPr bwMode="auto">
          <a:xfrm>
            <a:off x="5786438" y="2305050"/>
            <a:ext cx="1981200" cy="355600"/>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PEF </a:t>
            </a:r>
            <a:r>
              <a:rPr lang="es-ES" sz="1200" dirty="0" err="1">
                <a:solidFill>
                  <a:schemeClr val="bg1"/>
                </a:solidFill>
                <a:latin typeface="Verdana" pitchFamily="34" charset="0"/>
              </a:rPr>
              <a:t>Variability</a:t>
            </a:r>
            <a:endParaRPr lang="es-ES" sz="1200" dirty="0">
              <a:solidFill>
                <a:schemeClr val="bg1"/>
              </a:solidFill>
              <a:latin typeface="Verdana" pitchFamily="34" charset="0"/>
            </a:endParaRPr>
          </a:p>
        </p:txBody>
      </p:sp>
      <p:grpSp>
        <p:nvGrpSpPr>
          <p:cNvPr id="8" name="Group 42"/>
          <p:cNvGrpSpPr>
            <a:grpSpLocks/>
          </p:cNvGrpSpPr>
          <p:nvPr/>
        </p:nvGrpSpPr>
        <p:grpSpPr bwMode="auto">
          <a:xfrm>
            <a:off x="5634038" y="2838450"/>
            <a:ext cx="2898775" cy="522288"/>
            <a:chOff x="3549" y="1788"/>
            <a:chExt cx="1826" cy="329"/>
          </a:xfrm>
        </p:grpSpPr>
        <p:sp>
          <p:nvSpPr>
            <p:cNvPr id="27676" name="Text Box 24"/>
            <p:cNvSpPr txBox="1">
              <a:spLocks noChangeArrowheads="1"/>
            </p:cNvSpPr>
            <p:nvPr/>
          </p:nvSpPr>
          <p:spPr bwMode="auto">
            <a:xfrm>
              <a:off x="3549" y="1944"/>
              <a:ext cx="770" cy="173"/>
            </a:xfrm>
            <a:prstGeom prst="rect">
              <a:avLst/>
            </a:prstGeom>
            <a:solidFill>
              <a:schemeClr val="accent1"/>
            </a:solidFill>
            <a:ln w="635">
              <a:solidFill>
                <a:srgbClr val="000000"/>
              </a:solidFill>
              <a:miter lim="800000"/>
              <a:headEnd/>
              <a:tailEnd/>
            </a:ln>
          </p:spPr>
          <p:txBody>
            <a:bodyPr lIns="100330" tIns="54610" rIns="100330" bIns="54610"/>
            <a:lstStyle/>
            <a:p>
              <a:r>
                <a:rPr lang="es-ES" sz="1200" dirty="0">
                  <a:solidFill>
                    <a:schemeClr val="tx1"/>
                  </a:solidFill>
                  <a:latin typeface="Verdana" pitchFamily="34" charset="0"/>
                </a:rPr>
                <a:t>PEF &lt;20%</a:t>
              </a:r>
            </a:p>
          </p:txBody>
        </p:sp>
        <p:sp>
          <p:nvSpPr>
            <p:cNvPr id="27677" name="Text Box 25"/>
            <p:cNvSpPr txBox="1">
              <a:spLocks noChangeArrowheads="1"/>
            </p:cNvSpPr>
            <p:nvPr/>
          </p:nvSpPr>
          <p:spPr bwMode="auto">
            <a:xfrm>
              <a:off x="4605" y="1944"/>
              <a:ext cx="770" cy="173"/>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bg1"/>
                  </a:solidFill>
                  <a:latin typeface="Verdana" pitchFamily="34" charset="0"/>
                </a:rPr>
                <a:t>PEF &gt;20%</a:t>
              </a:r>
            </a:p>
          </p:txBody>
        </p:sp>
        <p:sp>
          <p:nvSpPr>
            <p:cNvPr id="27678" name="Line 31"/>
            <p:cNvSpPr>
              <a:spLocks noChangeShapeType="1"/>
            </p:cNvSpPr>
            <p:nvPr/>
          </p:nvSpPr>
          <p:spPr bwMode="auto">
            <a:xfrm rot="13836380" flipV="1">
              <a:off x="4071" y="1602"/>
              <a:ext cx="13" cy="386"/>
            </a:xfrm>
            <a:prstGeom prst="line">
              <a:avLst/>
            </a:prstGeom>
            <a:noFill/>
            <a:ln w="82440">
              <a:solidFill>
                <a:srgbClr val="008000"/>
              </a:solidFill>
              <a:round/>
              <a:headEnd/>
              <a:tailEnd type="triangle" w="med" len="med"/>
            </a:ln>
          </p:spPr>
          <p:txBody>
            <a:bodyPr/>
            <a:lstStyle/>
            <a:p>
              <a:endParaRPr lang="en-GB"/>
            </a:p>
          </p:txBody>
        </p:sp>
        <p:sp>
          <p:nvSpPr>
            <p:cNvPr id="27679" name="Line 32"/>
            <p:cNvSpPr>
              <a:spLocks noChangeShapeType="1"/>
            </p:cNvSpPr>
            <p:nvPr/>
          </p:nvSpPr>
          <p:spPr bwMode="auto">
            <a:xfrm rot="7249852" flipV="1">
              <a:off x="4695" y="1602"/>
              <a:ext cx="14" cy="386"/>
            </a:xfrm>
            <a:prstGeom prst="line">
              <a:avLst/>
            </a:prstGeom>
            <a:noFill/>
            <a:ln w="82440">
              <a:solidFill>
                <a:srgbClr val="008000"/>
              </a:solidFill>
              <a:round/>
              <a:headEnd/>
              <a:tailEnd type="triangle" w="med" len="med"/>
            </a:ln>
          </p:spPr>
          <p:txBody>
            <a:bodyPr/>
            <a:lstStyle/>
            <a:p>
              <a:endParaRPr lang="en-GB"/>
            </a:p>
          </p:txBody>
        </p:sp>
      </p:grpSp>
      <p:grpSp>
        <p:nvGrpSpPr>
          <p:cNvPr id="9" name="Group 44"/>
          <p:cNvGrpSpPr>
            <a:grpSpLocks/>
          </p:cNvGrpSpPr>
          <p:nvPr/>
        </p:nvGrpSpPr>
        <p:grpSpPr bwMode="auto">
          <a:xfrm>
            <a:off x="6319838" y="4743450"/>
            <a:ext cx="981075" cy="1176338"/>
            <a:chOff x="3981" y="2988"/>
            <a:chExt cx="618" cy="741"/>
          </a:xfrm>
        </p:grpSpPr>
        <p:sp>
          <p:nvSpPr>
            <p:cNvPr id="27673" name="Line 17"/>
            <p:cNvSpPr>
              <a:spLocks noChangeShapeType="1"/>
            </p:cNvSpPr>
            <p:nvPr/>
          </p:nvSpPr>
          <p:spPr bwMode="auto">
            <a:xfrm>
              <a:off x="4413" y="3324"/>
              <a:ext cx="0" cy="405"/>
            </a:xfrm>
            <a:prstGeom prst="line">
              <a:avLst/>
            </a:prstGeom>
            <a:noFill/>
            <a:ln w="82440">
              <a:solidFill>
                <a:srgbClr val="008000"/>
              </a:solidFill>
              <a:round/>
              <a:headEnd/>
              <a:tailEnd type="triangle" w="med" len="med"/>
            </a:ln>
          </p:spPr>
          <p:txBody>
            <a:bodyPr/>
            <a:lstStyle/>
            <a:p>
              <a:endParaRPr lang="en-GB"/>
            </a:p>
          </p:txBody>
        </p:sp>
        <p:sp>
          <p:nvSpPr>
            <p:cNvPr id="27674" name="Text Box 19"/>
            <p:cNvSpPr txBox="1">
              <a:spLocks noChangeArrowheads="1"/>
            </p:cNvSpPr>
            <p:nvPr/>
          </p:nvSpPr>
          <p:spPr bwMode="auto">
            <a:xfrm>
              <a:off x="3981" y="3132"/>
              <a:ext cx="618" cy="145"/>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a:solidFill>
                    <a:schemeClr val="tx1"/>
                  </a:solidFill>
                  <a:latin typeface="Verdana" pitchFamily="34" charset="0"/>
                </a:rPr>
                <a:t>Positive</a:t>
              </a:r>
            </a:p>
          </p:txBody>
        </p:sp>
        <p:sp>
          <p:nvSpPr>
            <p:cNvPr id="27675" name="Line 35"/>
            <p:cNvSpPr>
              <a:spLocks noChangeShapeType="1"/>
            </p:cNvSpPr>
            <p:nvPr/>
          </p:nvSpPr>
          <p:spPr bwMode="auto">
            <a:xfrm rot="7249852" flipV="1">
              <a:off x="4264" y="2801"/>
              <a:ext cx="13" cy="387"/>
            </a:xfrm>
            <a:prstGeom prst="line">
              <a:avLst/>
            </a:prstGeom>
            <a:noFill/>
            <a:ln w="82440">
              <a:solidFill>
                <a:srgbClr val="008000"/>
              </a:solidFill>
              <a:round/>
              <a:headEnd/>
              <a:tailEnd type="triangle" w="med" len="med"/>
            </a:ln>
          </p:spPr>
          <p:txBody>
            <a:bodyPr/>
            <a:lstStyle/>
            <a:p>
              <a:endParaRPr lang="en-GB"/>
            </a:p>
          </p:txBody>
        </p:sp>
      </p:grpSp>
      <p:grpSp>
        <p:nvGrpSpPr>
          <p:cNvPr id="10" name="Group 45"/>
          <p:cNvGrpSpPr>
            <a:grpSpLocks/>
          </p:cNvGrpSpPr>
          <p:nvPr/>
        </p:nvGrpSpPr>
        <p:grpSpPr bwMode="auto">
          <a:xfrm>
            <a:off x="5099050" y="4743450"/>
            <a:ext cx="1089025" cy="736600"/>
            <a:chOff x="3212" y="2988"/>
            <a:chExt cx="686" cy="464"/>
          </a:xfrm>
        </p:grpSpPr>
        <p:sp>
          <p:nvSpPr>
            <p:cNvPr id="27670" name="Text Box 33"/>
            <p:cNvSpPr txBox="1">
              <a:spLocks noChangeArrowheads="1"/>
            </p:cNvSpPr>
            <p:nvPr/>
          </p:nvSpPr>
          <p:spPr bwMode="auto">
            <a:xfrm>
              <a:off x="3212" y="3132"/>
              <a:ext cx="686" cy="145"/>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err="1">
                  <a:solidFill>
                    <a:schemeClr val="tx1"/>
                  </a:solidFill>
                  <a:latin typeface="Verdana" pitchFamily="34" charset="0"/>
                </a:rPr>
                <a:t>Negative</a:t>
              </a:r>
              <a:endParaRPr lang="es-ES" sz="1200" dirty="0">
                <a:solidFill>
                  <a:schemeClr val="tx1"/>
                </a:solidFill>
                <a:latin typeface="Verdana" pitchFamily="34" charset="0"/>
              </a:endParaRPr>
            </a:p>
          </p:txBody>
        </p:sp>
        <p:sp>
          <p:nvSpPr>
            <p:cNvPr id="27671" name="Line 34"/>
            <p:cNvSpPr>
              <a:spLocks noChangeShapeType="1"/>
            </p:cNvSpPr>
            <p:nvPr/>
          </p:nvSpPr>
          <p:spPr bwMode="auto">
            <a:xfrm rot="13836380" flipV="1">
              <a:off x="3543" y="2802"/>
              <a:ext cx="13" cy="386"/>
            </a:xfrm>
            <a:prstGeom prst="line">
              <a:avLst/>
            </a:prstGeom>
            <a:noFill/>
            <a:ln w="82440">
              <a:solidFill>
                <a:srgbClr val="008000"/>
              </a:solidFill>
              <a:round/>
              <a:headEnd/>
              <a:tailEnd type="triangle" w="med" len="med"/>
            </a:ln>
          </p:spPr>
          <p:txBody>
            <a:bodyPr/>
            <a:lstStyle/>
            <a:p>
              <a:endParaRPr lang="en-GB"/>
            </a:p>
          </p:txBody>
        </p:sp>
        <p:sp>
          <p:nvSpPr>
            <p:cNvPr id="27672" name="Line 36"/>
            <p:cNvSpPr>
              <a:spLocks noChangeShapeType="1"/>
            </p:cNvSpPr>
            <p:nvPr/>
          </p:nvSpPr>
          <p:spPr bwMode="auto">
            <a:xfrm>
              <a:off x="3424" y="3339"/>
              <a:ext cx="0" cy="113"/>
            </a:xfrm>
            <a:prstGeom prst="line">
              <a:avLst/>
            </a:prstGeom>
            <a:noFill/>
            <a:ln w="82440">
              <a:solidFill>
                <a:srgbClr val="008000"/>
              </a:solidFill>
              <a:round/>
              <a:headEnd/>
              <a:tailEnd type="triangle" w="med" len="med"/>
            </a:ln>
          </p:spPr>
          <p:txBody>
            <a:bodyPr/>
            <a:lstStyle/>
            <a:p>
              <a:endParaRPr lang="en-GB"/>
            </a:p>
          </p:txBody>
        </p:sp>
      </p:grpSp>
      <p:grpSp>
        <p:nvGrpSpPr>
          <p:cNvPr id="11" name="Group 41"/>
          <p:cNvGrpSpPr>
            <a:grpSpLocks/>
          </p:cNvGrpSpPr>
          <p:nvPr/>
        </p:nvGrpSpPr>
        <p:grpSpPr bwMode="auto">
          <a:xfrm>
            <a:off x="4110038" y="3067050"/>
            <a:ext cx="1533525" cy="2819400"/>
            <a:chOff x="2589" y="1932"/>
            <a:chExt cx="966" cy="1776"/>
          </a:xfrm>
        </p:grpSpPr>
        <p:sp>
          <p:nvSpPr>
            <p:cNvPr id="27666" name="Line 20"/>
            <p:cNvSpPr>
              <a:spLocks noChangeShapeType="1"/>
            </p:cNvSpPr>
            <p:nvPr/>
          </p:nvSpPr>
          <p:spPr bwMode="auto">
            <a:xfrm>
              <a:off x="2925" y="1932"/>
              <a:ext cx="0" cy="174"/>
            </a:xfrm>
            <a:prstGeom prst="line">
              <a:avLst/>
            </a:prstGeom>
            <a:noFill/>
            <a:ln w="82440">
              <a:solidFill>
                <a:srgbClr val="008000"/>
              </a:solidFill>
              <a:round/>
              <a:headEnd/>
              <a:tailEnd type="triangle" w="med" len="med"/>
            </a:ln>
          </p:spPr>
          <p:txBody>
            <a:bodyPr/>
            <a:lstStyle/>
            <a:p>
              <a:endParaRPr lang="en-GB"/>
            </a:p>
          </p:txBody>
        </p:sp>
        <p:sp>
          <p:nvSpPr>
            <p:cNvPr id="27667" name="Text Box 22"/>
            <p:cNvSpPr txBox="1">
              <a:spLocks noChangeArrowheads="1"/>
            </p:cNvSpPr>
            <p:nvPr/>
          </p:nvSpPr>
          <p:spPr bwMode="auto">
            <a:xfrm>
              <a:off x="2589" y="2124"/>
              <a:ext cx="624" cy="190"/>
            </a:xfrm>
            <a:prstGeom prst="rect">
              <a:avLst/>
            </a:prstGeom>
            <a:solidFill>
              <a:schemeClr val="accent1"/>
            </a:solidFill>
            <a:ln w="635">
              <a:solidFill>
                <a:srgbClr val="000000"/>
              </a:solidFill>
              <a:miter lim="800000"/>
              <a:headEnd/>
              <a:tailEnd/>
            </a:ln>
          </p:spPr>
          <p:txBody>
            <a:bodyPr lIns="100330" tIns="54610" rIns="100330" bIns="54610"/>
            <a:lstStyle/>
            <a:p>
              <a:r>
                <a:rPr lang="es-ES" sz="1200" dirty="0" err="1">
                  <a:solidFill>
                    <a:schemeClr val="tx1"/>
                  </a:solidFill>
                  <a:latin typeface="Verdana" pitchFamily="34" charset="0"/>
                </a:rPr>
                <a:t>Negative</a:t>
              </a:r>
              <a:endParaRPr lang="es-ES" sz="1200" dirty="0">
                <a:solidFill>
                  <a:schemeClr val="tx1"/>
                </a:solidFill>
                <a:latin typeface="Verdana" pitchFamily="34" charset="0"/>
              </a:endParaRPr>
            </a:p>
          </p:txBody>
        </p:sp>
        <p:sp>
          <p:nvSpPr>
            <p:cNvPr id="27668" name="Line 23"/>
            <p:cNvSpPr>
              <a:spLocks noChangeShapeType="1"/>
            </p:cNvSpPr>
            <p:nvPr/>
          </p:nvSpPr>
          <p:spPr bwMode="auto">
            <a:xfrm flipH="1">
              <a:off x="2973" y="2364"/>
              <a:ext cx="2" cy="960"/>
            </a:xfrm>
            <a:prstGeom prst="line">
              <a:avLst/>
            </a:prstGeom>
            <a:noFill/>
            <a:ln w="82440">
              <a:solidFill>
                <a:srgbClr val="008000"/>
              </a:solidFill>
              <a:round/>
              <a:headEnd/>
              <a:tailEnd type="triangle" w="med" len="med"/>
            </a:ln>
          </p:spPr>
          <p:txBody>
            <a:bodyPr/>
            <a:lstStyle/>
            <a:p>
              <a:endParaRPr lang="en-GB"/>
            </a:p>
          </p:txBody>
        </p:sp>
        <p:sp>
          <p:nvSpPr>
            <p:cNvPr id="27669" name="Text Box 37"/>
            <p:cNvSpPr txBox="1">
              <a:spLocks noChangeArrowheads="1"/>
            </p:cNvSpPr>
            <p:nvPr/>
          </p:nvSpPr>
          <p:spPr bwMode="auto">
            <a:xfrm>
              <a:off x="2877" y="3449"/>
              <a:ext cx="678" cy="259"/>
            </a:xfrm>
            <a:prstGeom prst="rect">
              <a:avLst/>
            </a:prstGeom>
            <a:solidFill>
              <a:schemeClr val="accent1"/>
            </a:solidFill>
            <a:ln w="635">
              <a:solidFill>
                <a:srgbClr val="000000"/>
              </a:solidFill>
              <a:miter lim="800000"/>
              <a:headEnd/>
              <a:tailEnd/>
            </a:ln>
          </p:spPr>
          <p:txBody>
            <a:bodyPr lIns="100330" tIns="54610" rIns="100330" bIns="54610"/>
            <a:lstStyle/>
            <a:p>
              <a:pPr algn="ctr"/>
              <a:r>
                <a:rPr lang="es-ES" sz="1200" dirty="0" err="1">
                  <a:solidFill>
                    <a:schemeClr val="bg1"/>
                  </a:solidFill>
                  <a:latin typeface="Verdana" pitchFamily="34" charset="0"/>
                </a:rPr>
                <a:t>Reassess</a:t>
              </a:r>
              <a:endParaRPr lang="es-ES" sz="1200" dirty="0">
                <a:solidFill>
                  <a:schemeClr val="bg1"/>
                </a:solidFill>
                <a:latin typeface="Verdana" pitchFamily="34" charset="0"/>
              </a:endParaRPr>
            </a:p>
          </p:txBody>
        </p:sp>
      </p:grpSp>
      <p:sp>
        <p:nvSpPr>
          <p:cNvPr id="603174" name="Line 38"/>
          <p:cNvSpPr>
            <a:spLocks noChangeShapeType="1"/>
          </p:cNvSpPr>
          <p:nvPr/>
        </p:nvSpPr>
        <p:spPr bwMode="auto">
          <a:xfrm>
            <a:off x="6853238" y="2076450"/>
            <a:ext cx="0" cy="190500"/>
          </a:xfrm>
          <a:prstGeom prst="line">
            <a:avLst/>
          </a:prstGeom>
          <a:noFill/>
          <a:ln w="82440">
            <a:solidFill>
              <a:srgbClr val="008000"/>
            </a:solidFill>
            <a:round/>
            <a:headEnd/>
            <a:tailEnd type="triangle" w="med" len="med"/>
          </a:ln>
        </p:spPr>
        <p:txBody>
          <a:bodyPr/>
          <a:lstStyle/>
          <a:p>
            <a:endParaRPr lang="en-GB"/>
          </a:p>
        </p:txBody>
      </p:sp>
    </p:spTree>
    <p:extLst>
      <p:ext uri="{BB962C8B-B14F-4D97-AF65-F5344CB8AC3E}">
        <p14:creationId xmlns:p14="http://schemas.microsoft.com/office/powerpoint/2010/main" val="18882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3164"/>
                                        </p:tgtEl>
                                        <p:attrNameLst>
                                          <p:attrName>style.visibility</p:attrName>
                                        </p:attrNameLst>
                                      </p:cBhvr>
                                      <p:to>
                                        <p:strVal val="visible"/>
                                      </p:to>
                                    </p:set>
                                    <p:animEffect transition="in" filter="fade">
                                      <p:cBhvr>
                                        <p:cTn id="12" dur="500"/>
                                        <p:tgtEl>
                                          <p:spTgt spid="603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3166"/>
                                        </p:tgtEl>
                                        <p:attrNameLst>
                                          <p:attrName>style.visibility</p:attrName>
                                        </p:attrNameLst>
                                      </p:cBhvr>
                                      <p:to>
                                        <p:strVal val="visible"/>
                                      </p:to>
                                    </p:set>
                                    <p:animEffect transition="in" filter="fade">
                                      <p:cBhvr>
                                        <p:cTn id="42" dur="500"/>
                                        <p:tgtEl>
                                          <p:spTgt spid="6031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3174"/>
                                        </p:tgtEl>
                                        <p:attrNameLst>
                                          <p:attrName>style.visibility</p:attrName>
                                        </p:attrNameLst>
                                      </p:cBhvr>
                                      <p:to>
                                        <p:strVal val="visible"/>
                                      </p:to>
                                    </p:set>
                                    <p:animEffect transition="in" filter="fade">
                                      <p:cBhvr>
                                        <p:cTn id="45" dur="500"/>
                                        <p:tgtEl>
                                          <p:spTgt spid="6031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3163"/>
                                        </p:tgtEl>
                                        <p:attrNameLst>
                                          <p:attrName>style.visibility</p:attrName>
                                        </p:attrNameLst>
                                      </p:cBhvr>
                                      <p:to>
                                        <p:strVal val="visible"/>
                                      </p:to>
                                    </p:set>
                                    <p:animEffect transition="in" filter="fade">
                                      <p:cBhvr>
                                        <p:cTn id="55" dur="500"/>
                                        <p:tgtEl>
                                          <p:spTgt spid="6031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63" grpId="0" animBg="1"/>
      <p:bldP spid="603164" grpId="0" animBg="1"/>
      <p:bldP spid="603166" grpId="0" animBg="1"/>
      <p:bldP spid="60317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Rectangle 32"/>
          <p:cNvSpPr/>
          <p:nvPr/>
        </p:nvSpPr>
        <p:spPr>
          <a:xfrm>
            <a:off x="7696200" y="0"/>
            <a:ext cx="1447800" cy="127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47106" name="Picture 31" descr="box 1-level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0" y="92075"/>
            <a:ext cx="742119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p:cNvSpPr>
          <p:nvPr/>
        </p:nvSpPr>
        <p:spPr bwMode="auto">
          <a:xfrm>
            <a:off x="2451100" y="188913"/>
            <a:ext cx="2552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Patient with </a:t>
            </a:r>
            <a:br>
              <a:rPr lang="en-US" altLang="en-US" sz="1000" b="1">
                <a:solidFill>
                  <a:srgbClr val="FFFFFF"/>
                </a:solidFill>
                <a:sym typeface="Arial Bold" charset="0"/>
              </a:rPr>
            </a:br>
            <a:r>
              <a:rPr lang="en-US" altLang="en-US" sz="1000" b="1">
                <a:solidFill>
                  <a:srgbClr val="FFFFFF"/>
                </a:solidFill>
                <a:sym typeface="Arial Bold" charset="0"/>
              </a:rPr>
              <a:t>respiratory symptoms</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Are the symptoms typical of asthma?</a:t>
            </a:r>
          </a:p>
        </p:txBody>
      </p:sp>
      <p:sp>
        <p:nvSpPr>
          <p:cNvPr id="47110" name="Rectangle 8"/>
          <p:cNvSpPr>
            <a:spLocks/>
          </p:cNvSpPr>
          <p:nvPr/>
        </p:nvSpPr>
        <p:spPr bwMode="auto">
          <a:xfrm>
            <a:off x="2787650" y="1565275"/>
            <a:ext cx="18399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Detailed history/examination </a:t>
            </a:r>
            <a:br>
              <a:rPr lang="en-US" altLang="en-US" sz="1000" b="1">
                <a:solidFill>
                  <a:srgbClr val="FFFFFF"/>
                </a:solidFill>
                <a:sym typeface="Arial Bold" charset="0"/>
              </a:rPr>
            </a:br>
            <a:r>
              <a:rPr lang="en-US" altLang="en-US" sz="1000" b="1">
                <a:solidFill>
                  <a:srgbClr val="FFFFFF"/>
                </a:solidFill>
                <a:sym typeface="Arial Bold" charset="0"/>
              </a:rPr>
              <a:t>for asthma</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History/</a:t>
            </a:r>
            <a:r>
              <a:rPr lang="en-US" altLang="en-US" sz="1000" b="1" i="1">
                <a:solidFill>
                  <a:srgbClr val="FFFFFF"/>
                </a:solidFill>
                <a:sym typeface="Arial Bold" charset="0"/>
              </a:rPr>
              <a:t>examination</a:t>
            </a:r>
            <a:r>
              <a:rPr lang="en-US" altLang="en-US" sz="1000" b="1" i="1">
                <a:solidFill>
                  <a:srgbClr val="FFFFFF"/>
                </a:solidFill>
                <a:sym typeface="Arial Italic" charset="0"/>
              </a:rPr>
              <a:t> </a:t>
            </a:r>
            <a:r>
              <a:rPr lang="en-US" altLang="en-US" sz="1000" b="1" i="1">
                <a:solidFill>
                  <a:srgbClr val="FFFFFF"/>
                </a:solidFill>
                <a:sym typeface="Arial Bold Italic" charset="0"/>
              </a:rPr>
              <a:t>supports </a:t>
            </a:r>
            <a:br>
              <a:rPr lang="en-US" altLang="en-US" sz="1000" b="1" i="1">
                <a:solidFill>
                  <a:srgbClr val="FFFFFF"/>
                </a:solidFill>
                <a:sym typeface="Arial Bold Italic" charset="0"/>
              </a:rPr>
            </a:br>
            <a:r>
              <a:rPr lang="en-US" altLang="en-US" sz="1000" b="1" i="1">
                <a:solidFill>
                  <a:srgbClr val="FFFFFF"/>
                </a:solidFill>
                <a:sym typeface="Arial Bold Italic" charset="0"/>
              </a:rPr>
              <a:t>asthma diagnosis?</a:t>
            </a:r>
          </a:p>
        </p:txBody>
      </p:sp>
      <p:sp>
        <p:nvSpPr>
          <p:cNvPr id="47111" name="Rectangle 9"/>
          <p:cNvSpPr>
            <a:spLocks/>
          </p:cNvSpPr>
          <p:nvPr/>
        </p:nvSpPr>
        <p:spPr bwMode="auto">
          <a:xfrm>
            <a:off x="2463800" y="3068638"/>
            <a:ext cx="2540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Perform spirometry/PEF </a:t>
            </a:r>
            <a:br>
              <a:rPr lang="en-US" altLang="en-US" sz="1000" b="1">
                <a:solidFill>
                  <a:srgbClr val="FFFFFF"/>
                </a:solidFill>
                <a:sym typeface="Arial Bold" charset="0"/>
              </a:rPr>
            </a:br>
            <a:r>
              <a:rPr lang="en-US" altLang="en-US" sz="1000" b="1">
                <a:solidFill>
                  <a:srgbClr val="FFFFFF"/>
                </a:solidFill>
                <a:sym typeface="Arial Bold" charset="0"/>
              </a:rPr>
              <a:t>with reversibility test</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Results support asthma diagnosis?</a:t>
            </a:r>
          </a:p>
        </p:txBody>
      </p:sp>
      <p:sp>
        <p:nvSpPr>
          <p:cNvPr id="47112" name="Rectangle 10"/>
          <p:cNvSpPr>
            <a:spLocks/>
          </p:cNvSpPr>
          <p:nvPr/>
        </p:nvSpPr>
        <p:spPr bwMode="auto">
          <a:xfrm>
            <a:off x="1209675" y="4852988"/>
            <a:ext cx="18732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Empiric treatment with </a:t>
            </a:r>
            <a:br>
              <a:rPr lang="en-US" altLang="en-US" sz="1000">
                <a:solidFill>
                  <a:srgbClr val="134679"/>
                </a:solidFill>
              </a:rPr>
            </a:br>
            <a:r>
              <a:rPr lang="en-US" altLang="en-US" sz="1000">
                <a:solidFill>
                  <a:srgbClr val="134679"/>
                </a:solidFill>
              </a:rPr>
              <a:t>ICS and prn SABA</a:t>
            </a:r>
          </a:p>
          <a:p>
            <a:pPr algn="ctr" eaLnBrk="1" fontAlgn="base" hangingPunct="1">
              <a:spcBef>
                <a:spcPts val="425"/>
              </a:spcBef>
              <a:spcAft>
                <a:spcPct val="0"/>
              </a:spcAft>
            </a:pPr>
            <a:r>
              <a:rPr lang="en-US" altLang="en-US" sz="1000">
                <a:solidFill>
                  <a:srgbClr val="134679"/>
                </a:solidFill>
              </a:rPr>
              <a:t>Review response</a:t>
            </a:r>
          </a:p>
          <a:p>
            <a:pPr algn="ctr" eaLnBrk="1" fontAlgn="base" hangingPunct="1">
              <a:spcBef>
                <a:spcPts val="425"/>
              </a:spcBef>
              <a:spcAft>
                <a:spcPct val="0"/>
              </a:spcAft>
            </a:pPr>
            <a:r>
              <a:rPr lang="en-US" altLang="en-US" sz="1000">
                <a:solidFill>
                  <a:srgbClr val="134679"/>
                </a:solidFill>
              </a:rPr>
              <a:t>Diagnostic testing </a:t>
            </a:r>
            <a:br>
              <a:rPr lang="en-US" altLang="en-US" sz="1000">
                <a:solidFill>
                  <a:srgbClr val="134679"/>
                </a:solidFill>
              </a:rPr>
            </a:br>
            <a:r>
              <a:rPr lang="en-US" altLang="en-US" sz="1000">
                <a:solidFill>
                  <a:srgbClr val="134679"/>
                </a:solidFill>
              </a:rPr>
              <a:t>within 1-3 months</a:t>
            </a:r>
          </a:p>
        </p:txBody>
      </p:sp>
      <p:sp>
        <p:nvSpPr>
          <p:cNvPr id="47113" name="Rectangle 11"/>
          <p:cNvSpPr>
            <a:spLocks/>
          </p:cNvSpPr>
          <p:nvPr/>
        </p:nvSpPr>
        <p:spPr bwMode="auto">
          <a:xfrm>
            <a:off x="4467225" y="3873500"/>
            <a:ext cx="19478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Repeat on another </a:t>
            </a:r>
            <a:br>
              <a:rPr lang="en-US" altLang="en-US" sz="1000">
                <a:solidFill>
                  <a:srgbClr val="134679"/>
                </a:solidFill>
              </a:rPr>
            </a:br>
            <a:r>
              <a:rPr lang="en-US" altLang="en-US" sz="1000">
                <a:solidFill>
                  <a:srgbClr val="134679"/>
                </a:solidFill>
              </a:rPr>
              <a:t>occasion or arrange </a:t>
            </a:r>
            <a:br>
              <a:rPr lang="en-US" altLang="en-US" sz="1000">
                <a:solidFill>
                  <a:srgbClr val="134679"/>
                </a:solidFill>
              </a:rPr>
            </a:br>
            <a:r>
              <a:rPr lang="en-US" altLang="en-US" sz="1000">
                <a:solidFill>
                  <a:srgbClr val="134679"/>
                </a:solidFill>
              </a:rPr>
              <a:t>other tests</a:t>
            </a:r>
          </a:p>
          <a:p>
            <a:pPr algn="ctr" eaLnBrk="1" fontAlgn="base" hangingPunct="1">
              <a:spcBef>
                <a:spcPts val="425"/>
              </a:spcBef>
              <a:spcAft>
                <a:spcPct val="0"/>
              </a:spcAft>
            </a:pPr>
            <a:r>
              <a:rPr lang="en-US" altLang="en-US" sz="1000">
                <a:solidFill>
                  <a:srgbClr val="134679"/>
                </a:solidFill>
              </a:rPr>
              <a:t>Confirms asthma diagnosis?</a:t>
            </a:r>
          </a:p>
        </p:txBody>
      </p:sp>
      <p:sp>
        <p:nvSpPr>
          <p:cNvPr id="47114" name="Rectangle 12"/>
          <p:cNvSpPr>
            <a:spLocks/>
          </p:cNvSpPr>
          <p:nvPr/>
        </p:nvSpPr>
        <p:spPr bwMode="auto">
          <a:xfrm>
            <a:off x="4535488" y="5267325"/>
            <a:ext cx="1993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134679"/>
                </a:solidFill>
              </a:rPr>
              <a:t>Consider trial of treatment for </a:t>
            </a:r>
            <a:br>
              <a:rPr lang="en-US" altLang="en-US" sz="1000">
                <a:solidFill>
                  <a:srgbClr val="134679"/>
                </a:solidFill>
              </a:rPr>
            </a:br>
            <a:r>
              <a:rPr lang="en-US" altLang="en-US" sz="1000">
                <a:solidFill>
                  <a:srgbClr val="134679"/>
                </a:solidFill>
              </a:rPr>
              <a:t>most likely diagnosis, or refer </a:t>
            </a:r>
            <a:br>
              <a:rPr lang="en-US" altLang="en-US" sz="1000">
                <a:solidFill>
                  <a:srgbClr val="134679"/>
                </a:solidFill>
              </a:rPr>
            </a:br>
            <a:r>
              <a:rPr lang="en-US" altLang="en-US" sz="1000">
                <a:solidFill>
                  <a:srgbClr val="134679"/>
                </a:solidFill>
              </a:rPr>
              <a:t>for further investigations</a:t>
            </a:r>
          </a:p>
        </p:txBody>
      </p:sp>
      <p:sp>
        <p:nvSpPr>
          <p:cNvPr id="47115" name="Rectangle 13"/>
          <p:cNvSpPr>
            <a:spLocks/>
          </p:cNvSpPr>
          <p:nvPr/>
        </p:nvSpPr>
        <p:spPr bwMode="auto">
          <a:xfrm>
            <a:off x="5795963" y="2117725"/>
            <a:ext cx="23066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Further history and tests for </a:t>
            </a:r>
            <a:br>
              <a:rPr lang="en-US" altLang="en-US" sz="1000">
                <a:solidFill>
                  <a:srgbClr val="134679"/>
                </a:solidFill>
              </a:rPr>
            </a:br>
            <a:r>
              <a:rPr lang="en-US" altLang="en-US" sz="1000">
                <a:solidFill>
                  <a:srgbClr val="134679"/>
                </a:solidFill>
              </a:rPr>
              <a:t>alternative diagnoses</a:t>
            </a:r>
          </a:p>
          <a:p>
            <a:pPr algn="ctr" eaLnBrk="1" fontAlgn="base" hangingPunct="1">
              <a:spcBef>
                <a:spcPts val="425"/>
              </a:spcBef>
              <a:spcAft>
                <a:spcPct val="0"/>
              </a:spcAft>
            </a:pPr>
            <a:r>
              <a:rPr lang="en-US" altLang="en-US" sz="1000" i="1">
                <a:solidFill>
                  <a:srgbClr val="134679"/>
                </a:solidFill>
                <a:latin typeface="Arial Italic" charset="0"/>
                <a:sym typeface="Arial Italic" charset="0"/>
              </a:rPr>
              <a:t>Alternative diagnosis confirmed?</a:t>
            </a:r>
          </a:p>
        </p:txBody>
      </p:sp>
      <p:sp>
        <p:nvSpPr>
          <p:cNvPr id="47116" name="Rectangle 14"/>
          <p:cNvSpPr>
            <a:spLocks/>
          </p:cNvSpPr>
          <p:nvPr/>
        </p:nvSpPr>
        <p:spPr bwMode="auto">
          <a:xfrm>
            <a:off x="5800725" y="6242050"/>
            <a:ext cx="22733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1000" b="1">
                <a:solidFill>
                  <a:srgbClr val="134679"/>
                </a:solidFill>
                <a:sym typeface="Arial Bold" charset="0"/>
              </a:rPr>
              <a:t>Treat for alternative diagnosis</a:t>
            </a:r>
          </a:p>
        </p:txBody>
      </p:sp>
      <p:sp>
        <p:nvSpPr>
          <p:cNvPr id="47117" name="Rectangle 15"/>
          <p:cNvSpPr>
            <a:spLocks/>
          </p:cNvSpPr>
          <p:nvPr/>
        </p:nvSpPr>
        <p:spPr bwMode="auto">
          <a:xfrm>
            <a:off x="2413000" y="6249988"/>
            <a:ext cx="2540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1000" b="1">
                <a:solidFill>
                  <a:srgbClr val="FFFFFF"/>
                </a:solidFill>
                <a:sym typeface="Arial Bold" charset="0"/>
              </a:rPr>
              <a:t>Treat for ASTHMA</a:t>
            </a:r>
          </a:p>
        </p:txBody>
      </p:sp>
      <p:sp>
        <p:nvSpPr>
          <p:cNvPr id="47118" name="Rectangle 17"/>
          <p:cNvSpPr>
            <a:spLocks/>
          </p:cNvSpPr>
          <p:nvPr/>
        </p:nvSpPr>
        <p:spPr bwMode="auto">
          <a:xfrm>
            <a:off x="2001838" y="2492375"/>
            <a:ext cx="1457325" cy="3889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134679"/>
                </a:solidFill>
              </a:rPr>
              <a:t>Clinical urgency, and other diagnoses unlikely</a:t>
            </a:r>
          </a:p>
        </p:txBody>
      </p:sp>
      <p:sp>
        <p:nvSpPr>
          <p:cNvPr id="47119" name="Rectangle 18"/>
          <p:cNvSpPr>
            <a:spLocks/>
          </p:cNvSpPr>
          <p:nvPr/>
        </p:nvSpPr>
        <p:spPr bwMode="auto">
          <a:xfrm>
            <a:off x="3060700" y="1193800"/>
            <a:ext cx="1270000" cy="127000"/>
          </a:xfrm>
          <a:prstGeom prst="rect">
            <a:avLst/>
          </a:prstGeom>
          <a:solidFill>
            <a:srgbClr val="FFFFFF"/>
          </a:solidFill>
          <a:ln w="9525">
            <a:solidFill>
              <a:schemeClr val="tx1">
                <a:alpha val="0"/>
              </a:schemeClr>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n-US" sz="1800">
              <a:solidFill>
                <a:srgbClr val="000000"/>
              </a:solidFill>
            </a:endParaRPr>
          </a:p>
        </p:txBody>
      </p:sp>
      <p:sp>
        <p:nvSpPr>
          <p:cNvPr id="47120" name="Rectangle 19"/>
          <p:cNvSpPr>
            <a:spLocks/>
          </p:cNvSpPr>
          <p:nvPr/>
        </p:nvSpPr>
        <p:spPr bwMode="auto">
          <a:xfrm>
            <a:off x="3486150" y="1176338"/>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800" b="1">
                <a:solidFill>
                  <a:srgbClr val="134679"/>
                </a:solidFill>
                <a:latin typeface="Arial Bold" charset="0"/>
                <a:sym typeface="Arial Bold" charset="0"/>
              </a:rPr>
              <a:t>YES</a:t>
            </a:r>
          </a:p>
        </p:txBody>
      </p:sp>
      <p:sp>
        <p:nvSpPr>
          <p:cNvPr id="47121" name="Rectangle 20"/>
          <p:cNvSpPr>
            <a:spLocks/>
          </p:cNvSpPr>
          <p:nvPr/>
        </p:nvSpPr>
        <p:spPr bwMode="auto">
          <a:xfrm>
            <a:off x="3505200" y="2582863"/>
            <a:ext cx="3857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134679"/>
                </a:solidFill>
                <a:latin typeface="Arial Bold" charset="0"/>
                <a:sym typeface="Arial Bold" charset="0"/>
              </a:rPr>
              <a:t>YES</a:t>
            </a:r>
          </a:p>
        </p:txBody>
      </p:sp>
      <p:sp>
        <p:nvSpPr>
          <p:cNvPr id="47122" name="Rectangle 21"/>
          <p:cNvSpPr>
            <a:spLocks/>
          </p:cNvSpPr>
          <p:nvPr/>
        </p:nvSpPr>
        <p:spPr bwMode="auto">
          <a:xfrm>
            <a:off x="3476625" y="4892675"/>
            <a:ext cx="457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0"/>
              </a:spcBef>
              <a:spcAft>
                <a:spcPct val="0"/>
              </a:spcAft>
            </a:pPr>
            <a:r>
              <a:rPr lang="en-US" altLang="en-US" sz="800" b="1">
                <a:solidFill>
                  <a:srgbClr val="134679"/>
                </a:solidFill>
                <a:latin typeface="Arial Bold" charset="0"/>
                <a:sym typeface="Arial Bold" charset="0"/>
              </a:rPr>
              <a:t>YES</a:t>
            </a:r>
          </a:p>
        </p:txBody>
      </p:sp>
      <p:sp>
        <p:nvSpPr>
          <p:cNvPr id="47123" name="Rectangle 22"/>
          <p:cNvSpPr>
            <a:spLocks/>
          </p:cNvSpPr>
          <p:nvPr/>
        </p:nvSpPr>
        <p:spPr bwMode="auto">
          <a:xfrm>
            <a:off x="5314950" y="4810125"/>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50000"/>
              </a:lnSpc>
              <a:spcBef>
                <a:spcPct val="0"/>
              </a:spcBef>
              <a:spcAft>
                <a:spcPct val="0"/>
              </a:spcAft>
            </a:pPr>
            <a:r>
              <a:rPr lang="en-US" altLang="en-US" sz="800" b="1">
                <a:solidFill>
                  <a:srgbClr val="134679"/>
                </a:solidFill>
                <a:latin typeface="Arial Bold" charset="0"/>
                <a:sym typeface="Arial Bold" charset="0"/>
              </a:rPr>
              <a:t>NO</a:t>
            </a:r>
          </a:p>
        </p:txBody>
      </p:sp>
      <p:sp>
        <p:nvSpPr>
          <p:cNvPr id="47124" name="Rectangle 23"/>
          <p:cNvSpPr>
            <a:spLocks/>
          </p:cNvSpPr>
          <p:nvPr/>
        </p:nvSpPr>
        <p:spPr bwMode="auto">
          <a:xfrm>
            <a:off x="5060950" y="1065213"/>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5" name="Rectangle 24"/>
          <p:cNvSpPr>
            <a:spLocks/>
          </p:cNvSpPr>
          <p:nvPr/>
        </p:nvSpPr>
        <p:spPr bwMode="auto">
          <a:xfrm>
            <a:off x="4978400" y="2405063"/>
            <a:ext cx="3603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6" name="Rectangle 25"/>
          <p:cNvSpPr>
            <a:spLocks/>
          </p:cNvSpPr>
          <p:nvPr/>
        </p:nvSpPr>
        <p:spPr bwMode="auto">
          <a:xfrm>
            <a:off x="3962400" y="4035425"/>
            <a:ext cx="2159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7" name="Rectangle 26"/>
          <p:cNvSpPr>
            <a:spLocks/>
          </p:cNvSpPr>
          <p:nvPr/>
        </p:nvSpPr>
        <p:spPr bwMode="auto">
          <a:xfrm>
            <a:off x="3970338" y="4243388"/>
            <a:ext cx="2047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YES</a:t>
            </a:r>
          </a:p>
        </p:txBody>
      </p:sp>
      <p:sp>
        <p:nvSpPr>
          <p:cNvPr id="47128" name="Rectangle 27"/>
          <p:cNvSpPr>
            <a:spLocks/>
          </p:cNvSpPr>
          <p:nvPr/>
        </p:nvSpPr>
        <p:spPr bwMode="auto">
          <a:xfrm>
            <a:off x="6826250" y="4892675"/>
            <a:ext cx="2174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YES</a:t>
            </a:r>
          </a:p>
        </p:txBody>
      </p:sp>
      <p:sp>
        <p:nvSpPr>
          <p:cNvPr id="47129" name="Rectangle 28"/>
          <p:cNvSpPr>
            <a:spLocks/>
          </p:cNvSpPr>
          <p:nvPr/>
        </p:nvSpPr>
        <p:spPr bwMode="auto">
          <a:xfrm>
            <a:off x="6521450" y="4183063"/>
            <a:ext cx="4333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30" name="AutoShape 1"/>
          <p:cNvSpPr>
            <a:spLocks/>
          </p:cNvSpPr>
          <p:nvPr/>
        </p:nvSpPr>
        <p:spPr bwMode="auto">
          <a:xfrm>
            <a:off x="165100" y="6653213"/>
            <a:ext cx="8820150" cy="236537"/>
          </a:xfrm>
          <a:custGeom>
            <a:avLst/>
            <a:gdLst>
              <a:gd name="T0" fmla="*/ 0 w 21600"/>
              <a:gd name="T1" fmla="*/ 2147483647 h 20965"/>
              <a:gd name="T2" fmla="*/ 2147483647 w 21600"/>
              <a:gd name="T3" fmla="*/ 0 h 20965"/>
              <a:gd name="T4" fmla="*/ 2147483647 w 21600"/>
              <a:gd name="T5" fmla="*/ 0 h 20965"/>
              <a:gd name="T6" fmla="*/ 2147483647 w 21600"/>
              <a:gd name="T7" fmla="*/ 2147483647 h 20965"/>
              <a:gd name="T8" fmla="*/ 2147483647 w 21600"/>
              <a:gd name="T9" fmla="*/ 2147483647 h 20965"/>
              <a:gd name="T10" fmla="*/ 0 w 21600"/>
              <a:gd name="T11" fmla="*/ 2147483647 h 20965"/>
              <a:gd name="T12" fmla="*/ 0 w 21600"/>
              <a:gd name="T13" fmla="*/ 2147483647 h 20965"/>
              <a:gd name="T14" fmla="*/ 0 w 21600"/>
              <a:gd name="T15" fmla="*/ 2147483647 h 209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0965">
                <a:moveTo>
                  <a:pt x="0" y="3812"/>
                </a:moveTo>
                <a:cubicBezTo>
                  <a:pt x="0" y="1707"/>
                  <a:pt x="53" y="0"/>
                  <a:pt x="118" y="0"/>
                </a:cubicBezTo>
                <a:lnTo>
                  <a:pt x="21482" y="0"/>
                </a:lnTo>
                <a:cubicBezTo>
                  <a:pt x="21547" y="0"/>
                  <a:pt x="21600" y="1707"/>
                  <a:pt x="21600" y="3812"/>
                </a:cubicBezTo>
                <a:lnTo>
                  <a:pt x="21600" y="19059"/>
                </a:lnTo>
                <a:cubicBezTo>
                  <a:pt x="18000" y="21600"/>
                  <a:pt x="3600" y="21600"/>
                  <a:pt x="0" y="19059"/>
                </a:cubicBezTo>
                <a:lnTo>
                  <a:pt x="0" y="3812"/>
                </a:lnTo>
                <a:close/>
                <a:moveTo>
                  <a:pt x="0" y="3812"/>
                </a:moveTo>
              </a:path>
            </a:pathLst>
          </a:custGeom>
          <a:solidFill>
            <a:srgbClr val="134679"/>
          </a:solidFill>
          <a:ln>
            <a:noFill/>
          </a:ln>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fontAlgn="base">
              <a:spcBef>
                <a:spcPct val="0"/>
              </a:spcBef>
              <a:spcAft>
                <a:spcPct val="0"/>
              </a:spcAft>
            </a:pPr>
            <a:endParaRPr lang="en-AU">
              <a:solidFill>
                <a:prstClr val="black"/>
              </a:solidFill>
              <a:ea typeface="ＭＳ Ｐゴシック" pitchFamily="34" charset="-128"/>
            </a:endParaRPr>
          </a:p>
        </p:txBody>
      </p:sp>
      <p:sp>
        <p:nvSpPr>
          <p:cNvPr id="47131" name="Rectangle 3"/>
          <p:cNvSpPr>
            <a:spLocks/>
          </p:cNvSpPr>
          <p:nvPr/>
        </p:nvSpPr>
        <p:spPr bwMode="auto">
          <a:xfrm>
            <a:off x="7191375" y="6680200"/>
            <a:ext cx="165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rPr>
              <a:t>© Global Initiative for Asthma</a:t>
            </a:r>
          </a:p>
        </p:txBody>
      </p:sp>
      <p:sp>
        <p:nvSpPr>
          <p:cNvPr id="47132" name="Rectangle 5"/>
          <p:cNvSpPr>
            <a:spLocks/>
          </p:cNvSpPr>
          <p:nvPr/>
        </p:nvSpPr>
        <p:spPr bwMode="auto">
          <a:xfrm>
            <a:off x="2032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1-1 (4/4)</a:t>
            </a:r>
          </a:p>
        </p:txBody>
      </p:sp>
      <p:sp>
        <p:nvSpPr>
          <p:cNvPr id="47133" name="TextBox 1"/>
          <p:cNvSpPr txBox="1">
            <a:spLocks noChangeArrowheads="1"/>
          </p:cNvSpPr>
          <p:nvPr/>
        </p:nvSpPr>
        <p:spPr bwMode="auto">
          <a:xfrm>
            <a:off x="-166688" y="401796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n-US" sz="1800">
              <a:solidFill>
                <a:prstClr val="black"/>
              </a:solidFill>
            </a:endParaRPr>
          </a:p>
        </p:txBody>
      </p:sp>
    </p:spTree>
    <p:extLst>
      <p:ext uri="{BB962C8B-B14F-4D97-AF65-F5344CB8AC3E}">
        <p14:creationId xmlns:p14="http://schemas.microsoft.com/office/powerpoint/2010/main" val="301899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4000" b="1" noProof="0" dirty="0">
                <a:solidFill>
                  <a:srgbClr val="FF0000"/>
                </a:solidFill>
              </a:rPr>
              <a:t>Step 2</a:t>
            </a:r>
            <a:r>
              <a:rPr lang="en-GB" sz="4000" noProof="0" dirty="0"/>
              <a:t>: question about smoking</a:t>
            </a:r>
            <a:endParaRPr lang="en-GB" sz="5400" noProof="0" dirty="0"/>
          </a:p>
        </p:txBody>
      </p:sp>
      <p:sp>
        <p:nvSpPr>
          <p:cNvPr id="56323" name="Rectangle 3"/>
          <p:cNvSpPr>
            <a:spLocks noGrp="1" noChangeArrowheads="1"/>
          </p:cNvSpPr>
          <p:nvPr>
            <p:ph idx="1"/>
          </p:nvPr>
        </p:nvSpPr>
        <p:spPr>
          <a:noFill/>
        </p:spPr>
        <p:txBody>
          <a:bodyPr/>
          <a:lstStyle/>
          <a:p>
            <a:pPr marL="350838" indent="-350838" eaLnBrk="1" hangingPunct="1">
              <a:tabLst>
                <a:tab pos="1331913" algn="l"/>
              </a:tabLst>
            </a:pPr>
            <a:r>
              <a:rPr lang="en-GB" dirty="0"/>
              <a:t>Smoking adversely impacts asthma control</a:t>
            </a:r>
          </a:p>
          <a:p>
            <a:pPr marL="639763" lvl="1" indent="-242888" eaLnBrk="1" hangingPunct="1">
              <a:buFont typeface="Wingdings" pitchFamily="2" charset="2"/>
              <a:buChar char="§"/>
              <a:tabLst>
                <a:tab pos="1331913" algn="l"/>
              </a:tabLst>
            </a:pPr>
            <a:r>
              <a:rPr lang="en-GB" dirty="0">
                <a:ea typeface="ＭＳ Ｐゴシック" pitchFamily="34" charset="-128"/>
              </a:rPr>
              <a:t>Current</a:t>
            </a:r>
            <a:r>
              <a:rPr lang="en-GB" altLang="ja-JP" dirty="0">
                <a:ea typeface="ＭＳ Ｐゴシック" pitchFamily="34" charset="-128"/>
              </a:rPr>
              <a:t> smokers are almost 3 times more likely than non-smokers to be hospitalised for their asthma over a 12-month period </a:t>
            </a:r>
          </a:p>
          <a:p>
            <a:pPr marL="350838" indent="-350838" eaLnBrk="1" hangingPunct="1">
              <a:tabLst>
                <a:tab pos="1331913" algn="l"/>
              </a:tabLst>
            </a:pPr>
            <a:r>
              <a:rPr lang="en-GB" dirty="0"/>
              <a:t>Why does smoking adversely impact asthma?</a:t>
            </a:r>
          </a:p>
          <a:p>
            <a:pPr marL="639763" lvl="1" indent="-242888" eaLnBrk="1" hangingPunct="1">
              <a:buFont typeface="Wingdings" pitchFamily="2" charset="2"/>
              <a:buChar char="§"/>
              <a:tabLst>
                <a:tab pos="1331913" algn="l"/>
              </a:tabLst>
            </a:pPr>
            <a:r>
              <a:rPr lang="en-GB" dirty="0">
                <a:ea typeface="ＭＳ Ｐゴシック" pitchFamily="34" charset="-128"/>
              </a:rPr>
              <a:t>Asthma misdiagnosed as COPD or concomitant COPD</a:t>
            </a:r>
          </a:p>
          <a:p>
            <a:pPr marL="639763" lvl="1" indent="-242888" eaLnBrk="1" hangingPunct="1">
              <a:buFont typeface="Wingdings" pitchFamily="2" charset="2"/>
              <a:buChar char="§"/>
              <a:tabLst>
                <a:tab pos="1331913" algn="l"/>
              </a:tabLst>
            </a:pPr>
            <a:r>
              <a:rPr lang="en-GB" dirty="0">
                <a:ea typeface="ＭＳ Ｐゴシック" pitchFamily="34" charset="-128"/>
              </a:rPr>
              <a:t>Relative steroid resistance</a:t>
            </a:r>
          </a:p>
        </p:txBody>
      </p:sp>
      <p:sp>
        <p:nvSpPr>
          <p:cNvPr id="5632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Price D et al. </a:t>
            </a:r>
            <a:r>
              <a:rPr lang="en-US" sz="1200" i="1" dirty="0">
                <a:solidFill>
                  <a:schemeClr val="bg1"/>
                </a:solidFill>
                <a:latin typeface="Arial" charset="0"/>
              </a:rPr>
              <a:t>Clin Exp Allergy.</a:t>
            </a:r>
            <a:r>
              <a:rPr lang="en-US" sz="1200" dirty="0">
                <a:solidFill>
                  <a:schemeClr val="bg1"/>
                </a:solidFill>
                <a:latin typeface="Arial" charset="0"/>
              </a:rPr>
              <a:t> 2005;35:282</a:t>
            </a:r>
            <a:r>
              <a:rPr lang="en-US" sz="1200" dirty="0">
                <a:solidFill>
                  <a:schemeClr val="bg1"/>
                </a:solidFill>
                <a:latin typeface="Arial" charset="0"/>
                <a:cs typeface="Arial" charset="0"/>
              </a:rPr>
              <a:t>–7.</a:t>
            </a:r>
          </a:p>
        </p:txBody>
      </p:sp>
    </p:spTree>
    <p:extLst>
      <p:ext uri="{BB962C8B-B14F-4D97-AF65-F5344CB8AC3E}">
        <p14:creationId xmlns:p14="http://schemas.microsoft.com/office/powerpoint/2010/main" val="187452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500"/>
                                        <p:tgtEl>
                                          <p:spTgt spid="563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fade">
                                      <p:cBhvr>
                                        <p:cTn id="10" dur="500"/>
                                        <p:tgtEl>
                                          <p:spTgt spid="563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Effect transition="in" filter="fade">
                                      <p:cBhvr>
                                        <p:cTn id="13"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r>
              <a:rPr lang="en-GB" sz="4000" noProof="0" dirty="0"/>
              <a:t>Clinical approach to </a:t>
            </a:r>
            <a:br>
              <a:rPr lang="en-GB" sz="4000" noProof="0" dirty="0"/>
            </a:br>
            <a:r>
              <a:rPr lang="en-GB" sz="4000" noProof="0" dirty="0"/>
              <a:t>smoking</a:t>
            </a:r>
          </a:p>
        </p:txBody>
      </p:sp>
      <p:sp>
        <p:nvSpPr>
          <p:cNvPr id="60419" name="Rectangle 3"/>
          <p:cNvSpPr>
            <a:spLocks noGrp="1" noChangeArrowheads="1"/>
          </p:cNvSpPr>
          <p:nvPr>
            <p:ph idx="1"/>
          </p:nvPr>
        </p:nvSpPr>
        <p:spPr>
          <a:noFill/>
        </p:spPr>
        <p:txBody>
          <a:bodyPr/>
          <a:lstStyle/>
          <a:p>
            <a:pPr marL="350838" indent="-350838" eaLnBrk="1" hangingPunct="1">
              <a:tabLst>
                <a:tab pos="1331913" algn="l"/>
              </a:tabLst>
            </a:pPr>
            <a:r>
              <a:rPr lang="en-GB" sz="2600" dirty="0"/>
              <a:t>Tools </a:t>
            </a:r>
          </a:p>
          <a:p>
            <a:pPr marL="639763" lvl="1" indent="-242888" eaLnBrk="1" hangingPunct="1">
              <a:buFont typeface="Wingdings" pitchFamily="2" charset="2"/>
              <a:buChar char="§"/>
              <a:tabLst>
                <a:tab pos="1331913" algn="l"/>
              </a:tabLst>
            </a:pPr>
            <a:r>
              <a:rPr lang="en-GB" sz="2200" dirty="0">
                <a:ea typeface="ＭＳ Ｐゴシック" pitchFamily="34" charset="-128"/>
              </a:rPr>
              <a:t>Take a smoking history</a:t>
            </a:r>
          </a:p>
          <a:p>
            <a:pPr marL="639763" lvl="1" indent="-242888" eaLnBrk="1" hangingPunct="1">
              <a:buFont typeface="Wingdings" pitchFamily="2" charset="2"/>
              <a:buChar char="§"/>
              <a:tabLst>
                <a:tab pos="1331913" algn="l"/>
              </a:tabLst>
            </a:pPr>
            <a:r>
              <a:rPr lang="en-GB" sz="2200" dirty="0">
                <a:ea typeface="ＭＳ Ｐゴシック" pitchFamily="34" charset="-128"/>
              </a:rPr>
              <a:t>Investigate the possibility of COPD</a:t>
            </a:r>
          </a:p>
          <a:p>
            <a:pPr marL="928688" lvl="2" indent="-193675" eaLnBrk="1" hangingPunct="1">
              <a:tabLst>
                <a:tab pos="1331913" algn="l"/>
              </a:tabLst>
            </a:pPr>
            <a:r>
              <a:rPr lang="en-GB" sz="2000" dirty="0">
                <a:ea typeface="ＭＳ Ｐゴシック" pitchFamily="34" charset="-128"/>
              </a:rPr>
              <a:t>IPCRG guidance includes tool to differentiate asthma from COPD*  </a:t>
            </a:r>
          </a:p>
          <a:p>
            <a:pPr marL="350838" indent="-350838" eaLnBrk="1" hangingPunct="1">
              <a:tabLst>
                <a:tab pos="1331913" algn="l"/>
              </a:tabLst>
            </a:pPr>
            <a:r>
              <a:rPr lang="en-GB" sz="2600" dirty="0"/>
              <a:t>Solutions</a:t>
            </a:r>
          </a:p>
          <a:p>
            <a:pPr marL="639763" lvl="1" indent="-242888" eaLnBrk="1" hangingPunct="1">
              <a:buFont typeface="Wingdings" pitchFamily="2" charset="2"/>
              <a:buChar char="§"/>
              <a:tabLst>
                <a:tab pos="1331913" algn="l"/>
              </a:tabLst>
            </a:pPr>
            <a:r>
              <a:rPr lang="en-GB" sz="2200" dirty="0">
                <a:ea typeface="ＭＳ Ｐゴシック" pitchFamily="34" charset="-128"/>
              </a:rPr>
              <a:t>Encourage smokers to quit!</a:t>
            </a:r>
          </a:p>
          <a:p>
            <a:pPr marL="928688" lvl="2" indent="-193675" eaLnBrk="1" hangingPunct="1">
              <a:tabLst>
                <a:tab pos="1331913" algn="l"/>
              </a:tabLst>
            </a:pPr>
            <a:r>
              <a:rPr lang="en-GB" sz="2000" dirty="0">
                <a:ea typeface="ＭＳ Ｐゴシック" pitchFamily="34" charset="-128"/>
              </a:rPr>
              <a:t>IPCRG guidance on smoking cessation: </a:t>
            </a:r>
            <a:r>
              <a:rPr lang="en-GB" sz="2000" dirty="0">
                <a:ea typeface="ＭＳ Ｐゴシック" pitchFamily="34" charset="-128"/>
                <a:hlinkClick r:id="rId3"/>
              </a:rPr>
              <a:t>http://www.theipcrg.org/smoking/index.php</a:t>
            </a:r>
            <a:r>
              <a:rPr lang="en-GB" sz="2000" dirty="0">
                <a:ea typeface="ＭＳ Ｐゴシック" pitchFamily="34" charset="-128"/>
              </a:rPr>
              <a:t> </a:t>
            </a:r>
          </a:p>
          <a:p>
            <a:pPr marL="639763" lvl="1" indent="-242888" eaLnBrk="1" hangingPunct="1">
              <a:buFont typeface="Wingdings" pitchFamily="2" charset="2"/>
              <a:buChar char="§"/>
              <a:tabLst>
                <a:tab pos="1331913" algn="l"/>
              </a:tabLst>
            </a:pPr>
            <a:r>
              <a:rPr lang="en-GB" sz="2200" dirty="0">
                <a:ea typeface="ＭＳ Ｐゴシック" pitchFamily="34" charset="-128"/>
              </a:rPr>
              <a:t>Try alternative therapy:</a:t>
            </a:r>
          </a:p>
          <a:p>
            <a:pPr marL="928688" lvl="2" indent="-193675" eaLnBrk="1" hangingPunct="1">
              <a:tabLst>
                <a:tab pos="1331913" algn="l"/>
              </a:tabLst>
            </a:pPr>
            <a:r>
              <a:rPr lang="en-GB" sz="2000" dirty="0">
                <a:ea typeface="ＭＳ Ｐゴシック" pitchFamily="34" charset="-128"/>
              </a:rPr>
              <a:t>Leukotriene receptor antagonist</a:t>
            </a:r>
          </a:p>
          <a:p>
            <a:pPr marL="928688" lvl="2" indent="-193675" eaLnBrk="1" hangingPunct="1">
              <a:tabLst>
                <a:tab pos="1331913" algn="l"/>
              </a:tabLst>
            </a:pPr>
            <a:r>
              <a:rPr lang="en-GB" sz="2000" dirty="0">
                <a:ea typeface="ＭＳ Ｐゴシック" pitchFamily="34" charset="-128"/>
              </a:rPr>
              <a:t>Possibly theophylline</a:t>
            </a:r>
          </a:p>
        </p:txBody>
      </p:sp>
      <p:sp>
        <p:nvSpPr>
          <p:cNvPr id="60420" name="Text Box 4"/>
          <p:cNvSpPr txBox="1">
            <a:spLocks noChangeArrowheads="1"/>
          </p:cNvSpPr>
          <p:nvPr/>
        </p:nvSpPr>
        <p:spPr bwMode="auto">
          <a:xfrm>
            <a:off x="2484438" y="6597650"/>
            <a:ext cx="6659562" cy="152400"/>
          </a:xfrm>
          <a:prstGeom prst="rect">
            <a:avLst/>
          </a:prstGeom>
          <a:solidFill>
            <a:schemeClr val="tx1">
              <a:alpha val="0"/>
            </a:schemeClr>
          </a:solidFill>
          <a:ln w="9525">
            <a:noFill/>
            <a:miter lim="800000"/>
            <a:headEnd/>
            <a:tailEnd/>
          </a:ln>
        </p:spPr>
        <p:txBody>
          <a:bodyPr tIns="0" bIns="0">
            <a:spAutoFit/>
          </a:bodyPr>
          <a:lstStyle/>
          <a:p>
            <a:r>
              <a:rPr lang="en-US" sz="1000" dirty="0">
                <a:solidFill>
                  <a:schemeClr val="bg1"/>
                </a:solidFill>
                <a:latin typeface="Arial" charset="0"/>
              </a:rPr>
              <a:t>*IPCRG Guidelines: diagnosis of respiratory diseases in primary care. </a:t>
            </a:r>
            <a:r>
              <a:rPr lang="en-US" sz="1000" i="1" dirty="0">
                <a:solidFill>
                  <a:schemeClr val="bg1"/>
                </a:solidFill>
                <a:latin typeface="Arial" charset="0"/>
              </a:rPr>
              <a:t>Prim Care Respir J. </a:t>
            </a:r>
            <a:r>
              <a:rPr lang="en-US" sz="1000" dirty="0">
                <a:solidFill>
                  <a:schemeClr val="bg1"/>
                </a:solidFill>
                <a:latin typeface="Arial" charset="0"/>
              </a:rPr>
              <a:t>2006;15:20–34.</a:t>
            </a:r>
            <a:r>
              <a:rPr lang="en-US" sz="1000" dirty="0"/>
              <a:t> </a:t>
            </a:r>
          </a:p>
        </p:txBody>
      </p:sp>
    </p:spTree>
    <p:extLst>
      <p:ext uri="{BB962C8B-B14F-4D97-AF65-F5344CB8AC3E}">
        <p14:creationId xmlns:p14="http://schemas.microsoft.com/office/powerpoint/2010/main" val="9671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6"/>
          <p:cNvSpPr>
            <a:spLocks noChangeArrowheads="1"/>
          </p:cNvSpPr>
          <p:nvPr/>
        </p:nvSpPr>
        <p:spPr bwMode="auto">
          <a:xfrm>
            <a:off x="0" y="1525860"/>
            <a:ext cx="9144000" cy="5143500"/>
          </a:xfrm>
          <a:prstGeom prst="rect">
            <a:avLst/>
          </a:prstGeom>
          <a:solidFill>
            <a:srgbClr val="FFFFFF"/>
          </a:solidFill>
          <a:ln w="12701">
            <a:noFill/>
            <a:miter lim="800000"/>
            <a:headEnd/>
            <a:tailEnd/>
          </a:ln>
        </p:spPr>
        <p:txBody>
          <a:bodyPr anchor="ctr" anchorCtr="1"/>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endParaRPr>
          </a:p>
        </p:txBody>
      </p:sp>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b="1" noProof="0" dirty="0">
                <a:solidFill>
                  <a:srgbClr val="FF0000"/>
                </a:solidFill>
              </a:rPr>
              <a:t>Step 3</a:t>
            </a:r>
            <a:r>
              <a:rPr lang="en-GB" noProof="0" dirty="0"/>
              <a:t>: assess inhaler technique</a:t>
            </a:r>
          </a:p>
        </p:txBody>
      </p:sp>
      <p:pic>
        <p:nvPicPr>
          <p:cNvPr id="11" name="Imagen 26"/>
          <p:cNvPicPr>
            <a:picLocks noChangeAspect="1"/>
          </p:cNvPicPr>
          <p:nvPr/>
        </p:nvPicPr>
        <p:blipFill>
          <a:blip r:embed="rId2">
            <a:extLst>
              <a:ext uri="{28A0092B-C50C-407E-A947-70E740481C1C}">
                <a14:useLocalDpi xmlns:a14="http://schemas.microsoft.com/office/drawing/2010/main" val="0"/>
              </a:ext>
            </a:extLst>
          </a:blip>
          <a:srcRect l="8820" t="13542" r="3937" b="20229"/>
          <a:stretch>
            <a:fillRect/>
          </a:stretch>
        </p:blipFill>
        <p:spPr bwMode="auto">
          <a:xfrm>
            <a:off x="168275" y="4656138"/>
            <a:ext cx="24685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aerochamber-chil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13">
            <a:off x="6801644" y="1049308"/>
            <a:ext cx="139858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105150"/>
            <a:ext cx="1952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eroliz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5388" y="3105150"/>
            <a:ext cx="14382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aeroscopi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4619625"/>
            <a:ext cx="2571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4"/>
          <p:cNvPicPr>
            <a:picLocks noChangeAspect="1"/>
          </p:cNvPicPr>
          <p:nvPr/>
        </p:nvPicPr>
        <p:blipFill>
          <a:blip r:embed="rId7">
            <a:extLst>
              <a:ext uri="{28A0092B-C50C-407E-A947-70E740481C1C}">
                <a14:useLocalDpi xmlns:a14="http://schemas.microsoft.com/office/drawing/2010/main" val="0"/>
              </a:ext>
            </a:extLst>
          </a:blip>
          <a:srcRect r="49081"/>
          <a:stretch>
            <a:fillRect/>
          </a:stretch>
        </p:blipFill>
        <p:spPr bwMode="auto">
          <a:xfrm>
            <a:off x="1069975" y="2130425"/>
            <a:ext cx="8524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9763" y="1482800"/>
            <a:ext cx="18351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3238" y="3373438"/>
            <a:ext cx="12620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82838" y="2520950"/>
            <a:ext cx="1539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49700" y="1539875"/>
            <a:ext cx="19081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00500" y="3190875"/>
            <a:ext cx="18367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22700" y="4833938"/>
            <a:ext cx="8715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47900" y="4037013"/>
            <a:ext cx="16859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175250" y="4772025"/>
            <a:ext cx="68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99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br>
              <a:rPr lang="en-GB" noProof="0" dirty="0"/>
            </a:br>
            <a:r>
              <a:rPr lang="en-GB" b="1" noProof="0" dirty="0">
                <a:solidFill>
                  <a:srgbClr val="FF0000"/>
                </a:solidFill>
              </a:rPr>
              <a:t>Step 3</a:t>
            </a:r>
            <a:r>
              <a:rPr lang="en-GB" noProof="0" dirty="0"/>
              <a:t>: assess inhaler technique</a:t>
            </a:r>
            <a:br>
              <a:rPr lang="en-GB" noProof="0" dirty="0"/>
            </a:br>
            <a:endParaRPr lang="en-GB" noProof="0" dirty="0"/>
          </a:p>
        </p:txBody>
      </p:sp>
      <p:sp>
        <p:nvSpPr>
          <p:cNvPr id="50179" name="Rectangle 3"/>
          <p:cNvSpPr>
            <a:spLocks noGrp="1" noChangeArrowheads="1"/>
          </p:cNvSpPr>
          <p:nvPr>
            <p:ph idx="1"/>
          </p:nvPr>
        </p:nvSpPr>
        <p:spPr>
          <a:noFill/>
        </p:spPr>
        <p:txBody>
          <a:bodyPr/>
          <a:lstStyle/>
          <a:p>
            <a:pPr marL="350838" indent="-350838" eaLnBrk="1" hangingPunct="1">
              <a:lnSpc>
                <a:spcPct val="110000"/>
              </a:lnSpc>
              <a:buNone/>
              <a:tabLst>
                <a:tab pos="1331913" algn="l"/>
              </a:tabLst>
            </a:pPr>
            <a:r>
              <a:rPr lang="en-GB" sz="2800" b="1" dirty="0"/>
              <a:t>Correct inhaler choice or poor technique</a:t>
            </a:r>
          </a:p>
          <a:p>
            <a:pPr marL="350838" indent="-350838" eaLnBrk="1" hangingPunct="1">
              <a:lnSpc>
                <a:spcPct val="110000"/>
              </a:lnSpc>
              <a:spcBef>
                <a:spcPts val="1800"/>
              </a:spcBef>
              <a:tabLst>
                <a:tab pos="1331913" algn="l"/>
              </a:tabLst>
            </a:pPr>
            <a:r>
              <a:rPr lang="en-GB" sz="3200" dirty="0"/>
              <a:t>Problems with inhaler technique are common in clinical practice &amp; can lead to poor asthma control</a:t>
            </a:r>
          </a:p>
          <a:p>
            <a:pPr marL="350838" indent="-350838" eaLnBrk="1" hangingPunct="1">
              <a:lnSpc>
                <a:spcPct val="110000"/>
              </a:lnSpc>
              <a:spcBef>
                <a:spcPts val="1800"/>
              </a:spcBef>
              <a:tabLst>
                <a:tab pos="1331913" algn="l"/>
              </a:tabLst>
            </a:pPr>
            <a:r>
              <a:rPr lang="en-GB" sz="3200" dirty="0"/>
              <a:t>All patients should be trained in technique, and trainers should be competent with the inhalation technique</a:t>
            </a:r>
          </a:p>
        </p:txBody>
      </p:sp>
    </p:spTree>
    <p:extLst>
      <p:ext uri="{BB962C8B-B14F-4D97-AF65-F5344CB8AC3E}">
        <p14:creationId xmlns:p14="http://schemas.microsoft.com/office/powerpoint/2010/main" val="12365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r>
              <a:rPr lang="en-GB" sz="3600" noProof="0" dirty="0"/>
              <a:t>Inhaler choice and technique</a:t>
            </a:r>
            <a:br>
              <a:rPr lang="en-GB" sz="3600" noProof="0" dirty="0"/>
            </a:br>
            <a:r>
              <a:rPr lang="en-GB" sz="3600" noProof="0" dirty="0"/>
              <a:t>Key recommendations:</a:t>
            </a:r>
          </a:p>
        </p:txBody>
      </p:sp>
      <p:sp>
        <p:nvSpPr>
          <p:cNvPr id="97283" name="Rectangle 3"/>
          <p:cNvSpPr>
            <a:spLocks noGrp="1" noChangeArrowheads="1"/>
          </p:cNvSpPr>
          <p:nvPr>
            <p:ph idx="1"/>
          </p:nvPr>
        </p:nvSpPr>
        <p:spPr>
          <a:noFill/>
        </p:spPr>
        <p:txBody>
          <a:bodyPr/>
          <a:lstStyle/>
          <a:p>
            <a:pPr marL="350838" indent="-350838" eaLnBrk="1" hangingPunct="1">
              <a:lnSpc>
                <a:spcPct val="100000"/>
              </a:lnSpc>
              <a:tabLst>
                <a:tab pos="1331913" algn="l"/>
              </a:tabLst>
            </a:pPr>
            <a:r>
              <a:rPr lang="en-GB" sz="2400" dirty="0"/>
              <a:t>Take patient preference into account when choosing the inhaler device</a:t>
            </a:r>
          </a:p>
          <a:p>
            <a:pPr marL="350838" indent="-350838" eaLnBrk="1" hangingPunct="1">
              <a:lnSpc>
                <a:spcPct val="100000"/>
              </a:lnSpc>
              <a:tabLst>
                <a:tab pos="1331913" algn="l"/>
              </a:tabLst>
            </a:pPr>
            <a:r>
              <a:rPr lang="en-GB" sz="2400" dirty="0"/>
              <a:t>Simplify the regimen and do not mix inhaler device types</a:t>
            </a:r>
          </a:p>
          <a:p>
            <a:pPr marL="350838" indent="-350838" eaLnBrk="1" hangingPunct="1">
              <a:lnSpc>
                <a:spcPct val="100000"/>
              </a:lnSpc>
              <a:tabLst>
                <a:tab pos="1331913" algn="l"/>
              </a:tabLst>
            </a:pPr>
            <a:r>
              <a:rPr lang="en-GB" sz="2400" dirty="0"/>
              <a:t>The choice of steroid inhaler is most important because of the narrower therapeutic window</a:t>
            </a:r>
          </a:p>
          <a:p>
            <a:pPr marL="350838" indent="-350838" eaLnBrk="1" hangingPunct="1">
              <a:lnSpc>
                <a:spcPct val="100000"/>
              </a:lnSpc>
              <a:tabLst>
                <a:tab pos="1331913" algn="l"/>
              </a:tabLst>
            </a:pPr>
            <a:r>
              <a:rPr lang="en-GB" sz="2400" dirty="0"/>
              <a:t>Invest the time to train each patient in proper inhaler technique:</a:t>
            </a:r>
          </a:p>
          <a:p>
            <a:pPr marL="928688" lvl="2" indent="-193675" eaLnBrk="1" hangingPunct="1">
              <a:lnSpc>
                <a:spcPct val="100000"/>
              </a:lnSpc>
              <a:tabLst>
                <a:tab pos="1331913" algn="l"/>
              </a:tabLst>
            </a:pPr>
            <a:r>
              <a:rPr lang="en-GB" sz="1800" dirty="0">
                <a:ea typeface="ＭＳ Ｐゴシック" pitchFamily="34" charset="-128"/>
              </a:rPr>
              <a:t>Observe technique &amp; let patient observe self (using video demonstrations)</a:t>
            </a:r>
          </a:p>
          <a:p>
            <a:pPr marL="928688" lvl="2" indent="-193675" eaLnBrk="1" hangingPunct="1">
              <a:lnSpc>
                <a:spcPct val="100000"/>
              </a:lnSpc>
              <a:tabLst>
                <a:tab pos="1331913" algn="l"/>
              </a:tabLst>
            </a:pPr>
            <a:r>
              <a:rPr lang="en-GB" sz="1800" dirty="0">
                <a:ea typeface="ＭＳ Ｐゴシック" pitchFamily="34" charset="-128"/>
              </a:rPr>
              <a:t>Devices to check technique &amp; maintain trained technique are available</a:t>
            </a:r>
          </a:p>
          <a:p>
            <a:pPr marL="350838" indent="-350838" eaLnBrk="1" hangingPunct="1">
              <a:lnSpc>
                <a:spcPct val="100000"/>
              </a:lnSpc>
              <a:tabLst>
                <a:tab pos="1331913" algn="l"/>
              </a:tabLst>
            </a:pPr>
            <a:r>
              <a:rPr lang="en-GB" sz="2400" dirty="0"/>
              <a:t>Recheck inhaler technique on each revisit</a:t>
            </a:r>
          </a:p>
          <a:p>
            <a:pPr marL="350838" indent="-350838" eaLnBrk="1" hangingPunct="1">
              <a:lnSpc>
                <a:spcPct val="100000"/>
              </a:lnSpc>
              <a:tabLst>
                <a:tab pos="1331913" algn="l"/>
              </a:tabLst>
            </a:pPr>
            <a:endParaRPr lang="en-GB" sz="2400" dirty="0"/>
          </a:p>
        </p:txBody>
      </p:sp>
      <p:sp>
        <p:nvSpPr>
          <p:cNvPr id="9728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42033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noProof="0" dirty="0"/>
              <a:t>Introduction</a:t>
            </a:r>
          </a:p>
        </p:txBody>
      </p:sp>
      <p:sp>
        <p:nvSpPr>
          <p:cNvPr id="3" name="Marcador de Posição de Conteúdo 2"/>
          <p:cNvSpPr>
            <a:spLocks noGrp="1"/>
          </p:cNvSpPr>
          <p:nvPr>
            <p:ph idx="1"/>
          </p:nvPr>
        </p:nvSpPr>
        <p:spPr>
          <a:xfrm>
            <a:off x="369119" y="1916832"/>
            <a:ext cx="8317681" cy="3952177"/>
          </a:xfrm>
          <a:noFill/>
        </p:spPr>
        <p:txBody>
          <a:bodyPr/>
          <a:lstStyle/>
          <a:p>
            <a:pPr>
              <a:buNone/>
            </a:pPr>
            <a:r>
              <a:rPr lang="en-GB" b="1" dirty="0"/>
              <a:t>Definition</a:t>
            </a:r>
          </a:p>
          <a:p>
            <a:r>
              <a:rPr lang="en-GB" dirty="0"/>
              <a:t>Difficult to manage asthma, is asthma that either the patient or the clinician finds difficult to manage.</a:t>
            </a:r>
          </a:p>
          <a:p>
            <a:r>
              <a:rPr lang="en-GB" dirty="0"/>
              <a:t>A patient with difficult to manage asthma has daily symptoms and regular exacerbations despite apparently best treatment.</a:t>
            </a:r>
          </a:p>
        </p:txBody>
      </p:sp>
    </p:spTree>
    <p:extLst>
      <p:ext uri="{BB962C8B-B14F-4D97-AF65-F5344CB8AC3E}">
        <p14:creationId xmlns:p14="http://schemas.microsoft.com/office/powerpoint/2010/main" val="9217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4000" b="1" dirty="0">
                <a:solidFill>
                  <a:srgbClr val="FF0000"/>
                </a:solidFill>
              </a:rPr>
              <a:t>Step 4</a:t>
            </a:r>
            <a:r>
              <a:rPr lang="en-GB" sz="4000" dirty="0"/>
              <a:t>: assess adherence to treatment</a:t>
            </a:r>
          </a:p>
        </p:txBody>
      </p:sp>
      <p:pic>
        <p:nvPicPr>
          <p:cNvPr id="4" name="Marcador de Posição de Conteúdo 3" descr="C0076239-GP_consultation-SPL.jpg"/>
          <p:cNvPicPr>
            <a:picLocks noGrp="1" noChangeAspect="1"/>
          </p:cNvPicPr>
          <p:nvPr>
            <p:ph idx="1"/>
          </p:nvPr>
        </p:nvPicPr>
        <p:blipFill>
          <a:blip r:embed="rId2" cstate="print"/>
          <a:stretch>
            <a:fillRect/>
          </a:stretch>
        </p:blipFill>
        <p:spPr>
          <a:xfrm>
            <a:off x="1258795" y="1600201"/>
            <a:ext cx="6409549" cy="4377844"/>
          </a:xfrm>
        </p:spPr>
      </p:pic>
    </p:spTree>
    <p:extLst>
      <p:ext uri="{BB962C8B-B14F-4D97-AF65-F5344CB8AC3E}">
        <p14:creationId xmlns:p14="http://schemas.microsoft.com/office/powerpoint/2010/main" val="25482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4000" b="1" dirty="0">
                <a:solidFill>
                  <a:srgbClr val="FF0000"/>
                </a:solidFill>
              </a:rPr>
              <a:t>Step 4</a:t>
            </a:r>
            <a:r>
              <a:rPr lang="en-GB" sz="4000" dirty="0"/>
              <a:t>: assess adherence to treatment</a:t>
            </a:r>
          </a:p>
        </p:txBody>
      </p:sp>
      <p:pic>
        <p:nvPicPr>
          <p:cNvPr id="5" name="Picture 2" descr="https://encrypted-tbn0.gstatic.com/images?q=tbn:ANd9GcQazpKVBLUHm8VgQrhkuqEPNlwbf1LR7Sv2p4cdcqhI4Uf5F21ayQ"/>
          <p:cNvPicPr>
            <a:picLocks noChangeAspect="1" noChangeArrowheads="1"/>
          </p:cNvPicPr>
          <p:nvPr/>
        </p:nvPicPr>
        <p:blipFill rotWithShape="1">
          <a:blip r:embed="rId2">
            <a:extLst>
              <a:ext uri="{28A0092B-C50C-407E-A947-70E740481C1C}">
                <a14:useLocalDpi xmlns:a14="http://schemas.microsoft.com/office/drawing/2010/main" val="0"/>
              </a:ext>
            </a:extLst>
          </a:blip>
          <a:srcRect r="18403"/>
          <a:stretch/>
        </p:blipFill>
        <p:spPr bwMode="auto">
          <a:xfrm>
            <a:off x="4572000" y="1737746"/>
            <a:ext cx="3754760" cy="3573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1259632" y="3717032"/>
            <a:ext cx="2616422"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4800" b="1" kern="0" noProof="0" dirty="0" err="1">
                <a:solidFill>
                  <a:srgbClr val="CB5845"/>
                </a:solidFill>
                <a:latin typeface="Arial"/>
              </a:rPr>
              <a:t>Asking</a:t>
            </a:r>
            <a:r>
              <a:rPr kumimoji="0" lang="es-ES" sz="4800" b="1" i="0" u="none" strike="noStrike" kern="0" cap="none" spc="0" normalizeH="0" baseline="0" noProof="0" dirty="0">
                <a:ln>
                  <a:noFill/>
                </a:ln>
                <a:solidFill>
                  <a:srgbClr val="CB5845"/>
                </a:solidFill>
                <a:effectLst/>
                <a:uLnTx/>
                <a:uFillTx/>
                <a:latin typeface="Arial"/>
              </a:rPr>
              <a:t>?</a:t>
            </a:r>
          </a:p>
        </p:txBody>
      </p:sp>
      <p:sp>
        <p:nvSpPr>
          <p:cNvPr id="7" name="Marcador de número de diapositiva 1"/>
          <p:cNvSpPr>
            <a:spLocks noGrp="1"/>
          </p:cNvSpPr>
          <p:nvPr>
            <p:ph type="sldNum" sz="quarter" idx="12"/>
          </p:nvPr>
        </p:nvSpPr>
        <p:spPr>
          <a:xfrm>
            <a:off x="6553200" y="6356350"/>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A0D9D4-FAE6-4474-A112-B03EB4534C33}" type="slidenum">
              <a:rPr kumimoji="0" lang="en-GB" sz="1800" b="0" i="0" u="none" strike="noStrike" kern="0" cap="none" spc="0" normalizeH="0" baseline="0" noProof="0" smtClean="0">
                <a:ln>
                  <a:noFill/>
                </a:ln>
                <a:solidFill>
                  <a:srgbClr val="9D9FA2"/>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dirty="0">
              <a:ln>
                <a:noFill/>
              </a:ln>
              <a:solidFill>
                <a:srgbClr val="9D9FA2"/>
              </a:solidFill>
              <a:effectLst/>
              <a:uLnTx/>
              <a:uFillTx/>
            </a:endParaRPr>
          </a:p>
        </p:txBody>
      </p:sp>
    </p:spTree>
    <p:extLst>
      <p:ext uri="{BB962C8B-B14F-4D97-AF65-F5344CB8AC3E}">
        <p14:creationId xmlns:p14="http://schemas.microsoft.com/office/powerpoint/2010/main" val="14738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4000" b="1" dirty="0">
                <a:solidFill>
                  <a:srgbClr val="FF0000"/>
                </a:solidFill>
              </a:rPr>
              <a:t>Step 4</a:t>
            </a:r>
            <a:r>
              <a:rPr lang="en-GB" sz="4000" dirty="0"/>
              <a:t>: assess adherence to treatment</a:t>
            </a:r>
          </a:p>
        </p:txBody>
      </p:sp>
      <p:sp>
        <p:nvSpPr>
          <p:cNvPr id="6" name="Rectángulo 5"/>
          <p:cNvSpPr/>
          <p:nvPr/>
        </p:nvSpPr>
        <p:spPr>
          <a:xfrm>
            <a:off x="1259632" y="3717032"/>
            <a:ext cx="2616422"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4800" b="1" kern="0" noProof="0" dirty="0" err="1">
                <a:solidFill>
                  <a:srgbClr val="CB5845"/>
                </a:solidFill>
                <a:latin typeface="Arial"/>
              </a:rPr>
              <a:t>Asking</a:t>
            </a:r>
            <a:r>
              <a:rPr kumimoji="0" lang="es-ES" sz="4800" b="1" i="0" u="none" strike="noStrike" kern="0" cap="none" spc="0" normalizeH="0" baseline="0" noProof="0" dirty="0">
                <a:ln>
                  <a:noFill/>
                </a:ln>
                <a:solidFill>
                  <a:srgbClr val="CB5845"/>
                </a:solidFill>
                <a:effectLst/>
                <a:uLnTx/>
                <a:uFillTx/>
                <a:latin typeface="Arial"/>
              </a:rPr>
              <a:t>?</a:t>
            </a:r>
          </a:p>
        </p:txBody>
      </p:sp>
      <p:sp>
        <p:nvSpPr>
          <p:cNvPr id="7" name="Marcador de número de diapositiva 1"/>
          <p:cNvSpPr>
            <a:spLocks noGrp="1"/>
          </p:cNvSpPr>
          <p:nvPr>
            <p:ph type="sldNum" sz="quarter" idx="12"/>
          </p:nvPr>
        </p:nvSpPr>
        <p:spPr>
          <a:xfrm>
            <a:off x="6553200" y="6356350"/>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A0D9D4-FAE6-4474-A112-B03EB4534C33}" type="slidenum">
              <a:rPr kumimoji="0" lang="en-GB" sz="1800" b="0" i="0" u="none" strike="noStrike" kern="0" cap="none" spc="0" normalizeH="0" baseline="0" noProof="0" smtClean="0">
                <a:ln>
                  <a:noFill/>
                </a:ln>
                <a:solidFill>
                  <a:srgbClr val="9D9FA2"/>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dirty="0">
              <a:ln>
                <a:noFill/>
              </a:ln>
              <a:solidFill>
                <a:srgbClr val="9D9FA2"/>
              </a:solidFill>
              <a:effectLst/>
              <a:uLnTx/>
              <a:uFillTx/>
            </a:endParaRPr>
          </a:p>
        </p:txBody>
      </p:sp>
      <p:sp>
        <p:nvSpPr>
          <p:cNvPr id="8" name="Rectángulo 7"/>
          <p:cNvSpPr/>
          <p:nvPr/>
        </p:nvSpPr>
        <p:spPr>
          <a:xfrm>
            <a:off x="1824131" y="1513912"/>
            <a:ext cx="464742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3200" b="1" kern="0" dirty="0" err="1">
                <a:solidFill>
                  <a:srgbClr val="CB5845"/>
                </a:solidFill>
                <a:latin typeface="Arial"/>
              </a:rPr>
              <a:t>Electronic</a:t>
            </a:r>
            <a:r>
              <a:rPr lang="es-ES" sz="3200" b="1" kern="0" dirty="0">
                <a:solidFill>
                  <a:srgbClr val="CB5845"/>
                </a:solidFill>
                <a:latin typeface="Arial"/>
              </a:rPr>
              <a:t> </a:t>
            </a:r>
            <a:r>
              <a:rPr lang="es-ES" sz="3200" b="1" kern="0" dirty="0" err="1">
                <a:solidFill>
                  <a:srgbClr val="CB5845"/>
                </a:solidFill>
                <a:latin typeface="Arial"/>
              </a:rPr>
              <a:t>prescription</a:t>
            </a:r>
            <a:endParaRPr kumimoji="0" lang="es-ES" sz="3200" b="1" i="0" u="none" strike="noStrike" kern="0" cap="none" spc="0" normalizeH="0" baseline="0" noProof="0" dirty="0">
              <a:ln>
                <a:noFill/>
              </a:ln>
              <a:solidFill>
                <a:srgbClr val="CB5845"/>
              </a:solidFill>
              <a:effectLst/>
              <a:uLnTx/>
              <a:uFillTx/>
              <a:latin typeface="Arial"/>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t="12093" b="3473"/>
          <a:stretch>
            <a:fillRect/>
          </a:stretch>
        </p:blipFill>
        <p:spPr bwMode="auto">
          <a:xfrm>
            <a:off x="530158" y="2362616"/>
            <a:ext cx="8434330" cy="44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l="5513" t="39067" r="47231" b="23126"/>
          <a:stretch>
            <a:fillRect/>
          </a:stretch>
        </p:blipFill>
        <p:spPr bwMode="auto">
          <a:xfrm>
            <a:off x="34800" y="2393950"/>
            <a:ext cx="89296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6978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3A0D9D4-FAE6-4474-A112-B03EB4534C33}" type="slidenum">
              <a:rPr kumimoji="0" lang="en-GB" sz="1800" b="0" i="0" u="none" strike="noStrike" kern="0" cap="none" spc="0" normalizeH="0" baseline="0" noProof="0" smtClean="0">
                <a:ln>
                  <a:noFill/>
                </a:ln>
                <a:solidFill>
                  <a:srgbClr val="9D9FA2"/>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sz="1800" b="0" i="0" u="none" strike="noStrike" kern="0" cap="none" spc="0" normalizeH="0" baseline="0" noProof="0" dirty="0">
              <a:ln>
                <a:noFill/>
              </a:ln>
              <a:solidFill>
                <a:srgbClr val="9D9FA2"/>
              </a:solidFill>
              <a:effectLst/>
              <a:uLnTx/>
              <a:uFillTx/>
            </a:endParaRPr>
          </a:p>
        </p:txBody>
      </p:sp>
      <p:pic>
        <p:nvPicPr>
          <p:cNvPr id="5" name="Picture 2" descr="http://www.gocnetworking.com/wp-content/uploads/2015/02/t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72" y="44624"/>
            <a:ext cx="3794720" cy="12921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hiesi.es/Assets/images/img_doc/epoc_tratamiento_inhaladores_2_gr.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482" t="13772" r="3903"/>
          <a:stretch/>
        </p:blipFill>
        <p:spPr bwMode="auto">
          <a:xfrm>
            <a:off x="0" y="856448"/>
            <a:ext cx="9080491" cy="6001552"/>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2699792" y="6323449"/>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noFill/>
              <a:effectLst/>
              <a:uLnTx/>
              <a:uFillTx/>
            </a:endParaRPr>
          </a:p>
        </p:txBody>
      </p:sp>
      <p:sp>
        <p:nvSpPr>
          <p:cNvPr id="6" name="Elipse 5"/>
          <p:cNvSpPr/>
          <p:nvPr/>
        </p:nvSpPr>
        <p:spPr>
          <a:xfrm>
            <a:off x="4331412" y="6367199"/>
            <a:ext cx="960668" cy="3741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noFill/>
              <a:effectLst/>
              <a:uLnTx/>
              <a:uFillTx/>
            </a:endParaRPr>
          </a:p>
        </p:txBody>
      </p:sp>
      <p:sp>
        <p:nvSpPr>
          <p:cNvPr id="7" name="Elipse 6"/>
          <p:cNvSpPr/>
          <p:nvPr/>
        </p:nvSpPr>
        <p:spPr>
          <a:xfrm>
            <a:off x="5652120" y="6339840"/>
            <a:ext cx="1196464" cy="396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noFill/>
              <a:effectLst/>
              <a:uLnTx/>
              <a:uFillTx/>
            </a:endParaRPr>
          </a:p>
        </p:txBody>
      </p:sp>
    </p:spTree>
    <p:extLst>
      <p:ext uri="{BB962C8B-B14F-4D97-AF65-F5344CB8AC3E}">
        <p14:creationId xmlns:p14="http://schemas.microsoft.com/office/powerpoint/2010/main" val="40178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r>
              <a:rPr lang="en-GB" sz="4000" b="1" noProof="0" dirty="0">
                <a:solidFill>
                  <a:srgbClr val="FF0000"/>
                </a:solidFill>
              </a:rPr>
              <a:t>Step 4</a:t>
            </a:r>
            <a:r>
              <a:rPr lang="en-GB" sz="4000" noProof="0" dirty="0"/>
              <a:t>: assess adherence to treatment</a:t>
            </a:r>
            <a:endParaRPr lang="en-GB" sz="4800" noProof="0" dirty="0"/>
          </a:p>
        </p:txBody>
      </p:sp>
      <p:sp>
        <p:nvSpPr>
          <p:cNvPr id="72707" name="Rectangle 3"/>
          <p:cNvSpPr>
            <a:spLocks noGrp="1" noChangeArrowheads="1"/>
          </p:cNvSpPr>
          <p:nvPr>
            <p:ph idx="1"/>
          </p:nvPr>
        </p:nvSpPr>
        <p:spPr>
          <a:noFill/>
        </p:spPr>
        <p:txBody>
          <a:bodyPr>
            <a:normAutofit fontScale="92500"/>
          </a:bodyPr>
          <a:lstStyle/>
          <a:p>
            <a:pPr marL="350838" indent="-350838" eaLnBrk="1" hangingPunct="1">
              <a:lnSpc>
                <a:spcPct val="110000"/>
              </a:lnSpc>
              <a:buNone/>
              <a:tabLst>
                <a:tab pos="1331913" algn="l"/>
              </a:tabLst>
            </a:pPr>
            <a:r>
              <a:rPr lang="en-GB" sz="2800" b="1" dirty="0"/>
              <a:t>Unintentional &amp; intentional nonadherence</a:t>
            </a:r>
          </a:p>
          <a:p>
            <a:pPr marL="350838" indent="-350838" eaLnBrk="1" hangingPunct="1">
              <a:lnSpc>
                <a:spcPct val="110000"/>
              </a:lnSpc>
              <a:tabLst>
                <a:tab pos="1331913" algn="l"/>
              </a:tabLst>
            </a:pPr>
            <a:r>
              <a:rPr lang="en-GB" sz="2300" dirty="0"/>
              <a:t>Nonadherence to asthma therapy, particularly to inhaled steroids, is a common problem contributing to poor asthma control</a:t>
            </a:r>
          </a:p>
          <a:p>
            <a:pPr marL="350838" indent="-350838" eaLnBrk="1" hangingPunct="1">
              <a:lnSpc>
                <a:spcPct val="110000"/>
              </a:lnSpc>
              <a:tabLst>
                <a:tab pos="1331913" algn="l"/>
              </a:tabLst>
            </a:pPr>
            <a:r>
              <a:rPr lang="en-GB" sz="2300" dirty="0"/>
              <a:t>Nonadherence is often a hidden problem as assessment of adherence is often not included in routine asthma review </a:t>
            </a:r>
          </a:p>
          <a:p>
            <a:pPr marL="350838" indent="-350838" eaLnBrk="1" hangingPunct="1">
              <a:lnSpc>
                <a:spcPct val="110000"/>
              </a:lnSpc>
              <a:tabLst>
                <a:tab pos="1331913" algn="l"/>
              </a:tabLst>
            </a:pPr>
            <a:r>
              <a:rPr lang="en-GB" sz="2300" dirty="0"/>
              <a:t>Barriers to assessing adherence:</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Patient and physician may prefer to avoid the subject </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Lack of clear, easy methods for addressing barriers to adherence</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Perception that little can be done?</a:t>
            </a:r>
          </a:p>
          <a:p>
            <a:pPr marL="350838" indent="-350838" eaLnBrk="1" hangingPunct="1">
              <a:lnSpc>
                <a:spcPct val="110000"/>
              </a:lnSpc>
              <a:tabLst>
                <a:tab pos="1331913" algn="l"/>
              </a:tabLst>
            </a:pPr>
            <a:r>
              <a:rPr lang="en-GB" sz="2300" dirty="0"/>
              <a:t>Appreciating the factors involved is the first step toward improving adherence</a:t>
            </a:r>
          </a:p>
        </p:txBody>
      </p:sp>
      <p:sp>
        <p:nvSpPr>
          <p:cNvPr id="72708" name="Text Box 4"/>
          <p:cNvSpPr txBox="1">
            <a:spLocks noChangeArrowheads="1"/>
          </p:cNvSpPr>
          <p:nvPr/>
        </p:nvSpPr>
        <p:spPr bwMode="auto">
          <a:xfrm>
            <a:off x="59404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Horne R. </a:t>
            </a:r>
            <a:r>
              <a:rPr lang="en-US" sz="1200" i="1" dirty="0">
                <a:solidFill>
                  <a:schemeClr val="bg1"/>
                </a:solidFill>
                <a:latin typeface="Arial" charset="0"/>
              </a:rPr>
              <a:t>Chest</a:t>
            </a:r>
            <a:r>
              <a:rPr lang="en-US" sz="1200" dirty="0">
                <a:solidFill>
                  <a:schemeClr val="bg1"/>
                </a:solidFill>
                <a:latin typeface="Arial" charset="0"/>
              </a:rPr>
              <a:t>. 2006;130:65S</a:t>
            </a:r>
            <a:r>
              <a:rPr lang="en-US" sz="1200" dirty="0">
                <a:solidFill>
                  <a:schemeClr val="bg1"/>
                </a:solidFill>
                <a:latin typeface="Arial" charset="0"/>
                <a:cs typeface="Arial" charset="0"/>
              </a:rPr>
              <a:t>–</a:t>
            </a:r>
            <a:r>
              <a:rPr lang="en-US" sz="1200" dirty="0">
                <a:solidFill>
                  <a:schemeClr val="bg1"/>
                </a:solidFill>
                <a:latin typeface="Arial" charset="0"/>
              </a:rPr>
              <a:t>72S.</a:t>
            </a:r>
          </a:p>
        </p:txBody>
      </p:sp>
    </p:spTree>
    <p:extLst>
      <p:ext uri="{BB962C8B-B14F-4D97-AF65-F5344CB8AC3E}">
        <p14:creationId xmlns:p14="http://schemas.microsoft.com/office/powerpoint/2010/main" val="120814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4000" noProof="0" dirty="0"/>
              <a:t>Nonadherence: identifying the causes</a:t>
            </a:r>
          </a:p>
        </p:txBody>
      </p:sp>
      <p:sp>
        <p:nvSpPr>
          <p:cNvPr id="76803" name="Rectangle 3"/>
          <p:cNvSpPr>
            <a:spLocks noGrp="1" noChangeArrowheads="1"/>
          </p:cNvSpPr>
          <p:nvPr>
            <p:ph idx="1"/>
          </p:nvPr>
        </p:nvSpPr>
        <p:spPr>
          <a:xfrm>
            <a:off x="476165" y="1770423"/>
            <a:ext cx="8229600" cy="4525963"/>
          </a:xfrm>
          <a:noFill/>
        </p:spPr>
        <p:txBody>
          <a:bodyPr/>
          <a:lstStyle/>
          <a:p>
            <a:pPr marL="350838" indent="-350838" eaLnBrk="1" hangingPunct="1">
              <a:lnSpc>
                <a:spcPct val="100000"/>
              </a:lnSpc>
              <a:spcBef>
                <a:spcPts val="2400"/>
              </a:spcBef>
              <a:tabLst>
                <a:tab pos="1331913" algn="l"/>
              </a:tabLst>
            </a:pPr>
            <a:r>
              <a:rPr lang="en-GB" sz="3200" dirty="0"/>
              <a:t>Tools for identifying &amp; assessing nonadherence:</a:t>
            </a:r>
          </a:p>
          <a:p>
            <a:pPr marL="350838" indent="-350838" eaLnBrk="1" hangingPunct="1">
              <a:lnSpc>
                <a:spcPct val="100000"/>
              </a:lnSpc>
              <a:spcBef>
                <a:spcPts val="2400"/>
              </a:spcBef>
              <a:tabLst>
                <a:tab pos="1331913" algn="l"/>
              </a:tabLst>
            </a:pPr>
            <a:r>
              <a:rPr lang="en-GB" altLang="ja-JP" sz="3200" dirty="0"/>
              <a:t>Interventions to facilitate optimal adherence are likely to be more effective </a:t>
            </a:r>
            <a:r>
              <a:rPr lang="en-GB" altLang="ja-JP" sz="2000" dirty="0"/>
              <a:t> </a:t>
            </a:r>
          </a:p>
          <a:p>
            <a:pPr marL="350838" indent="-350838" eaLnBrk="1" hangingPunct="1">
              <a:lnSpc>
                <a:spcPct val="100000"/>
              </a:lnSpc>
              <a:spcBef>
                <a:spcPts val="2400"/>
              </a:spcBef>
              <a:tabLst>
                <a:tab pos="1331913" algn="l"/>
              </a:tabLst>
            </a:pPr>
            <a:r>
              <a:rPr lang="en-GB" altLang="ja-JP" sz="3200" dirty="0"/>
              <a:t>We need to tailor the intervention &amp; support according to specific barriers &amp; patient preferences</a:t>
            </a:r>
            <a:endParaRPr lang="en-GB" sz="3200" dirty="0"/>
          </a:p>
        </p:txBody>
      </p:sp>
      <p:sp>
        <p:nvSpPr>
          <p:cNvPr id="76804" name="Text Box 4"/>
          <p:cNvSpPr txBox="1">
            <a:spLocks noChangeArrowheads="1"/>
          </p:cNvSpPr>
          <p:nvPr/>
        </p:nvSpPr>
        <p:spPr bwMode="auto">
          <a:xfrm>
            <a:off x="4643438" y="6597650"/>
            <a:ext cx="4392612" cy="274638"/>
          </a:xfrm>
          <a:prstGeom prst="rect">
            <a:avLst/>
          </a:prstGeom>
          <a:noFill/>
          <a:ln w="9525">
            <a:noFill/>
            <a:miter lim="800000"/>
            <a:headEnd/>
            <a:tailEnd/>
          </a:ln>
          <a:effectLst/>
        </p:spPr>
        <p:txBody>
          <a:bodyPr>
            <a:spAutoFit/>
          </a:bodyPr>
          <a:lstStyle/>
          <a:p>
            <a:pPr>
              <a:spcBef>
                <a:spcPct val="50000"/>
              </a:spcBef>
            </a:pPr>
            <a:endParaRPr lang="pt-PT" sz="1200" dirty="0">
              <a:latin typeface="Arial" charset="0"/>
            </a:endParaRPr>
          </a:p>
        </p:txBody>
      </p:sp>
      <p:sp>
        <p:nvSpPr>
          <p:cNvPr id="76805" name="Text Box 5"/>
          <p:cNvSpPr txBox="1">
            <a:spLocks noChangeArrowheads="1"/>
          </p:cNvSpPr>
          <p:nvPr/>
        </p:nvSpPr>
        <p:spPr bwMode="auto">
          <a:xfrm>
            <a:off x="5111750" y="6524625"/>
            <a:ext cx="40322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28395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Picture1.jpg"/>
          <p:cNvPicPr>
            <a:picLocks noChangeAspect="1"/>
          </p:cNvPicPr>
          <p:nvPr/>
        </p:nvPicPr>
        <p:blipFill>
          <a:blip r:embed="rId3" cstate="print"/>
          <a:srcRect l="645" t="5537"/>
          <a:stretch>
            <a:fillRect/>
          </a:stretch>
        </p:blipFill>
        <p:spPr bwMode="auto">
          <a:xfrm>
            <a:off x="250825" y="1700213"/>
            <a:ext cx="8212138" cy="4913312"/>
          </a:xfrm>
          <a:prstGeom prst="rect">
            <a:avLst/>
          </a:prstGeom>
          <a:noFill/>
          <a:ln w="9525">
            <a:noFill/>
            <a:miter lim="800000"/>
            <a:headEnd/>
            <a:tailEnd/>
          </a:ln>
        </p:spPr>
      </p:pic>
      <p:sp>
        <p:nvSpPr>
          <p:cNvPr id="18435" name="5 Título"/>
          <p:cNvSpPr>
            <a:spLocks noGrp="1"/>
          </p:cNvSpPr>
          <p:nvPr>
            <p:ph type="title"/>
          </p:nvPr>
        </p:nvSpPr>
        <p:spPr>
          <a:xfrm>
            <a:off x="4211228" y="1859347"/>
            <a:ext cx="4033069" cy="719137"/>
          </a:xfrm>
        </p:spPr>
        <p:txBody>
          <a:bodyPr>
            <a:noAutofit/>
          </a:bodyPr>
          <a:lstStyle/>
          <a:p>
            <a:r>
              <a:rPr lang="en-GB" sz="3600" b="1" dirty="0">
                <a:solidFill>
                  <a:srgbClr val="FF0000"/>
                </a:solidFill>
              </a:rPr>
              <a:t>Written action plan</a:t>
            </a:r>
          </a:p>
        </p:txBody>
      </p:sp>
      <p:sp>
        <p:nvSpPr>
          <p:cNvPr id="5" name="4 Rectángulo"/>
          <p:cNvSpPr/>
          <p:nvPr/>
        </p:nvSpPr>
        <p:spPr>
          <a:xfrm>
            <a:off x="468313" y="260350"/>
            <a:ext cx="7343775" cy="1169988"/>
          </a:xfrm>
          <a:prstGeom prst="rect">
            <a:avLst/>
          </a:prstGeom>
          <a:noFill/>
          <a:ln w="9525">
            <a:noFill/>
            <a:miter lim="800000"/>
            <a:headEnd/>
            <a:tailEnd/>
          </a:ln>
        </p:spPr>
        <p:txBody>
          <a:bodyPr/>
          <a:lstStyle/>
          <a:p>
            <a:pPr marL="350838" indent="-350838" eaLnBrk="0" hangingPunct="0">
              <a:tabLst>
                <a:tab pos="1331913" algn="l"/>
              </a:tabLst>
              <a:defRPr/>
            </a:pPr>
            <a:r>
              <a:rPr lang="en-GB" sz="2800" b="1" dirty="0">
                <a:solidFill>
                  <a:schemeClr val="tx2"/>
                </a:solidFill>
                <a:latin typeface="Arial" charset="0"/>
                <a:cs typeface="+mn-cs"/>
              </a:rPr>
              <a:t>Non adherence</a:t>
            </a:r>
            <a:endParaRPr lang="en-US" sz="2800" b="1" dirty="0">
              <a:solidFill>
                <a:schemeClr val="tx2"/>
              </a:solidFill>
              <a:latin typeface="Arial" charset="0"/>
              <a:cs typeface="+mn-cs"/>
            </a:endParaRPr>
          </a:p>
          <a:p>
            <a:pPr marL="350838" indent="-350838" eaLnBrk="0" hangingPunct="0">
              <a:tabLst>
                <a:tab pos="1331913" algn="l"/>
              </a:tabLst>
              <a:defRPr/>
            </a:pPr>
            <a:r>
              <a:rPr lang="en-US" sz="2800" b="1" dirty="0">
                <a:solidFill>
                  <a:schemeClr val="accent4"/>
                </a:solidFill>
                <a:latin typeface="Arial" charset="0"/>
                <a:cs typeface="+mn-cs"/>
              </a:rPr>
              <a:t>Action - Provide training on self-management skills</a:t>
            </a:r>
          </a:p>
        </p:txBody>
      </p:sp>
      <p:pic>
        <p:nvPicPr>
          <p:cNvPr id="7" name="Picture 9" descr="tecnica peak"/>
          <p:cNvPicPr>
            <a:picLocks noChangeAspect="1" noChangeArrowheads="1"/>
          </p:cNvPicPr>
          <p:nvPr/>
        </p:nvPicPr>
        <p:blipFill>
          <a:blip r:embed="rId4" cstate="print"/>
          <a:srcRect/>
          <a:stretch>
            <a:fillRect/>
          </a:stretch>
        </p:blipFill>
        <p:spPr bwMode="auto">
          <a:xfrm>
            <a:off x="6372200" y="4725144"/>
            <a:ext cx="2543175" cy="1685925"/>
          </a:xfrm>
          <a:prstGeom prst="rect">
            <a:avLst/>
          </a:prstGeom>
          <a:noFill/>
          <a:ln w="9525">
            <a:noFill/>
            <a:miter lim="800000"/>
            <a:headEnd/>
            <a:tailEnd/>
          </a:ln>
        </p:spPr>
      </p:pic>
    </p:spTree>
    <p:extLst>
      <p:ext uri="{BB962C8B-B14F-4D97-AF65-F5344CB8AC3E}">
        <p14:creationId xmlns:p14="http://schemas.microsoft.com/office/powerpoint/2010/main" val="35344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srcRect/>
          <a:stretch>
            <a:fillRect/>
          </a:stretch>
        </p:blipFill>
        <p:spPr bwMode="auto">
          <a:xfrm>
            <a:off x="1907704" y="188640"/>
            <a:ext cx="5543550" cy="6253163"/>
          </a:xfrm>
          <a:prstGeom prst="rect">
            <a:avLst/>
          </a:prstGeom>
          <a:noFill/>
          <a:ln w="9525">
            <a:noFill/>
            <a:miter lim="800000"/>
            <a:headEnd/>
            <a:tailEnd/>
          </a:ln>
        </p:spPr>
      </p:pic>
    </p:spTree>
    <p:extLst>
      <p:ext uri="{BB962C8B-B14F-4D97-AF65-F5344CB8AC3E}">
        <p14:creationId xmlns:p14="http://schemas.microsoft.com/office/powerpoint/2010/main" val="22894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actionpl.jpg"/>
          <p:cNvPicPr>
            <a:picLocks noGrp="1" noChangeAspect="1"/>
          </p:cNvPicPr>
          <p:nvPr>
            <p:ph idx="4294967295"/>
          </p:nvPr>
        </p:nvPicPr>
        <p:blipFill>
          <a:blip r:embed="rId2" cstate="print"/>
          <a:stretch>
            <a:fillRect/>
          </a:stretch>
        </p:blipFill>
        <p:spPr>
          <a:xfrm>
            <a:off x="1979712" y="188640"/>
            <a:ext cx="5240034" cy="6480720"/>
          </a:xfrm>
        </p:spPr>
      </p:pic>
    </p:spTree>
    <p:extLst>
      <p:ext uri="{BB962C8B-B14F-4D97-AF65-F5344CB8AC3E}">
        <p14:creationId xmlns:p14="http://schemas.microsoft.com/office/powerpoint/2010/main" val="93466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en-GB" sz="3200" dirty="0"/>
            </a:br>
            <a:r>
              <a:rPr lang="en-GB" sz="3200" b="1" dirty="0">
                <a:solidFill>
                  <a:srgbClr val="FF0000"/>
                </a:solidFill>
              </a:rPr>
              <a:t>Step 5</a:t>
            </a:r>
            <a:r>
              <a:rPr lang="en-GB" sz="3200" dirty="0"/>
              <a:t>: exclude alternative or overlapping diagnosis as primary conditions</a:t>
            </a:r>
            <a:br>
              <a:rPr lang="en-GB" sz="3200" dirty="0"/>
            </a:br>
            <a:endParaRPr lang="en-GB" sz="3200" noProof="0" dirty="0"/>
          </a:p>
        </p:txBody>
      </p:sp>
      <p:pic>
        <p:nvPicPr>
          <p:cNvPr id="4" name="Marcador de Posição de Conteúdo 3" descr="imagesCAVDZXPV.jpg"/>
          <p:cNvPicPr>
            <a:picLocks noGrp="1" noChangeAspect="1"/>
          </p:cNvPicPr>
          <p:nvPr>
            <p:ph idx="1"/>
          </p:nvPr>
        </p:nvPicPr>
        <p:blipFill>
          <a:blip r:embed="rId2" cstate="print"/>
          <a:stretch>
            <a:fillRect/>
          </a:stretch>
        </p:blipFill>
        <p:spPr>
          <a:xfrm>
            <a:off x="6076950" y="2350644"/>
            <a:ext cx="2609850" cy="1752600"/>
          </a:xfrm>
        </p:spPr>
      </p:pic>
      <p:pic>
        <p:nvPicPr>
          <p:cNvPr id="5" name="Imagem 4" descr="imagesCA1U5JWL.jpg"/>
          <p:cNvPicPr>
            <a:picLocks noChangeAspect="1"/>
          </p:cNvPicPr>
          <p:nvPr/>
        </p:nvPicPr>
        <p:blipFill>
          <a:blip r:embed="rId3" cstate="print"/>
          <a:stretch>
            <a:fillRect/>
          </a:stretch>
        </p:blipFill>
        <p:spPr>
          <a:xfrm>
            <a:off x="3363308" y="2091882"/>
            <a:ext cx="2713642" cy="2088232"/>
          </a:xfrm>
          <a:prstGeom prst="rect">
            <a:avLst/>
          </a:prstGeom>
        </p:spPr>
      </p:pic>
      <p:pic>
        <p:nvPicPr>
          <p:cNvPr id="6" name="Imagem 5" descr="imagesCATPL4N9.jpg"/>
          <p:cNvPicPr>
            <a:picLocks noChangeAspect="1"/>
          </p:cNvPicPr>
          <p:nvPr/>
        </p:nvPicPr>
        <p:blipFill>
          <a:blip r:embed="rId4" cstate="print"/>
          <a:stretch>
            <a:fillRect/>
          </a:stretch>
        </p:blipFill>
        <p:spPr>
          <a:xfrm>
            <a:off x="479918" y="2159028"/>
            <a:ext cx="3040862" cy="2016224"/>
          </a:xfrm>
          <a:prstGeom prst="rect">
            <a:avLst/>
          </a:prstGeom>
        </p:spPr>
      </p:pic>
      <p:sp>
        <p:nvSpPr>
          <p:cNvPr id="16" name="Rectangle 3"/>
          <p:cNvSpPr txBox="1">
            <a:spLocks noChangeArrowheads="1"/>
          </p:cNvSpPr>
          <p:nvPr/>
        </p:nvSpPr>
        <p:spPr bwMode="auto">
          <a:xfrm>
            <a:off x="615610" y="4724945"/>
            <a:ext cx="8209037" cy="576263"/>
          </a:xfrm>
          <a:prstGeom prst="rect">
            <a:avLst/>
          </a:prstGeom>
          <a:solidFill>
            <a:schemeClr val="tx2">
              <a:lumMod val="60000"/>
              <a:lumOff val="40000"/>
            </a:schemeClr>
          </a:solidFill>
          <a:ln w="9525">
            <a:noFill/>
            <a:miter lim="800000"/>
            <a:headEnd/>
            <a:tailEnd/>
          </a:ln>
        </p:spPr>
        <p:txBody>
          <a:bodyPr/>
          <a:lstStyle/>
          <a:p>
            <a:pPr marL="639763" lvl="1" indent="-242888">
              <a:spcBef>
                <a:spcPct val="20000"/>
              </a:spcBef>
              <a:buClr>
                <a:schemeClr val="tx2"/>
              </a:buClr>
              <a:buSzPct val="100000"/>
              <a:tabLst>
                <a:tab pos="1331913" algn="l"/>
              </a:tabLst>
              <a:defRPr/>
            </a:pPr>
            <a:r>
              <a:rPr lang="en-GB" sz="2400" kern="0" dirty="0">
                <a:solidFill>
                  <a:srgbClr val="FFFF00"/>
                </a:solidFill>
                <a:latin typeface="+mn-lt"/>
                <a:cs typeface="+mn-cs"/>
              </a:rPr>
              <a:t>Consider occupational asthma for adults with recent onset</a:t>
            </a:r>
            <a:endParaRPr lang="es-ES" sz="2400" kern="0" dirty="0">
              <a:solidFill>
                <a:srgbClr val="FFFF00"/>
              </a:solidFill>
              <a:latin typeface="+mn-lt"/>
              <a:cs typeface="+mn-cs"/>
            </a:endParaRPr>
          </a:p>
          <a:p>
            <a:pPr marL="639763" lvl="1" indent="-242888">
              <a:spcBef>
                <a:spcPct val="20000"/>
              </a:spcBef>
              <a:buClr>
                <a:schemeClr val="tx2"/>
              </a:buClr>
              <a:buSzPct val="100000"/>
              <a:tabLst>
                <a:tab pos="1331913" algn="l"/>
              </a:tabLst>
              <a:defRPr/>
            </a:pPr>
            <a:endParaRPr lang="en-GB" sz="2400"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sz="3200"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r>
              <a:rPr lang="en-US" sz="3200" kern="0" dirty="0">
                <a:solidFill>
                  <a:srgbClr val="FFFF00"/>
                </a:solidFill>
                <a:latin typeface="+mn-lt"/>
                <a:cs typeface="+mn-cs"/>
              </a:rPr>
              <a:t> </a:t>
            </a:r>
            <a:endParaRPr lang="en-GB" sz="3200"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sz="2400" kern="0" dirty="0">
              <a:solidFill>
                <a:srgbClr val="FFFF00"/>
              </a:solidFill>
              <a:latin typeface="+mn-lt"/>
              <a:cs typeface="+mn-cs"/>
            </a:endParaRPr>
          </a:p>
        </p:txBody>
      </p:sp>
    </p:spTree>
    <p:extLst>
      <p:ext uri="{BB962C8B-B14F-4D97-AF65-F5344CB8AC3E}">
        <p14:creationId xmlns:p14="http://schemas.microsoft.com/office/powerpoint/2010/main" val="4831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25536"/>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Introduction</a:t>
            </a:r>
          </a:p>
        </p:txBody>
      </p:sp>
      <p:sp>
        <p:nvSpPr>
          <p:cNvPr id="3" name="Marcador de Posição de Conteúdo 2"/>
          <p:cNvSpPr>
            <a:spLocks noGrp="1"/>
          </p:cNvSpPr>
          <p:nvPr>
            <p:ph idx="1"/>
          </p:nvPr>
        </p:nvSpPr>
        <p:spPr>
          <a:xfrm>
            <a:off x="616024" y="1714488"/>
            <a:ext cx="7772400" cy="3946760"/>
          </a:xfrm>
          <a:solidFill>
            <a:schemeClr val="bg1"/>
          </a:solidFill>
        </p:spPr>
        <p:txBody>
          <a:bodyPr/>
          <a:lstStyle/>
          <a:p>
            <a:pPr>
              <a:buNone/>
            </a:pPr>
            <a:r>
              <a:rPr lang="en-GB" dirty="0"/>
              <a:t>There are two main groups of patients with difficult to manage asthma:</a:t>
            </a:r>
          </a:p>
          <a:p>
            <a:pPr marL="0" indent="0">
              <a:buNone/>
            </a:pPr>
            <a:endParaRPr lang="en-GB" dirty="0"/>
          </a:p>
          <a:p>
            <a:pPr lvl="1">
              <a:buFont typeface="Arial" pitchFamily="34" charset="0"/>
              <a:buChar char="•"/>
            </a:pPr>
            <a:r>
              <a:rPr lang="en-GB" dirty="0"/>
              <a:t>People whose asthma has been controlled in the past but who have now lost control.</a:t>
            </a:r>
          </a:p>
          <a:p>
            <a:pPr lvl="1">
              <a:buFont typeface="Arial" pitchFamily="34" charset="0"/>
              <a:buChar char="•"/>
            </a:pPr>
            <a:r>
              <a:rPr lang="en-GB" dirty="0"/>
              <a:t>People whose asthma has never been controlled.</a:t>
            </a:r>
          </a:p>
          <a:p>
            <a:endParaRPr lang="en-GB" dirty="0"/>
          </a:p>
        </p:txBody>
      </p:sp>
    </p:spTree>
    <p:extLst>
      <p:ext uri="{BB962C8B-B14F-4D97-AF65-F5344CB8AC3E}">
        <p14:creationId xmlns:p14="http://schemas.microsoft.com/office/powerpoint/2010/main" val="8454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defRPr/>
            </a:pPr>
            <a:r>
              <a:rPr lang="en-GB" sz="2800" dirty="0"/>
              <a:t>Wrong diagnosis or confounding illness</a:t>
            </a:r>
            <a:br>
              <a:rPr lang="en-GB" sz="2800" dirty="0"/>
            </a:br>
            <a:r>
              <a:rPr lang="en-GB" sz="2800" dirty="0">
                <a:solidFill>
                  <a:schemeClr val="accent4"/>
                </a:solidFill>
              </a:rPr>
              <a:t>Action - Rule out (or in) confounding illness before changing medications</a:t>
            </a:r>
          </a:p>
        </p:txBody>
      </p:sp>
      <p:sp>
        <p:nvSpPr>
          <p:cNvPr id="21507" name="2 Marcador de contenido"/>
          <p:cNvSpPr>
            <a:spLocks noGrp="1"/>
          </p:cNvSpPr>
          <p:nvPr>
            <p:ph idx="1"/>
          </p:nvPr>
        </p:nvSpPr>
        <p:spPr>
          <a:xfrm>
            <a:off x="611560" y="1844824"/>
            <a:ext cx="8229600" cy="4525963"/>
          </a:xfrm>
        </p:spPr>
        <p:txBody>
          <a:bodyPr>
            <a:normAutofit/>
          </a:bodyPr>
          <a:lstStyle/>
          <a:p>
            <a:pPr eaLnBrk="1" hangingPunct="1">
              <a:tabLst>
                <a:tab pos="1331913" algn="l"/>
              </a:tabLst>
            </a:pPr>
            <a:r>
              <a:rPr lang="en-GB" sz="2800" dirty="0"/>
              <a:t>Chronic rhino-sinusitis, </a:t>
            </a:r>
          </a:p>
          <a:p>
            <a:pPr eaLnBrk="1" hangingPunct="1">
              <a:tabLst>
                <a:tab pos="1331913" algn="l"/>
              </a:tabLst>
            </a:pPr>
            <a:r>
              <a:rPr lang="en-GB" sz="2800" dirty="0"/>
              <a:t>Reflux disease </a:t>
            </a:r>
          </a:p>
          <a:p>
            <a:pPr eaLnBrk="1" hangingPunct="1">
              <a:tabLst>
                <a:tab pos="1331913" algn="l"/>
              </a:tabLst>
            </a:pPr>
            <a:r>
              <a:rPr lang="en-GB" sz="2800" dirty="0"/>
              <a:t>Obstructive sleep apnoea syndrome</a:t>
            </a:r>
          </a:p>
          <a:p>
            <a:pPr eaLnBrk="1" hangingPunct="1">
              <a:tabLst>
                <a:tab pos="1331913" algn="l"/>
              </a:tabLst>
            </a:pPr>
            <a:r>
              <a:rPr lang="en-GB" sz="2800" dirty="0"/>
              <a:t>Cardiac disorders</a:t>
            </a:r>
          </a:p>
          <a:p>
            <a:pPr eaLnBrk="1" hangingPunct="1">
              <a:tabLst>
                <a:tab pos="1331913" algn="l"/>
              </a:tabLst>
            </a:pPr>
            <a:r>
              <a:rPr lang="en-GB" sz="2800" dirty="0"/>
              <a:t>Vocal cord dysfunction</a:t>
            </a:r>
          </a:p>
          <a:p>
            <a:pPr eaLnBrk="1" hangingPunct="1">
              <a:tabLst>
                <a:tab pos="1331913" algn="l"/>
              </a:tabLst>
            </a:pPr>
            <a:r>
              <a:rPr lang="en-GB" sz="2800" dirty="0"/>
              <a:t>Anaemia</a:t>
            </a:r>
          </a:p>
          <a:p>
            <a:pPr eaLnBrk="1" hangingPunct="1">
              <a:tabLst>
                <a:tab pos="1331913" algn="l"/>
              </a:tabLst>
            </a:pPr>
            <a:r>
              <a:rPr lang="en-GB" sz="2800" dirty="0"/>
              <a:t>Obesity</a:t>
            </a:r>
          </a:p>
          <a:p>
            <a:pPr eaLnBrk="1" hangingPunct="1">
              <a:tabLst>
                <a:tab pos="1331913" algn="l"/>
              </a:tabLst>
            </a:pPr>
            <a:r>
              <a:rPr lang="en-GB" sz="2800" dirty="0"/>
              <a:t>Depression and anxiety</a:t>
            </a:r>
          </a:p>
          <a:p>
            <a:pPr>
              <a:tabLst>
                <a:tab pos="1331913" algn="l"/>
              </a:tabLst>
            </a:pPr>
            <a:endParaRPr lang="en-GB" dirty="0"/>
          </a:p>
        </p:txBody>
      </p:sp>
    </p:spTree>
    <p:extLst>
      <p:ext uri="{BB962C8B-B14F-4D97-AF65-F5344CB8AC3E}">
        <p14:creationId xmlns:p14="http://schemas.microsoft.com/office/powerpoint/2010/main" val="4720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3600" b="1" noProof="0" dirty="0">
                <a:solidFill>
                  <a:srgbClr val="FF0000"/>
                </a:solidFill>
              </a:rPr>
              <a:t>Step 6</a:t>
            </a:r>
            <a:r>
              <a:rPr lang="en-GB" sz="3600" noProof="0" dirty="0"/>
              <a:t>: Identify and treat c</a:t>
            </a:r>
            <a:r>
              <a:rPr lang="en-GB" sz="3600" dirty="0"/>
              <a:t>o-morbidities</a:t>
            </a:r>
            <a:endParaRPr lang="en-GB" sz="3600" noProof="0" dirty="0"/>
          </a:p>
        </p:txBody>
      </p:sp>
      <p:pic>
        <p:nvPicPr>
          <p:cNvPr id="4" name="Marcador de Posição de Conteúdo 3" descr="imagesCA353BHV.jpg"/>
          <p:cNvPicPr>
            <a:picLocks noGrp="1" noChangeAspect="1"/>
          </p:cNvPicPr>
          <p:nvPr>
            <p:ph idx="1"/>
          </p:nvPr>
        </p:nvPicPr>
        <p:blipFill>
          <a:blip r:embed="rId2" cstate="print"/>
          <a:stretch>
            <a:fillRect/>
          </a:stretch>
        </p:blipFill>
        <p:spPr>
          <a:xfrm>
            <a:off x="1192290" y="2339350"/>
            <a:ext cx="2628900" cy="1743075"/>
          </a:xfrm>
        </p:spPr>
      </p:pic>
      <p:pic>
        <p:nvPicPr>
          <p:cNvPr id="7" name="Imagem 6" descr="imagesCATGES8Q.jpg"/>
          <p:cNvPicPr>
            <a:picLocks noChangeAspect="1"/>
          </p:cNvPicPr>
          <p:nvPr/>
        </p:nvPicPr>
        <p:blipFill>
          <a:blip r:embed="rId3" cstate="print"/>
          <a:stretch>
            <a:fillRect/>
          </a:stretch>
        </p:blipFill>
        <p:spPr>
          <a:xfrm>
            <a:off x="1979712" y="4434552"/>
            <a:ext cx="2458819" cy="2049016"/>
          </a:xfrm>
          <a:prstGeom prst="rect">
            <a:avLst/>
          </a:prstGeom>
        </p:spPr>
      </p:pic>
      <p:pic>
        <p:nvPicPr>
          <p:cNvPr id="8" name="Imagem 7" descr="ee_tracemaster_300px.jpg"/>
          <p:cNvPicPr>
            <a:picLocks noChangeAspect="1"/>
          </p:cNvPicPr>
          <p:nvPr/>
        </p:nvPicPr>
        <p:blipFill>
          <a:blip r:embed="rId4" cstate="print"/>
          <a:stretch>
            <a:fillRect/>
          </a:stretch>
        </p:blipFill>
        <p:spPr>
          <a:xfrm>
            <a:off x="3995936" y="1527796"/>
            <a:ext cx="2625080" cy="2100064"/>
          </a:xfrm>
          <a:prstGeom prst="rect">
            <a:avLst/>
          </a:prstGeom>
        </p:spPr>
      </p:pic>
      <p:pic>
        <p:nvPicPr>
          <p:cNvPr id="5" name="Imagem 4" descr="imagesCAY20AZ0.jpg"/>
          <p:cNvPicPr>
            <a:picLocks noChangeAspect="1"/>
          </p:cNvPicPr>
          <p:nvPr/>
        </p:nvPicPr>
        <p:blipFill>
          <a:blip r:embed="rId5" cstate="print"/>
          <a:stretch>
            <a:fillRect/>
          </a:stretch>
        </p:blipFill>
        <p:spPr>
          <a:xfrm>
            <a:off x="4572000" y="3738018"/>
            <a:ext cx="2670423" cy="2443153"/>
          </a:xfrm>
          <a:prstGeom prst="rect">
            <a:avLst/>
          </a:prstGeom>
        </p:spPr>
      </p:pic>
    </p:spTree>
    <p:extLst>
      <p:ext uri="{BB962C8B-B14F-4D97-AF65-F5344CB8AC3E}">
        <p14:creationId xmlns:p14="http://schemas.microsoft.com/office/powerpoint/2010/main" val="325186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br>
              <a:rPr lang="en-GB" sz="3600" dirty="0"/>
            </a:br>
            <a:r>
              <a:rPr lang="en-GB" sz="3600" dirty="0"/>
              <a:t>Co morbidities can worsen asthma symptoms </a:t>
            </a:r>
            <a:r>
              <a:rPr lang="en-GB" sz="3600" dirty="0">
                <a:cs typeface="Arial" charset="0"/>
              </a:rPr>
              <a:t>- </a:t>
            </a:r>
            <a:r>
              <a:rPr lang="en-GB" sz="3600" dirty="0"/>
              <a:t>identify and treat them</a:t>
            </a:r>
            <a:br>
              <a:rPr lang="en-GB" sz="3600" dirty="0"/>
            </a:br>
            <a:endParaRPr lang="en-GB" sz="3600" dirty="0"/>
          </a:p>
        </p:txBody>
      </p:sp>
      <p:sp>
        <p:nvSpPr>
          <p:cNvPr id="48131" name="Rectangle 3"/>
          <p:cNvSpPr>
            <a:spLocks noGrp="1" noChangeArrowheads="1"/>
          </p:cNvSpPr>
          <p:nvPr>
            <p:ph idx="1"/>
          </p:nvPr>
        </p:nvSpPr>
        <p:spPr>
          <a:noFill/>
        </p:spPr>
        <p:txBody>
          <a:bodyPr>
            <a:normAutofit/>
          </a:bodyPr>
          <a:lstStyle/>
          <a:p>
            <a:pPr marL="350838" indent="-350838" eaLnBrk="1" hangingPunct="1">
              <a:lnSpc>
                <a:spcPct val="110000"/>
              </a:lnSpc>
              <a:tabLst>
                <a:tab pos="1331913" algn="l"/>
              </a:tabLst>
            </a:pPr>
            <a:r>
              <a:rPr lang="en-GB" dirty="0"/>
              <a:t>Allergic rhinitis</a:t>
            </a:r>
          </a:p>
          <a:p>
            <a:pPr marL="350838" indent="-350838" eaLnBrk="1" hangingPunct="1">
              <a:lnSpc>
                <a:spcPct val="110000"/>
              </a:lnSpc>
              <a:tabLst>
                <a:tab pos="1331913" algn="l"/>
              </a:tabLst>
            </a:pPr>
            <a:r>
              <a:rPr lang="en-GB" dirty="0"/>
              <a:t>COPD</a:t>
            </a:r>
          </a:p>
          <a:p>
            <a:pPr marL="350838" indent="-350838" eaLnBrk="1" hangingPunct="1">
              <a:lnSpc>
                <a:spcPct val="110000"/>
              </a:lnSpc>
              <a:tabLst>
                <a:tab pos="1331913" algn="l"/>
              </a:tabLst>
            </a:pPr>
            <a:r>
              <a:rPr lang="en-GB" dirty="0"/>
              <a:t>Gastro-oesophageal reflux disease (GERD)</a:t>
            </a:r>
          </a:p>
          <a:p>
            <a:pPr marL="350838" indent="-350838" eaLnBrk="1" hangingPunct="1">
              <a:lnSpc>
                <a:spcPct val="110000"/>
              </a:lnSpc>
              <a:tabLst>
                <a:tab pos="1331913" algn="l"/>
              </a:tabLst>
            </a:pPr>
            <a:r>
              <a:rPr lang="en-GB" dirty="0"/>
              <a:t>Respiratory infection</a:t>
            </a:r>
          </a:p>
          <a:p>
            <a:pPr marL="350838" indent="-350838" eaLnBrk="1" hangingPunct="1">
              <a:lnSpc>
                <a:spcPct val="110000"/>
              </a:lnSpc>
              <a:tabLst>
                <a:tab pos="1331913" algn="l"/>
              </a:tabLst>
            </a:pPr>
            <a:r>
              <a:rPr lang="en-GB" dirty="0"/>
              <a:t>Cardiac disorders</a:t>
            </a:r>
          </a:p>
          <a:p>
            <a:pPr marL="350838" indent="-350838" eaLnBrk="1" hangingPunct="1">
              <a:lnSpc>
                <a:spcPct val="110000"/>
              </a:lnSpc>
              <a:tabLst>
                <a:tab pos="1331913" algn="l"/>
              </a:tabLst>
            </a:pPr>
            <a:r>
              <a:rPr lang="en-GB" dirty="0"/>
              <a:t>Anaemia</a:t>
            </a:r>
          </a:p>
          <a:p>
            <a:pPr marL="350838" indent="-350838" eaLnBrk="1" hangingPunct="1">
              <a:lnSpc>
                <a:spcPct val="110000"/>
              </a:lnSpc>
              <a:tabLst>
                <a:tab pos="1331913" algn="l"/>
              </a:tabLst>
            </a:pPr>
            <a:r>
              <a:rPr lang="en-GB" dirty="0"/>
              <a:t>Vocal cord dysfunction</a:t>
            </a:r>
          </a:p>
        </p:txBody>
      </p:sp>
    </p:spTree>
    <p:extLst>
      <p:ext uri="{BB962C8B-B14F-4D97-AF65-F5344CB8AC3E}">
        <p14:creationId xmlns:p14="http://schemas.microsoft.com/office/powerpoint/2010/main" val="12685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60845"/>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dirty="0"/>
              <a:t>Concomitant rhinitis</a:t>
            </a:r>
          </a:p>
        </p:txBody>
      </p:sp>
      <p:sp>
        <p:nvSpPr>
          <p:cNvPr id="62467" name="Rectangle 3"/>
          <p:cNvSpPr>
            <a:spLocks noGrp="1" noChangeArrowheads="1"/>
          </p:cNvSpPr>
          <p:nvPr>
            <p:ph idx="1"/>
          </p:nvPr>
        </p:nvSpPr>
        <p:spPr>
          <a:xfrm>
            <a:off x="457200" y="1737766"/>
            <a:ext cx="8229600" cy="4525963"/>
          </a:xfrm>
          <a:noFill/>
        </p:spPr>
        <p:txBody>
          <a:bodyPr>
            <a:normAutofit/>
          </a:bodyPr>
          <a:lstStyle/>
          <a:p>
            <a:pPr marL="350838" indent="-350838" eaLnBrk="1" hangingPunct="1">
              <a:tabLst>
                <a:tab pos="1331913" algn="l"/>
              </a:tabLst>
            </a:pPr>
            <a:r>
              <a:rPr lang="en-GB" sz="2400" dirty="0"/>
              <a:t>Patients with asthma &amp; concomitant rhinitis use more health care resources than those without rhinitis</a:t>
            </a:r>
          </a:p>
          <a:p>
            <a:pPr marL="350838" indent="-350838" eaLnBrk="1" hangingPunct="1">
              <a:tabLst>
                <a:tab pos="1331913" algn="l"/>
              </a:tabLst>
            </a:pPr>
            <a:endParaRPr lang="en-GB" sz="2400" dirty="0"/>
          </a:p>
          <a:p>
            <a:pPr marL="350838" indent="-350838" eaLnBrk="1" hangingPunct="1">
              <a:tabLst>
                <a:tab pos="1331913" algn="l"/>
              </a:tabLst>
            </a:pPr>
            <a:r>
              <a:rPr lang="en-GB" altLang="ja-JP" sz="2400" dirty="0"/>
              <a:t>Children with asthma &amp; concomitant rhinitis had double the likelihood of being hospitalised and significantly increased likelihood of a physician visit for asthma than those without rhinitis</a:t>
            </a:r>
          </a:p>
          <a:p>
            <a:pPr marL="350838" indent="-350838" eaLnBrk="1" hangingPunct="1">
              <a:tabLst>
                <a:tab pos="1331913" algn="l"/>
              </a:tabLst>
            </a:pPr>
            <a:endParaRPr lang="en-GB" altLang="ja-JP" sz="2400" dirty="0"/>
          </a:p>
          <a:p>
            <a:pPr marL="350838" indent="-350838" eaLnBrk="1" hangingPunct="1">
              <a:tabLst>
                <a:tab pos="1331913" algn="l"/>
              </a:tabLst>
            </a:pPr>
            <a:r>
              <a:rPr lang="en-GB" sz="2400" dirty="0"/>
              <a:t>&gt;50% of patients with asthma have rhinitis </a:t>
            </a:r>
          </a:p>
          <a:p>
            <a:pPr marL="639763" lvl="1" indent="-242888" eaLnBrk="1" hangingPunct="1">
              <a:buFont typeface="Wingdings" pitchFamily="2" charset="2"/>
              <a:buChar char="§"/>
              <a:tabLst>
                <a:tab pos="1331913" algn="l"/>
              </a:tabLst>
            </a:pPr>
            <a:r>
              <a:rPr lang="en-GB" sz="2400" dirty="0">
                <a:ea typeface="ＭＳ Ｐゴシック" pitchFamily="34" charset="-128"/>
              </a:rPr>
              <a:t>Both allergic &amp; </a:t>
            </a:r>
            <a:r>
              <a:rPr lang="en-GB" sz="2400" dirty="0" err="1">
                <a:ea typeface="ＭＳ Ｐゴシック" pitchFamily="34" charset="-128"/>
              </a:rPr>
              <a:t>nonallergic</a:t>
            </a:r>
            <a:r>
              <a:rPr lang="en-GB" sz="2400" dirty="0">
                <a:ea typeface="ＭＳ Ｐゴシック" pitchFamily="34" charset="-128"/>
              </a:rPr>
              <a:t> rhinitis are linked to asthma</a:t>
            </a:r>
          </a:p>
        </p:txBody>
      </p:sp>
      <p:sp>
        <p:nvSpPr>
          <p:cNvPr id="62468" name="Text Box 4"/>
          <p:cNvSpPr txBox="1">
            <a:spLocks noChangeArrowheads="1"/>
          </p:cNvSpPr>
          <p:nvPr/>
        </p:nvSpPr>
        <p:spPr bwMode="auto">
          <a:xfrm>
            <a:off x="2339975" y="6597650"/>
            <a:ext cx="6804025" cy="184666"/>
          </a:xfrm>
          <a:prstGeom prst="rect">
            <a:avLst/>
          </a:prstGeom>
          <a:solidFill>
            <a:schemeClr val="tx1">
              <a:alpha val="0"/>
            </a:schemeClr>
          </a:solidFill>
          <a:ln w="9525">
            <a:noFill/>
            <a:miter lim="800000"/>
            <a:headEnd/>
            <a:tailEnd/>
          </a:ln>
        </p:spPr>
        <p:txBody>
          <a:bodyPr tIns="0" bIns="0">
            <a:spAutoFit/>
          </a:bodyPr>
          <a:lstStyle/>
          <a:p>
            <a:r>
              <a:rPr lang="da-DK" sz="1200" dirty="0">
                <a:solidFill>
                  <a:schemeClr val="bg1"/>
                </a:solidFill>
                <a:latin typeface="Arial" charset="0"/>
              </a:rPr>
              <a:t>Price D et al</a:t>
            </a:r>
            <a:r>
              <a:rPr lang="en-US" sz="1200" dirty="0">
                <a:solidFill>
                  <a:schemeClr val="bg1"/>
                </a:solidFill>
                <a:latin typeface="Arial" charset="0"/>
              </a:rPr>
              <a:t> </a:t>
            </a:r>
            <a:r>
              <a:rPr lang="en-US" sz="1200" i="1" dirty="0">
                <a:solidFill>
                  <a:schemeClr val="bg1"/>
                </a:solidFill>
                <a:latin typeface="Arial" charset="0"/>
              </a:rPr>
              <a:t>Clin Exp Allergy.</a:t>
            </a:r>
            <a:r>
              <a:rPr lang="en-US" sz="1200" dirty="0">
                <a:solidFill>
                  <a:schemeClr val="bg1"/>
                </a:solidFill>
                <a:latin typeface="Arial" charset="0"/>
              </a:rPr>
              <a:t> 2005;35:282–7.    </a:t>
            </a:r>
            <a:r>
              <a:rPr lang="en-GB" sz="1200" dirty="0">
                <a:solidFill>
                  <a:schemeClr val="bg1"/>
                </a:solidFill>
                <a:latin typeface="Arial" charset="0"/>
              </a:rPr>
              <a:t>Thomas M et al. </a:t>
            </a:r>
            <a:r>
              <a:rPr lang="en-GB" sz="1200" i="1" dirty="0">
                <a:solidFill>
                  <a:schemeClr val="bg1"/>
                </a:solidFill>
                <a:latin typeface="Arial" charset="0"/>
              </a:rPr>
              <a:t>Pediatrics.</a:t>
            </a:r>
            <a:r>
              <a:rPr lang="en-GB" sz="1200" dirty="0">
                <a:solidFill>
                  <a:schemeClr val="bg1"/>
                </a:solidFill>
                <a:latin typeface="Arial" charset="0"/>
              </a:rPr>
              <a:t> 2005;115:129</a:t>
            </a:r>
            <a:r>
              <a:rPr lang="en-US" sz="1200" dirty="0">
                <a:solidFill>
                  <a:schemeClr val="bg1"/>
                </a:solidFill>
                <a:latin typeface="Arial" charset="0"/>
              </a:rPr>
              <a:t>–</a:t>
            </a:r>
            <a:r>
              <a:rPr lang="en-GB" sz="1200" dirty="0">
                <a:solidFill>
                  <a:schemeClr val="bg1"/>
                </a:solidFill>
                <a:latin typeface="Arial" charset="0"/>
              </a:rPr>
              <a:t>34.</a:t>
            </a:r>
            <a:endParaRPr lang="en-US" sz="1200" dirty="0">
              <a:solidFill>
                <a:schemeClr val="bg1"/>
              </a:solidFill>
              <a:latin typeface="Arial" charset="0"/>
            </a:endParaRPr>
          </a:p>
        </p:txBody>
      </p:sp>
    </p:spTree>
    <p:extLst>
      <p:ext uri="{BB962C8B-B14F-4D97-AF65-F5344CB8AC3E}">
        <p14:creationId xmlns:p14="http://schemas.microsoft.com/office/powerpoint/2010/main" val="92957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332656"/>
            <a:ext cx="8208912" cy="74295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3600" dirty="0"/>
              <a:t>Treating co morbid rhinitis &amp; asthma</a:t>
            </a:r>
          </a:p>
        </p:txBody>
      </p:sp>
      <p:graphicFrame>
        <p:nvGraphicFramePr>
          <p:cNvPr id="292943" name="Group 79"/>
          <p:cNvGraphicFramePr>
            <a:graphicFrameLocks noGrp="1"/>
          </p:cNvGraphicFramePr>
          <p:nvPr/>
        </p:nvGraphicFramePr>
        <p:xfrm>
          <a:off x="457200" y="1341438"/>
          <a:ext cx="8291513" cy="4824413"/>
        </p:xfrm>
        <a:graphic>
          <a:graphicData uri="http://schemas.openxmlformats.org/drawingml/2006/table">
            <a:tbl>
              <a:tblPr/>
              <a:tblGrid>
                <a:gridCol w="4146550">
                  <a:extLst>
                    <a:ext uri="{9D8B030D-6E8A-4147-A177-3AD203B41FA5}">
                      <a16:colId xmlns:a16="http://schemas.microsoft.com/office/drawing/2014/main" val="20000"/>
                    </a:ext>
                  </a:extLst>
                </a:gridCol>
                <a:gridCol w="4144963">
                  <a:extLst>
                    <a:ext uri="{9D8B030D-6E8A-4147-A177-3AD203B41FA5}">
                      <a16:colId xmlns:a16="http://schemas.microsoft.com/office/drawing/2014/main" val="20001"/>
                    </a:ext>
                  </a:extLst>
                </a:gridCol>
              </a:tblGrid>
              <a:tr h="758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Upper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540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Nasal steroids</a:t>
                      </a:r>
                      <a:endParaRPr kumimoji="0" lang="en-US" sz="20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Inhaled steroids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631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Antihistamines</a:t>
                      </a:r>
                      <a:endParaRPr kumimoji="0" lang="en-US" sz="20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endParaRPr kumimoji="0" lang="pt-PT" sz="18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Upper and 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hMerge="1">
                  <a:txBody>
                    <a:bodyPr/>
                    <a:lstStyle/>
                    <a:p>
                      <a:endParaRPr lang="pt-PT"/>
                    </a:p>
                  </a:txBody>
                  <a:tcPr/>
                </a:tc>
                <a:extLst>
                  <a:ext uri="{0D108BD9-81ED-4DB2-BD59-A6C34878D82A}">
                    <a16:rowId xmlns:a16="http://schemas.microsoft.com/office/drawing/2014/main" val="10003"/>
                  </a:ext>
                </a:extLst>
              </a:tr>
              <a:tr h="693738">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Leukotriene receptor antagonists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extLst>
                  <a:ext uri="{0D108BD9-81ED-4DB2-BD59-A6C34878D82A}">
                    <a16:rowId xmlns:a16="http://schemas.microsoft.com/office/drawing/2014/main" val="10004"/>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Anti-IgE</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hMerge="1">
                  <a:txBody>
                    <a:bodyPr/>
                    <a:lstStyle/>
                    <a:p>
                      <a:endParaRPr lang="pt-PT"/>
                    </a:p>
                  </a:txBody>
                  <a:tcPr/>
                </a:tc>
                <a:extLst>
                  <a:ext uri="{0D108BD9-81ED-4DB2-BD59-A6C34878D82A}">
                    <a16:rowId xmlns:a16="http://schemas.microsoft.com/office/drawing/2014/main" val="10005"/>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Immunotherapy</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54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00200"/>
            <a:ext cx="8229600" cy="5004125"/>
          </a:xfrm>
        </p:spPr>
        <p:txBody>
          <a:bodyPr>
            <a:normAutofit fontScale="77500" lnSpcReduction="20000"/>
          </a:bodyPr>
          <a:lstStyle/>
          <a:p>
            <a:r>
              <a:rPr lang="en-AU" dirty="0" err="1"/>
              <a:t>Perimenstrual</a:t>
            </a:r>
            <a:r>
              <a:rPr lang="en-AU" dirty="0"/>
              <a:t> (</a:t>
            </a:r>
            <a:r>
              <a:rPr lang="en-AU" dirty="0" err="1"/>
              <a:t>catamenial</a:t>
            </a:r>
            <a:r>
              <a:rPr lang="en-AU" dirty="0"/>
              <a:t>) asthma – new section added</a:t>
            </a:r>
          </a:p>
          <a:p>
            <a:pPr lvl="1"/>
            <a:r>
              <a:rPr lang="en-US" dirty="0"/>
              <a:t>Asthma worse </a:t>
            </a:r>
            <a:r>
              <a:rPr lang="en-US" dirty="0" err="1"/>
              <a:t>premenstrually</a:t>
            </a:r>
            <a:r>
              <a:rPr lang="en-US" dirty="0"/>
              <a:t> in ~20% women</a:t>
            </a:r>
          </a:p>
          <a:p>
            <a:pPr lvl="1"/>
            <a:r>
              <a:rPr lang="en-US" dirty="0"/>
              <a:t>More common in older women, higher BMI, longer duration and more severe asthma; often have </a:t>
            </a:r>
            <a:r>
              <a:rPr lang="en-US" dirty="0" err="1"/>
              <a:t>dysmenorrhea</a:t>
            </a:r>
            <a:r>
              <a:rPr lang="en-US" dirty="0"/>
              <a:t>, shorter cycles, longer bleeding; aspirin-exacerbated respiratory disease more common </a:t>
            </a:r>
            <a:r>
              <a:rPr lang="en-US" sz="1600" i="1" dirty="0"/>
              <a:t>(</a:t>
            </a:r>
            <a:r>
              <a:rPr lang="en-AU" sz="1600" i="1" dirty="0"/>
              <a:t>Sanchez-Ramos Exp Rev </a:t>
            </a:r>
            <a:r>
              <a:rPr lang="en-AU" sz="1600" i="1" dirty="0" err="1"/>
              <a:t>Respir</a:t>
            </a:r>
            <a:r>
              <a:rPr lang="en-AU" sz="1600" i="1" dirty="0"/>
              <a:t> Med 2017) </a:t>
            </a:r>
            <a:endParaRPr lang="en-US" sz="1600" i="1" dirty="0"/>
          </a:p>
          <a:p>
            <a:pPr lvl="1"/>
            <a:r>
              <a:rPr lang="en-US" dirty="0"/>
              <a:t>Add-on treatment: oral contraceptives and/or LTRA may be helpful </a:t>
            </a:r>
          </a:p>
          <a:p>
            <a:pPr lvl="1"/>
            <a:endParaRPr lang="en-AU" dirty="0"/>
          </a:p>
          <a:p>
            <a:r>
              <a:rPr lang="en-AU" dirty="0"/>
              <a:t>The recommendation against stopping ICS during pregnancy has been reinforced</a:t>
            </a:r>
          </a:p>
          <a:p>
            <a:pPr lvl="1"/>
            <a:r>
              <a:rPr lang="en-AU" dirty="0"/>
              <a:t>ICS reduce the risk of exacerbations in pregnancy (Evidence A) </a:t>
            </a:r>
            <a:r>
              <a:rPr lang="en-AU" sz="1600" i="1" dirty="0"/>
              <a:t>(Schatz AAAI 2005; Murphy </a:t>
            </a:r>
            <a:r>
              <a:rPr lang="en-AU" sz="1600" i="1" dirty="0" err="1"/>
              <a:t>Clin</a:t>
            </a:r>
            <a:r>
              <a:rPr lang="en-AU" sz="1600" i="1" dirty="0"/>
              <a:t> Chest Med 2011)</a:t>
            </a:r>
            <a:endParaRPr lang="en-AU" i="1" dirty="0"/>
          </a:p>
          <a:p>
            <a:pPr lvl="1"/>
            <a:r>
              <a:rPr lang="en-AU" dirty="0"/>
              <a:t>Stopping ICS increases the risk of exacerbations in pregnancy (Evidence A) </a:t>
            </a:r>
            <a:r>
              <a:rPr lang="en-AU" sz="1600" i="1" dirty="0"/>
              <a:t>(Murphy Thorax 2006)</a:t>
            </a:r>
            <a:endParaRPr lang="en-AU" i="1" dirty="0"/>
          </a:p>
          <a:p>
            <a:endParaRPr lang="en-AU" dirty="0"/>
          </a:p>
        </p:txBody>
      </p:sp>
      <p:sp>
        <p:nvSpPr>
          <p:cNvPr id="3" name="Title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AU" dirty="0" err="1"/>
              <a:t>Perimenstrual</a:t>
            </a:r>
            <a:r>
              <a:rPr lang="en-AU" dirty="0"/>
              <a:t> asthma, and asthma in pregnancy-NEW GINA 2018</a:t>
            </a:r>
          </a:p>
        </p:txBody>
      </p:sp>
      <p:sp>
        <p:nvSpPr>
          <p:cNvPr id="4" name="TextBox 3"/>
          <p:cNvSpPr txBox="1"/>
          <p:nvPr/>
        </p:nvSpPr>
        <p:spPr>
          <a:xfrm>
            <a:off x="164436" y="6604325"/>
            <a:ext cx="2375563" cy="307777"/>
          </a:xfrm>
          <a:prstGeom prst="rect">
            <a:avLst/>
          </a:prstGeom>
          <a:noFill/>
        </p:spPr>
        <p:txBody>
          <a:bodyPr wrap="square" rtlCol="0">
            <a:spAutoFit/>
          </a:bodyPr>
          <a:lstStyle/>
          <a:p>
            <a:r>
              <a:rPr lang="en-AU" sz="1400">
                <a:solidFill>
                  <a:schemeClr val="bg1"/>
                </a:solidFill>
              </a:rPr>
              <a:t>What’s new in GINA 2018?</a:t>
            </a:r>
          </a:p>
        </p:txBody>
      </p:sp>
    </p:spTree>
    <p:extLst>
      <p:ext uri="{BB962C8B-B14F-4D97-AF65-F5344CB8AC3E}">
        <p14:creationId xmlns:p14="http://schemas.microsoft.com/office/powerpoint/2010/main" val="374717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4000" b="1" dirty="0">
                <a:solidFill>
                  <a:srgbClr val="FF0000"/>
                </a:solidFill>
              </a:rPr>
              <a:t>Step 7</a:t>
            </a:r>
            <a:r>
              <a:rPr lang="en-GB" sz="4000" dirty="0"/>
              <a:t>: control e</a:t>
            </a:r>
            <a:r>
              <a:rPr lang="en-GB" sz="4000" kern="1200" dirty="0"/>
              <a:t>nvironmental factors </a:t>
            </a:r>
            <a:endParaRPr lang="en-GB" sz="4000" dirty="0"/>
          </a:p>
        </p:txBody>
      </p:sp>
      <p:sp>
        <p:nvSpPr>
          <p:cNvPr id="4" name="Marcador de Posição de Conteúdo 3"/>
          <p:cNvSpPr>
            <a:spLocks noGrp="1"/>
          </p:cNvSpPr>
          <p:nvPr>
            <p:ph idx="1"/>
          </p:nvPr>
        </p:nvSpPr>
        <p:spPr/>
        <p:txBody>
          <a:bodyPr/>
          <a:lstStyle/>
          <a:p>
            <a:r>
              <a:rPr lang="en-GB" dirty="0"/>
              <a:t>Exposure to sensitising and non- sensitising substances at home, hobby or work place are excluded / controlled</a:t>
            </a:r>
          </a:p>
        </p:txBody>
      </p:sp>
    </p:spTree>
    <p:extLst>
      <p:ext uri="{BB962C8B-B14F-4D97-AF65-F5344CB8AC3E}">
        <p14:creationId xmlns:p14="http://schemas.microsoft.com/office/powerpoint/2010/main" val="27483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0"/>
            <a:ext cx="8229600" cy="1417638"/>
          </a:xfrm>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noAutofit/>
          </a:bodyPr>
          <a:lstStyle/>
          <a:p>
            <a:pPr marL="350838" indent="-350838" eaLnBrk="1" hangingPunct="1">
              <a:lnSpc>
                <a:spcPct val="110000"/>
              </a:lnSpc>
              <a:tabLst>
                <a:tab pos="1331913" algn="l"/>
              </a:tabLst>
              <a:defRPr/>
            </a:pPr>
            <a:r>
              <a:rPr lang="en-GB" sz="2800" kern="1200" dirty="0"/>
              <a:t>	</a:t>
            </a:r>
            <a:r>
              <a:rPr lang="en-GB" sz="3600" kern="1200" dirty="0"/>
              <a:t>Environmental Factors: </a:t>
            </a:r>
            <a:br>
              <a:rPr lang="en-GB" sz="3600" kern="1200" dirty="0"/>
            </a:br>
            <a:r>
              <a:rPr lang="en-GB" sz="3200" kern="1200" dirty="0">
                <a:solidFill>
                  <a:schemeClr val="accent4"/>
                </a:solidFill>
              </a:rPr>
              <a:t>Action - </a:t>
            </a:r>
            <a:r>
              <a:rPr lang="en-GB" sz="3200" dirty="0">
                <a:solidFill>
                  <a:schemeClr val="accent4"/>
                </a:solidFill>
              </a:rPr>
              <a:t>Advice on allergens avoidance </a:t>
            </a:r>
          </a:p>
        </p:txBody>
      </p:sp>
      <p:sp>
        <p:nvSpPr>
          <p:cNvPr id="145414" name="Text Box 6"/>
          <p:cNvSpPr txBox="1">
            <a:spLocks noChangeArrowheads="1"/>
          </p:cNvSpPr>
          <p:nvPr/>
        </p:nvSpPr>
        <p:spPr bwMode="auto">
          <a:xfrm>
            <a:off x="422211" y="1641954"/>
            <a:ext cx="8264589" cy="4045467"/>
          </a:xfrm>
          <a:prstGeom prst="rect">
            <a:avLst/>
          </a:prstGeom>
          <a:solidFill>
            <a:schemeClr val="accent3">
              <a:lumMod val="75000"/>
            </a:schemeClr>
          </a:solidFill>
          <a:ln w="9525">
            <a:noFill/>
            <a:miter lim="800000"/>
            <a:headEnd/>
            <a:tailEnd/>
          </a:ln>
        </p:spPr>
        <p:txBody>
          <a:bodyPr wrap="square" lIns="90000" tIns="46800" rIns="90000" bIns="46800">
            <a:spAutoFit/>
          </a:bodyPr>
          <a:lstStyle/>
          <a:p>
            <a:pPr lvl="2" eaLnBrk="0" hangingPunct="0">
              <a:lnSpc>
                <a:spcPct val="93000"/>
              </a:lnSpc>
              <a:spcBef>
                <a:spcPts val="1000"/>
              </a:spcBef>
              <a:buClr>
                <a:srgbClr val="FFFFFF"/>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pPr>
            <a:endParaRPr lang="en-GB" dirty="0">
              <a:solidFill>
                <a:schemeClr val="bg1"/>
              </a:solidFill>
              <a:cs typeface="Times New Roman" pitchFamily="18" charset="0"/>
            </a:endParaRPr>
          </a:p>
          <a:p>
            <a:pPr eaLnBrk="0" hangingPunct="0">
              <a:defRPr/>
            </a:pPr>
            <a:r>
              <a:rPr lang="en-US" sz="2400" dirty="0">
                <a:solidFill>
                  <a:schemeClr val="bg1"/>
                </a:solidFill>
                <a:latin typeface="+mn-lt"/>
                <a:cs typeface="+mn-cs"/>
              </a:rPr>
              <a:t>Animals outside the home (cats, dogs, hamsters)</a:t>
            </a:r>
            <a:br>
              <a:rPr lang="en-US" sz="2400" dirty="0">
                <a:solidFill>
                  <a:schemeClr val="bg1"/>
                </a:solidFill>
                <a:latin typeface="+mn-lt"/>
                <a:cs typeface="+mn-cs"/>
              </a:rPr>
            </a:br>
            <a:r>
              <a:rPr lang="en-US" sz="2400" dirty="0">
                <a:solidFill>
                  <a:schemeClr val="bg1"/>
                </a:solidFill>
                <a:latin typeface="+mn-lt"/>
                <a:cs typeface="+mn-cs"/>
              </a:rPr>
              <a:t>Dust Mites: Allergy Waterproof Cases</a:t>
            </a:r>
            <a:br>
              <a:rPr lang="en-US" sz="2400" dirty="0">
                <a:solidFill>
                  <a:schemeClr val="bg1"/>
                </a:solidFill>
                <a:latin typeface="+mn-lt"/>
                <a:cs typeface="+mn-cs"/>
              </a:rPr>
            </a:br>
            <a:r>
              <a:rPr lang="en-US" sz="2400" dirty="0">
                <a:solidFill>
                  <a:schemeClr val="bg1"/>
                </a:solidFill>
                <a:latin typeface="+mn-lt"/>
                <a:cs typeface="+mn-cs"/>
              </a:rPr>
              <a:t>Damp cloth and vacuum</a:t>
            </a:r>
            <a:br>
              <a:rPr lang="en-US" sz="2400" dirty="0">
                <a:solidFill>
                  <a:schemeClr val="bg1"/>
                </a:solidFill>
                <a:latin typeface="+mn-lt"/>
                <a:cs typeface="+mn-cs"/>
              </a:rPr>
            </a:br>
            <a:r>
              <a:rPr lang="en-US" sz="2400" dirty="0">
                <a:solidFill>
                  <a:schemeClr val="bg1"/>
                </a:solidFill>
                <a:latin typeface="+mn-lt"/>
                <a:cs typeface="+mn-cs"/>
              </a:rPr>
              <a:t>Home Humidity &lt;50%</a:t>
            </a:r>
            <a:br>
              <a:rPr lang="en-US" sz="2400" dirty="0">
                <a:solidFill>
                  <a:schemeClr val="bg1"/>
                </a:solidFill>
                <a:latin typeface="+mn-lt"/>
                <a:cs typeface="+mn-cs"/>
              </a:rPr>
            </a:br>
            <a:r>
              <a:rPr lang="en-US" sz="2400" dirty="0">
                <a:solidFill>
                  <a:schemeClr val="bg1"/>
                </a:solidFill>
                <a:latin typeface="+mn-lt"/>
                <a:cs typeface="+mn-cs"/>
              </a:rPr>
              <a:t>No carpets in the bedroom</a:t>
            </a:r>
            <a:br>
              <a:rPr lang="en-US" sz="2400" dirty="0">
                <a:solidFill>
                  <a:schemeClr val="bg1"/>
                </a:solidFill>
                <a:latin typeface="+mn-lt"/>
                <a:cs typeface="+mn-cs"/>
              </a:rPr>
            </a:br>
            <a:r>
              <a:rPr lang="en-US" sz="2400" dirty="0">
                <a:solidFill>
                  <a:schemeClr val="bg1"/>
                </a:solidFill>
                <a:latin typeface="+mn-lt"/>
                <a:cs typeface="+mn-cs"/>
              </a:rPr>
              <a:t>Washing with hot water weekly</a:t>
            </a:r>
            <a:br>
              <a:rPr lang="en-US" sz="2400" dirty="0">
                <a:solidFill>
                  <a:schemeClr val="bg1"/>
                </a:solidFill>
                <a:latin typeface="+mn-lt"/>
                <a:cs typeface="+mn-cs"/>
              </a:rPr>
            </a:br>
            <a:r>
              <a:rPr lang="en-US" sz="2400" dirty="0">
                <a:solidFill>
                  <a:schemeClr val="bg1"/>
                </a:solidFill>
                <a:latin typeface="+mn-lt"/>
                <a:cs typeface="+mn-cs"/>
              </a:rPr>
              <a:t>Pollens: Close windows in time of pollination</a:t>
            </a:r>
            <a:br>
              <a:rPr lang="en-US" sz="2400" dirty="0">
                <a:solidFill>
                  <a:schemeClr val="bg1"/>
                </a:solidFill>
                <a:latin typeface="+mn-lt"/>
                <a:cs typeface="+mn-cs"/>
              </a:rPr>
            </a:br>
            <a:r>
              <a:rPr lang="en-US" sz="2400" dirty="0">
                <a:solidFill>
                  <a:schemeClr val="bg1"/>
                </a:solidFill>
                <a:latin typeface="+mn-lt"/>
                <a:cs typeface="+mn-cs"/>
              </a:rPr>
              <a:t>Snuff: Avoid smoking and passive exposure</a:t>
            </a:r>
            <a:br>
              <a:rPr lang="en-US" sz="2400" dirty="0">
                <a:solidFill>
                  <a:schemeClr val="bg1"/>
                </a:solidFill>
                <a:latin typeface="+mn-lt"/>
                <a:cs typeface="+mn-cs"/>
              </a:rPr>
            </a:br>
            <a:r>
              <a:rPr lang="en-US" sz="2400" dirty="0">
                <a:solidFill>
                  <a:schemeClr val="bg1"/>
                </a:solidFill>
                <a:latin typeface="+mn-lt"/>
                <a:cs typeface="+mn-cs"/>
              </a:rPr>
              <a:t>Fungi: Remove mildew stains on the walls</a:t>
            </a:r>
            <a:br>
              <a:rPr lang="en-US" sz="2400" dirty="0">
                <a:solidFill>
                  <a:schemeClr val="bg1"/>
                </a:solidFill>
                <a:latin typeface="+mn-lt"/>
                <a:cs typeface="+mn-cs"/>
              </a:rPr>
            </a:br>
            <a:r>
              <a:rPr lang="en-US" sz="2400" dirty="0">
                <a:solidFill>
                  <a:schemeClr val="bg1"/>
                </a:solidFill>
                <a:latin typeface="+mn-lt"/>
                <a:cs typeface="+mn-cs"/>
              </a:rPr>
              <a:t>Avoid wood stoves, smoke, air fresheners, etc..</a:t>
            </a:r>
            <a:endParaRPr lang="es-ES" sz="2400" dirty="0">
              <a:solidFill>
                <a:schemeClr val="bg1"/>
              </a:solidFill>
              <a:latin typeface="+mn-lt"/>
              <a:cs typeface="+mn-cs"/>
            </a:endParaRPr>
          </a:p>
        </p:txBody>
      </p:sp>
      <p:pic>
        <p:nvPicPr>
          <p:cNvPr id="19460" name="Picture 7"/>
          <p:cNvPicPr>
            <a:picLocks noChangeAspect="1" noChangeArrowheads="1"/>
          </p:cNvPicPr>
          <p:nvPr/>
        </p:nvPicPr>
        <p:blipFill>
          <a:blip r:embed="rId3" cstate="print"/>
          <a:srcRect/>
          <a:stretch>
            <a:fillRect/>
          </a:stretch>
        </p:blipFill>
        <p:spPr bwMode="auto">
          <a:xfrm>
            <a:off x="5401380" y="2611437"/>
            <a:ext cx="1511300" cy="1323975"/>
          </a:xfrm>
          <a:prstGeom prst="rect">
            <a:avLst/>
          </a:prstGeom>
          <a:noFill/>
          <a:ln w="9525">
            <a:noFill/>
            <a:miter lim="800000"/>
            <a:headEnd/>
            <a:tailEnd/>
          </a:ln>
        </p:spPr>
      </p:pic>
      <p:pic>
        <p:nvPicPr>
          <p:cNvPr id="19461" name="Picture 8"/>
          <p:cNvPicPr>
            <a:picLocks noChangeAspect="1" noChangeArrowheads="1"/>
          </p:cNvPicPr>
          <p:nvPr/>
        </p:nvPicPr>
        <p:blipFill>
          <a:blip r:embed="rId4" cstate="print"/>
          <a:srcRect l="14294"/>
          <a:stretch>
            <a:fillRect/>
          </a:stretch>
        </p:blipFill>
        <p:spPr bwMode="auto">
          <a:xfrm>
            <a:off x="7041009" y="2539660"/>
            <a:ext cx="1347787" cy="1363662"/>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6564571" y="1336702"/>
            <a:ext cx="1531385" cy="1341349"/>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6339603" y="4110878"/>
            <a:ext cx="1292225" cy="1219200"/>
          </a:xfrm>
          <a:prstGeom prst="rect">
            <a:avLst/>
          </a:prstGeom>
          <a:noFill/>
          <a:ln w="9525">
            <a:noFill/>
            <a:miter lim="800000"/>
            <a:headEnd/>
            <a:tailEnd/>
          </a:ln>
        </p:spPr>
      </p:pic>
      <p:pic>
        <p:nvPicPr>
          <p:cNvPr id="19464" name="Picture 11"/>
          <p:cNvPicPr>
            <a:picLocks noChangeAspect="1" noChangeArrowheads="1"/>
          </p:cNvPicPr>
          <p:nvPr/>
        </p:nvPicPr>
        <p:blipFill>
          <a:blip r:embed="rId7" cstate="print"/>
          <a:srcRect/>
          <a:stretch>
            <a:fillRect/>
          </a:stretch>
        </p:blipFill>
        <p:spPr bwMode="auto">
          <a:xfrm>
            <a:off x="7741096" y="3868535"/>
            <a:ext cx="1295400" cy="1165225"/>
          </a:xfrm>
          <a:prstGeom prst="rect">
            <a:avLst/>
          </a:prstGeom>
          <a:noFill/>
          <a:ln w="9525">
            <a:noFill/>
            <a:miter lim="800000"/>
            <a:headEnd/>
            <a:tailEnd/>
          </a:ln>
        </p:spPr>
      </p:pic>
    </p:spTree>
    <p:extLst>
      <p:ext uri="{BB962C8B-B14F-4D97-AF65-F5344CB8AC3E}">
        <p14:creationId xmlns:p14="http://schemas.microsoft.com/office/powerpoint/2010/main" val="18538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defRPr/>
            </a:pPr>
            <a:r>
              <a:rPr lang="en-GB" sz="4000" b="1" dirty="0">
                <a:solidFill>
                  <a:srgbClr val="FF0000"/>
                </a:solidFill>
              </a:rPr>
              <a:t>Step 8</a:t>
            </a:r>
            <a:r>
              <a:rPr lang="en-GB" sz="4000" dirty="0"/>
              <a:t>: think about other medications</a:t>
            </a:r>
            <a:endParaRPr lang="en-GB" sz="4000" dirty="0">
              <a:solidFill>
                <a:schemeClr val="accent4"/>
              </a:solidFill>
            </a:endParaRPr>
          </a:p>
        </p:txBody>
      </p:sp>
      <p:sp>
        <p:nvSpPr>
          <p:cNvPr id="24579" name="2 Marcador de contenido"/>
          <p:cNvSpPr>
            <a:spLocks noGrp="1"/>
          </p:cNvSpPr>
          <p:nvPr>
            <p:ph idx="1"/>
          </p:nvPr>
        </p:nvSpPr>
        <p:spPr/>
        <p:txBody>
          <a:bodyPr>
            <a:noAutofit/>
          </a:bodyPr>
          <a:lstStyle/>
          <a:p>
            <a:r>
              <a:rPr lang="en-GB" sz="2800" dirty="0"/>
              <a:t>NSAID’s</a:t>
            </a:r>
          </a:p>
          <a:p>
            <a:r>
              <a:rPr lang="en-GB" sz="2800" dirty="0"/>
              <a:t>Iron-dextran</a:t>
            </a:r>
          </a:p>
          <a:p>
            <a:r>
              <a:rPr lang="en-GB" sz="2800" dirty="0"/>
              <a:t>Carbamazepine</a:t>
            </a:r>
          </a:p>
          <a:p>
            <a:r>
              <a:rPr lang="en-GB" sz="2800" dirty="0"/>
              <a:t>Vaccines</a:t>
            </a:r>
          </a:p>
          <a:p>
            <a:r>
              <a:rPr lang="en-GB" sz="2800" dirty="0"/>
              <a:t>Allergen extracts (immunotherapy)</a:t>
            </a:r>
          </a:p>
          <a:p>
            <a:r>
              <a:rPr lang="en-GB" sz="2800" dirty="0"/>
              <a:t>Antibiotics: penicillins, tetras, erythromycin, sulfa</a:t>
            </a:r>
          </a:p>
          <a:p>
            <a:r>
              <a:rPr lang="en-GB" sz="2800" dirty="0"/>
              <a:t>Beta-blockers (oral and topical eye drops)</a:t>
            </a:r>
          </a:p>
          <a:p>
            <a:r>
              <a:rPr lang="en-GB" sz="2800" dirty="0"/>
              <a:t>Cholinesterase inhibitors: tacrine, rivastigmine</a:t>
            </a:r>
          </a:p>
          <a:p>
            <a:r>
              <a:rPr lang="en-GB" sz="2800" dirty="0"/>
              <a:t>MDI propellants</a:t>
            </a:r>
          </a:p>
        </p:txBody>
      </p:sp>
      <p:pic>
        <p:nvPicPr>
          <p:cNvPr id="24580" name="Picture 6"/>
          <p:cNvPicPr>
            <a:picLocks noChangeAspect="1" noChangeArrowheads="1"/>
          </p:cNvPicPr>
          <p:nvPr/>
        </p:nvPicPr>
        <p:blipFill>
          <a:blip r:embed="rId2" cstate="print"/>
          <a:srcRect/>
          <a:stretch>
            <a:fillRect/>
          </a:stretch>
        </p:blipFill>
        <p:spPr bwMode="auto">
          <a:xfrm>
            <a:off x="6300192" y="1772816"/>
            <a:ext cx="2149475" cy="1897063"/>
          </a:xfrm>
          <a:prstGeom prst="rect">
            <a:avLst/>
          </a:prstGeom>
          <a:noFill/>
          <a:ln w="9525">
            <a:noFill/>
            <a:miter lim="800000"/>
            <a:headEnd/>
            <a:tailEnd/>
          </a:ln>
        </p:spPr>
      </p:pic>
    </p:spTree>
    <p:extLst>
      <p:ext uri="{BB962C8B-B14F-4D97-AF65-F5344CB8AC3E}">
        <p14:creationId xmlns:p14="http://schemas.microsoft.com/office/powerpoint/2010/main" val="33521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eaLnBrk="1" hangingPunct="1"/>
            <a:br>
              <a:rPr lang="en-GB" sz="3600" dirty="0"/>
            </a:br>
            <a:r>
              <a:rPr lang="en-GB" sz="3600" b="1" dirty="0">
                <a:solidFill>
                  <a:srgbClr val="FF0000"/>
                </a:solidFill>
              </a:rPr>
              <a:t>Step 9</a:t>
            </a:r>
            <a:r>
              <a:rPr lang="en-GB" sz="3600" dirty="0"/>
              <a:t>: Consider individual variation in treatment response</a:t>
            </a:r>
            <a:br>
              <a:rPr lang="en-GB" sz="3600" dirty="0"/>
            </a:br>
            <a:endParaRPr lang="en-GB" sz="3600" dirty="0"/>
          </a:p>
        </p:txBody>
      </p:sp>
      <p:sp>
        <p:nvSpPr>
          <p:cNvPr id="25604" name="Text Box 4"/>
          <p:cNvSpPr txBox="1">
            <a:spLocks noChangeArrowheads="1"/>
          </p:cNvSpPr>
          <p:nvPr/>
        </p:nvSpPr>
        <p:spPr bwMode="auto">
          <a:xfrm>
            <a:off x="455037" y="2348880"/>
            <a:ext cx="8424862" cy="2862322"/>
          </a:xfrm>
          <a:prstGeom prst="rect">
            <a:avLst/>
          </a:prstGeom>
          <a:noFill/>
          <a:ln w="9525">
            <a:noFill/>
            <a:miter lim="800000"/>
            <a:headEnd/>
            <a:tailEnd/>
          </a:ln>
        </p:spPr>
        <p:txBody>
          <a:bodyPr>
            <a:spAutoFit/>
          </a:bodyPr>
          <a:lstStyle/>
          <a:p>
            <a:pPr marL="457200" indent="-457200" eaLnBrk="0" hangingPunct="0">
              <a:spcBef>
                <a:spcPts val="2400"/>
              </a:spcBef>
              <a:buFont typeface="Arial" pitchFamily="34" charset="0"/>
              <a:buChar char="•"/>
            </a:pPr>
            <a:r>
              <a:rPr lang="en-GB" sz="3200" dirty="0">
                <a:latin typeface="Arial" charset="0"/>
              </a:rPr>
              <a:t>Randomised controlled trials (RCTs) are the basis of recommendations made by clinical guidelines. </a:t>
            </a:r>
          </a:p>
          <a:p>
            <a:pPr marL="457200" indent="-457200" eaLnBrk="0" hangingPunct="0">
              <a:spcBef>
                <a:spcPts val="2400"/>
              </a:spcBef>
              <a:buFont typeface="Arial" pitchFamily="34" charset="0"/>
              <a:buChar char="•"/>
            </a:pPr>
            <a:r>
              <a:rPr lang="en-US" sz="3200" dirty="0">
                <a:latin typeface="Arial" charset="0"/>
              </a:rPr>
              <a:t>However, several factors limit our ability to generalise RCT results to our patients.</a:t>
            </a:r>
          </a:p>
        </p:txBody>
      </p:sp>
      <p:sp>
        <p:nvSpPr>
          <p:cNvPr id="25605" name="Text Box 5"/>
          <p:cNvSpPr txBox="1">
            <a:spLocks noChangeArrowheads="1"/>
          </p:cNvSpPr>
          <p:nvPr/>
        </p:nvSpPr>
        <p:spPr bwMode="auto">
          <a:xfrm>
            <a:off x="5508054" y="6567155"/>
            <a:ext cx="3600450" cy="246221"/>
          </a:xfrm>
          <a:prstGeom prst="rect">
            <a:avLst/>
          </a:prstGeom>
          <a:noFill/>
          <a:ln w="9525">
            <a:noFill/>
            <a:miter lim="800000"/>
            <a:headEnd/>
            <a:tailEnd/>
          </a:ln>
        </p:spPr>
        <p:txBody>
          <a:bodyPr>
            <a:spAutoFit/>
          </a:bodyPr>
          <a:lstStyle/>
          <a:p>
            <a:pPr algn="r" eaLnBrk="0" hangingPunct="0">
              <a:spcBef>
                <a:spcPct val="50000"/>
              </a:spcBef>
            </a:pPr>
            <a:r>
              <a:rPr lang="en-GB" altLang="ja-JP" sz="1000" dirty="0">
                <a:solidFill>
                  <a:schemeClr val="bg1"/>
                </a:solidFill>
                <a:latin typeface="Arial" charset="0"/>
              </a:rPr>
              <a:t>Haughney J et al. </a:t>
            </a:r>
            <a:r>
              <a:rPr lang="en-GB" altLang="ja-JP" sz="1000" i="1" dirty="0">
                <a:solidFill>
                  <a:schemeClr val="bg1"/>
                </a:solidFill>
                <a:latin typeface="Arial" charset="0"/>
              </a:rPr>
              <a:t>Respir Med</a:t>
            </a:r>
            <a:r>
              <a:rPr lang="en-GB" altLang="ja-JP" sz="1000" dirty="0">
                <a:solidFill>
                  <a:schemeClr val="bg1"/>
                </a:solidFill>
                <a:latin typeface="Arial" charset="0"/>
              </a:rPr>
              <a:t>. 2008;102:1681–93.</a:t>
            </a:r>
            <a:r>
              <a:rPr lang="en-US" altLang="ja-JP" sz="1000" dirty="0">
                <a:solidFill>
                  <a:schemeClr val="bg1"/>
                </a:solidFill>
                <a:latin typeface="Arial" charset="0"/>
              </a:rPr>
              <a:t> </a:t>
            </a:r>
            <a:endParaRPr lang="en-US" sz="1000" dirty="0">
              <a:solidFill>
                <a:schemeClr val="bg1"/>
              </a:solidFill>
              <a:latin typeface="Arial" charset="0"/>
            </a:endParaRPr>
          </a:p>
        </p:txBody>
      </p:sp>
    </p:spTree>
    <p:extLst>
      <p:ext uri="{BB962C8B-B14F-4D97-AF65-F5344CB8AC3E}">
        <p14:creationId xmlns:p14="http://schemas.microsoft.com/office/powerpoint/2010/main" val="16909319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Introduction</a:t>
            </a:r>
          </a:p>
        </p:txBody>
      </p:sp>
      <p:sp>
        <p:nvSpPr>
          <p:cNvPr id="3" name="Marcador de Posição de Conteúdo 2"/>
          <p:cNvSpPr>
            <a:spLocks noGrp="1"/>
          </p:cNvSpPr>
          <p:nvPr>
            <p:ph idx="1"/>
          </p:nvPr>
        </p:nvSpPr>
        <p:spPr>
          <a:xfrm>
            <a:off x="611560" y="2060848"/>
            <a:ext cx="8363272" cy="4525963"/>
          </a:xfrm>
        </p:spPr>
        <p:txBody>
          <a:bodyPr/>
          <a:lstStyle/>
          <a:p>
            <a:pPr>
              <a:spcAft>
                <a:spcPts val="1200"/>
              </a:spcAft>
            </a:pPr>
            <a:r>
              <a:rPr lang="en-GB" dirty="0"/>
              <a:t>Losing control of asthma is not always the same as having an asthma attack, or a flare-up.</a:t>
            </a:r>
          </a:p>
          <a:p>
            <a:pPr>
              <a:spcAft>
                <a:spcPts val="1200"/>
              </a:spcAft>
            </a:pPr>
            <a:r>
              <a:rPr lang="en-GB" dirty="0"/>
              <a:t>Asthma can be uncontrolled with symptoms that are tolerated by the patient. </a:t>
            </a:r>
          </a:p>
          <a:p>
            <a:pPr>
              <a:spcAft>
                <a:spcPts val="1200"/>
              </a:spcAft>
            </a:pPr>
            <a:r>
              <a:rPr lang="en-GB" dirty="0"/>
              <a:t>Of course, when a patient has a flare-up, asthma control is lost.</a:t>
            </a:r>
          </a:p>
        </p:txBody>
      </p:sp>
    </p:spTree>
    <p:extLst>
      <p:ext uri="{BB962C8B-B14F-4D97-AF65-F5344CB8AC3E}">
        <p14:creationId xmlns:p14="http://schemas.microsoft.com/office/powerpoint/2010/main" val="41334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GB" sz="3600" b="1" noProof="0" dirty="0">
                <a:solidFill>
                  <a:srgbClr val="FF0000"/>
                </a:solidFill>
              </a:rPr>
              <a:t>Step 10</a:t>
            </a:r>
            <a:r>
              <a:rPr lang="en-GB" sz="3600" noProof="0" dirty="0"/>
              <a:t>: consider stepping up treatment</a:t>
            </a:r>
          </a:p>
        </p:txBody>
      </p:sp>
      <p:sp>
        <p:nvSpPr>
          <p:cNvPr id="3" name="Marcador de Posição de Conteúdo 2"/>
          <p:cNvSpPr>
            <a:spLocks noGrp="1"/>
          </p:cNvSpPr>
          <p:nvPr>
            <p:ph idx="1"/>
          </p:nvPr>
        </p:nvSpPr>
        <p:spPr>
          <a:xfrm>
            <a:off x="457200" y="1988840"/>
            <a:ext cx="8229600" cy="4525963"/>
          </a:xfrm>
        </p:spPr>
        <p:txBody>
          <a:bodyPr/>
          <a:lstStyle/>
          <a:p>
            <a:pPr>
              <a:spcAft>
                <a:spcPts val="1200"/>
              </a:spcAft>
            </a:pPr>
            <a:r>
              <a:rPr lang="en-GB" dirty="0"/>
              <a:t>If the patient already has high-dose inhaled corticosteroid with or without systemic corticosteroid</a:t>
            </a:r>
          </a:p>
          <a:p>
            <a:pPr>
              <a:spcAft>
                <a:spcPts val="1200"/>
              </a:spcAft>
            </a:pPr>
            <a:r>
              <a:rPr lang="en-GB" dirty="0"/>
              <a:t>Add LABA /LTRA /other /increase dose of ICS</a:t>
            </a:r>
          </a:p>
          <a:p>
            <a:pPr>
              <a:spcAft>
                <a:spcPts val="1200"/>
              </a:spcAft>
            </a:pPr>
            <a:r>
              <a:rPr lang="en-GB" dirty="0"/>
              <a:t>Follow and reassess for at least 6 months</a:t>
            </a:r>
          </a:p>
        </p:txBody>
      </p:sp>
    </p:spTree>
    <p:extLst>
      <p:ext uri="{BB962C8B-B14F-4D97-AF65-F5344CB8AC3E}">
        <p14:creationId xmlns:p14="http://schemas.microsoft.com/office/powerpoint/2010/main" val="207322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altLang="en-US" dirty="0">
                <a:ea typeface="ヒラギノ角ゴ ProN W3" charset="-128"/>
              </a:rPr>
              <a:t>Stepwise management – pharmacotherapy-new GINA 2018</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356" y="1063188"/>
            <a:ext cx="6010135" cy="55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7"/>
          <p:cNvSpPr>
            <a:spLocks/>
          </p:cNvSpPr>
          <p:nvPr/>
        </p:nvSpPr>
        <p:spPr bwMode="auto">
          <a:xfrm>
            <a:off x="7460639" y="2986548"/>
            <a:ext cx="1646237" cy="203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srgbClr val="134679"/>
                </a:solidFill>
              </a:rPr>
              <a:t>*Not for children &lt;12 years</a:t>
            </a:r>
          </a:p>
          <a:p>
            <a:pPr eaLnBrk="1" hangingPunct="1">
              <a:spcBef>
                <a:spcPts val="600"/>
              </a:spcBef>
            </a:pPr>
            <a:r>
              <a:rPr lang="en-US" altLang="en-US" sz="900" dirty="0">
                <a:solidFill>
                  <a:srgbClr val="134679"/>
                </a:solidFill>
              </a:rPr>
              <a:t>**For children 6-11 years, the preferred Step 3 treatment is medium dose ICS</a:t>
            </a:r>
          </a:p>
          <a:p>
            <a:pPr eaLnBrk="1" hangingPunct="1">
              <a:spcBef>
                <a:spcPts val="600"/>
              </a:spcBef>
            </a:pPr>
            <a:r>
              <a:rPr lang="en-US" altLang="en-US" sz="900" baseline="30000" dirty="0">
                <a:solidFill>
                  <a:srgbClr val="134679"/>
                </a:solidFill>
              </a:rPr>
              <a:t>#</a:t>
            </a:r>
            <a:r>
              <a:rPr lang="en-US" altLang="en-US" sz="900" dirty="0">
                <a:solidFill>
                  <a:srgbClr val="134679"/>
                </a:solidFill>
              </a:rPr>
              <a:t>For patients prescribed BDP/formoterol or BUD/ formoterol maintenance and reliever therapy</a:t>
            </a:r>
          </a:p>
          <a:p>
            <a:pPr eaLnBrk="1" hangingPunct="1">
              <a:spcBef>
                <a:spcPts val="600"/>
              </a:spcBef>
            </a:pPr>
            <a:r>
              <a:rPr lang="en-AU" altLang="en-US" sz="900" dirty="0">
                <a:solidFill>
                  <a:srgbClr val="134679"/>
                </a:solidFill>
                <a:sym typeface="Wingdings 2"/>
              </a:rPr>
              <a:t></a:t>
            </a:r>
            <a:r>
              <a:rPr lang="en-AU" altLang="en-US" sz="900" dirty="0">
                <a:solidFill>
                  <a:srgbClr val="134679"/>
                </a:solidFill>
              </a:rPr>
              <a:t> Tiotropium by mist inhaler is an add-on treatment for patients ≥12 years with a history of exacerbations</a:t>
            </a:r>
            <a:endParaRPr lang="en-US" altLang="en-US" sz="900" dirty="0">
              <a:solidFill>
                <a:srgbClr val="134679"/>
              </a:solidFill>
            </a:endParaRPr>
          </a:p>
        </p:txBody>
      </p:sp>
      <p:sp>
        <p:nvSpPr>
          <p:cNvPr id="5" name="Rectangle 10"/>
          <p:cNvSpPr>
            <a:spLocks/>
          </p:cNvSpPr>
          <p:nvPr/>
        </p:nvSpPr>
        <p:spPr bwMode="auto">
          <a:xfrm>
            <a:off x="4853860" y="1412875"/>
            <a:ext cx="1968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dirty="0">
                <a:solidFill>
                  <a:prstClr val="black"/>
                </a:solidFill>
              </a:rPr>
              <a:t>Diagnosis</a:t>
            </a:r>
          </a:p>
          <a:p>
            <a:pPr eaLnBrk="1" hangingPunct="1">
              <a:lnSpc>
                <a:spcPct val="90000"/>
              </a:lnSpc>
              <a:spcBef>
                <a:spcPts val="525"/>
              </a:spcBef>
            </a:pPr>
            <a:r>
              <a:rPr lang="en-US" altLang="en-US" sz="1000" dirty="0">
                <a:solidFill>
                  <a:prstClr val="black"/>
                </a:solidFill>
              </a:rPr>
              <a:t>Symptom control &amp; risk factors</a:t>
            </a:r>
            <a:br>
              <a:rPr lang="en-US" altLang="en-US" sz="1000" dirty="0">
                <a:solidFill>
                  <a:prstClr val="black"/>
                </a:solidFill>
              </a:rPr>
            </a:br>
            <a:r>
              <a:rPr lang="en-US" altLang="en-US" sz="1000" dirty="0">
                <a:solidFill>
                  <a:prstClr val="black"/>
                </a:solidFill>
              </a:rPr>
              <a:t>(including lung function)</a:t>
            </a:r>
          </a:p>
          <a:p>
            <a:pPr eaLnBrk="1" hangingPunct="1">
              <a:lnSpc>
                <a:spcPct val="90000"/>
              </a:lnSpc>
              <a:spcBef>
                <a:spcPts val="525"/>
              </a:spcBef>
            </a:pPr>
            <a:r>
              <a:rPr lang="en-US" altLang="en-US" sz="1000" dirty="0">
                <a:solidFill>
                  <a:prstClr val="black"/>
                </a:solidFill>
              </a:rPr>
              <a:t>Inhaler technique &amp; adherence</a:t>
            </a:r>
          </a:p>
          <a:p>
            <a:pPr eaLnBrk="1" hangingPunct="1">
              <a:lnSpc>
                <a:spcPct val="90000"/>
              </a:lnSpc>
              <a:spcBef>
                <a:spcPts val="525"/>
              </a:spcBef>
            </a:pPr>
            <a:r>
              <a:rPr lang="en-US" altLang="en-US" sz="1000" dirty="0">
                <a:solidFill>
                  <a:prstClr val="black"/>
                </a:solidFill>
              </a:rPr>
              <a:t>Patient preference</a:t>
            </a:r>
          </a:p>
        </p:txBody>
      </p:sp>
      <p:sp>
        <p:nvSpPr>
          <p:cNvPr id="6" name="Rectangle 11"/>
          <p:cNvSpPr>
            <a:spLocks/>
          </p:cNvSpPr>
          <p:nvPr/>
        </p:nvSpPr>
        <p:spPr bwMode="auto">
          <a:xfrm>
            <a:off x="5103533" y="2843867"/>
            <a:ext cx="199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Asthma medications</a:t>
            </a:r>
          </a:p>
          <a:p>
            <a:pPr eaLnBrk="1" hangingPunct="1">
              <a:lnSpc>
                <a:spcPct val="90000"/>
              </a:lnSpc>
              <a:spcBef>
                <a:spcPts val="525"/>
              </a:spcBef>
            </a:pPr>
            <a:r>
              <a:rPr lang="en-US" altLang="en-US" sz="1000">
                <a:solidFill>
                  <a:prstClr val="black"/>
                </a:solidFill>
              </a:rPr>
              <a:t>Non-pharmacological strategies</a:t>
            </a:r>
          </a:p>
          <a:p>
            <a:pPr eaLnBrk="1" hangingPunct="1">
              <a:lnSpc>
                <a:spcPct val="90000"/>
              </a:lnSpc>
              <a:spcBef>
                <a:spcPts val="525"/>
              </a:spcBef>
            </a:pPr>
            <a:r>
              <a:rPr lang="en-US" altLang="en-US" sz="1000">
                <a:solidFill>
                  <a:prstClr val="black"/>
                </a:solidFill>
              </a:rPr>
              <a:t>Treat modifiable risk factors</a:t>
            </a:r>
          </a:p>
        </p:txBody>
      </p:sp>
      <p:sp>
        <p:nvSpPr>
          <p:cNvPr id="7" name="Rectangle 12"/>
          <p:cNvSpPr>
            <a:spLocks/>
          </p:cNvSpPr>
          <p:nvPr/>
        </p:nvSpPr>
        <p:spPr bwMode="auto">
          <a:xfrm>
            <a:off x="1835150" y="2397779"/>
            <a:ext cx="1133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Symptoms</a:t>
            </a:r>
          </a:p>
          <a:p>
            <a:pPr eaLnBrk="1" hangingPunct="1">
              <a:lnSpc>
                <a:spcPct val="90000"/>
              </a:lnSpc>
              <a:spcBef>
                <a:spcPts val="525"/>
              </a:spcBef>
            </a:pPr>
            <a:r>
              <a:rPr lang="en-US" altLang="en-US" sz="1000">
                <a:solidFill>
                  <a:prstClr val="black"/>
                </a:solidFill>
              </a:rPr>
              <a:t>Exacerbations</a:t>
            </a:r>
          </a:p>
          <a:p>
            <a:pPr eaLnBrk="1" hangingPunct="1">
              <a:lnSpc>
                <a:spcPct val="90000"/>
              </a:lnSpc>
              <a:spcBef>
                <a:spcPts val="525"/>
              </a:spcBef>
            </a:pPr>
            <a:r>
              <a:rPr lang="en-US" altLang="en-US" sz="1000">
                <a:solidFill>
                  <a:prstClr val="black"/>
                </a:solidFill>
              </a:rPr>
              <a:t>Side-effects</a:t>
            </a:r>
          </a:p>
          <a:p>
            <a:pPr eaLnBrk="1" hangingPunct="1">
              <a:lnSpc>
                <a:spcPct val="90000"/>
              </a:lnSpc>
              <a:spcBef>
                <a:spcPts val="525"/>
              </a:spcBef>
            </a:pPr>
            <a:r>
              <a:rPr lang="en-US" altLang="en-US" sz="1000">
                <a:solidFill>
                  <a:prstClr val="black"/>
                </a:solidFill>
              </a:rPr>
              <a:t>Patient satisfaction</a:t>
            </a:r>
          </a:p>
          <a:p>
            <a:pPr eaLnBrk="1" hangingPunct="1">
              <a:lnSpc>
                <a:spcPct val="90000"/>
              </a:lnSpc>
              <a:spcBef>
                <a:spcPts val="525"/>
              </a:spcBef>
            </a:pPr>
            <a:r>
              <a:rPr lang="en-US" altLang="en-US" sz="1000">
                <a:solidFill>
                  <a:prstClr val="black"/>
                </a:solidFill>
              </a:rPr>
              <a:t>Lung function</a:t>
            </a:r>
          </a:p>
        </p:txBody>
      </p:sp>
      <p:sp>
        <p:nvSpPr>
          <p:cNvPr id="8" name="Rectangle 14"/>
          <p:cNvSpPr>
            <a:spLocks/>
          </p:cNvSpPr>
          <p:nvPr/>
        </p:nvSpPr>
        <p:spPr bwMode="auto">
          <a:xfrm>
            <a:off x="538163" y="5588654"/>
            <a:ext cx="800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a:solidFill>
                  <a:prstClr val="black"/>
                </a:solidFill>
                <a:latin typeface="Arial Italic" charset="0"/>
                <a:sym typeface="Arial Italic" charset="0"/>
              </a:rPr>
              <a:t>Other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controller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options</a:t>
            </a:r>
          </a:p>
        </p:txBody>
      </p:sp>
      <p:sp>
        <p:nvSpPr>
          <p:cNvPr id="9" name="Rectangle 15"/>
          <p:cNvSpPr>
            <a:spLocks/>
          </p:cNvSpPr>
          <p:nvPr/>
        </p:nvSpPr>
        <p:spPr bwMode="auto">
          <a:xfrm>
            <a:off x="601663" y="6270625"/>
            <a:ext cx="736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10" name="Rectangle 16"/>
          <p:cNvSpPr>
            <a:spLocks/>
          </p:cNvSpPr>
          <p:nvPr/>
        </p:nvSpPr>
        <p:spPr bwMode="auto">
          <a:xfrm>
            <a:off x="1437124" y="4583113"/>
            <a:ext cx="617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1</a:t>
            </a:r>
          </a:p>
        </p:txBody>
      </p:sp>
      <p:sp>
        <p:nvSpPr>
          <p:cNvPr id="11" name="Rectangle 17"/>
          <p:cNvSpPr>
            <a:spLocks/>
          </p:cNvSpPr>
          <p:nvPr/>
        </p:nvSpPr>
        <p:spPr bwMode="auto">
          <a:xfrm>
            <a:off x="3128575" y="4583113"/>
            <a:ext cx="619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2</a:t>
            </a:r>
          </a:p>
        </p:txBody>
      </p:sp>
      <p:sp>
        <p:nvSpPr>
          <p:cNvPr id="12" name="Rectangle 18"/>
          <p:cNvSpPr>
            <a:spLocks/>
          </p:cNvSpPr>
          <p:nvPr/>
        </p:nvSpPr>
        <p:spPr bwMode="auto">
          <a:xfrm>
            <a:off x="4938886" y="4456113"/>
            <a:ext cx="863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3</a:t>
            </a:r>
          </a:p>
        </p:txBody>
      </p:sp>
      <p:sp>
        <p:nvSpPr>
          <p:cNvPr id="13" name="Rectangle 19"/>
          <p:cNvSpPr>
            <a:spLocks/>
          </p:cNvSpPr>
          <p:nvPr/>
        </p:nvSpPr>
        <p:spPr bwMode="auto">
          <a:xfrm>
            <a:off x="5951386" y="4192588"/>
            <a:ext cx="741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4</a:t>
            </a:r>
          </a:p>
        </p:txBody>
      </p:sp>
      <p:sp>
        <p:nvSpPr>
          <p:cNvPr id="14" name="Rectangle 20"/>
          <p:cNvSpPr>
            <a:spLocks/>
          </p:cNvSpPr>
          <p:nvPr/>
        </p:nvSpPr>
        <p:spPr bwMode="auto">
          <a:xfrm>
            <a:off x="6740068" y="3860800"/>
            <a:ext cx="612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5</a:t>
            </a:r>
          </a:p>
        </p:txBody>
      </p:sp>
      <p:sp>
        <p:nvSpPr>
          <p:cNvPr id="15" name="Rectangle 21"/>
          <p:cNvSpPr>
            <a:spLocks/>
          </p:cNvSpPr>
          <p:nvPr/>
        </p:nvSpPr>
        <p:spPr bwMode="auto">
          <a:xfrm>
            <a:off x="1933187" y="5174644"/>
            <a:ext cx="300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dirty="0">
                <a:solidFill>
                  <a:prstClr val="black"/>
                </a:solidFill>
              </a:rPr>
              <a:t>Low dose ICS</a:t>
            </a:r>
          </a:p>
        </p:txBody>
      </p:sp>
      <p:sp>
        <p:nvSpPr>
          <p:cNvPr id="16" name="Rectangle 22"/>
          <p:cNvSpPr>
            <a:spLocks/>
          </p:cNvSpPr>
          <p:nvPr/>
        </p:nvSpPr>
        <p:spPr bwMode="auto">
          <a:xfrm>
            <a:off x="1435536" y="5579745"/>
            <a:ext cx="6207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50" i="1" kern="800" spc="-40" dirty="0">
                <a:solidFill>
                  <a:prstClr val="black">
                    <a:lumMod val="65000"/>
                    <a:lumOff val="35000"/>
                  </a:prstClr>
                </a:solidFill>
                <a:ea typeface="ＭＳ Ｐゴシック" charset="0"/>
                <a:cs typeface="Arial"/>
                <a:sym typeface="Arial Italic" charset="0"/>
              </a:rPr>
              <a:t>Consider low dose ICS </a:t>
            </a:r>
          </a:p>
        </p:txBody>
      </p:sp>
      <p:sp>
        <p:nvSpPr>
          <p:cNvPr id="17" name="Rectangle 23"/>
          <p:cNvSpPr>
            <a:spLocks/>
          </p:cNvSpPr>
          <p:nvPr/>
        </p:nvSpPr>
        <p:spPr bwMode="auto">
          <a:xfrm>
            <a:off x="1964937" y="5579745"/>
            <a:ext cx="294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50" i="1" kern="0" dirty="0">
                <a:solidFill>
                  <a:prstClr val="black">
                    <a:lumMod val="65000"/>
                    <a:lumOff val="35000"/>
                  </a:prstClr>
                </a:solidFill>
                <a:ea typeface="ＭＳ Ｐゴシック" charset="0"/>
                <a:cs typeface="Arial"/>
                <a:sym typeface="Arial Italic" charset="0"/>
              </a:rPr>
              <a:t>Leukotriene receptor antagonists (LTRA)</a:t>
            </a:r>
          </a:p>
          <a:p>
            <a:pPr algn="ctr">
              <a:defRPr/>
            </a:pPr>
            <a:r>
              <a:rPr lang="en-US" sz="850" i="1" kern="0" dirty="0">
                <a:solidFill>
                  <a:prstClr val="black">
                    <a:lumMod val="65000"/>
                    <a:lumOff val="35000"/>
                  </a:prstClr>
                </a:solidFill>
                <a:ea typeface="ＭＳ Ｐゴシック" charset="0"/>
                <a:cs typeface="Arial"/>
                <a:sym typeface="Arial Italic" charset="0"/>
              </a:rPr>
              <a:t>Low dose theophylline*</a:t>
            </a:r>
          </a:p>
        </p:txBody>
      </p:sp>
      <p:sp>
        <p:nvSpPr>
          <p:cNvPr id="18" name="Rectangle 24"/>
          <p:cNvSpPr>
            <a:spLocks/>
          </p:cNvSpPr>
          <p:nvPr/>
        </p:nvSpPr>
        <p:spPr bwMode="auto">
          <a:xfrm>
            <a:off x="4884458" y="5579745"/>
            <a:ext cx="972456"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50" i="1" kern="800" spc="-10" dirty="0">
                <a:solidFill>
                  <a:prstClr val="black">
                    <a:lumMod val="65000"/>
                    <a:lumOff val="35000"/>
                  </a:prstClr>
                </a:solidFill>
                <a:ea typeface="ＭＳ Ｐゴシック" charset="0"/>
                <a:cs typeface="Arial"/>
                <a:sym typeface="Arial Italic" charset="0"/>
              </a:rPr>
              <a:t>Med/high dose ICS</a:t>
            </a:r>
          </a:p>
          <a:p>
            <a:pPr algn="ctr">
              <a:defRPr/>
            </a:pPr>
            <a:r>
              <a:rPr lang="en-US" sz="850" i="1" kern="800" spc="-10" dirty="0">
                <a:solidFill>
                  <a:prstClr val="black">
                    <a:lumMod val="65000"/>
                    <a:lumOff val="35000"/>
                  </a:prstClr>
                </a:solidFill>
                <a:ea typeface="ＭＳ Ｐゴシック" charset="0"/>
                <a:cs typeface="Arial"/>
                <a:sym typeface="Arial Italic" charset="0"/>
              </a:rPr>
              <a:t>Low </a:t>
            </a:r>
            <a:r>
              <a:rPr lang="en-US" sz="850" i="1" kern="800" spc="-10">
                <a:solidFill>
                  <a:prstClr val="black">
                    <a:lumMod val="65000"/>
                    <a:lumOff val="35000"/>
                  </a:prstClr>
                </a:solidFill>
                <a:ea typeface="ＭＳ Ｐゴシック" charset="0"/>
                <a:cs typeface="Arial"/>
                <a:sym typeface="Arial Italic" charset="0"/>
              </a:rPr>
              <a:t>dose ICS + LTRA</a:t>
            </a:r>
            <a:endParaRPr lang="en-US" sz="850" i="1" kern="800" spc="-10" dirty="0">
              <a:solidFill>
                <a:prstClr val="black">
                  <a:lumMod val="65000"/>
                  <a:lumOff val="35000"/>
                </a:prstClr>
              </a:solidFill>
              <a:ea typeface="ＭＳ Ｐゴシック" charset="0"/>
              <a:cs typeface="Arial"/>
              <a:sym typeface="Arial Italic" charset="0"/>
            </a:endParaRPr>
          </a:p>
          <a:p>
            <a:pPr algn="ctr">
              <a:defRPr/>
            </a:pPr>
            <a:r>
              <a:rPr lang="en-US" sz="850" i="1" kern="800" spc="-10" dirty="0">
                <a:solidFill>
                  <a:prstClr val="black">
                    <a:lumMod val="65000"/>
                    <a:lumOff val="35000"/>
                  </a:prstClr>
                </a:solidFill>
                <a:ea typeface="ＭＳ Ｐゴシック" charset="0"/>
                <a:cs typeface="Arial"/>
                <a:sym typeface="Arial Italic" charset="0"/>
              </a:rPr>
              <a:t>(or + </a:t>
            </a:r>
            <a:r>
              <a:rPr lang="en-US" sz="850" i="1" kern="800" spc="-10" dirty="0" err="1">
                <a:solidFill>
                  <a:prstClr val="black">
                    <a:lumMod val="65000"/>
                    <a:lumOff val="35000"/>
                  </a:prstClr>
                </a:solidFill>
                <a:ea typeface="ＭＳ Ｐゴシック" charset="0"/>
                <a:cs typeface="Arial"/>
                <a:sym typeface="Arial Italic" charset="0"/>
              </a:rPr>
              <a:t>theoph</a:t>
            </a:r>
            <a:r>
              <a:rPr lang="en-US" sz="850" i="1" kern="800" spc="-10" dirty="0">
                <a:solidFill>
                  <a:prstClr val="black">
                    <a:lumMod val="65000"/>
                    <a:lumOff val="35000"/>
                  </a:prstClr>
                </a:solidFill>
                <a:ea typeface="ＭＳ Ｐゴシック" charset="0"/>
                <a:cs typeface="Arial"/>
                <a:sym typeface="Arial Italic" charset="0"/>
              </a:rPr>
              <a:t>*)</a:t>
            </a:r>
          </a:p>
        </p:txBody>
      </p:sp>
      <p:sp>
        <p:nvSpPr>
          <p:cNvPr id="19" name="Rectangle 27"/>
          <p:cNvSpPr>
            <a:spLocks/>
          </p:cNvSpPr>
          <p:nvPr/>
        </p:nvSpPr>
        <p:spPr bwMode="auto">
          <a:xfrm>
            <a:off x="1511300" y="6146800"/>
            <a:ext cx="3581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120000"/>
              </a:lnSpc>
              <a:defRPr/>
            </a:pPr>
            <a:r>
              <a:rPr lang="en-US" sz="1000" dirty="0">
                <a:solidFill>
                  <a:prstClr val="black">
                    <a:lumMod val="65000"/>
                    <a:lumOff val="35000"/>
                  </a:prstClr>
                </a:solidFill>
                <a:ea typeface="ＭＳ Ｐゴシック" charset="0"/>
                <a:cs typeface="ＭＳ Ｐゴシック" charset="0"/>
              </a:rPr>
              <a:t>As-needed short-acting beta</a:t>
            </a:r>
            <a:r>
              <a:rPr lang="en-US" sz="1000" baseline="13000" dirty="0">
                <a:solidFill>
                  <a:prstClr val="black">
                    <a:lumMod val="65000"/>
                    <a:lumOff val="35000"/>
                  </a:prstClr>
                </a:solidFill>
                <a:ea typeface="ＭＳ Ｐゴシック" charset="0"/>
                <a:cs typeface="ＭＳ Ｐゴシック" charset="0"/>
              </a:rPr>
              <a:t>2</a:t>
            </a:r>
            <a:r>
              <a:rPr lang="en-US" sz="1000" dirty="0">
                <a:solidFill>
                  <a:prstClr val="black">
                    <a:lumMod val="65000"/>
                    <a:lumOff val="35000"/>
                  </a:prstClr>
                </a:solidFill>
                <a:ea typeface="ＭＳ Ｐゴシック" charset="0"/>
                <a:cs typeface="ＭＳ Ｐゴシック" charset="0"/>
              </a:rPr>
              <a:t>-agonist (SABA)</a:t>
            </a:r>
          </a:p>
        </p:txBody>
      </p:sp>
      <p:sp>
        <p:nvSpPr>
          <p:cNvPr id="20" name="Rectangle 28"/>
          <p:cNvSpPr>
            <a:spLocks/>
          </p:cNvSpPr>
          <p:nvPr/>
        </p:nvSpPr>
        <p:spPr bwMode="auto">
          <a:xfrm>
            <a:off x="5143500" y="6146800"/>
            <a:ext cx="2159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90000"/>
              </a:lnSpc>
              <a:defRPr/>
            </a:pPr>
            <a:r>
              <a:rPr lang="en-US" sz="1000" dirty="0">
                <a:solidFill>
                  <a:prstClr val="black">
                    <a:lumMod val="65000"/>
                    <a:lumOff val="35000"/>
                  </a:prstClr>
                </a:solidFill>
                <a:ea typeface="ＭＳ Ｐゴシック" charset="0"/>
                <a:cs typeface="ＭＳ Ｐゴシック" charset="0"/>
              </a:rPr>
              <a:t>As-needed SABA or </a:t>
            </a:r>
            <a:br>
              <a:rPr lang="en-US" sz="1000" dirty="0">
                <a:solidFill>
                  <a:prstClr val="black">
                    <a:lumMod val="65000"/>
                    <a:lumOff val="35000"/>
                  </a:prstClr>
                </a:solidFill>
                <a:ea typeface="ＭＳ Ｐゴシック" charset="0"/>
                <a:cs typeface="ＭＳ Ｐゴシック" charset="0"/>
              </a:rPr>
            </a:br>
            <a:r>
              <a:rPr lang="en-US" sz="1000" dirty="0">
                <a:solidFill>
                  <a:prstClr val="black">
                    <a:lumMod val="65000"/>
                    <a:lumOff val="35000"/>
                  </a:prstClr>
                </a:solidFill>
                <a:ea typeface="ＭＳ Ｐゴシック" charset="0"/>
                <a:cs typeface="ＭＳ Ｐゴシック" charset="0"/>
              </a:rPr>
              <a:t>low </a:t>
            </a:r>
            <a:r>
              <a:rPr lang="en-US" sz="1000">
                <a:solidFill>
                  <a:prstClr val="black">
                    <a:lumMod val="65000"/>
                    <a:lumOff val="35000"/>
                  </a:prstClr>
                </a:solidFill>
                <a:ea typeface="ＭＳ Ｐゴシック" charset="0"/>
                <a:cs typeface="ＭＳ Ｐゴシック" charset="0"/>
              </a:rPr>
              <a:t>dose ICS/formoterol</a:t>
            </a:r>
            <a:r>
              <a:rPr lang="en-US" sz="1000" baseline="30000">
                <a:solidFill>
                  <a:prstClr val="black">
                    <a:lumMod val="65000"/>
                    <a:lumOff val="35000"/>
                  </a:prstClr>
                </a:solidFill>
                <a:ea typeface="ＭＳ Ｐゴシック" charset="0"/>
                <a:cs typeface="ＭＳ Ｐゴシック" charset="0"/>
              </a:rPr>
              <a:t>#</a:t>
            </a:r>
            <a:endParaRPr lang="en-US" sz="1000" baseline="30000" dirty="0">
              <a:solidFill>
                <a:prstClr val="black">
                  <a:lumMod val="65000"/>
                  <a:lumOff val="35000"/>
                </a:prstClr>
              </a:solidFill>
              <a:ea typeface="ＭＳ Ｐゴシック" charset="0"/>
              <a:cs typeface="ＭＳ Ｐゴシック" charset="0"/>
            </a:endParaRPr>
          </a:p>
        </p:txBody>
      </p:sp>
      <p:sp>
        <p:nvSpPr>
          <p:cNvPr id="21" name="Rectangle 29"/>
          <p:cNvSpPr>
            <a:spLocks/>
          </p:cNvSpPr>
          <p:nvPr/>
        </p:nvSpPr>
        <p:spPr bwMode="auto">
          <a:xfrm>
            <a:off x="4925393" y="5065106"/>
            <a:ext cx="8905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Low dose </a:t>
            </a:r>
            <a:br>
              <a:rPr lang="en-US" altLang="en-US" sz="1000" dirty="0">
                <a:solidFill>
                  <a:prstClr val="black"/>
                </a:solidFill>
              </a:rPr>
            </a:br>
            <a:r>
              <a:rPr lang="en-US" altLang="en-US" sz="1000">
                <a:solidFill>
                  <a:prstClr val="black"/>
                </a:solidFill>
              </a:rPr>
              <a:t>ICS/LABA**</a:t>
            </a:r>
            <a:endParaRPr lang="en-US" altLang="en-US" sz="1000" dirty="0">
              <a:solidFill>
                <a:prstClr val="black"/>
              </a:solidFill>
            </a:endParaRPr>
          </a:p>
        </p:txBody>
      </p:sp>
      <p:sp>
        <p:nvSpPr>
          <p:cNvPr id="22" name="Rectangle 30"/>
          <p:cNvSpPr>
            <a:spLocks/>
          </p:cNvSpPr>
          <p:nvPr/>
        </p:nvSpPr>
        <p:spPr bwMode="auto">
          <a:xfrm>
            <a:off x="5962498" y="4806344"/>
            <a:ext cx="719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Med/high </a:t>
            </a:r>
            <a:br>
              <a:rPr lang="en-US" altLang="en-US" sz="1000" dirty="0">
                <a:solidFill>
                  <a:prstClr val="black"/>
                </a:solidFill>
              </a:rPr>
            </a:br>
            <a:r>
              <a:rPr lang="en-US" altLang="en-US" sz="1000" dirty="0">
                <a:solidFill>
                  <a:prstClr val="black"/>
                </a:solidFill>
              </a:rPr>
              <a:t>ICS/LABA</a:t>
            </a:r>
          </a:p>
        </p:txBody>
      </p:sp>
      <p:sp>
        <p:nvSpPr>
          <p:cNvPr id="23" name="Rectangle 14"/>
          <p:cNvSpPr>
            <a:spLocks/>
          </p:cNvSpPr>
          <p:nvPr/>
        </p:nvSpPr>
        <p:spPr bwMode="auto">
          <a:xfrm>
            <a:off x="468313" y="4676775"/>
            <a:ext cx="869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solidFill>
                <a:prstClr val="black"/>
              </a:solidFill>
            </a:endParaRPr>
          </a:p>
        </p:txBody>
      </p:sp>
      <p:sp>
        <p:nvSpPr>
          <p:cNvPr id="24" name="Rectangle 23"/>
          <p:cNvSpPr/>
          <p:nvPr/>
        </p:nvSpPr>
        <p:spPr>
          <a:xfrm rot="18616622">
            <a:off x="3080766" y="2053971"/>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REVIEW RESPONSE</a:t>
            </a:r>
          </a:p>
        </p:txBody>
      </p:sp>
      <p:sp>
        <p:nvSpPr>
          <p:cNvPr id="25" name="Rectangle 24"/>
          <p:cNvSpPr/>
          <p:nvPr/>
        </p:nvSpPr>
        <p:spPr>
          <a:xfrm rot="3533141">
            <a:off x="3184010" y="2063406"/>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ASSESS</a:t>
            </a:r>
          </a:p>
        </p:txBody>
      </p:sp>
      <p:sp>
        <p:nvSpPr>
          <p:cNvPr id="26" name="Rectangle 25"/>
          <p:cNvSpPr/>
          <p:nvPr/>
        </p:nvSpPr>
        <p:spPr>
          <a:xfrm rot="20756897">
            <a:off x="3212290" y="2471857"/>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prstClr val="white"/>
                </a:solidFill>
                <a:ea typeface="ＭＳ Ｐゴシック" charset="0"/>
                <a:cs typeface="Arial"/>
              </a:rPr>
              <a:t>ADJUST TREATMENT</a:t>
            </a:r>
            <a:endParaRPr lang="en-US" sz="1150" b="1" dirty="0">
              <a:ln w="12700">
                <a:noFill/>
                <a:prstDash val="solid"/>
              </a:ln>
              <a:solidFill>
                <a:prstClr val="white"/>
              </a:solidFill>
              <a:ea typeface="ＭＳ Ｐゴシック" charset="0"/>
              <a:cs typeface="ＭＳ Ｐゴシック" charset="0"/>
            </a:endParaRPr>
          </a:p>
        </p:txBody>
      </p:sp>
      <p:sp>
        <p:nvSpPr>
          <p:cNvPr id="27" name="Rectangle 20"/>
          <p:cNvSpPr>
            <a:spLocks/>
          </p:cNvSpPr>
          <p:nvPr/>
        </p:nvSpPr>
        <p:spPr bwMode="auto">
          <a:xfrm>
            <a:off x="5853755" y="5579745"/>
            <a:ext cx="9366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50" i="1" kern="0">
                <a:solidFill>
                  <a:prstClr val="black">
                    <a:lumMod val="65000"/>
                    <a:lumOff val="35000"/>
                  </a:prstClr>
                </a:solidFill>
                <a:ea typeface="ＭＳ Ｐゴシック" charset="0"/>
                <a:cs typeface="Arial"/>
                <a:sym typeface="Arial Italic" charset="0"/>
              </a:rPr>
              <a:t>Add tiotropium</a:t>
            </a:r>
            <a:r>
              <a:rPr lang="en-US" sz="850" kern="700">
                <a:solidFill>
                  <a:prstClr val="black">
                    <a:lumMod val="65000"/>
                    <a:lumOff val="35000"/>
                  </a:prstClr>
                </a:solidFill>
                <a:cs typeface="Arial"/>
              </a:rPr>
              <a:t>*</a:t>
            </a:r>
            <a:r>
              <a:rPr lang="en-US" sz="850" kern="700" baseline="30000">
                <a:solidFill>
                  <a:prstClr val="black">
                    <a:lumMod val="65000"/>
                    <a:lumOff val="35000"/>
                  </a:prstClr>
                </a:solidFill>
                <a:cs typeface="Arial"/>
                <a:sym typeface="Wingdings 2"/>
              </a:rPr>
              <a:t></a:t>
            </a:r>
            <a:endParaRPr lang="en-US" sz="850" i="1" kern="0" dirty="0">
              <a:solidFill>
                <a:prstClr val="black">
                  <a:lumMod val="65000"/>
                  <a:lumOff val="35000"/>
                </a:prstClr>
              </a:solidFill>
              <a:ea typeface="ＭＳ Ｐゴシック" charset="0"/>
              <a:cs typeface="Arial"/>
              <a:sym typeface="Arial Italic" charset="0"/>
            </a:endParaRPr>
          </a:p>
          <a:p>
            <a:pPr algn="ctr">
              <a:defRPr/>
            </a:pPr>
            <a:r>
              <a:rPr lang="en-US" sz="850" i="1" kern="0">
                <a:solidFill>
                  <a:prstClr val="black">
                    <a:lumMod val="65000"/>
                    <a:lumOff val="35000"/>
                  </a:prstClr>
                </a:solidFill>
                <a:ea typeface="ＭＳ Ｐゴシック" charset="0"/>
                <a:cs typeface="Arial"/>
                <a:sym typeface="Arial Italic" charset="0"/>
              </a:rPr>
              <a:t>Med/high dose </a:t>
            </a:r>
            <a:br>
              <a:rPr lang="en-US" sz="850" i="1" kern="0">
                <a:solidFill>
                  <a:prstClr val="black">
                    <a:lumMod val="65000"/>
                    <a:lumOff val="35000"/>
                  </a:prstClr>
                </a:solidFill>
                <a:ea typeface="ＭＳ Ｐゴシック" charset="0"/>
                <a:cs typeface="Arial"/>
                <a:sym typeface="Arial Italic" charset="0"/>
              </a:rPr>
            </a:br>
            <a:r>
              <a:rPr lang="en-US" sz="850" i="1" kern="0">
                <a:solidFill>
                  <a:prstClr val="black">
                    <a:lumMod val="65000"/>
                    <a:lumOff val="35000"/>
                  </a:prstClr>
                </a:solidFill>
                <a:ea typeface="ＭＳ Ｐゴシック" charset="0"/>
                <a:cs typeface="Arial"/>
                <a:sym typeface="Arial Italic" charset="0"/>
              </a:rPr>
              <a:t>ICS + </a:t>
            </a:r>
            <a:r>
              <a:rPr lang="en-US" sz="850" i="1" kern="0" dirty="0">
                <a:solidFill>
                  <a:prstClr val="black">
                    <a:lumMod val="65000"/>
                    <a:lumOff val="35000"/>
                  </a:prstClr>
                </a:solidFill>
                <a:ea typeface="ＭＳ Ｐゴシック" charset="0"/>
                <a:cs typeface="Arial"/>
                <a:sym typeface="Arial Italic" charset="0"/>
              </a:rPr>
              <a:t>LTRA </a:t>
            </a:r>
            <a:br>
              <a:rPr lang="en-US" sz="850" i="1" kern="0" dirty="0">
                <a:solidFill>
                  <a:prstClr val="black">
                    <a:lumMod val="65000"/>
                    <a:lumOff val="35000"/>
                  </a:prstClr>
                </a:solidFill>
                <a:ea typeface="ＭＳ Ｐゴシック" charset="0"/>
                <a:cs typeface="Arial"/>
                <a:sym typeface="Arial Italic" charset="0"/>
              </a:rPr>
            </a:br>
            <a:r>
              <a:rPr lang="en-US" sz="850" i="1" kern="0" dirty="0">
                <a:solidFill>
                  <a:prstClr val="black">
                    <a:lumMod val="65000"/>
                    <a:lumOff val="35000"/>
                  </a:prstClr>
                </a:solidFill>
                <a:ea typeface="ＭＳ Ｐゴシック" charset="0"/>
                <a:cs typeface="Arial"/>
                <a:sym typeface="Arial Italic" charset="0"/>
              </a:rPr>
              <a:t>(or + </a:t>
            </a:r>
            <a:r>
              <a:rPr lang="en-US" sz="850" i="1" kern="0" dirty="0" err="1">
                <a:solidFill>
                  <a:prstClr val="black">
                    <a:lumMod val="65000"/>
                    <a:lumOff val="35000"/>
                  </a:prstClr>
                </a:solidFill>
                <a:ea typeface="ＭＳ Ｐゴシック" charset="0"/>
                <a:cs typeface="Arial"/>
                <a:sym typeface="Arial Italic" charset="0"/>
              </a:rPr>
              <a:t>theoph</a:t>
            </a:r>
            <a:r>
              <a:rPr lang="en-US" sz="850" i="1" kern="0" dirty="0">
                <a:solidFill>
                  <a:prstClr val="black">
                    <a:lumMod val="65000"/>
                    <a:lumOff val="35000"/>
                  </a:prstClr>
                </a:solidFill>
                <a:ea typeface="ＭＳ Ｐゴシック" charset="0"/>
                <a:cs typeface="Arial"/>
                <a:sym typeface="Arial Italic" charset="0"/>
              </a:rPr>
              <a:t>*)</a:t>
            </a:r>
          </a:p>
        </p:txBody>
      </p:sp>
      <p:sp>
        <p:nvSpPr>
          <p:cNvPr id="28" name="Rectangle 21"/>
          <p:cNvSpPr>
            <a:spLocks/>
          </p:cNvSpPr>
          <p:nvPr/>
        </p:nvSpPr>
        <p:spPr bwMode="auto">
          <a:xfrm>
            <a:off x="6702699" y="5579745"/>
            <a:ext cx="6875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50" i="1" kern="0">
                <a:solidFill>
                  <a:prstClr val="black">
                    <a:lumMod val="65000"/>
                    <a:lumOff val="35000"/>
                  </a:prstClr>
                </a:solidFill>
                <a:ea typeface="ＭＳ Ｐゴシック" charset="0"/>
                <a:cs typeface="Arial"/>
                <a:sym typeface="Arial Italic" charset="0"/>
              </a:rPr>
              <a:t>Add </a:t>
            </a:r>
            <a:r>
              <a:rPr lang="en-US" sz="850" i="1" kern="0" dirty="0">
                <a:solidFill>
                  <a:prstClr val="black">
                    <a:lumMod val="65000"/>
                    <a:lumOff val="35000"/>
                  </a:prstClr>
                </a:solidFill>
                <a:ea typeface="ＭＳ Ｐゴシック" charset="0"/>
                <a:cs typeface="Arial"/>
                <a:sym typeface="Arial Italic" charset="0"/>
              </a:rPr>
              <a:t>low </a:t>
            </a:r>
            <a:br>
              <a:rPr lang="en-US" sz="850" i="1" kern="0" dirty="0">
                <a:solidFill>
                  <a:prstClr val="black">
                    <a:lumMod val="65000"/>
                    <a:lumOff val="35000"/>
                  </a:prstClr>
                </a:solidFill>
                <a:ea typeface="ＭＳ Ｐゴシック" charset="0"/>
                <a:cs typeface="Arial"/>
                <a:sym typeface="Arial Italic" charset="0"/>
              </a:rPr>
            </a:br>
            <a:r>
              <a:rPr lang="en-US" sz="850" i="1" kern="0" dirty="0">
                <a:solidFill>
                  <a:prstClr val="black">
                    <a:lumMod val="65000"/>
                    <a:lumOff val="35000"/>
                  </a:prstClr>
                </a:solidFill>
                <a:ea typeface="ＭＳ Ｐゴシック" charset="0"/>
                <a:cs typeface="Arial"/>
                <a:sym typeface="Arial Italic" charset="0"/>
              </a:rPr>
              <a:t>dose OCS</a:t>
            </a:r>
          </a:p>
        </p:txBody>
      </p:sp>
      <p:sp>
        <p:nvSpPr>
          <p:cNvPr id="29" name="Rectangle 34"/>
          <p:cNvSpPr>
            <a:spLocks/>
          </p:cNvSpPr>
          <p:nvPr/>
        </p:nvSpPr>
        <p:spPr bwMode="auto">
          <a:xfrm>
            <a:off x="6733377" y="4406361"/>
            <a:ext cx="626156"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lnSpc>
                <a:spcPct val="90000"/>
              </a:lnSpc>
              <a:defRPr/>
            </a:pPr>
            <a:r>
              <a:rPr lang="en-US" sz="900" kern="700">
                <a:solidFill>
                  <a:prstClr val="black"/>
                </a:solidFill>
                <a:cs typeface="Arial"/>
              </a:rPr>
              <a:t>Refer for add-on treatment </a:t>
            </a:r>
          </a:p>
          <a:p>
            <a:pPr algn="ctr">
              <a:lnSpc>
                <a:spcPct val="90000"/>
              </a:lnSpc>
              <a:defRPr/>
            </a:pPr>
            <a:r>
              <a:rPr lang="en-US" sz="750" kern="700">
                <a:solidFill>
                  <a:prstClr val="black"/>
                </a:solidFill>
                <a:cs typeface="Arial"/>
              </a:rPr>
              <a:t>e.g. </a:t>
            </a:r>
          </a:p>
          <a:p>
            <a:pPr algn="ctr">
              <a:lnSpc>
                <a:spcPct val="90000"/>
              </a:lnSpc>
              <a:defRPr/>
            </a:pPr>
            <a:r>
              <a:rPr lang="en-US" sz="750" kern="700">
                <a:solidFill>
                  <a:prstClr val="black"/>
                </a:solidFill>
                <a:cs typeface="Arial"/>
              </a:rPr>
              <a:t>tiotropium,*</a:t>
            </a:r>
            <a:r>
              <a:rPr lang="en-US" sz="750" kern="700" baseline="30000">
                <a:solidFill>
                  <a:prstClr val="black"/>
                </a:solidFill>
                <a:cs typeface="Arial"/>
                <a:sym typeface="Wingdings 2"/>
              </a:rPr>
              <a:t></a:t>
            </a:r>
            <a:r>
              <a:rPr lang="en-US" sz="750" kern="700">
                <a:solidFill>
                  <a:prstClr val="black"/>
                </a:solidFill>
                <a:cs typeface="Arial"/>
              </a:rPr>
              <a:t> anti-IgE, </a:t>
            </a:r>
            <a:br>
              <a:rPr lang="en-US" sz="750" kern="700">
                <a:solidFill>
                  <a:prstClr val="black"/>
                </a:solidFill>
                <a:cs typeface="Arial"/>
              </a:rPr>
            </a:br>
            <a:r>
              <a:rPr lang="en-US" sz="750" kern="700">
                <a:solidFill>
                  <a:prstClr val="black"/>
                </a:solidFill>
                <a:cs typeface="Arial"/>
              </a:rPr>
              <a:t>anti-IL5*</a:t>
            </a:r>
          </a:p>
        </p:txBody>
      </p:sp>
      <p:sp>
        <p:nvSpPr>
          <p:cNvPr id="30" name="Rectangle 8"/>
          <p:cNvSpPr>
            <a:spLocks/>
          </p:cNvSpPr>
          <p:nvPr/>
        </p:nvSpPr>
        <p:spPr bwMode="auto">
          <a:xfrm>
            <a:off x="168275" y="6650038"/>
            <a:ext cx="279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2018, </a:t>
            </a:r>
            <a:r>
              <a:rPr lang="en-US" altLang="en-US" sz="1200" i="1" dirty="0">
                <a:solidFill>
                  <a:srgbClr val="FFFFFF"/>
                </a:solidFill>
                <a:cs typeface="Arial" pitchFamily="34" charset="0"/>
                <a:sym typeface="Arial Italic" charset="0"/>
              </a:rPr>
              <a:t>Box 3-5  (2/8) (upper part)</a:t>
            </a:r>
          </a:p>
        </p:txBody>
      </p:sp>
    </p:spTree>
    <p:extLst>
      <p:ext uri="{BB962C8B-B14F-4D97-AF65-F5344CB8AC3E}">
        <p14:creationId xmlns:p14="http://schemas.microsoft.com/office/powerpoint/2010/main" val="1316829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a:t>Step 1</a:t>
            </a:r>
          </a:p>
          <a:p>
            <a:pPr lvl="1"/>
            <a:r>
              <a:rPr lang="en-AU"/>
              <a:t>It is explained that the reason ICS should be considered for patients with mild asthma (rather than prescribing SABA alone) is to reduce their risk of serious exacerbations </a:t>
            </a:r>
            <a:r>
              <a:rPr lang="en-AU" sz="1600" i="1"/>
              <a:t>(Pauwels, Lancet 2003; O’Byrne AJRCCM 2001; Reddel Lancet 2017)</a:t>
            </a:r>
            <a:r>
              <a:rPr lang="en-AU"/>
              <a:t> </a:t>
            </a:r>
          </a:p>
          <a:p>
            <a:r>
              <a:rPr lang="en-AU"/>
              <a:t>Steps 3-4</a:t>
            </a:r>
          </a:p>
          <a:p>
            <a:pPr lvl="1"/>
            <a:r>
              <a:rPr lang="en-AU"/>
              <a:t>From the large FDA LABA safety studies: adding LABA to ICS in a combination inhaler reduces risk of exacerbations and improves symptoms and lung function, compared with the same dose of ICS alone, but with only a small reduction in reliever use </a:t>
            </a:r>
            <a:r>
              <a:rPr lang="en-AU" sz="1600" i="1"/>
              <a:t>(Stempel NEJM 2016, Peters NEJM 2016)</a:t>
            </a:r>
            <a:endParaRPr lang="en-AU" i="1"/>
          </a:p>
          <a:p>
            <a:r>
              <a:rPr lang="en-AU"/>
              <a:t>Step 5 and Box 3-14: management of severe asthma</a:t>
            </a:r>
          </a:p>
          <a:p>
            <a:pPr lvl="1"/>
            <a:r>
              <a:rPr lang="en-AU"/>
              <a:t>Subcutaneous benralizumab (monoclonal anti-IL5 receptor </a:t>
            </a:r>
            <a:r>
              <a:rPr lang="el-GR"/>
              <a:t>α</a:t>
            </a:r>
            <a:r>
              <a:rPr lang="en-AU"/>
              <a:t> antibody) is another add-on treatment for patients aged ≥12 years with severe eosinophilic asthma </a:t>
            </a:r>
          </a:p>
          <a:p>
            <a:endParaRPr lang="en-AU"/>
          </a:p>
          <a:p>
            <a:pPr lvl="1"/>
            <a:endParaRPr lang="en-AU"/>
          </a:p>
        </p:txBody>
      </p:sp>
      <p:sp>
        <p:nvSpPr>
          <p:cNvPr id="3" name="Title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AU" dirty="0"/>
              <a:t>Treatment steps – changes in 2018</a:t>
            </a:r>
          </a:p>
        </p:txBody>
      </p:sp>
      <p:sp>
        <p:nvSpPr>
          <p:cNvPr id="4" name="TextBox 3"/>
          <p:cNvSpPr txBox="1"/>
          <p:nvPr/>
        </p:nvSpPr>
        <p:spPr>
          <a:xfrm>
            <a:off x="164436" y="6604325"/>
            <a:ext cx="2375563" cy="307777"/>
          </a:xfrm>
          <a:prstGeom prst="rect">
            <a:avLst/>
          </a:prstGeom>
          <a:noFill/>
        </p:spPr>
        <p:txBody>
          <a:bodyPr wrap="square" rtlCol="0">
            <a:spAutoFit/>
          </a:bodyPr>
          <a:lstStyle/>
          <a:p>
            <a:r>
              <a:rPr lang="en-AU" sz="1400">
                <a:solidFill>
                  <a:schemeClr val="bg1"/>
                </a:solidFill>
              </a:rPr>
              <a:t>What’s new in GINA 2018?</a:t>
            </a:r>
          </a:p>
        </p:txBody>
      </p:sp>
    </p:spTree>
    <p:extLst>
      <p:ext uri="{BB962C8B-B14F-4D97-AF65-F5344CB8AC3E}">
        <p14:creationId xmlns:p14="http://schemas.microsoft.com/office/powerpoint/2010/main" val="567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p:cNvPicPr>
            <a:picLocks noChangeAspect="1"/>
          </p:cNvPicPr>
          <p:nvPr/>
        </p:nvPicPr>
        <p:blipFill>
          <a:blip r:embed="rId2"/>
          <a:stretch>
            <a:fillRect/>
          </a:stretch>
        </p:blipFill>
        <p:spPr>
          <a:xfrm>
            <a:off x="311525" y="-41574"/>
            <a:ext cx="8285226" cy="3436471"/>
          </a:xfrm>
          <a:prstGeom prst="rect">
            <a:avLst/>
          </a:prstGeom>
        </p:spPr>
      </p:pic>
      <p:pic>
        <p:nvPicPr>
          <p:cNvPr id="6" name="Imagen 5"/>
          <p:cNvPicPr>
            <a:picLocks noChangeAspect="1"/>
          </p:cNvPicPr>
          <p:nvPr/>
        </p:nvPicPr>
        <p:blipFill>
          <a:blip r:embed="rId3"/>
          <a:stretch>
            <a:fillRect/>
          </a:stretch>
        </p:blipFill>
        <p:spPr>
          <a:xfrm>
            <a:off x="585361" y="3309548"/>
            <a:ext cx="7838209" cy="3498454"/>
          </a:xfrm>
          <a:prstGeom prst="rect">
            <a:avLst/>
          </a:prstGeom>
        </p:spPr>
      </p:pic>
      <p:sp>
        <p:nvSpPr>
          <p:cNvPr id="3" name="CuadroTexto 2"/>
          <p:cNvSpPr txBox="1"/>
          <p:nvPr/>
        </p:nvSpPr>
        <p:spPr>
          <a:xfrm rot="20314682">
            <a:off x="3061854" y="706864"/>
            <a:ext cx="2518125" cy="830997"/>
          </a:xfrm>
          <a:prstGeom prst="rect">
            <a:avLst/>
          </a:prstGeom>
          <a:solidFill>
            <a:schemeClr val="bg1"/>
          </a:solidFill>
          <a:ln w="57150">
            <a:solidFill>
              <a:srgbClr val="FF0000"/>
            </a:solidFill>
          </a:ln>
        </p:spPr>
        <p:txBody>
          <a:bodyPr wrap="none" rtlCol="0">
            <a:spAutoFit/>
          </a:bodyPr>
          <a:lstStyle/>
          <a:p>
            <a:r>
              <a:rPr lang="es-ES" sz="4800" b="1" dirty="0">
                <a:solidFill>
                  <a:srgbClr val="FF0000"/>
                </a:solidFill>
              </a:rPr>
              <a:t>SYGMA 1</a:t>
            </a:r>
          </a:p>
        </p:txBody>
      </p:sp>
      <p:sp>
        <p:nvSpPr>
          <p:cNvPr id="7" name="CuadroTexto 6"/>
          <p:cNvSpPr txBox="1"/>
          <p:nvPr/>
        </p:nvSpPr>
        <p:spPr>
          <a:xfrm rot="20314682">
            <a:off x="3143279" y="3166362"/>
            <a:ext cx="2518125" cy="830997"/>
          </a:xfrm>
          <a:prstGeom prst="rect">
            <a:avLst/>
          </a:prstGeom>
          <a:solidFill>
            <a:schemeClr val="bg1"/>
          </a:solidFill>
          <a:ln w="57150">
            <a:solidFill>
              <a:srgbClr val="FF0000"/>
            </a:solidFill>
          </a:ln>
        </p:spPr>
        <p:txBody>
          <a:bodyPr wrap="none" rtlCol="0">
            <a:spAutoFit/>
          </a:bodyPr>
          <a:lstStyle/>
          <a:p>
            <a:r>
              <a:rPr lang="es-ES" sz="4800" b="1" dirty="0">
                <a:solidFill>
                  <a:srgbClr val="FF0000"/>
                </a:solidFill>
              </a:rPr>
              <a:t>SYGMA 2</a:t>
            </a:r>
          </a:p>
        </p:txBody>
      </p:sp>
    </p:spTree>
    <p:extLst>
      <p:ext uri="{BB962C8B-B14F-4D97-AF65-F5344CB8AC3E}">
        <p14:creationId xmlns:p14="http://schemas.microsoft.com/office/powerpoint/2010/main" val="4431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p:cNvPicPr>
            <a:picLocks noChangeAspect="1"/>
          </p:cNvPicPr>
          <p:nvPr/>
        </p:nvPicPr>
        <p:blipFill>
          <a:blip r:embed="rId2"/>
          <a:stretch>
            <a:fillRect/>
          </a:stretch>
        </p:blipFill>
        <p:spPr>
          <a:xfrm>
            <a:off x="311525" y="-41574"/>
            <a:ext cx="8285226" cy="3436471"/>
          </a:xfrm>
          <a:prstGeom prst="rect">
            <a:avLst/>
          </a:prstGeom>
        </p:spPr>
      </p:pic>
      <p:sp>
        <p:nvSpPr>
          <p:cNvPr id="3" name="CuadroTexto 2"/>
          <p:cNvSpPr txBox="1"/>
          <p:nvPr/>
        </p:nvSpPr>
        <p:spPr>
          <a:xfrm rot="20314682">
            <a:off x="3061854" y="706864"/>
            <a:ext cx="2518125" cy="830997"/>
          </a:xfrm>
          <a:prstGeom prst="rect">
            <a:avLst/>
          </a:prstGeom>
          <a:solidFill>
            <a:schemeClr val="bg1"/>
          </a:solidFill>
          <a:ln w="57150">
            <a:solidFill>
              <a:srgbClr val="FF0000"/>
            </a:solidFill>
          </a:ln>
        </p:spPr>
        <p:txBody>
          <a:bodyPr wrap="none" rtlCol="0">
            <a:spAutoFit/>
          </a:bodyPr>
          <a:lstStyle/>
          <a:p>
            <a:r>
              <a:rPr lang="es-ES" sz="4800" b="1" dirty="0">
                <a:solidFill>
                  <a:srgbClr val="FF0000"/>
                </a:solidFill>
              </a:rPr>
              <a:t>SYGMA 1</a:t>
            </a:r>
          </a:p>
        </p:txBody>
      </p:sp>
      <p:pic>
        <p:nvPicPr>
          <p:cNvPr id="6" name="Imagen 5"/>
          <p:cNvPicPr>
            <a:picLocks noChangeAspect="1"/>
          </p:cNvPicPr>
          <p:nvPr/>
        </p:nvPicPr>
        <p:blipFill>
          <a:blip r:embed="rId3"/>
          <a:stretch>
            <a:fillRect/>
          </a:stretch>
        </p:blipFill>
        <p:spPr>
          <a:xfrm>
            <a:off x="420667" y="997527"/>
            <a:ext cx="8049737" cy="5777353"/>
          </a:xfrm>
          <a:prstGeom prst="rect">
            <a:avLst/>
          </a:prstGeom>
        </p:spPr>
      </p:pic>
      <p:sp>
        <p:nvSpPr>
          <p:cNvPr id="5" name="CuadroTexto 4"/>
          <p:cNvSpPr txBox="1"/>
          <p:nvPr/>
        </p:nvSpPr>
        <p:spPr>
          <a:xfrm>
            <a:off x="685800" y="5195455"/>
            <a:ext cx="6650182" cy="646331"/>
          </a:xfrm>
          <a:prstGeom prst="rect">
            <a:avLst/>
          </a:prstGeom>
          <a:solidFill>
            <a:schemeClr val="bg1"/>
          </a:solidFill>
        </p:spPr>
        <p:txBody>
          <a:bodyPr wrap="square" rtlCol="0">
            <a:spAutoFit/>
          </a:bodyPr>
          <a:lstStyle/>
          <a:p>
            <a:r>
              <a:rPr lang="es-ES" b="1" dirty="0"/>
              <a:t>Medium </a:t>
            </a:r>
            <a:r>
              <a:rPr lang="es-ES" b="1" dirty="0" err="1"/>
              <a:t>daily</a:t>
            </a:r>
            <a:r>
              <a:rPr lang="es-ES" b="1" dirty="0"/>
              <a:t> ICS </a:t>
            </a:r>
            <a:r>
              <a:rPr lang="es-ES" b="1" dirty="0" err="1"/>
              <a:t>dose</a:t>
            </a:r>
            <a:r>
              <a:rPr lang="es-ES" b="1" dirty="0"/>
              <a:t> in FOR/BUD = 57mcgr</a:t>
            </a:r>
          </a:p>
          <a:p>
            <a:r>
              <a:rPr lang="es-ES" b="1" dirty="0"/>
              <a:t>Medium </a:t>
            </a:r>
            <a:r>
              <a:rPr lang="es-ES" b="1" dirty="0" err="1"/>
              <a:t>daily</a:t>
            </a:r>
            <a:r>
              <a:rPr lang="es-ES" b="1" dirty="0"/>
              <a:t> ICS </a:t>
            </a:r>
            <a:r>
              <a:rPr lang="es-ES" b="1" dirty="0" err="1"/>
              <a:t>dose</a:t>
            </a:r>
            <a:r>
              <a:rPr lang="es-ES" b="1" dirty="0"/>
              <a:t> in BUD </a:t>
            </a:r>
            <a:r>
              <a:rPr lang="es-ES" b="1" dirty="0" err="1"/>
              <a:t>mant</a:t>
            </a:r>
            <a:r>
              <a:rPr lang="es-ES" b="1" dirty="0"/>
              <a:t> = 340 </a:t>
            </a:r>
            <a:r>
              <a:rPr lang="es-ES" b="1" dirty="0" err="1"/>
              <a:t>mcgr</a:t>
            </a:r>
            <a:endParaRPr lang="es-ES" b="1" dirty="0"/>
          </a:p>
        </p:txBody>
      </p:sp>
      <p:sp>
        <p:nvSpPr>
          <p:cNvPr id="8" name="CuadroTexto 7"/>
          <p:cNvSpPr txBox="1"/>
          <p:nvPr/>
        </p:nvSpPr>
        <p:spPr>
          <a:xfrm>
            <a:off x="6788729" y="5283348"/>
            <a:ext cx="1371597" cy="646331"/>
          </a:xfrm>
          <a:prstGeom prst="rect">
            <a:avLst/>
          </a:prstGeom>
          <a:solidFill>
            <a:schemeClr val="bg1"/>
          </a:solidFill>
        </p:spPr>
        <p:txBody>
          <a:bodyPr wrap="square" rtlCol="0">
            <a:spAutoFit/>
          </a:bodyPr>
          <a:lstStyle/>
          <a:p>
            <a:r>
              <a:rPr lang="es-ES" sz="3600" b="1" dirty="0">
                <a:solidFill>
                  <a:srgbClr val="FF0000"/>
                </a:solidFill>
              </a:rPr>
              <a:t>&lt;20%</a:t>
            </a:r>
          </a:p>
        </p:txBody>
      </p:sp>
    </p:spTree>
    <p:extLst>
      <p:ext uri="{BB962C8B-B14F-4D97-AF65-F5344CB8AC3E}">
        <p14:creationId xmlns:p14="http://schemas.microsoft.com/office/powerpoint/2010/main" val="4143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31469"/>
            <a:ext cx="9047018" cy="4037985"/>
          </a:xfrm>
          <a:prstGeom prst="rect">
            <a:avLst/>
          </a:prstGeom>
        </p:spPr>
      </p:pic>
      <p:sp>
        <p:nvSpPr>
          <p:cNvPr id="3" name="CuadroTexto 2"/>
          <p:cNvSpPr txBox="1"/>
          <p:nvPr/>
        </p:nvSpPr>
        <p:spPr>
          <a:xfrm rot="20314682">
            <a:off x="2949315" y="769526"/>
            <a:ext cx="2518125" cy="830997"/>
          </a:xfrm>
          <a:prstGeom prst="rect">
            <a:avLst/>
          </a:prstGeom>
          <a:solidFill>
            <a:schemeClr val="bg1"/>
          </a:solidFill>
          <a:ln w="57150">
            <a:solidFill>
              <a:srgbClr val="FF0000"/>
            </a:solidFill>
          </a:ln>
        </p:spPr>
        <p:txBody>
          <a:bodyPr wrap="none" rtlCol="0">
            <a:spAutoFit/>
          </a:bodyPr>
          <a:lstStyle/>
          <a:p>
            <a:r>
              <a:rPr lang="es-ES" sz="4800" b="1" dirty="0">
                <a:solidFill>
                  <a:srgbClr val="FF0000"/>
                </a:solidFill>
              </a:rPr>
              <a:t>SYGMA 2</a:t>
            </a:r>
          </a:p>
        </p:txBody>
      </p:sp>
      <p:pic>
        <p:nvPicPr>
          <p:cNvPr id="5" name="Imagen 4"/>
          <p:cNvPicPr>
            <a:picLocks noChangeAspect="1"/>
          </p:cNvPicPr>
          <p:nvPr/>
        </p:nvPicPr>
        <p:blipFill rotWithShape="1">
          <a:blip r:embed="rId3"/>
          <a:srcRect t="33542" r="1398"/>
          <a:stretch/>
        </p:blipFill>
        <p:spPr>
          <a:xfrm>
            <a:off x="160724" y="1264234"/>
            <a:ext cx="8720042" cy="5469075"/>
          </a:xfrm>
          <a:prstGeom prst="rect">
            <a:avLst/>
          </a:prstGeom>
        </p:spPr>
      </p:pic>
      <p:sp>
        <p:nvSpPr>
          <p:cNvPr id="6" name="CuadroTexto 5"/>
          <p:cNvSpPr txBox="1"/>
          <p:nvPr/>
        </p:nvSpPr>
        <p:spPr>
          <a:xfrm>
            <a:off x="436418" y="5472546"/>
            <a:ext cx="6650182" cy="646331"/>
          </a:xfrm>
          <a:prstGeom prst="rect">
            <a:avLst/>
          </a:prstGeom>
          <a:solidFill>
            <a:schemeClr val="bg1"/>
          </a:solidFill>
        </p:spPr>
        <p:txBody>
          <a:bodyPr wrap="square" rtlCol="0">
            <a:spAutoFit/>
          </a:bodyPr>
          <a:lstStyle/>
          <a:p>
            <a:r>
              <a:rPr lang="es-ES" b="1" dirty="0"/>
              <a:t>Medium </a:t>
            </a:r>
            <a:r>
              <a:rPr lang="es-ES" b="1" dirty="0" err="1"/>
              <a:t>daily</a:t>
            </a:r>
            <a:r>
              <a:rPr lang="es-ES" b="1" dirty="0"/>
              <a:t> ICS </a:t>
            </a:r>
            <a:r>
              <a:rPr lang="es-ES" b="1" dirty="0" err="1"/>
              <a:t>dose</a:t>
            </a:r>
            <a:r>
              <a:rPr lang="es-ES" b="1" dirty="0"/>
              <a:t> in FOR/BUD = 66mcgr</a:t>
            </a:r>
          </a:p>
          <a:p>
            <a:r>
              <a:rPr lang="es-ES" b="1" dirty="0"/>
              <a:t>Medium </a:t>
            </a:r>
            <a:r>
              <a:rPr lang="es-ES" b="1" dirty="0" err="1"/>
              <a:t>daily</a:t>
            </a:r>
            <a:r>
              <a:rPr lang="es-ES" b="1" dirty="0"/>
              <a:t> ICS </a:t>
            </a:r>
            <a:r>
              <a:rPr lang="es-ES" b="1" dirty="0" err="1"/>
              <a:t>dose</a:t>
            </a:r>
            <a:r>
              <a:rPr lang="es-ES" b="1" dirty="0"/>
              <a:t> in BUD </a:t>
            </a:r>
            <a:r>
              <a:rPr lang="es-ES" b="1" dirty="0" err="1"/>
              <a:t>mant</a:t>
            </a:r>
            <a:r>
              <a:rPr lang="es-ES" b="1" dirty="0"/>
              <a:t> = 267 </a:t>
            </a:r>
            <a:r>
              <a:rPr lang="es-ES" b="1" dirty="0" err="1"/>
              <a:t>mcgr</a:t>
            </a:r>
            <a:endParaRPr lang="es-ES" b="1" dirty="0"/>
          </a:p>
        </p:txBody>
      </p:sp>
      <p:sp>
        <p:nvSpPr>
          <p:cNvPr id="7" name="CuadroTexto 6"/>
          <p:cNvSpPr txBox="1"/>
          <p:nvPr/>
        </p:nvSpPr>
        <p:spPr>
          <a:xfrm>
            <a:off x="7086600" y="5472546"/>
            <a:ext cx="1371597" cy="646331"/>
          </a:xfrm>
          <a:prstGeom prst="rect">
            <a:avLst/>
          </a:prstGeom>
          <a:solidFill>
            <a:schemeClr val="bg1"/>
          </a:solidFill>
        </p:spPr>
        <p:txBody>
          <a:bodyPr wrap="square" rtlCol="0">
            <a:spAutoFit/>
          </a:bodyPr>
          <a:lstStyle/>
          <a:p>
            <a:r>
              <a:rPr lang="es-ES" sz="3600" b="1" dirty="0">
                <a:solidFill>
                  <a:srgbClr val="FF0000"/>
                </a:solidFill>
              </a:rPr>
              <a:t>25%</a:t>
            </a:r>
          </a:p>
        </p:txBody>
      </p:sp>
    </p:spTree>
    <p:extLst>
      <p:ext uri="{BB962C8B-B14F-4D97-AF65-F5344CB8AC3E}">
        <p14:creationId xmlns:p14="http://schemas.microsoft.com/office/powerpoint/2010/main" val="74336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173039" y="250825"/>
            <a:ext cx="7925932"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0" compatLnSpc="1">
            <a:prstTxWarp prst="textNoShape">
              <a:avLst/>
            </a:prstTxWarp>
            <a:noAutofit/>
          </a:bodyPr>
          <a:lstStyle/>
          <a:p>
            <a:pPr marL="0" eaLnBrk="1" hangingPunct="1"/>
            <a:r>
              <a:rPr lang="en-AU" altLang="en-US" sz="2800" dirty="0">
                <a:ea typeface="ＭＳ Ｐゴシック" pitchFamily="34" charset="-128"/>
              </a:rPr>
              <a:t>Assessment of risk factors for poor asthma outcomes, new GINA 2018</a:t>
            </a:r>
          </a:p>
        </p:txBody>
      </p:sp>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2018, Box 2-2B (4/4)</a:t>
            </a:r>
          </a:p>
        </p:txBody>
      </p:sp>
      <p:graphicFrame>
        <p:nvGraphicFramePr>
          <p:cNvPr id="7" name="Content Placeholder 3"/>
          <p:cNvGraphicFramePr>
            <a:graphicFrameLocks noGrp="1"/>
          </p:cNvGraphicFramePr>
          <p:nvPr>
            <p:extLst>
              <p:ext uri="{D42A27DB-BD31-4B8C-83A1-F6EECF244321}">
                <p14:modId xmlns:p14="http://schemas.microsoft.com/office/powerpoint/2010/main" val="1180206389"/>
              </p:ext>
            </p:extLst>
          </p:nvPr>
        </p:nvGraphicFramePr>
        <p:xfrm>
          <a:off x="587834" y="1045117"/>
          <a:ext cx="8304646" cy="5561602"/>
        </p:xfrm>
        <a:graphic>
          <a:graphicData uri="http://schemas.openxmlformats.org/drawingml/2006/table">
            <a:tbl>
              <a:tblPr/>
              <a:tblGrid>
                <a:gridCol w="8304646">
                  <a:extLst>
                    <a:ext uri="{9D8B030D-6E8A-4147-A177-3AD203B41FA5}">
                      <a16:colId xmlns:a16="http://schemas.microsoft.com/office/drawing/2014/main" val="20000"/>
                    </a:ext>
                  </a:extLst>
                </a:gridCol>
              </a:tblGrid>
              <a:tr h="44926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Risk factors for exacerbations include:</a:t>
                      </a:r>
                      <a:endParaRPr kumimoji="0" lang="en-AU" altLang="en-US" sz="18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L="90000" marR="90000" marT="71978" marB="71978"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a:noFill/>
                    </a:lnB>
                    <a:lnTlToBr>
                      <a:noFill/>
                    </a:lnTlToBr>
                    <a:lnBlToTr>
                      <a:noFill/>
                    </a:lnBlToTr>
                    <a:solidFill>
                      <a:srgbClr val="F9B47B"/>
                    </a:solidFill>
                  </a:tcPr>
                </a:tc>
                <a:extLst>
                  <a:ext uri="{0D108BD9-81ED-4DB2-BD59-A6C34878D82A}">
                    <a16:rowId xmlns:a16="http://schemas.microsoft.com/office/drawing/2014/main" val="10000"/>
                  </a:ext>
                </a:extLst>
              </a:tr>
              <a:tr h="2514600">
                <a:tc>
                  <a:txBody>
                    <a:bodyPr/>
                    <a:lstStyle>
                      <a:lvl1pPr marL="174625" indent="-174625"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Uncontrolled asthma symptoms</a:t>
                      </a:r>
                    </a:p>
                    <a:p>
                      <a:pPr marL="0" marR="0" lvl="0"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altLang="en-US" sz="18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Additional risk factors, even if the patient has few symptoms</a:t>
                      </a: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High SABA use (≥3 canisters/year)</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Having ≥1 exacerbation in last 12 months</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Low FEV</a:t>
                      </a:r>
                      <a:r>
                        <a:rPr kumimoji="0" lang="en-US" altLang="en-US" sz="1800" b="0" i="0" u="none" strike="noStrike" cap="none" normalizeH="0" baseline="-25000" dirty="0">
                          <a:ln>
                            <a:noFill/>
                          </a:ln>
                          <a:solidFill>
                            <a:srgbClr val="134679"/>
                          </a:solidFill>
                          <a:effectLst/>
                          <a:latin typeface="Arial" pitchFamily="34" charset="0"/>
                          <a:ea typeface="ＭＳ Ｐゴシック" pitchFamily="34" charset="-128"/>
                          <a:cs typeface="Arial" pitchFamily="34" charset="0"/>
                        </a:rPr>
                        <a:t>1</a:t>
                      </a: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 higher bronchodilator reversibility</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Incorrect inhaler technique and/or poor adherence</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Smoking</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Obesity, chronic rhinosinusitis, pregnancy, blood eosinophilia</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Elevated </a:t>
                      </a:r>
                      <a:r>
                        <a:rPr kumimoji="0" lang="en-AU" altLang="en-US" sz="1800" b="0" i="0" u="none" strike="noStrike" cap="none" normalizeH="0" baseline="0" dirty="0" err="1">
                          <a:ln>
                            <a:noFill/>
                          </a:ln>
                          <a:solidFill>
                            <a:srgbClr val="134679"/>
                          </a:solidFill>
                          <a:effectLst/>
                          <a:latin typeface="Arial" pitchFamily="34" charset="0"/>
                          <a:ea typeface="ＭＳ Ｐゴシック" pitchFamily="34" charset="-128"/>
                          <a:cs typeface="Arial" pitchFamily="34" charset="0"/>
                        </a:rPr>
                        <a:t>FeNO</a:t>
                      </a:r>
                      <a:r>
                        <a:rPr kumimoji="0" lang="en-AU"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 in adults with allergic asthma taking ICS</a:t>
                      </a:r>
                      <a:endPar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Ever intubated for asthma</a:t>
                      </a:r>
                      <a:endParaRPr kumimoji="0" lang="en-AU" altLang="en-US" sz="16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44926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Risk factors for fixed airflow limitation include:</a:t>
                      </a:r>
                      <a:endParaRPr kumimoji="0" lang="en-AU" altLang="en-US" sz="18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L="90000" marR="90000" marT="71978" marB="71978"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rgbClr val="F9B47B"/>
                    </a:solidFill>
                  </a:tcPr>
                </a:tc>
                <a:extLst>
                  <a:ext uri="{0D108BD9-81ED-4DB2-BD59-A6C34878D82A}">
                    <a16:rowId xmlns:a16="http://schemas.microsoft.com/office/drawing/2014/main" val="10002"/>
                  </a:ext>
                </a:extLst>
              </a:tr>
              <a:tr h="658813">
                <a:tc>
                  <a:txBody>
                    <a:bodyPr/>
                    <a:lstStyle>
                      <a:lvl1pPr marL="174625" indent="-174625"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No ICS treatment, smoking, occupational exposure, mucus hypersecretion, </a:t>
                      </a:r>
                      <a:r>
                        <a:rPr kumimoji="0" lang="en-US" altLang="en-US" sz="1800" b="0" i="0" u="none" strike="noStrike" cap="none" normalizeH="0" baseline="0">
                          <a:ln>
                            <a:noFill/>
                          </a:ln>
                          <a:solidFill>
                            <a:srgbClr val="134679"/>
                          </a:solidFill>
                          <a:effectLst/>
                          <a:latin typeface="Arial" pitchFamily="34" charset="0"/>
                          <a:ea typeface="ＭＳ Ｐゴシック" pitchFamily="34" charset="-128"/>
                          <a:cs typeface="Arial" pitchFamily="34" charset="0"/>
                        </a:rPr>
                        <a:t>blood eosinophilia</a:t>
                      </a:r>
                      <a:r>
                        <a:rPr kumimoji="0" lang="en-AU" altLang="en-US" sz="1800" b="0" i="0" u="none" strike="noStrike" cap="none" normalizeH="0" baseline="0">
                          <a:ln>
                            <a:noFill/>
                          </a:ln>
                          <a:solidFill>
                            <a:srgbClr val="134679"/>
                          </a:solidFill>
                          <a:effectLst/>
                          <a:latin typeface="Arial" pitchFamily="34" charset="0"/>
                          <a:ea typeface="ＭＳ Ｐゴシック" pitchFamily="34" charset="-128"/>
                          <a:cs typeface="Arial" pitchFamily="34" charset="0"/>
                        </a:rPr>
                        <a:t>; pre-term birth, low birth weight</a:t>
                      </a:r>
                      <a:endParaRPr kumimoji="0" lang="en-AU" altLang="en-US" sz="16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r>
                        <a:rPr kumimoji="0" lang="en-AU" altLang="en-US" sz="20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Risk factors for medication side-effects include:</a:t>
                      </a:r>
                      <a:endParaRPr kumimoji="0" lang="en-AU" altLang="en-US" sz="1800" b="1"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rgbClr val="F9B47B"/>
                    </a:solidFill>
                  </a:tcPr>
                </a:tc>
                <a:extLst>
                  <a:ext uri="{0D108BD9-81ED-4DB2-BD59-A6C34878D82A}">
                    <a16:rowId xmlns:a16="http://schemas.microsoft.com/office/drawing/2014/main" val="10004"/>
                  </a:ext>
                </a:extLst>
              </a:tr>
              <a:tr h="406063">
                <a:tc>
                  <a:txBody>
                    <a:bodyPr/>
                    <a:lstStyle>
                      <a:lvl1pPr marL="174625" indent="-174625"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18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rPr>
                        <a:t>Frequent oral steroids, high dose/potent ICS, P450 inhibitors</a:t>
                      </a:r>
                      <a:endParaRPr kumimoji="0" lang="en-AU" altLang="en-US" sz="1600" b="0" i="0" u="none" strike="noStrike" cap="none" normalizeH="0" baseline="0" dirty="0">
                        <a:ln>
                          <a:noFill/>
                        </a:ln>
                        <a:solidFill>
                          <a:srgbClr val="134679"/>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w="6350" cap="flat" cmpd="sng" algn="ctr">
                      <a:solidFill>
                        <a:srgbClr val="F7964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7551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b="1" noProof="0" dirty="0">
                <a:solidFill>
                  <a:srgbClr val="FF0000"/>
                </a:solidFill>
              </a:rPr>
              <a:t>Step 11</a:t>
            </a:r>
            <a:r>
              <a:rPr lang="en-GB" noProof="0" dirty="0"/>
              <a:t>: consider a referral to secondary care</a:t>
            </a:r>
          </a:p>
        </p:txBody>
      </p:sp>
      <p:sp>
        <p:nvSpPr>
          <p:cNvPr id="23554" name="Rectangle 2"/>
          <p:cNvSpPr>
            <a:spLocks noGrp="1" noChangeArrowheads="1"/>
          </p:cNvSpPr>
          <p:nvPr>
            <p:ph idx="1"/>
          </p:nvPr>
        </p:nvSpPr>
        <p:spPr/>
        <p:txBody>
          <a:bodyPr/>
          <a:lstStyle/>
          <a:p>
            <a:pPr eaLnBrk="1" hangingPunct="1">
              <a:buClr>
                <a:srgbClr val="00529B"/>
              </a:buClr>
            </a:pPr>
            <a:r>
              <a:rPr lang="en-GB" sz="2400" dirty="0"/>
              <a:t>Doubts about diagnosis and tests unavailable:</a:t>
            </a:r>
          </a:p>
          <a:p>
            <a:pPr lvl="1" eaLnBrk="1" hangingPunct="1">
              <a:buClr>
                <a:srgbClr val="00529B"/>
              </a:buClr>
              <a:buFont typeface="Wingdings" pitchFamily="2" charset="2"/>
              <a:buChar char="§"/>
            </a:pPr>
            <a:r>
              <a:rPr lang="en-GB" sz="2000" dirty="0">
                <a:ea typeface="ＭＳ Ｐゴシック" pitchFamily="34" charset="-128"/>
              </a:rPr>
              <a:t>Bronchoprovocation test</a:t>
            </a:r>
          </a:p>
          <a:p>
            <a:pPr lvl="1" eaLnBrk="1" hangingPunct="1">
              <a:buClr>
                <a:srgbClr val="00529B"/>
              </a:buClr>
              <a:buFont typeface="Wingdings" pitchFamily="2" charset="2"/>
              <a:buChar char="§"/>
            </a:pPr>
            <a:r>
              <a:rPr lang="en-GB" sz="2000" dirty="0">
                <a:ea typeface="ＭＳ Ｐゴシック" pitchFamily="34" charset="-128"/>
              </a:rPr>
              <a:t>Allergy test</a:t>
            </a:r>
          </a:p>
          <a:p>
            <a:pPr lvl="1" eaLnBrk="1" hangingPunct="1">
              <a:buClr>
                <a:srgbClr val="00529B"/>
              </a:buClr>
              <a:buFont typeface="Wingdings" pitchFamily="2" charset="2"/>
              <a:buChar char="§"/>
            </a:pPr>
            <a:r>
              <a:rPr lang="en-GB" sz="2000" dirty="0">
                <a:ea typeface="ＭＳ Ｐゴシック" pitchFamily="34" charset="-128"/>
              </a:rPr>
              <a:t>Rhino fibro-scope</a:t>
            </a:r>
          </a:p>
          <a:p>
            <a:pPr eaLnBrk="1" hangingPunct="1">
              <a:buClr>
                <a:srgbClr val="00529B"/>
              </a:buClr>
            </a:pPr>
            <a:r>
              <a:rPr lang="en-GB" sz="2400" dirty="0"/>
              <a:t>Occupational asthma </a:t>
            </a:r>
          </a:p>
          <a:p>
            <a:pPr eaLnBrk="1" hangingPunct="1">
              <a:buClr>
                <a:srgbClr val="00529B"/>
              </a:buClr>
            </a:pPr>
            <a:r>
              <a:rPr lang="en-GB" sz="2400" dirty="0"/>
              <a:t>Treating co-morbidities</a:t>
            </a:r>
          </a:p>
          <a:p>
            <a:pPr eaLnBrk="1" hangingPunct="1">
              <a:buClr>
                <a:srgbClr val="00529B"/>
              </a:buClr>
            </a:pPr>
            <a:r>
              <a:rPr lang="en-GB" sz="2400" dirty="0"/>
              <a:t>Pregnancy in a bad controlled patient</a:t>
            </a:r>
          </a:p>
          <a:p>
            <a:pPr eaLnBrk="1" hangingPunct="1">
              <a:buClr>
                <a:srgbClr val="00529B"/>
              </a:buClr>
            </a:pPr>
            <a:r>
              <a:rPr lang="en-GB" sz="2400" dirty="0"/>
              <a:t>Not available treatments (immunotherapy…)</a:t>
            </a:r>
          </a:p>
        </p:txBody>
      </p:sp>
      <p:sp>
        <p:nvSpPr>
          <p:cNvPr id="4" name="3 Rectángulo"/>
          <p:cNvSpPr/>
          <p:nvPr/>
        </p:nvSpPr>
        <p:spPr>
          <a:xfrm>
            <a:off x="827088" y="5732463"/>
            <a:ext cx="6913562" cy="534987"/>
          </a:xfrm>
          <a:prstGeom prst="rect">
            <a:avLst/>
          </a:prstGeom>
          <a:solidFill>
            <a:schemeClr val="tx2">
              <a:lumMod val="40000"/>
              <a:lumOff val="60000"/>
            </a:schemeClr>
          </a:solidFill>
          <a:ln w="9525">
            <a:noFill/>
            <a:miter lim="800000"/>
            <a:headEnd/>
            <a:tailEnd/>
          </a:ln>
        </p:spPr>
        <p:txBody>
          <a:bodyPr/>
          <a:lstStyle/>
          <a:p>
            <a:pPr>
              <a:spcBef>
                <a:spcPct val="20000"/>
              </a:spcBef>
              <a:buClr>
                <a:schemeClr val="tx2"/>
              </a:buClr>
              <a:tabLst>
                <a:tab pos="1331913" algn="l"/>
              </a:tabLst>
              <a:defRPr/>
            </a:pPr>
            <a:r>
              <a:rPr lang="en-US" b="1" kern="0" dirty="0">
                <a:solidFill>
                  <a:srgbClr val="FFFF00"/>
                </a:solidFill>
                <a:latin typeface="+mn-lt"/>
                <a:cs typeface="+mn-cs"/>
              </a:rPr>
              <a:t>5% suffering from difficult to control asthma</a:t>
            </a:r>
          </a:p>
        </p:txBody>
      </p:sp>
      <p:pic>
        <p:nvPicPr>
          <p:cNvPr id="5" name="Picture 2"/>
          <p:cNvPicPr>
            <a:picLocks noChangeAspect="1" noChangeArrowheads="1"/>
          </p:cNvPicPr>
          <p:nvPr/>
        </p:nvPicPr>
        <p:blipFill>
          <a:blip r:embed="rId3" cstate="print"/>
          <a:srcRect/>
          <a:stretch>
            <a:fillRect/>
          </a:stretch>
        </p:blipFill>
        <p:spPr bwMode="auto">
          <a:xfrm>
            <a:off x="7358082" y="5500702"/>
            <a:ext cx="1223964" cy="928694"/>
          </a:xfrm>
          <a:prstGeom prst="rect">
            <a:avLst/>
          </a:prstGeom>
          <a:noFill/>
          <a:ln w="9525">
            <a:noFill/>
            <a:miter lim="800000"/>
            <a:headEnd/>
            <a:tailEnd/>
          </a:ln>
          <a:effectLst/>
        </p:spPr>
      </p:pic>
    </p:spTree>
    <p:extLst>
      <p:ext uri="{BB962C8B-B14F-4D97-AF65-F5344CB8AC3E}">
        <p14:creationId xmlns:p14="http://schemas.microsoft.com/office/powerpoint/2010/main" val="279472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b="1" noProof="0" dirty="0">
                <a:solidFill>
                  <a:srgbClr val="FF0000"/>
                </a:solidFill>
              </a:rPr>
              <a:t>Step 11</a:t>
            </a:r>
            <a:r>
              <a:rPr lang="en-GB" noProof="0" dirty="0"/>
              <a:t>: consider a referral </a:t>
            </a:r>
            <a:br>
              <a:rPr lang="en-GB" noProof="0" dirty="0"/>
            </a:br>
            <a:r>
              <a:rPr lang="en-GB" noProof="0" dirty="0"/>
              <a:t>to secondary care</a:t>
            </a:r>
          </a:p>
        </p:txBody>
      </p:sp>
      <p:sp>
        <p:nvSpPr>
          <p:cNvPr id="3" name="Marcador de Posição de Conteúdo 2"/>
          <p:cNvSpPr>
            <a:spLocks noGrp="1"/>
          </p:cNvSpPr>
          <p:nvPr>
            <p:ph idx="1"/>
          </p:nvPr>
        </p:nvSpPr>
        <p:spPr/>
        <p:txBody>
          <a:bodyPr/>
          <a:lstStyle/>
          <a:p>
            <a:pPr>
              <a:buNone/>
            </a:pPr>
            <a:r>
              <a:rPr lang="en-GB" dirty="0"/>
              <a:t>Who to refer?</a:t>
            </a:r>
          </a:p>
          <a:p>
            <a:r>
              <a:rPr lang="en-GB" dirty="0"/>
              <a:t>Patients who continue to have difficult to manage asthma after review and taking steps to reduce all possible causes and despite being on guideline-based treatment should be referred to a specialist clinic.</a:t>
            </a:r>
          </a:p>
        </p:txBody>
      </p:sp>
    </p:spTree>
    <p:extLst>
      <p:ext uri="{BB962C8B-B14F-4D97-AF65-F5344CB8AC3E}">
        <p14:creationId xmlns:p14="http://schemas.microsoft.com/office/powerpoint/2010/main" val="25632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en-GB" dirty="0"/>
            </a:br>
            <a:r>
              <a:rPr lang="en-GB" dirty="0"/>
              <a:t>Where to refer?</a:t>
            </a:r>
            <a:br>
              <a:rPr lang="en-GB" dirty="0"/>
            </a:br>
            <a:endParaRPr lang="en-GB" dirty="0"/>
          </a:p>
        </p:txBody>
      </p:sp>
      <p:sp>
        <p:nvSpPr>
          <p:cNvPr id="3" name="Marcador de Posição de Conteúdo 2"/>
          <p:cNvSpPr>
            <a:spLocks noGrp="1"/>
          </p:cNvSpPr>
          <p:nvPr>
            <p:ph idx="1"/>
          </p:nvPr>
        </p:nvSpPr>
        <p:spPr/>
        <p:txBody>
          <a:bodyPr>
            <a:normAutofit/>
          </a:bodyPr>
          <a:lstStyle/>
          <a:p>
            <a:r>
              <a:rPr lang="en-GB" sz="2800" dirty="0"/>
              <a:t>Patients should be referred to clinics with experience in difficult to manage asthma, able to provide care and treatment by a multidisciplinary team.</a:t>
            </a:r>
          </a:p>
          <a:p>
            <a:r>
              <a:rPr lang="en-GB" sz="2800" dirty="0"/>
              <a:t>What to include in a referral letter?</a:t>
            </a:r>
          </a:p>
          <a:p>
            <a:endParaRPr lang="en-GB" sz="2800" dirty="0"/>
          </a:p>
        </p:txBody>
      </p:sp>
      <p:sp>
        <p:nvSpPr>
          <p:cNvPr id="4" name="CaixaDeTexto 3"/>
          <p:cNvSpPr txBox="1"/>
          <p:nvPr/>
        </p:nvSpPr>
        <p:spPr>
          <a:xfrm>
            <a:off x="899592" y="3789040"/>
            <a:ext cx="2376264" cy="2031325"/>
          </a:xfrm>
          <a:prstGeom prst="rect">
            <a:avLst/>
          </a:prstGeom>
          <a:noFill/>
        </p:spPr>
        <p:txBody>
          <a:bodyPr wrap="square" rtlCol="0">
            <a:spAutoFit/>
          </a:bodyPr>
          <a:lstStyle/>
          <a:p>
            <a:pPr marL="82550" indent="-82550">
              <a:buFont typeface="Arial" pitchFamily="34" charset="0"/>
              <a:buChar char="•"/>
            </a:pPr>
            <a:r>
              <a:rPr lang="en-GB" sz="1800" dirty="0">
                <a:latin typeface="+mj-lt"/>
              </a:rPr>
              <a:t>Occupation</a:t>
            </a:r>
          </a:p>
          <a:p>
            <a:pPr>
              <a:buFont typeface="Arial" pitchFamily="34" charset="0"/>
              <a:buChar char="•"/>
            </a:pPr>
            <a:r>
              <a:rPr lang="en-GB" sz="1800" dirty="0">
                <a:latin typeface="+mj-lt"/>
              </a:rPr>
              <a:t>Onset of symptoms</a:t>
            </a:r>
          </a:p>
          <a:p>
            <a:pPr>
              <a:buFont typeface="Arial" pitchFamily="34" charset="0"/>
              <a:buChar char="•"/>
            </a:pPr>
            <a:r>
              <a:rPr lang="en-GB" sz="1800" dirty="0">
                <a:latin typeface="+mj-lt"/>
              </a:rPr>
              <a:t> Dyspnoea</a:t>
            </a:r>
          </a:p>
          <a:p>
            <a:pPr>
              <a:buFont typeface="Arial" pitchFamily="34" charset="0"/>
              <a:buChar char="•"/>
            </a:pPr>
            <a:r>
              <a:rPr lang="en-GB" sz="1800" dirty="0">
                <a:latin typeface="+mj-lt"/>
              </a:rPr>
              <a:t> Specified dyspnoea</a:t>
            </a:r>
          </a:p>
          <a:p>
            <a:pPr>
              <a:buFont typeface="Arial" pitchFamily="34" charset="0"/>
              <a:buChar char="•"/>
            </a:pPr>
            <a:r>
              <a:rPr lang="en-GB" sz="1800" dirty="0">
                <a:latin typeface="+mj-lt"/>
              </a:rPr>
              <a:t>Cough</a:t>
            </a:r>
          </a:p>
          <a:p>
            <a:pPr>
              <a:buFont typeface="Arial" pitchFamily="34" charset="0"/>
              <a:buChar char="•"/>
            </a:pPr>
            <a:r>
              <a:rPr lang="en-GB" sz="1800" dirty="0">
                <a:latin typeface="+mj-lt"/>
              </a:rPr>
              <a:t>Specified cough</a:t>
            </a:r>
          </a:p>
          <a:p>
            <a:pPr>
              <a:buFont typeface="Arial" pitchFamily="34" charset="0"/>
              <a:buChar char="•"/>
            </a:pPr>
            <a:r>
              <a:rPr lang="en-GB" sz="1800" dirty="0">
                <a:latin typeface="+mj-lt"/>
              </a:rPr>
              <a:t>Wheezing</a:t>
            </a:r>
          </a:p>
        </p:txBody>
      </p:sp>
      <p:sp>
        <p:nvSpPr>
          <p:cNvPr id="5" name="CaixaDeTexto 4"/>
          <p:cNvSpPr txBox="1"/>
          <p:nvPr/>
        </p:nvSpPr>
        <p:spPr>
          <a:xfrm>
            <a:off x="4067944" y="3863181"/>
            <a:ext cx="4392488" cy="2062103"/>
          </a:xfrm>
          <a:prstGeom prst="rect">
            <a:avLst/>
          </a:prstGeom>
          <a:noFill/>
        </p:spPr>
        <p:txBody>
          <a:bodyPr wrap="square" rtlCol="0">
            <a:spAutoFit/>
          </a:bodyPr>
          <a:lstStyle/>
          <a:p>
            <a:pPr>
              <a:buFont typeface="Arial" pitchFamily="34" charset="0"/>
              <a:buChar char="•"/>
            </a:pPr>
            <a:r>
              <a:rPr lang="en-GB" sz="1800" dirty="0">
                <a:latin typeface="+mj-lt"/>
              </a:rPr>
              <a:t>Smoking</a:t>
            </a:r>
          </a:p>
          <a:p>
            <a:pPr>
              <a:buFont typeface="Arial" pitchFamily="34" charset="0"/>
              <a:buChar char="•"/>
            </a:pPr>
            <a:r>
              <a:rPr lang="en-GB" sz="1800" dirty="0">
                <a:latin typeface="+mj-lt"/>
              </a:rPr>
              <a:t>Known allergies</a:t>
            </a:r>
          </a:p>
          <a:p>
            <a:pPr>
              <a:buFont typeface="Arial" pitchFamily="34" charset="0"/>
              <a:buChar char="•"/>
            </a:pPr>
            <a:r>
              <a:rPr lang="en-GB" sz="1800" dirty="0">
                <a:latin typeface="+mj-lt"/>
              </a:rPr>
              <a:t>Peak flow</a:t>
            </a:r>
          </a:p>
          <a:p>
            <a:pPr>
              <a:buFont typeface="Arial" pitchFamily="34" charset="0"/>
              <a:buChar char="•"/>
            </a:pPr>
            <a:r>
              <a:rPr lang="en-GB" sz="1800" dirty="0">
                <a:latin typeface="+mj-lt"/>
              </a:rPr>
              <a:t>Spirometry and bronchodilatation test</a:t>
            </a:r>
          </a:p>
          <a:p>
            <a:pPr>
              <a:buFont typeface="Arial" pitchFamily="34" charset="0"/>
              <a:buChar char="•"/>
            </a:pPr>
            <a:r>
              <a:rPr lang="en-GB" sz="1800" dirty="0">
                <a:latin typeface="+mj-lt"/>
              </a:rPr>
              <a:t>Use of asthma medication</a:t>
            </a:r>
          </a:p>
          <a:p>
            <a:pPr>
              <a:buFont typeface="Arial" pitchFamily="34" charset="0"/>
              <a:buChar char="•"/>
            </a:pPr>
            <a:r>
              <a:rPr lang="en-GB" sz="1800" dirty="0">
                <a:latin typeface="+mj-lt"/>
              </a:rPr>
              <a:t>Other diseases</a:t>
            </a:r>
          </a:p>
          <a:p>
            <a:pPr>
              <a:buFont typeface="Arial" pitchFamily="34" charset="0"/>
              <a:buChar char="•"/>
            </a:pPr>
            <a:r>
              <a:rPr lang="en-GB" sz="1800" dirty="0">
                <a:latin typeface="+mj-lt"/>
              </a:rPr>
              <a:t>Other current medication</a:t>
            </a:r>
          </a:p>
        </p:txBody>
      </p:sp>
    </p:spTree>
    <p:extLst>
      <p:ext uri="{BB962C8B-B14F-4D97-AF65-F5344CB8AC3E}">
        <p14:creationId xmlns:p14="http://schemas.microsoft.com/office/powerpoint/2010/main" val="341749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310847"/>
            <a:ext cx="857256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4000" noProof="0" dirty="0"/>
              <a:t>What does asthma control mean?</a:t>
            </a:r>
          </a:p>
        </p:txBody>
      </p:sp>
    </p:spTree>
    <p:extLst>
      <p:ext uri="{BB962C8B-B14F-4D97-AF65-F5344CB8AC3E}">
        <p14:creationId xmlns:p14="http://schemas.microsoft.com/office/powerpoint/2010/main" val="144985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5"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20" name="Rectangle 11"/>
          <p:cNvSpPr>
            <a:spLocks noGrp="1" noChangeArrowheads="1"/>
          </p:cNvSpPr>
          <p:nvPr>
            <p:ph type="title"/>
          </p:nvPr>
        </p:nvSpPr>
        <p:spPr bwMode="auto">
          <a:xfrm>
            <a:off x="177439" y="213655"/>
            <a:ext cx="7597775" cy="11064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40631" bIns="45720" numCol="1" anchorCtr="0" compatLnSpc="1">
            <a:prstTxWarp prst="textNoShape">
              <a:avLst/>
            </a:prstTxWarp>
            <a:normAutofit/>
          </a:bodyPr>
          <a:lstStyle/>
          <a:p>
            <a:pPr marL="222250" eaLnBrk="1" hangingPunct="1"/>
            <a:r>
              <a:rPr lang="en-US" altLang="en-US" sz="3200" dirty="0">
                <a:ea typeface="ヒラギノ角ゴ ProN W3" charset="-128"/>
              </a:rPr>
              <a:t>How to distinguish between uncontrolled </a:t>
            </a:r>
            <a:br>
              <a:rPr lang="en-US" altLang="en-US" sz="3200" dirty="0">
                <a:ea typeface="ヒラギノ角ゴ ProN W3" charset="-128"/>
              </a:rPr>
            </a:br>
            <a:r>
              <a:rPr lang="en-US" altLang="en-US" sz="3200" dirty="0">
                <a:ea typeface="ヒラギノ角ゴ ProN W3" charset="-128"/>
              </a:rPr>
              <a:t>and severe asthma</a:t>
            </a:r>
          </a:p>
        </p:txBody>
      </p:sp>
      <p:grpSp>
        <p:nvGrpSpPr>
          <p:cNvPr id="3" name="Grupo 2"/>
          <p:cNvGrpSpPr/>
          <p:nvPr/>
        </p:nvGrpSpPr>
        <p:grpSpPr>
          <a:xfrm>
            <a:off x="-6491" y="1253468"/>
            <a:ext cx="8820150" cy="6006306"/>
            <a:chOff x="165100" y="1196975"/>
            <a:chExt cx="8820150" cy="6006306"/>
          </a:xfrm>
        </p:grpSpPr>
        <p:pic>
          <p:nvPicPr>
            <p:cNvPr id="64513" name="Picture 33" descr="BOX 2-4 level 5.jpg"/>
            <p:cNvPicPr>
              <a:picLocks noChangeAspect="1"/>
            </p:cNvPicPr>
            <p:nvPr/>
          </p:nvPicPr>
          <p:blipFill>
            <a:blip r:embed="rId4" cstate="print">
              <a:extLst>
                <a:ext uri="{28A0092B-C50C-407E-A947-70E740481C1C}">
                  <a14:useLocalDpi xmlns:a14="http://schemas.microsoft.com/office/drawing/2010/main" val="0"/>
                </a:ext>
              </a:extLst>
            </a:blip>
            <a:srcRect l="-2888" t="4897" r="2888" b="-4897"/>
            <a:stretch>
              <a:fillRect/>
            </a:stretch>
          </p:blipFill>
          <p:spPr bwMode="auto">
            <a:xfrm>
              <a:off x="1543050" y="1305718"/>
              <a:ext cx="6227763"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AutoShape 1"/>
            <p:cNvSpPr>
              <a:spLocks/>
            </p:cNvSpPr>
            <p:nvPr/>
          </p:nvSpPr>
          <p:spPr bwMode="auto">
            <a:xfrm>
              <a:off x="165100" y="6653213"/>
              <a:ext cx="8820150" cy="236537"/>
            </a:xfrm>
            <a:custGeom>
              <a:avLst/>
              <a:gdLst>
                <a:gd name="T0" fmla="*/ 0 w 21600"/>
                <a:gd name="T1" fmla="*/ 2147483647 h 20965"/>
                <a:gd name="T2" fmla="*/ 2147483647 w 21600"/>
                <a:gd name="T3" fmla="*/ 0 h 20965"/>
                <a:gd name="T4" fmla="*/ 2147483647 w 21600"/>
                <a:gd name="T5" fmla="*/ 0 h 20965"/>
                <a:gd name="T6" fmla="*/ 2147483647 w 21600"/>
                <a:gd name="T7" fmla="*/ 2147483647 h 20965"/>
                <a:gd name="T8" fmla="*/ 2147483647 w 21600"/>
                <a:gd name="T9" fmla="*/ 2147483647 h 20965"/>
                <a:gd name="T10" fmla="*/ 0 w 21600"/>
                <a:gd name="T11" fmla="*/ 2147483647 h 20965"/>
                <a:gd name="T12" fmla="*/ 0 w 21600"/>
                <a:gd name="T13" fmla="*/ 2147483647 h 20965"/>
                <a:gd name="T14" fmla="*/ 0 w 21600"/>
                <a:gd name="T15" fmla="*/ 2147483647 h 209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0965">
                  <a:moveTo>
                    <a:pt x="0" y="3812"/>
                  </a:moveTo>
                  <a:cubicBezTo>
                    <a:pt x="0" y="1707"/>
                    <a:pt x="53" y="0"/>
                    <a:pt x="118" y="0"/>
                  </a:cubicBezTo>
                  <a:lnTo>
                    <a:pt x="21482" y="0"/>
                  </a:lnTo>
                  <a:cubicBezTo>
                    <a:pt x="21547" y="0"/>
                    <a:pt x="21600" y="1707"/>
                    <a:pt x="21600" y="3812"/>
                  </a:cubicBezTo>
                  <a:lnTo>
                    <a:pt x="21600" y="19059"/>
                  </a:lnTo>
                  <a:cubicBezTo>
                    <a:pt x="18000" y="21600"/>
                    <a:pt x="3600" y="21600"/>
                    <a:pt x="0" y="19059"/>
                  </a:cubicBezTo>
                  <a:lnTo>
                    <a:pt x="0" y="3812"/>
                  </a:lnTo>
                  <a:close/>
                  <a:moveTo>
                    <a:pt x="0" y="3812"/>
                  </a:moveTo>
                </a:path>
              </a:pathLst>
            </a:custGeom>
            <a:solidFill>
              <a:srgbClr val="134679"/>
            </a:solidFill>
            <a:ln>
              <a:noFill/>
            </a:ln>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endParaRPr lang="en-AU">
                <a:solidFill>
                  <a:prstClr val="black"/>
                </a:solidFill>
              </a:endParaRPr>
            </a:p>
          </p:txBody>
        </p:sp>
        <p:sp>
          <p:nvSpPr>
            <p:cNvPr id="64518" name="Rectangle 5"/>
            <p:cNvSpPr>
              <a:spLocks/>
            </p:cNvSpPr>
            <p:nvPr/>
          </p:nvSpPr>
          <p:spPr bwMode="auto">
            <a:xfrm>
              <a:off x="2032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2-4 (5/5)</a:t>
              </a:r>
            </a:p>
          </p:txBody>
        </p:sp>
        <p:grpSp>
          <p:nvGrpSpPr>
            <p:cNvPr id="2" name="Grupo 1"/>
            <p:cNvGrpSpPr/>
            <p:nvPr/>
          </p:nvGrpSpPr>
          <p:grpSpPr>
            <a:xfrm>
              <a:off x="1908175" y="1196975"/>
              <a:ext cx="6937375" cy="5635625"/>
              <a:chOff x="1908175" y="1196975"/>
              <a:chExt cx="6937375" cy="5635625"/>
            </a:xfrm>
          </p:grpSpPr>
          <p:sp>
            <p:nvSpPr>
              <p:cNvPr id="64516" name="Rectangle 3"/>
              <p:cNvSpPr>
                <a:spLocks/>
              </p:cNvSpPr>
              <p:nvPr/>
            </p:nvSpPr>
            <p:spPr bwMode="auto">
              <a:xfrm>
                <a:off x="7191375" y="6680200"/>
                <a:ext cx="165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rPr>
                  <a:t>© Global Initiative for Asthma</a:t>
                </a:r>
              </a:p>
            </p:txBody>
          </p:sp>
          <p:sp>
            <p:nvSpPr>
              <p:cNvPr id="64521" name="Rectangle 12"/>
              <p:cNvSpPr>
                <a:spLocks/>
              </p:cNvSpPr>
              <p:nvPr/>
            </p:nvSpPr>
            <p:spPr bwMode="auto">
              <a:xfrm>
                <a:off x="1914525" y="1196975"/>
                <a:ext cx="2616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563"/>
                  </a:spcBef>
                </a:pPr>
                <a:r>
                  <a:rPr lang="en-US" altLang="en-US" sz="1300">
                    <a:solidFill>
                      <a:srgbClr val="FFFFFF"/>
                    </a:solidFill>
                    <a:latin typeface="Arial Bold" charset="0"/>
                    <a:sym typeface="Arial Bold" charset="0"/>
                  </a:rPr>
                  <a:t>Watch patient using their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inhaler. Discuss adherence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and barriers to use</a:t>
                </a:r>
              </a:p>
            </p:txBody>
          </p:sp>
          <p:sp>
            <p:nvSpPr>
              <p:cNvPr id="64522" name="Rectangle 13"/>
              <p:cNvSpPr>
                <a:spLocks/>
              </p:cNvSpPr>
              <p:nvPr/>
            </p:nvSpPr>
            <p:spPr bwMode="auto">
              <a:xfrm>
                <a:off x="1908175" y="2349500"/>
                <a:ext cx="2628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563"/>
                  </a:spcBef>
                </a:pPr>
                <a:r>
                  <a:rPr lang="en-US" altLang="en-US" sz="1300">
                    <a:solidFill>
                      <a:srgbClr val="FFFFFF"/>
                    </a:solidFill>
                    <a:latin typeface="Arial Bold" charset="0"/>
                    <a:sym typeface="Arial Bold" charset="0"/>
                  </a:rPr>
                  <a:t>Confirm the diagnosis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of asthma</a:t>
                </a:r>
              </a:p>
            </p:txBody>
          </p:sp>
          <p:sp>
            <p:nvSpPr>
              <p:cNvPr id="64523" name="Rectangle 14"/>
              <p:cNvSpPr>
                <a:spLocks/>
              </p:cNvSpPr>
              <p:nvPr/>
            </p:nvSpPr>
            <p:spPr bwMode="auto">
              <a:xfrm>
                <a:off x="1908175" y="3429000"/>
                <a:ext cx="2628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a:solidFill>
                      <a:srgbClr val="FFFFFF"/>
                    </a:solidFill>
                    <a:latin typeface="Arial Bold" charset="0"/>
                    <a:sym typeface="Arial Bold" charset="0"/>
                  </a:rPr>
                  <a:t>Remove potential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risk factors. Assess and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manage comorbidities</a:t>
                </a:r>
              </a:p>
            </p:txBody>
          </p:sp>
          <p:sp>
            <p:nvSpPr>
              <p:cNvPr id="64524" name="Rectangle 15"/>
              <p:cNvSpPr>
                <a:spLocks/>
              </p:cNvSpPr>
              <p:nvPr/>
            </p:nvSpPr>
            <p:spPr bwMode="auto">
              <a:xfrm>
                <a:off x="1908175" y="4581525"/>
                <a:ext cx="2628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dirty="0">
                    <a:solidFill>
                      <a:srgbClr val="FFFFFF"/>
                    </a:solidFill>
                    <a:latin typeface="Arial Bold" charset="0"/>
                    <a:sym typeface="Arial Bold" charset="0"/>
                  </a:rPr>
                  <a:t>Consider treatment </a:t>
                </a:r>
                <a:br>
                  <a:rPr lang="en-US" altLang="en-US" sz="1300" dirty="0">
                    <a:solidFill>
                      <a:srgbClr val="FFFFFF"/>
                    </a:solidFill>
                    <a:latin typeface="Arial Bold" charset="0"/>
                    <a:sym typeface="Arial Bold" charset="0"/>
                  </a:rPr>
                </a:br>
                <a:r>
                  <a:rPr lang="en-US" altLang="en-US" sz="1300" dirty="0">
                    <a:solidFill>
                      <a:srgbClr val="FFFFFF"/>
                    </a:solidFill>
                    <a:latin typeface="Arial Bold" charset="0"/>
                    <a:sym typeface="Arial Bold" charset="0"/>
                  </a:rPr>
                  <a:t>step-up</a:t>
                </a:r>
              </a:p>
            </p:txBody>
          </p:sp>
          <p:sp>
            <p:nvSpPr>
              <p:cNvPr id="64525" name="Rectangle 16"/>
              <p:cNvSpPr>
                <a:spLocks/>
              </p:cNvSpPr>
              <p:nvPr/>
            </p:nvSpPr>
            <p:spPr bwMode="auto">
              <a:xfrm>
                <a:off x="1908175" y="5661025"/>
                <a:ext cx="2628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a:solidFill>
                      <a:srgbClr val="FFFFFF"/>
                    </a:solidFill>
                    <a:latin typeface="Arial Bold" charset="0"/>
                    <a:sym typeface="Arial Bold" charset="0"/>
                  </a:rPr>
                  <a:t>Refer to a specialist or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severe asthma clinic</a:t>
                </a:r>
              </a:p>
            </p:txBody>
          </p:sp>
          <p:sp>
            <p:nvSpPr>
              <p:cNvPr id="64526" name="Rectangle 17"/>
              <p:cNvSpPr>
                <a:spLocks/>
              </p:cNvSpPr>
              <p:nvPr/>
            </p:nvSpPr>
            <p:spPr bwMode="auto">
              <a:xfrm>
                <a:off x="4673600" y="1196975"/>
                <a:ext cx="298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Compare inhaler technique with a device-specific checklist, and correct errors; </a:t>
                </a:r>
                <a:br>
                  <a:rPr lang="en-US" altLang="en-US" sz="1100">
                    <a:solidFill>
                      <a:srgbClr val="134679"/>
                    </a:solidFill>
                  </a:rPr>
                </a:br>
                <a:r>
                  <a:rPr lang="en-US" altLang="en-US" sz="1100">
                    <a:solidFill>
                      <a:srgbClr val="134679"/>
                    </a:solidFill>
                  </a:rPr>
                  <a:t>recheck frequently. Have an empathic discussion about barriers to adherence.</a:t>
                </a:r>
              </a:p>
            </p:txBody>
          </p:sp>
          <p:sp>
            <p:nvSpPr>
              <p:cNvPr id="64527" name="Rectangle 18"/>
              <p:cNvSpPr>
                <a:spLocks/>
              </p:cNvSpPr>
              <p:nvPr/>
            </p:nvSpPr>
            <p:spPr bwMode="auto">
              <a:xfrm>
                <a:off x="4673600" y="2276475"/>
                <a:ext cx="28448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If lung function normal during symptoms, consider halving ICS dose and repeating </a:t>
                </a:r>
                <a:br>
                  <a:rPr lang="en-US" altLang="en-US" sz="1100">
                    <a:solidFill>
                      <a:srgbClr val="134679"/>
                    </a:solidFill>
                  </a:rPr>
                </a:br>
                <a:r>
                  <a:rPr lang="en-US" altLang="en-US" sz="1100">
                    <a:solidFill>
                      <a:srgbClr val="134679"/>
                    </a:solidFill>
                  </a:rPr>
                  <a:t>lung function after 2–3 weeks.</a:t>
                </a:r>
              </a:p>
            </p:txBody>
          </p:sp>
          <p:sp>
            <p:nvSpPr>
              <p:cNvPr id="64528" name="Rectangle 19"/>
              <p:cNvSpPr>
                <a:spLocks/>
              </p:cNvSpPr>
              <p:nvPr/>
            </p:nvSpPr>
            <p:spPr bwMode="auto">
              <a:xfrm>
                <a:off x="4660900" y="3467100"/>
                <a:ext cx="298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Check for risk factors or inducers such as smoking, beta-blockers,  NSAIDs, allergen exposure. Check for comorbidities such as rhinitis, obesity, GERD, depression/anxiety.</a:t>
                </a:r>
              </a:p>
            </p:txBody>
          </p:sp>
          <p:sp>
            <p:nvSpPr>
              <p:cNvPr id="64529" name="Rectangle 20"/>
              <p:cNvSpPr>
                <a:spLocks/>
              </p:cNvSpPr>
              <p:nvPr/>
            </p:nvSpPr>
            <p:spPr bwMode="auto">
              <a:xfrm>
                <a:off x="4660900" y="4508500"/>
                <a:ext cx="28448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dirty="0">
                    <a:solidFill>
                      <a:srgbClr val="134679"/>
                    </a:solidFill>
                  </a:rPr>
                  <a:t>Consider step up to next treatment level. </a:t>
                </a:r>
                <a:br>
                  <a:rPr lang="en-US" altLang="en-US" sz="1100" dirty="0">
                    <a:solidFill>
                      <a:srgbClr val="134679"/>
                    </a:solidFill>
                  </a:rPr>
                </a:br>
                <a:r>
                  <a:rPr lang="en-US" altLang="en-US" sz="1100" dirty="0">
                    <a:solidFill>
                      <a:srgbClr val="134679"/>
                    </a:solidFill>
                  </a:rPr>
                  <a:t>Use shared decision-making, and balance potential benefits and risks.</a:t>
                </a:r>
              </a:p>
            </p:txBody>
          </p:sp>
          <p:sp>
            <p:nvSpPr>
              <p:cNvPr id="64530" name="Rectangle 21"/>
              <p:cNvSpPr>
                <a:spLocks/>
              </p:cNvSpPr>
              <p:nvPr/>
            </p:nvSpPr>
            <p:spPr bwMode="auto">
              <a:xfrm>
                <a:off x="4673600" y="5702300"/>
                <a:ext cx="298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dirty="0">
                    <a:solidFill>
                      <a:srgbClr val="134679"/>
                    </a:solidFill>
                  </a:rPr>
                  <a:t>If asthma still uncontrolled after 3–6 months </a:t>
                </a:r>
                <a:br>
                  <a:rPr lang="en-US" altLang="en-US" sz="1100" dirty="0">
                    <a:solidFill>
                      <a:srgbClr val="134679"/>
                    </a:solidFill>
                  </a:rPr>
                </a:br>
                <a:r>
                  <a:rPr lang="en-US" altLang="en-US" sz="1100" dirty="0">
                    <a:solidFill>
                      <a:srgbClr val="134679"/>
                    </a:solidFill>
                  </a:rPr>
                  <a:t>on Step 4 treatment, refer for expert advice. Refer earlier if asthma symptoms severe, </a:t>
                </a:r>
                <a:br>
                  <a:rPr lang="en-US" altLang="en-US" sz="1100" dirty="0">
                    <a:solidFill>
                      <a:srgbClr val="134679"/>
                    </a:solidFill>
                  </a:rPr>
                </a:br>
                <a:r>
                  <a:rPr lang="en-US" altLang="en-US" sz="1100" dirty="0">
                    <a:solidFill>
                      <a:srgbClr val="134679"/>
                    </a:solidFill>
                  </a:rPr>
                  <a:t>or doubts about diagnosis.</a:t>
                </a:r>
              </a:p>
            </p:txBody>
          </p:sp>
        </p:grpSp>
      </p:grpSp>
    </p:spTree>
    <p:extLst>
      <p:ext uri="{BB962C8B-B14F-4D97-AF65-F5344CB8AC3E}">
        <p14:creationId xmlns:p14="http://schemas.microsoft.com/office/powerpoint/2010/main" val="1556743611"/>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0" hangingPunct="0">
              <a:defRPr/>
            </a:pPr>
            <a:r>
              <a:rPr lang="en-GB" b="1" kern="0" dirty="0">
                <a:solidFill>
                  <a:schemeClr val="bg1"/>
                </a:solidFill>
              </a:rPr>
              <a:t>Conclusions: </a:t>
            </a:r>
            <a:br>
              <a:rPr lang="en-GB" b="1" kern="0" dirty="0">
                <a:solidFill>
                  <a:schemeClr val="bg1"/>
                </a:solidFill>
              </a:rPr>
            </a:br>
            <a:r>
              <a:rPr lang="en-GB" b="1" kern="0" dirty="0">
                <a:solidFill>
                  <a:schemeClr val="bg1"/>
                </a:solidFill>
              </a:rPr>
              <a:t>what should we do? </a:t>
            </a:r>
            <a:endParaRPr lang="en-GB" dirty="0">
              <a:solidFill>
                <a:schemeClr val="bg1"/>
              </a:solidFill>
            </a:endParaRPr>
          </a:p>
        </p:txBody>
      </p:sp>
      <p:sp>
        <p:nvSpPr>
          <p:cNvPr id="6" name="5 Marcador de contenido"/>
          <p:cNvSpPr>
            <a:spLocks noGrp="1"/>
          </p:cNvSpPr>
          <p:nvPr>
            <p:ph idx="1"/>
          </p:nvPr>
        </p:nvSpPr>
        <p:spPr>
          <a:xfrm>
            <a:off x="755576" y="1844824"/>
            <a:ext cx="8229600" cy="4525963"/>
          </a:xfrm>
        </p:spPr>
        <p:txBody>
          <a:bodyPr>
            <a:normAutofit/>
          </a:bodyPr>
          <a:lstStyle/>
          <a:p>
            <a:r>
              <a:rPr lang="en-GB" sz="2800" dirty="0"/>
              <a:t>Empower/enable the patient</a:t>
            </a:r>
          </a:p>
          <a:p>
            <a:r>
              <a:rPr lang="en-GB" sz="2800" dirty="0"/>
              <a:t>Written action plan</a:t>
            </a:r>
          </a:p>
          <a:p>
            <a:r>
              <a:rPr lang="en-GB" sz="2800" dirty="0"/>
              <a:t>Identify triggers and allergens and avoid </a:t>
            </a:r>
          </a:p>
          <a:p>
            <a:r>
              <a:rPr lang="en-GB" sz="2800" dirty="0"/>
              <a:t>Check adherence and good inhaler technique</a:t>
            </a:r>
          </a:p>
          <a:p>
            <a:r>
              <a:rPr lang="en-GB" sz="2800" dirty="0"/>
              <a:t>Rule out or treat co-morbidities</a:t>
            </a:r>
          </a:p>
          <a:p>
            <a:r>
              <a:rPr lang="en-GB" sz="2800" dirty="0"/>
              <a:t>Changes in pharmacological treatment </a:t>
            </a:r>
          </a:p>
          <a:p>
            <a:r>
              <a:rPr lang="en-GB" sz="2800" dirty="0"/>
              <a:t>Refer only when needed</a:t>
            </a:r>
          </a:p>
        </p:txBody>
      </p:sp>
      <p:pic>
        <p:nvPicPr>
          <p:cNvPr id="4" name="Picture 2"/>
          <p:cNvPicPr>
            <a:picLocks noChangeAspect="1" noChangeArrowheads="1"/>
          </p:cNvPicPr>
          <p:nvPr/>
        </p:nvPicPr>
        <p:blipFill>
          <a:blip r:embed="rId2" cstate="print"/>
          <a:srcRect/>
          <a:stretch>
            <a:fillRect/>
          </a:stretch>
        </p:blipFill>
        <p:spPr bwMode="auto">
          <a:xfrm>
            <a:off x="7072330" y="357166"/>
            <a:ext cx="1223964" cy="928694"/>
          </a:xfrm>
          <a:prstGeom prst="rect">
            <a:avLst/>
          </a:prstGeom>
          <a:noFill/>
          <a:ln w="9525">
            <a:noFill/>
            <a:miter lim="800000"/>
            <a:headEnd/>
            <a:tailEnd/>
          </a:ln>
          <a:effectLst/>
        </p:spPr>
      </p:pic>
    </p:spTree>
    <p:extLst>
      <p:ext uri="{BB962C8B-B14F-4D97-AF65-F5344CB8AC3E}">
        <p14:creationId xmlns:p14="http://schemas.microsoft.com/office/powerpoint/2010/main" val="38670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2695"/>
            <a:ext cx="8527348" cy="5556447"/>
          </a:xfrm>
        </p:spPr>
        <p:txBody>
          <a:bodyPr>
            <a:normAutofit fontScale="77500" lnSpcReduction="20000"/>
          </a:bodyPr>
          <a:lstStyle/>
          <a:p>
            <a:r>
              <a:rPr lang="en-AU" dirty="0" err="1"/>
              <a:t>FeNO</a:t>
            </a:r>
            <a:r>
              <a:rPr lang="en-AU" dirty="0"/>
              <a:t> is becoming more widely available in some countries</a:t>
            </a:r>
          </a:p>
          <a:p>
            <a:r>
              <a:rPr lang="en-AU" dirty="0"/>
              <a:t>All sections on </a:t>
            </a:r>
            <a:r>
              <a:rPr lang="en-AU" dirty="0" err="1"/>
              <a:t>FeNO</a:t>
            </a:r>
            <a:r>
              <a:rPr lang="en-AU" dirty="0"/>
              <a:t> have been reviewed and updated</a:t>
            </a:r>
          </a:p>
          <a:p>
            <a:r>
              <a:rPr lang="en-AU" dirty="0"/>
              <a:t>Decisions about initial asthma treatment</a:t>
            </a:r>
          </a:p>
          <a:p>
            <a:pPr lvl="1"/>
            <a:r>
              <a:rPr lang="en-AU" dirty="0"/>
              <a:t>GINA recommends at least low dose ICS in almost all patients with asthma, to reduce risk of asthma exacerbations and death</a:t>
            </a:r>
          </a:p>
          <a:p>
            <a:pPr lvl="2"/>
            <a:r>
              <a:rPr lang="en-AU" dirty="0"/>
              <a:t>SABA-only treatment considered </a:t>
            </a:r>
            <a:r>
              <a:rPr lang="en-AU" u="sng" dirty="0"/>
              <a:t>only</a:t>
            </a:r>
            <a:r>
              <a:rPr lang="en-AU" dirty="0"/>
              <a:t> if symptoms &lt; twice/month, </a:t>
            </a:r>
            <a:br>
              <a:rPr lang="en-AU" dirty="0"/>
            </a:br>
            <a:r>
              <a:rPr lang="en-AU" dirty="0"/>
              <a:t>no night waking, and no risk factors for exacerbations </a:t>
            </a:r>
          </a:p>
          <a:p>
            <a:pPr lvl="1"/>
            <a:r>
              <a:rPr lang="en-AU" dirty="0"/>
              <a:t>In non-smoking patients, </a:t>
            </a:r>
            <a:r>
              <a:rPr lang="en-AU" dirty="0" err="1"/>
              <a:t>FeNO</a:t>
            </a:r>
            <a:r>
              <a:rPr lang="en-AU" dirty="0"/>
              <a:t> &gt;50 ppb is associated with a good short-term response to ICS in symptoms and lung function</a:t>
            </a:r>
          </a:p>
          <a:p>
            <a:pPr lvl="1"/>
            <a:r>
              <a:rPr lang="en-AU" dirty="0"/>
              <a:t>There are no studies examining the long-term safety (i.e. for risk of exacerbations) of withholding ICS if initial </a:t>
            </a:r>
            <a:r>
              <a:rPr lang="en-AU" dirty="0" err="1"/>
              <a:t>FeNO</a:t>
            </a:r>
            <a:r>
              <a:rPr lang="en-AU" dirty="0"/>
              <a:t> is low</a:t>
            </a:r>
          </a:p>
          <a:p>
            <a:pPr lvl="1"/>
            <a:r>
              <a:rPr lang="en-AU" dirty="0"/>
              <a:t>In patients with a diagnosis or suspected diagnosis of asthma, </a:t>
            </a:r>
            <a:r>
              <a:rPr lang="en-AU" dirty="0" err="1"/>
              <a:t>FeNO</a:t>
            </a:r>
            <a:r>
              <a:rPr lang="en-AU" dirty="0"/>
              <a:t> can support the decision to start ICS, but cannot safely be recommended for deciding against treatment with ICS</a:t>
            </a:r>
          </a:p>
          <a:p>
            <a:pPr lvl="1"/>
            <a:endParaRPr lang="en-AU" dirty="0"/>
          </a:p>
          <a:p>
            <a:pPr lvl="1"/>
            <a:endParaRPr lang="en-AU" dirty="0"/>
          </a:p>
          <a:p>
            <a:endParaRPr lang="en-AU" dirty="0"/>
          </a:p>
        </p:txBody>
      </p:sp>
      <p:sp>
        <p:nvSpPr>
          <p:cNvPr id="3" name="Title 2"/>
          <p:cNvSpPr>
            <a:spLocks noGrp="1"/>
          </p:cNvSpPr>
          <p:nvPr>
            <p:ph type="title"/>
          </p:nvPr>
        </p:nvSpPr>
        <p:spPr>
          <a:xfrm>
            <a:off x="457200" y="274638"/>
            <a:ext cx="8229600" cy="86834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AU" sz="3600" dirty="0"/>
              <a:t>Exhaled nitric oxide (</a:t>
            </a:r>
            <a:r>
              <a:rPr lang="en-AU" sz="3600" dirty="0" err="1"/>
              <a:t>FeNO</a:t>
            </a:r>
            <a:r>
              <a:rPr lang="en-AU" sz="3600" dirty="0"/>
              <a:t>)-new GINA 2018</a:t>
            </a:r>
          </a:p>
        </p:txBody>
      </p:sp>
      <p:sp>
        <p:nvSpPr>
          <p:cNvPr id="4" name="TextBox 3"/>
          <p:cNvSpPr txBox="1"/>
          <p:nvPr/>
        </p:nvSpPr>
        <p:spPr>
          <a:xfrm>
            <a:off x="164436" y="6604325"/>
            <a:ext cx="2375563" cy="307777"/>
          </a:xfrm>
          <a:prstGeom prst="rect">
            <a:avLst/>
          </a:prstGeom>
          <a:noFill/>
        </p:spPr>
        <p:txBody>
          <a:bodyPr wrap="square" rtlCol="0">
            <a:spAutoFit/>
          </a:bodyPr>
          <a:lstStyle/>
          <a:p>
            <a:r>
              <a:rPr lang="en-AU" sz="1400">
                <a:solidFill>
                  <a:schemeClr val="bg1"/>
                </a:solidFill>
              </a:rPr>
              <a:t>What’s new in GINA 2018?</a:t>
            </a:r>
          </a:p>
        </p:txBody>
      </p:sp>
    </p:spTree>
    <p:extLst>
      <p:ext uri="{BB962C8B-B14F-4D97-AF65-F5344CB8AC3E}">
        <p14:creationId xmlns:p14="http://schemas.microsoft.com/office/powerpoint/2010/main" val="14087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82067"/>
            <a:ext cx="3301587" cy="5693866"/>
          </a:xfrm>
          <a:prstGeom prst="rect">
            <a:avLst/>
          </a:prstGeom>
          <a:noFill/>
        </p:spPr>
        <p:txBody>
          <a:bodyPr wrap="square" rtlCol="0">
            <a:spAutoFit/>
          </a:bodyPr>
          <a:lstStyle/>
          <a:p>
            <a:pPr defTabSz="457200"/>
            <a:r>
              <a:rPr lang="en-US" sz="2800" b="1" dirty="0">
                <a:solidFill>
                  <a:srgbClr val="074B88"/>
                </a:solidFill>
              </a:rPr>
              <a:t>Respiratory Health: Adding Value </a:t>
            </a:r>
          </a:p>
          <a:p>
            <a:pPr defTabSz="457200"/>
            <a:r>
              <a:rPr lang="en-US" sz="2800" dirty="0">
                <a:solidFill>
                  <a:srgbClr val="074B88"/>
                </a:solidFill>
              </a:rPr>
              <a:t>in a Resource Constrained World</a:t>
            </a:r>
          </a:p>
          <a:p>
            <a:pPr defTabSz="457200"/>
            <a:endParaRPr lang="en-US" dirty="0">
              <a:solidFill>
                <a:srgbClr val="074B88"/>
              </a:solidFill>
            </a:endParaRPr>
          </a:p>
          <a:p>
            <a:pPr defTabSz="457200"/>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r>
              <a:rPr lang="en-US" dirty="0">
                <a:solidFill>
                  <a:srgbClr val="074B88"/>
                </a:solidFill>
              </a:rPr>
              <a:t>In collaboration with:</a:t>
            </a:r>
            <a:br>
              <a:rPr lang="en-US" dirty="0">
                <a:solidFill>
                  <a:srgbClr val="074B88"/>
                </a:solidFill>
              </a:rPr>
            </a:br>
            <a:endParaRPr lang="en-US" dirty="0">
              <a:solidFill>
                <a:srgbClr val="074B88"/>
              </a:solidFill>
            </a:endParaRPr>
          </a:p>
          <a:p>
            <a:pPr defTabSz="457200">
              <a:buFont typeface="Arial"/>
              <a:buChar char="•"/>
            </a:pPr>
            <a:r>
              <a:rPr lang="en-US" dirty="0">
                <a:solidFill>
                  <a:srgbClr val="074B88"/>
                </a:solidFill>
              </a:rPr>
              <a:t>GRESP Portugal</a:t>
            </a:r>
          </a:p>
          <a:p>
            <a:pPr defTabSz="457200">
              <a:buFont typeface="Arial"/>
              <a:buChar char="•"/>
            </a:pPr>
            <a:r>
              <a:rPr lang="en-US" dirty="0">
                <a:solidFill>
                  <a:srgbClr val="074B88"/>
                </a:solidFill>
              </a:rPr>
              <a:t>GRESP Brazil </a:t>
            </a:r>
          </a:p>
          <a:p>
            <a:pPr defTabSz="457200">
              <a:buFont typeface="Arial"/>
              <a:buChar char="•"/>
            </a:pPr>
            <a:r>
              <a:rPr lang="en-US" dirty="0">
                <a:solidFill>
                  <a:srgbClr val="074B88"/>
                </a:solidFill>
              </a:rPr>
              <a:t>GRAP Spain</a:t>
            </a:r>
          </a:p>
          <a:p>
            <a:pPr defTabSz="457200">
              <a:buFont typeface="Arial"/>
              <a:buChar char="•"/>
            </a:pPr>
            <a:r>
              <a:rPr lang="en-US" dirty="0">
                <a:solidFill>
                  <a:srgbClr val="074B88"/>
                </a:solidFill>
              </a:rPr>
              <a:t>GRAP Chile</a:t>
            </a:r>
          </a:p>
        </p:txBody>
      </p:sp>
      <p:pic>
        <p:nvPicPr>
          <p:cNvPr id="2" name="Imagem 1"/>
          <p:cNvPicPr>
            <a:picLocks noChangeAspect="1"/>
          </p:cNvPicPr>
          <p:nvPr/>
        </p:nvPicPr>
        <p:blipFill>
          <a:blip r:embed="rId2" cstate="print"/>
          <a:stretch>
            <a:fillRect/>
          </a:stretch>
        </p:blipFill>
        <p:spPr>
          <a:xfrm>
            <a:off x="4067944" y="36460"/>
            <a:ext cx="4680520" cy="6890767"/>
          </a:xfrm>
          <a:prstGeom prst="rect">
            <a:avLst/>
          </a:prstGeom>
        </p:spPr>
      </p:pic>
      <p:sp>
        <p:nvSpPr>
          <p:cNvPr id="5" name="Marcador de Posição de Conteúdo 2"/>
          <p:cNvSpPr txBox="1">
            <a:spLocks/>
          </p:cNvSpPr>
          <p:nvPr/>
        </p:nvSpPr>
        <p:spPr>
          <a:xfrm>
            <a:off x="613791" y="2492896"/>
            <a:ext cx="3009091" cy="1872208"/>
          </a:xfrm>
          <a:prstGeom prst="rect">
            <a:avLst/>
          </a:prstGeom>
          <a:solidFill>
            <a:srgbClr val="00206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GB" sz="3600" dirty="0">
                <a:solidFill>
                  <a:schemeClr val="bg1"/>
                </a:solidFill>
                <a:latin typeface="Brush Script MT" pitchFamily="66" charset="0"/>
              </a:rPr>
              <a:t>Thank you for your attention!</a:t>
            </a:r>
          </a:p>
          <a:p>
            <a:pPr algn="ctr">
              <a:buFont typeface="Arial" pitchFamily="34" charset="0"/>
              <a:buNone/>
            </a:pPr>
            <a:r>
              <a:rPr lang="en-GB" sz="3600" dirty="0">
                <a:solidFill>
                  <a:schemeClr val="bg1"/>
                </a:solidFill>
                <a:latin typeface="Brush Script MT" pitchFamily="66" charset="0"/>
              </a:rPr>
              <a:t>www.theipcrg.org</a:t>
            </a:r>
          </a:p>
        </p:txBody>
      </p:sp>
    </p:spTree>
    <p:extLst>
      <p:ext uri="{BB962C8B-B14F-4D97-AF65-F5344CB8AC3E}">
        <p14:creationId xmlns:p14="http://schemas.microsoft.com/office/powerpoint/2010/main" val="338838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GB" sz="4000" noProof="0" dirty="0"/>
              <a:t>What is asthma control?</a:t>
            </a:r>
            <a:br>
              <a:rPr lang="en-GB" sz="4800" noProof="0" dirty="0"/>
            </a:br>
            <a:br>
              <a:rPr lang="en-GB" sz="800" noProof="0" dirty="0"/>
            </a:br>
            <a:r>
              <a:rPr lang="en-GB" sz="2000" noProof="0" dirty="0"/>
              <a:t>As previously defined by the Global Initiative for Asthma (GINA)</a:t>
            </a:r>
            <a:endParaRPr lang="en-GB" sz="2000" dirty="0"/>
          </a:p>
        </p:txBody>
      </p:sp>
      <p:sp>
        <p:nvSpPr>
          <p:cNvPr id="31747" name="Rectangle 3"/>
          <p:cNvSpPr>
            <a:spLocks noGrp="1" noChangeArrowheads="1"/>
          </p:cNvSpPr>
          <p:nvPr>
            <p:ph idx="1"/>
          </p:nvPr>
        </p:nvSpPr>
        <p:spPr>
          <a:xfrm>
            <a:off x="914400" y="1874842"/>
            <a:ext cx="8229600" cy="4525963"/>
          </a:xfrm>
          <a:noFill/>
        </p:spPr>
        <p:txBody>
          <a:bodyPr/>
          <a:lstStyle/>
          <a:p>
            <a:pPr marL="350838" indent="-350838" eaLnBrk="1" hangingPunct="1">
              <a:lnSpc>
                <a:spcPct val="150000"/>
              </a:lnSpc>
              <a:tabLst>
                <a:tab pos="1331913" algn="l"/>
              </a:tabLst>
            </a:pPr>
            <a:r>
              <a:rPr lang="en-GB" sz="2800" dirty="0"/>
              <a:t>Minimal to no daytime asthma symptoms</a:t>
            </a:r>
          </a:p>
          <a:p>
            <a:pPr marL="350838" indent="-350838" eaLnBrk="1" hangingPunct="1">
              <a:lnSpc>
                <a:spcPct val="150000"/>
              </a:lnSpc>
              <a:tabLst>
                <a:tab pos="1331913" algn="l"/>
              </a:tabLst>
            </a:pPr>
            <a:r>
              <a:rPr lang="en-GB" sz="2800" dirty="0"/>
              <a:t>No limitations on activities</a:t>
            </a:r>
          </a:p>
          <a:p>
            <a:pPr marL="350838" indent="-350838" eaLnBrk="1" hangingPunct="1">
              <a:lnSpc>
                <a:spcPct val="150000"/>
              </a:lnSpc>
              <a:tabLst>
                <a:tab pos="1331913" algn="l"/>
              </a:tabLst>
            </a:pPr>
            <a:r>
              <a:rPr lang="en-GB" sz="2800" dirty="0"/>
              <a:t>No nocturnal symptoms or awakenings</a:t>
            </a:r>
          </a:p>
          <a:p>
            <a:pPr marL="350838" indent="-350838" eaLnBrk="1" hangingPunct="1">
              <a:lnSpc>
                <a:spcPct val="150000"/>
              </a:lnSpc>
              <a:tabLst>
                <a:tab pos="1331913" algn="l"/>
              </a:tabLst>
            </a:pPr>
            <a:r>
              <a:rPr lang="en-GB" sz="2800" dirty="0"/>
              <a:t>Minimal to no need for reliever or rescue therapy</a:t>
            </a:r>
          </a:p>
          <a:p>
            <a:pPr marL="350838" indent="-350838" eaLnBrk="1" hangingPunct="1">
              <a:lnSpc>
                <a:spcPct val="150000"/>
              </a:lnSpc>
              <a:tabLst>
                <a:tab pos="1331913" algn="l"/>
              </a:tabLst>
            </a:pPr>
            <a:r>
              <a:rPr lang="en-GB" sz="2800" dirty="0"/>
              <a:t>Normal lung function (FEV</a:t>
            </a:r>
            <a:r>
              <a:rPr lang="en-GB" sz="2800" baseline="-25000" dirty="0"/>
              <a:t>1</a:t>
            </a:r>
            <a:r>
              <a:rPr lang="en-GB" sz="2800" dirty="0"/>
              <a:t> or PEF)</a:t>
            </a:r>
          </a:p>
          <a:p>
            <a:pPr marL="350838" indent="-350838" eaLnBrk="1" hangingPunct="1">
              <a:lnSpc>
                <a:spcPct val="150000"/>
              </a:lnSpc>
              <a:tabLst>
                <a:tab pos="1331913" algn="l"/>
              </a:tabLst>
            </a:pPr>
            <a:r>
              <a:rPr lang="en-GB" sz="2800" dirty="0"/>
              <a:t>No exacerbations</a:t>
            </a:r>
          </a:p>
        </p:txBody>
      </p:sp>
      <p:sp>
        <p:nvSpPr>
          <p:cNvPr id="31748" name="Text Box 4"/>
          <p:cNvSpPr txBox="1">
            <a:spLocks noChangeArrowheads="1"/>
          </p:cNvSpPr>
          <p:nvPr/>
        </p:nvSpPr>
        <p:spPr bwMode="auto">
          <a:xfrm>
            <a:off x="6011863" y="6524625"/>
            <a:ext cx="2376487" cy="457200"/>
          </a:xfrm>
          <a:prstGeom prst="rect">
            <a:avLst/>
          </a:prstGeom>
          <a:noFill/>
          <a:ln w="9525">
            <a:noFill/>
            <a:miter lim="800000"/>
            <a:headEnd/>
            <a:tailEnd/>
          </a:ln>
        </p:spPr>
        <p:txBody>
          <a:bodyPr>
            <a:spAutoFit/>
          </a:bodyPr>
          <a:lstStyle/>
          <a:p>
            <a:pPr>
              <a:spcBef>
                <a:spcPct val="50000"/>
              </a:spcBef>
            </a:pPr>
            <a:r>
              <a:rPr lang="en-US" sz="1200" dirty="0">
                <a:solidFill>
                  <a:schemeClr val="bg1"/>
                </a:solidFill>
                <a:latin typeface="Arial" charset="0"/>
              </a:rPr>
              <a:t>www.ginasthma.org</a:t>
            </a:r>
            <a:br>
              <a:rPr lang="en-US" sz="1200" dirty="0">
                <a:solidFill>
                  <a:schemeClr val="bg1"/>
                </a:solidFill>
                <a:latin typeface="Arial" charset="0"/>
              </a:rPr>
            </a:br>
            <a:endParaRPr lang="en-US" sz="1200" dirty="0">
              <a:solidFill>
                <a:schemeClr val="bg1"/>
              </a:solidFill>
              <a:latin typeface="Arial" charset="0"/>
            </a:endParaRPr>
          </a:p>
        </p:txBody>
      </p:sp>
      <p:pic>
        <p:nvPicPr>
          <p:cNvPr id="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031" y="298455"/>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0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4613" y="1831677"/>
            <a:ext cx="8961437" cy="4765675"/>
            <a:chOff x="20513" y="1291044"/>
            <a:chExt cx="8961562" cy="4765338"/>
          </a:xfrm>
        </p:grpSpPr>
        <p:sp>
          <p:nvSpPr>
            <p:cNvPr id="591875" name="Rectangle 3"/>
            <p:cNvSpPr>
              <a:spLocks noChangeArrowheads="1"/>
            </p:cNvSpPr>
            <p:nvPr/>
          </p:nvSpPr>
          <p:spPr bwMode="auto">
            <a:xfrm>
              <a:off x="2571661" y="1372001"/>
              <a:ext cx="2197131" cy="4684381"/>
            </a:xfrm>
            <a:prstGeom prst="rect">
              <a:avLst/>
            </a:prstGeom>
            <a:gradFill rotWithShape="1">
              <a:gsLst>
                <a:gs pos="0">
                  <a:srgbClr val="008E00"/>
                </a:gs>
                <a:gs pos="100000">
                  <a:srgbClr val="34FD2F"/>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6" name="Rectangle 4"/>
            <p:cNvSpPr>
              <a:spLocks noChangeArrowheads="1"/>
            </p:cNvSpPr>
            <p:nvPr/>
          </p:nvSpPr>
          <p:spPr bwMode="auto">
            <a:xfrm>
              <a:off x="4768791" y="1372001"/>
              <a:ext cx="1270018" cy="4684381"/>
            </a:xfrm>
            <a:prstGeom prst="rect">
              <a:avLst/>
            </a:prstGeom>
            <a:gradFill rotWithShape="1">
              <a:gsLst>
                <a:gs pos="0">
                  <a:srgbClr val="34FD2F"/>
                </a:gs>
                <a:gs pos="100000">
                  <a:srgbClr val="FFFF66"/>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7" name="Rectangle 5"/>
            <p:cNvSpPr>
              <a:spLocks noChangeArrowheads="1"/>
            </p:cNvSpPr>
            <p:nvPr/>
          </p:nvSpPr>
          <p:spPr bwMode="auto">
            <a:xfrm>
              <a:off x="6038809" y="1372001"/>
              <a:ext cx="1295418" cy="4684381"/>
            </a:xfrm>
            <a:prstGeom prst="rect">
              <a:avLst/>
            </a:prstGeom>
            <a:gradFill rotWithShape="1">
              <a:gsLst>
                <a:gs pos="0">
                  <a:srgbClr val="FFFF66"/>
                </a:gs>
                <a:gs pos="100000">
                  <a:srgbClr val="FFCC00"/>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8" name="Rectangle 6"/>
            <p:cNvSpPr>
              <a:spLocks noChangeArrowheads="1"/>
            </p:cNvSpPr>
            <p:nvPr/>
          </p:nvSpPr>
          <p:spPr bwMode="auto">
            <a:xfrm>
              <a:off x="7321527" y="1372001"/>
              <a:ext cx="1660548" cy="4684381"/>
            </a:xfrm>
            <a:prstGeom prst="rect">
              <a:avLst/>
            </a:prstGeom>
            <a:gradFill flip="none" rotWithShape="1">
              <a:gsLst>
                <a:gs pos="0">
                  <a:srgbClr val="FF0000"/>
                </a:gs>
                <a:gs pos="0">
                  <a:srgbClr val="FFFFFF"/>
                </a:gs>
                <a:gs pos="97000">
                  <a:srgbClr val="FF0000"/>
                </a:gs>
                <a:gs pos="1000">
                  <a:srgbClr val="FFFF00"/>
                </a:gs>
                <a:gs pos="90000">
                  <a:srgbClr val="FF0000"/>
                </a:gs>
              </a:gsLst>
              <a:lin ang="0" scaled="1"/>
              <a:tileRect/>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graphicFrame>
          <p:nvGraphicFramePr>
            <p:cNvPr id="12" name="Group 8"/>
            <p:cNvGraphicFramePr>
              <a:graphicFrameLocks/>
            </p:cNvGraphicFramePr>
            <p:nvPr>
              <p:extLst/>
            </p:nvPr>
          </p:nvGraphicFramePr>
          <p:xfrm>
            <a:off x="20513" y="1291044"/>
            <a:ext cx="8934575" cy="4764706"/>
          </p:xfrm>
          <a:graphic>
            <a:graphicData uri="http://schemas.openxmlformats.org/drawingml/2006/table">
              <a:tbl>
                <a:tblPr/>
                <a:tblGrid>
                  <a:gridCol w="2500330">
                    <a:extLst>
                      <a:ext uri="{9D8B030D-6E8A-4147-A177-3AD203B41FA5}">
                        <a16:colId xmlns:a16="http://schemas.microsoft.com/office/drawing/2014/main" val="20000"/>
                      </a:ext>
                    </a:extLst>
                  </a:gridCol>
                  <a:gridCol w="2243120">
                    <a:extLst>
                      <a:ext uri="{9D8B030D-6E8A-4147-A177-3AD203B41FA5}">
                        <a16:colId xmlns:a16="http://schemas.microsoft.com/office/drawing/2014/main" val="20001"/>
                      </a:ext>
                    </a:extLst>
                  </a:gridCol>
                  <a:gridCol w="2557821">
                    <a:extLst>
                      <a:ext uri="{9D8B030D-6E8A-4147-A177-3AD203B41FA5}">
                        <a16:colId xmlns:a16="http://schemas.microsoft.com/office/drawing/2014/main" val="20002"/>
                      </a:ext>
                    </a:extLst>
                  </a:gridCol>
                  <a:gridCol w="1633179">
                    <a:extLst>
                      <a:ext uri="{9D8B030D-6E8A-4147-A177-3AD203B41FA5}">
                        <a16:colId xmlns:a16="http://schemas.microsoft.com/office/drawing/2014/main" val="20003"/>
                      </a:ext>
                    </a:extLst>
                  </a:gridCol>
                </a:tblGrid>
                <a:tr h="8509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chemeClr val="accent1">
                                <a:lumMod val="75000"/>
                              </a:schemeClr>
                            </a:solidFill>
                            <a:effectLst/>
                            <a:latin typeface="Arial" charset="0"/>
                            <a:ea typeface="MS Mincho" pitchFamily="49" charset="-128"/>
                            <a:cs typeface="Times New Roman" charset="0"/>
                          </a:rPr>
                          <a:t>Characteristic</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Controlled</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(All of the following)</a:t>
                        </a:r>
                        <a:endParaRPr kumimoji="0" lang="en-US" sz="1400" b="1" i="0" u="none" strike="noStrike" cap="none" normalizeH="0" baseline="0" dirty="0">
                          <a:ln>
                            <a:noFill/>
                          </a:ln>
                          <a:solidFill>
                            <a:schemeClr val="bg1"/>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Partly controlled</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(Any present in any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Uncontrolled  </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73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Daytime symptoms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3 or more features of partly controlled asthma present in any week</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Limitations of activities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942975">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Nocturnal symptoms / awakening</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Need for rescue / “reliever” treatment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8536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Lung function </a:t>
                        </a:r>
                        <a:b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b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(PEF or FEV1)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Normal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&lt; 80% predicted or personal best (if known) on any day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grpSp>
      <p:sp>
        <p:nvSpPr>
          <p:cNvPr id="9220" name="14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600" noProof="0" dirty="0"/>
              <a:t>Is her asthma controlled?</a:t>
            </a:r>
            <a:br>
              <a:rPr lang="en-GB" sz="3600" noProof="0" dirty="0"/>
            </a:br>
            <a:r>
              <a:rPr lang="en-GB" sz="2000" dirty="0">
                <a:solidFill>
                  <a:prstClr val="black"/>
                </a:solidFill>
              </a:rPr>
              <a:t>As previously defined by the Global Initiative for Asthma (GINA)</a:t>
            </a:r>
            <a:endParaRPr lang="en-GB" sz="3600" noProof="0" dirty="0"/>
          </a:p>
        </p:txBody>
      </p:sp>
      <p:sp>
        <p:nvSpPr>
          <p:cNvPr id="14" name="Text Box 4"/>
          <p:cNvSpPr txBox="1">
            <a:spLocks noChangeArrowheads="1"/>
          </p:cNvSpPr>
          <p:nvPr/>
        </p:nvSpPr>
        <p:spPr bwMode="auto">
          <a:xfrm>
            <a:off x="6767513" y="6581001"/>
            <a:ext cx="2376487" cy="246221"/>
          </a:xfrm>
          <a:prstGeom prst="rect">
            <a:avLst/>
          </a:prstGeom>
          <a:noFill/>
          <a:ln w="9525">
            <a:noFill/>
            <a:miter lim="800000"/>
            <a:headEnd/>
            <a:tailEnd/>
          </a:ln>
        </p:spPr>
        <p:txBody>
          <a:bodyPr>
            <a:spAutoFit/>
          </a:bodyPr>
          <a:lstStyle/>
          <a:p>
            <a:pPr eaLnBrk="0" hangingPunct="0">
              <a:spcBef>
                <a:spcPct val="50000"/>
              </a:spcBef>
            </a:pPr>
            <a:r>
              <a:rPr lang="en-US" sz="1000" dirty="0">
                <a:solidFill>
                  <a:schemeClr val="bg1"/>
                </a:solidFill>
                <a:latin typeface="+mn-lt"/>
              </a:rPr>
              <a:t>www.ginasthma.org</a:t>
            </a:r>
          </a:p>
        </p:txBody>
      </p:sp>
    </p:spTree>
    <p:extLst>
      <p:ext uri="{BB962C8B-B14F-4D97-AF65-F5344CB8AC3E}">
        <p14:creationId xmlns:p14="http://schemas.microsoft.com/office/powerpoint/2010/main" val="3515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4771</Words>
  <Application>Microsoft Office PowerPoint</Application>
  <PresentationFormat>Presentación en pantalla (4:3)</PresentationFormat>
  <Paragraphs>681</Paragraphs>
  <Slides>73</Slides>
  <Notes>30</Notes>
  <HiddenSlides>5</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73</vt:i4>
      </vt:variant>
    </vt:vector>
  </HeadingPairs>
  <TitlesOfParts>
    <vt:vector size="89" baseType="lpstr">
      <vt:lpstr>MS PGothic</vt:lpstr>
      <vt:lpstr>MS PGothic</vt:lpstr>
      <vt:lpstr>Arial</vt:lpstr>
      <vt:lpstr>Arial Bold</vt:lpstr>
      <vt:lpstr>Arial Bold Italic</vt:lpstr>
      <vt:lpstr>Arial Italic</vt:lpstr>
      <vt:lpstr>Brush Script MT</vt:lpstr>
      <vt:lpstr>Calibri</vt:lpstr>
      <vt:lpstr>MS Mincho</vt:lpstr>
      <vt:lpstr>Times</vt:lpstr>
      <vt:lpstr>Times New Roman</vt:lpstr>
      <vt:lpstr>Verdana</vt:lpstr>
      <vt:lpstr>Wingdings</vt:lpstr>
      <vt:lpstr>Wingdings 2</vt:lpstr>
      <vt:lpstr>ヒラギノ角ゴ ProN W3</vt:lpstr>
      <vt:lpstr>Θέμα του Office</vt:lpstr>
      <vt:lpstr>Presentación de PowerPoint</vt:lpstr>
      <vt:lpstr>Session Outline</vt:lpstr>
      <vt:lpstr>Primary prevention of asthma  GINA 2018</vt:lpstr>
      <vt:lpstr>Introduction</vt:lpstr>
      <vt:lpstr>Introduction</vt:lpstr>
      <vt:lpstr>Introduction</vt:lpstr>
      <vt:lpstr>What does asthma control mean?</vt:lpstr>
      <vt:lpstr>What is asthma control?  As previously defined by the Global Initiative for Asthma (GINA)</vt:lpstr>
      <vt:lpstr>Is her asthma controlled? As previously defined by the Global Initiative for Asthma (GINA)</vt:lpstr>
      <vt:lpstr>How to describe a patient’s asthma control? As defined by the Global Initiative for Asthma (GINA), </vt:lpstr>
      <vt:lpstr>GINA assessment of symptom control</vt:lpstr>
      <vt:lpstr>GINA assessment of symptom control</vt:lpstr>
      <vt:lpstr>How do we measure asthma control?</vt:lpstr>
      <vt:lpstr>How do we measure asthma  control? </vt:lpstr>
      <vt:lpstr>The control-based asthma management cycle</vt:lpstr>
      <vt:lpstr>How to assess asthma control in  practice?</vt:lpstr>
      <vt:lpstr>Asthma Control Test (ACT)</vt:lpstr>
      <vt:lpstr>Presentación de PowerPoint</vt:lpstr>
      <vt:lpstr>Presentación de PowerPoint</vt:lpstr>
      <vt:lpstr>Presentación de PowerPoint</vt:lpstr>
      <vt:lpstr>Presentación de PowerPoint</vt:lpstr>
      <vt:lpstr>Objective measures</vt:lpstr>
      <vt:lpstr>Clinical case</vt:lpstr>
      <vt:lpstr>Clinical case</vt:lpstr>
      <vt:lpstr>Is her asthma controlled? As previously defined by the Global Initiative for Asthma (GINA)</vt:lpstr>
      <vt:lpstr>Reasons for poor asthma control</vt:lpstr>
      <vt:lpstr>Reasons for poor asthma  control</vt:lpstr>
      <vt:lpstr>Clinical Case</vt:lpstr>
      <vt:lpstr>Presentación de PowerPoint</vt:lpstr>
      <vt:lpstr>Presentación de PowerPoint</vt:lpstr>
      <vt:lpstr>Step1: confirm the diagnosis of asthma</vt:lpstr>
      <vt:lpstr> Diagnosing asthma in primary care     IPCRG guidelines. Prim Care Respir J. 2006;15:20–34.  </vt:lpstr>
      <vt:lpstr>Presentación de PowerPoint</vt:lpstr>
      <vt:lpstr>Presentación de PowerPoint</vt:lpstr>
      <vt:lpstr>Step 2: question about smoking</vt:lpstr>
      <vt:lpstr>Clinical approach to  smoking</vt:lpstr>
      <vt:lpstr>Step 3: assess inhaler technique</vt:lpstr>
      <vt:lpstr> Step 3: assess inhaler technique </vt:lpstr>
      <vt:lpstr>Inhaler choice and technique Key recommendations:</vt:lpstr>
      <vt:lpstr>Step 4: assess adherence to treatment</vt:lpstr>
      <vt:lpstr>Step 4: assess adherence to treatment</vt:lpstr>
      <vt:lpstr>Step 4: assess adherence to treatment</vt:lpstr>
      <vt:lpstr>Presentación de PowerPoint</vt:lpstr>
      <vt:lpstr>Step 4: assess adherence to treatment</vt:lpstr>
      <vt:lpstr>Nonadherence: identifying the causes</vt:lpstr>
      <vt:lpstr>Written action plan</vt:lpstr>
      <vt:lpstr>Presentación de PowerPoint</vt:lpstr>
      <vt:lpstr>Presentación de PowerPoint</vt:lpstr>
      <vt:lpstr> Step 5: exclude alternative or overlapping diagnosis as primary conditions </vt:lpstr>
      <vt:lpstr>Wrong diagnosis or confounding illness Action - Rule out (or in) confounding illness before changing medications</vt:lpstr>
      <vt:lpstr>Step 6: Identify and treat co-morbidities</vt:lpstr>
      <vt:lpstr> Co morbidities can worsen asthma symptoms - identify and treat them </vt:lpstr>
      <vt:lpstr>Concomitant rhinitis</vt:lpstr>
      <vt:lpstr>Treating co morbid rhinitis &amp; asthma</vt:lpstr>
      <vt:lpstr>Perimenstrual asthma, and asthma in pregnancy-NEW GINA 2018</vt:lpstr>
      <vt:lpstr>Step 7: control environmental factors </vt:lpstr>
      <vt:lpstr> Environmental Factors:  Action - Advice on allergens avoidance </vt:lpstr>
      <vt:lpstr>Step 8: think about other medications</vt:lpstr>
      <vt:lpstr> Step 9: Consider individual variation in treatment response </vt:lpstr>
      <vt:lpstr>Step 10: consider stepping up treatment</vt:lpstr>
      <vt:lpstr>Stepwise management – pharmacotherapy-new GINA 2018</vt:lpstr>
      <vt:lpstr>Treatment steps – changes in 2018</vt:lpstr>
      <vt:lpstr>Presentación de PowerPoint</vt:lpstr>
      <vt:lpstr>Presentación de PowerPoint</vt:lpstr>
      <vt:lpstr>Presentación de PowerPoint</vt:lpstr>
      <vt:lpstr>Assessment of risk factors for poor asthma outcomes, new GINA 2018</vt:lpstr>
      <vt:lpstr>Step 11: consider a referral to secondary care</vt:lpstr>
      <vt:lpstr>Step 11: consider a referral  to secondary care</vt:lpstr>
      <vt:lpstr> Where to refer? </vt:lpstr>
      <vt:lpstr>How to distinguish between uncontrolled  and severe asthma</vt:lpstr>
      <vt:lpstr>Conclusions:  what should we do? </vt:lpstr>
      <vt:lpstr>Exhaled nitric oxide (FeNO)-new GINA 2018</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asthma </dc:title>
  <dc:creator>IOANNA</dc:creator>
  <cp:lastModifiedBy>miguel roman rodriguez</cp:lastModifiedBy>
  <cp:revision>13</cp:revision>
  <dcterms:created xsi:type="dcterms:W3CDTF">2018-05-14T18:19:18Z</dcterms:created>
  <dcterms:modified xsi:type="dcterms:W3CDTF">2018-05-26T06:19:58Z</dcterms:modified>
</cp:coreProperties>
</file>