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4" r:id="rId3"/>
    <p:sldMasterId id="2147483684" r:id="rId4"/>
    <p:sldMasterId id="2147483694" r:id="rId5"/>
    <p:sldMasterId id="2147483705" r:id="rId6"/>
    <p:sldMasterId id="2147483720" r:id="rId7"/>
    <p:sldMasterId id="2147483733" r:id="rId8"/>
    <p:sldMasterId id="2147483736" r:id="rId9"/>
    <p:sldMasterId id="2147483746" r:id="rId10"/>
  </p:sldMasterIdLst>
  <p:notesMasterIdLst>
    <p:notesMasterId r:id="rId76"/>
  </p:notesMasterIdLst>
  <p:sldIdLst>
    <p:sldId id="260" r:id="rId11"/>
    <p:sldId id="261" r:id="rId12"/>
    <p:sldId id="262" r:id="rId13"/>
    <p:sldId id="263" r:id="rId14"/>
    <p:sldId id="334" r:id="rId15"/>
    <p:sldId id="265" r:id="rId16"/>
    <p:sldId id="266" r:id="rId17"/>
    <p:sldId id="267" r:id="rId18"/>
    <p:sldId id="268" r:id="rId19"/>
    <p:sldId id="269" r:id="rId20"/>
    <p:sldId id="270" r:id="rId21"/>
    <p:sldId id="271" r:id="rId22"/>
    <p:sldId id="272" r:id="rId23"/>
    <p:sldId id="273" r:id="rId24"/>
    <p:sldId id="274" r:id="rId25"/>
    <p:sldId id="275" r:id="rId26"/>
    <p:sldId id="332"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33" r:id="rId71"/>
    <p:sldId id="319" r:id="rId72"/>
    <p:sldId id="331" r:id="rId73"/>
    <p:sldId id="330" r:id="rId74"/>
    <p:sldId id="327" r:id="rId7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2105" autoAdjust="0"/>
  </p:normalViewPr>
  <p:slideViewPr>
    <p:cSldViewPr>
      <p:cViewPr varScale="1">
        <p:scale>
          <a:sx n="105" d="100"/>
          <a:sy n="105" d="100"/>
        </p:scale>
        <p:origin x="1392" y="102"/>
      </p:cViewPr>
      <p:guideLst>
        <p:guide orient="horz" pos="2160"/>
        <p:guide pos="2880"/>
      </p:guideLst>
    </p:cSldViewPr>
  </p:slideViewPr>
  <p:outlineViewPr>
    <p:cViewPr>
      <p:scale>
        <a:sx n="33" d="100"/>
        <a:sy n="33" d="100"/>
      </p:scale>
      <p:origin x="0" y="295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67A3C-ACA2-4BDC-86C2-A2D95D7C6E5E}" type="datetimeFigureOut">
              <a:rPr lang="pt-PT" smtClean="0"/>
              <a:t>12/03/2020</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0EDCA-6D59-4C26-89E5-FFCD104284F9}" type="slidenum">
              <a:rPr lang="pt-PT" smtClean="0"/>
              <a:t>‹#›</a:t>
            </a:fld>
            <a:endParaRPr lang="pt-PT"/>
          </a:p>
        </p:txBody>
      </p:sp>
    </p:spTree>
    <p:extLst>
      <p:ext uri="{BB962C8B-B14F-4D97-AF65-F5344CB8AC3E}">
        <p14:creationId xmlns:p14="http://schemas.microsoft.com/office/powerpoint/2010/main" val="2002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hepcrj.org/journ/view_article.php?article_id=137&amp;volissue=12"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theipcrg.org/smoking/index.ph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9175707B-F702-42EF-A7AC-A66E56C7D354}" type="slidenum">
              <a:rPr lang="en-US" smtClean="0"/>
              <a:pPr/>
              <a:t>3</a:t>
            </a:fld>
            <a:endParaRPr lang="en-US" dirty="0"/>
          </a:p>
        </p:txBody>
      </p:sp>
    </p:spTree>
    <p:extLst>
      <p:ext uri="{BB962C8B-B14F-4D97-AF65-F5344CB8AC3E}">
        <p14:creationId xmlns:p14="http://schemas.microsoft.com/office/powerpoint/2010/main" val="133089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28</a:t>
            </a:fld>
            <a:endParaRPr lang="es-E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a:latin typeface="Times" pitchFamily="18" charset="0"/>
              </a:rPr>
              <a:t>Sara and to get her maintenance treatment prescription</a:t>
            </a:r>
            <a:endParaRPr lang="en-US" dirty="0">
              <a:latin typeface="Arial" charset="0"/>
            </a:endParaRPr>
          </a:p>
        </p:txBody>
      </p:sp>
    </p:spTree>
    <p:extLst>
      <p:ext uri="{BB962C8B-B14F-4D97-AF65-F5344CB8AC3E}">
        <p14:creationId xmlns:p14="http://schemas.microsoft.com/office/powerpoint/2010/main" val="247863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85C5CC-5E86-4968-BDF9-7746BF59AAF9}" type="slidenum">
              <a:rPr lang="en-US"/>
              <a:pPr/>
              <a:t>33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dirty="0"/>
              <a:t>A diagnosis of asthma should ideally be based on objective evidence of reversible airflow obstruction. Guidelines vary in their criteria for this (IPCRG spirometry at </a:t>
            </a:r>
            <a:r>
              <a:rPr lang="en-GB" u="sng" dirty="0"/>
              <a:t>http://www.theipcrg.org/resources/resources_diagnostics.php</a:t>
            </a:r>
            <a:r>
              <a:rPr lang="en-GB" dirty="0"/>
              <a:t>). </a:t>
            </a:r>
            <a:endParaRPr lang="en-US" dirty="0"/>
          </a:p>
          <a:p>
            <a:pPr eaLnBrk="1" hangingPunct="1"/>
            <a:endParaRPr lang="en-US" dirty="0"/>
          </a:p>
        </p:txBody>
      </p:sp>
    </p:spTree>
    <p:extLst>
      <p:ext uri="{BB962C8B-B14F-4D97-AF65-F5344CB8AC3E}">
        <p14:creationId xmlns:p14="http://schemas.microsoft.com/office/powerpoint/2010/main" val="226843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696C18-C2FA-487C-92C5-52A34BAF424B}" type="slidenum">
              <a:rPr lang="en-US"/>
              <a:pPr/>
              <a:t>35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dirty="0"/>
              <a:t>There is clear evidence now that concurrent smoking adversely impacts asthma control. </a:t>
            </a:r>
            <a:endParaRPr lang="en-US" dirty="0"/>
          </a:p>
        </p:txBody>
      </p:sp>
    </p:spTree>
    <p:extLst>
      <p:ext uri="{BB962C8B-B14F-4D97-AF65-F5344CB8AC3E}">
        <p14:creationId xmlns:p14="http://schemas.microsoft.com/office/powerpoint/2010/main" val="327697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ECD18-5C68-421E-B38B-3C77E89D2D26}" type="slidenum">
              <a:rPr lang="en-US"/>
              <a:pPr/>
              <a:t>36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GB" b="1" dirty="0"/>
              <a:t>Clinical approach to suspected smokers with asthma</a:t>
            </a:r>
            <a:endParaRPr lang="en-GB" dirty="0"/>
          </a:p>
          <a:p>
            <a:pPr eaLnBrk="1" hangingPunct="1"/>
            <a:r>
              <a:rPr lang="en-GB" dirty="0"/>
              <a:t>It is important to identify the current smoking habits of patients with asthma, particularly those whose symptoms are poorly controlled. Patients who do not admit to smoking during an oral history may be more likely to admit to smoking on a written self-completed questionnaire, as they may feel less threatened. </a:t>
            </a:r>
          </a:p>
          <a:p>
            <a:pPr eaLnBrk="1" hangingPunct="1"/>
            <a:r>
              <a:rPr lang="en-GB" dirty="0"/>
              <a:t>For patients who are suspected or confirmed smokers, the consultation should include investigations to exclude COPD. The IPCRG guidelines for diagnosing respiratory diseases in primary care include a tool to help differentiate between asthma and COPD (l</a:t>
            </a:r>
            <a:r>
              <a:rPr lang="en-GB" dirty="0">
                <a:hlinkClick r:id="rId3"/>
              </a:rPr>
              <a:t>http://www.thepcrj.org/journ/view_article.php?article_id=137&amp;volissue=12</a:t>
            </a:r>
            <a:r>
              <a:rPr lang="en-GB" dirty="0"/>
              <a:t>).</a:t>
            </a:r>
          </a:p>
          <a:p>
            <a:pPr eaLnBrk="1" hangingPunct="1"/>
            <a:r>
              <a:rPr lang="en-GB" dirty="0"/>
              <a:t>	The ideal therapy for smokers with asthma is to quit smoking. The IPCRG has published guidance on smoking cessation (</a:t>
            </a:r>
            <a:r>
              <a:rPr lang="en-GB" dirty="0">
                <a:hlinkClick r:id="rId4"/>
              </a:rPr>
              <a:t>http://www.theipcrg.org/smoking/index.php</a:t>
            </a:r>
            <a:r>
              <a:rPr lang="en-GB" dirty="0"/>
              <a:t>). The percentage of neutrophils in induced sputum falls after patients quit smoking; thus, while neutrophils do not respond to steroids they do respond to smoking cessation. </a:t>
            </a:r>
          </a:p>
          <a:p>
            <a:pPr eaLnBrk="1" hangingPunct="1"/>
            <a:r>
              <a:rPr lang="en-GB" dirty="0"/>
              <a:t>For patients who continue to smoke, alternatives to inhaled steroids for treating asthma include leukotriene modifiers, theophylline, or possibly high-dose inhaled steroids (up to 1600 µg/day), although this last alternative is not yet fully supported by clinical trial evidence.</a:t>
            </a:r>
            <a:endParaRPr lang="en-US" dirty="0"/>
          </a:p>
        </p:txBody>
      </p:sp>
    </p:spTree>
    <p:extLst>
      <p:ext uri="{BB962C8B-B14F-4D97-AF65-F5344CB8AC3E}">
        <p14:creationId xmlns:p14="http://schemas.microsoft.com/office/powerpoint/2010/main" val="24398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56774B-5F04-4995-8545-9EFDA5F7ACDF}" type="slidenum">
              <a:rPr lang="en-US"/>
              <a:pPr/>
              <a:t>38</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327213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79CAF8B-D221-4319-9E5F-95B65C97E914}" type="slidenum">
              <a:rPr lang="en-US" sz="1200"/>
              <a:pPr algn="r"/>
              <a:t>39</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228600" indent="-228600" eaLnBrk="1" hangingPunct="1"/>
            <a:r>
              <a:rPr lang="en-GB" b="1" dirty="0"/>
              <a:t>Choosing an inhaler device</a:t>
            </a:r>
            <a:endParaRPr lang="en-GB" dirty="0"/>
          </a:p>
          <a:p>
            <a:pPr marL="228600" indent="-228600" eaLnBrk="1" hangingPunct="1"/>
            <a:r>
              <a:rPr lang="en-GB" dirty="0"/>
              <a:t>The three most common types of inhaler device available are 1) pressurised metered-dose inhalers (MDIs), 2) breath-actuated MDIs, and 3) dry powder inhalers (DPIs). Available in generic form and the least expensive, MDIs are also frequently used incorrectly, as these devices require coordination between inhalation and actuation of the inhaler. Use of a breath-actuated MDI can improve lung deposition and decrease oropharyngeal deposition. DPI use instead requires adequate acceleration rate on inhalation to obtain good lung deposition and avoid excess orophayngeal deposition. </a:t>
            </a:r>
            <a:endParaRPr lang="en-GB" b="1" dirty="0"/>
          </a:p>
          <a:p>
            <a:pPr marL="1143000" lvl="2" indent="-228600" eaLnBrk="1" hangingPunct="1"/>
            <a:r>
              <a:rPr lang="en-GB" b="1" dirty="0">
                <a:ea typeface="ＭＳ Ｐゴシック" pitchFamily="34" charset="-128"/>
              </a:rPr>
              <a:t>Key features of MDIs and DPIs</a:t>
            </a:r>
          </a:p>
          <a:p>
            <a:pPr marL="1143000" lvl="2" indent="-228600" eaLnBrk="1" hangingPunct="1"/>
            <a:r>
              <a:rPr lang="en-GB" i="1" dirty="0">
                <a:ea typeface="ＭＳ Ｐゴシック" pitchFamily="34" charset="-128"/>
              </a:rPr>
              <a:t>Metered-dose inhalers:</a:t>
            </a:r>
          </a:p>
          <a:p>
            <a:pPr marL="1143000" lvl="2" indent="-228600" eaLnBrk="1" hangingPunct="1"/>
            <a:r>
              <a:rPr lang="en-GB" dirty="0">
                <a:ea typeface="ＭＳ Ｐゴシック" pitchFamily="34" charset="-128"/>
              </a:rPr>
              <a:t>Require slow and deep inhalation over 5 seconds, with co-ordination between dose release and start of inhalation (good co-ordination not critical if slow inhalation </a:t>
            </a:r>
            <a:r>
              <a:rPr lang="en-GB" altLang="ja-JP" dirty="0">
                <a:ea typeface="ＭＳ Ｐゴシック" pitchFamily="34" charset="-128"/>
              </a:rPr>
              <a:t>but dose has to be released after the start of the inhalation</a:t>
            </a:r>
            <a:r>
              <a:rPr lang="en-GB" dirty="0">
                <a:ea typeface="ＭＳ Ｐゴシック" pitchFamily="34" charset="-128"/>
              </a:rPr>
              <a:t>);</a:t>
            </a:r>
          </a:p>
          <a:p>
            <a:pPr marL="1143000" lvl="2" indent="-228600" eaLnBrk="1" hangingPunct="1"/>
            <a:r>
              <a:rPr lang="en-GB" dirty="0">
                <a:ea typeface="ＭＳ Ｐゴシック" pitchFamily="34" charset="-128"/>
              </a:rPr>
              <a:t>Can be used with spacers, large or small (spacers scored lowest in patient preference);</a:t>
            </a:r>
          </a:p>
          <a:p>
            <a:pPr marL="1143000" lvl="2" indent="-228600" eaLnBrk="1" hangingPunct="1"/>
            <a:r>
              <a:rPr lang="en-GB" dirty="0">
                <a:ea typeface="ＭＳ Ｐゴシック" pitchFamily="34" charset="-128"/>
              </a:rPr>
              <a:t>Solving common problems:</a:t>
            </a:r>
          </a:p>
          <a:p>
            <a:pPr marL="1143000" lvl="2" indent="-228600" eaLnBrk="1" hangingPunct="1"/>
            <a:r>
              <a:rPr lang="en-GB" dirty="0">
                <a:ea typeface="ＭＳ Ｐゴシック" pitchFamily="34" charset="-128"/>
              </a:rPr>
              <a:t>poor coordination of actuation &amp; inhalation → switch to breath-actuated MDI;</a:t>
            </a:r>
          </a:p>
          <a:p>
            <a:pPr marL="1143000" lvl="2" indent="-228600" eaLnBrk="1" hangingPunct="1"/>
            <a:r>
              <a:rPr lang="en-GB" dirty="0">
                <a:ea typeface="ＭＳ Ｐゴシック" pitchFamily="34" charset="-128"/>
              </a:rPr>
              <a:t>stopping inhalation when cold spray hits the throat ("cold Freon effect") → add a spacer or switch to inhaler with CFC-free propellant;</a:t>
            </a:r>
          </a:p>
          <a:p>
            <a:pPr marL="1143000" lvl="2" indent="-228600" eaLnBrk="1" hangingPunct="1"/>
            <a:r>
              <a:rPr lang="en-GB" dirty="0">
                <a:ea typeface="ＭＳ Ｐゴシック" pitchFamily="34" charset="-128"/>
              </a:rPr>
              <a:t>inhaling too fast → switch to ultrafine particle inhaler;</a:t>
            </a:r>
          </a:p>
          <a:p>
            <a:pPr marL="1143000" lvl="2" indent="-228600" eaLnBrk="1" hangingPunct="1"/>
            <a:r>
              <a:rPr lang="en-GB" dirty="0">
                <a:ea typeface="ＭＳ Ｐゴシック" pitchFamily="34" charset="-128"/>
              </a:rPr>
              <a:t>inhaling through the nose → training to inhale through mouth.</a:t>
            </a:r>
            <a:r>
              <a:rPr lang="en-US" dirty="0">
                <a:ea typeface="ＭＳ Ｐゴシック" pitchFamily="34" charset="-128"/>
              </a:rPr>
              <a:t> </a:t>
            </a:r>
            <a:endParaRPr lang="en-GB" dirty="0">
              <a:ea typeface="ＭＳ Ｐゴシック" pitchFamily="34" charset="-128"/>
            </a:endParaRPr>
          </a:p>
          <a:p>
            <a:pPr marL="1143000" lvl="2" indent="-228600" eaLnBrk="1" hangingPunct="1"/>
            <a:endParaRPr lang="en-GB" dirty="0">
              <a:ea typeface="ＭＳ Ｐゴシック" pitchFamily="34" charset="-128"/>
            </a:endParaRPr>
          </a:p>
          <a:p>
            <a:pPr marL="1143000" lvl="2" indent="-228600" eaLnBrk="1" hangingPunct="1"/>
            <a:r>
              <a:rPr lang="en-GB" i="1" dirty="0">
                <a:ea typeface="ＭＳ Ｐゴシック" pitchFamily="34" charset="-128"/>
              </a:rPr>
              <a:t>Dry powder inhalers:</a:t>
            </a:r>
          </a:p>
          <a:p>
            <a:pPr marL="1143000" lvl="2" indent="-228600" eaLnBrk="1" hangingPunct="1"/>
            <a:r>
              <a:rPr lang="en-GB" dirty="0">
                <a:ea typeface="ＭＳ Ｐゴシック" pitchFamily="34" charset="-128"/>
              </a:rPr>
              <a:t>Breath-actuated;</a:t>
            </a:r>
          </a:p>
          <a:p>
            <a:pPr marL="1143000" lvl="2" indent="-228600" eaLnBrk="1" hangingPunct="1"/>
            <a:r>
              <a:rPr lang="en-GB" dirty="0">
                <a:ea typeface="ＭＳ Ｐゴシック" pitchFamily="34" charset="-128"/>
              </a:rPr>
              <a:t>Require adequate acceleration on inhalation: must inhale deeply and forcibly at the start of the inhalation;</a:t>
            </a:r>
          </a:p>
          <a:p>
            <a:pPr marL="1143000" lvl="2" indent="-228600" eaLnBrk="1" hangingPunct="1"/>
            <a:r>
              <a:rPr lang="en-GB" dirty="0">
                <a:ea typeface="ＭＳ Ｐゴシック" pitchFamily="34" charset="-128"/>
              </a:rPr>
              <a:t>If the patient does not inhale fast enough or long enough:</a:t>
            </a:r>
          </a:p>
          <a:p>
            <a:pPr marL="1600200" lvl="3" indent="-228600" eaLnBrk="1" hangingPunct="1"/>
            <a:r>
              <a:rPr lang="en-GB" dirty="0">
                <a:ea typeface="ＭＳ Ｐゴシック" pitchFamily="34" charset="-128"/>
              </a:rPr>
              <a:t>Not all the dose is emitted;</a:t>
            </a:r>
          </a:p>
          <a:p>
            <a:pPr marL="1600200" lvl="3" indent="-228600" eaLnBrk="1" hangingPunct="1"/>
            <a:r>
              <a:rPr lang="en-GB" dirty="0">
                <a:ea typeface="ＭＳ Ｐゴシック" pitchFamily="34" charset="-128"/>
              </a:rPr>
              <a:t>Particles generated are too big to enter the lungs, resulting in increased oropharyngeal deposition.</a:t>
            </a:r>
          </a:p>
          <a:p>
            <a:pPr marL="1143000" lvl="2" indent="-228600" eaLnBrk="1" hangingPunct="1"/>
            <a:r>
              <a:rPr lang="en-GB" dirty="0">
                <a:ea typeface="ＭＳ Ｐゴシック" pitchFamily="34" charset="-128"/>
              </a:rPr>
              <a:t>Do not prescribe to children &lt;5 years old;</a:t>
            </a:r>
          </a:p>
          <a:p>
            <a:pPr marL="1143000" lvl="2" indent="-228600" eaLnBrk="1" hangingPunct="1"/>
            <a:r>
              <a:rPr lang="en-GB" dirty="0">
                <a:ea typeface="ＭＳ Ｐゴシック" pitchFamily="34" charset="-128"/>
              </a:rPr>
              <a:t>Do not prescribe to patients with insufficient inspiratory effort;</a:t>
            </a:r>
          </a:p>
          <a:p>
            <a:pPr marL="1143000" lvl="2" indent="-228600" eaLnBrk="1" hangingPunct="1"/>
            <a:r>
              <a:rPr lang="en-GB" dirty="0">
                <a:ea typeface="ＭＳ Ｐゴシック" pitchFamily="34" charset="-128"/>
              </a:rPr>
              <a:t>Sensitive to moisture, store in dry place.</a:t>
            </a:r>
            <a:r>
              <a:rPr lang="en-US" dirty="0">
                <a:ea typeface="ＭＳ Ｐゴシック" pitchFamily="34" charset="-128"/>
              </a:rPr>
              <a:t> </a:t>
            </a:r>
          </a:p>
          <a:p>
            <a:pPr marL="1143000" lvl="2" indent="-228600" eaLnBrk="1" hangingPunct="1"/>
            <a:r>
              <a:rPr lang="en-GB" altLang="ja-JP" dirty="0">
                <a:ea typeface="ＭＳ Ｐゴシック" pitchFamily="34" charset="-128"/>
              </a:rPr>
              <a:t>If the dose is supplied in a capsule then two inhalations are required to empty the dose.</a:t>
            </a:r>
            <a:r>
              <a:rPr lang="en-US" altLang="ja-JP" dirty="0">
                <a:ea typeface="ＭＳ Ｐゴシック" pitchFamily="34" charset="-128"/>
              </a:rPr>
              <a:t> </a:t>
            </a:r>
            <a:endParaRPr lang="en-US" dirty="0">
              <a:ea typeface="ＭＳ Ｐゴシック" pitchFamily="34" charset="-128"/>
            </a:endParaRPr>
          </a:p>
          <a:p>
            <a:pPr marL="1143000" lvl="2" indent="-228600" eaLnBrk="1" hangingPunct="1"/>
            <a:endParaRPr lang="en-US" dirty="0">
              <a:ea typeface="ＭＳ Ｐゴシック" pitchFamily="34" charset="-128"/>
            </a:endParaRPr>
          </a:p>
          <a:p>
            <a:pPr marL="685800" lvl="1" indent="-228600" eaLnBrk="1" hangingPunct="1"/>
            <a:r>
              <a:rPr lang="en-US" b="1" dirty="0">
                <a:ea typeface="ＭＳ Ｐゴシック" pitchFamily="34" charset="-128"/>
              </a:rPr>
              <a:t>Inhaler training aids:</a:t>
            </a:r>
          </a:p>
          <a:p>
            <a:pPr marL="228600" indent="-228600" eaLnBrk="1" hangingPunct="1"/>
            <a:r>
              <a:rPr lang="en-GB" dirty="0"/>
              <a:t>Several devices to check inhaler technique and maintain trained technique are now available. For use with a MDI, the Aerosol Inhalation Monitor (AIM, Vitalograph Ltd, Buckingham, England) provides useful feedback about a patient’s technique, whilst the 2Tone Trainer (Canday Medical Ltd., Newmarket, England) is a training aid to help patients use a slow inhalation flow. The AeroChamber Plus spacer (Forest Pharmaceuticals, Inc., St. Louis, US) makes a noise when the inhalation flow used is too fast. </a:t>
            </a:r>
          </a:p>
          <a:p>
            <a:pPr marL="228600" indent="-228600" eaLnBrk="1" hangingPunct="1"/>
            <a:r>
              <a:rPr lang="en-GB" dirty="0"/>
              <a:t>For use with a dry powder inhaler, the In-Check Dial (Clement Clarke International Ltd., Essex, UK) is a device to check if the patient can generate the required fast inhalation. The Turbuhaler whistle (AstraZeneca International, London, UK) is an example of a simple device that has been introduced to check for the required inhalation rate for patients prescribed this device. Finally, the Novolizer (MEDA Pharma GmbH &amp; Co. KG, Bad Homburg, Germany) has been designed to release its dose only when the required inhalation rate is achieved. </a:t>
            </a:r>
            <a:endParaRPr lang="en-US" dirty="0"/>
          </a:p>
          <a:p>
            <a:pPr marL="685800" lvl="1" indent="-228600" eaLnBrk="1" hangingPunct="1"/>
            <a:endParaRPr lang="en-US" dirty="0">
              <a:ea typeface="ＭＳ Ｐゴシック" pitchFamily="34" charset="-128"/>
            </a:endParaRPr>
          </a:p>
        </p:txBody>
      </p:sp>
    </p:spTree>
    <p:extLst>
      <p:ext uri="{BB962C8B-B14F-4D97-AF65-F5344CB8AC3E}">
        <p14:creationId xmlns:p14="http://schemas.microsoft.com/office/powerpoint/2010/main" val="130640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F1838B-02EC-4108-BF4C-7ACFE79C4A87}" type="slidenum">
              <a:rPr lang="en-US"/>
              <a:pPr/>
              <a:t>41</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248239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000109-E7E1-4683-B5D1-81BF5C3F9AE8}" type="slidenum">
              <a:rPr lang="en-US"/>
              <a:pPr/>
              <a:t>42</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69426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r>
              <a:rPr lang="es-ES" dirty="0">
                <a:latin typeface="Times" pitchFamily="18" charset="0"/>
              </a:rPr>
              <a:t>The use of a written action plan itself has independently demonstrated better outcomes in asthma control and decrease exacerbations.</a:t>
            </a:r>
          </a:p>
          <a:p>
            <a:r>
              <a:rPr lang="es-ES" dirty="0">
                <a:latin typeface="Times" pitchFamily="18" charset="0"/>
              </a:rPr>
              <a:t>The use of peak-flow measurements could also be useful if available in cases of bad perceivers </a:t>
            </a:r>
          </a:p>
        </p:txBody>
      </p:sp>
      <p:sp>
        <p:nvSpPr>
          <p:cNvPr id="65540" name="3 Marcador de número de diapositiva"/>
          <p:cNvSpPr>
            <a:spLocks noGrp="1"/>
          </p:cNvSpPr>
          <p:nvPr>
            <p:ph type="sldNum" sz="quarter" idx="5"/>
          </p:nvPr>
        </p:nvSpPr>
        <p:spPr>
          <a:noFill/>
        </p:spPr>
        <p:txBody>
          <a:bodyPr/>
          <a:lstStyle/>
          <a:p>
            <a:fld id="{3B1596BD-2592-4E12-8369-2B4ABEA3FA77}" type="slidenum">
              <a:rPr lang="en-US" smtClean="0"/>
              <a:pPr/>
              <a:t>43</a:t>
            </a:fld>
            <a:endParaRPr lang="en-US" dirty="0"/>
          </a:p>
        </p:txBody>
      </p:sp>
    </p:spTree>
    <p:extLst>
      <p:ext uri="{BB962C8B-B14F-4D97-AF65-F5344CB8AC3E}">
        <p14:creationId xmlns:p14="http://schemas.microsoft.com/office/powerpoint/2010/main" val="150703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D37BBA-A711-490E-AC7E-5F4BE2FB8AE5}" type="slidenum">
              <a:rPr lang="en-US"/>
              <a:pPr/>
              <a:t>49</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dirty="0"/>
              <a:t>The presence of comorbidities can worsen asthma symptoms, and these should be treated to successfully control asthma. </a:t>
            </a:r>
            <a:endParaRPr lang="en-US" dirty="0"/>
          </a:p>
        </p:txBody>
      </p:sp>
    </p:spTree>
    <p:extLst>
      <p:ext uri="{BB962C8B-B14F-4D97-AF65-F5344CB8AC3E}">
        <p14:creationId xmlns:p14="http://schemas.microsoft.com/office/powerpoint/2010/main" val="61961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6</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a:latin typeface="Times" pitchFamily="-65" charset="0"/>
              </a:rPr>
              <a:t>Title page option 1</a:t>
            </a:r>
          </a:p>
        </p:txBody>
      </p:sp>
    </p:spTree>
    <p:extLst>
      <p:ext uri="{BB962C8B-B14F-4D97-AF65-F5344CB8AC3E}">
        <p14:creationId xmlns:p14="http://schemas.microsoft.com/office/powerpoint/2010/main" val="145544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69A7DB-5C75-4E11-ADB8-F8ED77307B39}" type="slidenum">
              <a:rPr lang="en-US"/>
              <a:pPr/>
              <a:t>50</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en-GB" dirty="0"/>
              <a:t>Many patients with asthma, over 50% in most studies, have rhinitis.</a:t>
            </a:r>
            <a:endParaRPr lang="en-US" dirty="0"/>
          </a:p>
          <a:p>
            <a:pPr marL="228600" indent="-228600" eaLnBrk="1" hangingPunct="1"/>
            <a:r>
              <a:rPr lang="en-GB" dirty="0"/>
              <a:t>Patients with asthma who have rhinitis, both adults and children, use more health-care resources than those without rhinitis, indicating that their asthma is less well-controlled. </a:t>
            </a:r>
            <a:endParaRPr lang="en-US" dirty="0"/>
          </a:p>
          <a:p>
            <a:pPr marL="228600" indent="-228600" eaLnBrk="1" hangingPunct="1"/>
            <a:endParaRPr lang="en-US" dirty="0"/>
          </a:p>
        </p:txBody>
      </p:sp>
    </p:spTree>
    <p:extLst>
      <p:ext uri="{BB962C8B-B14F-4D97-AF65-F5344CB8AC3E}">
        <p14:creationId xmlns:p14="http://schemas.microsoft.com/office/powerpoint/2010/main" val="392781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137783-CD92-4F67-A050-493BDA5CE758}" type="slidenum">
              <a:rPr lang="en-US"/>
              <a:pPr/>
              <a:t>51</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340239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CC2C9-28FD-4F2C-BE62-AAFC09346A47}" type="slidenum">
              <a:rPr lang="es-ES" smtClean="0"/>
              <a:pPr/>
              <a:t>53</a:t>
            </a:fld>
            <a:endParaRPr lang="es-ES" dirty="0"/>
          </a:p>
        </p:txBody>
      </p:sp>
      <p:sp>
        <p:nvSpPr>
          <p:cNvPr id="66563" name="Rectangle 2"/>
          <p:cNvSpPr>
            <a:spLocks noGrp="1" noRot="1" noChangeAspect="1" noChangeArrowheads="1" noTextEdit="1"/>
          </p:cNvSpPr>
          <p:nvPr>
            <p:ph type="sldImg"/>
          </p:nvPr>
        </p:nvSpPr>
        <p:spPr>
          <a:solidFill>
            <a:srgbClr val="FFFFFF"/>
          </a:solidFill>
          <a:ln/>
        </p:spPr>
      </p:sp>
      <p:sp>
        <p:nvSpPr>
          <p:cNvPr id="146435" name="Rectangle 3"/>
          <p:cNvSpPr txBox="1">
            <a:spLocks noGrp="1" noChangeArrowheads="1"/>
          </p:cNvSpPr>
          <p:nvPr>
            <p:ph type="body" idx="1"/>
          </p:nvPr>
        </p:nvSpPr>
        <p:spPr>
          <a:ln/>
        </p:spPr>
        <p:txBody>
          <a:bodyPr wrap="none" anchor="ctr"/>
          <a:lstStyle/>
          <a:p>
            <a:pPr marL="233363" indent="-233363">
              <a:spcBef>
                <a:spcPct val="50000"/>
              </a:spcBef>
              <a:buClr>
                <a:srgbClr val="FFFF00"/>
              </a:buClr>
              <a:buFont typeface="Wingdings" pitchFamily="2" charset="2"/>
              <a:buChar char="§"/>
              <a:defRPr/>
            </a:pPr>
            <a:r>
              <a:rPr lang="en-US" dirty="0">
                <a:solidFill>
                  <a:schemeClr val="bg1"/>
                </a:solidFill>
              </a:rPr>
              <a:t>Measures to prevent the development of asthma, and asthma exacerbations by avoiding or reducing exposure to risk factors should be implemented wherever possible. </a:t>
            </a:r>
          </a:p>
          <a:p>
            <a:pPr marL="233363" indent="-233363">
              <a:spcBef>
                <a:spcPct val="50000"/>
              </a:spcBef>
              <a:buClr>
                <a:srgbClr val="FFFF00"/>
              </a:buClr>
              <a:buFont typeface="Wingdings" pitchFamily="2" charset="2"/>
              <a:buChar char="§"/>
              <a:defRPr/>
            </a:pPr>
            <a:r>
              <a:rPr lang="en-US" dirty="0">
                <a:solidFill>
                  <a:schemeClr val="bg1"/>
                </a:solidFill>
              </a:rPr>
              <a:t>Asthma exacerbations may be caused by a variety of risk factors – allergens, viral infections, pollutants and drugs.</a:t>
            </a:r>
          </a:p>
          <a:p>
            <a:pPr marL="233363" indent="-233363">
              <a:spcBef>
                <a:spcPct val="50000"/>
              </a:spcBef>
              <a:buClr>
                <a:srgbClr val="FFFF00"/>
              </a:buClr>
              <a:buFont typeface="Wingdings" pitchFamily="2" charset="2"/>
              <a:buChar char="§"/>
              <a:defRPr/>
            </a:pPr>
            <a:r>
              <a:rPr lang="en-US" dirty="0">
                <a:solidFill>
                  <a:schemeClr val="bg1"/>
                </a:solidFill>
              </a:rPr>
              <a:t>Reducing exposure to some categories of risk factors improves the control of asthma and reduces medications needs.  </a:t>
            </a:r>
          </a:p>
          <a:p>
            <a:pPr>
              <a:defRPr/>
            </a:pPr>
            <a:endParaRPr lang="es-ES" dirty="0"/>
          </a:p>
        </p:txBody>
      </p:sp>
    </p:spTree>
    <p:extLst>
      <p:ext uri="{BB962C8B-B14F-4D97-AF65-F5344CB8AC3E}">
        <p14:creationId xmlns:p14="http://schemas.microsoft.com/office/powerpoint/2010/main" val="1823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AA6DD73-FCF0-4498-B9B2-DE72839A824D}" type="slidenum">
              <a:rPr lang="en-US" smtClean="0"/>
              <a:pPr/>
              <a:t>55</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latin typeface="Times" pitchFamily="18" charset="0"/>
              </a:rPr>
              <a:t>Bullet page</a:t>
            </a:r>
          </a:p>
        </p:txBody>
      </p:sp>
    </p:spTree>
    <p:extLst>
      <p:ext uri="{BB962C8B-B14F-4D97-AF65-F5344CB8AC3E}">
        <p14:creationId xmlns:p14="http://schemas.microsoft.com/office/powerpoint/2010/main" val="2097788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98B4CD-FEFF-443C-A505-01C9C07AB517}" type="slidenum">
              <a:rPr lang="en-US" altLang="en-US" sz="1200">
                <a:solidFill>
                  <a:srgbClr val="000000"/>
                </a:solidFill>
                <a:ea typeface="ヒラギノ角ゴ ProN W3" charset="-128"/>
                <a:sym typeface="Arial" pitchFamily="34" charset="0"/>
              </a:rPr>
              <a:pPr eaLnBrk="1" hangingPunct="1"/>
              <a:t>57</a:t>
            </a:fld>
            <a:endParaRPr lang="en-US" altLang="en-US" sz="1200">
              <a:solidFill>
                <a:srgbClr val="000000"/>
              </a:solidFill>
              <a:ea typeface="ヒラギノ角ゴ ProN W3" charset="-128"/>
              <a:sym typeface="Arial" pitchFamily="34" charset="0"/>
            </a:endParaRPr>
          </a:p>
        </p:txBody>
      </p:sp>
    </p:spTree>
    <p:extLst>
      <p:ext uri="{BB962C8B-B14F-4D97-AF65-F5344CB8AC3E}">
        <p14:creationId xmlns:p14="http://schemas.microsoft.com/office/powerpoint/2010/main" val="316725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DF65BDA-9F9C-499D-BD08-5D4778235E05}" type="slidenum">
              <a:rPr lang="es-ES" smtClean="0"/>
              <a:pPr/>
              <a:t>58</a:t>
            </a:fld>
            <a:endParaRPr lang="es-ES" dirty="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eaLnBrk="0" hangingPunct="0"/>
            <a:fld id="{21A267A1-F87E-4FFF-8585-65DAAC1D753D}" type="slidenum">
              <a:rPr lang="es-ES" sz="1200"/>
              <a:pPr algn="r" eaLnBrk="0" hangingPunct="0"/>
              <a:t>58</a:t>
            </a:fld>
            <a:endParaRPr lang="es-ES" sz="1200" dirty="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s-ES" dirty="0" err="1">
                <a:latin typeface="Times" pitchFamily="18" charset="0"/>
              </a:rPr>
              <a:t>It</a:t>
            </a:r>
            <a:r>
              <a:rPr lang="es-ES">
                <a:latin typeface="Times" pitchFamily="18" charset="0"/>
              </a:rPr>
              <a:t> includes all patients with particularly aggressive asthma which is inadequate or poorly controlled, despite following an appropriate control based therapeutic strategy </a:t>
            </a:r>
            <a:br>
              <a:rPr lang="es-ES">
                <a:latin typeface="Times" pitchFamily="18" charset="0"/>
              </a:rPr>
            </a:br>
            <a:r>
              <a:rPr lang="es-ES">
                <a:latin typeface="Times" pitchFamily="18" charset="0"/>
              </a:rPr>
              <a:t>Synonyms for difficult to control asthma: refractory asthma, refractory asthma, glucocorticoid resistant asthma and steroid dependent asthma</a:t>
            </a:r>
          </a:p>
        </p:txBody>
      </p:sp>
    </p:spTree>
    <p:extLst>
      <p:ext uri="{BB962C8B-B14F-4D97-AF65-F5344CB8AC3E}">
        <p14:creationId xmlns:p14="http://schemas.microsoft.com/office/powerpoint/2010/main" val="2789858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65</a:t>
            </a:fld>
            <a:endParaRPr lang="en-CA" dirty="0"/>
          </a:p>
        </p:txBody>
      </p:sp>
    </p:spTree>
    <p:extLst>
      <p:ext uri="{BB962C8B-B14F-4D97-AF65-F5344CB8AC3E}">
        <p14:creationId xmlns:p14="http://schemas.microsoft.com/office/powerpoint/2010/main" val="18313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AE808BF-68F6-428E-BCC0-B6F0497E8583}" type="slidenum">
              <a:rPr lang="en-US"/>
              <a:pPr/>
              <a:t>8</a:t>
            </a:fld>
            <a:endParaRPr lang="en-US" dirty="0"/>
          </a:p>
        </p:txBody>
      </p:sp>
      <p:sp>
        <p:nvSpPr>
          <p:cNvPr id="32771"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eaLnBrk="1" hangingPunct="1"/>
            <a:endParaRPr lang="pt-PT"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val="356276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F3B94F-B7E3-4316-9342-5BFAB18153A1}" type="slidenum">
              <a:rPr lang="en-US"/>
              <a:pPr/>
              <a:t>12</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pt-PT" dirty="0"/>
          </a:p>
        </p:txBody>
      </p:sp>
    </p:spTree>
    <p:extLst>
      <p:ext uri="{BB962C8B-B14F-4D97-AF65-F5344CB8AC3E}">
        <p14:creationId xmlns:p14="http://schemas.microsoft.com/office/powerpoint/2010/main" val="359626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15</a:t>
            </a:fld>
            <a:endParaRPr lang="es-E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77920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F7BDE11-91B7-4403-899E-AE832E4EB82F}" type="slidenum">
              <a:rPr lang="en-US">
                <a:solidFill>
                  <a:srgbClr val="000000"/>
                </a:solidFill>
                <a:effectLst>
                  <a:outerShdw blurRad="38100" dist="38100" dir="2700000" algn="tl">
                    <a:srgbClr val="C0C0C0"/>
                  </a:outerShdw>
                </a:effectLst>
              </a:rPr>
              <a:pPr>
                <a:defRPr/>
              </a:pPr>
              <a:t>16</a:t>
            </a:fld>
            <a:endParaRPr lang="en-US" dirty="0">
              <a:solidFill>
                <a:srgbClr val="000000"/>
              </a:solidFill>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xfrm>
            <a:off x="1149350" y="684213"/>
            <a:ext cx="4573588" cy="3430587"/>
          </a:xfrm>
          <a:ln/>
        </p:spPr>
      </p:sp>
      <p:sp>
        <p:nvSpPr>
          <p:cNvPr id="121860" name="Rectangle 3"/>
          <p:cNvSpPr>
            <a:spLocks noGrp="1" noChangeArrowheads="1"/>
          </p:cNvSpPr>
          <p:nvPr>
            <p:ph type="body" idx="1"/>
          </p:nvPr>
        </p:nvSpPr>
        <p:spPr>
          <a:xfrm>
            <a:off x="912813" y="4343400"/>
            <a:ext cx="5032375" cy="4116388"/>
          </a:xfrm>
          <a:ln/>
        </p:spPr>
        <p:txBody>
          <a:bodyPr lIns="92875" tIns="46437" rIns="92875" bIns="46437"/>
          <a:lstStyle/>
          <a:p>
            <a:pPr>
              <a:defRPr/>
            </a:pPr>
            <a:r>
              <a:rPr lang="en-ZA" dirty="0"/>
              <a:t>There are many tools to measure asthma control but independently of which one we use, we find that Sara’s asthma is uncontrolled as we can objective in this slide</a:t>
            </a:r>
          </a:p>
          <a:p>
            <a:pPr marL="517525" indent="-517525">
              <a:spcBef>
                <a:spcPct val="50000"/>
              </a:spcBef>
              <a:buClr>
                <a:srgbClr val="FFFF00"/>
              </a:buClr>
              <a:buFont typeface="Wingdings" pitchFamily="2" charset="2"/>
              <a:buChar char="§"/>
              <a:defRPr/>
            </a:pPr>
            <a:r>
              <a:rPr lang="en-US" dirty="0">
                <a:solidFill>
                  <a:schemeClr val="bg1"/>
                </a:solidFill>
              </a:rPr>
              <a:t>Depending on level of asthma control, the patient is assigned to one of five treatment steps</a:t>
            </a:r>
          </a:p>
          <a:p>
            <a:pPr marL="517525" indent="-517525">
              <a:spcBef>
                <a:spcPct val="50000"/>
              </a:spcBef>
              <a:buClr>
                <a:srgbClr val="FFFF00"/>
              </a:buClr>
              <a:buFont typeface="Wingdings" pitchFamily="2" charset="2"/>
              <a:buChar char="§"/>
              <a:defRPr/>
            </a:pPr>
            <a:r>
              <a:rPr lang="en-US" dirty="0">
                <a:solidFill>
                  <a:schemeClr val="bg1"/>
                </a:solidFill>
              </a:rPr>
              <a:t>Treatment is adjusted in a continuous cycle driven by changes in asthma control status.  The cycle involves:</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 </a:t>
            </a:r>
            <a:r>
              <a:rPr lang="en-US" dirty="0">
                <a:solidFill>
                  <a:schemeClr val="bg1"/>
                </a:solidFill>
              </a:rPr>
              <a:t> Assessing Asthma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Treating to Achieve Control</a:t>
            </a:r>
          </a:p>
          <a:p>
            <a:pPr marL="517525" indent="-517525">
              <a:spcBef>
                <a:spcPct val="50000"/>
              </a:spcBef>
              <a:buClr>
                <a:srgbClr val="FFFF00"/>
              </a:buClr>
              <a:buFont typeface="Wingdings" pitchFamily="2" charset="2"/>
              <a:buNone/>
              <a:defRPr/>
            </a:pPr>
            <a:r>
              <a:rPr lang="en-US" dirty="0">
                <a:solidFill>
                  <a:schemeClr val="bg1"/>
                </a:solidFill>
              </a:rPr>
              <a:t>    </a:t>
            </a:r>
            <a:r>
              <a:rPr lang="en-US" dirty="0"/>
              <a:t>-</a:t>
            </a:r>
            <a:r>
              <a:rPr lang="en-US" dirty="0">
                <a:solidFill>
                  <a:schemeClr val="bg1"/>
                </a:solidFill>
              </a:rPr>
              <a:t>  Monitoring to Maintain Control</a:t>
            </a:r>
            <a:endParaRPr lang="en-ZA" dirty="0"/>
          </a:p>
        </p:txBody>
      </p:sp>
    </p:spTree>
    <p:extLst>
      <p:ext uri="{BB962C8B-B14F-4D97-AF65-F5344CB8AC3E}">
        <p14:creationId xmlns:p14="http://schemas.microsoft.com/office/powerpoint/2010/main" val="229992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CEE614-51C2-4152-AA68-DA64782B8A2B}" type="slidenum">
              <a:rPr lang="en-US" smtClean="0">
                <a:latin typeface="Arial" charset="0"/>
              </a:rPr>
              <a:pPr/>
              <a:t>19</a:t>
            </a:fld>
            <a:endParaRPr lang="en-US" dirty="0">
              <a:latin typeface="Arial" charset="0"/>
            </a:endParaRPr>
          </a:p>
        </p:txBody>
      </p:sp>
      <p:sp>
        <p:nvSpPr>
          <p:cNvPr id="77827"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ln/>
        </p:spPr>
        <p:txBody>
          <a:bodyPr/>
          <a:lstStyle/>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Occasional daytime symptoms defined as less than twice a week maybe consistent with good control but disturbed sleep due to asthma signals loss of control.</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Exhaled Nitric oxide as a measure of inflammation may have a place in clinical care in the future.</a:t>
            </a:r>
          </a:p>
          <a:p>
            <a:pPr eaLnBrk="1" hangingPunct="1">
              <a:defRPr/>
            </a:pPr>
            <a:endPar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endParaRPr lang="el-GR"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val="98677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2FF08C5-B8EC-4164-85F8-D93F910F7BCF}" type="slidenum">
              <a:rPr lang="en-US" smtClean="0">
                <a:latin typeface="Arial" charset="0"/>
              </a:rPr>
              <a:pPr/>
              <a:t>20</a:t>
            </a:fld>
            <a:endParaRPr lang="en-US"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dirty="0">
              <a:latin typeface="Arial" charset="0"/>
            </a:endParaRPr>
          </a:p>
        </p:txBody>
      </p:sp>
    </p:spTree>
    <p:extLst>
      <p:ext uri="{BB962C8B-B14F-4D97-AF65-F5344CB8AC3E}">
        <p14:creationId xmlns:p14="http://schemas.microsoft.com/office/powerpoint/2010/main" val="262361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endParaRPr lang="en-NZ" dirty="0"/>
          </a:p>
        </p:txBody>
      </p:sp>
      <p:sp>
        <p:nvSpPr>
          <p:cNvPr id="18436" name="Slide Number Placeholder 3"/>
          <p:cNvSpPr>
            <a:spLocks noGrp="1"/>
          </p:cNvSpPr>
          <p:nvPr>
            <p:ph type="sldNum" sz="quarter" idx="5"/>
          </p:nvPr>
        </p:nvSpPr>
        <p:spPr>
          <a:noFill/>
          <a:ln>
            <a:miter lim="800000"/>
            <a:headEnd/>
            <a:tailEnd/>
          </a:ln>
        </p:spPr>
        <p:txBody>
          <a:bodyPr/>
          <a:lstStyle/>
          <a:p>
            <a:fld id="{4046A51D-8BD3-43F7-9567-2B7BB41E0F19}" type="slidenum">
              <a:rPr lang="en-GB" smtClean="0"/>
              <a:pPr/>
              <a:t>21</a:t>
            </a:fld>
            <a:endParaRPr lang="en-GB" dirty="0"/>
          </a:p>
        </p:txBody>
      </p:sp>
    </p:spTree>
    <p:extLst>
      <p:ext uri="{BB962C8B-B14F-4D97-AF65-F5344CB8AC3E}">
        <p14:creationId xmlns:p14="http://schemas.microsoft.com/office/powerpoint/2010/main" val="180674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12/03/2020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pic>
        <p:nvPicPr>
          <p:cNvPr id="9"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299142"/>
            <a:ext cx="1361934" cy="9599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485" y="404664"/>
            <a:ext cx="1709275" cy="10341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12/03/2020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12/03/2020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798638"/>
            <a:ext cx="3810000" cy="422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21175" y="1798638"/>
            <a:ext cx="3810000" cy="422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70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75637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35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8991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47800" y="304800"/>
            <a:ext cx="72390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1600200" y="2528888"/>
            <a:ext cx="7086600" cy="2333625"/>
          </a:xfrm>
        </p:spPr>
        <p:txBody>
          <a:bodyPr/>
          <a:lstStyle/>
          <a:p>
            <a:pPr lvl="0"/>
            <a:endParaRPr lang="es-ES" noProof="0" dirty="0"/>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eaLnBrk="0" hangingPunct="0">
              <a:defRPr>
                <a:cs typeface="+mn-cs"/>
              </a:defRPr>
            </a:lvl1pPr>
          </a:lstStyle>
          <a:p>
            <a:pPr>
              <a:defRPr/>
            </a:pPr>
            <a:endParaRPr lang="es-ES" dirty="0"/>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eaLnBrk="0" hangingPunct="0">
              <a:defRPr>
                <a:cs typeface="+mn-cs"/>
              </a:defRPr>
            </a:lvl1pPr>
          </a:lstStyle>
          <a:p>
            <a:pPr>
              <a:defRPr/>
            </a:pPr>
            <a:endParaRPr lang="es-ES" dirty="0"/>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eaLnBrk="0" hangingPunct="0">
              <a:defRPr>
                <a:cs typeface="+mn-cs"/>
              </a:defRPr>
            </a:lvl1pPr>
          </a:lstStyle>
          <a:p>
            <a:pPr>
              <a:defRPr/>
            </a:pPr>
            <a:fld id="{E2963ABF-5A43-45F1-90C1-F01FB5D6894D}" type="slidenum">
              <a:rPr lang="es-ES"/>
              <a:pPr>
                <a:defRPr/>
              </a:pPr>
              <a:t>‹#›</a:t>
            </a:fld>
            <a:endParaRPr lang="es-ES" dirty="0"/>
          </a:p>
        </p:txBody>
      </p:sp>
    </p:spTree>
    <p:extLst>
      <p:ext uri="{BB962C8B-B14F-4D97-AF65-F5344CB8AC3E}">
        <p14:creationId xmlns:p14="http://schemas.microsoft.com/office/powerpoint/2010/main" val="31322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1272942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36146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75766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1835696" y="274638"/>
            <a:ext cx="5976664" cy="1143000"/>
          </a:xfrm>
        </p:spPr>
        <p:txBody>
          <a:bodyPr/>
          <a:lstStyle/>
          <a:p>
            <a:r>
              <a:rPr lang="pt-PT" dirty="0"/>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
        <p:nvSpPr>
          <p:cNvPr id="7" name="AutoShape 2" descr="Image result for wonca 2016"/>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27"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9784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07517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028214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8427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204398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11487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397060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741159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719554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155438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12/03/2020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745467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61587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2358739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3536784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356803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89250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53799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414200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195150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14508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
        <p:nvSpPr>
          <p:cNvPr id="9" name="Título 1"/>
          <p:cNvSpPr>
            <a:spLocks noGrp="1"/>
          </p:cNvSpPr>
          <p:nvPr>
            <p:ph type="title"/>
          </p:nvPr>
        </p:nvSpPr>
        <p:spPr>
          <a:xfrm>
            <a:off x="1835696" y="274638"/>
            <a:ext cx="5976664" cy="1143000"/>
          </a:xfrm>
        </p:spPr>
        <p:txBody>
          <a:bodyPr/>
          <a:lstStyle/>
          <a:p>
            <a:r>
              <a:rPr lang="pt-PT" dirty="0"/>
              <a:t>Clique para editar o estilo</a:t>
            </a:r>
          </a:p>
        </p:txBody>
      </p:sp>
      <p:pic>
        <p:nvPicPr>
          <p:cNvPr id="10"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22995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6573838"/>
            <a:ext cx="6096000" cy="276225"/>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100013"/>
            <a:ext cx="8856662"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4217988"/>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663"/>
              </a:spcBef>
              <a:spcAft>
                <a:spcPct val="0"/>
              </a:spcAft>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 2014</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4438" y="2409825"/>
            <a:ext cx="17065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901700" y="5183188"/>
            <a:ext cx="7075488" cy="92392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1800">
                <a:solidFill>
                  <a:srgbClr val="134679"/>
                </a:solidFill>
              </a:rPr>
              <a:t>This slide set is restricted for academic and educational purposes only.  Use of the slide set, or of individual slides, for commercial or promotional purposes requires approval from GINA. </a:t>
            </a:r>
            <a:endParaRPr lang="en-AU" sz="1800">
              <a:solidFill>
                <a:prstClr val="black"/>
              </a:solidFill>
            </a:endParaRPr>
          </a:p>
        </p:txBody>
      </p:sp>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97036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88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1F7D60A-51E0-4990-A6B5-8659FAD1E77E}"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B315E0C-EB2C-4DDA-98FC-2CA8A7C086EE}"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197917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026B130-49EB-452D-BB73-CAD25FE53402}"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7E667D4-D90F-4601-A628-28D7B0590E1E}"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3156332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C834639-7F67-43A3-A266-330C94FF1B03}"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B327612-2A87-402A-92F8-F921DC130266}"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6433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100013"/>
            <a:ext cx="8856662"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6573838"/>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200" b="1">
                <a:solidFill>
                  <a:srgbClr val="134679"/>
                </a:solidFill>
              </a:rPr>
              <a:t>© Global Initiative for Asthma3.</a:t>
            </a:r>
          </a:p>
        </p:txBody>
      </p:sp>
      <p:sp>
        <p:nvSpPr>
          <p:cNvPr id="5" name="Rectangle 7"/>
          <p:cNvSpPr>
            <a:spLocks/>
          </p:cNvSpPr>
          <p:nvPr userDrawn="1"/>
        </p:nvSpPr>
        <p:spPr bwMode="auto">
          <a:xfrm>
            <a:off x="304800" y="4745038"/>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663"/>
              </a:spcBef>
              <a:spcAft>
                <a:spcPct val="0"/>
              </a:spcAft>
            </a:pPr>
            <a:r>
              <a:rPr lang="en-US" altLang="en-US" sz="2200">
                <a:solidFill>
                  <a:srgbClr val="134679"/>
                </a:solidFill>
                <a:cs typeface="Arial" pitchFamily="34" charset="0"/>
                <a:sym typeface="Arial" pitchFamily="34" charset="0"/>
              </a:rPr>
              <a:t>GINA Global Strategy for Asthma Management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and Prevention</a:t>
            </a:r>
          </a:p>
          <a:p>
            <a:pPr algn="ctr" eaLnBrk="1" fontAlgn="base" hangingPunct="1">
              <a:spcBef>
                <a:spcPts val="663"/>
              </a:spcBef>
              <a:spcAft>
                <a:spcPct val="0"/>
              </a:spcAft>
            </a:pPr>
            <a:r>
              <a:rPr lang="en-US" altLang="en-US" sz="2200">
                <a:solidFill>
                  <a:srgbClr val="134679"/>
                </a:solidFill>
                <a:cs typeface="Arial" pitchFamily="34" charset="0"/>
                <a:sym typeface="Arial" pitchFamily="34" charset="0"/>
              </a:rPr>
              <a:t>GOLD Global Strategy for Diagnosis, </a:t>
            </a:r>
            <a:br>
              <a:rPr lang="en-US" altLang="en-US" sz="2200">
                <a:solidFill>
                  <a:srgbClr val="134679"/>
                </a:solidFill>
                <a:cs typeface="Arial" pitchFamily="34" charset="0"/>
                <a:sym typeface="Arial" pitchFamily="34" charset="0"/>
              </a:rPr>
            </a:br>
            <a:r>
              <a:rPr lang="en-US" altLang="en-US" sz="2200">
                <a:solidFill>
                  <a:srgbClr val="134679"/>
                </a:solidFill>
                <a:cs typeface="Arial" pitchFamily="34" charset="0"/>
                <a:sym typeface="Arial" pitchFamily="34" charset="0"/>
              </a:rPr>
              <a:t>Management and Prevention of COPD</a:t>
            </a:r>
          </a:p>
        </p:txBody>
      </p:sp>
      <p:pic>
        <p:nvPicPr>
          <p:cNvPr id="6" name="Picture 4"/>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713" y="3135313"/>
            <a:ext cx="138271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97438" y="3241675"/>
            <a:ext cx="1238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E35F6FE-BF6C-433E-AFEC-5D9AAD571D10}"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B513D21-B91C-47D1-90F4-01C76B551078}"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48091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83413" y="239713"/>
            <a:ext cx="86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25CCC4E-7E41-4DD4-BF17-89D91825FE74}"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2763ECB-C8E5-4087-B28E-C7129E928741}"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1792235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3413" y="239713"/>
            <a:ext cx="86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2D68108-2496-4DEF-BF83-3B4C197227EA}"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8"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012DEE2-34B3-422B-9C0B-0F61D192C849}"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1158726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64132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1C270875-E729-438F-AD64-DA10B3256A5A}" type="datetimeFigureOut">
              <a:rPr lang="pt-PT" smtClean="0"/>
              <a:t>12/03/2020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cs typeface="Arial" pitchFamily="34" charset="0"/>
                <a:sym typeface="Arial" pitchFamily="34" charset="0"/>
              </a:rPr>
              <a:t>© Global Initiative for Asthma</a:t>
            </a:r>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04E9227-E274-4440-BA8E-C7106F132587}" type="datetime1">
              <a:rPr lang="en-AU" altLang="en-US">
                <a:solidFill>
                  <a:prstClr val="black"/>
                </a:solidFill>
                <a:ea typeface="ＭＳ Ｐゴシック" pitchFamily="34" charset="-128"/>
              </a:rPr>
              <a:pPr fontAlgn="base">
                <a:spcBef>
                  <a:spcPct val="0"/>
                </a:spcBef>
                <a:spcAft>
                  <a:spcPct val="0"/>
                </a:spcAft>
              </a:pPr>
              <a:t>12/03/2020</a:t>
            </a:fld>
            <a:endParaRPr lang="en-AU" altLang="en-US">
              <a:solidFill>
                <a:prstClr val="black"/>
              </a:solidFill>
              <a:ea typeface="ＭＳ Ｐゴシック" pitchFamily="34" charset="-128"/>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51FF73E-AFE6-47C7-B9BC-46EA8BF16127}" type="slidenum">
              <a:rPr lang="en-AU" altLang="en-US">
                <a:solidFill>
                  <a:prstClr val="black"/>
                </a:solidFill>
                <a:ea typeface="ＭＳ Ｐゴシック" pitchFamily="34" charset="-128"/>
              </a:rPr>
              <a:pPr fontAlgn="base">
                <a:spcBef>
                  <a:spcPct val="0"/>
                </a:spcBef>
                <a:spcAft>
                  <a:spcPct val="0"/>
                </a:spcAft>
              </a:pPr>
              <a:t>‹#›</a:t>
            </a:fld>
            <a:endParaRPr lang="en-AU" altLang="en-US">
              <a:solidFill>
                <a:prstClr val="black"/>
              </a:solidFill>
              <a:ea typeface="ＭＳ Ｐゴシック" pitchFamily="34" charset="-128"/>
            </a:endParaRPr>
          </a:p>
        </p:txBody>
      </p:sp>
    </p:spTree>
    <p:extLst>
      <p:ext uri="{BB962C8B-B14F-4D97-AF65-F5344CB8AC3E}">
        <p14:creationId xmlns:p14="http://schemas.microsoft.com/office/powerpoint/2010/main" val="379208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954133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721357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096507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2526875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900744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274628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582200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3743396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09826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
        <p:nvSpPr>
          <p:cNvPr id="5" name="Marcador de Posição do Número do Diapositivo 4"/>
          <p:cNvSpPr>
            <a:spLocks noGrp="1"/>
          </p:cNvSpPr>
          <p:nvPr>
            <p:ph type="sldNum" sz="quarter" idx="12"/>
          </p:nvPr>
        </p:nvSpPr>
        <p:spPr/>
        <p:txBody>
          <a:bodyPr/>
          <a:lstStyle/>
          <a:p>
            <a:fld id="{17AC85B3-BB92-4040-8F52-E774985663BC}" type="slidenum">
              <a:rPr lang="pt-PT" smtClean="0"/>
              <a:t>‹#›</a:t>
            </a:fld>
            <a:endParaRPr lang="pt-PT"/>
          </a:p>
        </p:txBody>
      </p:sp>
      <p:sp>
        <p:nvSpPr>
          <p:cNvPr id="7" name="Título 1"/>
          <p:cNvSpPr>
            <a:spLocks noGrp="1"/>
          </p:cNvSpPr>
          <p:nvPr>
            <p:ph type="title"/>
          </p:nvPr>
        </p:nvSpPr>
        <p:spPr>
          <a:xfrm>
            <a:off x="1835696" y="274638"/>
            <a:ext cx="5976664" cy="1143000"/>
          </a:xfrm>
        </p:spPr>
        <p:txBody>
          <a:bodyPr/>
          <a:lstStyle/>
          <a:p>
            <a:r>
              <a:rPr lang="pt-PT" dirty="0"/>
              <a:t>Clique para editar o estilo</a:t>
            </a:r>
          </a:p>
        </p:txBody>
      </p:sp>
      <p:pic>
        <p:nvPicPr>
          <p:cNvPr id="10" name="Picture 3" descr="C:\Users\Jaime Sousa\Documents\Documentos\IPCRG\IPCRG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9684" y="299143"/>
            <a:ext cx="998585" cy="70387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461" y="404664"/>
            <a:ext cx="1309239" cy="792089"/>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
        <p:nvSpPr>
          <p:cNvPr id="7" name="Title 1"/>
          <p:cNvSpPr>
            <a:spLocks noGrp="1"/>
          </p:cNvSpPr>
          <p:nvPr>
            <p:ph type="title"/>
          </p:nvPr>
        </p:nvSpPr>
        <p:spPr>
          <a:xfrm>
            <a:off x="3229762" y="365126"/>
            <a:ext cx="4732790" cy="1325563"/>
          </a:xfrm>
        </p:spPr>
        <p:txBody>
          <a:bodyPr/>
          <a:lstStyle/>
          <a:p>
            <a:r>
              <a:rPr lang="en-US"/>
              <a:t>Click to edit Master title style</a:t>
            </a:r>
            <a:endParaRPr lang="en-US" dirty="0"/>
          </a:p>
        </p:txBody>
      </p:sp>
      <p:pic>
        <p:nvPicPr>
          <p:cNvPr id="8"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9"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1125939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39487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
        <p:nvSpPr>
          <p:cNvPr id="8" name="Title 1"/>
          <p:cNvSpPr>
            <a:spLocks noGrp="1"/>
          </p:cNvSpPr>
          <p:nvPr>
            <p:ph type="title"/>
          </p:nvPr>
        </p:nvSpPr>
        <p:spPr>
          <a:xfrm>
            <a:off x="3229762" y="365126"/>
            <a:ext cx="4732790" cy="1325563"/>
          </a:xfrm>
        </p:spPr>
        <p:txBody>
          <a:bodyPr/>
          <a:lstStyle/>
          <a:p>
            <a:r>
              <a:rPr lang="en-US"/>
              <a:t>Click to edit Master title style</a:t>
            </a:r>
            <a:endParaRPr lang="en-US" dirty="0"/>
          </a:p>
        </p:txBody>
      </p:sp>
      <p:pic>
        <p:nvPicPr>
          <p:cNvPr id="9"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10"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2123750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629842" y="2505075"/>
            <a:ext cx="3868340"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4629150" y="2505075"/>
            <a:ext cx="3887391"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8" name="Footer Placeholder 7"/>
          <p:cNvSpPr>
            <a:spLocks noGrp="1"/>
          </p:cNvSpPr>
          <p:nvPr>
            <p:ph type="ftr" sz="quarter" idx="11"/>
          </p:nvPr>
        </p:nvSpPr>
        <p:spPr/>
        <p:txBody>
          <a:bodyPr/>
          <a:lstStyle/>
          <a:p>
            <a:endParaRPr lang="pt-PT">
              <a:solidFill>
                <a:prstClr val="black">
                  <a:tint val="75000"/>
                </a:prstClr>
              </a:solidFill>
            </a:endParaRPr>
          </a:p>
        </p:txBody>
      </p:sp>
      <p:sp>
        <p:nvSpPr>
          <p:cNvPr id="9" name="Slide Number Placeholder 8"/>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085569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4" name="Footer Placeholder 3"/>
          <p:cNvSpPr>
            <a:spLocks noGrp="1"/>
          </p:cNvSpPr>
          <p:nvPr>
            <p:ph type="ftr" sz="quarter" idx="11"/>
          </p:nvPr>
        </p:nvSpPr>
        <p:spPr/>
        <p:txBody>
          <a:bodyPr/>
          <a:lstStyle/>
          <a:p>
            <a:endParaRPr lang="pt-PT">
              <a:solidFill>
                <a:prstClr val="black">
                  <a:tint val="75000"/>
                </a:prstClr>
              </a:solidFill>
            </a:endParaRPr>
          </a:p>
        </p:txBody>
      </p:sp>
      <p:sp>
        <p:nvSpPr>
          <p:cNvPr id="5" name="Slide Number Placeholder 4"/>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827553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3" name="Footer Placeholder 2"/>
          <p:cNvSpPr>
            <a:spLocks noGrp="1"/>
          </p:cNvSpPr>
          <p:nvPr>
            <p:ph type="ftr" sz="quarter" idx="11"/>
          </p:nvPr>
        </p:nvSpPr>
        <p:spPr/>
        <p:txBody>
          <a:bodyPr/>
          <a:lstStyle/>
          <a:p>
            <a:endParaRPr lang="pt-PT">
              <a:solidFill>
                <a:prstClr val="black">
                  <a:tint val="75000"/>
                </a:prstClr>
              </a:solidFill>
            </a:endParaRPr>
          </a:p>
        </p:txBody>
      </p:sp>
      <p:sp>
        <p:nvSpPr>
          <p:cNvPr id="4" name="Slide Number Placeholder 3"/>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41772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65550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106959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460874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38804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270875-E729-438F-AD64-DA10B3256A5A}" type="datetimeFigureOut">
              <a:rPr lang="pt-PT" smtClean="0"/>
              <a:t>12/03/2020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583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4"/>
            <a:ext cx="3886200" cy="4608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29762" y="365126"/>
            <a:ext cx="4732790" cy="1325563"/>
          </a:xfrm>
        </p:spPr>
        <p:txBody>
          <a:bodyPr/>
          <a:lstStyle/>
          <a:p>
            <a:r>
              <a:rPr lang="en-US"/>
              <a:t>Click to edit Master title style</a:t>
            </a:r>
            <a:endParaRPr lang="en-US" dirty="0"/>
          </a:p>
        </p:txBody>
      </p:sp>
      <p:pic>
        <p:nvPicPr>
          <p:cNvPr id="6" name="Picture 3" descr="logo_IPCRG.gif"/>
          <p:cNvPicPr>
            <a:picLocks noChangeAspect="1"/>
          </p:cNvPicPr>
          <p:nvPr userDrawn="1"/>
        </p:nvPicPr>
        <p:blipFill>
          <a:blip r:embed="rId2" cstate="print"/>
          <a:stretch>
            <a:fillRect/>
          </a:stretch>
        </p:blipFill>
        <p:spPr>
          <a:xfrm>
            <a:off x="7962552" y="239087"/>
            <a:ext cx="1181448" cy="708869"/>
          </a:xfrm>
          <a:prstGeom prst="rect">
            <a:avLst/>
          </a:prstGeom>
        </p:spPr>
      </p:pic>
      <p:pic>
        <p:nvPicPr>
          <p:cNvPr id="7" name="Picture 2" descr="C:\Users\Jaime Sousa\Documents\Documentos\IPCRG\Conferences &amp; Meetings\IPCRG\IPCRG Porto 2018\Porto Logo for Header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52" y="109008"/>
            <a:ext cx="3158310" cy="1111995"/>
          </a:xfrm>
          <a:prstGeom prst="rect">
            <a:avLst/>
          </a:prstGeom>
          <a:solidFill>
            <a:schemeClr val="bg1"/>
          </a:solidFill>
        </p:spPr>
      </p:pic>
    </p:spTree>
    <p:extLst>
      <p:ext uri="{BB962C8B-B14F-4D97-AF65-F5344CB8AC3E}">
        <p14:creationId xmlns:p14="http://schemas.microsoft.com/office/powerpoint/2010/main" val="1442582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9966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13007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2536366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541968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9781832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970863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3331841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20640987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377652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12/03/2020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96653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2821968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4218334"/>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2016</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4" y="2409550"/>
            <a:ext cx="1706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8" y="5183534"/>
            <a:ext cx="7076661" cy="923330"/>
          </a:xfrm>
          <a:prstGeom prst="rect">
            <a:avLst/>
          </a:prstGeom>
          <a:noFill/>
        </p:spPr>
        <p:txBody>
          <a:bodyPr wrap="square" rtlCol="0">
            <a:spAutoFit/>
          </a:bodyPr>
          <a:lstStyle/>
          <a:p>
            <a:r>
              <a:rPr lang="en-US" dirty="0">
                <a:solidFill>
                  <a:srgbClr val="134679"/>
                </a:solidFill>
              </a:rPr>
              <a:t>This slide set is restricted for academic and educational purposes only.  Use of the slide set, or of individual slides, for commercial or promotional purposes requires approval from GINA. </a:t>
            </a:r>
            <a:endParaRPr lang="en-AU" dirty="0">
              <a:solidFill>
                <a:prstClr val="black"/>
              </a:solidFill>
            </a:endParaRPr>
          </a:p>
        </p:txBody>
      </p:sp>
    </p:spTree>
    <p:extLst>
      <p:ext uri="{BB962C8B-B14F-4D97-AF65-F5344CB8AC3E}">
        <p14:creationId xmlns:p14="http://schemas.microsoft.com/office/powerpoint/2010/main" val="26073278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65100"/>
            <a:ext cx="9702800"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68400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192696"/>
            <a:ext cx="8527348"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172279" y="251382"/>
            <a:ext cx="758024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638315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1015168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spTree>
    <p:extLst>
      <p:ext uri="{BB962C8B-B14F-4D97-AF65-F5344CB8AC3E}">
        <p14:creationId xmlns:p14="http://schemas.microsoft.com/office/powerpoint/2010/main" val="36431557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99940"/>
            <a:ext cx="8856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1524000" y="657307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Asthma3.</a:t>
            </a:r>
          </a:p>
        </p:txBody>
      </p:sp>
      <p:sp>
        <p:nvSpPr>
          <p:cNvPr id="2" name="Title 1"/>
          <p:cNvSpPr>
            <a:spLocks noGrp="1"/>
          </p:cNvSpPr>
          <p:nvPr>
            <p:ph type="ctrTitle"/>
          </p:nvPr>
        </p:nvSpPr>
        <p:spPr>
          <a:xfrm>
            <a:off x="685800" y="1255793"/>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4970120"/>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3361008"/>
            <a:ext cx="1382316"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3466585"/>
            <a:ext cx="1238562" cy="1249681"/>
          </a:xfrm>
          <a:prstGeom prst="rect">
            <a:avLst/>
          </a:prstGeom>
        </p:spPr>
      </p:pic>
    </p:spTree>
    <p:extLst>
      <p:ext uri="{BB962C8B-B14F-4D97-AF65-F5344CB8AC3E}">
        <p14:creationId xmlns:p14="http://schemas.microsoft.com/office/powerpoint/2010/main" val="33595342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39700"/>
            <a:ext cx="882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251382"/>
            <a:ext cx="648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6413339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12/03/2020</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3" name="Rectangle 23"/>
          <p:cNvSpPr>
            <a:spLocks/>
          </p:cNvSpPr>
          <p:nvPr userDrawn="1"/>
        </p:nvSpPr>
        <p:spPr bwMode="auto">
          <a:xfrm>
            <a:off x="7148513" y="6648450"/>
            <a:ext cx="172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84799"/>
            <a:ext cx="968922"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239367"/>
            <a:ext cx="860728" cy="868455"/>
          </a:xfrm>
          <a:prstGeom prst="rect">
            <a:avLst/>
          </a:prstGeom>
        </p:spPr>
      </p:pic>
    </p:spTree>
    <p:extLst>
      <p:ext uri="{BB962C8B-B14F-4D97-AF65-F5344CB8AC3E}">
        <p14:creationId xmlns:p14="http://schemas.microsoft.com/office/powerpoint/2010/main" val="91591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12/03/2020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3" name="Rectangle 23"/>
          <p:cNvSpPr>
            <a:spLocks/>
          </p:cNvSpPr>
          <p:nvPr userDrawn="1"/>
        </p:nvSpPr>
        <p:spPr bwMode="auto">
          <a:xfrm>
            <a:off x="7148513" y="6648450"/>
            <a:ext cx="1728787" cy="215900"/>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12/03/2020</a:t>
            </a:fld>
            <a:endParaRPr lang="en-AU" altLang="en-US">
              <a:solidFill>
                <a:prstClr val="black"/>
              </a:solidFill>
            </a:endParaRPr>
          </a:p>
        </p:txBody>
      </p:sp>
      <p:sp>
        <p:nvSpPr>
          <p:cNvPr id="6"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spTree>
    <p:extLst>
      <p:ext uri="{BB962C8B-B14F-4D97-AF65-F5344CB8AC3E}">
        <p14:creationId xmlns:p14="http://schemas.microsoft.com/office/powerpoint/2010/main" val="273435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0875-E729-438F-AD64-DA10B3256A5A}" type="datetimeFigureOut">
              <a:rPr lang="pt-PT" smtClean="0"/>
              <a:t>12/03/2020</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85B3-BB92-4040-8F52-E774985663BC}"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5" r:id="rId13"/>
    <p:sldLayoutId id="2147483716" r:id="rId14"/>
    <p:sldLayoutId id="2147483717" r:id="rId15"/>
    <p:sldLayoutId id="214748371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9424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8411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 id="2147483672" r:id="rId7"/>
    <p:sldLayoutId id="214748367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629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1" r:id="rId6"/>
    <p:sldLayoutId id="2147483682" r:id="rId7"/>
    <p:sldLayoutId id="214748368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03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30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0" fontAlgn="base" hangingPunct="0">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fontAlgn="base">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673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10" r:id="rId4"/>
    <p:sldLayoutId id="2147483711" r:id="rId5"/>
    <p:sldLayoutId id="2147483712" r:id="rId6"/>
    <p:sldLayoutId id="2147483713" r:id="rId7"/>
    <p:sldLayoutId id="214748371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1397F-20E3-4B4B-B51B-10ED72F6C5CC}" type="datetimeFigureOut">
              <a:rPr lang="pt-PT" smtClean="0">
                <a:solidFill>
                  <a:prstClr val="black">
                    <a:tint val="75000"/>
                  </a:prstClr>
                </a:solidFill>
              </a:rPr>
              <a:pPr/>
              <a:t>12/03/2020</a:t>
            </a:fld>
            <a:endParaRPr lang="pt-P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9072B-8BFB-4E7B-89F0-DBCE8C59BC47}"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994329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58975" y="53340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076" name="Picture 12" descr="IPCRG Logo (large file).tif"/>
          <p:cNvPicPr>
            <a:picLocks noChangeAspect="1"/>
          </p:cNvPicPr>
          <p:nvPr userDrawn="1"/>
        </p:nvPicPr>
        <p:blipFill>
          <a:blip r:embed="rId4"/>
          <a:srcRect/>
          <a:stretch>
            <a:fillRect/>
          </a:stretch>
        </p:blipFill>
        <p:spPr bwMode="auto">
          <a:xfrm>
            <a:off x="142875" y="214313"/>
            <a:ext cx="1685925" cy="1189037"/>
          </a:xfrm>
          <a:prstGeom prst="rect">
            <a:avLst/>
          </a:prstGeom>
          <a:noFill/>
          <a:ln w="9525">
            <a:noFill/>
            <a:miter lim="800000"/>
            <a:headEnd/>
            <a:tailEnd/>
          </a:ln>
        </p:spPr>
      </p:pic>
    </p:spTree>
    <p:extLst>
      <p:ext uri="{BB962C8B-B14F-4D97-AF65-F5344CB8AC3E}">
        <p14:creationId xmlns:p14="http://schemas.microsoft.com/office/powerpoint/2010/main" val="1817712895"/>
      </p:ext>
    </p:extLst>
  </p:cSld>
  <p:clrMap bg1="lt1" tx1="dk1" bg2="lt2" tx2="dk2" accent1="accent1" accent2="accent2" accent3="accent3" accent4="accent4" accent5="accent5" accent6="accent6" hlink="hlink" folHlink="folHlink"/>
  <p:sldLayoutIdLst>
    <p:sldLayoutId id="2147483734" r:id="rId1"/>
    <p:sldLayoutId id="2147483735" r:id="rId2"/>
  </p:sldLayoutIdLst>
  <p:txStyles>
    <p:titleStyle>
      <a:lvl1pPr algn="l" rtl="0" eaLnBrk="0" fontAlgn="base" hangingPunct="0">
        <a:spcBef>
          <a:spcPct val="0"/>
        </a:spcBef>
        <a:spcAft>
          <a:spcPct val="0"/>
        </a:spcAft>
        <a:defRPr sz="3500" b="1">
          <a:solidFill>
            <a:srgbClr val="CC030B"/>
          </a:solidFill>
          <a:latin typeface="+mj-lt"/>
          <a:ea typeface="ＭＳ Ｐゴシック" pitchFamily="112" charset="-128"/>
          <a:cs typeface="ＭＳ Ｐゴシック" pitchFamily="96" charset="-128"/>
        </a:defRPr>
      </a:lvl1pPr>
      <a:lvl2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2pPr>
      <a:lvl3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3pPr>
      <a:lvl4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4pPr>
      <a:lvl5pPr algn="l" rtl="0" eaLnBrk="0" fontAlgn="base" hangingPunct="0">
        <a:spcBef>
          <a:spcPct val="0"/>
        </a:spcBef>
        <a:spcAft>
          <a:spcPct val="0"/>
        </a:spcAft>
        <a:defRPr sz="3500" b="1">
          <a:solidFill>
            <a:srgbClr val="CC030B"/>
          </a:solidFill>
          <a:latin typeface="Arial" charset="0"/>
          <a:ea typeface="ＭＳ Ｐゴシック" pitchFamily="112" charset="-128"/>
          <a:cs typeface="ＭＳ Ｐゴシック" pitchFamily="96"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6075" indent="-346075" algn="l" rtl="0" eaLnBrk="0" fontAlgn="base" hangingPunct="0">
        <a:lnSpc>
          <a:spcPct val="120000"/>
        </a:lnSpc>
        <a:spcBef>
          <a:spcPct val="20000"/>
        </a:spcBef>
        <a:spcAft>
          <a:spcPct val="0"/>
        </a:spcAft>
        <a:buClr>
          <a:srgbClr val="CC030B"/>
        </a:buClr>
        <a:buSzPct val="130000"/>
        <a:buFont typeface="Times" pitchFamily="-65" charset="0"/>
        <a:buChar char="•"/>
        <a:tabLst>
          <a:tab pos="1427163" algn="l"/>
          <a:tab pos="1641475" algn="l"/>
        </a:tabLst>
        <a:defRPr sz="3000">
          <a:solidFill>
            <a:schemeClr val="tx1"/>
          </a:solidFill>
          <a:latin typeface="+mn-lt"/>
          <a:ea typeface="ＭＳ Ｐゴシック" pitchFamily="112" charset="-128"/>
          <a:cs typeface="ＭＳ Ｐゴシック" pitchFamily="96" charset="-128"/>
        </a:defRPr>
      </a:lvl1pPr>
      <a:lvl2pPr marL="701675" indent="-354013" algn="l" rtl="0" eaLnBrk="0" fontAlgn="base" hangingPunct="0">
        <a:lnSpc>
          <a:spcPct val="120000"/>
        </a:lnSpc>
        <a:spcBef>
          <a:spcPct val="20000"/>
        </a:spcBef>
        <a:spcAft>
          <a:spcPct val="0"/>
        </a:spcAft>
        <a:buClr>
          <a:srgbClr val="CC030B"/>
        </a:buClr>
        <a:buSzPct val="100000"/>
        <a:buChar char="o"/>
        <a:tabLst>
          <a:tab pos="1427163" algn="l"/>
          <a:tab pos="1641475" algn="l"/>
        </a:tabLst>
        <a:defRPr sz="2600">
          <a:solidFill>
            <a:schemeClr val="tx1"/>
          </a:solidFill>
          <a:latin typeface="+mn-lt"/>
          <a:ea typeface="ＭＳ Ｐゴシック" pitchFamily="112" charset="-128"/>
        </a:defRPr>
      </a:lvl2pPr>
      <a:lvl3pPr marL="993775" indent="-268288" algn="l" rtl="0" eaLnBrk="0" fontAlgn="base" hangingPunct="0">
        <a:lnSpc>
          <a:spcPct val="120000"/>
        </a:lnSpc>
        <a:spcBef>
          <a:spcPct val="20000"/>
        </a:spcBef>
        <a:spcAft>
          <a:spcPct val="0"/>
        </a:spcAft>
        <a:buClr>
          <a:srgbClr val="CC030B"/>
        </a:buClr>
        <a:buChar char="•"/>
        <a:tabLst>
          <a:tab pos="1427163" algn="l"/>
          <a:tab pos="1641475" algn="l"/>
        </a:tabLst>
        <a:defRPr sz="2200">
          <a:solidFill>
            <a:schemeClr val="tx1"/>
          </a:solidFill>
          <a:latin typeface="+mn-lt"/>
          <a:ea typeface="ＭＳ Ｐゴシック" pitchFamily="112" charset="-128"/>
        </a:defRPr>
      </a:lvl3pPr>
      <a:lvl4pPr marL="1325563" indent="-330200" algn="l" rtl="0" eaLnBrk="0" fontAlgn="base" hangingPunct="0">
        <a:lnSpc>
          <a:spcPct val="120000"/>
        </a:lnSpc>
        <a:spcBef>
          <a:spcPct val="20000"/>
        </a:spcBef>
        <a:spcAft>
          <a:spcPct val="0"/>
        </a:spcAft>
        <a:buClr>
          <a:srgbClr val="CC030B"/>
        </a:buClr>
        <a:buChar char="–"/>
        <a:tabLst>
          <a:tab pos="1427163" algn="l"/>
          <a:tab pos="1641475" algn="l"/>
        </a:tabLst>
        <a:defRPr sz="1900">
          <a:solidFill>
            <a:schemeClr val="tx1"/>
          </a:solidFill>
          <a:latin typeface="+mn-lt"/>
          <a:ea typeface="ＭＳ Ｐゴシック" pitchFamily="112" charset="-128"/>
        </a:defRPr>
      </a:lvl4pPr>
      <a:lvl5pPr marL="1600200" indent="-273050" algn="l" rtl="0" eaLnBrk="0" fontAlgn="base" hangingPunct="0">
        <a:lnSpc>
          <a:spcPct val="120000"/>
        </a:lnSpc>
        <a:spcBef>
          <a:spcPct val="20000"/>
        </a:spcBef>
        <a:spcAft>
          <a:spcPct val="0"/>
        </a:spcAft>
        <a:buClr>
          <a:srgbClr val="CC030B"/>
        </a:buClr>
        <a:buChar char="»"/>
        <a:tabLst>
          <a:tab pos="1427163" algn="l"/>
          <a:tab pos="1641475" algn="l"/>
        </a:tabLst>
        <a:defRPr sz="1700">
          <a:solidFill>
            <a:schemeClr val="tx1"/>
          </a:solidFill>
          <a:latin typeface="+mn-lt"/>
          <a:ea typeface="ＭＳ Ｐゴシック" pitchFamily="112"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6981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ipcrg.org/smoking/index.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jpeg"/><Relationship Id="rId1" Type="http://schemas.openxmlformats.org/officeDocument/2006/relationships/slideLayout" Target="../slideLayouts/slideLayout84.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7808" y="2398448"/>
            <a:ext cx="7772400" cy="1470025"/>
          </a:xfrm>
        </p:spPr>
        <p:txBody>
          <a:bodyPr>
            <a:normAutofit fontScale="90000"/>
          </a:bodyPr>
          <a:lstStyle/>
          <a:p>
            <a:r>
              <a:rPr lang="en-GB" dirty="0"/>
              <a:t>What doctors should do to support patients with uncontrolled and severe asthma.</a:t>
            </a:r>
          </a:p>
        </p:txBody>
      </p:sp>
      <p:sp>
        <p:nvSpPr>
          <p:cNvPr id="3" name="Subtítulo 2"/>
          <p:cNvSpPr>
            <a:spLocks noGrp="1"/>
          </p:cNvSpPr>
          <p:nvPr>
            <p:ph type="subTitle" idx="1"/>
          </p:nvPr>
        </p:nvSpPr>
        <p:spPr>
          <a:xfrm>
            <a:off x="611560" y="4375245"/>
            <a:ext cx="8064896" cy="1968624"/>
          </a:xfrm>
        </p:spPr>
        <p:txBody>
          <a:bodyPr>
            <a:normAutofit fontScale="85000" lnSpcReduction="20000"/>
          </a:bodyPr>
          <a:lstStyle/>
          <a:p>
            <a:pPr lvl="0"/>
            <a:r>
              <a:rPr lang="en-GB" sz="2400" dirty="0">
                <a:solidFill>
                  <a:prstClr val="black"/>
                </a:solidFill>
              </a:rPr>
              <a:t>Jaime Correia de Sousa, MD, MSc, PhD</a:t>
            </a:r>
            <a:endParaRPr lang="en-GB" sz="1800" dirty="0">
              <a:solidFill>
                <a:prstClr val="black"/>
              </a:solidFill>
            </a:endParaRPr>
          </a:p>
          <a:p>
            <a:pPr lvl="0"/>
            <a:r>
              <a:rPr lang="en-GB" sz="1800" dirty="0">
                <a:solidFill>
                  <a:prstClr val="black">
                    <a:tint val="75000"/>
                  </a:prstClr>
                </a:solidFill>
              </a:rPr>
              <a:t>Family Physician, Matosinhos, Portugal</a:t>
            </a:r>
          </a:p>
          <a:p>
            <a:pPr lvl="0"/>
            <a:r>
              <a:rPr lang="en-GB" sz="1800" dirty="0">
                <a:solidFill>
                  <a:prstClr val="black">
                    <a:tint val="75000"/>
                  </a:prstClr>
                </a:solidFill>
              </a:rPr>
              <a:t>Associate Professor, School of Medicine, Minho University, Portugal</a:t>
            </a:r>
          </a:p>
          <a:p>
            <a:pPr lvl="0">
              <a:spcAft>
                <a:spcPts val="1200"/>
              </a:spcAft>
            </a:pPr>
            <a:r>
              <a:rPr lang="en-GB" sz="1800" dirty="0">
                <a:solidFill>
                  <a:prstClr val="black">
                    <a:tint val="75000"/>
                  </a:prstClr>
                </a:solidFill>
              </a:rPr>
              <a:t>President of the International Primary Care Respiratory Group</a:t>
            </a:r>
          </a:p>
          <a:p>
            <a:pPr lvl="0"/>
            <a:r>
              <a:rPr lang="en-GB" sz="2400" dirty="0">
                <a:solidFill>
                  <a:prstClr val="black"/>
                </a:solidFill>
              </a:rPr>
              <a:t>Ioanna Tsiligianni, MD, PhD</a:t>
            </a:r>
            <a:endParaRPr lang="en-GB" sz="1800" dirty="0">
              <a:solidFill>
                <a:prstClr val="black"/>
              </a:solidFill>
            </a:endParaRPr>
          </a:p>
          <a:p>
            <a:pPr lvl="0"/>
            <a:r>
              <a:rPr lang="en-GB" sz="1800" dirty="0">
                <a:solidFill>
                  <a:prstClr val="black">
                    <a:tint val="75000"/>
                  </a:prstClr>
                </a:solidFill>
              </a:rPr>
              <a:t>Family Physician, Crete, Greece</a:t>
            </a:r>
          </a:p>
          <a:p>
            <a:r>
              <a:rPr lang="en-GB" sz="1800" dirty="0">
                <a:solidFill>
                  <a:prstClr val="black">
                    <a:tint val="75000"/>
                  </a:prstClr>
                </a:solidFill>
              </a:rPr>
              <a:t>President Elect of the International Primary Care Respiratory Group</a:t>
            </a:r>
          </a:p>
          <a:p>
            <a:pPr lvl="0"/>
            <a:endParaRPr lang="en-GB" sz="1800" dirty="0">
              <a:solidFill>
                <a:prstClr val="black">
                  <a:tint val="75000"/>
                </a:prstClr>
              </a:solidFill>
            </a:endParaRPr>
          </a:p>
        </p:txBody>
      </p:sp>
      <p:sp>
        <p:nvSpPr>
          <p:cNvPr id="4" name="Rectângulo 3"/>
          <p:cNvSpPr/>
          <p:nvPr/>
        </p:nvSpPr>
        <p:spPr>
          <a:xfrm>
            <a:off x="1691680" y="1394365"/>
            <a:ext cx="5904656" cy="492443"/>
          </a:xfrm>
          <a:prstGeom prst="rect">
            <a:avLst/>
          </a:prstGeom>
        </p:spPr>
        <p:txBody>
          <a:bodyPr wrap="square">
            <a:spAutoFit/>
          </a:bodyPr>
          <a:lstStyle/>
          <a:p>
            <a:pPr algn="ctr"/>
            <a:r>
              <a:rPr lang="en-US" sz="2600" dirty="0"/>
              <a:t>IPCRG workshop on respiratory diseases</a:t>
            </a:r>
            <a:endParaRPr lang="pt-PT" sz="2600" dirty="0"/>
          </a:p>
        </p:txBody>
      </p:sp>
    </p:spTree>
    <p:extLst>
      <p:ext uri="{BB962C8B-B14F-4D97-AF65-F5344CB8AC3E}">
        <p14:creationId xmlns:p14="http://schemas.microsoft.com/office/powerpoint/2010/main" val="225525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GINA assessment of symptom control</a:t>
            </a:r>
          </a:p>
        </p:txBody>
      </p:sp>
      <p:graphicFrame>
        <p:nvGraphicFramePr>
          <p:cNvPr id="3" name="Table 2"/>
          <p:cNvGraphicFramePr>
            <a:graphicFrameLocks noGrp="1"/>
          </p:cNvGraphicFramePr>
          <p:nvPr>
            <p:extLst>
              <p:ext uri="{D42A27DB-BD31-4B8C-83A1-F6EECF244321}">
                <p14:modId xmlns:p14="http://schemas.microsoft.com/office/powerpoint/2010/main" val="3355361927"/>
              </p:ext>
            </p:extLst>
          </p:nvPr>
        </p:nvGraphicFramePr>
        <p:xfrm>
          <a:off x="261253" y="1286090"/>
          <a:ext cx="8665034" cy="2958582"/>
        </p:xfrm>
        <a:graphic>
          <a:graphicData uri="http://schemas.openxmlformats.org/drawingml/2006/table">
            <a:tbl>
              <a:tblPr firstRow="1" bandRow="1">
                <a:tableStyleId>{7E9639D4-E3E2-4D34-9284-5A2195B3D0D7}</a:tableStyleId>
              </a:tblPr>
              <a:tblGrid>
                <a:gridCol w="4775204">
                  <a:extLst>
                    <a:ext uri="{9D8B030D-6E8A-4147-A177-3AD203B41FA5}">
                      <a16:colId xmlns:a16="http://schemas.microsoft.com/office/drawing/2014/main" val="20000"/>
                    </a:ext>
                  </a:extLst>
                </a:gridCol>
                <a:gridCol w="1205971">
                  <a:extLst>
                    <a:ext uri="{9D8B030D-6E8A-4147-A177-3AD203B41FA5}">
                      <a16:colId xmlns:a16="http://schemas.microsoft.com/office/drawing/2014/main" val="20001"/>
                    </a:ext>
                  </a:extLst>
                </a:gridCol>
                <a:gridCol w="1226907">
                  <a:extLst>
                    <a:ext uri="{9D8B030D-6E8A-4147-A177-3AD203B41FA5}">
                      <a16:colId xmlns:a16="http://schemas.microsoft.com/office/drawing/2014/main" val="20002"/>
                    </a:ext>
                  </a:extLst>
                </a:gridCol>
                <a:gridCol w="1456952">
                  <a:extLst>
                    <a:ext uri="{9D8B030D-6E8A-4147-A177-3AD203B41FA5}">
                      <a16:colId xmlns:a16="http://schemas.microsoft.com/office/drawing/2014/main" val="20003"/>
                    </a:ext>
                  </a:extLst>
                </a:gridCol>
              </a:tblGrid>
              <a:tr h="422337">
                <a:tc gridSpan="2">
                  <a:txBody>
                    <a:bodyPr/>
                    <a:lstStyle/>
                    <a:p>
                      <a:pPr algn="l">
                        <a:tabLst/>
                      </a:pPr>
                      <a:r>
                        <a:rPr lang="en-AU" sz="2000" dirty="0">
                          <a:solidFill>
                            <a:srgbClr val="134679"/>
                          </a:solidFill>
                          <a:latin typeface="Arial" panose="020B0604020202020204" pitchFamily="34" charset="0"/>
                          <a:cs typeface="Arial" panose="020B0604020202020204" pitchFamily="34" charset="0"/>
                        </a:rPr>
                        <a:t>A. Symptom</a:t>
                      </a:r>
                      <a:r>
                        <a:rPr lang="en-AU" sz="2000" baseline="0" dirty="0">
                          <a:solidFill>
                            <a:srgbClr val="134679"/>
                          </a:solidFill>
                          <a:latin typeface="Arial" panose="020B0604020202020204" pitchFamily="34" charset="0"/>
                          <a:cs typeface="Arial" panose="020B0604020202020204" pitchFamily="34" charset="0"/>
                        </a:rPr>
                        <a:t> control</a:t>
                      </a:r>
                      <a:endParaRPr lang="en-AU" sz="1800" dirty="0">
                        <a:solidFill>
                          <a:srgbClr val="134679"/>
                        </a:solidFill>
                        <a:latin typeface="Arial" panose="020B0604020202020204" pitchFamily="34" charset="0"/>
                        <a:cs typeface="Arial" panose="020B0604020202020204" pitchFamily="34" charset="0"/>
                      </a:endParaRPr>
                    </a:p>
                  </a:txBody>
                  <a:tcPr anchor="ctr">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gridSpan="2">
                  <a:txBody>
                    <a:bodyPr/>
                    <a:lstStyle/>
                    <a:p>
                      <a:pPr marL="0" indent="0" algn="l"/>
                      <a:endParaRPr lang="en-AU" sz="1800" dirty="0">
                        <a:solidFill>
                          <a:srgbClr val="134679"/>
                        </a:solidFill>
                        <a:latin typeface="Arial" panose="020B0604020202020204" pitchFamily="34" charset="0"/>
                        <a:cs typeface="Arial" panose="020B0604020202020204" pitchFamily="34" charset="0"/>
                      </a:endParaRPr>
                    </a:p>
                  </a:txBody>
                  <a:tcPr>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extLst>
                  <a:ext uri="{0D108BD9-81ED-4DB2-BD59-A6C34878D82A}">
                    <a16:rowId xmlns:a16="http://schemas.microsoft.com/office/drawing/2014/main" val="10000"/>
                  </a:ext>
                </a:extLst>
              </a:tr>
              <a:tr h="0">
                <a:tc>
                  <a:txBody>
                    <a:bodyPr/>
                    <a:lstStyle/>
                    <a:p>
                      <a:pPr marL="36195">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In the past 4 weeks, has the patient had:</a:t>
                      </a:r>
                    </a:p>
                  </a:txBody>
                  <a:tcPr marL="36000" marR="36000" marT="36000" marB="18000" anchor="ctr">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36195" algn="ctr">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Well-controlled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Partly 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Uncontrolled</a:t>
                      </a:r>
                    </a:p>
                  </a:txBody>
                  <a:tcPr marL="0" marR="36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357">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Daytime asthma symptoms more</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4">
                  <a:txBody>
                    <a:bodyPr/>
                    <a:lstStyle/>
                    <a:p>
                      <a:pPr marL="36195" algn="ctr">
                        <a:spcAft>
                          <a:spcPts val="0"/>
                        </a:spcAft>
                      </a:pPr>
                      <a:r>
                        <a:rPr lang="en-AU" sz="1600" dirty="0">
                          <a:solidFill>
                            <a:srgbClr val="134679"/>
                          </a:solidFill>
                          <a:effectLst/>
                          <a:latin typeface="Arial" panose="020B0604020202020204" pitchFamily="34" charset="0"/>
                          <a:ea typeface="Times New Roman"/>
                          <a:cs typeface="Arial" panose="020B0604020202020204" pitchFamily="34" charset="0"/>
                        </a:rPr>
                        <a:t>None</a:t>
                      </a:r>
                      <a:r>
                        <a:rPr lang="en-AU" sz="1600" baseline="0" dirty="0">
                          <a:solidFill>
                            <a:srgbClr val="134679"/>
                          </a:solidFill>
                          <a:effectLst/>
                          <a:latin typeface="Arial" panose="020B0604020202020204" pitchFamily="34" charset="0"/>
                          <a:ea typeface="Times New Roman"/>
                          <a:cs typeface="Arial" panose="020B0604020202020204" pitchFamily="34" charset="0"/>
                        </a:rPr>
                        <a:t> of these</a:t>
                      </a: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1-2</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3-4</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74625" marR="0" indent="-1397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843463" algn="r"/>
                        </a:tabLst>
                        <a:defRPr/>
                      </a:pPr>
                      <a:r>
                        <a:rPr lang="en-AU" sz="1600" dirty="0">
                          <a:solidFill>
                            <a:srgbClr val="134679"/>
                          </a:solidFill>
                          <a:effectLst/>
                          <a:latin typeface="Arial" panose="020B0604020202020204" pitchFamily="34" charset="0"/>
                          <a:ea typeface="Times New Roman"/>
                          <a:cs typeface="Arial" panose="020B0604020202020204" pitchFamily="34" charset="0"/>
                        </a:rPr>
                        <a:t>Any night waking due</a:t>
                      </a:r>
                      <a:r>
                        <a:rPr lang="en-AU" sz="1600" baseline="0" dirty="0">
                          <a:solidFill>
                            <a:srgbClr val="134679"/>
                          </a:solidFill>
                          <a:effectLst/>
                          <a:latin typeface="Arial" panose="020B0604020202020204" pitchFamily="34" charset="0"/>
                          <a:ea typeface="Times New Roman"/>
                          <a:cs typeface="Arial" panose="020B0604020202020204" pitchFamily="34" charset="0"/>
                        </a:rPr>
                        <a:t> to asthma? 	Yes</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endParaRPr lang="en-AU" sz="1600" b="1"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Reliever needed for symptoms* </a:t>
                      </a:r>
                      <a:r>
                        <a:rPr lang="en-AU" sz="1600" baseline="0" dirty="0">
                          <a:solidFill>
                            <a:srgbClr val="134679"/>
                          </a:solidFill>
                          <a:effectLst/>
                          <a:latin typeface="Arial" panose="020B0604020202020204" pitchFamily="34" charset="0"/>
                          <a:ea typeface="Times New Roman"/>
                          <a:cs typeface="Arial" panose="020B0604020202020204" pitchFamily="34" charset="0"/>
                        </a:rPr>
                        <a:t> </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more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0400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Any activity limitation due to asthma? </a:t>
                      </a:r>
                      <a:r>
                        <a:rPr lang="en-AU" sz="1600" baseline="0" dirty="0">
                          <a:solidFill>
                            <a:srgbClr val="134679"/>
                          </a:solidFill>
                          <a:effectLst/>
                          <a:latin typeface="Arial" panose="020B0604020202020204" pitchFamily="34" charset="0"/>
                          <a:ea typeface="Times New Roman"/>
                          <a:cs typeface="Arial" panose="020B0604020202020204" pitchFamily="34" charset="0"/>
                        </a:rPr>
                        <a:t>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4" name="Right Brace 3"/>
          <p:cNvSpPr/>
          <p:nvPr/>
        </p:nvSpPr>
        <p:spPr>
          <a:xfrm>
            <a:off x="5006293" y="2431592"/>
            <a:ext cx="216000" cy="1656000"/>
          </a:xfrm>
          <a:prstGeom prst="rightBrace">
            <a:avLst/>
          </a:prstGeom>
          <a:ln w="28575">
            <a:solidFill>
              <a:srgbClr val="F796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sp>
        <p:nvSpPr>
          <p:cNvPr id="8" name="TextBox 7"/>
          <p:cNvSpPr txBox="1"/>
          <p:nvPr/>
        </p:nvSpPr>
        <p:spPr>
          <a:xfrm>
            <a:off x="159654" y="6635663"/>
            <a:ext cx="2844800" cy="276999"/>
          </a:xfrm>
          <a:prstGeom prst="rect">
            <a:avLst/>
          </a:prstGeom>
          <a:noFill/>
        </p:spPr>
        <p:txBody>
          <a:bodyPr wrap="square" rtlCol="0">
            <a:spAutoFit/>
          </a:bodyPr>
          <a:lstStyle/>
          <a:p>
            <a:r>
              <a:rPr lang="en-AU" sz="1200" i="1">
                <a:solidFill>
                  <a:prstClr val="white"/>
                </a:solidFill>
              </a:rPr>
              <a:t>GINA 2016, </a:t>
            </a:r>
            <a:r>
              <a:rPr lang="en-AU" sz="1200" i="1" dirty="0">
                <a:solidFill>
                  <a:prstClr val="white"/>
                </a:solidFill>
              </a:rPr>
              <a:t>Box 2-2A</a:t>
            </a:r>
          </a:p>
        </p:txBody>
      </p:sp>
      <p:sp>
        <p:nvSpPr>
          <p:cNvPr id="6" name="TextBox 5"/>
          <p:cNvSpPr txBox="1"/>
          <p:nvPr/>
        </p:nvSpPr>
        <p:spPr>
          <a:xfrm>
            <a:off x="5006298" y="1335313"/>
            <a:ext cx="3992562" cy="369332"/>
          </a:xfrm>
          <a:prstGeom prst="rect">
            <a:avLst/>
          </a:prstGeom>
          <a:noFill/>
        </p:spPr>
        <p:txBody>
          <a:bodyPr wrap="square" rtlCol="0">
            <a:spAutoFit/>
          </a:bodyPr>
          <a:lstStyle/>
          <a:p>
            <a:r>
              <a:rPr lang="en-AU" b="1" dirty="0">
                <a:solidFill>
                  <a:srgbClr val="134679"/>
                </a:solidFill>
                <a:cs typeface="Arial" panose="020B0604020202020204" pitchFamily="34" charset="0"/>
              </a:rPr>
              <a:t>Level of asthma symptom control</a:t>
            </a:r>
            <a:endParaRPr lang="en-AU" dirty="0">
              <a:solidFill>
                <a:prstClr val="black"/>
              </a:solidFill>
            </a:endParaRPr>
          </a:p>
        </p:txBody>
      </p:sp>
      <p:sp>
        <p:nvSpPr>
          <p:cNvPr id="10" name="TextBox 9"/>
          <p:cNvSpPr txBox="1"/>
          <p:nvPr/>
        </p:nvSpPr>
        <p:spPr>
          <a:xfrm>
            <a:off x="406400" y="4528467"/>
            <a:ext cx="8142514" cy="307777"/>
          </a:xfrm>
          <a:prstGeom prst="rect">
            <a:avLst/>
          </a:prstGeom>
          <a:noFill/>
        </p:spPr>
        <p:txBody>
          <a:bodyPr wrap="square" rtlCol="0">
            <a:spAutoFit/>
          </a:bodyPr>
          <a:lstStyle/>
          <a:p>
            <a:r>
              <a:rPr lang="en-AU" sz="1400" dirty="0">
                <a:solidFill>
                  <a:srgbClr val="134679"/>
                </a:solidFill>
                <a:cs typeface="Arial" panose="020B0604020202020204" pitchFamily="34" charset="0"/>
              </a:rPr>
              <a:t>*Excludes reliever taken before exercise, because many people take this routinely</a:t>
            </a:r>
          </a:p>
        </p:txBody>
      </p:sp>
      <p:sp>
        <p:nvSpPr>
          <p:cNvPr id="11" name="TextBox 10"/>
          <p:cNvSpPr txBox="1"/>
          <p:nvPr/>
        </p:nvSpPr>
        <p:spPr>
          <a:xfrm>
            <a:off x="1480456" y="5138056"/>
            <a:ext cx="6110514" cy="923330"/>
          </a:xfrm>
          <a:prstGeom prst="rect">
            <a:avLst/>
          </a:prstGeom>
          <a:noFill/>
          <a:ln>
            <a:solidFill>
              <a:srgbClr val="F79646"/>
            </a:solidFill>
          </a:ln>
        </p:spPr>
        <p:txBody>
          <a:bodyPr wrap="square" rtlCol="0">
            <a:spAutoFit/>
          </a:bodyPr>
          <a:lstStyle/>
          <a:p>
            <a:pPr algn="ctr"/>
            <a:r>
              <a:rPr lang="en-US" dirty="0">
                <a:solidFill>
                  <a:srgbClr val="134679"/>
                </a:solidFill>
              </a:rPr>
              <a:t>This classification is the same as the GINA 2010-12 assessment of ‘current control’, except that lung function now appears only in the assessment of risk factors</a:t>
            </a:r>
            <a:endParaRPr lang="en-AU" dirty="0">
              <a:solidFill>
                <a:srgbClr val="134679"/>
              </a:solidFill>
            </a:endParaRPr>
          </a:p>
        </p:txBody>
      </p:sp>
    </p:spTree>
    <p:extLst>
      <p:ext uri="{BB962C8B-B14F-4D97-AF65-F5344CB8AC3E}">
        <p14:creationId xmlns:p14="http://schemas.microsoft.com/office/powerpoint/2010/main" val="20254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GINA assessment of symptom control</a:t>
            </a:r>
          </a:p>
        </p:txBody>
      </p:sp>
      <p:graphicFrame>
        <p:nvGraphicFramePr>
          <p:cNvPr id="3" name="Table 2"/>
          <p:cNvGraphicFramePr>
            <a:graphicFrameLocks noGrp="1"/>
          </p:cNvGraphicFramePr>
          <p:nvPr>
            <p:extLst>
              <p:ext uri="{D42A27DB-BD31-4B8C-83A1-F6EECF244321}">
                <p14:modId xmlns:p14="http://schemas.microsoft.com/office/powerpoint/2010/main" val="3349339925"/>
              </p:ext>
            </p:extLst>
          </p:nvPr>
        </p:nvGraphicFramePr>
        <p:xfrm>
          <a:off x="261253" y="1286090"/>
          <a:ext cx="8665034" cy="5350437"/>
        </p:xfrm>
        <a:graphic>
          <a:graphicData uri="http://schemas.openxmlformats.org/drawingml/2006/table">
            <a:tbl>
              <a:tblPr firstRow="1" bandRow="1">
                <a:tableStyleId>{7E9639D4-E3E2-4D34-9284-5A2195B3D0D7}</a:tableStyleId>
              </a:tblPr>
              <a:tblGrid>
                <a:gridCol w="4775204">
                  <a:extLst>
                    <a:ext uri="{9D8B030D-6E8A-4147-A177-3AD203B41FA5}">
                      <a16:colId xmlns:a16="http://schemas.microsoft.com/office/drawing/2014/main" val="20000"/>
                    </a:ext>
                  </a:extLst>
                </a:gridCol>
                <a:gridCol w="1205971">
                  <a:extLst>
                    <a:ext uri="{9D8B030D-6E8A-4147-A177-3AD203B41FA5}">
                      <a16:colId xmlns:a16="http://schemas.microsoft.com/office/drawing/2014/main" val="20001"/>
                    </a:ext>
                  </a:extLst>
                </a:gridCol>
                <a:gridCol w="1226907">
                  <a:extLst>
                    <a:ext uri="{9D8B030D-6E8A-4147-A177-3AD203B41FA5}">
                      <a16:colId xmlns:a16="http://schemas.microsoft.com/office/drawing/2014/main" val="20002"/>
                    </a:ext>
                  </a:extLst>
                </a:gridCol>
                <a:gridCol w="1456952">
                  <a:extLst>
                    <a:ext uri="{9D8B030D-6E8A-4147-A177-3AD203B41FA5}">
                      <a16:colId xmlns:a16="http://schemas.microsoft.com/office/drawing/2014/main" val="20003"/>
                    </a:ext>
                  </a:extLst>
                </a:gridCol>
              </a:tblGrid>
              <a:tr h="422337">
                <a:tc gridSpan="2">
                  <a:txBody>
                    <a:bodyPr/>
                    <a:lstStyle/>
                    <a:p>
                      <a:pPr algn="l">
                        <a:tabLst/>
                      </a:pPr>
                      <a:r>
                        <a:rPr lang="en-AU" sz="2000" dirty="0">
                          <a:solidFill>
                            <a:srgbClr val="134679"/>
                          </a:solidFill>
                          <a:latin typeface="Arial" panose="020B0604020202020204" pitchFamily="34" charset="0"/>
                          <a:cs typeface="Arial" panose="020B0604020202020204" pitchFamily="34" charset="0"/>
                        </a:rPr>
                        <a:t>A. Symptom</a:t>
                      </a:r>
                      <a:r>
                        <a:rPr lang="en-AU" sz="2000" baseline="0" dirty="0">
                          <a:solidFill>
                            <a:srgbClr val="134679"/>
                          </a:solidFill>
                          <a:latin typeface="Arial" panose="020B0604020202020204" pitchFamily="34" charset="0"/>
                          <a:cs typeface="Arial" panose="020B0604020202020204" pitchFamily="34" charset="0"/>
                        </a:rPr>
                        <a:t> control</a:t>
                      </a:r>
                      <a:endParaRPr lang="en-AU" sz="1800" dirty="0">
                        <a:solidFill>
                          <a:srgbClr val="134679"/>
                        </a:solidFill>
                        <a:latin typeface="Arial" panose="020B0604020202020204" pitchFamily="34" charset="0"/>
                        <a:cs typeface="Arial" panose="020B0604020202020204" pitchFamily="34" charset="0"/>
                      </a:endParaRPr>
                    </a:p>
                  </a:txBody>
                  <a:tcPr anchor="ctr">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gridSpan="2">
                  <a:txBody>
                    <a:bodyPr/>
                    <a:lstStyle/>
                    <a:p>
                      <a:pPr marL="0" indent="0" algn="l"/>
                      <a:endParaRPr lang="en-AU" sz="1800" dirty="0">
                        <a:solidFill>
                          <a:srgbClr val="134679"/>
                        </a:solidFill>
                        <a:latin typeface="Arial" panose="020B0604020202020204" pitchFamily="34" charset="0"/>
                        <a:cs typeface="Arial" panose="020B0604020202020204" pitchFamily="34" charset="0"/>
                      </a:endParaRPr>
                    </a:p>
                  </a:txBody>
                  <a:tcPr>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extLst>
                  <a:ext uri="{0D108BD9-81ED-4DB2-BD59-A6C34878D82A}">
                    <a16:rowId xmlns:a16="http://schemas.microsoft.com/office/drawing/2014/main" val="10000"/>
                  </a:ext>
                </a:extLst>
              </a:tr>
              <a:tr h="0">
                <a:tc>
                  <a:txBody>
                    <a:bodyPr/>
                    <a:lstStyle/>
                    <a:p>
                      <a:pPr marL="36195">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In the past 4 weeks, has the patient had:</a:t>
                      </a:r>
                    </a:p>
                  </a:txBody>
                  <a:tcPr marL="36000" marR="36000" marT="36000" marB="18000" anchor="ctr">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36195" algn="ctr">
                        <a:spcAft>
                          <a:spcPts val="0"/>
                        </a:spcAft>
                      </a:pPr>
                      <a:r>
                        <a:rPr lang="en-AU" sz="1600" b="1" dirty="0">
                          <a:solidFill>
                            <a:srgbClr val="134679"/>
                          </a:solidFill>
                          <a:effectLst/>
                          <a:latin typeface="Arial" panose="020B0604020202020204" pitchFamily="34" charset="0"/>
                          <a:ea typeface="Times New Roman"/>
                          <a:cs typeface="Arial" panose="020B0604020202020204" pitchFamily="34" charset="0"/>
                        </a:rPr>
                        <a:t>Well-controlled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Partly controlled</a:t>
                      </a:r>
                    </a:p>
                  </a:txBody>
                  <a:tcPr marL="18000" marR="18000" marT="36000" marB="36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lgn="ctr">
                        <a:spcBef>
                          <a:spcPts val="600"/>
                        </a:spcBef>
                        <a:buFont typeface="Arial" panose="020B0604020202020204" pitchFamily="34" charset="0"/>
                        <a:buNone/>
                      </a:pPr>
                      <a:r>
                        <a:rPr lang="en-AU" sz="1600" b="1" dirty="0">
                          <a:solidFill>
                            <a:srgbClr val="134679"/>
                          </a:solidFill>
                          <a:latin typeface="Arial" panose="020B0604020202020204" pitchFamily="34" charset="0"/>
                          <a:cs typeface="Arial" panose="020B0604020202020204" pitchFamily="34" charset="0"/>
                        </a:rPr>
                        <a:t>Uncontrolled</a:t>
                      </a:r>
                    </a:p>
                  </a:txBody>
                  <a:tcPr marL="0" marR="36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357">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Daytime asthma symptoms more</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4">
                  <a:txBody>
                    <a:bodyPr/>
                    <a:lstStyle/>
                    <a:p>
                      <a:pPr marL="36195" algn="ctr">
                        <a:spcAft>
                          <a:spcPts val="0"/>
                        </a:spcAft>
                      </a:pPr>
                      <a:r>
                        <a:rPr lang="en-AU" sz="1600" dirty="0">
                          <a:solidFill>
                            <a:srgbClr val="134679"/>
                          </a:solidFill>
                          <a:effectLst/>
                          <a:latin typeface="Arial" panose="020B0604020202020204" pitchFamily="34" charset="0"/>
                          <a:ea typeface="Times New Roman"/>
                          <a:cs typeface="Arial" panose="020B0604020202020204" pitchFamily="34" charset="0"/>
                        </a:rPr>
                        <a:t>None</a:t>
                      </a:r>
                      <a:r>
                        <a:rPr lang="en-AU" sz="1600" baseline="0" dirty="0">
                          <a:solidFill>
                            <a:srgbClr val="134679"/>
                          </a:solidFill>
                          <a:effectLst/>
                          <a:latin typeface="Arial" panose="020B0604020202020204" pitchFamily="34" charset="0"/>
                          <a:ea typeface="Times New Roman"/>
                          <a:cs typeface="Arial" panose="020B0604020202020204" pitchFamily="34" charset="0"/>
                        </a:rPr>
                        <a:t> of these</a:t>
                      </a: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1-2</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indent="0" algn="ctr">
                        <a:spcBef>
                          <a:spcPts val="600"/>
                        </a:spcBef>
                        <a:buFont typeface="Arial" panose="020B0604020202020204" pitchFamily="34" charset="0"/>
                        <a:buNone/>
                      </a:pPr>
                      <a:r>
                        <a:rPr lang="en-AU" sz="1600" dirty="0">
                          <a:solidFill>
                            <a:srgbClr val="134679"/>
                          </a:solidFill>
                          <a:latin typeface="Arial" panose="020B0604020202020204" pitchFamily="34" charset="0"/>
                          <a:cs typeface="Arial" panose="020B0604020202020204" pitchFamily="34" charset="0"/>
                        </a:rPr>
                        <a:t>3-4</a:t>
                      </a:r>
                      <a:r>
                        <a:rPr lang="en-AU" sz="1600" baseline="0" dirty="0">
                          <a:solidFill>
                            <a:srgbClr val="134679"/>
                          </a:solidFill>
                          <a:latin typeface="Arial" panose="020B0604020202020204" pitchFamily="34" charset="0"/>
                          <a:cs typeface="Arial" panose="020B0604020202020204" pitchFamily="34" charset="0"/>
                        </a:rPr>
                        <a:t> of </a:t>
                      </a:r>
                      <a:br>
                        <a:rPr lang="en-AU" sz="1600" baseline="0" dirty="0">
                          <a:solidFill>
                            <a:srgbClr val="134679"/>
                          </a:solidFill>
                          <a:latin typeface="Arial" panose="020B0604020202020204" pitchFamily="34" charset="0"/>
                          <a:cs typeface="Arial" panose="020B0604020202020204" pitchFamily="34" charset="0"/>
                        </a:rPr>
                      </a:br>
                      <a:r>
                        <a:rPr lang="en-AU" sz="1600" baseline="0" dirty="0">
                          <a:solidFill>
                            <a:srgbClr val="134679"/>
                          </a:solidFill>
                          <a:latin typeface="Arial" panose="020B0604020202020204" pitchFamily="34" charset="0"/>
                          <a:cs typeface="Arial" panose="020B0604020202020204" pitchFamily="34" charset="0"/>
                        </a:rPr>
                        <a:t>these</a:t>
                      </a: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74625" marR="0" indent="-1397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843463" algn="r"/>
                        </a:tabLst>
                        <a:defRPr/>
                      </a:pPr>
                      <a:r>
                        <a:rPr lang="en-AU" sz="1600" dirty="0">
                          <a:solidFill>
                            <a:srgbClr val="134679"/>
                          </a:solidFill>
                          <a:effectLst/>
                          <a:latin typeface="Arial" panose="020B0604020202020204" pitchFamily="34" charset="0"/>
                          <a:ea typeface="Times New Roman"/>
                          <a:cs typeface="Arial" panose="020B0604020202020204" pitchFamily="34" charset="0"/>
                        </a:rPr>
                        <a:t>Any night waking due</a:t>
                      </a:r>
                      <a:r>
                        <a:rPr lang="en-AU" sz="1600" baseline="0" dirty="0">
                          <a:solidFill>
                            <a:srgbClr val="134679"/>
                          </a:solidFill>
                          <a:effectLst/>
                          <a:latin typeface="Arial" panose="020B0604020202020204" pitchFamily="34" charset="0"/>
                          <a:ea typeface="Times New Roman"/>
                          <a:cs typeface="Arial" panose="020B0604020202020204" pitchFamily="34" charset="0"/>
                        </a:rPr>
                        <a:t> to asthma? 	Yes</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kumimoji="0" lang="en-AU" sz="1800" b="1" i="0" u="none" strike="noStrike" kern="1200" cap="none" spc="0" normalizeH="0" baseline="0" noProof="0" dirty="0">
                          <a:ln>
                            <a:noFill/>
                          </a:ln>
                          <a:solidFill>
                            <a:srgbClr val="134679"/>
                          </a:solidFill>
                          <a:effectLst/>
                          <a:uLnTx/>
                          <a:uFillTx/>
                          <a:latin typeface="Arial" panose="020B0604020202020204" pitchFamily="34" charset="0"/>
                          <a:ea typeface="Times New Roman"/>
                          <a:cs typeface="Arial" panose="020B0604020202020204" pitchFamily="34" charset="0"/>
                          <a:sym typeface="Wingdings"/>
                        </a:rPr>
                        <a:t></a:t>
                      </a:r>
                      <a:endParaRPr lang="en-AU" sz="1600" b="1"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Reliever needed for symptoms* </a:t>
                      </a:r>
                      <a:r>
                        <a:rPr lang="en-AU" sz="1600" baseline="0" dirty="0">
                          <a:solidFill>
                            <a:srgbClr val="134679"/>
                          </a:solidFill>
                          <a:effectLst/>
                          <a:latin typeface="Arial" panose="020B0604020202020204" pitchFamily="34" charset="0"/>
                          <a:ea typeface="Times New Roman"/>
                          <a:cs typeface="Arial" panose="020B0604020202020204" pitchFamily="34" charset="0"/>
                        </a:rPr>
                        <a:t> </a:t>
                      </a:r>
                      <a:br>
                        <a:rPr lang="en-AU" sz="1600" baseline="0" dirty="0">
                          <a:solidFill>
                            <a:srgbClr val="134679"/>
                          </a:solidFill>
                          <a:effectLst/>
                          <a:latin typeface="Arial" panose="020B0604020202020204" pitchFamily="34" charset="0"/>
                          <a:ea typeface="Times New Roman"/>
                          <a:cs typeface="Arial" panose="020B0604020202020204" pitchFamily="34" charset="0"/>
                        </a:rPr>
                      </a:br>
                      <a:r>
                        <a:rPr lang="en-AU" sz="1600" baseline="0" dirty="0">
                          <a:solidFill>
                            <a:srgbClr val="134679"/>
                          </a:solidFill>
                          <a:effectLst/>
                          <a:latin typeface="Arial" panose="020B0604020202020204" pitchFamily="34" charset="0"/>
                          <a:ea typeface="Times New Roman"/>
                          <a:cs typeface="Arial" panose="020B0604020202020204" pitchFamily="34" charset="0"/>
                        </a:rPr>
                        <a:t>more than twice a week?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w="6350" cap="flat" cmpd="sng" algn="ctr">
                      <a:solidFill>
                        <a:srgbClr val="F79646"/>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04000">
                <a:tc>
                  <a:txBody>
                    <a:bodyPr/>
                    <a:lstStyle/>
                    <a:p>
                      <a:pPr marL="174625" indent="-139700">
                        <a:spcAft>
                          <a:spcPts val="0"/>
                        </a:spcAft>
                        <a:buFont typeface="Arial" panose="020B0604020202020204" pitchFamily="34" charset="0"/>
                        <a:buChar char="•"/>
                        <a:tabLst>
                          <a:tab pos="4843463" algn="r"/>
                        </a:tabLst>
                      </a:pPr>
                      <a:r>
                        <a:rPr lang="en-AU" sz="1600" dirty="0">
                          <a:solidFill>
                            <a:srgbClr val="134679"/>
                          </a:solidFill>
                          <a:effectLst/>
                          <a:latin typeface="Arial" panose="020B0604020202020204" pitchFamily="34" charset="0"/>
                          <a:ea typeface="Times New Roman"/>
                          <a:cs typeface="Arial" panose="020B0604020202020204" pitchFamily="34" charset="0"/>
                        </a:rPr>
                        <a:t>Any activity limitation due to asthma? </a:t>
                      </a:r>
                      <a:r>
                        <a:rPr lang="en-AU" sz="1600" baseline="0" dirty="0">
                          <a:solidFill>
                            <a:srgbClr val="134679"/>
                          </a:solidFill>
                          <a:effectLst/>
                          <a:latin typeface="Arial" panose="020B0604020202020204" pitchFamily="34" charset="0"/>
                          <a:ea typeface="Times New Roman"/>
                          <a:cs typeface="Arial" panose="020B0604020202020204" pitchFamily="34" charset="0"/>
                        </a:rPr>
                        <a:t>	Yes</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r>
                        <a:rPr lang="en-AU" sz="1600" baseline="0" dirty="0">
                          <a:solidFill>
                            <a:srgbClr val="134679"/>
                          </a:solidFill>
                          <a:effectLst/>
                          <a:latin typeface="Arial" panose="020B0604020202020204" pitchFamily="34" charset="0"/>
                          <a:ea typeface="Times New Roman"/>
                          <a:cs typeface="Arial" panose="020B0604020202020204" pitchFamily="34" charset="0"/>
                        </a:rPr>
                        <a:t> No</a:t>
                      </a:r>
                      <a:r>
                        <a:rPr lang="en-AU" sz="1800" b="1" baseline="0" dirty="0">
                          <a:solidFill>
                            <a:srgbClr val="134679"/>
                          </a:solidFill>
                          <a:effectLst/>
                          <a:latin typeface="Arial" panose="020B0604020202020204" pitchFamily="34" charset="0"/>
                          <a:ea typeface="Times New Roman"/>
                          <a:cs typeface="Arial" panose="020B0604020202020204" pitchFamily="34" charset="0"/>
                          <a:sym typeface="Wingdings"/>
                        </a:rPr>
                        <a:t></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tc v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04000">
                <a:tc gridSpan="4">
                  <a:txBody>
                    <a:bodyPr/>
                    <a:lstStyle/>
                    <a:p>
                      <a:pPr marL="34925" indent="0">
                        <a:spcAft>
                          <a:spcPts val="0"/>
                        </a:spcAft>
                        <a:buFont typeface="Arial" panose="020B0604020202020204" pitchFamily="34" charset="0"/>
                        <a:buNone/>
                        <a:tabLst>
                          <a:tab pos="4843463" algn="r"/>
                        </a:tabLst>
                      </a:pPr>
                      <a:r>
                        <a:rPr lang="en-AU" sz="2000" b="1" baseline="0" dirty="0">
                          <a:solidFill>
                            <a:srgbClr val="134679"/>
                          </a:solidFill>
                          <a:effectLst/>
                          <a:latin typeface="Arial" panose="020B0604020202020204" pitchFamily="34" charset="0"/>
                          <a:ea typeface="Times New Roman"/>
                          <a:cs typeface="Arial" panose="020B0604020202020204" pitchFamily="34" charset="0"/>
                        </a:rPr>
                        <a:t>B. Risk factors for poor asthma outcomes</a:t>
                      </a:r>
                      <a:endParaRPr lang="en-AU" sz="1600" b="1" baseline="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pPr marL="36195" algn="ctr">
                        <a:spcAft>
                          <a:spcPts val="0"/>
                        </a:spcAft>
                      </a:pPr>
                      <a:endParaRPr lang="en-AU" sz="1600" dirty="0">
                        <a:solidFill>
                          <a:srgbClr val="134679"/>
                        </a:solidFill>
                        <a:effectLst/>
                        <a:latin typeface="Arial" panose="020B0604020202020204" pitchFamily="34" charset="0"/>
                        <a:ea typeface="Times New Roman"/>
                        <a:cs typeface="Arial" panose="020B0604020202020204" pitchFamily="34" charset="0"/>
                      </a:endParaRPr>
                    </a:p>
                  </a:txBody>
                  <a:tcPr marL="17780" marR="36195" marT="36195" marB="17780"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nchor="ctr">
                    <a:lnL>
                      <a:noFill/>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spcBef>
                          <a:spcPts val="600"/>
                        </a:spcBef>
                        <a:buFont typeface="Arial" panose="020B0604020202020204" pitchFamily="34" charset="0"/>
                        <a:buNone/>
                      </a:pPr>
                      <a:endParaRPr lang="en-AU" sz="1600" dirty="0">
                        <a:solidFill>
                          <a:srgbClr val="134679"/>
                        </a:solidFill>
                        <a:latin typeface="Arial" panose="020B0604020202020204" pitchFamily="34" charset="0"/>
                        <a:cs typeface="Arial" panose="020B0604020202020204" pitchFamily="34" charset="0"/>
                      </a:endParaRPr>
                    </a:p>
                  </a:txBody>
                  <a:tcPr anchor="ctr">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53842">
                <a:tc gridSpan="4">
                  <a:txBody>
                    <a:bodyPr/>
                    <a:lstStyle/>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Assess risk factors at diagnosis and periodically</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Measure FEV</a:t>
                      </a:r>
                      <a:r>
                        <a:rPr lang="en-AU" sz="1600" b="0" baseline="-25000" dirty="0">
                          <a:solidFill>
                            <a:srgbClr val="134679"/>
                          </a:solidFill>
                          <a:effectLst/>
                          <a:latin typeface="Arial" panose="020B0604020202020204" pitchFamily="34" charset="0"/>
                          <a:ea typeface="Times New Roman"/>
                          <a:cs typeface="Arial" panose="020B0604020202020204" pitchFamily="34" charset="0"/>
                        </a:rPr>
                        <a:t>1</a:t>
                      </a:r>
                      <a:r>
                        <a:rPr lang="en-AU" sz="1600" b="0" baseline="0" dirty="0">
                          <a:solidFill>
                            <a:srgbClr val="134679"/>
                          </a:solidFill>
                          <a:effectLst/>
                          <a:latin typeface="Arial" panose="020B0604020202020204" pitchFamily="34" charset="0"/>
                          <a:ea typeface="Times New Roman"/>
                          <a:cs typeface="Arial" panose="020B0604020202020204" pitchFamily="34" charset="0"/>
                        </a:rPr>
                        <a:t> at start of treatment, after 3 to 6 months of treatment to record the patient’s personal best, then periodically for ongoing risk assessment</a:t>
                      </a:r>
                    </a:p>
                    <a:p>
                      <a:pPr marL="34925" indent="0">
                        <a:spcBef>
                          <a:spcPts val="200"/>
                        </a:spcBef>
                        <a:spcAft>
                          <a:spcPts val="0"/>
                        </a:spcAft>
                        <a:buFont typeface="Arial" panose="020B0604020202020204" pitchFamily="34" charset="0"/>
                        <a:buNone/>
                        <a:tabLst>
                          <a:tab pos="4843463" algn="r"/>
                        </a:tabLst>
                      </a:pPr>
                      <a:r>
                        <a:rPr lang="en-AU" sz="1600" b="1" baseline="0" dirty="0">
                          <a:solidFill>
                            <a:srgbClr val="134679"/>
                          </a:solidFill>
                          <a:effectLst/>
                          <a:latin typeface="Arial" panose="020B0604020202020204" pitchFamily="34" charset="0"/>
                          <a:ea typeface="Times New Roman"/>
                          <a:cs typeface="Arial" panose="020B0604020202020204" pitchFamily="34" charset="0"/>
                        </a:rPr>
                        <a:t>ASSESS PATIENT’S RISKS FOR:</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Exacerbations</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Fixed airflow limitation</a:t>
                      </a:r>
                    </a:p>
                    <a:p>
                      <a:pPr marL="320675" indent="-285750">
                        <a:spcBef>
                          <a:spcPts val="200"/>
                        </a:spcBef>
                        <a:spcAft>
                          <a:spcPts val="0"/>
                        </a:spcAft>
                        <a:buFont typeface="Arial" panose="020B0604020202020204" pitchFamily="34" charset="0"/>
                        <a:buChar char="•"/>
                        <a:tabLst>
                          <a:tab pos="4843463" algn="r"/>
                        </a:tabLst>
                      </a:pPr>
                      <a:r>
                        <a:rPr lang="en-AU" sz="1600" b="0" baseline="0" dirty="0">
                          <a:solidFill>
                            <a:srgbClr val="134679"/>
                          </a:solidFill>
                          <a:effectLst/>
                          <a:latin typeface="Arial" panose="020B0604020202020204" pitchFamily="34" charset="0"/>
                          <a:ea typeface="Times New Roman"/>
                          <a:cs typeface="Arial" panose="020B0604020202020204" pitchFamily="34" charset="0"/>
                        </a:rPr>
                        <a:t>Medication side-effects</a:t>
                      </a:r>
                    </a:p>
                  </a:txBody>
                  <a:tcPr marL="17780" marR="36195" marT="36195" marB="17780">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9525" cap="flat" cmpd="sng" algn="ctr">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7"/>
                  </a:ext>
                </a:extLst>
              </a:tr>
            </a:tbl>
          </a:graphicData>
        </a:graphic>
      </p:graphicFrame>
      <p:sp>
        <p:nvSpPr>
          <p:cNvPr id="4" name="Right Brace 3"/>
          <p:cNvSpPr/>
          <p:nvPr/>
        </p:nvSpPr>
        <p:spPr>
          <a:xfrm>
            <a:off x="5006293" y="2431592"/>
            <a:ext cx="216000" cy="1656000"/>
          </a:xfrm>
          <a:prstGeom prst="rightBrace">
            <a:avLst/>
          </a:prstGeom>
          <a:ln w="28575">
            <a:solidFill>
              <a:srgbClr val="F796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sp>
        <p:nvSpPr>
          <p:cNvPr id="8" name="TextBox 7"/>
          <p:cNvSpPr txBox="1"/>
          <p:nvPr/>
        </p:nvSpPr>
        <p:spPr>
          <a:xfrm>
            <a:off x="159654" y="6635663"/>
            <a:ext cx="2844800" cy="276999"/>
          </a:xfrm>
          <a:prstGeom prst="rect">
            <a:avLst/>
          </a:prstGeom>
          <a:noFill/>
        </p:spPr>
        <p:txBody>
          <a:bodyPr wrap="square" rtlCol="0">
            <a:spAutoFit/>
          </a:bodyPr>
          <a:lstStyle/>
          <a:p>
            <a:r>
              <a:rPr lang="en-AU" sz="1200" i="1">
                <a:solidFill>
                  <a:prstClr val="white"/>
                </a:solidFill>
              </a:rPr>
              <a:t>GINA 2016 </a:t>
            </a:r>
            <a:r>
              <a:rPr lang="en-AU" sz="1200" i="1" dirty="0">
                <a:solidFill>
                  <a:prstClr val="white"/>
                </a:solidFill>
              </a:rPr>
              <a:t>Box 2-2B (1/4)</a:t>
            </a:r>
          </a:p>
        </p:txBody>
      </p:sp>
      <p:sp>
        <p:nvSpPr>
          <p:cNvPr id="6" name="TextBox 5"/>
          <p:cNvSpPr txBox="1"/>
          <p:nvPr/>
        </p:nvSpPr>
        <p:spPr>
          <a:xfrm>
            <a:off x="5006298" y="1335313"/>
            <a:ext cx="3992562" cy="369332"/>
          </a:xfrm>
          <a:prstGeom prst="rect">
            <a:avLst/>
          </a:prstGeom>
          <a:noFill/>
        </p:spPr>
        <p:txBody>
          <a:bodyPr wrap="square" rtlCol="0">
            <a:spAutoFit/>
          </a:bodyPr>
          <a:lstStyle/>
          <a:p>
            <a:r>
              <a:rPr lang="en-AU" b="1" dirty="0">
                <a:solidFill>
                  <a:srgbClr val="134679"/>
                </a:solidFill>
                <a:cs typeface="Arial" panose="020B0604020202020204" pitchFamily="34" charset="0"/>
              </a:rPr>
              <a:t>Level of asthma symptom control</a:t>
            </a:r>
            <a:endParaRPr lang="en-AU" dirty="0">
              <a:solidFill>
                <a:prstClr val="black"/>
              </a:solidFill>
            </a:endParaRPr>
          </a:p>
        </p:txBody>
      </p:sp>
    </p:spTree>
    <p:extLst>
      <p:ext uri="{BB962C8B-B14F-4D97-AF65-F5344CB8AC3E}">
        <p14:creationId xmlns:p14="http://schemas.microsoft.com/office/powerpoint/2010/main" val="245150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normAutofit fontScale="90000"/>
          </a:bodyPr>
          <a:lstStyle/>
          <a:p>
            <a:pPr eaLnBrk="1" hangingPunct="1"/>
            <a:r>
              <a:rPr lang="en-GB" noProof="0" dirty="0"/>
              <a:t>Reasons for poor </a:t>
            </a:r>
            <a:r>
              <a:rPr lang="en-GB" dirty="0"/>
              <a:t>asthma</a:t>
            </a:r>
            <a:r>
              <a:rPr lang="en-GB" noProof="0" dirty="0"/>
              <a:t> control</a:t>
            </a:r>
          </a:p>
        </p:txBody>
      </p:sp>
      <p:sp>
        <p:nvSpPr>
          <p:cNvPr id="35843" name="Rectangle 3"/>
          <p:cNvSpPr>
            <a:spLocks noGrp="1" noChangeArrowheads="1"/>
          </p:cNvSpPr>
          <p:nvPr>
            <p:ph idx="1"/>
          </p:nvPr>
        </p:nvSpPr>
        <p:spPr>
          <a:noFill/>
        </p:spPr>
        <p:txBody>
          <a:bodyPr>
            <a:normAutofit/>
          </a:bodyPr>
          <a:lstStyle/>
          <a:p>
            <a:pPr marL="350838" indent="-350838" eaLnBrk="1" hangingPunct="1">
              <a:lnSpc>
                <a:spcPct val="110000"/>
              </a:lnSpc>
              <a:tabLst>
                <a:tab pos="1331913" algn="l"/>
              </a:tabLst>
            </a:pPr>
            <a:r>
              <a:rPr lang="en-GB" dirty="0"/>
              <a:t>Wrong diagnosis or confounding illness</a:t>
            </a:r>
          </a:p>
          <a:p>
            <a:pPr marL="350838" indent="-350838" eaLnBrk="1" hangingPunct="1">
              <a:lnSpc>
                <a:spcPct val="110000"/>
              </a:lnSpc>
              <a:tabLst>
                <a:tab pos="1331913" algn="l"/>
              </a:tabLst>
            </a:pPr>
            <a:r>
              <a:rPr lang="en-GB" dirty="0"/>
              <a:t>Incorrect choice of inhaler or poor technique</a:t>
            </a:r>
          </a:p>
          <a:p>
            <a:pPr marL="350838" indent="-350838" eaLnBrk="1" hangingPunct="1">
              <a:lnSpc>
                <a:spcPct val="110000"/>
              </a:lnSpc>
              <a:tabLst>
                <a:tab pos="1331913" algn="l"/>
              </a:tabLst>
            </a:pPr>
            <a:r>
              <a:rPr lang="en-GB" dirty="0"/>
              <a:t>Concurrent smoking</a:t>
            </a:r>
          </a:p>
          <a:p>
            <a:pPr marL="350838" indent="-350838" eaLnBrk="1" hangingPunct="1">
              <a:lnSpc>
                <a:spcPct val="110000"/>
              </a:lnSpc>
              <a:tabLst>
                <a:tab pos="1331913" algn="l"/>
              </a:tabLst>
            </a:pPr>
            <a:r>
              <a:rPr lang="en-GB" dirty="0"/>
              <a:t>Concomitant rhinitis</a:t>
            </a:r>
          </a:p>
          <a:p>
            <a:pPr marL="350838" indent="-350838" eaLnBrk="1" hangingPunct="1">
              <a:lnSpc>
                <a:spcPct val="110000"/>
              </a:lnSpc>
              <a:tabLst>
                <a:tab pos="1331913" algn="l"/>
              </a:tabLst>
            </a:pPr>
            <a:r>
              <a:rPr lang="en-GB" dirty="0"/>
              <a:t>Unintentional or intentional nonadherence</a:t>
            </a:r>
          </a:p>
          <a:p>
            <a:pPr marL="350838" indent="-350838" eaLnBrk="1" hangingPunct="1">
              <a:lnSpc>
                <a:spcPct val="110000"/>
              </a:lnSpc>
              <a:tabLst>
                <a:tab pos="1331913" algn="l"/>
              </a:tabLst>
            </a:pPr>
            <a:r>
              <a:rPr lang="en-GB" dirty="0"/>
              <a:t>Individual variation in treatment response</a:t>
            </a:r>
          </a:p>
          <a:p>
            <a:pPr marL="350838" indent="-350838" eaLnBrk="1" hangingPunct="1">
              <a:lnSpc>
                <a:spcPct val="110000"/>
              </a:lnSpc>
              <a:tabLst>
                <a:tab pos="1331913" algn="l"/>
              </a:tabLst>
            </a:pPr>
            <a:r>
              <a:rPr lang="en-GB" dirty="0"/>
              <a:t>Under treatment</a:t>
            </a:r>
          </a:p>
        </p:txBody>
      </p:sp>
      <p:sp>
        <p:nvSpPr>
          <p:cNvPr id="35844" name="Rectangle 4"/>
          <p:cNvSpPr>
            <a:spLocks noChangeArrowheads="1"/>
          </p:cNvSpPr>
          <p:nvPr/>
        </p:nvSpPr>
        <p:spPr bwMode="auto">
          <a:xfrm>
            <a:off x="5076825" y="6524625"/>
            <a:ext cx="38163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latin typeface="Arial" charset="0"/>
              </a:rPr>
              <a:t> </a:t>
            </a:r>
            <a:endParaRPr lang="en-US" sz="1200" dirty="0">
              <a:latin typeface="Arial" charset="0"/>
            </a:endParaRPr>
          </a:p>
        </p:txBody>
      </p:sp>
      <p:sp>
        <p:nvSpPr>
          <p:cNvPr id="5" name="Text Box 4"/>
          <p:cNvSpPr txBox="1">
            <a:spLocks noChangeArrowheads="1"/>
          </p:cNvSpPr>
          <p:nvPr/>
        </p:nvSpPr>
        <p:spPr bwMode="auto">
          <a:xfrm>
            <a:off x="6372200" y="6204744"/>
            <a:ext cx="2376487" cy="457200"/>
          </a:xfrm>
          <a:prstGeom prst="rect">
            <a:avLst/>
          </a:prstGeom>
          <a:noFill/>
          <a:ln w="9525">
            <a:noFill/>
            <a:miter lim="800000"/>
            <a:headEnd/>
            <a:tailEnd/>
          </a:ln>
        </p:spPr>
        <p:txBody>
          <a:bodyPr>
            <a:spAutoFit/>
          </a:bodyPr>
          <a:lstStyle/>
          <a:p>
            <a:pPr algn="r">
              <a:spcBef>
                <a:spcPct val="50000"/>
              </a:spcBef>
            </a:pPr>
            <a:r>
              <a:rPr lang="en-US" sz="1200" dirty="0">
                <a:latin typeface="Arial" charset="0"/>
              </a:rPr>
              <a:t>www.ginasthma.org</a:t>
            </a:r>
            <a:br>
              <a:rPr lang="en-US" sz="1200" dirty="0">
                <a:latin typeface="Arial" charset="0"/>
              </a:rPr>
            </a:br>
            <a:endParaRPr lang="en-US" sz="1200" dirty="0">
              <a:latin typeface="Arial" charset="0"/>
            </a:endParaRPr>
          </a:p>
        </p:txBody>
      </p:sp>
    </p:spTree>
    <p:extLst>
      <p:ext uri="{BB962C8B-B14F-4D97-AF65-F5344CB8AC3E}">
        <p14:creationId xmlns:p14="http://schemas.microsoft.com/office/powerpoint/2010/main" val="167589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a:t>Clinical case</a:t>
            </a:r>
          </a:p>
        </p:txBody>
      </p:sp>
    </p:spTree>
    <p:extLst>
      <p:ext uri="{BB962C8B-B14F-4D97-AF65-F5344CB8AC3E}">
        <p14:creationId xmlns:p14="http://schemas.microsoft.com/office/powerpoint/2010/main" val="338992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a:t>Group Work</a:t>
            </a:r>
          </a:p>
        </p:txBody>
      </p:sp>
      <p:sp>
        <p:nvSpPr>
          <p:cNvPr id="3" name="Marcador de Posição de Conteúdo 2"/>
          <p:cNvSpPr>
            <a:spLocks noGrp="1"/>
          </p:cNvSpPr>
          <p:nvPr>
            <p:ph idx="1"/>
          </p:nvPr>
        </p:nvSpPr>
        <p:spPr>
          <a:xfrm>
            <a:off x="358775" y="1798638"/>
            <a:ext cx="7772400" cy="4366666"/>
          </a:xfrm>
        </p:spPr>
        <p:txBody>
          <a:bodyPr>
            <a:normAutofit/>
          </a:bodyPr>
          <a:lstStyle/>
          <a:p>
            <a:r>
              <a:rPr lang="en-GB" noProof="0" dirty="0"/>
              <a:t>We will present a case vignette</a:t>
            </a:r>
          </a:p>
          <a:p>
            <a:r>
              <a:rPr lang="en-GB" noProof="0" dirty="0"/>
              <a:t>Please take your notes and discuss the case in small groups (3-4 persons)</a:t>
            </a:r>
          </a:p>
          <a:p>
            <a:r>
              <a:rPr lang="en-GB" noProof="0" dirty="0"/>
              <a:t>After 5 m we will discuss the case in the plenary</a:t>
            </a:r>
          </a:p>
          <a:p>
            <a:endParaRPr lang="en-GB" noProof="0" dirty="0"/>
          </a:p>
        </p:txBody>
      </p:sp>
    </p:spTree>
    <p:extLst>
      <p:ext uri="{BB962C8B-B14F-4D97-AF65-F5344CB8AC3E}">
        <p14:creationId xmlns:p14="http://schemas.microsoft.com/office/powerpoint/2010/main" val="18671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a:solidFill>
                  <a:srgbClr val="FF0000"/>
                </a:solidFill>
              </a:rPr>
              <a:t>Case 1:</a:t>
            </a:r>
          </a:p>
        </p:txBody>
      </p:sp>
      <p:sp>
        <p:nvSpPr>
          <p:cNvPr id="8196" name="Rectangle 5"/>
          <p:cNvSpPr>
            <a:spLocks noGrp="1" noChangeArrowheads="1"/>
          </p:cNvSpPr>
          <p:nvPr>
            <p:ph idx="1"/>
          </p:nvPr>
        </p:nvSpPr>
        <p:spPr/>
        <p:txBody>
          <a:bodyPr>
            <a:normAutofit/>
          </a:bodyPr>
          <a:lstStyle/>
          <a:p>
            <a:pPr eaLnBrk="1" hangingPunct="1">
              <a:lnSpc>
                <a:spcPct val="150000"/>
              </a:lnSpc>
            </a:pPr>
            <a:r>
              <a:rPr lang="en-GB" sz="2000" b="1" noProof="0" dirty="0"/>
              <a:t>Never smoked</a:t>
            </a:r>
          </a:p>
          <a:p>
            <a:pPr eaLnBrk="1" hangingPunct="1">
              <a:lnSpc>
                <a:spcPct val="150000"/>
              </a:lnSpc>
            </a:pPr>
            <a:r>
              <a:rPr lang="en-GB" sz="2000" b="1" noProof="0" dirty="0"/>
              <a:t>Atopic dermatitis since childhood</a:t>
            </a:r>
          </a:p>
          <a:p>
            <a:pPr eaLnBrk="1" hangingPunct="1">
              <a:lnSpc>
                <a:spcPct val="150000"/>
              </a:lnSpc>
            </a:pPr>
            <a:r>
              <a:rPr lang="en-GB" sz="2000" b="1" noProof="0" dirty="0"/>
              <a:t>Asthma diagnosis since 1992</a:t>
            </a:r>
          </a:p>
          <a:p>
            <a:pPr eaLnBrk="1" hangingPunct="1">
              <a:lnSpc>
                <a:spcPct val="150000"/>
              </a:lnSpc>
            </a:pPr>
            <a:r>
              <a:rPr lang="en-GB" sz="2000" b="1" noProof="0" dirty="0"/>
              <a:t>Never tested for allergenic sensitivity </a:t>
            </a:r>
          </a:p>
          <a:p>
            <a:pPr eaLnBrk="1" hangingPunct="1">
              <a:lnSpc>
                <a:spcPct val="150000"/>
              </a:lnSpc>
            </a:pPr>
            <a:endParaRPr lang="en-GB" sz="2000" b="1" noProof="0" dirty="0"/>
          </a:p>
          <a:p>
            <a:pPr eaLnBrk="1" hangingPunct="1">
              <a:lnSpc>
                <a:spcPct val="150000"/>
              </a:lnSpc>
            </a:pPr>
            <a:r>
              <a:rPr lang="en-GB" sz="2000" b="1" noProof="0" dirty="0"/>
              <a:t>She is regularly taking inhaled beta-2 agonists and corticosteroids medium dose fixed combination and salbutamol as needed</a:t>
            </a:r>
          </a:p>
          <a:p>
            <a:pPr eaLnBrk="1" hangingPunct="1">
              <a:lnSpc>
                <a:spcPct val="150000"/>
              </a:lnSpc>
            </a:pPr>
            <a:endParaRPr lang="en-GB" sz="2000" b="1" noProof="0" dirty="0"/>
          </a:p>
        </p:txBody>
      </p:sp>
      <p:sp>
        <p:nvSpPr>
          <p:cNvPr id="5" name="Rectangle 3"/>
          <p:cNvSpPr txBox="1">
            <a:spLocks noChangeArrowheads="1"/>
          </p:cNvSpPr>
          <p:nvPr/>
        </p:nvSpPr>
        <p:spPr bwMode="auto">
          <a:xfrm>
            <a:off x="539750" y="1700213"/>
            <a:ext cx="5688013" cy="2376487"/>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Daytime symptoms &gt; twice a week</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Nocturnal awakenings</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In recent weeks used rescue medication 2/3 times a week</a:t>
            </a:r>
            <a:endParaRPr lang="en-US" sz="2800" b="1" kern="0" dirty="0">
              <a:solidFill>
                <a:srgbClr val="FF0000"/>
              </a:solidFill>
              <a:latin typeface="+mn-lt"/>
              <a:cs typeface="+mn-cs"/>
            </a:endParaRP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year old, </a:t>
            </a:r>
            <a:r>
              <a:rPr lang="en-US" sz="2200" b="1" dirty="0">
                <a:latin typeface="+mn-lt"/>
                <a:cs typeface="+mn-cs"/>
              </a:rPr>
              <a:t>goes for a routine asthma consultation:</a:t>
            </a:r>
            <a:endParaRPr lang="en-GB" sz="2200" b="1" dirty="0">
              <a:latin typeface="+mn-lt"/>
              <a:cs typeface="+mn-cs"/>
            </a:endParaRPr>
          </a:p>
        </p:txBody>
      </p:sp>
    </p:spTree>
    <p:extLst>
      <p:ext uri="{BB962C8B-B14F-4D97-AF65-F5344CB8AC3E}">
        <p14:creationId xmlns:p14="http://schemas.microsoft.com/office/powerpoint/2010/main" val="219343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4613" y="1400175"/>
            <a:ext cx="8961437" cy="4765675"/>
            <a:chOff x="20513" y="1291044"/>
            <a:chExt cx="8961562" cy="4765338"/>
          </a:xfrm>
        </p:grpSpPr>
        <p:sp>
          <p:nvSpPr>
            <p:cNvPr id="591875" name="Rectangle 3"/>
            <p:cNvSpPr>
              <a:spLocks noChangeArrowheads="1"/>
            </p:cNvSpPr>
            <p:nvPr/>
          </p:nvSpPr>
          <p:spPr bwMode="auto">
            <a:xfrm>
              <a:off x="2571661" y="1372001"/>
              <a:ext cx="2197131" cy="4684381"/>
            </a:xfrm>
            <a:prstGeom prst="rect">
              <a:avLst/>
            </a:prstGeom>
            <a:gradFill rotWithShape="1">
              <a:gsLst>
                <a:gs pos="0">
                  <a:srgbClr val="008E00"/>
                </a:gs>
                <a:gs pos="100000">
                  <a:srgbClr val="34FD2F"/>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6" name="Rectangle 4"/>
            <p:cNvSpPr>
              <a:spLocks noChangeArrowheads="1"/>
            </p:cNvSpPr>
            <p:nvPr/>
          </p:nvSpPr>
          <p:spPr bwMode="auto">
            <a:xfrm>
              <a:off x="4768791" y="1372001"/>
              <a:ext cx="1270018" cy="4684381"/>
            </a:xfrm>
            <a:prstGeom prst="rect">
              <a:avLst/>
            </a:prstGeom>
            <a:gradFill rotWithShape="1">
              <a:gsLst>
                <a:gs pos="0">
                  <a:srgbClr val="34FD2F"/>
                </a:gs>
                <a:gs pos="100000">
                  <a:srgbClr val="FFFF66"/>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7" name="Rectangle 5"/>
            <p:cNvSpPr>
              <a:spLocks noChangeArrowheads="1"/>
            </p:cNvSpPr>
            <p:nvPr/>
          </p:nvSpPr>
          <p:spPr bwMode="auto">
            <a:xfrm>
              <a:off x="6038809" y="1372001"/>
              <a:ext cx="1295418" cy="4684381"/>
            </a:xfrm>
            <a:prstGeom prst="rect">
              <a:avLst/>
            </a:prstGeom>
            <a:gradFill rotWithShape="1">
              <a:gsLst>
                <a:gs pos="0">
                  <a:srgbClr val="FFFF66"/>
                </a:gs>
                <a:gs pos="100000">
                  <a:srgbClr val="FFCC00"/>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8" name="Rectangle 6"/>
            <p:cNvSpPr>
              <a:spLocks noChangeArrowheads="1"/>
            </p:cNvSpPr>
            <p:nvPr/>
          </p:nvSpPr>
          <p:spPr bwMode="auto">
            <a:xfrm>
              <a:off x="7321527" y="1372001"/>
              <a:ext cx="1660548" cy="4684381"/>
            </a:xfrm>
            <a:prstGeom prst="rect">
              <a:avLst/>
            </a:prstGeom>
            <a:gradFill flip="none" rotWithShape="1">
              <a:gsLst>
                <a:gs pos="0">
                  <a:srgbClr val="FF0000"/>
                </a:gs>
                <a:gs pos="0">
                  <a:srgbClr val="FFFFFF"/>
                </a:gs>
                <a:gs pos="97000">
                  <a:srgbClr val="FF0000"/>
                </a:gs>
                <a:gs pos="1000">
                  <a:srgbClr val="FFFF00"/>
                </a:gs>
                <a:gs pos="90000">
                  <a:srgbClr val="FF0000"/>
                </a:gs>
              </a:gsLst>
              <a:lin ang="0" scaled="1"/>
              <a:tileRect/>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graphicFrame>
          <p:nvGraphicFramePr>
            <p:cNvPr id="12" name="Group 8"/>
            <p:cNvGraphicFramePr>
              <a:graphicFrameLocks/>
            </p:cNvGraphicFramePr>
            <p:nvPr>
              <p:extLst>
                <p:ext uri="{D42A27DB-BD31-4B8C-83A1-F6EECF244321}">
                  <p14:modId xmlns:p14="http://schemas.microsoft.com/office/powerpoint/2010/main" val="1329819321"/>
                </p:ext>
              </p:extLst>
            </p:nvPr>
          </p:nvGraphicFramePr>
          <p:xfrm>
            <a:off x="20513" y="1291044"/>
            <a:ext cx="8934575" cy="4764706"/>
          </p:xfrm>
          <a:graphic>
            <a:graphicData uri="http://schemas.openxmlformats.org/drawingml/2006/table">
              <a:tbl>
                <a:tblPr/>
                <a:tblGrid>
                  <a:gridCol w="2500330">
                    <a:extLst>
                      <a:ext uri="{9D8B030D-6E8A-4147-A177-3AD203B41FA5}">
                        <a16:colId xmlns:a16="http://schemas.microsoft.com/office/drawing/2014/main" val="20000"/>
                      </a:ext>
                    </a:extLst>
                  </a:gridCol>
                  <a:gridCol w="2243120">
                    <a:extLst>
                      <a:ext uri="{9D8B030D-6E8A-4147-A177-3AD203B41FA5}">
                        <a16:colId xmlns:a16="http://schemas.microsoft.com/office/drawing/2014/main" val="20001"/>
                      </a:ext>
                    </a:extLst>
                  </a:gridCol>
                  <a:gridCol w="2557821">
                    <a:extLst>
                      <a:ext uri="{9D8B030D-6E8A-4147-A177-3AD203B41FA5}">
                        <a16:colId xmlns:a16="http://schemas.microsoft.com/office/drawing/2014/main" val="20002"/>
                      </a:ext>
                    </a:extLst>
                  </a:gridCol>
                  <a:gridCol w="1633179">
                    <a:extLst>
                      <a:ext uri="{9D8B030D-6E8A-4147-A177-3AD203B41FA5}">
                        <a16:colId xmlns:a16="http://schemas.microsoft.com/office/drawing/2014/main" val="20003"/>
                      </a:ext>
                    </a:extLst>
                  </a:gridCol>
                </a:tblGrid>
                <a:tr h="8509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chemeClr val="accent1">
                                <a:lumMod val="75000"/>
                              </a:schemeClr>
                            </a:solidFill>
                            <a:effectLst/>
                            <a:latin typeface="Arial" charset="0"/>
                            <a:ea typeface="MS Mincho" pitchFamily="49" charset="-128"/>
                            <a:cs typeface="Times New Roman" charset="0"/>
                          </a:rPr>
                          <a:t>Characteristic</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Controlled</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(All of the following)</a:t>
                        </a:r>
                        <a:endParaRPr kumimoji="0" lang="en-US" sz="1400" b="1" i="0" u="none" strike="noStrike" cap="none" normalizeH="0" baseline="0" dirty="0">
                          <a:ln>
                            <a:noFill/>
                          </a:ln>
                          <a:solidFill>
                            <a:schemeClr val="bg1"/>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Partly controlled</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(Any present in any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Uncontrolled  </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73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Daytime symptoms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3 or more features of partly controlled asthma present in any week</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Limitations of activities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942975">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Nocturnal symptoms / awakening</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604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Need for rescue / “reliever” treatment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per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853688">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Lung function </a:t>
                        </a:r>
                        <a:b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br>
                        <a:r>
                          <a:rPr kumimoji="0" lang="en-US" sz="1800" b="1" i="0" u="none" strike="noStrike" kern="1200" cap="none" normalizeH="0" baseline="0" dirty="0">
                            <a:ln>
                              <a:noFill/>
                            </a:ln>
                            <a:solidFill>
                              <a:schemeClr val="accent1">
                                <a:lumMod val="75000"/>
                              </a:schemeClr>
                            </a:solidFill>
                            <a:effectLst/>
                            <a:latin typeface="Arial" charset="0"/>
                            <a:ea typeface="MS Mincho" pitchFamily="49" charset="-128"/>
                            <a:cs typeface="Times New Roman" charset="0"/>
                          </a:rPr>
                          <a:t>(PEF or FEV1)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Normal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&lt; 80% predicted or personal best (if known) on any day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grpSp>
      <p:sp>
        <p:nvSpPr>
          <p:cNvPr id="9220" name="14 Título"/>
          <p:cNvSpPr>
            <a:spLocks noGrp="1"/>
          </p:cNvSpPr>
          <p:nvPr>
            <p:ph type="title"/>
          </p:nvPr>
        </p:nvSpPr>
        <p:spPr/>
        <p:txBody>
          <a:bodyPr>
            <a:normAutofit fontScale="90000"/>
          </a:bodyPr>
          <a:lstStyle/>
          <a:p>
            <a:r>
              <a:rPr lang="en-GB" sz="3600" noProof="0" dirty="0"/>
              <a:t>Is her asthma controlled?</a:t>
            </a:r>
            <a:br>
              <a:rPr lang="en-GB" sz="3600" noProof="0" dirty="0"/>
            </a:br>
            <a:r>
              <a:rPr lang="en-GB" sz="2000" dirty="0">
                <a:solidFill>
                  <a:prstClr val="black"/>
                </a:solidFill>
              </a:rPr>
              <a:t>As previously defined by the Global Initiative for Asthma (GINA)</a:t>
            </a:r>
            <a:endParaRPr lang="en-GB" sz="3600" noProof="0" dirty="0"/>
          </a:p>
        </p:txBody>
      </p:sp>
      <p:sp>
        <p:nvSpPr>
          <p:cNvPr id="9221" name="Oval 3"/>
          <p:cNvSpPr>
            <a:spLocks noChangeArrowheads="1"/>
          </p:cNvSpPr>
          <p:nvPr/>
        </p:nvSpPr>
        <p:spPr bwMode="auto">
          <a:xfrm>
            <a:off x="7369175" y="2135188"/>
            <a:ext cx="1524000" cy="3886200"/>
          </a:xfrm>
          <a:prstGeom prst="ellipse">
            <a:avLst/>
          </a:prstGeom>
          <a:noFill/>
          <a:ln w="38100">
            <a:solidFill>
              <a:srgbClr val="00B050"/>
            </a:solidFill>
            <a:round/>
            <a:headEnd/>
            <a:tailEnd/>
          </a:ln>
        </p:spPr>
        <p:txBody>
          <a:bodyPr wrap="none" lIns="90487" tIns="44450" rIns="90487" bIns="44450" anchor="ctr"/>
          <a:lstStyle/>
          <a:p>
            <a:pPr eaLnBrk="0" hangingPunct="0"/>
            <a:endParaRPr lang="es-ES" dirty="0"/>
          </a:p>
        </p:txBody>
      </p:sp>
      <p:sp>
        <p:nvSpPr>
          <p:cNvPr id="9222" name="Oval 3"/>
          <p:cNvSpPr>
            <a:spLocks noChangeArrowheads="1"/>
          </p:cNvSpPr>
          <p:nvPr/>
        </p:nvSpPr>
        <p:spPr bwMode="auto">
          <a:xfrm>
            <a:off x="5003800" y="2276475"/>
            <a:ext cx="2160588" cy="6477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3" name="Oval 3"/>
          <p:cNvSpPr>
            <a:spLocks noChangeArrowheads="1"/>
          </p:cNvSpPr>
          <p:nvPr/>
        </p:nvSpPr>
        <p:spPr bwMode="auto">
          <a:xfrm>
            <a:off x="4932363" y="4652963"/>
            <a:ext cx="2232025" cy="5334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4" name="Oval 3"/>
          <p:cNvSpPr>
            <a:spLocks noChangeArrowheads="1"/>
          </p:cNvSpPr>
          <p:nvPr/>
        </p:nvSpPr>
        <p:spPr bwMode="auto">
          <a:xfrm>
            <a:off x="5724525" y="3933825"/>
            <a:ext cx="685800" cy="3810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14" name="Text Box 4"/>
          <p:cNvSpPr txBox="1">
            <a:spLocks noChangeArrowheads="1"/>
          </p:cNvSpPr>
          <p:nvPr/>
        </p:nvSpPr>
        <p:spPr bwMode="auto">
          <a:xfrm>
            <a:off x="6767513" y="6581001"/>
            <a:ext cx="2376487" cy="246221"/>
          </a:xfrm>
          <a:prstGeom prst="rect">
            <a:avLst/>
          </a:prstGeom>
          <a:noFill/>
          <a:ln w="9525">
            <a:noFill/>
            <a:miter lim="800000"/>
            <a:headEnd/>
            <a:tailEnd/>
          </a:ln>
        </p:spPr>
        <p:txBody>
          <a:bodyPr>
            <a:spAutoFit/>
          </a:bodyPr>
          <a:lstStyle/>
          <a:p>
            <a:pPr eaLnBrk="0" hangingPunct="0">
              <a:spcBef>
                <a:spcPct val="50000"/>
              </a:spcBef>
            </a:pPr>
            <a:r>
              <a:rPr lang="en-US" sz="1000" dirty="0">
                <a:solidFill>
                  <a:schemeClr val="bg1"/>
                </a:solidFill>
                <a:latin typeface="+mn-lt"/>
              </a:rPr>
              <a:t>www.ginasthma.org</a:t>
            </a:r>
          </a:p>
        </p:txBody>
      </p:sp>
    </p:spTree>
    <p:extLst>
      <p:ext uri="{BB962C8B-B14F-4D97-AF65-F5344CB8AC3E}">
        <p14:creationId xmlns:p14="http://schemas.microsoft.com/office/powerpoint/2010/main" val="229969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fade">
                                      <p:cBhvr>
                                        <p:cTn id="10" dur="500"/>
                                        <p:tgtEl>
                                          <p:spTgt spid="92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500"/>
                                        <p:tgtEl>
                                          <p:spTgt spid="9223"/>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9221"/>
                                        </p:tgtEl>
                                        <p:attrNameLst>
                                          <p:attrName>style.visibility</p:attrName>
                                        </p:attrNameLst>
                                      </p:cBhvr>
                                      <p:to>
                                        <p:strVal val="visible"/>
                                      </p:to>
                                    </p:set>
                                    <p:animEffect transition="in" filter="fade">
                                      <p:cBhvr>
                                        <p:cTn id="1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descr="SLIDE 45_4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41438"/>
            <a:ext cx="8135938"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0" name="Rectangle 5"/>
          <p:cNvSpPr>
            <a:spLocks noGrp="1" noChangeArrowheads="1"/>
          </p:cNvSpPr>
          <p:nvPr>
            <p:ph type="title"/>
          </p:nvPr>
        </p:nvSpPr>
        <p:spPr bwMode="auto">
          <a:xfrm>
            <a:off x="173038" y="250825"/>
            <a:ext cx="7597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40631" bIns="45720" numCol="1" anchorCtr="0" compatLnSpc="1">
            <a:prstTxWarp prst="textNoShape">
              <a:avLst/>
            </a:prstTxWarp>
          </a:bodyPr>
          <a:lstStyle/>
          <a:p>
            <a:pPr marL="222250" eaLnBrk="1" hangingPunct="1"/>
            <a:r>
              <a:rPr lang="en-US" altLang="en-US" dirty="0">
                <a:ea typeface="ヒラギノ角ゴ ProN W3" charset="-128"/>
              </a:rPr>
              <a:t>The control-based asthma management cycle</a:t>
            </a:r>
          </a:p>
        </p:txBody>
      </p:sp>
      <p:sp>
        <p:nvSpPr>
          <p:cNvPr id="70661" name="Rectangle 7"/>
          <p:cNvSpPr>
            <a:spLocks/>
          </p:cNvSpPr>
          <p:nvPr/>
        </p:nvSpPr>
        <p:spPr bwMode="auto">
          <a:xfrm>
            <a:off x="1778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3-2</a:t>
            </a:r>
          </a:p>
        </p:txBody>
      </p:sp>
      <p:sp>
        <p:nvSpPr>
          <p:cNvPr id="70663" name="Rectangle 13"/>
          <p:cNvSpPr>
            <a:spLocks/>
          </p:cNvSpPr>
          <p:nvPr/>
        </p:nvSpPr>
        <p:spPr bwMode="auto">
          <a:xfrm>
            <a:off x="5359400" y="1511300"/>
            <a:ext cx="28241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a:solidFill>
                  <a:prstClr val="black"/>
                </a:solidFill>
              </a:rPr>
              <a:t>Diagnosis</a:t>
            </a:r>
          </a:p>
          <a:p>
            <a:pPr eaLnBrk="1" hangingPunct="1">
              <a:spcBef>
                <a:spcPts val="425"/>
              </a:spcBef>
            </a:pPr>
            <a:r>
              <a:rPr lang="en-US" altLang="en-US" sz="1600">
                <a:solidFill>
                  <a:prstClr val="black"/>
                </a:solidFill>
              </a:rPr>
              <a:t>Symptom control &amp; risk factors</a:t>
            </a:r>
            <a:br>
              <a:rPr lang="en-US" altLang="en-US" sz="1600">
                <a:solidFill>
                  <a:prstClr val="black"/>
                </a:solidFill>
              </a:rPr>
            </a:br>
            <a:r>
              <a:rPr lang="en-US" altLang="en-US" sz="1600">
                <a:solidFill>
                  <a:prstClr val="black"/>
                </a:solidFill>
              </a:rPr>
              <a:t>(including lung function)</a:t>
            </a:r>
          </a:p>
          <a:p>
            <a:pPr eaLnBrk="1" hangingPunct="1">
              <a:spcBef>
                <a:spcPts val="425"/>
              </a:spcBef>
            </a:pPr>
            <a:r>
              <a:rPr lang="en-US" altLang="en-US" sz="1600">
                <a:solidFill>
                  <a:prstClr val="black"/>
                </a:solidFill>
              </a:rPr>
              <a:t>Inhaler technique &amp; adherence</a:t>
            </a:r>
          </a:p>
          <a:p>
            <a:pPr eaLnBrk="1" hangingPunct="1">
              <a:spcBef>
                <a:spcPts val="425"/>
              </a:spcBef>
            </a:pPr>
            <a:r>
              <a:rPr lang="en-US" altLang="en-US" sz="1600">
                <a:solidFill>
                  <a:prstClr val="black"/>
                </a:solidFill>
              </a:rPr>
              <a:t>Patient preference</a:t>
            </a:r>
          </a:p>
        </p:txBody>
      </p:sp>
      <p:sp>
        <p:nvSpPr>
          <p:cNvPr id="70664" name="Rectangle 14"/>
          <p:cNvSpPr>
            <a:spLocks/>
          </p:cNvSpPr>
          <p:nvPr/>
        </p:nvSpPr>
        <p:spPr bwMode="auto">
          <a:xfrm>
            <a:off x="5359400" y="5173663"/>
            <a:ext cx="29257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a:solidFill>
                  <a:prstClr val="black"/>
                </a:solidFill>
              </a:rPr>
              <a:t>Asthma medications</a:t>
            </a:r>
          </a:p>
          <a:p>
            <a:pPr eaLnBrk="1" hangingPunct="1">
              <a:spcBef>
                <a:spcPts val="425"/>
              </a:spcBef>
            </a:pPr>
            <a:r>
              <a:rPr lang="en-US" altLang="en-US" sz="1600">
                <a:solidFill>
                  <a:prstClr val="black"/>
                </a:solidFill>
              </a:rPr>
              <a:t>Non-pharmacological strategies</a:t>
            </a:r>
          </a:p>
          <a:p>
            <a:pPr eaLnBrk="1" hangingPunct="1">
              <a:spcBef>
                <a:spcPts val="425"/>
              </a:spcBef>
            </a:pPr>
            <a:r>
              <a:rPr lang="en-US" altLang="en-US" sz="1600">
                <a:solidFill>
                  <a:prstClr val="black"/>
                </a:solidFill>
              </a:rPr>
              <a:t>Treat modifiable risk factors</a:t>
            </a:r>
          </a:p>
        </p:txBody>
      </p:sp>
      <p:sp>
        <p:nvSpPr>
          <p:cNvPr id="70665" name="Rectangle 15"/>
          <p:cNvSpPr>
            <a:spLocks/>
          </p:cNvSpPr>
          <p:nvPr/>
        </p:nvSpPr>
        <p:spPr bwMode="auto">
          <a:xfrm>
            <a:off x="546100" y="3284538"/>
            <a:ext cx="17414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5"/>
              </a:spcBef>
            </a:pPr>
            <a:r>
              <a:rPr lang="en-US" altLang="en-US" sz="1600" dirty="0">
                <a:solidFill>
                  <a:prstClr val="black"/>
                </a:solidFill>
              </a:rPr>
              <a:t>Symptoms</a:t>
            </a:r>
          </a:p>
          <a:p>
            <a:pPr eaLnBrk="1" hangingPunct="1">
              <a:spcBef>
                <a:spcPts val="425"/>
              </a:spcBef>
            </a:pPr>
            <a:r>
              <a:rPr lang="en-US" altLang="en-US" sz="1600" dirty="0">
                <a:solidFill>
                  <a:prstClr val="black"/>
                </a:solidFill>
              </a:rPr>
              <a:t>Exacerbations</a:t>
            </a:r>
          </a:p>
          <a:p>
            <a:pPr eaLnBrk="1" hangingPunct="1">
              <a:spcBef>
                <a:spcPts val="425"/>
              </a:spcBef>
            </a:pPr>
            <a:r>
              <a:rPr lang="en-US" altLang="en-US" sz="1600" dirty="0">
                <a:solidFill>
                  <a:prstClr val="black"/>
                </a:solidFill>
              </a:rPr>
              <a:t>Side-effects</a:t>
            </a:r>
          </a:p>
          <a:p>
            <a:pPr eaLnBrk="1" hangingPunct="1">
              <a:spcBef>
                <a:spcPts val="425"/>
              </a:spcBef>
            </a:pPr>
            <a:r>
              <a:rPr lang="en-US" altLang="en-US" sz="1600" dirty="0">
                <a:solidFill>
                  <a:prstClr val="black"/>
                </a:solidFill>
              </a:rPr>
              <a:t>Patient satisfaction</a:t>
            </a:r>
          </a:p>
          <a:p>
            <a:pPr eaLnBrk="1" hangingPunct="1">
              <a:spcBef>
                <a:spcPts val="425"/>
              </a:spcBef>
            </a:pPr>
            <a:r>
              <a:rPr lang="en-US" altLang="en-US" sz="1600" dirty="0">
                <a:solidFill>
                  <a:prstClr val="black"/>
                </a:solidFill>
              </a:rPr>
              <a:t>Lung function</a:t>
            </a:r>
          </a:p>
        </p:txBody>
      </p:sp>
      <p:sp>
        <p:nvSpPr>
          <p:cNvPr id="16" name="Rectangle 15"/>
          <p:cNvSpPr/>
          <p:nvPr/>
        </p:nvSpPr>
        <p:spPr>
          <a:xfrm rot="18616622">
            <a:off x="2688622" y="2803376"/>
            <a:ext cx="2402625" cy="21806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650" b="1" dirty="0">
                <a:ln w="12700">
                  <a:noFill/>
                  <a:prstDash val="solid"/>
                </a:ln>
                <a:solidFill>
                  <a:prstClr val="white"/>
                </a:solidFill>
                <a:cs typeface="Arial"/>
              </a:rPr>
              <a:t>REVIEW RESPONSE</a:t>
            </a:r>
          </a:p>
        </p:txBody>
      </p:sp>
      <p:sp>
        <p:nvSpPr>
          <p:cNvPr id="17" name="Rectangle 16"/>
          <p:cNvSpPr/>
          <p:nvPr/>
        </p:nvSpPr>
        <p:spPr>
          <a:xfrm rot="3706156">
            <a:off x="3018940" y="2784161"/>
            <a:ext cx="2256314" cy="21806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650" b="1" dirty="0">
                <a:ln w="12700">
                  <a:noFill/>
                  <a:prstDash val="solid"/>
                </a:ln>
                <a:solidFill>
                  <a:prstClr val="white"/>
                </a:solidFill>
                <a:cs typeface="Arial"/>
              </a:rPr>
              <a:t>ASSESS</a:t>
            </a:r>
          </a:p>
        </p:txBody>
      </p:sp>
      <p:sp>
        <p:nvSpPr>
          <p:cNvPr id="18" name="Rectangle 17"/>
          <p:cNvSpPr/>
          <p:nvPr/>
        </p:nvSpPr>
        <p:spPr>
          <a:xfrm rot="21356104">
            <a:off x="2967871" y="3542599"/>
            <a:ext cx="2154960" cy="1753419"/>
          </a:xfrm>
          <a:prstGeom prst="rect">
            <a:avLst/>
          </a:prstGeom>
          <a:noFill/>
        </p:spPr>
        <p:txBody>
          <a:bodyPr spcFirstLastPara="1" wrap="none">
            <a:prstTxWarp prst="textArchDown">
              <a:avLst>
                <a:gd name="adj" fmla="val 16604063"/>
              </a:avLst>
            </a:prstTxWarp>
            <a:spAutoFit/>
          </a:bodyPr>
          <a:lstStyle/>
          <a:p>
            <a:pPr algn="ctr">
              <a:defRPr/>
            </a:pPr>
            <a:r>
              <a:rPr lang="en-AU" sz="1650" b="1" dirty="0">
                <a:ln w="12700">
                  <a:noFill/>
                  <a:prstDash val="solid"/>
                </a:ln>
                <a:solidFill>
                  <a:prstClr val="white"/>
                </a:solidFill>
                <a:ea typeface="ＭＳ Ｐゴシック" charset="0"/>
                <a:cs typeface="Arial"/>
              </a:rPr>
              <a:t>ADJUST TREATMENT</a:t>
            </a:r>
            <a:endParaRPr lang="en-US" sz="1650" b="1" dirty="0">
              <a:ln w="12700">
                <a:noFill/>
                <a:prstDash val="solid"/>
              </a:ln>
              <a:solidFill>
                <a:prstClr val="white"/>
              </a:solidFill>
              <a:ea typeface="ＭＳ Ｐゴシック" charset="0"/>
              <a:cs typeface="ＭＳ Ｐゴシック" charset="0"/>
            </a:endParaRPr>
          </a:p>
        </p:txBody>
      </p:sp>
    </p:spTree>
    <p:extLst>
      <p:ext uri="{BB962C8B-B14F-4D97-AF65-F5344CB8AC3E}">
        <p14:creationId xmlns:p14="http://schemas.microsoft.com/office/powerpoint/2010/main" val="342330978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a:t>How do we measure asthma control?</a:t>
            </a:r>
          </a:p>
        </p:txBody>
      </p:sp>
    </p:spTree>
    <p:extLst>
      <p:ext uri="{BB962C8B-B14F-4D97-AF65-F5344CB8AC3E}">
        <p14:creationId xmlns:p14="http://schemas.microsoft.com/office/powerpoint/2010/main" val="244494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eaLnBrk="1" hangingPunct="1">
              <a:defRPr/>
            </a:pPr>
            <a:r>
              <a:rPr lang="en-GB" sz="3600" noProof="0" dirty="0"/>
              <a:t>How do we measure asthma control? </a:t>
            </a:r>
            <a:endParaRPr lang="en-GB" sz="3600" noProof="0" dirty="0">
              <a:solidFill>
                <a:schemeClr val="accent4"/>
              </a:solidFill>
            </a:endParaRPr>
          </a:p>
        </p:txBody>
      </p:sp>
      <p:sp>
        <p:nvSpPr>
          <p:cNvPr id="34819" name="Rectangle 3"/>
          <p:cNvSpPr>
            <a:spLocks noGrp="1" noChangeArrowheads="1"/>
          </p:cNvSpPr>
          <p:nvPr>
            <p:ph idx="1"/>
          </p:nvPr>
        </p:nvSpPr>
        <p:spPr/>
        <p:txBody>
          <a:bodyPr/>
          <a:lstStyle/>
          <a:p>
            <a:pPr eaLnBrk="1" hangingPunct="1">
              <a:defRPr/>
            </a:pPr>
            <a:r>
              <a:rPr lang="en-GB" sz="3200" dirty="0"/>
              <a:t>History</a:t>
            </a:r>
          </a:p>
          <a:p>
            <a:pPr eaLnBrk="1" hangingPunct="1">
              <a:defRPr/>
            </a:pPr>
            <a:r>
              <a:rPr lang="en-GB" sz="3200" dirty="0"/>
              <a:t>Prescription review</a:t>
            </a:r>
          </a:p>
          <a:p>
            <a:pPr eaLnBrk="1" hangingPunct="1">
              <a:defRPr/>
            </a:pPr>
            <a:r>
              <a:rPr lang="en-GB" sz="3200" dirty="0"/>
              <a:t>Questionnaires</a:t>
            </a:r>
          </a:p>
          <a:p>
            <a:pPr eaLnBrk="1" hangingPunct="1">
              <a:defRPr/>
            </a:pPr>
            <a:r>
              <a:rPr lang="en-GB" sz="3200" dirty="0"/>
              <a:t>Objective measures</a:t>
            </a:r>
          </a:p>
        </p:txBody>
      </p:sp>
    </p:spTree>
    <p:extLst>
      <p:ext uri="{BB962C8B-B14F-4D97-AF65-F5344CB8AC3E}">
        <p14:creationId xmlns:p14="http://schemas.microsoft.com/office/powerpoint/2010/main" val="38769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a:t>Session Outline</a:t>
            </a:r>
          </a:p>
        </p:txBody>
      </p:sp>
      <p:sp>
        <p:nvSpPr>
          <p:cNvPr id="3" name="Marcador de Posição de Conteúdo 2"/>
          <p:cNvSpPr>
            <a:spLocks noGrp="1"/>
          </p:cNvSpPr>
          <p:nvPr>
            <p:ph idx="1"/>
          </p:nvPr>
        </p:nvSpPr>
        <p:spPr/>
        <p:txBody>
          <a:bodyPr/>
          <a:lstStyle/>
          <a:p>
            <a:pPr>
              <a:spcAft>
                <a:spcPts val="1200"/>
              </a:spcAft>
            </a:pPr>
            <a:r>
              <a:rPr lang="en-GB" sz="2800" dirty="0"/>
              <a:t>Introduction</a:t>
            </a:r>
          </a:p>
          <a:p>
            <a:pPr>
              <a:spcAft>
                <a:spcPts val="1200"/>
              </a:spcAft>
            </a:pPr>
            <a:r>
              <a:rPr lang="en-GB" sz="2800" dirty="0"/>
              <a:t>Definition</a:t>
            </a:r>
          </a:p>
          <a:p>
            <a:pPr>
              <a:spcAft>
                <a:spcPts val="1200"/>
              </a:spcAft>
            </a:pPr>
            <a:r>
              <a:rPr lang="en-GB" sz="2800" dirty="0"/>
              <a:t>What is asthma control and reasons for poor control</a:t>
            </a:r>
          </a:p>
          <a:p>
            <a:pPr>
              <a:spcAft>
                <a:spcPts val="1200"/>
              </a:spcAft>
            </a:pPr>
            <a:r>
              <a:rPr lang="en-GB" sz="2800" dirty="0"/>
              <a:t>Group Work / Case vignettes</a:t>
            </a:r>
          </a:p>
          <a:p>
            <a:pPr>
              <a:spcAft>
                <a:spcPts val="1200"/>
              </a:spcAft>
            </a:pPr>
            <a:r>
              <a:rPr lang="en-GB" sz="2800" dirty="0"/>
              <a:t>How to measure asthma control?</a:t>
            </a:r>
          </a:p>
          <a:p>
            <a:pPr>
              <a:spcAft>
                <a:spcPts val="1200"/>
              </a:spcAft>
            </a:pPr>
            <a:r>
              <a:rPr lang="en-GB" sz="2800" dirty="0"/>
              <a:t>Difficult to manage asthma: a practical guide</a:t>
            </a:r>
          </a:p>
          <a:p>
            <a:pPr>
              <a:spcAft>
                <a:spcPts val="1200"/>
              </a:spcAft>
              <a:buNone/>
            </a:pPr>
            <a:endParaRPr lang="en-GB" sz="2800" dirty="0"/>
          </a:p>
        </p:txBody>
      </p:sp>
    </p:spTree>
    <p:extLst>
      <p:ext uri="{BB962C8B-B14F-4D97-AF65-F5344CB8AC3E}">
        <p14:creationId xmlns:p14="http://schemas.microsoft.com/office/powerpoint/2010/main" val="252200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defTabSz="1785938"/>
            <a:r>
              <a:rPr lang="en-GB" sz="3000" noProof="0" dirty="0"/>
              <a:t>How to assess asthma control in practice?</a:t>
            </a:r>
          </a:p>
        </p:txBody>
      </p:sp>
      <p:sp>
        <p:nvSpPr>
          <p:cNvPr id="242691" name="Rectangle 3"/>
          <p:cNvSpPr>
            <a:spLocks noGrp="1" noChangeArrowheads="1"/>
          </p:cNvSpPr>
          <p:nvPr>
            <p:ph idx="1"/>
          </p:nvPr>
        </p:nvSpPr>
        <p:spPr/>
        <p:txBody>
          <a:bodyPr>
            <a:normAutofit fontScale="85000" lnSpcReduction="20000"/>
          </a:bodyPr>
          <a:lstStyle/>
          <a:p>
            <a:pPr marL="447675" indent="-447675" defTabSz="2351088">
              <a:lnSpc>
                <a:spcPct val="100000"/>
              </a:lnSpc>
              <a:spcAft>
                <a:spcPct val="40000"/>
              </a:spcAft>
              <a:buNone/>
            </a:pPr>
            <a:r>
              <a:rPr lang="en-GB" sz="2600" b="1" noProof="0" dirty="0">
                <a:cs typeface="Arial" charset="0"/>
              </a:rPr>
              <a:t>Simple tools that both healthcare providers and patients can use.</a:t>
            </a:r>
          </a:p>
          <a:p>
            <a:pPr marL="976313" lvl="1" indent="-379413" defTabSz="2351088">
              <a:lnSpc>
                <a:spcPct val="100000"/>
              </a:lnSpc>
              <a:spcAft>
                <a:spcPct val="40000"/>
              </a:spcAft>
              <a:buFontTx/>
              <a:buChar char="-"/>
            </a:pPr>
            <a:r>
              <a:rPr lang="en-GB" noProof="0" dirty="0">
                <a:solidFill>
                  <a:schemeClr val="tx2"/>
                </a:solidFill>
                <a:cs typeface="Arial" charset="0"/>
              </a:rPr>
              <a:t>Asthma Control Test (ACT)</a:t>
            </a:r>
          </a:p>
          <a:p>
            <a:pPr marL="1268413" lvl="2" indent="-379413" defTabSz="2351088">
              <a:lnSpc>
                <a:spcPct val="100000"/>
              </a:lnSpc>
              <a:spcAft>
                <a:spcPct val="40000"/>
              </a:spcAft>
              <a:buFont typeface="Arial" pitchFamily="34" charset="0"/>
              <a:buChar char="•"/>
            </a:pPr>
            <a:r>
              <a:rPr lang="en-GB" sz="1900" noProof="0" dirty="0">
                <a:ea typeface="ＭＳ Ｐゴシック" pitchFamily="34" charset="-128"/>
                <a:cs typeface="Arial" charset="0"/>
              </a:rPr>
              <a:t>Validated instrument. 5 questions based upon day/night-time symptoms, rescue bronchodilator use and daily activities. </a:t>
            </a:r>
          </a:p>
          <a:p>
            <a:pPr marL="976313" lvl="1" indent="-379413" defTabSz="2351088">
              <a:lnSpc>
                <a:spcPct val="100000"/>
              </a:lnSpc>
              <a:spcAft>
                <a:spcPct val="40000"/>
              </a:spcAft>
              <a:buFontTx/>
              <a:buChar char="-"/>
            </a:pPr>
            <a:r>
              <a:rPr lang="en-GB" noProof="0" dirty="0">
                <a:solidFill>
                  <a:schemeClr val="tx2"/>
                </a:solidFill>
                <a:cs typeface="Arial" charset="0"/>
              </a:rPr>
              <a:t>Control of Allergic Rhinitis and Asthma Test (CARAT)</a:t>
            </a:r>
          </a:p>
          <a:p>
            <a:pPr marL="1268413" lvl="2" indent="-379413" defTabSz="2351088">
              <a:lnSpc>
                <a:spcPct val="100000"/>
              </a:lnSpc>
              <a:spcAft>
                <a:spcPct val="40000"/>
              </a:spcAft>
              <a:buFont typeface="Arial" pitchFamily="34" charset="0"/>
              <a:buChar char="•"/>
            </a:pPr>
            <a:r>
              <a:rPr lang="en-GB" sz="1900" noProof="0" dirty="0">
                <a:ea typeface="ＭＳ Ｐゴシック" pitchFamily="34" charset="-128"/>
                <a:cs typeface="Arial" charset="0"/>
              </a:rPr>
              <a:t>Validated instrument. 4 questions on rhinitis + 6 on asthma. Available in several languages</a:t>
            </a:r>
          </a:p>
          <a:p>
            <a:pPr marL="976313" lvl="1" indent="-379413" defTabSz="2351088">
              <a:lnSpc>
                <a:spcPct val="100000"/>
              </a:lnSpc>
              <a:spcAft>
                <a:spcPct val="40000"/>
              </a:spcAft>
              <a:buFontTx/>
              <a:buChar char="-"/>
            </a:pPr>
            <a:r>
              <a:rPr lang="en-GB" dirty="0">
                <a:solidFill>
                  <a:schemeClr val="tx2"/>
                </a:solidFill>
                <a:ea typeface="ＭＳ Ｐゴシック" pitchFamily="34" charset="-128"/>
                <a:cs typeface="Arial" charset="0"/>
              </a:rPr>
              <a:t>Asthma Control Questionnaire (ACQ)</a:t>
            </a:r>
          </a:p>
          <a:p>
            <a:pPr marL="1268413" lvl="2" indent="-379413" defTabSz="2351088">
              <a:spcAft>
                <a:spcPct val="40000"/>
              </a:spcAft>
            </a:pPr>
            <a:r>
              <a:rPr lang="en-GB" sz="1900" dirty="0">
                <a:ea typeface="ＭＳ Ｐゴシック" pitchFamily="34" charset="-128"/>
                <a:cs typeface="Arial" charset="0"/>
              </a:rPr>
              <a:t>7-item questionnaire. Based upon day/night-time symptoms, daily activities, rescue bronchodilator </a:t>
            </a:r>
            <a:endParaRPr lang="en-GB" sz="1900" dirty="0">
              <a:solidFill>
                <a:srgbClr val="FFFF99"/>
              </a:solidFill>
              <a:cs typeface="Arial" charset="0"/>
            </a:endParaRPr>
          </a:p>
          <a:p>
            <a:pPr marL="976313" lvl="1" indent="-379413" defTabSz="2351088">
              <a:lnSpc>
                <a:spcPct val="100000"/>
              </a:lnSpc>
              <a:spcAft>
                <a:spcPct val="40000"/>
              </a:spcAft>
              <a:buFontTx/>
              <a:buChar char="-"/>
            </a:pPr>
            <a:r>
              <a:rPr lang="en-GB" dirty="0">
                <a:solidFill>
                  <a:schemeClr val="tx2"/>
                </a:solidFill>
                <a:cs typeface="Arial" charset="0"/>
              </a:rPr>
              <a:t>Royal College of Physicians (RCP)</a:t>
            </a:r>
          </a:p>
          <a:p>
            <a:pPr marL="1268413" lvl="2" indent="-379413" defTabSz="2351088">
              <a:spcAft>
                <a:spcPct val="40000"/>
              </a:spcAft>
            </a:pPr>
            <a:r>
              <a:rPr lang="en-GB" sz="1900" dirty="0">
                <a:ea typeface="ＭＳ Ｐゴシック" pitchFamily="34" charset="-128"/>
                <a:cs typeface="Arial" charset="0"/>
              </a:rPr>
              <a:t>3 questions based upon day/night-time symptoms and daily activities</a:t>
            </a:r>
          </a:p>
        </p:txBody>
      </p:sp>
      <p:sp>
        <p:nvSpPr>
          <p:cNvPr id="35844" name="Text Box 5"/>
          <p:cNvSpPr txBox="1">
            <a:spLocks noChangeArrowheads="1"/>
          </p:cNvSpPr>
          <p:nvPr/>
        </p:nvSpPr>
        <p:spPr bwMode="auto">
          <a:xfrm>
            <a:off x="2987824" y="6597353"/>
            <a:ext cx="6336704" cy="246221"/>
          </a:xfrm>
          <a:prstGeom prst="rect">
            <a:avLst/>
          </a:prstGeom>
          <a:noFill/>
          <a:ln w="9525">
            <a:noFill/>
            <a:miter lim="800000"/>
            <a:headEnd/>
            <a:tailEnd/>
          </a:ln>
        </p:spPr>
        <p:txBody>
          <a:bodyPr wrap="square">
            <a:spAutoFit/>
          </a:bodyPr>
          <a:lstStyle/>
          <a:p>
            <a:pPr eaLnBrk="0" hangingPunct="0"/>
            <a:r>
              <a:rPr lang="en-US" sz="1000" dirty="0">
                <a:solidFill>
                  <a:schemeClr val="bg1"/>
                </a:solidFill>
                <a:latin typeface="+mn-lt"/>
              </a:rPr>
              <a:t>Juniper et al  ERJ 1999;14:902-7, </a:t>
            </a:r>
            <a:r>
              <a:rPr lang="en-GB" sz="1000" dirty="0">
                <a:solidFill>
                  <a:schemeClr val="bg1"/>
                </a:solidFill>
                <a:latin typeface="+mn-lt"/>
              </a:rPr>
              <a:t>Br Med J 1990;301:651-653, </a:t>
            </a:r>
            <a:r>
              <a:rPr lang="en-US" sz="1000" dirty="0">
                <a:solidFill>
                  <a:schemeClr val="bg1"/>
                </a:solidFill>
                <a:latin typeface="+mn-lt"/>
              </a:rPr>
              <a:t>Nathan J Allergy Clin Immun, 2004:113:59-65</a:t>
            </a:r>
          </a:p>
        </p:txBody>
      </p:sp>
    </p:spTree>
    <p:extLst>
      <p:ext uri="{BB962C8B-B14F-4D97-AF65-F5344CB8AC3E}">
        <p14:creationId xmlns:p14="http://schemas.microsoft.com/office/powerpoint/2010/main" val="33924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sz="half" idx="4294967295"/>
          </p:nvPr>
        </p:nvPicPr>
        <p:blipFill>
          <a:blip r:embed="rId3" cstate="print"/>
          <a:srcRect/>
          <a:stretch>
            <a:fillRect/>
          </a:stretch>
        </p:blipFill>
        <p:spPr>
          <a:xfrm>
            <a:off x="4788024" y="1247836"/>
            <a:ext cx="4104456" cy="5297134"/>
          </a:xfrm>
        </p:spPr>
      </p:pic>
      <p:pic>
        <p:nvPicPr>
          <p:cNvPr id="7171" name="Content Placeholder 7"/>
          <p:cNvPicPr>
            <a:picLocks noGrp="1" noChangeAspect="1"/>
          </p:cNvPicPr>
          <p:nvPr>
            <p:ph sz="half" idx="4294967295"/>
          </p:nvPr>
        </p:nvPicPr>
        <p:blipFill>
          <a:blip r:embed="rId4" cstate="print"/>
          <a:srcRect/>
          <a:stretch>
            <a:fillRect/>
          </a:stretch>
        </p:blipFill>
        <p:spPr>
          <a:xfrm>
            <a:off x="251520" y="1236824"/>
            <a:ext cx="4320480" cy="5287702"/>
          </a:xfrm>
        </p:spPr>
      </p:pic>
      <p:sp>
        <p:nvSpPr>
          <p:cNvPr id="2" name="Título 1"/>
          <p:cNvSpPr>
            <a:spLocks noGrp="1"/>
          </p:cNvSpPr>
          <p:nvPr>
            <p:ph type="title" idx="4294967295"/>
          </p:nvPr>
        </p:nvSpPr>
        <p:spPr>
          <a:xfrm>
            <a:off x="1835696" y="116632"/>
            <a:ext cx="5472112" cy="1143000"/>
          </a:xfrm>
        </p:spPr>
        <p:txBody>
          <a:bodyPr>
            <a:normAutofit/>
          </a:bodyPr>
          <a:lstStyle/>
          <a:p>
            <a:pPr lvl="1" algn="ctr" rtl="0">
              <a:spcBef>
                <a:spcPct val="0"/>
              </a:spcBef>
            </a:pPr>
            <a:r>
              <a:rPr lang="en-GB" sz="2400" noProof="0" dirty="0">
                <a:solidFill>
                  <a:schemeClr val="tx2"/>
                </a:solidFill>
                <a:cs typeface="Arial" charset="0"/>
              </a:rPr>
              <a:t>Asthma Control Test (ACT)</a:t>
            </a:r>
            <a:endParaRPr lang="en-GB" sz="2400" dirty="0"/>
          </a:p>
        </p:txBody>
      </p:sp>
    </p:spTree>
    <p:extLst>
      <p:ext uri="{BB962C8B-B14F-4D97-AF65-F5344CB8AC3E}">
        <p14:creationId xmlns:p14="http://schemas.microsoft.com/office/powerpoint/2010/main" val="276182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248285" y="200025"/>
            <a:ext cx="8895716" cy="6253311"/>
          </a:xfrm>
          <a:prstGeom prst="rect">
            <a:avLst/>
          </a:prstGeom>
          <a:noFill/>
          <a:ln w="9525">
            <a:noFill/>
            <a:miter lim="800000"/>
            <a:headEnd/>
            <a:tailEnd/>
          </a:ln>
        </p:spPr>
      </p:pic>
    </p:spTree>
    <p:extLst>
      <p:ext uri="{BB962C8B-B14F-4D97-AF65-F5344CB8AC3E}">
        <p14:creationId xmlns:p14="http://schemas.microsoft.com/office/powerpoint/2010/main" val="361335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4536" y="1124744"/>
            <a:ext cx="737514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13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6632"/>
            <a:ext cx="5460585" cy="662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CaixaDeTexto 3"/>
          <p:cNvSpPr txBox="1"/>
          <p:nvPr/>
        </p:nvSpPr>
        <p:spPr>
          <a:xfrm>
            <a:off x="6516216" y="1124744"/>
            <a:ext cx="2448272" cy="3693319"/>
          </a:xfrm>
          <a:prstGeom prst="rect">
            <a:avLst/>
          </a:prstGeom>
          <a:noFill/>
        </p:spPr>
        <p:txBody>
          <a:bodyPr wrap="square" rtlCol="0">
            <a:spAutoFit/>
          </a:bodyPr>
          <a:lstStyle/>
          <a:p>
            <a:r>
              <a:rPr lang="en-GB" b="1" u="sng" dirty="0"/>
              <a:t>Scores</a:t>
            </a:r>
          </a:p>
          <a:p>
            <a:endParaRPr lang="en-GB" b="1" u="sng" dirty="0"/>
          </a:p>
          <a:p>
            <a:r>
              <a:rPr lang="en-GB" dirty="0"/>
              <a:t>Total scores &gt; 24 indicate good disease control</a:t>
            </a:r>
          </a:p>
          <a:p>
            <a:endParaRPr lang="en-GB" dirty="0"/>
          </a:p>
          <a:p>
            <a:r>
              <a:rPr lang="en-GB" dirty="0"/>
              <a:t>Score of the upper airway: controlled if score is &gt; 8</a:t>
            </a:r>
          </a:p>
          <a:p>
            <a:endParaRPr lang="en-GB" dirty="0"/>
          </a:p>
          <a:p>
            <a:r>
              <a:rPr lang="en-GB" dirty="0"/>
              <a:t>Score of the lower airway : controlled if score is &gt; 16</a:t>
            </a:r>
          </a:p>
        </p:txBody>
      </p:sp>
    </p:spTree>
    <p:extLst>
      <p:ext uri="{BB962C8B-B14F-4D97-AF65-F5344CB8AC3E}">
        <p14:creationId xmlns:p14="http://schemas.microsoft.com/office/powerpoint/2010/main" val="28434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19672" y="-27384"/>
            <a:ext cx="6192837" cy="1143000"/>
          </a:xfrm>
        </p:spPr>
        <p:txBody>
          <a:bodyPr/>
          <a:lstStyle/>
          <a:p>
            <a:r>
              <a:rPr lang="en-GB" dirty="0"/>
              <a:t>CARAT Kids</a:t>
            </a:r>
          </a:p>
        </p:txBody>
      </p:sp>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80728"/>
            <a:ext cx="6696744" cy="587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79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4864958" y="620688"/>
            <a:ext cx="4099530" cy="3228380"/>
            <a:chOff x="4864958" y="620688"/>
            <a:chExt cx="4099530" cy="3228380"/>
          </a:xfrm>
        </p:grpSpPr>
        <p:pic>
          <p:nvPicPr>
            <p:cNvPr id="6" name="Imagem 5" descr="sharma-obesity-spirometer.gif"/>
            <p:cNvPicPr>
              <a:picLocks noChangeAspect="1"/>
            </p:cNvPicPr>
            <p:nvPr/>
          </p:nvPicPr>
          <p:blipFill>
            <a:blip r:embed="rId2" cstate="print"/>
            <a:stretch>
              <a:fillRect/>
            </a:stretch>
          </p:blipFill>
          <p:spPr>
            <a:xfrm>
              <a:off x="4864958" y="620688"/>
              <a:ext cx="4099530" cy="3228380"/>
            </a:xfrm>
            <a:prstGeom prst="rect">
              <a:avLst/>
            </a:prstGeom>
          </p:spPr>
        </p:pic>
        <p:sp>
          <p:nvSpPr>
            <p:cNvPr id="8" name="Rectângulo 7"/>
            <p:cNvSpPr/>
            <p:nvPr/>
          </p:nvSpPr>
          <p:spPr bwMode="auto">
            <a:xfrm>
              <a:off x="5364088" y="692696"/>
              <a:ext cx="108012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a:ln>
                  <a:noFill/>
                </a:ln>
                <a:solidFill>
                  <a:schemeClr val="tx1"/>
                </a:solidFill>
                <a:effectLst/>
                <a:latin typeface="Times"/>
              </a:endParaRPr>
            </a:p>
          </p:txBody>
        </p:sp>
      </p:grpSp>
      <p:sp>
        <p:nvSpPr>
          <p:cNvPr id="2" name="1 Título"/>
          <p:cNvSpPr>
            <a:spLocks noGrp="1"/>
          </p:cNvSpPr>
          <p:nvPr>
            <p:ph type="title"/>
          </p:nvPr>
        </p:nvSpPr>
        <p:spPr/>
        <p:txBody>
          <a:bodyPr/>
          <a:lstStyle/>
          <a:p>
            <a:pPr algn="l"/>
            <a:r>
              <a:rPr lang="en-GB" dirty="0"/>
              <a:t>Objective measures</a:t>
            </a:r>
          </a:p>
        </p:txBody>
      </p:sp>
      <p:pic>
        <p:nvPicPr>
          <p:cNvPr id="3" name="Imagem 2" descr="Mini_Peak_Flow.jpg"/>
          <p:cNvPicPr>
            <a:picLocks noChangeAspect="1"/>
          </p:cNvPicPr>
          <p:nvPr/>
        </p:nvPicPr>
        <p:blipFill>
          <a:blip r:embed="rId3" cstate="print"/>
          <a:stretch>
            <a:fillRect/>
          </a:stretch>
        </p:blipFill>
        <p:spPr>
          <a:xfrm>
            <a:off x="3131840" y="2564904"/>
            <a:ext cx="1584176" cy="2846567"/>
          </a:xfrm>
          <a:prstGeom prst="rect">
            <a:avLst/>
          </a:prstGeom>
        </p:spPr>
      </p:pic>
      <p:pic>
        <p:nvPicPr>
          <p:cNvPr id="4" name="Imagem 3" descr="piko1.jpg"/>
          <p:cNvPicPr>
            <a:picLocks noChangeAspect="1"/>
          </p:cNvPicPr>
          <p:nvPr/>
        </p:nvPicPr>
        <p:blipFill>
          <a:blip r:embed="rId4" cstate="print"/>
          <a:stretch>
            <a:fillRect/>
          </a:stretch>
        </p:blipFill>
        <p:spPr>
          <a:xfrm>
            <a:off x="675802" y="1268760"/>
            <a:ext cx="1669308" cy="1871092"/>
          </a:xfrm>
          <a:prstGeom prst="rect">
            <a:avLst/>
          </a:prstGeom>
        </p:spPr>
      </p:pic>
      <p:pic>
        <p:nvPicPr>
          <p:cNvPr id="5" name="Imagem 4" descr="97504_asma_1.jpg"/>
          <p:cNvPicPr>
            <a:picLocks noChangeAspect="1"/>
          </p:cNvPicPr>
          <p:nvPr/>
        </p:nvPicPr>
        <p:blipFill>
          <a:blip r:embed="rId5" cstate="print"/>
          <a:stretch>
            <a:fillRect/>
          </a:stretch>
        </p:blipFill>
        <p:spPr>
          <a:xfrm>
            <a:off x="5940152" y="4149080"/>
            <a:ext cx="2190874" cy="2183829"/>
          </a:xfrm>
          <a:prstGeom prst="rect">
            <a:avLst/>
          </a:prstGeom>
        </p:spPr>
      </p:pic>
      <p:pic>
        <p:nvPicPr>
          <p:cNvPr id="7" name="Imagem 6" descr="miss18_web__23679.jpg"/>
          <p:cNvPicPr>
            <a:picLocks noChangeAspect="1"/>
          </p:cNvPicPr>
          <p:nvPr/>
        </p:nvPicPr>
        <p:blipFill>
          <a:blip r:embed="rId6" cstate="print"/>
          <a:stretch>
            <a:fillRect/>
          </a:stretch>
        </p:blipFill>
        <p:spPr>
          <a:xfrm>
            <a:off x="179512" y="3501008"/>
            <a:ext cx="2710408" cy="2710408"/>
          </a:xfrm>
          <a:prstGeom prst="rect">
            <a:avLst/>
          </a:prstGeom>
        </p:spPr>
      </p:pic>
    </p:spTree>
    <p:extLst>
      <p:ext uri="{BB962C8B-B14F-4D97-AF65-F5344CB8AC3E}">
        <p14:creationId xmlns:p14="http://schemas.microsoft.com/office/powerpoint/2010/main" val="14792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a:t>Reasons for poor asthma control: Clinical Case 2</a:t>
            </a:r>
            <a:r>
              <a:rPr lang="en-GB" baseline="30000" noProof="0" dirty="0"/>
              <a:t>nd</a:t>
            </a:r>
            <a:r>
              <a:rPr lang="en-GB" noProof="0" dirty="0"/>
              <a:t> part</a:t>
            </a:r>
          </a:p>
        </p:txBody>
      </p:sp>
    </p:spTree>
    <p:extLst>
      <p:ext uri="{BB962C8B-B14F-4D97-AF65-F5344CB8AC3E}">
        <p14:creationId xmlns:p14="http://schemas.microsoft.com/office/powerpoint/2010/main" val="29632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a:solidFill>
                  <a:srgbClr val="FF0000"/>
                </a:solidFill>
              </a:rPr>
              <a:t>Case 2:</a:t>
            </a:r>
          </a:p>
        </p:txBody>
      </p:sp>
      <p:sp>
        <p:nvSpPr>
          <p:cNvPr id="8196" name="Rectangle 5"/>
          <p:cNvSpPr>
            <a:spLocks noGrp="1" noChangeArrowheads="1"/>
          </p:cNvSpPr>
          <p:nvPr>
            <p:ph idx="1"/>
          </p:nvPr>
        </p:nvSpPr>
        <p:spPr/>
        <p:txBody>
          <a:bodyPr/>
          <a:lstStyle/>
          <a:p>
            <a:pPr eaLnBrk="1" hangingPunct="1">
              <a:lnSpc>
                <a:spcPct val="150000"/>
              </a:lnSpc>
            </a:pPr>
            <a:r>
              <a:rPr lang="en-GB" sz="2000" b="1" noProof="0" dirty="0"/>
              <a:t>Never smoked</a:t>
            </a:r>
          </a:p>
          <a:p>
            <a:pPr eaLnBrk="1" hangingPunct="1">
              <a:lnSpc>
                <a:spcPct val="150000"/>
              </a:lnSpc>
            </a:pPr>
            <a:r>
              <a:rPr lang="en-GB" sz="2000" b="1" noProof="0" dirty="0"/>
              <a:t>Atopic dermatitis since childhood</a:t>
            </a:r>
          </a:p>
          <a:p>
            <a:pPr eaLnBrk="1" hangingPunct="1">
              <a:lnSpc>
                <a:spcPct val="150000"/>
              </a:lnSpc>
            </a:pPr>
            <a:r>
              <a:rPr lang="en-GB" sz="2000" b="1" noProof="0" dirty="0"/>
              <a:t>Asthma diagnosis since 1992</a:t>
            </a:r>
          </a:p>
          <a:p>
            <a:pPr eaLnBrk="1" hangingPunct="1">
              <a:lnSpc>
                <a:spcPct val="150000"/>
              </a:lnSpc>
            </a:pPr>
            <a:r>
              <a:rPr lang="en-GB" sz="2000" b="1" noProof="0" dirty="0"/>
              <a:t>Never tested for allergenic sensitivity </a:t>
            </a:r>
          </a:p>
          <a:p>
            <a:pPr eaLnBrk="1" hangingPunct="1">
              <a:lnSpc>
                <a:spcPct val="150000"/>
              </a:lnSpc>
            </a:pPr>
            <a:endParaRPr lang="en-GB" sz="2000" b="1" noProof="0" dirty="0"/>
          </a:p>
          <a:p>
            <a:pPr eaLnBrk="1" hangingPunct="1">
              <a:lnSpc>
                <a:spcPct val="150000"/>
              </a:lnSpc>
            </a:pPr>
            <a:endParaRPr lang="en-GB" sz="2000" b="1" noProof="0" dirty="0"/>
          </a:p>
          <a:p>
            <a:pPr eaLnBrk="1" hangingPunct="1">
              <a:lnSpc>
                <a:spcPct val="150000"/>
              </a:lnSpc>
            </a:pPr>
            <a:endParaRPr lang="en-GB" sz="2000" b="1" noProof="0" dirty="0"/>
          </a:p>
        </p:txBody>
      </p:sp>
      <p:sp>
        <p:nvSpPr>
          <p:cNvPr id="5" name="Rectangle 3"/>
          <p:cNvSpPr txBox="1">
            <a:spLocks noChangeArrowheads="1"/>
          </p:cNvSpPr>
          <p:nvPr/>
        </p:nvSpPr>
        <p:spPr bwMode="auto">
          <a:xfrm>
            <a:off x="539750" y="1700213"/>
            <a:ext cx="6624538" cy="2376487"/>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a:solidFill>
                  <a:srgbClr val="FF0000"/>
                </a:solidFill>
                <a:latin typeface="+mn-lt"/>
                <a:cs typeface="+mn-cs"/>
              </a:rPr>
              <a:t>Once we check asthma control and we discover that she has an uncontrolled asthma</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endParaRPr lang="en-US" sz="2800" b="1" kern="0" dirty="0">
              <a:solidFill>
                <a:srgbClr val="FF0000"/>
              </a:solidFill>
              <a:latin typeface="+mn-lt"/>
            </a:endParaRP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a:solidFill>
                  <a:srgbClr val="FF0000"/>
                </a:solidFill>
                <a:latin typeface="+mn-lt"/>
                <a:cs typeface="+mn-cs"/>
              </a:rPr>
              <a:t>What to do next?</a:t>
            </a: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year old, </a:t>
            </a:r>
            <a:r>
              <a:rPr lang="en-US" sz="2200" b="1" dirty="0">
                <a:latin typeface="+mn-lt"/>
                <a:cs typeface="+mn-cs"/>
              </a:rPr>
              <a:t>goes for a routine asthma consultation:</a:t>
            </a:r>
            <a:endParaRPr lang="en-GB" sz="2200" b="1" dirty="0">
              <a:latin typeface="+mn-lt"/>
              <a:cs typeface="+mn-cs"/>
            </a:endParaRPr>
          </a:p>
        </p:txBody>
      </p:sp>
    </p:spTree>
    <p:extLst>
      <p:ext uri="{BB962C8B-B14F-4D97-AF65-F5344CB8AC3E}">
        <p14:creationId xmlns:p14="http://schemas.microsoft.com/office/powerpoint/2010/main" val="249625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340768"/>
            <a:ext cx="9144000" cy="5256584"/>
            <a:chOff x="0" y="620688"/>
            <a:chExt cx="9144000" cy="5256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a:ln>
                  <a:noFill/>
                </a:ln>
                <a:solidFill>
                  <a:schemeClr val="tx1"/>
                </a:solidFill>
                <a:effectLst/>
                <a:latin typeface="Times"/>
              </a:endParaRPr>
            </a:p>
          </p:txBody>
        </p:sp>
        <p:pic>
          <p:nvPicPr>
            <p:cNvPr id="1026" name="Picture 2"/>
            <p:cNvPicPr>
              <a:picLocks noChangeAspect="1" noChangeArrowheads="1"/>
            </p:cNvPicPr>
            <p:nvPr/>
          </p:nvPicPr>
          <p:blipFill>
            <a:blip r:embed="rId2" cstate="print"/>
            <a:srcRect/>
            <a:stretch>
              <a:fillRect/>
            </a:stretch>
          </p:blipFill>
          <p:spPr bwMode="auto">
            <a:xfrm>
              <a:off x="179512" y="1796405"/>
              <a:ext cx="8792854" cy="2568699"/>
            </a:xfrm>
            <a:prstGeom prst="rect">
              <a:avLst/>
            </a:prstGeom>
            <a:noFill/>
            <a:ln w="9525">
              <a:noFill/>
              <a:miter lim="800000"/>
              <a:headEnd/>
              <a:tailEnd/>
            </a:ln>
          </p:spPr>
        </p:pic>
      </p:grpSp>
    </p:spTree>
    <p:extLst>
      <p:ext uri="{BB962C8B-B14F-4D97-AF65-F5344CB8AC3E}">
        <p14:creationId xmlns:p14="http://schemas.microsoft.com/office/powerpoint/2010/main" val="13259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a:t>Introduction</a:t>
            </a:r>
          </a:p>
        </p:txBody>
      </p:sp>
      <p:sp>
        <p:nvSpPr>
          <p:cNvPr id="3" name="Marcador de Posição de Conteúdo 2"/>
          <p:cNvSpPr>
            <a:spLocks noGrp="1"/>
          </p:cNvSpPr>
          <p:nvPr>
            <p:ph idx="1"/>
          </p:nvPr>
        </p:nvSpPr>
        <p:spPr>
          <a:xfrm>
            <a:off x="358774" y="1412776"/>
            <a:ext cx="8317681" cy="4392488"/>
          </a:xfrm>
          <a:solidFill>
            <a:schemeClr val="bg1"/>
          </a:solidFill>
        </p:spPr>
        <p:txBody>
          <a:bodyPr/>
          <a:lstStyle/>
          <a:p>
            <a:pPr>
              <a:buNone/>
            </a:pPr>
            <a:r>
              <a:rPr lang="en-GB" b="1" dirty="0"/>
              <a:t>Definition</a:t>
            </a:r>
          </a:p>
          <a:p>
            <a:r>
              <a:rPr lang="en-GB" dirty="0"/>
              <a:t>Difficult to </a:t>
            </a:r>
            <a:r>
              <a:rPr lang="en-GB"/>
              <a:t>manage asthma, </a:t>
            </a:r>
            <a:r>
              <a:rPr lang="en-GB" dirty="0"/>
              <a:t>is asthma that either the patient or the clinician finds difficult to manage.</a:t>
            </a:r>
          </a:p>
          <a:p>
            <a:r>
              <a:rPr lang="en-GB" dirty="0"/>
              <a:t>A patient with difficult to manage asthma has daily symptoms and regular exacerbations despite apparently best treatment.</a:t>
            </a:r>
          </a:p>
        </p:txBody>
      </p:sp>
    </p:spTree>
    <p:extLst>
      <p:ext uri="{BB962C8B-B14F-4D97-AF65-F5344CB8AC3E}">
        <p14:creationId xmlns:p14="http://schemas.microsoft.com/office/powerpoint/2010/main" val="9217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noProof="0" dirty="0"/>
              <a:t>How </a:t>
            </a:r>
            <a:r>
              <a:rPr lang="en-GB" b="0" noProof="0" dirty="0"/>
              <a:t>to review a patient with difficult to manage asthma</a:t>
            </a:r>
          </a:p>
        </p:txBody>
      </p:sp>
      <p:sp>
        <p:nvSpPr>
          <p:cNvPr id="3" name="Marcador de Posição de Conteúdo 2"/>
          <p:cNvSpPr>
            <a:spLocks noGrp="1"/>
          </p:cNvSpPr>
          <p:nvPr>
            <p:ph idx="1"/>
          </p:nvPr>
        </p:nvSpPr>
        <p:spPr/>
        <p:txBody>
          <a:bodyPr/>
          <a:lstStyle/>
          <a:p>
            <a:pPr>
              <a:buNone/>
            </a:pPr>
            <a:r>
              <a:rPr lang="en-GB" noProof="0" dirty="0"/>
              <a:t>SIMPLES</a:t>
            </a:r>
          </a:p>
          <a:p>
            <a:pPr>
              <a:lnSpc>
                <a:spcPct val="100000"/>
              </a:lnSpc>
              <a:spcBef>
                <a:spcPts val="300"/>
              </a:spcBef>
            </a:pPr>
            <a:r>
              <a:rPr lang="en-GB" b="1" u="sng" noProof="0" dirty="0"/>
              <a:t>S</a:t>
            </a:r>
            <a:r>
              <a:rPr lang="en-GB" noProof="0" dirty="0"/>
              <a:t>moking</a:t>
            </a:r>
          </a:p>
          <a:p>
            <a:pPr>
              <a:lnSpc>
                <a:spcPct val="100000"/>
              </a:lnSpc>
              <a:spcBef>
                <a:spcPts val="300"/>
              </a:spcBef>
            </a:pPr>
            <a:r>
              <a:rPr lang="en-GB" b="1" u="sng" noProof="0" dirty="0"/>
              <a:t>I</a:t>
            </a:r>
            <a:r>
              <a:rPr lang="en-GB" noProof="0" dirty="0"/>
              <a:t>nhaler technique</a:t>
            </a:r>
          </a:p>
          <a:p>
            <a:pPr>
              <a:lnSpc>
                <a:spcPct val="100000"/>
              </a:lnSpc>
              <a:spcBef>
                <a:spcPts val="300"/>
              </a:spcBef>
            </a:pPr>
            <a:r>
              <a:rPr lang="en-GB" b="1" u="sng" noProof="0" dirty="0"/>
              <a:t>M</a:t>
            </a:r>
            <a:r>
              <a:rPr lang="en-GB" noProof="0" dirty="0"/>
              <a:t>onitoring</a:t>
            </a:r>
          </a:p>
          <a:p>
            <a:pPr>
              <a:lnSpc>
                <a:spcPct val="100000"/>
              </a:lnSpc>
              <a:spcBef>
                <a:spcPts val="300"/>
              </a:spcBef>
            </a:pPr>
            <a:r>
              <a:rPr lang="en-GB" b="1" u="sng" noProof="0" dirty="0"/>
              <a:t>P</a:t>
            </a:r>
            <a:r>
              <a:rPr lang="en-GB" noProof="0" dirty="0"/>
              <a:t>harmacotherapy</a:t>
            </a:r>
          </a:p>
          <a:p>
            <a:pPr>
              <a:lnSpc>
                <a:spcPct val="100000"/>
              </a:lnSpc>
              <a:spcBef>
                <a:spcPts val="300"/>
              </a:spcBef>
            </a:pPr>
            <a:r>
              <a:rPr lang="en-GB" b="1" u="sng" noProof="0" dirty="0"/>
              <a:t>L</a:t>
            </a:r>
            <a:r>
              <a:rPr lang="en-GB" noProof="0" dirty="0"/>
              <a:t>ifestyle</a:t>
            </a:r>
          </a:p>
          <a:p>
            <a:pPr>
              <a:lnSpc>
                <a:spcPct val="100000"/>
              </a:lnSpc>
              <a:spcBef>
                <a:spcPts val="300"/>
              </a:spcBef>
            </a:pPr>
            <a:r>
              <a:rPr lang="en-GB" b="1" u="sng" noProof="0" dirty="0"/>
              <a:t>E</a:t>
            </a:r>
            <a:r>
              <a:rPr lang="en-GB" noProof="0" dirty="0"/>
              <a:t>ducation</a:t>
            </a:r>
          </a:p>
          <a:p>
            <a:pPr>
              <a:lnSpc>
                <a:spcPct val="100000"/>
              </a:lnSpc>
              <a:spcBef>
                <a:spcPts val="300"/>
              </a:spcBef>
            </a:pPr>
            <a:r>
              <a:rPr lang="en-GB" b="1" u="sng" noProof="0" dirty="0"/>
              <a:t>S</a:t>
            </a:r>
            <a:r>
              <a:rPr lang="en-GB" noProof="0" dirty="0"/>
              <a:t>upport</a:t>
            </a:r>
          </a:p>
          <a:p>
            <a:endParaRPr lang="en-GB" noProof="0" dirty="0"/>
          </a:p>
        </p:txBody>
      </p:sp>
    </p:spTree>
    <p:extLst>
      <p:ext uri="{BB962C8B-B14F-4D97-AF65-F5344CB8AC3E}">
        <p14:creationId xmlns:p14="http://schemas.microsoft.com/office/powerpoint/2010/main" val="210270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
          <p:cNvGrpSpPr/>
          <p:nvPr/>
        </p:nvGrpSpPr>
        <p:grpSpPr>
          <a:xfrm>
            <a:off x="0" y="116632"/>
            <a:ext cx="9144000" cy="6612584"/>
            <a:chOff x="0" y="-27384"/>
            <a:chExt cx="9144000" cy="6612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a:ln>
                  <a:noFill/>
                </a:ln>
                <a:solidFill>
                  <a:schemeClr val="tx1"/>
                </a:solidFill>
                <a:effectLst/>
                <a:latin typeface="Times"/>
              </a:endParaRPr>
            </a:p>
          </p:txBody>
        </p:sp>
        <p:pic>
          <p:nvPicPr>
            <p:cNvPr id="2050" name="Picture 2"/>
            <p:cNvPicPr>
              <a:picLocks noChangeAspect="1" noChangeArrowheads="1"/>
            </p:cNvPicPr>
            <p:nvPr/>
          </p:nvPicPr>
          <p:blipFill>
            <a:blip r:embed="rId2" cstate="print"/>
            <a:srcRect/>
            <a:stretch>
              <a:fillRect/>
            </a:stretch>
          </p:blipFill>
          <p:spPr bwMode="auto">
            <a:xfrm>
              <a:off x="683568" y="-27384"/>
              <a:ext cx="7920880" cy="6612584"/>
            </a:xfrm>
            <a:prstGeom prst="rect">
              <a:avLst/>
            </a:prstGeom>
            <a:noFill/>
            <a:ln w="9525">
              <a:noFill/>
              <a:miter lim="800000"/>
              <a:headEnd/>
              <a:tailEnd/>
            </a:ln>
          </p:spPr>
        </p:pic>
      </p:grpSp>
    </p:spTree>
    <p:extLst>
      <p:ext uri="{BB962C8B-B14F-4D97-AF65-F5344CB8AC3E}">
        <p14:creationId xmlns:p14="http://schemas.microsoft.com/office/powerpoint/2010/main" val="592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800" noProof="0" dirty="0"/>
              <a:t>Step1: confirm the diagnosis of asthma</a:t>
            </a:r>
          </a:p>
        </p:txBody>
      </p:sp>
      <p:sp>
        <p:nvSpPr>
          <p:cNvPr id="3" name="Marcador de Posição de Conteúdo 2"/>
          <p:cNvSpPr>
            <a:spLocks noGrp="1"/>
          </p:cNvSpPr>
          <p:nvPr>
            <p:ph idx="1"/>
          </p:nvPr>
        </p:nvSpPr>
        <p:spPr/>
        <p:txBody>
          <a:bodyPr/>
          <a:lstStyle/>
          <a:p>
            <a:pPr marL="350838" indent="-350838" eaLnBrk="1" hangingPunct="1">
              <a:lnSpc>
                <a:spcPct val="100000"/>
              </a:lnSpc>
              <a:tabLst>
                <a:tab pos="1331913" algn="l"/>
              </a:tabLst>
            </a:pPr>
            <a:r>
              <a:rPr lang="en-GB" sz="2600" noProof="0" dirty="0"/>
              <a:t>If the patient is not responding as expected to asthma therapy: </a:t>
            </a:r>
          </a:p>
          <a:p>
            <a:pPr marL="639763" lvl="1" indent="-242888" eaLnBrk="1" hangingPunct="1">
              <a:lnSpc>
                <a:spcPct val="100000"/>
              </a:lnSpc>
              <a:buFont typeface="Wingdings" pitchFamily="2" charset="2"/>
              <a:buChar char="§"/>
              <a:tabLst>
                <a:tab pos="1331913" algn="l"/>
              </a:tabLst>
            </a:pPr>
            <a:r>
              <a:rPr lang="en-GB" sz="2200" b="1" noProof="0" dirty="0">
                <a:solidFill>
                  <a:schemeClr val="tx2"/>
                </a:solidFill>
                <a:ea typeface="ＭＳ Ｐゴシック" pitchFamily="34" charset="-128"/>
              </a:rPr>
              <a:t>Confirm the asthma diagnosis and rule out (or in) confounding illness before changing or increasing medications</a:t>
            </a:r>
          </a:p>
          <a:p>
            <a:pPr marL="396875" lvl="1" indent="0" eaLnBrk="1" hangingPunct="1">
              <a:lnSpc>
                <a:spcPct val="100000"/>
              </a:lnSpc>
              <a:buNone/>
              <a:tabLst>
                <a:tab pos="1331913" algn="l"/>
              </a:tabLst>
            </a:pPr>
            <a:endParaRPr lang="en-GB" sz="2200" b="1" noProof="0" dirty="0">
              <a:solidFill>
                <a:schemeClr val="tx2"/>
              </a:solidFill>
              <a:ea typeface="ＭＳ Ｐゴシック" pitchFamily="34" charset="-128"/>
            </a:endParaRPr>
          </a:p>
          <a:p>
            <a:pPr marL="350838" indent="-350838" eaLnBrk="1" hangingPunct="1">
              <a:lnSpc>
                <a:spcPct val="100000"/>
              </a:lnSpc>
              <a:tabLst>
                <a:tab pos="1331913" algn="l"/>
              </a:tabLst>
            </a:pPr>
            <a:r>
              <a:rPr lang="en-GB" sz="2600" noProof="0" dirty="0"/>
              <a:t>Tools for asthma diagnosis must be stratified by age</a:t>
            </a:r>
          </a:p>
          <a:p>
            <a:pPr marL="0" indent="0" eaLnBrk="1" hangingPunct="1">
              <a:lnSpc>
                <a:spcPct val="100000"/>
              </a:lnSpc>
              <a:buNone/>
              <a:tabLst>
                <a:tab pos="1331913" algn="l"/>
              </a:tabLst>
            </a:pPr>
            <a:endParaRPr lang="en-GB" sz="2600" noProof="0" dirty="0"/>
          </a:p>
          <a:p>
            <a:pPr marL="350838" indent="-350838" eaLnBrk="1" hangingPunct="1">
              <a:lnSpc>
                <a:spcPct val="100000"/>
              </a:lnSpc>
              <a:tabLst>
                <a:tab pos="1331913" algn="l"/>
              </a:tabLst>
            </a:pPr>
            <a:r>
              <a:rPr lang="en-GB" sz="2600" noProof="0" dirty="0"/>
              <a:t>Objective measures of reversible airflow obstruction (spirometry, PEF) are important if available </a:t>
            </a:r>
          </a:p>
        </p:txBody>
      </p:sp>
    </p:spTree>
    <p:extLst>
      <p:ext uri="{BB962C8B-B14F-4D97-AF65-F5344CB8AC3E}">
        <p14:creationId xmlns:p14="http://schemas.microsoft.com/office/powerpoint/2010/main" val="29841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normAutofit fontScale="90000"/>
          </a:bodyPr>
          <a:lstStyle/>
          <a:p>
            <a:pPr eaLnBrk="1" hangingPunct="1"/>
            <a:r>
              <a:rPr lang="en-GB" sz="3400" noProof="0" dirty="0"/>
              <a:t>Diagnosing asthma in primary care</a:t>
            </a:r>
            <a:br>
              <a:rPr lang="en-GB" sz="3200" noProof="0" dirty="0"/>
            </a:br>
            <a:r>
              <a:rPr lang="en-GB" sz="2400" noProof="0" dirty="0"/>
              <a:t>    </a:t>
            </a:r>
            <a:r>
              <a:rPr lang="en-GB" sz="2000" b="0" noProof="0" dirty="0"/>
              <a:t>IPCRG guidelines. </a:t>
            </a:r>
            <a:r>
              <a:rPr lang="en-GB" sz="2000" b="0" i="1" noProof="0" dirty="0"/>
              <a:t>Prim Care Respir J. </a:t>
            </a:r>
            <a:r>
              <a:rPr lang="en-GB" sz="2000" b="0" noProof="0" dirty="0"/>
              <a:t>2006;15:20</a:t>
            </a:r>
            <a:r>
              <a:rPr lang="en-GB" sz="2000" b="0" noProof="0" dirty="0">
                <a:cs typeface="Arial" charset="0"/>
              </a:rPr>
              <a:t>–</a:t>
            </a:r>
            <a:r>
              <a:rPr lang="en-GB" sz="2000" b="0" noProof="0" dirty="0"/>
              <a:t>34. </a:t>
            </a:r>
            <a:br>
              <a:rPr lang="en-GB" sz="2000" b="0" noProof="0" dirty="0"/>
            </a:br>
            <a:endParaRPr lang="en-GB" sz="2000" b="0" noProof="0" dirty="0"/>
          </a:p>
        </p:txBody>
      </p:sp>
      <p:sp>
        <p:nvSpPr>
          <p:cNvPr id="39939" name="Rectangle 3"/>
          <p:cNvSpPr>
            <a:spLocks noGrp="1" noChangeArrowheads="1"/>
          </p:cNvSpPr>
          <p:nvPr>
            <p:ph idx="1"/>
          </p:nvPr>
        </p:nvSpPr>
        <p:spPr>
          <a:noFill/>
        </p:spPr>
        <p:txBody>
          <a:bodyPr>
            <a:normAutofit lnSpcReduction="10000"/>
          </a:bodyPr>
          <a:lstStyle/>
          <a:p>
            <a:pPr marL="350838" indent="-350838" eaLnBrk="1" hangingPunct="1">
              <a:lnSpc>
                <a:spcPct val="100000"/>
              </a:lnSpc>
              <a:tabLst>
                <a:tab pos="1331913" algn="l"/>
              </a:tabLst>
            </a:pPr>
            <a:r>
              <a:rPr lang="en-GB" sz="2200" dirty="0"/>
              <a:t>Compatible clinical history</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Episodic or persistent dyspnoea, wheeze, tightness, cough</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Triggers (allergic, irritant)</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Risk factors for asthma development</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Consider occupational asthma for adults with recent onset</a:t>
            </a:r>
          </a:p>
          <a:p>
            <a:pPr marL="350838" indent="-350838" eaLnBrk="1" hangingPunct="1">
              <a:lnSpc>
                <a:spcPct val="100000"/>
              </a:lnSpc>
              <a:tabLst>
                <a:tab pos="1331913" algn="l"/>
              </a:tabLst>
            </a:pPr>
            <a:r>
              <a:rPr lang="en-GB" sz="2200" dirty="0"/>
              <a:t>Objective evidence</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Spirometry or peak expiratory flow</a:t>
            </a:r>
          </a:p>
          <a:p>
            <a:pPr marL="639763" lvl="1" indent="-242888" eaLnBrk="1" hangingPunct="1">
              <a:lnSpc>
                <a:spcPct val="100000"/>
              </a:lnSpc>
              <a:buFont typeface="Wingdings" pitchFamily="2" charset="2"/>
              <a:buChar char="§"/>
              <a:tabLst>
                <a:tab pos="1331913" algn="l"/>
              </a:tabLst>
            </a:pPr>
            <a:r>
              <a:rPr lang="en-GB" sz="1800" dirty="0" err="1">
                <a:ea typeface="ＭＳ Ｐゴシック" pitchFamily="34" charset="-128"/>
              </a:rPr>
              <a:t>Bronchoprovocation</a:t>
            </a:r>
            <a:r>
              <a:rPr lang="en-GB" sz="1800" dirty="0">
                <a:ea typeface="ＭＳ Ｐゴシック" pitchFamily="34" charset="-128"/>
              </a:rPr>
              <a:t> test (methacholine challenge)</a:t>
            </a:r>
          </a:p>
          <a:p>
            <a:pPr marL="350838" indent="-350838" eaLnBrk="1" hangingPunct="1">
              <a:lnSpc>
                <a:spcPct val="100000"/>
              </a:lnSpc>
              <a:tabLst>
                <a:tab pos="1331913" algn="l"/>
              </a:tabLst>
            </a:pPr>
            <a:r>
              <a:rPr lang="en-GB" sz="2200" dirty="0"/>
              <a:t>Ancillary tests</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Chest x-ray</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Eosinophils, </a:t>
            </a:r>
            <a:r>
              <a:rPr lang="en-GB" sz="1800" dirty="0" err="1">
                <a:ea typeface="ＭＳ Ｐゴシック" pitchFamily="34" charset="-128"/>
              </a:rPr>
              <a:t>IgE</a:t>
            </a:r>
            <a:r>
              <a:rPr lang="en-GB" sz="1800" dirty="0">
                <a:ea typeface="ＭＳ Ｐゴシック" pitchFamily="34" charset="-128"/>
              </a:rPr>
              <a:t> level</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Allergy testing</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Exhaled nitric oxide</a:t>
            </a:r>
          </a:p>
          <a:p>
            <a:pPr marL="639763" lvl="1" indent="-242888" eaLnBrk="1" hangingPunct="1">
              <a:lnSpc>
                <a:spcPct val="100000"/>
              </a:lnSpc>
              <a:buFont typeface="Wingdings" pitchFamily="2" charset="2"/>
              <a:buChar char="§"/>
              <a:tabLst>
                <a:tab pos="1331913" algn="l"/>
              </a:tabLst>
            </a:pPr>
            <a:r>
              <a:rPr lang="en-GB" sz="1800" dirty="0">
                <a:ea typeface="ＭＳ Ｐゴシック" pitchFamily="34" charset="-128"/>
              </a:rPr>
              <a:t>Induced sputum</a:t>
            </a:r>
          </a:p>
        </p:txBody>
      </p:sp>
    </p:spTree>
    <p:extLst>
      <p:ext uri="{BB962C8B-B14F-4D97-AF65-F5344CB8AC3E}">
        <p14:creationId xmlns:p14="http://schemas.microsoft.com/office/powerpoint/2010/main" val="155573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696200" y="0"/>
            <a:ext cx="1447800" cy="127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47106" name="Picture 31" descr="box 1-level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0" y="92075"/>
            <a:ext cx="7075488"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p:cNvSpPr>
          <p:nvPr/>
        </p:nvSpPr>
        <p:spPr bwMode="auto">
          <a:xfrm>
            <a:off x="2451100" y="188913"/>
            <a:ext cx="2552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Patient with </a:t>
            </a:r>
            <a:br>
              <a:rPr lang="en-US" altLang="en-US" sz="1000" b="1">
                <a:solidFill>
                  <a:srgbClr val="FFFFFF"/>
                </a:solidFill>
                <a:sym typeface="Arial Bold" charset="0"/>
              </a:rPr>
            </a:br>
            <a:r>
              <a:rPr lang="en-US" altLang="en-US" sz="1000" b="1">
                <a:solidFill>
                  <a:srgbClr val="FFFFFF"/>
                </a:solidFill>
                <a:sym typeface="Arial Bold" charset="0"/>
              </a:rPr>
              <a:t>respiratory symptoms</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Are the symptoms typical of asthma?</a:t>
            </a:r>
          </a:p>
        </p:txBody>
      </p:sp>
      <p:sp>
        <p:nvSpPr>
          <p:cNvPr id="47110" name="Rectangle 8"/>
          <p:cNvSpPr>
            <a:spLocks/>
          </p:cNvSpPr>
          <p:nvPr/>
        </p:nvSpPr>
        <p:spPr bwMode="auto">
          <a:xfrm>
            <a:off x="2787650" y="1565275"/>
            <a:ext cx="18399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Detailed history/examination </a:t>
            </a:r>
            <a:br>
              <a:rPr lang="en-US" altLang="en-US" sz="1000" b="1">
                <a:solidFill>
                  <a:srgbClr val="FFFFFF"/>
                </a:solidFill>
                <a:sym typeface="Arial Bold" charset="0"/>
              </a:rPr>
            </a:br>
            <a:r>
              <a:rPr lang="en-US" altLang="en-US" sz="1000" b="1">
                <a:solidFill>
                  <a:srgbClr val="FFFFFF"/>
                </a:solidFill>
                <a:sym typeface="Arial Bold" charset="0"/>
              </a:rPr>
              <a:t>for asthma</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History/</a:t>
            </a:r>
            <a:r>
              <a:rPr lang="en-US" altLang="en-US" sz="1000" b="1" i="1">
                <a:solidFill>
                  <a:srgbClr val="FFFFFF"/>
                </a:solidFill>
                <a:sym typeface="Arial Bold" charset="0"/>
              </a:rPr>
              <a:t>examination</a:t>
            </a:r>
            <a:r>
              <a:rPr lang="en-US" altLang="en-US" sz="1000" b="1" i="1">
                <a:solidFill>
                  <a:srgbClr val="FFFFFF"/>
                </a:solidFill>
                <a:sym typeface="Arial Italic" charset="0"/>
              </a:rPr>
              <a:t> </a:t>
            </a:r>
            <a:r>
              <a:rPr lang="en-US" altLang="en-US" sz="1000" b="1" i="1">
                <a:solidFill>
                  <a:srgbClr val="FFFFFF"/>
                </a:solidFill>
                <a:sym typeface="Arial Bold Italic" charset="0"/>
              </a:rPr>
              <a:t>supports </a:t>
            </a:r>
            <a:br>
              <a:rPr lang="en-US" altLang="en-US" sz="1000" b="1" i="1">
                <a:solidFill>
                  <a:srgbClr val="FFFFFF"/>
                </a:solidFill>
                <a:sym typeface="Arial Bold Italic" charset="0"/>
              </a:rPr>
            </a:br>
            <a:r>
              <a:rPr lang="en-US" altLang="en-US" sz="1000" b="1" i="1">
                <a:solidFill>
                  <a:srgbClr val="FFFFFF"/>
                </a:solidFill>
                <a:sym typeface="Arial Bold Italic" charset="0"/>
              </a:rPr>
              <a:t>asthma diagnosis?</a:t>
            </a:r>
          </a:p>
        </p:txBody>
      </p:sp>
      <p:sp>
        <p:nvSpPr>
          <p:cNvPr id="47111" name="Rectangle 9"/>
          <p:cNvSpPr>
            <a:spLocks/>
          </p:cNvSpPr>
          <p:nvPr/>
        </p:nvSpPr>
        <p:spPr bwMode="auto">
          <a:xfrm>
            <a:off x="2463800" y="3068638"/>
            <a:ext cx="2540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b="1">
                <a:solidFill>
                  <a:srgbClr val="FFFFFF"/>
                </a:solidFill>
                <a:sym typeface="Arial Bold" charset="0"/>
              </a:rPr>
              <a:t>Perform spirometry/PEF </a:t>
            </a:r>
            <a:br>
              <a:rPr lang="en-US" altLang="en-US" sz="1000" b="1">
                <a:solidFill>
                  <a:srgbClr val="FFFFFF"/>
                </a:solidFill>
                <a:sym typeface="Arial Bold" charset="0"/>
              </a:rPr>
            </a:br>
            <a:r>
              <a:rPr lang="en-US" altLang="en-US" sz="1000" b="1">
                <a:solidFill>
                  <a:srgbClr val="FFFFFF"/>
                </a:solidFill>
                <a:sym typeface="Arial Bold" charset="0"/>
              </a:rPr>
              <a:t>with reversibility test</a:t>
            </a:r>
            <a:endParaRPr lang="en-US" altLang="en-US" sz="1000" b="1">
              <a:solidFill>
                <a:srgbClr val="FFFFFF"/>
              </a:solidFill>
            </a:endParaRPr>
          </a:p>
          <a:p>
            <a:pPr algn="ctr" eaLnBrk="1" fontAlgn="base" hangingPunct="1">
              <a:spcBef>
                <a:spcPts val="425"/>
              </a:spcBef>
              <a:spcAft>
                <a:spcPct val="0"/>
              </a:spcAft>
            </a:pPr>
            <a:r>
              <a:rPr lang="en-US" altLang="en-US" sz="1000" b="1" i="1">
                <a:solidFill>
                  <a:srgbClr val="FFFFFF"/>
                </a:solidFill>
                <a:sym typeface="Arial Bold Italic" charset="0"/>
              </a:rPr>
              <a:t>Results support asthma diagnosis?</a:t>
            </a:r>
          </a:p>
        </p:txBody>
      </p:sp>
      <p:sp>
        <p:nvSpPr>
          <p:cNvPr id="47112" name="Rectangle 10"/>
          <p:cNvSpPr>
            <a:spLocks/>
          </p:cNvSpPr>
          <p:nvPr/>
        </p:nvSpPr>
        <p:spPr bwMode="auto">
          <a:xfrm>
            <a:off x="1209675" y="4852988"/>
            <a:ext cx="18732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Empiric treatment with </a:t>
            </a:r>
            <a:br>
              <a:rPr lang="en-US" altLang="en-US" sz="1000">
                <a:solidFill>
                  <a:srgbClr val="134679"/>
                </a:solidFill>
              </a:rPr>
            </a:br>
            <a:r>
              <a:rPr lang="en-US" altLang="en-US" sz="1000">
                <a:solidFill>
                  <a:srgbClr val="134679"/>
                </a:solidFill>
              </a:rPr>
              <a:t>ICS and prn SABA</a:t>
            </a:r>
          </a:p>
          <a:p>
            <a:pPr algn="ctr" eaLnBrk="1" fontAlgn="base" hangingPunct="1">
              <a:spcBef>
                <a:spcPts val="425"/>
              </a:spcBef>
              <a:spcAft>
                <a:spcPct val="0"/>
              </a:spcAft>
            </a:pPr>
            <a:r>
              <a:rPr lang="en-US" altLang="en-US" sz="1000">
                <a:solidFill>
                  <a:srgbClr val="134679"/>
                </a:solidFill>
              </a:rPr>
              <a:t>Review response</a:t>
            </a:r>
          </a:p>
          <a:p>
            <a:pPr algn="ctr" eaLnBrk="1" fontAlgn="base" hangingPunct="1">
              <a:spcBef>
                <a:spcPts val="425"/>
              </a:spcBef>
              <a:spcAft>
                <a:spcPct val="0"/>
              </a:spcAft>
            </a:pPr>
            <a:r>
              <a:rPr lang="en-US" altLang="en-US" sz="1000">
                <a:solidFill>
                  <a:srgbClr val="134679"/>
                </a:solidFill>
              </a:rPr>
              <a:t>Diagnostic testing </a:t>
            </a:r>
            <a:br>
              <a:rPr lang="en-US" altLang="en-US" sz="1000">
                <a:solidFill>
                  <a:srgbClr val="134679"/>
                </a:solidFill>
              </a:rPr>
            </a:br>
            <a:r>
              <a:rPr lang="en-US" altLang="en-US" sz="1000">
                <a:solidFill>
                  <a:srgbClr val="134679"/>
                </a:solidFill>
              </a:rPr>
              <a:t>within 1-3 months</a:t>
            </a:r>
          </a:p>
        </p:txBody>
      </p:sp>
      <p:sp>
        <p:nvSpPr>
          <p:cNvPr id="47113" name="Rectangle 11"/>
          <p:cNvSpPr>
            <a:spLocks/>
          </p:cNvSpPr>
          <p:nvPr/>
        </p:nvSpPr>
        <p:spPr bwMode="auto">
          <a:xfrm>
            <a:off x="4467225" y="3873500"/>
            <a:ext cx="19478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Repeat on another </a:t>
            </a:r>
            <a:br>
              <a:rPr lang="en-US" altLang="en-US" sz="1000">
                <a:solidFill>
                  <a:srgbClr val="134679"/>
                </a:solidFill>
              </a:rPr>
            </a:br>
            <a:r>
              <a:rPr lang="en-US" altLang="en-US" sz="1000">
                <a:solidFill>
                  <a:srgbClr val="134679"/>
                </a:solidFill>
              </a:rPr>
              <a:t>occasion or arrange </a:t>
            </a:r>
            <a:br>
              <a:rPr lang="en-US" altLang="en-US" sz="1000">
                <a:solidFill>
                  <a:srgbClr val="134679"/>
                </a:solidFill>
              </a:rPr>
            </a:br>
            <a:r>
              <a:rPr lang="en-US" altLang="en-US" sz="1000">
                <a:solidFill>
                  <a:srgbClr val="134679"/>
                </a:solidFill>
              </a:rPr>
              <a:t>other tests</a:t>
            </a:r>
          </a:p>
          <a:p>
            <a:pPr algn="ctr" eaLnBrk="1" fontAlgn="base" hangingPunct="1">
              <a:spcBef>
                <a:spcPts val="425"/>
              </a:spcBef>
              <a:spcAft>
                <a:spcPct val="0"/>
              </a:spcAft>
            </a:pPr>
            <a:r>
              <a:rPr lang="en-US" altLang="en-US" sz="1000">
                <a:solidFill>
                  <a:srgbClr val="134679"/>
                </a:solidFill>
              </a:rPr>
              <a:t>Confirms asthma diagnosis?</a:t>
            </a:r>
          </a:p>
        </p:txBody>
      </p:sp>
      <p:sp>
        <p:nvSpPr>
          <p:cNvPr id="47114" name="Rectangle 12"/>
          <p:cNvSpPr>
            <a:spLocks/>
          </p:cNvSpPr>
          <p:nvPr/>
        </p:nvSpPr>
        <p:spPr bwMode="auto">
          <a:xfrm>
            <a:off x="4535488" y="5267325"/>
            <a:ext cx="1993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134679"/>
                </a:solidFill>
              </a:rPr>
              <a:t>Consider trial of treatment for </a:t>
            </a:r>
            <a:br>
              <a:rPr lang="en-US" altLang="en-US" sz="1000">
                <a:solidFill>
                  <a:srgbClr val="134679"/>
                </a:solidFill>
              </a:rPr>
            </a:br>
            <a:r>
              <a:rPr lang="en-US" altLang="en-US" sz="1000">
                <a:solidFill>
                  <a:srgbClr val="134679"/>
                </a:solidFill>
              </a:rPr>
              <a:t>most likely diagnosis, or refer </a:t>
            </a:r>
            <a:br>
              <a:rPr lang="en-US" altLang="en-US" sz="1000">
                <a:solidFill>
                  <a:srgbClr val="134679"/>
                </a:solidFill>
              </a:rPr>
            </a:br>
            <a:r>
              <a:rPr lang="en-US" altLang="en-US" sz="1000">
                <a:solidFill>
                  <a:srgbClr val="134679"/>
                </a:solidFill>
              </a:rPr>
              <a:t>for further investigations</a:t>
            </a:r>
          </a:p>
        </p:txBody>
      </p:sp>
      <p:sp>
        <p:nvSpPr>
          <p:cNvPr id="47115" name="Rectangle 13"/>
          <p:cNvSpPr>
            <a:spLocks/>
          </p:cNvSpPr>
          <p:nvPr/>
        </p:nvSpPr>
        <p:spPr bwMode="auto">
          <a:xfrm>
            <a:off x="5795963" y="2117725"/>
            <a:ext cx="23066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ts val="425"/>
              </a:spcBef>
              <a:spcAft>
                <a:spcPct val="0"/>
              </a:spcAft>
            </a:pPr>
            <a:r>
              <a:rPr lang="en-US" altLang="en-US" sz="1000">
                <a:solidFill>
                  <a:srgbClr val="134679"/>
                </a:solidFill>
              </a:rPr>
              <a:t>Further history and tests for </a:t>
            </a:r>
            <a:br>
              <a:rPr lang="en-US" altLang="en-US" sz="1000">
                <a:solidFill>
                  <a:srgbClr val="134679"/>
                </a:solidFill>
              </a:rPr>
            </a:br>
            <a:r>
              <a:rPr lang="en-US" altLang="en-US" sz="1000">
                <a:solidFill>
                  <a:srgbClr val="134679"/>
                </a:solidFill>
              </a:rPr>
              <a:t>alternative diagnoses</a:t>
            </a:r>
          </a:p>
          <a:p>
            <a:pPr algn="ctr" eaLnBrk="1" fontAlgn="base" hangingPunct="1">
              <a:spcBef>
                <a:spcPts val="425"/>
              </a:spcBef>
              <a:spcAft>
                <a:spcPct val="0"/>
              </a:spcAft>
            </a:pPr>
            <a:r>
              <a:rPr lang="en-US" altLang="en-US" sz="1000" i="1">
                <a:solidFill>
                  <a:srgbClr val="134679"/>
                </a:solidFill>
                <a:latin typeface="Arial Italic" charset="0"/>
                <a:sym typeface="Arial Italic" charset="0"/>
              </a:rPr>
              <a:t>Alternative diagnosis confirmed?</a:t>
            </a:r>
          </a:p>
        </p:txBody>
      </p:sp>
      <p:sp>
        <p:nvSpPr>
          <p:cNvPr id="47116" name="Rectangle 14"/>
          <p:cNvSpPr>
            <a:spLocks/>
          </p:cNvSpPr>
          <p:nvPr/>
        </p:nvSpPr>
        <p:spPr bwMode="auto">
          <a:xfrm>
            <a:off x="5800725" y="6242050"/>
            <a:ext cx="22733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1000" b="1">
                <a:solidFill>
                  <a:srgbClr val="134679"/>
                </a:solidFill>
                <a:sym typeface="Arial Bold" charset="0"/>
              </a:rPr>
              <a:t>Treat for alternative diagnosis</a:t>
            </a:r>
          </a:p>
        </p:txBody>
      </p:sp>
      <p:sp>
        <p:nvSpPr>
          <p:cNvPr id="47117" name="Rectangle 15"/>
          <p:cNvSpPr>
            <a:spLocks/>
          </p:cNvSpPr>
          <p:nvPr/>
        </p:nvSpPr>
        <p:spPr bwMode="auto">
          <a:xfrm>
            <a:off x="2413000" y="6249988"/>
            <a:ext cx="2540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1000" b="1">
                <a:solidFill>
                  <a:srgbClr val="FFFFFF"/>
                </a:solidFill>
                <a:sym typeface="Arial Bold" charset="0"/>
              </a:rPr>
              <a:t>Treat for ASTHMA</a:t>
            </a:r>
          </a:p>
        </p:txBody>
      </p:sp>
      <p:sp>
        <p:nvSpPr>
          <p:cNvPr id="47118" name="Rectangle 17"/>
          <p:cNvSpPr>
            <a:spLocks/>
          </p:cNvSpPr>
          <p:nvPr/>
        </p:nvSpPr>
        <p:spPr bwMode="auto">
          <a:xfrm>
            <a:off x="2001838" y="2492375"/>
            <a:ext cx="1457325" cy="38893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134679"/>
                </a:solidFill>
              </a:rPr>
              <a:t>Clinical urgency, and other diagnoses unlikely</a:t>
            </a:r>
          </a:p>
        </p:txBody>
      </p:sp>
      <p:sp>
        <p:nvSpPr>
          <p:cNvPr id="47119" name="Rectangle 18"/>
          <p:cNvSpPr>
            <a:spLocks/>
          </p:cNvSpPr>
          <p:nvPr/>
        </p:nvSpPr>
        <p:spPr bwMode="auto">
          <a:xfrm>
            <a:off x="3060700" y="1193800"/>
            <a:ext cx="1270000" cy="127000"/>
          </a:xfrm>
          <a:prstGeom prst="rect">
            <a:avLst/>
          </a:prstGeom>
          <a:solidFill>
            <a:srgbClr val="FFFFFF"/>
          </a:solidFill>
          <a:ln w="9525">
            <a:solidFill>
              <a:schemeClr val="tx1">
                <a:alpha val="0"/>
              </a:schemeClr>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n-US" sz="1800">
              <a:solidFill>
                <a:srgbClr val="000000"/>
              </a:solidFill>
            </a:endParaRPr>
          </a:p>
        </p:txBody>
      </p:sp>
      <p:sp>
        <p:nvSpPr>
          <p:cNvPr id="47120" name="Rectangle 19"/>
          <p:cNvSpPr>
            <a:spLocks/>
          </p:cNvSpPr>
          <p:nvPr/>
        </p:nvSpPr>
        <p:spPr bwMode="auto">
          <a:xfrm>
            <a:off x="3486150" y="1176338"/>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20000"/>
              </a:lnSpc>
              <a:spcBef>
                <a:spcPct val="0"/>
              </a:spcBef>
              <a:spcAft>
                <a:spcPct val="0"/>
              </a:spcAft>
            </a:pPr>
            <a:r>
              <a:rPr lang="en-US" altLang="en-US" sz="800" b="1">
                <a:solidFill>
                  <a:srgbClr val="134679"/>
                </a:solidFill>
                <a:latin typeface="Arial Bold" charset="0"/>
                <a:sym typeface="Arial Bold" charset="0"/>
              </a:rPr>
              <a:t>YES</a:t>
            </a:r>
          </a:p>
        </p:txBody>
      </p:sp>
      <p:sp>
        <p:nvSpPr>
          <p:cNvPr id="47121" name="Rectangle 20"/>
          <p:cNvSpPr>
            <a:spLocks/>
          </p:cNvSpPr>
          <p:nvPr/>
        </p:nvSpPr>
        <p:spPr bwMode="auto">
          <a:xfrm>
            <a:off x="3505200" y="2582863"/>
            <a:ext cx="3857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134679"/>
                </a:solidFill>
                <a:latin typeface="Arial Bold" charset="0"/>
                <a:sym typeface="Arial Bold" charset="0"/>
              </a:rPr>
              <a:t>YES</a:t>
            </a:r>
          </a:p>
        </p:txBody>
      </p:sp>
      <p:sp>
        <p:nvSpPr>
          <p:cNvPr id="47122" name="Rectangle 21"/>
          <p:cNvSpPr>
            <a:spLocks/>
          </p:cNvSpPr>
          <p:nvPr/>
        </p:nvSpPr>
        <p:spPr bwMode="auto">
          <a:xfrm>
            <a:off x="3476625" y="4892675"/>
            <a:ext cx="457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0"/>
              </a:spcBef>
              <a:spcAft>
                <a:spcPct val="0"/>
              </a:spcAft>
            </a:pPr>
            <a:r>
              <a:rPr lang="en-US" altLang="en-US" sz="800" b="1">
                <a:solidFill>
                  <a:srgbClr val="134679"/>
                </a:solidFill>
                <a:latin typeface="Arial Bold" charset="0"/>
                <a:sym typeface="Arial Bold" charset="0"/>
              </a:rPr>
              <a:t>YES</a:t>
            </a:r>
          </a:p>
        </p:txBody>
      </p:sp>
      <p:sp>
        <p:nvSpPr>
          <p:cNvPr id="47123" name="Rectangle 22"/>
          <p:cNvSpPr>
            <a:spLocks/>
          </p:cNvSpPr>
          <p:nvPr/>
        </p:nvSpPr>
        <p:spPr bwMode="auto">
          <a:xfrm>
            <a:off x="5314950" y="4810125"/>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150000"/>
              </a:lnSpc>
              <a:spcBef>
                <a:spcPct val="0"/>
              </a:spcBef>
              <a:spcAft>
                <a:spcPct val="0"/>
              </a:spcAft>
            </a:pPr>
            <a:r>
              <a:rPr lang="en-US" altLang="en-US" sz="800" b="1">
                <a:solidFill>
                  <a:srgbClr val="134679"/>
                </a:solidFill>
                <a:latin typeface="Arial Bold" charset="0"/>
                <a:sym typeface="Arial Bold" charset="0"/>
              </a:rPr>
              <a:t>NO</a:t>
            </a:r>
          </a:p>
        </p:txBody>
      </p:sp>
      <p:sp>
        <p:nvSpPr>
          <p:cNvPr id="47124" name="Rectangle 23"/>
          <p:cNvSpPr>
            <a:spLocks/>
          </p:cNvSpPr>
          <p:nvPr/>
        </p:nvSpPr>
        <p:spPr bwMode="auto">
          <a:xfrm>
            <a:off x="5060950" y="1065213"/>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5" name="Rectangle 24"/>
          <p:cNvSpPr>
            <a:spLocks/>
          </p:cNvSpPr>
          <p:nvPr/>
        </p:nvSpPr>
        <p:spPr bwMode="auto">
          <a:xfrm>
            <a:off x="4978400" y="2405063"/>
            <a:ext cx="3603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6" name="Rectangle 25"/>
          <p:cNvSpPr>
            <a:spLocks/>
          </p:cNvSpPr>
          <p:nvPr/>
        </p:nvSpPr>
        <p:spPr bwMode="auto">
          <a:xfrm>
            <a:off x="3962400" y="4035425"/>
            <a:ext cx="2159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27" name="Rectangle 26"/>
          <p:cNvSpPr>
            <a:spLocks/>
          </p:cNvSpPr>
          <p:nvPr/>
        </p:nvSpPr>
        <p:spPr bwMode="auto">
          <a:xfrm>
            <a:off x="3970338" y="4243388"/>
            <a:ext cx="2047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YES</a:t>
            </a:r>
          </a:p>
        </p:txBody>
      </p:sp>
      <p:sp>
        <p:nvSpPr>
          <p:cNvPr id="47128" name="Rectangle 27"/>
          <p:cNvSpPr>
            <a:spLocks/>
          </p:cNvSpPr>
          <p:nvPr/>
        </p:nvSpPr>
        <p:spPr bwMode="auto">
          <a:xfrm>
            <a:off x="6826250" y="4892675"/>
            <a:ext cx="2174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YES</a:t>
            </a:r>
          </a:p>
        </p:txBody>
      </p:sp>
      <p:sp>
        <p:nvSpPr>
          <p:cNvPr id="47129" name="Rectangle 28"/>
          <p:cNvSpPr>
            <a:spLocks/>
          </p:cNvSpPr>
          <p:nvPr/>
        </p:nvSpPr>
        <p:spPr bwMode="auto">
          <a:xfrm>
            <a:off x="6521450" y="4183063"/>
            <a:ext cx="4333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800" b="1">
                <a:solidFill>
                  <a:srgbClr val="FF8721"/>
                </a:solidFill>
                <a:latin typeface="Arial Bold" charset="0"/>
                <a:sym typeface="Arial Bold" charset="0"/>
              </a:rPr>
              <a:t>NO</a:t>
            </a:r>
          </a:p>
        </p:txBody>
      </p:sp>
      <p:sp>
        <p:nvSpPr>
          <p:cNvPr id="47130" name="AutoShape 1"/>
          <p:cNvSpPr>
            <a:spLocks/>
          </p:cNvSpPr>
          <p:nvPr/>
        </p:nvSpPr>
        <p:spPr bwMode="auto">
          <a:xfrm>
            <a:off x="165100" y="6653213"/>
            <a:ext cx="8820150" cy="236537"/>
          </a:xfrm>
          <a:custGeom>
            <a:avLst/>
            <a:gdLst>
              <a:gd name="T0" fmla="*/ 0 w 21600"/>
              <a:gd name="T1" fmla="*/ 2147483647 h 20965"/>
              <a:gd name="T2" fmla="*/ 2147483647 w 21600"/>
              <a:gd name="T3" fmla="*/ 0 h 20965"/>
              <a:gd name="T4" fmla="*/ 2147483647 w 21600"/>
              <a:gd name="T5" fmla="*/ 0 h 20965"/>
              <a:gd name="T6" fmla="*/ 2147483647 w 21600"/>
              <a:gd name="T7" fmla="*/ 2147483647 h 20965"/>
              <a:gd name="T8" fmla="*/ 2147483647 w 21600"/>
              <a:gd name="T9" fmla="*/ 2147483647 h 20965"/>
              <a:gd name="T10" fmla="*/ 0 w 21600"/>
              <a:gd name="T11" fmla="*/ 2147483647 h 20965"/>
              <a:gd name="T12" fmla="*/ 0 w 21600"/>
              <a:gd name="T13" fmla="*/ 2147483647 h 20965"/>
              <a:gd name="T14" fmla="*/ 0 w 21600"/>
              <a:gd name="T15" fmla="*/ 2147483647 h 209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0965">
                <a:moveTo>
                  <a:pt x="0" y="3812"/>
                </a:moveTo>
                <a:cubicBezTo>
                  <a:pt x="0" y="1707"/>
                  <a:pt x="53" y="0"/>
                  <a:pt x="118" y="0"/>
                </a:cubicBezTo>
                <a:lnTo>
                  <a:pt x="21482" y="0"/>
                </a:lnTo>
                <a:cubicBezTo>
                  <a:pt x="21547" y="0"/>
                  <a:pt x="21600" y="1707"/>
                  <a:pt x="21600" y="3812"/>
                </a:cubicBezTo>
                <a:lnTo>
                  <a:pt x="21600" y="19059"/>
                </a:lnTo>
                <a:cubicBezTo>
                  <a:pt x="18000" y="21600"/>
                  <a:pt x="3600" y="21600"/>
                  <a:pt x="0" y="19059"/>
                </a:cubicBezTo>
                <a:lnTo>
                  <a:pt x="0" y="3812"/>
                </a:lnTo>
                <a:close/>
                <a:moveTo>
                  <a:pt x="0" y="3812"/>
                </a:moveTo>
              </a:path>
            </a:pathLst>
          </a:custGeom>
          <a:solidFill>
            <a:srgbClr val="134679"/>
          </a:solidFill>
          <a:ln>
            <a:noFill/>
          </a:ln>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fontAlgn="base">
              <a:spcBef>
                <a:spcPct val="0"/>
              </a:spcBef>
              <a:spcAft>
                <a:spcPct val="0"/>
              </a:spcAft>
            </a:pPr>
            <a:endParaRPr lang="en-AU">
              <a:solidFill>
                <a:prstClr val="black"/>
              </a:solidFill>
              <a:ea typeface="ＭＳ Ｐゴシック" pitchFamily="34" charset="-128"/>
            </a:endParaRPr>
          </a:p>
        </p:txBody>
      </p:sp>
      <p:sp>
        <p:nvSpPr>
          <p:cNvPr id="47131" name="Rectangle 3"/>
          <p:cNvSpPr>
            <a:spLocks/>
          </p:cNvSpPr>
          <p:nvPr/>
        </p:nvSpPr>
        <p:spPr bwMode="auto">
          <a:xfrm>
            <a:off x="7191375" y="6680200"/>
            <a:ext cx="165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000">
                <a:solidFill>
                  <a:srgbClr val="FFFFFF"/>
                </a:solidFill>
              </a:rPr>
              <a:t>© Global Initiative for Asthma</a:t>
            </a:r>
          </a:p>
        </p:txBody>
      </p:sp>
      <p:sp>
        <p:nvSpPr>
          <p:cNvPr id="47132" name="Rectangle 5"/>
          <p:cNvSpPr>
            <a:spLocks/>
          </p:cNvSpPr>
          <p:nvPr/>
        </p:nvSpPr>
        <p:spPr bwMode="auto">
          <a:xfrm>
            <a:off x="2032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1-1 (4/4)</a:t>
            </a:r>
          </a:p>
        </p:txBody>
      </p:sp>
      <p:sp>
        <p:nvSpPr>
          <p:cNvPr id="47133" name="TextBox 1"/>
          <p:cNvSpPr txBox="1">
            <a:spLocks noChangeArrowheads="1"/>
          </p:cNvSpPr>
          <p:nvPr/>
        </p:nvSpPr>
        <p:spPr bwMode="auto">
          <a:xfrm>
            <a:off x="-166688" y="401796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n-US" sz="1800">
              <a:solidFill>
                <a:prstClr val="black"/>
              </a:solidFill>
            </a:endParaRPr>
          </a:p>
        </p:txBody>
      </p:sp>
    </p:spTree>
    <p:extLst>
      <p:ext uri="{BB962C8B-B14F-4D97-AF65-F5344CB8AC3E}">
        <p14:creationId xmlns:p14="http://schemas.microsoft.com/office/powerpoint/2010/main" val="301899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eaLnBrk="1" hangingPunct="1"/>
            <a:r>
              <a:rPr lang="en-GB" sz="3200" noProof="0" dirty="0"/>
              <a:t>Step 2: question about smoking</a:t>
            </a:r>
            <a:endParaRPr lang="en-GB" sz="4400" noProof="0" dirty="0"/>
          </a:p>
        </p:txBody>
      </p:sp>
      <p:sp>
        <p:nvSpPr>
          <p:cNvPr id="56323" name="Rectangle 3"/>
          <p:cNvSpPr>
            <a:spLocks noGrp="1" noChangeArrowheads="1"/>
          </p:cNvSpPr>
          <p:nvPr>
            <p:ph idx="1"/>
          </p:nvPr>
        </p:nvSpPr>
        <p:spPr>
          <a:noFill/>
        </p:spPr>
        <p:txBody>
          <a:bodyPr/>
          <a:lstStyle/>
          <a:p>
            <a:pPr marL="350838" indent="-350838" eaLnBrk="1" hangingPunct="1">
              <a:tabLst>
                <a:tab pos="1331913" algn="l"/>
              </a:tabLst>
            </a:pPr>
            <a:r>
              <a:rPr lang="en-GB" dirty="0"/>
              <a:t>Smoking adversely impacts asthma control</a:t>
            </a:r>
          </a:p>
          <a:p>
            <a:pPr marL="639763" lvl="1" indent="-242888" eaLnBrk="1" hangingPunct="1">
              <a:buFont typeface="Wingdings" pitchFamily="2" charset="2"/>
              <a:buChar char="§"/>
              <a:tabLst>
                <a:tab pos="1331913" algn="l"/>
              </a:tabLst>
            </a:pPr>
            <a:r>
              <a:rPr lang="en-GB" dirty="0">
                <a:ea typeface="ＭＳ Ｐゴシック" pitchFamily="34" charset="-128"/>
              </a:rPr>
              <a:t>Current</a:t>
            </a:r>
            <a:r>
              <a:rPr lang="en-GB" altLang="ja-JP" dirty="0">
                <a:ea typeface="ＭＳ Ｐゴシック" pitchFamily="34" charset="-128"/>
              </a:rPr>
              <a:t> smokers are almost 3 times more likely than non-smokers to be hospitalised for their asthma over a 12-month period </a:t>
            </a:r>
          </a:p>
          <a:p>
            <a:pPr marL="350838" indent="-350838" eaLnBrk="1" hangingPunct="1">
              <a:tabLst>
                <a:tab pos="1331913" algn="l"/>
              </a:tabLst>
            </a:pPr>
            <a:r>
              <a:rPr lang="en-GB" dirty="0"/>
              <a:t>Why does smoking adversely impact asthma?</a:t>
            </a:r>
          </a:p>
          <a:p>
            <a:pPr marL="639763" lvl="1" indent="-242888" eaLnBrk="1" hangingPunct="1">
              <a:buFont typeface="Wingdings" pitchFamily="2" charset="2"/>
              <a:buChar char="§"/>
              <a:tabLst>
                <a:tab pos="1331913" algn="l"/>
              </a:tabLst>
            </a:pPr>
            <a:r>
              <a:rPr lang="en-GB" dirty="0">
                <a:ea typeface="ＭＳ Ｐゴシック" pitchFamily="34" charset="-128"/>
              </a:rPr>
              <a:t>Asthma misdiagnosed as COPD or concomitant COPD</a:t>
            </a:r>
          </a:p>
          <a:p>
            <a:pPr marL="639763" lvl="1" indent="-242888" eaLnBrk="1" hangingPunct="1">
              <a:buFont typeface="Wingdings" pitchFamily="2" charset="2"/>
              <a:buChar char="§"/>
              <a:tabLst>
                <a:tab pos="1331913" algn="l"/>
              </a:tabLst>
            </a:pPr>
            <a:r>
              <a:rPr lang="en-GB" dirty="0">
                <a:ea typeface="ＭＳ Ｐゴシック" pitchFamily="34" charset="-128"/>
              </a:rPr>
              <a:t>Relative steroid resistance</a:t>
            </a:r>
          </a:p>
        </p:txBody>
      </p:sp>
      <p:sp>
        <p:nvSpPr>
          <p:cNvPr id="5632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Price D et al. </a:t>
            </a:r>
            <a:r>
              <a:rPr lang="en-US" sz="1200" i="1" dirty="0">
                <a:solidFill>
                  <a:schemeClr val="bg1"/>
                </a:solidFill>
                <a:latin typeface="Arial" charset="0"/>
              </a:rPr>
              <a:t>Clin Exp Allergy.</a:t>
            </a:r>
            <a:r>
              <a:rPr lang="en-US" sz="1200" dirty="0">
                <a:solidFill>
                  <a:schemeClr val="bg1"/>
                </a:solidFill>
                <a:latin typeface="Arial" charset="0"/>
              </a:rPr>
              <a:t> 2005;35:282</a:t>
            </a:r>
            <a:r>
              <a:rPr lang="en-US" sz="1200" dirty="0">
                <a:solidFill>
                  <a:schemeClr val="bg1"/>
                </a:solidFill>
                <a:latin typeface="Arial" charset="0"/>
                <a:cs typeface="Arial" charset="0"/>
              </a:rPr>
              <a:t>–7.</a:t>
            </a:r>
          </a:p>
        </p:txBody>
      </p:sp>
    </p:spTree>
    <p:extLst>
      <p:ext uri="{BB962C8B-B14F-4D97-AF65-F5344CB8AC3E}">
        <p14:creationId xmlns:p14="http://schemas.microsoft.com/office/powerpoint/2010/main" val="187452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500"/>
                                        <p:tgtEl>
                                          <p:spTgt spid="563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fade">
                                      <p:cBhvr>
                                        <p:cTn id="10" dur="500"/>
                                        <p:tgtEl>
                                          <p:spTgt spid="563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Effect transition="in" filter="fade">
                                      <p:cBhvr>
                                        <p:cTn id="13"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a:normAutofit fontScale="90000"/>
          </a:bodyPr>
          <a:lstStyle/>
          <a:p>
            <a:pPr eaLnBrk="1" hangingPunct="1"/>
            <a:r>
              <a:rPr lang="en-GB" noProof="0" dirty="0"/>
              <a:t>Clinical approach to smoking</a:t>
            </a:r>
          </a:p>
        </p:txBody>
      </p:sp>
      <p:sp>
        <p:nvSpPr>
          <p:cNvPr id="60419" name="Rectangle 3"/>
          <p:cNvSpPr>
            <a:spLocks noGrp="1" noChangeArrowheads="1"/>
          </p:cNvSpPr>
          <p:nvPr>
            <p:ph idx="1"/>
          </p:nvPr>
        </p:nvSpPr>
        <p:spPr>
          <a:noFill/>
        </p:spPr>
        <p:txBody>
          <a:bodyPr/>
          <a:lstStyle/>
          <a:p>
            <a:pPr marL="350838" indent="-350838" eaLnBrk="1" hangingPunct="1">
              <a:tabLst>
                <a:tab pos="1331913" algn="l"/>
              </a:tabLst>
            </a:pPr>
            <a:r>
              <a:rPr lang="en-GB" sz="2600" dirty="0"/>
              <a:t>Tools </a:t>
            </a:r>
          </a:p>
          <a:p>
            <a:pPr marL="639763" lvl="1" indent="-242888" eaLnBrk="1" hangingPunct="1">
              <a:buFont typeface="Wingdings" pitchFamily="2" charset="2"/>
              <a:buChar char="§"/>
              <a:tabLst>
                <a:tab pos="1331913" algn="l"/>
              </a:tabLst>
            </a:pPr>
            <a:r>
              <a:rPr lang="en-GB" sz="2200" dirty="0">
                <a:ea typeface="ＭＳ Ｐゴシック" pitchFamily="34" charset="-128"/>
              </a:rPr>
              <a:t>Take a smoking history</a:t>
            </a:r>
          </a:p>
          <a:p>
            <a:pPr marL="639763" lvl="1" indent="-242888" eaLnBrk="1" hangingPunct="1">
              <a:buFont typeface="Wingdings" pitchFamily="2" charset="2"/>
              <a:buChar char="§"/>
              <a:tabLst>
                <a:tab pos="1331913" algn="l"/>
              </a:tabLst>
            </a:pPr>
            <a:r>
              <a:rPr lang="en-GB" sz="2200" dirty="0">
                <a:ea typeface="ＭＳ Ｐゴシック" pitchFamily="34" charset="-128"/>
              </a:rPr>
              <a:t>Investigate the possibility of COPD</a:t>
            </a:r>
          </a:p>
          <a:p>
            <a:pPr marL="928688" lvl="2" indent="-193675" eaLnBrk="1" hangingPunct="1">
              <a:tabLst>
                <a:tab pos="1331913" algn="l"/>
              </a:tabLst>
            </a:pPr>
            <a:r>
              <a:rPr lang="en-GB" sz="2000" dirty="0">
                <a:ea typeface="ＭＳ Ｐゴシック" pitchFamily="34" charset="-128"/>
              </a:rPr>
              <a:t>IPCRG guidance includes tool to differentiate asthma from COPD*  </a:t>
            </a:r>
          </a:p>
          <a:p>
            <a:pPr marL="350838" indent="-350838" eaLnBrk="1" hangingPunct="1">
              <a:tabLst>
                <a:tab pos="1331913" algn="l"/>
              </a:tabLst>
            </a:pPr>
            <a:r>
              <a:rPr lang="en-GB" sz="2600" dirty="0"/>
              <a:t>Solutions</a:t>
            </a:r>
          </a:p>
          <a:p>
            <a:pPr marL="639763" lvl="1" indent="-242888" eaLnBrk="1" hangingPunct="1">
              <a:buFont typeface="Wingdings" pitchFamily="2" charset="2"/>
              <a:buChar char="§"/>
              <a:tabLst>
                <a:tab pos="1331913" algn="l"/>
              </a:tabLst>
            </a:pPr>
            <a:r>
              <a:rPr lang="en-GB" sz="2200" dirty="0">
                <a:ea typeface="ＭＳ Ｐゴシック" pitchFamily="34" charset="-128"/>
              </a:rPr>
              <a:t>Encourage smokers to quit!</a:t>
            </a:r>
          </a:p>
          <a:p>
            <a:pPr marL="928688" lvl="2" indent="-193675" eaLnBrk="1" hangingPunct="1">
              <a:tabLst>
                <a:tab pos="1331913" algn="l"/>
              </a:tabLst>
            </a:pPr>
            <a:r>
              <a:rPr lang="en-GB" sz="2000" dirty="0">
                <a:ea typeface="ＭＳ Ｐゴシック" pitchFamily="34" charset="-128"/>
              </a:rPr>
              <a:t>IPCRG guidance on smoking cessation: </a:t>
            </a:r>
            <a:r>
              <a:rPr lang="en-GB" sz="2000" dirty="0">
                <a:ea typeface="ＭＳ Ｐゴシック" pitchFamily="34" charset="-128"/>
                <a:hlinkClick r:id="rId3"/>
              </a:rPr>
              <a:t>http://www.theipcrg.org/smoking/index.php</a:t>
            </a:r>
            <a:r>
              <a:rPr lang="en-GB" sz="2000" dirty="0">
                <a:ea typeface="ＭＳ Ｐゴシック" pitchFamily="34" charset="-128"/>
              </a:rPr>
              <a:t> </a:t>
            </a:r>
          </a:p>
          <a:p>
            <a:pPr marL="639763" lvl="1" indent="-242888" eaLnBrk="1" hangingPunct="1">
              <a:buFont typeface="Wingdings" pitchFamily="2" charset="2"/>
              <a:buChar char="§"/>
              <a:tabLst>
                <a:tab pos="1331913" algn="l"/>
              </a:tabLst>
            </a:pPr>
            <a:r>
              <a:rPr lang="en-GB" sz="2200" dirty="0">
                <a:ea typeface="ＭＳ Ｐゴシック" pitchFamily="34" charset="-128"/>
              </a:rPr>
              <a:t>Try alternative therapy:</a:t>
            </a:r>
          </a:p>
          <a:p>
            <a:pPr marL="928688" lvl="2" indent="-193675" eaLnBrk="1" hangingPunct="1">
              <a:tabLst>
                <a:tab pos="1331913" algn="l"/>
              </a:tabLst>
            </a:pPr>
            <a:r>
              <a:rPr lang="en-GB" sz="2000" dirty="0">
                <a:ea typeface="ＭＳ Ｐゴシック" pitchFamily="34" charset="-128"/>
              </a:rPr>
              <a:t>Leukotriene receptor antagonist</a:t>
            </a:r>
          </a:p>
          <a:p>
            <a:pPr marL="928688" lvl="2" indent="-193675" eaLnBrk="1" hangingPunct="1">
              <a:tabLst>
                <a:tab pos="1331913" algn="l"/>
              </a:tabLst>
            </a:pPr>
            <a:r>
              <a:rPr lang="en-GB" sz="2000" dirty="0">
                <a:ea typeface="ＭＳ Ｐゴシック" pitchFamily="34" charset="-128"/>
              </a:rPr>
              <a:t>Possibly theophylline</a:t>
            </a:r>
          </a:p>
        </p:txBody>
      </p:sp>
      <p:sp>
        <p:nvSpPr>
          <p:cNvPr id="60420" name="Text Box 4"/>
          <p:cNvSpPr txBox="1">
            <a:spLocks noChangeArrowheads="1"/>
          </p:cNvSpPr>
          <p:nvPr/>
        </p:nvSpPr>
        <p:spPr bwMode="auto">
          <a:xfrm>
            <a:off x="2484438" y="6597650"/>
            <a:ext cx="6659562" cy="152400"/>
          </a:xfrm>
          <a:prstGeom prst="rect">
            <a:avLst/>
          </a:prstGeom>
          <a:solidFill>
            <a:schemeClr val="tx1">
              <a:alpha val="0"/>
            </a:schemeClr>
          </a:solidFill>
          <a:ln w="9525">
            <a:noFill/>
            <a:miter lim="800000"/>
            <a:headEnd/>
            <a:tailEnd/>
          </a:ln>
        </p:spPr>
        <p:txBody>
          <a:bodyPr tIns="0" bIns="0">
            <a:spAutoFit/>
          </a:bodyPr>
          <a:lstStyle/>
          <a:p>
            <a:r>
              <a:rPr lang="en-US" sz="1000" dirty="0">
                <a:solidFill>
                  <a:schemeClr val="bg1"/>
                </a:solidFill>
                <a:latin typeface="Arial" charset="0"/>
              </a:rPr>
              <a:t>*IPCRG Guidelines: diagnosis of respiratory diseases in primary care. </a:t>
            </a:r>
            <a:r>
              <a:rPr lang="en-US" sz="1000" i="1" dirty="0">
                <a:solidFill>
                  <a:schemeClr val="bg1"/>
                </a:solidFill>
                <a:latin typeface="Arial" charset="0"/>
              </a:rPr>
              <a:t>Prim Care Respir J. </a:t>
            </a:r>
            <a:r>
              <a:rPr lang="en-US" sz="1000" dirty="0">
                <a:solidFill>
                  <a:schemeClr val="bg1"/>
                </a:solidFill>
                <a:latin typeface="Arial" charset="0"/>
              </a:rPr>
              <a:t>2006;15:20–34.</a:t>
            </a:r>
            <a:r>
              <a:rPr lang="en-US" sz="1000" dirty="0"/>
              <a:t> </a:t>
            </a:r>
          </a:p>
        </p:txBody>
      </p:sp>
    </p:spTree>
    <p:extLst>
      <p:ext uri="{BB962C8B-B14F-4D97-AF65-F5344CB8AC3E}">
        <p14:creationId xmlns:p14="http://schemas.microsoft.com/office/powerpoint/2010/main" val="9671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noProof="0" dirty="0"/>
              <a:t>Step 3: assess inhaler technique</a:t>
            </a:r>
          </a:p>
        </p:txBody>
      </p:sp>
      <p:pic>
        <p:nvPicPr>
          <p:cNvPr id="4" name="Content Placeholder 3" descr="ventolin1"/>
          <p:cNvPicPr>
            <a:picLocks noGrp="1" noChangeAspect="1" noChangeArrowheads="1"/>
          </p:cNvPicPr>
          <p:nvPr>
            <p:ph idx="1"/>
          </p:nvPr>
        </p:nvPicPr>
        <p:blipFill>
          <a:blip r:embed="rId2" cstate="print"/>
          <a:srcRect/>
          <a:stretch>
            <a:fillRect/>
          </a:stretch>
        </p:blipFill>
        <p:spPr bwMode="auto">
          <a:xfrm>
            <a:off x="1115616" y="1556792"/>
            <a:ext cx="1512168" cy="2282518"/>
          </a:xfrm>
          <a:prstGeom prst="rect">
            <a:avLst/>
          </a:prstGeom>
          <a:noFill/>
          <a:ln w="9525">
            <a:noFill/>
            <a:miter lim="800000"/>
            <a:headEnd/>
            <a:tailEnd/>
          </a:ln>
        </p:spPr>
      </p:pic>
      <p:pic>
        <p:nvPicPr>
          <p:cNvPr id="5" name="Picture 9" descr="novolizer"/>
          <p:cNvPicPr>
            <a:picLocks noChangeAspect="1" noChangeArrowheads="1"/>
          </p:cNvPicPr>
          <p:nvPr/>
        </p:nvPicPr>
        <p:blipFill>
          <a:blip r:embed="rId3" cstate="print"/>
          <a:srcRect/>
          <a:stretch>
            <a:fillRect/>
          </a:stretch>
        </p:blipFill>
        <p:spPr bwMode="auto">
          <a:xfrm>
            <a:off x="179512" y="4149080"/>
            <a:ext cx="2087562" cy="2087562"/>
          </a:xfrm>
          <a:prstGeom prst="rect">
            <a:avLst/>
          </a:prstGeom>
          <a:noFill/>
          <a:ln w="9525">
            <a:noFill/>
            <a:miter lim="800000"/>
            <a:headEnd/>
            <a:tailEnd/>
          </a:ln>
        </p:spPr>
      </p:pic>
      <p:pic>
        <p:nvPicPr>
          <p:cNvPr id="6" name="Picture 7" descr="ventol2"/>
          <p:cNvPicPr>
            <a:picLocks noChangeAspect="1" noChangeArrowheads="1"/>
          </p:cNvPicPr>
          <p:nvPr/>
        </p:nvPicPr>
        <p:blipFill>
          <a:blip r:embed="rId4" cstate="print"/>
          <a:srcRect/>
          <a:stretch>
            <a:fillRect/>
          </a:stretch>
        </p:blipFill>
        <p:spPr bwMode="auto">
          <a:xfrm>
            <a:off x="4211960" y="4581128"/>
            <a:ext cx="1781175" cy="1785938"/>
          </a:xfrm>
          <a:prstGeom prst="rect">
            <a:avLst/>
          </a:prstGeom>
          <a:noFill/>
          <a:ln w="9525">
            <a:noFill/>
            <a:miter lim="800000"/>
            <a:headEnd/>
            <a:tailEnd/>
          </a:ln>
        </p:spPr>
      </p:pic>
      <p:pic>
        <p:nvPicPr>
          <p:cNvPr id="7" name="Picture 9" descr="serevent-accuhaler"/>
          <p:cNvPicPr>
            <a:picLocks noChangeAspect="1" noChangeArrowheads="1"/>
          </p:cNvPicPr>
          <p:nvPr/>
        </p:nvPicPr>
        <p:blipFill>
          <a:blip r:embed="rId5" cstate="print"/>
          <a:srcRect/>
          <a:stretch>
            <a:fillRect/>
          </a:stretch>
        </p:blipFill>
        <p:spPr bwMode="auto">
          <a:xfrm>
            <a:off x="3203848" y="2204864"/>
            <a:ext cx="1872208" cy="1759876"/>
          </a:xfrm>
          <a:prstGeom prst="rect">
            <a:avLst/>
          </a:prstGeom>
          <a:noFill/>
          <a:ln w="9525">
            <a:noFill/>
            <a:miter lim="800000"/>
            <a:headEnd/>
            <a:tailEnd/>
          </a:ln>
        </p:spPr>
      </p:pic>
      <p:pic>
        <p:nvPicPr>
          <p:cNvPr id="8" name="Picture 7" descr="foradi2"/>
          <p:cNvPicPr>
            <a:picLocks noChangeAspect="1" noChangeArrowheads="1"/>
          </p:cNvPicPr>
          <p:nvPr/>
        </p:nvPicPr>
        <p:blipFill>
          <a:blip r:embed="rId6" cstate="print"/>
          <a:srcRect/>
          <a:stretch>
            <a:fillRect/>
          </a:stretch>
        </p:blipFill>
        <p:spPr bwMode="auto">
          <a:xfrm>
            <a:off x="6372200" y="3861048"/>
            <a:ext cx="2591569" cy="2026740"/>
          </a:xfrm>
          <a:prstGeom prst="rect">
            <a:avLst/>
          </a:prstGeom>
          <a:noFill/>
          <a:ln w="9525">
            <a:noFill/>
            <a:miter lim="800000"/>
            <a:headEnd/>
            <a:tailEnd/>
          </a:ln>
        </p:spPr>
      </p:pic>
      <p:pic>
        <p:nvPicPr>
          <p:cNvPr id="9" name="Picture 7" descr="asthma1"/>
          <p:cNvPicPr>
            <a:picLocks noChangeAspect="1" noChangeArrowheads="1"/>
          </p:cNvPicPr>
          <p:nvPr/>
        </p:nvPicPr>
        <p:blipFill>
          <a:blip r:embed="rId7" cstate="print"/>
          <a:srcRect/>
          <a:stretch>
            <a:fillRect/>
          </a:stretch>
        </p:blipFill>
        <p:spPr bwMode="auto">
          <a:xfrm>
            <a:off x="5580112" y="1628800"/>
            <a:ext cx="2232025" cy="1660525"/>
          </a:xfrm>
          <a:prstGeom prst="rect">
            <a:avLst/>
          </a:prstGeom>
          <a:noFill/>
          <a:ln w="9525">
            <a:noFill/>
            <a:miter lim="800000"/>
            <a:headEnd/>
            <a:tailEnd/>
          </a:ln>
        </p:spPr>
      </p:pic>
    </p:spTree>
    <p:extLst>
      <p:ext uri="{BB962C8B-B14F-4D97-AF65-F5344CB8AC3E}">
        <p14:creationId xmlns:p14="http://schemas.microsoft.com/office/powerpoint/2010/main" val="239799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normAutofit/>
          </a:bodyPr>
          <a:lstStyle/>
          <a:p>
            <a:pPr eaLnBrk="1" hangingPunct="1"/>
            <a:r>
              <a:rPr lang="en-GB" sz="3200" noProof="0" dirty="0"/>
              <a:t>Step 3: assess inhaler technique</a:t>
            </a:r>
            <a:br>
              <a:rPr lang="en-GB" sz="2400" noProof="0" dirty="0"/>
            </a:br>
            <a:endParaRPr lang="en-GB" sz="3400" noProof="0" dirty="0"/>
          </a:p>
        </p:txBody>
      </p:sp>
      <p:sp>
        <p:nvSpPr>
          <p:cNvPr id="50179" name="Rectangle 3"/>
          <p:cNvSpPr>
            <a:spLocks noGrp="1" noChangeArrowheads="1"/>
          </p:cNvSpPr>
          <p:nvPr>
            <p:ph idx="1"/>
          </p:nvPr>
        </p:nvSpPr>
        <p:spPr>
          <a:noFill/>
        </p:spPr>
        <p:txBody>
          <a:bodyPr/>
          <a:lstStyle/>
          <a:p>
            <a:pPr marL="350838" indent="-350838" eaLnBrk="1" hangingPunct="1">
              <a:lnSpc>
                <a:spcPct val="110000"/>
              </a:lnSpc>
              <a:buNone/>
              <a:tabLst>
                <a:tab pos="1331913" algn="l"/>
              </a:tabLst>
            </a:pPr>
            <a:r>
              <a:rPr lang="en-GB" sz="2800" b="1" dirty="0"/>
              <a:t>Correct inhaler choice or poor technique</a:t>
            </a:r>
          </a:p>
          <a:p>
            <a:pPr marL="350838" indent="-350838" eaLnBrk="1" hangingPunct="1">
              <a:lnSpc>
                <a:spcPct val="110000"/>
              </a:lnSpc>
              <a:spcBef>
                <a:spcPts val="1800"/>
              </a:spcBef>
              <a:tabLst>
                <a:tab pos="1331913" algn="l"/>
              </a:tabLst>
            </a:pPr>
            <a:r>
              <a:rPr lang="en-GB" sz="3200" dirty="0"/>
              <a:t>Problems with inhaler technique are common in clinical practice &amp; can lead to poor asthma control</a:t>
            </a:r>
          </a:p>
          <a:p>
            <a:pPr marL="350838" indent="-350838" eaLnBrk="1" hangingPunct="1">
              <a:lnSpc>
                <a:spcPct val="110000"/>
              </a:lnSpc>
              <a:spcBef>
                <a:spcPts val="1800"/>
              </a:spcBef>
              <a:tabLst>
                <a:tab pos="1331913" algn="l"/>
              </a:tabLst>
            </a:pPr>
            <a:r>
              <a:rPr lang="en-GB" sz="3200" dirty="0"/>
              <a:t>All patients should be trained in technique, and trainers should be competent with the inhalation technique</a:t>
            </a:r>
          </a:p>
        </p:txBody>
      </p:sp>
    </p:spTree>
    <p:extLst>
      <p:ext uri="{BB962C8B-B14F-4D97-AF65-F5344CB8AC3E}">
        <p14:creationId xmlns:p14="http://schemas.microsoft.com/office/powerpoint/2010/main" val="12365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a:normAutofit/>
          </a:bodyPr>
          <a:lstStyle/>
          <a:p>
            <a:pPr eaLnBrk="1" hangingPunct="1"/>
            <a:r>
              <a:rPr lang="en-GB" sz="3200" noProof="0" dirty="0"/>
              <a:t>Inhaler choice and technique</a:t>
            </a:r>
            <a:br>
              <a:rPr lang="en-GB" sz="3400" noProof="0" dirty="0"/>
            </a:br>
            <a:r>
              <a:rPr lang="en-GB" sz="3400" noProof="0" dirty="0"/>
              <a:t>Key recommendations:</a:t>
            </a:r>
          </a:p>
        </p:txBody>
      </p:sp>
      <p:sp>
        <p:nvSpPr>
          <p:cNvPr id="97283" name="Rectangle 3"/>
          <p:cNvSpPr>
            <a:spLocks noGrp="1" noChangeArrowheads="1"/>
          </p:cNvSpPr>
          <p:nvPr>
            <p:ph idx="1"/>
          </p:nvPr>
        </p:nvSpPr>
        <p:spPr>
          <a:noFill/>
        </p:spPr>
        <p:txBody>
          <a:bodyPr/>
          <a:lstStyle/>
          <a:p>
            <a:pPr marL="350838" indent="-350838" eaLnBrk="1" hangingPunct="1">
              <a:lnSpc>
                <a:spcPct val="100000"/>
              </a:lnSpc>
              <a:tabLst>
                <a:tab pos="1331913" algn="l"/>
              </a:tabLst>
            </a:pPr>
            <a:r>
              <a:rPr lang="en-GB" sz="2400" dirty="0"/>
              <a:t>Take patient preference into account when choosing the inhaler device</a:t>
            </a:r>
          </a:p>
          <a:p>
            <a:pPr marL="350838" indent="-350838" eaLnBrk="1" hangingPunct="1">
              <a:lnSpc>
                <a:spcPct val="100000"/>
              </a:lnSpc>
              <a:tabLst>
                <a:tab pos="1331913" algn="l"/>
              </a:tabLst>
            </a:pPr>
            <a:r>
              <a:rPr lang="en-GB" sz="2400" dirty="0"/>
              <a:t>Simplify the regimen and do not mix inhaler device types</a:t>
            </a:r>
          </a:p>
          <a:p>
            <a:pPr marL="350838" indent="-350838" eaLnBrk="1" hangingPunct="1">
              <a:lnSpc>
                <a:spcPct val="100000"/>
              </a:lnSpc>
              <a:tabLst>
                <a:tab pos="1331913" algn="l"/>
              </a:tabLst>
            </a:pPr>
            <a:r>
              <a:rPr lang="en-GB" sz="2400" dirty="0"/>
              <a:t>The choice of steroid inhaler is most important because of the narrower therapeutic window</a:t>
            </a:r>
          </a:p>
          <a:p>
            <a:pPr marL="350838" indent="-350838" eaLnBrk="1" hangingPunct="1">
              <a:lnSpc>
                <a:spcPct val="100000"/>
              </a:lnSpc>
              <a:tabLst>
                <a:tab pos="1331913" algn="l"/>
              </a:tabLst>
            </a:pPr>
            <a:r>
              <a:rPr lang="en-GB" sz="2400" dirty="0"/>
              <a:t>Invest the time to train each patient in proper inhaler technique:</a:t>
            </a:r>
          </a:p>
          <a:p>
            <a:pPr marL="928688" lvl="2" indent="-193675" eaLnBrk="1" hangingPunct="1">
              <a:lnSpc>
                <a:spcPct val="100000"/>
              </a:lnSpc>
              <a:tabLst>
                <a:tab pos="1331913" algn="l"/>
              </a:tabLst>
            </a:pPr>
            <a:r>
              <a:rPr lang="en-GB" sz="1800" dirty="0">
                <a:ea typeface="ＭＳ Ｐゴシック" pitchFamily="34" charset="-128"/>
              </a:rPr>
              <a:t>Observe technique &amp; let patient observe self (using video demonstrations)</a:t>
            </a:r>
          </a:p>
          <a:p>
            <a:pPr marL="928688" lvl="2" indent="-193675" eaLnBrk="1" hangingPunct="1">
              <a:lnSpc>
                <a:spcPct val="100000"/>
              </a:lnSpc>
              <a:tabLst>
                <a:tab pos="1331913" algn="l"/>
              </a:tabLst>
            </a:pPr>
            <a:r>
              <a:rPr lang="en-GB" sz="1800" dirty="0">
                <a:ea typeface="ＭＳ Ｐゴシック" pitchFamily="34" charset="-128"/>
              </a:rPr>
              <a:t>Devices to check technique &amp; maintain trained technique are available</a:t>
            </a:r>
          </a:p>
          <a:p>
            <a:pPr marL="350838" indent="-350838" eaLnBrk="1" hangingPunct="1">
              <a:lnSpc>
                <a:spcPct val="100000"/>
              </a:lnSpc>
              <a:tabLst>
                <a:tab pos="1331913" algn="l"/>
              </a:tabLst>
            </a:pPr>
            <a:r>
              <a:rPr lang="en-GB" sz="2400" dirty="0"/>
              <a:t>Recheck inhaler technique on each revisit</a:t>
            </a:r>
          </a:p>
          <a:p>
            <a:pPr marL="350838" indent="-350838" eaLnBrk="1" hangingPunct="1">
              <a:lnSpc>
                <a:spcPct val="100000"/>
              </a:lnSpc>
              <a:tabLst>
                <a:tab pos="1331913" algn="l"/>
              </a:tabLst>
            </a:pPr>
            <a:endParaRPr lang="en-GB" sz="2400" dirty="0"/>
          </a:p>
        </p:txBody>
      </p:sp>
      <p:sp>
        <p:nvSpPr>
          <p:cNvPr id="9728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42033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Introduction</a:t>
            </a:r>
          </a:p>
        </p:txBody>
      </p:sp>
      <p:sp>
        <p:nvSpPr>
          <p:cNvPr id="3" name="Marcador de Posição de Conteúdo 2"/>
          <p:cNvSpPr>
            <a:spLocks noGrp="1"/>
          </p:cNvSpPr>
          <p:nvPr>
            <p:ph idx="1"/>
          </p:nvPr>
        </p:nvSpPr>
        <p:spPr>
          <a:xfrm>
            <a:off x="616024" y="1301750"/>
            <a:ext cx="7772400" cy="4647530"/>
          </a:xfrm>
          <a:solidFill>
            <a:schemeClr val="bg1"/>
          </a:solidFill>
        </p:spPr>
        <p:txBody>
          <a:bodyPr/>
          <a:lstStyle/>
          <a:p>
            <a:pPr>
              <a:buNone/>
            </a:pPr>
            <a:r>
              <a:rPr lang="en-GB" dirty="0"/>
              <a:t>There are two main groups of patients with difficult to manage asthma:</a:t>
            </a:r>
          </a:p>
          <a:p>
            <a:pPr marL="0" indent="0">
              <a:buNone/>
            </a:pPr>
            <a:endParaRPr lang="en-GB" dirty="0"/>
          </a:p>
          <a:p>
            <a:pPr lvl="1">
              <a:buFont typeface="Arial" pitchFamily="34" charset="0"/>
              <a:buChar char="•"/>
            </a:pPr>
            <a:r>
              <a:rPr lang="en-GB" dirty="0"/>
              <a:t>People whose asthma has been controlled in the past but who have now lost control.</a:t>
            </a:r>
          </a:p>
          <a:p>
            <a:pPr lvl="1">
              <a:buFont typeface="Arial" pitchFamily="34" charset="0"/>
              <a:buChar char="•"/>
            </a:pPr>
            <a:r>
              <a:rPr lang="en-GB" dirty="0"/>
              <a:t>People whose asthma has never been controlled.</a:t>
            </a:r>
          </a:p>
          <a:p>
            <a:endParaRPr lang="en-GB" dirty="0"/>
          </a:p>
        </p:txBody>
      </p:sp>
    </p:spTree>
    <p:extLst>
      <p:ext uri="{BB962C8B-B14F-4D97-AF65-F5344CB8AC3E}">
        <p14:creationId xmlns:p14="http://schemas.microsoft.com/office/powerpoint/2010/main" val="8454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dirty="0"/>
              <a:t>Step 4: assess patient adherence to treatment</a:t>
            </a:r>
          </a:p>
        </p:txBody>
      </p:sp>
      <p:pic>
        <p:nvPicPr>
          <p:cNvPr id="4" name="Marcador de Posição de Conteúdo 3" descr="C0076239-GP_consultation-SPL.jpg"/>
          <p:cNvPicPr>
            <a:picLocks noGrp="1" noChangeAspect="1"/>
          </p:cNvPicPr>
          <p:nvPr>
            <p:ph idx="1"/>
          </p:nvPr>
        </p:nvPicPr>
        <p:blipFill>
          <a:blip r:embed="rId2" cstate="print"/>
          <a:stretch>
            <a:fillRect/>
          </a:stretch>
        </p:blipFill>
        <p:spPr>
          <a:xfrm>
            <a:off x="1258795" y="1600200"/>
            <a:ext cx="6626409" cy="4525963"/>
          </a:xfrm>
        </p:spPr>
      </p:pic>
    </p:spTree>
    <p:extLst>
      <p:ext uri="{BB962C8B-B14F-4D97-AF65-F5344CB8AC3E}">
        <p14:creationId xmlns:p14="http://schemas.microsoft.com/office/powerpoint/2010/main" val="25482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pPr eaLnBrk="1" hangingPunct="1"/>
            <a:r>
              <a:rPr lang="en-GB" sz="2800" noProof="0" dirty="0"/>
              <a:t>Step 4: assess patient adherence to treatment</a:t>
            </a:r>
            <a:endParaRPr lang="en-GB" sz="3600" noProof="0" dirty="0"/>
          </a:p>
        </p:txBody>
      </p:sp>
      <p:sp>
        <p:nvSpPr>
          <p:cNvPr id="72707" name="Rectangle 3"/>
          <p:cNvSpPr>
            <a:spLocks noGrp="1" noChangeArrowheads="1"/>
          </p:cNvSpPr>
          <p:nvPr>
            <p:ph idx="1"/>
          </p:nvPr>
        </p:nvSpPr>
        <p:spPr>
          <a:noFill/>
        </p:spPr>
        <p:txBody>
          <a:bodyPr>
            <a:normAutofit fontScale="92500"/>
          </a:bodyPr>
          <a:lstStyle/>
          <a:p>
            <a:pPr marL="350838" indent="-350838" eaLnBrk="1" hangingPunct="1">
              <a:lnSpc>
                <a:spcPct val="110000"/>
              </a:lnSpc>
              <a:buNone/>
              <a:tabLst>
                <a:tab pos="1331913" algn="l"/>
              </a:tabLst>
            </a:pPr>
            <a:r>
              <a:rPr lang="en-GB" sz="2800" b="1" dirty="0"/>
              <a:t>Unintentional &amp; intentional nonadherence</a:t>
            </a:r>
          </a:p>
          <a:p>
            <a:pPr marL="350838" indent="-350838" eaLnBrk="1" hangingPunct="1">
              <a:lnSpc>
                <a:spcPct val="110000"/>
              </a:lnSpc>
              <a:tabLst>
                <a:tab pos="1331913" algn="l"/>
              </a:tabLst>
            </a:pPr>
            <a:r>
              <a:rPr lang="en-GB" sz="2300" dirty="0"/>
              <a:t>Nonadherence to asthma therapy, particularly to inhaled steroids, is a common problem contributing to poor asthma control</a:t>
            </a:r>
          </a:p>
          <a:p>
            <a:pPr marL="350838" indent="-350838" eaLnBrk="1" hangingPunct="1">
              <a:lnSpc>
                <a:spcPct val="110000"/>
              </a:lnSpc>
              <a:tabLst>
                <a:tab pos="1331913" algn="l"/>
              </a:tabLst>
            </a:pPr>
            <a:r>
              <a:rPr lang="en-GB" sz="2300" dirty="0"/>
              <a:t>Nonadherence is often a hidden problem as assessment of adherence is often not included in routine asthma review </a:t>
            </a:r>
          </a:p>
          <a:p>
            <a:pPr marL="350838" indent="-350838" eaLnBrk="1" hangingPunct="1">
              <a:lnSpc>
                <a:spcPct val="110000"/>
              </a:lnSpc>
              <a:tabLst>
                <a:tab pos="1331913" algn="l"/>
              </a:tabLst>
            </a:pPr>
            <a:r>
              <a:rPr lang="en-GB" sz="2300" dirty="0"/>
              <a:t>Barriers to assessing adherence:</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Patient and physician may prefer to avoid the subject </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Lack of clear, easy methods for addressing barriers to adherence</a:t>
            </a:r>
          </a:p>
          <a:p>
            <a:pPr marL="639763" lvl="1" indent="-242888" eaLnBrk="1" hangingPunct="1">
              <a:lnSpc>
                <a:spcPct val="110000"/>
              </a:lnSpc>
              <a:buFont typeface="Wingdings" pitchFamily="2" charset="2"/>
              <a:buChar char="§"/>
              <a:tabLst>
                <a:tab pos="1331913" algn="l"/>
              </a:tabLst>
            </a:pPr>
            <a:r>
              <a:rPr lang="en-GB" sz="2000" dirty="0">
                <a:ea typeface="ＭＳ Ｐゴシック" pitchFamily="34" charset="-128"/>
              </a:rPr>
              <a:t>Perception that little can be done?</a:t>
            </a:r>
          </a:p>
          <a:p>
            <a:pPr marL="350838" indent="-350838" eaLnBrk="1" hangingPunct="1">
              <a:lnSpc>
                <a:spcPct val="110000"/>
              </a:lnSpc>
              <a:tabLst>
                <a:tab pos="1331913" algn="l"/>
              </a:tabLst>
            </a:pPr>
            <a:r>
              <a:rPr lang="en-GB" sz="2300" dirty="0"/>
              <a:t>Appreciating the factors involved is the first step toward improving adherence</a:t>
            </a:r>
          </a:p>
        </p:txBody>
      </p:sp>
      <p:sp>
        <p:nvSpPr>
          <p:cNvPr id="72708" name="Text Box 4"/>
          <p:cNvSpPr txBox="1">
            <a:spLocks noChangeArrowheads="1"/>
          </p:cNvSpPr>
          <p:nvPr/>
        </p:nvSpPr>
        <p:spPr bwMode="auto">
          <a:xfrm>
            <a:off x="59404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Horne R. </a:t>
            </a:r>
            <a:r>
              <a:rPr lang="en-US" sz="1200" i="1" dirty="0">
                <a:solidFill>
                  <a:schemeClr val="bg1"/>
                </a:solidFill>
                <a:latin typeface="Arial" charset="0"/>
              </a:rPr>
              <a:t>Chest</a:t>
            </a:r>
            <a:r>
              <a:rPr lang="en-US" sz="1200" dirty="0">
                <a:solidFill>
                  <a:schemeClr val="bg1"/>
                </a:solidFill>
                <a:latin typeface="Arial" charset="0"/>
              </a:rPr>
              <a:t>. 2006;130:65S</a:t>
            </a:r>
            <a:r>
              <a:rPr lang="en-US" sz="1200" dirty="0">
                <a:solidFill>
                  <a:schemeClr val="bg1"/>
                </a:solidFill>
                <a:latin typeface="Arial" charset="0"/>
                <a:cs typeface="Arial" charset="0"/>
              </a:rPr>
              <a:t>–</a:t>
            </a:r>
            <a:r>
              <a:rPr lang="en-US" sz="1200" dirty="0">
                <a:solidFill>
                  <a:schemeClr val="bg1"/>
                </a:solidFill>
                <a:latin typeface="Arial" charset="0"/>
              </a:rPr>
              <a:t>72S.</a:t>
            </a:r>
          </a:p>
        </p:txBody>
      </p:sp>
    </p:spTree>
    <p:extLst>
      <p:ext uri="{BB962C8B-B14F-4D97-AF65-F5344CB8AC3E}">
        <p14:creationId xmlns:p14="http://schemas.microsoft.com/office/powerpoint/2010/main" val="120814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a:lstStyle/>
          <a:p>
            <a:pPr eaLnBrk="1" hangingPunct="1"/>
            <a:r>
              <a:rPr lang="en-GB" sz="3000" noProof="0" dirty="0"/>
              <a:t>Nonadherence: identifying the causes</a:t>
            </a:r>
          </a:p>
        </p:txBody>
      </p:sp>
      <p:sp>
        <p:nvSpPr>
          <p:cNvPr id="76803" name="Rectangle 3"/>
          <p:cNvSpPr>
            <a:spLocks noGrp="1" noChangeArrowheads="1"/>
          </p:cNvSpPr>
          <p:nvPr>
            <p:ph idx="1"/>
          </p:nvPr>
        </p:nvSpPr>
        <p:spPr>
          <a:noFill/>
        </p:spPr>
        <p:txBody>
          <a:bodyPr/>
          <a:lstStyle/>
          <a:p>
            <a:pPr marL="350838" indent="-350838" eaLnBrk="1" hangingPunct="1">
              <a:lnSpc>
                <a:spcPct val="100000"/>
              </a:lnSpc>
              <a:spcBef>
                <a:spcPts val="1200"/>
              </a:spcBef>
              <a:tabLst>
                <a:tab pos="1331913" algn="l"/>
              </a:tabLst>
            </a:pPr>
            <a:r>
              <a:rPr lang="en-GB" sz="3200" dirty="0"/>
              <a:t>Tools for identifying &amp; assessing nonadherence:</a:t>
            </a:r>
          </a:p>
          <a:p>
            <a:pPr marL="350838" indent="-350838" eaLnBrk="1" hangingPunct="1">
              <a:lnSpc>
                <a:spcPct val="100000"/>
              </a:lnSpc>
              <a:spcBef>
                <a:spcPts val="1200"/>
              </a:spcBef>
              <a:tabLst>
                <a:tab pos="1331913" algn="l"/>
              </a:tabLst>
            </a:pPr>
            <a:r>
              <a:rPr lang="en-GB" altLang="ja-JP" sz="3200" dirty="0"/>
              <a:t>Interventions to facilitate optimal adherence are likely to be more effective </a:t>
            </a:r>
            <a:r>
              <a:rPr lang="en-GB" altLang="ja-JP" sz="2000" dirty="0"/>
              <a:t> </a:t>
            </a:r>
          </a:p>
          <a:p>
            <a:pPr marL="350838" indent="-350838" eaLnBrk="1" hangingPunct="1">
              <a:lnSpc>
                <a:spcPct val="100000"/>
              </a:lnSpc>
              <a:spcBef>
                <a:spcPts val="1200"/>
              </a:spcBef>
              <a:tabLst>
                <a:tab pos="1331913" algn="l"/>
              </a:tabLst>
            </a:pPr>
            <a:r>
              <a:rPr lang="en-GB" altLang="ja-JP" sz="3200" dirty="0"/>
              <a:t>We need to tailor the intervention &amp; support according to specific barriers &amp; patient preferences</a:t>
            </a:r>
            <a:endParaRPr lang="en-GB" sz="3200" dirty="0"/>
          </a:p>
        </p:txBody>
      </p:sp>
      <p:sp>
        <p:nvSpPr>
          <p:cNvPr id="76804" name="Text Box 4"/>
          <p:cNvSpPr txBox="1">
            <a:spLocks noChangeArrowheads="1"/>
          </p:cNvSpPr>
          <p:nvPr/>
        </p:nvSpPr>
        <p:spPr bwMode="auto">
          <a:xfrm>
            <a:off x="4643438" y="6597650"/>
            <a:ext cx="4392612" cy="274638"/>
          </a:xfrm>
          <a:prstGeom prst="rect">
            <a:avLst/>
          </a:prstGeom>
          <a:noFill/>
          <a:ln w="9525">
            <a:noFill/>
            <a:miter lim="800000"/>
            <a:headEnd/>
            <a:tailEnd/>
          </a:ln>
          <a:effectLst/>
        </p:spPr>
        <p:txBody>
          <a:bodyPr>
            <a:spAutoFit/>
          </a:bodyPr>
          <a:lstStyle/>
          <a:p>
            <a:pPr>
              <a:spcBef>
                <a:spcPct val="50000"/>
              </a:spcBef>
            </a:pPr>
            <a:endParaRPr lang="pt-PT" sz="1200" dirty="0">
              <a:latin typeface="Arial" charset="0"/>
            </a:endParaRPr>
          </a:p>
        </p:txBody>
      </p:sp>
      <p:sp>
        <p:nvSpPr>
          <p:cNvPr id="76805" name="Text Box 5"/>
          <p:cNvSpPr txBox="1">
            <a:spLocks noChangeArrowheads="1"/>
          </p:cNvSpPr>
          <p:nvPr/>
        </p:nvSpPr>
        <p:spPr bwMode="auto">
          <a:xfrm>
            <a:off x="5111750" y="6524625"/>
            <a:ext cx="40322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28395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Picture1.jpg"/>
          <p:cNvPicPr>
            <a:picLocks noChangeAspect="1"/>
          </p:cNvPicPr>
          <p:nvPr/>
        </p:nvPicPr>
        <p:blipFill>
          <a:blip r:embed="rId3" cstate="print"/>
          <a:srcRect l="645" t="5537"/>
          <a:stretch>
            <a:fillRect/>
          </a:stretch>
        </p:blipFill>
        <p:spPr bwMode="auto">
          <a:xfrm>
            <a:off x="250825" y="1700213"/>
            <a:ext cx="8212138" cy="4913312"/>
          </a:xfrm>
          <a:prstGeom prst="rect">
            <a:avLst/>
          </a:prstGeom>
          <a:noFill/>
          <a:ln w="9525">
            <a:noFill/>
            <a:miter lim="800000"/>
            <a:headEnd/>
            <a:tailEnd/>
          </a:ln>
        </p:spPr>
      </p:pic>
      <p:sp>
        <p:nvSpPr>
          <p:cNvPr id="18435" name="5 Título"/>
          <p:cNvSpPr>
            <a:spLocks noGrp="1"/>
          </p:cNvSpPr>
          <p:nvPr>
            <p:ph type="title"/>
          </p:nvPr>
        </p:nvSpPr>
        <p:spPr>
          <a:xfrm>
            <a:off x="4860032" y="1988840"/>
            <a:ext cx="3529013" cy="719137"/>
          </a:xfrm>
        </p:spPr>
        <p:txBody>
          <a:bodyPr/>
          <a:lstStyle/>
          <a:p>
            <a:r>
              <a:rPr lang="en-GB" sz="2800" dirty="0">
                <a:solidFill>
                  <a:schemeClr val="tx1"/>
                </a:solidFill>
              </a:rPr>
              <a:t>Written action plan</a:t>
            </a:r>
          </a:p>
        </p:txBody>
      </p:sp>
      <p:sp>
        <p:nvSpPr>
          <p:cNvPr id="5" name="4 Rectángulo"/>
          <p:cNvSpPr/>
          <p:nvPr/>
        </p:nvSpPr>
        <p:spPr>
          <a:xfrm>
            <a:off x="468313" y="260350"/>
            <a:ext cx="7343775" cy="1169988"/>
          </a:xfrm>
          <a:prstGeom prst="rect">
            <a:avLst/>
          </a:prstGeom>
          <a:noFill/>
          <a:ln w="9525">
            <a:noFill/>
            <a:miter lim="800000"/>
            <a:headEnd/>
            <a:tailEnd/>
          </a:ln>
        </p:spPr>
        <p:txBody>
          <a:bodyPr/>
          <a:lstStyle/>
          <a:p>
            <a:pPr marL="350838" indent="-350838" eaLnBrk="0" hangingPunct="0">
              <a:tabLst>
                <a:tab pos="1331913" algn="l"/>
              </a:tabLst>
              <a:defRPr/>
            </a:pPr>
            <a:r>
              <a:rPr lang="en-GB" sz="2800" b="1" dirty="0">
                <a:solidFill>
                  <a:schemeClr val="tx2"/>
                </a:solidFill>
                <a:latin typeface="Arial" charset="0"/>
                <a:cs typeface="+mn-cs"/>
              </a:rPr>
              <a:t>Non adherence</a:t>
            </a:r>
            <a:endParaRPr lang="en-US" sz="2800" b="1" dirty="0">
              <a:solidFill>
                <a:schemeClr val="tx2"/>
              </a:solidFill>
              <a:latin typeface="Arial" charset="0"/>
              <a:cs typeface="+mn-cs"/>
            </a:endParaRPr>
          </a:p>
          <a:p>
            <a:pPr marL="350838" indent="-350838" eaLnBrk="0" hangingPunct="0">
              <a:tabLst>
                <a:tab pos="1331913" algn="l"/>
              </a:tabLst>
              <a:defRPr/>
            </a:pPr>
            <a:r>
              <a:rPr lang="en-US" sz="2800" b="1" dirty="0">
                <a:solidFill>
                  <a:schemeClr val="accent4"/>
                </a:solidFill>
                <a:latin typeface="Arial" charset="0"/>
                <a:cs typeface="+mn-cs"/>
              </a:rPr>
              <a:t>Action - Provide training on self-management skills</a:t>
            </a:r>
          </a:p>
        </p:txBody>
      </p:sp>
      <p:pic>
        <p:nvPicPr>
          <p:cNvPr id="7" name="Picture 9" descr="tecnica peak"/>
          <p:cNvPicPr>
            <a:picLocks noChangeAspect="1" noChangeArrowheads="1"/>
          </p:cNvPicPr>
          <p:nvPr/>
        </p:nvPicPr>
        <p:blipFill>
          <a:blip r:embed="rId4" cstate="print"/>
          <a:srcRect/>
          <a:stretch>
            <a:fillRect/>
          </a:stretch>
        </p:blipFill>
        <p:spPr bwMode="auto">
          <a:xfrm>
            <a:off x="6227763" y="4149725"/>
            <a:ext cx="2543175" cy="1685925"/>
          </a:xfrm>
          <a:prstGeom prst="rect">
            <a:avLst/>
          </a:prstGeom>
          <a:noFill/>
          <a:ln w="9525">
            <a:noFill/>
            <a:miter lim="800000"/>
            <a:headEnd/>
            <a:tailEnd/>
          </a:ln>
        </p:spPr>
      </p:pic>
    </p:spTree>
    <p:extLst>
      <p:ext uri="{BB962C8B-B14F-4D97-AF65-F5344CB8AC3E}">
        <p14:creationId xmlns:p14="http://schemas.microsoft.com/office/powerpoint/2010/main" val="35344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srcRect/>
          <a:stretch>
            <a:fillRect/>
          </a:stretch>
        </p:blipFill>
        <p:spPr bwMode="auto">
          <a:xfrm>
            <a:off x="1907704" y="188640"/>
            <a:ext cx="5543550" cy="6253163"/>
          </a:xfrm>
          <a:prstGeom prst="rect">
            <a:avLst/>
          </a:prstGeom>
          <a:noFill/>
          <a:ln w="9525">
            <a:noFill/>
            <a:miter lim="800000"/>
            <a:headEnd/>
            <a:tailEnd/>
          </a:ln>
        </p:spPr>
      </p:pic>
    </p:spTree>
    <p:extLst>
      <p:ext uri="{BB962C8B-B14F-4D97-AF65-F5344CB8AC3E}">
        <p14:creationId xmlns:p14="http://schemas.microsoft.com/office/powerpoint/2010/main" val="22894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actionpl.jpg"/>
          <p:cNvPicPr>
            <a:picLocks noGrp="1" noChangeAspect="1"/>
          </p:cNvPicPr>
          <p:nvPr>
            <p:ph idx="4294967295"/>
          </p:nvPr>
        </p:nvPicPr>
        <p:blipFill>
          <a:blip r:embed="rId2" cstate="print"/>
          <a:stretch>
            <a:fillRect/>
          </a:stretch>
        </p:blipFill>
        <p:spPr>
          <a:xfrm>
            <a:off x="1979712" y="188640"/>
            <a:ext cx="5240034" cy="6480720"/>
          </a:xfrm>
        </p:spPr>
      </p:pic>
    </p:spTree>
    <p:extLst>
      <p:ext uri="{BB962C8B-B14F-4D97-AF65-F5344CB8AC3E}">
        <p14:creationId xmlns:p14="http://schemas.microsoft.com/office/powerpoint/2010/main" val="93466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p:txBody>
          <a:bodyPr>
            <a:normAutofit fontScale="90000"/>
          </a:bodyPr>
          <a:lstStyle/>
          <a:p>
            <a:r>
              <a:rPr lang="en-GB" sz="3200" dirty="0"/>
              <a:t>Step 5: exclude alternative or overlapping diagnosis as primary conditions</a:t>
            </a:r>
            <a:br>
              <a:rPr lang="en-GB" sz="3200" dirty="0"/>
            </a:br>
            <a:endParaRPr lang="en-GB" sz="3200" noProof="0" dirty="0"/>
          </a:p>
        </p:txBody>
      </p:sp>
      <p:pic>
        <p:nvPicPr>
          <p:cNvPr id="4" name="Marcador de Posição de Conteúdo 3" descr="imagesCAVDZXPV.jpg"/>
          <p:cNvPicPr>
            <a:picLocks noGrp="1" noChangeAspect="1"/>
          </p:cNvPicPr>
          <p:nvPr>
            <p:ph idx="1"/>
          </p:nvPr>
        </p:nvPicPr>
        <p:blipFill>
          <a:blip r:embed="rId2" cstate="print"/>
          <a:stretch>
            <a:fillRect/>
          </a:stretch>
        </p:blipFill>
        <p:spPr>
          <a:xfrm>
            <a:off x="5508104" y="3212976"/>
            <a:ext cx="2609850" cy="1752600"/>
          </a:xfrm>
        </p:spPr>
      </p:pic>
      <p:pic>
        <p:nvPicPr>
          <p:cNvPr id="5" name="Imagem 4" descr="imagesCA1U5JWL.jpg"/>
          <p:cNvPicPr>
            <a:picLocks noChangeAspect="1"/>
          </p:cNvPicPr>
          <p:nvPr/>
        </p:nvPicPr>
        <p:blipFill>
          <a:blip r:embed="rId3" cstate="print"/>
          <a:stretch>
            <a:fillRect/>
          </a:stretch>
        </p:blipFill>
        <p:spPr>
          <a:xfrm>
            <a:off x="2511625" y="4293096"/>
            <a:ext cx="2713642" cy="2088232"/>
          </a:xfrm>
          <a:prstGeom prst="rect">
            <a:avLst/>
          </a:prstGeom>
        </p:spPr>
      </p:pic>
      <p:pic>
        <p:nvPicPr>
          <p:cNvPr id="6" name="Imagem 5" descr="imagesCATPL4N9.jpg"/>
          <p:cNvPicPr>
            <a:picLocks noChangeAspect="1"/>
          </p:cNvPicPr>
          <p:nvPr/>
        </p:nvPicPr>
        <p:blipFill>
          <a:blip r:embed="rId4" cstate="print"/>
          <a:stretch>
            <a:fillRect/>
          </a:stretch>
        </p:blipFill>
        <p:spPr>
          <a:xfrm>
            <a:off x="827584" y="1988840"/>
            <a:ext cx="3040862" cy="2016224"/>
          </a:xfrm>
          <a:prstGeom prst="rect">
            <a:avLst/>
          </a:prstGeom>
        </p:spPr>
      </p:pic>
    </p:spTree>
    <p:extLst>
      <p:ext uri="{BB962C8B-B14F-4D97-AF65-F5344CB8AC3E}">
        <p14:creationId xmlns:p14="http://schemas.microsoft.com/office/powerpoint/2010/main" val="4831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n-GB" sz="2800" dirty="0"/>
              <a:t>Wrong diagnosis or confounding illness</a:t>
            </a:r>
            <a:br>
              <a:rPr lang="en-GB" sz="2800" dirty="0"/>
            </a:br>
            <a:r>
              <a:rPr lang="en-GB" sz="2800" dirty="0">
                <a:solidFill>
                  <a:schemeClr val="accent4"/>
                </a:solidFill>
              </a:rPr>
              <a:t>Action - Rule out (or in) confounding illness before changing medications</a:t>
            </a:r>
          </a:p>
        </p:txBody>
      </p:sp>
      <p:sp>
        <p:nvSpPr>
          <p:cNvPr id="21507" name="2 Marcador de contenido"/>
          <p:cNvSpPr>
            <a:spLocks noGrp="1"/>
          </p:cNvSpPr>
          <p:nvPr>
            <p:ph idx="1"/>
          </p:nvPr>
        </p:nvSpPr>
        <p:spPr/>
        <p:txBody>
          <a:bodyPr/>
          <a:lstStyle/>
          <a:p>
            <a:pPr eaLnBrk="1" hangingPunct="1">
              <a:tabLst>
                <a:tab pos="1331913" algn="l"/>
              </a:tabLst>
            </a:pPr>
            <a:r>
              <a:rPr lang="en-GB" sz="2000" dirty="0"/>
              <a:t>Chronic rhino-sinusitis, </a:t>
            </a:r>
          </a:p>
          <a:p>
            <a:pPr eaLnBrk="1" hangingPunct="1">
              <a:tabLst>
                <a:tab pos="1331913" algn="l"/>
              </a:tabLst>
            </a:pPr>
            <a:r>
              <a:rPr lang="en-GB" sz="2000" dirty="0"/>
              <a:t>Reflux disease </a:t>
            </a:r>
          </a:p>
          <a:p>
            <a:pPr eaLnBrk="1" hangingPunct="1">
              <a:tabLst>
                <a:tab pos="1331913" algn="l"/>
              </a:tabLst>
            </a:pPr>
            <a:r>
              <a:rPr lang="en-GB" sz="2000" dirty="0"/>
              <a:t>Obstructive sleep apnoea syndrome</a:t>
            </a:r>
          </a:p>
          <a:p>
            <a:pPr eaLnBrk="1" hangingPunct="1">
              <a:tabLst>
                <a:tab pos="1331913" algn="l"/>
              </a:tabLst>
            </a:pPr>
            <a:r>
              <a:rPr lang="en-GB" sz="2000" dirty="0"/>
              <a:t>Cardiac disorders</a:t>
            </a:r>
          </a:p>
          <a:p>
            <a:pPr eaLnBrk="1" hangingPunct="1">
              <a:tabLst>
                <a:tab pos="1331913" algn="l"/>
              </a:tabLst>
            </a:pPr>
            <a:r>
              <a:rPr lang="en-GB" sz="2000" dirty="0"/>
              <a:t>Vocal cord dysfunction</a:t>
            </a:r>
          </a:p>
          <a:p>
            <a:pPr eaLnBrk="1" hangingPunct="1">
              <a:tabLst>
                <a:tab pos="1331913" algn="l"/>
              </a:tabLst>
            </a:pPr>
            <a:r>
              <a:rPr lang="en-GB" sz="2000" dirty="0"/>
              <a:t>Anaemia</a:t>
            </a:r>
          </a:p>
          <a:p>
            <a:pPr eaLnBrk="1" hangingPunct="1">
              <a:tabLst>
                <a:tab pos="1331913" algn="l"/>
              </a:tabLst>
            </a:pPr>
            <a:r>
              <a:rPr lang="en-GB" sz="2000" dirty="0"/>
              <a:t>Obesity</a:t>
            </a:r>
          </a:p>
          <a:p>
            <a:pPr eaLnBrk="1" hangingPunct="1">
              <a:tabLst>
                <a:tab pos="1331913" algn="l"/>
              </a:tabLst>
            </a:pPr>
            <a:r>
              <a:rPr lang="en-GB" sz="2000" dirty="0"/>
              <a:t>Depression and anxiety</a:t>
            </a:r>
          </a:p>
          <a:p>
            <a:pPr>
              <a:tabLst>
                <a:tab pos="1331913" algn="l"/>
              </a:tabLst>
            </a:pPr>
            <a:endParaRPr lang="en-GB" sz="2400" dirty="0"/>
          </a:p>
        </p:txBody>
      </p:sp>
      <p:sp>
        <p:nvSpPr>
          <p:cNvPr id="4" name="Rectangle 3"/>
          <p:cNvSpPr txBox="1">
            <a:spLocks noChangeArrowheads="1"/>
          </p:cNvSpPr>
          <p:nvPr/>
        </p:nvSpPr>
        <p:spPr bwMode="auto">
          <a:xfrm>
            <a:off x="179388" y="5876925"/>
            <a:ext cx="8785225" cy="576263"/>
          </a:xfrm>
          <a:prstGeom prst="rect">
            <a:avLst/>
          </a:prstGeom>
          <a:solidFill>
            <a:schemeClr val="tx2">
              <a:lumMod val="60000"/>
              <a:lumOff val="40000"/>
            </a:schemeClr>
          </a:solidFill>
          <a:ln w="9525">
            <a:noFill/>
            <a:miter lim="800000"/>
            <a:headEnd/>
            <a:tailEnd/>
          </a:ln>
        </p:spPr>
        <p:txBody>
          <a:bodyPr/>
          <a:lstStyle/>
          <a:p>
            <a:pPr marL="639763" lvl="1" indent="-242888">
              <a:spcBef>
                <a:spcPct val="20000"/>
              </a:spcBef>
              <a:buClr>
                <a:schemeClr val="tx2"/>
              </a:buClr>
              <a:buSzPct val="100000"/>
              <a:tabLst>
                <a:tab pos="1331913" algn="l"/>
              </a:tabLst>
              <a:defRPr/>
            </a:pPr>
            <a:r>
              <a:rPr lang="en-GB" kern="0" dirty="0">
                <a:solidFill>
                  <a:srgbClr val="FFFF00"/>
                </a:solidFill>
                <a:latin typeface="+mn-lt"/>
                <a:cs typeface="+mn-cs"/>
              </a:rPr>
              <a:t>Consider occupational asthma for adults with recent onset</a:t>
            </a:r>
            <a:endParaRPr lang="es-ES" kern="0" dirty="0">
              <a:solidFill>
                <a:srgbClr val="FFFF00"/>
              </a:solidFill>
              <a:latin typeface="+mn-lt"/>
              <a:cs typeface="+mn-cs"/>
            </a:endParaRPr>
          </a:p>
          <a:p>
            <a:pPr marL="639763" lvl="1" indent="-242888">
              <a:spcBef>
                <a:spcPct val="20000"/>
              </a:spcBef>
              <a:buClr>
                <a:schemeClr val="tx2"/>
              </a:buClr>
              <a:buSzPct val="100000"/>
              <a:tabLst>
                <a:tab pos="1331913" algn="l"/>
              </a:tabLst>
              <a:defRPr/>
            </a:pPr>
            <a:endParaRPr lang="en-GB"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sz="2600"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r>
              <a:rPr lang="en-US" sz="2600" kern="0" dirty="0">
                <a:solidFill>
                  <a:srgbClr val="FFFF00"/>
                </a:solidFill>
                <a:latin typeface="+mn-lt"/>
                <a:cs typeface="+mn-cs"/>
              </a:rPr>
              <a:t> </a:t>
            </a:r>
            <a:endParaRPr lang="en-GB" sz="2600" kern="0" dirty="0">
              <a:solidFill>
                <a:srgbClr val="FFFF00"/>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kern="0" dirty="0">
              <a:solidFill>
                <a:srgbClr val="FFFF00"/>
              </a:solidFill>
              <a:latin typeface="+mn-lt"/>
              <a:cs typeface="+mn-cs"/>
            </a:endParaRPr>
          </a:p>
        </p:txBody>
      </p:sp>
    </p:spTree>
    <p:extLst>
      <p:ext uri="{BB962C8B-B14F-4D97-AF65-F5344CB8AC3E}">
        <p14:creationId xmlns:p14="http://schemas.microsoft.com/office/powerpoint/2010/main" val="4720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noProof="0" dirty="0"/>
              <a:t>Step 6: Identify and treat c</a:t>
            </a:r>
            <a:r>
              <a:rPr lang="en-GB" sz="3200" dirty="0"/>
              <a:t>o-morbidities</a:t>
            </a:r>
            <a:endParaRPr lang="en-GB" sz="3200" noProof="0" dirty="0"/>
          </a:p>
        </p:txBody>
      </p:sp>
      <p:pic>
        <p:nvPicPr>
          <p:cNvPr id="4" name="Marcador de Posição de Conteúdo 3" descr="imagesCA353BHV.jpg"/>
          <p:cNvPicPr>
            <a:picLocks noGrp="1" noChangeAspect="1"/>
          </p:cNvPicPr>
          <p:nvPr>
            <p:ph idx="1"/>
          </p:nvPr>
        </p:nvPicPr>
        <p:blipFill>
          <a:blip r:embed="rId2" cstate="print"/>
          <a:stretch>
            <a:fillRect/>
          </a:stretch>
        </p:blipFill>
        <p:spPr>
          <a:xfrm>
            <a:off x="827584" y="2060848"/>
            <a:ext cx="2628900" cy="1743075"/>
          </a:xfrm>
        </p:spPr>
      </p:pic>
      <p:pic>
        <p:nvPicPr>
          <p:cNvPr id="7" name="Imagem 6" descr="imagesCATGES8Q.jpg"/>
          <p:cNvPicPr>
            <a:picLocks noChangeAspect="1"/>
          </p:cNvPicPr>
          <p:nvPr/>
        </p:nvPicPr>
        <p:blipFill>
          <a:blip r:embed="rId3" cstate="print"/>
          <a:stretch>
            <a:fillRect/>
          </a:stretch>
        </p:blipFill>
        <p:spPr>
          <a:xfrm>
            <a:off x="1979712" y="4434552"/>
            <a:ext cx="2458819" cy="2049016"/>
          </a:xfrm>
          <a:prstGeom prst="rect">
            <a:avLst/>
          </a:prstGeom>
        </p:spPr>
      </p:pic>
      <p:pic>
        <p:nvPicPr>
          <p:cNvPr id="8" name="Imagem 7" descr="ee_tracemaster_300px.jpg"/>
          <p:cNvPicPr>
            <a:picLocks noChangeAspect="1"/>
          </p:cNvPicPr>
          <p:nvPr/>
        </p:nvPicPr>
        <p:blipFill>
          <a:blip r:embed="rId4" cstate="print"/>
          <a:stretch>
            <a:fillRect/>
          </a:stretch>
        </p:blipFill>
        <p:spPr>
          <a:xfrm>
            <a:off x="3995936" y="1412776"/>
            <a:ext cx="2625080" cy="2100064"/>
          </a:xfrm>
          <a:prstGeom prst="rect">
            <a:avLst/>
          </a:prstGeom>
        </p:spPr>
      </p:pic>
      <p:pic>
        <p:nvPicPr>
          <p:cNvPr id="5" name="Imagem 4" descr="imagesCAY20AZ0.jpg"/>
          <p:cNvPicPr>
            <a:picLocks noChangeAspect="1"/>
          </p:cNvPicPr>
          <p:nvPr/>
        </p:nvPicPr>
        <p:blipFill>
          <a:blip r:embed="rId5" cstate="print"/>
          <a:stretch>
            <a:fillRect/>
          </a:stretch>
        </p:blipFill>
        <p:spPr>
          <a:xfrm>
            <a:off x="6228184" y="3789040"/>
            <a:ext cx="2670423" cy="2443153"/>
          </a:xfrm>
          <a:prstGeom prst="rect">
            <a:avLst/>
          </a:prstGeom>
        </p:spPr>
      </p:pic>
    </p:spTree>
    <p:extLst>
      <p:ext uri="{BB962C8B-B14F-4D97-AF65-F5344CB8AC3E}">
        <p14:creationId xmlns:p14="http://schemas.microsoft.com/office/powerpoint/2010/main" val="325186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normAutofit fontScale="90000"/>
          </a:bodyPr>
          <a:lstStyle/>
          <a:p>
            <a:pPr eaLnBrk="1" hangingPunct="1"/>
            <a:r>
              <a:rPr lang="en-GB" sz="3100" dirty="0"/>
              <a:t>Co morbidities can worsen asthma symptoms </a:t>
            </a:r>
            <a:r>
              <a:rPr lang="en-GB" sz="3100" dirty="0">
                <a:cs typeface="Arial" charset="0"/>
              </a:rPr>
              <a:t>- </a:t>
            </a:r>
            <a:r>
              <a:rPr lang="en-GB" sz="3100" dirty="0"/>
              <a:t>identify and treat them</a:t>
            </a:r>
            <a:br>
              <a:rPr lang="en-GB" sz="3100" dirty="0"/>
            </a:br>
            <a:endParaRPr lang="en-GB" sz="3100" dirty="0"/>
          </a:p>
        </p:txBody>
      </p:sp>
      <p:sp>
        <p:nvSpPr>
          <p:cNvPr id="48131" name="Rectangle 3"/>
          <p:cNvSpPr>
            <a:spLocks noGrp="1" noChangeArrowheads="1"/>
          </p:cNvSpPr>
          <p:nvPr>
            <p:ph idx="1"/>
          </p:nvPr>
        </p:nvSpPr>
        <p:spPr>
          <a:noFill/>
        </p:spPr>
        <p:txBody>
          <a:bodyPr/>
          <a:lstStyle/>
          <a:p>
            <a:pPr marL="350838" indent="-350838" eaLnBrk="1" hangingPunct="1">
              <a:lnSpc>
                <a:spcPct val="110000"/>
              </a:lnSpc>
              <a:tabLst>
                <a:tab pos="1331913" algn="l"/>
              </a:tabLst>
            </a:pPr>
            <a:r>
              <a:rPr lang="en-GB" sz="2800" dirty="0"/>
              <a:t>Allergic rhinitis</a:t>
            </a:r>
          </a:p>
          <a:p>
            <a:pPr marL="350838" indent="-350838" eaLnBrk="1" hangingPunct="1">
              <a:lnSpc>
                <a:spcPct val="110000"/>
              </a:lnSpc>
              <a:tabLst>
                <a:tab pos="1331913" algn="l"/>
              </a:tabLst>
            </a:pPr>
            <a:r>
              <a:rPr lang="en-GB" sz="2800" dirty="0"/>
              <a:t>COPD</a:t>
            </a:r>
          </a:p>
          <a:p>
            <a:pPr marL="350838" indent="-350838" eaLnBrk="1" hangingPunct="1">
              <a:lnSpc>
                <a:spcPct val="110000"/>
              </a:lnSpc>
              <a:tabLst>
                <a:tab pos="1331913" algn="l"/>
              </a:tabLst>
            </a:pPr>
            <a:r>
              <a:rPr lang="en-GB" sz="2800" dirty="0"/>
              <a:t>Gastro-oesophageal reflux disease (GERD)</a:t>
            </a:r>
          </a:p>
          <a:p>
            <a:pPr marL="350838" indent="-350838" eaLnBrk="1" hangingPunct="1">
              <a:lnSpc>
                <a:spcPct val="110000"/>
              </a:lnSpc>
              <a:tabLst>
                <a:tab pos="1331913" algn="l"/>
              </a:tabLst>
            </a:pPr>
            <a:r>
              <a:rPr lang="en-GB" sz="2800" dirty="0"/>
              <a:t>Respiratory infection</a:t>
            </a:r>
          </a:p>
          <a:p>
            <a:pPr marL="350838" indent="-350838" eaLnBrk="1" hangingPunct="1">
              <a:lnSpc>
                <a:spcPct val="110000"/>
              </a:lnSpc>
              <a:tabLst>
                <a:tab pos="1331913" algn="l"/>
              </a:tabLst>
            </a:pPr>
            <a:r>
              <a:rPr lang="en-GB" sz="2800" dirty="0"/>
              <a:t>Cardiac disorders</a:t>
            </a:r>
          </a:p>
          <a:p>
            <a:pPr marL="350838" indent="-350838" eaLnBrk="1" hangingPunct="1">
              <a:lnSpc>
                <a:spcPct val="110000"/>
              </a:lnSpc>
              <a:tabLst>
                <a:tab pos="1331913" algn="l"/>
              </a:tabLst>
            </a:pPr>
            <a:r>
              <a:rPr lang="en-GB" sz="2800" dirty="0"/>
              <a:t>Anaemia</a:t>
            </a:r>
          </a:p>
          <a:p>
            <a:pPr marL="350838" indent="-350838" eaLnBrk="1" hangingPunct="1">
              <a:lnSpc>
                <a:spcPct val="110000"/>
              </a:lnSpc>
              <a:tabLst>
                <a:tab pos="1331913" algn="l"/>
              </a:tabLst>
            </a:pPr>
            <a:r>
              <a:rPr lang="en-GB" sz="2800" dirty="0"/>
              <a:t>Vocal cord dysfunction</a:t>
            </a:r>
          </a:p>
        </p:txBody>
      </p:sp>
    </p:spTree>
    <p:extLst>
      <p:ext uri="{BB962C8B-B14F-4D97-AF65-F5344CB8AC3E}">
        <p14:creationId xmlns:p14="http://schemas.microsoft.com/office/powerpoint/2010/main" val="12685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Introduction</a:t>
            </a:r>
          </a:p>
        </p:txBody>
      </p:sp>
      <p:sp>
        <p:nvSpPr>
          <p:cNvPr id="3" name="Marcador de Posição de Conteúdo 2"/>
          <p:cNvSpPr>
            <a:spLocks noGrp="1"/>
          </p:cNvSpPr>
          <p:nvPr>
            <p:ph idx="1"/>
          </p:nvPr>
        </p:nvSpPr>
        <p:spPr>
          <a:xfrm>
            <a:off x="457200" y="1600200"/>
            <a:ext cx="8363272" cy="4525963"/>
          </a:xfrm>
        </p:spPr>
        <p:txBody>
          <a:bodyPr/>
          <a:lstStyle/>
          <a:p>
            <a:pPr>
              <a:spcAft>
                <a:spcPts val="1200"/>
              </a:spcAft>
            </a:pPr>
            <a:r>
              <a:rPr lang="en-GB" dirty="0"/>
              <a:t>Losing control of asthma is not always the same as having an asthma attack, or a flare-up.</a:t>
            </a:r>
          </a:p>
          <a:p>
            <a:pPr>
              <a:spcAft>
                <a:spcPts val="1200"/>
              </a:spcAft>
            </a:pPr>
            <a:r>
              <a:rPr lang="en-GB" dirty="0"/>
              <a:t>Asthma can be uncontrolled with symptoms that are tolerated by the patient. </a:t>
            </a:r>
          </a:p>
          <a:p>
            <a:pPr>
              <a:spcAft>
                <a:spcPts val="1200"/>
              </a:spcAft>
            </a:pPr>
            <a:r>
              <a:rPr lang="en-GB" dirty="0"/>
              <a:t>Of course, when a patient has a flare-up, asthma control is lost.</a:t>
            </a:r>
          </a:p>
        </p:txBody>
      </p:sp>
    </p:spTree>
    <p:extLst>
      <p:ext uri="{BB962C8B-B14F-4D97-AF65-F5344CB8AC3E}">
        <p14:creationId xmlns:p14="http://schemas.microsoft.com/office/powerpoint/2010/main" val="41334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GB" sz="3600" dirty="0"/>
              <a:t>Concomitant rhinitis</a:t>
            </a:r>
          </a:p>
        </p:txBody>
      </p:sp>
      <p:sp>
        <p:nvSpPr>
          <p:cNvPr id="62467" name="Rectangle 3"/>
          <p:cNvSpPr>
            <a:spLocks noGrp="1" noChangeArrowheads="1"/>
          </p:cNvSpPr>
          <p:nvPr>
            <p:ph idx="1"/>
          </p:nvPr>
        </p:nvSpPr>
        <p:spPr>
          <a:noFill/>
        </p:spPr>
        <p:txBody>
          <a:bodyPr/>
          <a:lstStyle/>
          <a:p>
            <a:pPr marL="350838" indent="-350838" eaLnBrk="1" hangingPunct="1">
              <a:tabLst>
                <a:tab pos="1331913" algn="l"/>
              </a:tabLst>
            </a:pPr>
            <a:r>
              <a:rPr lang="en-GB" sz="2200" dirty="0"/>
              <a:t>Patients with asthma &amp; concomitant rhinitis use more health care resources than those without rhinitis</a:t>
            </a:r>
          </a:p>
          <a:p>
            <a:pPr marL="350838" indent="-350838" eaLnBrk="1" hangingPunct="1">
              <a:tabLst>
                <a:tab pos="1331913" algn="l"/>
              </a:tabLst>
            </a:pPr>
            <a:endParaRPr lang="en-GB" sz="2200" dirty="0"/>
          </a:p>
          <a:p>
            <a:pPr marL="350838" indent="-350838" eaLnBrk="1" hangingPunct="1">
              <a:tabLst>
                <a:tab pos="1331913" algn="l"/>
              </a:tabLst>
            </a:pPr>
            <a:r>
              <a:rPr lang="en-GB" altLang="ja-JP" sz="2200" dirty="0"/>
              <a:t>Children with asthma &amp; concomitant rhinitis had double the likelihood of being hospitalised and significantly increased likelihood of a physician visit for asthma than those without rhinitis</a:t>
            </a:r>
          </a:p>
          <a:p>
            <a:pPr marL="350838" indent="-350838" eaLnBrk="1" hangingPunct="1">
              <a:tabLst>
                <a:tab pos="1331913" algn="l"/>
              </a:tabLst>
            </a:pPr>
            <a:endParaRPr lang="en-GB" altLang="ja-JP" sz="2200" dirty="0"/>
          </a:p>
          <a:p>
            <a:pPr marL="350838" indent="-350838" eaLnBrk="1" hangingPunct="1">
              <a:tabLst>
                <a:tab pos="1331913" algn="l"/>
              </a:tabLst>
            </a:pPr>
            <a:r>
              <a:rPr lang="en-GB" sz="2200" dirty="0"/>
              <a:t>&gt;50% of patients with asthma have rhinitis </a:t>
            </a:r>
          </a:p>
          <a:p>
            <a:pPr marL="639763" lvl="1" indent="-242888" eaLnBrk="1" hangingPunct="1">
              <a:buFont typeface="Wingdings" pitchFamily="2" charset="2"/>
              <a:buChar char="§"/>
              <a:tabLst>
                <a:tab pos="1331913" algn="l"/>
              </a:tabLst>
            </a:pPr>
            <a:r>
              <a:rPr lang="en-GB" sz="2000" dirty="0">
                <a:ea typeface="ＭＳ Ｐゴシック" pitchFamily="34" charset="-128"/>
              </a:rPr>
              <a:t>Both allergic &amp; </a:t>
            </a:r>
            <a:r>
              <a:rPr lang="en-GB" sz="2000" dirty="0" err="1">
                <a:ea typeface="ＭＳ Ｐゴシック" pitchFamily="34" charset="-128"/>
              </a:rPr>
              <a:t>nonallergic</a:t>
            </a:r>
            <a:r>
              <a:rPr lang="en-GB" sz="2000" dirty="0">
                <a:ea typeface="ＭＳ Ｐゴシック" pitchFamily="34" charset="-128"/>
              </a:rPr>
              <a:t> rhinitis are linked to asthma</a:t>
            </a:r>
          </a:p>
        </p:txBody>
      </p:sp>
      <p:sp>
        <p:nvSpPr>
          <p:cNvPr id="62468" name="Text Box 4"/>
          <p:cNvSpPr txBox="1">
            <a:spLocks noChangeArrowheads="1"/>
          </p:cNvSpPr>
          <p:nvPr/>
        </p:nvSpPr>
        <p:spPr bwMode="auto">
          <a:xfrm>
            <a:off x="2339975" y="6597650"/>
            <a:ext cx="6804025" cy="184666"/>
          </a:xfrm>
          <a:prstGeom prst="rect">
            <a:avLst/>
          </a:prstGeom>
          <a:solidFill>
            <a:schemeClr val="tx1">
              <a:alpha val="0"/>
            </a:schemeClr>
          </a:solidFill>
          <a:ln w="9525">
            <a:noFill/>
            <a:miter lim="800000"/>
            <a:headEnd/>
            <a:tailEnd/>
          </a:ln>
        </p:spPr>
        <p:txBody>
          <a:bodyPr tIns="0" bIns="0">
            <a:spAutoFit/>
          </a:bodyPr>
          <a:lstStyle/>
          <a:p>
            <a:r>
              <a:rPr lang="da-DK" sz="1200" dirty="0">
                <a:solidFill>
                  <a:schemeClr val="bg1"/>
                </a:solidFill>
                <a:latin typeface="Arial" charset="0"/>
              </a:rPr>
              <a:t>Price D et al</a:t>
            </a:r>
            <a:r>
              <a:rPr lang="en-US" sz="1200" dirty="0">
                <a:solidFill>
                  <a:schemeClr val="bg1"/>
                </a:solidFill>
                <a:latin typeface="Arial" charset="0"/>
              </a:rPr>
              <a:t> </a:t>
            </a:r>
            <a:r>
              <a:rPr lang="en-US" sz="1200" i="1" dirty="0">
                <a:solidFill>
                  <a:schemeClr val="bg1"/>
                </a:solidFill>
                <a:latin typeface="Arial" charset="0"/>
              </a:rPr>
              <a:t>Clin Exp Allergy.</a:t>
            </a:r>
            <a:r>
              <a:rPr lang="en-US" sz="1200" dirty="0">
                <a:solidFill>
                  <a:schemeClr val="bg1"/>
                </a:solidFill>
                <a:latin typeface="Arial" charset="0"/>
              </a:rPr>
              <a:t> 2005;35:282–7.    </a:t>
            </a:r>
            <a:r>
              <a:rPr lang="en-GB" sz="1200" dirty="0">
                <a:solidFill>
                  <a:schemeClr val="bg1"/>
                </a:solidFill>
                <a:latin typeface="Arial" charset="0"/>
              </a:rPr>
              <a:t>Thomas M et al. </a:t>
            </a:r>
            <a:r>
              <a:rPr lang="en-GB" sz="1200" i="1" dirty="0">
                <a:solidFill>
                  <a:schemeClr val="bg1"/>
                </a:solidFill>
                <a:latin typeface="Arial" charset="0"/>
              </a:rPr>
              <a:t>Pediatrics.</a:t>
            </a:r>
            <a:r>
              <a:rPr lang="en-GB" sz="1200" dirty="0">
                <a:solidFill>
                  <a:schemeClr val="bg1"/>
                </a:solidFill>
                <a:latin typeface="Arial" charset="0"/>
              </a:rPr>
              <a:t> 2005;115:129</a:t>
            </a:r>
            <a:r>
              <a:rPr lang="en-US" sz="1200" dirty="0">
                <a:solidFill>
                  <a:schemeClr val="bg1"/>
                </a:solidFill>
                <a:latin typeface="Arial" charset="0"/>
              </a:rPr>
              <a:t>–</a:t>
            </a:r>
            <a:r>
              <a:rPr lang="en-GB" sz="1200" dirty="0">
                <a:solidFill>
                  <a:schemeClr val="bg1"/>
                </a:solidFill>
                <a:latin typeface="Arial" charset="0"/>
              </a:rPr>
              <a:t>34.</a:t>
            </a:r>
            <a:endParaRPr lang="en-US" sz="1200" dirty="0">
              <a:solidFill>
                <a:schemeClr val="bg1"/>
              </a:solidFill>
              <a:latin typeface="Arial" charset="0"/>
            </a:endParaRPr>
          </a:p>
        </p:txBody>
      </p:sp>
    </p:spTree>
    <p:extLst>
      <p:ext uri="{BB962C8B-B14F-4D97-AF65-F5344CB8AC3E}">
        <p14:creationId xmlns:p14="http://schemas.microsoft.com/office/powerpoint/2010/main" val="92957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332656"/>
            <a:ext cx="7309569" cy="742950"/>
          </a:xfrm>
          <a:noFill/>
        </p:spPr>
        <p:txBody>
          <a:bodyPr/>
          <a:lstStyle/>
          <a:p>
            <a:pPr eaLnBrk="1" hangingPunct="1"/>
            <a:r>
              <a:rPr lang="en-GB" sz="3100" dirty="0"/>
              <a:t>Treating co morbid rhinitis &amp; asthma</a:t>
            </a:r>
          </a:p>
        </p:txBody>
      </p:sp>
      <p:graphicFrame>
        <p:nvGraphicFramePr>
          <p:cNvPr id="292943" name="Group 79"/>
          <p:cNvGraphicFramePr>
            <a:graphicFrameLocks noGrp="1"/>
          </p:cNvGraphicFramePr>
          <p:nvPr/>
        </p:nvGraphicFramePr>
        <p:xfrm>
          <a:off x="457200" y="1341438"/>
          <a:ext cx="8291513" cy="4824413"/>
        </p:xfrm>
        <a:graphic>
          <a:graphicData uri="http://schemas.openxmlformats.org/drawingml/2006/table">
            <a:tbl>
              <a:tblPr/>
              <a:tblGrid>
                <a:gridCol w="4146550">
                  <a:extLst>
                    <a:ext uri="{9D8B030D-6E8A-4147-A177-3AD203B41FA5}">
                      <a16:colId xmlns:a16="http://schemas.microsoft.com/office/drawing/2014/main" val="20000"/>
                    </a:ext>
                  </a:extLst>
                </a:gridCol>
                <a:gridCol w="4144963">
                  <a:extLst>
                    <a:ext uri="{9D8B030D-6E8A-4147-A177-3AD203B41FA5}">
                      <a16:colId xmlns:a16="http://schemas.microsoft.com/office/drawing/2014/main" val="20001"/>
                    </a:ext>
                  </a:extLst>
                </a:gridCol>
              </a:tblGrid>
              <a:tr h="758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Upper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540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Nasal steroids</a:t>
                      </a:r>
                      <a:endParaRPr kumimoji="0" lang="en-US" sz="20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Inhaled steroids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631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Antihistamines</a:t>
                      </a:r>
                      <a:endParaRPr kumimoji="0" lang="en-US" sz="20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endParaRPr kumimoji="0" lang="pt-PT" sz="18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1" i="0" u="none" strike="noStrike" cap="none" normalizeH="0" baseline="0" dirty="0">
                          <a:ln>
                            <a:noFill/>
                          </a:ln>
                          <a:solidFill>
                            <a:schemeClr val="bg1"/>
                          </a:solidFill>
                          <a:effectLst/>
                          <a:latin typeface="Arial" charset="0"/>
                          <a:ea typeface="ＭＳ Ｐゴシック" pitchFamily="34" charset="-128"/>
                        </a:rPr>
                        <a:t>Upper and 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hMerge="1">
                  <a:txBody>
                    <a:bodyPr/>
                    <a:lstStyle/>
                    <a:p>
                      <a:endParaRPr lang="pt-PT"/>
                    </a:p>
                  </a:txBody>
                  <a:tcPr/>
                </a:tc>
                <a:extLst>
                  <a:ext uri="{0D108BD9-81ED-4DB2-BD59-A6C34878D82A}">
                    <a16:rowId xmlns:a16="http://schemas.microsoft.com/office/drawing/2014/main" val="10003"/>
                  </a:ext>
                </a:extLst>
              </a:tr>
              <a:tr h="693738">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Leukotriene receptor antagonists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extLst>
                  <a:ext uri="{0D108BD9-81ED-4DB2-BD59-A6C34878D82A}">
                    <a16:rowId xmlns:a16="http://schemas.microsoft.com/office/drawing/2014/main" val="10004"/>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Anti-IgE</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hMerge="1">
                  <a:txBody>
                    <a:bodyPr/>
                    <a:lstStyle/>
                    <a:p>
                      <a:endParaRPr lang="pt-PT"/>
                    </a:p>
                  </a:txBody>
                  <a:tcPr/>
                </a:tc>
                <a:extLst>
                  <a:ext uri="{0D108BD9-81ED-4DB2-BD59-A6C34878D82A}">
                    <a16:rowId xmlns:a16="http://schemas.microsoft.com/office/drawing/2014/main" val="10005"/>
                  </a:ext>
                </a:extLst>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a:ln>
                            <a:noFill/>
                          </a:ln>
                          <a:solidFill>
                            <a:schemeClr val="tx1"/>
                          </a:solidFill>
                          <a:effectLst/>
                          <a:latin typeface="Arial" charset="0"/>
                          <a:ea typeface="ＭＳ Ｐゴシック" pitchFamily="34" charset="-128"/>
                        </a:rPr>
                        <a:t>Immunotherapy</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54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sz="3200" dirty="0"/>
              <a:t>Step 7: control e</a:t>
            </a:r>
            <a:r>
              <a:rPr lang="en-GB" sz="3200" kern="1200" dirty="0"/>
              <a:t>nvironmental factors </a:t>
            </a:r>
            <a:endParaRPr lang="en-GB" sz="3200" dirty="0"/>
          </a:p>
        </p:txBody>
      </p:sp>
      <p:sp>
        <p:nvSpPr>
          <p:cNvPr id="4" name="Marcador de Posição de Conteúdo 3"/>
          <p:cNvSpPr>
            <a:spLocks noGrp="1"/>
          </p:cNvSpPr>
          <p:nvPr>
            <p:ph idx="1"/>
          </p:nvPr>
        </p:nvSpPr>
        <p:spPr/>
        <p:txBody>
          <a:bodyPr/>
          <a:lstStyle/>
          <a:p>
            <a:r>
              <a:rPr lang="en-GB" dirty="0"/>
              <a:t>Exposure to sensitising and non- sensitising substances at home, hobby or work place are excluded / controlled</a:t>
            </a:r>
          </a:p>
        </p:txBody>
      </p:sp>
    </p:spTree>
    <p:extLst>
      <p:ext uri="{BB962C8B-B14F-4D97-AF65-F5344CB8AC3E}">
        <p14:creationId xmlns:p14="http://schemas.microsoft.com/office/powerpoint/2010/main" val="27483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solidFill>
            <a:srgbClr val="FFFFFF"/>
          </a:solidFill>
        </p:spPr>
        <p:txBody>
          <a:bodyPr lIns="90000" tIns="46800" rIns="90000" bIns="46800">
            <a:normAutofit fontScale="90000"/>
          </a:bodyPr>
          <a:lstStyle/>
          <a:p>
            <a:pPr marL="350838" indent="-350838" eaLnBrk="1" hangingPunct="1">
              <a:lnSpc>
                <a:spcPct val="110000"/>
              </a:lnSpc>
              <a:tabLst>
                <a:tab pos="1331913" algn="l"/>
              </a:tabLst>
              <a:defRPr/>
            </a:pPr>
            <a:r>
              <a:rPr lang="en-GB" sz="2800" kern="1200" dirty="0"/>
              <a:t>	</a:t>
            </a:r>
            <a:r>
              <a:rPr lang="en-GB" sz="3100" kern="1200" dirty="0"/>
              <a:t>Environmental Factors: </a:t>
            </a:r>
            <a:br>
              <a:rPr lang="en-GB" sz="3100" kern="1200" dirty="0"/>
            </a:br>
            <a:r>
              <a:rPr lang="en-GB" sz="3100" kern="1200" dirty="0">
                <a:solidFill>
                  <a:schemeClr val="accent4"/>
                </a:solidFill>
              </a:rPr>
              <a:t>Action - </a:t>
            </a:r>
            <a:r>
              <a:rPr lang="en-GB" sz="3100" dirty="0">
                <a:solidFill>
                  <a:schemeClr val="accent4"/>
                </a:solidFill>
              </a:rPr>
              <a:t>Advice on allergens avoidance </a:t>
            </a:r>
          </a:p>
        </p:txBody>
      </p:sp>
      <p:grpSp>
        <p:nvGrpSpPr>
          <p:cNvPr id="2" name="Group 4"/>
          <p:cNvGrpSpPr>
            <a:grpSpLocks/>
          </p:cNvGrpSpPr>
          <p:nvPr/>
        </p:nvGrpSpPr>
        <p:grpSpPr bwMode="auto">
          <a:xfrm>
            <a:off x="838200" y="1773238"/>
            <a:ext cx="7467600" cy="3887787"/>
            <a:chOff x="528" y="1444"/>
            <a:chExt cx="4704" cy="2449"/>
          </a:xfrm>
        </p:grpSpPr>
        <p:sp>
          <p:nvSpPr>
            <p:cNvPr id="19465" name="AutoShape 5"/>
            <p:cNvSpPr>
              <a:spLocks noChangeArrowheads="1"/>
            </p:cNvSpPr>
            <p:nvPr/>
          </p:nvSpPr>
          <p:spPr bwMode="auto">
            <a:xfrm>
              <a:off x="528" y="1536"/>
              <a:ext cx="4704" cy="2357"/>
            </a:xfrm>
            <a:prstGeom prst="roundRect">
              <a:avLst>
                <a:gd name="adj" fmla="val 42"/>
              </a:avLst>
            </a:prstGeom>
            <a:solidFill>
              <a:srgbClr val="333399"/>
            </a:solidFill>
            <a:ln w="9525">
              <a:noFill/>
              <a:round/>
              <a:headEnd/>
              <a:tailEnd/>
            </a:ln>
          </p:spPr>
          <p:txBody>
            <a:bodyPr wrap="none" anchor="ctr"/>
            <a:lstStyle/>
            <a:p>
              <a:pPr eaLnBrk="0" hangingPunct="0"/>
              <a:endParaRPr lang="es-ES" dirty="0"/>
            </a:p>
          </p:txBody>
        </p:sp>
        <p:sp>
          <p:nvSpPr>
            <p:cNvPr id="145414" name="Text Box 6"/>
            <p:cNvSpPr txBox="1">
              <a:spLocks noChangeArrowheads="1"/>
            </p:cNvSpPr>
            <p:nvPr/>
          </p:nvSpPr>
          <p:spPr bwMode="auto">
            <a:xfrm>
              <a:off x="528" y="1444"/>
              <a:ext cx="4704" cy="2143"/>
            </a:xfrm>
            <a:prstGeom prst="rect">
              <a:avLst/>
            </a:prstGeom>
            <a:noFill/>
            <a:ln w="9525">
              <a:noFill/>
              <a:miter lim="800000"/>
              <a:headEnd/>
              <a:tailEnd/>
            </a:ln>
          </p:spPr>
          <p:txBody>
            <a:bodyPr lIns="90000" tIns="46800" rIns="90000" bIns="46800">
              <a:spAutoFit/>
            </a:bodyPr>
            <a:lstStyle/>
            <a:p>
              <a:pPr lvl="2" eaLnBrk="0" hangingPunct="0">
                <a:lnSpc>
                  <a:spcPct val="93000"/>
                </a:lnSpc>
                <a:spcBef>
                  <a:spcPts val="1000"/>
                </a:spcBef>
                <a:buClr>
                  <a:srgbClr val="FFFFFF"/>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pPr>
              <a:endParaRPr lang="en-GB" sz="1600" dirty="0">
                <a:solidFill>
                  <a:schemeClr val="bg1"/>
                </a:solidFill>
                <a:cs typeface="Times New Roman" pitchFamily="18" charset="0"/>
              </a:endParaRPr>
            </a:p>
            <a:p>
              <a:pPr eaLnBrk="0" hangingPunct="0">
                <a:defRPr/>
              </a:pPr>
              <a:r>
                <a:rPr lang="en-US" sz="2000" dirty="0">
                  <a:solidFill>
                    <a:schemeClr val="bg1"/>
                  </a:solidFill>
                  <a:latin typeface="+mn-lt"/>
                  <a:cs typeface="+mn-cs"/>
                </a:rPr>
                <a:t>Animals outside the home (cats, dogs, hamsters)</a:t>
              </a:r>
              <a:br>
                <a:rPr lang="en-US" sz="2000" dirty="0">
                  <a:solidFill>
                    <a:schemeClr val="bg1"/>
                  </a:solidFill>
                  <a:latin typeface="+mn-lt"/>
                  <a:cs typeface="+mn-cs"/>
                </a:rPr>
              </a:br>
              <a:r>
                <a:rPr lang="en-US" sz="2000" dirty="0">
                  <a:solidFill>
                    <a:schemeClr val="bg1"/>
                  </a:solidFill>
                  <a:latin typeface="+mn-lt"/>
                  <a:cs typeface="+mn-cs"/>
                </a:rPr>
                <a:t>Dust Mites: Allergy Waterproof Cases</a:t>
              </a:r>
              <a:br>
                <a:rPr lang="en-US" sz="2000" dirty="0">
                  <a:solidFill>
                    <a:schemeClr val="bg1"/>
                  </a:solidFill>
                  <a:latin typeface="+mn-lt"/>
                  <a:cs typeface="+mn-cs"/>
                </a:rPr>
              </a:br>
              <a:r>
                <a:rPr lang="en-US" sz="2000" dirty="0">
                  <a:solidFill>
                    <a:schemeClr val="bg1"/>
                  </a:solidFill>
                  <a:latin typeface="+mn-lt"/>
                  <a:cs typeface="+mn-cs"/>
                </a:rPr>
                <a:t>Damp cloth and vacuum</a:t>
              </a:r>
              <a:br>
                <a:rPr lang="en-US" sz="2000" dirty="0">
                  <a:solidFill>
                    <a:schemeClr val="bg1"/>
                  </a:solidFill>
                  <a:latin typeface="+mn-lt"/>
                  <a:cs typeface="+mn-cs"/>
                </a:rPr>
              </a:br>
              <a:r>
                <a:rPr lang="en-US" sz="2000" dirty="0">
                  <a:solidFill>
                    <a:schemeClr val="bg1"/>
                  </a:solidFill>
                  <a:latin typeface="+mn-lt"/>
                  <a:cs typeface="+mn-cs"/>
                </a:rPr>
                <a:t>Home Humidity &lt;50%</a:t>
              </a:r>
              <a:br>
                <a:rPr lang="en-US" sz="2000" dirty="0">
                  <a:solidFill>
                    <a:schemeClr val="bg1"/>
                  </a:solidFill>
                  <a:latin typeface="+mn-lt"/>
                  <a:cs typeface="+mn-cs"/>
                </a:rPr>
              </a:br>
              <a:r>
                <a:rPr lang="en-US" sz="2000" dirty="0">
                  <a:solidFill>
                    <a:schemeClr val="bg1"/>
                  </a:solidFill>
                  <a:latin typeface="+mn-lt"/>
                  <a:cs typeface="+mn-cs"/>
                </a:rPr>
                <a:t>No carpets in the bedroom</a:t>
              </a:r>
              <a:br>
                <a:rPr lang="en-US" sz="2000" dirty="0">
                  <a:solidFill>
                    <a:schemeClr val="bg1"/>
                  </a:solidFill>
                  <a:latin typeface="+mn-lt"/>
                  <a:cs typeface="+mn-cs"/>
                </a:rPr>
              </a:br>
              <a:r>
                <a:rPr lang="en-US" sz="2000" dirty="0">
                  <a:solidFill>
                    <a:schemeClr val="bg1"/>
                  </a:solidFill>
                  <a:latin typeface="+mn-lt"/>
                  <a:cs typeface="+mn-cs"/>
                </a:rPr>
                <a:t>Washing with hot water weekly</a:t>
              </a:r>
              <a:br>
                <a:rPr lang="en-US" sz="2000" dirty="0">
                  <a:solidFill>
                    <a:schemeClr val="bg1"/>
                  </a:solidFill>
                  <a:latin typeface="+mn-lt"/>
                  <a:cs typeface="+mn-cs"/>
                </a:rPr>
              </a:br>
              <a:r>
                <a:rPr lang="en-US" sz="2000" dirty="0">
                  <a:solidFill>
                    <a:schemeClr val="bg1"/>
                  </a:solidFill>
                  <a:latin typeface="+mn-lt"/>
                  <a:cs typeface="+mn-cs"/>
                </a:rPr>
                <a:t>Pollens: Close windows in time of pollination</a:t>
              </a:r>
              <a:br>
                <a:rPr lang="en-US" sz="2000" dirty="0">
                  <a:solidFill>
                    <a:schemeClr val="bg1"/>
                  </a:solidFill>
                  <a:latin typeface="+mn-lt"/>
                  <a:cs typeface="+mn-cs"/>
                </a:rPr>
              </a:br>
              <a:r>
                <a:rPr lang="en-US" sz="2000" dirty="0">
                  <a:solidFill>
                    <a:schemeClr val="bg1"/>
                  </a:solidFill>
                  <a:latin typeface="+mn-lt"/>
                  <a:cs typeface="+mn-cs"/>
                </a:rPr>
                <a:t>Snuff: Avoid smoking and passive exposure</a:t>
              </a:r>
              <a:br>
                <a:rPr lang="en-US" sz="2000" dirty="0">
                  <a:solidFill>
                    <a:schemeClr val="bg1"/>
                  </a:solidFill>
                  <a:latin typeface="+mn-lt"/>
                  <a:cs typeface="+mn-cs"/>
                </a:rPr>
              </a:br>
              <a:r>
                <a:rPr lang="en-US" sz="2000" dirty="0">
                  <a:solidFill>
                    <a:schemeClr val="bg1"/>
                  </a:solidFill>
                  <a:latin typeface="+mn-lt"/>
                  <a:cs typeface="+mn-cs"/>
                </a:rPr>
                <a:t>Fungi: Remove mildew stains on the walls</a:t>
              </a:r>
              <a:br>
                <a:rPr lang="en-US" sz="2000" dirty="0">
                  <a:solidFill>
                    <a:schemeClr val="bg1"/>
                  </a:solidFill>
                  <a:latin typeface="+mn-lt"/>
                  <a:cs typeface="+mn-cs"/>
                </a:rPr>
              </a:br>
              <a:r>
                <a:rPr lang="en-US" sz="2000" dirty="0">
                  <a:solidFill>
                    <a:schemeClr val="bg1"/>
                  </a:solidFill>
                  <a:latin typeface="+mn-lt"/>
                  <a:cs typeface="+mn-cs"/>
                </a:rPr>
                <a:t>Avoid wood stoves, smoke, air fresheners, etc..</a:t>
              </a:r>
              <a:endParaRPr lang="es-ES" sz="2000" dirty="0">
                <a:solidFill>
                  <a:schemeClr val="bg1"/>
                </a:solidFill>
                <a:latin typeface="+mn-lt"/>
                <a:cs typeface="+mn-cs"/>
              </a:endParaRPr>
            </a:p>
          </p:txBody>
        </p:sp>
      </p:grpSp>
      <p:pic>
        <p:nvPicPr>
          <p:cNvPr id="19460" name="Picture 7"/>
          <p:cNvPicPr>
            <a:picLocks noChangeAspect="1" noChangeArrowheads="1"/>
          </p:cNvPicPr>
          <p:nvPr/>
        </p:nvPicPr>
        <p:blipFill>
          <a:blip r:embed="rId3" cstate="print"/>
          <a:srcRect/>
          <a:stretch>
            <a:fillRect/>
          </a:stretch>
        </p:blipFill>
        <p:spPr bwMode="auto">
          <a:xfrm>
            <a:off x="7308850" y="5229225"/>
            <a:ext cx="1511300" cy="1323975"/>
          </a:xfrm>
          <a:prstGeom prst="rect">
            <a:avLst/>
          </a:prstGeom>
          <a:noFill/>
          <a:ln w="9525">
            <a:noFill/>
            <a:miter lim="800000"/>
            <a:headEnd/>
            <a:tailEnd/>
          </a:ln>
        </p:spPr>
      </p:pic>
      <p:pic>
        <p:nvPicPr>
          <p:cNvPr id="19461" name="Picture 8"/>
          <p:cNvPicPr>
            <a:picLocks noChangeAspect="1" noChangeArrowheads="1"/>
          </p:cNvPicPr>
          <p:nvPr/>
        </p:nvPicPr>
        <p:blipFill>
          <a:blip r:embed="rId4" cstate="print"/>
          <a:srcRect l="14294"/>
          <a:stretch>
            <a:fillRect/>
          </a:stretch>
        </p:blipFill>
        <p:spPr bwMode="auto">
          <a:xfrm>
            <a:off x="6443663" y="3141663"/>
            <a:ext cx="1347787" cy="1363662"/>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7235825" y="1700213"/>
            <a:ext cx="1752600" cy="1535112"/>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971550" y="5300663"/>
            <a:ext cx="1292225" cy="1219200"/>
          </a:xfrm>
          <a:prstGeom prst="rect">
            <a:avLst/>
          </a:prstGeom>
          <a:noFill/>
          <a:ln w="9525">
            <a:noFill/>
            <a:miter lim="800000"/>
            <a:headEnd/>
            <a:tailEnd/>
          </a:ln>
        </p:spPr>
      </p:pic>
      <p:pic>
        <p:nvPicPr>
          <p:cNvPr id="19464" name="Picture 11"/>
          <p:cNvPicPr>
            <a:picLocks noChangeAspect="1" noChangeArrowheads="1"/>
          </p:cNvPicPr>
          <p:nvPr/>
        </p:nvPicPr>
        <p:blipFill>
          <a:blip r:embed="rId7" cstate="print"/>
          <a:srcRect/>
          <a:stretch>
            <a:fillRect/>
          </a:stretch>
        </p:blipFill>
        <p:spPr bwMode="auto">
          <a:xfrm>
            <a:off x="3779838" y="5373688"/>
            <a:ext cx="1295400" cy="1165225"/>
          </a:xfrm>
          <a:prstGeom prst="rect">
            <a:avLst/>
          </a:prstGeom>
          <a:noFill/>
          <a:ln w="9525">
            <a:noFill/>
            <a:miter lim="800000"/>
            <a:headEnd/>
            <a:tailEnd/>
          </a:ln>
        </p:spPr>
      </p:pic>
    </p:spTree>
    <p:extLst>
      <p:ext uri="{BB962C8B-B14F-4D97-AF65-F5344CB8AC3E}">
        <p14:creationId xmlns:p14="http://schemas.microsoft.com/office/powerpoint/2010/main" val="18538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GB" sz="3200" dirty="0"/>
              <a:t>Step 8: think about drugs which could lead to poor asthma control</a:t>
            </a:r>
            <a:endParaRPr lang="en-GB" sz="3200" dirty="0">
              <a:solidFill>
                <a:schemeClr val="accent4"/>
              </a:solidFill>
            </a:endParaRPr>
          </a:p>
        </p:txBody>
      </p:sp>
      <p:sp>
        <p:nvSpPr>
          <p:cNvPr id="24579" name="2 Marcador de contenido"/>
          <p:cNvSpPr>
            <a:spLocks noGrp="1"/>
          </p:cNvSpPr>
          <p:nvPr>
            <p:ph idx="1"/>
          </p:nvPr>
        </p:nvSpPr>
        <p:spPr/>
        <p:txBody>
          <a:bodyPr/>
          <a:lstStyle/>
          <a:p>
            <a:r>
              <a:rPr lang="en-GB" sz="2000" dirty="0"/>
              <a:t>NSAID’s</a:t>
            </a:r>
          </a:p>
          <a:p>
            <a:r>
              <a:rPr lang="en-GB" sz="2000" dirty="0"/>
              <a:t>Iron-dextran</a:t>
            </a:r>
          </a:p>
          <a:p>
            <a:r>
              <a:rPr lang="en-GB" sz="2000" dirty="0"/>
              <a:t>Carbamazepine</a:t>
            </a:r>
          </a:p>
          <a:p>
            <a:r>
              <a:rPr lang="en-GB" sz="2000" dirty="0"/>
              <a:t>Vaccines</a:t>
            </a:r>
          </a:p>
          <a:p>
            <a:r>
              <a:rPr lang="en-GB" sz="2000" dirty="0"/>
              <a:t>Allergen extracts (immunotherapy)</a:t>
            </a:r>
          </a:p>
          <a:p>
            <a:r>
              <a:rPr lang="en-GB" sz="2000" dirty="0"/>
              <a:t>Antibiotics: penicillins, tetras, erythromycin, sulfa</a:t>
            </a:r>
          </a:p>
          <a:p>
            <a:r>
              <a:rPr lang="en-GB" sz="2000" dirty="0"/>
              <a:t>Beta-blockers (oral and topical eye drops)</a:t>
            </a:r>
          </a:p>
          <a:p>
            <a:r>
              <a:rPr lang="en-GB" sz="2000" dirty="0"/>
              <a:t>Cholinesterase inhibitors: tacrine, rivastigmine</a:t>
            </a:r>
          </a:p>
          <a:p>
            <a:r>
              <a:rPr lang="en-GB" sz="2000" dirty="0"/>
              <a:t>MDI propellants</a:t>
            </a:r>
          </a:p>
        </p:txBody>
      </p:sp>
      <p:pic>
        <p:nvPicPr>
          <p:cNvPr id="24580" name="Picture 6"/>
          <p:cNvPicPr>
            <a:picLocks noChangeAspect="1" noChangeArrowheads="1"/>
          </p:cNvPicPr>
          <p:nvPr/>
        </p:nvPicPr>
        <p:blipFill>
          <a:blip r:embed="rId2" cstate="print"/>
          <a:srcRect/>
          <a:stretch>
            <a:fillRect/>
          </a:stretch>
        </p:blipFill>
        <p:spPr bwMode="auto">
          <a:xfrm>
            <a:off x="6084888" y="2276475"/>
            <a:ext cx="2149475" cy="1897063"/>
          </a:xfrm>
          <a:prstGeom prst="rect">
            <a:avLst/>
          </a:prstGeom>
          <a:noFill/>
          <a:ln w="9525">
            <a:noFill/>
            <a:miter lim="800000"/>
            <a:headEnd/>
            <a:tailEnd/>
          </a:ln>
        </p:spPr>
      </p:pic>
    </p:spTree>
    <p:extLst>
      <p:ext uri="{BB962C8B-B14F-4D97-AF65-F5344CB8AC3E}">
        <p14:creationId xmlns:p14="http://schemas.microsoft.com/office/powerpoint/2010/main" val="33521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GB" sz="3200" dirty="0"/>
              <a:t>Step 9: Consider individual variation in treatment response</a:t>
            </a:r>
            <a:br>
              <a:rPr lang="en-GB" sz="3200" dirty="0"/>
            </a:br>
            <a:endParaRPr lang="en-GB" sz="3200" dirty="0"/>
          </a:p>
        </p:txBody>
      </p:sp>
      <p:sp>
        <p:nvSpPr>
          <p:cNvPr id="25604" name="Text Box 4"/>
          <p:cNvSpPr txBox="1">
            <a:spLocks noChangeArrowheads="1"/>
          </p:cNvSpPr>
          <p:nvPr/>
        </p:nvSpPr>
        <p:spPr bwMode="auto">
          <a:xfrm>
            <a:off x="416217" y="2564904"/>
            <a:ext cx="8424862" cy="2862322"/>
          </a:xfrm>
          <a:prstGeom prst="rect">
            <a:avLst/>
          </a:prstGeom>
          <a:noFill/>
          <a:ln w="9525">
            <a:noFill/>
            <a:miter lim="800000"/>
            <a:headEnd/>
            <a:tailEnd/>
          </a:ln>
        </p:spPr>
        <p:txBody>
          <a:bodyPr>
            <a:spAutoFit/>
          </a:bodyPr>
          <a:lstStyle/>
          <a:p>
            <a:pPr marL="457200" indent="-457200" eaLnBrk="0" hangingPunct="0">
              <a:spcBef>
                <a:spcPts val="2400"/>
              </a:spcBef>
              <a:buFont typeface="Arial" pitchFamily="34" charset="0"/>
              <a:buChar char="•"/>
            </a:pPr>
            <a:r>
              <a:rPr lang="en-GB" sz="3200" dirty="0">
                <a:latin typeface="Arial" charset="0"/>
              </a:rPr>
              <a:t>Randomised controlled trials (RCTs) are the basis of recommendations made by clinical guidelines. </a:t>
            </a:r>
          </a:p>
          <a:p>
            <a:pPr marL="457200" indent="-457200" eaLnBrk="0" hangingPunct="0">
              <a:spcBef>
                <a:spcPts val="2400"/>
              </a:spcBef>
              <a:buFont typeface="Arial" pitchFamily="34" charset="0"/>
              <a:buChar char="•"/>
            </a:pPr>
            <a:r>
              <a:rPr lang="en-US" sz="3200" dirty="0">
                <a:latin typeface="Arial" charset="0"/>
              </a:rPr>
              <a:t>However, several factors limit our ability to generalise RCT results to our patients.</a:t>
            </a:r>
          </a:p>
        </p:txBody>
      </p:sp>
      <p:sp>
        <p:nvSpPr>
          <p:cNvPr id="25605" name="Text Box 5"/>
          <p:cNvSpPr txBox="1">
            <a:spLocks noChangeArrowheads="1"/>
          </p:cNvSpPr>
          <p:nvPr/>
        </p:nvSpPr>
        <p:spPr bwMode="auto">
          <a:xfrm>
            <a:off x="5508054" y="6567155"/>
            <a:ext cx="3600450" cy="246221"/>
          </a:xfrm>
          <a:prstGeom prst="rect">
            <a:avLst/>
          </a:prstGeom>
          <a:noFill/>
          <a:ln w="9525">
            <a:noFill/>
            <a:miter lim="800000"/>
            <a:headEnd/>
            <a:tailEnd/>
          </a:ln>
        </p:spPr>
        <p:txBody>
          <a:bodyPr>
            <a:spAutoFit/>
          </a:bodyPr>
          <a:lstStyle/>
          <a:p>
            <a:pPr algn="r" eaLnBrk="0" hangingPunct="0">
              <a:spcBef>
                <a:spcPct val="50000"/>
              </a:spcBef>
            </a:pPr>
            <a:r>
              <a:rPr lang="en-GB" altLang="ja-JP" sz="1000" dirty="0">
                <a:solidFill>
                  <a:schemeClr val="bg1"/>
                </a:solidFill>
                <a:latin typeface="Arial" charset="0"/>
              </a:rPr>
              <a:t>Haughney J et al. </a:t>
            </a:r>
            <a:r>
              <a:rPr lang="en-GB" altLang="ja-JP" sz="1000" i="1" dirty="0">
                <a:solidFill>
                  <a:schemeClr val="bg1"/>
                </a:solidFill>
                <a:latin typeface="Arial" charset="0"/>
              </a:rPr>
              <a:t>Respir Med</a:t>
            </a:r>
            <a:r>
              <a:rPr lang="en-GB" altLang="ja-JP" sz="1000" dirty="0">
                <a:solidFill>
                  <a:schemeClr val="bg1"/>
                </a:solidFill>
                <a:latin typeface="Arial" charset="0"/>
              </a:rPr>
              <a:t>. 2008;102:1681–93.</a:t>
            </a:r>
            <a:r>
              <a:rPr lang="en-US" altLang="ja-JP" sz="1000" dirty="0">
                <a:solidFill>
                  <a:schemeClr val="bg1"/>
                </a:solidFill>
                <a:latin typeface="Arial" charset="0"/>
              </a:rPr>
              <a:t> </a:t>
            </a:r>
            <a:endParaRPr lang="en-US" sz="1000" dirty="0">
              <a:solidFill>
                <a:schemeClr val="bg1"/>
              </a:solidFill>
              <a:latin typeface="Arial" charset="0"/>
            </a:endParaRPr>
          </a:p>
        </p:txBody>
      </p:sp>
    </p:spTree>
    <p:extLst>
      <p:ext uri="{BB962C8B-B14F-4D97-AF65-F5344CB8AC3E}">
        <p14:creationId xmlns:p14="http://schemas.microsoft.com/office/powerpoint/2010/main" val="169093190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noProof="0" dirty="0"/>
              <a:t>Step 10: consider stepping up treatment</a:t>
            </a:r>
          </a:p>
        </p:txBody>
      </p:sp>
      <p:sp>
        <p:nvSpPr>
          <p:cNvPr id="3" name="Marcador de Posição de Conteúdo 2"/>
          <p:cNvSpPr>
            <a:spLocks noGrp="1"/>
          </p:cNvSpPr>
          <p:nvPr>
            <p:ph idx="1"/>
          </p:nvPr>
        </p:nvSpPr>
        <p:spPr/>
        <p:txBody>
          <a:bodyPr/>
          <a:lstStyle/>
          <a:p>
            <a:pPr>
              <a:spcAft>
                <a:spcPts val="1200"/>
              </a:spcAft>
            </a:pPr>
            <a:r>
              <a:rPr lang="en-GB" dirty="0"/>
              <a:t>If the patient already has high-dose inhaled corticosteroid with or without systemic corticosteroid</a:t>
            </a:r>
          </a:p>
          <a:p>
            <a:pPr>
              <a:spcAft>
                <a:spcPts val="1200"/>
              </a:spcAft>
            </a:pPr>
            <a:r>
              <a:rPr lang="en-GB" dirty="0"/>
              <a:t>Add LABA /LTRA /other /increase dose of ICS</a:t>
            </a:r>
          </a:p>
          <a:p>
            <a:pPr>
              <a:spcAft>
                <a:spcPts val="1200"/>
              </a:spcAft>
            </a:pPr>
            <a:r>
              <a:rPr lang="en-GB" dirty="0"/>
              <a:t>Follow and reassess for at least 6 months</a:t>
            </a:r>
          </a:p>
        </p:txBody>
      </p:sp>
    </p:spTree>
    <p:extLst>
      <p:ext uri="{BB962C8B-B14F-4D97-AF65-F5344CB8AC3E}">
        <p14:creationId xmlns:p14="http://schemas.microsoft.com/office/powerpoint/2010/main" val="207322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SLIDE 53-54.jpg"/>
          <p:cNvPicPr>
            <a:picLocks noChangeAspect="1"/>
          </p:cNvPicPr>
          <p:nvPr/>
        </p:nvPicPr>
        <p:blipFill>
          <a:blip r:embed="rId3" cstate="print">
            <a:extLst>
              <a:ext uri="{28A0092B-C50C-407E-A947-70E740481C1C}">
                <a14:useLocalDpi xmlns:a14="http://schemas.microsoft.com/office/drawing/2010/main" val="0"/>
              </a:ext>
            </a:extLst>
          </a:blip>
          <a:srcRect l="1744" t="2495" r="1176" b="1849"/>
          <a:stretch>
            <a:fillRect/>
          </a:stretch>
        </p:blipFill>
        <p:spPr bwMode="auto">
          <a:xfrm>
            <a:off x="1466850" y="1100138"/>
            <a:ext cx="6011863" cy="552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4" name="Rectangle 6"/>
          <p:cNvSpPr>
            <a:spLocks noGrp="1" noChangeArrowheads="1"/>
          </p:cNvSpPr>
          <p:nvPr>
            <p:ph type="title"/>
          </p:nvPr>
        </p:nvSpPr>
        <p:spPr bwMode="auto">
          <a:xfrm>
            <a:off x="173038" y="250825"/>
            <a:ext cx="7597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40631" bIns="45720" numCol="1" anchorCtr="0" compatLnSpc="1">
            <a:prstTxWarp prst="textNoShape">
              <a:avLst/>
            </a:prstTxWarp>
            <a:normAutofit fontScale="90000"/>
          </a:bodyPr>
          <a:lstStyle/>
          <a:p>
            <a:pPr marL="222250" eaLnBrk="1" hangingPunct="1"/>
            <a:r>
              <a:rPr lang="en-US" altLang="en-US">
                <a:ea typeface="ヒラギノ角ゴ ProN W3" charset="-128"/>
              </a:rPr>
              <a:t>Stepwise management - pharmacotherapy</a:t>
            </a:r>
          </a:p>
        </p:txBody>
      </p:sp>
      <p:sp>
        <p:nvSpPr>
          <p:cNvPr id="76805" name="Rectangle 7"/>
          <p:cNvSpPr>
            <a:spLocks/>
          </p:cNvSpPr>
          <p:nvPr/>
        </p:nvSpPr>
        <p:spPr bwMode="auto">
          <a:xfrm>
            <a:off x="7462838" y="4485151"/>
            <a:ext cx="1646237" cy="203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a:solidFill>
                  <a:srgbClr val="134679"/>
                </a:solidFill>
              </a:rPr>
              <a:t>*Not for children &lt;12 years</a:t>
            </a:r>
          </a:p>
          <a:p>
            <a:pPr eaLnBrk="1" hangingPunct="1">
              <a:spcBef>
                <a:spcPts val="600"/>
              </a:spcBef>
            </a:pPr>
            <a:r>
              <a:rPr lang="en-US" altLang="en-US" sz="900">
                <a:solidFill>
                  <a:srgbClr val="134679"/>
                </a:solidFill>
              </a:rPr>
              <a:t>**For children 6-11 years, the </a:t>
            </a:r>
            <a:r>
              <a:rPr lang="en-US" altLang="en-US" sz="900" dirty="0">
                <a:solidFill>
                  <a:srgbClr val="134679"/>
                </a:solidFill>
              </a:rPr>
              <a:t>preferred Step </a:t>
            </a:r>
            <a:r>
              <a:rPr lang="en-US" altLang="en-US" sz="900">
                <a:solidFill>
                  <a:srgbClr val="134679"/>
                </a:solidFill>
              </a:rPr>
              <a:t>3 treatment is </a:t>
            </a:r>
            <a:r>
              <a:rPr lang="en-US" altLang="en-US" sz="900" dirty="0">
                <a:solidFill>
                  <a:srgbClr val="134679"/>
                </a:solidFill>
              </a:rPr>
              <a:t>medium dose ICS</a:t>
            </a:r>
          </a:p>
          <a:p>
            <a:pPr eaLnBrk="1" hangingPunct="1">
              <a:spcBef>
                <a:spcPts val="600"/>
              </a:spcBef>
            </a:pPr>
            <a:r>
              <a:rPr lang="en-US" altLang="en-US" sz="900" baseline="30000">
                <a:solidFill>
                  <a:srgbClr val="134679"/>
                </a:solidFill>
              </a:rPr>
              <a:t>#</a:t>
            </a:r>
            <a:r>
              <a:rPr lang="en-US" altLang="en-US" sz="900">
                <a:solidFill>
                  <a:srgbClr val="134679"/>
                </a:solidFill>
              </a:rPr>
              <a:t>For </a:t>
            </a:r>
            <a:r>
              <a:rPr lang="en-US" altLang="en-US" sz="900" dirty="0">
                <a:solidFill>
                  <a:srgbClr val="134679"/>
                </a:solidFill>
              </a:rPr>
              <a:t>patients prescribed BDP/</a:t>
            </a:r>
            <a:r>
              <a:rPr lang="en-US" altLang="en-US" sz="900" dirty="0" err="1">
                <a:solidFill>
                  <a:srgbClr val="134679"/>
                </a:solidFill>
              </a:rPr>
              <a:t>formoterol</a:t>
            </a:r>
            <a:r>
              <a:rPr lang="en-US" altLang="en-US" sz="900" dirty="0">
                <a:solidFill>
                  <a:srgbClr val="134679"/>
                </a:solidFill>
              </a:rPr>
              <a:t> or BUD/ </a:t>
            </a:r>
            <a:r>
              <a:rPr lang="en-US" altLang="en-US" sz="900" dirty="0" err="1">
                <a:solidFill>
                  <a:srgbClr val="134679"/>
                </a:solidFill>
              </a:rPr>
              <a:t>formoterol</a:t>
            </a:r>
            <a:r>
              <a:rPr lang="en-US" altLang="en-US" sz="900" dirty="0">
                <a:solidFill>
                  <a:srgbClr val="134679"/>
                </a:solidFill>
              </a:rPr>
              <a:t> maintenance and reliever therapy</a:t>
            </a:r>
          </a:p>
          <a:p>
            <a:pPr eaLnBrk="1" hangingPunct="1">
              <a:spcBef>
                <a:spcPts val="600"/>
              </a:spcBef>
            </a:pPr>
            <a:r>
              <a:rPr lang="en-AU" altLang="en-US" sz="900">
                <a:solidFill>
                  <a:srgbClr val="134679"/>
                </a:solidFill>
                <a:sym typeface="Wingdings 2"/>
              </a:rPr>
              <a:t></a:t>
            </a:r>
            <a:r>
              <a:rPr lang="en-AU" altLang="en-US" sz="900">
                <a:solidFill>
                  <a:srgbClr val="134679"/>
                </a:solidFill>
              </a:rPr>
              <a:t> </a:t>
            </a:r>
            <a:r>
              <a:rPr lang="en-AU" altLang="en-US" sz="900" dirty="0" err="1">
                <a:solidFill>
                  <a:srgbClr val="134679"/>
                </a:solidFill>
              </a:rPr>
              <a:t>Tiotropium</a:t>
            </a:r>
            <a:r>
              <a:rPr lang="en-AU" altLang="en-US" sz="900" dirty="0">
                <a:solidFill>
                  <a:srgbClr val="134679"/>
                </a:solidFill>
              </a:rPr>
              <a:t> </a:t>
            </a:r>
            <a:r>
              <a:rPr lang="en-AU" altLang="en-US" sz="900">
                <a:solidFill>
                  <a:srgbClr val="134679"/>
                </a:solidFill>
              </a:rPr>
              <a:t>by mist </a:t>
            </a:r>
            <a:r>
              <a:rPr lang="en-AU" altLang="en-US" sz="900" dirty="0">
                <a:solidFill>
                  <a:srgbClr val="134679"/>
                </a:solidFill>
              </a:rPr>
              <a:t>inhaler </a:t>
            </a:r>
            <a:r>
              <a:rPr lang="en-AU" altLang="en-US" sz="900">
                <a:solidFill>
                  <a:srgbClr val="134679"/>
                </a:solidFill>
              </a:rPr>
              <a:t>is an </a:t>
            </a:r>
            <a:r>
              <a:rPr lang="en-AU" altLang="en-US" sz="900" dirty="0">
                <a:solidFill>
                  <a:srgbClr val="134679"/>
                </a:solidFill>
              </a:rPr>
              <a:t>add-on treatment </a:t>
            </a:r>
            <a:r>
              <a:rPr lang="en-AU" altLang="en-US" sz="900">
                <a:solidFill>
                  <a:srgbClr val="134679"/>
                </a:solidFill>
              </a:rPr>
              <a:t>for patients ≥12 years with </a:t>
            </a:r>
            <a:r>
              <a:rPr lang="en-AU" altLang="en-US" sz="900" dirty="0">
                <a:solidFill>
                  <a:srgbClr val="134679"/>
                </a:solidFill>
              </a:rPr>
              <a:t>a history </a:t>
            </a:r>
            <a:r>
              <a:rPr lang="en-AU" altLang="en-US" sz="900">
                <a:solidFill>
                  <a:srgbClr val="134679"/>
                </a:solidFill>
              </a:rPr>
              <a:t>of exacerbations</a:t>
            </a:r>
            <a:endParaRPr lang="en-US" altLang="en-US" sz="900" dirty="0">
              <a:solidFill>
                <a:srgbClr val="134679"/>
              </a:solidFill>
            </a:endParaRPr>
          </a:p>
        </p:txBody>
      </p:sp>
      <p:sp>
        <p:nvSpPr>
          <p:cNvPr id="76806" name="Rectangle 8"/>
          <p:cNvSpPr>
            <a:spLocks/>
          </p:cNvSpPr>
          <p:nvPr/>
        </p:nvSpPr>
        <p:spPr bwMode="auto">
          <a:xfrm>
            <a:off x="168275" y="6650038"/>
            <a:ext cx="279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2016, </a:t>
            </a:r>
            <a:r>
              <a:rPr lang="en-US" altLang="en-US" sz="1200" i="1" dirty="0">
                <a:solidFill>
                  <a:srgbClr val="FFFFFF"/>
                </a:solidFill>
                <a:cs typeface="Arial" pitchFamily="34" charset="0"/>
                <a:sym typeface="Arial Italic" charset="0"/>
              </a:rPr>
              <a:t>Box 3-5  (2/8) (upper part)</a:t>
            </a:r>
          </a:p>
        </p:txBody>
      </p:sp>
      <p:sp>
        <p:nvSpPr>
          <p:cNvPr id="76807" name="Rectangle 10"/>
          <p:cNvSpPr>
            <a:spLocks/>
          </p:cNvSpPr>
          <p:nvPr/>
        </p:nvSpPr>
        <p:spPr bwMode="auto">
          <a:xfrm>
            <a:off x="4979988" y="1412875"/>
            <a:ext cx="1968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dirty="0">
                <a:solidFill>
                  <a:prstClr val="black"/>
                </a:solidFill>
              </a:rPr>
              <a:t>Diagnosis</a:t>
            </a:r>
          </a:p>
          <a:p>
            <a:pPr eaLnBrk="1" hangingPunct="1">
              <a:lnSpc>
                <a:spcPct val="90000"/>
              </a:lnSpc>
              <a:spcBef>
                <a:spcPts val="525"/>
              </a:spcBef>
            </a:pPr>
            <a:r>
              <a:rPr lang="en-US" altLang="en-US" sz="1000" dirty="0">
                <a:solidFill>
                  <a:prstClr val="black"/>
                </a:solidFill>
              </a:rPr>
              <a:t>Symptom control &amp; risk factors</a:t>
            </a:r>
            <a:br>
              <a:rPr lang="en-US" altLang="en-US" sz="1000" dirty="0">
                <a:solidFill>
                  <a:prstClr val="black"/>
                </a:solidFill>
              </a:rPr>
            </a:br>
            <a:r>
              <a:rPr lang="en-US" altLang="en-US" sz="1000" dirty="0">
                <a:solidFill>
                  <a:prstClr val="black"/>
                </a:solidFill>
              </a:rPr>
              <a:t>(including lung function)</a:t>
            </a:r>
          </a:p>
          <a:p>
            <a:pPr eaLnBrk="1" hangingPunct="1">
              <a:lnSpc>
                <a:spcPct val="90000"/>
              </a:lnSpc>
              <a:spcBef>
                <a:spcPts val="525"/>
              </a:spcBef>
            </a:pPr>
            <a:r>
              <a:rPr lang="en-US" altLang="en-US" sz="1000" dirty="0">
                <a:solidFill>
                  <a:prstClr val="black"/>
                </a:solidFill>
              </a:rPr>
              <a:t>Inhaler technique &amp; adherence</a:t>
            </a:r>
          </a:p>
          <a:p>
            <a:pPr eaLnBrk="1" hangingPunct="1">
              <a:lnSpc>
                <a:spcPct val="90000"/>
              </a:lnSpc>
              <a:spcBef>
                <a:spcPts val="525"/>
              </a:spcBef>
            </a:pPr>
            <a:r>
              <a:rPr lang="en-US" altLang="en-US" sz="1000" dirty="0">
                <a:solidFill>
                  <a:prstClr val="black"/>
                </a:solidFill>
              </a:rPr>
              <a:t>Patient preference</a:t>
            </a:r>
          </a:p>
        </p:txBody>
      </p:sp>
      <p:sp>
        <p:nvSpPr>
          <p:cNvPr id="76808" name="Rectangle 11"/>
          <p:cNvSpPr>
            <a:spLocks/>
          </p:cNvSpPr>
          <p:nvPr/>
        </p:nvSpPr>
        <p:spPr bwMode="auto">
          <a:xfrm>
            <a:off x="5292725" y="2938463"/>
            <a:ext cx="199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Asthma medications</a:t>
            </a:r>
          </a:p>
          <a:p>
            <a:pPr eaLnBrk="1" hangingPunct="1">
              <a:lnSpc>
                <a:spcPct val="90000"/>
              </a:lnSpc>
              <a:spcBef>
                <a:spcPts val="525"/>
              </a:spcBef>
            </a:pPr>
            <a:r>
              <a:rPr lang="en-US" altLang="en-US" sz="1000">
                <a:solidFill>
                  <a:prstClr val="black"/>
                </a:solidFill>
              </a:rPr>
              <a:t>Non-pharmacological strategies</a:t>
            </a:r>
          </a:p>
          <a:p>
            <a:pPr eaLnBrk="1" hangingPunct="1">
              <a:lnSpc>
                <a:spcPct val="90000"/>
              </a:lnSpc>
              <a:spcBef>
                <a:spcPts val="525"/>
              </a:spcBef>
            </a:pPr>
            <a:r>
              <a:rPr lang="en-US" altLang="en-US" sz="1000">
                <a:solidFill>
                  <a:prstClr val="black"/>
                </a:solidFill>
              </a:rPr>
              <a:t>Treat modifiable risk factors</a:t>
            </a:r>
          </a:p>
        </p:txBody>
      </p:sp>
      <p:sp>
        <p:nvSpPr>
          <p:cNvPr id="76809" name="Rectangle 12"/>
          <p:cNvSpPr>
            <a:spLocks/>
          </p:cNvSpPr>
          <p:nvPr/>
        </p:nvSpPr>
        <p:spPr bwMode="auto">
          <a:xfrm>
            <a:off x="1835150" y="2492375"/>
            <a:ext cx="1133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Symptoms</a:t>
            </a:r>
          </a:p>
          <a:p>
            <a:pPr eaLnBrk="1" hangingPunct="1">
              <a:lnSpc>
                <a:spcPct val="90000"/>
              </a:lnSpc>
              <a:spcBef>
                <a:spcPts val="525"/>
              </a:spcBef>
            </a:pPr>
            <a:r>
              <a:rPr lang="en-US" altLang="en-US" sz="1000">
                <a:solidFill>
                  <a:prstClr val="black"/>
                </a:solidFill>
              </a:rPr>
              <a:t>Exacerbations</a:t>
            </a:r>
          </a:p>
          <a:p>
            <a:pPr eaLnBrk="1" hangingPunct="1">
              <a:lnSpc>
                <a:spcPct val="90000"/>
              </a:lnSpc>
              <a:spcBef>
                <a:spcPts val="525"/>
              </a:spcBef>
            </a:pPr>
            <a:r>
              <a:rPr lang="en-US" altLang="en-US" sz="1000">
                <a:solidFill>
                  <a:prstClr val="black"/>
                </a:solidFill>
              </a:rPr>
              <a:t>Side-effects</a:t>
            </a:r>
          </a:p>
          <a:p>
            <a:pPr eaLnBrk="1" hangingPunct="1">
              <a:lnSpc>
                <a:spcPct val="90000"/>
              </a:lnSpc>
              <a:spcBef>
                <a:spcPts val="525"/>
              </a:spcBef>
            </a:pPr>
            <a:r>
              <a:rPr lang="en-US" altLang="en-US" sz="1000">
                <a:solidFill>
                  <a:prstClr val="black"/>
                </a:solidFill>
              </a:rPr>
              <a:t>Patient satisfaction</a:t>
            </a:r>
          </a:p>
          <a:p>
            <a:pPr eaLnBrk="1" hangingPunct="1">
              <a:lnSpc>
                <a:spcPct val="90000"/>
              </a:lnSpc>
              <a:spcBef>
                <a:spcPts val="525"/>
              </a:spcBef>
            </a:pPr>
            <a:r>
              <a:rPr lang="en-US" altLang="en-US" sz="1000">
                <a:solidFill>
                  <a:prstClr val="black"/>
                </a:solidFill>
              </a:rPr>
              <a:t>Lung function</a:t>
            </a:r>
          </a:p>
        </p:txBody>
      </p:sp>
      <p:sp>
        <p:nvSpPr>
          <p:cNvPr id="76810" name="Rectangle 14"/>
          <p:cNvSpPr>
            <a:spLocks/>
          </p:cNvSpPr>
          <p:nvPr/>
        </p:nvSpPr>
        <p:spPr bwMode="auto">
          <a:xfrm>
            <a:off x="538163" y="5683250"/>
            <a:ext cx="800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a:solidFill>
                  <a:prstClr val="black"/>
                </a:solidFill>
                <a:latin typeface="Arial Italic" charset="0"/>
                <a:sym typeface="Arial Italic" charset="0"/>
              </a:rPr>
              <a:t>Other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controller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options</a:t>
            </a:r>
          </a:p>
        </p:txBody>
      </p:sp>
      <p:sp>
        <p:nvSpPr>
          <p:cNvPr id="76811" name="Rectangle 15"/>
          <p:cNvSpPr>
            <a:spLocks/>
          </p:cNvSpPr>
          <p:nvPr/>
        </p:nvSpPr>
        <p:spPr bwMode="auto">
          <a:xfrm>
            <a:off x="601663" y="6270625"/>
            <a:ext cx="736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76812" name="Rectangle 16"/>
          <p:cNvSpPr>
            <a:spLocks/>
          </p:cNvSpPr>
          <p:nvPr/>
        </p:nvSpPr>
        <p:spPr bwMode="auto">
          <a:xfrm>
            <a:off x="1506538" y="4583113"/>
            <a:ext cx="617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1</a:t>
            </a:r>
          </a:p>
        </p:txBody>
      </p:sp>
      <p:sp>
        <p:nvSpPr>
          <p:cNvPr id="76813" name="Rectangle 17"/>
          <p:cNvSpPr>
            <a:spLocks/>
          </p:cNvSpPr>
          <p:nvPr/>
        </p:nvSpPr>
        <p:spPr bwMode="auto">
          <a:xfrm>
            <a:off x="3349625" y="4583113"/>
            <a:ext cx="619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2</a:t>
            </a:r>
          </a:p>
        </p:txBody>
      </p:sp>
      <p:sp>
        <p:nvSpPr>
          <p:cNvPr id="76814" name="Rectangle 18"/>
          <p:cNvSpPr>
            <a:spLocks/>
          </p:cNvSpPr>
          <p:nvPr/>
        </p:nvSpPr>
        <p:spPr bwMode="auto">
          <a:xfrm>
            <a:off x="5148263" y="4456113"/>
            <a:ext cx="863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3</a:t>
            </a:r>
          </a:p>
        </p:txBody>
      </p:sp>
      <p:sp>
        <p:nvSpPr>
          <p:cNvPr id="76815" name="Rectangle 19"/>
          <p:cNvSpPr>
            <a:spLocks/>
          </p:cNvSpPr>
          <p:nvPr/>
        </p:nvSpPr>
        <p:spPr bwMode="auto">
          <a:xfrm>
            <a:off x="6011863" y="4192588"/>
            <a:ext cx="741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4</a:t>
            </a:r>
          </a:p>
        </p:txBody>
      </p:sp>
      <p:sp>
        <p:nvSpPr>
          <p:cNvPr id="76816" name="Rectangle 20"/>
          <p:cNvSpPr>
            <a:spLocks/>
          </p:cNvSpPr>
          <p:nvPr/>
        </p:nvSpPr>
        <p:spPr bwMode="auto">
          <a:xfrm>
            <a:off x="6732588" y="3860800"/>
            <a:ext cx="612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5</a:t>
            </a:r>
          </a:p>
        </p:txBody>
      </p:sp>
      <p:sp>
        <p:nvSpPr>
          <p:cNvPr id="76817" name="Rectangle 21"/>
          <p:cNvSpPr>
            <a:spLocks/>
          </p:cNvSpPr>
          <p:nvPr/>
        </p:nvSpPr>
        <p:spPr bwMode="auto">
          <a:xfrm>
            <a:off x="2106613" y="5316538"/>
            <a:ext cx="300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dirty="0">
                <a:solidFill>
                  <a:prstClr val="black"/>
                </a:solidFill>
              </a:rPr>
              <a:t>Low dose ICS</a:t>
            </a:r>
          </a:p>
        </p:txBody>
      </p:sp>
      <p:sp>
        <p:nvSpPr>
          <p:cNvPr id="73750" name="Rectangle 22"/>
          <p:cNvSpPr>
            <a:spLocks/>
          </p:cNvSpPr>
          <p:nvPr/>
        </p:nvSpPr>
        <p:spPr bwMode="auto">
          <a:xfrm>
            <a:off x="1493838" y="5711825"/>
            <a:ext cx="6207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i="1" kern="800" spc="-40" dirty="0">
                <a:solidFill>
                  <a:prstClr val="black">
                    <a:lumMod val="65000"/>
                    <a:lumOff val="35000"/>
                  </a:prstClr>
                </a:solidFill>
                <a:ea typeface="ＭＳ Ｐゴシック" charset="0"/>
                <a:cs typeface="Arial"/>
                <a:sym typeface="Arial Italic" charset="0"/>
              </a:rPr>
              <a:t>Consider low dose ICS </a:t>
            </a:r>
          </a:p>
        </p:txBody>
      </p:sp>
      <p:sp>
        <p:nvSpPr>
          <p:cNvPr id="73751" name="Rectangle 23"/>
          <p:cNvSpPr>
            <a:spLocks/>
          </p:cNvSpPr>
          <p:nvPr/>
        </p:nvSpPr>
        <p:spPr bwMode="auto">
          <a:xfrm>
            <a:off x="2124075" y="5711825"/>
            <a:ext cx="294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i="1" kern="0" dirty="0">
                <a:solidFill>
                  <a:prstClr val="black">
                    <a:lumMod val="65000"/>
                    <a:lumOff val="35000"/>
                  </a:prstClr>
                </a:solidFill>
                <a:ea typeface="ＭＳ Ｐゴシック" charset="0"/>
                <a:cs typeface="Arial"/>
                <a:sym typeface="Arial Italic" charset="0"/>
              </a:rPr>
              <a:t>Leukotriene receptor antagonists (LTRA)</a:t>
            </a:r>
          </a:p>
          <a:p>
            <a:pPr algn="ctr">
              <a:defRPr/>
            </a:pPr>
            <a:r>
              <a:rPr lang="en-US" sz="800" i="1" kern="0" dirty="0">
                <a:solidFill>
                  <a:prstClr val="black">
                    <a:lumMod val="65000"/>
                    <a:lumOff val="35000"/>
                  </a:prstClr>
                </a:solidFill>
                <a:ea typeface="ＭＳ Ｐゴシック" charset="0"/>
                <a:cs typeface="Arial"/>
                <a:sym typeface="Arial Italic" charset="0"/>
              </a:rPr>
              <a:t>Low dose theophylline*</a:t>
            </a:r>
          </a:p>
        </p:txBody>
      </p:sp>
      <p:sp>
        <p:nvSpPr>
          <p:cNvPr id="73752" name="Rectangle 24"/>
          <p:cNvSpPr>
            <a:spLocks/>
          </p:cNvSpPr>
          <p:nvPr/>
        </p:nvSpPr>
        <p:spPr bwMode="auto">
          <a:xfrm>
            <a:off x="5092700" y="5711825"/>
            <a:ext cx="972456"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defRPr/>
            </a:pPr>
            <a:r>
              <a:rPr lang="en-US" sz="800" i="1" kern="800" spc="-10" dirty="0">
                <a:solidFill>
                  <a:prstClr val="black">
                    <a:lumMod val="65000"/>
                    <a:lumOff val="35000"/>
                  </a:prstClr>
                </a:solidFill>
                <a:ea typeface="ＭＳ Ｐゴシック" charset="0"/>
                <a:cs typeface="Arial"/>
                <a:sym typeface="Arial Italic" charset="0"/>
              </a:rPr>
              <a:t>Med/high dose ICS</a:t>
            </a:r>
          </a:p>
          <a:p>
            <a:pPr algn="ctr">
              <a:defRPr/>
            </a:pPr>
            <a:r>
              <a:rPr lang="en-US" sz="800" i="1" kern="800" spc="-10" dirty="0">
                <a:solidFill>
                  <a:prstClr val="black">
                    <a:lumMod val="65000"/>
                    <a:lumOff val="35000"/>
                  </a:prstClr>
                </a:solidFill>
                <a:ea typeface="ＭＳ Ｐゴシック" charset="0"/>
                <a:cs typeface="Arial"/>
                <a:sym typeface="Arial Italic" charset="0"/>
              </a:rPr>
              <a:t>Low dose ICS+LTRA</a:t>
            </a:r>
          </a:p>
          <a:p>
            <a:pPr algn="ctr">
              <a:defRPr/>
            </a:pPr>
            <a:r>
              <a:rPr lang="en-US" sz="800" i="1" kern="800" spc="-10" dirty="0">
                <a:solidFill>
                  <a:prstClr val="black">
                    <a:lumMod val="65000"/>
                    <a:lumOff val="35000"/>
                  </a:prstClr>
                </a:solidFill>
                <a:ea typeface="ＭＳ Ｐゴシック" charset="0"/>
                <a:cs typeface="Arial"/>
                <a:sym typeface="Arial Italic" charset="0"/>
              </a:rPr>
              <a:t>(or + </a:t>
            </a:r>
            <a:r>
              <a:rPr lang="en-US" sz="800" i="1" kern="800" spc="-10" dirty="0" err="1">
                <a:solidFill>
                  <a:prstClr val="black">
                    <a:lumMod val="65000"/>
                    <a:lumOff val="35000"/>
                  </a:prstClr>
                </a:solidFill>
                <a:ea typeface="ＭＳ Ｐゴシック" charset="0"/>
                <a:cs typeface="Arial"/>
                <a:sym typeface="Arial Italic" charset="0"/>
              </a:rPr>
              <a:t>theoph</a:t>
            </a:r>
            <a:r>
              <a:rPr lang="en-US" sz="800" i="1" kern="800" spc="-10" dirty="0">
                <a:solidFill>
                  <a:prstClr val="black">
                    <a:lumMod val="65000"/>
                    <a:lumOff val="35000"/>
                  </a:prstClr>
                </a:solidFill>
                <a:ea typeface="ＭＳ Ｐゴシック" charset="0"/>
                <a:cs typeface="Arial"/>
                <a:sym typeface="Arial Italic" charset="0"/>
              </a:rPr>
              <a:t>*)</a:t>
            </a:r>
          </a:p>
        </p:txBody>
      </p:sp>
      <p:sp>
        <p:nvSpPr>
          <p:cNvPr id="73755" name="Rectangle 27"/>
          <p:cNvSpPr>
            <a:spLocks/>
          </p:cNvSpPr>
          <p:nvPr/>
        </p:nvSpPr>
        <p:spPr bwMode="auto">
          <a:xfrm>
            <a:off x="1511300" y="6165850"/>
            <a:ext cx="3581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120000"/>
              </a:lnSpc>
              <a:defRPr/>
            </a:pPr>
            <a:r>
              <a:rPr lang="en-US" sz="1000" dirty="0">
                <a:solidFill>
                  <a:prstClr val="black">
                    <a:lumMod val="65000"/>
                    <a:lumOff val="35000"/>
                  </a:prstClr>
                </a:solidFill>
                <a:ea typeface="ＭＳ Ｐゴシック" charset="0"/>
                <a:cs typeface="ＭＳ Ｐゴシック" charset="0"/>
              </a:rPr>
              <a:t>As-needed short-acting beta</a:t>
            </a:r>
            <a:r>
              <a:rPr lang="en-US" sz="1000" baseline="13000" dirty="0">
                <a:solidFill>
                  <a:prstClr val="black">
                    <a:lumMod val="65000"/>
                    <a:lumOff val="35000"/>
                  </a:prstClr>
                </a:solidFill>
                <a:ea typeface="ＭＳ Ｐゴシック" charset="0"/>
                <a:cs typeface="ＭＳ Ｐゴシック" charset="0"/>
              </a:rPr>
              <a:t>2</a:t>
            </a:r>
            <a:r>
              <a:rPr lang="en-US" sz="1000" dirty="0">
                <a:solidFill>
                  <a:prstClr val="black">
                    <a:lumMod val="65000"/>
                    <a:lumOff val="35000"/>
                  </a:prstClr>
                </a:solidFill>
                <a:ea typeface="ＭＳ Ｐゴシック" charset="0"/>
                <a:cs typeface="ＭＳ Ｐゴシック" charset="0"/>
              </a:rPr>
              <a:t>-agonist (SABA)</a:t>
            </a:r>
          </a:p>
        </p:txBody>
      </p:sp>
      <p:sp>
        <p:nvSpPr>
          <p:cNvPr id="73756" name="Rectangle 28"/>
          <p:cNvSpPr>
            <a:spLocks/>
          </p:cNvSpPr>
          <p:nvPr/>
        </p:nvSpPr>
        <p:spPr bwMode="auto">
          <a:xfrm>
            <a:off x="5143500" y="6165850"/>
            <a:ext cx="2159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lnSpc>
                <a:spcPct val="90000"/>
              </a:lnSpc>
              <a:defRPr/>
            </a:pPr>
            <a:r>
              <a:rPr lang="en-US" sz="1000" dirty="0">
                <a:solidFill>
                  <a:prstClr val="black">
                    <a:lumMod val="65000"/>
                    <a:lumOff val="35000"/>
                  </a:prstClr>
                </a:solidFill>
                <a:ea typeface="ＭＳ Ｐゴシック" charset="0"/>
                <a:cs typeface="ＭＳ Ｐゴシック" charset="0"/>
              </a:rPr>
              <a:t>As-needed SABA or </a:t>
            </a:r>
            <a:br>
              <a:rPr lang="en-US" sz="1000" dirty="0">
                <a:solidFill>
                  <a:prstClr val="black">
                    <a:lumMod val="65000"/>
                    <a:lumOff val="35000"/>
                  </a:prstClr>
                </a:solidFill>
                <a:ea typeface="ＭＳ Ｐゴシック" charset="0"/>
                <a:cs typeface="ＭＳ Ｐゴシック" charset="0"/>
              </a:rPr>
            </a:br>
            <a:r>
              <a:rPr lang="en-US" sz="1000" dirty="0">
                <a:solidFill>
                  <a:prstClr val="black">
                    <a:lumMod val="65000"/>
                    <a:lumOff val="35000"/>
                  </a:prstClr>
                </a:solidFill>
                <a:ea typeface="ＭＳ Ｐゴシック" charset="0"/>
                <a:cs typeface="ＭＳ Ｐゴシック" charset="0"/>
              </a:rPr>
              <a:t>low </a:t>
            </a:r>
            <a:r>
              <a:rPr lang="en-US" sz="1000">
                <a:solidFill>
                  <a:prstClr val="black">
                    <a:lumMod val="65000"/>
                    <a:lumOff val="35000"/>
                  </a:prstClr>
                </a:solidFill>
                <a:ea typeface="ＭＳ Ｐゴシック" charset="0"/>
                <a:cs typeface="ＭＳ Ｐゴシック" charset="0"/>
              </a:rPr>
              <a:t>dose ICS/formoterol</a:t>
            </a:r>
            <a:r>
              <a:rPr lang="en-US" sz="1000" baseline="30000">
                <a:solidFill>
                  <a:prstClr val="black">
                    <a:lumMod val="65000"/>
                    <a:lumOff val="35000"/>
                  </a:prstClr>
                </a:solidFill>
                <a:ea typeface="ＭＳ Ｐゴシック" charset="0"/>
                <a:cs typeface="ＭＳ Ｐゴシック" charset="0"/>
              </a:rPr>
              <a:t>#</a:t>
            </a:r>
            <a:endParaRPr lang="en-US" sz="1000" baseline="30000" dirty="0">
              <a:solidFill>
                <a:prstClr val="black">
                  <a:lumMod val="65000"/>
                  <a:lumOff val="35000"/>
                </a:prstClr>
              </a:solidFill>
              <a:ea typeface="ＭＳ Ｐゴシック" charset="0"/>
              <a:cs typeface="ＭＳ Ｐゴシック" charset="0"/>
            </a:endParaRPr>
          </a:p>
        </p:txBody>
      </p:sp>
      <p:sp>
        <p:nvSpPr>
          <p:cNvPr id="76825" name="Rectangle 29"/>
          <p:cNvSpPr>
            <a:spLocks/>
          </p:cNvSpPr>
          <p:nvPr/>
        </p:nvSpPr>
        <p:spPr bwMode="auto">
          <a:xfrm>
            <a:off x="5150530" y="5207000"/>
            <a:ext cx="8905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Low dose </a:t>
            </a:r>
            <a:br>
              <a:rPr lang="en-US" altLang="en-US" sz="1000" dirty="0">
                <a:solidFill>
                  <a:prstClr val="black"/>
                </a:solidFill>
              </a:rPr>
            </a:br>
            <a:r>
              <a:rPr lang="en-US" altLang="en-US" sz="1000">
                <a:solidFill>
                  <a:prstClr val="black"/>
                </a:solidFill>
              </a:rPr>
              <a:t>ICS/LABA**</a:t>
            </a:r>
            <a:endParaRPr lang="en-US" altLang="en-US" sz="1000" dirty="0">
              <a:solidFill>
                <a:prstClr val="black"/>
              </a:solidFill>
            </a:endParaRPr>
          </a:p>
        </p:txBody>
      </p:sp>
      <p:sp>
        <p:nvSpPr>
          <p:cNvPr id="76826" name="Rectangle 30"/>
          <p:cNvSpPr>
            <a:spLocks/>
          </p:cNvSpPr>
          <p:nvPr/>
        </p:nvSpPr>
        <p:spPr bwMode="auto">
          <a:xfrm>
            <a:off x="6065156" y="4948238"/>
            <a:ext cx="719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Med/high </a:t>
            </a:r>
            <a:br>
              <a:rPr lang="en-US" altLang="en-US" sz="1000" dirty="0">
                <a:solidFill>
                  <a:prstClr val="black"/>
                </a:solidFill>
              </a:rPr>
            </a:br>
            <a:r>
              <a:rPr lang="en-US" altLang="en-US" sz="1000" dirty="0">
                <a:solidFill>
                  <a:prstClr val="black"/>
                </a:solidFill>
              </a:rPr>
              <a:t>ICS/LABA</a:t>
            </a:r>
          </a:p>
        </p:txBody>
      </p:sp>
      <p:sp>
        <p:nvSpPr>
          <p:cNvPr id="76828" name="Rectangle 14"/>
          <p:cNvSpPr>
            <a:spLocks/>
          </p:cNvSpPr>
          <p:nvPr/>
        </p:nvSpPr>
        <p:spPr bwMode="auto">
          <a:xfrm>
            <a:off x="468313" y="4676775"/>
            <a:ext cx="869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solidFill>
                <a:prstClr val="black"/>
              </a:solidFill>
            </a:endParaRPr>
          </a:p>
        </p:txBody>
      </p:sp>
      <p:sp>
        <p:nvSpPr>
          <p:cNvPr id="33" name="Rectangle 32"/>
          <p:cNvSpPr/>
          <p:nvPr/>
        </p:nvSpPr>
        <p:spPr>
          <a:xfrm rot="18616622">
            <a:off x="3238426" y="2180099"/>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REVIEW RESPONSE</a:t>
            </a:r>
          </a:p>
        </p:txBody>
      </p:sp>
      <p:sp>
        <p:nvSpPr>
          <p:cNvPr id="34" name="Rectangle 33"/>
          <p:cNvSpPr/>
          <p:nvPr/>
        </p:nvSpPr>
        <p:spPr>
          <a:xfrm rot="3533141">
            <a:off x="3388968" y="2158002"/>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ASSESS</a:t>
            </a:r>
          </a:p>
        </p:txBody>
      </p:sp>
      <p:sp>
        <p:nvSpPr>
          <p:cNvPr id="35" name="Rectangle 34"/>
          <p:cNvSpPr/>
          <p:nvPr/>
        </p:nvSpPr>
        <p:spPr>
          <a:xfrm rot="21356104">
            <a:off x="3401482" y="2613751"/>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prstClr val="white"/>
                </a:solidFill>
                <a:ea typeface="ＭＳ Ｐゴシック" charset="0"/>
                <a:cs typeface="Arial"/>
              </a:rPr>
              <a:t>ADJUST TREATMENT</a:t>
            </a:r>
            <a:endParaRPr lang="en-US" sz="1150" b="1" dirty="0">
              <a:ln w="12700">
                <a:noFill/>
                <a:prstDash val="solid"/>
              </a:ln>
              <a:solidFill>
                <a:prstClr val="white"/>
              </a:solidFill>
              <a:ea typeface="ＭＳ Ｐゴシック" charset="0"/>
              <a:cs typeface="ＭＳ Ｐゴシック" charset="0"/>
            </a:endParaRPr>
          </a:p>
        </p:txBody>
      </p:sp>
      <p:sp>
        <p:nvSpPr>
          <p:cNvPr id="36" name="Rectangle 20"/>
          <p:cNvSpPr>
            <a:spLocks/>
          </p:cNvSpPr>
          <p:nvPr/>
        </p:nvSpPr>
        <p:spPr bwMode="auto">
          <a:xfrm>
            <a:off x="6061549" y="5709157"/>
            <a:ext cx="9366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0000"/>
              </a:lnSpc>
              <a:defRPr/>
            </a:pPr>
            <a:r>
              <a:rPr lang="en-US" sz="800" i="1" kern="0">
                <a:solidFill>
                  <a:prstClr val="black">
                    <a:lumMod val="65000"/>
                    <a:lumOff val="35000"/>
                  </a:prstClr>
                </a:solidFill>
                <a:ea typeface="ＭＳ Ｐゴシック" charset="0"/>
                <a:cs typeface="Arial"/>
                <a:sym typeface="Arial Italic" charset="0"/>
              </a:rPr>
              <a:t>Add tiotropium</a:t>
            </a:r>
            <a:r>
              <a:rPr lang="en-US" sz="800" kern="700">
                <a:solidFill>
                  <a:prstClr val="black">
                    <a:lumMod val="65000"/>
                    <a:lumOff val="35000"/>
                  </a:prstClr>
                </a:solidFill>
                <a:cs typeface="Arial"/>
              </a:rPr>
              <a:t>*</a:t>
            </a:r>
            <a:r>
              <a:rPr lang="en-US" sz="800" kern="700" baseline="30000">
                <a:solidFill>
                  <a:prstClr val="black">
                    <a:lumMod val="65000"/>
                    <a:lumOff val="35000"/>
                  </a:prstClr>
                </a:solidFill>
                <a:cs typeface="Arial"/>
                <a:sym typeface="Wingdings 2"/>
              </a:rPr>
              <a:t></a:t>
            </a:r>
            <a:endParaRPr lang="en-US" sz="800" i="1" kern="0" dirty="0">
              <a:solidFill>
                <a:prstClr val="black">
                  <a:lumMod val="65000"/>
                  <a:lumOff val="35000"/>
                </a:prstClr>
              </a:solidFill>
              <a:ea typeface="ＭＳ Ｐゴシック" charset="0"/>
              <a:cs typeface="Arial"/>
              <a:sym typeface="Arial Italic" charset="0"/>
            </a:endParaRPr>
          </a:p>
          <a:p>
            <a:pPr>
              <a:lnSpc>
                <a:spcPct val="90000"/>
              </a:lnSpc>
              <a:defRPr/>
            </a:pPr>
            <a:r>
              <a:rPr lang="en-US" sz="800" i="1" kern="0" dirty="0">
                <a:solidFill>
                  <a:prstClr val="black">
                    <a:lumMod val="65000"/>
                    <a:lumOff val="35000"/>
                  </a:prstClr>
                </a:solidFill>
                <a:ea typeface="ＭＳ Ｐゴシック" charset="0"/>
                <a:cs typeface="Arial"/>
                <a:sym typeface="Arial Italic" charset="0"/>
              </a:rPr>
              <a:t>High dose ICS </a:t>
            </a:r>
            <a:br>
              <a:rPr lang="en-US" sz="800" i="1" kern="0" dirty="0">
                <a:solidFill>
                  <a:prstClr val="black">
                    <a:lumMod val="65000"/>
                    <a:lumOff val="35000"/>
                  </a:prstClr>
                </a:solidFill>
                <a:ea typeface="ＭＳ Ｐゴシック" charset="0"/>
                <a:cs typeface="Arial"/>
                <a:sym typeface="Arial Italic" charset="0"/>
              </a:rPr>
            </a:br>
            <a:r>
              <a:rPr lang="en-US" sz="800" i="1" kern="0" dirty="0">
                <a:solidFill>
                  <a:prstClr val="black">
                    <a:lumMod val="65000"/>
                    <a:lumOff val="35000"/>
                  </a:prstClr>
                </a:solidFill>
                <a:ea typeface="ＭＳ Ｐゴシック" charset="0"/>
                <a:cs typeface="Arial"/>
                <a:sym typeface="Arial Italic" charset="0"/>
              </a:rPr>
              <a:t>+ LTRA </a:t>
            </a:r>
            <a:br>
              <a:rPr lang="en-US" sz="800" i="1" kern="0" dirty="0">
                <a:solidFill>
                  <a:prstClr val="black">
                    <a:lumMod val="65000"/>
                    <a:lumOff val="35000"/>
                  </a:prstClr>
                </a:solidFill>
                <a:ea typeface="ＭＳ Ｐゴシック" charset="0"/>
                <a:cs typeface="Arial"/>
                <a:sym typeface="Arial Italic" charset="0"/>
              </a:rPr>
            </a:br>
            <a:r>
              <a:rPr lang="en-US" sz="800" i="1" kern="0" dirty="0">
                <a:solidFill>
                  <a:prstClr val="black">
                    <a:lumMod val="65000"/>
                    <a:lumOff val="35000"/>
                  </a:prstClr>
                </a:solidFill>
                <a:ea typeface="ＭＳ Ｐゴシック" charset="0"/>
                <a:cs typeface="Arial"/>
                <a:sym typeface="Arial Italic" charset="0"/>
              </a:rPr>
              <a:t>(or + </a:t>
            </a:r>
            <a:r>
              <a:rPr lang="en-US" sz="800" i="1" kern="0" dirty="0" err="1">
                <a:solidFill>
                  <a:prstClr val="black">
                    <a:lumMod val="65000"/>
                    <a:lumOff val="35000"/>
                  </a:prstClr>
                </a:solidFill>
                <a:ea typeface="ＭＳ Ｐゴシック" charset="0"/>
                <a:cs typeface="Arial"/>
                <a:sym typeface="Arial Italic" charset="0"/>
              </a:rPr>
              <a:t>theoph</a:t>
            </a:r>
            <a:r>
              <a:rPr lang="en-US" sz="800" i="1" kern="0" dirty="0">
                <a:solidFill>
                  <a:prstClr val="black">
                    <a:lumMod val="65000"/>
                    <a:lumOff val="35000"/>
                  </a:prstClr>
                </a:solidFill>
                <a:ea typeface="ＭＳ Ｐゴシック" charset="0"/>
                <a:cs typeface="Arial"/>
                <a:sym typeface="Arial Italic" charset="0"/>
              </a:rPr>
              <a:t>*)</a:t>
            </a:r>
          </a:p>
        </p:txBody>
      </p:sp>
      <p:sp>
        <p:nvSpPr>
          <p:cNvPr id="37" name="Rectangle 21"/>
          <p:cNvSpPr>
            <a:spLocks/>
          </p:cNvSpPr>
          <p:nvPr/>
        </p:nvSpPr>
        <p:spPr bwMode="auto">
          <a:xfrm>
            <a:off x="6837038" y="5709157"/>
            <a:ext cx="6875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nSpc>
                <a:spcPct val="90000"/>
              </a:lnSpc>
              <a:defRPr/>
            </a:pPr>
            <a:r>
              <a:rPr lang="en-US" sz="800" i="1" kern="0">
                <a:solidFill>
                  <a:prstClr val="black">
                    <a:lumMod val="65000"/>
                    <a:lumOff val="35000"/>
                  </a:prstClr>
                </a:solidFill>
                <a:ea typeface="ＭＳ Ｐゴシック" charset="0"/>
                <a:cs typeface="Arial"/>
                <a:sym typeface="Arial Italic" charset="0"/>
              </a:rPr>
              <a:t>Add </a:t>
            </a:r>
            <a:r>
              <a:rPr lang="en-US" sz="800" i="1" kern="0" dirty="0">
                <a:solidFill>
                  <a:prstClr val="black">
                    <a:lumMod val="65000"/>
                    <a:lumOff val="35000"/>
                  </a:prstClr>
                </a:solidFill>
                <a:ea typeface="ＭＳ Ｐゴシック" charset="0"/>
                <a:cs typeface="Arial"/>
                <a:sym typeface="Arial Italic" charset="0"/>
              </a:rPr>
              <a:t>low </a:t>
            </a:r>
            <a:br>
              <a:rPr lang="en-US" sz="800" i="1" kern="0" dirty="0">
                <a:solidFill>
                  <a:prstClr val="black">
                    <a:lumMod val="65000"/>
                    <a:lumOff val="35000"/>
                  </a:prstClr>
                </a:solidFill>
                <a:ea typeface="ＭＳ Ｐゴシック" charset="0"/>
                <a:cs typeface="Arial"/>
                <a:sym typeface="Arial Italic" charset="0"/>
              </a:rPr>
            </a:br>
            <a:r>
              <a:rPr lang="en-US" sz="800" i="1" kern="0" dirty="0">
                <a:solidFill>
                  <a:prstClr val="black">
                    <a:lumMod val="65000"/>
                    <a:lumOff val="35000"/>
                  </a:prstClr>
                </a:solidFill>
                <a:ea typeface="ＭＳ Ｐゴシック" charset="0"/>
                <a:cs typeface="Arial"/>
                <a:sym typeface="Arial Italic" charset="0"/>
              </a:rPr>
              <a:t>dose OCS</a:t>
            </a:r>
          </a:p>
        </p:txBody>
      </p:sp>
      <p:sp>
        <p:nvSpPr>
          <p:cNvPr id="38" name="Rectangle 34"/>
          <p:cNvSpPr>
            <a:spLocks/>
          </p:cNvSpPr>
          <p:nvPr/>
        </p:nvSpPr>
        <p:spPr bwMode="auto">
          <a:xfrm>
            <a:off x="6784294" y="4548255"/>
            <a:ext cx="626156" cy="7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lnSpc>
                <a:spcPct val="90000"/>
              </a:lnSpc>
              <a:defRPr/>
            </a:pPr>
            <a:r>
              <a:rPr lang="en-US" sz="900" kern="700">
                <a:solidFill>
                  <a:prstClr val="black"/>
                </a:solidFill>
                <a:cs typeface="Arial"/>
              </a:rPr>
              <a:t>Refer for add-on treatment </a:t>
            </a:r>
          </a:p>
          <a:p>
            <a:pPr algn="ctr">
              <a:lnSpc>
                <a:spcPct val="90000"/>
              </a:lnSpc>
              <a:defRPr/>
            </a:pPr>
            <a:r>
              <a:rPr lang="en-US" sz="750" kern="700">
                <a:solidFill>
                  <a:prstClr val="black"/>
                </a:solidFill>
                <a:cs typeface="Arial"/>
              </a:rPr>
              <a:t>e.g. </a:t>
            </a:r>
          </a:p>
          <a:p>
            <a:pPr algn="ctr">
              <a:lnSpc>
                <a:spcPct val="90000"/>
              </a:lnSpc>
              <a:defRPr/>
            </a:pPr>
            <a:r>
              <a:rPr lang="en-US" sz="750" kern="700">
                <a:solidFill>
                  <a:prstClr val="black"/>
                </a:solidFill>
                <a:cs typeface="Arial"/>
              </a:rPr>
              <a:t>tiotropium,*</a:t>
            </a:r>
            <a:r>
              <a:rPr lang="en-US" sz="750" kern="700" baseline="30000">
                <a:solidFill>
                  <a:prstClr val="black"/>
                </a:solidFill>
                <a:cs typeface="Arial"/>
                <a:sym typeface="Wingdings 2"/>
              </a:rPr>
              <a:t></a:t>
            </a:r>
            <a:r>
              <a:rPr lang="en-US" sz="750" kern="700">
                <a:solidFill>
                  <a:prstClr val="black"/>
                </a:solidFill>
                <a:cs typeface="Arial"/>
              </a:rPr>
              <a:t> omalizumab, mepolizumab*</a:t>
            </a:r>
          </a:p>
        </p:txBody>
      </p:sp>
      <p:grpSp>
        <p:nvGrpSpPr>
          <p:cNvPr id="39" name="Group 10"/>
          <p:cNvGrpSpPr>
            <a:grpSpLocks/>
          </p:cNvGrpSpPr>
          <p:nvPr/>
        </p:nvGrpSpPr>
        <p:grpSpPr bwMode="auto">
          <a:xfrm>
            <a:off x="7011529" y="464453"/>
            <a:ext cx="993775" cy="841375"/>
            <a:chOff x="0" y="0"/>
            <a:chExt cx="626" cy="530"/>
          </a:xfrm>
        </p:grpSpPr>
        <p:sp>
          <p:nvSpPr>
            <p:cNvPr id="40" name="AutoShape 8"/>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endParaRPr lang="en-AU">
                <a:solidFill>
                  <a:prstClr val="black"/>
                </a:solidFill>
              </a:endParaRPr>
            </a:p>
          </p:txBody>
        </p:sp>
        <p:sp>
          <p:nvSpPr>
            <p:cNvPr id="41" name="Rectangle 9"/>
            <p:cNvSpPr>
              <a:spLocks/>
            </p:cNvSpPr>
            <p:nvPr/>
          </p:nvSpPr>
          <p:spPr bwMode="auto">
            <a:xfrm>
              <a:off x="75" y="201"/>
              <a:ext cx="4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dirty="0">
                  <a:solidFill>
                    <a:srgbClr val="134679"/>
                  </a:solidFill>
                  <a:latin typeface="Arial Bold" charset="0"/>
                  <a:sym typeface="Arial Bold" charset="0"/>
                </a:rPr>
                <a:t>UPDATED!</a:t>
              </a:r>
            </a:p>
          </p:txBody>
        </p:sp>
      </p:grpSp>
    </p:spTree>
    <p:extLst>
      <p:ext uri="{BB962C8B-B14F-4D97-AF65-F5344CB8AC3E}">
        <p14:creationId xmlns:p14="http://schemas.microsoft.com/office/powerpoint/2010/main" val="174840874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normAutofit fontScale="90000"/>
          </a:bodyPr>
          <a:lstStyle/>
          <a:p>
            <a:r>
              <a:rPr lang="en-GB" noProof="0" dirty="0"/>
              <a:t>Step 11: consider a referral to secondary care</a:t>
            </a:r>
          </a:p>
        </p:txBody>
      </p:sp>
      <p:sp>
        <p:nvSpPr>
          <p:cNvPr id="23554" name="Rectangle 2"/>
          <p:cNvSpPr>
            <a:spLocks noGrp="1" noChangeArrowheads="1"/>
          </p:cNvSpPr>
          <p:nvPr>
            <p:ph idx="1"/>
          </p:nvPr>
        </p:nvSpPr>
        <p:spPr/>
        <p:txBody>
          <a:bodyPr/>
          <a:lstStyle/>
          <a:p>
            <a:pPr eaLnBrk="1" hangingPunct="1">
              <a:buClr>
                <a:srgbClr val="00529B"/>
              </a:buClr>
            </a:pPr>
            <a:r>
              <a:rPr lang="en-GB" sz="2400" dirty="0"/>
              <a:t>Doubts about diagnosis and tests unavailable:</a:t>
            </a:r>
          </a:p>
          <a:p>
            <a:pPr lvl="1" eaLnBrk="1" hangingPunct="1">
              <a:buClr>
                <a:srgbClr val="00529B"/>
              </a:buClr>
              <a:buFont typeface="Wingdings" pitchFamily="2" charset="2"/>
              <a:buChar char="§"/>
            </a:pPr>
            <a:r>
              <a:rPr lang="en-GB" sz="2000" dirty="0">
                <a:ea typeface="ＭＳ Ｐゴシック" pitchFamily="34" charset="-128"/>
              </a:rPr>
              <a:t>Bronchoprovocation test</a:t>
            </a:r>
          </a:p>
          <a:p>
            <a:pPr lvl="1" eaLnBrk="1" hangingPunct="1">
              <a:buClr>
                <a:srgbClr val="00529B"/>
              </a:buClr>
              <a:buFont typeface="Wingdings" pitchFamily="2" charset="2"/>
              <a:buChar char="§"/>
            </a:pPr>
            <a:r>
              <a:rPr lang="en-GB" sz="2000" dirty="0">
                <a:ea typeface="ＭＳ Ｐゴシック" pitchFamily="34" charset="-128"/>
              </a:rPr>
              <a:t>Allergy test</a:t>
            </a:r>
          </a:p>
          <a:p>
            <a:pPr lvl="1" eaLnBrk="1" hangingPunct="1">
              <a:buClr>
                <a:srgbClr val="00529B"/>
              </a:buClr>
              <a:buFont typeface="Wingdings" pitchFamily="2" charset="2"/>
              <a:buChar char="§"/>
            </a:pPr>
            <a:r>
              <a:rPr lang="en-GB" sz="2000" dirty="0">
                <a:ea typeface="ＭＳ Ｐゴシック" pitchFamily="34" charset="-128"/>
              </a:rPr>
              <a:t>Rhino fibro-scope</a:t>
            </a:r>
          </a:p>
          <a:p>
            <a:pPr eaLnBrk="1" hangingPunct="1">
              <a:buClr>
                <a:srgbClr val="00529B"/>
              </a:buClr>
            </a:pPr>
            <a:r>
              <a:rPr lang="en-GB" sz="2400" dirty="0"/>
              <a:t>Occupational asthma </a:t>
            </a:r>
          </a:p>
          <a:p>
            <a:pPr eaLnBrk="1" hangingPunct="1">
              <a:buClr>
                <a:srgbClr val="00529B"/>
              </a:buClr>
            </a:pPr>
            <a:r>
              <a:rPr lang="en-GB" sz="2400" dirty="0"/>
              <a:t>Treating co-morbidities</a:t>
            </a:r>
          </a:p>
          <a:p>
            <a:pPr eaLnBrk="1" hangingPunct="1">
              <a:buClr>
                <a:srgbClr val="00529B"/>
              </a:buClr>
            </a:pPr>
            <a:r>
              <a:rPr lang="en-GB" sz="2400" dirty="0"/>
              <a:t>Pregnancy in a bad controlled patient</a:t>
            </a:r>
          </a:p>
          <a:p>
            <a:pPr eaLnBrk="1" hangingPunct="1">
              <a:buClr>
                <a:srgbClr val="00529B"/>
              </a:buClr>
            </a:pPr>
            <a:r>
              <a:rPr lang="en-GB" sz="2400" dirty="0"/>
              <a:t>Not available treatments (immunotherapy…)</a:t>
            </a:r>
          </a:p>
        </p:txBody>
      </p:sp>
      <p:sp>
        <p:nvSpPr>
          <p:cNvPr id="4" name="3 Rectángulo"/>
          <p:cNvSpPr/>
          <p:nvPr/>
        </p:nvSpPr>
        <p:spPr>
          <a:xfrm>
            <a:off x="827088" y="5732463"/>
            <a:ext cx="6913562" cy="534987"/>
          </a:xfrm>
          <a:prstGeom prst="rect">
            <a:avLst/>
          </a:prstGeom>
          <a:solidFill>
            <a:schemeClr val="tx2">
              <a:lumMod val="40000"/>
              <a:lumOff val="60000"/>
            </a:schemeClr>
          </a:solidFill>
          <a:ln w="9525">
            <a:noFill/>
            <a:miter lim="800000"/>
            <a:headEnd/>
            <a:tailEnd/>
          </a:ln>
        </p:spPr>
        <p:txBody>
          <a:bodyPr/>
          <a:lstStyle/>
          <a:p>
            <a:pPr>
              <a:spcBef>
                <a:spcPct val="20000"/>
              </a:spcBef>
              <a:buClr>
                <a:schemeClr val="tx2"/>
              </a:buClr>
              <a:tabLst>
                <a:tab pos="1331913" algn="l"/>
              </a:tabLst>
              <a:defRPr/>
            </a:pPr>
            <a:r>
              <a:rPr lang="en-US" b="1" kern="0" dirty="0">
                <a:solidFill>
                  <a:srgbClr val="FFFF00"/>
                </a:solidFill>
                <a:latin typeface="+mn-lt"/>
                <a:cs typeface="+mn-cs"/>
              </a:rPr>
              <a:t>5% suffering from difficult to control asthma</a:t>
            </a:r>
          </a:p>
        </p:txBody>
      </p:sp>
    </p:spTree>
    <p:extLst>
      <p:ext uri="{BB962C8B-B14F-4D97-AF65-F5344CB8AC3E}">
        <p14:creationId xmlns:p14="http://schemas.microsoft.com/office/powerpoint/2010/main" val="279472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noProof="0" dirty="0"/>
              <a:t>Step 11: consider a referral to secondary care</a:t>
            </a:r>
          </a:p>
        </p:txBody>
      </p:sp>
      <p:sp>
        <p:nvSpPr>
          <p:cNvPr id="3" name="Marcador de Posição de Conteúdo 2"/>
          <p:cNvSpPr>
            <a:spLocks noGrp="1"/>
          </p:cNvSpPr>
          <p:nvPr>
            <p:ph idx="1"/>
          </p:nvPr>
        </p:nvSpPr>
        <p:spPr/>
        <p:txBody>
          <a:bodyPr/>
          <a:lstStyle/>
          <a:p>
            <a:pPr>
              <a:buNone/>
            </a:pPr>
            <a:r>
              <a:rPr lang="en-GB" dirty="0"/>
              <a:t>Who to refer?</a:t>
            </a:r>
          </a:p>
          <a:p>
            <a:r>
              <a:rPr lang="en-GB" dirty="0"/>
              <a:t>Patients who continue to have difficult to manage asthma after review and taking steps to reduce all possible causes and despite being on guideline-based treatment should be referred to a specialist clinic.</a:t>
            </a:r>
          </a:p>
        </p:txBody>
      </p:sp>
    </p:spTree>
    <p:extLst>
      <p:ext uri="{BB962C8B-B14F-4D97-AF65-F5344CB8AC3E}">
        <p14:creationId xmlns:p14="http://schemas.microsoft.com/office/powerpoint/2010/main" val="256321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normAutofit/>
          </a:bodyPr>
          <a:lstStyle/>
          <a:p>
            <a:pPr marL="350838" indent="-350838" eaLnBrk="1" hangingPunct="1">
              <a:tabLst>
                <a:tab pos="1331913" algn="l"/>
              </a:tabLst>
            </a:pPr>
            <a:r>
              <a:rPr lang="en-GB" sz="4000" noProof="0" dirty="0"/>
              <a:t>Poorly controlled asthma: </a:t>
            </a:r>
            <a:br>
              <a:rPr lang="en-GB" sz="4000" noProof="0" dirty="0"/>
            </a:br>
            <a:r>
              <a:rPr lang="en-GB" sz="4000" noProof="0" dirty="0"/>
              <a:t>What should we do?</a:t>
            </a:r>
          </a:p>
        </p:txBody>
      </p:sp>
    </p:spTree>
    <p:extLst>
      <p:ext uri="{BB962C8B-B14F-4D97-AF65-F5344CB8AC3E}">
        <p14:creationId xmlns:p14="http://schemas.microsoft.com/office/powerpoint/2010/main" val="13822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t>Where to refer?</a:t>
            </a:r>
            <a:br>
              <a:rPr lang="en-GB" dirty="0"/>
            </a:br>
            <a:endParaRPr lang="en-GB" dirty="0"/>
          </a:p>
        </p:txBody>
      </p:sp>
      <p:sp>
        <p:nvSpPr>
          <p:cNvPr id="3" name="Marcador de Posição de Conteúdo 2"/>
          <p:cNvSpPr>
            <a:spLocks noGrp="1"/>
          </p:cNvSpPr>
          <p:nvPr>
            <p:ph idx="1"/>
          </p:nvPr>
        </p:nvSpPr>
        <p:spPr/>
        <p:txBody>
          <a:bodyPr/>
          <a:lstStyle/>
          <a:p>
            <a:r>
              <a:rPr lang="en-GB" dirty="0"/>
              <a:t>Patients should be referred to clinics with experience in difficult to manage asthma, able to provide care and treatment by a multidisciplinary team.</a:t>
            </a:r>
          </a:p>
          <a:p>
            <a:r>
              <a:rPr lang="en-GB" dirty="0"/>
              <a:t>What to include in a referral letter?</a:t>
            </a:r>
          </a:p>
          <a:p>
            <a:endParaRPr lang="en-GB" dirty="0"/>
          </a:p>
        </p:txBody>
      </p:sp>
      <p:sp>
        <p:nvSpPr>
          <p:cNvPr id="4" name="CaixaDeTexto 3"/>
          <p:cNvSpPr txBox="1"/>
          <p:nvPr/>
        </p:nvSpPr>
        <p:spPr>
          <a:xfrm>
            <a:off x="899592" y="4077072"/>
            <a:ext cx="2376264" cy="2031325"/>
          </a:xfrm>
          <a:prstGeom prst="rect">
            <a:avLst/>
          </a:prstGeom>
          <a:noFill/>
        </p:spPr>
        <p:txBody>
          <a:bodyPr wrap="square" rtlCol="0">
            <a:spAutoFit/>
          </a:bodyPr>
          <a:lstStyle/>
          <a:p>
            <a:pPr marL="82550" indent="-82550">
              <a:buFont typeface="Arial" pitchFamily="34" charset="0"/>
              <a:buChar char="•"/>
            </a:pPr>
            <a:r>
              <a:rPr lang="en-GB" sz="1800" dirty="0">
                <a:latin typeface="+mj-lt"/>
              </a:rPr>
              <a:t>Occupation</a:t>
            </a:r>
          </a:p>
          <a:p>
            <a:pPr>
              <a:buFont typeface="Arial" pitchFamily="34" charset="0"/>
              <a:buChar char="•"/>
            </a:pPr>
            <a:r>
              <a:rPr lang="en-GB" sz="1800" dirty="0">
                <a:latin typeface="+mj-lt"/>
              </a:rPr>
              <a:t>Onset of symptoms</a:t>
            </a:r>
          </a:p>
          <a:p>
            <a:pPr>
              <a:buFont typeface="Arial" pitchFamily="34" charset="0"/>
              <a:buChar char="•"/>
            </a:pPr>
            <a:r>
              <a:rPr lang="en-GB" sz="1800" dirty="0">
                <a:latin typeface="+mj-lt"/>
              </a:rPr>
              <a:t> Dyspnoea</a:t>
            </a:r>
          </a:p>
          <a:p>
            <a:pPr>
              <a:buFont typeface="Arial" pitchFamily="34" charset="0"/>
              <a:buChar char="•"/>
            </a:pPr>
            <a:r>
              <a:rPr lang="en-GB" sz="1800" dirty="0">
                <a:latin typeface="+mj-lt"/>
              </a:rPr>
              <a:t> Specified dyspnoea</a:t>
            </a:r>
          </a:p>
          <a:p>
            <a:pPr>
              <a:buFont typeface="Arial" pitchFamily="34" charset="0"/>
              <a:buChar char="•"/>
            </a:pPr>
            <a:r>
              <a:rPr lang="en-GB" sz="1800" dirty="0">
                <a:latin typeface="+mj-lt"/>
              </a:rPr>
              <a:t>Cough</a:t>
            </a:r>
          </a:p>
          <a:p>
            <a:pPr>
              <a:buFont typeface="Arial" pitchFamily="34" charset="0"/>
              <a:buChar char="•"/>
            </a:pPr>
            <a:r>
              <a:rPr lang="en-GB" sz="1800" dirty="0">
                <a:latin typeface="+mj-lt"/>
              </a:rPr>
              <a:t>Specified cough</a:t>
            </a:r>
          </a:p>
          <a:p>
            <a:pPr>
              <a:buFont typeface="Arial" pitchFamily="34" charset="0"/>
              <a:buChar char="•"/>
            </a:pPr>
            <a:r>
              <a:rPr lang="en-GB" sz="1800" dirty="0">
                <a:latin typeface="+mj-lt"/>
              </a:rPr>
              <a:t>Wheezing</a:t>
            </a:r>
          </a:p>
        </p:txBody>
      </p:sp>
      <p:sp>
        <p:nvSpPr>
          <p:cNvPr id="5" name="CaixaDeTexto 4"/>
          <p:cNvSpPr txBox="1"/>
          <p:nvPr/>
        </p:nvSpPr>
        <p:spPr>
          <a:xfrm>
            <a:off x="3995936" y="4077072"/>
            <a:ext cx="4392488" cy="2062103"/>
          </a:xfrm>
          <a:prstGeom prst="rect">
            <a:avLst/>
          </a:prstGeom>
          <a:noFill/>
        </p:spPr>
        <p:txBody>
          <a:bodyPr wrap="square" rtlCol="0">
            <a:spAutoFit/>
          </a:bodyPr>
          <a:lstStyle/>
          <a:p>
            <a:pPr>
              <a:buFont typeface="Arial" pitchFamily="34" charset="0"/>
              <a:buChar char="•"/>
            </a:pPr>
            <a:r>
              <a:rPr lang="en-GB" sz="1800" dirty="0">
                <a:latin typeface="+mj-lt"/>
              </a:rPr>
              <a:t>Smoking</a:t>
            </a:r>
          </a:p>
          <a:p>
            <a:pPr>
              <a:buFont typeface="Arial" pitchFamily="34" charset="0"/>
              <a:buChar char="•"/>
            </a:pPr>
            <a:r>
              <a:rPr lang="en-GB" sz="1800" dirty="0">
                <a:latin typeface="+mj-lt"/>
              </a:rPr>
              <a:t>Known allergies</a:t>
            </a:r>
          </a:p>
          <a:p>
            <a:pPr>
              <a:buFont typeface="Arial" pitchFamily="34" charset="0"/>
              <a:buChar char="•"/>
            </a:pPr>
            <a:r>
              <a:rPr lang="en-GB" sz="1800" dirty="0">
                <a:latin typeface="+mj-lt"/>
              </a:rPr>
              <a:t>Peak flow</a:t>
            </a:r>
          </a:p>
          <a:p>
            <a:pPr>
              <a:buFont typeface="Arial" pitchFamily="34" charset="0"/>
              <a:buChar char="•"/>
            </a:pPr>
            <a:r>
              <a:rPr lang="en-GB" sz="1800" dirty="0">
                <a:latin typeface="+mj-lt"/>
              </a:rPr>
              <a:t>Spirometry and bronchodilatation test</a:t>
            </a:r>
          </a:p>
          <a:p>
            <a:pPr>
              <a:buFont typeface="Arial" pitchFamily="34" charset="0"/>
              <a:buChar char="•"/>
            </a:pPr>
            <a:r>
              <a:rPr lang="en-GB" sz="1800" dirty="0">
                <a:latin typeface="+mj-lt"/>
              </a:rPr>
              <a:t>Use of asthma medication</a:t>
            </a:r>
          </a:p>
          <a:p>
            <a:pPr>
              <a:buFont typeface="Arial" pitchFamily="34" charset="0"/>
              <a:buChar char="•"/>
            </a:pPr>
            <a:r>
              <a:rPr lang="en-GB" sz="1800" dirty="0">
                <a:latin typeface="+mj-lt"/>
              </a:rPr>
              <a:t>Other diseases</a:t>
            </a:r>
          </a:p>
          <a:p>
            <a:pPr>
              <a:buFont typeface="Arial" pitchFamily="34" charset="0"/>
              <a:buChar char="•"/>
            </a:pPr>
            <a:r>
              <a:rPr lang="en-GB" sz="1800" dirty="0">
                <a:latin typeface="+mj-lt"/>
              </a:rPr>
              <a:t>Other current medication</a:t>
            </a:r>
          </a:p>
        </p:txBody>
      </p:sp>
    </p:spTree>
    <p:extLst>
      <p:ext uri="{BB962C8B-B14F-4D97-AF65-F5344CB8AC3E}">
        <p14:creationId xmlns:p14="http://schemas.microsoft.com/office/powerpoint/2010/main" val="341749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3" descr="BOX 2-4 level 5.jpg"/>
          <p:cNvPicPr>
            <a:picLocks noChangeAspect="1"/>
          </p:cNvPicPr>
          <p:nvPr/>
        </p:nvPicPr>
        <p:blipFill>
          <a:blip r:embed="rId2" cstate="print">
            <a:extLst>
              <a:ext uri="{28A0092B-C50C-407E-A947-70E740481C1C}">
                <a14:useLocalDpi xmlns:a14="http://schemas.microsoft.com/office/drawing/2010/main" val="0"/>
              </a:ext>
            </a:extLst>
          </a:blip>
          <a:srcRect l="-2888" t="4897" r="2888" b="-4897"/>
          <a:stretch>
            <a:fillRect/>
          </a:stretch>
        </p:blipFill>
        <p:spPr bwMode="auto">
          <a:xfrm>
            <a:off x="1476375" y="1187450"/>
            <a:ext cx="6227763"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AutoShape 1"/>
          <p:cNvSpPr>
            <a:spLocks/>
          </p:cNvSpPr>
          <p:nvPr/>
        </p:nvSpPr>
        <p:spPr bwMode="auto">
          <a:xfrm>
            <a:off x="165100" y="6653213"/>
            <a:ext cx="8820150" cy="236537"/>
          </a:xfrm>
          <a:custGeom>
            <a:avLst/>
            <a:gdLst>
              <a:gd name="T0" fmla="*/ 0 w 21600"/>
              <a:gd name="T1" fmla="*/ 2147483647 h 20965"/>
              <a:gd name="T2" fmla="*/ 2147483647 w 21600"/>
              <a:gd name="T3" fmla="*/ 0 h 20965"/>
              <a:gd name="T4" fmla="*/ 2147483647 w 21600"/>
              <a:gd name="T5" fmla="*/ 0 h 20965"/>
              <a:gd name="T6" fmla="*/ 2147483647 w 21600"/>
              <a:gd name="T7" fmla="*/ 2147483647 h 20965"/>
              <a:gd name="T8" fmla="*/ 2147483647 w 21600"/>
              <a:gd name="T9" fmla="*/ 2147483647 h 20965"/>
              <a:gd name="T10" fmla="*/ 0 w 21600"/>
              <a:gd name="T11" fmla="*/ 2147483647 h 20965"/>
              <a:gd name="T12" fmla="*/ 0 w 21600"/>
              <a:gd name="T13" fmla="*/ 2147483647 h 20965"/>
              <a:gd name="T14" fmla="*/ 0 w 21600"/>
              <a:gd name="T15" fmla="*/ 2147483647 h 209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0965">
                <a:moveTo>
                  <a:pt x="0" y="3812"/>
                </a:moveTo>
                <a:cubicBezTo>
                  <a:pt x="0" y="1707"/>
                  <a:pt x="53" y="0"/>
                  <a:pt x="118" y="0"/>
                </a:cubicBezTo>
                <a:lnTo>
                  <a:pt x="21482" y="0"/>
                </a:lnTo>
                <a:cubicBezTo>
                  <a:pt x="21547" y="0"/>
                  <a:pt x="21600" y="1707"/>
                  <a:pt x="21600" y="3812"/>
                </a:cubicBezTo>
                <a:lnTo>
                  <a:pt x="21600" y="19059"/>
                </a:lnTo>
                <a:cubicBezTo>
                  <a:pt x="18000" y="21600"/>
                  <a:pt x="3600" y="21600"/>
                  <a:pt x="0" y="19059"/>
                </a:cubicBezTo>
                <a:lnTo>
                  <a:pt x="0" y="3812"/>
                </a:lnTo>
                <a:close/>
                <a:moveTo>
                  <a:pt x="0" y="3812"/>
                </a:moveTo>
              </a:path>
            </a:pathLst>
          </a:custGeom>
          <a:solidFill>
            <a:srgbClr val="134679"/>
          </a:solidFill>
          <a:ln>
            <a:noFill/>
          </a:ln>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endParaRPr lang="en-AU">
              <a:solidFill>
                <a:prstClr val="black"/>
              </a:solidFill>
            </a:endParaRPr>
          </a:p>
        </p:txBody>
      </p:sp>
      <p:pic>
        <p:nvPicPr>
          <p:cNvPr id="6451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6" name="Rectangle 3"/>
          <p:cNvSpPr>
            <a:spLocks/>
          </p:cNvSpPr>
          <p:nvPr/>
        </p:nvSpPr>
        <p:spPr bwMode="auto">
          <a:xfrm>
            <a:off x="7191375" y="6680200"/>
            <a:ext cx="1654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rPr>
              <a:t>© Global Initiative for Asthma</a:t>
            </a:r>
          </a:p>
        </p:txBody>
      </p:sp>
      <p:pic>
        <p:nvPicPr>
          <p:cNvPr id="6451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184150"/>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8" name="Rectangle 5"/>
          <p:cNvSpPr>
            <a:spLocks/>
          </p:cNvSpPr>
          <p:nvPr/>
        </p:nvSpPr>
        <p:spPr bwMode="auto">
          <a:xfrm>
            <a:off x="203200" y="6657975"/>
            <a:ext cx="2058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2016, </a:t>
            </a:r>
            <a:r>
              <a:rPr lang="en-US" altLang="en-US" sz="1200" i="1" dirty="0">
                <a:solidFill>
                  <a:srgbClr val="FFFFFF"/>
                </a:solidFill>
                <a:latin typeface="Arial Italic" charset="0"/>
                <a:sym typeface="Arial Italic" charset="0"/>
              </a:rPr>
              <a:t>Box 2-4 (5/5)</a:t>
            </a:r>
          </a:p>
        </p:txBody>
      </p:sp>
      <p:sp>
        <p:nvSpPr>
          <p:cNvPr id="64520" name="Rectangle 11"/>
          <p:cNvSpPr>
            <a:spLocks noGrp="1" noChangeArrowheads="1"/>
          </p:cNvSpPr>
          <p:nvPr>
            <p:ph type="title"/>
          </p:nvPr>
        </p:nvSpPr>
        <p:spPr bwMode="auto">
          <a:xfrm>
            <a:off x="173038" y="250825"/>
            <a:ext cx="7597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40631" bIns="45720" numCol="1" anchorCtr="0" compatLnSpc="1">
            <a:prstTxWarp prst="textNoShape">
              <a:avLst/>
            </a:prstTxWarp>
          </a:bodyPr>
          <a:lstStyle/>
          <a:p>
            <a:pPr marL="222250" eaLnBrk="1" hangingPunct="1"/>
            <a:r>
              <a:rPr lang="en-US" altLang="en-US">
                <a:ea typeface="ヒラギノ角ゴ ProN W3" charset="-128"/>
              </a:rPr>
              <a:t>How to distinguish between uncontrolled </a:t>
            </a:r>
            <a:br>
              <a:rPr lang="en-US" altLang="en-US">
                <a:ea typeface="ヒラギノ角ゴ ProN W3" charset="-128"/>
              </a:rPr>
            </a:br>
            <a:r>
              <a:rPr lang="en-US" altLang="en-US">
                <a:ea typeface="ヒラギノ角ゴ ProN W3" charset="-128"/>
              </a:rPr>
              <a:t>and severe asthma</a:t>
            </a:r>
          </a:p>
        </p:txBody>
      </p:sp>
      <p:sp>
        <p:nvSpPr>
          <p:cNvPr id="64521" name="Rectangle 12"/>
          <p:cNvSpPr>
            <a:spLocks/>
          </p:cNvSpPr>
          <p:nvPr/>
        </p:nvSpPr>
        <p:spPr bwMode="auto">
          <a:xfrm>
            <a:off x="1914525" y="1196975"/>
            <a:ext cx="2616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563"/>
              </a:spcBef>
            </a:pPr>
            <a:r>
              <a:rPr lang="en-US" altLang="en-US" sz="1300">
                <a:solidFill>
                  <a:srgbClr val="FFFFFF"/>
                </a:solidFill>
                <a:latin typeface="Arial Bold" charset="0"/>
                <a:sym typeface="Arial Bold" charset="0"/>
              </a:rPr>
              <a:t>Watch patient using their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inhaler. Discuss adherence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and barriers to use</a:t>
            </a:r>
          </a:p>
        </p:txBody>
      </p:sp>
      <p:sp>
        <p:nvSpPr>
          <p:cNvPr id="64522" name="Rectangle 13"/>
          <p:cNvSpPr>
            <a:spLocks/>
          </p:cNvSpPr>
          <p:nvPr/>
        </p:nvSpPr>
        <p:spPr bwMode="auto">
          <a:xfrm>
            <a:off x="1908175" y="2349500"/>
            <a:ext cx="2628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ts val="563"/>
              </a:spcBef>
            </a:pPr>
            <a:r>
              <a:rPr lang="en-US" altLang="en-US" sz="1300">
                <a:solidFill>
                  <a:srgbClr val="FFFFFF"/>
                </a:solidFill>
                <a:latin typeface="Arial Bold" charset="0"/>
                <a:sym typeface="Arial Bold" charset="0"/>
              </a:rPr>
              <a:t>Confirm the diagnosis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of asthma</a:t>
            </a:r>
          </a:p>
        </p:txBody>
      </p:sp>
      <p:sp>
        <p:nvSpPr>
          <p:cNvPr id="64523" name="Rectangle 14"/>
          <p:cNvSpPr>
            <a:spLocks/>
          </p:cNvSpPr>
          <p:nvPr/>
        </p:nvSpPr>
        <p:spPr bwMode="auto">
          <a:xfrm>
            <a:off x="1908175" y="3429000"/>
            <a:ext cx="2628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a:solidFill>
                  <a:srgbClr val="FFFFFF"/>
                </a:solidFill>
                <a:latin typeface="Arial Bold" charset="0"/>
                <a:sym typeface="Arial Bold" charset="0"/>
              </a:rPr>
              <a:t>Remove potential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risk factors. Assess and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manage comorbidities</a:t>
            </a:r>
          </a:p>
        </p:txBody>
      </p:sp>
      <p:sp>
        <p:nvSpPr>
          <p:cNvPr id="64524" name="Rectangle 15"/>
          <p:cNvSpPr>
            <a:spLocks/>
          </p:cNvSpPr>
          <p:nvPr/>
        </p:nvSpPr>
        <p:spPr bwMode="auto">
          <a:xfrm>
            <a:off x="1908175" y="4581525"/>
            <a:ext cx="2628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dirty="0">
                <a:solidFill>
                  <a:srgbClr val="FFFFFF"/>
                </a:solidFill>
                <a:latin typeface="Arial Bold" charset="0"/>
                <a:sym typeface="Arial Bold" charset="0"/>
              </a:rPr>
              <a:t>Consider treatment </a:t>
            </a:r>
            <a:br>
              <a:rPr lang="en-US" altLang="en-US" sz="1300" dirty="0">
                <a:solidFill>
                  <a:srgbClr val="FFFFFF"/>
                </a:solidFill>
                <a:latin typeface="Arial Bold" charset="0"/>
                <a:sym typeface="Arial Bold" charset="0"/>
              </a:rPr>
            </a:br>
            <a:r>
              <a:rPr lang="en-US" altLang="en-US" sz="1300" dirty="0">
                <a:solidFill>
                  <a:srgbClr val="FFFFFF"/>
                </a:solidFill>
                <a:latin typeface="Arial Bold" charset="0"/>
                <a:sym typeface="Arial Bold" charset="0"/>
              </a:rPr>
              <a:t>step-up</a:t>
            </a:r>
          </a:p>
        </p:txBody>
      </p:sp>
      <p:sp>
        <p:nvSpPr>
          <p:cNvPr id="64525" name="Rectangle 16"/>
          <p:cNvSpPr>
            <a:spLocks/>
          </p:cNvSpPr>
          <p:nvPr/>
        </p:nvSpPr>
        <p:spPr bwMode="auto">
          <a:xfrm>
            <a:off x="1908175" y="5661025"/>
            <a:ext cx="2628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63"/>
              </a:spcBef>
            </a:pPr>
            <a:r>
              <a:rPr lang="en-US" altLang="en-US" sz="1300">
                <a:solidFill>
                  <a:srgbClr val="FFFFFF"/>
                </a:solidFill>
                <a:latin typeface="Arial Bold" charset="0"/>
                <a:sym typeface="Arial Bold" charset="0"/>
              </a:rPr>
              <a:t>Refer to a specialist or </a:t>
            </a:r>
            <a:br>
              <a:rPr lang="en-US" altLang="en-US" sz="1300">
                <a:solidFill>
                  <a:srgbClr val="FFFFFF"/>
                </a:solidFill>
                <a:latin typeface="Arial Bold" charset="0"/>
                <a:sym typeface="Arial Bold" charset="0"/>
              </a:rPr>
            </a:br>
            <a:r>
              <a:rPr lang="en-US" altLang="en-US" sz="1300">
                <a:solidFill>
                  <a:srgbClr val="FFFFFF"/>
                </a:solidFill>
                <a:latin typeface="Arial Bold" charset="0"/>
                <a:sym typeface="Arial Bold" charset="0"/>
              </a:rPr>
              <a:t>severe asthma clinic</a:t>
            </a:r>
          </a:p>
        </p:txBody>
      </p:sp>
      <p:sp>
        <p:nvSpPr>
          <p:cNvPr id="64526" name="Rectangle 17"/>
          <p:cNvSpPr>
            <a:spLocks/>
          </p:cNvSpPr>
          <p:nvPr/>
        </p:nvSpPr>
        <p:spPr bwMode="auto">
          <a:xfrm>
            <a:off x="4673600" y="1196975"/>
            <a:ext cx="298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Compare inhaler technique with a device-specific checklist, and correct errors; </a:t>
            </a:r>
            <a:br>
              <a:rPr lang="en-US" altLang="en-US" sz="1100">
                <a:solidFill>
                  <a:srgbClr val="134679"/>
                </a:solidFill>
              </a:rPr>
            </a:br>
            <a:r>
              <a:rPr lang="en-US" altLang="en-US" sz="1100">
                <a:solidFill>
                  <a:srgbClr val="134679"/>
                </a:solidFill>
              </a:rPr>
              <a:t>recheck frequently. Have an empathic discussion about barriers to adherence.</a:t>
            </a:r>
          </a:p>
        </p:txBody>
      </p:sp>
      <p:sp>
        <p:nvSpPr>
          <p:cNvPr id="64527" name="Rectangle 18"/>
          <p:cNvSpPr>
            <a:spLocks/>
          </p:cNvSpPr>
          <p:nvPr/>
        </p:nvSpPr>
        <p:spPr bwMode="auto">
          <a:xfrm>
            <a:off x="4673600" y="2276475"/>
            <a:ext cx="28448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If lung function normal during symptoms, consider halving ICS dose and repeating </a:t>
            </a:r>
            <a:br>
              <a:rPr lang="en-US" altLang="en-US" sz="1100">
                <a:solidFill>
                  <a:srgbClr val="134679"/>
                </a:solidFill>
              </a:rPr>
            </a:br>
            <a:r>
              <a:rPr lang="en-US" altLang="en-US" sz="1100">
                <a:solidFill>
                  <a:srgbClr val="134679"/>
                </a:solidFill>
              </a:rPr>
              <a:t>lung function after 2–3 weeks.</a:t>
            </a:r>
          </a:p>
        </p:txBody>
      </p:sp>
      <p:sp>
        <p:nvSpPr>
          <p:cNvPr id="64528" name="Rectangle 19"/>
          <p:cNvSpPr>
            <a:spLocks/>
          </p:cNvSpPr>
          <p:nvPr/>
        </p:nvSpPr>
        <p:spPr bwMode="auto">
          <a:xfrm>
            <a:off x="4660900" y="3467100"/>
            <a:ext cx="298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a:solidFill>
                  <a:srgbClr val="134679"/>
                </a:solidFill>
              </a:rPr>
              <a:t>Check for risk factors or inducers such as smoking, beta-blockers,  NSAIDs, allergen exposure. Check for comorbidities such as rhinitis, obesity, GERD, depression/anxiety.</a:t>
            </a:r>
          </a:p>
        </p:txBody>
      </p:sp>
      <p:sp>
        <p:nvSpPr>
          <p:cNvPr id="64529" name="Rectangle 20"/>
          <p:cNvSpPr>
            <a:spLocks/>
          </p:cNvSpPr>
          <p:nvPr/>
        </p:nvSpPr>
        <p:spPr bwMode="auto">
          <a:xfrm>
            <a:off x="4660900" y="4508500"/>
            <a:ext cx="28448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dirty="0">
                <a:solidFill>
                  <a:srgbClr val="134679"/>
                </a:solidFill>
              </a:rPr>
              <a:t>Consider step up to next treatment level. </a:t>
            </a:r>
            <a:br>
              <a:rPr lang="en-US" altLang="en-US" sz="1100" dirty="0">
                <a:solidFill>
                  <a:srgbClr val="134679"/>
                </a:solidFill>
              </a:rPr>
            </a:br>
            <a:r>
              <a:rPr lang="en-US" altLang="en-US" sz="1100" dirty="0">
                <a:solidFill>
                  <a:srgbClr val="134679"/>
                </a:solidFill>
              </a:rPr>
              <a:t>Use shared decision-making, and balance potential benefits and risks.</a:t>
            </a:r>
          </a:p>
        </p:txBody>
      </p:sp>
      <p:sp>
        <p:nvSpPr>
          <p:cNvPr id="64530" name="Rectangle 21"/>
          <p:cNvSpPr>
            <a:spLocks/>
          </p:cNvSpPr>
          <p:nvPr/>
        </p:nvSpPr>
        <p:spPr bwMode="auto">
          <a:xfrm>
            <a:off x="4673600" y="5702300"/>
            <a:ext cx="298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spcBef>
                <a:spcPts val="563"/>
              </a:spcBef>
            </a:pPr>
            <a:r>
              <a:rPr lang="en-US" altLang="en-US" sz="1100" dirty="0">
                <a:solidFill>
                  <a:srgbClr val="134679"/>
                </a:solidFill>
              </a:rPr>
              <a:t>If asthma still uncontrolled after 3–6 months </a:t>
            </a:r>
            <a:br>
              <a:rPr lang="en-US" altLang="en-US" sz="1100" dirty="0">
                <a:solidFill>
                  <a:srgbClr val="134679"/>
                </a:solidFill>
              </a:rPr>
            </a:br>
            <a:r>
              <a:rPr lang="en-US" altLang="en-US" sz="1100" dirty="0">
                <a:solidFill>
                  <a:srgbClr val="134679"/>
                </a:solidFill>
              </a:rPr>
              <a:t>on Step 4 treatment, refer for expert advice. Refer earlier if asthma symptoms severe, </a:t>
            </a:r>
            <a:br>
              <a:rPr lang="en-US" altLang="en-US" sz="1100" dirty="0">
                <a:solidFill>
                  <a:srgbClr val="134679"/>
                </a:solidFill>
              </a:rPr>
            </a:br>
            <a:r>
              <a:rPr lang="en-US" altLang="en-US" sz="1100" dirty="0">
                <a:solidFill>
                  <a:srgbClr val="134679"/>
                </a:solidFill>
              </a:rPr>
              <a:t>or doubts about diagnosis.</a:t>
            </a:r>
          </a:p>
        </p:txBody>
      </p:sp>
    </p:spTree>
    <p:extLst>
      <p:ext uri="{BB962C8B-B14F-4D97-AF65-F5344CB8AC3E}">
        <p14:creationId xmlns:p14="http://schemas.microsoft.com/office/powerpoint/2010/main" val="155674361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eaLnBrk="0" hangingPunct="0">
              <a:defRPr/>
            </a:pPr>
            <a:r>
              <a:rPr lang="en-GB" b="1" kern="0" dirty="0">
                <a:solidFill>
                  <a:schemeClr val="tx2"/>
                </a:solidFill>
              </a:rPr>
              <a:t>Conclusions: </a:t>
            </a:r>
            <a:br>
              <a:rPr lang="en-GB" b="1" kern="0" dirty="0">
                <a:solidFill>
                  <a:schemeClr val="tx2"/>
                </a:solidFill>
              </a:rPr>
            </a:br>
            <a:r>
              <a:rPr lang="en-GB" b="1" kern="0" dirty="0">
                <a:solidFill>
                  <a:schemeClr val="tx2"/>
                </a:solidFill>
              </a:rPr>
              <a:t>what should we do? </a:t>
            </a:r>
            <a:endParaRPr lang="en-GB" dirty="0"/>
          </a:p>
        </p:txBody>
      </p:sp>
      <p:sp>
        <p:nvSpPr>
          <p:cNvPr id="6" name="5 Marcador de contenido"/>
          <p:cNvSpPr>
            <a:spLocks noGrp="1"/>
          </p:cNvSpPr>
          <p:nvPr>
            <p:ph idx="1"/>
          </p:nvPr>
        </p:nvSpPr>
        <p:spPr/>
        <p:txBody>
          <a:bodyPr>
            <a:normAutofit/>
          </a:bodyPr>
          <a:lstStyle/>
          <a:p>
            <a:r>
              <a:rPr lang="en-GB" sz="2800" dirty="0"/>
              <a:t>Empower/enable the patient</a:t>
            </a:r>
          </a:p>
          <a:p>
            <a:r>
              <a:rPr lang="en-GB" sz="2800" dirty="0"/>
              <a:t>Written action plan</a:t>
            </a:r>
          </a:p>
          <a:p>
            <a:r>
              <a:rPr lang="en-GB" sz="2800" dirty="0"/>
              <a:t>Identify triggers and allergens and avoid </a:t>
            </a:r>
          </a:p>
          <a:p>
            <a:r>
              <a:rPr lang="en-GB" sz="2800" dirty="0"/>
              <a:t>Check adherence and good inhaler technique</a:t>
            </a:r>
          </a:p>
          <a:p>
            <a:r>
              <a:rPr lang="en-GB" sz="2800" dirty="0"/>
              <a:t>Rule out or treat co-morbidities</a:t>
            </a:r>
          </a:p>
          <a:p>
            <a:r>
              <a:rPr lang="en-GB" sz="2800" dirty="0"/>
              <a:t>Changes in pharmacological treatment </a:t>
            </a:r>
          </a:p>
          <a:p>
            <a:r>
              <a:rPr lang="en-GB" sz="2800" dirty="0"/>
              <a:t>Refer only when needed</a:t>
            </a:r>
          </a:p>
        </p:txBody>
      </p:sp>
    </p:spTree>
    <p:extLst>
      <p:ext uri="{BB962C8B-B14F-4D97-AF65-F5344CB8AC3E}">
        <p14:creationId xmlns:p14="http://schemas.microsoft.com/office/powerpoint/2010/main" val="38670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1636889"/>
            <a:ext cx="2840567" cy="5078314"/>
          </a:xfrm>
          <a:prstGeom prst="rect">
            <a:avLst/>
          </a:prstGeom>
          <a:noFill/>
        </p:spPr>
        <p:txBody>
          <a:bodyPr wrap="square" rtlCol="0">
            <a:spAutoFit/>
          </a:bodyPr>
          <a:lstStyle/>
          <a:p>
            <a:pPr defTabSz="457200"/>
            <a:r>
              <a:rPr lang="en-US" b="1" dirty="0">
                <a:solidFill>
                  <a:srgbClr val="074B88"/>
                </a:solidFill>
              </a:rPr>
              <a:t>Respiratory Health: Adding Value </a:t>
            </a:r>
          </a:p>
          <a:p>
            <a:pPr defTabSz="457200"/>
            <a:r>
              <a:rPr lang="en-US" dirty="0">
                <a:solidFill>
                  <a:srgbClr val="074B88"/>
                </a:solidFill>
              </a:rPr>
              <a:t>in a Resource Constrained World</a:t>
            </a:r>
          </a:p>
          <a:p>
            <a:pPr defTabSz="457200"/>
            <a:endParaRPr lang="en-US" dirty="0">
              <a:solidFill>
                <a:srgbClr val="074B88"/>
              </a:solidFill>
            </a:endParaRPr>
          </a:p>
          <a:p>
            <a:pPr defTabSz="457200"/>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br>
              <a:rPr lang="en-US" dirty="0">
                <a:solidFill>
                  <a:srgbClr val="074B88"/>
                </a:solidFill>
              </a:rPr>
            </a:br>
            <a:r>
              <a:rPr lang="en-US" dirty="0">
                <a:solidFill>
                  <a:srgbClr val="074B88"/>
                </a:solidFill>
              </a:rPr>
              <a:t>In collaboration with:</a:t>
            </a:r>
            <a:br>
              <a:rPr lang="en-US" dirty="0">
                <a:solidFill>
                  <a:srgbClr val="074B88"/>
                </a:solidFill>
              </a:rPr>
            </a:br>
            <a:endParaRPr lang="en-US" dirty="0">
              <a:solidFill>
                <a:srgbClr val="074B88"/>
              </a:solidFill>
            </a:endParaRPr>
          </a:p>
          <a:p>
            <a:pPr defTabSz="457200">
              <a:buFont typeface="Arial"/>
              <a:buChar char="•"/>
            </a:pPr>
            <a:r>
              <a:rPr lang="en-US" dirty="0">
                <a:solidFill>
                  <a:srgbClr val="074B88"/>
                </a:solidFill>
              </a:rPr>
              <a:t>GRESP Portugal</a:t>
            </a:r>
          </a:p>
          <a:p>
            <a:pPr defTabSz="457200">
              <a:buFont typeface="Arial"/>
              <a:buChar char="•"/>
            </a:pPr>
            <a:r>
              <a:rPr lang="en-US" dirty="0">
                <a:solidFill>
                  <a:srgbClr val="074B88"/>
                </a:solidFill>
              </a:rPr>
              <a:t>GRESP Brazil </a:t>
            </a:r>
          </a:p>
          <a:p>
            <a:pPr defTabSz="457200">
              <a:buFont typeface="Arial"/>
              <a:buChar char="•"/>
            </a:pPr>
            <a:r>
              <a:rPr lang="en-US" dirty="0">
                <a:solidFill>
                  <a:srgbClr val="074B88"/>
                </a:solidFill>
              </a:rPr>
              <a:t>GRAP Spain</a:t>
            </a:r>
          </a:p>
          <a:p>
            <a:pPr defTabSz="457200">
              <a:buFont typeface="Arial"/>
              <a:buChar char="•"/>
            </a:pPr>
            <a:r>
              <a:rPr lang="en-US" dirty="0">
                <a:solidFill>
                  <a:srgbClr val="074B88"/>
                </a:solidFill>
              </a:rPr>
              <a:t>GRAP Chile</a:t>
            </a:r>
          </a:p>
        </p:txBody>
      </p:sp>
      <p:pic>
        <p:nvPicPr>
          <p:cNvPr id="2" name="Imagem 1"/>
          <p:cNvPicPr>
            <a:picLocks noChangeAspect="1"/>
          </p:cNvPicPr>
          <p:nvPr/>
        </p:nvPicPr>
        <p:blipFill>
          <a:blip r:embed="rId2"/>
          <a:stretch>
            <a:fillRect/>
          </a:stretch>
        </p:blipFill>
        <p:spPr>
          <a:xfrm>
            <a:off x="4067944" y="36460"/>
            <a:ext cx="4536504" cy="6678743"/>
          </a:xfrm>
          <a:prstGeom prst="rect">
            <a:avLst/>
          </a:prstGeom>
        </p:spPr>
      </p:pic>
    </p:spTree>
    <p:extLst>
      <p:ext uri="{BB962C8B-B14F-4D97-AF65-F5344CB8AC3E}">
        <p14:creationId xmlns:p14="http://schemas.microsoft.com/office/powerpoint/2010/main" val="3388387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57450"/>
            <a:ext cx="9028645" cy="635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310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a:bodyPr>
          <a:lstStyle/>
          <a:p>
            <a:pPr algn="ctr">
              <a:buNone/>
            </a:pPr>
            <a:endParaRPr lang="en-GB" sz="6000" dirty="0">
              <a:latin typeface="Brush Script MT" pitchFamily="66" charset="0"/>
            </a:endParaRPr>
          </a:p>
          <a:p>
            <a:pPr algn="ctr">
              <a:buNone/>
            </a:pPr>
            <a:r>
              <a:rPr lang="en-GB" sz="6000" dirty="0">
                <a:latin typeface="Brush Script MT" pitchFamily="66" charset="0"/>
              </a:rPr>
              <a:t>Thank you for your attention!</a:t>
            </a:r>
          </a:p>
        </p:txBody>
      </p:sp>
    </p:spTree>
    <p:extLst>
      <p:ext uri="{BB962C8B-B14F-4D97-AF65-F5344CB8AC3E}">
        <p14:creationId xmlns:p14="http://schemas.microsoft.com/office/powerpoint/2010/main" val="236072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noProof="0" dirty="0"/>
              <a:t>What means asthma control?</a:t>
            </a:r>
          </a:p>
        </p:txBody>
      </p:sp>
      <p:sp>
        <p:nvSpPr>
          <p:cNvPr id="3" name="Marcador de Posição de Conteúdo 2"/>
          <p:cNvSpPr>
            <a:spLocks noGrp="1"/>
          </p:cNvSpPr>
          <p:nvPr>
            <p:ph idx="1"/>
          </p:nvPr>
        </p:nvSpPr>
        <p:spPr/>
        <p:txBody>
          <a:bodyPr/>
          <a:lstStyle/>
          <a:p>
            <a:r>
              <a:rPr lang="en-GB" noProof="0" dirty="0"/>
              <a:t>In groups of 2 or 3, please:</a:t>
            </a:r>
          </a:p>
          <a:p>
            <a:pPr marL="862012" lvl="1" indent="-514350">
              <a:buFont typeface="+mj-lt"/>
              <a:buAutoNum type="arabicPeriod"/>
            </a:pPr>
            <a:r>
              <a:rPr lang="en-GB" noProof="0" dirty="0"/>
              <a:t>define asthma control</a:t>
            </a:r>
          </a:p>
          <a:p>
            <a:pPr marL="862012" lvl="1" indent="-514350">
              <a:buFont typeface="+mj-lt"/>
              <a:buAutoNum type="arabicPeriod"/>
            </a:pPr>
            <a:r>
              <a:rPr lang="en-GB" noProof="0" dirty="0"/>
              <a:t>list 3 reasons for poor asthma control</a:t>
            </a:r>
          </a:p>
          <a:p>
            <a:r>
              <a:rPr lang="en-GB" noProof="0" dirty="0"/>
              <a:t>After 5 m one member from each team should report to the group</a:t>
            </a:r>
          </a:p>
        </p:txBody>
      </p:sp>
    </p:spTree>
    <p:extLst>
      <p:ext uri="{BB962C8B-B14F-4D97-AF65-F5344CB8AC3E}">
        <p14:creationId xmlns:p14="http://schemas.microsoft.com/office/powerpoint/2010/main" val="144985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normAutofit fontScale="90000"/>
          </a:bodyPr>
          <a:lstStyle/>
          <a:p>
            <a:pPr eaLnBrk="1" hangingPunct="1"/>
            <a:r>
              <a:rPr lang="en-GB" sz="3600" noProof="0" dirty="0"/>
              <a:t>What is asthma control?</a:t>
            </a:r>
            <a:br>
              <a:rPr lang="en-GB" noProof="0" dirty="0"/>
            </a:br>
            <a:br>
              <a:rPr lang="en-GB" sz="800" noProof="0" dirty="0"/>
            </a:br>
            <a:r>
              <a:rPr lang="en-GB" sz="2000" noProof="0" dirty="0"/>
              <a:t>As previously defined by the Global Initiative for Asthma (GINA)</a:t>
            </a:r>
            <a:endParaRPr lang="en-GB" sz="2000" dirty="0"/>
          </a:p>
        </p:txBody>
      </p:sp>
      <p:sp>
        <p:nvSpPr>
          <p:cNvPr id="31747" name="Rectangle 3"/>
          <p:cNvSpPr>
            <a:spLocks noGrp="1" noChangeArrowheads="1"/>
          </p:cNvSpPr>
          <p:nvPr>
            <p:ph idx="1"/>
          </p:nvPr>
        </p:nvSpPr>
        <p:spPr>
          <a:noFill/>
        </p:spPr>
        <p:txBody>
          <a:bodyPr/>
          <a:lstStyle/>
          <a:p>
            <a:pPr marL="350838" indent="-350838" eaLnBrk="1" hangingPunct="1">
              <a:tabLst>
                <a:tab pos="1331913" algn="l"/>
              </a:tabLst>
            </a:pPr>
            <a:r>
              <a:rPr lang="en-GB" sz="2800" dirty="0"/>
              <a:t>Minimal to no daytime asthma symptoms</a:t>
            </a:r>
          </a:p>
          <a:p>
            <a:pPr marL="350838" indent="-350838" eaLnBrk="1" hangingPunct="1">
              <a:tabLst>
                <a:tab pos="1331913" algn="l"/>
              </a:tabLst>
            </a:pPr>
            <a:r>
              <a:rPr lang="en-GB" sz="2800" dirty="0"/>
              <a:t>No limitations on activities</a:t>
            </a:r>
          </a:p>
          <a:p>
            <a:pPr marL="350838" indent="-350838" eaLnBrk="1" hangingPunct="1">
              <a:tabLst>
                <a:tab pos="1331913" algn="l"/>
              </a:tabLst>
            </a:pPr>
            <a:r>
              <a:rPr lang="en-GB" sz="2800" dirty="0"/>
              <a:t>No nocturnal symptoms or awakenings</a:t>
            </a:r>
          </a:p>
          <a:p>
            <a:pPr marL="350838" indent="-350838" eaLnBrk="1" hangingPunct="1">
              <a:tabLst>
                <a:tab pos="1331913" algn="l"/>
              </a:tabLst>
            </a:pPr>
            <a:r>
              <a:rPr lang="en-GB" sz="2800" dirty="0"/>
              <a:t>Minimal to no need for reliever or rescue therapy</a:t>
            </a:r>
          </a:p>
          <a:p>
            <a:pPr marL="350838" indent="-350838" eaLnBrk="1" hangingPunct="1">
              <a:tabLst>
                <a:tab pos="1331913" algn="l"/>
              </a:tabLst>
            </a:pPr>
            <a:r>
              <a:rPr lang="en-GB" sz="2800" dirty="0"/>
              <a:t>Normal lung function (FEV</a:t>
            </a:r>
            <a:r>
              <a:rPr lang="en-GB" sz="2800" baseline="-25000" dirty="0"/>
              <a:t>1</a:t>
            </a:r>
            <a:r>
              <a:rPr lang="en-GB" sz="2800" dirty="0"/>
              <a:t> or PEF)</a:t>
            </a:r>
          </a:p>
          <a:p>
            <a:pPr marL="350838" indent="-350838" eaLnBrk="1" hangingPunct="1">
              <a:tabLst>
                <a:tab pos="1331913" algn="l"/>
              </a:tabLst>
            </a:pPr>
            <a:r>
              <a:rPr lang="en-GB" sz="2800" dirty="0"/>
              <a:t>No exacerbations</a:t>
            </a:r>
          </a:p>
        </p:txBody>
      </p:sp>
      <p:sp>
        <p:nvSpPr>
          <p:cNvPr id="31748" name="Text Box 4"/>
          <p:cNvSpPr txBox="1">
            <a:spLocks noChangeArrowheads="1"/>
          </p:cNvSpPr>
          <p:nvPr/>
        </p:nvSpPr>
        <p:spPr bwMode="auto">
          <a:xfrm>
            <a:off x="6011863" y="6524625"/>
            <a:ext cx="2376487" cy="457200"/>
          </a:xfrm>
          <a:prstGeom prst="rect">
            <a:avLst/>
          </a:prstGeom>
          <a:noFill/>
          <a:ln w="9525">
            <a:noFill/>
            <a:miter lim="800000"/>
            <a:headEnd/>
            <a:tailEnd/>
          </a:ln>
        </p:spPr>
        <p:txBody>
          <a:bodyPr>
            <a:spAutoFit/>
          </a:bodyPr>
          <a:lstStyle/>
          <a:p>
            <a:pPr>
              <a:spcBef>
                <a:spcPct val="50000"/>
              </a:spcBef>
            </a:pPr>
            <a:r>
              <a:rPr lang="en-US" sz="1200" dirty="0">
                <a:solidFill>
                  <a:schemeClr val="bg1"/>
                </a:solidFill>
                <a:latin typeface="Arial" charset="0"/>
              </a:rPr>
              <a:t>www.ginasthma.org</a:t>
            </a:r>
            <a:br>
              <a:rPr lang="en-US" sz="1200" dirty="0">
                <a:solidFill>
                  <a:schemeClr val="bg1"/>
                </a:solidFill>
                <a:latin typeface="Arial" charset="0"/>
              </a:rPr>
            </a:br>
            <a:endParaRPr lang="en-US" sz="1200" dirty="0">
              <a:solidFill>
                <a:schemeClr val="bg1"/>
              </a:solidFill>
              <a:latin typeface="Arial" charset="0"/>
            </a:endParaRPr>
          </a:p>
        </p:txBody>
      </p:sp>
    </p:spTree>
    <p:extLst>
      <p:ext uri="{BB962C8B-B14F-4D97-AF65-F5344CB8AC3E}">
        <p14:creationId xmlns:p14="http://schemas.microsoft.com/office/powerpoint/2010/main" val="12550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GB" sz="3200" dirty="0"/>
              <a:t>How to describe a patient’s asthma control?</a:t>
            </a:r>
            <a:br>
              <a:rPr lang="en-GB" sz="3200" dirty="0"/>
            </a:br>
            <a:r>
              <a:rPr lang="en-GB" sz="1800" dirty="0">
                <a:solidFill>
                  <a:prstClr val="black"/>
                </a:solidFill>
              </a:rPr>
              <a:t>As defined by the Global Initiative for Asthma (GINA), 2016</a:t>
            </a:r>
            <a:endParaRPr lang="en-GB" sz="3200" dirty="0"/>
          </a:p>
        </p:txBody>
      </p:sp>
      <p:sp>
        <p:nvSpPr>
          <p:cNvPr id="3" name="Marcador de Posição de Conteúdo 2"/>
          <p:cNvSpPr>
            <a:spLocks noGrp="1"/>
          </p:cNvSpPr>
          <p:nvPr>
            <p:ph idx="1"/>
          </p:nvPr>
        </p:nvSpPr>
        <p:spPr/>
        <p:txBody>
          <a:bodyPr/>
          <a:lstStyle/>
          <a:p>
            <a:pPr marL="0" indent="0">
              <a:buNone/>
            </a:pPr>
            <a:r>
              <a:rPr lang="en-GB" dirty="0"/>
              <a:t>Asthma control has two domains: </a:t>
            </a:r>
          </a:p>
          <a:p>
            <a:pPr lvl="1"/>
            <a:r>
              <a:rPr lang="en-GB" dirty="0"/>
              <a:t>symptom control (previously called ‘current clinical control’) </a:t>
            </a:r>
          </a:p>
          <a:p>
            <a:pPr lvl="1"/>
            <a:r>
              <a:rPr lang="en-GB" dirty="0"/>
              <a:t>future risk of adverse outcomes </a:t>
            </a:r>
          </a:p>
          <a:p>
            <a:pPr marL="0" indent="0">
              <a:buNone/>
            </a:pPr>
            <a:endParaRPr lang="en-GB" dirty="0"/>
          </a:p>
          <a:p>
            <a:pPr marL="0" indent="0">
              <a:buNone/>
            </a:pPr>
            <a:r>
              <a:rPr lang="en-GB" dirty="0"/>
              <a:t>Both should always be assessed. </a:t>
            </a:r>
          </a:p>
        </p:txBody>
      </p:sp>
    </p:spTree>
    <p:extLst>
      <p:ext uri="{BB962C8B-B14F-4D97-AF65-F5344CB8AC3E}">
        <p14:creationId xmlns:p14="http://schemas.microsoft.com/office/powerpoint/2010/main" val="38477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4325</Words>
  <Application>Microsoft Office PowerPoint</Application>
  <PresentationFormat>On-screen Show (4:3)</PresentationFormat>
  <Paragraphs>561</Paragraphs>
  <Slides>65</Slides>
  <Notes>26</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65</vt:i4>
      </vt:variant>
    </vt:vector>
  </HeadingPairs>
  <TitlesOfParts>
    <vt:vector size="83" baseType="lpstr">
      <vt:lpstr>Arial</vt:lpstr>
      <vt:lpstr>Arial Bold</vt:lpstr>
      <vt:lpstr>Arial Italic</vt:lpstr>
      <vt:lpstr>Brush Script MT</vt:lpstr>
      <vt:lpstr>Calibri</vt:lpstr>
      <vt:lpstr>Calibri Light</vt:lpstr>
      <vt:lpstr>Times</vt:lpstr>
      <vt:lpstr>Wingdings</vt:lpstr>
      <vt:lpstr>Tema do Office</vt:lpstr>
      <vt:lpstr>Custom Design</vt:lpstr>
      <vt:lpstr>1_Custom Design</vt:lpstr>
      <vt:lpstr>2_Custom Design</vt:lpstr>
      <vt:lpstr>3_Custom Design</vt:lpstr>
      <vt:lpstr>4_Custom Design</vt:lpstr>
      <vt:lpstr>1_Tema do Office</vt:lpstr>
      <vt:lpstr>Blank Presentation</vt:lpstr>
      <vt:lpstr>5_Custom Design</vt:lpstr>
      <vt:lpstr>6_Custom Design</vt:lpstr>
      <vt:lpstr>What doctors should do to support patients with uncontrolled and severe asthma.</vt:lpstr>
      <vt:lpstr>Session Outline</vt:lpstr>
      <vt:lpstr>Introduction</vt:lpstr>
      <vt:lpstr>Introduction</vt:lpstr>
      <vt:lpstr>Introduction</vt:lpstr>
      <vt:lpstr>Poorly controlled asthma:  What should we do?</vt:lpstr>
      <vt:lpstr>What means asthma control?</vt:lpstr>
      <vt:lpstr>What is asthma control?  As previously defined by the Global Initiative for Asthma (GINA)</vt:lpstr>
      <vt:lpstr>How to describe a patient’s asthma control? As defined by the Global Initiative for Asthma (GINA), 2016</vt:lpstr>
      <vt:lpstr>GINA assessment of symptom control</vt:lpstr>
      <vt:lpstr>GINA assessment of symptom control</vt:lpstr>
      <vt:lpstr>Reasons for poor asthma control</vt:lpstr>
      <vt:lpstr>Clinical case</vt:lpstr>
      <vt:lpstr>Group Work</vt:lpstr>
      <vt:lpstr>Case 1:</vt:lpstr>
      <vt:lpstr>Is her asthma controlled? As previously defined by the Global Initiative for Asthma (GINA)</vt:lpstr>
      <vt:lpstr>The control-based asthma management cycle</vt:lpstr>
      <vt:lpstr>How do we measure asthma control?</vt:lpstr>
      <vt:lpstr>How do we measure asthma control? </vt:lpstr>
      <vt:lpstr>How to assess asthma control in practice?</vt:lpstr>
      <vt:lpstr>Asthma Control Test (ACT)</vt:lpstr>
      <vt:lpstr>PowerPoint Presentation</vt:lpstr>
      <vt:lpstr>PowerPoint Presentation</vt:lpstr>
      <vt:lpstr>PowerPoint Presentation</vt:lpstr>
      <vt:lpstr>CARAT Kids</vt:lpstr>
      <vt:lpstr>Objective measures</vt:lpstr>
      <vt:lpstr>Reasons for poor asthma control: Clinical Case 2nd part</vt:lpstr>
      <vt:lpstr>Case 2:</vt:lpstr>
      <vt:lpstr>PowerPoint Presentation</vt:lpstr>
      <vt:lpstr>How to review a patient with difficult to manage asthma</vt:lpstr>
      <vt:lpstr>PowerPoint Presentation</vt:lpstr>
      <vt:lpstr>Step1: confirm the diagnosis of asthma</vt:lpstr>
      <vt:lpstr>Diagnosing asthma in primary care     IPCRG guidelines. Prim Care Respir J. 2006;15:20–34.  </vt:lpstr>
      <vt:lpstr>PowerPoint Presentation</vt:lpstr>
      <vt:lpstr>Step 2: question about smoking</vt:lpstr>
      <vt:lpstr>Clinical approach to smoking</vt:lpstr>
      <vt:lpstr>Step 3: assess inhaler technique</vt:lpstr>
      <vt:lpstr>Step 3: assess inhaler technique </vt:lpstr>
      <vt:lpstr>Inhaler choice and technique Key recommendations:</vt:lpstr>
      <vt:lpstr>Step 4: assess patient adherence to treatment</vt:lpstr>
      <vt:lpstr>Step 4: assess patient adherence to treatment</vt:lpstr>
      <vt:lpstr>Nonadherence: identifying the causes</vt:lpstr>
      <vt:lpstr>Written action plan</vt:lpstr>
      <vt:lpstr>PowerPoint Presentation</vt:lpstr>
      <vt:lpstr>PowerPoint Presentation</vt:lpstr>
      <vt:lpstr>Step 5: exclude alternative or overlapping diagnosis as primary conditions </vt:lpstr>
      <vt:lpstr>Wrong diagnosis or confounding illness Action - Rule out (or in) confounding illness before changing medications</vt:lpstr>
      <vt:lpstr>Step 6: Identify and treat co-morbidities</vt:lpstr>
      <vt:lpstr>Co morbidities can worsen asthma symptoms - identify and treat them </vt:lpstr>
      <vt:lpstr>Concomitant rhinitis</vt:lpstr>
      <vt:lpstr>Treating co morbid rhinitis &amp; asthma</vt:lpstr>
      <vt:lpstr>Step 7: control environmental factors </vt:lpstr>
      <vt:lpstr> Environmental Factors:  Action - Advice on allergens avoidance </vt:lpstr>
      <vt:lpstr>Step 8: think about drugs which could lead to poor asthma control</vt:lpstr>
      <vt:lpstr>Step 9: Consider individual variation in treatment response </vt:lpstr>
      <vt:lpstr>Step 10: consider stepping up treatment</vt:lpstr>
      <vt:lpstr>Stepwise management - pharmacotherapy</vt:lpstr>
      <vt:lpstr>Step 11: consider a referral to secondary care</vt:lpstr>
      <vt:lpstr>Step 11: consider a referral to secondary care</vt:lpstr>
      <vt:lpstr>Where to refer? </vt:lpstr>
      <vt:lpstr>How to distinguish between uncontrolled  and severe asthma</vt:lpstr>
      <vt:lpstr>Conclusions:  what should we do?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Jaime Sousa</dc:creator>
  <cp:lastModifiedBy>Nicola Connor</cp:lastModifiedBy>
  <cp:revision>70</cp:revision>
  <dcterms:created xsi:type="dcterms:W3CDTF">2016-06-05T19:05:55Z</dcterms:created>
  <dcterms:modified xsi:type="dcterms:W3CDTF">2020-03-12T17:28:16Z</dcterms:modified>
</cp:coreProperties>
</file>