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7"/>
  </p:notesMasterIdLst>
  <p:sldIdLst>
    <p:sldId id="256" r:id="rId3"/>
    <p:sldId id="257" r:id="rId4"/>
    <p:sldId id="297" r:id="rId5"/>
    <p:sldId id="298" r:id="rId6"/>
    <p:sldId id="299" r:id="rId7"/>
    <p:sldId id="300" r:id="rId8"/>
    <p:sldId id="262" r:id="rId9"/>
    <p:sldId id="263" r:id="rId10"/>
    <p:sldId id="264" r:id="rId11"/>
    <p:sldId id="265" r:id="rId12"/>
    <p:sldId id="296" r:id="rId13"/>
    <p:sldId id="267" r:id="rId14"/>
    <p:sldId id="268" r:id="rId15"/>
    <p:sldId id="269" r:id="rId16"/>
    <p:sldId id="270" r:id="rId17"/>
    <p:sldId id="271" r:id="rId18"/>
    <p:sldId id="29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Roman Rodriguez" initials="MRR" lastIdx="1" clrIdx="0">
    <p:extLst>
      <p:ext uri="{19B8F6BF-5375-455C-9EA6-DF929625EA0E}">
        <p15:presenceInfo xmlns:p15="http://schemas.microsoft.com/office/powerpoint/2012/main" userId="8f509d3a5b1e9c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75" y="18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04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2197-A2D4-4602-82DE-8C588FDCEAE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E695C-F34C-4D3D-9D7D-306D10A2224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E695C-F34C-4D3D-9D7D-306D10A222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04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2333" y="1515617"/>
            <a:ext cx="6339332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963" y="128075"/>
            <a:ext cx="1720060" cy="660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8016241" y="91326"/>
            <a:ext cx="1045463" cy="669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bg object 18"/>
          <p:cNvSpPr/>
          <p:nvPr/>
        </p:nvSpPr>
        <p:spPr>
          <a:xfrm>
            <a:off x="3484818" y="1188226"/>
            <a:ext cx="2050387" cy="2819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7314" y="1043381"/>
            <a:ext cx="4077335" cy="3564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C1C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802" y="128233"/>
            <a:ext cx="1714452" cy="66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19" y="89915"/>
            <a:ext cx="6332220" cy="1687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8055" y="2089404"/>
            <a:ext cx="4040124" cy="2399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6784" y="2196375"/>
            <a:ext cx="3923211" cy="1414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29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97" b="0" i="0">
                <a:solidFill>
                  <a:srgbClr val="CC03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98" b="0" i="0">
                <a:solidFill>
                  <a:srgbClr val="0C1C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49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97" b="0" i="0">
                <a:solidFill>
                  <a:srgbClr val="CC03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67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97" b="0" i="0">
                <a:solidFill>
                  <a:srgbClr val="CC03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2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802" y="128233"/>
            <a:ext cx="1714452" cy="660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8202" y="180212"/>
            <a:ext cx="5387594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63977" y="1265936"/>
            <a:ext cx="5665470" cy="2326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963" y="128075"/>
            <a:ext cx="1720060" cy="6601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3352" y="420562"/>
            <a:ext cx="42572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C03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849" y="1276622"/>
            <a:ext cx="74631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C1C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1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copd.org/" TargetMode="External"/><Relationship Id="rId2" Type="http://schemas.openxmlformats.org/officeDocument/2006/relationships/hyperlink" Target="https://www.ipcrg.org/dth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rg.org/dth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cardio.org/Guidelines/Clinical-Practice-Guidelines/Dyslipidaemias-Management-o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ldcopd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ldcopd.org/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ldcopd.org/" TargetMode="Externa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goldcopd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ldcopd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ldcopd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doi.org/10.1093/gerona/56.3.M14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doi.org/10.1186/s12890-019-0824-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ipcrg.org/dth1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copd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3638550"/>
            <a:ext cx="8534400" cy="93358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Boehringer Ingelheim </a:t>
            </a:r>
            <a:r>
              <a:rPr sz="1200" spc="-5" dirty="0" err="1">
                <a:latin typeface="Arial"/>
                <a:cs typeface="Arial"/>
              </a:rPr>
              <a:t>realizó</a:t>
            </a:r>
            <a:r>
              <a:rPr sz="1200" spc="-5" dirty="0">
                <a:latin typeface="Arial"/>
                <a:cs typeface="Arial"/>
              </a:rPr>
              <a:t> una </a:t>
            </a:r>
            <a:r>
              <a:rPr sz="1200" spc="-5" dirty="0" err="1">
                <a:latin typeface="Arial"/>
                <a:cs typeface="Arial"/>
              </a:rPr>
              <a:t>subvención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educativa</a:t>
            </a:r>
            <a:r>
              <a:rPr sz="1200" spc="-5" dirty="0">
                <a:latin typeface="Arial"/>
                <a:cs typeface="Arial"/>
              </a:rPr>
              <a:t> sin </a:t>
            </a:r>
            <a:r>
              <a:rPr sz="1200" spc="-5" dirty="0" err="1">
                <a:latin typeface="Arial"/>
                <a:cs typeface="Arial"/>
              </a:rPr>
              <a:t>restricciones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 el fin de </a:t>
            </a:r>
            <a:r>
              <a:rPr sz="1200" spc="-5" dirty="0" err="1">
                <a:latin typeface="Arial"/>
                <a:cs typeface="Arial"/>
              </a:rPr>
              <a:t>contribuir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en</a:t>
            </a:r>
            <a:r>
              <a:rPr sz="1200" dirty="0">
                <a:latin typeface="Arial"/>
                <a:cs typeface="Arial"/>
              </a:rPr>
              <a:t> el </a:t>
            </a:r>
            <a:r>
              <a:rPr sz="1200" spc="-5" dirty="0" err="1">
                <a:latin typeface="Arial"/>
                <a:cs typeface="Arial"/>
              </a:rPr>
              <a:t>desarrollo</a:t>
            </a:r>
            <a:r>
              <a:rPr sz="1200" spc="-5" dirty="0">
                <a:latin typeface="Arial"/>
                <a:cs typeface="Arial"/>
              </a:rPr>
              <a:t>, la </a:t>
            </a:r>
            <a:r>
              <a:rPr sz="1200" spc="-5" dirty="0" err="1">
                <a:latin typeface="Arial"/>
                <a:cs typeface="Arial"/>
              </a:rPr>
              <a:t>tipografía</a:t>
            </a:r>
            <a:r>
              <a:rPr sz="1200" spc="-5" dirty="0">
                <a:latin typeface="Arial"/>
                <a:cs typeface="Arial"/>
              </a:rPr>
              <a:t>, la </a:t>
            </a:r>
            <a:r>
              <a:rPr sz="1200" spc="-5" dirty="0" err="1">
                <a:latin typeface="Arial"/>
                <a:cs typeface="Arial"/>
              </a:rPr>
              <a:t>imprenta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y</a:t>
            </a:r>
            <a:r>
              <a:rPr dirty="0"/>
              <a:t>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costos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asociados</a:t>
            </a:r>
            <a:r>
              <a:rPr sz="1200" dirty="0">
                <a:latin typeface="Arial"/>
                <a:cs typeface="Arial"/>
              </a:rPr>
              <a:t> a la </a:t>
            </a:r>
            <a:r>
              <a:rPr sz="1200" dirty="0" err="1">
                <a:latin typeface="Arial"/>
                <a:cs typeface="Arial"/>
              </a:rPr>
              <a:t>redacción</a:t>
            </a:r>
            <a:r>
              <a:rPr sz="1200" dirty="0">
                <a:latin typeface="Arial"/>
                <a:cs typeface="Arial"/>
              </a:rPr>
              <a:t> de </a:t>
            </a:r>
            <a:r>
              <a:rPr sz="1200" dirty="0" err="1">
                <a:latin typeface="Arial"/>
                <a:cs typeface="Arial"/>
              </a:rPr>
              <a:t>este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documento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dirty="0" err="1">
                <a:latin typeface="Arial"/>
                <a:cs typeface="Arial"/>
              </a:rPr>
              <a:t>aunque</a:t>
            </a:r>
            <a:r>
              <a:rPr sz="1200" dirty="0">
                <a:latin typeface="Arial"/>
                <a:cs typeface="Arial"/>
              </a:rPr>
              <a:t> no </a:t>
            </a:r>
            <a:r>
              <a:rPr sz="1200" dirty="0" err="1">
                <a:latin typeface="Arial"/>
                <a:cs typeface="Arial"/>
              </a:rPr>
              <a:t>aportó</a:t>
            </a:r>
            <a:r>
              <a:rPr sz="1200" dirty="0">
                <a:latin typeface="Arial"/>
                <a:cs typeface="Arial"/>
              </a:rPr>
              <a:t> nada </a:t>
            </a:r>
            <a:r>
              <a:rPr sz="1200" dirty="0" err="1">
                <a:latin typeface="Arial"/>
                <a:cs typeface="Arial"/>
              </a:rPr>
              <a:t>referente</a:t>
            </a:r>
            <a:r>
              <a:rPr sz="1200" dirty="0">
                <a:latin typeface="Arial"/>
                <a:cs typeface="Arial"/>
              </a:rPr>
              <a:t> a </a:t>
            </a:r>
            <a:r>
              <a:rPr sz="1200" dirty="0" err="1">
                <a:latin typeface="Arial"/>
                <a:cs typeface="Arial"/>
              </a:rPr>
              <a:t>su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contenido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/>
              <a:cs typeface="Arial"/>
            </a:endParaRPr>
          </a:p>
          <a:p>
            <a:pPr marL="285115" algn="ctr">
              <a:lnSpc>
                <a:spcPct val="100000"/>
              </a:lnSpc>
            </a:pP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Mejore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su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respiración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y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bienestar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general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mediante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el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acceso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a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cuidados</a:t>
            </a:r>
            <a:r>
              <a:rPr sz="1600" i="1" spc="6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pertinentes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7400" y="1029646"/>
            <a:ext cx="5867400" cy="9398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00" dirty="0" err="1">
                <a:solidFill>
                  <a:srgbClr val="00050A"/>
                </a:solidFill>
              </a:rPr>
              <a:t>Multimorbilidad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2362200" y="2288339"/>
            <a:ext cx="4967224" cy="56682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Una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iniciativa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del IPCRG para el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manejo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de la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multimorbilidad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relación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con</a:t>
            </a:r>
            <a:r>
              <a:rPr sz="1800" spc="1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50A"/>
                </a:solidFill>
                <a:latin typeface="Arial"/>
                <a:cs typeface="Arial"/>
              </a:rPr>
              <a:t>las EPOC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713" y="255489"/>
            <a:ext cx="5707953" cy="933718"/>
          </a:xfrm>
          <a:prstGeom prst="rect">
            <a:avLst/>
          </a:prstGeom>
        </p:spPr>
        <p:txBody>
          <a:bodyPr vert="horz" wrap="square" lIns="0" tIns="11416" rIns="0" bIns="0">
            <a:spAutoFit/>
          </a:bodyPr>
          <a:lstStyle/>
          <a:p>
            <a:pPr algn="ctr">
              <a:spcBef>
                <a:spcPts val="90"/>
              </a:spcBef>
            </a:pPr>
            <a:r>
              <a:rPr lang="es-ES" sz="1998" spc="-5" dirty="0"/>
              <a:t>Puntos generales para mejorar la atención del paciente EPOC con multimorbilidad en atención primaria </a:t>
            </a:r>
            <a:endParaRPr lang="es-ES" sz="1998" dirty="0"/>
          </a:p>
        </p:txBody>
      </p:sp>
      <p:sp>
        <p:nvSpPr>
          <p:cNvPr id="3" name="object 3"/>
          <p:cNvSpPr txBox="1"/>
          <p:nvPr/>
        </p:nvSpPr>
        <p:spPr>
          <a:xfrm>
            <a:off x="392154" y="1375235"/>
            <a:ext cx="7630899" cy="3038748"/>
          </a:xfrm>
          <a:prstGeom prst="rect">
            <a:avLst/>
          </a:prstGeom>
        </p:spPr>
        <p:txBody>
          <a:bodyPr vert="horz" wrap="square" lIns="0" tIns="13319" rIns="0" bIns="0">
            <a:spAutoFit/>
          </a:bodyPr>
          <a:lstStyle/>
          <a:p>
            <a:pPr marL="322193" indent="-258768">
              <a:spcBef>
                <a:spcPts val="105"/>
              </a:spcBef>
              <a:buClr>
                <a:srgbClr val="000000"/>
              </a:buClr>
              <a:buSzPct val="128125"/>
              <a:buFont typeface="Times New Roman"/>
              <a:buChar char="•"/>
              <a:tabLst>
                <a:tab pos="321559" algn="l"/>
                <a:tab pos="322193" algn="l"/>
              </a:tabLst>
            </a:pPr>
            <a:r>
              <a:rPr sz="1598" spc="5" dirty="0" err="1">
                <a:solidFill>
                  <a:srgbClr val="0C1C1D"/>
                </a:solidFill>
                <a:latin typeface="Arial"/>
                <a:cs typeface="Arial"/>
              </a:rPr>
              <a:t>Optimizar</a:t>
            </a:r>
            <a:r>
              <a:rPr sz="1598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el plan de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tratamiento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acuerdo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5" dirty="0">
                <a:solidFill>
                  <a:srgbClr val="0C1C1D"/>
                </a:solidFill>
                <a:latin typeface="Arial"/>
                <a:cs typeface="Arial"/>
              </a:rPr>
              <a:t>a 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clasificación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GOLD 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(GOLD</a:t>
            </a:r>
            <a:r>
              <a:rPr sz="1598" spc="-28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2020)</a:t>
            </a:r>
            <a:r>
              <a:rPr sz="1798" dirty="0"/>
              <a:t> 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y </a:t>
            </a:r>
            <a:r>
              <a:rPr sz="1598" spc="-5" dirty="0" err="1">
                <a:solidFill>
                  <a:srgbClr val="0C1C1D"/>
                </a:solidFill>
                <a:latin typeface="Arial"/>
                <a:cs typeface="Arial"/>
              </a:rPr>
              <a:t>evaluar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y </a:t>
            </a:r>
            <a:r>
              <a:rPr sz="1598" spc="-5" dirty="0" err="1">
                <a:solidFill>
                  <a:srgbClr val="0C1C1D"/>
                </a:solidFill>
                <a:latin typeface="Arial"/>
                <a:cs typeface="Arial"/>
              </a:rPr>
              <a:t>tratar</a:t>
            </a:r>
            <a:r>
              <a:rPr sz="1598" spc="-5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las comorbilidades</a:t>
            </a:r>
            <a:r>
              <a:rPr sz="1573" baseline="26455" dirty="0">
                <a:solidFill>
                  <a:srgbClr val="0C1C1D"/>
                </a:solidFill>
                <a:latin typeface="Arial"/>
                <a:cs typeface="Arial"/>
              </a:rPr>
              <a:t>1.2</a:t>
            </a:r>
            <a:r>
              <a:rPr sz="1798" dirty="0"/>
              <a:t> </a:t>
            </a:r>
            <a:endParaRPr sz="1573" baseline="26455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297" dirty="0">
              <a:latin typeface="Arial"/>
              <a:cs typeface="Arial"/>
            </a:endParaRPr>
          </a:p>
          <a:p>
            <a:pPr marL="322193" marR="202322" indent="-258768" algn="just">
              <a:buClr>
                <a:srgbClr val="000000"/>
              </a:buClr>
              <a:buSzPct val="131250"/>
              <a:buFont typeface="Times New Roman"/>
              <a:buChar char="•"/>
              <a:tabLst>
                <a:tab pos="322193" algn="l"/>
              </a:tabLst>
            </a:pP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Para los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pacientes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con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multimorbilidades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598" spc="-5" dirty="0" err="1">
                <a:solidFill>
                  <a:srgbClr val="0C1C1D"/>
                </a:solidFill>
                <a:latin typeface="Arial"/>
                <a:cs typeface="Arial"/>
              </a:rPr>
              <a:t>realice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5" dirty="0">
                <a:solidFill>
                  <a:srgbClr val="0C1C1D"/>
                </a:solidFill>
                <a:latin typeface="Arial"/>
                <a:cs typeface="Arial"/>
              </a:rPr>
              <a:t>una </a:t>
            </a:r>
            <a:r>
              <a:rPr sz="1598" spc="-5" dirty="0" err="1">
                <a:solidFill>
                  <a:srgbClr val="0C1C1D"/>
                </a:solidFill>
                <a:latin typeface="Arial"/>
                <a:cs typeface="Arial"/>
              </a:rPr>
              <a:t>revisión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del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tratamiento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de EPOC, </a:t>
            </a:r>
            <a:r>
              <a:rPr lang="es-ES" sz="1598" dirty="0">
                <a:solidFill>
                  <a:srgbClr val="0C1C1D"/>
                </a:solidFill>
                <a:latin typeface="Arial"/>
                <a:cs typeface="Arial"/>
              </a:rPr>
              <a:t>prestando atención a la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interrelación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-10" dirty="0">
                <a:solidFill>
                  <a:srgbClr val="0C1C1D"/>
                </a:solidFill>
                <a:latin typeface="Arial"/>
                <a:cs typeface="Arial"/>
              </a:rPr>
              <a:t>entre </a:t>
            </a:r>
            <a:r>
              <a:rPr sz="1598" spc="5" dirty="0">
                <a:solidFill>
                  <a:srgbClr val="0C1C1D"/>
                </a:solidFill>
                <a:latin typeface="Arial"/>
                <a:cs typeface="Arial"/>
              </a:rPr>
              <a:t>los </a:t>
            </a:r>
            <a:r>
              <a:rPr sz="1598" spc="5" dirty="0" err="1">
                <a:solidFill>
                  <a:srgbClr val="0C1C1D"/>
                </a:solidFill>
                <a:latin typeface="Arial"/>
                <a:cs typeface="Arial"/>
              </a:rPr>
              <a:t>síntomas</a:t>
            </a:r>
            <a:r>
              <a:rPr sz="1598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enfermedad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comórbida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y 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los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efectos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secundarios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de</a:t>
            </a:r>
            <a:r>
              <a:rPr sz="1598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5" dirty="0">
                <a:solidFill>
                  <a:srgbClr val="0C1C1D"/>
                </a:solidFill>
                <a:latin typeface="Arial"/>
                <a:cs typeface="Arial"/>
              </a:rPr>
              <a:t>la medicación</a:t>
            </a:r>
            <a:r>
              <a:rPr sz="1573" spc="7" baseline="26455" dirty="0">
                <a:solidFill>
                  <a:srgbClr val="0C1C1D"/>
                </a:solidFill>
                <a:latin typeface="Arial"/>
                <a:cs typeface="Arial"/>
              </a:rPr>
              <a:t>1</a:t>
            </a:r>
            <a:r>
              <a:rPr sz="1798" dirty="0"/>
              <a:t> </a:t>
            </a:r>
            <a:endParaRPr sz="1573" baseline="26455" dirty="0">
              <a:latin typeface="Arial"/>
              <a:cs typeface="Arial"/>
            </a:endParaRPr>
          </a:p>
          <a:p>
            <a:pPr>
              <a:spcBef>
                <a:spcPts val="50"/>
              </a:spcBef>
              <a:buChar char="•"/>
            </a:pPr>
            <a:endParaRPr sz="2297" dirty="0">
              <a:latin typeface="Arial"/>
              <a:cs typeface="Arial"/>
            </a:endParaRPr>
          </a:p>
          <a:p>
            <a:pPr marL="322193" marR="55813" indent="-258768">
              <a:buClr>
                <a:srgbClr val="000000"/>
              </a:buClr>
              <a:buSzPct val="131250"/>
              <a:buFont typeface="Times New Roman"/>
              <a:buChar char="•"/>
              <a:tabLst>
                <a:tab pos="321559" algn="l"/>
                <a:tab pos="322193" algn="l"/>
              </a:tabLst>
            </a:pPr>
            <a:r>
              <a:rPr lang="es-ES" sz="1598" spc="5" dirty="0">
                <a:solidFill>
                  <a:srgbClr val="0C1C1D"/>
                </a:solidFill>
                <a:latin typeface="Arial"/>
                <a:cs typeface="Arial"/>
              </a:rPr>
              <a:t>Además, piense cuidadosamente en las indicaciones de los CI antes de prescribirlos. Úselos de acuerdo con las recomendaciones de las guías y consulte la última publicación de IPCRG sobre el uso apropiado de los CI y la guía para la retirada de CI.</a:t>
            </a:r>
            <a:r>
              <a:rPr sz="1573" spc="-7" baseline="26455" dirty="0">
                <a:solidFill>
                  <a:srgbClr val="0C1C1D"/>
                </a:solidFill>
                <a:latin typeface="Arial"/>
                <a:cs typeface="Arial"/>
              </a:rPr>
              <a:t>1</a:t>
            </a:r>
            <a:r>
              <a:rPr sz="1798" dirty="0"/>
              <a:t> </a:t>
            </a:r>
            <a:endParaRPr sz="1573" baseline="2645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424" y="4497968"/>
            <a:ext cx="7765987" cy="564842"/>
          </a:xfrm>
          <a:prstGeom prst="rect">
            <a:avLst/>
          </a:prstGeom>
        </p:spPr>
        <p:txBody>
          <a:bodyPr vert="horz" wrap="square" lIns="0" tIns="11416" rIns="0" bIns="0">
            <a:spAutoFit/>
          </a:bodyPr>
          <a:lstStyle/>
          <a:p>
            <a:pPr marL="12685">
              <a:spcBef>
                <a:spcPts val="90"/>
              </a:spcBef>
            </a:pPr>
            <a:r>
              <a:rPr sz="599" spc="-10" dirty="0">
                <a:solidFill>
                  <a:srgbClr val="0C1C1D"/>
                </a:solidFill>
                <a:latin typeface="Arial"/>
                <a:cs typeface="Arial"/>
              </a:rPr>
              <a:t>CI, </a:t>
            </a:r>
            <a:r>
              <a:rPr sz="599" spc="-15" dirty="0" err="1">
                <a:solidFill>
                  <a:srgbClr val="0C1C1D"/>
                </a:solidFill>
                <a:latin typeface="Arial"/>
                <a:cs typeface="Arial"/>
              </a:rPr>
              <a:t>corticoides</a:t>
            </a:r>
            <a:r>
              <a:rPr sz="599" spc="114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599" spc="-10" dirty="0" err="1">
                <a:solidFill>
                  <a:srgbClr val="0C1C1D"/>
                </a:solidFill>
                <a:latin typeface="Arial"/>
                <a:cs typeface="Arial"/>
              </a:rPr>
              <a:t>inhalados</a:t>
            </a:r>
            <a:r>
              <a:rPr sz="1398" dirty="0"/>
              <a:t> </a:t>
            </a:r>
            <a:endParaRPr sz="599" dirty="0">
              <a:latin typeface="Arial"/>
              <a:cs typeface="Arial"/>
            </a:endParaRPr>
          </a:p>
          <a:p>
            <a:pPr marL="12685"/>
            <a:r>
              <a:rPr sz="599" spc="-10" dirty="0">
                <a:solidFill>
                  <a:srgbClr val="0C1C1D"/>
                </a:solidFill>
                <a:latin typeface="Arial"/>
                <a:cs typeface="Arial"/>
              </a:rPr>
              <a:t>1</a:t>
            </a:r>
            <a:r>
              <a:rPr lang="es-ES" sz="699" spc="-5" dirty="0">
                <a:solidFill>
                  <a:srgbClr val="0C1C1D"/>
                </a:solidFill>
                <a:latin typeface="Arial"/>
                <a:cs typeface="Arial"/>
              </a:rPr>
              <a:t>IPCRG. </a:t>
            </a:r>
            <a:r>
              <a:rPr lang="es-ES" sz="699" spc="-20" dirty="0">
                <a:solidFill>
                  <a:srgbClr val="00050A"/>
                </a:solidFill>
                <a:latin typeface="Arial"/>
                <a:cs typeface="Arial"/>
              </a:rPr>
              <a:t>Desktop </a:t>
            </a:r>
            <a:r>
              <a:rPr lang="es-ES" sz="699" spc="-20" dirty="0" err="1">
                <a:solidFill>
                  <a:srgbClr val="00050A"/>
                </a:solidFill>
                <a:latin typeface="Arial"/>
                <a:cs typeface="Arial"/>
              </a:rPr>
              <a:t>Helpper</a:t>
            </a:r>
            <a:r>
              <a:rPr lang="es-ES" sz="699" spc="-2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lang="es-ES" sz="699" spc="-15" dirty="0">
                <a:solidFill>
                  <a:srgbClr val="00050A"/>
                </a:solidFill>
                <a:latin typeface="Arial"/>
                <a:cs typeface="Arial"/>
              </a:rPr>
              <a:t>10. U</a:t>
            </a:r>
            <a:r>
              <a:rPr lang="es-ES" sz="699" spc="-5" dirty="0">
                <a:solidFill>
                  <a:srgbClr val="00050A"/>
                </a:solidFill>
                <a:latin typeface="Arial"/>
                <a:cs typeface="Arial"/>
              </a:rPr>
              <a:t>so racional </a:t>
            </a:r>
            <a:r>
              <a:rPr lang="es-ES" sz="699" spc="-25" dirty="0">
                <a:solidFill>
                  <a:srgbClr val="00050A"/>
                </a:solidFill>
                <a:latin typeface="Arial"/>
                <a:cs typeface="Arial"/>
              </a:rPr>
              <a:t>de la  </a:t>
            </a:r>
            <a:r>
              <a:rPr lang="es-ES" sz="699" spc="-20" dirty="0">
                <a:solidFill>
                  <a:srgbClr val="00050A"/>
                </a:solidFill>
                <a:latin typeface="Arial"/>
                <a:cs typeface="Arial"/>
              </a:rPr>
              <a:t>medicación inhalada</a:t>
            </a:r>
            <a:r>
              <a:rPr lang="es-ES" sz="699" spc="-1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lang="es-ES" sz="699" spc="-10" dirty="0">
                <a:solidFill>
                  <a:srgbClr val="00050A"/>
                </a:solidFill>
                <a:latin typeface="Arial"/>
                <a:cs typeface="Arial"/>
              </a:rPr>
              <a:t>en pacientes </a:t>
            </a:r>
            <a:r>
              <a:rPr lang="es-ES" sz="699" spc="-5" dirty="0">
                <a:solidFill>
                  <a:srgbClr val="00050A"/>
                </a:solidFill>
                <a:latin typeface="Arial"/>
                <a:cs typeface="Arial"/>
              </a:rPr>
              <a:t>EPOC </a:t>
            </a:r>
            <a:r>
              <a:rPr lang="es-ES" sz="699" spc="-20" dirty="0">
                <a:solidFill>
                  <a:srgbClr val="00050A"/>
                </a:solidFill>
                <a:latin typeface="Arial"/>
                <a:cs typeface="Arial"/>
              </a:rPr>
              <a:t>con </a:t>
            </a:r>
            <a:r>
              <a:rPr lang="es-ES" sz="699" spc="-15" dirty="0">
                <a:solidFill>
                  <a:srgbClr val="00050A"/>
                </a:solidFill>
                <a:latin typeface="Arial"/>
                <a:cs typeface="Arial"/>
              </a:rPr>
              <a:t>comorbilidad múltiple:  </a:t>
            </a:r>
            <a:r>
              <a:rPr lang="es-ES" sz="699" spc="-5" dirty="0">
                <a:solidFill>
                  <a:srgbClr val="00050A"/>
                </a:solidFill>
                <a:latin typeface="Arial"/>
                <a:cs typeface="Arial"/>
              </a:rPr>
              <a:t>Guía </a:t>
            </a:r>
            <a:r>
              <a:rPr lang="es-ES" sz="699" spc="-10" dirty="0">
                <a:solidFill>
                  <a:srgbClr val="00050A"/>
                </a:solidFill>
                <a:latin typeface="Arial"/>
                <a:cs typeface="Arial"/>
              </a:rPr>
              <a:t>para </a:t>
            </a:r>
            <a:r>
              <a:rPr lang="es-ES" sz="699" spc="-15" dirty="0">
                <a:solidFill>
                  <a:srgbClr val="00050A"/>
                </a:solidFill>
                <a:latin typeface="Arial"/>
                <a:cs typeface="Arial"/>
              </a:rPr>
              <a:t>atención </a:t>
            </a:r>
            <a:r>
              <a:rPr lang="es-ES" sz="699" spc="-25" dirty="0">
                <a:solidFill>
                  <a:srgbClr val="00050A"/>
                </a:solidFill>
                <a:latin typeface="Arial"/>
                <a:cs typeface="Arial"/>
              </a:rPr>
              <a:t>primaria. </a:t>
            </a:r>
            <a:r>
              <a:rPr lang="es-ES" sz="799" dirty="0"/>
              <a:t> </a:t>
            </a:r>
            <a:r>
              <a:rPr lang="es-ES" sz="699" spc="-10" dirty="0">
                <a:solidFill>
                  <a:srgbClr val="00050A"/>
                </a:solidFill>
                <a:latin typeface="Arial"/>
                <a:cs typeface="Arial"/>
              </a:rPr>
              <a:t>Disponible </a:t>
            </a:r>
            <a:r>
              <a:rPr lang="es-ES" sz="699" spc="-20" dirty="0">
                <a:solidFill>
                  <a:srgbClr val="00050A"/>
                </a:solidFill>
                <a:latin typeface="Arial"/>
                <a:cs typeface="Arial"/>
              </a:rPr>
              <a:t>en: </a:t>
            </a:r>
            <a:r>
              <a:rPr lang="es-ES" sz="699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https://www.ipcrg.org/dth10</a:t>
            </a:r>
            <a:r>
              <a:rPr lang="es-ES" sz="799" dirty="0"/>
              <a:t> </a:t>
            </a:r>
            <a:endParaRPr lang="es-ES" sz="699" dirty="0">
              <a:latin typeface="Arial"/>
              <a:cs typeface="Arial"/>
            </a:endParaRPr>
          </a:p>
          <a:p>
            <a:pPr marL="12685"/>
            <a:r>
              <a:rPr sz="599" spc="-5" dirty="0">
                <a:solidFill>
                  <a:srgbClr val="00050A"/>
                </a:solidFill>
                <a:latin typeface="Arial"/>
                <a:cs typeface="Arial"/>
              </a:rPr>
              <a:t>; </a:t>
            </a:r>
            <a:r>
              <a:rPr sz="599" spc="-10" dirty="0">
                <a:solidFill>
                  <a:srgbClr val="00050A"/>
                </a:solidFill>
                <a:latin typeface="Arial"/>
                <a:cs typeface="Arial"/>
              </a:rPr>
              <a:t>2. </a:t>
            </a:r>
            <a:r>
              <a:rPr sz="599" spc="-5" dirty="0">
                <a:latin typeface="Arial"/>
                <a:cs typeface="Arial"/>
              </a:rPr>
              <a:t> </a:t>
            </a:r>
            <a:r>
              <a:rPr sz="599" spc="-20" dirty="0" err="1">
                <a:latin typeface="Arial"/>
                <a:cs typeface="Arial"/>
              </a:rPr>
              <a:t>Iniciativa</a:t>
            </a:r>
            <a:r>
              <a:rPr sz="599" spc="-20" dirty="0">
                <a:latin typeface="Arial"/>
                <a:cs typeface="Arial"/>
              </a:rPr>
              <a:t> </a:t>
            </a:r>
            <a:r>
              <a:rPr sz="599" spc="-15" dirty="0">
                <a:latin typeface="Arial"/>
                <a:cs typeface="Arial"/>
              </a:rPr>
              <a:t>Mundial </a:t>
            </a:r>
            <a:r>
              <a:rPr sz="599" spc="-10" dirty="0">
                <a:latin typeface="Arial"/>
                <a:cs typeface="Arial"/>
              </a:rPr>
              <a:t>contra </a:t>
            </a:r>
            <a:r>
              <a:rPr sz="599" spc="-10" dirty="0" err="1">
                <a:latin typeface="Arial"/>
                <a:cs typeface="Arial"/>
              </a:rPr>
              <a:t>Enfermedades</a:t>
            </a:r>
            <a:r>
              <a:rPr sz="599" spc="-10" dirty="0">
                <a:latin typeface="Arial"/>
                <a:cs typeface="Arial"/>
              </a:rPr>
              <a:t> </a:t>
            </a:r>
            <a:r>
              <a:rPr sz="599" spc="-15" dirty="0" err="1">
                <a:latin typeface="Arial"/>
                <a:cs typeface="Arial"/>
              </a:rPr>
              <a:t>Pulmonares</a:t>
            </a:r>
            <a:r>
              <a:rPr sz="599" spc="-15" dirty="0">
                <a:latin typeface="Arial"/>
                <a:cs typeface="Arial"/>
              </a:rPr>
              <a:t> </a:t>
            </a:r>
            <a:r>
              <a:rPr sz="599" spc="-10" dirty="0" err="1">
                <a:latin typeface="Arial"/>
                <a:cs typeface="Arial"/>
              </a:rPr>
              <a:t>Obstructivas</a:t>
            </a:r>
            <a:r>
              <a:rPr sz="599" spc="-10" dirty="0">
                <a:latin typeface="Arial"/>
                <a:cs typeface="Arial"/>
              </a:rPr>
              <a:t> </a:t>
            </a:r>
            <a:r>
              <a:rPr sz="599" spc="-15" dirty="0" err="1">
                <a:latin typeface="Arial"/>
                <a:cs typeface="Arial"/>
              </a:rPr>
              <a:t>Crónicas</a:t>
            </a:r>
            <a:r>
              <a:rPr sz="599" spc="-15" dirty="0">
                <a:latin typeface="Arial"/>
                <a:cs typeface="Arial"/>
              </a:rPr>
              <a:t> </a:t>
            </a:r>
            <a:r>
              <a:rPr sz="599" spc="-5" dirty="0">
                <a:latin typeface="Arial"/>
                <a:cs typeface="Arial"/>
              </a:rPr>
              <a:t>(GOLD) </a:t>
            </a:r>
            <a:r>
              <a:rPr sz="599" spc="-15" dirty="0">
                <a:latin typeface="Arial"/>
                <a:cs typeface="Arial"/>
              </a:rPr>
              <a:t>2020. Disponible </a:t>
            </a:r>
            <a:r>
              <a:rPr sz="599" spc="-20" dirty="0" err="1">
                <a:latin typeface="Arial"/>
                <a:cs typeface="Arial"/>
              </a:rPr>
              <a:t>en</a:t>
            </a:r>
            <a:r>
              <a:rPr sz="599" spc="-20" dirty="0">
                <a:latin typeface="Arial"/>
                <a:cs typeface="Arial"/>
              </a:rPr>
              <a:t>:</a:t>
            </a:r>
            <a:r>
              <a:rPr sz="599" spc="135" dirty="0">
                <a:latin typeface="Arial"/>
                <a:cs typeface="Arial"/>
              </a:rPr>
              <a:t> </a:t>
            </a:r>
            <a:r>
              <a:rPr sz="599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https://goldcopd.org/</a:t>
            </a:r>
            <a:r>
              <a:rPr sz="599" spc="-5" dirty="0">
                <a:latin typeface="Arial"/>
                <a:cs typeface="Arial"/>
              </a:rPr>
              <a:t>.</a:t>
            </a:r>
            <a:r>
              <a:rPr sz="1398" dirty="0"/>
              <a:t> </a:t>
            </a:r>
            <a:endParaRPr sz="599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798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5977" y="420044"/>
            <a:ext cx="4252045" cy="873904"/>
          </a:xfrm>
          <a:prstGeom prst="rect">
            <a:avLst/>
          </a:prstGeom>
        </p:spPr>
        <p:txBody>
          <a:bodyPr vert="horz" wrap="square" lIns="0" tIns="13953" rIns="0" bIns="0">
            <a:spAutoFit/>
          </a:bodyPr>
          <a:lstStyle/>
          <a:p>
            <a:pPr marL="1702929" marR="5074" indent="-1583692">
              <a:spcBef>
                <a:spcPts val="110"/>
              </a:spcBef>
            </a:pPr>
            <a:r>
              <a:t>Otras </a:t>
            </a:r>
            <a:r>
              <a:rPr spc="5"/>
              <a:t>medidas de acción</a:t>
            </a:r>
            <a:r>
              <a:rPr spc="-90"/>
              <a:t> </a:t>
            </a:r>
            <a:r>
              <a:rPr spc="5"/>
              <a:t>esenciales 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0654" y="1394262"/>
            <a:ext cx="4697645" cy="3102590"/>
            <a:chOff x="222440" y="1389824"/>
            <a:chExt cx="4703445" cy="3106420"/>
          </a:xfrm>
        </p:grpSpPr>
        <p:sp>
          <p:nvSpPr>
            <p:cNvPr id="4" name="object 4"/>
            <p:cNvSpPr/>
            <p:nvPr/>
          </p:nvSpPr>
          <p:spPr>
            <a:xfrm>
              <a:off x="224027" y="1391411"/>
              <a:ext cx="4700270" cy="3103245"/>
            </a:xfrm>
            <a:custGeom>
              <a:avLst/>
              <a:gdLst/>
              <a:ahLst/>
              <a:cxnLst/>
              <a:rect l="l" t="t" r="r" b="b"/>
              <a:pathLst>
                <a:path w="4700270" h="3103245">
                  <a:moveTo>
                    <a:pt x="4700016" y="0"/>
                  </a:moveTo>
                  <a:lnTo>
                    <a:pt x="0" y="0"/>
                  </a:lnTo>
                  <a:lnTo>
                    <a:pt x="0" y="3102864"/>
                  </a:lnTo>
                  <a:lnTo>
                    <a:pt x="4700016" y="3102864"/>
                  </a:lnTo>
                  <a:lnTo>
                    <a:pt x="4700016" y="0"/>
                  </a:lnTo>
                  <a:close/>
                </a:path>
              </a:pathLst>
            </a:custGeom>
            <a:solidFill>
              <a:srgbClr val="FDD1D2"/>
            </a:solidFill>
          </p:spPr>
          <p:txBody>
            <a:bodyPr wrap="square" lIns="0" tIns="0" rIns="0" bIns="0"/>
            <a:lstStyle/>
            <a:p>
              <a:pPr defTabSz="913303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24027" y="1391411"/>
              <a:ext cx="4700270" cy="3103245"/>
            </a:xfrm>
            <a:custGeom>
              <a:avLst/>
              <a:gdLst/>
              <a:ahLst/>
              <a:cxnLst/>
              <a:rect l="l" t="t" r="r" b="b"/>
              <a:pathLst>
                <a:path w="4700270" h="3103245">
                  <a:moveTo>
                    <a:pt x="0" y="3102864"/>
                  </a:moveTo>
                  <a:lnTo>
                    <a:pt x="4700016" y="3102864"/>
                  </a:lnTo>
                  <a:lnTo>
                    <a:pt x="4700016" y="0"/>
                  </a:lnTo>
                  <a:lnTo>
                    <a:pt x="0" y="0"/>
                  </a:lnTo>
                  <a:lnTo>
                    <a:pt x="0" y="3102864"/>
                  </a:lnTo>
                  <a:close/>
                </a:path>
              </a:pathLst>
            </a:custGeom>
            <a:ln w="3175">
              <a:solidFill>
                <a:srgbClr val="074A87"/>
              </a:solidFill>
            </a:ln>
          </p:spPr>
          <p:txBody>
            <a:bodyPr wrap="square" lIns="0" tIns="0" rIns="0" bIns="0"/>
            <a:lstStyle/>
            <a:p>
              <a:pPr defTabSz="913303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2713" y="1897928"/>
            <a:ext cx="4107824" cy="499713"/>
          </a:xfrm>
          <a:prstGeom prst="rect">
            <a:avLst/>
          </a:prstGeom>
        </p:spPr>
        <p:txBody>
          <a:bodyPr vert="horz" wrap="square" lIns="0" tIns="12684" rIns="0" bIns="0">
            <a:spAutoFit/>
          </a:bodyPr>
          <a:lstStyle/>
          <a:p>
            <a:pPr marL="271454" marR="5074" indent="-258768" defTabSz="913303">
              <a:lnSpc>
                <a:spcPct val="120100"/>
              </a:lnSpc>
              <a:spcBef>
                <a:spcPts val="100"/>
              </a:spcBef>
              <a:tabLst>
                <a:tab pos="270820" algn="l"/>
              </a:tabLst>
            </a:pPr>
            <a:r>
              <a:rPr sz="899" spc="-5" dirty="0">
                <a:solidFill>
                  <a:srgbClr val="221F1F"/>
                </a:solidFill>
                <a:latin typeface="Calibri"/>
                <a:cs typeface="Calibri"/>
              </a:rPr>
              <a:t>2. 	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Asegúrese</a:t>
            </a:r>
            <a:r>
              <a:rPr sz="8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de que</a:t>
            </a:r>
            <a:r>
              <a:rPr sz="8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por lo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menos</a:t>
            </a:r>
            <a:r>
              <a:rPr sz="8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spc="5" dirty="0">
                <a:solidFill>
                  <a:srgbClr val="221F1F"/>
                </a:solidFill>
                <a:latin typeface="Calibri"/>
                <a:cs typeface="Calibri"/>
              </a:rPr>
              <a:t>una </a:t>
            </a:r>
            <a:r>
              <a:rPr sz="899" spc="5" dirty="0" err="1">
                <a:solidFill>
                  <a:srgbClr val="221F1F"/>
                </a:solidFill>
                <a:latin typeface="Calibri"/>
                <a:cs typeface="Calibri"/>
              </a:rPr>
              <a:t>vez</a:t>
            </a:r>
            <a:r>
              <a:rPr sz="899" spc="5" dirty="0">
                <a:solidFill>
                  <a:srgbClr val="221F1F"/>
                </a:solidFill>
                <a:latin typeface="Calibri"/>
                <a:cs typeface="Calibri"/>
              </a:rPr>
              <a:t> al </a:t>
            </a:r>
            <a:r>
              <a:rPr sz="899" spc="5" dirty="0" err="1">
                <a:solidFill>
                  <a:srgbClr val="221F1F"/>
                </a:solidFill>
                <a:latin typeface="Calibri"/>
                <a:cs typeface="Calibri"/>
              </a:rPr>
              <a:t>año</a:t>
            </a:r>
            <a:r>
              <a:rPr sz="899" spc="-60" dirty="0" err="1">
                <a:solidFill>
                  <a:srgbClr val="221F1F"/>
                </a:solidFill>
                <a:latin typeface="Calibri"/>
                <a:cs typeface="Calibri"/>
              </a:rPr>
              <a:t>se</a:t>
            </a:r>
            <a:r>
              <a:rPr sz="899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spc="-60" dirty="0" err="1">
                <a:solidFill>
                  <a:srgbClr val="221F1F"/>
                </a:solidFill>
                <a:latin typeface="Calibri"/>
                <a:cs typeface="Calibri"/>
              </a:rPr>
              <a:t>realice</a:t>
            </a:r>
            <a:r>
              <a:rPr sz="899" spc="-60" dirty="0">
                <a:solidFill>
                  <a:srgbClr val="221F1F"/>
                </a:solidFill>
                <a:latin typeface="Calibri"/>
                <a:cs typeface="Calibri"/>
              </a:rPr>
              <a:t> una (re) </a:t>
            </a:r>
            <a:r>
              <a:rPr sz="899" spc="-60" dirty="0" err="1">
                <a:solidFill>
                  <a:srgbClr val="221F1F"/>
                </a:solidFill>
                <a:latin typeface="Calibri"/>
                <a:cs typeface="Calibri"/>
              </a:rPr>
              <a:t>evaluación</a:t>
            </a:r>
            <a:r>
              <a:rPr sz="899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al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paciente</a:t>
            </a:r>
            <a:r>
              <a:rPr sz="8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sz="899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spc="-15" dirty="0" err="1">
                <a:solidFill>
                  <a:srgbClr val="221F1F"/>
                </a:solidFill>
                <a:latin typeface="Calibri"/>
                <a:cs typeface="Calibri"/>
              </a:rPr>
              <a:t>ajuste</a:t>
            </a:r>
            <a:r>
              <a:rPr sz="8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spc="-65" dirty="0">
                <a:solidFill>
                  <a:srgbClr val="221F1F"/>
                </a:solidFill>
                <a:latin typeface="Calibri"/>
                <a:cs typeface="Calibri"/>
              </a:rPr>
              <a:t>del </a:t>
            </a:r>
            <a:r>
              <a:rPr sz="899" spc="-65" dirty="0" err="1">
                <a:solidFill>
                  <a:srgbClr val="221F1F"/>
                </a:solidFill>
                <a:latin typeface="Calibri"/>
                <a:cs typeface="Calibri"/>
              </a:rPr>
              <a:t>tratamiento</a:t>
            </a:r>
            <a:r>
              <a:rPr sz="8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spc="5" dirty="0" err="1">
                <a:solidFill>
                  <a:srgbClr val="221F1F"/>
                </a:solidFill>
                <a:latin typeface="Calibri"/>
                <a:cs typeface="Calibri"/>
              </a:rPr>
              <a:t>en</a:t>
            </a:r>
            <a:r>
              <a:rPr sz="8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el </a:t>
            </a:r>
            <a:r>
              <a:rPr sz="899" spc="5" dirty="0" err="1">
                <a:solidFill>
                  <a:srgbClr val="221F1F"/>
                </a:solidFill>
                <a:latin typeface="Calibri"/>
                <a:cs typeface="Calibri"/>
              </a:rPr>
              <a:t>contexto</a:t>
            </a:r>
            <a:r>
              <a:rPr sz="8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de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atención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primaria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,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incluida</a:t>
            </a:r>
            <a:r>
              <a:rPr sz="899" spc="-5" dirty="0" err="1">
                <a:solidFill>
                  <a:srgbClr val="221F1F"/>
                </a:solidFill>
                <a:latin typeface="Calibri"/>
                <a:cs typeface="Calibri"/>
              </a:rPr>
              <a:t>la</a:t>
            </a:r>
            <a:r>
              <a:rPr sz="8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spc="-5" dirty="0" err="1">
                <a:solidFill>
                  <a:srgbClr val="221F1F"/>
                </a:solidFill>
                <a:latin typeface="Calibri"/>
                <a:cs typeface="Calibri"/>
              </a:rPr>
              <a:t>suspensión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de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medicación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inapropiada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.  </a:t>
            </a:r>
            <a:r>
              <a:rPr sz="899" spc="-5" dirty="0">
                <a:solidFill>
                  <a:srgbClr val="221F1F"/>
                </a:solidFill>
                <a:latin typeface="Calibri"/>
                <a:cs typeface="Calibri"/>
              </a:rPr>
              <a:t>No </a:t>
            </a:r>
            <a:r>
              <a:rPr sz="899" spc="-5" dirty="0" err="1">
                <a:solidFill>
                  <a:srgbClr val="221F1F"/>
                </a:solidFill>
                <a:latin typeface="Calibri"/>
                <a:cs typeface="Calibri"/>
              </a:rPr>
              <a:t>se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olvide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del</a:t>
            </a:r>
            <a:r>
              <a:rPr sz="899" spc="-8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cáncer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de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pulmón</a:t>
            </a:r>
            <a:endParaRPr sz="89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820" y="2359624"/>
            <a:ext cx="4226422" cy="290106"/>
          </a:xfrm>
          <a:prstGeom prst="rect">
            <a:avLst/>
          </a:prstGeom>
        </p:spPr>
        <p:txBody>
          <a:bodyPr vert="horz" wrap="square" lIns="0" tIns="13319" rIns="0" bIns="0">
            <a:spAutoFit/>
          </a:bodyPr>
          <a:lstStyle/>
          <a:p>
            <a:pPr marL="12685" defTabSz="913303">
              <a:spcBef>
                <a:spcPts val="105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3. 	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Revise</a:t>
            </a:r>
            <a:r>
              <a:rPr sz="999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técnica</a:t>
            </a:r>
            <a:r>
              <a:rPr sz="999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inhalación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cumplimiento</a:t>
            </a:r>
            <a:r>
              <a:rPr sz="999" spc="-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respecto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a la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medicación</a:t>
            </a: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endParaRPr sz="99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426" y="2691558"/>
            <a:ext cx="4351159" cy="596222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271454" marR="5074" indent="-258768" defTabSz="913303">
              <a:spcBef>
                <a:spcPts val="95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4. 	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Empodere</a:t>
            </a:r>
            <a:r>
              <a:rPr sz="999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a los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pacientes</a:t>
            </a:r>
            <a:r>
              <a:rPr sz="999" spc="-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con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multimorbilidad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y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con</a:t>
            </a:r>
            <a:r>
              <a:rPr sz="9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EPOC</a:t>
            </a:r>
            <a:r>
              <a:rPr sz="999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así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como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a los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cuidadores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,</a:t>
            </a:r>
            <a:r>
              <a:rPr sz="999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para</a:t>
            </a:r>
            <a:r>
              <a:rPr sz="9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ayudarlos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999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sobrellevar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los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potenciales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excesos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información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y la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ansiedad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y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depresión</a:t>
            </a:r>
            <a:r>
              <a:rPr sz="999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asociadas</a:t>
            </a: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endParaRPr sz="99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426" y="3276154"/>
            <a:ext cx="4078574" cy="290106"/>
          </a:xfrm>
          <a:prstGeom prst="rect">
            <a:avLst/>
          </a:prstGeom>
        </p:spPr>
        <p:txBody>
          <a:bodyPr vert="horz" wrap="square" lIns="0" tIns="13319" rIns="0" bIns="0">
            <a:spAutoFit/>
          </a:bodyPr>
          <a:lstStyle/>
          <a:p>
            <a:pPr marL="12685" defTabSz="913303">
              <a:spcBef>
                <a:spcPts val="105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5. 	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Evalúe</a:t>
            </a:r>
            <a:r>
              <a:rPr sz="999" spc="-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cuidadosamente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la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indicación</a:t>
            </a:r>
            <a:r>
              <a:rPr sz="999" spc="-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antes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iniciar</a:t>
            </a:r>
            <a:r>
              <a:rPr sz="999" spc="-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tratamiento</a:t>
            </a:r>
            <a:r>
              <a:rPr sz="999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con CI</a:t>
            </a: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endParaRPr sz="99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426" y="3547252"/>
            <a:ext cx="3991762" cy="442524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271454" marR="5074" indent="-258768" defTabSz="913303">
              <a:spcBef>
                <a:spcPts val="95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6. 	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Controle</a:t>
            </a:r>
            <a:r>
              <a:rPr sz="999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atentamente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las</a:t>
            </a:r>
            <a:r>
              <a:rPr sz="999" spc="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alteraciones</a:t>
            </a:r>
            <a:r>
              <a:rPr sz="999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ritmo</a:t>
            </a:r>
            <a:r>
              <a:rPr sz="9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cardíaco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,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incluida</a:t>
            </a:r>
            <a:r>
              <a:rPr sz="999" spc="-7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fibrilación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auricular,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al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iniciar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a los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pacientes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en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un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tratamiento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con</a:t>
            </a:r>
            <a:r>
              <a:rPr sz="999" spc="-1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BAAP </a:t>
            </a: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endParaRPr sz="99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425" y="4077844"/>
            <a:ext cx="3883945" cy="596367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271454" marR="5074" indent="-258768" defTabSz="913303">
              <a:spcBef>
                <a:spcPts val="95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7. 	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Controle</a:t>
            </a:r>
            <a:r>
              <a:rPr sz="999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los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síntomas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emergentes</a:t>
            </a:r>
            <a:r>
              <a:rPr sz="999" spc="-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nivel</a:t>
            </a:r>
            <a:r>
              <a:rPr sz="999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urinario</a:t>
            </a:r>
            <a:r>
              <a:rPr sz="999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al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iniciar</a:t>
            </a:r>
            <a:r>
              <a:rPr sz="999" spc="-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tratamiento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con</a:t>
            </a:r>
            <a:r>
              <a:rPr sz="9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AMAP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en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pacientes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con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enfermedad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crónica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renal 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o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prostática</a:t>
            </a:r>
            <a:r>
              <a:rPr sz="999" spc="-1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endParaRPr sz="99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pPr defTabSz="913303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89521" y="1394261"/>
            <a:ext cx="3799594" cy="3126107"/>
          </a:xfrm>
          <a:custGeom>
            <a:avLst/>
            <a:gdLst/>
            <a:ahLst/>
            <a:cxnLst/>
            <a:rect l="l" t="t" r="r" b="b"/>
            <a:pathLst>
              <a:path w="3804284" h="2350135">
                <a:moveTo>
                  <a:pt x="3803903" y="0"/>
                </a:moveTo>
                <a:lnTo>
                  <a:pt x="0" y="0"/>
                </a:lnTo>
                <a:lnTo>
                  <a:pt x="0" y="2350008"/>
                </a:lnTo>
                <a:lnTo>
                  <a:pt x="3803903" y="2350008"/>
                </a:lnTo>
                <a:lnTo>
                  <a:pt x="3803903" y="0"/>
                </a:lnTo>
                <a:close/>
              </a:path>
            </a:pathLst>
          </a:custGeom>
          <a:solidFill>
            <a:srgbClr val="FDD1D2"/>
          </a:solidFill>
        </p:spPr>
        <p:txBody>
          <a:bodyPr wrap="square" lIns="0" tIns="0" rIns="0" bIns="0"/>
          <a:lstStyle/>
          <a:p>
            <a:pPr defTabSz="913303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425" y="1402836"/>
            <a:ext cx="8418336" cy="459686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271454" marR="5074" indent="-258768" defTabSz="913303">
              <a:lnSpc>
                <a:spcPct val="120000"/>
              </a:lnSpc>
              <a:spcBef>
                <a:spcPts val="95"/>
              </a:spcBef>
              <a:tabLst>
                <a:tab pos="304434" algn="l"/>
                <a:tab pos="4874119" algn="l"/>
              </a:tabLst>
            </a:pPr>
            <a:r>
              <a:rPr sz="899" spc="-5" dirty="0">
                <a:solidFill>
                  <a:srgbClr val="221F1F"/>
                </a:solidFill>
                <a:latin typeface="Arial"/>
                <a:cs typeface="Arial"/>
              </a:rPr>
              <a:t>1. 		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Genere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conciencia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respecto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a la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multimorbilidad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en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casos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de EPOC,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analice</a:t>
            </a:r>
            <a:r>
              <a:rPr sz="899" spc="-1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sz="8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	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controle</a:t>
            </a:r>
            <a:r>
              <a:rPr sz="1398" baseline="5555" dirty="0" err="1">
                <a:solidFill>
                  <a:srgbClr val="221F1F"/>
                </a:solidFill>
                <a:latin typeface="Calibri"/>
                <a:cs typeface="Calibri"/>
              </a:rPr>
              <a:t>los</a:t>
            </a:r>
            <a:r>
              <a:rPr sz="1398" baseline="55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98" spc="7" baseline="5555" dirty="0" err="1">
                <a:solidFill>
                  <a:srgbClr val="221F1F"/>
                </a:solidFill>
                <a:latin typeface="Calibri"/>
                <a:cs typeface="Calibri"/>
              </a:rPr>
              <a:t>tratamientos</a:t>
            </a:r>
            <a:r>
              <a:rPr sz="1398" spc="7" baseline="55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98" baseline="5555" dirty="0">
                <a:solidFill>
                  <a:srgbClr val="221F1F"/>
                </a:solidFill>
                <a:latin typeface="Calibri"/>
                <a:cs typeface="Calibri"/>
              </a:rPr>
              <a:t>con CI </a:t>
            </a:r>
            <a:r>
              <a:rPr sz="1398" baseline="5555" dirty="0" err="1">
                <a:solidFill>
                  <a:srgbClr val="221F1F"/>
                </a:solidFill>
                <a:latin typeface="Calibri"/>
                <a:cs typeface="Calibri"/>
              </a:rPr>
              <a:t>en</a:t>
            </a:r>
            <a:r>
              <a:rPr sz="1398" baseline="55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98" baseline="5555" dirty="0" err="1">
                <a:solidFill>
                  <a:srgbClr val="221F1F"/>
                </a:solidFill>
                <a:latin typeface="Calibri"/>
                <a:cs typeface="Calibri"/>
              </a:rPr>
              <a:t>curso</a:t>
            </a:r>
            <a:r>
              <a:rPr sz="1398" baseline="5555" dirty="0">
                <a:solidFill>
                  <a:srgbClr val="221F1F"/>
                </a:solidFill>
                <a:latin typeface="Calibri"/>
                <a:cs typeface="Calibri"/>
              </a:rPr>
              <a:t>, </a:t>
            </a:r>
            <a:r>
              <a:rPr sz="1398" spc="-247" baseline="55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1398" spc="-7" baseline="5555" dirty="0">
                <a:solidFill>
                  <a:srgbClr val="221F1F"/>
                </a:solidFill>
                <a:latin typeface="Calibri"/>
                <a:cs typeface="Calibri"/>
              </a:rPr>
              <a:t>examine </a:t>
            </a:r>
            <a:r>
              <a:rPr sz="8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a los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pacientes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para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identificar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spc="5" dirty="0">
                <a:solidFill>
                  <a:srgbClr val="221F1F"/>
                </a:solidFill>
                <a:latin typeface="Calibri"/>
                <a:cs typeface="Calibri"/>
              </a:rPr>
              <a:t>las </a:t>
            </a:r>
            <a:r>
              <a:rPr sz="899" spc="5" dirty="0" err="1">
                <a:solidFill>
                  <a:srgbClr val="221F1F"/>
                </a:solidFill>
                <a:latin typeface="Calibri"/>
                <a:cs typeface="Calibri"/>
              </a:rPr>
              <a:t>comorbilidades</a:t>
            </a:r>
            <a:r>
              <a:rPr sz="899" spc="-1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más</a:t>
            </a:r>
            <a:r>
              <a:rPr sz="8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899" dirty="0" err="1">
                <a:solidFill>
                  <a:srgbClr val="221F1F"/>
                </a:solidFill>
                <a:latin typeface="Calibri"/>
                <a:cs typeface="Calibri"/>
              </a:rPr>
              <a:t>comunes</a:t>
            </a:r>
            <a:r>
              <a:rPr sz="1598" dirty="0">
                <a:solidFill>
                  <a:prstClr val="black"/>
                </a:solidFill>
                <a:latin typeface="Calibri"/>
              </a:rPr>
              <a:t> </a:t>
            </a:r>
            <a:endParaRPr sz="89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5130" y="1574148"/>
            <a:ext cx="3289049" cy="2939100"/>
          </a:xfrm>
          <a:prstGeom prst="rect">
            <a:avLst/>
          </a:prstGeom>
        </p:spPr>
        <p:txBody>
          <a:bodyPr vert="horz" wrap="square" lIns="0" tIns="75472" rIns="0" bIns="0">
            <a:spAutoFit/>
          </a:bodyPr>
          <a:lstStyle/>
          <a:p>
            <a:pPr marL="182661" indent="-170610" defTabSz="913303">
              <a:spcBef>
                <a:spcPts val="594"/>
              </a:spcBef>
              <a:buFont typeface="Arial"/>
              <a:buChar char="•"/>
              <a:tabLst>
                <a:tab pos="183295" algn="l"/>
              </a:tabLst>
            </a:pPr>
            <a:r>
              <a:rPr sz="999" b="1" dirty="0">
                <a:solidFill>
                  <a:srgbClr val="221F1F"/>
                </a:solidFill>
                <a:latin typeface="Calibri"/>
                <a:cs typeface="Calibri"/>
              </a:rPr>
              <a:t>Asma: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tratamiento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con CI debe</a:t>
            </a:r>
            <a:r>
              <a:rPr sz="999" spc="-1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continuar</a:t>
            </a: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endParaRPr sz="99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82661" marR="19661" indent="-170610" defTabSz="913303">
              <a:spcBef>
                <a:spcPts val="504"/>
              </a:spcBef>
              <a:buFont typeface="Arial"/>
              <a:buChar char="•"/>
              <a:tabLst>
                <a:tab pos="183295" algn="l"/>
              </a:tabLst>
            </a:pPr>
            <a:r>
              <a:rPr sz="999" b="1" dirty="0">
                <a:solidFill>
                  <a:srgbClr val="221F1F"/>
                </a:solidFill>
                <a:latin typeface="Calibri"/>
                <a:cs typeface="Calibri"/>
              </a:rPr>
              <a:t>Diabetes: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Reconsidere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si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tratamiento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con CI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es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necesario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;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si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continua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con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tratamiento</a:t>
            </a:r>
            <a:r>
              <a:rPr sz="999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realice</a:t>
            </a:r>
            <a:r>
              <a:rPr sz="9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un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seguimiento</a:t>
            </a:r>
            <a:r>
              <a:rPr sz="999" spc="-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estrecho</a:t>
            </a:r>
            <a:r>
              <a:rPr sz="999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,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titulación</a:t>
            </a:r>
            <a:r>
              <a:rPr sz="999" spc="-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y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monitoreo</a:t>
            </a:r>
            <a:r>
              <a:rPr sz="999" spc="-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glucosa</a:t>
            </a:r>
            <a:r>
              <a:rPr sz="999" spc="-1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y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valoración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del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tratamiento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antidiabético</a:t>
            </a: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endParaRPr sz="99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82661" marR="5074" indent="-170610" defTabSz="913303">
              <a:spcBef>
                <a:spcPts val="504"/>
              </a:spcBef>
              <a:buFont typeface="Arial"/>
              <a:buChar char="•"/>
              <a:tabLst>
                <a:tab pos="183295" algn="l"/>
              </a:tabLst>
            </a:pPr>
            <a:r>
              <a:rPr sz="999" b="1" dirty="0">
                <a:solidFill>
                  <a:srgbClr val="221F1F"/>
                </a:solidFill>
                <a:latin typeface="Calibri"/>
                <a:cs typeface="Calibri"/>
              </a:rPr>
              <a:t>Osteoporosis:</a:t>
            </a:r>
            <a:r>
              <a:rPr sz="999" b="1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reconsidere</a:t>
            </a:r>
            <a:r>
              <a:rPr sz="999" spc="-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si</a:t>
            </a:r>
            <a:r>
              <a:rPr sz="9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tratamiento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con CI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es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necesario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;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si</a:t>
            </a:r>
            <a:r>
              <a:rPr sz="999" spc="-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decide </a:t>
            </a:r>
            <a:r>
              <a:rPr sz="999" spc="-20" dirty="0" err="1">
                <a:solidFill>
                  <a:srgbClr val="221F1F"/>
                </a:solidFill>
                <a:latin typeface="Calibri"/>
                <a:cs typeface="Calibri"/>
              </a:rPr>
              <a:t>continuar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con los CI, </a:t>
            </a:r>
            <a:r>
              <a:rPr sz="9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realice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un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seguimiento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estrecho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con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respecto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a 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la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pérdida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de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densidad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mineral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ósea</a:t>
            </a:r>
            <a:r>
              <a:rPr sz="9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del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riesgo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fracturas</a:t>
            </a:r>
            <a:r>
              <a:rPr sz="999" spc="-7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si</a:t>
            </a:r>
            <a:r>
              <a:rPr sz="999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es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necesario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.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Se</a:t>
            </a:r>
            <a:r>
              <a:rPr sz="999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recomiendan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estudios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osteoporosis u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osteopenia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para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pacientes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sometidos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una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alta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dosis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 CI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o una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dosis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de CI de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baja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a media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para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pacientes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quienes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se les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administra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corticoides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orales</a:t>
            </a:r>
            <a:endParaRPr sz="99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82661" marR="550519" indent="-170610" defTabSz="913303">
              <a:lnSpc>
                <a:spcPct val="102200"/>
              </a:lnSpc>
              <a:spcBef>
                <a:spcPts val="458"/>
              </a:spcBef>
              <a:buFont typeface="Arial"/>
              <a:buChar char="•"/>
              <a:tabLst>
                <a:tab pos="183295" algn="l"/>
              </a:tabLst>
            </a:pPr>
            <a:r>
              <a:rPr sz="999" b="1" dirty="0" err="1">
                <a:solidFill>
                  <a:srgbClr val="221F1F"/>
                </a:solidFill>
                <a:latin typeface="Calibri"/>
                <a:cs typeface="Calibri"/>
              </a:rPr>
              <a:t>Infecciones</a:t>
            </a:r>
            <a:r>
              <a:rPr sz="999" b="1" spc="-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b="1" spc="5" dirty="0">
                <a:solidFill>
                  <a:srgbClr val="221F1F"/>
                </a:solidFill>
                <a:latin typeface="Calibri"/>
                <a:cs typeface="Calibri"/>
              </a:rPr>
              <a:t>(</a:t>
            </a:r>
            <a:r>
              <a:rPr sz="999" b="1" spc="5" dirty="0" err="1">
                <a:solidFill>
                  <a:srgbClr val="221F1F"/>
                </a:solidFill>
                <a:latin typeface="Calibri"/>
                <a:cs typeface="Calibri"/>
              </a:rPr>
              <a:t>neumonía</a:t>
            </a:r>
            <a:r>
              <a:rPr sz="999" b="1" spc="-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b="1" spc="5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999" b="1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b="1" dirty="0">
                <a:solidFill>
                  <a:srgbClr val="221F1F"/>
                </a:solidFill>
                <a:latin typeface="Calibri"/>
                <a:cs typeface="Calibri"/>
              </a:rPr>
              <a:t>tuberculosis):</a:t>
            </a:r>
            <a:r>
              <a:rPr sz="999" b="1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considere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supresión</a:t>
            </a:r>
            <a:r>
              <a:rPr sz="999" spc="-8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</a:t>
            </a:r>
            <a:r>
              <a:rPr sz="9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CI y</a:t>
            </a:r>
            <a:r>
              <a:rPr sz="9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prolongue</a:t>
            </a:r>
            <a:r>
              <a:rPr sz="999" spc="-8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broncodilatación</a:t>
            </a: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endParaRPr sz="99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34643" y="2754245"/>
            <a:ext cx="1147299" cy="597432"/>
          </a:xfrm>
          <a:custGeom>
            <a:avLst/>
            <a:gdLst/>
            <a:ahLst/>
            <a:cxnLst/>
            <a:rect l="l" t="t" r="r" b="b"/>
            <a:pathLst>
              <a:path w="1148714" h="598170">
                <a:moveTo>
                  <a:pt x="554354" y="558419"/>
                </a:moveTo>
                <a:lnTo>
                  <a:pt x="0" y="558419"/>
                </a:lnTo>
                <a:lnTo>
                  <a:pt x="0" y="598043"/>
                </a:lnTo>
                <a:lnTo>
                  <a:pt x="574166" y="598043"/>
                </a:lnTo>
                <a:lnTo>
                  <a:pt x="581870" y="596483"/>
                </a:lnTo>
                <a:lnTo>
                  <a:pt x="588168" y="592232"/>
                </a:lnTo>
                <a:lnTo>
                  <a:pt x="592419" y="585934"/>
                </a:lnTo>
                <a:lnTo>
                  <a:pt x="593978" y="578231"/>
                </a:lnTo>
                <a:lnTo>
                  <a:pt x="554354" y="578231"/>
                </a:lnTo>
                <a:lnTo>
                  <a:pt x="554354" y="558419"/>
                </a:lnTo>
                <a:close/>
              </a:path>
              <a:path w="1148714" h="598170">
                <a:moveTo>
                  <a:pt x="1029461" y="39624"/>
                </a:moveTo>
                <a:lnTo>
                  <a:pt x="574166" y="39624"/>
                </a:lnTo>
                <a:lnTo>
                  <a:pt x="566463" y="41183"/>
                </a:lnTo>
                <a:lnTo>
                  <a:pt x="560165" y="45434"/>
                </a:lnTo>
                <a:lnTo>
                  <a:pt x="555914" y="51732"/>
                </a:lnTo>
                <a:lnTo>
                  <a:pt x="554354" y="59436"/>
                </a:lnTo>
                <a:lnTo>
                  <a:pt x="554354" y="578231"/>
                </a:lnTo>
                <a:lnTo>
                  <a:pt x="574166" y="558419"/>
                </a:lnTo>
                <a:lnTo>
                  <a:pt x="593978" y="558419"/>
                </a:lnTo>
                <a:lnTo>
                  <a:pt x="593978" y="79248"/>
                </a:lnTo>
                <a:lnTo>
                  <a:pt x="574166" y="79248"/>
                </a:lnTo>
                <a:lnTo>
                  <a:pt x="593978" y="59436"/>
                </a:lnTo>
                <a:lnTo>
                  <a:pt x="1029461" y="59436"/>
                </a:lnTo>
                <a:lnTo>
                  <a:pt x="1029461" y="39624"/>
                </a:lnTo>
                <a:close/>
              </a:path>
              <a:path w="1148714" h="598170">
                <a:moveTo>
                  <a:pt x="593978" y="558419"/>
                </a:moveTo>
                <a:lnTo>
                  <a:pt x="574166" y="558419"/>
                </a:lnTo>
                <a:lnTo>
                  <a:pt x="554354" y="578231"/>
                </a:lnTo>
                <a:lnTo>
                  <a:pt x="593978" y="578231"/>
                </a:lnTo>
                <a:lnTo>
                  <a:pt x="593978" y="558419"/>
                </a:lnTo>
                <a:close/>
              </a:path>
              <a:path w="1148714" h="598170">
                <a:moveTo>
                  <a:pt x="1029461" y="0"/>
                </a:moveTo>
                <a:lnTo>
                  <a:pt x="1029461" y="118871"/>
                </a:lnTo>
                <a:lnTo>
                  <a:pt x="1108709" y="79248"/>
                </a:lnTo>
                <a:lnTo>
                  <a:pt x="1049273" y="79248"/>
                </a:lnTo>
                <a:lnTo>
                  <a:pt x="1049273" y="39624"/>
                </a:lnTo>
                <a:lnTo>
                  <a:pt x="1108709" y="39624"/>
                </a:lnTo>
                <a:lnTo>
                  <a:pt x="1029461" y="0"/>
                </a:lnTo>
                <a:close/>
              </a:path>
              <a:path w="1148714" h="598170">
                <a:moveTo>
                  <a:pt x="593978" y="59436"/>
                </a:moveTo>
                <a:lnTo>
                  <a:pt x="574166" y="79248"/>
                </a:lnTo>
                <a:lnTo>
                  <a:pt x="593978" y="79248"/>
                </a:lnTo>
                <a:lnTo>
                  <a:pt x="593978" y="59436"/>
                </a:lnTo>
                <a:close/>
              </a:path>
              <a:path w="1148714" h="598170">
                <a:moveTo>
                  <a:pt x="1029461" y="59436"/>
                </a:moveTo>
                <a:lnTo>
                  <a:pt x="593978" y="59436"/>
                </a:lnTo>
                <a:lnTo>
                  <a:pt x="593978" y="79248"/>
                </a:lnTo>
                <a:lnTo>
                  <a:pt x="1029461" y="79248"/>
                </a:lnTo>
                <a:lnTo>
                  <a:pt x="1029461" y="59436"/>
                </a:lnTo>
                <a:close/>
              </a:path>
              <a:path w="1148714" h="598170">
                <a:moveTo>
                  <a:pt x="1108709" y="39624"/>
                </a:moveTo>
                <a:lnTo>
                  <a:pt x="1049273" y="39624"/>
                </a:lnTo>
                <a:lnTo>
                  <a:pt x="1049273" y="79248"/>
                </a:lnTo>
                <a:lnTo>
                  <a:pt x="1108709" y="79248"/>
                </a:lnTo>
                <a:lnTo>
                  <a:pt x="1148333" y="59436"/>
                </a:lnTo>
                <a:lnTo>
                  <a:pt x="1108709" y="396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/>
          <a:lstStyle/>
          <a:p>
            <a:pPr defTabSz="913303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423" y="4615995"/>
            <a:ext cx="5862804" cy="288825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12685" defTabSz="913303">
              <a:spcBef>
                <a:spcPts val="95"/>
              </a:spcBef>
            </a:pP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BAAP, beta-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agonista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799" spc="-15" dirty="0" err="1">
                <a:solidFill>
                  <a:srgbClr val="0C1C1D"/>
                </a:solidFill>
                <a:latin typeface="Arial"/>
                <a:cs typeface="Arial"/>
              </a:rPr>
              <a:t>acción</a:t>
            </a:r>
            <a:r>
              <a:rPr sz="799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5" dirty="0" err="1">
                <a:solidFill>
                  <a:srgbClr val="0C1C1D"/>
                </a:solidFill>
                <a:latin typeface="Arial"/>
                <a:cs typeface="Arial"/>
              </a:rPr>
              <a:t>prolongada</a:t>
            </a:r>
            <a:r>
              <a:rPr sz="799" spc="-15" dirty="0">
                <a:solidFill>
                  <a:srgbClr val="0C1C1D"/>
                </a:solidFill>
                <a:latin typeface="Arial"/>
                <a:cs typeface="Arial"/>
              </a:rPr>
              <a:t>; 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AMAP, 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antagonista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muscarínico</a:t>
            </a:r>
            <a:r>
              <a:rPr sz="799" spc="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acción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prolongada</a:t>
            </a:r>
            <a:r>
              <a:rPr sz="1798" dirty="0">
                <a:solidFill>
                  <a:prstClr val="black"/>
                </a:solidFill>
                <a:latin typeface="Calibri"/>
              </a:rPr>
              <a:t> </a:t>
            </a:r>
            <a:endParaRPr sz="799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425957"/>
            <a:ext cx="3108834" cy="45212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 err="1">
                <a:solidFill>
                  <a:srgbClr val="CC030A"/>
                </a:solidFill>
              </a:rPr>
              <a:t>Nuestro</a:t>
            </a:r>
            <a:r>
              <a:rPr spc="-80" dirty="0">
                <a:solidFill>
                  <a:srgbClr val="CC030A"/>
                </a:solidFill>
              </a:rPr>
              <a:t> </a:t>
            </a:r>
            <a:r>
              <a:rPr dirty="0" err="1">
                <a:solidFill>
                  <a:srgbClr val="CC030A"/>
                </a:solidFill>
              </a:rPr>
              <a:t>propósito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848" y="1758285"/>
            <a:ext cx="7121525" cy="689291"/>
          </a:xfrm>
          <a:prstGeom prst="rect">
            <a:avLst/>
          </a:prstGeom>
        </p:spPr>
        <p:txBody>
          <a:bodyPr vert="horz" wrap="square" lIns="0" tIns="73025" rIns="0" bIns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SzPct val="130000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Uso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de un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caso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práctico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para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mostrar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cómo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identificar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y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tratar</a:t>
            </a:r>
            <a:r>
              <a:rPr sz="2000" spc="-229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la</a:t>
            </a:r>
            <a:r>
              <a:rPr lang="en-GB" sz="2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multimorbilidad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de personas con</a:t>
            </a:r>
            <a:r>
              <a:rPr sz="2000" spc="-8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EPOC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5805" y="171653"/>
            <a:ext cx="4777995" cy="100266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Un </a:t>
            </a:r>
            <a:r>
              <a:rPr sz="3200" dirty="0" err="1"/>
              <a:t>caso</a:t>
            </a:r>
            <a:r>
              <a:rPr sz="3200" dirty="0"/>
              <a:t> </a:t>
            </a:r>
            <a:r>
              <a:rPr sz="3200" dirty="0" err="1"/>
              <a:t>complejo</a:t>
            </a:r>
            <a:r>
              <a:rPr sz="3200" spc="-105" dirty="0"/>
              <a:t> </a:t>
            </a:r>
            <a:r>
              <a:rPr sz="3200" dirty="0"/>
              <a:t>con </a:t>
            </a:r>
            <a:r>
              <a:rPr sz="3200" spc="-5" dirty="0" err="1"/>
              <a:t>multimorbilidad</a:t>
            </a:r>
            <a:r>
              <a:rPr sz="3200" spc="-15" dirty="0"/>
              <a:t> </a:t>
            </a:r>
            <a:r>
              <a:rPr sz="3200" dirty="0"/>
              <a:t>(I)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860675"/>
            <a:ext cx="1676400" cy="84382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indent="1968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24242"/>
                </a:solidFill>
                <a:latin typeface="Arial"/>
                <a:cs typeface="Arial"/>
              </a:rPr>
              <a:t>La Sra. </a:t>
            </a:r>
            <a:r>
              <a:rPr sz="1800" b="1" dirty="0" err="1">
                <a:solidFill>
                  <a:srgbClr val="424242"/>
                </a:solidFill>
                <a:latin typeface="Arial"/>
                <a:cs typeface="Arial"/>
              </a:rPr>
              <a:t>Vitalina</a:t>
            </a:r>
            <a:r>
              <a:rPr sz="1800" b="1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24242"/>
                </a:solidFill>
                <a:latin typeface="Arial"/>
                <a:cs typeface="Arial"/>
              </a:rPr>
              <a:t>de 70 </a:t>
            </a:r>
            <a:r>
              <a:rPr sz="1800" b="1" spc="-10" dirty="0" err="1">
                <a:solidFill>
                  <a:srgbClr val="424242"/>
                </a:solidFill>
                <a:latin typeface="Arial"/>
                <a:cs typeface="Arial"/>
              </a:rPr>
              <a:t>años</a:t>
            </a:r>
            <a:r>
              <a:rPr sz="1800" b="1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1800" b="1" dirty="0" err="1">
                <a:solidFill>
                  <a:srgbClr val="424242"/>
                </a:solidFill>
                <a:latin typeface="Arial"/>
                <a:cs typeface="Arial"/>
              </a:rPr>
              <a:t>edad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014" y="1377136"/>
            <a:ext cx="687890" cy="1329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4869" y="1335019"/>
            <a:ext cx="6170682" cy="3454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42717" y="1354035"/>
            <a:ext cx="6096000" cy="3377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65215"/>
              </p:ext>
            </p:extLst>
          </p:nvPr>
        </p:nvGraphicFramePr>
        <p:xfrm>
          <a:off x="2437955" y="1349311"/>
          <a:ext cx="6170682" cy="3544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82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Raza:</a:t>
                      </a:r>
                      <a:r>
                        <a:rPr sz="1350" b="1" spc="-4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Caucásica</a:t>
                      </a:r>
                      <a: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Lugar de nacimiento:</a:t>
                      </a:r>
                      <a:r>
                        <a:rPr sz="1350" b="1" spc="-6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Mozambique</a:t>
                      </a:r>
                      <a: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Reside en:</a:t>
                      </a:r>
                      <a:r>
                        <a:rPr sz="1350" b="1" spc="-4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Mealhada</a:t>
                      </a:r>
                      <a: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6DCDF"/>
                      </a:solidFill>
                      <a:prstDash val="solid"/>
                    </a:lnL>
                    <a:lnT w="9525">
                      <a:solidFill>
                        <a:srgbClr val="B6DCD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Estado civil:</a:t>
                      </a:r>
                      <a:r>
                        <a:rPr sz="1350" b="1" spc="-4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casada</a:t>
                      </a:r>
                      <a:r>
                        <a:rPr dirty="0"/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350" b="1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Nivel </a:t>
                      </a:r>
                      <a:r>
                        <a:rPr sz="1350" b="1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educación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4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secundario</a:t>
                      </a: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/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33679" marR="207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Trabajo</a:t>
                      </a:r>
                      <a:r>
                        <a:rPr sz="1350" b="1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propietaria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y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gerente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de una</a:t>
                      </a:r>
                      <a:r>
                        <a:rPr sz="1350" spc="-8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pequeña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compañía</a:t>
                      </a:r>
                      <a:r>
                        <a:rPr sz="1350" spc="-3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corcho</a:t>
                      </a:r>
                      <a:r>
                        <a:rPr dirty="0"/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45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Evaluación</a:t>
                      </a:r>
                      <a:r>
                        <a:rPr sz="1350" b="1" spc="-2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50" b="1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riesgo</a:t>
                      </a:r>
                      <a:r>
                        <a:rPr sz="1350" b="1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 i="1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Consumo</a:t>
                      </a:r>
                      <a:r>
                        <a:rPr sz="1350" i="1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de alcohol:</a:t>
                      </a:r>
                      <a:r>
                        <a:rPr sz="1350" i="1" spc="-7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nulo</a:t>
                      </a:r>
                      <a:r>
                        <a:rPr dirty="0"/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 i="1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Fumadora</a:t>
                      </a:r>
                      <a:r>
                        <a:rPr sz="1350" i="1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No,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pero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sí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ha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habido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exposición</a:t>
                      </a:r>
                      <a:r>
                        <a:rPr sz="1350" spc="-12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pasiva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y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prolongada</a:t>
                      </a:r>
                      <a:r>
                        <a:rPr dirty="0"/>
                        <a:t>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esposo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(80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paquetes</a:t>
                      </a:r>
                      <a:r>
                        <a:rPr sz="1350" spc="-9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cigarrillos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al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año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Fuego </a:t>
                      </a:r>
                      <a:r>
                        <a:rPr sz="135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50" spc="-5" dirty="0" err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leña</a:t>
                      </a:r>
                      <a:r>
                        <a:rPr sz="1350" spc="-7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sin </a:t>
                      </a:r>
                      <a:r>
                        <a:rPr sz="1350" spc="-5" dirty="0" err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protección</a:t>
                      </a:r>
                      <a:r>
                        <a:rPr sz="135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7825" marR="27241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 i="1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Ejercicio</a:t>
                      </a:r>
                      <a:r>
                        <a:rPr sz="1350" i="1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limitado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. Ha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perdido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5kg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350" spc="-15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último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año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;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siente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constantemente</a:t>
                      </a:r>
                      <a:r>
                        <a:rPr sz="1350" spc="-9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fatigada</a:t>
                      </a:r>
                      <a:r>
                        <a:rPr dirty="0"/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 spc="-1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Alergias</a:t>
                      </a:r>
                      <a:r>
                        <a:rPr sz="1350" b="1" spc="-1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b="1" spc="3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ninguna</a:t>
                      </a:r>
                      <a:r>
                        <a:rPr dirty="0"/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Vacunas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1350" spc="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día con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vacuna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contra la gripe</a:t>
                      </a:r>
                      <a:r>
                        <a:rPr sz="1350" spc="-114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lang="es-ES"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antineumocócicas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(Pn23 eVPP13)</a:t>
                      </a:r>
                      <a:r>
                        <a:rPr dirty="0"/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950" y="2860675"/>
            <a:ext cx="1348740" cy="11208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indent="1968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24242"/>
                </a:solidFill>
                <a:latin typeface="Arial"/>
                <a:cs typeface="Arial"/>
              </a:rPr>
              <a:t>La Sra. </a:t>
            </a:r>
            <a:r>
              <a:rPr sz="1800" b="1" dirty="0" err="1">
                <a:solidFill>
                  <a:srgbClr val="424242"/>
                </a:solidFill>
                <a:latin typeface="Arial"/>
                <a:cs typeface="Arial"/>
              </a:rPr>
              <a:t>Vitalina</a:t>
            </a:r>
            <a:r>
              <a:rPr sz="1800" b="1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24242"/>
                </a:solidFill>
                <a:latin typeface="Arial"/>
                <a:cs typeface="Arial"/>
              </a:rPr>
              <a:t>de 70 </a:t>
            </a:r>
            <a:r>
              <a:rPr sz="1800" b="1" spc="-10" dirty="0" err="1">
                <a:solidFill>
                  <a:srgbClr val="424242"/>
                </a:solidFill>
                <a:latin typeface="Arial"/>
                <a:cs typeface="Arial"/>
              </a:rPr>
              <a:t>años</a:t>
            </a:r>
            <a:r>
              <a:rPr sz="1800" b="1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1800" b="1" dirty="0" err="1">
                <a:solidFill>
                  <a:srgbClr val="424242"/>
                </a:solidFill>
                <a:latin typeface="Arial"/>
                <a:cs typeface="Arial"/>
              </a:rPr>
              <a:t>edad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014" y="1377136"/>
            <a:ext cx="687890" cy="1329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638030" y="1239007"/>
            <a:ext cx="6172835" cy="3904493"/>
            <a:chOff x="2638030" y="1239007"/>
            <a:chExt cx="6172835" cy="2842895"/>
          </a:xfrm>
        </p:grpSpPr>
        <p:sp>
          <p:nvSpPr>
            <p:cNvPr id="6" name="object 6"/>
            <p:cNvSpPr/>
            <p:nvPr/>
          </p:nvSpPr>
          <p:spPr>
            <a:xfrm>
              <a:off x="2638030" y="1239007"/>
              <a:ext cx="6172240" cy="28422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6651" y="1257223"/>
              <a:ext cx="6096000" cy="2766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6652" y="1257223"/>
              <a:ext cx="6096000" cy="2766060"/>
            </a:xfrm>
            <a:custGeom>
              <a:avLst/>
              <a:gdLst/>
              <a:ahLst/>
              <a:cxnLst/>
              <a:rect l="l" t="t" r="r" b="b"/>
              <a:pathLst>
                <a:path w="6096000" h="2766060">
                  <a:moveTo>
                    <a:pt x="3043669" y="0"/>
                  </a:moveTo>
                  <a:lnTo>
                    <a:pt x="0" y="0"/>
                  </a:lnTo>
                  <a:lnTo>
                    <a:pt x="0" y="2766060"/>
                  </a:lnTo>
                  <a:lnTo>
                    <a:pt x="3043669" y="2766060"/>
                  </a:lnTo>
                  <a:lnTo>
                    <a:pt x="3043669" y="0"/>
                  </a:lnTo>
                  <a:close/>
                </a:path>
                <a:path w="6096000" h="2766060">
                  <a:moveTo>
                    <a:pt x="6096000" y="0"/>
                  </a:moveTo>
                  <a:lnTo>
                    <a:pt x="3043682" y="0"/>
                  </a:lnTo>
                  <a:lnTo>
                    <a:pt x="3043682" y="2766060"/>
                  </a:lnTo>
                  <a:lnTo>
                    <a:pt x="6096000" y="276606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1952" y="1252473"/>
              <a:ext cx="6105525" cy="2783840"/>
            </a:xfrm>
            <a:custGeom>
              <a:avLst/>
              <a:gdLst/>
              <a:ahLst/>
              <a:cxnLst/>
              <a:rect l="l" t="t" r="r" b="b"/>
              <a:pathLst>
                <a:path w="6105525" h="2783840">
                  <a:moveTo>
                    <a:pt x="4699" y="0"/>
                  </a:moveTo>
                  <a:lnTo>
                    <a:pt x="4699" y="2783509"/>
                  </a:lnTo>
                </a:path>
                <a:path w="6105525" h="2783840">
                  <a:moveTo>
                    <a:pt x="6100699" y="0"/>
                  </a:moveTo>
                  <a:lnTo>
                    <a:pt x="6100699" y="2783509"/>
                  </a:lnTo>
                </a:path>
                <a:path w="6105525" h="2783840">
                  <a:moveTo>
                    <a:pt x="0" y="4699"/>
                  </a:moveTo>
                  <a:lnTo>
                    <a:pt x="6105525" y="4699"/>
                  </a:lnTo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1952" y="4023283"/>
              <a:ext cx="6105525" cy="0"/>
            </a:xfrm>
            <a:custGeom>
              <a:avLst/>
              <a:gdLst/>
              <a:ahLst/>
              <a:cxnLst/>
              <a:rect l="l" t="t" r="r" b="b"/>
              <a:pathLst>
                <a:path w="6105525">
                  <a:moveTo>
                    <a:pt x="0" y="0"/>
                  </a:moveTo>
                  <a:lnTo>
                    <a:pt x="61055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55773" y="1696339"/>
            <a:ext cx="2151380" cy="1672589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dirty="0" err="1">
                <a:solidFill>
                  <a:srgbClr val="074A87"/>
                </a:solidFill>
                <a:latin typeface="Arial"/>
                <a:cs typeface="Arial"/>
              </a:rPr>
              <a:t>Hipertensión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5" dirty="0" err="1">
                <a:solidFill>
                  <a:srgbClr val="074A87"/>
                </a:solidFill>
                <a:latin typeface="Arial"/>
                <a:cs typeface="Arial"/>
              </a:rPr>
              <a:t>Fibrilación</a:t>
            </a:r>
            <a:r>
              <a:rPr sz="1350" spc="-2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74A87"/>
                </a:solidFill>
                <a:latin typeface="Arial"/>
                <a:cs typeface="Arial"/>
              </a:rPr>
              <a:t>auricular</a:t>
            </a:r>
            <a:r>
              <a:rPr dirty="0"/>
              <a:t> 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5" dirty="0" err="1">
                <a:solidFill>
                  <a:srgbClr val="C00000"/>
                </a:solidFill>
                <a:latin typeface="Arial"/>
                <a:cs typeface="Arial"/>
              </a:rPr>
              <a:t>Prótesis</a:t>
            </a:r>
            <a:r>
              <a:rPr sz="135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1350" spc="-10" dirty="0" err="1">
                <a:solidFill>
                  <a:srgbClr val="C00000"/>
                </a:solidFill>
                <a:latin typeface="Arial"/>
                <a:cs typeface="Arial"/>
              </a:rPr>
              <a:t>válvula</a:t>
            </a:r>
            <a:r>
              <a:rPr sz="135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C00000"/>
                </a:solidFill>
                <a:latin typeface="Arial"/>
                <a:cs typeface="Arial"/>
              </a:rPr>
              <a:t>mitral</a:t>
            </a:r>
            <a:r>
              <a:rPr dirty="0"/>
              <a:t> 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dirty="0" err="1">
                <a:solidFill>
                  <a:srgbClr val="074A87"/>
                </a:solidFill>
                <a:latin typeface="Arial"/>
                <a:cs typeface="Arial"/>
              </a:rPr>
              <a:t>Dislipidemia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dirty="0" err="1">
                <a:solidFill>
                  <a:srgbClr val="074A87"/>
                </a:solidFill>
                <a:latin typeface="Arial"/>
                <a:cs typeface="Arial"/>
              </a:rPr>
              <a:t>Depresión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solidFill>
                  <a:srgbClr val="074A87"/>
                </a:solidFill>
                <a:latin typeface="Arial"/>
                <a:cs typeface="Arial"/>
              </a:rPr>
              <a:t>Osteoporosis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25" dirty="0">
                <a:solidFill>
                  <a:srgbClr val="074A87"/>
                </a:solidFill>
                <a:latin typeface="Arial"/>
                <a:cs typeface="Arial"/>
              </a:rPr>
              <a:t>Diabetes </a:t>
            </a:r>
            <a:r>
              <a:rPr sz="1350" dirty="0">
                <a:solidFill>
                  <a:srgbClr val="074A87"/>
                </a:solidFill>
                <a:latin typeface="Arial"/>
                <a:cs typeface="Arial"/>
              </a:rPr>
              <a:t>mellitus</a:t>
            </a:r>
            <a:r>
              <a:rPr sz="1350" spc="-7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 dirty="0" err="1">
                <a:solidFill>
                  <a:srgbClr val="074A87"/>
                </a:solidFill>
                <a:latin typeface="Arial"/>
                <a:cs typeface="Arial"/>
              </a:rPr>
              <a:t>tipo</a:t>
            </a:r>
            <a:r>
              <a:rPr sz="1350" dirty="0">
                <a:solidFill>
                  <a:srgbClr val="074A87"/>
                </a:solidFill>
                <a:latin typeface="Arial"/>
                <a:cs typeface="Arial"/>
              </a:rPr>
              <a:t> 2</a:t>
            </a:r>
            <a:r>
              <a:rPr dirty="0"/>
              <a:t> 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dirty="0">
                <a:solidFill>
                  <a:srgbClr val="074A87"/>
                </a:solidFill>
                <a:latin typeface="Arial"/>
                <a:cs typeface="Arial"/>
              </a:rPr>
              <a:t>EPOC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5773" y="3844291"/>
            <a:ext cx="1282827" cy="221214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" dirty="0" err="1">
                <a:solidFill>
                  <a:srgbClr val="074A87"/>
                </a:solidFill>
                <a:latin typeface="Arial"/>
                <a:cs typeface="Arial"/>
              </a:rPr>
              <a:t>Fragilidad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5773" y="1284478"/>
            <a:ext cx="4643755" cy="23241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56255" algn="l"/>
              </a:tabLst>
            </a:pPr>
            <a:r>
              <a:rPr sz="1350" b="1">
                <a:solidFill>
                  <a:srgbClr val="074A87"/>
                </a:solidFill>
                <a:latin typeface="Arial"/>
                <a:cs typeface="Arial"/>
              </a:rPr>
              <a:t>Historial</a:t>
            </a:r>
            <a:r>
              <a:rPr sz="1350" b="1" spc="-2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 b="1">
                <a:solidFill>
                  <a:srgbClr val="074A87"/>
                </a:solidFill>
                <a:latin typeface="Arial"/>
                <a:cs typeface="Arial"/>
              </a:rPr>
              <a:t>médico	 Medicación</a:t>
            </a:r>
            <a:r>
              <a:rPr sz="1350" b="1" spc="-8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 b="1">
                <a:solidFill>
                  <a:srgbClr val="074A87"/>
                </a:solidFill>
                <a:latin typeface="Arial"/>
                <a:cs typeface="Arial"/>
              </a:rPr>
              <a:t>actual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9835" y="1696339"/>
            <a:ext cx="2842260" cy="228981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99085" marR="25844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Perindopril 5 mg +</a:t>
            </a:r>
            <a:r>
              <a:rPr sz="1350" spc="-9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amlodipino 5 mg</a:t>
            </a:r>
            <a:r>
              <a:rPr sz="1350" spc="-2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una vez al día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5">
                <a:solidFill>
                  <a:srgbClr val="074A87"/>
                </a:solidFill>
                <a:latin typeface="Arial"/>
                <a:cs typeface="Arial"/>
              </a:rPr>
              <a:t>Atorvastatina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10 mg</a:t>
            </a:r>
            <a:r>
              <a:rPr sz="1350" spc="-3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una vez al día</a:t>
            </a:r>
            <a:r>
              <a:t> 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5">
                <a:solidFill>
                  <a:srgbClr val="C00000"/>
                </a:solidFill>
                <a:latin typeface="Arial"/>
                <a:cs typeface="Arial"/>
              </a:rPr>
              <a:t>Warfarina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Escitalopram 10 mg</a:t>
            </a:r>
            <a:r>
              <a:rPr sz="1350" spc="-7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una vez al día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Ácido alendrónico 70 </a:t>
            </a:r>
            <a:r>
              <a:rPr sz="1350" spc="5">
                <a:solidFill>
                  <a:srgbClr val="074A87"/>
                </a:solidFill>
                <a:latin typeface="Arial"/>
                <a:cs typeface="Arial"/>
              </a:rPr>
              <a:t>mg</a:t>
            </a:r>
            <a:r>
              <a:rPr sz="1350" spc="-10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colecalciferol 5600 UI</a:t>
            </a:r>
            <a:r>
              <a:rPr sz="1350" spc="-9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 spc="-5">
                <a:solidFill>
                  <a:srgbClr val="074A87"/>
                </a:solidFill>
                <a:latin typeface="Arial"/>
                <a:cs typeface="Arial"/>
              </a:rPr>
              <a:t>(semanal)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 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Metformina 1000 mg </a:t>
            </a:r>
            <a:r>
              <a:rPr sz="1350" spc="-5">
                <a:solidFill>
                  <a:srgbClr val="074A87"/>
                </a:solidFill>
                <a:latin typeface="Arial"/>
                <a:cs typeface="Arial"/>
              </a:rPr>
              <a:t>dos veces</a:t>
            </a:r>
            <a:r>
              <a:rPr sz="1350" spc="-6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al día</a:t>
            </a:r>
            <a:endParaRPr sz="13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Salmeterol 500 mg + fuorato de fluticasona 50 mg </a:t>
            </a:r>
            <a:r>
              <a:rPr sz="1350" spc="-5">
                <a:solidFill>
                  <a:srgbClr val="074A87"/>
                </a:solidFill>
                <a:latin typeface="Arial"/>
                <a:cs typeface="Arial"/>
              </a:rPr>
              <a:t>dos veces</a:t>
            </a:r>
            <a:r>
              <a:rPr sz="1350" spc="-9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al día (Diskus)</a:t>
            </a:r>
            <a:endParaRPr sz="135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+ salbutamol (según</a:t>
            </a:r>
            <a:r>
              <a:rPr sz="1350" spc="-8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sea necesario)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2158" y="4746142"/>
            <a:ext cx="656590" cy="1479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>
                <a:solidFill>
                  <a:srgbClr val="0C1C1D"/>
                </a:solidFill>
                <a:latin typeface="Arial"/>
                <a:cs typeface="Arial"/>
              </a:rPr>
              <a:t>una vez</a:t>
            </a:r>
            <a:r>
              <a:rPr sz="8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>
                <a:solidFill>
                  <a:srgbClr val="0C1C1D"/>
                </a:solidFill>
                <a:latin typeface="Arial"/>
                <a:cs typeface="Arial"/>
              </a:rPr>
              <a:t>al día</a:t>
            </a:r>
            <a:r>
              <a:t> 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834766" y="171653"/>
            <a:ext cx="4785233" cy="100266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Un </a:t>
            </a:r>
            <a:r>
              <a:rPr sz="3200" spc="-5" dirty="0" err="1"/>
              <a:t>caso</a:t>
            </a:r>
            <a:r>
              <a:rPr sz="3200" spc="-5" dirty="0"/>
              <a:t> </a:t>
            </a:r>
            <a:r>
              <a:rPr sz="3200" dirty="0" err="1"/>
              <a:t>complejo</a:t>
            </a:r>
            <a:r>
              <a:rPr sz="3200" spc="-270" dirty="0"/>
              <a:t> </a:t>
            </a:r>
            <a:r>
              <a:rPr sz="3200" dirty="0"/>
              <a:t>con </a:t>
            </a:r>
            <a:r>
              <a:rPr sz="3200" spc="-5" dirty="0" err="1"/>
              <a:t>multimorbilidad</a:t>
            </a:r>
            <a:r>
              <a:rPr sz="3200" spc="-15" dirty="0"/>
              <a:t> </a:t>
            </a:r>
            <a:r>
              <a:rPr sz="3200" dirty="0"/>
              <a:t>(II)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407314" y="1043381"/>
            <a:ext cx="4077335" cy="3483646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Font typeface="Wingdings"/>
              <a:buChar char=""/>
              <a:tabLst>
                <a:tab pos="220979" algn="l"/>
                <a:tab pos="221615" algn="l"/>
              </a:tabLst>
            </a:pPr>
            <a:r>
              <a:rPr dirty="0"/>
              <a:t>La Sra. </a:t>
            </a:r>
            <a:r>
              <a:rPr spc="-5" dirty="0" err="1"/>
              <a:t>Vitalina</a:t>
            </a:r>
            <a:r>
              <a:rPr spc="-5" dirty="0"/>
              <a:t> </a:t>
            </a:r>
            <a:r>
              <a:rPr lang="es-ES" spc="-5" dirty="0"/>
              <a:t>acudió a</a:t>
            </a:r>
            <a:r>
              <a:rPr dirty="0"/>
              <a:t>l </a:t>
            </a:r>
            <a:r>
              <a:rPr dirty="0" err="1"/>
              <a:t>médico</a:t>
            </a:r>
            <a:r>
              <a:rPr dirty="0"/>
              <a:t> de cabecera para</a:t>
            </a:r>
            <a:r>
              <a:rPr spc="-165" dirty="0"/>
              <a:t> </a:t>
            </a:r>
            <a:r>
              <a:rPr dirty="0" err="1"/>
              <a:t>hablar</a:t>
            </a:r>
            <a:r>
              <a:rPr lang="en-GB" dirty="0"/>
              <a:t> </a:t>
            </a:r>
            <a:r>
              <a:rPr dirty="0" err="1"/>
              <a:t>sobre</a:t>
            </a:r>
            <a:r>
              <a:rPr spc="-25"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hipertensión</a:t>
            </a:r>
            <a:endParaRPr dirty="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/>
          </a:p>
          <a:p>
            <a:pPr marL="220979" marR="5080" indent="-208915">
              <a:lnSpc>
                <a:spcPct val="100000"/>
              </a:lnSpc>
              <a:buClr>
                <a:srgbClr val="001F5F"/>
              </a:buClr>
              <a:buFont typeface="Wingdings"/>
              <a:buChar char=""/>
              <a:tabLst>
                <a:tab pos="220979" algn="l"/>
                <a:tab pos="221615" algn="l"/>
              </a:tabLst>
            </a:pPr>
            <a:r>
              <a:rPr dirty="0" err="1"/>
              <a:t>Parecía</a:t>
            </a:r>
            <a:r>
              <a:rPr dirty="0"/>
              <a:t> </a:t>
            </a:r>
            <a:r>
              <a:rPr dirty="0" err="1"/>
              <a:t>deprimida</a:t>
            </a:r>
            <a:r>
              <a:rPr dirty="0"/>
              <a:t>,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spc="-5" dirty="0"/>
              <a:t>sabe</a:t>
            </a:r>
            <a:r>
              <a:rPr spc="-210" dirty="0"/>
              <a:t> </a:t>
            </a:r>
            <a:r>
              <a:rPr dirty="0"/>
              <a:t>que </a:t>
            </a:r>
            <a:r>
              <a:rPr dirty="0" err="1"/>
              <a:t>tiene</a:t>
            </a:r>
            <a:r>
              <a:rPr dirty="0"/>
              <a:t> serios </a:t>
            </a:r>
            <a:r>
              <a:rPr dirty="0" err="1"/>
              <a:t>problemas</a:t>
            </a:r>
            <a:r>
              <a:rPr dirty="0"/>
              <a:t> </a:t>
            </a:r>
            <a:r>
              <a:rPr dirty="0" err="1"/>
              <a:t>familiares</a:t>
            </a:r>
            <a:r>
              <a:rPr dirty="0"/>
              <a:t>, </a:t>
            </a:r>
            <a:r>
              <a:rPr dirty="0" err="1"/>
              <a:t>pero</a:t>
            </a:r>
            <a:r>
              <a:rPr dirty="0"/>
              <a:t> </a:t>
            </a:r>
            <a:r>
              <a:rPr dirty="0" err="1"/>
              <a:t>ella</a:t>
            </a:r>
            <a:r>
              <a:rPr dirty="0"/>
              <a:t> </a:t>
            </a:r>
            <a:r>
              <a:rPr spc="-5" dirty="0" err="1"/>
              <a:t>nunca</a:t>
            </a:r>
            <a:r>
              <a:rPr spc="-5" dirty="0"/>
              <a:t> </a:t>
            </a:r>
            <a:r>
              <a:rPr dirty="0"/>
              <a:t>se </a:t>
            </a:r>
            <a:r>
              <a:rPr dirty="0" err="1"/>
              <a:t>queja</a:t>
            </a:r>
            <a:r>
              <a:rPr dirty="0"/>
              <a:t> de</a:t>
            </a:r>
            <a:r>
              <a:rPr spc="-75" dirty="0"/>
              <a:t> </a:t>
            </a:r>
            <a:r>
              <a:rPr spc="-5" dirty="0"/>
              <a:t>nada</a:t>
            </a:r>
            <a:r>
              <a:rPr dirty="0"/>
              <a:t> 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"/>
            </a:pPr>
            <a:endParaRPr sz="1450" dirty="0"/>
          </a:p>
          <a:p>
            <a:pPr marL="220979" marR="152400" indent="-208915" algn="just">
              <a:lnSpc>
                <a:spcPct val="100000"/>
              </a:lnSpc>
              <a:buClr>
                <a:srgbClr val="001F5F"/>
              </a:buClr>
              <a:buFont typeface="Wingdings"/>
              <a:buChar char=""/>
              <a:tabLst>
                <a:tab pos="221615" algn="l"/>
              </a:tabLst>
            </a:pPr>
            <a:r>
              <a:rPr spc="-5" dirty="0"/>
              <a:t>A </a:t>
            </a:r>
            <a:r>
              <a:rPr spc="-5" dirty="0" err="1"/>
              <a:t>veces</a:t>
            </a:r>
            <a:r>
              <a:rPr spc="-5" dirty="0"/>
              <a:t>, </a:t>
            </a:r>
            <a:r>
              <a:rPr dirty="0" err="1"/>
              <a:t>pide</a:t>
            </a:r>
            <a:r>
              <a:rPr dirty="0"/>
              <a:t> </a:t>
            </a:r>
            <a:r>
              <a:rPr dirty="0" err="1"/>
              <a:t>ayuda</a:t>
            </a:r>
            <a:r>
              <a:rPr dirty="0"/>
              <a:t> </a:t>
            </a:r>
            <a:r>
              <a:rPr lang="es-ES" spc="-5" dirty="0"/>
              <a:t>a</a:t>
            </a:r>
            <a:r>
              <a:rPr spc="-5" dirty="0"/>
              <a:t> los </a:t>
            </a:r>
            <a:r>
              <a:rPr spc="-5" dirty="0" err="1"/>
              <a:t>trabajadores</a:t>
            </a:r>
            <a:r>
              <a:rPr spc="-5" dirty="0"/>
              <a:t> </a:t>
            </a:r>
            <a:r>
              <a:rPr spc="-5" dirty="0" err="1"/>
              <a:t>sociales</a:t>
            </a:r>
            <a:r>
              <a:rPr spc="-5" dirty="0"/>
              <a:t> </a:t>
            </a:r>
            <a:r>
              <a:rPr dirty="0"/>
              <a:t>para </a:t>
            </a:r>
            <a:r>
              <a:rPr dirty="0" err="1"/>
              <a:t>su</a:t>
            </a:r>
            <a:r>
              <a:rPr dirty="0"/>
              <a:t> </a:t>
            </a:r>
            <a:r>
              <a:rPr spc="-5" dirty="0" err="1"/>
              <a:t>esposo</a:t>
            </a:r>
            <a:r>
              <a:rPr lang="es-ES" spc="-5" dirty="0"/>
              <a:t>, </a:t>
            </a:r>
            <a:r>
              <a:rPr dirty="0"/>
              <a:t>que </a:t>
            </a:r>
            <a:r>
              <a:rPr spc="-5" dirty="0"/>
              <a:t>ha </a:t>
            </a:r>
            <a:r>
              <a:rPr dirty="0" err="1"/>
              <a:t>tenido</a:t>
            </a:r>
            <a:r>
              <a:rPr dirty="0"/>
              <a:t> un </a:t>
            </a:r>
            <a:r>
              <a:rPr dirty="0" err="1"/>
              <a:t>derrame</a:t>
            </a:r>
            <a:r>
              <a:rPr dirty="0"/>
              <a:t> cerebral y </a:t>
            </a:r>
            <a:r>
              <a:rPr dirty="0" err="1"/>
              <a:t>está</a:t>
            </a:r>
            <a:r>
              <a:rPr dirty="0"/>
              <a:t> </a:t>
            </a:r>
            <a:r>
              <a:rPr dirty="0" err="1"/>
              <a:t>postrado</a:t>
            </a:r>
            <a:r>
              <a:rPr spc="-50"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cama</a:t>
            </a:r>
            <a:endParaRPr dirty="0"/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"/>
            </a:pPr>
            <a:endParaRPr sz="1450" dirty="0"/>
          </a:p>
          <a:p>
            <a:pPr marL="220979" marR="199390" indent="-208915">
              <a:lnSpc>
                <a:spcPct val="100000"/>
              </a:lnSpc>
              <a:buClr>
                <a:srgbClr val="001F5F"/>
              </a:buClr>
              <a:buFont typeface="Wingdings"/>
              <a:buChar char=""/>
              <a:tabLst>
                <a:tab pos="220979" algn="l"/>
                <a:tab pos="221615" algn="l"/>
              </a:tabLst>
            </a:pPr>
            <a:r>
              <a:rPr spc="5" dirty="0"/>
              <a:t>Al </a:t>
            </a:r>
            <a:r>
              <a:rPr dirty="0" err="1"/>
              <a:t>consultar</a:t>
            </a:r>
            <a:r>
              <a:rPr dirty="0"/>
              <a:t> </a:t>
            </a:r>
            <a:r>
              <a:rPr lang="es-ES" dirty="0"/>
              <a:t>la historia clínica</a:t>
            </a:r>
            <a:r>
              <a:rPr dirty="0"/>
              <a:t>, el </a:t>
            </a:r>
            <a:r>
              <a:rPr dirty="0" err="1"/>
              <a:t>médico</a:t>
            </a:r>
            <a:r>
              <a:rPr spc="-254" dirty="0"/>
              <a:t> </a:t>
            </a:r>
            <a:r>
              <a:rPr lang="es-ES" spc="-254" dirty="0"/>
              <a:t> </a:t>
            </a:r>
            <a:r>
              <a:rPr dirty="0"/>
              <a:t>de cabecera </a:t>
            </a:r>
            <a:r>
              <a:rPr dirty="0" err="1"/>
              <a:t>encontró</a:t>
            </a:r>
            <a:r>
              <a:rPr dirty="0"/>
              <a:t> dos </a:t>
            </a:r>
            <a:r>
              <a:rPr dirty="0" err="1"/>
              <a:t>exacerbaciones</a:t>
            </a:r>
            <a:r>
              <a:rPr dirty="0"/>
              <a:t> </a:t>
            </a:r>
            <a:r>
              <a:rPr dirty="0" err="1"/>
              <a:t>moderadas</a:t>
            </a:r>
            <a:r>
              <a:rPr dirty="0"/>
              <a:t> </a:t>
            </a:r>
            <a:r>
              <a:rPr spc="-5" dirty="0"/>
              <a:t>de EPOC </a:t>
            </a:r>
            <a:r>
              <a:rPr dirty="0" err="1"/>
              <a:t>en</a:t>
            </a:r>
            <a:r>
              <a:rPr dirty="0"/>
              <a:t> los </a:t>
            </a:r>
            <a:r>
              <a:rPr dirty="0" err="1"/>
              <a:t>últimos</a:t>
            </a:r>
            <a:r>
              <a:rPr dirty="0"/>
              <a:t> 12</a:t>
            </a:r>
            <a:r>
              <a:rPr spc="-45" dirty="0"/>
              <a:t> </a:t>
            </a:r>
            <a:r>
              <a:rPr dirty="0"/>
              <a:t>meses</a:t>
            </a:r>
            <a:r>
              <a:rPr lang="es-ES" dirty="0"/>
              <a:t> (t</a:t>
            </a:r>
            <a:r>
              <a:rPr dirty="0" err="1"/>
              <a:t>enía</a:t>
            </a:r>
            <a:r>
              <a:rPr dirty="0"/>
              <a:t> 2 </a:t>
            </a:r>
            <a:r>
              <a:rPr dirty="0" err="1"/>
              <a:t>citas</a:t>
            </a:r>
            <a:r>
              <a:rPr dirty="0"/>
              <a:t> por EPOC no </a:t>
            </a:r>
            <a:r>
              <a:rPr dirty="0" err="1"/>
              <a:t>controlada</a:t>
            </a:r>
            <a:r>
              <a:rPr dirty="0"/>
              <a:t> que </a:t>
            </a:r>
            <a:r>
              <a:rPr dirty="0" err="1"/>
              <a:t>fueron</a:t>
            </a:r>
            <a:r>
              <a:rPr dirty="0"/>
              <a:t> </a:t>
            </a:r>
            <a:r>
              <a:rPr dirty="0" err="1"/>
              <a:t>tratadas</a:t>
            </a:r>
            <a:r>
              <a:rPr dirty="0"/>
              <a:t> con OCS)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68467" y="1699260"/>
            <a:ext cx="3142615" cy="3043555"/>
            <a:chOff x="5268467" y="1699260"/>
            <a:chExt cx="3142615" cy="3043555"/>
          </a:xfrm>
        </p:grpSpPr>
        <p:sp>
          <p:nvSpPr>
            <p:cNvPr id="4" name="object 4"/>
            <p:cNvSpPr/>
            <p:nvPr/>
          </p:nvSpPr>
          <p:spPr>
            <a:xfrm>
              <a:off x="5462015" y="2983992"/>
              <a:ext cx="2859024" cy="17586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73039" y="1703832"/>
              <a:ext cx="3133725" cy="1510030"/>
            </a:xfrm>
            <a:custGeom>
              <a:avLst/>
              <a:gdLst/>
              <a:ahLst/>
              <a:cxnLst/>
              <a:rect l="l" t="t" r="r" b="b"/>
              <a:pathLst>
                <a:path w="3133725" h="1510030">
                  <a:moveTo>
                    <a:pt x="1305560" y="1310639"/>
                  </a:moveTo>
                  <a:lnTo>
                    <a:pt x="522224" y="1310639"/>
                  </a:lnTo>
                  <a:lnTo>
                    <a:pt x="1431416" y="1509902"/>
                  </a:lnTo>
                  <a:lnTo>
                    <a:pt x="1305560" y="1310639"/>
                  </a:lnTo>
                  <a:close/>
                </a:path>
                <a:path w="3133725" h="1510030">
                  <a:moveTo>
                    <a:pt x="2914904" y="0"/>
                  </a:moveTo>
                  <a:lnTo>
                    <a:pt x="218439" y="0"/>
                  </a:lnTo>
                  <a:lnTo>
                    <a:pt x="168350" y="5768"/>
                  </a:lnTo>
                  <a:lnTo>
                    <a:pt x="122371" y="22200"/>
                  </a:lnTo>
                  <a:lnTo>
                    <a:pt x="81813" y="47986"/>
                  </a:lnTo>
                  <a:lnTo>
                    <a:pt x="47986" y="81813"/>
                  </a:lnTo>
                  <a:lnTo>
                    <a:pt x="22200" y="122371"/>
                  </a:lnTo>
                  <a:lnTo>
                    <a:pt x="5768" y="168350"/>
                  </a:lnTo>
                  <a:lnTo>
                    <a:pt x="0" y="218439"/>
                  </a:lnTo>
                  <a:lnTo>
                    <a:pt x="0" y="1092199"/>
                  </a:lnTo>
                  <a:lnTo>
                    <a:pt x="5768" y="1142289"/>
                  </a:lnTo>
                  <a:lnTo>
                    <a:pt x="22200" y="1188268"/>
                  </a:lnTo>
                  <a:lnTo>
                    <a:pt x="47986" y="1228826"/>
                  </a:lnTo>
                  <a:lnTo>
                    <a:pt x="81813" y="1262653"/>
                  </a:lnTo>
                  <a:lnTo>
                    <a:pt x="122371" y="1288439"/>
                  </a:lnTo>
                  <a:lnTo>
                    <a:pt x="168350" y="1304871"/>
                  </a:lnTo>
                  <a:lnTo>
                    <a:pt x="218439" y="1310639"/>
                  </a:lnTo>
                  <a:lnTo>
                    <a:pt x="2914904" y="1310639"/>
                  </a:lnTo>
                  <a:lnTo>
                    <a:pt x="2964993" y="1304871"/>
                  </a:lnTo>
                  <a:lnTo>
                    <a:pt x="3010972" y="1288439"/>
                  </a:lnTo>
                  <a:lnTo>
                    <a:pt x="3051530" y="1262653"/>
                  </a:lnTo>
                  <a:lnTo>
                    <a:pt x="3085357" y="1228826"/>
                  </a:lnTo>
                  <a:lnTo>
                    <a:pt x="3111143" y="1188268"/>
                  </a:lnTo>
                  <a:lnTo>
                    <a:pt x="3127575" y="1142289"/>
                  </a:lnTo>
                  <a:lnTo>
                    <a:pt x="3133343" y="1092199"/>
                  </a:lnTo>
                  <a:lnTo>
                    <a:pt x="3133343" y="218439"/>
                  </a:lnTo>
                  <a:lnTo>
                    <a:pt x="3127575" y="168350"/>
                  </a:lnTo>
                  <a:lnTo>
                    <a:pt x="3111143" y="122371"/>
                  </a:lnTo>
                  <a:lnTo>
                    <a:pt x="3085357" y="81813"/>
                  </a:lnTo>
                  <a:lnTo>
                    <a:pt x="3051530" y="47986"/>
                  </a:lnTo>
                  <a:lnTo>
                    <a:pt x="3010972" y="22200"/>
                  </a:lnTo>
                  <a:lnTo>
                    <a:pt x="2964993" y="5768"/>
                  </a:lnTo>
                  <a:lnTo>
                    <a:pt x="291490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3039" y="1703832"/>
              <a:ext cx="3133725" cy="1510030"/>
            </a:xfrm>
            <a:custGeom>
              <a:avLst/>
              <a:gdLst/>
              <a:ahLst/>
              <a:cxnLst/>
              <a:rect l="l" t="t" r="r" b="b"/>
              <a:pathLst>
                <a:path w="3133725" h="1510030">
                  <a:moveTo>
                    <a:pt x="0" y="218439"/>
                  </a:moveTo>
                  <a:lnTo>
                    <a:pt x="5768" y="168350"/>
                  </a:lnTo>
                  <a:lnTo>
                    <a:pt x="22200" y="122371"/>
                  </a:lnTo>
                  <a:lnTo>
                    <a:pt x="47986" y="81813"/>
                  </a:lnTo>
                  <a:lnTo>
                    <a:pt x="81813" y="47986"/>
                  </a:lnTo>
                  <a:lnTo>
                    <a:pt x="122371" y="22200"/>
                  </a:lnTo>
                  <a:lnTo>
                    <a:pt x="168350" y="5768"/>
                  </a:lnTo>
                  <a:lnTo>
                    <a:pt x="218439" y="0"/>
                  </a:lnTo>
                  <a:lnTo>
                    <a:pt x="522224" y="0"/>
                  </a:lnTo>
                  <a:lnTo>
                    <a:pt x="1305560" y="0"/>
                  </a:lnTo>
                  <a:lnTo>
                    <a:pt x="2914904" y="0"/>
                  </a:lnTo>
                  <a:lnTo>
                    <a:pt x="2964993" y="5768"/>
                  </a:lnTo>
                  <a:lnTo>
                    <a:pt x="3010972" y="22200"/>
                  </a:lnTo>
                  <a:lnTo>
                    <a:pt x="3051530" y="47986"/>
                  </a:lnTo>
                  <a:lnTo>
                    <a:pt x="3085357" y="81813"/>
                  </a:lnTo>
                  <a:lnTo>
                    <a:pt x="3111143" y="122371"/>
                  </a:lnTo>
                  <a:lnTo>
                    <a:pt x="3127575" y="168350"/>
                  </a:lnTo>
                  <a:lnTo>
                    <a:pt x="3133343" y="218439"/>
                  </a:lnTo>
                  <a:lnTo>
                    <a:pt x="3133343" y="764539"/>
                  </a:lnTo>
                  <a:lnTo>
                    <a:pt x="3133343" y="1092199"/>
                  </a:lnTo>
                  <a:lnTo>
                    <a:pt x="3127575" y="1142289"/>
                  </a:lnTo>
                  <a:lnTo>
                    <a:pt x="3111143" y="1188268"/>
                  </a:lnTo>
                  <a:lnTo>
                    <a:pt x="3085357" y="1228826"/>
                  </a:lnTo>
                  <a:lnTo>
                    <a:pt x="3051530" y="1262653"/>
                  </a:lnTo>
                  <a:lnTo>
                    <a:pt x="3010972" y="1288439"/>
                  </a:lnTo>
                  <a:lnTo>
                    <a:pt x="2964993" y="1304871"/>
                  </a:lnTo>
                  <a:lnTo>
                    <a:pt x="2914904" y="1310639"/>
                  </a:lnTo>
                  <a:lnTo>
                    <a:pt x="1305560" y="1310639"/>
                  </a:lnTo>
                  <a:lnTo>
                    <a:pt x="1431416" y="1509902"/>
                  </a:lnTo>
                  <a:lnTo>
                    <a:pt x="522224" y="1310639"/>
                  </a:lnTo>
                  <a:lnTo>
                    <a:pt x="218439" y="1310639"/>
                  </a:lnTo>
                  <a:lnTo>
                    <a:pt x="168350" y="1304871"/>
                  </a:lnTo>
                  <a:lnTo>
                    <a:pt x="122371" y="1288439"/>
                  </a:lnTo>
                  <a:lnTo>
                    <a:pt x="81813" y="1262653"/>
                  </a:lnTo>
                  <a:lnTo>
                    <a:pt x="47986" y="1228826"/>
                  </a:lnTo>
                  <a:lnTo>
                    <a:pt x="22200" y="1188268"/>
                  </a:lnTo>
                  <a:lnTo>
                    <a:pt x="5768" y="1142289"/>
                  </a:lnTo>
                  <a:lnTo>
                    <a:pt x="0" y="1092199"/>
                  </a:lnTo>
                  <a:lnTo>
                    <a:pt x="0" y="764539"/>
                  </a:lnTo>
                  <a:lnTo>
                    <a:pt x="0" y="218439"/>
                  </a:lnTo>
                  <a:close/>
                </a:path>
              </a:pathLst>
            </a:custGeom>
            <a:ln w="9144">
              <a:solidFill>
                <a:srgbClr val="074A87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4340" y="986408"/>
            <a:ext cx="3663950" cy="1965282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Font typeface="Wingdings"/>
              <a:buChar char=""/>
              <a:tabLst>
                <a:tab pos="220979" algn="l"/>
                <a:tab pos="221615" algn="l"/>
              </a:tabLst>
            </a:pPr>
            <a:r>
              <a:rPr sz="1400" spc="5" dirty="0" err="1">
                <a:solidFill>
                  <a:srgbClr val="0C1C1D"/>
                </a:solidFill>
                <a:latin typeface="Arial"/>
                <a:cs typeface="Arial"/>
              </a:rPr>
              <a:t>Cuando</a:t>
            </a:r>
            <a:r>
              <a:rPr sz="1400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el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médico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de cabecera le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preguntó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sobre</a:t>
            </a:r>
            <a:r>
              <a:rPr sz="1400" spc="-26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tos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y la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falta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aire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ella</a:t>
            </a:r>
            <a:r>
              <a:rPr sz="1400" spc="-19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dijo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...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 marL="431165" marR="436245" indent="-635" algn="ctr">
              <a:lnSpc>
                <a:spcPct val="100000"/>
              </a:lnSpc>
              <a:spcBef>
                <a:spcPts val="1280"/>
              </a:spcBef>
            </a:pP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“</a:t>
            </a:r>
            <a:r>
              <a:rPr sz="1600" spc="-5" dirty="0" err="1">
                <a:solidFill>
                  <a:srgbClr val="074A87"/>
                </a:solidFill>
                <a:latin typeface="Arial"/>
                <a:cs typeface="Arial"/>
              </a:rPr>
              <a:t>Siempre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074A87"/>
                </a:solidFill>
                <a:latin typeface="Arial"/>
                <a:cs typeface="Arial"/>
              </a:rPr>
              <a:t>estoy</a:t>
            </a:r>
            <a:r>
              <a:rPr sz="1600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un poco </a:t>
            </a:r>
            <a:r>
              <a:rPr sz="1600" spc="-5" dirty="0" err="1">
                <a:solidFill>
                  <a:srgbClr val="074A87"/>
                </a:solidFill>
                <a:latin typeface="Arial"/>
                <a:cs typeface="Arial"/>
              </a:rPr>
              <a:t>cansada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, </a:t>
            </a:r>
            <a:r>
              <a:rPr sz="1600" spc="-5" dirty="0" err="1">
                <a:solidFill>
                  <a:srgbClr val="074A87"/>
                </a:solidFill>
                <a:latin typeface="Arial"/>
                <a:cs typeface="Arial"/>
              </a:rPr>
              <a:t>todavía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74A87"/>
                </a:solidFill>
                <a:latin typeface="Arial"/>
                <a:cs typeface="Arial"/>
              </a:rPr>
              <a:t>tengo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74A87"/>
                </a:solidFill>
                <a:latin typeface="Arial"/>
                <a:cs typeface="Arial"/>
              </a:rPr>
              <a:t>tos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74A87"/>
                </a:solidFill>
                <a:latin typeface="Arial"/>
                <a:cs typeface="Arial"/>
              </a:rPr>
              <a:t>por 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la </a:t>
            </a:r>
            <a:r>
              <a:rPr sz="1600" spc="-5" dirty="0" err="1">
                <a:solidFill>
                  <a:srgbClr val="074A87"/>
                </a:solidFill>
                <a:latin typeface="Arial"/>
                <a:cs typeface="Arial"/>
              </a:rPr>
              <a:t>mañana</a:t>
            </a:r>
            <a:r>
              <a:rPr sz="1600" spc="-3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y </a:t>
            </a:r>
            <a:r>
              <a:rPr sz="16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74A87"/>
                </a:solidFill>
                <a:latin typeface="Arial"/>
                <a:cs typeface="Arial"/>
              </a:rPr>
              <a:t>tomo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 mi </a:t>
            </a:r>
            <a:r>
              <a:rPr sz="1600" spc="-5" dirty="0" err="1">
                <a:solidFill>
                  <a:srgbClr val="074A87"/>
                </a:solidFill>
                <a:latin typeface="Arial"/>
                <a:cs typeface="Arial"/>
              </a:rPr>
              <a:t>medicación</a:t>
            </a: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 respiratoria </a:t>
            </a:r>
            <a:r>
              <a:rPr sz="1600" spc="-5" dirty="0" err="1">
                <a:solidFill>
                  <a:srgbClr val="074A87"/>
                </a:solidFill>
                <a:latin typeface="Arial"/>
                <a:cs typeface="Arial"/>
              </a:rPr>
              <a:t>todos</a:t>
            </a:r>
            <a:r>
              <a:rPr sz="1600" spc="-2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74A87"/>
                </a:solidFill>
                <a:latin typeface="Arial"/>
                <a:cs typeface="Arial"/>
              </a:rPr>
              <a:t>los días"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0" y="4817058"/>
            <a:ext cx="1159510" cy="1479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OCS,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corticoides</a:t>
            </a:r>
            <a:r>
              <a:rPr sz="800" spc="-7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orales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32759" y="171653"/>
            <a:ext cx="3249041" cy="51435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 err="1"/>
              <a:t>Presentación</a:t>
            </a:r>
            <a:endParaRPr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035" y="178688"/>
            <a:ext cx="3841115" cy="51371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/>
              <a:t>Examen</a:t>
            </a:r>
            <a:r>
              <a:rPr sz="3200" spc="-65"/>
              <a:t> </a:t>
            </a:r>
            <a:r>
              <a:rPr sz="3200" spc="-5"/>
              <a:t>físico</a:t>
            </a:r>
            <a:r>
              <a:rPr sz="320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2950" y="2860675"/>
            <a:ext cx="1348740" cy="11208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indent="1968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24242"/>
                </a:solidFill>
                <a:latin typeface="Arial"/>
                <a:cs typeface="Arial"/>
              </a:rPr>
              <a:t>La Sra. </a:t>
            </a:r>
            <a:r>
              <a:rPr sz="1800" b="1" dirty="0" err="1">
                <a:solidFill>
                  <a:srgbClr val="424242"/>
                </a:solidFill>
                <a:latin typeface="Arial"/>
                <a:cs typeface="Arial"/>
              </a:rPr>
              <a:t>Vitalina</a:t>
            </a:r>
            <a:r>
              <a:rPr sz="1800" b="1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24242"/>
                </a:solidFill>
                <a:latin typeface="Arial"/>
                <a:cs typeface="Arial"/>
              </a:rPr>
              <a:t>de 70 </a:t>
            </a:r>
            <a:r>
              <a:rPr sz="1800" b="1" spc="-10" dirty="0" err="1">
                <a:solidFill>
                  <a:srgbClr val="424242"/>
                </a:solidFill>
                <a:latin typeface="Arial"/>
                <a:cs typeface="Arial"/>
              </a:rPr>
              <a:t>años</a:t>
            </a:r>
            <a:r>
              <a:rPr sz="1800" b="1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1800" b="1" dirty="0" err="1">
                <a:solidFill>
                  <a:srgbClr val="424242"/>
                </a:solidFill>
                <a:latin typeface="Arial"/>
                <a:cs typeface="Arial"/>
              </a:rPr>
              <a:t>edad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1014" y="1377136"/>
            <a:ext cx="687890" cy="1329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638030" y="1239003"/>
            <a:ext cx="6172835" cy="3507139"/>
            <a:chOff x="2638030" y="1239003"/>
            <a:chExt cx="6172835" cy="3270885"/>
          </a:xfrm>
        </p:grpSpPr>
        <p:sp>
          <p:nvSpPr>
            <p:cNvPr id="7" name="object 7"/>
            <p:cNvSpPr/>
            <p:nvPr/>
          </p:nvSpPr>
          <p:spPr>
            <a:xfrm>
              <a:off x="2638030" y="1239003"/>
              <a:ext cx="6172240" cy="32705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6651" y="1257223"/>
              <a:ext cx="6096000" cy="3194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6651" y="1257198"/>
              <a:ext cx="6096000" cy="3194685"/>
            </a:xfrm>
            <a:custGeom>
              <a:avLst/>
              <a:gdLst/>
              <a:ahLst/>
              <a:cxnLst/>
              <a:rect l="l" t="t" r="r" b="b"/>
              <a:pathLst>
                <a:path w="6096000" h="3194685">
                  <a:moveTo>
                    <a:pt x="6096000" y="0"/>
                  </a:moveTo>
                  <a:lnTo>
                    <a:pt x="0" y="0"/>
                  </a:lnTo>
                  <a:lnTo>
                    <a:pt x="0" y="3194304"/>
                  </a:lnTo>
                  <a:lnTo>
                    <a:pt x="6096000" y="3194304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1952" y="1252473"/>
              <a:ext cx="6105525" cy="3211830"/>
            </a:xfrm>
            <a:custGeom>
              <a:avLst/>
              <a:gdLst/>
              <a:ahLst/>
              <a:cxnLst/>
              <a:rect l="l" t="t" r="r" b="b"/>
              <a:pathLst>
                <a:path w="6105525" h="3211829">
                  <a:moveTo>
                    <a:pt x="4699" y="0"/>
                  </a:moveTo>
                  <a:lnTo>
                    <a:pt x="4699" y="3211728"/>
                  </a:lnTo>
                </a:path>
                <a:path w="6105525" h="3211829">
                  <a:moveTo>
                    <a:pt x="6100699" y="0"/>
                  </a:moveTo>
                  <a:lnTo>
                    <a:pt x="6100699" y="3211728"/>
                  </a:lnTo>
                </a:path>
                <a:path w="6105525" h="3211829">
                  <a:moveTo>
                    <a:pt x="0" y="4699"/>
                  </a:moveTo>
                  <a:lnTo>
                    <a:pt x="6105525" y="4699"/>
                  </a:lnTo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1952" y="4451502"/>
              <a:ext cx="6105525" cy="0"/>
            </a:xfrm>
            <a:custGeom>
              <a:avLst/>
              <a:gdLst/>
              <a:ahLst/>
              <a:cxnLst/>
              <a:rect l="l" t="t" r="r" b="b"/>
              <a:pathLst>
                <a:path w="6105525">
                  <a:moveTo>
                    <a:pt x="0" y="0"/>
                  </a:moveTo>
                  <a:lnTo>
                    <a:pt x="61055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56014" y="1286002"/>
            <a:ext cx="6137275" cy="338297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635" indent="-26987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81635" algn="l"/>
                <a:tab pos="382270" algn="l"/>
              </a:tabLst>
            </a:pP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Sin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signos</a:t>
            </a: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dificultad</a:t>
            </a:r>
            <a:r>
              <a:rPr sz="1200" spc="-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respiratoria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dirty="0" err="1">
                <a:latin typeface="Arial"/>
                <a:cs typeface="Arial"/>
              </a:rPr>
              <a:t>Presión</a:t>
            </a:r>
            <a:r>
              <a:rPr sz="1200" dirty="0">
                <a:latin typeface="Arial"/>
                <a:cs typeface="Arial"/>
              </a:rPr>
              <a:t> arterial: 138/94 mmHg; </a:t>
            </a:r>
            <a:r>
              <a:rPr sz="1200" dirty="0" err="1">
                <a:latin typeface="Arial"/>
                <a:cs typeface="Arial"/>
              </a:rPr>
              <a:t>frecuencia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cardíaca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80</a:t>
            </a:r>
            <a:r>
              <a:rPr lang="es-ES" sz="1200" dirty="0">
                <a:latin typeface="Arial"/>
                <a:cs typeface="Arial"/>
              </a:rPr>
              <a:t> l</a:t>
            </a:r>
            <a:r>
              <a:rPr sz="1200" dirty="0">
                <a:latin typeface="Arial"/>
                <a:cs typeface="Arial"/>
              </a:rPr>
              <a:t>pm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dirty="0">
                <a:latin typeface="Arial"/>
                <a:cs typeface="Arial"/>
              </a:rPr>
              <a:t>AC: </a:t>
            </a:r>
            <a:r>
              <a:rPr sz="1200" spc="-5" dirty="0">
                <a:latin typeface="Arial"/>
                <a:cs typeface="Arial"/>
              </a:rPr>
              <a:t>S1 y S2 </a:t>
            </a:r>
            <a:r>
              <a:rPr sz="1200" spc="-5" dirty="0" err="1">
                <a:latin typeface="Arial"/>
                <a:cs typeface="Arial"/>
              </a:rPr>
              <a:t>arrítmicas</a:t>
            </a:r>
            <a:r>
              <a:rPr sz="1200" spc="-5" dirty="0">
                <a:latin typeface="Arial"/>
                <a:cs typeface="Arial"/>
              </a:rPr>
              <a:t>, sin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soplo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marR="109220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30" dirty="0">
                <a:latin typeface="Arial"/>
                <a:cs typeface="Arial"/>
              </a:rPr>
              <a:t>AP: </a:t>
            </a:r>
            <a:r>
              <a:rPr lang="es-ES" sz="1200" spc="-5" dirty="0">
                <a:latin typeface="Arial"/>
                <a:cs typeface="Arial"/>
              </a:rPr>
              <a:t>murmullo v</a:t>
            </a:r>
            <a:r>
              <a:rPr sz="1200" spc="-5" dirty="0" err="1">
                <a:latin typeface="Arial"/>
                <a:cs typeface="Arial"/>
              </a:rPr>
              <a:t>esicular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presente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bilateralmente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, </a:t>
            </a:r>
            <a:r>
              <a:rPr sz="1200" spc="-5" dirty="0" err="1">
                <a:latin typeface="Arial"/>
                <a:cs typeface="Arial"/>
              </a:rPr>
              <a:t>globalmente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disminuido</a:t>
            </a:r>
            <a:r>
              <a:rPr sz="1200" spc="-5" dirty="0">
                <a:latin typeface="Arial"/>
                <a:cs typeface="Arial"/>
              </a:rPr>
              <a:t>, sin </a:t>
            </a:r>
            <a:r>
              <a:rPr lang="es-ES" sz="1200" spc="-5" dirty="0">
                <a:latin typeface="Arial"/>
                <a:cs typeface="Arial"/>
              </a:rPr>
              <a:t>ruidos sobreañadidos (ni </a:t>
            </a:r>
            <a:r>
              <a:rPr lang="es-ES" sz="1200" spc="-5" dirty="0" err="1">
                <a:latin typeface="Arial"/>
                <a:cs typeface="Arial"/>
              </a:rPr>
              <a:t>sib</a:t>
            </a:r>
            <a:r>
              <a:rPr sz="1200" spc="-5" dirty="0" err="1">
                <a:latin typeface="Arial"/>
                <a:cs typeface="Arial"/>
              </a:rPr>
              <a:t>ibilancias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ni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crepita</a:t>
            </a:r>
            <a:r>
              <a:rPr lang="es-ES" sz="1200" spc="-5" dirty="0" err="1">
                <a:latin typeface="Arial"/>
                <a:cs typeface="Arial"/>
              </a:rPr>
              <a:t>ntes</a:t>
            </a:r>
            <a:r>
              <a:rPr lang="es-ES" sz="1200" spc="-5" dirty="0">
                <a:latin typeface="Arial"/>
                <a:cs typeface="Arial"/>
              </a:rPr>
              <a:t>)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5" dirty="0">
                <a:latin typeface="Arial"/>
                <a:cs typeface="Arial"/>
              </a:rPr>
              <a:t>Abdomen: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normal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5" dirty="0">
                <a:latin typeface="Arial"/>
                <a:cs typeface="Arial"/>
              </a:rPr>
              <a:t>Sin edema</a:t>
            </a:r>
            <a:r>
              <a:rPr lang="es-ES" sz="1200" spc="-5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en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miembros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inferiores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5" dirty="0">
                <a:latin typeface="Arial"/>
                <a:cs typeface="Arial"/>
              </a:rPr>
              <a:t>Altura 149 </a:t>
            </a:r>
            <a:r>
              <a:rPr sz="1200" dirty="0">
                <a:latin typeface="Arial"/>
                <a:cs typeface="Arial"/>
              </a:rPr>
              <a:t>cm; </a:t>
            </a:r>
            <a:r>
              <a:rPr sz="1200" spc="-5" dirty="0">
                <a:latin typeface="Arial"/>
                <a:cs typeface="Arial"/>
              </a:rPr>
              <a:t>peso 52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kg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5" dirty="0">
                <a:latin typeface="Arial"/>
                <a:cs typeface="Arial"/>
              </a:rPr>
              <a:t>IMC 23.4kg 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7" baseline="24305" dirty="0">
                <a:latin typeface="Arial"/>
                <a:cs typeface="Arial"/>
              </a:rPr>
              <a:t>2</a:t>
            </a:r>
            <a:r>
              <a:rPr dirty="0"/>
              <a:t> 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5772" y="4734558"/>
            <a:ext cx="4711827" cy="441146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900" spc="-5" dirty="0">
                <a:latin typeface="Arial"/>
                <a:cs typeface="Arial"/>
              </a:rPr>
              <a:t>AP</a:t>
            </a:r>
            <a:r>
              <a:rPr sz="900" spc="-5" dirty="0">
                <a:latin typeface="Arial"/>
                <a:cs typeface="Arial"/>
              </a:rPr>
              <a:t>: </a:t>
            </a:r>
            <a:r>
              <a:rPr sz="900" dirty="0" err="1">
                <a:latin typeface="Arial"/>
                <a:cs typeface="Arial"/>
              </a:rPr>
              <a:t>auscultación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dirty="0" err="1">
                <a:latin typeface="Arial"/>
                <a:cs typeface="Arial"/>
              </a:rPr>
              <a:t>pulmonar</a:t>
            </a:r>
            <a:r>
              <a:rPr sz="900" dirty="0">
                <a:latin typeface="Arial"/>
                <a:cs typeface="Arial"/>
              </a:rPr>
              <a:t>; </a:t>
            </a:r>
            <a:r>
              <a:rPr lang="es-ES" sz="900" dirty="0">
                <a:latin typeface="Arial"/>
                <a:cs typeface="Arial"/>
              </a:rPr>
              <a:t>AC: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dirty="0" err="1">
                <a:latin typeface="Arial"/>
                <a:cs typeface="Arial"/>
              </a:rPr>
              <a:t>auscultación</a:t>
            </a:r>
            <a:r>
              <a:rPr sz="900" spc="140" dirty="0">
                <a:latin typeface="Arial"/>
                <a:cs typeface="Arial"/>
              </a:rPr>
              <a:t> </a:t>
            </a:r>
            <a:r>
              <a:rPr sz="900" spc="-5" dirty="0" err="1">
                <a:latin typeface="Arial"/>
                <a:cs typeface="Arial"/>
              </a:rPr>
              <a:t>cardíaca</a:t>
            </a:r>
            <a:r>
              <a:rPr lang="es-ES" sz="900" spc="-5" dirty="0">
                <a:latin typeface="Arial"/>
                <a:cs typeface="Arial"/>
              </a:rPr>
              <a:t>, </a:t>
            </a:r>
            <a:r>
              <a:rPr lang="pt-BR" sz="900" dirty="0">
                <a:latin typeface="Arial"/>
                <a:cs typeface="Arial"/>
              </a:rPr>
              <a:t>IMC: índice de </a:t>
            </a:r>
            <a:r>
              <a:rPr lang="pt-BR" sz="900" dirty="0" err="1">
                <a:latin typeface="Arial"/>
                <a:cs typeface="Arial"/>
              </a:rPr>
              <a:t>masa</a:t>
            </a:r>
            <a:r>
              <a:rPr lang="pt-BR" sz="900" dirty="0">
                <a:latin typeface="Arial"/>
                <a:cs typeface="Arial"/>
              </a:rPr>
              <a:t> corporal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 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0" y="3933501"/>
            <a:ext cx="3352800" cy="6591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Grupo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internacional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respiratorio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atención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primaria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(IPCRG, por sus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siglas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inglés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). </a:t>
            </a:r>
            <a:r>
              <a:rPr lang="es-ES" sz="800" spc="-5" dirty="0">
                <a:solidFill>
                  <a:srgbClr val="00050A"/>
                </a:solidFill>
                <a:latin typeface="Arial"/>
                <a:cs typeface="Arial"/>
              </a:rPr>
              <a:t>Desktop Helper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núm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. 8.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Mejorando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atención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a las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mujeres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con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EPOC: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una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guía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para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atención</a:t>
            </a:r>
            <a:r>
              <a:rPr sz="800" spc="1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primaria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. Disponible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: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https://www.ipcrg.org/dth8</a:t>
            </a:r>
            <a:r>
              <a:rPr sz="800" spc="-5" dirty="0">
                <a:solidFill>
                  <a:srgbClr val="074A87"/>
                </a:solidFill>
                <a:latin typeface="Arial"/>
                <a:cs typeface="Arial"/>
              </a:rPr>
              <a:t>.</a:t>
            </a:r>
            <a:r>
              <a:rPr dirty="0"/>
              <a:t> 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5286B-3FE5-4647-8BBE-50D64DF1997F}"/>
              </a:ext>
            </a:extLst>
          </p:cNvPr>
          <p:cNvSpPr txBox="1"/>
          <p:nvPr/>
        </p:nvSpPr>
        <p:spPr>
          <a:xfrm>
            <a:off x="533400" y="2178629"/>
            <a:ext cx="3886200" cy="3931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3040">
              <a:spcBef>
                <a:spcPts val="5"/>
              </a:spcBef>
              <a:spcAft>
                <a:spcPts val="0"/>
              </a:spcAft>
            </a:pPr>
            <a:r>
              <a:rPr lang="en-US" sz="7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Figura 1 El impacto de la EPOC en las mujeres.</a:t>
            </a:r>
            <a:endParaRPr lang="en-GB" sz="7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93040" indent="-635">
              <a:lnSpc>
                <a:spcPct val="1230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Reimpresión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Pecho,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151(3),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Jenkins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Chapman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Donohue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JF,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Roche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Tsiligianni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MK.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Mejorando el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tratamiento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EPOC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 mujeres,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686-696,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Los derechos del autor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(2017)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 permiso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Elsevier</a:t>
            </a:r>
            <a:endParaRPr lang="en-GB" sz="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3369F-3CC3-4B21-87EC-6057123AA943}"/>
              </a:ext>
            </a:extLst>
          </p:cNvPr>
          <p:cNvSpPr/>
          <p:nvPr/>
        </p:nvSpPr>
        <p:spPr>
          <a:xfrm>
            <a:off x="533400" y="2571750"/>
            <a:ext cx="1143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072F1-D6B5-4094-B734-91A7068EA9AA}"/>
              </a:ext>
            </a:extLst>
          </p:cNvPr>
          <p:cNvSpPr/>
          <p:nvPr/>
        </p:nvSpPr>
        <p:spPr>
          <a:xfrm>
            <a:off x="228600" y="2519480"/>
            <a:ext cx="1447800" cy="2458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68463-DC35-487A-BA6C-1E8B382A3DD5}"/>
              </a:ext>
            </a:extLst>
          </p:cNvPr>
          <p:cNvSpPr txBox="1"/>
          <p:nvPr/>
        </p:nvSpPr>
        <p:spPr>
          <a:xfrm>
            <a:off x="6524" y="2442786"/>
            <a:ext cx="2050878" cy="248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555">
              <a:lnSpc>
                <a:spcPts val="830"/>
              </a:lnSpc>
            </a:pPr>
            <a:r>
              <a:rPr lang="en-US" sz="500" dirty="0">
                <a:solidFill>
                  <a:srgbClr val="EF3D42"/>
                </a:solidFill>
                <a:latin typeface="Century Gothic" panose="020B0502020202020204" pitchFamily="34" charset="0"/>
              </a:rPr>
              <a:t>SUBDIAGNOSTICADA Y</a:t>
            </a:r>
            <a:endParaRPr lang="en-GB" sz="500" dirty="0">
              <a:solidFill>
                <a:srgbClr val="EF3D42"/>
              </a:solidFill>
              <a:latin typeface="Century Gothic" panose="020B0502020202020204" pitchFamily="34" charset="0"/>
            </a:endParaRPr>
          </a:p>
          <a:p>
            <a:pPr marL="249555">
              <a:lnSpc>
                <a:spcPts val="830"/>
              </a:lnSpc>
            </a:pPr>
            <a:r>
              <a:rPr lang="en-US" sz="500" dirty="0">
                <a:solidFill>
                  <a:srgbClr val="EF3D42"/>
                </a:solidFill>
                <a:latin typeface="Century Gothic" panose="020B0502020202020204" pitchFamily="34" charset="0"/>
              </a:rPr>
              <a:t>TRATAMIENTO SUBÓPTIMO</a:t>
            </a:r>
            <a:endParaRPr lang="en-GB" sz="500" dirty="0">
              <a:solidFill>
                <a:srgbClr val="EF3D42"/>
              </a:solidFill>
              <a:latin typeface="Century Gothic" panose="020B0502020202020204" pitchFamily="34" charset="0"/>
            </a:endParaRPr>
          </a:p>
          <a:p>
            <a:pPr marL="218440" marR="686435" indent="-4445">
              <a:lnSpc>
                <a:spcPct val="95000"/>
              </a:lnSpc>
              <a:spcAft>
                <a:spcPts val="0"/>
              </a:spcAft>
            </a:pP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Las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mujeres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con EPOC son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más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propensas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a ser mal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diagnosticadas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, lo que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deriva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en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un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tratamiento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subóptimo</a:t>
            </a: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endParaRPr lang="en-GB" sz="500" spc="-15" dirty="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5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49555">
              <a:lnSpc>
                <a:spcPts val="830"/>
              </a:lnSpc>
            </a:pPr>
            <a:r>
              <a:rPr lang="en-US" sz="5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LA PRESENTACIÓN DE LA ENFERMEDAD EPOC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18440" marR="686435" indent="-4445">
              <a:lnSpc>
                <a:spcPct val="95000"/>
              </a:lnSpc>
            </a:pP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Las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mujeres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son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generalmente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más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jovenes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,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fuman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menos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y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tienen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menos</a:t>
            </a: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índice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de masa corporal (IMC) que los hombres.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Evidencia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 de mayor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dificultad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para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respirar</a:t>
            </a: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s-E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endParaRPr lang="en-GB" sz="500" spc="-15" dirty="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55"/>
              </a:spcBef>
            </a:pPr>
            <a:r>
              <a:rPr lang="en-US" sz="5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87985">
              <a:lnSpc>
                <a:spcPts val="83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5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ESTATUS SOCIOECONÓMICO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18440" marR="686435" indent="-4445">
              <a:lnSpc>
                <a:spcPct val="95000"/>
              </a:lnSpc>
              <a:spcAft>
                <a:spcPts val="0"/>
              </a:spcAft>
            </a:pP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Las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mujeres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con EPOC son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más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propensas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a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tener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un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estatus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socioeconómico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más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bajo que los hombres</a:t>
            </a: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endParaRPr lang="en-GB" sz="500" spc="-15" dirty="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55"/>
              </a:spcBef>
            </a:pPr>
            <a:r>
              <a:rPr lang="en-US" sz="5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49555">
              <a:lnSpc>
                <a:spcPts val="830"/>
              </a:lnSpc>
            </a:pPr>
            <a:r>
              <a:rPr lang="en-US" sz="5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LA PRESENTACIÓN DE LA ENFERMEDAD EPOC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06375" marR="765175" indent="-39370">
              <a:lnSpc>
                <a:spcPct val="9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5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  La carga </a:t>
            </a:r>
            <a:r>
              <a:rPr lang="en-US" sz="5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diferencial</a:t>
            </a:r>
            <a:r>
              <a:rPr lang="en-US" sz="5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comorbilidades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en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las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mujeres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vs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los hombres. Más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asma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,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osteoporosis 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y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depresión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vs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los hombres.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 </a:t>
            </a:r>
            <a:r>
              <a:rPr lang="en-US" sz="5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Evidencia</a:t>
            </a:r>
            <a:r>
              <a:rPr lang="en-US" sz="5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 </a:t>
            </a:r>
            <a:r>
              <a:rPr lang="en-US" sz="5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más</a:t>
            </a:r>
            <a:r>
              <a:rPr lang="en-US" sz="5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alteraciones</a:t>
            </a:r>
            <a:r>
              <a:rPr lang="en-US" sz="5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psicológicas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en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mujeres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que </a:t>
            </a:r>
            <a:r>
              <a:rPr lang="en-US" sz="5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en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hombres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E90B1-63B2-491C-8327-59F15A1BA6DD}"/>
              </a:ext>
            </a:extLst>
          </p:cNvPr>
          <p:cNvSpPr/>
          <p:nvPr/>
        </p:nvSpPr>
        <p:spPr>
          <a:xfrm>
            <a:off x="3124200" y="2571750"/>
            <a:ext cx="1295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27B09-0684-4BE4-A7F8-003325AA143A}"/>
              </a:ext>
            </a:extLst>
          </p:cNvPr>
          <p:cNvSpPr/>
          <p:nvPr/>
        </p:nvSpPr>
        <p:spPr>
          <a:xfrm>
            <a:off x="3124200" y="2519480"/>
            <a:ext cx="1447800" cy="239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0956A-A8D5-4F5B-9216-7373445C25C0}"/>
              </a:ext>
            </a:extLst>
          </p:cNvPr>
          <p:cNvSpPr txBox="1"/>
          <p:nvPr/>
        </p:nvSpPr>
        <p:spPr>
          <a:xfrm>
            <a:off x="2368927" y="3568597"/>
            <a:ext cx="2355473" cy="1263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0730">
              <a:lnSpc>
                <a:spcPts val="83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5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EXPOSICIONES OCUPACIONALES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0095" marR="111760">
              <a:lnSpc>
                <a:spcPct val="108000"/>
              </a:lnSpc>
              <a:spcBef>
                <a:spcPts val="55"/>
              </a:spcBef>
            </a:pP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Las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mujeres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trabajan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de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manera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más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frecuente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en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ocupaciones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más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tradicionales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.</a:t>
            </a: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endParaRPr lang="en-GB" sz="500" spc="-15" dirty="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marL="760095" marR="111760">
              <a:lnSpc>
                <a:spcPct val="108000"/>
              </a:lnSpc>
              <a:spcBef>
                <a:spcPts val="55"/>
              </a:spcBef>
            </a:pP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En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algunos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lugares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, las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mujeres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son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más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propensas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que los hombres a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exponerse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a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riesgos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de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industrias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no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reguladas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,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como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el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ahumado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del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pescado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y el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trabajo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textil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endParaRPr lang="en-GB" sz="500" spc="-15" dirty="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marL="760730" marR="508635">
              <a:lnSpc>
                <a:spcPct val="920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5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EXPOSICIONES NO OCUPACIONALES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0095" marR="111760">
              <a:lnSpc>
                <a:spcPct val="1080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La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exposición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al combustible de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biomasa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es mayor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como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resultado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de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más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responsabilidades</a:t>
            </a:r>
            <a:r>
              <a:rPr lang="en-US"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domésticas</a:t>
            </a: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endParaRPr lang="en-GB" sz="500" spc="-15" dirty="0">
              <a:solidFill>
                <a:srgbClr val="231F2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EA47E-681F-439B-9F10-34212CD78814}"/>
              </a:ext>
            </a:extLst>
          </p:cNvPr>
          <p:cNvSpPr txBox="1"/>
          <p:nvPr/>
        </p:nvSpPr>
        <p:spPr>
          <a:xfrm>
            <a:off x="3124200" y="2552700"/>
            <a:ext cx="137160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600"/>
              </a:lnSpc>
              <a:buClr>
                <a:srgbClr val="231F20"/>
              </a:buClr>
              <a:buSzPts val="400"/>
              <a:tabLst>
                <a:tab pos="833120" algn="l"/>
              </a:tabLst>
            </a:pPr>
            <a:r>
              <a:rPr lang="en-US" sz="500" spc="-2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Prevalencia</a:t>
            </a:r>
            <a:endParaRPr lang="en-US" sz="500" spc="-20" dirty="0">
              <a:solidFill>
                <a:srgbClr val="231F20"/>
              </a:solidFill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71450" lvl="0" indent="-171450">
              <a:lnSpc>
                <a:spcPts val="600"/>
              </a:lnSpc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500" spc="-2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Varía</a:t>
            </a:r>
            <a:r>
              <a:rPr lang="en-US" sz="5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según</a:t>
            </a:r>
            <a:r>
              <a:rPr lang="en-US" sz="500" spc="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la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ubicación</a:t>
            </a:r>
            <a:r>
              <a:rPr dirty="0"/>
              <a:t> </a:t>
            </a:r>
            <a:endParaRPr lang="en-GB" sz="500" dirty="0"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71450" lvl="0" indent="-171450">
              <a:lnSpc>
                <a:spcPts val="600"/>
              </a:lnSpc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Igual</a:t>
            </a:r>
            <a:r>
              <a:rPr lang="en-US" sz="5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 los hombres </a:t>
            </a:r>
            <a:r>
              <a:rPr lang="en-US" sz="5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</a:t>
            </a:r>
            <a:r>
              <a:rPr lang="en-US" sz="5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algunos</a:t>
            </a:r>
            <a:r>
              <a:rPr lang="en-US" sz="500" spc="-9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países</a:t>
            </a:r>
            <a:r>
              <a:rPr lang="en-US" sz="5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.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Creciendo</a:t>
            </a:r>
            <a:r>
              <a:rPr lang="en-US" sz="5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</a:t>
            </a:r>
            <a:r>
              <a:rPr lang="en-US" sz="5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muchos</a:t>
            </a:r>
            <a:r>
              <a:rPr lang="en-US" sz="5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países</a:t>
            </a:r>
            <a:r>
              <a:rPr lang="en-US" sz="5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de </a:t>
            </a:r>
            <a:r>
              <a:rPr lang="en-US" sz="5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bajos</a:t>
            </a:r>
            <a:r>
              <a:rPr lang="en-US" sz="5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y</a:t>
            </a:r>
            <a:r>
              <a:rPr lang="en-US" sz="5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medianos</a:t>
            </a:r>
            <a:r>
              <a:rPr lang="en-US" sz="5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ingresos</a:t>
            </a:r>
            <a:r>
              <a:rPr dirty="0"/>
              <a:t> </a:t>
            </a:r>
            <a:endParaRPr lang="en-GB" sz="500" spc="-15" dirty="0"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48260" lvl="0">
              <a:lnSpc>
                <a:spcPct val="86000"/>
              </a:lnSpc>
              <a:spcBef>
                <a:spcPts val="30"/>
              </a:spcBef>
              <a:spcAft>
                <a:spcPts val="0"/>
              </a:spcAft>
              <a:buClr>
                <a:srgbClr val="231F20"/>
              </a:buClr>
              <a:buSzPts val="400"/>
              <a:tabLst>
                <a:tab pos="833120" algn="l"/>
              </a:tabLst>
            </a:pPr>
            <a:endParaRPr lang="en-GB" sz="500" spc="-15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48260" lvl="0">
              <a:lnSpc>
                <a:spcPct val="86000"/>
              </a:lnSpc>
              <a:spcBef>
                <a:spcPts val="30"/>
              </a:spcBef>
              <a:spcAft>
                <a:spcPts val="0"/>
              </a:spcAft>
              <a:buClr>
                <a:srgbClr val="231F20"/>
              </a:buClr>
              <a:buSzPts val="400"/>
              <a:tabLst>
                <a:tab pos="833120" algn="l"/>
              </a:tabLst>
            </a:pPr>
            <a:r>
              <a:rPr lang="en-US" sz="5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En</a:t>
            </a:r>
            <a:r>
              <a:rPr lang="en-US" sz="5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mujeres</a:t>
            </a:r>
            <a:r>
              <a:rPr lang="en-US" sz="5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con</a:t>
            </a:r>
            <a:r>
              <a:rPr lang="en-US" sz="5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EPOC</a:t>
            </a:r>
            <a:r>
              <a:rPr lang="en-US" sz="500" spc="-10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hay</a:t>
            </a:r>
            <a:r>
              <a:rPr lang="en-US" sz="5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evidencia</a:t>
            </a:r>
            <a:r>
              <a:rPr lang="en-US" sz="5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5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de:</a:t>
            </a:r>
            <a:endParaRPr lang="en-GB" sz="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marR="197485" indent="-171450">
              <a:lnSpc>
                <a:spcPts val="600"/>
              </a:lnSpc>
              <a:spcBef>
                <a:spcPts val="25"/>
              </a:spcBef>
              <a:spcAft>
                <a:spcPts val="0"/>
              </a:spcAft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500" spc="-15" dirty="0">
                <a:solidFill>
                  <a:srgbClr val="231F20"/>
                </a:solidFill>
                <a:latin typeface="Arial" panose="020B0604020202020204" pitchFamily="34" charset="0"/>
              </a:rPr>
              <a:t>Mayor </a:t>
            </a:r>
            <a:r>
              <a:rPr lang="en-US" sz="500" spc="-15" dirty="0" err="1">
                <a:solidFill>
                  <a:srgbClr val="231F20"/>
                </a:solidFill>
                <a:latin typeface="Arial" panose="020B0604020202020204" pitchFamily="34" charset="0"/>
              </a:rPr>
              <a:t>daño</a:t>
            </a:r>
            <a:r>
              <a:rPr lang="en-US" sz="500" spc="-15" dirty="0">
                <a:solidFill>
                  <a:srgbClr val="231F20"/>
                </a:solidFill>
                <a:latin typeface="Arial" panose="020B0604020202020204" pitchFamily="34" charset="0"/>
              </a:rPr>
              <a:t> vs los hombres ante el </a:t>
            </a:r>
            <a:r>
              <a:rPr lang="en-US" sz="500" spc="-15" dirty="0" err="1">
                <a:solidFill>
                  <a:srgbClr val="231F20"/>
                </a:solidFill>
                <a:latin typeface="Arial" panose="020B0604020202020204" pitchFamily="34" charset="0"/>
              </a:rPr>
              <a:t>mismo</a:t>
            </a:r>
            <a:r>
              <a:rPr lang="en-US" sz="500" spc="-15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latin typeface="Arial" panose="020B0604020202020204" pitchFamily="34" charset="0"/>
              </a:rPr>
              <a:t>nivel</a:t>
            </a:r>
            <a:r>
              <a:rPr lang="en-US" sz="500" spc="-15" dirty="0">
                <a:solidFill>
                  <a:srgbClr val="231F20"/>
                </a:solidFill>
                <a:latin typeface="Arial" panose="020B0604020202020204" pitchFamily="34" charset="0"/>
              </a:rPr>
              <a:t> de </a:t>
            </a:r>
            <a:r>
              <a:rPr lang="en-US" sz="500" spc="-15" dirty="0" err="1">
                <a:solidFill>
                  <a:srgbClr val="231F20"/>
                </a:solidFill>
                <a:latin typeface="Arial" panose="020B0604020202020204" pitchFamily="34" charset="0"/>
              </a:rPr>
              <a:t>exposición</a:t>
            </a:r>
            <a:r>
              <a:rPr lang="en-US" sz="500" spc="-15" dirty="0">
                <a:solidFill>
                  <a:srgbClr val="231F20"/>
                </a:solidFill>
                <a:latin typeface="Arial" panose="020B0604020202020204" pitchFamily="34" charset="0"/>
              </a:rPr>
              <a:t> al </a:t>
            </a:r>
            <a:r>
              <a:rPr lang="en-US" sz="500" spc="-15" dirty="0" err="1">
                <a:solidFill>
                  <a:srgbClr val="231F20"/>
                </a:solidFill>
                <a:latin typeface="Arial" panose="020B0604020202020204" pitchFamily="34" charset="0"/>
              </a:rPr>
              <a:t>humo</a:t>
            </a:r>
            <a:r>
              <a:rPr lang="en-US" sz="500" spc="-15" dirty="0">
                <a:solidFill>
                  <a:srgbClr val="231F20"/>
                </a:solidFill>
                <a:latin typeface="Arial" panose="020B0604020202020204" pitchFamily="34" charset="0"/>
              </a:rPr>
              <a:t> de tabaco</a:t>
            </a:r>
            <a:r>
              <a:rPr sz="500" spc="-15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endParaRPr lang="en-GB" sz="500" spc="-15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171450" lvl="0" indent="-171450">
              <a:lnSpc>
                <a:spcPts val="570"/>
              </a:lnSpc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Mayores</a:t>
            </a:r>
            <a:r>
              <a:rPr lang="en-US" sz="5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beneficios</a:t>
            </a:r>
            <a:r>
              <a:rPr lang="en-US" sz="5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>
                <a:solidFill>
                  <a:srgbClr val="231F20"/>
                </a:solidFill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en-US" sz="5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dejar</a:t>
            </a:r>
            <a:r>
              <a:rPr lang="en-US" sz="5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en-US" sz="500" spc="-1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fumar</a:t>
            </a:r>
            <a:r>
              <a:rPr dirty="0"/>
              <a:t> </a:t>
            </a:r>
            <a:endParaRPr lang="en-GB" sz="500" dirty="0"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71450" lvl="0" indent="-171450">
              <a:lnSpc>
                <a:spcPts val="645"/>
              </a:lnSpc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5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Más</a:t>
            </a:r>
            <a:r>
              <a:rPr lang="en-US" sz="5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dificultad</a:t>
            </a:r>
            <a:r>
              <a:rPr lang="en-US" sz="5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para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dejar</a:t>
            </a:r>
            <a:r>
              <a:rPr lang="en-US" sz="5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en-US" sz="5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fumar</a:t>
            </a:r>
            <a:r>
              <a:rPr lang="en-US" sz="5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vs</a:t>
            </a:r>
            <a:r>
              <a:rPr lang="en-US" sz="5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5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los hombres</a:t>
            </a:r>
            <a:r>
              <a:rPr dirty="0"/>
              <a:t> </a:t>
            </a:r>
            <a:endParaRPr lang="en-GB" sz="500" dirty="0"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3695D1-FBF5-4448-A217-3F817FB7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D48DEBB0-1177-493D-BF59-C67EDEA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02739"/>
            <a:ext cx="3886200" cy="204548"/>
          </a:xfrm>
          <a:prstGeom prst="rect">
            <a:avLst/>
          </a:prstGeom>
          <a:solidFill>
            <a:srgbClr val="FFE5CA"/>
          </a:solidFill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6738" algn="l"/>
              </a:tabLst>
            </a:pPr>
            <a:r>
              <a:rPr kumimoji="0" lang="en-US" altLang="en-US" sz="8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Algunos de los cuestionarios validados comúnmente utilizados en la atención primaria</a:t>
            </a:r>
            <a:endParaRPr kumimoji="0" lang="en-US" altLang="en-US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244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421" y="1159516"/>
            <a:ext cx="3954779" cy="1640834"/>
          </a:xfrm>
          <a:prstGeom prst="rect">
            <a:avLst/>
          </a:prstGeom>
        </p:spPr>
        <p:txBody>
          <a:bodyPr vert="horz" wrap="square" lIns="0" tIns="179705" rIns="0" bIns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415"/>
              </a:spcBef>
              <a:buClr>
                <a:srgbClr val="00050A"/>
              </a:buClr>
              <a:buFont typeface="Arial"/>
              <a:buChar char="•"/>
              <a:tabLst>
                <a:tab pos="144145" algn="l"/>
              </a:tabLst>
            </a:pPr>
            <a:r>
              <a:rPr sz="2100" b="1" dirty="0">
                <a:solidFill>
                  <a:srgbClr val="0C1C1D"/>
                </a:solidFill>
                <a:latin typeface="Arial"/>
                <a:cs typeface="Arial"/>
              </a:rPr>
              <a:t>¿</a:t>
            </a:r>
            <a:r>
              <a:rPr sz="2100" b="1" dirty="0" err="1">
                <a:solidFill>
                  <a:srgbClr val="0C1C1D"/>
                </a:solidFill>
                <a:latin typeface="Arial"/>
                <a:cs typeface="Arial"/>
              </a:rPr>
              <a:t>Qué</a:t>
            </a:r>
            <a:r>
              <a:rPr sz="21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b="1" dirty="0" err="1">
                <a:solidFill>
                  <a:srgbClr val="0C1C1D"/>
                </a:solidFill>
                <a:latin typeface="Arial"/>
                <a:cs typeface="Arial"/>
              </a:rPr>
              <a:t>hacer</a:t>
            </a:r>
            <a:r>
              <a:rPr sz="2100" b="1" dirty="0">
                <a:solidFill>
                  <a:srgbClr val="0C1C1D"/>
                </a:solidFill>
                <a:latin typeface="Arial"/>
                <a:cs typeface="Arial"/>
              </a:rPr>
              <a:t>?</a:t>
            </a:r>
            <a:endParaRPr sz="2100" dirty="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1320"/>
              </a:spcBef>
              <a:buClr>
                <a:srgbClr val="00050A"/>
              </a:buClr>
              <a:buFont typeface="Arial"/>
              <a:buChar char="•"/>
              <a:tabLst>
                <a:tab pos="144145" algn="l"/>
              </a:tabLst>
            </a:pPr>
            <a:r>
              <a:rPr sz="2100" b="1" dirty="0">
                <a:solidFill>
                  <a:srgbClr val="0C1C1D"/>
                </a:solidFill>
                <a:latin typeface="Arial"/>
                <a:cs typeface="Arial"/>
              </a:rPr>
              <a:t>Plan:</a:t>
            </a:r>
            <a:endParaRPr sz="2100" dirty="0">
              <a:latin typeface="Arial"/>
              <a:cs typeface="Arial"/>
            </a:endParaRPr>
          </a:p>
          <a:p>
            <a:pPr marL="492759" lvl="1" indent="-132080">
              <a:lnSpc>
                <a:spcPct val="100000"/>
              </a:lnSpc>
              <a:buClr>
                <a:srgbClr val="00050A"/>
              </a:buClr>
              <a:buChar char="•"/>
              <a:tabLst>
                <a:tab pos="493395" algn="l"/>
              </a:tabLst>
            </a:pPr>
            <a:r>
              <a:rPr sz="2100" dirty="0" err="1">
                <a:solidFill>
                  <a:srgbClr val="0C1C1D"/>
                </a:solidFill>
                <a:latin typeface="Arial"/>
                <a:cs typeface="Arial"/>
              </a:rPr>
              <a:t>Evaluación</a:t>
            </a:r>
            <a:r>
              <a:rPr sz="2100" dirty="0">
                <a:solidFill>
                  <a:srgbClr val="0C1C1D"/>
                </a:solidFill>
                <a:latin typeface="Arial"/>
                <a:cs typeface="Arial"/>
              </a:rPr>
              <a:t> del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cumplimiento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terapeútico</a:t>
            </a:r>
            <a:r>
              <a:rPr sz="2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3415" y="2159254"/>
            <a:ext cx="3140585" cy="33598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spc="-5" dirty="0">
                <a:solidFill>
                  <a:srgbClr val="0C1C1D"/>
                </a:solidFill>
                <a:latin typeface="Arial"/>
                <a:cs typeface="Arial"/>
              </a:rPr>
              <a:t>	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Eso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estaba</a:t>
            </a:r>
            <a:r>
              <a:rPr sz="2100" spc="-6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C1C1D"/>
                </a:solidFill>
                <a:latin typeface="Arial"/>
                <a:cs typeface="Arial"/>
              </a:rPr>
              <a:t>bien</a:t>
            </a:r>
            <a:r>
              <a:rPr dirty="0"/>
              <a:t> 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2800350"/>
            <a:ext cx="7924800" cy="166968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Clr>
                <a:srgbClr val="00050A"/>
              </a:buClr>
              <a:buChar char="•"/>
              <a:tabLst>
                <a:tab pos="144145" algn="l"/>
                <a:tab pos="1150620" algn="l"/>
                <a:tab pos="4196080" algn="l"/>
              </a:tabLst>
            </a:pPr>
            <a:r>
              <a:rPr sz="2100" dirty="0" err="1">
                <a:solidFill>
                  <a:srgbClr val="0C1C1D"/>
                </a:solidFill>
                <a:latin typeface="Arial"/>
                <a:cs typeface="Arial"/>
              </a:rPr>
              <a:t>Evaluación</a:t>
            </a:r>
            <a:r>
              <a:rPr sz="2100" dirty="0">
                <a:solidFill>
                  <a:srgbClr val="0C1C1D"/>
                </a:solidFill>
                <a:latin typeface="Arial"/>
                <a:cs typeface="Arial"/>
              </a:rPr>
              <a:t> de</a:t>
            </a:r>
            <a:r>
              <a:rPr lang="en-GB" sz="2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técnica</a:t>
            </a:r>
            <a:r>
              <a:rPr sz="2100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inhalatoria</a:t>
            </a:r>
            <a:r>
              <a:rPr lang="en-GB" sz="2100" spc="-5" dirty="0">
                <a:solidFill>
                  <a:srgbClr val="0C1C1D"/>
                </a:solidFill>
                <a:latin typeface="Arial"/>
                <a:cs typeface="Arial"/>
              </a:rPr>
              <a:t>	 	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Eso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10" dirty="0" err="1">
                <a:solidFill>
                  <a:srgbClr val="0C1C1D"/>
                </a:solidFill>
                <a:latin typeface="Arial"/>
                <a:cs typeface="Arial"/>
              </a:rPr>
              <a:t>estaba</a:t>
            </a:r>
            <a:r>
              <a:rPr sz="2100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bien</a:t>
            </a:r>
            <a:r>
              <a:rPr sz="2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50A"/>
              </a:buClr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buClr>
                <a:srgbClr val="00050A"/>
              </a:buClr>
              <a:buChar char="•"/>
              <a:tabLst>
                <a:tab pos="144145" algn="l"/>
              </a:tabLst>
            </a:pP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Mirar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dirty="0" err="1">
                <a:solidFill>
                  <a:srgbClr val="0C1C1D"/>
                </a:solidFill>
                <a:latin typeface="Arial"/>
                <a:cs typeface="Arial"/>
              </a:rPr>
              <a:t>otr</a:t>
            </a:r>
            <a:r>
              <a:rPr lang="es-ES" sz="2100" dirty="0">
                <a:solidFill>
                  <a:srgbClr val="0C1C1D"/>
                </a:solidFill>
                <a:latin typeface="Arial"/>
                <a:cs typeface="Arial"/>
              </a:rPr>
              <a:t>as pruebas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C1C1D"/>
                </a:solidFill>
                <a:latin typeface="Arial"/>
                <a:cs typeface="Arial"/>
              </a:rPr>
              <a:t>que 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se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haya</a:t>
            </a:r>
            <a:r>
              <a:rPr lang="es-ES" sz="2100" spc="-5" dirty="0">
                <a:solidFill>
                  <a:srgbClr val="0C1C1D"/>
                </a:solidFill>
                <a:latin typeface="Arial"/>
                <a:cs typeface="Arial"/>
              </a:rPr>
              <a:t>n</a:t>
            </a:r>
            <a:r>
              <a:rPr sz="2100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2100" spc="-5" dirty="0">
                <a:solidFill>
                  <a:srgbClr val="0C1C1D"/>
                </a:solidFill>
                <a:latin typeface="Arial"/>
                <a:cs typeface="Arial"/>
              </a:rPr>
              <a:t>realizado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:</a:t>
            </a:r>
            <a:r>
              <a:rPr dirty="0"/>
              <a:t> 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50A"/>
              </a:buClr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490855" lvl="1" indent="-130175">
              <a:lnSpc>
                <a:spcPct val="100000"/>
              </a:lnSpc>
              <a:buClr>
                <a:srgbClr val="00050A"/>
              </a:buClr>
              <a:buFont typeface="Arial"/>
              <a:buChar char="•"/>
              <a:tabLst>
                <a:tab pos="491490" algn="l"/>
              </a:tabLst>
            </a:pPr>
            <a:r>
              <a:rPr sz="2100" b="1" dirty="0" err="1">
                <a:solidFill>
                  <a:srgbClr val="0C1C1D"/>
                </a:solidFill>
                <a:latin typeface="Arial"/>
                <a:cs typeface="Arial"/>
              </a:rPr>
              <a:t>Espirometría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8285" y="179070"/>
            <a:ext cx="5560315" cy="51371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 err="1"/>
              <a:t>Reco</a:t>
            </a:r>
            <a:r>
              <a:rPr lang="es-ES" sz="3200" dirty="0"/>
              <a:t>ge</a:t>
            </a:r>
            <a:r>
              <a:rPr sz="3200" dirty="0"/>
              <a:t>r </a:t>
            </a:r>
            <a:r>
              <a:rPr sz="3200" dirty="0" err="1"/>
              <a:t>toda</a:t>
            </a:r>
            <a:r>
              <a:rPr sz="3200" dirty="0"/>
              <a:t> la</a:t>
            </a:r>
            <a:r>
              <a:rPr sz="3200" spc="-110" dirty="0"/>
              <a:t> </a:t>
            </a:r>
            <a:r>
              <a:rPr sz="3200" spc="-5" dirty="0" err="1"/>
              <a:t>información</a:t>
            </a:r>
            <a:r>
              <a:rPr sz="3200" dirty="0"/>
              <a:t> </a:t>
            </a:r>
          </a:p>
        </p:txBody>
      </p:sp>
      <p:sp>
        <p:nvSpPr>
          <p:cNvPr id="6" name="object 6"/>
          <p:cNvSpPr/>
          <p:nvPr/>
        </p:nvSpPr>
        <p:spPr>
          <a:xfrm>
            <a:off x="194311" y="2529739"/>
            <a:ext cx="1066800" cy="1344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003415" y="2195168"/>
            <a:ext cx="370840" cy="264160"/>
            <a:chOff x="5588508" y="2220467"/>
            <a:chExt cx="370840" cy="264160"/>
          </a:xfrm>
        </p:grpSpPr>
        <p:sp>
          <p:nvSpPr>
            <p:cNvPr id="9" name="object 9"/>
            <p:cNvSpPr/>
            <p:nvPr/>
          </p:nvSpPr>
          <p:spPr>
            <a:xfrm>
              <a:off x="5593080" y="2225039"/>
              <a:ext cx="361315" cy="254635"/>
            </a:xfrm>
            <a:custGeom>
              <a:avLst/>
              <a:gdLst/>
              <a:ahLst/>
              <a:cxnLst/>
              <a:rect l="l" t="t" r="r" b="b"/>
              <a:pathLst>
                <a:path w="361314" h="254635">
                  <a:moveTo>
                    <a:pt x="233934" y="0"/>
                  </a:moveTo>
                  <a:lnTo>
                    <a:pt x="233934" y="63627"/>
                  </a:lnTo>
                  <a:lnTo>
                    <a:pt x="0" y="63627"/>
                  </a:lnTo>
                  <a:lnTo>
                    <a:pt x="0" y="190881"/>
                  </a:lnTo>
                  <a:lnTo>
                    <a:pt x="233934" y="190881"/>
                  </a:lnTo>
                  <a:lnTo>
                    <a:pt x="233934" y="254508"/>
                  </a:lnTo>
                  <a:lnTo>
                    <a:pt x="361188" y="127254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93080" y="2225039"/>
              <a:ext cx="361315" cy="254635"/>
            </a:xfrm>
            <a:custGeom>
              <a:avLst/>
              <a:gdLst/>
              <a:ahLst/>
              <a:cxnLst/>
              <a:rect l="l" t="t" r="r" b="b"/>
              <a:pathLst>
                <a:path w="361314" h="254635">
                  <a:moveTo>
                    <a:pt x="0" y="63627"/>
                  </a:moveTo>
                  <a:lnTo>
                    <a:pt x="233934" y="63627"/>
                  </a:lnTo>
                  <a:lnTo>
                    <a:pt x="233934" y="0"/>
                  </a:lnTo>
                  <a:lnTo>
                    <a:pt x="361188" y="127254"/>
                  </a:lnTo>
                  <a:lnTo>
                    <a:pt x="233934" y="254508"/>
                  </a:lnTo>
                  <a:lnTo>
                    <a:pt x="233934" y="190881"/>
                  </a:lnTo>
                  <a:lnTo>
                    <a:pt x="0" y="190881"/>
                  </a:lnTo>
                  <a:lnTo>
                    <a:pt x="0" y="63627"/>
                  </a:lnTo>
                  <a:close/>
                </a:path>
              </a:pathLst>
            </a:custGeom>
            <a:ln w="9144">
              <a:solidFill>
                <a:srgbClr val="074A87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003415" y="2815919"/>
            <a:ext cx="370840" cy="264160"/>
            <a:chOff x="5559552" y="2840735"/>
            <a:chExt cx="370840" cy="264160"/>
          </a:xfrm>
        </p:grpSpPr>
        <p:sp>
          <p:nvSpPr>
            <p:cNvPr id="12" name="object 12"/>
            <p:cNvSpPr/>
            <p:nvPr/>
          </p:nvSpPr>
          <p:spPr>
            <a:xfrm>
              <a:off x="5564124" y="2845307"/>
              <a:ext cx="361315" cy="254635"/>
            </a:xfrm>
            <a:custGeom>
              <a:avLst/>
              <a:gdLst/>
              <a:ahLst/>
              <a:cxnLst/>
              <a:rect l="l" t="t" r="r" b="b"/>
              <a:pathLst>
                <a:path w="361314" h="254635">
                  <a:moveTo>
                    <a:pt x="233934" y="0"/>
                  </a:moveTo>
                  <a:lnTo>
                    <a:pt x="233934" y="63627"/>
                  </a:lnTo>
                  <a:lnTo>
                    <a:pt x="0" y="63627"/>
                  </a:lnTo>
                  <a:lnTo>
                    <a:pt x="0" y="190881"/>
                  </a:lnTo>
                  <a:lnTo>
                    <a:pt x="233934" y="190881"/>
                  </a:lnTo>
                  <a:lnTo>
                    <a:pt x="233934" y="254508"/>
                  </a:lnTo>
                  <a:lnTo>
                    <a:pt x="361188" y="127254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4124" y="2845307"/>
              <a:ext cx="361315" cy="254635"/>
            </a:xfrm>
            <a:custGeom>
              <a:avLst/>
              <a:gdLst/>
              <a:ahLst/>
              <a:cxnLst/>
              <a:rect l="l" t="t" r="r" b="b"/>
              <a:pathLst>
                <a:path w="361314" h="254635">
                  <a:moveTo>
                    <a:pt x="0" y="63627"/>
                  </a:moveTo>
                  <a:lnTo>
                    <a:pt x="233934" y="63627"/>
                  </a:lnTo>
                  <a:lnTo>
                    <a:pt x="233934" y="0"/>
                  </a:lnTo>
                  <a:lnTo>
                    <a:pt x="361188" y="127254"/>
                  </a:lnTo>
                  <a:lnTo>
                    <a:pt x="233934" y="254508"/>
                  </a:lnTo>
                  <a:lnTo>
                    <a:pt x="233934" y="190881"/>
                  </a:lnTo>
                  <a:lnTo>
                    <a:pt x="0" y="190881"/>
                  </a:lnTo>
                  <a:lnTo>
                    <a:pt x="0" y="63627"/>
                  </a:lnTo>
                  <a:close/>
                </a:path>
              </a:pathLst>
            </a:custGeom>
            <a:ln w="9144">
              <a:solidFill>
                <a:srgbClr val="074A87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1014983"/>
            <a:ext cx="4147198" cy="3177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2032" y="2619755"/>
            <a:ext cx="649605" cy="347980"/>
          </a:xfrm>
          <a:custGeom>
            <a:avLst/>
            <a:gdLst/>
            <a:ahLst/>
            <a:cxnLst/>
            <a:rect l="l" t="t" r="r" b="b"/>
            <a:pathLst>
              <a:path w="649604" h="347980">
                <a:moveTo>
                  <a:pt x="0" y="347472"/>
                </a:moveTo>
                <a:lnTo>
                  <a:pt x="649223" y="347472"/>
                </a:lnTo>
                <a:lnTo>
                  <a:pt x="649223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736591" y="1071372"/>
            <a:ext cx="4124325" cy="2947670"/>
            <a:chOff x="4736591" y="1071372"/>
            <a:chExt cx="4124325" cy="2947670"/>
          </a:xfrm>
        </p:grpSpPr>
        <p:sp>
          <p:nvSpPr>
            <p:cNvPr id="5" name="object 5"/>
            <p:cNvSpPr/>
            <p:nvPr/>
          </p:nvSpPr>
          <p:spPr>
            <a:xfrm>
              <a:off x="7246619" y="2446019"/>
              <a:ext cx="649605" cy="347980"/>
            </a:xfrm>
            <a:custGeom>
              <a:avLst/>
              <a:gdLst/>
              <a:ahLst/>
              <a:cxnLst/>
              <a:rect l="l" t="t" r="r" b="b"/>
              <a:pathLst>
                <a:path w="649604" h="347980">
                  <a:moveTo>
                    <a:pt x="0" y="347471"/>
                  </a:moveTo>
                  <a:lnTo>
                    <a:pt x="649224" y="347471"/>
                  </a:lnTo>
                  <a:lnTo>
                    <a:pt x="649224" y="0"/>
                  </a:lnTo>
                  <a:lnTo>
                    <a:pt x="0" y="0"/>
                  </a:lnTo>
                  <a:lnTo>
                    <a:pt x="0" y="34747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36591" y="1071372"/>
              <a:ext cx="4123944" cy="29474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3685" y="233299"/>
            <a:ext cx="3045715" cy="51371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 err="1"/>
              <a:t>Espirometría</a:t>
            </a:r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4552950"/>
            <a:ext cx="8610600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Mejore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su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respiración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y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bienestar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general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mediante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el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acceso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a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cuidados</a:t>
            </a:r>
            <a:r>
              <a:rPr sz="1600" i="1" spc="1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pertinentes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515617"/>
            <a:ext cx="7848599" cy="168764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Casos </a:t>
            </a:r>
            <a:r>
              <a:rPr sz="3600" b="1" spc="-5" dirty="0" err="1">
                <a:solidFill>
                  <a:srgbClr val="C00000"/>
                </a:solidFill>
                <a:latin typeface="Arial"/>
                <a:cs typeface="Arial"/>
              </a:rPr>
              <a:t>prácticos</a:t>
            </a:r>
            <a:r>
              <a:rPr sz="3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3600" b="1" spc="-5" dirty="0" err="1">
                <a:solidFill>
                  <a:srgbClr val="C00000"/>
                </a:solidFill>
                <a:latin typeface="Arial"/>
                <a:cs typeface="Arial"/>
              </a:rPr>
              <a:t>multimorbilidad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lang="en-GB" sz="3600" b="1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C1C1D"/>
                </a:solidFill>
                <a:latin typeface="Arial"/>
                <a:cs typeface="Arial"/>
              </a:rPr>
              <a:t>Un </a:t>
            </a:r>
            <a:r>
              <a:rPr sz="3600" b="1" spc="-5" dirty="0" err="1">
                <a:solidFill>
                  <a:srgbClr val="0C1C1D"/>
                </a:solidFill>
                <a:latin typeface="Arial"/>
                <a:cs typeface="Arial"/>
              </a:rPr>
              <a:t>caso</a:t>
            </a:r>
            <a:r>
              <a:rPr sz="3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3600" b="1" dirty="0" err="1">
                <a:solidFill>
                  <a:srgbClr val="0C1C1D"/>
                </a:solidFill>
                <a:latin typeface="Arial"/>
                <a:cs typeface="Arial"/>
              </a:rPr>
              <a:t>complejo</a:t>
            </a:r>
            <a:r>
              <a:rPr sz="3600" b="1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3600" b="1" dirty="0" err="1">
                <a:solidFill>
                  <a:srgbClr val="0C1C1D"/>
                </a:solidFill>
                <a:latin typeface="Arial"/>
                <a:cs typeface="Arial"/>
              </a:rPr>
              <a:t>una</a:t>
            </a:r>
            <a:r>
              <a:rPr sz="3600" b="1" spc="-5" dirty="0" err="1">
                <a:solidFill>
                  <a:srgbClr val="0C1C1D"/>
                </a:solidFill>
                <a:latin typeface="Arial"/>
                <a:cs typeface="Arial"/>
              </a:rPr>
              <a:t>mujer</a:t>
            </a:r>
            <a:r>
              <a:rPr sz="3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1C1D"/>
                </a:solidFill>
                <a:latin typeface="Arial"/>
                <a:cs typeface="Arial"/>
              </a:rPr>
              <a:t>con</a:t>
            </a:r>
            <a:r>
              <a:rPr sz="3600" b="1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1C1D"/>
                </a:solidFill>
                <a:latin typeface="Arial"/>
                <a:cs typeface="Arial"/>
              </a:rPr>
              <a:t>EPOC</a:t>
            </a:r>
            <a:r>
              <a:rPr dirty="0"/>
              <a:t>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0460" y="3486150"/>
            <a:ext cx="5780405" cy="33083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Autoras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: Ioanna </a:t>
            </a:r>
            <a:r>
              <a:rPr sz="2000" spc="-20" dirty="0">
                <a:solidFill>
                  <a:srgbClr val="0C1C1D"/>
                </a:solidFill>
                <a:latin typeface="Arial"/>
                <a:cs typeface="Arial"/>
              </a:rPr>
              <a:t>Tsiligianni y 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Cláudia</a:t>
            </a:r>
            <a:r>
              <a:rPr sz="2000" spc="-114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C1C1D"/>
                </a:solidFill>
                <a:latin typeface="Arial"/>
                <a:cs typeface="Arial"/>
              </a:rPr>
              <a:t>Vicente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90004" y="89915"/>
            <a:ext cx="2183892" cy="1403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59" y="2419350"/>
            <a:ext cx="899991" cy="113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3698" y="233299"/>
            <a:ext cx="5261102" cy="505908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 err="1"/>
              <a:t>Reco</a:t>
            </a:r>
            <a:r>
              <a:rPr lang="es-ES" sz="3200" dirty="0"/>
              <a:t>ge</a:t>
            </a:r>
            <a:r>
              <a:rPr sz="3200" dirty="0"/>
              <a:t>r </a:t>
            </a:r>
            <a:r>
              <a:rPr sz="3200" spc="-5" dirty="0" err="1"/>
              <a:t>más</a:t>
            </a:r>
            <a:r>
              <a:rPr sz="3200" spc="-80" dirty="0"/>
              <a:t> </a:t>
            </a:r>
            <a:r>
              <a:rPr sz="3200" spc="-5" dirty="0" err="1"/>
              <a:t>información</a:t>
            </a:r>
            <a:r>
              <a:rPr sz="3200" dirty="0"/>
              <a:t> </a:t>
            </a: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34021"/>
              </p:ext>
            </p:extLst>
          </p:nvPr>
        </p:nvGraphicFramePr>
        <p:xfrm>
          <a:off x="1738376" y="1265936"/>
          <a:ext cx="6719824" cy="2730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Espirometría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75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ndice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FEV</a:t>
                      </a:r>
                      <a:r>
                        <a:rPr lang="es-ES" sz="1350" baseline="-2500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/FVC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post-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broncodilatación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61.37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Prueba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broncodilatación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Reversibilidad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de 7.8 %</a:t>
                      </a:r>
                      <a:r>
                        <a:rPr sz="1350" spc="-7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(&lt;12 %)</a:t>
                      </a:r>
                      <a:r>
                        <a:rPr dirty="0"/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Radiografía</a:t>
                      </a:r>
                      <a:r>
                        <a:rPr sz="1350" b="1" spc="-2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torácica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Prueba de</a:t>
                      </a:r>
                      <a:r>
                        <a:rPr sz="1350" b="1" spc="-2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sangre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No eosinófilos (&lt;80</a:t>
                      </a:r>
                      <a:r>
                        <a:rPr sz="1350" spc="-7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células)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 spc="-1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HbA1c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6.9 %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3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spc="-2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Colesterol</a:t>
                      </a:r>
                      <a:r>
                        <a:rPr sz="1350" b="1" spc="-3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212 mg/dL (HDL 63.3 mg/dL,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triglicéridos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161</a:t>
                      </a:r>
                      <a:r>
                        <a:rPr sz="1350" spc="-26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mg/dL,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LDL </a:t>
                      </a:r>
                      <a:r>
                        <a:rPr sz="1350" spc="-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118.5</a:t>
                      </a:r>
                      <a:r>
                        <a:rPr sz="1350" spc="-1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mg/dL)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5" dirty="0" err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nivel</a:t>
                      </a:r>
                      <a:r>
                        <a:rPr sz="12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del LDL </a:t>
                      </a:r>
                      <a:r>
                        <a:rPr sz="1200" spc="-5" dirty="0" err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está</a:t>
                      </a:r>
                      <a:r>
                        <a:rPr sz="12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muy</a:t>
                      </a:r>
                      <a:r>
                        <a:rPr sz="12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alto: la meta debe ser 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&lt; </a:t>
                      </a:r>
                      <a:r>
                        <a:rPr sz="12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200" spc="-1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mg/dl</a:t>
                      </a:r>
                      <a:r>
                        <a:rPr sz="1200" baseline="2430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/>
                        <a:t> </a:t>
                      </a:r>
                      <a:endParaRPr sz="1200" baseline="24305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30259" y="4401845"/>
            <a:ext cx="8384642" cy="690574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HDL,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lipoproteína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alta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densidad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colesterol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;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LDL,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lipoproteína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baja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densidad</a:t>
            </a:r>
            <a:r>
              <a:rPr sz="800" spc="4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colesterol</a:t>
            </a:r>
            <a:r>
              <a:rPr dirty="0"/>
              <a:t> </a:t>
            </a:r>
            <a:endParaRPr sz="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1. La Sociedad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Europea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Cardiología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. 2019 Las directrices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sobre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Dislipidemias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(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Tratamiento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de).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 Las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guías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prácticas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de la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clínica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de la ESC.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Disponible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: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https://www.escardio.org/Guidelines/Clinical-Practice-Guidelines/Dyslipidaemias-Management-of</a:t>
            </a:r>
            <a:r>
              <a:rPr dirty="0"/>
              <a:t> 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9384" y="1627632"/>
            <a:ext cx="2465832" cy="1577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97101"/>
            <a:ext cx="4701540" cy="364574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71780" marR="28575" indent="-259079">
              <a:lnSpc>
                <a:spcPct val="120000"/>
              </a:lnSpc>
              <a:spcBef>
                <a:spcPts val="100"/>
              </a:spcBef>
              <a:buClr>
                <a:srgbClr val="CC030A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Su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4A87"/>
                </a:solidFill>
                <a:latin typeface="Arial"/>
                <a:cs typeface="Arial"/>
              </a:rPr>
              <a:t>EPOC 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no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está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controlada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74A87"/>
                </a:solidFill>
                <a:latin typeface="Arial"/>
                <a:cs typeface="Arial"/>
              </a:rPr>
              <a:t>con </a:t>
            </a:r>
            <a:r>
              <a:rPr lang="es-ES" spc="-5" dirty="0">
                <a:solidFill>
                  <a:srgbClr val="074A87"/>
                </a:solidFill>
                <a:latin typeface="Arial"/>
                <a:cs typeface="Arial"/>
              </a:rPr>
              <a:t>la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medic</a:t>
            </a:r>
            <a:r>
              <a:rPr lang="es-ES" sz="1800" spc="-5" dirty="0" err="1">
                <a:solidFill>
                  <a:srgbClr val="074A87"/>
                </a:solidFill>
                <a:latin typeface="Arial"/>
                <a:cs typeface="Arial"/>
              </a:rPr>
              <a:t>ación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actual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spcBef>
                <a:spcPts val="865"/>
              </a:spcBef>
              <a:buClr>
                <a:srgbClr val="CC030A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Ella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tiene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un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número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lang="es-ES" sz="1800" spc="-5" dirty="0">
                <a:solidFill>
                  <a:srgbClr val="074A87"/>
                </a:solidFill>
                <a:latin typeface="Arial"/>
                <a:cs typeface="Arial"/>
              </a:rPr>
              <a:t>alto </a:t>
            </a:r>
            <a:r>
              <a:rPr sz="1800" dirty="0">
                <a:solidFill>
                  <a:srgbClr val="074A87"/>
                </a:solidFill>
                <a:latin typeface="Arial"/>
                <a:cs typeface="Arial"/>
              </a:rPr>
              <a:t>de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condiciones</a:t>
            </a:r>
            <a:r>
              <a:rPr sz="1800" spc="1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comórbidas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: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735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Diabetes: no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controlada</a:t>
            </a:r>
            <a:r>
              <a:rPr sz="1400" spc="-10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óptimamente</a:t>
            </a:r>
            <a:endParaRPr sz="1400" dirty="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675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Depresión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: no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controlada</a:t>
            </a:r>
            <a:r>
              <a:rPr sz="1400" spc="-1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óptimamente</a:t>
            </a:r>
            <a:endParaRPr sz="1400" dirty="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670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Hipertensión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: no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alcanza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 el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objetivo</a:t>
            </a:r>
            <a:r>
              <a:rPr sz="1400" spc="-15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actual</a:t>
            </a:r>
            <a:endParaRPr sz="1400" dirty="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675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sz="1400" spc="-5" dirty="0" err="1">
                <a:solidFill>
                  <a:srgbClr val="074A87"/>
                </a:solidFill>
                <a:latin typeface="Arial"/>
                <a:cs typeface="Arial"/>
              </a:rPr>
              <a:t>Dislipidemias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: 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no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alcanza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 el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objetivo</a:t>
            </a:r>
            <a:r>
              <a:rPr sz="1400" spc="-114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actual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spcBef>
                <a:spcPts val="800"/>
              </a:spcBef>
              <a:buClr>
                <a:srgbClr val="CC030A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Medicación</a:t>
            </a:r>
            <a:endParaRPr sz="1800" dirty="0">
              <a:latin typeface="Arial"/>
              <a:cs typeface="Arial"/>
            </a:endParaRPr>
          </a:p>
          <a:p>
            <a:pPr marL="538480" marR="5080" lvl="1" indent="-266065">
              <a:lnSpc>
                <a:spcPct val="120100"/>
              </a:lnSpc>
              <a:spcBef>
                <a:spcPts val="405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lang="es-ES" sz="1500" spc="-5" dirty="0">
                <a:solidFill>
                  <a:srgbClr val="074A87"/>
                </a:solidFill>
                <a:latin typeface="Arial"/>
                <a:cs typeface="Arial"/>
              </a:rPr>
              <a:t>Al tener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diabetes 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y 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osteoporosis, los CI 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no</a:t>
            </a:r>
            <a:r>
              <a:rPr sz="1500" spc="-114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son 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la</a:t>
            </a:r>
            <a:r>
              <a:rPr lang="es-ES" sz="15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74A87"/>
                </a:solidFill>
                <a:latin typeface="Arial"/>
                <a:cs typeface="Arial"/>
              </a:rPr>
              <a:t>mejor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74A87"/>
                </a:solidFill>
                <a:latin typeface="Arial"/>
                <a:cs typeface="Arial"/>
              </a:rPr>
              <a:t>opción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para </a:t>
            </a:r>
            <a:r>
              <a:rPr sz="1500" dirty="0" err="1">
                <a:solidFill>
                  <a:srgbClr val="074A87"/>
                </a:solidFill>
                <a:latin typeface="Arial"/>
                <a:cs typeface="Arial"/>
              </a:rPr>
              <a:t>tratar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74A87"/>
                </a:solidFill>
                <a:latin typeface="Arial"/>
                <a:cs typeface="Arial"/>
              </a:rPr>
              <a:t>su</a:t>
            </a:r>
            <a:r>
              <a:rPr sz="1500" spc="-114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EPOC</a:t>
            </a:r>
            <a:r>
              <a:rPr dirty="0"/>
              <a:t> 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573530" marR="5080" indent="-1108710">
              <a:lnSpc>
                <a:spcPct val="100000"/>
              </a:lnSpc>
              <a:spcBef>
                <a:spcPts val="95"/>
              </a:spcBef>
            </a:pPr>
            <a:r>
              <a:rPr spc="-5"/>
              <a:t>El </a:t>
            </a:r>
            <a:r>
              <a:t>cuadro clínico </a:t>
            </a:r>
            <a:r>
              <a:rPr spc="-5"/>
              <a:t>de </a:t>
            </a:r>
            <a:r>
              <a:t>la Sra.</a:t>
            </a:r>
            <a:r>
              <a:rPr spc="-5"/>
              <a:t> </a:t>
            </a:r>
            <a:r>
              <a:t>Vitalina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950" y="2860675"/>
            <a:ext cx="1348740" cy="11208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indent="1968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24242"/>
                </a:solidFill>
                <a:latin typeface="Arial"/>
                <a:cs typeface="Arial"/>
              </a:rPr>
              <a:t>La Sra. </a:t>
            </a:r>
            <a:r>
              <a:rPr sz="1800" b="1" dirty="0" err="1">
                <a:solidFill>
                  <a:srgbClr val="424242"/>
                </a:solidFill>
                <a:latin typeface="Arial"/>
                <a:cs typeface="Arial"/>
              </a:rPr>
              <a:t>Vitalina</a:t>
            </a:r>
            <a:r>
              <a:rPr sz="1800" b="1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24242"/>
                </a:solidFill>
                <a:latin typeface="Arial"/>
                <a:cs typeface="Arial"/>
              </a:rPr>
              <a:t>70 </a:t>
            </a:r>
            <a:r>
              <a:rPr sz="1800" b="1" spc="-10" dirty="0" err="1">
                <a:solidFill>
                  <a:srgbClr val="424242"/>
                </a:solidFill>
                <a:latin typeface="Arial"/>
                <a:cs typeface="Arial"/>
              </a:rPr>
              <a:t>años</a:t>
            </a:r>
            <a:r>
              <a:rPr sz="1800" b="1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1800" b="1" dirty="0" err="1">
                <a:solidFill>
                  <a:srgbClr val="424242"/>
                </a:solidFill>
                <a:latin typeface="Arial"/>
                <a:cs typeface="Arial"/>
              </a:rPr>
              <a:t>edad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014" y="1377136"/>
            <a:ext cx="687890" cy="1329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74661"/>
              </p:ext>
            </p:extLst>
          </p:nvPr>
        </p:nvGraphicFramePr>
        <p:xfrm>
          <a:off x="2363976" y="1265936"/>
          <a:ext cx="5865623" cy="2468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Desafíos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Positivos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377825" marR="10477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iene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7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condiciones</a:t>
                      </a:r>
                      <a:r>
                        <a:rPr sz="1350" spc="-12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comórbidas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además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350" spc="-6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EPOC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7825" marR="212725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oma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10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medicamentos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todos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los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días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además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analgésico</a:t>
                      </a:r>
                      <a:r>
                        <a:rPr sz="1350" spc="-8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según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sea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necesario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7825" marR="83121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EPOC no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está</a:t>
                      </a:r>
                      <a:r>
                        <a:rPr sz="1350" spc="-11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bien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controlada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7825" marR="447675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EPOC no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está</a:t>
                      </a:r>
                      <a:r>
                        <a:rPr sz="1350" spc="-114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tratada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óptimamente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48831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stá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día </a:t>
                      </a: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vacuna</a:t>
                      </a:r>
                      <a:r>
                        <a:rPr lang="es-ES"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ción</a:t>
                      </a:r>
                      <a:endParaRPr lang="es-ES" sz="1350" dirty="0">
                        <a:solidFill>
                          <a:srgbClr val="074A87"/>
                        </a:solidFill>
                        <a:latin typeface="Arial"/>
                        <a:cs typeface="Arial"/>
                      </a:endParaRPr>
                    </a:p>
                    <a:p>
                      <a:pPr marL="378460" marR="48831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o es</a:t>
                      </a:r>
                      <a:r>
                        <a:rPr sz="1350" spc="-5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fumadora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marR="621665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Cumple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bien </a:t>
                      </a:r>
                      <a:r>
                        <a:rPr lang="es-ES"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el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régimen</a:t>
                      </a:r>
                      <a:r>
                        <a:rPr sz="1350" spc="-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350" spc="-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terapéutico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marR="29527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iene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una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buena</a:t>
                      </a:r>
                      <a:r>
                        <a:rPr sz="1350" spc="-10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relación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350" spc="-2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doctor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marR="15367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Todos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l</a:t>
                      </a: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as pruebas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lang="es-ES"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cribado de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cáncer</a:t>
                      </a:r>
                      <a:r>
                        <a:rPr sz="1350" spc="-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han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7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salido</a:t>
                      </a:r>
                      <a:r>
                        <a:rPr lang="es-ES"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negativos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3600" y="209550"/>
            <a:ext cx="5387594" cy="87884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2181860" marR="5080" indent="-17164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 </a:t>
            </a:r>
            <a:r>
              <a:rPr dirty="0"/>
              <a:t>EPOC </a:t>
            </a:r>
            <a:r>
              <a:rPr spc="-5" dirty="0"/>
              <a:t>de la </a:t>
            </a:r>
            <a:r>
              <a:rPr spc="-5" dirty="0" err="1"/>
              <a:t>Sra.</a:t>
            </a:r>
            <a:r>
              <a:rPr spc="-10" dirty="0" err="1"/>
              <a:t>Vitalina</a:t>
            </a:r>
            <a:r>
              <a:rPr spc="-10" dirty="0"/>
              <a:t> </a:t>
            </a:r>
            <a:r>
              <a:rPr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0896" y="890175"/>
            <a:ext cx="4154944" cy="364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2200" y="117930"/>
            <a:ext cx="5282439" cy="8739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Los </a:t>
            </a:r>
            <a:r>
              <a:rPr spc="-5" dirty="0" err="1"/>
              <a:t>resultados</a:t>
            </a:r>
            <a:r>
              <a:rPr spc="-5" dirty="0"/>
              <a:t> del </a:t>
            </a:r>
            <a:r>
              <a:rPr lang="es-ES" spc="-5" dirty="0"/>
              <a:t>CAT</a:t>
            </a:r>
            <a:r>
              <a:rPr spc="-5" dirty="0"/>
              <a:t> </a:t>
            </a:r>
            <a:r>
              <a:rPr dirty="0"/>
              <a:t>de </a:t>
            </a:r>
            <a:r>
              <a:rPr spc="-5" dirty="0"/>
              <a:t>la Sra. </a:t>
            </a:r>
            <a:r>
              <a:rPr spc="-5" dirty="0" err="1"/>
              <a:t>Vitalina</a:t>
            </a:r>
            <a:r>
              <a:rPr dirty="0"/>
              <a:t>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158" y="4624222"/>
            <a:ext cx="4895215" cy="39498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C</a:t>
            </a:r>
            <a:r>
              <a:rPr lang="es-ES" sz="800" dirty="0">
                <a:latin typeface="Arial"/>
                <a:cs typeface="Arial"/>
              </a:rPr>
              <a:t>AT: COPD </a:t>
            </a:r>
            <a:r>
              <a:rPr lang="es-ES" sz="800" dirty="0" err="1">
                <a:latin typeface="Arial"/>
                <a:cs typeface="Arial"/>
              </a:rPr>
              <a:t>Assesment</a:t>
            </a:r>
            <a:r>
              <a:rPr lang="es-ES" sz="800" dirty="0">
                <a:latin typeface="Arial"/>
                <a:cs typeface="Arial"/>
              </a:rPr>
              <a:t> Tool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La </a:t>
            </a:r>
            <a:r>
              <a:rPr sz="800" spc="-5" dirty="0" err="1">
                <a:latin typeface="Arial"/>
                <a:cs typeface="Arial"/>
              </a:rPr>
              <a:t>Iniciativa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Mundial </a:t>
            </a:r>
            <a:r>
              <a:rPr sz="800" spc="-5" dirty="0">
                <a:latin typeface="Arial"/>
                <a:cs typeface="Arial"/>
              </a:rPr>
              <a:t>contra </a:t>
            </a:r>
            <a:r>
              <a:rPr sz="800" spc="-5" dirty="0" err="1">
                <a:latin typeface="Arial"/>
                <a:cs typeface="Arial"/>
              </a:rPr>
              <a:t>Enfermedades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 err="1">
                <a:latin typeface="Arial"/>
                <a:cs typeface="Arial"/>
              </a:rPr>
              <a:t>Pulmonares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 err="1">
                <a:latin typeface="Arial"/>
                <a:cs typeface="Arial"/>
              </a:rPr>
              <a:t>Obstructivas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 err="1">
                <a:latin typeface="Arial"/>
                <a:cs typeface="Arial"/>
              </a:rPr>
              <a:t>Crónicas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(GOLD) 2020. Disponible </a:t>
            </a:r>
            <a:r>
              <a:rPr sz="800" spc="-5" dirty="0" err="1">
                <a:latin typeface="Arial"/>
                <a:cs typeface="Arial"/>
              </a:rPr>
              <a:t>en</a:t>
            </a:r>
            <a:r>
              <a:rPr sz="800" spc="-5" dirty="0">
                <a:latin typeface="Arial"/>
                <a:cs typeface="Arial"/>
              </a:rPr>
              <a:t>: 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https://goldcopd.org/</a:t>
            </a:r>
            <a:r>
              <a:rPr sz="800" spc="-5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341" y="191846"/>
            <a:ext cx="5808345" cy="8739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 </a:t>
            </a:r>
            <a:r>
              <a:rPr dirty="0"/>
              <a:t>(re) </a:t>
            </a:r>
            <a:r>
              <a:rPr dirty="0" err="1"/>
              <a:t>evaluación</a:t>
            </a:r>
            <a:r>
              <a:rPr dirty="0"/>
              <a:t> de </a:t>
            </a:r>
            <a:r>
              <a:rPr spc="-5" dirty="0"/>
              <a:t>la EPOC </a:t>
            </a:r>
            <a:r>
              <a:rPr spc="-15" dirty="0"/>
              <a:t>de la Sra. </a:t>
            </a:r>
            <a:r>
              <a:rPr spc="10" dirty="0"/>
              <a:t> </a:t>
            </a:r>
            <a:r>
              <a:rPr spc="-5" dirty="0" err="1"/>
              <a:t>Vitalina</a:t>
            </a:r>
            <a:r>
              <a:rPr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7807638" y="2187182"/>
            <a:ext cx="372116" cy="608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5969" y="999490"/>
            <a:ext cx="4192904" cy="109004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101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210820" algn="l"/>
              </a:tabLst>
            </a:pPr>
            <a:r>
              <a:rPr sz="1100" spc="-30" dirty="0">
                <a:solidFill>
                  <a:srgbClr val="0C1C1D"/>
                </a:solidFill>
                <a:latin typeface="Arial"/>
                <a:cs typeface="Arial"/>
              </a:rPr>
              <a:t>El </a:t>
            </a:r>
            <a:r>
              <a:rPr sz="1100" spc="-30" dirty="0" err="1">
                <a:solidFill>
                  <a:srgbClr val="0C1C1D"/>
                </a:solidFill>
                <a:latin typeface="Arial"/>
                <a:cs typeface="Arial"/>
              </a:rPr>
              <a:t>resultado</a:t>
            </a:r>
            <a:r>
              <a:rPr sz="1100" spc="-30" dirty="0">
                <a:solidFill>
                  <a:srgbClr val="0C1C1D"/>
                </a:solidFill>
                <a:latin typeface="Arial"/>
                <a:cs typeface="Arial"/>
              </a:rPr>
              <a:t> del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C</a:t>
            </a:r>
            <a:r>
              <a:rPr lang="es-ES" sz="1100" dirty="0">
                <a:solidFill>
                  <a:srgbClr val="0C1C1D"/>
                </a:solidFill>
                <a:latin typeface="Arial"/>
                <a:cs typeface="Arial"/>
              </a:rPr>
              <a:t>AT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: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28</a:t>
            </a:r>
            <a:r>
              <a:rPr sz="1600" dirty="0"/>
              <a:t> </a:t>
            </a:r>
            <a:endParaRPr sz="1100" dirty="0">
              <a:latin typeface="Arial"/>
              <a:cs typeface="Arial"/>
            </a:endParaRPr>
          </a:p>
          <a:p>
            <a:pPr marL="210185" indent="-172720">
              <a:lnSpc>
                <a:spcPct val="100000"/>
              </a:lnSpc>
              <a:buChar char="•"/>
              <a:tabLst>
                <a:tab pos="210820" algn="l"/>
              </a:tabLst>
            </a:pP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2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exacerbaciones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moderadas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los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últimos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12</a:t>
            </a:r>
            <a:r>
              <a:rPr sz="1100" spc="-1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meses</a:t>
            </a:r>
            <a:r>
              <a:rPr sz="1600" dirty="0"/>
              <a:t> </a:t>
            </a:r>
            <a:endParaRPr sz="1100" dirty="0">
              <a:latin typeface="Arial"/>
              <a:cs typeface="Arial"/>
            </a:endParaRPr>
          </a:p>
          <a:p>
            <a:pPr marL="210185" indent="-172720">
              <a:lnSpc>
                <a:spcPct val="100000"/>
              </a:lnSpc>
              <a:buChar char="•"/>
              <a:tabLst>
                <a:tab pos="210820" algn="l"/>
              </a:tabLst>
            </a:pP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FEV </a:t>
            </a:r>
            <a:r>
              <a:rPr sz="1100" baseline="-20833" dirty="0">
                <a:solidFill>
                  <a:srgbClr val="0C1C1D"/>
                </a:solidFill>
                <a:latin typeface="Arial"/>
                <a:cs typeface="Arial"/>
              </a:rPr>
              <a:t>1: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68.1 % 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pre-</a:t>
            </a: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broncodilatador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73.47</a:t>
            </a:r>
            <a:r>
              <a:rPr sz="1100" spc="-1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post-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broncodilatador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100" dirty="0">
              <a:latin typeface="Arial"/>
              <a:cs typeface="Arial"/>
            </a:endParaRPr>
          </a:p>
          <a:p>
            <a:pPr marL="210185" indent="-172720">
              <a:lnSpc>
                <a:spcPct val="100000"/>
              </a:lnSpc>
              <a:buChar char="•"/>
              <a:tabLst>
                <a:tab pos="210820" algn="l"/>
              </a:tabLst>
            </a:pP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No</a:t>
            </a:r>
            <a:r>
              <a:rPr sz="1100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eosinófilos</a:t>
            </a:r>
            <a:r>
              <a:rPr sz="1600" dirty="0"/>
              <a:t> </a:t>
            </a:r>
            <a:endParaRPr sz="1100" dirty="0">
              <a:latin typeface="Arial"/>
              <a:cs typeface="Arial"/>
            </a:endParaRPr>
          </a:p>
          <a:p>
            <a:pPr marL="210185" indent="-172720">
              <a:lnSpc>
                <a:spcPct val="100000"/>
              </a:lnSpc>
              <a:buChar char="•"/>
              <a:tabLst>
                <a:tab pos="210820" algn="l"/>
              </a:tabLst>
            </a:pP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No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fumador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48867" y="2068116"/>
            <a:ext cx="6771640" cy="2493645"/>
            <a:chOff x="848867" y="2068116"/>
            <a:chExt cx="6771640" cy="2493645"/>
          </a:xfrm>
        </p:grpSpPr>
        <p:sp>
          <p:nvSpPr>
            <p:cNvPr id="7" name="object 7"/>
            <p:cNvSpPr/>
            <p:nvPr/>
          </p:nvSpPr>
          <p:spPr>
            <a:xfrm>
              <a:off x="879372" y="2068116"/>
              <a:ext cx="6740590" cy="24383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867" y="4297680"/>
              <a:ext cx="840105" cy="264160"/>
            </a:xfrm>
            <a:custGeom>
              <a:avLst/>
              <a:gdLst/>
              <a:ahLst/>
              <a:cxnLst/>
              <a:rect l="l" t="t" r="r" b="b"/>
              <a:pathLst>
                <a:path w="840105" h="264160">
                  <a:moveTo>
                    <a:pt x="839724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839724" y="263652"/>
                  </a:lnTo>
                  <a:lnTo>
                    <a:pt x="839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4133" y="4503072"/>
            <a:ext cx="5616575" cy="41293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FEV</a:t>
            </a:r>
            <a:r>
              <a:rPr sz="750" baseline="-22222" dirty="0">
                <a:solidFill>
                  <a:srgbClr val="0C1C1D"/>
                </a:solidFill>
                <a:latin typeface="Arial"/>
                <a:cs typeface="Arial"/>
              </a:rPr>
              <a:t>1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,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volumen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espiratorio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forzado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1 </a:t>
            </a:r>
            <a:r>
              <a:rPr sz="800" spc="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segundo</a:t>
            </a:r>
            <a:r>
              <a:rPr dirty="0"/>
              <a:t> </a:t>
            </a:r>
            <a:endParaRPr sz="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Adaptado</a:t>
            </a:r>
            <a:r>
              <a:rPr sz="800" spc="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de</a:t>
            </a:r>
            <a:r>
              <a:rPr lang="es-ES"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GOLD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Disponible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 err="1">
                <a:latin typeface="Arial"/>
                <a:cs typeface="Arial"/>
              </a:rPr>
              <a:t>en</a:t>
            </a:r>
            <a:r>
              <a:rPr sz="800" spc="-5" dirty="0">
                <a:latin typeface="Arial"/>
                <a:cs typeface="Arial"/>
              </a:rPr>
              <a:t>: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https://goldcopd.org/</a:t>
            </a:r>
            <a:r>
              <a:rPr sz="800" spc="-5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015E8-A1B8-42C2-B4BF-64C4D23B135E}"/>
              </a:ext>
            </a:extLst>
          </p:cNvPr>
          <p:cNvSpPr txBox="1"/>
          <p:nvPr/>
        </p:nvSpPr>
        <p:spPr>
          <a:xfrm>
            <a:off x="975969" y="2133513"/>
            <a:ext cx="144638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≥ 2 </a:t>
            </a:r>
            <a:r>
              <a:rPr lang="en-GB" sz="1000" dirty="0" err="1"/>
              <a:t>exacerbaciones</a:t>
            </a:r>
            <a:r>
              <a:rPr lang="en-GB" sz="1000" dirty="0"/>
              <a:t> </a:t>
            </a:r>
            <a:r>
              <a:rPr lang="en-GB" sz="1000" dirty="0" err="1"/>
              <a:t>moderadas</a:t>
            </a:r>
            <a:r>
              <a:rPr lang="en-GB" sz="1000" dirty="0"/>
              <a:t> o ≥ 1 que </a:t>
            </a:r>
            <a:r>
              <a:rPr lang="en-GB" sz="1000" dirty="0" err="1"/>
              <a:t>derivaron</a:t>
            </a:r>
            <a:r>
              <a:rPr lang="en-GB" sz="1000" dirty="0"/>
              <a:t> </a:t>
            </a:r>
            <a:r>
              <a:rPr lang="en-GB" sz="1000" dirty="0" err="1"/>
              <a:t>en</a:t>
            </a:r>
            <a:r>
              <a:rPr lang="en-GB" sz="1000" dirty="0"/>
              <a:t> </a:t>
            </a:r>
            <a:r>
              <a:rPr lang="en-GB" sz="1000" dirty="0" err="1"/>
              <a:t>hospitalización</a:t>
            </a:r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7B3D2-18C6-4954-823D-64B76B53F3F0}"/>
              </a:ext>
            </a:extLst>
          </p:cNvPr>
          <p:cNvSpPr txBox="1"/>
          <p:nvPr/>
        </p:nvSpPr>
        <p:spPr>
          <a:xfrm>
            <a:off x="975969" y="3162531"/>
            <a:ext cx="144638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0 o 1 </a:t>
            </a:r>
            <a:r>
              <a:rPr lang="en-GB" sz="1000" dirty="0" err="1"/>
              <a:t>exacerbaciones</a:t>
            </a:r>
            <a:r>
              <a:rPr lang="en-GB" sz="1000" dirty="0"/>
              <a:t> </a:t>
            </a:r>
            <a:r>
              <a:rPr lang="en-GB" sz="1000" dirty="0" err="1"/>
              <a:t>moderadas</a:t>
            </a:r>
            <a:r>
              <a:rPr lang="en-GB" sz="1000" dirty="0"/>
              <a:t> (que no </a:t>
            </a:r>
            <a:r>
              <a:rPr lang="en-GB" sz="1000" dirty="0" err="1"/>
              <a:t>derivaron</a:t>
            </a:r>
            <a:r>
              <a:rPr lang="en-GB" sz="1000" dirty="0"/>
              <a:t> </a:t>
            </a:r>
            <a:r>
              <a:rPr lang="en-GB" sz="1000" dirty="0" err="1"/>
              <a:t>en</a:t>
            </a:r>
            <a:r>
              <a:rPr lang="en-GB" sz="1000" dirty="0"/>
              <a:t> </a:t>
            </a:r>
            <a:r>
              <a:rPr lang="en-GB" sz="1000" dirty="0" err="1"/>
              <a:t>hospitalización</a:t>
            </a:r>
            <a:r>
              <a:rPr lang="en-GB" sz="1000" dirty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9358" y="1091197"/>
            <a:ext cx="5465445" cy="3568065"/>
            <a:chOff x="3069358" y="1091197"/>
            <a:chExt cx="5465445" cy="3568065"/>
          </a:xfrm>
        </p:grpSpPr>
        <p:sp>
          <p:nvSpPr>
            <p:cNvPr id="3" name="object 3"/>
            <p:cNvSpPr/>
            <p:nvPr/>
          </p:nvSpPr>
          <p:spPr>
            <a:xfrm>
              <a:off x="3069358" y="1091197"/>
              <a:ext cx="5391869" cy="35676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12251" y="2909316"/>
              <a:ext cx="422148" cy="794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8202" y="180212"/>
            <a:ext cx="5387594" cy="8739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 (re) </a:t>
            </a:r>
            <a:r>
              <a:rPr dirty="0" err="1"/>
              <a:t>evaluación</a:t>
            </a:r>
            <a:r>
              <a:rPr dirty="0"/>
              <a:t> </a:t>
            </a:r>
            <a:r>
              <a:rPr spc="-5" dirty="0"/>
              <a:t>del </a:t>
            </a:r>
            <a:r>
              <a:rPr spc="-5" dirty="0" err="1"/>
              <a:t>tratamiento</a:t>
            </a:r>
            <a:r>
              <a:rPr spc="-5" dirty="0"/>
              <a:t> de </a:t>
            </a:r>
            <a:r>
              <a:rPr spc="-15" dirty="0"/>
              <a:t>la Sra. </a:t>
            </a:r>
            <a:r>
              <a:rPr dirty="0" err="1"/>
              <a:t>Vitalina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92379" y="994917"/>
            <a:ext cx="2113280" cy="1305486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30" dirty="0" err="1">
                <a:solidFill>
                  <a:srgbClr val="0C1C1D"/>
                </a:solidFill>
                <a:latin typeface="Arial"/>
                <a:cs typeface="Arial"/>
              </a:rPr>
              <a:t>Resultado</a:t>
            </a:r>
            <a:r>
              <a:rPr sz="1200" spc="-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del TAC: </a:t>
            </a: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28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2 </a:t>
            </a:r>
            <a:r>
              <a:rPr sz="1200" dirty="0" err="1">
                <a:solidFill>
                  <a:srgbClr val="0C1C1D"/>
                </a:solidFill>
                <a:latin typeface="Arial"/>
                <a:cs typeface="Arial"/>
              </a:rPr>
              <a:t>exacerbaciones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moderadas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los </a:t>
            </a:r>
            <a:r>
              <a:rPr sz="1200" dirty="0" err="1">
                <a:solidFill>
                  <a:srgbClr val="0C1C1D"/>
                </a:solidFill>
                <a:latin typeface="Arial"/>
                <a:cs typeface="Arial"/>
              </a:rPr>
              <a:t>últimos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12</a:t>
            </a:r>
            <a:r>
              <a:rPr sz="1200" spc="-5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meses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No</a:t>
            </a:r>
            <a:r>
              <a:rPr sz="1200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eosinófilos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No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fumador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158" y="4746142"/>
            <a:ext cx="6632042" cy="13593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GOLD</a:t>
            </a:r>
            <a:r>
              <a:rPr lang="es-ES" sz="800" spc="-5" dirty="0">
                <a:latin typeface="Arial"/>
                <a:cs typeface="Arial"/>
              </a:rPr>
              <a:t> 20</a:t>
            </a:r>
            <a:r>
              <a:rPr sz="800" spc="-5" dirty="0">
                <a:latin typeface="Arial"/>
                <a:cs typeface="Arial"/>
              </a:rPr>
              <a:t>20. Disponible </a:t>
            </a:r>
            <a:r>
              <a:rPr sz="800" spc="-5" dirty="0" err="1">
                <a:latin typeface="Arial"/>
                <a:cs typeface="Arial"/>
              </a:rPr>
              <a:t>en</a:t>
            </a:r>
            <a:r>
              <a:rPr sz="800" spc="-5" dirty="0">
                <a:latin typeface="Arial"/>
                <a:cs typeface="Arial"/>
              </a:rPr>
              <a:t>: 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https://goldcopd.org/</a:t>
            </a:r>
            <a:r>
              <a:rPr sz="800" spc="-5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37B69-CAA7-4623-9C7A-438045D8E06B}"/>
              </a:ext>
            </a:extLst>
          </p:cNvPr>
          <p:cNvSpPr txBox="1"/>
          <p:nvPr/>
        </p:nvSpPr>
        <p:spPr>
          <a:xfrm>
            <a:off x="3073633" y="1041941"/>
            <a:ext cx="5387594" cy="8463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700"/>
              <a:t>SI LA REACCIÓN AL TRATAMIENTO INICIAL ES ADECUADA, MANTENERLO</a:t>
            </a:r>
          </a:p>
          <a:p>
            <a:pPr marL="228600" indent="-228600">
              <a:buAutoNum type="arabicPeriod"/>
            </a:pPr>
            <a:r>
              <a:rPr lang="en-GB" sz="700"/>
              <a:t>SI NO:  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Considere la característica tratable predominante para abordar (disnea o exacerbaciones)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sz="700"/>
              <a:t>Use la secuencia de exacerbación si ambas exacerbaciones y disnea necesitan ser abordadas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Coloque al paciente en el recuadro correspondiente al tratamiento actual &amp; siga las indicaciones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Acceda a la respuesta, ajuste y revise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Estas recomendaciones no dependen de la evaluación de ABCD al momento del diagnóstico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91481-6671-4704-A183-231F792E33EE}"/>
              </a:ext>
            </a:extLst>
          </p:cNvPr>
          <p:cNvSpPr txBox="1"/>
          <p:nvPr/>
        </p:nvSpPr>
        <p:spPr>
          <a:xfrm>
            <a:off x="3110219" y="4241340"/>
            <a:ext cx="5351008" cy="4154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/>
              <a:t>Eos = cuenta de eosinófilos en la sangre (células/µl)</a:t>
            </a:r>
          </a:p>
          <a:p>
            <a:r>
              <a:rPr lang="en-GB" sz="700"/>
              <a:t>*Considere si eos ≥ 100 Y ≥ 2 exacerbaciones moderadas/ 1 hospitalización</a:t>
            </a:r>
          </a:p>
          <a:p>
            <a:r>
              <a:rPr lang="en-GB" sz="700"/>
              <a:t>** Considere disminución de los CI o cambio en caso de neumonía, indicación original inapropiada o falta de reacción a los CI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33233-2994-4556-B6EB-1EA4B8744940}"/>
              </a:ext>
            </a:extLst>
          </p:cNvPr>
          <p:cNvSpPr txBox="1"/>
          <p:nvPr/>
        </p:nvSpPr>
        <p:spPr>
          <a:xfrm>
            <a:off x="2996186" y="3207665"/>
            <a:ext cx="111861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Considere cambiar el inhalador o las moléculas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Investigue (y trate) otras causas de disnea</a:t>
            </a:r>
            <a:endParaRPr lang="en-GB" sz="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41" y="299415"/>
            <a:ext cx="4173220" cy="45212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Próximos pasos para </a:t>
            </a:r>
            <a:r>
              <a:rPr spc="-5"/>
              <a:t>la Sra. </a:t>
            </a:r>
            <a:r>
              <a:rPr spc="-35"/>
              <a:t> </a:t>
            </a:r>
            <a:r>
              <a:rPr spc="-10"/>
              <a:t>Vitalina</a:t>
            </a:r>
            <a:r>
              <a:t> 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3960" y="2616578"/>
            <a:ext cx="468630" cy="633095"/>
            <a:chOff x="1093960" y="2616578"/>
            <a:chExt cx="468630" cy="633095"/>
          </a:xfrm>
        </p:grpSpPr>
        <p:sp>
          <p:nvSpPr>
            <p:cNvPr id="4" name="object 4"/>
            <p:cNvSpPr/>
            <p:nvPr/>
          </p:nvSpPr>
          <p:spPr>
            <a:xfrm>
              <a:off x="1093960" y="2616578"/>
              <a:ext cx="468435" cy="6327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9283" y="2631948"/>
              <a:ext cx="402590" cy="568960"/>
            </a:xfrm>
            <a:custGeom>
              <a:avLst/>
              <a:gdLst/>
              <a:ahLst/>
              <a:cxnLst/>
              <a:rect l="l" t="t" r="r" b="b"/>
              <a:pathLst>
                <a:path w="402590" h="568960">
                  <a:moveTo>
                    <a:pt x="301752" y="0"/>
                  </a:moveTo>
                  <a:lnTo>
                    <a:pt x="100584" y="0"/>
                  </a:lnTo>
                  <a:lnTo>
                    <a:pt x="100584" y="367283"/>
                  </a:lnTo>
                  <a:lnTo>
                    <a:pt x="0" y="367283"/>
                  </a:lnTo>
                  <a:lnTo>
                    <a:pt x="201168" y="568451"/>
                  </a:lnTo>
                  <a:lnTo>
                    <a:pt x="402335" y="367283"/>
                  </a:lnTo>
                  <a:lnTo>
                    <a:pt x="301752" y="367283"/>
                  </a:lnTo>
                  <a:lnTo>
                    <a:pt x="3017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9283" y="2631948"/>
              <a:ext cx="402590" cy="568960"/>
            </a:xfrm>
            <a:custGeom>
              <a:avLst/>
              <a:gdLst/>
              <a:ahLst/>
              <a:cxnLst/>
              <a:rect l="l" t="t" r="r" b="b"/>
              <a:pathLst>
                <a:path w="402590" h="568960">
                  <a:moveTo>
                    <a:pt x="0" y="367283"/>
                  </a:moveTo>
                  <a:lnTo>
                    <a:pt x="100584" y="367283"/>
                  </a:lnTo>
                  <a:lnTo>
                    <a:pt x="100584" y="0"/>
                  </a:lnTo>
                  <a:lnTo>
                    <a:pt x="301752" y="0"/>
                  </a:lnTo>
                  <a:lnTo>
                    <a:pt x="301752" y="367283"/>
                  </a:lnTo>
                  <a:lnTo>
                    <a:pt x="402335" y="367283"/>
                  </a:lnTo>
                  <a:lnTo>
                    <a:pt x="201168" y="568451"/>
                  </a:lnTo>
                  <a:lnTo>
                    <a:pt x="0" y="367283"/>
                  </a:lnTo>
                  <a:close/>
                </a:path>
              </a:pathLst>
            </a:custGeom>
            <a:ln w="9143">
              <a:solidFill>
                <a:srgbClr val="B6DCD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7527" y="3285185"/>
            <a:ext cx="1957070" cy="149015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>
                <a:solidFill>
                  <a:srgbClr val="0C1C1D"/>
                </a:solidFill>
                <a:latin typeface="Arial"/>
                <a:cs typeface="Arial"/>
              </a:rPr>
              <a:t>Nosotros</a:t>
            </a:r>
            <a:r>
              <a:rPr sz="1200" b="1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b="1" spc="-5" dirty="0" err="1">
                <a:solidFill>
                  <a:srgbClr val="0C1C1D"/>
                </a:solidFill>
                <a:latin typeface="Arial"/>
                <a:cs typeface="Arial"/>
              </a:rPr>
              <a:t>debemos</a:t>
            </a:r>
            <a:r>
              <a:rPr sz="1200" b="1" spc="-5" dirty="0">
                <a:solidFill>
                  <a:srgbClr val="0C1C1D"/>
                </a:solidFill>
                <a:latin typeface="Arial"/>
                <a:cs typeface="Arial"/>
              </a:rPr>
              <a:t>: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5"/>
              </a:spcBef>
              <a:buChar char="•"/>
              <a:tabLst>
                <a:tab pos="227329" algn="l"/>
                <a:tab pos="227965" algn="l"/>
              </a:tabLst>
            </a:pP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Controlar</a:t>
            </a: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la</a:t>
            </a:r>
            <a:r>
              <a:rPr sz="1200" spc="-7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exacerbación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lr>
                <a:srgbClr val="0C1C1D"/>
              </a:buClr>
              <a:buChar char="•"/>
              <a:tabLst>
                <a:tab pos="227329" algn="l"/>
                <a:tab pos="227965" algn="l"/>
              </a:tabLst>
            </a:pPr>
            <a:r>
              <a:rPr sz="1200" dirty="0" err="1">
                <a:solidFill>
                  <a:srgbClr val="C00000"/>
                </a:solidFill>
                <a:latin typeface="Arial"/>
                <a:cs typeface="Arial"/>
              </a:rPr>
              <a:t>Retirar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los CI</a:t>
            </a:r>
            <a:endParaRPr sz="12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200" dirty="0" err="1">
                <a:solidFill>
                  <a:srgbClr val="0C1C1D"/>
                </a:solidFill>
                <a:latin typeface="Arial"/>
                <a:cs typeface="Arial"/>
              </a:rPr>
              <a:t>Iniciar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200" dirty="0">
                <a:solidFill>
                  <a:srgbClr val="0C1C1D"/>
                </a:solidFill>
                <a:latin typeface="Arial"/>
                <a:cs typeface="Arial"/>
              </a:rPr>
              <a:t>LABA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+</a:t>
            </a:r>
            <a:r>
              <a:rPr sz="1200" spc="-5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200" spc="-5" dirty="0">
                <a:solidFill>
                  <a:srgbClr val="0C1C1D"/>
                </a:solidFill>
                <a:latin typeface="Arial"/>
                <a:cs typeface="Arial"/>
              </a:rPr>
              <a:t>LAMA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  <a:p>
            <a:pPr marL="184785" marR="106680" indent="-172720">
              <a:lnSpc>
                <a:spcPct val="100000"/>
              </a:lnSpc>
              <a:buClr>
                <a:srgbClr val="0C1C1D"/>
              </a:buClr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dirty="0"/>
              <a:t>	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Recomendar</a:t>
            </a:r>
            <a:r>
              <a:rPr sz="1200" spc="-6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la</a:t>
            </a:r>
            <a:r>
              <a:rPr lang="es-ES" sz="1200" spc="-5" dirty="0">
                <a:solidFill>
                  <a:srgbClr val="0C1C1D"/>
                </a:solidFill>
                <a:latin typeface="Arial"/>
                <a:cs typeface="Arial"/>
              </a:rPr>
              <a:t> rehabilitación</a:t>
            </a: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pulmonar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2483" y="73152"/>
            <a:ext cx="1115568" cy="717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009" y="4833252"/>
            <a:ext cx="7241642" cy="13593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GOLD</a:t>
            </a:r>
            <a:r>
              <a:rPr lang="es-ES" sz="800" spc="-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2020. Disponible </a:t>
            </a:r>
            <a:r>
              <a:rPr sz="800" spc="-5" dirty="0" err="1">
                <a:latin typeface="Arial"/>
                <a:cs typeface="Arial"/>
              </a:rPr>
              <a:t>en</a:t>
            </a:r>
            <a:r>
              <a:rPr sz="800" spc="-5" dirty="0">
                <a:latin typeface="Arial"/>
                <a:cs typeface="Arial"/>
              </a:rPr>
              <a:t>: 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https://goldcopd.org/</a:t>
            </a:r>
            <a:r>
              <a:rPr sz="800" spc="-5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194369" y="1170467"/>
            <a:ext cx="5267325" cy="3488690"/>
            <a:chOff x="3194369" y="1170467"/>
            <a:chExt cx="5267325" cy="3488690"/>
          </a:xfrm>
        </p:grpSpPr>
        <p:sp>
          <p:nvSpPr>
            <p:cNvPr id="11" name="object 11"/>
            <p:cNvSpPr/>
            <p:nvPr/>
          </p:nvSpPr>
          <p:spPr>
            <a:xfrm>
              <a:off x="3194369" y="1170467"/>
              <a:ext cx="5266816" cy="34883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6251" y="1935479"/>
              <a:ext cx="338327" cy="6370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2379" y="994917"/>
            <a:ext cx="2113280" cy="1305486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30" dirty="0" err="1">
                <a:solidFill>
                  <a:srgbClr val="0C1C1D"/>
                </a:solidFill>
                <a:latin typeface="Arial"/>
                <a:cs typeface="Arial"/>
              </a:rPr>
              <a:t>Resultado</a:t>
            </a:r>
            <a:r>
              <a:rPr sz="1200" spc="-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del TAC: </a:t>
            </a: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28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2 </a:t>
            </a:r>
            <a:r>
              <a:rPr sz="1200" dirty="0" err="1">
                <a:solidFill>
                  <a:srgbClr val="0C1C1D"/>
                </a:solidFill>
                <a:latin typeface="Arial"/>
                <a:cs typeface="Arial"/>
              </a:rPr>
              <a:t>exacerbaciones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moderadas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los </a:t>
            </a:r>
            <a:r>
              <a:rPr sz="1200" dirty="0" err="1">
                <a:solidFill>
                  <a:srgbClr val="0C1C1D"/>
                </a:solidFill>
                <a:latin typeface="Arial"/>
                <a:cs typeface="Arial"/>
              </a:rPr>
              <a:t>últimos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 12</a:t>
            </a:r>
            <a:r>
              <a:rPr sz="1200" spc="-5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meses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No</a:t>
            </a:r>
            <a:r>
              <a:rPr sz="1200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eosinófilos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No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fumador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1B40C-5C17-43E4-BE4E-91D2503457B4}"/>
              </a:ext>
            </a:extLst>
          </p:cNvPr>
          <p:cNvSpPr txBox="1"/>
          <p:nvPr/>
        </p:nvSpPr>
        <p:spPr>
          <a:xfrm>
            <a:off x="3073591" y="1093354"/>
            <a:ext cx="5387594" cy="8463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700"/>
              <a:t>SI LA REACCIÓN AL TRATAMIENTO INICIAL ES ADECUADA, MANTENERLO</a:t>
            </a:r>
          </a:p>
          <a:p>
            <a:pPr marL="228600" indent="-228600">
              <a:buAutoNum type="arabicPeriod"/>
            </a:pPr>
            <a:r>
              <a:rPr lang="en-GB" sz="700"/>
              <a:t>SI NO:  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Considere la característica tratable predominante para abordar (disnea o exacerbaciones)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sz="700"/>
              <a:t>Use la secuencia de exacerbación si ambas exacerbaciones y disnea necesitan ser abordadas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Coloque al paciente en el recuadro correspondiente al tratamiento actual &amp; siga las indicaciones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Acceda a la respuesta, ajuste y revise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Estas recomendaciones no dependen de la evaluación de ABCD al momento del diagnóstico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43E227-4E9C-49EA-A8A1-4B672FEEFF62}"/>
              </a:ext>
            </a:extLst>
          </p:cNvPr>
          <p:cNvSpPr txBox="1"/>
          <p:nvPr/>
        </p:nvSpPr>
        <p:spPr>
          <a:xfrm>
            <a:off x="3110177" y="4228269"/>
            <a:ext cx="5351008" cy="4154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/>
              <a:t>Eos = cuenta de eosinófilos en la sangre (células/µl)</a:t>
            </a:r>
          </a:p>
          <a:p>
            <a:r>
              <a:rPr lang="en-GB" sz="700"/>
              <a:t>*Considere si eos ≥ 100 Y ≥ 2 exacerbaciones moderadas/ 1 hospitalización</a:t>
            </a:r>
          </a:p>
          <a:p>
            <a:r>
              <a:rPr lang="en-GB" sz="700"/>
              <a:t>** Considere disminución de los CI o cambio en caso de neumonía, indicación original inapropiada o falta de reacción a los CI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EC0E8-3277-48EB-BFF7-B86DBEB28B48}"/>
              </a:ext>
            </a:extLst>
          </p:cNvPr>
          <p:cNvSpPr txBox="1"/>
          <p:nvPr/>
        </p:nvSpPr>
        <p:spPr>
          <a:xfrm>
            <a:off x="3064626" y="3247813"/>
            <a:ext cx="111861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Considere cambiar el inhalador o las moléculas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Investigue (y trate) otras causas de disnea</a:t>
            </a:r>
            <a:endParaRPr lang="en-GB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468" y="1261872"/>
            <a:ext cx="833134" cy="130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1600" y="1581150"/>
            <a:ext cx="7254240" cy="246618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99085" marR="5080" indent="-287020">
              <a:lnSpc>
                <a:spcPct val="1501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Educación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de auto</a:t>
            </a:r>
            <a:r>
              <a:rPr lang="es-ES" sz="1800" spc="-5" dirty="0">
                <a:solidFill>
                  <a:srgbClr val="0C1C1D"/>
                </a:solidFill>
                <a:latin typeface="Arial"/>
                <a:cs typeface="Arial"/>
              </a:rPr>
              <a:t>control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1C1D"/>
                </a:solidFill>
                <a:latin typeface="Arial"/>
                <a:cs typeface="Arial"/>
              </a:rPr>
              <a:t>(plan de </a:t>
            </a:r>
            <a:r>
              <a:rPr sz="1800" spc="-10" dirty="0" err="1">
                <a:solidFill>
                  <a:srgbClr val="0C1C1D"/>
                </a:solidFill>
                <a:latin typeface="Arial"/>
                <a:cs typeface="Arial"/>
              </a:rPr>
              <a:t>acción</a:t>
            </a:r>
            <a:r>
              <a:rPr sz="18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escrito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) que </a:t>
            </a:r>
            <a:r>
              <a:rPr sz="1800" spc="-10" dirty="0">
                <a:solidFill>
                  <a:srgbClr val="0C1C1D"/>
                </a:solidFill>
                <a:latin typeface="Arial"/>
                <a:cs typeface="Arial"/>
              </a:rPr>
              <a:t>es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personalizado</a:t>
            </a:r>
            <a:r>
              <a:rPr lang="es-ES"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C1C1D"/>
                </a:solidFill>
                <a:latin typeface="Arial"/>
                <a:cs typeface="Arial"/>
              </a:rPr>
              <a:t>con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respecto</a:t>
            </a:r>
            <a:r>
              <a:rPr sz="1800" spc="5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a: 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1080"/>
              </a:spcBef>
              <a:buChar char="•"/>
              <a:tabLst>
                <a:tab pos="756285" algn="l"/>
                <a:tab pos="756920" algn="l"/>
              </a:tabLst>
            </a:pPr>
            <a:r>
              <a:rPr lang="es-ES" sz="1800" spc="-10" dirty="0">
                <a:solidFill>
                  <a:srgbClr val="0C1C1D"/>
                </a:solidFill>
                <a:latin typeface="Arial"/>
                <a:cs typeface="Arial"/>
              </a:rPr>
              <a:t>Evitación</a:t>
            </a:r>
            <a:r>
              <a:rPr sz="18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factores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C1C1D"/>
                </a:solidFill>
                <a:latin typeface="Arial"/>
                <a:cs typeface="Arial"/>
              </a:rPr>
              <a:t>agravantes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: </a:t>
            </a:r>
            <a:r>
              <a:rPr sz="1800" u="heavy" spc="-5" dirty="0" err="1">
                <a:solidFill>
                  <a:srgbClr val="0C1C1D"/>
                </a:solidFill>
                <a:uFill>
                  <a:solidFill>
                    <a:srgbClr val="0C1C1D"/>
                  </a:solidFill>
                </a:uFill>
                <a:latin typeface="Arial"/>
                <a:cs typeface="Arial"/>
              </a:rPr>
              <a:t>evitar</a:t>
            </a:r>
            <a:r>
              <a:rPr sz="1800" u="heavy" spc="-5" dirty="0">
                <a:solidFill>
                  <a:srgbClr val="0C1C1D"/>
                </a:solidFill>
                <a:uFill>
                  <a:solidFill>
                    <a:srgbClr val="0C1C1D"/>
                  </a:solidFill>
                </a:uFill>
                <a:latin typeface="Arial"/>
                <a:cs typeface="Arial"/>
              </a:rPr>
              <a:t> la chimenea</a:t>
            </a:r>
            <a:r>
              <a:rPr sz="1800" u="heavy" spc="70" dirty="0">
                <a:solidFill>
                  <a:srgbClr val="0C1C1D"/>
                </a:solidFill>
                <a:uFill>
                  <a:solidFill>
                    <a:srgbClr val="0C1C1D"/>
                  </a:solidFill>
                </a:uFill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108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Cómo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C1C1D"/>
                </a:solidFill>
                <a:latin typeface="Arial"/>
                <a:cs typeface="Arial"/>
              </a:rPr>
              <a:t>puede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controlar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/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manejar</a:t>
            </a:r>
            <a:r>
              <a:rPr lang="es-ES"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1C1D"/>
                </a:solidFill>
                <a:latin typeface="Arial"/>
                <a:cs typeface="Arial"/>
              </a:rPr>
              <a:t>el </a:t>
            </a:r>
            <a:r>
              <a:rPr sz="1800" spc="-10" dirty="0" err="1">
                <a:solidFill>
                  <a:srgbClr val="0C1C1D"/>
                </a:solidFill>
                <a:latin typeface="Arial"/>
                <a:cs typeface="Arial"/>
              </a:rPr>
              <a:t>agravamiento</a:t>
            </a:r>
            <a:r>
              <a:rPr sz="18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de los</a:t>
            </a:r>
            <a:r>
              <a:rPr sz="1800" spc="6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síntomas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756285" marR="317500" lvl="1" indent="-287020">
              <a:lnSpc>
                <a:spcPct val="15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Datos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caso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una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exacerbación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una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vez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que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los CI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hayan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sido</a:t>
            </a:r>
            <a:r>
              <a:rPr sz="1800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C1C1D"/>
                </a:solidFill>
                <a:latin typeface="Arial"/>
                <a:cs typeface="Arial"/>
              </a:rPr>
              <a:t>retirados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8202" y="180212"/>
            <a:ext cx="6046598" cy="87884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El </a:t>
            </a:r>
            <a:r>
              <a:rPr spc="-5" dirty="0" err="1"/>
              <a:t>manejo</a:t>
            </a:r>
            <a:r>
              <a:rPr spc="-5" dirty="0"/>
              <a:t> de </a:t>
            </a:r>
            <a:r>
              <a:rPr spc="-15" dirty="0"/>
              <a:t>la </a:t>
            </a:r>
            <a:r>
              <a:rPr spc="-15" dirty="0" err="1"/>
              <a:t>exacerbación</a:t>
            </a:r>
            <a:r>
              <a:rPr spc="-15" dirty="0"/>
              <a:t> de </a:t>
            </a:r>
            <a:r>
              <a:rPr spc="-10" dirty="0"/>
              <a:t>EPOC</a:t>
            </a:r>
            <a:r>
              <a:rPr lang="en-GB" spc="-10" dirty="0"/>
              <a:t> </a:t>
            </a:r>
            <a:r>
              <a:rPr dirty="0"/>
              <a:t>de la Sra. </a:t>
            </a:r>
            <a:r>
              <a:rPr dirty="0" err="1"/>
              <a:t>Vitalina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158" y="4746143"/>
            <a:ext cx="6403442" cy="13593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GOLD</a:t>
            </a:r>
            <a:r>
              <a:rPr lang="es-ES" sz="800" spc="-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2020. Disponible </a:t>
            </a:r>
            <a:r>
              <a:rPr sz="800" spc="-5" dirty="0" err="1">
                <a:latin typeface="Arial"/>
                <a:cs typeface="Arial"/>
              </a:rPr>
              <a:t>en</a:t>
            </a:r>
            <a:r>
              <a:rPr sz="800" spc="-5" dirty="0">
                <a:latin typeface="Arial"/>
                <a:cs typeface="Arial"/>
              </a:rPr>
              <a:t>: 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https://goldcopd.org/</a:t>
            </a:r>
            <a:r>
              <a:rPr sz="800" spc="-5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199897"/>
            <a:ext cx="4800600" cy="8739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Los </a:t>
            </a:r>
            <a:r>
              <a:rPr spc="-5" dirty="0" err="1"/>
              <a:t>próximos</a:t>
            </a:r>
            <a:r>
              <a:rPr spc="-5" dirty="0"/>
              <a:t> </a:t>
            </a:r>
            <a:r>
              <a:rPr dirty="0"/>
              <a:t>pasos </a:t>
            </a:r>
            <a:r>
              <a:rPr spc="-5" dirty="0"/>
              <a:t>para la Sra.</a:t>
            </a:r>
            <a:r>
              <a:rPr spc="-20" dirty="0"/>
              <a:t> </a:t>
            </a:r>
            <a:r>
              <a:rPr spc="-10" dirty="0" err="1"/>
              <a:t>Vitalina</a:t>
            </a:r>
            <a:r>
              <a:rPr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315468" y="1345691"/>
            <a:ext cx="833134" cy="1304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2394" y="1191849"/>
            <a:ext cx="7174230" cy="3475952"/>
          </a:xfrm>
          <a:prstGeom prst="rect">
            <a:avLst/>
          </a:prstGeom>
        </p:spPr>
        <p:txBody>
          <a:bodyPr vert="horz" wrap="square" lIns="0" tIns="15049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b="1" dirty="0">
                <a:solidFill>
                  <a:srgbClr val="0C1C1D"/>
                </a:solidFill>
                <a:latin typeface="Arial"/>
                <a:cs typeface="Arial"/>
              </a:rPr>
              <a:t>Los CI </a:t>
            </a:r>
            <a:r>
              <a:rPr sz="1800" b="1" spc="-5" dirty="0" err="1">
                <a:solidFill>
                  <a:srgbClr val="0C1C1D"/>
                </a:solidFill>
                <a:latin typeface="Arial"/>
                <a:cs typeface="Arial"/>
              </a:rPr>
              <a:t>deben</a:t>
            </a:r>
            <a:r>
              <a:rPr sz="18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C1D"/>
                </a:solidFill>
                <a:latin typeface="Arial"/>
                <a:cs typeface="Arial"/>
              </a:rPr>
              <a:t>ser </a:t>
            </a:r>
            <a:r>
              <a:rPr sz="1800" b="1" dirty="0" err="1">
                <a:solidFill>
                  <a:srgbClr val="0C1C1D"/>
                </a:solidFill>
                <a:latin typeface="Arial"/>
                <a:cs typeface="Arial"/>
              </a:rPr>
              <a:t>retirados</a:t>
            </a:r>
            <a:r>
              <a:rPr sz="1800" b="1" dirty="0">
                <a:solidFill>
                  <a:srgbClr val="0C1C1D"/>
                </a:solidFill>
                <a:latin typeface="Arial"/>
                <a:cs typeface="Arial"/>
              </a:rPr>
              <a:t> para </a:t>
            </a:r>
            <a:r>
              <a:rPr sz="1800" b="1" spc="-5" dirty="0">
                <a:solidFill>
                  <a:srgbClr val="0C1C1D"/>
                </a:solidFill>
                <a:latin typeface="Arial"/>
                <a:cs typeface="Arial"/>
              </a:rPr>
              <a:t>la Sra. </a:t>
            </a:r>
            <a:r>
              <a:rPr sz="1800" b="1" spc="-5" dirty="0" err="1">
                <a:solidFill>
                  <a:srgbClr val="00050A"/>
                </a:solidFill>
                <a:latin typeface="Arial"/>
                <a:cs typeface="Arial"/>
              </a:rPr>
              <a:t>Vitalina</a:t>
            </a:r>
            <a:r>
              <a:rPr sz="1800" b="1" spc="-10" dirty="0">
                <a:solidFill>
                  <a:srgbClr val="00050A"/>
                </a:solidFill>
                <a:latin typeface="Arial"/>
                <a:cs typeface="Arial"/>
              </a:rPr>
              <a:t>: 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No hay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indicación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beneficios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clínicos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para la Sra.</a:t>
            </a:r>
            <a:r>
              <a:rPr sz="1800" spc="5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C1C1D"/>
                </a:solidFill>
                <a:latin typeface="Arial"/>
                <a:cs typeface="Arial"/>
              </a:rPr>
              <a:t>Vitalina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355600" marR="1062990" indent="-342900">
              <a:lnSpc>
                <a:spcPts val="324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Los CI </a:t>
            </a:r>
            <a:r>
              <a:rPr lang="es-ES" sz="1800" spc="-5" dirty="0">
                <a:solidFill>
                  <a:srgbClr val="0C1C1D"/>
                </a:solidFill>
                <a:latin typeface="Arial"/>
                <a:cs typeface="Arial"/>
              </a:rPr>
              <a:t>están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contraindicados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para </a:t>
            </a:r>
            <a:r>
              <a:rPr lang="es-ES" sz="1800" dirty="0">
                <a:solidFill>
                  <a:srgbClr val="0C1C1D"/>
                </a:solidFill>
                <a:latin typeface="Arial"/>
                <a:cs typeface="Arial"/>
              </a:rPr>
              <a:t>ella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debido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a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su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comorbilidades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actuales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(diabetes,</a:t>
            </a:r>
            <a:r>
              <a:rPr sz="1800" spc="3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osteoporosis)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b="1" spc="-5" dirty="0">
                <a:solidFill>
                  <a:srgbClr val="0C1C1D"/>
                </a:solidFill>
                <a:latin typeface="Arial"/>
                <a:cs typeface="Arial"/>
              </a:rPr>
              <a:t>La Sra. </a:t>
            </a:r>
            <a:r>
              <a:rPr sz="1800" b="1" spc="-5" dirty="0" err="1">
                <a:solidFill>
                  <a:srgbClr val="0C1C1D"/>
                </a:solidFill>
                <a:latin typeface="Arial"/>
                <a:cs typeface="Arial"/>
              </a:rPr>
              <a:t>Vitalina</a:t>
            </a:r>
            <a:r>
              <a:rPr sz="18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C1D"/>
                </a:solidFill>
                <a:latin typeface="Arial"/>
                <a:cs typeface="Arial"/>
              </a:rPr>
              <a:t>debe </a:t>
            </a:r>
            <a:r>
              <a:rPr sz="1800" b="1" dirty="0" err="1">
                <a:solidFill>
                  <a:srgbClr val="0C1C1D"/>
                </a:solidFill>
                <a:latin typeface="Arial"/>
                <a:cs typeface="Arial"/>
              </a:rPr>
              <a:t>iniciar</a:t>
            </a:r>
            <a:r>
              <a:rPr sz="1800" b="1" dirty="0">
                <a:solidFill>
                  <a:srgbClr val="0C1C1D"/>
                </a:solidFill>
                <a:latin typeface="Arial"/>
                <a:cs typeface="Arial"/>
              </a:rPr>
              <a:t> con </a:t>
            </a:r>
            <a:r>
              <a:rPr lang="es-ES" sz="1800" b="1" spc="-15" dirty="0">
                <a:solidFill>
                  <a:srgbClr val="0C1C1D"/>
                </a:solidFill>
                <a:latin typeface="Arial"/>
                <a:cs typeface="Arial"/>
              </a:rPr>
              <a:t>LABA</a:t>
            </a:r>
            <a:r>
              <a:rPr sz="1800" b="1" spc="-15" dirty="0">
                <a:solidFill>
                  <a:srgbClr val="0C1C1D"/>
                </a:solidFill>
                <a:latin typeface="Arial"/>
                <a:cs typeface="Arial"/>
              </a:rPr>
              <a:t>+</a:t>
            </a:r>
            <a:r>
              <a:rPr lang="es-ES" sz="1800" b="1" spc="-10" dirty="0">
                <a:solidFill>
                  <a:srgbClr val="0C1C1D"/>
                </a:solidFill>
                <a:latin typeface="Arial"/>
                <a:cs typeface="Arial"/>
              </a:rPr>
              <a:t>LAMA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s-ES" sz="1800" spc="-5" dirty="0">
                <a:solidFill>
                  <a:srgbClr val="0C1C1D"/>
                </a:solidFill>
                <a:latin typeface="Arial"/>
                <a:cs typeface="Arial"/>
              </a:rPr>
              <a:t>D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ebe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pc="-5" dirty="0">
                <a:solidFill>
                  <a:srgbClr val="0C1C1D"/>
                </a:solidFill>
                <a:latin typeface="Arial"/>
                <a:cs typeface="Arial"/>
              </a:rPr>
              <a:t>evaluarse el </a:t>
            </a:r>
            <a:r>
              <a:rPr sz="1800" spc="-10" dirty="0" err="1">
                <a:solidFill>
                  <a:srgbClr val="0C1C1D"/>
                </a:solidFill>
                <a:latin typeface="Arial"/>
                <a:cs typeface="Arial"/>
              </a:rPr>
              <a:t>uso</a:t>
            </a:r>
            <a:r>
              <a:rPr sz="1800" spc="-10" dirty="0">
                <a:solidFill>
                  <a:srgbClr val="0C1C1D"/>
                </a:solidFill>
                <a:latin typeface="Arial"/>
                <a:cs typeface="Arial"/>
              </a:rPr>
              <a:t> del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inhalador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800" spc="-5" dirty="0">
                <a:solidFill>
                  <a:srgbClr val="0C1C1D"/>
                </a:solidFill>
                <a:latin typeface="Arial"/>
                <a:cs typeface="Arial"/>
              </a:rPr>
              <a:t>y si es posible y la técnica correcta,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mantener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el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mismo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inhalado</a:t>
            </a:r>
            <a:r>
              <a:rPr lang="es-ES" sz="1800" spc="-5" dirty="0">
                <a:solidFill>
                  <a:srgbClr val="0C1C1D"/>
                </a:solidFill>
                <a:latin typeface="Arial"/>
                <a:cs typeface="Arial"/>
              </a:rPr>
              <a:t>r.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0C1C1D"/>
                </a:solidFill>
                <a:latin typeface="Arial"/>
                <a:cs typeface="Arial"/>
              </a:rPr>
              <a:t>La Sra. </a:t>
            </a:r>
            <a:r>
              <a:rPr sz="1800" b="1" spc="-5" dirty="0" err="1">
                <a:solidFill>
                  <a:srgbClr val="0C1C1D"/>
                </a:solidFill>
                <a:latin typeface="Arial"/>
                <a:cs typeface="Arial"/>
              </a:rPr>
              <a:t>Vitalina</a:t>
            </a:r>
            <a:r>
              <a:rPr sz="18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C1D"/>
                </a:solidFill>
                <a:latin typeface="Arial"/>
                <a:cs typeface="Arial"/>
              </a:rPr>
              <a:t>debe ser </a:t>
            </a:r>
            <a:r>
              <a:rPr lang="es-ES" sz="1800" b="1" spc="-5" dirty="0">
                <a:solidFill>
                  <a:srgbClr val="0C1C1D"/>
                </a:solidFill>
                <a:latin typeface="Arial"/>
                <a:cs typeface="Arial"/>
              </a:rPr>
              <a:t>enviada a </a:t>
            </a:r>
            <a:r>
              <a:rPr sz="1800" b="1" dirty="0" err="1">
                <a:solidFill>
                  <a:srgbClr val="0C1C1D"/>
                </a:solidFill>
                <a:latin typeface="Arial"/>
                <a:cs typeface="Arial"/>
              </a:rPr>
              <a:t>rehabilitación</a:t>
            </a:r>
            <a:r>
              <a:rPr sz="1800" b="1" spc="-4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0C1C1D"/>
                </a:solidFill>
                <a:latin typeface="Arial"/>
                <a:cs typeface="Arial"/>
              </a:rPr>
              <a:t>pulmonar</a:t>
            </a:r>
            <a:r>
              <a:rPr dirty="0"/>
              <a:t> </a:t>
            </a:r>
            <a:r>
              <a:rPr lang="es-ES" dirty="0"/>
              <a:t> si se dispone de este recurso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1" y="151333"/>
            <a:ext cx="6400800" cy="81304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 err="1"/>
              <a:t>Pensando</a:t>
            </a:r>
            <a:r>
              <a:rPr sz="2400" spc="15" dirty="0"/>
              <a:t> </a:t>
            </a:r>
            <a:r>
              <a:rPr sz="2400" spc="-5" dirty="0" err="1"/>
              <a:t>en</a:t>
            </a:r>
            <a:r>
              <a:rPr dirty="0"/>
              <a:t> </a:t>
            </a:r>
            <a:endParaRPr sz="24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 err="1"/>
              <a:t>otras</a:t>
            </a:r>
            <a:r>
              <a:rPr sz="2400" dirty="0"/>
              <a:t> </a:t>
            </a:r>
            <a:r>
              <a:rPr sz="2400" dirty="0" err="1"/>
              <a:t>condiciones</a:t>
            </a:r>
            <a:r>
              <a:rPr sz="2400" dirty="0"/>
              <a:t> </a:t>
            </a:r>
            <a:r>
              <a:rPr sz="2400" spc="-20" dirty="0" err="1"/>
              <a:t>médicas</a:t>
            </a:r>
            <a:r>
              <a:rPr sz="2400" spc="-20" dirty="0"/>
              <a:t> </a:t>
            </a:r>
            <a:r>
              <a:rPr sz="2400" spc="-5" dirty="0"/>
              <a:t>de la Sra.</a:t>
            </a:r>
            <a:r>
              <a:rPr sz="2400" spc="110" dirty="0"/>
              <a:t> </a:t>
            </a:r>
            <a:r>
              <a:rPr sz="2400" spc="-5" dirty="0" err="1"/>
              <a:t>Vitalina</a:t>
            </a:r>
            <a:r>
              <a:rPr sz="2400"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2494" y="943242"/>
            <a:ext cx="6758940" cy="4135235"/>
          </a:xfrm>
          <a:prstGeom prst="rect">
            <a:avLst/>
          </a:prstGeom>
        </p:spPr>
        <p:txBody>
          <a:bodyPr vert="horz" wrap="square" lIns="0" tIns="1409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¿</a:t>
            </a: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Qué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más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puede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hacer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0C1C1D"/>
                </a:solidFill>
                <a:latin typeface="Arial"/>
                <a:cs typeface="Arial"/>
              </a:rPr>
              <a:t>su</a:t>
            </a:r>
            <a:r>
              <a:rPr sz="1600" b="1" spc="6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C1C1D"/>
                </a:solidFill>
                <a:latin typeface="Arial"/>
                <a:cs typeface="Arial"/>
              </a:rPr>
              <a:t>doctor?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  <a:p>
            <a:pPr marL="299085" marR="439420" indent="-287020">
              <a:lnSpc>
                <a:spcPct val="150000"/>
              </a:lnSpc>
              <a:spcBef>
                <a:spcPts val="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C1C1D"/>
                </a:solidFill>
                <a:latin typeface="Arial"/>
                <a:cs typeface="Arial"/>
              </a:rPr>
              <a:t>Diabetes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:</a:t>
            </a:r>
            <a:r>
              <a:rPr sz="1400" spc="-1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400" spc="-110" dirty="0">
                <a:solidFill>
                  <a:srgbClr val="0C1C1D"/>
                </a:solidFill>
                <a:latin typeface="Arial"/>
                <a:cs typeface="Arial"/>
              </a:rPr>
              <a:t>Re-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evalu</a:t>
            </a:r>
            <a:r>
              <a:rPr lang="es-ES" sz="1400" dirty="0">
                <a:solidFill>
                  <a:srgbClr val="0C1C1D"/>
                </a:solidFill>
                <a:latin typeface="Arial"/>
                <a:cs typeface="Arial"/>
              </a:rPr>
              <a:t>ar</a:t>
            </a:r>
            <a:r>
              <a:rPr sz="1400" spc="-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400" dirty="0">
                <a:solidFill>
                  <a:srgbClr val="0C1C1D"/>
                </a:solidFill>
                <a:latin typeface="Arial"/>
                <a:cs typeface="Arial"/>
              </a:rPr>
              <a:t>tratamiento</a:t>
            </a:r>
            <a:r>
              <a:rPr sz="1400" spc="-3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y</a:t>
            </a:r>
            <a:r>
              <a:rPr sz="1400" spc="-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ajuste</a:t>
            </a:r>
            <a:r>
              <a:rPr sz="1400" spc="-3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dosis</a:t>
            </a:r>
            <a:r>
              <a:rPr sz="1400" spc="-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añad</a:t>
            </a:r>
            <a:r>
              <a:rPr lang="es-ES" sz="1400" dirty="0">
                <a:solidFill>
                  <a:srgbClr val="0C1C1D"/>
                </a:solidFill>
                <a:latin typeface="Arial"/>
                <a:cs typeface="Arial"/>
              </a:rPr>
              <a:t>ir</a:t>
            </a:r>
            <a:r>
              <a:rPr sz="1400" spc="-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una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nueva</a:t>
            </a:r>
            <a:r>
              <a:rPr sz="1400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clase</a:t>
            </a:r>
            <a:r>
              <a:rPr lang="es-ES" sz="1400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de</a:t>
            </a:r>
            <a:r>
              <a:rPr sz="14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terapia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antidiabética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(por ej.iDDP4,</a:t>
            </a:r>
            <a:r>
              <a:rPr sz="1400" spc="-8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C1C1D"/>
                </a:solidFill>
                <a:latin typeface="Arial"/>
                <a:cs typeface="Arial"/>
              </a:rPr>
              <a:t>iSGLT2)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 marL="299085" marR="521334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 err="1">
                <a:solidFill>
                  <a:srgbClr val="0C1C1D"/>
                </a:solidFill>
                <a:latin typeface="Arial"/>
                <a:cs typeface="Arial"/>
              </a:rPr>
              <a:t>Depresión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: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¿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aumento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dosis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escitaloprám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a 20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mg</a:t>
            </a:r>
            <a:r>
              <a:rPr lang="es-ES"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y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ofrecer</a:t>
            </a:r>
            <a:r>
              <a:rPr sz="1400" spc="-1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apoyo</a:t>
            </a:r>
            <a:r>
              <a:rPr lang="es-ES"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psicológico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? ¿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Derivación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a una</a:t>
            </a:r>
            <a:r>
              <a:rPr lang="es-ES"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400" spc="-5" dirty="0">
                <a:solidFill>
                  <a:srgbClr val="0C1C1D"/>
                </a:solidFill>
                <a:latin typeface="Arial"/>
                <a:cs typeface="Arial"/>
              </a:rPr>
              <a:t>unidad de salud mental/psiquiatría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?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¿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Ajuste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400" b="1" spc="-10" dirty="0">
                <a:solidFill>
                  <a:srgbClr val="0C1C1D"/>
                </a:solidFill>
                <a:latin typeface="Arial"/>
                <a:cs typeface="Arial"/>
              </a:rPr>
              <a:t> el </a:t>
            </a:r>
            <a:r>
              <a:rPr sz="1400" b="1" spc="-10" dirty="0" err="1">
                <a:solidFill>
                  <a:srgbClr val="0C1C1D"/>
                </a:solidFill>
                <a:latin typeface="Arial"/>
                <a:cs typeface="Arial"/>
              </a:rPr>
              <a:t>tratamiento</a:t>
            </a:r>
            <a:r>
              <a:rPr sz="1400" b="1" spc="-10" dirty="0">
                <a:solidFill>
                  <a:srgbClr val="0C1C1D"/>
                </a:solidFill>
                <a:latin typeface="Arial"/>
                <a:cs typeface="Arial"/>
              </a:rPr>
              <a:t> de</a:t>
            </a:r>
            <a:r>
              <a:rPr lang="es-ES" sz="1400" b="1" spc="-10" dirty="0">
                <a:solidFill>
                  <a:srgbClr val="0C1C1D"/>
                </a:solidFill>
                <a:latin typeface="Arial"/>
                <a:cs typeface="Arial"/>
              </a:rPr>
              <a:t> la </a:t>
            </a:r>
            <a:r>
              <a:rPr sz="1400" b="1" spc="-5" dirty="0" err="1">
                <a:solidFill>
                  <a:srgbClr val="0C1C1D"/>
                </a:solidFill>
                <a:latin typeface="Arial"/>
                <a:cs typeface="Arial"/>
              </a:rPr>
              <a:t>hipertensión</a:t>
            </a:r>
            <a:r>
              <a:rPr sz="1400" b="1" spc="-3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1C1D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b="1" spc="-5" dirty="0" err="1">
                <a:solidFill>
                  <a:srgbClr val="0C1C1D"/>
                </a:solidFill>
                <a:latin typeface="Arial"/>
                <a:cs typeface="Arial"/>
              </a:rPr>
              <a:t>dislipidemia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?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Perindopril 5+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amlodipino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5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 spc="5" dirty="0">
                <a:solidFill>
                  <a:srgbClr val="0C1C1D"/>
                </a:solidFill>
                <a:latin typeface="Wingdings"/>
                <a:cs typeface="Wingdings"/>
              </a:rPr>
              <a:t></a:t>
            </a:r>
            <a:r>
              <a:rPr sz="1400" spc="5" dirty="0">
                <a:solidFill>
                  <a:srgbClr val="0C1C1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perindopril 10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+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amlodipino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5</a:t>
            </a:r>
            <a:r>
              <a:rPr sz="1400" spc="-229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mg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44"/>
              </a:spcBef>
              <a:buChar char="•"/>
              <a:tabLst>
                <a:tab pos="756285" algn="l"/>
                <a:tab pos="756920" algn="l"/>
              </a:tabLst>
            </a:pP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Atorvastatina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10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 dirty="0">
                <a:solidFill>
                  <a:srgbClr val="0C1C1D"/>
                </a:solidFill>
                <a:latin typeface="Wingdings"/>
                <a:cs typeface="Wingdings"/>
              </a:rPr>
              <a:t></a:t>
            </a:r>
            <a:r>
              <a:rPr sz="1400" dirty="0">
                <a:solidFill>
                  <a:srgbClr val="0C1C1D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Atorvastatina</a:t>
            </a:r>
            <a:r>
              <a:rPr sz="1400" spc="-29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400" spc="-290" dirty="0">
                <a:solidFill>
                  <a:srgbClr val="0C1C1D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20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si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el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paciente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no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alcanza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l</a:t>
            </a:r>
            <a:r>
              <a:rPr lang="es-ES" sz="1400" dirty="0">
                <a:solidFill>
                  <a:srgbClr val="0C1C1D"/>
                </a:solidFill>
                <a:latin typeface="Arial"/>
                <a:cs typeface="Arial"/>
              </a:rPr>
              <a:t>os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400" dirty="0">
                <a:solidFill>
                  <a:srgbClr val="0C1C1D"/>
                </a:solidFill>
                <a:latin typeface="Arial"/>
                <a:cs typeface="Arial"/>
              </a:rPr>
              <a:t>objetivos terapéuticos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 err="1">
                <a:solidFill>
                  <a:srgbClr val="0C1C1D"/>
                </a:solidFill>
                <a:latin typeface="Arial"/>
                <a:cs typeface="Arial"/>
              </a:rPr>
              <a:t>Fibrilación</a:t>
            </a:r>
            <a:r>
              <a:rPr sz="1400" b="1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1C1D"/>
                </a:solidFill>
                <a:latin typeface="Arial"/>
                <a:cs typeface="Arial"/>
              </a:rPr>
              <a:t>auricular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: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Mantener</a:t>
            </a:r>
            <a:r>
              <a:rPr sz="1400" spc="-5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warfarina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ts val="2520"/>
              </a:lnSpc>
              <a:spcBef>
                <a:spcPts val="2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C1C1D"/>
                </a:solidFill>
                <a:latin typeface="Arial"/>
                <a:cs typeface="Arial"/>
              </a:rPr>
              <a:t>Osteoporosis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: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Mantener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ácido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alendrónico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70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+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colecalciferol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5600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UI</a:t>
            </a:r>
            <a:r>
              <a:rPr sz="1400" spc="-229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(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semanal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),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¿por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cuánto</a:t>
            </a:r>
            <a:r>
              <a:rPr sz="1400" spc="-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tiempo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?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" y="1461516"/>
            <a:ext cx="979932" cy="1303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515" y="1142859"/>
            <a:ext cx="7866828" cy="2924115"/>
          </a:xfrm>
          <a:prstGeom prst="rect">
            <a:avLst/>
          </a:prstGeom>
        </p:spPr>
        <p:txBody>
          <a:bodyPr vert="horz" wrap="square" lIns="0" tIns="11416" rIns="0" bIns="0">
            <a:spAutoFit/>
          </a:bodyPr>
          <a:lstStyle/>
          <a:p>
            <a:pPr marL="271454" indent="-258768">
              <a:spcBef>
                <a:spcPts val="90"/>
              </a:spcBef>
              <a:buClr>
                <a:srgbClr val="000000"/>
              </a:buClr>
              <a:buSzPct val="128571"/>
              <a:buFont typeface="Times New Roman"/>
              <a:buChar char="•"/>
              <a:tabLst>
                <a:tab pos="270820" algn="l"/>
                <a:tab pos="271454" algn="l"/>
              </a:tabLst>
            </a:pP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Por favor, no dude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utilizar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publicar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 y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compartir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algunas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o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todas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las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diapositivas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esta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presentación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25" dirty="0">
                <a:solidFill>
                  <a:srgbClr val="0C1C1D"/>
                </a:solidFill>
                <a:latin typeface="Arial"/>
                <a:cs typeface="Arial"/>
              </a:rPr>
              <a:t>sus</a:t>
            </a:r>
            <a:r>
              <a:rPr sz="1398" spc="4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presentaciones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sin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ánimo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lucro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para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colegas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o</a:t>
            </a:r>
            <a:r>
              <a:rPr sz="1398" spc="1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pacientes</a:t>
            </a:r>
            <a:r>
              <a:rPr sz="1798" dirty="0"/>
              <a:t> </a:t>
            </a:r>
            <a:endParaRPr sz="1398" dirty="0">
              <a:latin typeface="Arial"/>
              <a:cs typeface="Arial"/>
            </a:endParaRPr>
          </a:p>
          <a:p>
            <a:pPr marL="271454" indent="-258768">
              <a:buClr>
                <a:srgbClr val="000000"/>
              </a:buClr>
              <a:buSzPct val="128571"/>
              <a:buFont typeface="Times New Roman"/>
              <a:buChar char="•"/>
              <a:tabLst>
                <a:tab pos="270820" algn="l"/>
                <a:tab pos="271454" algn="l"/>
              </a:tabLst>
            </a:pP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Esta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es 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una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introducción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general 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al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manejo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lang="es-ES" sz="1398" spc="-5" dirty="0">
                <a:solidFill>
                  <a:srgbClr val="0C1C1D"/>
                </a:solidFill>
                <a:latin typeface="Arial"/>
                <a:cs typeface="Arial"/>
              </a:rPr>
              <a:t> las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multimorbilidades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casos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EPOC,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seguida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un </a:t>
            </a:r>
            <a:r>
              <a:rPr lang="es-ES" sz="1398" spc="-10" dirty="0">
                <a:solidFill>
                  <a:srgbClr val="0C1C1D"/>
                </a:solidFill>
                <a:latin typeface="Arial"/>
                <a:cs typeface="Arial"/>
              </a:rPr>
              <a:t>caso clínico</a:t>
            </a:r>
            <a:r>
              <a:rPr sz="1798" dirty="0"/>
              <a:t> </a:t>
            </a:r>
            <a:endParaRPr sz="1398" dirty="0">
              <a:latin typeface="Arial"/>
              <a:cs typeface="Arial"/>
            </a:endParaRPr>
          </a:p>
          <a:p>
            <a:pPr marL="271454" indent="-258768">
              <a:buClr>
                <a:srgbClr val="000000"/>
              </a:buClr>
              <a:buSzPct val="128571"/>
              <a:buFont typeface="Times New Roman"/>
              <a:buChar char="•"/>
              <a:tabLst>
                <a:tab pos="270820" algn="l"/>
                <a:tab pos="271454" algn="l"/>
              </a:tabLst>
            </a:pP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Las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diapositivas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se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proporcionan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bajo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licencia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Creative Commons 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CC</a:t>
            </a:r>
            <a:r>
              <a:rPr sz="1398" spc="19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BY-NC-ND</a:t>
            </a:r>
            <a:r>
              <a:rPr sz="1798" dirty="0"/>
              <a:t> </a:t>
            </a:r>
            <a:endParaRPr sz="1398" dirty="0">
              <a:latin typeface="Arial"/>
              <a:cs typeface="Arial"/>
            </a:endParaRPr>
          </a:p>
          <a:p>
            <a:pPr marL="539102" lvl="1" indent="-265746">
              <a:spcBef>
                <a:spcPts val="340"/>
              </a:spcBef>
              <a:buClr>
                <a:srgbClr val="000000"/>
              </a:buClr>
              <a:buChar char="o"/>
              <a:tabLst>
                <a:tab pos="539102" algn="l"/>
                <a:tab pos="539737" algn="l"/>
              </a:tabLst>
            </a:pP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BY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hace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referencia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a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atribución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(la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obligación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lang="es-ES" sz="1398" spc="-5" dirty="0">
                <a:solidFill>
                  <a:srgbClr val="0C1C1D"/>
                </a:solidFill>
                <a:latin typeface="Arial"/>
                <a:cs typeface="Arial"/>
              </a:rPr>
              <a:t>acreditar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al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autor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 y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otras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partes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designadas</a:t>
            </a:r>
            <a:r>
              <a:rPr sz="1398" spc="10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para</a:t>
            </a:r>
            <a:r>
              <a:rPr sz="1798" dirty="0"/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atribución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);</a:t>
            </a:r>
            <a:endParaRPr sz="1398" dirty="0">
              <a:latin typeface="Arial"/>
              <a:cs typeface="Arial"/>
            </a:endParaRPr>
          </a:p>
          <a:p>
            <a:pPr marL="539102" lvl="1" indent="-265746">
              <a:spcBef>
                <a:spcPts val="335"/>
              </a:spcBef>
              <a:buClr>
                <a:srgbClr val="000000"/>
              </a:buClr>
              <a:buChar char="o"/>
              <a:tabLst>
                <a:tab pos="539102" algn="l"/>
                <a:tab pos="539737" algn="l"/>
              </a:tabLst>
            </a:pP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NC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hace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referencia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a 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No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Comercial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(el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uso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comercial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se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encuentra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excluido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concesión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de la</a:t>
            </a:r>
            <a:r>
              <a:rPr sz="1398" spc="3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licencia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);</a:t>
            </a:r>
            <a:r>
              <a:rPr sz="1798" dirty="0"/>
              <a:t> </a:t>
            </a:r>
            <a:endParaRPr sz="1398" dirty="0">
              <a:latin typeface="Arial"/>
              <a:cs typeface="Arial"/>
            </a:endParaRPr>
          </a:p>
          <a:p>
            <a:pPr marL="539102" lvl="1" indent="-265746">
              <a:spcBef>
                <a:spcPts val="335"/>
              </a:spcBef>
              <a:buClr>
                <a:srgbClr val="000000"/>
              </a:buClr>
              <a:buChar char="o"/>
              <a:tabLst>
                <a:tab pos="539102" algn="l"/>
                <a:tab pos="539737" algn="l"/>
              </a:tabLst>
            </a:pP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ND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significa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Sin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Derivadas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(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solamente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se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pueden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compartir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copias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textuales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de la</a:t>
            </a:r>
            <a:r>
              <a:rPr sz="1398" spc="3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obra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)</a:t>
            </a:r>
            <a:r>
              <a:rPr sz="1798" dirty="0"/>
              <a:t> </a:t>
            </a:r>
            <a:endParaRPr sz="2048" dirty="0">
              <a:latin typeface="Arial"/>
              <a:cs typeface="Arial"/>
            </a:endParaRPr>
          </a:p>
          <a:p>
            <a:pPr marL="271454" indent="-258768">
              <a:buClr>
                <a:srgbClr val="000000"/>
              </a:buClr>
              <a:buSzPct val="128571"/>
              <a:buFont typeface="Times New Roman"/>
              <a:buChar char="•"/>
              <a:tabLst>
                <a:tab pos="270820" algn="l"/>
                <a:tab pos="271454" algn="l"/>
              </a:tabLst>
            </a:pPr>
            <a:r>
              <a:rPr sz="1398" spc="5" dirty="0">
                <a:solidFill>
                  <a:srgbClr val="0C1C1D"/>
                </a:solidFill>
                <a:latin typeface="Arial"/>
                <a:cs typeface="Arial"/>
              </a:rPr>
              <a:t>Al </a:t>
            </a:r>
            <a:r>
              <a:rPr sz="1398" spc="5" dirty="0" err="1">
                <a:solidFill>
                  <a:srgbClr val="0C1C1D"/>
                </a:solidFill>
                <a:latin typeface="Arial"/>
                <a:cs typeface="Arial"/>
              </a:rPr>
              <a:t>hacer</a:t>
            </a:r>
            <a:r>
              <a:rPr sz="1398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uso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nuestras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diapositivas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por favor conserve la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fuente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: IPCRG 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2020</a:t>
            </a:r>
            <a:r>
              <a:rPr sz="1398" spc="27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Multimorbilidad</a:t>
            </a:r>
            <a:r>
              <a:rPr sz="1798" dirty="0"/>
              <a:t> </a:t>
            </a:r>
            <a:endParaRPr sz="1398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9174" y="216216"/>
            <a:ext cx="2742354" cy="844253"/>
          </a:xfrm>
          <a:prstGeom prst="rect">
            <a:avLst/>
          </a:prstGeom>
        </p:spPr>
        <p:txBody>
          <a:bodyPr vert="horz" wrap="square" lIns="0" tIns="14586" rIns="0" bIns="0">
            <a:spAutoFit/>
          </a:bodyPr>
          <a:lstStyle/>
          <a:p>
            <a:pPr marL="12685">
              <a:spcBef>
                <a:spcPts val="114"/>
              </a:spcBef>
            </a:pPr>
            <a:r>
              <a:rPr sz="2597" spc="10"/>
              <a:t>Acerca </a:t>
            </a:r>
            <a:r>
              <a:rPr sz="2597" spc="5"/>
              <a:t>de estas</a:t>
            </a:r>
            <a:r>
              <a:rPr sz="2597" spc="-65"/>
              <a:t> </a:t>
            </a:r>
            <a:r>
              <a:rPr sz="2597" spc="5"/>
              <a:t>diapositivas</a:t>
            </a:r>
            <a:r>
              <a:t> </a:t>
            </a:r>
            <a:endParaRPr sz="2597"/>
          </a:p>
        </p:txBody>
      </p:sp>
      <p:sp>
        <p:nvSpPr>
          <p:cNvPr id="4" name="object 4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798"/>
          </a:p>
        </p:txBody>
      </p:sp>
      <p:sp>
        <p:nvSpPr>
          <p:cNvPr id="5" name="object 5"/>
          <p:cNvSpPr txBox="1"/>
          <p:nvPr/>
        </p:nvSpPr>
        <p:spPr>
          <a:xfrm>
            <a:off x="422495" y="4663270"/>
            <a:ext cx="8487550" cy="288825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12685">
              <a:spcBef>
                <a:spcPts val="95"/>
              </a:spcBef>
            </a:pP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Boehringer</a:t>
            </a:r>
            <a:r>
              <a:rPr sz="699" spc="4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10" dirty="0">
                <a:solidFill>
                  <a:srgbClr val="00050A"/>
                </a:solidFill>
                <a:latin typeface="Arial"/>
                <a:cs typeface="Arial"/>
              </a:rPr>
              <a:t>Ingelheim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brindó</a:t>
            </a:r>
            <a:r>
              <a:rPr sz="699" spc="5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una</a:t>
            </a:r>
            <a:r>
              <a:rPr sz="699" spc="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dirty="0" err="1">
                <a:solidFill>
                  <a:srgbClr val="00050A"/>
                </a:solidFill>
                <a:latin typeface="Arial"/>
                <a:cs typeface="Arial"/>
              </a:rPr>
              <a:t>subvención</a:t>
            </a:r>
            <a:r>
              <a:rPr sz="699" spc="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educativa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ilimitada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,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con el fin de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apoyar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el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desarrollo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,</a:t>
            </a:r>
            <a:r>
              <a:rPr sz="699" spc="6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tipografía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,</a:t>
            </a:r>
            <a:r>
              <a:rPr sz="699" spc="7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dirty="0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699" dirty="0" err="1">
                <a:solidFill>
                  <a:srgbClr val="00050A"/>
                </a:solidFill>
                <a:latin typeface="Arial"/>
                <a:cs typeface="Arial"/>
              </a:rPr>
              <a:t>impresión</a:t>
            </a:r>
            <a:r>
              <a:rPr sz="699" spc="-2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y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dirty="0" err="1">
                <a:solidFill>
                  <a:srgbClr val="00050A"/>
                </a:solidFill>
                <a:latin typeface="Arial"/>
                <a:cs typeface="Arial"/>
              </a:rPr>
              <a:t>costos</a:t>
            </a:r>
            <a:r>
              <a:rPr sz="699" spc="-2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dirty="0" err="1">
                <a:solidFill>
                  <a:srgbClr val="00050A"/>
                </a:solidFill>
                <a:latin typeface="Arial"/>
                <a:cs typeface="Arial"/>
              </a:rPr>
              <a:t>asociados</a:t>
            </a:r>
            <a:r>
              <a:rPr sz="699" dirty="0">
                <a:solidFill>
                  <a:srgbClr val="00050A"/>
                </a:solidFill>
                <a:latin typeface="Arial"/>
                <a:cs typeface="Arial"/>
              </a:rPr>
              <a:t>,</a:t>
            </a:r>
            <a:r>
              <a:rPr sz="699" spc="2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pero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dirty="0">
                <a:solidFill>
                  <a:srgbClr val="00050A"/>
                </a:solidFill>
                <a:latin typeface="Arial"/>
                <a:cs typeface="Arial"/>
              </a:rPr>
              <a:t>no</a:t>
            </a:r>
            <a:r>
              <a:rPr sz="699" spc="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dirty="0" err="1">
                <a:solidFill>
                  <a:srgbClr val="00050A"/>
                </a:solidFill>
                <a:latin typeface="Arial"/>
                <a:cs typeface="Arial"/>
              </a:rPr>
              <a:t>contribuyó</a:t>
            </a:r>
            <a:r>
              <a:rPr sz="699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al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contenido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incluido</a:t>
            </a:r>
            <a:r>
              <a:rPr sz="699" spc="3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699" spc="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este</a:t>
            </a:r>
            <a:r>
              <a:rPr sz="699" spc="2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99" spc="-5" dirty="0" err="1">
                <a:solidFill>
                  <a:srgbClr val="00050A"/>
                </a:solidFill>
                <a:latin typeface="Arial"/>
                <a:cs typeface="Arial"/>
              </a:rPr>
              <a:t>documento</a:t>
            </a:r>
            <a:r>
              <a:rPr sz="699" spc="-5" dirty="0">
                <a:solidFill>
                  <a:srgbClr val="00050A"/>
                </a:solidFill>
                <a:latin typeface="Arial"/>
                <a:cs typeface="Arial"/>
              </a:rPr>
              <a:t>.</a:t>
            </a:r>
            <a:r>
              <a:rPr sz="1798" dirty="0"/>
              <a:t> </a:t>
            </a:r>
            <a:endParaRPr sz="699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590550"/>
            <a:ext cx="5626227" cy="3911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El plan </a:t>
            </a:r>
            <a:r>
              <a:rPr sz="2400" spc="-20" dirty="0" err="1"/>
              <a:t>farmacológico</a:t>
            </a:r>
            <a:r>
              <a:rPr sz="2400" spc="-20" dirty="0"/>
              <a:t> </a:t>
            </a:r>
            <a:r>
              <a:rPr sz="2400" spc="-5" dirty="0"/>
              <a:t>de la Sra.</a:t>
            </a:r>
            <a:r>
              <a:rPr sz="2400" spc="105" dirty="0"/>
              <a:t> </a:t>
            </a:r>
            <a:r>
              <a:rPr sz="2400" spc="-5" dirty="0" err="1"/>
              <a:t>Vitalina</a:t>
            </a:r>
            <a:r>
              <a:rPr sz="2400"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451104" y="1168908"/>
            <a:ext cx="876848" cy="1403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2816351"/>
            <a:ext cx="617219" cy="115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8122" y="1084326"/>
            <a:ext cx="6684773" cy="3354765"/>
          </a:xfrm>
          <a:prstGeom prst="rect">
            <a:avLst/>
          </a:prstGeom>
        </p:spPr>
        <p:txBody>
          <a:bodyPr vert="horz" wrap="square" lIns="0" tIns="149860" rIns="0" bIns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 err="1">
                <a:solidFill>
                  <a:srgbClr val="0C1C1D"/>
                </a:solidFill>
                <a:latin typeface="Arial"/>
                <a:cs typeface="Arial"/>
              </a:rPr>
              <a:t>Retirar</a:t>
            </a:r>
            <a:r>
              <a:rPr sz="1800" b="1" spc="-5" dirty="0">
                <a:solidFill>
                  <a:srgbClr val="0C1C1D"/>
                </a:solidFill>
                <a:latin typeface="Arial"/>
                <a:cs typeface="Arial"/>
              </a:rPr>
              <a:t> los </a:t>
            </a:r>
            <a:r>
              <a:rPr sz="1800" b="1" dirty="0">
                <a:solidFill>
                  <a:srgbClr val="0C1C1D"/>
                </a:solidFill>
                <a:latin typeface="Arial"/>
                <a:cs typeface="Arial"/>
              </a:rPr>
              <a:t>CI e </a:t>
            </a:r>
            <a:r>
              <a:rPr sz="1800" b="1" dirty="0" err="1">
                <a:solidFill>
                  <a:srgbClr val="0C1C1D"/>
                </a:solidFill>
                <a:latin typeface="Arial"/>
                <a:cs typeface="Arial"/>
              </a:rPr>
              <a:t>iniciar</a:t>
            </a:r>
            <a:r>
              <a:rPr sz="18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C1C1D"/>
                </a:solidFill>
                <a:latin typeface="Arial"/>
                <a:cs typeface="Arial"/>
              </a:rPr>
              <a:t>el </a:t>
            </a:r>
            <a:r>
              <a:rPr sz="1800" b="1" spc="-15" dirty="0" err="1">
                <a:solidFill>
                  <a:srgbClr val="0C1C1D"/>
                </a:solidFill>
                <a:latin typeface="Arial"/>
                <a:cs typeface="Arial"/>
              </a:rPr>
              <a:t>tratamiento</a:t>
            </a:r>
            <a:r>
              <a:rPr sz="1800" b="1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C1D"/>
                </a:solidFill>
                <a:latin typeface="Arial"/>
                <a:cs typeface="Arial"/>
              </a:rPr>
              <a:t>AMAP </a:t>
            </a:r>
            <a:r>
              <a:rPr sz="1800" b="1" spc="-15" dirty="0">
                <a:solidFill>
                  <a:srgbClr val="0C1C1D"/>
                </a:solidFill>
                <a:latin typeface="Arial"/>
                <a:cs typeface="Arial"/>
              </a:rPr>
              <a:t>+</a:t>
            </a:r>
            <a:r>
              <a:rPr sz="1800" b="1" spc="-9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C1C1D"/>
                </a:solidFill>
                <a:latin typeface="Arial"/>
                <a:cs typeface="Arial"/>
              </a:rPr>
              <a:t>BAAP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Evaluar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técnica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inhalatoria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Evaluar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terapia</a:t>
            </a:r>
            <a:r>
              <a:rPr sz="1800" spc="-4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de diabetes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Escitaloprám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20</a:t>
            </a:r>
            <a:r>
              <a:rPr sz="1800" spc="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mg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Perindopril 10 mg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+ 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Amlodipino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5 </a:t>
            </a:r>
            <a:r>
              <a:rPr sz="1800" spc="-5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mg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Atorvastatina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20 mg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Mantener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15" dirty="0" err="1">
                <a:solidFill>
                  <a:srgbClr val="0C1C1D"/>
                </a:solidFill>
                <a:latin typeface="Arial"/>
                <a:cs typeface="Arial"/>
              </a:rPr>
              <a:t>Warfarina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Revisar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C1C1D"/>
                </a:solidFill>
                <a:latin typeface="Arial"/>
                <a:cs typeface="Arial"/>
              </a:rPr>
              <a:t>próxima</a:t>
            </a:r>
            <a:r>
              <a:rPr sz="18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consulta </a:t>
            </a:r>
            <a:r>
              <a:rPr sz="1800" dirty="0">
                <a:solidFill>
                  <a:srgbClr val="0C1C1D"/>
                </a:solidFill>
                <a:latin typeface="Arial"/>
                <a:cs typeface="Arial"/>
              </a:rPr>
              <a:t>para</a:t>
            </a:r>
            <a:r>
              <a:rPr sz="1800" spc="5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1C1D"/>
                </a:solidFill>
                <a:latin typeface="Arial"/>
                <a:cs typeface="Arial"/>
              </a:rPr>
              <a:t>re-</a:t>
            </a:r>
            <a:r>
              <a:rPr sz="1800" spc="-5" dirty="0" err="1">
                <a:solidFill>
                  <a:srgbClr val="0C1C1D"/>
                </a:solidFill>
                <a:latin typeface="Arial"/>
                <a:cs typeface="Arial"/>
              </a:rPr>
              <a:t>evaluar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8432" y="1484375"/>
            <a:ext cx="4643627" cy="2793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984" y="1439417"/>
            <a:ext cx="3207385" cy="173228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spc="-10">
                <a:solidFill>
                  <a:srgbClr val="0C1C1D"/>
                </a:solidFill>
                <a:latin typeface="Arial"/>
                <a:cs typeface="Arial"/>
              </a:rPr>
              <a:t>Reafirmar</a:t>
            </a:r>
            <a:r>
              <a:rPr sz="160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DIAGNÓSTICO</a:t>
            </a:r>
            <a:r>
              <a:t> 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C1C1D"/>
              </a:buClr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Hacer una EVALUACIÓN</a:t>
            </a:r>
            <a:r>
              <a:rPr sz="1600" spc="-15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INICIAL </a:t>
            </a:r>
            <a:r>
              <a:t> 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C1C1D"/>
              </a:buClr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Re-evaluar el</a:t>
            </a:r>
            <a:r>
              <a:rPr sz="16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TRATAMIENTO</a:t>
            </a:r>
            <a:r>
              <a:t> 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C1C1D"/>
              </a:buClr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10">
                <a:solidFill>
                  <a:srgbClr val="0C1C1D"/>
                </a:solidFill>
                <a:latin typeface="Arial"/>
                <a:cs typeface="Arial"/>
              </a:rPr>
              <a:t>AJUSTAR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y REVISAR</a:t>
            </a:r>
            <a:r>
              <a:rPr sz="1600" spc="-12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siempre</a:t>
            </a:r>
            <a: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29739" y="299465"/>
            <a:ext cx="5347970" cy="7569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021715" marR="5080" indent="-100965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Cuando se trata </a:t>
            </a:r>
            <a:r>
              <a:rPr sz="2400"/>
              <a:t>al </a:t>
            </a:r>
            <a:r>
              <a:rPr sz="2400" spc="-5"/>
              <a:t>paciente con </a:t>
            </a:r>
            <a:r>
              <a:rPr sz="2400"/>
              <a:t>EPOC </a:t>
            </a:r>
            <a:r>
              <a:rPr sz="2400" spc="-5"/>
              <a:t>y condiciones</a:t>
            </a:r>
            <a:r>
              <a:rPr sz="2400" spc="15"/>
              <a:t> </a:t>
            </a:r>
            <a:r>
              <a:rPr sz="2400" spc="-5"/>
              <a:t>comórbidas</a:t>
            </a:r>
            <a:r>
              <a:t> 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4565" y="4888423"/>
            <a:ext cx="6868531" cy="13593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La </a:t>
            </a:r>
            <a:r>
              <a:rPr sz="800" spc="-5" dirty="0" err="1">
                <a:latin typeface="Arial"/>
                <a:cs typeface="Arial"/>
              </a:rPr>
              <a:t>Iniciativa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Mundial </a:t>
            </a:r>
            <a:r>
              <a:rPr sz="800" spc="-5" dirty="0">
                <a:latin typeface="Arial"/>
                <a:cs typeface="Arial"/>
              </a:rPr>
              <a:t>contra </a:t>
            </a:r>
            <a:r>
              <a:rPr sz="800" spc="-5" dirty="0" err="1">
                <a:latin typeface="Arial"/>
                <a:cs typeface="Arial"/>
              </a:rPr>
              <a:t>Enfermedades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 err="1">
                <a:latin typeface="Arial"/>
                <a:cs typeface="Arial"/>
              </a:rPr>
              <a:t>Pulmonares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 err="1">
                <a:latin typeface="Arial"/>
                <a:cs typeface="Arial"/>
              </a:rPr>
              <a:t>Obstructivas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 err="1">
                <a:latin typeface="Arial"/>
                <a:cs typeface="Arial"/>
              </a:rPr>
              <a:t>Crónicas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(GOLD) 2020. Disponible </a:t>
            </a:r>
            <a:r>
              <a:rPr sz="800" spc="-5" dirty="0" err="1">
                <a:latin typeface="Arial"/>
                <a:cs typeface="Arial"/>
              </a:rPr>
              <a:t>en</a:t>
            </a:r>
            <a:r>
              <a:rPr sz="800" spc="-5" dirty="0">
                <a:latin typeface="Arial"/>
                <a:cs typeface="Arial"/>
              </a:rPr>
              <a:t>: 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https://goldcopd.org/</a:t>
            </a:r>
            <a:r>
              <a:rPr sz="800" spc="-5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FC22B-D6D2-4565-92E7-2381B363DDF1}"/>
              </a:ext>
            </a:extLst>
          </p:cNvPr>
          <p:cNvSpPr txBox="1"/>
          <p:nvPr/>
        </p:nvSpPr>
        <p:spPr>
          <a:xfrm>
            <a:off x="4419599" y="1458899"/>
            <a:ext cx="3962400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1100" b="1"/>
              <a:t>TRATAMIENTO DE EPOC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FA390-662C-476E-8247-B90EABF6404B}"/>
              </a:ext>
            </a:extLst>
          </p:cNvPr>
          <p:cNvSpPr txBox="1"/>
          <p:nvPr/>
        </p:nvSpPr>
        <p:spPr>
          <a:xfrm>
            <a:off x="5197372" y="1744511"/>
            <a:ext cx="156037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 b="1" dirty="0"/>
              <a:t>DIAGNÓSTICO</a:t>
            </a:r>
          </a:p>
          <a:p>
            <a:r>
              <a:rPr lang="en-GB" sz="700" dirty="0" err="1"/>
              <a:t>Síntomas</a:t>
            </a:r>
            <a:endParaRPr lang="en-GB" sz="700" dirty="0"/>
          </a:p>
          <a:p>
            <a:r>
              <a:rPr lang="en-GB" sz="700" dirty="0" err="1"/>
              <a:t>Factores</a:t>
            </a:r>
            <a:r>
              <a:rPr lang="en-GB" sz="700" dirty="0"/>
              <a:t> de </a:t>
            </a:r>
            <a:r>
              <a:rPr lang="en-GB" sz="700" dirty="0" err="1"/>
              <a:t>riesgo</a:t>
            </a:r>
            <a:endParaRPr lang="en-GB" sz="700" dirty="0"/>
          </a:p>
          <a:p>
            <a:r>
              <a:rPr lang="en-GB" sz="700" dirty="0" err="1"/>
              <a:t>Espirometría</a:t>
            </a:r>
            <a:r>
              <a:rPr lang="en-GB" sz="700" dirty="0"/>
              <a:t> (</a:t>
            </a:r>
            <a:r>
              <a:rPr lang="en-GB" sz="700" dirty="0" err="1"/>
              <a:t>repetir</a:t>
            </a:r>
            <a:r>
              <a:rPr lang="en-GB" sz="700" dirty="0"/>
              <a:t> </a:t>
            </a:r>
            <a:r>
              <a:rPr lang="en-GB" sz="700" dirty="0" err="1"/>
              <a:t>si</a:t>
            </a:r>
            <a:r>
              <a:rPr lang="en-GB" sz="700" dirty="0"/>
              <a:t> es </a:t>
            </a:r>
            <a:r>
              <a:rPr lang="en-GB" sz="700" dirty="0" err="1"/>
              <a:t>necesario</a:t>
            </a:r>
            <a:r>
              <a:rPr lang="en-GB" sz="7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9CDDB-8D50-4411-8436-E9073FC544A6}"/>
              </a:ext>
            </a:extLst>
          </p:cNvPr>
          <p:cNvSpPr txBox="1"/>
          <p:nvPr/>
        </p:nvSpPr>
        <p:spPr>
          <a:xfrm>
            <a:off x="5684786" y="2364001"/>
            <a:ext cx="1432027" cy="4154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 b="1"/>
              <a:t>AJUSTAR</a:t>
            </a:r>
          </a:p>
          <a:p>
            <a:r>
              <a:rPr lang="en-GB" sz="700"/>
              <a:t>Farmacoterapia</a:t>
            </a:r>
          </a:p>
          <a:p>
            <a:r>
              <a:rPr lang="en-GB" sz="700"/>
              <a:t>No-farmacoterapia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04166-0E5B-4F20-B83D-2B6FE0749D5D}"/>
              </a:ext>
            </a:extLst>
          </p:cNvPr>
          <p:cNvGrpSpPr/>
          <p:nvPr/>
        </p:nvGrpSpPr>
        <p:grpSpPr>
          <a:xfrm>
            <a:off x="7162800" y="2054877"/>
            <a:ext cx="1620216" cy="846386"/>
            <a:chOff x="1828800" y="3554729"/>
            <a:chExt cx="1524000" cy="8463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24E2DD-A8E0-4110-A72E-554644BF35C0}"/>
                </a:ext>
              </a:extLst>
            </p:cNvPr>
            <p:cNvSpPr txBox="1"/>
            <p:nvPr/>
          </p:nvSpPr>
          <p:spPr>
            <a:xfrm>
              <a:off x="1828800" y="3554729"/>
              <a:ext cx="1524000" cy="8463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GB" sz="700" b="1"/>
                <a:t>EVALUACIÓN INICIAL</a:t>
              </a:r>
            </a:p>
            <a:p>
              <a:r>
                <a:rPr lang="en-GB" sz="700"/>
                <a:t>FEV</a:t>
              </a:r>
              <a:r>
                <a:rPr lang="en-GB" sz="700" baseline="-25000"/>
                <a:t>1</a:t>
              </a:r>
              <a:r>
                <a:rPr lang="en-GB" sz="700"/>
                <a:t> - </a:t>
              </a:r>
              <a:r>
                <a:rPr lang="en-GB" sz="700" b="1"/>
                <a:t>GOLD 1-4</a:t>
              </a:r>
              <a:r>
                <a:rPr lang="en-GB" sz="700"/>
                <a:t> </a:t>
              </a:r>
            </a:p>
            <a:p>
              <a:r>
                <a:rPr lang="en-GB" sz="700"/>
                <a:t>Síntomas (TAC o mMRC)</a:t>
              </a:r>
            </a:p>
            <a:p>
              <a:r>
                <a:rPr lang="en-GB" sz="700"/>
                <a:t>Historial de exacerbaciones</a:t>
              </a:r>
            </a:p>
            <a:p>
              <a:r>
                <a:rPr lang="en-GB" sz="700"/>
                <a:t>Estatus como fumador</a:t>
              </a:r>
            </a:p>
            <a:p>
              <a:r>
                <a:rPr lang="en-GB" sz="700"/>
                <a:t>α 1 - antitripsina</a:t>
              </a:r>
            </a:p>
            <a:p>
              <a:r>
                <a:rPr lang="en-GB" sz="700"/>
                <a:t>Comorbilidades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DEB82C-7877-4DCB-9280-E47E8F7EB0BB}"/>
                </a:ext>
              </a:extLst>
            </p:cNvPr>
            <p:cNvSpPr txBox="1"/>
            <p:nvPr/>
          </p:nvSpPr>
          <p:spPr>
            <a:xfrm>
              <a:off x="2895600" y="3554729"/>
              <a:ext cx="457200" cy="41549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endParaRPr lang="en-GB" sz="700" dirty="0"/>
            </a:p>
            <a:p>
              <a:r>
                <a:rPr lang="en-GB" sz="700" b="1"/>
                <a:t>GOLD</a:t>
              </a:r>
            </a:p>
            <a:p>
              <a:r>
                <a:rPr lang="en-GB" sz="700" b="1"/>
                <a:t>ABCD</a:t>
              </a: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65C4042B-34FE-4017-ACFF-E84ED462F4F7}"/>
                </a:ext>
              </a:extLst>
            </p:cNvPr>
            <p:cNvSpPr/>
            <p:nvPr/>
          </p:nvSpPr>
          <p:spPr>
            <a:xfrm>
              <a:off x="2895600" y="3714750"/>
              <a:ext cx="76200" cy="23286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2184CAA-B137-4DF3-9D2F-8AC52F4A94DA}"/>
              </a:ext>
            </a:extLst>
          </p:cNvPr>
          <p:cNvSpPr txBox="1"/>
          <p:nvPr/>
        </p:nvSpPr>
        <p:spPr>
          <a:xfrm>
            <a:off x="4299868" y="2793671"/>
            <a:ext cx="1687160" cy="192360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 b="1" dirty="0"/>
              <a:t>REVISIÓN</a:t>
            </a:r>
          </a:p>
          <a:p>
            <a:r>
              <a:rPr lang="en-GB" sz="700" dirty="0" err="1"/>
              <a:t>Síntomas</a:t>
            </a:r>
            <a:r>
              <a:rPr lang="en-GB" sz="700" dirty="0"/>
              <a:t> (TAC o </a:t>
            </a:r>
            <a:r>
              <a:rPr lang="en-GB" sz="700" dirty="0" err="1"/>
              <a:t>mMRC</a:t>
            </a:r>
            <a:r>
              <a:rPr lang="en-GB" sz="700" dirty="0"/>
              <a:t>)</a:t>
            </a:r>
          </a:p>
          <a:p>
            <a:r>
              <a:rPr lang="en-GB" sz="700" dirty="0"/>
              <a:t>Las </a:t>
            </a:r>
            <a:r>
              <a:rPr lang="en-GB" sz="700" dirty="0" err="1"/>
              <a:t>exacerbaciones</a:t>
            </a:r>
            <a:endParaRPr lang="en-GB" sz="700" dirty="0"/>
          </a:p>
          <a:p>
            <a:r>
              <a:rPr lang="en-GB" sz="700" dirty="0" err="1"/>
              <a:t>Estatus</a:t>
            </a:r>
            <a:r>
              <a:rPr lang="en-GB" sz="700" dirty="0"/>
              <a:t> </a:t>
            </a:r>
            <a:r>
              <a:rPr lang="en-GB" sz="700" dirty="0" err="1"/>
              <a:t>como</a:t>
            </a:r>
            <a:r>
              <a:rPr lang="en-GB" sz="700" dirty="0"/>
              <a:t> </a:t>
            </a:r>
            <a:r>
              <a:rPr lang="en-GB" sz="700" dirty="0" err="1"/>
              <a:t>fumador</a:t>
            </a:r>
            <a:endParaRPr lang="en-GB" sz="700" dirty="0"/>
          </a:p>
          <a:p>
            <a:r>
              <a:rPr lang="en-GB" sz="700" dirty="0" err="1"/>
              <a:t>Exposición</a:t>
            </a:r>
            <a:r>
              <a:rPr lang="en-GB" sz="700" dirty="0"/>
              <a:t> a </a:t>
            </a:r>
            <a:r>
              <a:rPr lang="en-GB" sz="700" dirty="0" err="1"/>
              <a:t>otros</a:t>
            </a:r>
            <a:r>
              <a:rPr lang="en-GB" sz="700" dirty="0"/>
              <a:t> </a:t>
            </a:r>
            <a:r>
              <a:rPr lang="en-GB" sz="700" dirty="0" err="1"/>
              <a:t>factores</a:t>
            </a:r>
            <a:r>
              <a:rPr lang="en-GB" sz="700" dirty="0"/>
              <a:t> de </a:t>
            </a:r>
            <a:r>
              <a:rPr lang="en-GB" sz="700" dirty="0" err="1"/>
              <a:t>riesgo</a:t>
            </a:r>
            <a:endParaRPr lang="en-GB" sz="700" dirty="0"/>
          </a:p>
          <a:p>
            <a:r>
              <a:rPr lang="en-GB" sz="700" dirty="0"/>
              <a:t>Técnica </a:t>
            </a:r>
            <a:r>
              <a:rPr lang="en-GB" sz="700" dirty="0" err="1"/>
              <a:t>inhalatoria</a:t>
            </a:r>
            <a:r>
              <a:rPr lang="en-GB" sz="700" dirty="0"/>
              <a:t> y de </a:t>
            </a:r>
            <a:r>
              <a:rPr lang="en-GB" sz="700" dirty="0" err="1"/>
              <a:t>adherencia</a:t>
            </a:r>
            <a:endParaRPr lang="en-GB" sz="700" dirty="0"/>
          </a:p>
          <a:p>
            <a:r>
              <a:rPr lang="en-GB" sz="700" dirty="0" err="1"/>
              <a:t>Actividad</a:t>
            </a:r>
            <a:r>
              <a:rPr lang="en-GB" sz="700" dirty="0"/>
              <a:t> </a:t>
            </a:r>
            <a:r>
              <a:rPr lang="en-GB" sz="700" dirty="0" err="1"/>
              <a:t>física</a:t>
            </a:r>
            <a:r>
              <a:rPr lang="en-GB" sz="700" dirty="0"/>
              <a:t> y </a:t>
            </a:r>
            <a:r>
              <a:rPr lang="en-GB" sz="700" dirty="0" err="1"/>
              <a:t>ejercicio</a:t>
            </a:r>
            <a:endParaRPr lang="en-GB" sz="700" dirty="0"/>
          </a:p>
          <a:p>
            <a:r>
              <a:rPr lang="en-GB" sz="700" dirty="0"/>
              <a:t>La </a:t>
            </a:r>
            <a:r>
              <a:rPr lang="en-GB" sz="700" dirty="0" err="1"/>
              <a:t>necesidad</a:t>
            </a:r>
            <a:r>
              <a:rPr lang="en-GB" sz="700" dirty="0"/>
              <a:t> de </a:t>
            </a:r>
            <a:r>
              <a:rPr lang="en-GB" sz="700" dirty="0" err="1"/>
              <a:t>rehabilitación</a:t>
            </a:r>
            <a:r>
              <a:rPr lang="en-GB" sz="700" dirty="0"/>
              <a:t> </a:t>
            </a:r>
            <a:r>
              <a:rPr lang="en-GB" sz="700" dirty="0" err="1"/>
              <a:t>pulmonar</a:t>
            </a:r>
            <a:endParaRPr lang="en-GB" sz="700" dirty="0"/>
          </a:p>
          <a:p>
            <a:r>
              <a:rPr lang="en-GB" sz="700" dirty="0" err="1"/>
              <a:t>Habilidades</a:t>
            </a:r>
            <a:r>
              <a:rPr lang="en-GB" sz="700" dirty="0"/>
              <a:t> de </a:t>
            </a:r>
            <a:r>
              <a:rPr lang="en-GB" sz="700" dirty="0" err="1"/>
              <a:t>gestión</a:t>
            </a:r>
            <a:endParaRPr lang="en-GB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Dificultad</a:t>
            </a:r>
            <a:r>
              <a:rPr lang="en-GB" sz="700" dirty="0"/>
              <a:t> para </a:t>
            </a:r>
            <a:r>
              <a:rPr lang="en-GB" sz="700" dirty="0" err="1"/>
              <a:t>respirar</a:t>
            </a:r>
            <a:endParaRPr lang="en-GB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Plan de </a:t>
            </a:r>
            <a:r>
              <a:rPr lang="en-GB" sz="700" dirty="0" err="1"/>
              <a:t>acción</a:t>
            </a:r>
            <a:r>
              <a:rPr lang="en-GB" sz="700" dirty="0"/>
              <a:t> </a:t>
            </a:r>
            <a:r>
              <a:rPr lang="en-GB" sz="700" dirty="0" err="1"/>
              <a:t>escrito</a:t>
            </a:r>
            <a:endParaRPr lang="en-GB" sz="700" dirty="0"/>
          </a:p>
          <a:p>
            <a:r>
              <a:rPr lang="en-GB" sz="700" dirty="0"/>
              <a:t>La </a:t>
            </a:r>
            <a:r>
              <a:rPr lang="en-GB" sz="700" dirty="0" err="1"/>
              <a:t>necesidad</a:t>
            </a:r>
            <a:r>
              <a:rPr lang="en-GB" sz="700" dirty="0"/>
              <a:t> de </a:t>
            </a:r>
            <a:r>
              <a:rPr lang="en-GB" sz="700" dirty="0" err="1"/>
              <a:t>oxígeno</a:t>
            </a:r>
            <a:r>
              <a:rPr lang="en-GB" sz="700" dirty="0"/>
              <a:t>, NIV, </a:t>
            </a:r>
            <a:r>
              <a:rPr lang="en-GB" sz="700" dirty="0" err="1"/>
              <a:t>reducción</a:t>
            </a:r>
            <a:r>
              <a:rPr lang="en-GB" sz="700" dirty="0"/>
              <a:t> de </a:t>
            </a:r>
            <a:r>
              <a:rPr lang="en-GB" sz="700" dirty="0" err="1"/>
              <a:t>volumen</a:t>
            </a:r>
            <a:r>
              <a:rPr lang="en-GB" sz="700" dirty="0"/>
              <a:t> </a:t>
            </a:r>
            <a:r>
              <a:rPr lang="en-GB" sz="700" dirty="0" err="1"/>
              <a:t>pulmonar</a:t>
            </a:r>
            <a:r>
              <a:rPr lang="en-GB" sz="700" dirty="0"/>
              <a:t>, </a:t>
            </a:r>
            <a:r>
              <a:rPr lang="en-GB" sz="700" dirty="0" err="1"/>
              <a:t>enfoques</a:t>
            </a:r>
            <a:r>
              <a:rPr lang="en-GB" sz="700" dirty="0"/>
              <a:t> </a:t>
            </a:r>
            <a:r>
              <a:rPr lang="en-GB" sz="700" dirty="0" err="1"/>
              <a:t>paliativos</a:t>
            </a:r>
            <a:endParaRPr lang="en-GB" sz="700" dirty="0"/>
          </a:p>
          <a:p>
            <a:r>
              <a:rPr lang="en-GB" sz="700" dirty="0" err="1"/>
              <a:t>Vacunación</a:t>
            </a:r>
            <a:endParaRPr lang="en-GB" sz="700" dirty="0"/>
          </a:p>
          <a:p>
            <a:r>
              <a:rPr lang="en-GB" sz="700" dirty="0" err="1"/>
              <a:t>Manejo</a:t>
            </a:r>
            <a:r>
              <a:rPr lang="en-GB" sz="700" dirty="0"/>
              <a:t> de </a:t>
            </a:r>
            <a:r>
              <a:rPr lang="en-GB" sz="700" dirty="0" err="1"/>
              <a:t>comorbilidades</a:t>
            </a:r>
            <a:endParaRPr lang="en-GB" sz="700" dirty="0"/>
          </a:p>
          <a:p>
            <a:r>
              <a:rPr lang="en-GB" sz="700" dirty="0" err="1"/>
              <a:t>Espirometría</a:t>
            </a:r>
            <a:r>
              <a:rPr lang="en-GB" sz="700" dirty="0"/>
              <a:t> (por lo </a:t>
            </a:r>
            <a:r>
              <a:rPr lang="en-GB" sz="700" dirty="0" err="1"/>
              <a:t>menos</a:t>
            </a:r>
            <a:r>
              <a:rPr lang="en-GB" sz="700" dirty="0"/>
              <a:t> </a:t>
            </a:r>
            <a:r>
              <a:rPr lang="en-GB" sz="700" dirty="0" err="1"/>
              <a:t>anualmente</a:t>
            </a:r>
            <a:r>
              <a:rPr lang="en-GB" sz="700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496D77-945C-4DC9-95F2-F782A53B226A}"/>
              </a:ext>
            </a:extLst>
          </p:cNvPr>
          <p:cNvSpPr txBox="1"/>
          <p:nvPr/>
        </p:nvSpPr>
        <p:spPr>
          <a:xfrm>
            <a:off x="6815418" y="3171697"/>
            <a:ext cx="1600200" cy="12772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 b="1"/>
              <a:t>TRATAMIENTO INICIAL</a:t>
            </a:r>
          </a:p>
          <a:p>
            <a:r>
              <a:rPr lang="en-GB" sz="700"/>
              <a:t>Abandono del tabaquismo</a:t>
            </a:r>
          </a:p>
          <a:p>
            <a:r>
              <a:rPr lang="en-GB" sz="700"/>
              <a:t>Vacunación</a:t>
            </a:r>
          </a:p>
          <a:p>
            <a:r>
              <a:rPr lang="en-GB" sz="700"/>
              <a:t>Estilo de vida activo y ejercicio</a:t>
            </a:r>
          </a:p>
          <a:p>
            <a:r>
              <a:rPr lang="en-GB" sz="700"/>
              <a:t>Farmacoterapia inicial</a:t>
            </a:r>
          </a:p>
          <a:p>
            <a:r>
              <a:rPr lang="en-GB" sz="700"/>
              <a:t>Educación de autogestión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Manejo de factores de riesgo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Técnica de inhalador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Dificultad para respirar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Plan de acción escrito</a:t>
            </a:r>
          </a:p>
          <a:p>
            <a:r>
              <a:rPr lang="en-GB" sz="700"/>
              <a:t>Manejar comorbilidades</a:t>
            </a:r>
            <a:endParaRPr lang="en-GB" sz="7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072" y="223773"/>
            <a:ext cx="3513328" cy="44371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/>
              <a:t>Fragilidad</a:t>
            </a:r>
            <a:r>
              <a:rPr sz="2400" spc="-5" dirty="0"/>
              <a:t> y </a:t>
            </a:r>
            <a:r>
              <a:rPr sz="2400" dirty="0"/>
              <a:t>EPOC</a:t>
            </a:r>
            <a:r>
              <a:rPr sz="2400" spc="-45" dirty="0"/>
              <a:t> </a:t>
            </a:r>
            <a:r>
              <a:rPr sz="2400" dirty="0"/>
              <a:t>(I)</a:t>
            </a:r>
            <a:r>
              <a:rPr dirty="0"/>
              <a:t> 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23570" y="1062608"/>
            <a:ext cx="8047355" cy="294952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22580" marR="113664" indent="-259079">
              <a:lnSpc>
                <a:spcPct val="120000"/>
              </a:lnSpc>
              <a:spcBef>
                <a:spcPts val="100"/>
              </a:spcBef>
              <a:buSzPct val="130000"/>
              <a:buFont typeface="Times New Roman"/>
              <a:buChar char="•"/>
              <a:tabLst>
                <a:tab pos="321945" algn="l"/>
                <a:tab pos="322580" algn="l"/>
              </a:tabLst>
            </a:pP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es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considerada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muy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frecuente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la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edad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avanzada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y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confiere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alto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riesgo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caídas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discapacidad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hospitalización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y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mortalidad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.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Ha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sido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considerada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como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sinónimo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discapacidad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comorbilidad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y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otras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características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pero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se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reconoce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que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puede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00050A"/>
                </a:solidFill>
                <a:latin typeface="Arial"/>
                <a:cs typeface="Arial"/>
              </a:rPr>
              <a:t>tener</a:t>
            </a:r>
            <a:r>
              <a:rPr sz="1500" spc="-1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una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base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biológica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y ser un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síndrome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clínico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distinto</a:t>
            </a:r>
            <a:r>
              <a:rPr sz="1500" baseline="25000" dirty="0">
                <a:solidFill>
                  <a:srgbClr val="00050A"/>
                </a:solidFill>
                <a:latin typeface="Arial"/>
                <a:cs typeface="Arial"/>
              </a:rPr>
              <a:t>1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1500" baseline="25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50A"/>
              </a:buClr>
              <a:buFont typeface="Times New Roman"/>
              <a:buChar char="•"/>
            </a:pPr>
            <a:endParaRPr sz="2500" dirty="0">
              <a:latin typeface="Arial"/>
              <a:cs typeface="Arial"/>
            </a:endParaRPr>
          </a:p>
          <a:p>
            <a:pPr marL="322580" marR="180975" indent="-259079">
              <a:lnSpc>
                <a:spcPct val="120000"/>
              </a:lnSpc>
              <a:buSzPct val="130000"/>
              <a:buFont typeface="Times New Roman"/>
              <a:buChar char="•"/>
              <a:tabLst>
                <a:tab pos="321945" algn="l"/>
                <a:tab pos="322580" algn="l"/>
              </a:tabLst>
            </a:pP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Es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un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factor de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riesgo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independiente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para la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evolución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y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progresión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de EPOC,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y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la EPOC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puede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resultar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500" spc="-3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500" baseline="25000" dirty="0">
                <a:solidFill>
                  <a:srgbClr val="00050A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1500" baseline="25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50A"/>
              </a:buClr>
              <a:buFont typeface="Times New Roman"/>
              <a:buChar char="•"/>
            </a:pPr>
            <a:endParaRPr sz="1700" dirty="0">
              <a:latin typeface="Arial"/>
              <a:cs typeface="Arial"/>
            </a:endParaRPr>
          </a:p>
          <a:p>
            <a:pPr marL="322580" indent="-259079">
              <a:lnSpc>
                <a:spcPct val="100000"/>
              </a:lnSpc>
              <a:spcBef>
                <a:spcPts val="1290"/>
              </a:spcBef>
              <a:buSzPct val="130000"/>
              <a:buFont typeface="Times New Roman"/>
              <a:buChar char="•"/>
              <a:tabLst>
                <a:tab pos="321945" algn="l"/>
                <a:tab pos="322580" algn="l"/>
              </a:tabLst>
            </a:pP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y la EPOC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se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afectan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ambos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y </a:t>
            </a:r>
            <a:r>
              <a:rPr lang="es-ES" sz="1500" dirty="0">
                <a:solidFill>
                  <a:srgbClr val="00050A"/>
                </a:solidFill>
                <a:latin typeface="Arial"/>
                <a:cs typeface="Arial"/>
              </a:rPr>
              <a:t>la dificultad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respiratori</a:t>
            </a:r>
            <a:r>
              <a:rPr lang="es-ES" sz="1500" dirty="0">
                <a:solidFill>
                  <a:srgbClr val="00050A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pueden</a:t>
            </a:r>
            <a:r>
              <a:rPr sz="1500" spc="-18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ser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modulados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y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tratados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.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Cuando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uno es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tratado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y/o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prevenido</a:t>
            </a:r>
            <a:r>
              <a:rPr sz="15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el </a:t>
            </a:r>
            <a:r>
              <a:rPr sz="1500" dirty="0" err="1">
                <a:solidFill>
                  <a:srgbClr val="00050A"/>
                </a:solidFill>
                <a:latin typeface="Arial"/>
                <a:cs typeface="Arial"/>
              </a:rPr>
              <a:t>otro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se </a:t>
            </a:r>
            <a:r>
              <a:rPr sz="1500" spc="-5" dirty="0" err="1">
                <a:solidFill>
                  <a:srgbClr val="00050A"/>
                </a:solidFill>
                <a:latin typeface="Arial"/>
                <a:cs typeface="Arial"/>
              </a:rPr>
              <a:t>puede</a:t>
            </a:r>
            <a:r>
              <a:rPr sz="1500" spc="-16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00050A"/>
                </a:solidFill>
                <a:latin typeface="Arial"/>
                <a:cs typeface="Arial"/>
              </a:rPr>
              <a:t>mejorar</a:t>
            </a:r>
            <a:r>
              <a:rPr sz="1500" spc="7" baseline="25000" dirty="0">
                <a:solidFill>
                  <a:srgbClr val="00050A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1500" baseline="25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523" y="4649520"/>
            <a:ext cx="8098790" cy="2698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1.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Fried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y otros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. La fragilidad en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adultos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mayores: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evidencia para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un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fenotipo.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 J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Gerontol: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Serie A, Volumen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56,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Edición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3,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1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de marzo de 2001, Páginas M146–M157.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10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Disponible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en: </a:t>
            </a:r>
            <a:r>
              <a:rPr sz="800" u="sng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https://doi.org/10.1093/gerona/56.3.M146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;2.Guan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y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Nui.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 La evaluación de fragilidad</a:t>
            </a:r>
            <a:r>
              <a:rPr sz="800" spc="114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en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adultos mayores con enfermedades pulmonares obstructivas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crónicas. Intervención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clínica 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de envejecimiento </a:t>
            </a:r>
            <a:r>
              <a:rPr sz="800" spc="-5">
                <a:solidFill>
                  <a:srgbClr val="00050A"/>
                </a:solidFill>
                <a:latin typeface="Arial"/>
                <a:cs typeface="Arial"/>
              </a:rPr>
              <a:t>2018;29:1513-1524.</a:t>
            </a:r>
            <a:r>
              <a:rPr sz="80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010" y="223520"/>
            <a:ext cx="4585590" cy="81304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 err="1"/>
              <a:t>Herramientas</a:t>
            </a:r>
            <a:r>
              <a:rPr sz="2400" spc="-5" dirty="0"/>
              <a:t> de </a:t>
            </a:r>
            <a:r>
              <a:rPr sz="2400" spc="-5" dirty="0" err="1"/>
              <a:t>evaluación</a:t>
            </a:r>
            <a:r>
              <a:rPr sz="2400" spc="-5" dirty="0"/>
              <a:t> </a:t>
            </a:r>
            <a:r>
              <a:rPr sz="2400" dirty="0"/>
              <a:t>para</a:t>
            </a:r>
            <a:r>
              <a:rPr sz="2400" spc="10" dirty="0"/>
              <a:t> </a:t>
            </a:r>
            <a:r>
              <a:rPr sz="2400" dirty="0"/>
              <a:t>la </a:t>
            </a:r>
            <a:r>
              <a:rPr sz="2400" dirty="0" err="1"/>
              <a:t>fragilidad</a:t>
            </a:r>
            <a:r>
              <a:rPr dirty="0"/>
              <a:t> 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60045" y="1276350"/>
            <a:ext cx="8178165" cy="339516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360680" indent="-259079">
              <a:lnSpc>
                <a:spcPct val="100000"/>
              </a:lnSpc>
              <a:spcBef>
                <a:spcPts val="95"/>
              </a:spcBef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Muchas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las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herramientas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para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 explorar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el 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medio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clínico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no 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están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diseñadas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para ser</a:t>
            </a:r>
            <a:r>
              <a:rPr lang="es-ES" sz="1100" spc="34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auto-administradas</a:t>
            </a:r>
            <a:r>
              <a:rPr sz="1100" baseline="26143" dirty="0">
                <a:solidFill>
                  <a:srgbClr val="00050A"/>
                </a:solidFill>
                <a:latin typeface="Arial"/>
                <a:cs typeface="Arial"/>
              </a:rPr>
              <a:t>1</a:t>
            </a:r>
            <a:r>
              <a:rPr sz="1400" dirty="0"/>
              <a:t> </a:t>
            </a:r>
            <a:endParaRPr sz="1100" baseline="26143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50A"/>
              </a:buClr>
              <a:buFont typeface="Times New Roman"/>
              <a:buChar char="•"/>
            </a:pPr>
            <a:endParaRPr sz="1600" dirty="0">
              <a:latin typeface="Arial"/>
              <a:cs typeface="Arial"/>
            </a:endParaRPr>
          </a:p>
          <a:p>
            <a:pPr marL="360680" marR="142875" indent="-259079">
              <a:lnSpc>
                <a:spcPct val="100000"/>
              </a:lnSpc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1100" dirty="0" err="1">
                <a:solidFill>
                  <a:srgbClr val="00050A"/>
                </a:solidFill>
                <a:latin typeface="Arial"/>
                <a:cs typeface="Arial"/>
              </a:rPr>
              <a:t>escala</a:t>
            </a: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de FRAIL (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fatiga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resistencia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ambulación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enfermedades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y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pérdida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peso) es una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evaluación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rápida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,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que se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demostró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lang="es-ES" sz="1100" spc="-10" dirty="0">
                <a:solidFill>
                  <a:srgbClr val="00050A"/>
                </a:solidFill>
                <a:latin typeface="Arial"/>
                <a:cs typeface="Arial"/>
              </a:rPr>
              <a:t>eficaz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para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identificar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personas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riesgo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deterioro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funcional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hospitalización</a:t>
            </a:r>
            <a:r>
              <a:rPr sz="1100" spc="10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y </a:t>
            </a: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mortalidad</a:t>
            </a:r>
            <a:r>
              <a:rPr sz="1100" baseline="26143" dirty="0">
                <a:solidFill>
                  <a:srgbClr val="00050A"/>
                </a:solidFill>
                <a:latin typeface="Arial"/>
                <a:cs typeface="Arial"/>
              </a:rPr>
              <a:t>2</a:t>
            </a:r>
            <a:r>
              <a:rPr sz="1400" dirty="0"/>
              <a:t> </a:t>
            </a:r>
            <a:endParaRPr sz="1100" baseline="26143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50A"/>
              </a:buClr>
              <a:buFont typeface="Times New Roman"/>
              <a:buChar char="•"/>
            </a:pPr>
            <a:endParaRPr sz="1600" dirty="0">
              <a:latin typeface="Arial"/>
              <a:cs typeface="Arial"/>
            </a:endParaRPr>
          </a:p>
          <a:p>
            <a:pPr marL="360680" marR="424815" indent="-259079">
              <a:lnSpc>
                <a:spcPct val="100000"/>
              </a:lnSpc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El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fenotipo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Fried (FFP) es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herramienta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más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frecuentemente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citad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y que ha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sido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utilizad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para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predecir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mortalidad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y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resultados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clínicos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adversos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grandes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cohortes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una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comunidad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</a:t>
            </a:r>
            <a:r>
              <a:rPr sz="1100" spc="28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ancianos</a:t>
            </a:r>
            <a:r>
              <a:rPr sz="1100" spc="-7" baseline="26143" dirty="0">
                <a:solidFill>
                  <a:srgbClr val="00050A"/>
                </a:solidFill>
                <a:latin typeface="Arial"/>
                <a:cs typeface="Arial"/>
              </a:rPr>
              <a:t>2</a:t>
            </a:r>
            <a:r>
              <a:rPr sz="1400" dirty="0"/>
              <a:t> </a:t>
            </a:r>
            <a:endParaRPr sz="1100" baseline="26143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50A"/>
              </a:buClr>
              <a:buFont typeface="Times New Roman"/>
              <a:buChar char="•"/>
            </a:pPr>
            <a:endParaRPr sz="1600" dirty="0">
              <a:latin typeface="Arial"/>
              <a:cs typeface="Arial"/>
            </a:endParaRPr>
          </a:p>
          <a:p>
            <a:pPr marL="360680" marR="217804" indent="-259079">
              <a:lnSpc>
                <a:spcPct val="100000"/>
              </a:lnSpc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El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cuestionario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"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de los no-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discapacitados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"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(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FiND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) 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se ha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construido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basado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el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fenotipo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ampliamente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utilizado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(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incluidas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5 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variables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principales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: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pérdida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de peso accidental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(4.5 kg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el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último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año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),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agotamiento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auto-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evaluado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debilidad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(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fuerza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agarre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),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velocidad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lenta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al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caminar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y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baja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actividad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física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),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pero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también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incluye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una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sección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específica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para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explorar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presencia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discapacidad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lang="es-ES" sz="1100" spc="-5" dirty="0">
                <a:solidFill>
                  <a:srgbClr val="00050A"/>
                </a:solidFill>
                <a:latin typeface="Arial"/>
                <a:cs typeface="Arial"/>
              </a:rPr>
              <a:t>para la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movilidad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(una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etapa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temprana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del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proceso</a:t>
            </a:r>
            <a:r>
              <a:rPr sz="1100" spc="33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de </a:t>
            </a:r>
            <a:r>
              <a:rPr sz="1100" dirty="0" err="1">
                <a:solidFill>
                  <a:srgbClr val="00050A"/>
                </a:solidFill>
                <a:latin typeface="Arial"/>
                <a:cs typeface="Arial"/>
              </a:rPr>
              <a:t>discapacidad</a:t>
            </a: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)</a:t>
            </a:r>
            <a:r>
              <a:rPr sz="1050" baseline="24305" dirty="0">
                <a:solidFill>
                  <a:srgbClr val="00050A"/>
                </a:solidFill>
                <a:latin typeface="Arial"/>
                <a:cs typeface="Arial"/>
              </a:rPr>
              <a:t>1</a:t>
            </a:r>
            <a:r>
              <a:rPr sz="1400" dirty="0"/>
              <a:t> </a:t>
            </a:r>
            <a:endParaRPr sz="1050" baseline="2430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50A"/>
              </a:buClr>
              <a:buFont typeface="Times New Roman"/>
              <a:buChar char="•"/>
            </a:pPr>
            <a:endParaRPr sz="1100" dirty="0">
              <a:latin typeface="Arial"/>
              <a:cs typeface="Arial"/>
            </a:endParaRPr>
          </a:p>
          <a:p>
            <a:pPr marL="360680" indent="-259079">
              <a:lnSpc>
                <a:spcPct val="100000"/>
              </a:lnSpc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Considere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usar uno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estos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cuestionarios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para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evaluar</a:t>
            </a:r>
            <a:r>
              <a:rPr sz="1100" spc="17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1400" dirty="0"/>
              <a:t> 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50A"/>
              </a:buClr>
              <a:buFont typeface="Times New Roman"/>
              <a:buChar char="•"/>
            </a:pPr>
            <a:endParaRPr sz="1200" dirty="0">
              <a:latin typeface="Arial"/>
              <a:cs typeface="Arial"/>
            </a:endParaRPr>
          </a:p>
          <a:p>
            <a:pPr marL="187960" marR="17780" lvl="1">
              <a:lnSpc>
                <a:spcPct val="100000"/>
              </a:lnSpc>
              <a:buAutoNum type="arabicPeriod"/>
              <a:tabLst>
                <a:tab pos="302895" algn="l"/>
              </a:tabLst>
            </a:pP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Ierodiakonou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y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otros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Determinantes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de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pacientes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atención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primaria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con EPOC: el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estudio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griego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UNLOCK. IMC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Medicina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Pulmonar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00050A"/>
                </a:solidFill>
                <a:latin typeface="Arial"/>
                <a:cs typeface="Arial"/>
              </a:rPr>
              <a:t>19,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63 (2019). Disponible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:</a:t>
            </a:r>
            <a:r>
              <a:rPr sz="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https://doi.org/10.1186/s12890-019-0824-8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; 2. Guan 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y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Nui. 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La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evaluación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fragilidad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adultos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mayores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con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enfermedades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pulmonares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obstructivas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crónicas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. 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Intervención</a:t>
            </a:r>
            <a:r>
              <a:rPr sz="600" spc="10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clínica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de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envejecimiento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2018;29:1513-1524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730" y="1581150"/>
            <a:ext cx="2288540" cy="5746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50A"/>
                </a:solidFill>
              </a:rPr>
              <a:t>¡</a:t>
            </a:r>
            <a:r>
              <a:rPr sz="3600" dirty="0" err="1">
                <a:solidFill>
                  <a:srgbClr val="00050A"/>
                </a:solidFill>
              </a:rPr>
              <a:t>Muchas</a:t>
            </a:r>
            <a:r>
              <a:rPr sz="3600" spc="-70" dirty="0">
                <a:solidFill>
                  <a:srgbClr val="00050A"/>
                </a:solidFill>
              </a:rPr>
              <a:t> </a:t>
            </a:r>
            <a:r>
              <a:rPr sz="3600" spc="-5" dirty="0">
                <a:solidFill>
                  <a:srgbClr val="00050A"/>
                </a:solidFill>
              </a:rPr>
              <a:t>gracias!</a:t>
            </a:r>
            <a:r>
              <a:rPr sz="3600" dirty="0">
                <a:solidFill>
                  <a:srgbClr val="00050A"/>
                </a:solidFill>
              </a:rPr>
              <a:t> 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440" y="423606"/>
            <a:ext cx="2816558" cy="445085"/>
          </a:xfrm>
          <a:prstGeom prst="rect">
            <a:avLst/>
          </a:prstGeom>
        </p:spPr>
        <p:txBody>
          <a:bodyPr vert="horz" wrap="square" lIns="0" tIns="14586" rIns="0" bIns="0">
            <a:spAutoFit/>
          </a:bodyPr>
          <a:lstStyle/>
          <a:p>
            <a:pPr marL="12685">
              <a:spcBef>
                <a:spcPts val="114"/>
              </a:spcBef>
            </a:pPr>
            <a:r>
              <a:rPr sz="2597" spc="30" dirty="0"/>
              <a:t>Lo</a:t>
            </a:r>
            <a:r>
              <a:rPr lang="es-ES" sz="2597" spc="30" dirty="0"/>
              <a:t> </a:t>
            </a:r>
            <a:r>
              <a:rPr sz="2597" spc="-5" dirty="0"/>
              <a:t>que </a:t>
            </a:r>
            <a:r>
              <a:rPr sz="2597" spc="5" dirty="0" err="1"/>
              <a:t>aprenderá</a:t>
            </a:r>
            <a:r>
              <a:rPr dirty="0"/>
              <a:t> </a:t>
            </a:r>
            <a:endParaRPr sz="2597" dirty="0"/>
          </a:p>
        </p:txBody>
      </p:sp>
      <p:sp>
        <p:nvSpPr>
          <p:cNvPr id="3" name="object 3"/>
          <p:cNvSpPr txBox="1"/>
          <p:nvPr/>
        </p:nvSpPr>
        <p:spPr>
          <a:xfrm>
            <a:off x="420973" y="1355275"/>
            <a:ext cx="7285885" cy="2051876"/>
          </a:xfrm>
          <a:prstGeom prst="rect">
            <a:avLst/>
          </a:prstGeom>
        </p:spPr>
        <p:txBody>
          <a:bodyPr vert="horz" wrap="square" lIns="0" tIns="45664" rIns="0" bIns="0">
            <a:spAutoFit/>
          </a:bodyPr>
          <a:lstStyle/>
          <a:p>
            <a:pPr marL="271454" indent="-259403">
              <a:spcBef>
                <a:spcPts val="360"/>
              </a:spcBef>
              <a:buClr>
                <a:srgbClr val="000000"/>
              </a:buClr>
              <a:buSzPct val="127777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798" spc="20" dirty="0">
                <a:solidFill>
                  <a:srgbClr val="0C1C1D"/>
                </a:solidFill>
                <a:latin typeface="Arial"/>
                <a:cs typeface="Arial"/>
              </a:rPr>
              <a:t>La importancia de explorar 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la</a:t>
            </a:r>
            <a:r>
              <a:rPr sz="1798" spc="-17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multimorbilidad</a:t>
            </a:r>
            <a:r>
              <a:rPr sz="1798" dirty="0"/>
              <a:t> </a:t>
            </a:r>
            <a:r>
              <a:rPr lang="es-ES" sz="1798" dirty="0">
                <a:latin typeface="Arial" panose="020B0604020202020204" pitchFamily="34" charset="0"/>
                <a:cs typeface="Arial" panose="020B0604020202020204" pitchFamily="34" charset="0"/>
              </a:rPr>
              <a:t>en la EPOC</a:t>
            </a:r>
            <a:endParaRPr sz="179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54" indent="-259403">
              <a:spcBef>
                <a:spcPts val="869"/>
              </a:spcBef>
              <a:buClr>
                <a:srgbClr val="000000"/>
              </a:buClr>
              <a:buSzPct val="127777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sz="1798" spc="15" dirty="0" err="1">
                <a:solidFill>
                  <a:srgbClr val="0C1C1D"/>
                </a:solidFill>
                <a:latin typeface="Arial"/>
                <a:cs typeface="Arial"/>
              </a:rPr>
              <a:t>Qué</a:t>
            </a:r>
            <a:r>
              <a:rPr sz="1798" spc="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significan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las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multimorbilidades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para las personas </a:t>
            </a:r>
            <a:r>
              <a:rPr sz="1798" spc="-10" dirty="0">
                <a:solidFill>
                  <a:srgbClr val="0C1C1D"/>
                </a:solidFill>
                <a:latin typeface="Arial"/>
                <a:cs typeface="Arial"/>
              </a:rPr>
              <a:t>con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enfermedades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respiratorias</a:t>
            </a:r>
            <a:r>
              <a:rPr sz="1798" spc="-26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spc="5" dirty="0" err="1">
                <a:solidFill>
                  <a:srgbClr val="0C1C1D"/>
                </a:solidFill>
                <a:latin typeface="Arial"/>
                <a:cs typeface="Arial"/>
              </a:rPr>
              <a:t>crónicas</a:t>
            </a:r>
            <a:r>
              <a:rPr sz="1798" dirty="0"/>
              <a:t> </a:t>
            </a:r>
            <a:endParaRPr sz="1798" dirty="0">
              <a:latin typeface="Arial"/>
              <a:cs typeface="Arial"/>
            </a:endParaRPr>
          </a:p>
          <a:p>
            <a:pPr marL="271454" indent="-259403">
              <a:spcBef>
                <a:spcPts val="864"/>
              </a:spcBef>
              <a:buClr>
                <a:srgbClr val="000000"/>
              </a:buClr>
              <a:buSzPct val="127777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sz="1798" spc="-5" dirty="0" err="1">
                <a:solidFill>
                  <a:srgbClr val="0C1C1D"/>
                </a:solidFill>
                <a:latin typeface="Arial"/>
                <a:cs typeface="Arial"/>
              </a:rPr>
              <a:t>Cómo</a:t>
            </a:r>
            <a:r>
              <a:rPr sz="17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spc="-20" dirty="0" err="1">
                <a:solidFill>
                  <a:srgbClr val="0C1C1D"/>
                </a:solidFill>
                <a:latin typeface="Arial"/>
                <a:cs typeface="Arial"/>
              </a:rPr>
              <a:t>podemos</a:t>
            </a:r>
            <a:r>
              <a:rPr sz="1798" spc="-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mejorar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el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manejo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de los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pacientes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spc="-10" dirty="0">
                <a:solidFill>
                  <a:srgbClr val="0C1C1D"/>
                </a:solidFill>
                <a:latin typeface="Arial"/>
                <a:cs typeface="Arial"/>
              </a:rPr>
              <a:t>con</a:t>
            </a:r>
            <a:r>
              <a:rPr sz="1798" spc="-5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enfermedades</a:t>
            </a:r>
            <a:r>
              <a:rPr sz="1798" dirty="0"/>
              <a:t>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respiratorias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crónicas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y </a:t>
            </a:r>
            <a:r>
              <a:rPr sz="1798" spc="-27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múltiples</a:t>
            </a:r>
            <a:r>
              <a:rPr lang="es-ES" sz="1798" dirty="0">
                <a:solidFill>
                  <a:srgbClr val="0C1C1D"/>
                </a:solidFill>
                <a:latin typeface="Arial"/>
                <a:cs typeface="Arial"/>
              </a:rPr>
              <a:t> comorbilidades</a:t>
            </a:r>
            <a:endParaRPr sz="1798" dirty="0">
              <a:latin typeface="Arial"/>
              <a:cs typeface="Arial"/>
            </a:endParaRPr>
          </a:p>
          <a:p>
            <a:pPr marL="271454" indent="-259403">
              <a:spcBef>
                <a:spcPts val="864"/>
              </a:spcBef>
              <a:buClr>
                <a:srgbClr val="000000"/>
              </a:buClr>
              <a:buSzPct val="127777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Cómo</a:t>
            </a:r>
            <a:r>
              <a:rPr lang="es-ES" sz="1798" dirty="0">
                <a:solidFill>
                  <a:srgbClr val="0C1C1D"/>
                </a:solidFill>
                <a:latin typeface="Arial"/>
                <a:cs typeface="Arial"/>
              </a:rPr>
              <a:t> usted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spc="-5" dirty="0" err="1">
                <a:solidFill>
                  <a:srgbClr val="0C1C1D"/>
                </a:solidFill>
                <a:latin typeface="Arial"/>
                <a:cs typeface="Arial"/>
              </a:rPr>
              <a:t>puede</a:t>
            </a:r>
            <a:r>
              <a:rPr sz="17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ser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parte</a:t>
            </a:r>
            <a:r>
              <a:rPr sz="1798" dirty="0">
                <a:solidFill>
                  <a:srgbClr val="0C1C1D"/>
                </a:solidFill>
                <a:latin typeface="Arial"/>
                <a:cs typeface="Arial"/>
              </a:rPr>
              <a:t> de ese</a:t>
            </a:r>
            <a:r>
              <a:rPr sz="1798" spc="-114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798" dirty="0" err="1">
                <a:solidFill>
                  <a:srgbClr val="0C1C1D"/>
                </a:solidFill>
                <a:latin typeface="Arial"/>
                <a:cs typeface="Arial"/>
              </a:rPr>
              <a:t>cambio</a:t>
            </a:r>
            <a:endParaRPr sz="1798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798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251" y="423606"/>
            <a:ext cx="4316354" cy="443164"/>
          </a:xfrm>
          <a:prstGeom prst="rect">
            <a:avLst/>
          </a:prstGeom>
        </p:spPr>
        <p:txBody>
          <a:bodyPr vert="horz" wrap="square" lIns="0" tIns="12684" rIns="0" bIns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2397" spc="-5" dirty="0" err="1"/>
              <a:t>Multimorbilidad</a:t>
            </a:r>
            <a:r>
              <a:rPr sz="2397" spc="-5" dirty="0"/>
              <a:t> </a:t>
            </a:r>
            <a:r>
              <a:rPr sz="2397" dirty="0" err="1"/>
              <a:t>en</a:t>
            </a:r>
            <a:r>
              <a:rPr sz="2397" dirty="0"/>
              <a:t> EPOC</a:t>
            </a:r>
            <a:r>
              <a:rPr sz="2397" spc="-35" dirty="0"/>
              <a:t> </a:t>
            </a:r>
            <a:r>
              <a:rPr sz="2397" spc="-5" dirty="0"/>
              <a:t>(I)</a:t>
            </a:r>
            <a:r>
              <a:rPr dirty="0"/>
              <a:t> </a:t>
            </a:r>
            <a:endParaRPr sz="2397" dirty="0"/>
          </a:p>
        </p:txBody>
      </p:sp>
      <p:sp>
        <p:nvSpPr>
          <p:cNvPr id="3" name="object 3"/>
          <p:cNvSpPr txBox="1"/>
          <p:nvPr/>
        </p:nvSpPr>
        <p:spPr>
          <a:xfrm>
            <a:off x="458170" y="1201842"/>
            <a:ext cx="7518009" cy="2714060"/>
          </a:xfrm>
          <a:prstGeom prst="rect">
            <a:avLst/>
          </a:prstGeom>
        </p:spPr>
        <p:txBody>
          <a:bodyPr vert="horz" wrap="square" lIns="0" tIns="11416" rIns="0" bIns="0">
            <a:spAutoFit/>
          </a:bodyPr>
          <a:lstStyle/>
          <a:p>
            <a:pPr marL="271454" marR="437624" indent="-259403">
              <a:spcBef>
                <a:spcPts val="90"/>
              </a:spcBef>
              <a:buClr>
                <a:srgbClr val="000000"/>
              </a:buClr>
              <a:buSzPct val="128571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398" spc="-10" dirty="0">
                <a:solidFill>
                  <a:srgbClr val="0C1C1D"/>
                </a:solidFill>
                <a:latin typeface="Arial"/>
                <a:cs typeface="Arial"/>
              </a:rPr>
              <a:t>Los pacientes con EPOC presentan típicamente múltiples enfermedades simultáneas que requieren de un manejo a largo plazo conjuntamente con su EPOC.</a:t>
            </a:r>
          </a:p>
          <a:p>
            <a:pPr>
              <a:spcBef>
                <a:spcPts val="5"/>
              </a:spcBef>
              <a:buFont typeface="Times New Roman"/>
              <a:buChar char="•"/>
            </a:pPr>
            <a:endParaRPr sz="1748" dirty="0">
              <a:latin typeface="Arial"/>
              <a:cs typeface="Arial"/>
            </a:endParaRPr>
          </a:p>
          <a:p>
            <a:pPr marL="271454" indent="-259403">
              <a:buClr>
                <a:srgbClr val="000000"/>
              </a:buClr>
              <a:buSzPct val="128571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398" spc="-5" dirty="0">
                <a:solidFill>
                  <a:srgbClr val="0C1C1D"/>
                </a:solidFill>
                <a:latin typeface="Arial"/>
                <a:cs typeface="Arial"/>
              </a:rPr>
              <a:t>Resulta un desafío adicional, puesto que dichas enfermedades concomitantes  pueden ser pasadas por alto al solaparse sus signos y síntomas con los de la EPOC</a:t>
            </a:r>
            <a:r>
              <a:rPr sz="1798" dirty="0"/>
              <a:t> </a:t>
            </a:r>
            <a:endParaRPr sz="1398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1748" dirty="0">
              <a:latin typeface="Arial"/>
              <a:cs typeface="Arial"/>
            </a:endParaRPr>
          </a:p>
          <a:p>
            <a:pPr marL="271454" marR="606332" indent="-259403">
              <a:buClr>
                <a:srgbClr val="000000"/>
              </a:buClr>
              <a:buSzPct val="128571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398" spc="-10" dirty="0">
                <a:solidFill>
                  <a:srgbClr val="0C1C1D"/>
                </a:solidFill>
                <a:latin typeface="Arial"/>
                <a:cs typeface="Arial"/>
              </a:rPr>
              <a:t> Más del 80% de los adultos con EPOC tendrán al menos una enfermedad asociada de relevancia clínica, y la mitad de ellos tendrán tres o más.</a:t>
            </a:r>
            <a:r>
              <a:rPr sz="1798" dirty="0"/>
              <a:t> </a:t>
            </a:r>
            <a:endParaRPr sz="1398" dirty="0">
              <a:latin typeface="Arial"/>
              <a:cs typeface="Arial"/>
            </a:endParaRPr>
          </a:p>
          <a:p>
            <a:pPr>
              <a:spcBef>
                <a:spcPts val="55"/>
              </a:spcBef>
              <a:buFont typeface="Times New Roman"/>
              <a:buChar char="•"/>
            </a:pPr>
            <a:endParaRPr sz="1998" dirty="0">
              <a:latin typeface="Arial"/>
              <a:cs typeface="Arial"/>
            </a:endParaRPr>
          </a:p>
          <a:p>
            <a:pPr marL="271454" marR="54544" indent="-259403">
              <a:buClr>
                <a:srgbClr val="000000"/>
              </a:buClr>
              <a:buSzPct val="128571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Las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comorbilidades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son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más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frecuentes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5" dirty="0" err="1">
                <a:solidFill>
                  <a:srgbClr val="0C1C1D"/>
                </a:solidFill>
                <a:latin typeface="Arial"/>
                <a:cs typeface="Arial"/>
              </a:rPr>
              <a:t>mujeres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que </a:t>
            </a:r>
            <a:r>
              <a:rPr sz="1398" spc="-1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3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98" spc="-5" dirty="0">
                <a:solidFill>
                  <a:srgbClr val="0C1C1D"/>
                </a:solidFill>
                <a:latin typeface="Arial"/>
                <a:cs typeface="Arial"/>
              </a:rPr>
              <a:t>hombres </a:t>
            </a:r>
            <a:r>
              <a:rPr sz="1398" spc="-15" dirty="0">
                <a:solidFill>
                  <a:srgbClr val="0C1C1D"/>
                </a:solidFill>
                <a:latin typeface="Arial"/>
                <a:cs typeface="Arial"/>
              </a:rPr>
              <a:t>y </a:t>
            </a:r>
            <a:r>
              <a:rPr lang="es-ES" sz="1398" spc="-15" dirty="0">
                <a:solidFill>
                  <a:srgbClr val="0C1C1D"/>
                </a:solidFill>
                <a:latin typeface="Arial"/>
                <a:cs typeface="Arial"/>
              </a:rPr>
              <a:t>su prevalencia aumenta con el empeoramiento de la gravedad de la EPOC.</a:t>
            </a:r>
            <a:endParaRPr sz="1398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500" y="4299145"/>
            <a:ext cx="8415001" cy="564842"/>
          </a:xfrm>
          <a:prstGeom prst="rect">
            <a:avLst/>
          </a:prstGeom>
        </p:spPr>
        <p:txBody>
          <a:bodyPr vert="horz" wrap="square" lIns="0" tIns="11416" rIns="0" bIns="0">
            <a:spAutoFit/>
          </a:bodyPr>
          <a:lstStyle/>
          <a:p>
            <a:pPr marL="12685">
              <a:spcBef>
                <a:spcPts val="90"/>
              </a:spcBef>
            </a:pPr>
            <a:r>
              <a:rPr sz="799" spc="-5" dirty="0">
                <a:solidFill>
                  <a:srgbClr val="0C1C1D"/>
                </a:solidFill>
                <a:latin typeface="Arial"/>
                <a:cs typeface="Arial"/>
              </a:rPr>
              <a:t>EPOC, </a:t>
            </a:r>
            <a:r>
              <a:rPr sz="799" spc="-15" dirty="0" err="1">
                <a:solidFill>
                  <a:srgbClr val="0C1C1D"/>
                </a:solidFill>
                <a:latin typeface="Arial"/>
                <a:cs typeface="Arial"/>
              </a:rPr>
              <a:t>enfermedad</a:t>
            </a:r>
            <a:r>
              <a:rPr sz="799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pulmonar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5" dirty="0" err="1">
                <a:solidFill>
                  <a:srgbClr val="0C1C1D"/>
                </a:solidFill>
                <a:latin typeface="Arial"/>
                <a:cs typeface="Arial"/>
              </a:rPr>
              <a:t>obstructiva</a:t>
            </a:r>
            <a:r>
              <a:rPr sz="799" spc="-10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5" dirty="0" err="1">
                <a:solidFill>
                  <a:srgbClr val="0C1C1D"/>
                </a:solidFill>
                <a:latin typeface="Arial"/>
                <a:cs typeface="Arial"/>
              </a:rPr>
              <a:t>crónica</a:t>
            </a:r>
            <a:r>
              <a:rPr sz="1798" dirty="0"/>
              <a:t> </a:t>
            </a:r>
            <a:endParaRPr sz="799" dirty="0">
              <a:latin typeface="Arial"/>
              <a:cs typeface="Arial"/>
            </a:endParaRPr>
          </a:p>
          <a:p>
            <a:pPr marL="12685" marR="5074"/>
            <a:r>
              <a:rPr sz="799" spc="-5" dirty="0">
                <a:solidFill>
                  <a:srgbClr val="0C1C1D"/>
                </a:solidFill>
                <a:latin typeface="Arial"/>
                <a:cs typeface="Arial"/>
              </a:rPr>
              <a:t>IPCRG. </a:t>
            </a:r>
            <a:r>
              <a:rPr lang="es-ES" sz="799" spc="-20" dirty="0">
                <a:solidFill>
                  <a:srgbClr val="00050A"/>
                </a:solidFill>
                <a:latin typeface="Arial"/>
                <a:cs typeface="Arial"/>
              </a:rPr>
              <a:t>Desktop </a:t>
            </a:r>
            <a:r>
              <a:rPr lang="es-ES" sz="799" spc="-20" dirty="0" err="1">
                <a:solidFill>
                  <a:srgbClr val="00050A"/>
                </a:solidFill>
                <a:latin typeface="Arial"/>
                <a:cs typeface="Arial"/>
              </a:rPr>
              <a:t>Helpper</a:t>
            </a:r>
            <a:r>
              <a:rPr lang="es-ES" sz="799" spc="-2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99" spc="-15" dirty="0">
                <a:solidFill>
                  <a:srgbClr val="00050A"/>
                </a:solidFill>
                <a:latin typeface="Arial"/>
                <a:cs typeface="Arial"/>
              </a:rPr>
              <a:t>10. </a:t>
            </a:r>
            <a:r>
              <a:rPr lang="es-ES" sz="799" spc="-15" dirty="0">
                <a:solidFill>
                  <a:srgbClr val="00050A"/>
                </a:solidFill>
                <a:latin typeface="Arial"/>
                <a:cs typeface="Arial"/>
              </a:rPr>
              <a:t>U</a:t>
            </a:r>
            <a:r>
              <a:rPr sz="799" spc="-5" dirty="0">
                <a:solidFill>
                  <a:srgbClr val="00050A"/>
                </a:solidFill>
                <a:latin typeface="Arial"/>
                <a:cs typeface="Arial"/>
              </a:rPr>
              <a:t>so </a:t>
            </a:r>
            <a:r>
              <a:rPr sz="799" spc="-5" dirty="0" err="1">
                <a:solidFill>
                  <a:srgbClr val="00050A"/>
                </a:solidFill>
                <a:latin typeface="Arial"/>
                <a:cs typeface="Arial"/>
              </a:rPr>
              <a:t>racional</a:t>
            </a:r>
            <a:r>
              <a:rPr sz="799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99" spc="-25" dirty="0">
                <a:solidFill>
                  <a:srgbClr val="00050A"/>
                </a:solidFill>
                <a:latin typeface="Arial"/>
                <a:cs typeface="Arial"/>
              </a:rPr>
              <a:t>de</a:t>
            </a:r>
            <a:r>
              <a:rPr lang="es-ES" sz="799" spc="-25" dirty="0">
                <a:solidFill>
                  <a:srgbClr val="00050A"/>
                </a:solidFill>
                <a:latin typeface="Arial"/>
                <a:cs typeface="Arial"/>
              </a:rPr>
              <a:t> la </a:t>
            </a:r>
            <a:r>
              <a:rPr sz="799" spc="-2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99" spc="-20" dirty="0">
                <a:solidFill>
                  <a:srgbClr val="00050A"/>
                </a:solidFill>
                <a:latin typeface="Arial"/>
                <a:cs typeface="Arial"/>
              </a:rPr>
              <a:t>medica</a:t>
            </a:r>
            <a:r>
              <a:rPr lang="es-ES" sz="799" spc="-20" dirty="0" err="1">
                <a:solidFill>
                  <a:srgbClr val="00050A"/>
                </a:solidFill>
                <a:latin typeface="Arial"/>
                <a:cs typeface="Arial"/>
              </a:rPr>
              <a:t>ción</a:t>
            </a:r>
            <a:r>
              <a:rPr lang="es-ES" sz="799" spc="-20" dirty="0">
                <a:solidFill>
                  <a:srgbClr val="00050A"/>
                </a:solidFill>
                <a:latin typeface="Arial"/>
                <a:cs typeface="Arial"/>
              </a:rPr>
              <a:t> inhalada</a:t>
            </a:r>
            <a:r>
              <a:rPr sz="799" spc="-1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lang="es-ES" sz="799" spc="-10" dirty="0">
                <a:solidFill>
                  <a:srgbClr val="00050A"/>
                </a:solidFill>
                <a:latin typeface="Arial"/>
                <a:cs typeface="Arial"/>
              </a:rPr>
              <a:t>en pacientes </a:t>
            </a:r>
            <a:r>
              <a:rPr sz="799" spc="-5" dirty="0">
                <a:solidFill>
                  <a:srgbClr val="00050A"/>
                </a:solidFill>
                <a:latin typeface="Arial"/>
                <a:cs typeface="Arial"/>
              </a:rPr>
              <a:t>EPOC </a:t>
            </a:r>
            <a:r>
              <a:rPr lang="es-ES" sz="799" spc="-20" dirty="0">
                <a:solidFill>
                  <a:srgbClr val="00050A"/>
                </a:solidFill>
                <a:latin typeface="Arial"/>
                <a:cs typeface="Arial"/>
              </a:rPr>
              <a:t>con</a:t>
            </a:r>
            <a:r>
              <a:rPr sz="799" spc="-2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99" spc="-15" dirty="0">
                <a:solidFill>
                  <a:srgbClr val="00050A"/>
                </a:solidFill>
                <a:latin typeface="Arial"/>
                <a:cs typeface="Arial"/>
              </a:rPr>
              <a:t>co</a:t>
            </a:r>
            <a:r>
              <a:rPr lang="es-ES" sz="799" spc="-15" dirty="0">
                <a:solidFill>
                  <a:srgbClr val="00050A"/>
                </a:solidFill>
                <a:latin typeface="Arial"/>
                <a:cs typeface="Arial"/>
              </a:rPr>
              <a:t>morbilidad </a:t>
            </a:r>
            <a:r>
              <a:rPr lang="es-ES" sz="799" spc="-15" dirty="0" err="1">
                <a:solidFill>
                  <a:srgbClr val="00050A"/>
                </a:solidFill>
                <a:latin typeface="Arial"/>
                <a:cs typeface="Arial"/>
              </a:rPr>
              <a:t>múltipl</a:t>
            </a:r>
            <a:r>
              <a:rPr sz="799" spc="-15" dirty="0">
                <a:solidFill>
                  <a:srgbClr val="00050A"/>
                </a:solidFill>
                <a:latin typeface="Arial"/>
                <a:cs typeface="Arial"/>
              </a:rPr>
              <a:t>e</a:t>
            </a:r>
            <a:r>
              <a:rPr lang="es-ES" sz="799" spc="-15" dirty="0">
                <a:solidFill>
                  <a:srgbClr val="00050A"/>
                </a:solidFill>
                <a:latin typeface="Arial"/>
                <a:cs typeface="Arial"/>
              </a:rPr>
              <a:t>: </a:t>
            </a:r>
            <a:r>
              <a:rPr sz="799" spc="-1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99" spc="-5" dirty="0" err="1">
                <a:solidFill>
                  <a:srgbClr val="00050A"/>
                </a:solidFill>
                <a:latin typeface="Arial"/>
                <a:cs typeface="Arial"/>
              </a:rPr>
              <a:t>Guía</a:t>
            </a:r>
            <a:r>
              <a:rPr sz="799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99" spc="-10" dirty="0">
                <a:solidFill>
                  <a:srgbClr val="00050A"/>
                </a:solidFill>
                <a:latin typeface="Arial"/>
                <a:cs typeface="Arial"/>
              </a:rPr>
              <a:t>para </a:t>
            </a:r>
            <a:r>
              <a:rPr sz="799" spc="-15" dirty="0" err="1">
                <a:solidFill>
                  <a:srgbClr val="00050A"/>
                </a:solidFill>
                <a:latin typeface="Arial"/>
                <a:cs typeface="Arial"/>
              </a:rPr>
              <a:t>atención</a:t>
            </a:r>
            <a:r>
              <a:rPr sz="799" spc="-1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99" spc="-25" dirty="0" err="1">
                <a:solidFill>
                  <a:srgbClr val="00050A"/>
                </a:solidFill>
                <a:latin typeface="Arial"/>
                <a:cs typeface="Arial"/>
              </a:rPr>
              <a:t>primaria</a:t>
            </a:r>
            <a:r>
              <a:rPr sz="799" spc="-25" dirty="0">
                <a:solidFill>
                  <a:srgbClr val="00050A"/>
                </a:solidFill>
                <a:latin typeface="Arial"/>
                <a:cs typeface="Arial"/>
              </a:rPr>
              <a:t>. </a:t>
            </a:r>
            <a:r>
              <a:rPr sz="1798" dirty="0"/>
              <a:t> </a:t>
            </a:r>
            <a:r>
              <a:rPr sz="799" spc="-10" dirty="0">
                <a:solidFill>
                  <a:srgbClr val="00050A"/>
                </a:solidFill>
                <a:latin typeface="Arial"/>
                <a:cs typeface="Arial"/>
              </a:rPr>
              <a:t>Disponible </a:t>
            </a:r>
            <a:r>
              <a:rPr sz="799" spc="-20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799" spc="-20" dirty="0">
                <a:solidFill>
                  <a:srgbClr val="00050A"/>
                </a:solidFill>
                <a:latin typeface="Arial"/>
                <a:cs typeface="Arial"/>
              </a:rPr>
              <a:t>: </a:t>
            </a:r>
            <a:r>
              <a:rPr sz="799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https://www.ipcrg.org/dth10</a:t>
            </a:r>
            <a:r>
              <a:rPr sz="1798" dirty="0"/>
              <a:t> 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798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B3049B-A4DC-4057-BC3A-2396DDE38682}"/>
              </a:ext>
            </a:extLst>
          </p:cNvPr>
          <p:cNvSpPr txBox="1"/>
          <p:nvPr/>
        </p:nvSpPr>
        <p:spPr>
          <a:xfrm>
            <a:off x="1375546" y="1331252"/>
            <a:ext cx="4566363" cy="368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7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474" y="423606"/>
            <a:ext cx="4585389" cy="391312"/>
          </a:xfrm>
          <a:prstGeom prst="rect">
            <a:avLst/>
          </a:prstGeom>
        </p:spPr>
        <p:txBody>
          <a:bodyPr vert="horz" wrap="square" lIns="0" tIns="12684" rIns="0" bIns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2397" dirty="0" err="1"/>
              <a:t>Multimorbilidad</a:t>
            </a:r>
            <a:r>
              <a:rPr sz="2397" dirty="0"/>
              <a:t> y EPOC</a:t>
            </a:r>
            <a:r>
              <a:rPr sz="2397" spc="-60" dirty="0"/>
              <a:t> </a:t>
            </a:r>
            <a:r>
              <a:rPr sz="2397" dirty="0"/>
              <a:t>(II)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973" y="1337325"/>
            <a:ext cx="7061372" cy="1808007"/>
          </a:xfrm>
          <a:prstGeom prst="rect">
            <a:avLst/>
          </a:prstGeom>
        </p:spPr>
        <p:txBody>
          <a:bodyPr vert="horz" wrap="square" lIns="0" tIns="12684" rIns="0" bIns="0">
            <a:spAutoFit/>
          </a:bodyPr>
          <a:lstStyle/>
          <a:p>
            <a:pPr marL="271454" marR="5074" indent="-259403">
              <a:lnSpc>
                <a:spcPct val="120100"/>
              </a:lnSpc>
              <a:spcBef>
                <a:spcPts val="100"/>
              </a:spcBef>
              <a:buClr>
                <a:srgbClr val="000000"/>
              </a:buClr>
              <a:buSzPct val="131250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598" dirty="0">
                <a:solidFill>
                  <a:srgbClr val="0C1C1D"/>
                </a:solidFill>
                <a:latin typeface="Arial"/>
                <a:cs typeface="Arial"/>
              </a:rPr>
              <a:t>Las comorbilidades suelen aparecer en grupos, lo que sugiere la existencia de factores de riesgo comunes (el tabaquismo y el sedentarismo), mecanismos patológicos subyacentes compartidos (el envejecimiento acelerado ) y efectos secundarios del tratamiento de la EPOC </a:t>
            </a:r>
            <a:endParaRPr sz="1598" dirty="0">
              <a:latin typeface="Arial"/>
              <a:cs typeface="Arial"/>
            </a:endParaRPr>
          </a:p>
          <a:p>
            <a:pPr>
              <a:spcBef>
                <a:spcPts val="40"/>
              </a:spcBef>
              <a:buFont typeface="Times New Roman"/>
              <a:buChar char="•"/>
            </a:pPr>
            <a:endParaRPr sz="2197" dirty="0">
              <a:latin typeface="Arial"/>
              <a:cs typeface="Arial"/>
            </a:endParaRPr>
          </a:p>
          <a:p>
            <a:pPr marL="271454" indent="-259403">
              <a:buClr>
                <a:srgbClr val="000000"/>
              </a:buClr>
              <a:buSzPct val="131250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sz="1598" spc="5" dirty="0">
                <a:solidFill>
                  <a:srgbClr val="0C1C1D"/>
                </a:solidFill>
                <a:latin typeface="Arial"/>
                <a:cs typeface="Arial"/>
              </a:rPr>
              <a:t>Las </a:t>
            </a:r>
            <a:r>
              <a:rPr sz="1598" spc="5" dirty="0" err="1">
                <a:solidFill>
                  <a:srgbClr val="0C1C1D"/>
                </a:solidFill>
                <a:latin typeface="Arial"/>
                <a:cs typeface="Arial"/>
              </a:rPr>
              <a:t>comorbilidades</a:t>
            </a:r>
            <a:r>
              <a:rPr sz="1598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598" spc="5" dirty="0">
                <a:solidFill>
                  <a:srgbClr val="0C1C1D"/>
                </a:solidFill>
                <a:latin typeface="Arial"/>
                <a:cs typeface="Arial"/>
              </a:rPr>
              <a:t>más frecuentes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pacientes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con 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EPOC</a:t>
            </a:r>
            <a:r>
              <a:rPr sz="1598" spc="-2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lang="es-ES" sz="1598" spc="-225" dirty="0">
                <a:solidFill>
                  <a:srgbClr val="0C1C1D"/>
                </a:solidFill>
                <a:latin typeface="Arial"/>
                <a:cs typeface="Arial"/>
              </a:rPr>
              <a:t>son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:</a:t>
            </a:r>
            <a:r>
              <a:rPr sz="1798" dirty="0"/>
              <a:t> </a:t>
            </a:r>
            <a:endParaRPr sz="1598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798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42186-722D-4A6E-8BC9-C291A171944A}"/>
              </a:ext>
            </a:extLst>
          </p:cNvPr>
          <p:cNvSpPr txBox="1"/>
          <p:nvPr/>
        </p:nvSpPr>
        <p:spPr>
          <a:xfrm>
            <a:off x="1375546" y="3253155"/>
            <a:ext cx="3729196" cy="16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Enfermedades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cardiovasculares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Debilidad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muscular </a:t>
            </a:r>
          </a:p>
          <a:p>
            <a:pPr algn="ctr">
              <a:lnSpc>
                <a:spcPct val="150000"/>
              </a:lnSpc>
            </a:pP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Osteoporosis</a:t>
            </a:r>
          </a:p>
          <a:p>
            <a:pPr algn="ctr">
              <a:lnSpc>
                <a:spcPct val="150000"/>
              </a:lnSpc>
            </a:pP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Ansiedad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y </a:t>
            </a: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depresión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Cáncer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de </a:t>
            </a: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pulmón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0693A-1A6C-409C-8384-F65C2814D568}"/>
              </a:ext>
            </a:extLst>
          </p:cNvPr>
          <p:cNvSpPr txBox="1"/>
          <p:nvPr/>
        </p:nvSpPr>
        <p:spPr>
          <a:xfrm>
            <a:off x="4343682" y="3363460"/>
            <a:ext cx="3729196" cy="147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Síndrome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metabólico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</a:p>
          <a:p>
            <a:pPr marL="126848" algn="ctr">
              <a:spcBef>
                <a:spcPts val="574"/>
              </a:spcBef>
            </a:pP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Diabetes</a:t>
            </a:r>
          </a:p>
          <a:p>
            <a:pPr marL="126848" marR="153486" algn="ctr">
              <a:spcBef>
                <a:spcPts val="574"/>
              </a:spcBef>
            </a:pP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Reflujo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gastroesofágico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</a:p>
          <a:p>
            <a:pPr marL="126848" algn="ctr">
              <a:spcBef>
                <a:spcPts val="574"/>
              </a:spcBef>
            </a:pP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Bronquiectasias</a:t>
            </a:r>
            <a:endParaRPr lang="en-GB" sz="1354" spc="-10" dirty="0">
              <a:solidFill>
                <a:srgbClr val="074A87"/>
              </a:solidFill>
              <a:latin typeface="Arial"/>
              <a:cs typeface="Arial"/>
            </a:endParaRPr>
          </a:p>
          <a:p>
            <a:pPr marL="126848" marR="119237" algn="ctr">
              <a:spcBef>
                <a:spcPts val="574"/>
              </a:spcBef>
            </a:pP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Apnea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obstructiva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del </a:t>
            </a:r>
            <a:r>
              <a:rPr lang="en-GB" sz="1354" spc="-10" dirty="0" err="1">
                <a:solidFill>
                  <a:srgbClr val="074A87"/>
                </a:solidFill>
                <a:latin typeface="Arial"/>
                <a:cs typeface="Arial"/>
              </a:rPr>
              <a:t>sueño</a:t>
            </a:r>
            <a:r>
              <a:rPr lang="en-GB" sz="1354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607" y="321230"/>
            <a:ext cx="5449066" cy="879658"/>
          </a:xfrm>
          <a:prstGeom prst="rect">
            <a:avLst/>
          </a:prstGeom>
        </p:spPr>
        <p:txBody>
          <a:bodyPr vert="horz" wrap="square" lIns="0" tIns="13953" rIns="0" bIns="0">
            <a:spAutoFit/>
          </a:bodyPr>
          <a:lstStyle/>
          <a:p>
            <a:pPr marL="374200" marR="5074" indent="-365955" algn="ctr">
              <a:spcBef>
                <a:spcPts val="110"/>
              </a:spcBef>
            </a:pPr>
            <a:r>
              <a:rPr dirty="0" err="1"/>
              <a:t>Manejo</a:t>
            </a:r>
            <a:r>
              <a:rPr dirty="0"/>
              <a:t> </a:t>
            </a:r>
            <a:r>
              <a:rPr spc="5" dirty="0"/>
              <a:t>de</a:t>
            </a:r>
            <a:r>
              <a:rPr spc="-55" dirty="0"/>
              <a:t> </a:t>
            </a:r>
            <a:r>
              <a:rPr dirty="0" err="1"/>
              <a:t>pacientes</a:t>
            </a:r>
            <a:r>
              <a:rPr dirty="0"/>
              <a:t> con </a:t>
            </a:r>
            <a:r>
              <a:rPr spc="-5" dirty="0"/>
              <a:t>EPOC y </a:t>
            </a:r>
            <a:r>
              <a:rPr dirty="0" err="1"/>
              <a:t>multimorbilidades</a:t>
            </a:r>
            <a:r>
              <a:rPr spc="-50" dirty="0"/>
              <a:t> </a:t>
            </a:r>
            <a:r>
              <a:rPr spc="5" dirty="0"/>
              <a:t>(I)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973" y="1367245"/>
            <a:ext cx="7853509" cy="3596226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271454" indent="-259403">
              <a:spcBef>
                <a:spcPts val="95"/>
              </a:spcBef>
              <a:buClr>
                <a:srgbClr val="000000"/>
              </a:buClr>
              <a:buSzPct val="126923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199" spc="-15" dirty="0">
                <a:solidFill>
                  <a:srgbClr val="0C1C1D"/>
                </a:solidFill>
                <a:latin typeface="Arial"/>
                <a:cs typeface="Arial"/>
              </a:rPr>
              <a:t>El manejo del paciente con EPOC con comorbilidades de forma individualizada es a menudo complejo, requiriendo la aplicación de varias guías clínicas específicas para cada enfermedad de forma simultánea.</a:t>
            </a:r>
          </a:p>
          <a:p>
            <a:pPr marL="12051">
              <a:spcBef>
                <a:spcPts val="95"/>
              </a:spcBef>
              <a:buClr>
                <a:srgbClr val="000000"/>
              </a:buClr>
              <a:buSzPct val="126923"/>
              <a:tabLst>
                <a:tab pos="271454" algn="l"/>
                <a:tab pos="272088" algn="l"/>
              </a:tabLst>
            </a:pPr>
            <a:r>
              <a:rPr lang="es-ES" sz="1199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</a:p>
          <a:p>
            <a:pPr marL="271454" indent="-259403">
              <a:spcBef>
                <a:spcPts val="95"/>
              </a:spcBef>
              <a:buClr>
                <a:srgbClr val="000000"/>
              </a:buClr>
              <a:buSzPct val="126923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199" spc="-15" dirty="0">
                <a:solidFill>
                  <a:srgbClr val="0C1C1D"/>
                </a:solidFill>
                <a:latin typeface="Arial"/>
                <a:cs typeface="Arial"/>
              </a:rPr>
              <a:t>Estas guías raramente se adaptan  a las recomendaciones terapéuticas de la multimorbilidad por lo que resulta  de particular importancia un  enfoque holístico en el paciente con multimorbilidades.</a:t>
            </a:r>
          </a:p>
          <a:p>
            <a:pPr marL="12051">
              <a:spcBef>
                <a:spcPts val="95"/>
              </a:spcBef>
              <a:buClr>
                <a:srgbClr val="000000"/>
              </a:buClr>
              <a:buSzPct val="126923"/>
              <a:tabLst>
                <a:tab pos="271454" algn="l"/>
                <a:tab pos="272088" algn="l"/>
              </a:tabLst>
            </a:pPr>
            <a:endParaRPr sz="1199" dirty="0">
              <a:latin typeface="Arial"/>
              <a:cs typeface="Arial"/>
            </a:endParaRPr>
          </a:p>
          <a:p>
            <a:pPr marL="274625">
              <a:spcBef>
                <a:spcPts val="270"/>
              </a:spcBef>
              <a:tabLst>
                <a:tab pos="539102" algn="l"/>
              </a:tabLst>
            </a:pPr>
            <a:r>
              <a:rPr lang="es-ES" sz="1049" dirty="0">
                <a:latin typeface="Arial"/>
                <a:cs typeface="Arial"/>
              </a:rPr>
              <a:t>Animamos a los profesionales de atención primaria a llevar a cabo (re)evaluaciones periódicas (al menos anuales) y reajustes de tratamiento a sus pacientes con EPOC</a:t>
            </a:r>
            <a:endParaRPr lang="en-GB" sz="1049" dirty="0">
              <a:solidFill>
                <a:srgbClr val="0C1C1D"/>
              </a:solidFill>
              <a:latin typeface="Arial"/>
              <a:cs typeface="Arial"/>
            </a:endParaRPr>
          </a:p>
          <a:p>
            <a:pPr marL="274625">
              <a:spcBef>
                <a:spcPts val="270"/>
              </a:spcBef>
              <a:tabLst>
                <a:tab pos="539102" algn="l"/>
              </a:tabLst>
            </a:pPr>
            <a:endParaRPr sz="1049" dirty="0">
              <a:latin typeface="Arial"/>
              <a:cs typeface="Arial"/>
            </a:endParaRPr>
          </a:p>
          <a:p>
            <a:pPr marL="271454" marR="260672" indent="-259403">
              <a:spcBef>
                <a:spcPts val="799"/>
              </a:spcBef>
              <a:buClr>
                <a:srgbClr val="000000"/>
              </a:buClr>
              <a:buSzPct val="126923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199" spc="-10" dirty="0">
                <a:solidFill>
                  <a:srgbClr val="0C1C1D"/>
                </a:solidFill>
                <a:latin typeface="Arial"/>
                <a:cs typeface="Arial"/>
              </a:rPr>
              <a:t> La aparición de multimorbilidad debe ser contemplada como una señal y una llamada de atención para llevar a cabo una revisión del tratamiento de la EPOC, sobre todo de la relación entre  los distintos síntomas de las distintas enfermedades y los efectos secundarios de la medicación. </a:t>
            </a:r>
            <a:r>
              <a:rPr sz="1199" spc="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dirty="0"/>
              <a:t> </a:t>
            </a:r>
            <a:endParaRPr lang="en-GB" sz="1598" dirty="0"/>
          </a:p>
          <a:p>
            <a:pPr marL="271454" marR="260672" indent="-259403">
              <a:spcBef>
                <a:spcPts val="799"/>
              </a:spcBef>
              <a:buClr>
                <a:srgbClr val="000000"/>
              </a:buClr>
              <a:buSzPct val="126923"/>
              <a:buFont typeface="Times New Roman"/>
              <a:buChar char="•"/>
              <a:tabLst>
                <a:tab pos="271454" algn="l"/>
                <a:tab pos="272088" algn="l"/>
              </a:tabLst>
            </a:pPr>
            <a:endParaRPr sz="1199" dirty="0">
              <a:latin typeface="Arial"/>
              <a:cs typeface="Arial"/>
            </a:endParaRPr>
          </a:p>
          <a:p>
            <a:pPr marL="271454" marR="5074" indent="-259403">
              <a:lnSpc>
                <a:spcPct val="110000"/>
              </a:lnSpc>
              <a:buSzPct val="131818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sz="1049" spc="-10" dirty="0" err="1">
                <a:latin typeface="Arial"/>
                <a:cs typeface="Arial"/>
              </a:rPr>
              <a:t>En</a:t>
            </a:r>
            <a:r>
              <a:rPr sz="1049" spc="-10" dirty="0">
                <a:latin typeface="Arial"/>
                <a:cs typeface="Arial"/>
              </a:rPr>
              <a:t> </a:t>
            </a:r>
            <a:r>
              <a:rPr sz="1049" dirty="0">
                <a:latin typeface="Arial"/>
                <a:cs typeface="Arial"/>
              </a:rPr>
              <a:t> </a:t>
            </a:r>
            <a:r>
              <a:rPr lang="es-ES" sz="1049" dirty="0">
                <a:latin typeface="Arial"/>
                <a:cs typeface="Arial"/>
              </a:rPr>
              <a:t>estas</a:t>
            </a:r>
            <a:r>
              <a:rPr sz="1049" dirty="0">
                <a:latin typeface="Arial"/>
                <a:cs typeface="Arial"/>
              </a:rPr>
              <a:t> </a:t>
            </a:r>
            <a:r>
              <a:rPr sz="1049" spc="-5" dirty="0" err="1">
                <a:latin typeface="Arial"/>
                <a:cs typeface="Arial"/>
              </a:rPr>
              <a:t>diapositivas</a:t>
            </a:r>
            <a:r>
              <a:rPr sz="1049" spc="-5" dirty="0">
                <a:latin typeface="Arial"/>
                <a:cs typeface="Arial"/>
              </a:rPr>
              <a:t>, </a:t>
            </a:r>
            <a:r>
              <a:rPr sz="1049" spc="-5" dirty="0" err="1">
                <a:latin typeface="Arial"/>
                <a:cs typeface="Arial"/>
              </a:rPr>
              <a:t>nos</a:t>
            </a:r>
            <a:r>
              <a:rPr sz="1049" spc="-5" dirty="0">
                <a:latin typeface="Arial"/>
                <a:cs typeface="Arial"/>
              </a:rPr>
              <a:t> </a:t>
            </a:r>
            <a:r>
              <a:rPr lang="es-ES" sz="1049" spc="5" dirty="0">
                <a:latin typeface="Arial"/>
                <a:cs typeface="Arial"/>
              </a:rPr>
              <a:t>centramos </a:t>
            </a:r>
            <a:r>
              <a:rPr sz="1049" dirty="0" err="1">
                <a:latin typeface="Arial"/>
                <a:cs typeface="Arial"/>
              </a:rPr>
              <a:t>en</a:t>
            </a:r>
            <a:r>
              <a:rPr sz="1049" dirty="0">
                <a:latin typeface="Arial"/>
                <a:cs typeface="Arial"/>
              </a:rPr>
              <a:t> la EPOC </a:t>
            </a:r>
            <a:r>
              <a:rPr sz="1049" spc="5" dirty="0">
                <a:latin typeface="Arial"/>
                <a:cs typeface="Arial"/>
              </a:rPr>
              <a:t>y </a:t>
            </a:r>
            <a:r>
              <a:rPr sz="1049" dirty="0">
                <a:latin typeface="Arial"/>
                <a:cs typeface="Arial"/>
              </a:rPr>
              <a:t>la </a:t>
            </a:r>
            <a:r>
              <a:rPr sz="1049" spc="-5" dirty="0" err="1">
                <a:latin typeface="Arial"/>
                <a:cs typeface="Arial"/>
              </a:rPr>
              <a:t>totalidad</a:t>
            </a:r>
            <a:r>
              <a:rPr sz="1049" spc="-5" dirty="0">
                <a:latin typeface="Arial"/>
                <a:cs typeface="Arial"/>
              </a:rPr>
              <a:t> del </a:t>
            </a:r>
            <a:r>
              <a:rPr sz="1049" dirty="0" err="1">
                <a:latin typeface="Arial"/>
                <a:cs typeface="Arial"/>
              </a:rPr>
              <a:t>contexto</a:t>
            </a:r>
            <a:r>
              <a:rPr sz="1049" dirty="0">
                <a:latin typeface="Arial"/>
                <a:cs typeface="Arial"/>
              </a:rPr>
              <a:t> del </a:t>
            </a:r>
            <a:r>
              <a:rPr sz="1049" dirty="0" err="1">
                <a:latin typeface="Arial"/>
                <a:cs typeface="Arial"/>
              </a:rPr>
              <a:t>paciente</a:t>
            </a:r>
            <a:r>
              <a:rPr sz="1049" dirty="0">
                <a:latin typeface="Arial"/>
                <a:cs typeface="Arial"/>
              </a:rPr>
              <a:t>. </a:t>
            </a:r>
            <a:r>
              <a:rPr sz="1049" spc="-10" dirty="0">
                <a:latin typeface="Arial"/>
                <a:cs typeface="Arial"/>
              </a:rPr>
              <a:t>Es </a:t>
            </a:r>
            <a:r>
              <a:rPr sz="1049" spc="-5" dirty="0">
                <a:latin typeface="Arial"/>
                <a:cs typeface="Arial"/>
              </a:rPr>
              <a:t>de gran </a:t>
            </a:r>
            <a:r>
              <a:rPr sz="1049" dirty="0" err="1">
                <a:latin typeface="Arial"/>
                <a:cs typeface="Arial"/>
              </a:rPr>
              <a:t>importancia</a:t>
            </a:r>
            <a:r>
              <a:rPr sz="1049" dirty="0">
                <a:latin typeface="Arial"/>
                <a:cs typeface="Arial"/>
              </a:rPr>
              <a:t> </a:t>
            </a:r>
            <a:r>
              <a:rPr sz="1049" spc="5" dirty="0" err="1">
                <a:latin typeface="Arial"/>
                <a:cs typeface="Arial"/>
              </a:rPr>
              <a:t>tratar</a:t>
            </a:r>
            <a:r>
              <a:rPr sz="1049" spc="5" dirty="0">
                <a:latin typeface="Arial"/>
                <a:cs typeface="Arial"/>
              </a:rPr>
              <a:t> </a:t>
            </a:r>
            <a:r>
              <a:rPr sz="1049" spc="-5" dirty="0">
                <a:latin typeface="Arial"/>
                <a:cs typeface="Arial"/>
              </a:rPr>
              <a:t>con </a:t>
            </a:r>
            <a:r>
              <a:rPr sz="1049" dirty="0">
                <a:latin typeface="Arial"/>
                <a:cs typeface="Arial"/>
              </a:rPr>
              <a:t>el </a:t>
            </a:r>
            <a:r>
              <a:rPr sz="1049" dirty="0" err="1">
                <a:latin typeface="Arial"/>
                <a:cs typeface="Arial"/>
              </a:rPr>
              <a:t>paciente</a:t>
            </a:r>
            <a:r>
              <a:rPr sz="1049" dirty="0">
                <a:latin typeface="Arial"/>
                <a:cs typeface="Arial"/>
              </a:rPr>
              <a:t> </a:t>
            </a:r>
            <a:r>
              <a:rPr sz="1049" spc="5" dirty="0">
                <a:latin typeface="Arial"/>
                <a:cs typeface="Arial"/>
              </a:rPr>
              <a:t>los </a:t>
            </a:r>
            <a:r>
              <a:rPr sz="1049" dirty="0" err="1">
                <a:latin typeface="Arial"/>
                <a:cs typeface="Arial"/>
              </a:rPr>
              <a:t>problemas</a:t>
            </a:r>
            <a:r>
              <a:rPr sz="1049" dirty="0">
                <a:latin typeface="Arial"/>
                <a:cs typeface="Arial"/>
              </a:rPr>
              <a:t> (</a:t>
            </a:r>
            <a:r>
              <a:rPr sz="1049" dirty="0" err="1">
                <a:latin typeface="Arial"/>
                <a:cs typeface="Arial"/>
              </a:rPr>
              <a:t>síntomas</a:t>
            </a:r>
            <a:r>
              <a:rPr sz="1049" dirty="0">
                <a:latin typeface="Arial"/>
                <a:cs typeface="Arial"/>
              </a:rPr>
              <a:t>, </a:t>
            </a:r>
            <a:r>
              <a:rPr sz="1049" dirty="0" err="1">
                <a:latin typeface="Arial"/>
                <a:cs typeface="Arial"/>
              </a:rPr>
              <a:t>enfermedad</a:t>
            </a:r>
            <a:r>
              <a:rPr sz="1049" dirty="0">
                <a:latin typeface="Arial"/>
                <a:cs typeface="Arial"/>
              </a:rPr>
              <a:t>) que </a:t>
            </a:r>
            <a:r>
              <a:rPr sz="1049" spc="5" dirty="0" err="1">
                <a:latin typeface="Arial"/>
                <a:cs typeface="Arial"/>
              </a:rPr>
              <a:t>más</a:t>
            </a:r>
            <a:r>
              <a:rPr sz="1049" spc="5" dirty="0">
                <a:latin typeface="Arial"/>
                <a:cs typeface="Arial"/>
              </a:rPr>
              <a:t> </a:t>
            </a:r>
            <a:r>
              <a:rPr lang="es-ES" sz="1049" spc="5" dirty="0">
                <a:latin typeface="Arial"/>
                <a:cs typeface="Arial"/>
              </a:rPr>
              <a:t>le preocupan</a:t>
            </a:r>
            <a:r>
              <a:rPr sz="1049" spc="-5" dirty="0">
                <a:latin typeface="Arial"/>
                <a:cs typeface="Arial"/>
              </a:rPr>
              <a:t> </a:t>
            </a:r>
            <a:r>
              <a:rPr sz="1049" spc="5" dirty="0">
                <a:latin typeface="Arial"/>
                <a:cs typeface="Arial"/>
              </a:rPr>
              <a:t>y que, a la </a:t>
            </a:r>
            <a:r>
              <a:rPr sz="1049" spc="5" dirty="0" err="1">
                <a:latin typeface="Arial"/>
                <a:cs typeface="Arial"/>
              </a:rPr>
              <a:t>vez</a:t>
            </a:r>
            <a:r>
              <a:rPr sz="1049" spc="5" dirty="0">
                <a:latin typeface="Arial"/>
                <a:cs typeface="Arial"/>
              </a:rPr>
              <a:t>, </a:t>
            </a:r>
            <a:r>
              <a:rPr sz="1049" dirty="0" err="1">
                <a:latin typeface="Arial"/>
                <a:cs typeface="Arial"/>
              </a:rPr>
              <a:t>más</a:t>
            </a:r>
            <a:r>
              <a:rPr sz="1049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limitaciones</a:t>
            </a:r>
            <a:r>
              <a:rPr sz="1049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en</a:t>
            </a:r>
            <a:r>
              <a:rPr sz="1049" dirty="0">
                <a:latin typeface="Arial"/>
                <a:cs typeface="Arial"/>
              </a:rPr>
              <a:t> la </a:t>
            </a:r>
            <a:r>
              <a:rPr sz="1049" dirty="0" err="1">
                <a:latin typeface="Arial"/>
                <a:cs typeface="Arial"/>
              </a:rPr>
              <a:t>vida</a:t>
            </a:r>
            <a:r>
              <a:rPr sz="1049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diaria</a:t>
            </a:r>
            <a:r>
              <a:rPr sz="1049" dirty="0">
                <a:latin typeface="Arial"/>
                <a:cs typeface="Arial"/>
              </a:rPr>
              <a:t> le </a:t>
            </a:r>
            <a:r>
              <a:rPr lang="es-ES" sz="1049" dirty="0">
                <a:latin typeface="Arial"/>
                <a:cs typeface="Arial"/>
              </a:rPr>
              <a:t>generan</a:t>
            </a:r>
            <a:r>
              <a:rPr sz="1049" dirty="0">
                <a:latin typeface="Arial"/>
                <a:cs typeface="Arial"/>
              </a:rPr>
              <a:t>. </a:t>
            </a:r>
            <a:r>
              <a:rPr lang="es-ES" sz="1049" dirty="0">
                <a:latin typeface="Arial"/>
                <a:cs typeface="Arial"/>
              </a:rPr>
              <a:t>Hay que conocer</a:t>
            </a:r>
            <a:r>
              <a:rPr sz="1049" dirty="0">
                <a:latin typeface="Arial"/>
                <a:cs typeface="Arial"/>
              </a:rPr>
              <a:t>l </a:t>
            </a:r>
            <a:r>
              <a:rPr sz="1049" spc="-5" dirty="0" err="1">
                <a:latin typeface="Arial"/>
                <a:cs typeface="Arial"/>
              </a:rPr>
              <a:t>su</a:t>
            </a:r>
            <a:r>
              <a:rPr sz="1049" spc="-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percepción</a:t>
            </a:r>
            <a:r>
              <a:rPr sz="1049" spc="-60" dirty="0">
                <a:latin typeface="Arial"/>
                <a:cs typeface="Arial"/>
              </a:rPr>
              <a:t> </a:t>
            </a:r>
            <a:r>
              <a:rPr sz="1049" dirty="0">
                <a:latin typeface="Arial"/>
                <a:cs typeface="Arial"/>
              </a:rPr>
              <a:t>de</a:t>
            </a:r>
            <a:r>
              <a:rPr sz="1049" spc="-3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dichos</a:t>
            </a:r>
            <a:r>
              <a:rPr sz="1049" spc="-2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problemas</a:t>
            </a:r>
            <a:r>
              <a:rPr sz="1049" spc="-45" dirty="0">
                <a:latin typeface="Arial"/>
                <a:cs typeface="Arial"/>
              </a:rPr>
              <a:t> </a:t>
            </a:r>
            <a:r>
              <a:rPr sz="1049" spc="5" dirty="0">
                <a:latin typeface="Arial"/>
                <a:cs typeface="Arial"/>
              </a:rPr>
              <a:t>y</a:t>
            </a:r>
            <a:r>
              <a:rPr sz="1049" spc="-30" dirty="0">
                <a:latin typeface="Arial"/>
                <a:cs typeface="Arial"/>
              </a:rPr>
              <a:t> </a:t>
            </a:r>
            <a:r>
              <a:rPr lang="es-ES" sz="1049" spc="-30" dirty="0" err="1">
                <a:latin typeface="Arial"/>
                <a:cs typeface="Arial"/>
              </a:rPr>
              <a:t>qé</a:t>
            </a:r>
            <a:r>
              <a:rPr lang="es-ES" sz="1049" spc="-30" dirty="0">
                <a:latin typeface="Arial"/>
                <a:cs typeface="Arial"/>
              </a:rPr>
              <a:t> importancia les da</a:t>
            </a:r>
            <a:r>
              <a:rPr sz="1049" dirty="0">
                <a:latin typeface="Arial"/>
                <a:cs typeface="Arial"/>
              </a:rPr>
              <a:t>.</a:t>
            </a:r>
            <a:r>
              <a:rPr sz="1049" spc="-40" dirty="0">
                <a:latin typeface="Arial"/>
                <a:cs typeface="Arial"/>
              </a:rPr>
              <a:t> </a:t>
            </a:r>
            <a:r>
              <a:rPr sz="1049" dirty="0">
                <a:latin typeface="Arial"/>
                <a:cs typeface="Arial"/>
              </a:rPr>
              <a:t>Como</a:t>
            </a:r>
            <a:r>
              <a:rPr sz="1049" spc="-1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médicos</a:t>
            </a:r>
            <a:r>
              <a:rPr sz="1049" dirty="0">
                <a:latin typeface="Arial"/>
                <a:cs typeface="Arial"/>
              </a:rPr>
              <a:t> de </a:t>
            </a:r>
            <a:r>
              <a:rPr lang="es-ES" sz="1049" dirty="0">
                <a:latin typeface="Arial"/>
                <a:cs typeface="Arial"/>
              </a:rPr>
              <a:t>familia</a:t>
            </a:r>
            <a:r>
              <a:rPr sz="1049" dirty="0">
                <a:latin typeface="Arial"/>
                <a:cs typeface="Arial"/>
              </a:rPr>
              <a:t>,</a:t>
            </a:r>
            <a:r>
              <a:rPr lang="es-ES" sz="1049" spc="-35" dirty="0">
                <a:latin typeface="Arial"/>
                <a:cs typeface="Arial"/>
              </a:rPr>
              <a:t>nosotros trabajamos con todos ellos y necesitamos priorizar en sintonía con el paciente.</a:t>
            </a:r>
            <a:r>
              <a:rPr sz="1049" dirty="0">
                <a:latin typeface="Arial"/>
                <a:cs typeface="Arial"/>
              </a:rPr>
              <a:t>.</a:t>
            </a:r>
            <a:r>
              <a:rPr sz="1049" spc="-7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Dicho</a:t>
            </a:r>
            <a:r>
              <a:rPr sz="1049" spc="-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esto</a:t>
            </a:r>
            <a:r>
              <a:rPr sz="1049" dirty="0">
                <a:latin typeface="Arial"/>
                <a:cs typeface="Arial"/>
              </a:rPr>
              <a:t>,</a:t>
            </a:r>
            <a:r>
              <a:rPr sz="1049" spc="-60" dirty="0">
                <a:latin typeface="Arial"/>
                <a:cs typeface="Arial"/>
              </a:rPr>
              <a:t> </a:t>
            </a:r>
            <a:r>
              <a:rPr sz="1049" spc="5" dirty="0">
                <a:latin typeface="Arial"/>
                <a:cs typeface="Arial"/>
              </a:rPr>
              <a:t>y</a:t>
            </a:r>
            <a:r>
              <a:rPr sz="1049" spc="-25" dirty="0">
                <a:latin typeface="Arial"/>
                <a:cs typeface="Arial"/>
              </a:rPr>
              <a:t> </a:t>
            </a:r>
            <a:r>
              <a:rPr sz="1049" spc="-5" dirty="0" err="1">
                <a:latin typeface="Arial"/>
                <a:cs typeface="Arial"/>
              </a:rPr>
              <a:t>reiterando</a:t>
            </a:r>
            <a:r>
              <a:rPr sz="1049" spc="-5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como</a:t>
            </a:r>
            <a:r>
              <a:rPr sz="1049" spc="-10" dirty="0">
                <a:latin typeface="Arial"/>
                <a:cs typeface="Arial"/>
              </a:rPr>
              <a:t> </a:t>
            </a:r>
            <a:r>
              <a:rPr sz="1049" dirty="0">
                <a:latin typeface="Arial"/>
                <a:cs typeface="Arial"/>
              </a:rPr>
              <a:t>principio</a:t>
            </a:r>
            <a:r>
              <a:rPr sz="1049" spc="-45" dirty="0">
                <a:latin typeface="Arial"/>
                <a:cs typeface="Arial"/>
              </a:rPr>
              <a:t> </a:t>
            </a:r>
            <a:r>
              <a:rPr sz="1049" spc="-5" dirty="0">
                <a:latin typeface="Arial"/>
                <a:cs typeface="Arial"/>
              </a:rPr>
              <a:t>general</a:t>
            </a:r>
            <a:r>
              <a:rPr lang="es-ES" sz="1049" spc="-5" dirty="0">
                <a:latin typeface="Arial"/>
                <a:cs typeface="Arial"/>
              </a:rPr>
              <a:t> que</a:t>
            </a:r>
            <a:r>
              <a:rPr sz="1049" spc="-30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estas</a:t>
            </a:r>
            <a:r>
              <a:rPr sz="1049" spc="-1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diapositivas</a:t>
            </a:r>
            <a:r>
              <a:rPr sz="1049" spc="-30" dirty="0">
                <a:latin typeface="Arial"/>
                <a:cs typeface="Arial"/>
              </a:rPr>
              <a:t> </a:t>
            </a:r>
            <a:r>
              <a:rPr sz="1049" spc="-5" dirty="0" err="1">
                <a:latin typeface="Arial"/>
                <a:cs typeface="Arial"/>
              </a:rPr>
              <a:t>tratan</a:t>
            </a:r>
            <a:r>
              <a:rPr sz="1049" spc="10" dirty="0">
                <a:latin typeface="Arial"/>
                <a:cs typeface="Arial"/>
              </a:rPr>
              <a:t> </a:t>
            </a:r>
            <a:r>
              <a:rPr sz="1049" spc="5" dirty="0" err="1">
                <a:latin typeface="Arial"/>
                <a:cs typeface="Arial"/>
              </a:rPr>
              <a:t>sobre</a:t>
            </a:r>
            <a:r>
              <a:rPr sz="1049" spc="5" dirty="0">
                <a:latin typeface="Arial"/>
                <a:cs typeface="Arial"/>
              </a:rPr>
              <a:t> la</a:t>
            </a:r>
            <a:r>
              <a:rPr sz="1049" spc="-55" dirty="0">
                <a:latin typeface="Arial"/>
                <a:cs typeface="Arial"/>
              </a:rPr>
              <a:t> </a:t>
            </a:r>
            <a:r>
              <a:rPr sz="1049" spc="-5" dirty="0">
                <a:latin typeface="Arial"/>
                <a:cs typeface="Arial"/>
              </a:rPr>
              <a:t>EPOC,</a:t>
            </a:r>
            <a:r>
              <a:rPr sz="1049" spc="-10" dirty="0">
                <a:latin typeface="Arial"/>
                <a:cs typeface="Arial"/>
              </a:rPr>
              <a:t> </a:t>
            </a:r>
            <a:r>
              <a:rPr sz="1049" spc="-5" dirty="0">
                <a:latin typeface="Arial"/>
                <a:cs typeface="Arial"/>
              </a:rPr>
              <a:t>es</a:t>
            </a:r>
            <a:r>
              <a:rPr sz="1049" spc="-1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importante</a:t>
            </a:r>
            <a:r>
              <a:rPr sz="1049" spc="-55" dirty="0">
                <a:latin typeface="Arial"/>
                <a:cs typeface="Arial"/>
              </a:rPr>
              <a:t> </a:t>
            </a:r>
            <a:r>
              <a:rPr sz="1049" spc="40" dirty="0">
                <a:latin typeface="Arial"/>
                <a:cs typeface="Arial"/>
              </a:rPr>
              <a:t>no</a:t>
            </a:r>
            <a:r>
              <a:rPr sz="1049" spc="-35" dirty="0">
                <a:latin typeface="Arial"/>
                <a:cs typeface="Arial"/>
              </a:rPr>
              <a:t> </a:t>
            </a:r>
            <a:r>
              <a:rPr sz="1049" dirty="0" err="1">
                <a:latin typeface="Arial"/>
                <a:cs typeface="Arial"/>
              </a:rPr>
              <a:t>perder</a:t>
            </a:r>
            <a:r>
              <a:rPr sz="1049" dirty="0">
                <a:latin typeface="Arial"/>
                <a:cs typeface="Arial"/>
              </a:rPr>
              <a:t> de vista </a:t>
            </a:r>
            <a:r>
              <a:rPr sz="1049" spc="5" dirty="0">
                <a:latin typeface="Arial"/>
                <a:cs typeface="Arial"/>
              </a:rPr>
              <a:t>la </a:t>
            </a:r>
            <a:r>
              <a:rPr sz="1049" dirty="0" err="1">
                <a:latin typeface="Arial"/>
                <a:cs typeface="Arial"/>
              </a:rPr>
              <a:t>totalidad</a:t>
            </a:r>
            <a:r>
              <a:rPr sz="1049" dirty="0">
                <a:latin typeface="Arial"/>
                <a:cs typeface="Arial"/>
              </a:rPr>
              <a:t> del </a:t>
            </a:r>
            <a:r>
              <a:rPr sz="1049" dirty="0" err="1">
                <a:latin typeface="Arial"/>
                <a:cs typeface="Arial"/>
              </a:rPr>
              <a:t>contexto</a:t>
            </a:r>
            <a:r>
              <a:rPr sz="1049" dirty="0">
                <a:latin typeface="Arial"/>
                <a:cs typeface="Arial"/>
              </a:rPr>
              <a:t> del</a:t>
            </a:r>
            <a:r>
              <a:rPr sz="1049" spc="-195" dirty="0">
                <a:latin typeface="Arial"/>
                <a:cs typeface="Arial"/>
              </a:rPr>
              <a:t> </a:t>
            </a:r>
            <a:r>
              <a:rPr sz="1049" spc="5" dirty="0" err="1">
                <a:latin typeface="Arial"/>
                <a:cs typeface="Arial"/>
              </a:rPr>
              <a:t>paciente</a:t>
            </a:r>
            <a:r>
              <a:rPr sz="1049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049" dirty="0">
                <a:latin typeface="Arial"/>
                <a:cs typeface="Arial"/>
              </a:rPr>
              <a:t> </a:t>
            </a:r>
          </a:p>
        </p:txBody>
      </p:sp>
      <p:sp>
        <p:nvSpPr>
          <p:cNvPr id="4" name="object 4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798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819" y="321230"/>
            <a:ext cx="5205526" cy="879658"/>
          </a:xfrm>
          <a:prstGeom prst="rect">
            <a:avLst/>
          </a:prstGeom>
        </p:spPr>
        <p:txBody>
          <a:bodyPr vert="horz" wrap="square" lIns="0" tIns="13953" rIns="0" bIns="0">
            <a:spAutoFit/>
          </a:bodyPr>
          <a:lstStyle/>
          <a:p>
            <a:pPr marL="329170" marR="5074" indent="-317119" algn="ctr">
              <a:spcBef>
                <a:spcPts val="110"/>
              </a:spcBef>
            </a:pPr>
            <a:r>
              <a:rPr dirty="0" err="1"/>
              <a:t>Manejo</a:t>
            </a:r>
            <a:r>
              <a:rPr dirty="0"/>
              <a:t> </a:t>
            </a:r>
            <a:r>
              <a:rPr spc="5" dirty="0"/>
              <a:t>de </a:t>
            </a:r>
            <a:r>
              <a:rPr dirty="0" err="1"/>
              <a:t>pacientes</a:t>
            </a:r>
            <a:r>
              <a:rPr dirty="0"/>
              <a:t> con EPOC </a:t>
            </a:r>
            <a:r>
              <a:rPr spc="-5" dirty="0"/>
              <a:t>y </a:t>
            </a:r>
            <a:r>
              <a:rPr dirty="0" err="1"/>
              <a:t>multimorbilidades</a:t>
            </a:r>
            <a:r>
              <a:rPr spc="-50" dirty="0"/>
              <a:t> </a:t>
            </a:r>
            <a:r>
              <a:rPr spc="5" dirty="0"/>
              <a:t>(II)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2000" y="1264375"/>
            <a:ext cx="7263184" cy="3382055"/>
          </a:xfrm>
          <a:prstGeom prst="rect">
            <a:avLst/>
          </a:prstGeom>
        </p:spPr>
        <p:txBody>
          <a:bodyPr vert="horz" wrap="square" lIns="0" tIns="122404" rIns="0" bIns="0">
            <a:spAutoFit/>
          </a:bodyPr>
          <a:lstStyle/>
          <a:p>
            <a:pPr marL="271454" indent="-259403">
              <a:spcBef>
                <a:spcPts val="964"/>
              </a:spcBef>
              <a:buClr>
                <a:srgbClr val="000000"/>
              </a:buClr>
              <a:buSzPct val="131250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dirty="0"/>
              <a:t>Para </a:t>
            </a:r>
            <a:r>
              <a:rPr dirty="0" err="1"/>
              <a:t>pacientes</a:t>
            </a:r>
            <a:r>
              <a:rPr dirty="0"/>
              <a:t> </a:t>
            </a:r>
            <a:r>
              <a:rPr spc="-5" dirty="0"/>
              <a:t>con EPOC, </a:t>
            </a:r>
            <a:r>
              <a:rPr dirty="0"/>
              <a:t>la </a:t>
            </a:r>
            <a:r>
              <a:rPr dirty="0" err="1"/>
              <a:t>multimorbilidad</a:t>
            </a:r>
            <a:r>
              <a:rPr dirty="0"/>
              <a:t> se </a:t>
            </a:r>
            <a:r>
              <a:rPr dirty="0" err="1"/>
              <a:t>asocia</a:t>
            </a:r>
            <a:r>
              <a:rPr spc="-180" dirty="0"/>
              <a:t> </a:t>
            </a:r>
            <a:r>
              <a:rPr spc="-5" dirty="0"/>
              <a:t>a:</a:t>
            </a:r>
            <a:r>
              <a:rPr dirty="0"/>
              <a:t> </a:t>
            </a:r>
          </a:p>
          <a:p>
            <a:pPr marL="539102" lvl="1" indent="-265111">
              <a:spcBef>
                <a:spcPts val="684"/>
              </a:spcBef>
              <a:buClr>
                <a:srgbClr val="000000"/>
              </a:buClr>
              <a:buChar char="o"/>
              <a:tabLst>
                <a:tab pos="539102" algn="l"/>
                <a:tab pos="539737" algn="l"/>
              </a:tabLst>
            </a:pP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Altos </a:t>
            </a:r>
            <a:r>
              <a:rPr sz="1298" dirty="0" err="1">
                <a:solidFill>
                  <a:srgbClr val="0C1C1D"/>
                </a:solidFill>
                <a:latin typeface="Arial"/>
                <a:cs typeface="Arial"/>
              </a:rPr>
              <a:t>niveles</a:t>
            </a:r>
            <a:r>
              <a:rPr sz="12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298" spc="-5" dirty="0" err="1">
                <a:solidFill>
                  <a:srgbClr val="0C1C1D"/>
                </a:solidFill>
                <a:latin typeface="Arial"/>
                <a:cs typeface="Arial"/>
              </a:rPr>
              <a:t>polifarmacia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spc="-15" dirty="0">
                <a:solidFill>
                  <a:srgbClr val="0C1C1D"/>
                </a:solidFill>
                <a:latin typeface="Arial"/>
                <a:cs typeface="Arial"/>
              </a:rPr>
              <a:t>y </a:t>
            </a:r>
            <a:r>
              <a:rPr sz="1298" spc="-5" dirty="0" err="1">
                <a:solidFill>
                  <a:srgbClr val="0C1C1D"/>
                </a:solidFill>
                <a:latin typeface="Arial"/>
                <a:cs typeface="Arial"/>
              </a:rPr>
              <a:t>riesgo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dirty="0" err="1">
                <a:solidFill>
                  <a:srgbClr val="0C1C1D"/>
                </a:solidFill>
                <a:latin typeface="Arial"/>
                <a:cs typeface="Arial"/>
              </a:rPr>
              <a:t>elevado</a:t>
            </a:r>
            <a:r>
              <a:rPr sz="12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por </a:t>
            </a:r>
            <a:r>
              <a:rPr sz="1298" spc="-10" dirty="0" err="1">
                <a:solidFill>
                  <a:srgbClr val="0C1C1D"/>
                </a:solidFill>
                <a:latin typeface="Arial"/>
                <a:cs typeface="Arial"/>
              </a:rPr>
              <a:t>reacciones</a:t>
            </a:r>
            <a:r>
              <a:rPr sz="1298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e </a:t>
            </a:r>
            <a:r>
              <a:rPr sz="1298" spc="-5" dirty="0" err="1">
                <a:solidFill>
                  <a:srgbClr val="0C1C1D"/>
                </a:solidFill>
                <a:latin typeface="Arial"/>
                <a:cs typeface="Arial"/>
              </a:rPr>
              <a:t>interacciones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spc="-15" dirty="0" err="1">
                <a:solidFill>
                  <a:srgbClr val="0C1C1D"/>
                </a:solidFill>
                <a:latin typeface="Arial"/>
                <a:cs typeface="Arial"/>
              </a:rPr>
              <a:t>adversas</a:t>
            </a:r>
            <a:r>
              <a:rPr sz="1298" spc="5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298" spc="-5" dirty="0" err="1">
                <a:solidFill>
                  <a:srgbClr val="0C1C1D"/>
                </a:solidFill>
                <a:latin typeface="Arial"/>
                <a:cs typeface="Arial"/>
              </a:rPr>
              <a:t>fármacos</a:t>
            </a:r>
            <a:r>
              <a:rPr dirty="0"/>
              <a:t> </a:t>
            </a:r>
            <a:endParaRPr sz="1298" dirty="0">
              <a:latin typeface="Arial"/>
              <a:cs typeface="Arial"/>
            </a:endParaRPr>
          </a:p>
          <a:p>
            <a:pPr marL="539102" lvl="1" indent="-265111">
              <a:spcBef>
                <a:spcPts val="624"/>
              </a:spcBef>
              <a:buClr>
                <a:srgbClr val="000000"/>
              </a:buClr>
              <a:buChar char="o"/>
              <a:tabLst>
                <a:tab pos="539102" algn="l"/>
                <a:tab pos="539737" algn="l"/>
              </a:tabLst>
            </a:pPr>
            <a:r>
              <a:rPr sz="1298" spc="-5" dirty="0" err="1">
                <a:solidFill>
                  <a:srgbClr val="0C1C1D"/>
                </a:solidFill>
                <a:latin typeface="Arial"/>
                <a:cs typeface="Arial"/>
              </a:rPr>
              <a:t>Riesgo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dirty="0" err="1">
                <a:solidFill>
                  <a:srgbClr val="0C1C1D"/>
                </a:solidFill>
                <a:latin typeface="Arial"/>
                <a:cs typeface="Arial"/>
              </a:rPr>
              <a:t>elevado</a:t>
            </a:r>
            <a:r>
              <a:rPr sz="12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de</a:t>
            </a:r>
            <a:r>
              <a:rPr sz="1298" spc="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dirty="0" err="1">
                <a:solidFill>
                  <a:srgbClr val="0C1C1D"/>
                </a:solidFill>
                <a:latin typeface="Arial"/>
                <a:cs typeface="Arial"/>
              </a:rPr>
              <a:t>hospitalización</a:t>
            </a:r>
            <a:r>
              <a:rPr dirty="0"/>
              <a:t> </a:t>
            </a:r>
            <a:endParaRPr sz="1298" dirty="0">
              <a:latin typeface="Arial"/>
              <a:cs typeface="Arial"/>
            </a:endParaRPr>
          </a:p>
          <a:p>
            <a:pPr marL="539102" lvl="1" indent="-265111">
              <a:spcBef>
                <a:spcPts val="624"/>
              </a:spcBef>
              <a:buClr>
                <a:srgbClr val="000000"/>
              </a:buClr>
              <a:buChar char="o"/>
              <a:tabLst>
                <a:tab pos="539102" algn="l"/>
                <a:tab pos="539737" algn="l"/>
              </a:tabLst>
            </a:pPr>
            <a:r>
              <a:rPr sz="1298" spc="-5" dirty="0" err="1">
                <a:solidFill>
                  <a:srgbClr val="0C1C1D"/>
                </a:solidFill>
                <a:latin typeface="Arial"/>
                <a:cs typeface="Arial"/>
              </a:rPr>
              <a:t>Riesgo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dirty="0" err="1">
                <a:solidFill>
                  <a:srgbClr val="0C1C1D"/>
                </a:solidFill>
                <a:latin typeface="Arial"/>
                <a:cs typeface="Arial"/>
              </a:rPr>
              <a:t>elevado</a:t>
            </a:r>
            <a:r>
              <a:rPr sz="12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298" spc="-10" dirty="0" err="1">
                <a:solidFill>
                  <a:srgbClr val="0C1C1D"/>
                </a:solidFill>
                <a:latin typeface="Arial"/>
                <a:cs typeface="Arial"/>
              </a:rPr>
              <a:t>muerte</a:t>
            </a:r>
            <a:r>
              <a:rPr sz="1298" spc="10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98" spc="-5" dirty="0" err="1">
                <a:solidFill>
                  <a:srgbClr val="0C1C1D"/>
                </a:solidFill>
                <a:latin typeface="Arial"/>
                <a:cs typeface="Arial"/>
              </a:rPr>
              <a:t>prematura</a:t>
            </a:r>
            <a:r>
              <a:rPr dirty="0"/>
              <a:t> </a:t>
            </a:r>
            <a:endParaRPr sz="1298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o"/>
            </a:pPr>
            <a:endParaRPr sz="1398" dirty="0"/>
          </a:p>
          <a:p>
            <a:pPr lvl="1">
              <a:spcBef>
                <a:spcPts val="25"/>
              </a:spcBef>
              <a:buFont typeface="Arial"/>
              <a:buChar char="o"/>
            </a:pPr>
            <a:endParaRPr sz="1199" dirty="0"/>
          </a:p>
          <a:p>
            <a:pPr marL="271454" marR="317753" indent="-259403">
              <a:lnSpc>
                <a:spcPct val="120100"/>
              </a:lnSpc>
              <a:buSzPct val="131250"/>
              <a:buFont typeface="Times New Roman"/>
              <a:buChar char="•"/>
              <a:tabLst>
                <a:tab pos="329170" algn="l"/>
                <a:tab pos="329804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dirty="0"/>
              <a:t>La </a:t>
            </a:r>
            <a:r>
              <a:rPr dirty="0" err="1"/>
              <a:t>polifarmacia</a:t>
            </a:r>
            <a:r>
              <a:rPr dirty="0"/>
              <a:t> </a:t>
            </a:r>
            <a:r>
              <a:rPr spc="-5" dirty="0"/>
              <a:t>genera </a:t>
            </a:r>
            <a:r>
              <a:rPr dirty="0"/>
              <a:t>mayor </a:t>
            </a:r>
            <a:r>
              <a:rPr spc="-5" dirty="0" err="1"/>
              <a:t>preocupación</a:t>
            </a:r>
            <a:r>
              <a:rPr spc="-5" dirty="0"/>
              <a:t> </a:t>
            </a:r>
            <a:r>
              <a:rPr spc="-10" dirty="0" err="1"/>
              <a:t>cuando</a:t>
            </a:r>
            <a:r>
              <a:rPr spc="-10" dirty="0"/>
              <a:t> </a:t>
            </a:r>
            <a:r>
              <a:rPr spc="-5" dirty="0"/>
              <a:t>se </a:t>
            </a:r>
            <a:r>
              <a:rPr spc="-5" dirty="0" err="1"/>
              <a:t>combinan</a:t>
            </a:r>
            <a:r>
              <a:rPr spc="-5" dirty="0"/>
              <a:t> </a:t>
            </a:r>
            <a:r>
              <a:rPr dirty="0"/>
              <a:t>los </a:t>
            </a:r>
            <a:r>
              <a:rPr dirty="0" err="1"/>
              <a:t>fármacos</a:t>
            </a:r>
            <a:r>
              <a:rPr dirty="0"/>
              <a:t> </a:t>
            </a:r>
            <a:r>
              <a:rPr spc="5" dirty="0"/>
              <a:t>con </a:t>
            </a:r>
            <a:r>
              <a:rPr spc="5" dirty="0" err="1"/>
              <a:t>potenciales</a:t>
            </a:r>
            <a:r>
              <a:rPr spc="5" dirty="0"/>
              <a:t> </a:t>
            </a:r>
            <a:r>
              <a:rPr spc="-5" dirty="0" err="1"/>
              <a:t>reacciones</a:t>
            </a:r>
            <a:r>
              <a:rPr spc="-5" dirty="0"/>
              <a:t> </a:t>
            </a:r>
            <a:r>
              <a:rPr dirty="0" err="1"/>
              <a:t>similares</a:t>
            </a:r>
            <a:r>
              <a:rPr spc="-5" dirty="0"/>
              <a:t> </a:t>
            </a:r>
            <a:r>
              <a:rPr dirty="0" err="1"/>
              <a:t>adversas</a:t>
            </a:r>
            <a:r>
              <a:rPr dirty="0"/>
              <a:t>. </a:t>
            </a:r>
            <a:r>
              <a:rPr spc="-5" dirty="0" err="1"/>
              <a:t>También</a:t>
            </a:r>
            <a:r>
              <a:rPr spc="-5" dirty="0"/>
              <a:t> </a:t>
            </a:r>
            <a:r>
              <a:rPr spc="-10" dirty="0" err="1"/>
              <a:t>cuando</a:t>
            </a:r>
            <a:r>
              <a:rPr spc="-10" dirty="0"/>
              <a:t> </a:t>
            </a:r>
            <a:r>
              <a:rPr dirty="0"/>
              <a:t>las </a:t>
            </a:r>
            <a:r>
              <a:rPr dirty="0" err="1"/>
              <a:t>condiciones</a:t>
            </a:r>
            <a:r>
              <a:rPr dirty="0"/>
              <a:t> </a:t>
            </a:r>
            <a:r>
              <a:rPr dirty="0" err="1"/>
              <a:t>comórbidas</a:t>
            </a:r>
            <a:r>
              <a:rPr dirty="0"/>
              <a:t> </a:t>
            </a:r>
            <a:r>
              <a:rPr spc="-5" dirty="0"/>
              <a:t>y las </a:t>
            </a:r>
            <a:r>
              <a:rPr spc="-5" dirty="0" err="1"/>
              <a:t>reacciones</a:t>
            </a:r>
            <a:r>
              <a:rPr spc="-5" dirty="0"/>
              <a:t> </a:t>
            </a:r>
            <a:r>
              <a:rPr dirty="0" err="1"/>
              <a:t>adversas</a:t>
            </a:r>
            <a:r>
              <a:rPr dirty="0"/>
              <a:t> </a:t>
            </a:r>
            <a:r>
              <a:rPr spc="5" dirty="0"/>
              <a:t>al </a:t>
            </a:r>
            <a:r>
              <a:rPr dirty="0" err="1"/>
              <a:t>tratamiento</a:t>
            </a:r>
            <a:r>
              <a:rPr spc="-105" dirty="0"/>
              <a:t> </a:t>
            </a:r>
            <a:r>
              <a:rPr dirty="0"/>
              <a:t>son </a:t>
            </a:r>
            <a:r>
              <a:rPr dirty="0" err="1"/>
              <a:t>similares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798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819" y="352600"/>
            <a:ext cx="5205526" cy="879658"/>
          </a:xfrm>
          <a:prstGeom prst="rect">
            <a:avLst/>
          </a:prstGeom>
        </p:spPr>
        <p:txBody>
          <a:bodyPr vert="horz" wrap="square" lIns="0" tIns="13953" rIns="0" bIns="0">
            <a:spAutoFit/>
          </a:bodyPr>
          <a:lstStyle/>
          <a:p>
            <a:pPr marL="280333" marR="5074" indent="-268283" algn="ctr">
              <a:spcBef>
                <a:spcPts val="110"/>
              </a:spcBef>
            </a:pPr>
            <a:r>
              <a:rPr dirty="0" err="1"/>
              <a:t>Manejo</a:t>
            </a:r>
            <a:r>
              <a:rPr dirty="0"/>
              <a:t> </a:t>
            </a:r>
            <a:r>
              <a:rPr spc="5" dirty="0"/>
              <a:t>de </a:t>
            </a:r>
            <a:r>
              <a:rPr dirty="0" err="1"/>
              <a:t>pacientes</a:t>
            </a:r>
            <a:r>
              <a:rPr dirty="0"/>
              <a:t> con </a:t>
            </a:r>
            <a:r>
              <a:rPr dirty="0" err="1"/>
              <a:t>multicomorbilidad</a:t>
            </a:r>
            <a:r>
              <a:rPr dirty="0"/>
              <a:t> </a:t>
            </a:r>
            <a:r>
              <a:rPr spc="-5" dirty="0"/>
              <a:t>y </a:t>
            </a:r>
            <a:r>
              <a:rPr dirty="0"/>
              <a:t>EPOC</a:t>
            </a:r>
            <a:r>
              <a:rPr spc="-50" dirty="0"/>
              <a:t> </a:t>
            </a:r>
            <a:r>
              <a:rPr spc="5" dirty="0"/>
              <a:t>(III)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973" y="1337325"/>
            <a:ext cx="7199632" cy="2205062"/>
          </a:xfrm>
          <a:prstGeom prst="rect">
            <a:avLst/>
          </a:prstGeom>
        </p:spPr>
        <p:txBody>
          <a:bodyPr vert="horz" wrap="square" lIns="0" tIns="12684" rIns="0" bIns="0">
            <a:spAutoFit/>
          </a:bodyPr>
          <a:lstStyle/>
          <a:p>
            <a:pPr marL="271454" marR="5074" indent="-259403">
              <a:lnSpc>
                <a:spcPct val="120100"/>
              </a:lnSpc>
              <a:spcBef>
                <a:spcPts val="100"/>
              </a:spcBef>
              <a:buClr>
                <a:srgbClr val="000000"/>
              </a:buClr>
              <a:buSzPct val="131250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598" dirty="0" err="1">
                <a:solidFill>
                  <a:srgbClr val="0C1C1D"/>
                </a:solidFill>
                <a:latin typeface="Arial"/>
                <a:cs typeface="Arial"/>
              </a:rPr>
              <a:t>acuerdo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598" spc="5" dirty="0">
                <a:solidFill>
                  <a:srgbClr val="0C1C1D"/>
                </a:solidFill>
                <a:latin typeface="Arial"/>
                <a:cs typeface="Arial"/>
              </a:rPr>
              <a:t>con </a:t>
            </a:r>
            <a:r>
              <a:rPr sz="1598" dirty="0">
                <a:solidFill>
                  <a:srgbClr val="0C1C1D"/>
                </a:solidFill>
                <a:latin typeface="Arial"/>
                <a:cs typeface="Arial"/>
              </a:rPr>
              <a:t>GOLD </a:t>
            </a:r>
            <a:r>
              <a:rPr sz="1598" spc="-5" dirty="0">
                <a:solidFill>
                  <a:srgbClr val="0C1C1D"/>
                </a:solidFill>
                <a:latin typeface="Arial"/>
                <a:cs typeface="Arial"/>
              </a:rPr>
              <a:t>2020,</a:t>
            </a:r>
            <a:r>
              <a:rPr lang="es-ES" sz="1598" dirty="0">
                <a:latin typeface="Arial"/>
                <a:cs typeface="Arial"/>
              </a:rPr>
              <a:t> en general, la multimorbilidad no debería retrasar ni alterar el tratamiento de la EPOC y las comorbilidades deberían tratarse según los estándares habituales</a:t>
            </a:r>
            <a:endParaRPr sz="1598" dirty="0">
              <a:latin typeface="Arial"/>
              <a:cs typeface="Arial"/>
            </a:endParaRPr>
          </a:p>
          <a:p>
            <a:pPr marL="12051" marR="223252">
              <a:lnSpc>
                <a:spcPct val="120100"/>
              </a:lnSpc>
              <a:spcBef>
                <a:spcPts val="385"/>
              </a:spcBef>
              <a:buClr>
                <a:srgbClr val="000000"/>
              </a:buClr>
              <a:buSzPct val="128125"/>
              <a:tabLst>
                <a:tab pos="271454" algn="l"/>
                <a:tab pos="272088" algn="l"/>
              </a:tabLst>
            </a:pPr>
            <a:endParaRPr lang="es-ES" sz="1598" dirty="0">
              <a:solidFill>
                <a:srgbClr val="0C1C1D"/>
              </a:solidFill>
              <a:latin typeface="Arial"/>
              <a:cs typeface="Arial"/>
            </a:endParaRPr>
          </a:p>
          <a:p>
            <a:pPr marL="271454" marR="223252" indent="-259403">
              <a:lnSpc>
                <a:spcPct val="120100"/>
              </a:lnSpc>
              <a:spcBef>
                <a:spcPts val="385"/>
              </a:spcBef>
              <a:buClr>
                <a:srgbClr val="000000"/>
              </a:buClr>
              <a:buSzPct val="128125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598" dirty="0">
                <a:latin typeface="Arial"/>
                <a:cs typeface="Arial"/>
              </a:rPr>
              <a:t>Hay que prestar especial atención en asegurar que los tratamientos sean sencillos y minimizar la polifarmacia.</a:t>
            </a:r>
          </a:p>
          <a:p>
            <a:pPr marL="271454" marR="223252" indent="-259403">
              <a:lnSpc>
                <a:spcPct val="120100"/>
              </a:lnSpc>
              <a:spcBef>
                <a:spcPts val="385"/>
              </a:spcBef>
              <a:buClr>
                <a:srgbClr val="000000"/>
              </a:buClr>
              <a:buSzPct val="128125"/>
              <a:buFont typeface="Times New Roman"/>
              <a:buChar char="•"/>
              <a:tabLst>
                <a:tab pos="271454" algn="l"/>
                <a:tab pos="272088" algn="l"/>
              </a:tabLst>
            </a:pPr>
            <a:r>
              <a:rPr lang="es-ES" sz="1598" dirty="0">
                <a:latin typeface="Arial"/>
                <a:cs typeface="Arial"/>
              </a:rPr>
              <a:t> </a:t>
            </a:r>
            <a:endParaRPr sz="1598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798"/>
          </a:p>
        </p:txBody>
      </p:sp>
      <p:sp>
        <p:nvSpPr>
          <p:cNvPr id="5" name="object 5"/>
          <p:cNvSpPr txBox="1"/>
          <p:nvPr/>
        </p:nvSpPr>
        <p:spPr>
          <a:xfrm>
            <a:off x="307423" y="4644397"/>
            <a:ext cx="6471652" cy="288185"/>
          </a:xfrm>
          <a:prstGeom prst="rect">
            <a:avLst/>
          </a:prstGeom>
        </p:spPr>
        <p:txBody>
          <a:bodyPr vert="horz" wrap="square" lIns="0" tIns="11416" rIns="0" bIns="0">
            <a:spAutoFit/>
          </a:bodyPr>
          <a:lstStyle/>
          <a:p>
            <a:pPr marL="12685">
              <a:spcBef>
                <a:spcPts val="90"/>
              </a:spcBef>
            </a:pPr>
            <a:r>
              <a:rPr sz="799" spc="-20" dirty="0" err="1">
                <a:latin typeface="Arial"/>
                <a:cs typeface="Arial"/>
              </a:rPr>
              <a:t>Iniciativa</a:t>
            </a:r>
            <a:r>
              <a:rPr sz="799" spc="-20" dirty="0">
                <a:latin typeface="Arial"/>
                <a:cs typeface="Arial"/>
              </a:rPr>
              <a:t> </a:t>
            </a:r>
            <a:r>
              <a:rPr sz="799" spc="-10" dirty="0">
                <a:latin typeface="Arial"/>
                <a:cs typeface="Arial"/>
              </a:rPr>
              <a:t>Mundial </a:t>
            </a:r>
            <a:r>
              <a:rPr sz="799" spc="-15" dirty="0">
                <a:latin typeface="Arial"/>
                <a:cs typeface="Arial"/>
              </a:rPr>
              <a:t>contra </a:t>
            </a:r>
            <a:r>
              <a:rPr sz="799" spc="-15" dirty="0" err="1">
                <a:latin typeface="Arial"/>
                <a:cs typeface="Arial"/>
              </a:rPr>
              <a:t>Enfermedades</a:t>
            </a:r>
            <a:r>
              <a:rPr sz="799" spc="-15" dirty="0">
                <a:latin typeface="Arial"/>
                <a:cs typeface="Arial"/>
              </a:rPr>
              <a:t> </a:t>
            </a:r>
            <a:r>
              <a:rPr sz="799" spc="-10" dirty="0" err="1">
                <a:latin typeface="Arial"/>
                <a:cs typeface="Arial"/>
              </a:rPr>
              <a:t>Pulmonares</a:t>
            </a:r>
            <a:r>
              <a:rPr sz="799" spc="-10" dirty="0">
                <a:latin typeface="Arial"/>
                <a:cs typeface="Arial"/>
              </a:rPr>
              <a:t> </a:t>
            </a:r>
            <a:r>
              <a:rPr sz="799" spc="-15" dirty="0" err="1">
                <a:latin typeface="Arial"/>
                <a:cs typeface="Arial"/>
              </a:rPr>
              <a:t>Obstructivas</a:t>
            </a:r>
            <a:r>
              <a:rPr sz="799" spc="-15" dirty="0">
                <a:latin typeface="Arial"/>
                <a:cs typeface="Arial"/>
              </a:rPr>
              <a:t> </a:t>
            </a:r>
            <a:r>
              <a:rPr sz="799" spc="-15" dirty="0" err="1">
                <a:latin typeface="Arial"/>
                <a:cs typeface="Arial"/>
              </a:rPr>
              <a:t>Crónicas</a:t>
            </a:r>
            <a:r>
              <a:rPr sz="799" spc="-15" dirty="0">
                <a:latin typeface="Arial"/>
                <a:cs typeface="Arial"/>
              </a:rPr>
              <a:t> </a:t>
            </a:r>
            <a:r>
              <a:rPr sz="799" spc="-5" dirty="0">
                <a:latin typeface="Arial"/>
                <a:cs typeface="Arial"/>
              </a:rPr>
              <a:t>(GOLD) </a:t>
            </a:r>
            <a:r>
              <a:rPr sz="799" spc="-15" dirty="0">
                <a:latin typeface="Arial"/>
                <a:cs typeface="Arial"/>
              </a:rPr>
              <a:t>2020. Disponible </a:t>
            </a:r>
            <a:r>
              <a:rPr sz="799" spc="-20" dirty="0" err="1">
                <a:latin typeface="Arial"/>
                <a:cs typeface="Arial"/>
              </a:rPr>
              <a:t>en</a:t>
            </a:r>
            <a:r>
              <a:rPr sz="799" spc="-20" dirty="0">
                <a:latin typeface="Arial"/>
                <a:cs typeface="Arial"/>
              </a:rPr>
              <a:t>:</a:t>
            </a:r>
            <a:r>
              <a:rPr sz="799" spc="20" dirty="0">
                <a:latin typeface="Arial"/>
                <a:cs typeface="Arial"/>
              </a:rPr>
              <a:t> </a:t>
            </a:r>
            <a:r>
              <a:rPr sz="799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https://goldcopd.org/</a:t>
            </a:r>
            <a:r>
              <a:rPr sz="1798" dirty="0"/>
              <a:t> </a:t>
            </a:r>
            <a:endParaRPr sz="799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4164</Words>
  <Application>Microsoft Office PowerPoint</Application>
  <PresentationFormat>Presentación en pantalla (16:9)</PresentationFormat>
  <Paragraphs>405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</vt:lpstr>
      <vt:lpstr>Office Theme</vt:lpstr>
      <vt:lpstr>1_Office Theme</vt:lpstr>
      <vt:lpstr>Multimorbilidad</vt:lpstr>
      <vt:lpstr>Presentación de PowerPoint</vt:lpstr>
      <vt:lpstr>Acerca de estas diapositivas </vt:lpstr>
      <vt:lpstr>Lo que aprenderá </vt:lpstr>
      <vt:lpstr>Multimorbilidad en EPOC (I) </vt:lpstr>
      <vt:lpstr>Multimorbilidad y EPOC (II)</vt:lpstr>
      <vt:lpstr>Manejo de pacientes con EPOC y multimorbilidades (I) </vt:lpstr>
      <vt:lpstr>Manejo de pacientes con EPOC y multimorbilidades (II) </vt:lpstr>
      <vt:lpstr>Manejo de pacientes con multicomorbilidad y EPOC (III) </vt:lpstr>
      <vt:lpstr>Puntos generales para mejorar la atención del paciente EPOC con multimorbilidad en atención primaria </vt:lpstr>
      <vt:lpstr>Otras medidas de acción esenciales </vt:lpstr>
      <vt:lpstr>Nuestro propósito </vt:lpstr>
      <vt:lpstr>Un caso complejo con multimorbilidad (I)</vt:lpstr>
      <vt:lpstr>Un caso complejo con multimorbilidad (II)</vt:lpstr>
      <vt:lpstr>Presentación</vt:lpstr>
      <vt:lpstr>Examen físico </vt:lpstr>
      <vt:lpstr>Presentación de PowerPoint</vt:lpstr>
      <vt:lpstr>Recoger toda la información </vt:lpstr>
      <vt:lpstr>Espirometría</vt:lpstr>
      <vt:lpstr>Recoger más información </vt:lpstr>
      <vt:lpstr>El cuadro clínico de la Sra. Vitalina</vt:lpstr>
      <vt:lpstr>La EPOC de la Sra.Vitalina  </vt:lpstr>
      <vt:lpstr>Los resultados del CAT de la Sra. Vitalina </vt:lpstr>
      <vt:lpstr>La (re) evaluación de la EPOC de la Sra.  Vitalina </vt:lpstr>
      <vt:lpstr>La (re) evaluación del tratamiento de la Sra. Vitalina</vt:lpstr>
      <vt:lpstr>Próximos pasos para la Sra.  Vitalina </vt:lpstr>
      <vt:lpstr>El manejo de la exacerbación de EPOC de la Sra. Vitalina</vt:lpstr>
      <vt:lpstr>Los próximos pasos para la Sra. Vitalina </vt:lpstr>
      <vt:lpstr>Pensando en  otras condiciones médicas de la Sra. Vitalina </vt:lpstr>
      <vt:lpstr>El plan farmacológico de la Sra. Vitalina </vt:lpstr>
      <vt:lpstr>Cuando se trata al paciente con EPOC y condiciones comórbidas </vt:lpstr>
      <vt:lpstr>Fragilidad y EPOC (I) </vt:lpstr>
      <vt:lpstr>Herramientas de evaluación para la fragilidad </vt:lpstr>
      <vt:lpstr>¡Muchas gracias!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Miguel Roman Rodriguez</cp:lastModifiedBy>
  <cp:revision>17</cp:revision>
  <dcterms:created xsi:type="dcterms:W3CDTF">2020-11-03T09:22:52Z</dcterms:created>
  <dcterms:modified xsi:type="dcterms:W3CDTF">2020-12-02T19:55:41Z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Creator">
    <vt:lpwstr>Microsoft PowerPoint v16</vt:lpwstr>
  </property>
  <property fmtid="{D5CDD505-2E9C-101B-9397-08002B2CF9AE}" pid="4" name="LastSaved">
    <vt:filetime>2020-11-03T00:00:00Z</vt:filetime>
  </property>
</Properties>
</file>