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90" r:id="rId7"/>
    <p:sldId id="262" r:id="rId8"/>
    <p:sldId id="263" r:id="rId9"/>
    <p:sldId id="264" r:id="rId10"/>
    <p:sldId id="265" r:id="rId11"/>
    <p:sldId id="291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</p:sldIdLst>
  <p:sldSz cx="9144000" cy="5149850"/>
  <p:notesSz cx="9144000" cy="51498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>
    <p:restoredLeft sz="13401" autoAdjust="0"/>
    <p:restoredTop sz="94660"/>
  </p:normalViewPr>
  <p:slideViewPr>
    <p:cSldViewPr>
      <p:cViewPr>
        <p:scale>
          <a:sx n="70" d="100"/>
          <a:sy n="70" d="100"/>
        </p:scale>
        <p:origin x="-309" y="453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99540" y="1515821"/>
            <a:ext cx="6344919" cy="167258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rgbClr val="0C1C1D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3916"/>
            <a:ext cx="6400800" cy="12874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CC030A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0C1C1D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CC030A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184465"/>
            <a:ext cx="3977640" cy="33989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184465"/>
            <a:ext cx="3977640" cy="33989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CC030A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10963" y="128233"/>
            <a:ext cx="1720060" cy="66098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560447" y="421081"/>
            <a:ext cx="4131945" cy="8807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CC030A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15848" y="1278198"/>
            <a:ext cx="7463155" cy="24809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rgbClr val="0C1C1D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9360"/>
            <a:ext cx="2926080" cy="2574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9360"/>
            <a:ext cx="2103120" cy="2574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9360"/>
            <a:ext cx="2103120" cy="2574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goldcopd.org/" TargetMode="External"/><Relationship Id="rId2" Type="http://schemas.openxmlformats.org/officeDocument/2006/relationships/hyperlink" Target="https://www.ipcrg.org/dth10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s://goldcopd.org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goldcopd.org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s://www.ipcrg.org/dth10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goldcopd.org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84403" y="4171289"/>
            <a:ext cx="7922895" cy="801370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marL="1588770" marR="5080" indent="-1576705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Arial"/>
                <a:cs typeface="Arial"/>
              </a:rPr>
              <a:t>Boehringer</a:t>
            </a:r>
            <a:r>
              <a:rPr sz="1200" spc="-9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Ingelheim</a:t>
            </a:r>
            <a:r>
              <a:rPr sz="1200" spc="-40" dirty="0">
                <a:latin typeface="Arial"/>
                <a:cs typeface="Arial"/>
              </a:rPr>
              <a:t> </a:t>
            </a:r>
            <a:r>
              <a:rPr lang="es-ES" sz="1200" spc="-40" dirty="0">
                <a:latin typeface="Arial"/>
                <a:cs typeface="Arial"/>
              </a:rPr>
              <a:t>ha aportado</a:t>
            </a:r>
            <a:r>
              <a:rPr lang="es-ES" sz="1200" spc="-5" dirty="0">
                <a:latin typeface="Arial"/>
                <a:cs typeface="Arial"/>
              </a:rPr>
              <a:t> u</a:t>
            </a:r>
            <a:r>
              <a:rPr sz="1200" spc="-5" dirty="0" err="1">
                <a:latin typeface="Arial"/>
                <a:cs typeface="Arial"/>
              </a:rPr>
              <a:t>na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 err="1">
                <a:latin typeface="Arial"/>
                <a:cs typeface="Arial"/>
              </a:rPr>
              <a:t>subvención</a:t>
            </a:r>
            <a:r>
              <a:rPr sz="1200" spc="-80" dirty="0">
                <a:latin typeface="Arial"/>
                <a:cs typeface="Arial"/>
              </a:rPr>
              <a:t> </a:t>
            </a:r>
            <a:r>
              <a:rPr sz="1200" dirty="0" err="1">
                <a:latin typeface="Arial"/>
                <a:cs typeface="Arial"/>
              </a:rPr>
              <a:t>educativa</a:t>
            </a:r>
            <a:r>
              <a:rPr sz="1200" spc="-60" dirty="0">
                <a:latin typeface="Arial"/>
                <a:cs typeface="Arial"/>
              </a:rPr>
              <a:t> </a:t>
            </a:r>
            <a:r>
              <a:rPr sz="1200" dirty="0" err="1">
                <a:latin typeface="Arial"/>
                <a:cs typeface="Arial"/>
              </a:rPr>
              <a:t>ilimitada</a:t>
            </a:r>
            <a:r>
              <a:rPr sz="1200" dirty="0">
                <a:latin typeface="Arial"/>
                <a:cs typeface="Arial"/>
              </a:rPr>
              <a:t>,</a:t>
            </a:r>
            <a:r>
              <a:rPr sz="1200" spc="-35" dirty="0">
                <a:latin typeface="Arial"/>
                <a:cs typeface="Arial"/>
              </a:rPr>
              <a:t> </a:t>
            </a:r>
            <a:r>
              <a:rPr lang="es-ES" sz="1200" spc="-35" dirty="0">
                <a:latin typeface="Arial"/>
                <a:cs typeface="Arial"/>
              </a:rPr>
              <a:t>para </a:t>
            </a:r>
            <a:r>
              <a:rPr sz="1200" dirty="0">
                <a:latin typeface="Arial"/>
                <a:cs typeface="Arial"/>
              </a:rPr>
              <a:t>el</a:t>
            </a:r>
            <a:r>
              <a:rPr sz="1200" spc="15" dirty="0">
                <a:latin typeface="Arial"/>
                <a:cs typeface="Arial"/>
              </a:rPr>
              <a:t> </a:t>
            </a:r>
            <a:r>
              <a:rPr sz="1200" spc="-5" dirty="0" err="1">
                <a:latin typeface="Arial"/>
                <a:cs typeface="Arial"/>
              </a:rPr>
              <a:t>desarrollo</a:t>
            </a:r>
            <a:r>
              <a:rPr sz="1200" spc="-5" dirty="0">
                <a:latin typeface="Arial"/>
                <a:cs typeface="Arial"/>
              </a:rPr>
              <a:t>,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la </a:t>
            </a:r>
            <a:r>
              <a:rPr sz="1200" dirty="0" err="1">
                <a:latin typeface="Arial"/>
                <a:cs typeface="Arial"/>
              </a:rPr>
              <a:t>tipografía</a:t>
            </a:r>
            <a:r>
              <a:rPr sz="1200" dirty="0">
                <a:latin typeface="Arial"/>
                <a:cs typeface="Arial"/>
              </a:rPr>
              <a:t>,</a:t>
            </a:r>
            <a:r>
              <a:rPr sz="1200" spc="-6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la </a:t>
            </a:r>
            <a:r>
              <a:rPr sz="1200" dirty="0" err="1">
                <a:latin typeface="Arial"/>
                <a:cs typeface="Arial"/>
              </a:rPr>
              <a:t>impresión</a:t>
            </a:r>
            <a:r>
              <a:rPr sz="1200" spc="-5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y </a:t>
            </a:r>
            <a:r>
              <a:rPr sz="1200" dirty="0" err="1">
                <a:latin typeface="Arial"/>
                <a:cs typeface="Arial"/>
              </a:rPr>
              <a:t>costos</a:t>
            </a:r>
            <a:r>
              <a:rPr sz="1200" spc="-70" dirty="0">
                <a:latin typeface="Arial"/>
                <a:cs typeface="Arial"/>
              </a:rPr>
              <a:t> </a:t>
            </a:r>
            <a:r>
              <a:rPr sz="1200" dirty="0" err="1">
                <a:latin typeface="Arial"/>
                <a:cs typeface="Arial"/>
              </a:rPr>
              <a:t>asociados</a:t>
            </a:r>
            <a:r>
              <a:rPr sz="1200" dirty="0">
                <a:latin typeface="Arial"/>
                <a:cs typeface="Arial"/>
              </a:rPr>
              <a:t>, </a:t>
            </a:r>
            <a:r>
              <a:rPr sz="1200" spc="-5" dirty="0" err="1">
                <a:latin typeface="Arial"/>
                <a:cs typeface="Arial"/>
              </a:rPr>
              <a:t>pero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no</a:t>
            </a:r>
            <a:r>
              <a:rPr sz="1200" spc="-45" dirty="0">
                <a:latin typeface="Arial"/>
                <a:cs typeface="Arial"/>
              </a:rPr>
              <a:t> </a:t>
            </a:r>
            <a:r>
              <a:rPr lang="es-ES" sz="1200" spc="-5" dirty="0">
                <a:latin typeface="Arial"/>
                <a:cs typeface="Arial"/>
              </a:rPr>
              <a:t>ha contribuido</a:t>
            </a:r>
            <a:r>
              <a:rPr sz="1200" dirty="0">
                <a:latin typeface="Arial"/>
                <a:cs typeface="Arial"/>
              </a:rPr>
              <a:t> al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dirty="0" err="1">
                <a:latin typeface="Arial"/>
                <a:cs typeface="Arial"/>
              </a:rPr>
              <a:t>contenido</a:t>
            </a:r>
            <a:r>
              <a:rPr sz="1200" spc="-70" dirty="0">
                <a:latin typeface="Arial"/>
                <a:cs typeface="Arial"/>
              </a:rPr>
              <a:t> </a:t>
            </a:r>
            <a:r>
              <a:rPr lang="es-ES" sz="1200" spc="-70" dirty="0">
                <a:latin typeface="Arial"/>
                <a:cs typeface="Arial"/>
              </a:rPr>
              <a:t>de</a:t>
            </a:r>
            <a:r>
              <a:rPr sz="1200" dirty="0">
                <a:latin typeface="Arial"/>
                <a:cs typeface="Arial"/>
              </a:rPr>
              <a:t> </a:t>
            </a:r>
            <a:r>
              <a:rPr sz="1200" spc="5" dirty="0" err="1">
                <a:latin typeface="Arial"/>
                <a:cs typeface="Arial"/>
              </a:rPr>
              <a:t>este</a:t>
            </a:r>
            <a:r>
              <a:rPr sz="1200" spc="-25" dirty="0">
                <a:latin typeface="Arial"/>
                <a:cs typeface="Arial"/>
              </a:rPr>
              <a:t> </a:t>
            </a:r>
            <a:r>
              <a:rPr sz="1200" spc="-5" dirty="0" err="1">
                <a:latin typeface="Arial"/>
                <a:cs typeface="Arial"/>
              </a:rPr>
              <a:t>documento</a:t>
            </a:r>
            <a:r>
              <a:rPr sz="1200" spc="-5" dirty="0">
                <a:latin typeface="Arial"/>
                <a:cs typeface="Arial"/>
              </a:rPr>
              <a:t>.</a:t>
            </a:r>
            <a:r>
              <a:rPr sz="1200" dirty="0">
                <a:latin typeface="Arial"/>
                <a:cs typeface="Arial"/>
              </a:rPr>
              <a:t> </a:t>
            </a: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100" dirty="0">
              <a:latin typeface="Arial"/>
              <a:cs typeface="Arial"/>
            </a:endParaRPr>
          </a:p>
          <a:p>
            <a:pPr marL="290195" algn="ctr">
              <a:lnSpc>
                <a:spcPct val="100000"/>
              </a:lnSpc>
            </a:pPr>
            <a:r>
              <a:rPr sz="1600" i="1" dirty="0" err="1">
                <a:solidFill>
                  <a:srgbClr val="074A87"/>
                </a:solidFill>
                <a:latin typeface="Arial"/>
                <a:cs typeface="Arial"/>
              </a:rPr>
              <a:t>Respirar</a:t>
            </a:r>
            <a:r>
              <a:rPr sz="1600" i="1" dirty="0">
                <a:solidFill>
                  <a:srgbClr val="074A87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074A87"/>
                </a:solidFill>
                <a:latin typeface="Arial"/>
                <a:cs typeface="Arial"/>
              </a:rPr>
              <a:t>y </a:t>
            </a:r>
            <a:r>
              <a:rPr sz="1600" i="1" spc="-5" dirty="0" err="1">
                <a:solidFill>
                  <a:srgbClr val="074A87"/>
                </a:solidFill>
                <a:latin typeface="Arial"/>
                <a:cs typeface="Arial"/>
              </a:rPr>
              <a:t>sentirse</a:t>
            </a:r>
            <a:r>
              <a:rPr sz="1600" i="1" spc="-5" dirty="0">
                <a:solidFill>
                  <a:srgbClr val="074A87"/>
                </a:solidFill>
                <a:latin typeface="Arial"/>
                <a:cs typeface="Arial"/>
              </a:rPr>
              <a:t> </a:t>
            </a:r>
            <a:r>
              <a:rPr sz="1600" i="1" dirty="0">
                <a:solidFill>
                  <a:srgbClr val="074A87"/>
                </a:solidFill>
                <a:latin typeface="Arial"/>
                <a:cs typeface="Arial"/>
              </a:rPr>
              <a:t>bien </a:t>
            </a:r>
            <a:r>
              <a:rPr sz="1600" i="1" spc="-5" dirty="0">
                <a:solidFill>
                  <a:srgbClr val="074A87"/>
                </a:solidFill>
                <a:latin typeface="Arial"/>
                <a:cs typeface="Arial"/>
              </a:rPr>
              <a:t>a </a:t>
            </a:r>
            <a:r>
              <a:rPr sz="1600" i="1" spc="-5" dirty="0" err="1">
                <a:solidFill>
                  <a:srgbClr val="074A87"/>
                </a:solidFill>
                <a:latin typeface="Arial"/>
                <a:cs typeface="Arial"/>
              </a:rPr>
              <a:t>través</a:t>
            </a:r>
            <a:r>
              <a:rPr sz="1600" i="1" spc="-5" dirty="0">
                <a:solidFill>
                  <a:srgbClr val="074A87"/>
                </a:solidFill>
                <a:latin typeface="Arial"/>
                <a:cs typeface="Arial"/>
              </a:rPr>
              <a:t> del </a:t>
            </a:r>
            <a:r>
              <a:rPr sz="1600" i="1" spc="-5" dirty="0" err="1">
                <a:solidFill>
                  <a:srgbClr val="074A87"/>
                </a:solidFill>
                <a:latin typeface="Arial"/>
                <a:cs typeface="Arial"/>
              </a:rPr>
              <a:t>acceso</a:t>
            </a:r>
            <a:r>
              <a:rPr sz="1600" i="1" spc="-5" dirty="0">
                <a:solidFill>
                  <a:srgbClr val="074A87"/>
                </a:solidFill>
                <a:latin typeface="Arial"/>
                <a:cs typeface="Arial"/>
              </a:rPr>
              <a:t> </a:t>
            </a:r>
            <a:r>
              <a:rPr sz="1600" i="1" dirty="0">
                <a:solidFill>
                  <a:srgbClr val="074A87"/>
                </a:solidFill>
                <a:latin typeface="Arial"/>
                <a:cs typeface="Arial"/>
              </a:rPr>
              <a:t>universal </a:t>
            </a:r>
            <a:r>
              <a:rPr sz="1600" i="1" spc="5" dirty="0">
                <a:solidFill>
                  <a:srgbClr val="074A87"/>
                </a:solidFill>
                <a:latin typeface="Arial"/>
                <a:cs typeface="Arial"/>
              </a:rPr>
              <a:t>a una </a:t>
            </a:r>
            <a:r>
              <a:rPr sz="1600" i="1" spc="-5" dirty="0" err="1">
                <a:solidFill>
                  <a:srgbClr val="074A87"/>
                </a:solidFill>
                <a:latin typeface="Arial"/>
                <a:cs typeface="Arial"/>
              </a:rPr>
              <a:t>atención</a:t>
            </a:r>
            <a:r>
              <a:rPr sz="1600" i="1" spc="-5" dirty="0">
                <a:solidFill>
                  <a:srgbClr val="074A87"/>
                </a:solidFill>
                <a:latin typeface="Arial"/>
                <a:cs typeface="Arial"/>
              </a:rPr>
              <a:t> </a:t>
            </a:r>
            <a:r>
              <a:rPr sz="1600" i="1" spc="-190" dirty="0">
                <a:solidFill>
                  <a:srgbClr val="074A87"/>
                </a:solidFill>
                <a:latin typeface="Arial"/>
                <a:cs typeface="Arial"/>
              </a:rPr>
              <a:t> </a:t>
            </a:r>
            <a:r>
              <a:rPr sz="1600" i="1" dirty="0" err="1">
                <a:solidFill>
                  <a:srgbClr val="074A87"/>
                </a:solidFill>
                <a:latin typeface="Arial"/>
                <a:cs typeface="Arial"/>
              </a:rPr>
              <a:t>adecuada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081529" y="812952"/>
            <a:ext cx="5462271" cy="941069"/>
          </a:xfrm>
          <a:prstGeom prst="rect">
            <a:avLst/>
          </a:prstGeom>
        </p:spPr>
        <p:txBody>
          <a:bodyPr vert="horz" wrap="square" lIns="0" tIns="13335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6000" spc="105" dirty="0" err="1">
                <a:solidFill>
                  <a:srgbClr val="00050A"/>
                </a:solidFill>
              </a:rPr>
              <a:t>Multimorbilidad</a:t>
            </a:r>
            <a:endParaRPr sz="6000" dirty="0"/>
          </a:p>
        </p:txBody>
      </p:sp>
      <p:sp>
        <p:nvSpPr>
          <p:cNvPr id="5" name="object 5"/>
          <p:cNvSpPr txBox="1"/>
          <p:nvPr/>
        </p:nvSpPr>
        <p:spPr>
          <a:xfrm>
            <a:off x="2654935" y="2368372"/>
            <a:ext cx="3792220" cy="843821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00050A"/>
                </a:solidFill>
                <a:latin typeface="Arial"/>
                <a:cs typeface="Arial"/>
              </a:rPr>
              <a:t>Una </a:t>
            </a:r>
            <a:r>
              <a:rPr sz="1800" spc="-5" dirty="0" err="1">
                <a:solidFill>
                  <a:srgbClr val="00050A"/>
                </a:solidFill>
                <a:latin typeface="Arial"/>
                <a:cs typeface="Arial"/>
              </a:rPr>
              <a:t>iniciativa</a:t>
            </a:r>
            <a:r>
              <a:rPr sz="1800" spc="-5" dirty="0">
                <a:solidFill>
                  <a:srgbClr val="00050A"/>
                </a:solidFill>
                <a:latin typeface="Arial"/>
                <a:cs typeface="Arial"/>
              </a:rPr>
              <a:t> del</a:t>
            </a:r>
            <a:r>
              <a:rPr sz="1800" spc="-15" dirty="0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050A"/>
                </a:solidFill>
                <a:latin typeface="Arial"/>
                <a:cs typeface="Arial"/>
              </a:rPr>
              <a:t>IPCRG</a:t>
            </a:r>
            <a:endParaRPr sz="1800" dirty="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1800" dirty="0" err="1">
                <a:solidFill>
                  <a:srgbClr val="00050A"/>
                </a:solidFill>
                <a:latin typeface="Arial"/>
                <a:cs typeface="Arial"/>
              </a:rPr>
              <a:t>Manejo</a:t>
            </a:r>
            <a:r>
              <a:rPr lang="es-ES" sz="1800" dirty="0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1800" spc="5" dirty="0">
                <a:solidFill>
                  <a:srgbClr val="00050A"/>
                </a:solidFill>
                <a:latin typeface="Arial"/>
                <a:cs typeface="Arial"/>
              </a:rPr>
              <a:t>de </a:t>
            </a:r>
            <a:r>
              <a:rPr sz="1800" spc="5" dirty="0" err="1">
                <a:solidFill>
                  <a:srgbClr val="00050A"/>
                </a:solidFill>
                <a:latin typeface="Arial"/>
                <a:cs typeface="Arial"/>
              </a:rPr>
              <a:t>multimorbilidades</a:t>
            </a:r>
            <a:r>
              <a:rPr sz="1800" spc="5" dirty="0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050A"/>
                </a:solidFill>
                <a:latin typeface="Arial"/>
                <a:cs typeface="Arial"/>
              </a:rPr>
              <a:t>e</a:t>
            </a:r>
            <a:r>
              <a:rPr lang="es-ES" sz="1800" dirty="0">
                <a:solidFill>
                  <a:srgbClr val="00050A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1800" spc="-210" dirty="0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00050A"/>
                </a:solidFill>
                <a:latin typeface="Arial"/>
                <a:cs typeface="Arial"/>
              </a:rPr>
              <a:t>EPOC</a:t>
            </a:r>
            <a:r>
              <a:rPr sz="1800" dirty="0">
                <a:solidFill>
                  <a:srgbClr val="00050A"/>
                </a:solidFill>
                <a:latin typeface="Arial"/>
                <a:cs typeface="Arial"/>
              </a:rPr>
              <a:t> 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8016240" y="91439"/>
            <a:ext cx="1045463" cy="6705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09800" y="255804"/>
            <a:ext cx="5715000" cy="934871"/>
          </a:xfrm>
          <a:prstGeom prst="rect">
            <a:avLst/>
          </a:prstGeom>
        </p:spPr>
        <p:txBody>
          <a:bodyPr vert="horz" wrap="square" lIns="0" tIns="11430" rIns="0" bIns="0">
            <a:spAutoFit/>
          </a:bodyPr>
          <a:lstStyle/>
          <a:p>
            <a:pPr algn="ctr">
              <a:lnSpc>
                <a:spcPct val="100000"/>
              </a:lnSpc>
              <a:spcBef>
                <a:spcPts val="90"/>
              </a:spcBef>
            </a:pPr>
            <a:r>
              <a:rPr lang="es-ES" sz="2000" spc="-5" dirty="0"/>
              <a:t>Puntos generales para mejorar la atención del paciente EPOC con multimorbilidad en atención primaria </a:t>
            </a:r>
            <a:endParaRPr lang="es-ES" sz="2000" dirty="0"/>
          </a:p>
        </p:txBody>
      </p:sp>
      <p:sp>
        <p:nvSpPr>
          <p:cNvPr id="3" name="object 3"/>
          <p:cNvSpPr txBox="1"/>
          <p:nvPr/>
        </p:nvSpPr>
        <p:spPr>
          <a:xfrm>
            <a:off x="386994" y="1376933"/>
            <a:ext cx="7640320" cy="3042500"/>
          </a:xfrm>
          <a:prstGeom prst="rect">
            <a:avLst/>
          </a:prstGeom>
        </p:spPr>
        <p:txBody>
          <a:bodyPr vert="horz" wrap="square" lIns="0" tIns="13335" rIns="0" bIns="0">
            <a:spAutoFit/>
          </a:bodyPr>
          <a:lstStyle/>
          <a:p>
            <a:pPr marL="322580" indent="-259079">
              <a:lnSpc>
                <a:spcPct val="100000"/>
              </a:lnSpc>
              <a:spcBef>
                <a:spcPts val="105"/>
              </a:spcBef>
              <a:buClr>
                <a:srgbClr val="000000"/>
              </a:buClr>
              <a:buSzPct val="128125"/>
              <a:buFont typeface="Times New Roman"/>
              <a:buChar char="•"/>
              <a:tabLst>
                <a:tab pos="321945" algn="l"/>
                <a:tab pos="322580" algn="l"/>
              </a:tabLst>
            </a:pPr>
            <a:r>
              <a:rPr sz="1600" spc="5" dirty="0" err="1">
                <a:solidFill>
                  <a:srgbClr val="0C1C1D"/>
                </a:solidFill>
                <a:latin typeface="Arial"/>
                <a:cs typeface="Arial"/>
              </a:rPr>
              <a:t>Optimizar</a:t>
            </a:r>
            <a:r>
              <a:rPr sz="1600" spc="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C1C1D"/>
                </a:solidFill>
                <a:latin typeface="Arial"/>
                <a:cs typeface="Arial"/>
              </a:rPr>
              <a:t>el plan de </a:t>
            </a:r>
            <a:r>
              <a:rPr sz="1600" dirty="0" err="1">
                <a:solidFill>
                  <a:srgbClr val="0C1C1D"/>
                </a:solidFill>
                <a:latin typeface="Arial"/>
                <a:cs typeface="Arial"/>
              </a:rPr>
              <a:t>tratamiento</a:t>
            </a:r>
            <a:r>
              <a:rPr sz="1600" dirty="0">
                <a:solidFill>
                  <a:srgbClr val="0C1C1D"/>
                </a:solidFill>
                <a:latin typeface="Arial"/>
                <a:cs typeface="Arial"/>
              </a:rPr>
              <a:t> de </a:t>
            </a:r>
            <a:r>
              <a:rPr sz="1600" dirty="0" err="1">
                <a:solidFill>
                  <a:srgbClr val="0C1C1D"/>
                </a:solidFill>
                <a:latin typeface="Arial"/>
                <a:cs typeface="Arial"/>
              </a:rPr>
              <a:t>acuerdo</a:t>
            </a:r>
            <a:r>
              <a:rPr sz="160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600" spc="5" dirty="0">
                <a:solidFill>
                  <a:srgbClr val="0C1C1D"/>
                </a:solidFill>
                <a:latin typeface="Arial"/>
                <a:cs typeface="Arial"/>
              </a:rPr>
              <a:t>a </a:t>
            </a:r>
            <a:r>
              <a:rPr sz="1600" dirty="0">
                <a:solidFill>
                  <a:srgbClr val="0C1C1D"/>
                </a:solidFill>
                <a:latin typeface="Arial"/>
                <a:cs typeface="Arial"/>
              </a:rPr>
              <a:t>la </a:t>
            </a:r>
            <a:r>
              <a:rPr sz="1600" dirty="0" err="1">
                <a:solidFill>
                  <a:srgbClr val="0C1C1D"/>
                </a:solidFill>
                <a:latin typeface="Arial"/>
                <a:cs typeface="Arial"/>
              </a:rPr>
              <a:t>clasificación</a:t>
            </a:r>
            <a:r>
              <a:rPr sz="1600" dirty="0">
                <a:solidFill>
                  <a:srgbClr val="0C1C1D"/>
                </a:solidFill>
                <a:latin typeface="Arial"/>
                <a:cs typeface="Arial"/>
              </a:rPr>
              <a:t> GOLD </a:t>
            </a:r>
            <a:r>
              <a:rPr sz="1600" spc="-5" dirty="0">
                <a:solidFill>
                  <a:srgbClr val="0C1C1D"/>
                </a:solidFill>
                <a:latin typeface="Arial"/>
                <a:cs typeface="Arial"/>
              </a:rPr>
              <a:t>(GOLD</a:t>
            </a:r>
            <a:r>
              <a:rPr sz="1600" spc="-28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0C1C1D"/>
                </a:solidFill>
                <a:latin typeface="Arial"/>
                <a:cs typeface="Arial"/>
              </a:rPr>
              <a:t>2020)</a:t>
            </a:r>
            <a:r>
              <a:rPr dirty="0"/>
              <a:t> </a:t>
            </a:r>
            <a:r>
              <a:rPr sz="1600" spc="-5" dirty="0">
                <a:solidFill>
                  <a:srgbClr val="0C1C1D"/>
                </a:solidFill>
                <a:latin typeface="Arial"/>
                <a:cs typeface="Arial"/>
              </a:rPr>
              <a:t>y </a:t>
            </a:r>
            <a:r>
              <a:rPr sz="1600" spc="-5" dirty="0" err="1">
                <a:solidFill>
                  <a:srgbClr val="0C1C1D"/>
                </a:solidFill>
                <a:latin typeface="Arial"/>
                <a:cs typeface="Arial"/>
              </a:rPr>
              <a:t>evaluar</a:t>
            </a:r>
            <a:r>
              <a:rPr sz="16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C1C1D"/>
                </a:solidFill>
                <a:latin typeface="Arial"/>
                <a:cs typeface="Arial"/>
              </a:rPr>
              <a:t>y </a:t>
            </a:r>
            <a:r>
              <a:rPr sz="1600" spc="-5" dirty="0" err="1">
                <a:solidFill>
                  <a:srgbClr val="0C1C1D"/>
                </a:solidFill>
                <a:latin typeface="Arial"/>
                <a:cs typeface="Arial"/>
              </a:rPr>
              <a:t>tratar</a:t>
            </a:r>
            <a:r>
              <a:rPr sz="1600" spc="-5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C1C1D"/>
                </a:solidFill>
                <a:latin typeface="Arial"/>
                <a:cs typeface="Arial"/>
              </a:rPr>
              <a:t>las comorbilidades</a:t>
            </a:r>
            <a:r>
              <a:rPr sz="1575" baseline="26455" dirty="0">
                <a:solidFill>
                  <a:srgbClr val="0C1C1D"/>
                </a:solidFill>
                <a:latin typeface="Arial"/>
                <a:cs typeface="Arial"/>
              </a:rPr>
              <a:t>1.2</a:t>
            </a:r>
            <a:r>
              <a:rPr dirty="0"/>
              <a:t> </a:t>
            </a:r>
            <a:endParaRPr sz="1575" baseline="26455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300" dirty="0">
              <a:latin typeface="Arial"/>
              <a:cs typeface="Arial"/>
            </a:endParaRPr>
          </a:p>
          <a:p>
            <a:pPr marL="322580" marR="202565" indent="-259079" algn="just">
              <a:lnSpc>
                <a:spcPct val="100000"/>
              </a:lnSpc>
              <a:buClr>
                <a:srgbClr val="000000"/>
              </a:buClr>
              <a:buSzPct val="131250"/>
              <a:buFont typeface="Times New Roman"/>
              <a:buChar char="•"/>
              <a:tabLst>
                <a:tab pos="322580" algn="l"/>
              </a:tabLst>
            </a:pPr>
            <a:r>
              <a:rPr sz="1600" dirty="0">
                <a:solidFill>
                  <a:srgbClr val="0C1C1D"/>
                </a:solidFill>
                <a:latin typeface="Arial"/>
                <a:cs typeface="Arial"/>
              </a:rPr>
              <a:t>Para los </a:t>
            </a:r>
            <a:r>
              <a:rPr sz="1600" dirty="0" err="1">
                <a:solidFill>
                  <a:srgbClr val="0C1C1D"/>
                </a:solidFill>
                <a:latin typeface="Arial"/>
                <a:cs typeface="Arial"/>
              </a:rPr>
              <a:t>pacientes</a:t>
            </a:r>
            <a:r>
              <a:rPr sz="160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0C1C1D"/>
                </a:solidFill>
                <a:latin typeface="Arial"/>
                <a:cs typeface="Arial"/>
              </a:rPr>
              <a:t>con </a:t>
            </a:r>
            <a:r>
              <a:rPr sz="1600" dirty="0" err="1">
                <a:solidFill>
                  <a:srgbClr val="0C1C1D"/>
                </a:solidFill>
                <a:latin typeface="Arial"/>
                <a:cs typeface="Arial"/>
              </a:rPr>
              <a:t>multimorbilidades</a:t>
            </a:r>
            <a:r>
              <a:rPr sz="1600" dirty="0">
                <a:solidFill>
                  <a:srgbClr val="0C1C1D"/>
                </a:solidFill>
                <a:latin typeface="Arial"/>
                <a:cs typeface="Arial"/>
              </a:rPr>
              <a:t>, </a:t>
            </a:r>
            <a:r>
              <a:rPr sz="1600" spc="-5" dirty="0" err="1">
                <a:solidFill>
                  <a:srgbClr val="0C1C1D"/>
                </a:solidFill>
                <a:latin typeface="Arial"/>
                <a:cs typeface="Arial"/>
              </a:rPr>
              <a:t>realice</a:t>
            </a:r>
            <a:r>
              <a:rPr sz="16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600" spc="5" dirty="0">
                <a:solidFill>
                  <a:srgbClr val="0C1C1D"/>
                </a:solidFill>
                <a:latin typeface="Arial"/>
                <a:cs typeface="Arial"/>
              </a:rPr>
              <a:t>una </a:t>
            </a:r>
            <a:r>
              <a:rPr sz="1600" spc="-5" dirty="0" err="1">
                <a:solidFill>
                  <a:srgbClr val="0C1C1D"/>
                </a:solidFill>
                <a:latin typeface="Arial"/>
                <a:cs typeface="Arial"/>
              </a:rPr>
              <a:t>revisión</a:t>
            </a:r>
            <a:r>
              <a:rPr sz="16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C1C1D"/>
                </a:solidFill>
                <a:latin typeface="Arial"/>
                <a:cs typeface="Arial"/>
              </a:rPr>
              <a:t>del </a:t>
            </a:r>
            <a:r>
              <a:rPr sz="1600" dirty="0" err="1">
                <a:solidFill>
                  <a:srgbClr val="0C1C1D"/>
                </a:solidFill>
                <a:latin typeface="Arial"/>
                <a:cs typeface="Arial"/>
              </a:rPr>
              <a:t>tratamiento</a:t>
            </a:r>
            <a:r>
              <a:rPr sz="1600" dirty="0">
                <a:solidFill>
                  <a:srgbClr val="0C1C1D"/>
                </a:solidFill>
                <a:latin typeface="Arial"/>
                <a:cs typeface="Arial"/>
              </a:rPr>
              <a:t> de EPOC, </a:t>
            </a:r>
            <a:r>
              <a:rPr lang="es-ES" sz="1600" dirty="0">
                <a:solidFill>
                  <a:srgbClr val="0C1C1D"/>
                </a:solidFill>
                <a:latin typeface="Arial"/>
                <a:cs typeface="Arial"/>
              </a:rPr>
              <a:t>prestando atención a la</a:t>
            </a:r>
            <a:r>
              <a:rPr sz="16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600" dirty="0" err="1">
                <a:solidFill>
                  <a:srgbClr val="0C1C1D"/>
                </a:solidFill>
                <a:latin typeface="Arial"/>
                <a:cs typeface="Arial"/>
              </a:rPr>
              <a:t>interrelación</a:t>
            </a:r>
            <a:r>
              <a:rPr sz="160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0C1C1D"/>
                </a:solidFill>
                <a:latin typeface="Arial"/>
                <a:cs typeface="Arial"/>
              </a:rPr>
              <a:t>entre </a:t>
            </a:r>
            <a:r>
              <a:rPr sz="1600" spc="5" dirty="0">
                <a:solidFill>
                  <a:srgbClr val="0C1C1D"/>
                </a:solidFill>
                <a:latin typeface="Arial"/>
                <a:cs typeface="Arial"/>
              </a:rPr>
              <a:t>los </a:t>
            </a:r>
            <a:r>
              <a:rPr sz="1600" spc="5" dirty="0" err="1">
                <a:solidFill>
                  <a:srgbClr val="0C1C1D"/>
                </a:solidFill>
                <a:latin typeface="Arial"/>
                <a:cs typeface="Arial"/>
              </a:rPr>
              <a:t>síntomas</a:t>
            </a:r>
            <a:r>
              <a:rPr sz="1600" spc="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0C1C1D"/>
                </a:solidFill>
                <a:latin typeface="Arial"/>
                <a:cs typeface="Arial"/>
              </a:rPr>
              <a:t>de </a:t>
            </a:r>
            <a:r>
              <a:rPr sz="1600" dirty="0">
                <a:solidFill>
                  <a:srgbClr val="0C1C1D"/>
                </a:solidFill>
                <a:latin typeface="Arial"/>
                <a:cs typeface="Arial"/>
              </a:rPr>
              <a:t>la </a:t>
            </a:r>
            <a:r>
              <a:rPr sz="1600" dirty="0" err="1">
                <a:solidFill>
                  <a:srgbClr val="0C1C1D"/>
                </a:solidFill>
                <a:latin typeface="Arial"/>
                <a:cs typeface="Arial"/>
              </a:rPr>
              <a:t>enfermedad</a:t>
            </a:r>
            <a:r>
              <a:rPr sz="160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600" dirty="0" err="1">
                <a:solidFill>
                  <a:srgbClr val="0C1C1D"/>
                </a:solidFill>
                <a:latin typeface="Arial"/>
                <a:cs typeface="Arial"/>
              </a:rPr>
              <a:t>comórbida</a:t>
            </a:r>
            <a:r>
              <a:rPr sz="160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0C1C1D"/>
                </a:solidFill>
                <a:latin typeface="Arial"/>
                <a:cs typeface="Arial"/>
              </a:rPr>
              <a:t>y </a:t>
            </a:r>
            <a:r>
              <a:rPr sz="1600" dirty="0">
                <a:solidFill>
                  <a:srgbClr val="0C1C1D"/>
                </a:solidFill>
                <a:latin typeface="Arial"/>
                <a:cs typeface="Arial"/>
              </a:rPr>
              <a:t>los </a:t>
            </a:r>
            <a:r>
              <a:rPr sz="1600" dirty="0" err="1">
                <a:solidFill>
                  <a:srgbClr val="0C1C1D"/>
                </a:solidFill>
                <a:latin typeface="Arial"/>
                <a:cs typeface="Arial"/>
              </a:rPr>
              <a:t>efectos</a:t>
            </a:r>
            <a:r>
              <a:rPr sz="160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600" dirty="0" err="1">
                <a:solidFill>
                  <a:srgbClr val="0C1C1D"/>
                </a:solidFill>
                <a:latin typeface="Arial"/>
                <a:cs typeface="Arial"/>
              </a:rPr>
              <a:t>secundarios</a:t>
            </a:r>
            <a:r>
              <a:rPr sz="160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0C1C1D"/>
                </a:solidFill>
                <a:latin typeface="Arial"/>
                <a:cs typeface="Arial"/>
              </a:rPr>
              <a:t>de</a:t>
            </a:r>
            <a:r>
              <a:rPr sz="1600" spc="-1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600" spc="5" dirty="0">
                <a:solidFill>
                  <a:srgbClr val="0C1C1D"/>
                </a:solidFill>
                <a:latin typeface="Arial"/>
                <a:cs typeface="Arial"/>
              </a:rPr>
              <a:t>la medicación</a:t>
            </a:r>
            <a:r>
              <a:rPr sz="1575" spc="7" baseline="26455" dirty="0">
                <a:solidFill>
                  <a:srgbClr val="0C1C1D"/>
                </a:solidFill>
                <a:latin typeface="Arial"/>
                <a:cs typeface="Arial"/>
              </a:rPr>
              <a:t>1</a:t>
            </a:r>
            <a:r>
              <a:rPr dirty="0"/>
              <a:t> </a:t>
            </a:r>
            <a:endParaRPr sz="1575" baseline="26455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har char="•"/>
            </a:pPr>
            <a:endParaRPr sz="2300" dirty="0">
              <a:latin typeface="Arial"/>
              <a:cs typeface="Arial"/>
            </a:endParaRPr>
          </a:p>
          <a:p>
            <a:pPr marL="322580" marR="55880" indent="-259079">
              <a:lnSpc>
                <a:spcPct val="100000"/>
              </a:lnSpc>
              <a:buClr>
                <a:srgbClr val="000000"/>
              </a:buClr>
              <a:buSzPct val="131250"/>
              <a:buFont typeface="Times New Roman"/>
              <a:buChar char="•"/>
              <a:tabLst>
                <a:tab pos="321945" algn="l"/>
                <a:tab pos="322580" algn="l"/>
              </a:tabLst>
            </a:pPr>
            <a:r>
              <a:rPr lang="es-ES" sz="1600" spc="5" dirty="0">
                <a:solidFill>
                  <a:srgbClr val="0C1C1D"/>
                </a:solidFill>
                <a:latin typeface="Arial"/>
                <a:cs typeface="Arial"/>
              </a:rPr>
              <a:t>Además, piense cuidadosamente en las indicaciones de los CI antes de prescribirlos. Úselos de acuerdo con las recomendaciones de las guías y consulte la última publicación de IPCRG sobre el uso apropiado de los CI y la guía para la retirada de CI.</a:t>
            </a:r>
            <a:r>
              <a:rPr sz="1575" spc="-7" baseline="26455" dirty="0">
                <a:solidFill>
                  <a:srgbClr val="0C1C1D"/>
                </a:solidFill>
                <a:latin typeface="Arial"/>
                <a:cs typeface="Arial"/>
              </a:rPr>
              <a:t>1</a:t>
            </a:r>
            <a:r>
              <a:rPr dirty="0"/>
              <a:t> </a:t>
            </a:r>
            <a:endParaRPr sz="1575" baseline="26455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02158" y="4503521"/>
            <a:ext cx="7775575" cy="565539"/>
          </a:xfrm>
          <a:prstGeom prst="rect">
            <a:avLst/>
          </a:prstGeom>
        </p:spPr>
        <p:txBody>
          <a:bodyPr vert="horz" wrap="square" lIns="0" tIns="1143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600" spc="-10" dirty="0">
                <a:solidFill>
                  <a:srgbClr val="0C1C1D"/>
                </a:solidFill>
                <a:latin typeface="Arial"/>
                <a:cs typeface="Arial"/>
              </a:rPr>
              <a:t>CI, </a:t>
            </a:r>
            <a:r>
              <a:rPr sz="600" spc="-15" dirty="0" err="1">
                <a:solidFill>
                  <a:srgbClr val="0C1C1D"/>
                </a:solidFill>
                <a:latin typeface="Arial"/>
                <a:cs typeface="Arial"/>
              </a:rPr>
              <a:t>corticoides</a:t>
            </a:r>
            <a:r>
              <a:rPr sz="600" spc="114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600" spc="-10" dirty="0" err="1">
                <a:solidFill>
                  <a:srgbClr val="0C1C1D"/>
                </a:solidFill>
                <a:latin typeface="Arial"/>
                <a:cs typeface="Arial"/>
              </a:rPr>
              <a:t>inhalados</a:t>
            </a:r>
            <a:r>
              <a:rPr sz="1400" dirty="0"/>
              <a:t> </a:t>
            </a:r>
            <a:endParaRPr sz="600" dirty="0">
              <a:latin typeface="Arial"/>
              <a:cs typeface="Arial"/>
            </a:endParaRPr>
          </a:p>
          <a:p>
            <a:pPr marL="12700"/>
            <a:r>
              <a:rPr sz="600" spc="-10" dirty="0">
                <a:solidFill>
                  <a:srgbClr val="0C1C1D"/>
                </a:solidFill>
                <a:latin typeface="Arial"/>
                <a:cs typeface="Arial"/>
              </a:rPr>
              <a:t>1</a:t>
            </a:r>
            <a:r>
              <a:rPr lang="es-ES" sz="700" spc="-5" dirty="0">
                <a:solidFill>
                  <a:srgbClr val="0C1C1D"/>
                </a:solidFill>
                <a:latin typeface="Arial"/>
                <a:cs typeface="Arial"/>
              </a:rPr>
              <a:t>IPCRG. </a:t>
            </a:r>
            <a:r>
              <a:rPr lang="es-ES" sz="700" spc="-20" dirty="0">
                <a:solidFill>
                  <a:srgbClr val="00050A"/>
                </a:solidFill>
                <a:latin typeface="Arial"/>
                <a:cs typeface="Arial"/>
              </a:rPr>
              <a:t>Desktop </a:t>
            </a:r>
            <a:r>
              <a:rPr lang="es-ES" sz="700" spc="-20" dirty="0" err="1">
                <a:solidFill>
                  <a:srgbClr val="00050A"/>
                </a:solidFill>
                <a:latin typeface="Arial"/>
                <a:cs typeface="Arial"/>
              </a:rPr>
              <a:t>Helpper</a:t>
            </a:r>
            <a:r>
              <a:rPr lang="es-ES" sz="700" spc="-20" dirty="0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lang="es-ES" sz="700" spc="-15" dirty="0">
                <a:solidFill>
                  <a:srgbClr val="00050A"/>
                </a:solidFill>
                <a:latin typeface="Arial"/>
                <a:cs typeface="Arial"/>
              </a:rPr>
              <a:t>10. U</a:t>
            </a:r>
            <a:r>
              <a:rPr lang="es-ES" sz="700" spc="-5" dirty="0">
                <a:solidFill>
                  <a:srgbClr val="00050A"/>
                </a:solidFill>
                <a:latin typeface="Arial"/>
                <a:cs typeface="Arial"/>
              </a:rPr>
              <a:t>so racional </a:t>
            </a:r>
            <a:r>
              <a:rPr lang="es-ES" sz="700" spc="-25" dirty="0">
                <a:solidFill>
                  <a:srgbClr val="00050A"/>
                </a:solidFill>
                <a:latin typeface="Arial"/>
                <a:cs typeface="Arial"/>
              </a:rPr>
              <a:t>de la  </a:t>
            </a:r>
            <a:r>
              <a:rPr lang="es-ES" sz="700" spc="-20" dirty="0">
                <a:solidFill>
                  <a:srgbClr val="00050A"/>
                </a:solidFill>
                <a:latin typeface="Arial"/>
                <a:cs typeface="Arial"/>
              </a:rPr>
              <a:t>medicación inhalada</a:t>
            </a:r>
            <a:r>
              <a:rPr lang="es-ES" sz="700" spc="-15" dirty="0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lang="es-ES" sz="700" spc="-10" dirty="0">
                <a:solidFill>
                  <a:srgbClr val="00050A"/>
                </a:solidFill>
                <a:latin typeface="Arial"/>
                <a:cs typeface="Arial"/>
              </a:rPr>
              <a:t>en pacientes </a:t>
            </a:r>
            <a:r>
              <a:rPr lang="es-ES" sz="700" spc="-5" dirty="0">
                <a:solidFill>
                  <a:srgbClr val="00050A"/>
                </a:solidFill>
                <a:latin typeface="Arial"/>
                <a:cs typeface="Arial"/>
              </a:rPr>
              <a:t>EPOC </a:t>
            </a:r>
            <a:r>
              <a:rPr lang="es-ES" sz="700" spc="-20" dirty="0">
                <a:solidFill>
                  <a:srgbClr val="00050A"/>
                </a:solidFill>
                <a:latin typeface="Arial"/>
                <a:cs typeface="Arial"/>
              </a:rPr>
              <a:t>con </a:t>
            </a:r>
            <a:r>
              <a:rPr lang="es-ES" sz="700" spc="-15" dirty="0">
                <a:solidFill>
                  <a:srgbClr val="00050A"/>
                </a:solidFill>
                <a:latin typeface="Arial"/>
                <a:cs typeface="Arial"/>
              </a:rPr>
              <a:t>comorbilidad múltiple:  </a:t>
            </a:r>
            <a:r>
              <a:rPr lang="es-ES" sz="700" spc="-5" dirty="0">
                <a:solidFill>
                  <a:srgbClr val="00050A"/>
                </a:solidFill>
                <a:latin typeface="Arial"/>
                <a:cs typeface="Arial"/>
              </a:rPr>
              <a:t>Guía </a:t>
            </a:r>
            <a:r>
              <a:rPr lang="es-ES" sz="700" spc="-10" dirty="0">
                <a:solidFill>
                  <a:srgbClr val="00050A"/>
                </a:solidFill>
                <a:latin typeface="Arial"/>
                <a:cs typeface="Arial"/>
              </a:rPr>
              <a:t>para </a:t>
            </a:r>
            <a:r>
              <a:rPr lang="es-ES" sz="700" spc="-15" dirty="0">
                <a:solidFill>
                  <a:srgbClr val="00050A"/>
                </a:solidFill>
                <a:latin typeface="Arial"/>
                <a:cs typeface="Arial"/>
              </a:rPr>
              <a:t>atención </a:t>
            </a:r>
            <a:r>
              <a:rPr lang="es-ES" sz="700" spc="-25" dirty="0">
                <a:solidFill>
                  <a:srgbClr val="00050A"/>
                </a:solidFill>
                <a:latin typeface="Arial"/>
                <a:cs typeface="Arial"/>
              </a:rPr>
              <a:t>primaria. </a:t>
            </a:r>
            <a:r>
              <a:rPr lang="es-ES" sz="800" dirty="0"/>
              <a:t> </a:t>
            </a:r>
            <a:r>
              <a:rPr lang="es-ES" sz="700" spc="-10" dirty="0">
                <a:solidFill>
                  <a:srgbClr val="00050A"/>
                </a:solidFill>
                <a:latin typeface="Arial"/>
                <a:cs typeface="Arial"/>
              </a:rPr>
              <a:t>Disponible </a:t>
            </a:r>
            <a:r>
              <a:rPr lang="es-ES" sz="700" spc="-20" dirty="0">
                <a:solidFill>
                  <a:srgbClr val="00050A"/>
                </a:solidFill>
                <a:latin typeface="Arial"/>
                <a:cs typeface="Arial"/>
              </a:rPr>
              <a:t>en: </a:t>
            </a:r>
            <a:r>
              <a:rPr lang="es-ES" sz="700" u="sng" spc="-5" dirty="0">
                <a:solidFill>
                  <a:srgbClr val="009999"/>
                </a:solidFill>
                <a:uFill>
                  <a:solidFill>
                    <a:srgbClr val="009999"/>
                  </a:solidFill>
                </a:uFill>
                <a:latin typeface="Arial"/>
                <a:cs typeface="Arial"/>
                <a:hlinkClick r:id="rId2"/>
              </a:rPr>
              <a:t>https://www.ipcrg.org/dth10</a:t>
            </a:r>
            <a:r>
              <a:rPr lang="es-ES" sz="800" dirty="0"/>
              <a:t> </a:t>
            </a:r>
            <a:endParaRPr lang="es-ES" sz="7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600" spc="-5" dirty="0">
                <a:solidFill>
                  <a:srgbClr val="00050A"/>
                </a:solidFill>
                <a:latin typeface="Arial"/>
                <a:cs typeface="Arial"/>
              </a:rPr>
              <a:t>; </a:t>
            </a:r>
            <a:r>
              <a:rPr sz="600" spc="-10" dirty="0">
                <a:solidFill>
                  <a:srgbClr val="00050A"/>
                </a:solidFill>
                <a:latin typeface="Arial"/>
                <a:cs typeface="Arial"/>
              </a:rPr>
              <a:t>2. </a:t>
            </a:r>
            <a:r>
              <a:rPr sz="600" spc="-5" dirty="0">
                <a:latin typeface="Arial"/>
                <a:cs typeface="Arial"/>
              </a:rPr>
              <a:t> </a:t>
            </a:r>
            <a:r>
              <a:rPr sz="600" spc="-20" dirty="0" err="1">
                <a:latin typeface="Arial"/>
                <a:cs typeface="Arial"/>
              </a:rPr>
              <a:t>Iniciativa</a:t>
            </a:r>
            <a:r>
              <a:rPr sz="600" spc="-20" dirty="0">
                <a:latin typeface="Arial"/>
                <a:cs typeface="Arial"/>
              </a:rPr>
              <a:t> </a:t>
            </a:r>
            <a:r>
              <a:rPr sz="600" spc="-15" dirty="0">
                <a:latin typeface="Arial"/>
                <a:cs typeface="Arial"/>
              </a:rPr>
              <a:t>Mundial </a:t>
            </a:r>
            <a:r>
              <a:rPr sz="600" spc="-10" dirty="0">
                <a:latin typeface="Arial"/>
                <a:cs typeface="Arial"/>
              </a:rPr>
              <a:t>contra </a:t>
            </a:r>
            <a:r>
              <a:rPr sz="600" spc="-10" dirty="0" err="1">
                <a:latin typeface="Arial"/>
                <a:cs typeface="Arial"/>
              </a:rPr>
              <a:t>Enfermedades</a:t>
            </a:r>
            <a:r>
              <a:rPr sz="600" spc="-10" dirty="0">
                <a:latin typeface="Arial"/>
                <a:cs typeface="Arial"/>
              </a:rPr>
              <a:t> </a:t>
            </a:r>
            <a:r>
              <a:rPr sz="600" spc="-15" dirty="0" err="1">
                <a:latin typeface="Arial"/>
                <a:cs typeface="Arial"/>
              </a:rPr>
              <a:t>Pulmonares</a:t>
            </a:r>
            <a:r>
              <a:rPr sz="600" spc="-15" dirty="0">
                <a:latin typeface="Arial"/>
                <a:cs typeface="Arial"/>
              </a:rPr>
              <a:t> </a:t>
            </a:r>
            <a:r>
              <a:rPr sz="600" spc="-10" dirty="0" err="1">
                <a:latin typeface="Arial"/>
                <a:cs typeface="Arial"/>
              </a:rPr>
              <a:t>Obstructivas</a:t>
            </a:r>
            <a:r>
              <a:rPr sz="600" spc="-10" dirty="0">
                <a:latin typeface="Arial"/>
                <a:cs typeface="Arial"/>
              </a:rPr>
              <a:t> </a:t>
            </a:r>
            <a:r>
              <a:rPr sz="600" spc="-15" dirty="0" err="1">
                <a:latin typeface="Arial"/>
                <a:cs typeface="Arial"/>
              </a:rPr>
              <a:t>Crónicas</a:t>
            </a:r>
            <a:r>
              <a:rPr sz="600" spc="-15" dirty="0">
                <a:latin typeface="Arial"/>
                <a:cs typeface="Arial"/>
              </a:rPr>
              <a:t> </a:t>
            </a:r>
            <a:r>
              <a:rPr sz="600" spc="-5" dirty="0">
                <a:latin typeface="Arial"/>
                <a:cs typeface="Arial"/>
              </a:rPr>
              <a:t>(GOLD) </a:t>
            </a:r>
            <a:r>
              <a:rPr sz="600" spc="-15" dirty="0">
                <a:latin typeface="Arial"/>
                <a:cs typeface="Arial"/>
              </a:rPr>
              <a:t>2020. Disponible </a:t>
            </a:r>
            <a:r>
              <a:rPr sz="600" spc="-20" dirty="0" err="1">
                <a:latin typeface="Arial"/>
                <a:cs typeface="Arial"/>
              </a:rPr>
              <a:t>en</a:t>
            </a:r>
            <a:r>
              <a:rPr sz="600" spc="-20" dirty="0">
                <a:latin typeface="Arial"/>
                <a:cs typeface="Arial"/>
              </a:rPr>
              <a:t>:</a:t>
            </a:r>
            <a:r>
              <a:rPr sz="600" spc="135" dirty="0">
                <a:latin typeface="Arial"/>
                <a:cs typeface="Arial"/>
              </a:rPr>
              <a:t> </a:t>
            </a:r>
            <a:r>
              <a:rPr sz="600" u="sng" spc="-5" dirty="0">
                <a:solidFill>
                  <a:srgbClr val="009999"/>
                </a:solidFill>
                <a:uFill>
                  <a:solidFill>
                    <a:srgbClr val="009999"/>
                  </a:solidFill>
                </a:uFill>
                <a:latin typeface="Arial"/>
                <a:cs typeface="Arial"/>
                <a:hlinkClick r:id="rId3"/>
              </a:rPr>
              <a:t>https://goldcopd.org/</a:t>
            </a:r>
            <a:r>
              <a:rPr sz="600" spc="-5" dirty="0">
                <a:latin typeface="Arial"/>
                <a:cs typeface="Arial"/>
              </a:rPr>
              <a:t>.</a:t>
            </a:r>
            <a:r>
              <a:rPr sz="1400" dirty="0"/>
              <a:t> </a:t>
            </a:r>
            <a:endParaRPr sz="600" dirty="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016240" y="91439"/>
            <a:ext cx="1045463" cy="67056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19201" y="421081"/>
            <a:ext cx="5473192" cy="444994"/>
          </a:xfrm>
          <a:prstGeom prst="rect">
            <a:avLst/>
          </a:prstGeom>
        </p:spPr>
        <p:txBody>
          <a:bodyPr vert="horz" wrap="square" lIns="0" tIns="13970" rIns="0" bIns="0">
            <a:spAutoFit/>
          </a:bodyPr>
          <a:lstStyle/>
          <a:p>
            <a:pPr marL="1704975" marR="5080" indent="-1585595">
              <a:lnSpc>
                <a:spcPct val="100000"/>
              </a:lnSpc>
              <a:spcBef>
                <a:spcPts val="110"/>
              </a:spcBef>
            </a:pPr>
            <a:r>
              <a:rPr dirty="0" err="1"/>
              <a:t>Otras</a:t>
            </a:r>
            <a:r>
              <a:rPr lang="es-ES" dirty="0"/>
              <a:t> actuaciones </a:t>
            </a:r>
            <a:r>
              <a:rPr spc="5" dirty="0" err="1"/>
              <a:t>esenciales</a:t>
            </a:r>
            <a:r>
              <a:rPr spc="5" dirty="0"/>
              <a:t> 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225294" y="1395983"/>
            <a:ext cx="4703445" cy="3106420"/>
            <a:chOff x="222440" y="1389824"/>
            <a:chExt cx="4703445" cy="3106420"/>
          </a:xfrm>
        </p:grpSpPr>
        <p:sp>
          <p:nvSpPr>
            <p:cNvPr id="4" name="object 4"/>
            <p:cNvSpPr/>
            <p:nvPr/>
          </p:nvSpPr>
          <p:spPr>
            <a:xfrm>
              <a:off x="224027" y="1391411"/>
              <a:ext cx="4700270" cy="3103245"/>
            </a:xfrm>
            <a:custGeom>
              <a:avLst/>
              <a:gdLst/>
              <a:ahLst/>
              <a:cxnLst/>
              <a:rect l="l" t="t" r="r" b="b"/>
              <a:pathLst>
                <a:path w="4700270" h="3103245">
                  <a:moveTo>
                    <a:pt x="4700016" y="0"/>
                  </a:moveTo>
                  <a:lnTo>
                    <a:pt x="0" y="0"/>
                  </a:lnTo>
                  <a:lnTo>
                    <a:pt x="0" y="3102864"/>
                  </a:lnTo>
                  <a:lnTo>
                    <a:pt x="4700016" y="3102864"/>
                  </a:lnTo>
                  <a:lnTo>
                    <a:pt x="4700016" y="0"/>
                  </a:lnTo>
                  <a:close/>
                </a:path>
              </a:pathLst>
            </a:custGeom>
            <a:solidFill>
              <a:srgbClr val="FDD1D2"/>
            </a:solidFill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24027" y="1391411"/>
              <a:ext cx="4700270" cy="3103245"/>
            </a:xfrm>
            <a:custGeom>
              <a:avLst/>
              <a:gdLst/>
              <a:ahLst/>
              <a:cxnLst/>
              <a:rect l="l" t="t" r="r" b="b"/>
              <a:pathLst>
                <a:path w="4700270" h="3103245">
                  <a:moveTo>
                    <a:pt x="0" y="3102864"/>
                  </a:moveTo>
                  <a:lnTo>
                    <a:pt x="4700016" y="3102864"/>
                  </a:lnTo>
                  <a:lnTo>
                    <a:pt x="4700016" y="0"/>
                  </a:lnTo>
                  <a:lnTo>
                    <a:pt x="0" y="0"/>
                  </a:lnTo>
                  <a:lnTo>
                    <a:pt x="0" y="3102864"/>
                  </a:lnTo>
                  <a:close/>
                </a:path>
              </a:pathLst>
            </a:custGeom>
            <a:ln w="3175">
              <a:solidFill>
                <a:srgbClr val="074A87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517714" y="1900271"/>
            <a:ext cx="4112895" cy="500330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marL="271780" marR="5080" indent="-259079">
              <a:lnSpc>
                <a:spcPct val="120100"/>
              </a:lnSpc>
              <a:spcBef>
                <a:spcPts val="100"/>
              </a:spcBef>
              <a:tabLst>
                <a:tab pos="271145" algn="l"/>
              </a:tabLst>
            </a:pPr>
            <a:r>
              <a:rPr sz="900" spc="-5" dirty="0">
                <a:solidFill>
                  <a:srgbClr val="221F1F"/>
                </a:solidFill>
                <a:latin typeface="Calibri"/>
                <a:cs typeface="Calibri"/>
              </a:rPr>
              <a:t>2. 	</a:t>
            </a:r>
            <a:r>
              <a:rPr sz="900" dirty="0" err="1">
                <a:solidFill>
                  <a:srgbClr val="221F1F"/>
                </a:solidFill>
                <a:latin typeface="Calibri"/>
                <a:cs typeface="Calibri"/>
              </a:rPr>
              <a:t>Asegúrese</a:t>
            </a:r>
            <a:r>
              <a:rPr sz="900" spc="-3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221F1F"/>
                </a:solidFill>
                <a:latin typeface="Calibri"/>
                <a:cs typeface="Calibri"/>
              </a:rPr>
              <a:t>de que</a:t>
            </a:r>
            <a:r>
              <a:rPr sz="900" spc="-1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221F1F"/>
                </a:solidFill>
                <a:latin typeface="Calibri"/>
                <a:cs typeface="Calibri"/>
              </a:rPr>
              <a:t>por lo </a:t>
            </a:r>
            <a:r>
              <a:rPr sz="900" dirty="0" err="1">
                <a:solidFill>
                  <a:srgbClr val="221F1F"/>
                </a:solidFill>
                <a:latin typeface="Calibri"/>
                <a:cs typeface="Calibri"/>
              </a:rPr>
              <a:t>menos</a:t>
            </a:r>
            <a:r>
              <a:rPr sz="900" spc="-1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900" spc="5" dirty="0">
                <a:solidFill>
                  <a:srgbClr val="221F1F"/>
                </a:solidFill>
                <a:latin typeface="Calibri"/>
                <a:cs typeface="Calibri"/>
              </a:rPr>
              <a:t>una </a:t>
            </a:r>
            <a:r>
              <a:rPr sz="900" spc="5" dirty="0" err="1">
                <a:solidFill>
                  <a:srgbClr val="221F1F"/>
                </a:solidFill>
                <a:latin typeface="Calibri"/>
                <a:cs typeface="Calibri"/>
              </a:rPr>
              <a:t>vez</a:t>
            </a:r>
            <a:r>
              <a:rPr sz="900" spc="5" dirty="0">
                <a:solidFill>
                  <a:srgbClr val="221F1F"/>
                </a:solidFill>
                <a:latin typeface="Calibri"/>
                <a:cs typeface="Calibri"/>
              </a:rPr>
              <a:t> al </a:t>
            </a:r>
            <a:r>
              <a:rPr sz="900" spc="5" dirty="0" err="1">
                <a:solidFill>
                  <a:srgbClr val="221F1F"/>
                </a:solidFill>
                <a:latin typeface="Calibri"/>
                <a:cs typeface="Calibri"/>
              </a:rPr>
              <a:t>año</a:t>
            </a:r>
            <a:r>
              <a:rPr lang="es-ES" sz="900" spc="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900" spc="-60" dirty="0">
                <a:solidFill>
                  <a:srgbClr val="221F1F"/>
                </a:solidFill>
                <a:latin typeface="Calibri"/>
                <a:cs typeface="Calibri"/>
              </a:rPr>
              <a:t>se </a:t>
            </a:r>
            <a:r>
              <a:rPr sz="900" spc="-60" dirty="0" err="1">
                <a:solidFill>
                  <a:srgbClr val="221F1F"/>
                </a:solidFill>
                <a:latin typeface="Calibri"/>
                <a:cs typeface="Calibri"/>
              </a:rPr>
              <a:t>realice</a:t>
            </a:r>
            <a:r>
              <a:rPr sz="900" spc="-60" dirty="0">
                <a:solidFill>
                  <a:srgbClr val="221F1F"/>
                </a:solidFill>
                <a:latin typeface="Calibri"/>
                <a:cs typeface="Calibri"/>
              </a:rPr>
              <a:t> una (re) </a:t>
            </a:r>
            <a:r>
              <a:rPr sz="900" spc="-60" dirty="0" err="1">
                <a:solidFill>
                  <a:srgbClr val="221F1F"/>
                </a:solidFill>
                <a:latin typeface="Calibri"/>
                <a:cs typeface="Calibri"/>
              </a:rPr>
              <a:t>evaluación</a:t>
            </a:r>
            <a:r>
              <a:rPr sz="900" spc="-6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lang="es-ES" sz="900" spc="-60" dirty="0">
                <a:solidFill>
                  <a:srgbClr val="221F1F"/>
                </a:solidFill>
                <a:latin typeface="Calibri"/>
                <a:cs typeface="Calibri"/>
              </a:rPr>
              <a:t> en Atención Primaria </a:t>
            </a:r>
            <a:r>
              <a:rPr sz="900" dirty="0">
                <a:solidFill>
                  <a:srgbClr val="221F1F"/>
                </a:solidFill>
                <a:latin typeface="Calibri"/>
                <a:cs typeface="Calibri"/>
              </a:rPr>
              <a:t>al </a:t>
            </a:r>
            <a:r>
              <a:rPr sz="900" dirty="0" err="1">
                <a:solidFill>
                  <a:srgbClr val="221F1F"/>
                </a:solidFill>
                <a:latin typeface="Calibri"/>
                <a:cs typeface="Calibri"/>
              </a:rPr>
              <a:t>paciente</a:t>
            </a:r>
            <a:r>
              <a:rPr sz="900" spc="-1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221F1F"/>
                </a:solidFill>
                <a:latin typeface="Calibri"/>
                <a:cs typeface="Calibri"/>
              </a:rPr>
              <a:t>y</a:t>
            </a:r>
            <a:r>
              <a:rPr sz="900" spc="-6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lang="es-ES" sz="900" spc="-65" dirty="0">
                <a:solidFill>
                  <a:srgbClr val="221F1F"/>
                </a:solidFill>
                <a:latin typeface="Calibri"/>
                <a:cs typeface="Calibri"/>
              </a:rPr>
              <a:t> se </a:t>
            </a:r>
            <a:r>
              <a:rPr sz="900" spc="-15" dirty="0" err="1">
                <a:solidFill>
                  <a:srgbClr val="221F1F"/>
                </a:solidFill>
                <a:latin typeface="Calibri"/>
                <a:cs typeface="Calibri"/>
              </a:rPr>
              <a:t>ajust</a:t>
            </a:r>
            <a:r>
              <a:rPr lang="es-ES" sz="900" spc="-15" dirty="0">
                <a:solidFill>
                  <a:srgbClr val="221F1F"/>
                </a:solidFill>
                <a:latin typeface="Calibri"/>
                <a:cs typeface="Calibri"/>
              </a:rPr>
              <a:t>a</a:t>
            </a:r>
            <a:r>
              <a:rPr sz="900" spc="-1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900" spc="-65" dirty="0">
                <a:solidFill>
                  <a:srgbClr val="221F1F"/>
                </a:solidFill>
                <a:latin typeface="Calibri"/>
                <a:cs typeface="Calibri"/>
              </a:rPr>
              <a:t>el </a:t>
            </a:r>
            <a:r>
              <a:rPr sz="900" spc="-65" dirty="0" err="1">
                <a:solidFill>
                  <a:srgbClr val="221F1F"/>
                </a:solidFill>
                <a:latin typeface="Calibri"/>
                <a:cs typeface="Calibri"/>
              </a:rPr>
              <a:t>tratamiento</a:t>
            </a:r>
            <a:r>
              <a:rPr lang="es-ES" sz="900" spc="-35" dirty="0">
                <a:solidFill>
                  <a:srgbClr val="221F1F"/>
                </a:solidFill>
                <a:latin typeface="Calibri"/>
                <a:cs typeface="Calibri"/>
              </a:rPr>
              <a:t>. </a:t>
            </a:r>
            <a:r>
              <a:rPr sz="900" spc="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lang="es-ES" sz="900" spc="5" dirty="0">
                <a:solidFill>
                  <a:srgbClr val="221F1F"/>
                </a:solidFill>
                <a:latin typeface="Calibri"/>
                <a:cs typeface="Calibri"/>
              </a:rPr>
              <a:t>También la </a:t>
            </a:r>
            <a:r>
              <a:rPr sz="900" spc="-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900" spc="-5" dirty="0" err="1">
                <a:solidFill>
                  <a:srgbClr val="221F1F"/>
                </a:solidFill>
                <a:latin typeface="Calibri"/>
                <a:cs typeface="Calibri"/>
              </a:rPr>
              <a:t>suspensión</a:t>
            </a:r>
            <a:r>
              <a:rPr lang="es-ES" sz="900" spc="-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221F1F"/>
                </a:solidFill>
                <a:latin typeface="Calibri"/>
                <a:cs typeface="Calibri"/>
              </a:rPr>
              <a:t>de </a:t>
            </a:r>
            <a:r>
              <a:rPr sz="900" dirty="0" err="1">
                <a:solidFill>
                  <a:srgbClr val="221F1F"/>
                </a:solidFill>
                <a:latin typeface="Calibri"/>
                <a:cs typeface="Calibri"/>
              </a:rPr>
              <a:t>medicación</a:t>
            </a:r>
            <a:r>
              <a:rPr sz="90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900" dirty="0" err="1">
                <a:solidFill>
                  <a:srgbClr val="221F1F"/>
                </a:solidFill>
                <a:latin typeface="Calibri"/>
                <a:cs typeface="Calibri"/>
              </a:rPr>
              <a:t>inapropiada</a:t>
            </a:r>
            <a:r>
              <a:rPr sz="900" dirty="0">
                <a:solidFill>
                  <a:srgbClr val="221F1F"/>
                </a:solidFill>
                <a:latin typeface="Calibri"/>
                <a:cs typeface="Calibri"/>
              </a:rPr>
              <a:t>.  </a:t>
            </a:r>
            <a:r>
              <a:rPr sz="900" spc="-5" dirty="0">
                <a:solidFill>
                  <a:srgbClr val="221F1F"/>
                </a:solidFill>
                <a:latin typeface="Calibri"/>
                <a:cs typeface="Calibri"/>
              </a:rPr>
              <a:t>No </a:t>
            </a:r>
            <a:r>
              <a:rPr sz="900" spc="-5" dirty="0" err="1">
                <a:solidFill>
                  <a:srgbClr val="221F1F"/>
                </a:solidFill>
                <a:latin typeface="Calibri"/>
                <a:cs typeface="Calibri"/>
              </a:rPr>
              <a:t>se</a:t>
            </a:r>
            <a:r>
              <a:rPr sz="900" dirty="0" err="1">
                <a:solidFill>
                  <a:srgbClr val="221F1F"/>
                </a:solidFill>
                <a:latin typeface="Calibri"/>
                <a:cs typeface="Calibri"/>
              </a:rPr>
              <a:t>olvide</a:t>
            </a:r>
            <a:r>
              <a:rPr sz="900" dirty="0">
                <a:solidFill>
                  <a:srgbClr val="221F1F"/>
                </a:solidFill>
                <a:latin typeface="Calibri"/>
                <a:cs typeface="Calibri"/>
              </a:rPr>
              <a:t> del</a:t>
            </a:r>
            <a:r>
              <a:rPr sz="900" spc="-8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900" dirty="0" err="1">
                <a:solidFill>
                  <a:srgbClr val="221F1F"/>
                </a:solidFill>
                <a:latin typeface="Calibri"/>
                <a:cs typeface="Calibri"/>
              </a:rPr>
              <a:t>cáncer</a:t>
            </a:r>
            <a:r>
              <a:rPr sz="900" dirty="0">
                <a:solidFill>
                  <a:srgbClr val="221F1F"/>
                </a:solidFill>
                <a:latin typeface="Calibri"/>
                <a:cs typeface="Calibri"/>
              </a:rPr>
              <a:t> de </a:t>
            </a:r>
            <a:r>
              <a:rPr sz="900" dirty="0" err="1">
                <a:solidFill>
                  <a:srgbClr val="221F1F"/>
                </a:solidFill>
                <a:latin typeface="Calibri"/>
                <a:cs typeface="Calibri"/>
              </a:rPr>
              <a:t>pulmón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94793" y="2362537"/>
            <a:ext cx="4231640" cy="290464"/>
          </a:xfrm>
          <a:prstGeom prst="rect">
            <a:avLst/>
          </a:prstGeom>
        </p:spPr>
        <p:txBody>
          <a:bodyPr vert="horz" wrap="square" lIns="0" tIns="13335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71145" algn="l"/>
              </a:tabLst>
            </a:pPr>
            <a:r>
              <a:rPr sz="1000" spc="-5" dirty="0">
                <a:solidFill>
                  <a:srgbClr val="221F1F"/>
                </a:solidFill>
                <a:latin typeface="Calibri"/>
                <a:cs typeface="Calibri"/>
              </a:rPr>
              <a:t>3. 	 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Revise</a:t>
            </a:r>
            <a:r>
              <a:rPr sz="1000" spc="-6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la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técnica</a:t>
            </a:r>
            <a:r>
              <a:rPr sz="1000" spc="-6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de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inhalación</a:t>
            </a:r>
            <a:r>
              <a:rPr sz="1000" spc="-4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y</a:t>
            </a:r>
            <a:r>
              <a:rPr sz="1000" spc="-1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el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cumplimiento</a:t>
            </a:r>
            <a:r>
              <a:rPr sz="1000" spc="-5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lang="es-ES" sz="1000" spc="-55" dirty="0">
                <a:solidFill>
                  <a:srgbClr val="221F1F"/>
                </a:solidFill>
                <a:latin typeface="Calibri"/>
                <a:cs typeface="Calibri"/>
              </a:rPr>
              <a:t>terapéutico</a:t>
            </a:r>
            <a:r>
              <a:rPr dirty="0"/>
              <a:t> </a:t>
            </a:r>
            <a:endParaRPr sz="1000" dirty="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88390" y="2694881"/>
            <a:ext cx="4356531" cy="596958"/>
          </a:xfrm>
          <a:prstGeom prst="rect">
            <a:avLst/>
          </a:prstGeom>
        </p:spPr>
        <p:txBody>
          <a:bodyPr vert="horz" wrap="square" lIns="0" tIns="12065" rIns="0" bIns="0">
            <a:spAutoFit/>
          </a:bodyPr>
          <a:lstStyle/>
          <a:p>
            <a:pPr marL="271780" marR="5080" indent="-259079">
              <a:spcBef>
                <a:spcPts val="95"/>
              </a:spcBef>
              <a:tabLst>
                <a:tab pos="271145" algn="l"/>
              </a:tabLst>
            </a:pPr>
            <a:r>
              <a:rPr sz="1000" spc="-5" dirty="0">
                <a:solidFill>
                  <a:srgbClr val="221F1F"/>
                </a:solidFill>
                <a:latin typeface="Calibri"/>
                <a:cs typeface="Calibri"/>
              </a:rPr>
              <a:t>4. 	</a:t>
            </a:r>
            <a:r>
              <a:rPr sz="1000" spc="5" dirty="0" err="1">
                <a:solidFill>
                  <a:srgbClr val="221F1F"/>
                </a:solidFill>
                <a:latin typeface="Calibri"/>
                <a:cs typeface="Calibri"/>
              </a:rPr>
              <a:t>Empodere</a:t>
            </a:r>
            <a:r>
              <a:rPr sz="1000" spc="-5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a los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pacientes</a:t>
            </a:r>
            <a:r>
              <a:rPr sz="1000" spc="-8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con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multimorbilidad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 y</a:t>
            </a:r>
            <a:r>
              <a:rPr sz="1000" spc="-2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con</a:t>
            </a:r>
            <a:r>
              <a:rPr sz="1000" spc="-3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EPOC</a:t>
            </a:r>
            <a:r>
              <a:rPr sz="1000" spc="-2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así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como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 a los</a:t>
            </a:r>
            <a:r>
              <a:rPr sz="1000" spc="-1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spc="5" dirty="0" err="1">
                <a:solidFill>
                  <a:srgbClr val="221F1F"/>
                </a:solidFill>
                <a:latin typeface="Calibri"/>
                <a:cs typeface="Calibri"/>
              </a:rPr>
              <a:t>cuidadores</a:t>
            </a:r>
            <a:r>
              <a:rPr sz="1000" spc="5" dirty="0">
                <a:solidFill>
                  <a:srgbClr val="221F1F"/>
                </a:solidFill>
                <a:latin typeface="Calibri"/>
                <a:cs typeface="Calibri"/>
              </a:rPr>
              <a:t>,</a:t>
            </a:r>
            <a:r>
              <a:rPr sz="1000" spc="-6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para</a:t>
            </a:r>
            <a:r>
              <a:rPr sz="1000" spc="-1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ayudarlos</a:t>
            </a:r>
            <a:r>
              <a:rPr sz="1000" spc="-1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a</a:t>
            </a:r>
            <a:r>
              <a:rPr sz="1000" spc="-2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sobrellevar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 los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potenciales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excesos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 de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información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 y la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ansiedad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 y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depresión</a:t>
            </a:r>
            <a:r>
              <a:rPr sz="1000" spc="-6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asociadas</a:t>
            </a:r>
            <a:r>
              <a:rPr dirty="0"/>
              <a:t> </a:t>
            </a:r>
            <a:endParaRPr sz="1000" dirty="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88390" y="3280199"/>
            <a:ext cx="4083609" cy="290464"/>
          </a:xfrm>
          <a:prstGeom prst="rect">
            <a:avLst/>
          </a:prstGeom>
        </p:spPr>
        <p:txBody>
          <a:bodyPr vert="horz" wrap="square" lIns="0" tIns="13335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71145" algn="l"/>
              </a:tabLst>
            </a:pPr>
            <a:r>
              <a:rPr sz="1000" spc="-5" dirty="0">
                <a:solidFill>
                  <a:srgbClr val="221F1F"/>
                </a:solidFill>
                <a:latin typeface="Calibri"/>
                <a:cs typeface="Calibri"/>
              </a:rPr>
              <a:t>5. 	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Evalúe</a:t>
            </a:r>
            <a:r>
              <a:rPr sz="1000" spc="-5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cuidadosamente</a:t>
            </a:r>
            <a:r>
              <a:rPr sz="1000" spc="-2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la</a:t>
            </a:r>
            <a:r>
              <a:rPr sz="1000" spc="-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indicación</a:t>
            </a:r>
            <a:r>
              <a:rPr sz="1000" spc="-8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antes</a:t>
            </a:r>
            <a:r>
              <a:rPr sz="1000" spc="-2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de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iniciar</a:t>
            </a:r>
            <a:r>
              <a:rPr sz="1000" spc="-7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el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tratamiento</a:t>
            </a:r>
            <a:r>
              <a:rPr sz="1000" spc="2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con CI</a:t>
            </a:r>
            <a:r>
              <a:rPr dirty="0"/>
              <a:t> </a:t>
            </a:r>
            <a:endParaRPr sz="1000" dirty="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88391" y="3551631"/>
            <a:ext cx="3996690" cy="443070"/>
          </a:xfrm>
          <a:prstGeom prst="rect">
            <a:avLst/>
          </a:prstGeom>
        </p:spPr>
        <p:txBody>
          <a:bodyPr vert="horz" wrap="square" lIns="0" tIns="12065" rIns="0" bIns="0">
            <a:spAutoFit/>
          </a:bodyPr>
          <a:lstStyle/>
          <a:p>
            <a:pPr marL="271780" marR="5080" indent="-259079">
              <a:spcBef>
                <a:spcPts val="95"/>
              </a:spcBef>
              <a:tabLst>
                <a:tab pos="271145" algn="l"/>
              </a:tabLst>
            </a:pPr>
            <a:r>
              <a:rPr sz="1000" spc="-5" dirty="0">
                <a:solidFill>
                  <a:srgbClr val="221F1F"/>
                </a:solidFill>
                <a:latin typeface="Calibri"/>
                <a:cs typeface="Calibri"/>
              </a:rPr>
              <a:t>6. 	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Controle</a:t>
            </a:r>
            <a:r>
              <a:rPr sz="1000" spc="-2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atentamente</a:t>
            </a:r>
            <a:r>
              <a:rPr sz="1000" spc="-4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las</a:t>
            </a:r>
            <a:r>
              <a:rPr sz="1000" spc="1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alteraciones</a:t>
            </a:r>
            <a:r>
              <a:rPr sz="1000" spc="-5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del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ritmo</a:t>
            </a:r>
            <a:r>
              <a:rPr sz="1000" spc="-1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spc="-5" dirty="0" err="1">
                <a:solidFill>
                  <a:srgbClr val="221F1F"/>
                </a:solidFill>
                <a:latin typeface="Calibri"/>
                <a:cs typeface="Calibri"/>
              </a:rPr>
              <a:t>cardíaco</a:t>
            </a:r>
            <a:r>
              <a:rPr sz="1000" spc="-5" dirty="0">
                <a:solidFill>
                  <a:srgbClr val="221F1F"/>
                </a:solidFill>
                <a:latin typeface="Calibri"/>
                <a:cs typeface="Calibri"/>
              </a:rPr>
              <a:t>,</a:t>
            </a:r>
            <a:r>
              <a:rPr sz="1000" spc="-4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lang="es-ES" sz="1000" spc="-40" dirty="0">
                <a:solidFill>
                  <a:srgbClr val="221F1F"/>
                </a:solidFill>
                <a:latin typeface="Calibri"/>
                <a:cs typeface="Calibri"/>
              </a:rPr>
              <a:t>como 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la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fibrilación</a:t>
            </a:r>
            <a:r>
              <a:rPr sz="1000" spc="-2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libri"/>
                <a:cs typeface="Calibri"/>
              </a:rPr>
              <a:t>auricular, 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al </a:t>
            </a:r>
            <a:r>
              <a:rPr lang="es-ES" sz="1000" dirty="0">
                <a:solidFill>
                  <a:srgbClr val="221F1F"/>
                </a:solidFill>
                <a:latin typeface="Calibri"/>
                <a:cs typeface="Calibri"/>
              </a:rPr>
              <a:t>instaurar un tratamiento con LABA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dirty="0"/>
              <a:t> </a:t>
            </a:r>
            <a:endParaRPr sz="1000" dirty="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88390" y="4082879"/>
            <a:ext cx="3888740" cy="443070"/>
          </a:xfrm>
          <a:prstGeom prst="rect">
            <a:avLst/>
          </a:prstGeom>
        </p:spPr>
        <p:txBody>
          <a:bodyPr vert="horz" wrap="square" lIns="0" tIns="12065" rIns="0" bIns="0">
            <a:spAutoFit/>
          </a:bodyPr>
          <a:lstStyle/>
          <a:p>
            <a:pPr marL="271780" marR="5080" indent="-259079">
              <a:spcBef>
                <a:spcPts val="95"/>
              </a:spcBef>
              <a:tabLst>
                <a:tab pos="271145" algn="l"/>
              </a:tabLst>
            </a:pPr>
            <a:r>
              <a:rPr sz="1000" spc="-5" dirty="0">
                <a:solidFill>
                  <a:srgbClr val="221F1F"/>
                </a:solidFill>
                <a:latin typeface="Calibri"/>
                <a:cs typeface="Calibri"/>
              </a:rPr>
              <a:t>7. 	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Controle</a:t>
            </a:r>
            <a:r>
              <a:rPr sz="1000" spc="-5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lang="es-ES" sz="1000" spc="-50" dirty="0">
                <a:solidFill>
                  <a:srgbClr val="221F1F"/>
                </a:solidFill>
                <a:latin typeface="Calibri"/>
                <a:cs typeface="Calibri"/>
              </a:rPr>
              <a:t>la aparición de síntomas urinarios 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al</a:t>
            </a:r>
            <a:r>
              <a:rPr sz="1000" spc="-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iniciar</a:t>
            </a:r>
            <a:r>
              <a:rPr sz="1000" spc="-7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tratamiento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 con</a:t>
            </a:r>
            <a:r>
              <a:rPr sz="1000" spc="-1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lang="es-ES" sz="1000" spc="-15" dirty="0">
                <a:solidFill>
                  <a:srgbClr val="221F1F"/>
                </a:solidFill>
                <a:latin typeface="Calibri"/>
                <a:cs typeface="Calibri"/>
              </a:rPr>
              <a:t>LAMA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en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pacientes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 con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enfermedad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lang="es-ES" sz="1000" dirty="0">
                <a:solidFill>
                  <a:srgbClr val="221F1F"/>
                </a:solidFill>
                <a:latin typeface="Calibri"/>
                <a:cs typeface="Calibri"/>
              </a:rPr>
              <a:t>renal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crónica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o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prostática</a:t>
            </a:r>
            <a:r>
              <a:rPr sz="1000" spc="-16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dirty="0"/>
              <a:t> </a:t>
            </a:r>
            <a:endParaRPr sz="1000" dirty="0">
              <a:latin typeface="Calibri"/>
              <a:cs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8016240" y="91439"/>
            <a:ext cx="1045463" cy="6705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112833" y="1397570"/>
            <a:ext cx="3804285" cy="3129966"/>
          </a:xfrm>
          <a:custGeom>
            <a:avLst/>
            <a:gdLst/>
            <a:ahLst/>
            <a:cxnLst/>
            <a:rect l="l" t="t" r="r" b="b"/>
            <a:pathLst>
              <a:path w="3804284" h="2350135">
                <a:moveTo>
                  <a:pt x="3803903" y="0"/>
                </a:moveTo>
                <a:lnTo>
                  <a:pt x="0" y="0"/>
                </a:lnTo>
                <a:lnTo>
                  <a:pt x="0" y="2350008"/>
                </a:lnTo>
                <a:lnTo>
                  <a:pt x="3803903" y="2350008"/>
                </a:lnTo>
                <a:lnTo>
                  <a:pt x="3803903" y="0"/>
                </a:lnTo>
                <a:close/>
              </a:path>
            </a:pathLst>
          </a:custGeom>
          <a:solidFill>
            <a:srgbClr val="FDD1D2"/>
          </a:solid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488389" y="1404568"/>
            <a:ext cx="8428729" cy="172932"/>
          </a:xfrm>
          <a:prstGeom prst="rect">
            <a:avLst/>
          </a:prstGeom>
        </p:spPr>
        <p:txBody>
          <a:bodyPr vert="horz" wrap="square" lIns="0" tIns="12065" rIns="0" bIns="0">
            <a:spAutoFit/>
          </a:bodyPr>
          <a:lstStyle/>
          <a:p>
            <a:pPr marL="271780" marR="5080" indent="-259079">
              <a:lnSpc>
                <a:spcPct val="120000"/>
              </a:lnSpc>
              <a:spcBef>
                <a:spcPts val="95"/>
              </a:spcBef>
              <a:tabLst>
                <a:tab pos="304800" algn="l"/>
                <a:tab pos="4879975" algn="l"/>
              </a:tabLst>
            </a:pPr>
            <a:r>
              <a:rPr sz="900" spc="-5" dirty="0">
                <a:solidFill>
                  <a:srgbClr val="221F1F"/>
                </a:solidFill>
                <a:latin typeface="Arial"/>
                <a:cs typeface="Arial"/>
              </a:rPr>
              <a:t>1. 		</a:t>
            </a:r>
            <a:r>
              <a:rPr sz="900" dirty="0" err="1">
                <a:solidFill>
                  <a:srgbClr val="221F1F"/>
                </a:solidFill>
                <a:latin typeface="Calibri"/>
                <a:cs typeface="Calibri"/>
              </a:rPr>
              <a:t>Genere</a:t>
            </a:r>
            <a:r>
              <a:rPr sz="90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900" dirty="0" err="1">
                <a:solidFill>
                  <a:srgbClr val="221F1F"/>
                </a:solidFill>
                <a:latin typeface="Calibri"/>
                <a:cs typeface="Calibri"/>
              </a:rPr>
              <a:t>conciencia</a:t>
            </a:r>
            <a:r>
              <a:rPr sz="90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900" dirty="0" err="1">
                <a:solidFill>
                  <a:srgbClr val="221F1F"/>
                </a:solidFill>
                <a:latin typeface="Calibri"/>
                <a:cs typeface="Calibri"/>
              </a:rPr>
              <a:t>respecto</a:t>
            </a:r>
            <a:r>
              <a:rPr sz="900" dirty="0">
                <a:solidFill>
                  <a:srgbClr val="221F1F"/>
                </a:solidFill>
                <a:latin typeface="Calibri"/>
                <a:cs typeface="Calibri"/>
              </a:rPr>
              <a:t> a la </a:t>
            </a:r>
            <a:r>
              <a:rPr sz="900" dirty="0" err="1">
                <a:solidFill>
                  <a:srgbClr val="221F1F"/>
                </a:solidFill>
                <a:latin typeface="Calibri"/>
                <a:cs typeface="Calibri"/>
              </a:rPr>
              <a:t>multimorbilidad</a:t>
            </a:r>
            <a:r>
              <a:rPr sz="90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900" dirty="0" err="1">
                <a:solidFill>
                  <a:srgbClr val="221F1F"/>
                </a:solidFill>
                <a:latin typeface="Calibri"/>
                <a:cs typeface="Calibri"/>
              </a:rPr>
              <a:t>en</a:t>
            </a:r>
            <a:r>
              <a:rPr sz="90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lang="es-ES" sz="900" dirty="0">
                <a:solidFill>
                  <a:srgbClr val="221F1F"/>
                </a:solidFill>
                <a:latin typeface="Calibri"/>
                <a:cs typeface="Calibri"/>
              </a:rPr>
              <a:t>la</a:t>
            </a:r>
            <a:r>
              <a:rPr sz="900" dirty="0">
                <a:solidFill>
                  <a:srgbClr val="221F1F"/>
                </a:solidFill>
                <a:latin typeface="Calibri"/>
                <a:cs typeface="Calibri"/>
              </a:rPr>
              <a:t> EPOC,</a:t>
            </a:r>
            <a:r>
              <a:rPr lang="es-ES" sz="90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lang="es-ES" sz="900" dirty="0">
                <a:solidFill>
                  <a:srgbClr val="221F1F"/>
                </a:solidFill>
                <a:latin typeface="Calibri"/>
                <a:cs typeface="Calibri"/>
              </a:rPr>
              <a:t>cribe y  analice</a:t>
            </a:r>
            <a:r>
              <a:rPr sz="900" dirty="0" err="1">
                <a:solidFill>
                  <a:srgbClr val="221F1F"/>
                </a:solidFill>
                <a:latin typeface="Calibri"/>
                <a:cs typeface="Calibri"/>
              </a:rPr>
              <a:t>analice</a:t>
            </a:r>
            <a:r>
              <a:rPr lang="es-ES" sz="900" spc="-16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lang="es-ES" sz="900" dirty="0">
                <a:solidFill>
                  <a:srgbClr val="221F1F"/>
                </a:solidFill>
                <a:latin typeface="Calibri"/>
                <a:cs typeface="Calibri"/>
              </a:rPr>
              <a:t>y</a:t>
            </a:r>
            <a:r>
              <a:rPr lang="es-ES" sz="900" spc="-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221F1F"/>
                </a:solidFill>
                <a:latin typeface="Calibri"/>
                <a:cs typeface="Calibri"/>
              </a:rPr>
              <a:t> 	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356097" y="1576091"/>
            <a:ext cx="3293110" cy="2792431"/>
          </a:xfrm>
          <a:prstGeom prst="rect">
            <a:avLst/>
          </a:prstGeom>
        </p:spPr>
        <p:txBody>
          <a:bodyPr vert="horz" wrap="square" lIns="0" tIns="75565" rIns="0" bIns="0">
            <a:spAutoFit/>
          </a:bodyPr>
          <a:lstStyle/>
          <a:p>
            <a:pPr marL="183515" indent="-171450">
              <a:lnSpc>
                <a:spcPct val="100000"/>
              </a:lnSpc>
              <a:spcBef>
                <a:spcPts val="595"/>
              </a:spcBef>
              <a:buFont typeface="Arial" panose="020B0604020202020204" pitchFamily="34" charset="0"/>
              <a:buChar char="•"/>
              <a:tabLst>
                <a:tab pos="183515" algn="l"/>
              </a:tabLst>
            </a:pPr>
            <a:r>
              <a:rPr sz="1000" b="1" dirty="0">
                <a:solidFill>
                  <a:srgbClr val="221F1F"/>
                </a:solidFill>
                <a:latin typeface="Calibri"/>
                <a:cs typeface="Calibri"/>
              </a:rPr>
              <a:t>Asma: 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El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tratamiento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 con CI debe</a:t>
            </a:r>
            <a:r>
              <a:rPr sz="1000" spc="-13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continuar</a:t>
            </a:r>
            <a:r>
              <a:rPr dirty="0"/>
              <a:t> </a:t>
            </a:r>
            <a:endParaRPr sz="1000" dirty="0">
              <a:latin typeface="Calibri"/>
              <a:cs typeface="Calibri"/>
            </a:endParaRPr>
          </a:p>
          <a:p>
            <a:pPr marL="182880" marR="19685" indent="-170815">
              <a:lnSpc>
                <a:spcPct val="100000"/>
              </a:lnSpc>
              <a:spcBef>
                <a:spcPts val="505"/>
              </a:spcBef>
              <a:buFont typeface="Arial"/>
              <a:buChar char="•"/>
              <a:tabLst>
                <a:tab pos="183515" algn="l"/>
              </a:tabLst>
            </a:pPr>
            <a:r>
              <a:rPr sz="1000" b="1" dirty="0">
                <a:solidFill>
                  <a:srgbClr val="221F1F"/>
                </a:solidFill>
                <a:latin typeface="Calibri"/>
                <a:cs typeface="Calibri"/>
              </a:rPr>
              <a:t>Diabetes: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Reconsidere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spc="5" dirty="0" err="1">
                <a:solidFill>
                  <a:srgbClr val="221F1F"/>
                </a:solidFill>
                <a:latin typeface="Calibri"/>
                <a:cs typeface="Calibri"/>
              </a:rPr>
              <a:t>si</a:t>
            </a:r>
            <a:r>
              <a:rPr sz="1000" spc="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el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tratamiento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 con CI </a:t>
            </a:r>
            <a:r>
              <a:rPr sz="1000" spc="5" dirty="0">
                <a:solidFill>
                  <a:srgbClr val="221F1F"/>
                </a:solidFill>
                <a:latin typeface="Calibri"/>
                <a:cs typeface="Calibri"/>
              </a:rPr>
              <a:t>es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necesario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; </a:t>
            </a:r>
            <a:r>
              <a:rPr sz="1000" spc="5" dirty="0" err="1">
                <a:solidFill>
                  <a:srgbClr val="221F1F"/>
                </a:solidFill>
                <a:latin typeface="Calibri"/>
                <a:cs typeface="Calibri"/>
              </a:rPr>
              <a:t>si</a:t>
            </a:r>
            <a:r>
              <a:rPr sz="1000" spc="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contin</a:t>
            </a:r>
            <a:r>
              <a:rPr lang="es-ES" sz="1000" dirty="0">
                <a:solidFill>
                  <a:srgbClr val="221F1F"/>
                </a:solidFill>
                <a:latin typeface="Calibri"/>
                <a:cs typeface="Calibri"/>
              </a:rPr>
              <a:t>ú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a</a:t>
            </a:r>
            <a:r>
              <a:rPr lang="es-ES" sz="100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spc="5" dirty="0">
                <a:solidFill>
                  <a:srgbClr val="221F1F"/>
                </a:solidFill>
                <a:latin typeface="Calibri"/>
                <a:cs typeface="Calibri"/>
              </a:rPr>
              <a:t>con 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el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tratamiento</a:t>
            </a:r>
            <a:r>
              <a:rPr sz="1000" spc="-5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realice</a:t>
            </a:r>
            <a:r>
              <a:rPr sz="1000" spc="-3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un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seguimiento</a:t>
            </a:r>
            <a:r>
              <a:rPr sz="1000" spc="-3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estrecho</a:t>
            </a:r>
            <a:r>
              <a:rPr sz="1000" spc="-2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lang="es-ES" sz="1000" spc="-25" dirty="0">
                <a:solidFill>
                  <a:srgbClr val="221F1F"/>
                </a:solidFill>
                <a:latin typeface="Calibri"/>
                <a:cs typeface="Calibri"/>
              </a:rPr>
              <a:t> de las glucemias y titulación del tratamiento antidiabético.</a:t>
            </a:r>
            <a:r>
              <a:rPr dirty="0"/>
              <a:t> </a:t>
            </a:r>
            <a:endParaRPr sz="1000" dirty="0">
              <a:latin typeface="Calibri"/>
              <a:cs typeface="Calibri"/>
            </a:endParaRPr>
          </a:p>
          <a:p>
            <a:pPr marL="182880" marR="5080" indent="-170815">
              <a:lnSpc>
                <a:spcPct val="100000"/>
              </a:lnSpc>
              <a:spcBef>
                <a:spcPts val="505"/>
              </a:spcBef>
              <a:buFont typeface="Arial"/>
              <a:buChar char="•"/>
              <a:tabLst>
                <a:tab pos="183515" algn="l"/>
              </a:tabLst>
            </a:pPr>
            <a:r>
              <a:rPr sz="1000" b="1" dirty="0">
                <a:solidFill>
                  <a:srgbClr val="221F1F"/>
                </a:solidFill>
                <a:latin typeface="Calibri"/>
                <a:cs typeface="Calibri"/>
              </a:rPr>
              <a:t>Osteoporosis:</a:t>
            </a:r>
            <a:r>
              <a:rPr sz="1000" b="1" spc="-6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reconsidere</a:t>
            </a:r>
            <a:r>
              <a:rPr sz="1000" spc="-5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spc="5" dirty="0" err="1">
                <a:solidFill>
                  <a:srgbClr val="221F1F"/>
                </a:solidFill>
                <a:latin typeface="Calibri"/>
                <a:cs typeface="Calibri"/>
              </a:rPr>
              <a:t>si</a:t>
            </a:r>
            <a:r>
              <a:rPr sz="1000" spc="-3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el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tratamiento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 con CI</a:t>
            </a:r>
            <a:r>
              <a:rPr sz="1000" spc="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es</a:t>
            </a:r>
            <a:r>
              <a:rPr sz="1000" spc="-4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spc="5" dirty="0" err="1">
                <a:solidFill>
                  <a:srgbClr val="221F1F"/>
                </a:solidFill>
                <a:latin typeface="Calibri"/>
                <a:cs typeface="Calibri"/>
              </a:rPr>
              <a:t>necesario</a:t>
            </a:r>
            <a:r>
              <a:rPr sz="1000" spc="5" dirty="0">
                <a:solidFill>
                  <a:srgbClr val="221F1F"/>
                </a:solidFill>
                <a:latin typeface="Calibri"/>
                <a:cs typeface="Calibri"/>
              </a:rPr>
              <a:t>; </a:t>
            </a:r>
            <a:r>
              <a:rPr sz="1000" spc="5" dirty="0" err="1">
                <a:solidFill>
                  <a:srgbClr val="221F1F"/>
                </a:solidFill>
                <a:latin typeface="Calibri"/>
                <a:cs typeface="Calibri"/>
              </a:rPr>
              <a:t>si</a:t>
            </a:r>
            <a:r>
              <a:rPr sz="1000" spc="-4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spc="-20" dirty="0">
                <a:solidFill>
                  <a:srgbClr val="221F1F"/>
                </a:solidFill>
                <a:latin typeface="Calibri"/>
                <a:cs typeface="Calibri"/>
              </a:rPr>
              <a:t>decide </a:t>
            </a:r>
            <a:r>
              <a:rPr sz="1000" spc="-20" dirty="0" err="1">
                <a:solidFill>
                  <a:srgbClr val="221F1F"/>
                </a:solidFill>
                <a:latin typeface="Calibri"/>
                <a:cs typeface="Calibri"/>
              </a:rPr>
              <a:t>continuar</a:t>
            </a:r>
            <a:r>
              <a:rPr sz="1000" spc="-20" dirty="0">
                <a:solidFill>
                  <a:srgbClr val="221F1F"/>
                </a:solidFill>
                <a:latin typeface="Calibri"/>
                <a:cs typeface="Calibri"/>
              </a:rPr>
              <a:t> con los CI, </a:t>
            </a:r>
            <a:r>
              <a:rPr sz="1000" spc="-3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realice</a:t>
            </a:r>
            <a:r>
              <a:rPr sz="1000" spc="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 un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seguimiento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estrecho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lang="es-ES" sz="1000" dirty="0">
                <a:solidFill>
                  <a:srgbClr val="221F1F"/>
                </a:solidFill>
                <a:latin typeface="Calibri"/>
                <a:cs typeface="Calibri"/>
              </a:rPr>
              <a:t>de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libri"/>
                <a:cs typeface="Calibri"/>
              </a:rPr>
              <a:t>la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pérdida</a:t>
            </a:r>
            <a:r>
              <a:rPr lang="es-ES" sz="100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spc="5" dirty="0">
                <a:solidFill>
                  <a:srgbClr val="221F1F"/>
                </a:solidFill>
                <a:latin typeface="Calibri"/>
                <a:cs typeface="Calibri"/>
              </a:rPr>
              <a:t>de</a:t>
            </a:r>
            <a:r>
              <a:rPr lang="es-ES" sz="1000" spc="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densidad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libri"/>
                <a:cs typeface="Calibri"/>
              </a:rPr>
              <a:t>mineral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ósea</a:t>
            </a:r>
            <a:r>
              <a:rPr sz="1000" spc="-1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y</a:t>
            </a:r>
            <a:r>
              <a:rPr sz="1000" spc="-4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del</a:t>
            </a:r>
            <a:r>
              <a:rPr sz="1000" spc="-1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riesgo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 de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fracturas</a:t>
            </a:r>
            <a:r>
              <a:rPr sz="1000" spc="-7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spc="5" dirty="0">
                <a:solidFill>
                  <a:srgbClr val="221F1F"/>
                </a:solidFill>
                <a:latin typeface="Calibri"/>
                <a:cs typeface="Calibri"/>
              </a:rPr>
              <a:t>.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spc="-5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 Se</a:t>
            </a:r>
            <a:r>
              <a:rPr sz="1000" spc="-6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recomienda</a:t>
            </a:r>
            <a:r>
              <a:rPr lang="es-ES" sz="1000" dirty="0">
                <a:solidFill>
                  <a:srgbClr val="221F1F"/>
                </a:solidFill>
                <a:latin typeface="Calibri"/>
                <a:cs typeface="Calibri"/>
              </a:rPr>
              <a:t> valoración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 de</a:t>
            </a:r>
            <a:r>
              <a:rPr sz="1000" spc="-4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osteoporosis u osteopenia</a:t>
            </a:r>
            <a:r>
              <a:rPr lang="es-ES" sz="1000" dirty="0">
                <a:solidFill>
                  <a:srgbClr val="221F1F"/>
                </a:solidFill>
                <a:latin typeface="Calibri"/>
                <a:cs typeface="Calibri"/>
              </a:rPr>
              <a:t> en </a:t>
            </a:r>
            <a:r>
              <a:rPr sz="1000" spc="5" dirty="0" err="1">
                <a:solidFill>
                  <a:srgbClr val="221F1F"/>
                </a:solidFill>
                <a:latin typeface="Calibri"/>
                <a:cs typeface="Calibri"/>
              </a:rPr>
              <a:t>pacientes</a:t>
            </a:r>
            <a:r>
              <a:rPr sz="1000" spc="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lang="es-ES" sz="1000" spc="5" dirty="0">
                <a:solidFill>
                  <a:srgbClr val="221F1F"/>
                </a:solidFill>
                <a:latin typeface="Calibri"/>
                <a:cs typeface="Calibri"/>
              </a:rPr>
              <a:t>tratados con dosis altas de CI o con dosis medias/bajas de CI con uso frecuente de corticoides orales.</a:t>
            </a:r>
            <a:r>
              <a:rPr lang="es-ES" sz="1000" b="1" spc="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endParaRPr lang="es-ES" sz="1000" b="1" dirty="0">
              <a:solidFill>
                <a:srgbClr val="221F1F"/>
              </a:solidFill>
              <a:latin typeface="Calibri"/>
              <a:cs typeface="Calibri"/>
            </a:endParaRPr>
          </a:p>
          <a:p>
            <a:pPr marL="182880" marR="5080" indent="-170815">
              <a:lnSpc>
                <a:spcPct val="100000"/>
              </a:lnSpc>
              <a:spcBef>
                <a:spcPts val="505"/>
              </a:spcBef>
              <a:buFont typeface="Arial"/>
              <a:buChar char="•"/>
              <a:tabLst>
                <a:tab pos="183515" algn="l"/>
              </a:tabLst>
            </a:pPr>
            <a:r>
              <a:rPr lang="es-ES" sz="1000" b="1" dirty="0">
                <a:solidFill>
                  <a:srgbClr val="221F1F"/>
                </a:solidFill>
                <a:latin typeface="Calibri"/>
                <a:cs typeface="Calibri"/>
              </a:rPr>
              <a:t>I</a:t>
            </a:r>
            <a:r>
              <a:rPr sz="1000" b="1" dirty="0" err="1">
                <a:solidFill>
                  <a:srgbClr val="221F1F"/>
                </a:solidFill>
                <a:latin typeface="Calibri"/>
                <a:cs typeface="Calibri"/>
              </a:rPr>
              <a:t>nfecciones</a:t>
            </a:r>
            <a:r>
              <a:rPr sz="1000" b="1" spc="-7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b="1" spc="5" dirty="0">
                <a:solidFill>
                  <a:srgbClr val="221F1F"/>
                </a:solidFill>
                <a:latin typeface="Calibri"/>
                <a:cs typeface="Calibri"/>
              </a:rPr>
              <a:t>(</a:t>
            </a:r>
            <a:r>
              <a:rPr sz="1000" b="1" spc="5" dirty="0" err="1">
                <a:solidFill>
                  <a:srgbClr val="221F1F"/>
                </a:solidFill>
                <a:latin typeface="Calibri"/>
                <a:cs typeface="Calibri"/>
              </a:rPr>
              <a:t>neumonía</a:t>
            </a:r>
            <a:r>
              <a:rPr sz="1000" b="1" spc="-7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b="1" spc="5" dirty="0">
                <a:solidFill>
                  <a:srgbClr val="221F1F"/>
                </a:solidFill>
                <a:latin typeface="Calibri"/>
                <a:cs typeface="Calibri"/>
              </a:rPr>
              <a:t>o</a:t>
            </a:r>
            <a:r>
              <a:rPr sz="1000" b="1" spc="-2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b="1" dirty="0">
                <a:solidFill>
                  <a:srgbClr val="221F1F"/>
                </a:solidFill>
                <a:latin typeface="Calibri"/>
                <a:cs typeface="Calibri"/>
              </a:rPr>
              <a:t>tuberculosis):</a:t>
            </a:r>
            <a:r>
              <a:rPr sz="1000" b="1" spc="-5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spc="-5" dirty="0" err="1">
                <a:solidFill>
                  <a:srgbClr val="221F1F"/>
                </a:solidFill>
                <a:latin typeface="Calibri"/>
                <a:cs typeface="Calibri"/>
              </a:rPr>
              <a:t>considere</a:t>
            </a:r>
            <a:r>
              <a:rPr sz="1000" spc="-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la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supresión</a:t>
            </a:r>
            <a:r>
              <a:rPr sz="1000" spc="-8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de</a:t>
            </a:r>
            <a:r>
              <a:rPr sz="1000" spc="-1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CI y</a:t>
            </a:r>
            <a:r>
              <a:rPr sz="1000" spc="-1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lang="es-ES" sz="1000" spc="5" dirty="0">
                <a:solidFill>
                  <a:srgbClr val="221F1F"/>
                </a:solidFill>
                <a:latin typeface="Calibri"/>
                <a:cs typeface="Calibri"/>
              </a:rPr>
              <a:t>aumente</a:t>
            </a:r>
            <a:r>
              <a:rPr sz="1000" spc="-8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la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broncodilatación</a:t>
            </a:r>
            <a:r>
              <a:rPr dirty="0"/>
              <a:t> </a:t>
            </a:r>
            <a:endParaRPr sz="1000" dirty="0">
              <a:latin typeface="Calibri"/>
              <a:cs typeface="Calibri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134103" y="2757645"/>
            <a:ext cx="1148715" cy="598170"/>
          </a:xfrm>
          <a:custGeom>
            <a:avLst/>
            <a:gdLst/>
            <a:ahLst/>
            <a:cxnLst/>
            <a:rect l="l" t="t" r="r" b="b"/>
            <a:pathLst>
              <a:path w="1148714" h="598170">
                <a:moveTo>
                  <a:pt x="554354" y="558419"/>
                </a:moveTo>
                <a:lnTo>
                  <a:pt x="0" y="558419"/>
                </a:lnTo>
                <a:lnTo>
                  <a:pt x="0" y="598043"/>
                </a:lnTo>
                <a:lnTo>
                  <a:pt x="574166" y="598043"/>
                </a:lnTo>
                <a:lnTo>
                  <a:pt x="581870" y="596483"/>
                </a:lnTo>
                <a:lnTo>
                  <a:pt x="588168" y="592232"/>
                </a:lnTo>
                <a:lnTo>
                  <a:pt x="592419" y="585934"/>
                </a:lnTo>
                <a:lnTo>
                  <a:pt x="593978" y="578231"/>
                </a:lnTo>
                <a:lnTo>
                  <a:pt x="554354" y="578231"/>
                </a:lnTo>
                <a:lnTo>
                  <a:pt x="554354" y="558419"/>
                </a:lnTo>
                <a:close/>
              </a:path>
              <a:path w="1148714" h="598170">
                <a:moveTo>
                  <a:pt x="1029461" y="39624"/>
                </a:moveTo>
                <a:lnTo>
                  <a:pt x="574166" y="39624"/>
                </a:lnTo>
                <a:lnTo>
                  <a:pt x="566463" y="41183"/>
                </a:lnTo>
                <a:lnTo>
                  <a:pt x="560165" y="45434"/>
                </a:lnTo>
                <a:lnTo>
                  <a:pt x="555914" y="51732"/>
                </a:lnTo>
                <a:lnTo>
                  <a:pt x="554354" y="59436"/>
                </a:lnTo>
                <a:lnTo>
                  <a:pt x="554354" y="578231"/>
                </a:lnTo>
                <a:lnTo>
                  <a:pt x="574166" y="558419"/>
                </a:lnTo>
                <a:lnTo>
                  <a:pt x="593978" y="558419"/>
                </a:lnTo>
                <a:lnTo>
                  <a:pt x="593978" y="79248"/>
                </a:lnTo>
                <a:lnTo>
                  <a:pt x="574166" y="79248"/>
                </a:lnTo>
                <a:lnTo>
                  <a:pt x="593978" y="59436"/>
                </a:lnTo>
                <a:lnTo>
                  <a:pt x="1029461" y="59436"/>
                </a:lnTo>
                <a:lnTo>
                  <a:pt x="1029461" y="39624"/>
                </a:lnTo>
                <a:close/>
              </a:path>
              <a:path w="1148714" h="598170">
                <a:moveTo>
                  <a:pt x="593978" y="558419"/>
                </a:moveTo>
                <a:lnTo>
                  <a:pt x="574166" y="558419"/>
                </a:lnTo>
                <a:lnTo>
                  <a:pt x="554354" y="578231"/>
                </a:lnTo>
                <a:lnTo>
                  <a:pt x="593978" y="578231"/>
                </a:lnTo>
                <a:lnTo>
                  <a:pt x="593978" y="558419"/>
                </a:lnTo>
                <a:close/>
              </a:path>
              <a:path w="1148714" h="598170">
                <a:moveTo>
                  <a:pt x="1029461" y="0"/>
                </a:moveTo>
                <a:lnTo>
                  <a:pt x="1029461" y="118871"/>
                </a:lnTo>
                <a:lnTo>
                  <a:pt x="1108709" y="79248"/>
                </a:lnTo>
                <a:lnTo>
                  <a:pt x="1049273" y="79248"/>
                </a:lnTo>
                <a:lnTo>
                  <a:pt x="1049273" y="39624"/>
                </a:lnTo>
                <a:lnTo>
                  <a:pt x="1108709" y="39624"/>
                </a:lnTo>
                <a:lnTo>
                  <a:pt x="1029461" y="0"/>
                </a:lnTo>
                <a:close/>
              </a:path>
              <a:path w="1148714" h="598170">
                <a:moveTo>
                  <a:pt x="593978" y="59436"/>
                </a:moveTo>
                <a:lnTo>
                  <a:pt x="574166" y="79248"/>
                </a:lnTo>
                <a:lnTo>
                  <a:pt x="593978" y="79248"/>
                </a:lnTo>
                <a:lnTo>
                  <a:pt x="593978" y="59436"/>
                </a:lnTo>
                <a:close/>
              </a:path>
              <a:path w="1148714" h="598170">
                <a:moveTo>
                  <a:pt x="1029461" y="59436"/>
                </a:moveTo>
                <a:lnTo>
                  <a:pt x="593978" y="59436"/>
                </a:lnTo>
                <a:lnTo>
                  <a:pt x="593978" y="79248"/>
                </a:lnTo>
                <a:lnTo>
                  <a:pt x="1029461" y="79248"/>
                </a:lnTo>
                <a:lnTo>
                  <a:pt x="1029461" y="59436"/>
                </a:lnTo>
                <a:close/>
              </a:path>
              <a:path w="1148714" h="598170">
                <a:moveTo>
                  <a:pt x="1108709" y="39624"/>
                </a:moveTo>
                <a:lnTo>
                  <a:pt x="1049273" y="39624"/>
                </a:lnTo>
                <a:lnTo>
                  <a:pt x="1049273" y="79248"/>
                </a:lnTo>
                <a:lnTo>
                  <a:pt x="1108709" y="79248"/>
                </a:lnTo>
                <a:lnTo>
                  <a:pt x="1148333" y="59436"/>
                </a:lnTo>
                <a:lnTo>
                  <a:pt x="1108709" y="39624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302158" y="4621694"/>
            <a:ext cx="5870042" cy="289182"/>
          </a:xfrm>
          <a:prstGeom prst="rect">
            <a:avLst/>
          </a:prstGeom>
        </p:spPr>
        <p:txBody>
          <a:bodyPr vert="horz" wrap="square" lIns="0" tIns="12065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 </a:t>
            </a:r>
            <a:r>
              <a:rPr lang="es-ES" sz="800" spc="-10" dirty="0">
                <a:solidFill>
                  <a:srgbClr val="0C1C1D"/>
                </a:solidFill>
                <a:latin typeface="Arial"/>
                <a:cs typeface="Arial"/>
              </a:rPr>
              <a:t>LABA</a:t>
            </a:r>
            <a:r>
              <a:rPr sz="800" spc="-10" dirty="0">
                <a:solidFill>
                  <a:srgbClr val="0C1C1D"/>
                </a:solidFill>
                <a:latin typeface="Arial"/>
                <a:cs typeface="Arial"/>
              </a:rPr>
              <a:t>, beta-</a:t>
            </a:r>
            <a:r>
              <a:rPr sz="800" spc="-10" dirty="0" err="1">
                <a:solidFill>
                  <a:srgbClr val="0C1C1D"/>
                </a:solidFill>
                <a:latin typeface="Arial"/>
                <a:cs typeface="Arial"/>
              </a:rPr>
              <a:t>agonista</a:t>
            </a:r>
            <a:r>
              <a:rPr sz="8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800" spc="-2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800" spc="-15" dirty="0">
                <a:solidFill>
                  <a:srgbClr val="0C1C1D"/>
                </a:solidFill>
                <a:latin typeface="Arial"/>
                <a:cs typeface="Arial"/>
              </a:rPr>
              <a:t>de </a:t>
            </a:r>
            <a:r>
              <a:rPr sz="800" spc="-15" dirty="0" err="1">
                <a:solidFill>
                  <a:srgbClr val="0C1C1D"/>
                </a:solidFill>
                <a:latin typeface="Arial"/>
                <a:cs typeface="Arial"/>
              </a:rPr>
              <a:t>acción</a:t>
            </a:r>
            <a:r>
              <a:rPr sz="800" spc="-1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800" spc="-15" dirty="0" err="1">
                <a:solidFill>
                  <a:srgbClr val="0C1C1D"/>
                </a:solidFill>
                <a:latin typeface="Arial"/>
                <a:cs typeface="Arial"/>
              </a:rPr>
              <a:t>prolongada</a:t>
            </a:r>
            <a:r>
              <a:rPr sz="800" spc="-15" dirty="0">
                <a:solidFill>
                  <a:srgbClr val="0C1C1D"/>
                </a:solidFill>
                <a:latin typeface="Arial"/>
                <a:cs typeface="Arial"/>
              </a:rPr>
              <a:t>; </a:t>
            </a:r>
            <a:r>
              <a:rPr lang="es-ES" sz="800" spc="-10" dirty="0">
                <a:solidFill>
                  <a:srgbClr val="0C1C1D"/>
                </a:solidFill>
                <a:latin typeface="Arial"/>
                <a:cs typeface="Arial"/>
              </a:rPr>
              <a:t>LAMA</a:t>
            </a:r>
            <a:r>
              <a:rPr sz="800" spc="-10" dirty="0">
                <a:solidFill>
                  <a:srgbClr val="0C1C1D"/>
                </a:solidFill>
                <a:latin typeface="Arial"/>
                <a:cs typeface="Arial"/>
              </a:rPr>
              <a:t>, </a:t>
            </a:r>
            <a:r>
              <a:rPr sz="800" spc="-10" dirty="0" err="1">
                <a:solidFill>
                  <a:srgbClr val="0C1C1D"/>
                </a:solidFill>
                <a:latin typeface="Arial"/>
                <a:cs typeface="Arial"/>
              </a:rPr>
              <a:t>antagonista</a:t>
            </a:r>
            <a:r>
              <a:rPr sz="8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800" spc="-10" dirty="0" err="1">
                <a:solidFill>
                  <a:srgbClr val="0C1C1D"/>
                </a:solidFill>
                <a:latin typeface="Arial"/>
                <a:cs typeface="Arial"/>
              </a:rPr>
              <a:t>muscarínico</a:t>
            </a:r>
            <a:r>
              <a:rPr sz="800" spc="4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800" spc="-10" dirty="0">
                <a:solidFill>
                  <a:srgbClr val="0C1C1D"/>
                </a:solidFill>
                <a:latin typeface="Arial"/>
                <a:cs typeface="Arial"/>
              </a:rPr>
              <a:t>de </a:t>
            </a:r>
            <a:r>
              <a:rPr sz="800" spc="-10" dirty="0" err="1">
                <a:solidFill>
                  <a:srgbClr val="0C1C1D"/>
                </a:solidFill>
                <a:latin typeface="Arial"/>
                <a:cs typeface="Arial"/>
              </a:rPr>
              <a:t>acción</a:t>
            </a:r>
            <a:r>
              <a:rPr sz="8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800" spc="-10" dirty="0" err="1">
                <a:solidFill>
                  <a:srgbClr val="0C1C1D"/>
                </a:solidFill>
                <a:latin typeface="Arial"/>
                <a:cs typeface="Arial"/>
              </a:rPr>
              <a:t>prolongada</a:t>
            </a:r>
            <a:r>
              <a:rPr dirty="0"/>
              <a:t> 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AD9D3193-D501-45BA-B7BC-BCFBDA930B16}"/>
              </a:ext>
            </a:extLst>
          </p:cNvPr>
          <p:cNvSpPr txBox="1"/>
          <p:nvPr/>
        </p:nvSpPr>
        <p:spPr>
          <a:xfrm>
            <a:off x="341832" y="1327476"/>
            <a:ext cx="4540442" cy="53091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ES" sz="1050" dirty="0"/>
              <a:t>1.</a:t>
            </a:r>
            <a:r>
              <a:rPr lang="es-ES" dirty="0"/>
              <a:t> </a:t>
            </a:r>
            <a:r>
              <a:rPr lang="es-ES" sz="1050" dirty="0"/>
              <a:t>Genere conciencia respecto a las comorbilidades en EPOC. Cribe y busque en sus pacientes con EPOC las comorbilidades más frecuentes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77767E7E-5500-4DAD-8564-F1D3AE15CC64}"/>
              </a:ext>
            </a:extLst>
          </p:cNvPr>
          <p:cNvSpPr txBox="1"/>
          <p:nvPr/>
        </p:nvSpPr>
        <p:spPr>
          <a:xfrm>
            <a:off x="5217985" y="1491034"/>
            <a:ext cx="369913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50" dirty="0"/>
              <a:t>Si el paciente está usando corticoides inhalados hay que valorar: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8000" y="441325"/>
            <a:ext cx="2727198" cy="454025"/>
          </a:xfrm>
          <a:prstGeom prst="rect">
            <a:avLst/>
          </a:prstGeom>
        </p:spPr>
        <p:txBody>
          <a:bodyPr vert="horz" wrap="square" lIns="0" tIns="1397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5" dirty="0" err="1"/>
              <a:t>Nuestro</a:t>
            </a:r>
            <a:r>
              <a:rPr spc="-105" dirty="0"/>
              <a:t> </a:t>
            </a:r>
            <a:r>
              <a:rPr spc="5" dirty="0" err="1"/>
              <a:t>objetivo</a:t>
            </a:r>
            <a:r>
              <a:rPr dirty="0"/>
              <a:t> 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15848" y="1757665"/>
            <a:ext cx="7118984" cy="690574"/>
          </a:xfrm>
          <a:prstGeom prst="rect">
            <a:avLst/>
          </a:prstGeom>
        </p:spPr>
        <p:txBody>
          <a:bodyPr vert="horz" wrap="square" lIns="0" tIns="74295" rIns="0" bIns="0">
            <a:spAutoFit/>
          </a:bodyPr>
          <a:lstStyle/>
          <a:p>
            <a:pPr marL="271780" indent="-259715">
              <a:lnSpc>
                <a:spcPct val="100000"/>
              </a:lnSpc>
              <a:spcBef>
                <a:spcPts val="585"/>
              </a:spcBef>
              <a:buClr>
                <a:srgbClr val="000000"/>
              </a:buClr>
              <a:buSzPct val="130000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lang="es-ES" sz="2000" spc="5" dirty="0">
                <a:solidFill>
                  <a:srgbClr val="0C1C1D"/>
                </a:solidFill>
                <a:latin typeface="Arial"/>
                <a:cs typeface="Arial"/>
              </a:rPr>
              <a:t>Realizar un caso clínico</a:t>
            </a:r>
            <a:r>
              <a:rPr sz="2000" spc="-5" dirty="0">
                <a:solidFill>
                  <a:srgbClr val="0C1C1D"/>
                </a:solidFill>
                <a:latin typeface="Arial"/>
                <a:cs typeface="Arial"/>
              </a:rPr>
              <a:t> para </a:t>
            </a:r>
            <a:r>
              <a:rPr sz="2000" spc="-5" dirty="0" err="1">
                <a:solidFill>
                  <a:srgbClr val="0C1C1D"/>
                </a:solidFill>
                <a:latin typeface="Arial"/>
                <a:cs typeface="Arial"/>
              </a:rPr>
              <a:t>enseñar</a:t>
            </a:r>
            <a:r>
              <a:rPr sz="20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2000" spc="-10" dirty="0" err="1">
                <a:solidFill>
                  <a:srgbClr val="0C1C1D"/>
                </a:solidFill>
                <a:latin typeface="Arial"/>
                <a:cs typeface="Arial"/>
              </a:rPr>
              <a:t>cómo</a:t>
            </a:r>
            <a:r>
              <a:rPr sz="20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2000" spc="-5" dirty="0" err="1">
                <a:solidFill>
                  <a:srgbClr val="0C1C1D"/>
                </a:solidFill>
                <a:latin typeface="Arial"/>
                <a:cs typeface="Arial"/>
              </a:rPr>
              <a:t>identificar</a:t>
            </a:r>
            <a:r>
              <a:rPr sz="20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0C1C1D"/>
                </a:solidFill>
                <a:latin typeface="Arial"/>
                <a:cs typeface="Arial"/>
              </a:rPr>
              <a:t>y </a:t>
            </a:r>
            <a:r>
              <a:rPr sz="2000" spc="-5" dirty="0" err="1">
                <a:solidFill>
                  <a:srgbClr val="0C1C1D"/>
                </a:solidFill>
                <a:latin typeface="Arial"/>
                <a:cs typeface="Arial"/>
              </a:rPr>
              <a:t>tratar</a:t>
            </a:r>
            <a:r>
              <a:rPr sz="2000" spc="9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0C1C1D"/>
                </a:solidFill>
                <a:latin typeface="Arial"/>
                <a:cs typeface="Arial"/>
              </a:rPr>
              <a:t>la</a:t>
            </a:r>
            <a:r>
              <a:rPr dirty="0"/>
              <a:t> </a:t>
            </a:r>
            <a:r>
              <a:rPr sz="2000" spc="-5" dirty="0" err="1">
                <a:solidFill>
                  <a:srgbClr val="0C1C1D"/>
                </a:solidFill>
                <a:latin typeface="Arial"/>
                <a:cs typeface="Arial"/>
              </a:rPr>
              <a:t>multimorbilidad</a:t>
            </a:r>
            <a:r>
              <a:rPr sz="2000" spc="-5" dirty="0">
                <a:solidFill>
                  <a:srgbClr val="0C1C1D"/>
                </a:solidFill>
                <a:latin typeface="Arial"/>
                <a:cs typeface="Arial"/>
              </a:rPr>
              <a:t> de </a:t>
            </a:r>
            <a:r>
              <a:rPr sz="2000" spc="-10" dirty="0">
                <a:solidFill>
                  <a:srgbClr val="0C1C1D"/>
                </a:solidFill>
                <a:latin typeface="Arial"/>
                <a:cs typeface="Arial"/>
              </a:rPr>
              <a:t>las personas </a:t>
            </a:r>
            <a:r>
              <a:rPr sz="2000" spc="-15" dirty="0">
                <a:solidFill>
                  <a:srgbClr val="0C1C1D"/>
                </a:solidFill>
                <a:latin typeface="Arial"/>
                <a:cs typeface="Arial"/>
              </a:rPr>
              <a:t>con</a:t>
            </a:r>
            <a:r>
              <a:rPr sz="2000" spc="9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0C1C1D"/>
                </a:solidFill>
                <a:latin typeface="Arial"/>
                <a:cs typeface="Arial"/>
              </a:rPr>
              <a:t>EPOC</a:t>
            </a:r>
            <a:r>
              <a:rPr dirty="0"/>
              <a:t> 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016240" y="91439"/>
            <a:ext cx="1045463" cy="6705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680959" y="73151"/>
            <a:ext cx="1118616" cy="7162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633342" y="424129"/>
            <a:ext cx="1938020" cy="483234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-5"/>
              <a:t>El</a:t>
            </a:r>
            <a:r>
              <a:rPr sz="3000" spc="-60"/>
              <a:t> </a:t>
            </a:r>
            <a:r>
              <a:rPr sz="3000"/>
              <a:t>paciente</a:t>
            </a:r>
            <a:r>
              <a:t> </a:t>
            </a:r>
            <a:endParaRPr sz="3000"/>
          </a:p>
        </p:txBody>
      </p:sp>
      <p:sp>
        <p:nvSpPr>
          <p:cNvPr id="4" name="object 4"/>
          <p:cNvSpPr txBox="1"/>
          <p:nvPr/>
        </p:nvSpPr>
        <p:spPr>
          <a:xfrm>
            <a:off x="457200" y="1127125"/>
            <a:ext cx="8229600" cy="3675365"/>
          </a:xfrm>
          <a:prstGeom prst="rect">
            <a:avLst/>
          </a:prstGeom>
        </p:spPr>
        <p:txBody>
          <a:bodyPr vert="horz" wrap="square" lIns="0" tIns="134620" rIns="0" bIns="0">
            <a:spAutoFit/>
          </a:bodyPr>
          <a:lstStyle/>
          <a:p>
            <a:pPr marL="271780" indent="-259079">
              <a:lnSpc>
                <a:spcPct val="100000"/>
              </a:lnSpc>
              <a:spcBef>
                <a:spcPts val="1060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lang="es-ES" sz="2000" spc="-5" dirty="0">
                <a:latin typeface="Arial"/>
                <a:cs typeface="Arial"/>
              </a:rPr>
              <a:t>Varón de </a:t>
            </a:r>
            <a:r>
              <a:rPr sz="2000" spc="-5" dirty="0">
                <a:latin typeface="Arial"/>
                <a:cs typeface="Arial"/>
              </a:rPr>
              <a:t>65 </a:t>
            </a:r>
            <a:r>
              <a:rPr sz="2000" spc="-20" dirty="0" err="1">
                <a:latin typeface="Arial"/>
                <a:cs typeface="Arial"/>
              </a:rPr>
              <a:t>años</a:t>
            </a:r>
            <a:r>
              <a:rPr sz="2000" spc="-20" dirty="0">
                <a:latin typeface="Arial"/>
                <a:cs typeface="Arial"/>
              </a:rPr>
              <a:t> de </a:t>
            </a:r>
            <a:r>
              <a:rPr sz="2000" spc="-10" dirty="0" err="1">
                <a:latin typeface="Arial"/>
                <a:cs typeface="Arial"/>
              </a:rPr>
              <a:t>edad</a:t>
            </a:r>
            <a:r>
              <a:rPr lang="es-ES" sz="2000" spc="-10" dirty="0">
                <a:latin typeface="Arial"/>
                <a:cs typeface="Arial"/>
              </a:rPr>
              <a:t>.</a:t>
            </a:r>
            <a:r>
              <a:rPr dirty="0"/>
              <a:t> </a:t>
            </a:r>
            <a:endParaRPr sz="2000" dirty="0">
              <a:latin typeface="Arial"/>
              <a:cs typeface="Arial"/>
            </a:endParaRPr>
          </a:p>
          <a:p>
            <a:pPr marL="271780" indent="-259079">
              <a:lnSpc>
                <a:spcPct val="100000"/>
              </a:lnSpc>
              <a:spcBef>
                <a:spcPts val="965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2000" spc="-10" dirty="0" err="1">
                <a:latin typeface="Arial"/>
                <a:cs typeface="Arial"/>
              </a:rPr>
              <a:t>Rinitis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10" dirty="0" err="1">
                <a:latin typeface="Arial"/>
                <a:cs typeface="Arial"/>
              </a:rPr>
              <a:t>alérgica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hasta </a:t>
            </a:r>
            <a:r>
              <a:rPr sz="2000" spc="-10" dirty="0">
                <a:latin typeface="Arial"/>
                <a:cs typeface="Arial"/>
              </a:rPr>
              <a:t>los </a:t>
            </a:r>
            <a:r>
              <a:rPr sz="2000" spc="-5" dirty="0">
                <a:latin typeface="Arial"/>
                <a:cs typeface="Arial"/>
              </a:rPr>
              <a:t>35</a:t>
            </a:r>
            <a:r>
              <a:rPr sz="2000" spc="160" dirty="0">
                <a:latin typeface="Arial"/>
                <a:cs typeface="Arial"/>
              </a:rPr>
              <a:t> </a:t>
            </a:r>
            <a:r>
              <a:rPr sz="2000" spc="-20" dirty="0" err="1">
                <a:latin typeface="Arial"/>
                <a:cs typeface="Arial"/>
              </a:rPr>
              <a:t>años</a:t>
            </a:r>
            <a:r>
              <a:rPr dirty="0"/>
              <a:t> </a:t>
            </a:r>
            <a:endParaRPr sz="2000" dirty="0">
              <a:latin typeface="Arial"/>
              <a:cs typeface="Arial"/>
            </a:endParaRPr>
          </a:p>
          <a:p>
            <a:pPr marL="271780" indent="-259079">
              <a:lnSpc>
                <a:spcPct val="100000"/>
              </a:lnSpc>
              <a:spcBef>
                <a:spcPts val="960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2000" spc="-10" dirty="0" err="1">
                <a:latin typeface="Arial"/>
                <a:cs typeface="Arial"/>
              </a:rPr>
              <a:t>Jubilado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5" dirty="0" err="1">
                <a:latin typeface="Arial"/>
                <a:cs typeface="Arial"/>
              </a:rPr>
              <a:t>hace</a:t>
            </a:r>
            <a:r>
              <a:rPr lang="es-ES" sz="2000" spc="-5" dirty="0">
                <a:latin typeface="Arial"/>
                <a:cs typeface="Arial"/>
              </a:rPr>
              <a:t> </a:t>
            </a:r>
            <a:r>
              <a:rPr sz="2000" spc="-20" dirty="0">
                <a:latin typeface="Arial"/>
                <a:cs typeface="Arial"/>
              </a:rPr>
              <a:t>2</a:t>
            </a:r>
            <a:r>
              <a:rPr sz="2000" spc="110" dirty="0">
                <a:latin typeface="Arial"/>
                <a:cs typeface="Arial"/>
              </a:rPr>
              <a:t> </a:t>
            </a:r>
            <a:r>
              <a:rPr sz="2000" spc="-10" dirty="0" err="1">
                <a:latin typeface="Arial"/>
                <a:cs typeface="Arial"/>
              </a:rPr>
              <a:t>años</a:t>
            </a:r>
            <a:r>
              <a:rPr dirty="0"/>
              <a:t> </a:t>
            </a:r>
            <a:endParaRPr sz="2000" dirty="0">
              <a:latin typeface="Arial"/>
              <a:cs typeface="Arial"/>
            </a:endParaRPr>
          </a:p>
          <a:p>
            <a:pPr marL="271780" indent="-259079">
              <a:lnSpc>
                <a:spcPct val="100000"/>
              </a:lnSpc>
              <a:spcBef>
                <a:spcPts val="960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2000" spc="-5" dirty="0" err="1">
                <a:latin typeface="Arial"/>
                <a:cs typeface="Arial"/>
              </a:rPr>
              <a:t>Trabajó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5" dirty="0" err="1">
                <a:latin typeface="Arial"/>
                <a:cs typeface="Arial"/>
              </a:rPr>
              <a:t>como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5" dirty="0" err="1">
                <a:latin typeface="Arial"/>
                <a:cs typeface="Arial"/>
              </a:rPr>
              <a:t>paramédico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 err="1">
                <a:latin typeface="Arial"/>
                <a:cs typeface="Arial"/>
              </a:rPr>
              <a:t>durante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30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spc="-20" dirty="0" err="1">
                <a:latin typeface="Arial"/>
                <a:cs typeface="Arial"/>
              </a:rPr>
              <a:t>años</a:t>
            </a:r>
            <a:r>
              <a:rPr dirty="0"/>
              <a:t> </a:t>
            </a:r>
            <a:endParaRPr sz="2000" dirty="0">
              <a:latin typeface="Arial"/>
              <a:cs typeface="Arial"/>
            </a:endParaRPr>
          </a:p>
          <a:p>
            <a:pPr marL="271780" indent="-259079">
              <a:lnSpc>
                <a:spcPct val="100000"/>
              </a:lnSpc>
              <a:spcBef>
                <a:spcPts val="965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2000" spc="-10" dirty="0">
                <a:latin typeface="Arial"/>
                <a:cs typeface="Arial"/>
              </a:rPr>
              <a:t>Tiene </a:t>
            </a:r>
            <a:r>
              <a:rPr sz="2000" spc="-10" dirty="0" err="1">
                <a:latin typeface="Arial"/>
                <a:cs typeface="Arial"/>
              </a:rPr>
              <a:t>su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10" dirty="0" err="1">
                <a:latin typeface="Arial"/>
                <a:cs typeface="Arial"/>
              </a:rPr>
              <a:t>propio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taller de </a:t>
            </a:r>
            <a:r>
              <a:rPr sz="2000" spc="-5" dirty="0" err="1">
                <a:latin typeface="Arial"/>
                <a:cs typeface="Arial"/>
              </a:rPr>
              <a:t>mecánica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para </a:t>
            </a:r>
            <a:r>
              <a:rPr sz="2000" spc="-10" dirty="0" err="1">
                <a:latin typeface="Arial"/>
                <a:cs typeface="Arial"/>
              </a:rPr>
              <a:t>máquinas</a:t>
            </a:r>
            <a:r>
              <a:rPr sz="2000" spc="-10" dirty="0">
                <a:latin typeface="Arial"/>
                <a:cs typeface="Arial"/>
              </a:rPr>
              <a:t> de </a:t>
            </a:r>
            <a:r>
              <a:rPr sz="2000" spc="-5" dirty="0" err="1">
                <a:latin typeface="Arial"/>
                <a:cs typeface="Arial"/>
              </a:rPr>
              <a:t>jardinería</a:t>
            </a:r>
            <a:r>
              <a:rPr lang="es-ES" sz="2000" spc="-5" dirty="0">
                <a:latin typeface="Arial"/>
                <a:cs typeface="Arial"/>
              </a:rPr>
              <a:t> en</a:t>
            </a:r>
            <a:r>
              <a:rPr sz="2000" spc="-10" dirty="0">
                <a:latin typeface="Arial"/>
                <a:cs typeface="Arial"/>
              </a:rPr>
              <a:t>n </a:t>
            </a:r>
            <a:r>
              <a:rPr sz="2000" spc="-10" dirty="0" err="1">
                <a:latin typeface="Arial"/>
                <a:cs typeface="Arial"/>
              </a:rPr>
              <a:t>su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5" dirty="0" err="1">
                <a:latin typeface="Arial"/>
                <a:cs typeface="Arial"/>
              </a:rPr>
              <a:t>tiempo</a:t>
            </a:r>
            <a:r>
              <a:rPr sz="2000" spc="114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libre,</a:t>
            </a:r>
            <a:r>
              <a:rPr dirty="0"/>
              <a:t> </a:t>
            </a:r>
            <a:endParaRPr sz="2000" dirty="0">
              <a:latin typeface="Arial"/>
              <a:cs typeface="Arial"/>
            </a:endParaRPr>
          </a:p>
          <a:p>
            <a:pPr marL="271780" indent="-259079">
              <a:lnSpc>
                <a:spcPct val="100000"/>
              </a:lnSpc>
              <a:spcBef>
                <a:spcPts val="960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lang="es-ES" sz="2000" spc="-5" dirty="0">
                <a:latin typeface="Arial"/>
                <a:cs typeface="Arial"/>
              </a:rPr>
              <a:t>L</a:t>
            </a:r>
            <a:r>
              <a:rPr sz="2000" spc="-5" dirty="0">
                <a:latin typeface="Arial"/>
                <a:cs typeface="Arial"/>
              </a:rPr>
              <a:t>e </a:t>
            </a:r>
            <a:r>
              <a:rPr sz="2000" spc="-5" dirty="0" err="1">
                <a:latin typeface="Arial"/>
                <a:cs typeface="Arial"/>
              </a:rPr>
              <a:t>gusta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0" dirty="0" err="1">
                <a:latin typeface="Arial"/>
                <a:cs typeface="Arial"/>
              </a:rPr>
              <a:t>viajar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con </a:t>
            </a:r>
            <a:r>
              <a:rPr sz="2000" spc="-10" dirty="0" err="1">
                <a:latin typeface="Arial"/>
                <a:cs typeface="Arial"/>
              </a:rPr>
              <a:t>su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10" dirty="0" err="1">
                <a:latin typeface="Arial"/>
                <a:cs typeface="Arial"/>
              </a:rPr>
              <a:t>esposa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5" dirty="0" err="1">
                <a:latin typeface="Arial"/>
                <a:cs typeface="Arial"/>
              </a:rPr>
              <a:t>durante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las </a:t>
            </a:r>
            <a:r>
              <a:rPr sz="2000" spc="-10" dirty="0" err="1">
                <a:latin typeface="Arial"/>
                <a:cs typeface="Arial"/>
              </a:rPr>
              <a:t>vacaciones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a </a:t>
            </a:r>
            <a:r>
              <a:rPr sz="2000" spc="-15" dirty="0" err="1">
                <a:latin typeface="Arial"/>
                <a:cs typeface="Arial"/>
              </a:rPr>
              <a:t>bordo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de </a:t>
            </a:r>
            <a:r>
              <a:rPr sz="2000" spc="-10" dirty="0" err="1">
                <a:latin typeface="Arial"/>
                <a:cs typeface="Arial"/>
              </a:rPr>
              <a:t>su</a:t>
            </a:r>
            <a:r>
              <a:rPr sz="2000" spc="355" dirty="0">
                <a:latin typeface="Arial"/>
                <a:cs typeface="Arial"/>
              </a:rPr>
              <a:t> </a:t>
            </a:r>
            <a:r>
              <a:rPr sz="2000" spc="-10" dirty="0" err="1">
                <a:latin typeface="Arial"/>
                <a:cs typeface="Arial"/>
              </a:rPr>
              <a:t>caravana</a:t>
            </a:r>
            <a:r>
              <a:rPr dirty="0"/>
              <a:t> </a:t>
            </a:r>
            <a:endParaRPr sz="2000" dirty="0">
              <a:latin typeface="Arial"/>
              <a:cs typeface="Arial"/>
            </a:endParaRPr>
          </a:p>
          <a:p>
            <a:pPr marL="271780" indent="-259079">
              <a:lnSpc>
                <a:spcPct val="100000"/>
              </a:lnSpc>
              <a:spcBef>
                <a:spcPts val="965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2000" spc="-10" dirty="0">
                <a:latin typeface="Arial"/>
                <a:cs typeface="Arial"/>
              </a:rPr>
              <a:t>No re</a:t>
            </a:r>
            <a:r>
              <a:rPr lang="es-ES" sz="2000" spc="-10" dirty="0" err="1">
                <a:latin typeface="Arial"/>
                <a:cs typeface="Arial"/>
              </a:rPr>
              <a:t>fiere</a:t>
            </a:r>
            <a:r>
              <a:rPr lang="es-ES" sz="2000" spc="-1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5" dirty="0" err="1">
                <a:latin typeface="Arial"/>
                <a:cs typeface="Arial"/>
              </a:rPr>
              <a:t>actividades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5" dirty="0" err="1">
                <a:latin typeface="Arial"/>
                <a:cs typeface="Arial"/>
              </a:rPr>
              <a:t>deportivas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o </a:t>
            </a:r>
            <a:r>
              <a:rPr sz="2000" spc="-5" dirty="0" err="1">
                <a:latin typeface="Arial"/>
                <a:cs typeface="Arial"/>
              </a:rPr>
              <a:t>ejercicio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0" dirty="0" err="1">
                <a:latin typeface="Arial"/>
                <a:cs typeface="Arial"/>
              </a:rPr>
              <a:t>en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10" dirty="0" err="1">
                <a:latin typeface="Arial"/>
                <a:cs typeface="Arial"/>
              </a:rPr>
              <a:t>su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 err="1">
                <a:latin typeface="Arial"/>
                <a:cs typeface="Arial"/>
              </a:rPr>
              <a:t>tiempo</a:t>
            </a:r>
            <a:r>
              <a:rPr sz="2000" spc="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libre</a:t>
            </a:r>
            <a:r>
              <a:rPr dirty="0"/>
              <a:t> </a:t>
            </a:r>
            <a:endParaRPr sz="2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680959" y="73151"/>
            <a:ext cx="1118616" cy="7162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81401" y="424129"/>
            <a:ext cx="5220488" cy="474489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dirty="0"/>
              <a:t>Historia</a:t>
            </a:r>
            <a:r>
              <a:rPr sz="3000" spc="-155" dirty="0"/>
              <a:t> </a:t>
            </a:r>
            <a:r>
              <a:rPr sz="3000" dirty="0" err="1"/>
              <a:t>clínica</a:t>
            </a:r>
            <a:r>
              <a:rPr lang="es-ES" sz="3000" dirty="0"/>
              <a:t>: antecedentes</a:t>
            </a:r>
            <a:endParaRPr sz="3000" dirty="0"/>
          </a:p>
        </p:txBody>
      </p:sp>
      <p:sp>
        <p:nvSpPr>
          <p:cNvPr id="4" name="object 4"/>
          <p:cNvSpPr txBox="1"/>
          <p:nvPr/>
        </p:nvSpPr>
        <p:spPr>
          <a:xfrm>
            <a:off x="437794" y="1290726"/>
            <a:ext cx="7364095" cy="3207929"/>
          </a:xfrm>
          <a:prstGeom prst="rect">
            <a:avLst/>
          </a:prstGeom>
        </p:spPr>
        <p:txBody>
          <a:bodyPr vert="horz" wrap="square" lIns="0" tIns="100965" rIns="0" bIns="0">
            <a:spAutoFit/>
          </a:bodyPr>
          <a:lstStyle/>
          <a:p>
            <a:pPr marL="271780" indent="-259079">
              <a:lnSpc>
                <a:spcPct val="100000"/>
              </a:lnSpc>
              <a:spcBef>
                <a:spcPts val="795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1900" spc="-5" dirty="0" err="1">
                <a:latin typeface="Arial"/>
                <a:cs typeface="Arial"/>
              </a:rPr>
              <a:t>Hipertensió</a:t>
            </a:r>
            <a:r>
              <a:rPr lang="es-ES" sz="1900" spc="-5" dirty="0">
                <a:latin typeface="Arial"/>
                <a:cs typeface="Arial"/>
              </a:rPr>
              <a:t>n de larga evolución</a:t>
            </a:r>
            <a:r>
              <a:rPr dirty="0"/>
              <a:t> </a:t>
            </a:r>
            <a:endParaRPr sz="1900" dirty="0">
              <a:latin typeface="Arial"/>
              <a:cs typeface="Arial"/>
            </a:endParaRPr>
          </a:p>
          <a:p>
            <a:pPr marL="271780" indent="-259079">
              <a:lnSpc>
                <a:spcPct val="100000"/>
              </a:lnSpc>
              <a:spcBef>
                <a:spcPts val="700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1900" spc="-5" dirty="0" err="1">
                <a:latin typeface="Arial"/>
                <a:cs typeface="Arial"/>
              </a:rPr>
              <a:t>Infarto</a:t>
            </a:r>
            <a:r>
              <a:rPr sz="1900" spc="-5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de </a:t>
            </a:r>
            <a:r>
              <a:rPr sz="1900" dirty="0" err="1">
                <a:latin typeface="Arial"/>
                <a:cs typeface="Arial"/>
              </a:rPr>
              <a:t>miocardio</a:t>
            </a:r>
            <a:r>
              <a:rPr sz="1900" dirty="0">
                <a:latin typeface="Arial"/>
                <a:cs typeface="Arial"/>
              </a:rPr>
              <a:t> </a:t>
            </a:r>
            <a:r>
              <a:rPr sz="1900" spc="-5" dirty="0" err="1">
                <a:latin typeface="Arial"/>
                <a:cs typeface="Arial"/>
              </a:rPr>
              <a:t>hace</a:t>
            </a:r>
            <a:r>
              <a:rPr sz="1900" spc="-5" dirty="0">
                <a:latin typeface="Arial"/>
                <a:cs typeface="Arial"/>
              </a:rPr>
              <a:t> 10</a:t>
            </a:r>
            <a:r>
              <a:rPr sz="1900" spc="105" dirty="0">
                <a:latin typeface="Arial"/>
                <a:cs typeface="Arial"/>
              </a:rPr>
              <a:t> </a:t>
            </a:r>
            <a:r>
              <a:rPr sz="1900" spc="-5" dirty="0" err="1">
                <a:latin typeface="Arial"/>
                <a:cs typeface="Arial"/>
              </a:rPr>
              <a:t>años</a:t>
            </a:r>
            <a:r>
              <a:rPr dirty="0"/>
              <a:t> </a:t>
            </a:r>
            <a:endParaRPr sz="1900" dirty="0">
              <a:latin typeface="Arial"/>
              <a:cs typeface="Arial"/>
            </a:endParaRPr>
          </a:p>
          <a:p>
            <a:pPr marL="271780" indent="-259079">
              <a:lnSpc>
                <a:spcPct val="100000"/>
              </a:lnSpc>
              <a:spcBef>
                <a:spcPts val="670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1900" spc="-5" dirty="0" err="1">
                <a:latin typeface="Arial"/>
                <a:cs typeface="Arial"/>
              </a:rPr>
              <a:t>Osteoartrosis</a:t>
            </a:r>
            <a:r>
              <a:rPr sz="1900" spc="-5" dirty="0">
                <a:latin typeface="Arial"/>
                <a:cs typeface="Arial"/>
              </a:rPr>
              <a:t>, </a:t>
            </a:r>
            <a:r>
              <a:rPr lang="es-ES" sz="1900" spc="-5" dirty="0">
                <a:latin typeface="Arial"/>
                <a:cs typeface="Arial"/>
              </a:rPr>
              <a:t>portador de </a:t>
            </a:r>
            <a:r>
              <a:rPr sz="1900" dirty="0" err="1">
                <a:latin typeface="Arial"/>
                <a:cs typeface="Arial"/>
              </a:rPr>
              <a:t>prótesis</a:t>
            </a:r>
            <a:r>
              <a:rPr sz="1900" dirty="0">
                <a:latin typeface="Arial"/>
                <a:cs typeface="Arial"/>
              </a:rPr>
              <a:t> de </a:t>
            </a:r>
            <a:r>
              <a:rPr sz="1900" spc="-5" dirty="0" err="1">
                <a:latin typeface="Arial"/>
                <a:cs typeface="Arial"/>
              </a:rPr>
              <a:t>rodilla</a:t>
            </a:r>
            <a:r>
              <a:rPr sz="1900" spc="-5" dirty="0">
                <a:latin typeface="Arial"/>
                <a:cs typeface="Arial"/>
              </a:rPr>
              <a:t> </a:t>
            </a:r>
            <a:r>
              <a:rPr lang="es-ES" sz="1900" spc="-5" dirty="0">
                <a:latin typeface="Arial"/>
                <a:cs typeface="Arial"/>
              </a:rPr>
              <a:t>desde </a:t>
            </a:r>
            <a:r>
              <a:rPr sz="1900" spc="-10" dirty="0" err="1">
                <a:latin typeface="Arial"/>
                <a:cs typeface="Arial"/>
              </a:rPr>
              <a:t>hace</a:t>
            </a:r>
            <a:r>
              <a:rPr sz="1900" spc="-10" dirty="0">
                <a:latin typeface="Arial"/>
                <a:cs typeface="Arial"/>
              </a:rPr>
              <a:t> 5</a:t>
            </a:r>
            <a:r>
              <a:rPr sz="1900" spc="100" dirty="0">
                <a:latin typeface="Arial"/>
                <a:cs typeface="Arial"/>
              </a:rPr>
              <a:t> </a:t>
            </a:r>
            <a:r>
              <a:rPr sz="1900" spc="-5" dirty="0" err="1">
                <a:latin typeface="Arial"/>
                <a:cs typeface="Arial"/>
              </a:rPr>
              <a:t>años</a:t>
            </a:r>
            <a:r>
              <a:rPr dirty="0"/>
              <a:t> </a:t>
            </a:r>
            <a:endParaRPr sz="1900" dirty="0">
              <a:latin typeface="Arial"/>
              <a:cs typeface="Arial"/>
            </a:endParaRPr>
          </a:p>
          <a:p>
            <a:pPr marL="271780" indent="-259079">
              <a:lnSpc>
                <a:spcPct val="100000"/>
              </a:lnSpc>
              <a:spcBef>
                <a:spcPts val="700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1900" spc="-5" dirty="0" err="1">
                <a:latin typeface="Arial"/>
                <a:cs typeface="Arial"/>
              </a:rPr>
              <a:t>Medicación</a:t>
            </a:r>
            <a:r>
              <a:rPr sz="1900" spc="-5" dirty="0">
                <a:latin typeface="Arial"/>
                <a:cs typeface="Arial"/>
              </a:rPr>
              <a:t> actual: </a:t>
            </a:r>
            <a:r>
              <a:rPr sz="1900" spc="-5" dirty="0" err="1">
                <a:latin typeface="Arial"/>
                <a:cs typeface="Arial"/>
              </a:rPr>
              <a:t>amlodipino</a:t>
            </a:r>
            <a:r>
              <a:rPr sz="1900" spc="-5" dirty="0">
                <a:latin typeface="Arial"/>
                <a:cs typeface="Arial"/>
              </a:rPr>
              <a:t>, </a:t>
            </a:r>
            <a:r>
              <a:rPr sz="1900" spc="-5" dirty="0" err="1">
                <a:latin typeface="Arial"/>
                <a:cs typeface="Arial"/>
              </a:rPr>
              <a:t>ácido</a:t>
            </a:r>
            <a:r>
              <a:rPr sz="1900" spc="-5" dirty="0">
                <a:latin typeface="Arial"/>
                <a:cs typeface="Arial"/>
              </a:rPr>
              <a:t> </a:t>
            </a:r>
            <a:r>
              <a:rPr sz="1900" dirty="0" err="1">
                <a:latin typeface="Arial"/>
                <a:cs typeface="Arial"/>
              </a:rPr>
              <a:t>acetilsalicílico</a:t>
            </a:r>
            <a:r>
              <a:rPr sz="1900" spc="145" dirty="0">
                <a:latin typeface="Arial"/>
                <a:cs typeface="Arial"/>
              </a:rPr>
              <a:t> </a:t>
            </a:r>
            <a:r>
              <a:rPr sz="1900" spc="-5" dirty="0">
                <a:latin typeface="Arial"/>
                <a:cs typeface="Arial"/>
              </a:rPr>
              <a:t>y</a:t>
            </a:r>
            <a:r>
              <a:rPr dirty="0"/>
              <a:t> </a:t>
            </a:r>
            <a:endParaRPr sz="1900" dirty="0">
              <a:latin typeface="Arial"/>
              <a:cs typeface="Arial"/>
            </a:endParaRPr>
          </a:p>
          <a:p>
            <a:pPr marL="271780">
              <a:lnSpc>
                <a:spcPct val="100000"/>
              </a:lnSpc>
              <a:spcBef>
                <a:spcPts val="220"/>
              </a:spcBef>
            </a:pPr>
            <a:r>
              <a:rPr sz="1900" spc="-5" dirty="0" err="1">
                <a:latin typeface="Arial"/>
                <a:cs typeface="Arial"/>
              </a:rPr>
              <a:t>atorvastatina</a:t>
            </a:r>
            <a:endParaRPr sz="1900" dirty="0">
              <a:latin typeface="Arial"/>
              <a:cs typeface="Arial"/>
            </a:endParaRPr>
          </a:p>
          <a:p>
            <a:pPr marL="271780" indent="-259079">
              <a:lnSpc>
                <a:spcPct val="100000"/>
              </a:lnSpc>
              <a:spcBef>
                <a:spcPts val="695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1900" spc="-5" dirty="0" err="1">
                <a:latin typeface="Arial"/>
                <a:cs typeface="Arial"/>
              </a:rPr>
              <a:t>Obeso</a:t>
            </a:r>
            <a:r>
              <a:rPr sz="1900" spc="-5" dirty="0">
                <a:latin typeface="Arial"/>
                <a:cs typeface="Arial"/>
              </a:rPr>
              <a:t> </a:t>
            </a:r>
            <a:r>
              <a:rPr sz="1900" dirty="0" err="1">
                <a:latin typeface="Arial"/>
                <a:cs typeface="Arial"/>
              </a:rPr>
              <a:t>desde</a:t>
            </a:r>
            <a:r>
              <a:rPr sz="1900" dirty="0">
                <a:latin typeface="Arial"/>
                <a:cs typeface="Arial"/>
              </a:rPr>
              <a:t> </a:t>
            </a:r>
            <a:r>
              <a:rPr sz="1900" spc="-5" dirty="0">
                <a:latin typeface="Arial"/>
                <a:cs typeface="Arial"/>
              </a:rPr>
              <a:t> los </a:t>
            </a:r>
            <a:r>
              <a:rPr sz="1900" spc="-5" dirty="0" err="1">
                <a:latin typeface="Arial"/>
                <a:cs typeface="Arial"/>
              </a:rPr>
              <a:t>treinta</a:t>
            </a:r>
            <a:r>
              <a:rPr sz="1900" spc="-5" dirty="0">
                <a:latin typeface="Arial"/>
                <a:cs typeface="Arial"/>
              </a:rPr>
              <a:t> </a:t>
            </a:r>
            <a:r>
              <a:rPr sz="1900" spc="-5" dirty="0" err="1">
                <a:latin typeface="Arial"/>
                <a:cs typeface="Arial"/>
              </a:rPr>
              <a:t>años</a:t>
            </a:r>
            <a:r>
              <a:rPr sz="1900" spc="-5" dirty="0">
                <a:latin typeface="Arial"/>
                <a:cs typeface="Arial"/>
              </a:rPr>
              <a:t>, </a:t>
            </a:r>
            <a:r>
              <a:rPr sz="1900" spc="-5" dirty="0" err="1">
                <a:latin typeface="Arial"/>
                <a:cs typeface="Arial"/>
              </a:rPr>
              <a:t>pesa</a:t>
            </a:r>
            <a:r>
              <a:rPr sz="1900" spc="-5" dirty="0">
                <a:latin typeface="Arial"/>
                <a:cs typeface="Arial"/>
              </a:rPr>
              <a:t> 108 </a:t>
            </a:r>
            <a:r>
              <a:rPr sz="1900" dirty="0">
                <a:latin typeface="Arial"/>
                <a:cs typeface="Arial"/>
              </a:rPr>
              <a:t>kg, </a:t>
            </a:r>
            <a:r>
              <a:rPr sz="1900" dirty="0" err="1">
                <a:latin typeface="Arial"/>
                <a:cs typeface="Arial"/>
              </a:rPr>
              <a:t>mide</a:t>
            </a:r>
            <a:r>
              <a:rPr sz="1900" dirty="0">
                <a:latin typeface="Arial"/>
                <a:cs typeface="Arial"/>
              </a:rPr>
              <a:t> </a:t>
            </a:r>
            <a:r>
              <a:rPr sz="1900" spc="-5" dirty="0">
                <a:latin typeface="Arial"/>
                <a:cs typeface="Arial"/>
              </a:rPr>
              <a:t>168 </a:t>
            </a:r>
            <a:r>
              <a:rPr sz="1900" dirty="0">
                <a:latin typeface="Arial"/>
                <a:cs typeface="Arial"/>
              </a:rPr>
              <a:t>cm </a:t>
            </a:r>
            <a:r>
              <a:rPr sz="1900" spc="-5" dirty="0">
                <a:latin typeface="Arial"/>
                <a:cs typeface="Arial"/>
              </a:rPr>
              <a:t>y </a:t>
            </a:r>
            <a:r>
              <a:rPr sz="1900" spc="-10" dirty="0" err="1">
                <a:latin typeface="Arial"/>
                <a:cs typeface="Arial"/>
              </a:rPr>
              <a:t>su</a:t>
            </a:r>
            <a:r>
              <a:rPr sz="1900" spc="-10" dirty="0">
                <a:latin typeface="Arial"/>
                <a:cs typeface="Arial"/>
              </a:rPr>
              <a:t> IMC es de</a:t>
            </a:r>
            <a:r>
              <a:rPr sz="1900" spc="95" dirty="0">
                <a:latin typeface="Arial"/>
                <a:cs typeface="Arial"/>
              </a:rPr>
              <a:t> </a:t>
            </a:r>
            <a:r>
              <a:rPr sz="1900" spc="-5" dirty="0">
                <a:latin typeface="Arial"/>
                <a:cs typeface="Arial"/>
              </a:rPr>
              <a:t>38</a:t>
            </a:r>
            <a:r>
              <a:rPr dirty="0"/>
              <a:t> </a:t>
            </a:r>
            <a:endParaRPr sz="1900" dirty="0">
              <a:latin typeface="Arial"/>
              <a:cs typeface="Arial"/>
            </a:endParaRPr>
          </a:p>
          <a:p>
            <a:pPr marL="271780" indent="-259079">
              <a:lnSpc>
                <a:spcPct val="100000"/>
              </a:lnSpc>
              <a:spcBef>
                <a:spcPts val="675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1900" dirty="0" err="1">
                <a:latin typeface="Arial"/>
                <a:cs typeface="Arial"/>
              </a:rPr>
              <a:t>Pese</a:t>
            </a:r>
            <a:r>
              <a:rPr sz="1900" dirty="0">
                <a:latin typeface="Arial"/>
                <a:cs typeface="Arial"/>
              </a:rPr>
              <a:t> a </a:t>
            </a:r>
            <a:r>
              <a:rPr sz="1900" spc="-5" dirty="0">
                <a:latin typeface="Arial"/>
                <a:cs typeface="Arial"/>
              </a:rPr>
              <a:t>s</a:t>
            </a:r>
            <a:r>
              <a:rPr lang="es-ES" sz="1900" spc="-5" dirty="0" err="1">
                <a:latin typeface="Arial"/>
                <a:cs typeface="Arial"/>
              </a:rPr>
              <a:t>us</a:t>
            </a:r>
            <a:r>
              <a:rPr lang="es-ES" sz="1900" spc="-5" dirty="0">
                <a:latin typeface="Arial"/>
                <a:cs typeface="Arial"/>
              </a:rPr>
              <a:t> antecedentes, ha consultado poco a su médico de atención primaria durante su vida.</a:t>
            </a:r>
            <a:endParaRPr sz="19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02158" y="4747056"/>
            <a:ext cx="2212442" cy="289182"/>
          </a:xfrm>
          <a:prstGeom prst="rect">
            <a:avLst/>
          </a:prstGeom>
        </p:spPr>
        <p:txBody>
          <a:bodyPr vert="horz" wrap="square" lIns="0" tIns="12065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10" dirty="0">
                <a:solidFill>
                  <a:srgbClr val="0C1C1D"/>
                </a:solidFill>
                <a:latin typeface="Arial"/>
                <a:cs typeface="Arial"/>
              </a:rPr>
              <a:t>IMC, </a:t>
            </a:r>
            <a:r>
              <a:rPr sz="800" spc="-20" dirty="0" err="1">
                <a:solidFill>
                  <a:srgbClr val="0C1C1D"/>
                </a:solidFill>
                <a:latin typeface="Arial"/>
                <a:cs typeface="Arial"/>
              </a:rPr>
              <a:t>índice</a:t>
            </a:r>
            <a:r>
              <a:rPr sz="800" spc="-20" dirty="0">
                <a:solidFill>
                  <a:srgbClr val="0C1C1D"/>
                </a:solidFill>
                <a:latin typeface="Arial"/>
                <a:cs typeface="Arial"/>
              </a:rPr>
              <a:t> de </a:t>
            </a:r>
            <a:r>
              <a:rPr sz="800" spc="-15" dirty="0">
                <a:solidFill>
                  <a:srgbClr val="0C1C1D"/>
                </a:solidFill>
                <a:latin typeface="Arial"/>
                <a:cs typeface="Arial"/>
              </a:rPr>
              <a:t>masa</a:t>
            </a:r>
            <a:r>
              <a:rPr sz="800" spc="-6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800" spc="-15" dirty="0">
                <a:solidFill>
                  <a:srgbClr val="0C1C1D"/>
                </a:solidFill>
                <a:latin typeface="Arial"/>
                <a:cs typeface="Arial"/>
              </a:rPr>
              <a:t>corporal</a:t>
            </a:r>
            <a:r>
              <a:rPr dirty="0"/>
              <a:t> </a:t>
            </a:r>
            <a:endParaRPr sz="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680959" y="73151"/>
            <a:ext cx="1118616" cy="7162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92325" y="382797"/>
            <a:ext cx="4959350" cy="483234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dirty="0" err="1"/>
              <a:t>Antecedentes</a:t>
            </a:r>
            <a:r>
              <a:rPr sz="3000" dirty="0"/>
              <a:t> </a:t>
            </a:r>
            <a:r>
              <a:rPr sz="3000" dirty="0" err="1"/>
              <a:t>respiratorios</a:t>
            </a:r>
            <a:r>
              <a:rPr sz="3000" spc="-160" dirty="0"/>
              <a:t> </a:t>
            </a:r>
            <a:r>
              <a:rPr sz="3000" dirty="0"/>
              <a:t>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37794" y="1376934"/>
            <a:ext cx="7567930" cy="2543645"/>
          </a:xfrm>
          <a:prstGeom prst="rect">
            <a:avLst/>
          </a:prstGeom>
        </p:spPr>
        <p:txBody>
          <a:bodyPr vert="horz" wrap="square" lIns="0" tIns="12065" rIns="0" bIns="0">
            <a:spAutoFit/>
          </a:bodyPr>
          <a:lstStyle/>
          <a:p>
            <a:pPr marL="271780" indent="-259079">
              <a:lnSpc>
                <a:spcPct val="100000"/>
              </a:lnSpc>
              <a:spcBef>
                <a:spcPts val="95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1900" spc="-5" dirty="0">
                <a:latin typeface="Arial"/>
                <a:cs typeface="Arial"/>
              </a:rPr>
              <a:t>Ha </a:t>
            </a:r>
            <a:r>
              <a:rPr sz="1900" spc="-5" dirty="0" err="1">
                <a:latin typeface="Arial"/>
                <a:cs typeface="Arial"/>
              </a:rPr>
              <a:t>fumado</a:t>
            </a:r>
            <a:r>
              <a:rPr sz="1900" spc="-5" dirty="0">
                <a:latin typeface="Arial"/>
                <a:cs typeface="Arial"/>
              </a:rPr>
              <a:t> </a:t>
            </a:r>
            <a:r>
              <a:rPr lang="es-ES" sz="1900" spc="5" dirty="0">
                <a:latin typeface="Arial"/>
                <a:cs typeface="Arial"/>
              </a:rPr>
              <a:t>durante </a:t>
            </a:r>
            <a:r>
              <a:rPr sz="1900" spc="-5" dirty="0">
                <a:latin typeface="Arial"/>
                <a:cs typeface="Arial"/>
              </a:rPr>
              <a:t>40 </a:t>
            </a:r>
            <a:r>
              <a:rPr sz="1900" spc="-10" dirty="0" err="1">
                <a:latin typeface="Arial"/>
                <a:cs typeface="Arial"/>
              </a:rPr>
              <a:t>años</a:t>
            </a:r>
            <a:r>
              <a:rPr sz="1900" spc="-10" dirty="0">
                <a:latin typeface="Arial"/>
                <a:cs typeface="Arial"/>
              </a:rPr>
              <a:t> (40 </a:t>
            </a:r>
            <a:r>
              <a:rPr sz="1900" dirty="0" err="1">
                <a:latin typeface="Arial"/>
                <a:cs typeface="Arial"/>
              </a:rPr>
              <a:t>paquetes</a:t>
            </a:r>
            <a:r>
              <a:rPr sz="1900" dirty="0">
                <a:latin typeface="Arial"/>
                <a:cs typeface="Arial"/>
              </a:rPr>
              <a:t>- </a:t>
            </a:r>
            <a:r>
              <a:rPr sz="1900" spc="-5" dirty="0" err="1">
                <a:latin typeface="Arial"/>
                <a:cs typeface="Arial"/>
              </a:rPr>
              <a:t>años</a:t>
            </a:r>
            <a:r>
              <a:rPr sz="1900" spc="-5" dirty="0">
                <a:latin typeface="Arial"/>
                <a:cs typeface="Arial"/>
              </a:rPr>
              <a:t>) </a:t>
            </a:r>
            <a:r>
              <a:rPr sz="1900" spc="-5" dirty="0" err="1">
                <a:latin typeface="Arial"/>
                <a:cs typeface="Arial"/>
              </a:rPr>
              <a:t>pero</a:t>
            </a:r>
            <a:r>
              <a:rPr sz="1900" spc="-5" dirty="0">
                <a:latin typeface="Arial"/>
                <a:cs typeface="Arial"/>
              </a:rPr>
              <a:t> </a:t>
            </a:r>
            <a:r>
              <a:rPr sz="1900" dirty="0" err="1">
                <a:latin typeface="Arial"/>
                <a:cs typeface="Arial"/>
              </a:rPr>
              <a:t>dejó</a:t>
            </a:r>
            <a:r>
              <a:rPr sz="1900" dirty="0">
                <a:latin typeface="Arial"/>
                <a:cs typeface="Arial"/>
              </a:rPr>
              <a:t> de </a:t>
            </a:r>
            <a:r>
              <a:rPr sz="1900" dirty="0" err="1">
                <a:latin typeface="Arial"/>
                <a:cs typeface="Arial"/>
              </a:rPr>
              <a:t>fumar</a:t>
            </a:r>
            <a:r>
              <a:rPr sz="1900" dirty="0">
                <a:latin typeface="Arial"/>
                <a:cs typeface="Arial"/>
              </a:rPr>
              <a:t> </a:t>
            </a:r>
            <a:r>
              <a:rPr sz="1900" spc="225" dirty="0">
                <a:latin typeface="Arial"/>
                <a:cs typeface="Arial"/>
              </a:rPr>
              <a:t> </a:t>
            </a:r>
            <a:r>
              <a:rPr sz="1900" spc="-10" dirty="0" err="1">
                <a:latin typeface="Arial"/>
                <a:cs typeface="Arial"/>
              </a:rPr>
              <a:t>hace</a:t>
            </a:r>
            <a:r>
              <a:rPr dirty="0"/>
              <a:t> </a:t>
            </a:r>
            <a:r>
              <a:rPr sz="1900" spc="-5" dirty="0">
                <a:latin typeface="Arial"/>
                <a:cs typeface="Arial"/>
              </a:rPr>
              <a:t>un </a:t>
            </a:r>
            <a:r>
              <a:rPr sz="1900" spc="-5" dirty="0" err="1">
                <a:latin typeface="Arial"/>
                <a:cs typeface="Arial"/>
              </a:rPr>
              <a:t>año</a:t>
            </a:r>
            <a:endParaRPr sz="1900" dirty="0">
              <a:latin typeface="Arial"/>
              <a:cs typeface="Arial"/>
            </a:endParaRPr>
          </a:p>
          <a:p>
            <a:pPr marL="271780" indent="-259079">
              <a:lnSpc>
                <a:spcPct val="100000"/>
              </a:lnSpc>
              <a:spcBef>
                <a:spcPts val="455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1900" spc="-10" dirty="0">
                <a:latin typeface="Arial"/>
                <a:cs typeface="Arial"/>
              </a:rPr>
              <a:t>El </a:t>
            </a:r>
            <a:r>
              <a:rPr sz="1900" spc="-5" dirty="0" err="1">
                <a:latin typeface="Arial"/>
                <a:cs typeface="Arial"/>
              </a:rPr>
              <a:t>paciente</a:t>
            </a:r>
            <a:r>
              <a:rPr sz="1900" spc="-5" dirty="0">
                <a:latin typeface="Arial"/>
                <a:cs typeface="Arial"/>
              </a:rPr>
              <a:t> cree que </a:t>
            </a:r>
            <a:r>
              <a:rPr lang="es-ES" sz="1900" spc="-5" dirty="0">
                <a:latin typeface="Arial"/>
                <a:cs typeface="Arial"/>
              </a:rPr>
              <a:t>tiene</a:t>
            </a:r>
            <a:r>
              <a:rPr sz="1900" dirty="0">
                <a:latin typeface="Arial"/>
                <a:cs typeface="Arial"/>
              </a:rPr>
              <a:t> </a:t>
            </a:r>
            <a:r>
              <a:rPr sz="1900" spc="-5" dirty="0" err="1">
                <a:latin typeface="Arial"/>
                <a:cs typeface="Arial"/>
              </a:rPr>
              <a:t>asma</a:t>
            </a:r>
            <a:r>
              <a:rPr sz="1900" spc="-5" dirty="0">
                <a:latin typeface="Arial"/>
                <a:cs typeface="Arial"/>
              </a:rPr>
              <a:t>, </a:t>
            </a:r>
            <a:r>
              <a:rPr sz="1900" spc="-5" dirty="0" err="1">
                <a:latin typeface="Arial"/>
                <a:cs typeface="Arial"/>
              </a:rPr>
              <a:t>aunque</a:t>
            </a:r>
            <a:r>
              <a:rPr sz="1900" spc="75" dirty="0">
                <a:latin typeface="Arial"/>
                <a:cs typeface="Arial"/>
              </a:rPr>
              <a:t> </a:t>
            </a:r>
            <a:r>
              <a:rPr sz="1900" spc="-5" dirty="0">
                <a:latin typeface="Arial"/>
                <a:cs typeface="Arial"/>
              </a:rPr>
              <a:t>n</a:t>
            </a:r>
            <a:r>
              <a:rPr lang="es-ES" sz="1900" spc="-5" dirty="0">
                <a:latin typeface="Arial"/>
                <a:cs typeface="Arial"/>
              </a:rPr>
              <a:t>unca</a:t>
            </a:r>
            <a:r>
              <a:rPr sz="1900" spc="-5" dirty="0">
                <a:latin typeface="Arial"/>
                <a:cs typeface="Arial"/>
              </a:rPr>
              <a:t> se ha</a:t>
            </a:r>
            <a:r>
              <a:rPr dirty="0"/>
              <a:t> </a:t>
            </a:r>
            <a:endParaRPr sz="1900" dirty="0">
              <a:latin typeface="Arial"/>
              <a:cs typeface="Arial"/>
            </a:endParaRPr>
          </a:p>
          <a:p>
            <a:pPr marL="271780">
              <a:lnSpc>
                <a:spcPct val="100000"/>
              </a:lnSpc>
              <a:spcBef>
                <a:spcPts val="5"/>
              </a:spcBef>
            </a:pPr>
            <a:r>
              <a:rPr lang="es-ES" sz="1900" dirty="0">
                <a:latin typeface="Arial"/>
                <a:cs typeface="Arial"/>
              </a:rPr>
              <a:t>v</a:t>
            </a:r>
            <a:r>
              <a:rPr sz="1900" dirty="0" err="1">
                <a:latin typeface="Arial"/>
                <a:cs typeface="Arial"/>
              </a:rPr>
              <a:t>erificado</a:t>
            </a:r>
            <a:r>
              <a:rPr lang="es-ES" sz="1900" dirty="0">
                <a:latin typeface="Arial"/>
                <a:cs typeface="Arial"/>
              </a:rPr>
              <a:t> </a:t>
            </a:r>
            <a:r>
              <a:rPr sz="1900" spc="-5" dirty="0">
                <a:latin typeface="Arial"/>
                <a:cs typeface="Arial"/>
              </a:rPr>
              <a:t>el </a:t>
            </a:r>
            <a:r>
              <a:rPr sz="1900" spc="-5" dirty="0" err="1">
                <a:latin typeface="Arial"/>
                <a:cs typeface="Arial"/>
              </a:rPr>
              <a:t>diagnóstico</a:t>
            </a:r>
            <a:r>
              <a:rPr lang="es-ES" sz="1900" spc="-5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po</a:t>
            </a:r>
            <a:r>
              <a:rPr lang="es-ES" sz="1900" dirty="0">
                <a:latin typeface="Arial"/>
                <a:cs typeface="Arial"/>
              </a:rPr>
              <a:t>r</a:t>
            </a:r>
            <a:r>
              <a:rPr sz="1900" spc="35" dirty="0">
                <a:latin typeface="Arial"/>
                <a:cs typeface="Arial"/>
              </a:rPr>
              <a:t> </a:t>
            </a:r>
            <a:r>
              <a:rPr sz="1900" spc="-5" dirty="0" err="1">
                <a:latin typeface="Arial"/>
                <a:cs typeface="Arial"/>
              </a:rPr>
              <a:t>espirometría</a:t>
            </a:r>
            <a:r>
              <a:rPr sz="1900" dirty="0">
                <a:latin typeface="Arial"/>
                <a:cs typeface="Arial"/>
              </a:rPr>
              <a:t> </a:t>
            </a:r>
          </a:p>
          <a:p>
            <a:pPr marL="271780" marR="301625" indent="-259079">
              <a:lnSpc>
                <a:spcPct val="100000"/>
              </a:lnSpc>
              <a:spcBef>
                <a:spcPts val="455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1900" spc="-5" dirty="0" err="1">
                <a:latin typeface="Arial"/>
                <a:cs typeface="Arial"/>
              </a:rPr>
              <a:t>Hace</a:t>
            </a:r>
            <a:r>
              <a:rPr sz="1900" spc="-5" dirty="0">
                <a:latin typeface="Arial"/>
                <a:cs typeface="Arial"/>
              </a:rPr>
              <a:t> </a:t>
            </a:r>
            <a:r>
              <a:rPr sz="1900" spc="-10" dirty="0">
                <a:latin typeface="Arial"/>
                <a:cs typeface="Arial"/>
              </a:rPr>
              <a:t>10 </a:t>
            </a:r>
            <a:r>
              <a:rPr sz="1900" spc="-5" dirty="0" err="1">
                <a:latin typeface="Arial"/>
                <a:cs typeface="Arial"/>
              </a:rPr>
              <a:t>años</a:t>
            </a:r>
            <a:r>
              <a:rPr sz="1900" spc="-5" dirty="0">
                <a:latin typeface="Arial"/>
                <a:cs typeface="Arial"/>
              </a:rPr>
              <a:t> se le </a:t>
            </a:r>
            <a:r>
              <a:rPr sz="1900" spc="-5" dirty="0" err="1">
                <a:latin typeface="Arial"/>
                <a:cs typeface="Arial"/>
              </a:rPr>
              <a:t>prescribió</a:t>
            </a:r>
            <a:r>
              <a:rPr sz="1900" spc="-5" dirty="0">
                <a:latin typeface="Arial"/>
                <a:cs typeface="Arial"/>
              </a:rPr>
              <a:t> una </a:t>
            </a:r>
            <a:r>
              <a:rPr lang="es-ES" sz="1900" spc="5" dirty="0">
                <a:latin typeface="Arial"/>
                <a:cs typeface="Arial"/>
              </a:rPr>
              <a:t>combinación </a:t>
            </a:r>
            <a:r>
              <a:rPr sz="1900" spc="-5" dirty="0" err="1">
                <a:latin typeface="Arial"/>
                <a:cs typeface="Arial"/>
              </a:rPr>
              <a:t>fija</a:t>
            </a:r>
            <a:r>
              <a:rPr sz="1900" spc="-5" dirty="0">
                <a:latin typeface="Arial"/>
                <a:cs typeface="Arial"/>
              </a:rPr>
              <a:t> de CI (</a:t>
            </a:r>
            <a:r>
              <a:rPr sz="1900" spc="-5" dirty="0" err="1">
                <a:latin typeface="Arial"/>
                <a:cs typeface="Arial"/>
              </a:rPr>
              <a:t>budesonida</a:t>
            </a:r>
            <a:r>
              <a:rPr sz="1900" spc="-5" dirty="0">
                <a:latin typeface="Arial"/>
                <a:cs typeface="Arial"/>
              </a:rPr>
              <a:t>) 200 mcg/</a:t>
            </a:r>
            <a:r>
              <a:rPr lang="es-ES" sz="1900" spc="-5" dirty="0">
                <a:latin typeface="Arial"/>
                <a:cs typeface="Arial"/>
              </a:rPr>
              <a:t>LABA</a:t>
            </a:r>
            <a:r>
              <a:rPr sz="1900" spc="-5" dirty="0">
                <a:latin typeface="Arial"/>
                <a:cs typeface="Arial"/>
              </a:rPr>
              <a:t> (formoterol) 4.5 </a:t>
            </a:r>
            <a:r>
              <a:rPr sz="1900" spc="-10" dirty="0">
                <a:latin typeface="Arial"/>
                <a:cs typeface="Arial"/>
              </a:rPr>
              <a:t>mcg </a:t>
            </a:r>
            <a:r>
              <a:rPr sz="1900" dirty="0">
                <a:latin typeface="Arial"/>
                <a:cs typeface="Arial"/>
              </a:rPr>
              <a:t>dos </a:t>
            </a:r>
            <a:r>
              <a:rPr sz="1900" dirty="0" err="1">
                <a:latin typeface="Arial"/>
                <a:cs typeface="Arial"/>
              </a:rPr>
              <a:t>veces</a:t>
            </a:r>
            <a:r>
              <a:rPr sz="1900" dirty="0">
                <a:latin typeface="Arial"/>
                <a:cs typeface="Arial"/>
              </a:rPr>
              <a:t> al día </a:t>
            </a:r>
            <a:r>
              <a:rPr sz="1900" spc="-5" dirty="0">
                <a:latin typeface="Arial"/>
                <a:cs typeface="Arial"/>
              </a:rPr>
              <a:t>y </a:t>
            </a:r>
            <a:r>
              <a:rPr lang="es-ES" sz="1900" spc="-5" dirty="0">
                <a:latin typeface="Arial"/>
                <a:cs typeface="Arial"/>
              </a:rPr>
              <a:t>SABA</a:t>
            </a:r>
            <a:r>
              <a:rPr sz="1900" spc="-5" dirty="0">
                <a:latin typeface="Arial"/>
                <a:cs typeface="Arial"/>
              </a:rPr>
              <a:t> (</a:t>
            </a:r>
            <a:r>
              <a:rPr sz="1900" spc="-5" dirty="0" err="1">
                <a:latin typeface="Arial"/>
                <a:cs typeface="Arial"/>
              </a:rPr>
              <a:t>terbutalina</a:t>
            </a:r>
            <a:r>
              <a:rPr sz="1900" spc="-5" dirty="0">
                <a:latin typeface="Arial"/>
                <a:cs typeface="Arial"/>
              </a:rPr>
              <a:t>) </a:t>
            </a:r>
            <a:r>
              <a:rPr lang="es-ES" sz="1900" spc="-5" dirty="0">
                <a:latin typeface="Arial"/>
                <a:cs typeface="Arial"/>
              </a:rPr>
              <a:t>de rescate.</a:t>
            </a:r>
            <a:endParaRPr sz="1900" dirty="0">
              <a:latin typeface="Arial"/>
              <a:cs typeface="Arial"/>
            </a:endParaRPr>
          </a:p>
          <a:p>
            <a:pPr marL="271780" indent="-259079">
              <a:lnSpc>
                <a:spcPct val="100000"/>
              </a:lnSpc>
              <a:spcBef>
                <a:spcPts val="459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1900" spc="-5" dirty="0" err="1">
                <a:latin typeface="Arial"/>
                <a:cs typeface="Arial"/>
              </a:rPr>
              <a:t>Nunca</a:t>
            </a:r>
            <a:r>
              <a:rPr sz="1900" spc="-5" dirty="0">
                <a:latin typeface="Arial"/>
                <a:cs typeface="Arial"/>
              </a:rPr>
              <a:t> </a:t>
            </a:r>
            <a:r>
              <a:rPr lang="es-ES" sz="1900" spc="-5" dirty="0">
                <a:latin typeface="Arial"/>
                <a:cs typeface="Arial"/>
              </a:rPr>
              <a:t>ha tomado</a:t>
            </a:r>
            <a:r>
              <a:rPr sz="1900" spc="-5" dirty="0">
                <a:latin typeface="Arial"/>
                <a:cs typeface="Arial"/>
              </a:rPr>
              <a:t> </a:t>
            </a:r>
            <a:r>
              <a:rPr sz="1900" spc="-5" dirty="0" err="1">
                <a:latin typeface="Arial"/>
                <a:cs typeface="Arial"/>
              </a:rPr>
              <a:t>esteroides</a:t>
            </a:r>
            <a:r>
              <a:rPr sz="1900" spc="130" dirty="0">
                <a:latin typeface="Arial"/>
                <a:cs typeface="Arial"/>
              </a:rPr>
              <a:t> </a:t>
            </a:r>
            <a:r>
              <a:rPr sz="1900" spc="-5" dirty="0" err="1">
                <a:latin typeface="Arial"/>
                <a:cs typeface="Arial"/>
              </a:rPr>
              <a:t>orales</a:t>
            </a:r>
            <a:r>
              <a:rPr dirty="0"/>
              <a:t> </a:t>
            </a:r>
            <a:endParaRPr sz="19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02158" y="4747056"/>
            <a:ext cx="5565242" cy="289182"/>
          </a:xfrm>
          <a:prstGeom prst="rect">
            <a:avLst/>
          </a:prstGeom>
        </p:spPr>
        <p:txBody>
          <a:bodyPr vert="horz" wrap="square" lIns="0" tIns="12065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5" dirty="0">
                <a:solidFill>
                  <a:srgbClr val="0C1C1D"/>
                </a:solidFill>
                <a:latin typeface="Arial"/>
                <a:cs typeface="Arial"/>
              </a:rPr>
              <a:t>CI, </a:t>
            </a:r>
            <a:r>
              <a:rPr sz="800" spc="-15" dirty="0" err="1">
                <a:solidFill>
                  <a:srgbClr val="0C1C1D"/>
                </a:solidFill>
                <a:latin typeface="Arial"/>
                <a:cs typeface="Arial"/>
              </a:rPr>
              <a:t>corticoides</a:t>
            </a:r>
            <a:r>
              <a:rPr sz="800" spc="-1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800" spc="-10" dirty="0" err="1">
                <a:solidFill>
                  <a:srgbClr val="0C1C1D"/>
                </a:solidFill>
                <a:latin typeface="Arial"/>
                <a:cs typeface="Arial"/>
              </a:rPr>
              <a:t>inhalados</a:t>
            </a:r>
            <a:r>
              <a:rPr sz="800" spc="-10" dirty="0">
                <a:solidFill>
                  <a:srgbClr val="0C1C1D"/>
                </a:solidFill>
                <a:latin typeface="Arial"/>
                <a:cs typeface="Arial"/>
              </a:rPr>
              <a:t>; </a:t>
            </a:r>
            <a:r>
              <a:rPr lang="es-ES" sz="800" spc="-10" dirty="0">
                <a:solidFill>
                  <a:srgbClr val="0C1C1D"/>
                </a:solidFill>
                <a:latin typeface="Arial"/>
                <a:cs typeface="Arial"/>
              </a:rPr>
              <a:t>LABA</a:t>
            </a:r>
            <a:r>
              <a:rPr sz="800" spc="-10" dirty="0">
                <a:solidFill>
                  <a:srgbClr val="0C1C1D"/>
                </a:solidFill>
                <a:latin typeface="Arial"/>
                <a:cs typeface="Arial"/>
              </a:rPr>
              <a:t>, </a:t>
            </a:r>
            <a:r>
              <a:rPr sz="800" spc="-10" dirty="0" err="1">
                <a:solidFill>
                  <a:srgbClr val="0C1C1D"/>
                </a:solidFill>
                <a:latin typeface="Arial"/>
                <a:cs typeface="Arial"/>
              </a:rPr>
              <a:t>broncodilatador</a:t>
            </a:r>
            <a:r>
              <a:rPr sz="800" spc="-10" dirty="0">
                <a:solidFill>
                  <a:srgbClr val="0C1C1D"/>
                </a:solidFill>
                <a:latin typeface="Arial"/>
                <a:cs typeface="Arial"/>
              </a:rPr>
              <a:t> de </a:t>
            </a:r>
            <a:r>
              <a:rPr sz="800" spc="-10" dirty="0" err="1">
                <a:solidFill>
                  <a:srgbClr val="0C1C1D"/>
                </a:solidFill>
                <a:latin typeface="Arial"/>
                <a:cs typeface="Arial"/>
              </a:rPr>
              <a:t>acción</a:t>
            </a:r>
            <a:r>
              <a:rPr sz="8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800" spc="-10" dirty="0" err="1">
                <a:solidFill>
                  <a:srgbClr val="0C1C1D"/>
                </a:solidFill>
                <a:latin typeface="Arial"/>
                <a:cs typeface="Arial"/>
              </a:rPr>
              <a:t>prolongada</a:t>
            </a:r>
            <a:r>
              <a:rPr sz="800" spc="-10" dirty="0">
                <a:solidFill>
                  <a:srgbClr val="0C1C1D"/>
                </a:solidFill>
                <a:latin typeface="Arial"/>
                <a:cs typeface="Arial"/>
              </a:rPr>
              <a:t>; </a:t>
            </a:r>
            <a:r>
              <a:rPr lang="es-ES" sz="800" spc="-10" dirty="0">
                <a:solidFill>
                  <a:srgbClr val="0C1C1D"/>
                </a:solidFill>
                <a:latin typeface="Arial"/>
                <a:cs typeface="Arial"/>
              </a:rPr>
              <a:t>SABA</a:t>
            </a:r>
            <a:r>
              <a:rPr sz="800" spc="-10" dirty="0">
                <a:solidFill>
                  <a:srgbClr val="0C1C1D"/>
                </a:solidFill>
                <a:latin typeface="Arial"/>
                <a:cs typeface="Arial"/>
              </a:rPr>
              <a:t>, </a:t>
            </a:r>
            <a:r>
              <a:rPr sz="800" spc="-10" dirty="0" err="1">
                <a:solidFill>
                  <a:srgbClr val="0C1C1D"/>
                </a:solidFill>
                <a:latin typeface="Arial"/>
                <a:cs typeface="Arial"/>
              </a:rPr>
              <a:t>broncodilatador</a:t>
            </a:r>
            <a:r>
              <a:rPr sz="800" spc="-10" dirty="0">
                <a:solidFill>
                  <a:srgbClr val="0C1C1D"/>
                </a:solidFill>
                <a:latin typeface="Arial"/>
                <a:cs typeface="Arial"/>
              </a:rPr>
              <a:t> de</a:t>
            </a:r>
            <a:r>
              <a:rPr sz="800" spc="2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800" spc="-10" dirty="0" err="1">
                <a:solidFill>
                  <a:srgbClr val="0C1C1D"/>
                </a:solidFill>
                <a:latin typeface="Arial"/>
                <a:cs typeface="Arial"/>
              </a:rPr>
              <a:t>acción</a:t>
            </a:r>
            <a:r>
              <a:rPr sz="8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800" spc="-10" dirty="0" err="1">
                <a:solidFill>
                  <a:srgbClr val="0C1C1D"/>
                </a:solidFill>
                <a:latin typeface="Arial"/>
                <a:cs typeface="Arial"/>
              </a:rPr>
              <a:t>corta</a:t>
            </a:r>
            <a:r>
              <a:rPr dirty="0"/>
              <a:t> </a:t>
            </a:r>
            <a:endParaRPr sz="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680959" y="73151"/>
            <a:ext cx="1118616" cy="7162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57400" y="310492"/>
            <a:ext cx="5124730" cy="483234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dirty="0" err="1"/>
              <a:t>Antecedentes</a:t>
            </a:r>
            <a:r>
              <a:rPr sz="3000" dirty="0"/>
              <a:t> </a:t>
            </a:r>
            <a:r>
              <a:rPr sz="3000" dirty="0" err="1"/>
              <a:t>respiratorios</a:t>
            </a:r>
            <a:r>
              <a:rPr sz="3000" spc="-155" dirty="0"/>
              <a:t> </a:t>
            </a:r>
            <a:r>
              <a:rPr sz="3000" dirty="0"/>
              <a:t>II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37794" y="1277536"/>
            <a:ext cx="7524750" cy="3113929"/>
          </a:xfrm>
          <a:prstGeom prst="rect">
            <a:avLst/>
          </a:prstGeom>
        </p:spPr>
        <p:txBody>
          <a:bodyPr vert="horz" wrap="square" lIns="0" tIns="140970" rIns="0" bIns="0">
            <a:spAutoFit/>
          </a:bodyPr>
          <a:lstStyle/>
          <a:p>
            <a:pPr marL="271780" indent="-259079">
              <a:lnSpc>
                <a:spcPct val="100000"/>
              </a:lnSpc>
              <a:spcBef>
                <a:spcPts val="1110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2100" spc="10" dirty="0">
                <a:latin typeface="Arial"/>
                <a:cs typeface="Arial"/>
              </a:rPr>
              <a:t>No se </a:t>
            </a:r>
            <a:r>
              <a:rPr sz="2100" dirty="0">
                <a:latin typeface="Arial"/>
                <a:cs typeface="Arial"/>
              </a:rPr>
              <a:t>ha </a:t>
            </a:r>
            <a:r>
              <a:rPr sz="2100" spc="-5" dirty="0" err="1">
                <a:latin typeface="Arial"/>
                <a:cs typeface="Arial"/>
              </a:rPr>
              <a:t>realizado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 err="1">
                <a:latin typeface="Arial"/>
                <a:cs typeface="Arial"/>
              </a:rPr>
              <a:t>controles</a:t>
            </a:r>
            <a:r>
              <a:rPr sz="2100" dirty="0">
                <a:latin typeface="Arial"/>
                <a:cs typeface="Arial"/>
              </a:rPr>
              <a:t> de </a:t>
            </a:r>
            <a:r>
              <a:rPr sz="2100" spc="5" dirty="0" err="1">
                <a:latin typeface="Arial"/>
                <a:cs typeface="Arial"/>
              </a:rPr>
              <a:t>asma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dirty="0" err="1">
                <a:latin typeface="Arial"/>
                <a:cs typeface="Arial"/>
              </a:rPr>
              <a:t>en</a:t>
            </a:r>
            <a:r>
              <a:rPr sz="2100" dirty="0">
                <a:latin typeface="Arial"/>
                <a:cs typeface="Arial"/>
              </a:rPr>
              <a:t> los </a:t>
            </a:r>
            <a:r>
              <a:rPr sz="2100" dirty="0" err="1">
                <a:latin typeface="Arial"/>
                <a:cs typeface="Arial"/>
              </a:rPr>
              <a:t>últimos</a:t>
            </a:r>
            <a:r>
              <a:rPr sz="2100" spc="-395" dirty="0">
                <a:latin typeface="Arial"/>
                <a:cs typeface="Arial"/>
              </a:rPr>
              <a:t> </a:t>
            </a:r>
            <a:r>
              <a:rPr sz="2100" spc="-5" dirty="0" err="1">
                <a:latin typeface="Arial"/>
                <a:cs typeface="Arial"/>
              </a:rPr>
              <a:t>cinco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spc="-5" dirty="0" err="1">
                <a:latin typeface="Arial"/>
                <a:cs typeface="Arial"/>
              </a:rPr>
              <a:t>años</a:t>
            </a:r>
            <a:r>
              <a:rPr dirty="0"/>
              <a:t> </a:t>
            </a:r>
            <a:endParaRPr sz="2100" dirty="0">
              <a:latin typeface="Arial"/>
              <a:cs typeface="Arial"/>
            </a:endParaRPr>
          </a:p>
          <a:p>
            <a:pPr marL="271780" marR="541655" indent="-259079">
              <a:lnSpc>
                <a:spcPct val="120000"/>
              </a:lnSpc>
              <a:spcBef>
                <a:spcPts val="505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lang="es-ES" sz="2100" spc="5" dirty="0">
                <a:latin typeface="Arial"/>
                <a:cs typeface="Arial"/>
              </a:rPr>
              <a:t>S</a:t>
            </a:r>
            <a:r>
              <a:rPr sz="2100" spc="5" dirty="0" err="1">
                <a:latin typeface="Arial"/>
                <a:cs typeface="Arial"/>
              </a:rPr>
              <a:t>uele</a:t>
            </a:r>
            <a:r>
              <a:rPr lang="es-ES" sz="2100" spc="5" dirty="0">
                <a:latin typeface="Arial"/>
                <a:cs typeface="Arial"/>
              </a:rPr>
              <a:t> </a:t>
            </a:r>
            <a:r>
              <a:rPr sz="2100" dirty="0" err="1">
                <a:latin typeface="Arial"/>
                <a:cs typeface="Arial"/>
              </a:rPr>
              <a:t>renovar</a:t>
            </a:r>
            <a:r>
              <a:rPr sz="2100" dirty="0">
                <a:latin typeface="Arial"/>
                <a:cs typeface="Arial"/>
              </a:rPr>
              <a:t> </a:t>
            </a:r>
            <a:r>
              <a:rPr sz="2100" spc="5" dirty="0">
                <a:latin typeface="Arial"/>
                <a:cs typeface="Arial"/>
              </a:rPr>
              <a:t>sus </a:t>
            </a:r>
            <a:r>
              <a:rPr sz="2100" spc="5" dirty="0" err="1">
                <a:latin typeface="Arial"/>
                <a:cs typeface="Arial"/>
              </a:rPr>
              <a:t>prescripciones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para el </a:t>
            </a:r>
            <a:r>
              <a:rPr sz="2100" dirty="0" err="1">
                <a:latin typeface="Arial"/>
                <a:cs typeface="Arial"/>
              </a:rPr>
              <a:t>asma</a:t>
            </a:r>
            <a:r>
              <a:rPr sz="2100" dirty="0">
                <a:latin typeface="Arial"/>
                <a:cs typeface="Arial"/>
              </a:rPr>
              <a:t>, </a:t>
            </a:r>
            <a:r>
              <a:rPr sz="2100" spc="5" dirty="0" err="1">
                <a:latin typeface="Arial"/>
                <a:cs typeface="Arial"/>
              </a:rPr>
              <a:t>cuando</a:t>
            </a:r>
            <a:r>
              <a:rPr lang="es-ES" sz="2100" spc="-395" dirty="0">
                <a:latin typeface="Arial"/>
                <a:cs typeface="Arial"/>
              </a:rPr>
              <a:t> va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spc="-5" dirty="0">
                <a:latin typeface="Arial"/>
                <a:cs typeface="Arial"/>
              </a:rPr>
              <a:t>al </a:t>
            </a:r>
            <a:r>
              <a:rPr sz="2100" dirty="0" err="1">
                <a:latin typeface="Arial"/>
                <a:cs typeface="Arial"/>
              </a:rPr>
              <a:t>centro</a:t>
            </a:r>
            <a:r>
              <a:rPr sz="2100" dirty="0">
                <a:latin typeface="Arial"/>
                <a:cs typeface="Arial"/>
              </a:rPr>
              <a:t> </a:t>
            </a:r>
            <a:r>
              <a:rPr sz="2100" spc="5" dirty="0" err="1">
                <a:latin typeface="Arial"/>
                <a:cs typeface="Arial"/>
              </a:rPr>
              <a:t>médico</a:t>
            </a:r>
            <a:r>
              <a:rPr sz="2100" spc="5" dirty="0">
                <a:latin typeface="Arial"/>
                <a:cs typeface="Arial"/>
              </a:rPr>
              <a:t> por </a:t>
            </a:r>
            <a:r>
              <a:rPr sz="2100" dirty="0" err="1">
                <a:latin typeface="Arial"/>
                <a:cs typeface="Arial"/>
              </a:rPr>
              <a:t>motivos</a:t>
            </a:r>
            <a:r>
              <a:rPr sz="2100" dirty="0">
                <a:latin typeface="Arial"/>
                <a:cs typeface="Arial"/>
              </a:rPr>
              <a:t> </a:t>
            </a:r>
            <a:r>
              <a:rPr sz="2100" dirty="0" err="1">
                <a:latin typeface="Arial"/>
                <a:cs typeface="Arial"/>
              </a:rPr>
              <a:t>diferentes</a:t>
            </a:r>
            <a:r>
              <a:rPr sz="2100" dirty="0">
                <a:latin typeface="Arial"/>
                <a:cs typeface="Arial"/>
              </a:rPr>
              <a:t> al </a:t>
            </a:r>
            <a:r>
              <a:rPr sz="2100" spc="5" dirty="0" err="1">
                <a:latin typeface="Arial"/>
                <a:cs typeface="Arial"/>
              </a:rPr>
              <a:t>asma</a:t>
            </a:r>
            <a:r>
              <a:rPr sz="2100" spc="5" dirty="0">
                <a:latin typeface="Arial"/>
                <a:cs typeface="Arial"/>
              </a:rPr>
              <a:t> y </a:t>
            </a:r>
            <a:r>
              <a:rPr sz="2100" spc="5" dirty="0" err="1">
                <a:latin typeface="Arial"/>
                <a:cs typeface="Arial"/>
              </a:rPr>
              <a:t>algunas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spc="5" dirty="0" err="1">
                <a:latin typeface="Arial"/>
                <a:cs typeface="Arial"/>
              </a:rPr>
              <a:t>veces</a:t>
            </a:r>
            <a:r>
              <a:rPr sz="2100" spc="5" dirty="0">
                <a:latin typeface="Arial"/>
                <a:cs typeface="Arial"/>
              </a:rPr>
              <a:t> por </a:t>
            </a:r>
            <a:r>
              <a:rPr sz="2100" dirty="0" err="1">
                <a:latin typeface="Arial"/>
                <a:cs typeface="Arial"/>
              </a:rPr>
              <a:t>vía</a:t>
            </a:r>
            <a:r>
              <a:rPr sz="2100" spc="-145" dirty="0">
                <a:latin typeface="Arial"/>
                <a:cs typeface="Arial"/>
              </a:rPr>
              <a:t> </a:t>
            </a:r>
            <a:r>
              <a:rPr sz="2100" dirty="0" err="1">
                <a:latin typeface="Arial"/>
                <a:cs typeface="Arial"/>
              </a:rPr>
              <a:t>telefónica</a:t>
            </a:r>
            <a:r>
              <a:rPr dirty="0"/>
              <a:t> </a:t>
            </a:r>
            <a:endParaRPr sz="2100" dirty="0">
              <a:latin typeface="Arial"/>
              <a:cs typeface="Arial"/>
            </a:endParaRPr>
          </a:p>
          <a:p>
            <a:pPr marL="271780" indent="-259079">
              <a:lnSpc>
                <a:spcPct val="100000"/>
              </a:lnSpc>
              <a:spcBef>
                <a:spcPts val="1010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2100" spc="-5" dirty="0">
                <a:latin typeface="Arial"/>
                <a:cs typeface="Arial"/>
              </a:rPr>
              <a:t>Durante </a:t>
            </a:r>
            <a:r>
              <a:rPr sz="2100" dirty="0">
                <a:latin typeface="Arial"/>
                <a:cs typeface="Arial"/>
              </a:rPr>
              <a:t>los </a:t>
            </a:r>
            <a:r>
              <a:rPr sz="2100" spc="5" dirty="0" err="1">
                <a:latin typeface="Arial"/>
                <a:cs typeface="Arial"/>
              </a:rPr>
              <a:t>últimos</a:t>
            </a:r>
            <a:r>
              <a:rPr sz="2100" spc="5" dirty="0">
                <a:latin typeface="Arial"/>
                <a:cs typeface="Arial"/>
              </a:rPr>
              <a:t> 10 </a:t>
            </a:r>
            <a:r>
              <a:rPr sz="2100" spc="-5" dirty="0" err="1">
                <a:latin typeface="Arial"/>
                <a:cs typeface="Arial"/>
              </a:rPr>
              <a:t>años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spc="5" dirty="0">
                <a:latin typeface="Arial"/>
                <a:cs typeface="Arial"/>
              </a:rPr>
              <a:t>ha </a:t>
            </a:r>
            <a:r>
              <a:rPr sz="2100" spc="5" dirty="0" err="1">
                <a:latin typeface="Arial"/>
                <a:cs typeface="Arial"/>
              </a:rPr>
              <a:t>tenido</a:t>
            </a:r>
            <a:r>
              <a:rPr sz="2100" spc="5" dirty="0">
                <a:latin typeface="Arial"/>
                <a:cs typeface="Arial"/>
              </a:rPr>
              <a:t> por lo </a:t>
            </a:r>
            <a:r>
              <a:rPr sz="2100" spc="5" dirty="0" err="1">
                <a:latin typeface="Arial"/>
                <a:cs typeface="Arial"/>
              </a:rPr>
              <a:t>menos</a:t>
            </a:r>
            <a:r>
              <a:rPr sz="2100" spc="5" dirty="0">
                <a:latin typeface="Arial"/>
                <a:cs typeface="Arial"/>
              </a:rPr>
              <a:t> seis </a:t>
            </a:r>
            <a:r>
              <a:rPr sz="2100" spc="5" dirty="0" err="1">
                <a:latin typeface="Arial"/>
                <a:cs typeface="Arial"/>
              </a:rPr>
              <a:t>episodios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lang="es-ES" sz="2100" spc="5" dirty="0">
                <a:latin typeface="Arial"/>
                <a:cs typeface="Arial"/>
              </a:rPr>
              <a:t>diagnosticados de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spc="5" dirty="0" err="1">
                <a:latin typeface="Arial"/>
                <a:cs typeface="Arial"/>
              </a:rPr>
              <a:t>neumonía</a:t>
            </a:r>
            <a:r>
              <a:rPr sz="2100" spc="5" dirty="0">
                <a:latin typeface="Arial"/>
                <a:cs typeface="Arial"/>
              </a:rPr>
              <a:t>, </a:t>
            </a:r>
            <a:r>
              <a:rPr lang="es-ES" sz="2100" spc="5" dirty="0">
                <a:latin typeface="Arial"/>
                <a:cs typeface="Arial"/>
              </a:rPr>
              <a:t>que fueron tratados con</a:t>
            </a:r>
            <a:r>
              <a:rPr sz="2100" spc="-210" dirty="0">
                <a:latin typeface="Arial"/>
                <a:cs typeface="Arial"/>
              </a:rPr>
              <a:t> </a:t>
            </a:r>
            <a:r>
              <a:rPr sz="2100" dirty="0" err="1">
                <a:latin typeface="Arial"/>
                <a:cs typeface="Arial"/>
              </a:rPr>
              <a:t>antibióticos</a:t>
            </a:r>
            <a:endParaRPr sz="21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680959" y="73151"/>
            <a:ext cx="1118616" cy="7162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194305" y="424129"/>
            <a:ext cx="4807585" cy="391795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/>
              <a:t>En su </a:t>
            </a:r>
            <a:r>
              <a:rPr sz="2400" spc="-10"/>
              <a:t>visita </a:t>
            </a:r>
            <a:r>
              <a:rPr sz="2400"/>
              <a:t>al centro</a:t>
            </a:r>
            <a:r>
              <a:rPr sz="2400" spc="-70"/>
              <a:t> </a:t>
            </a:r>
            <a:r>
              <a:rPr sz="2400"/>
              <a:t>médico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37794" y="1341617"/>
            <a:ext cx="7868006" cy="723916"/>
          </a:xfrm>
          <a:prstGeom prst="rect">
            <a:avLst/>
          </a:prstGeom>
        </p:spPr>
        <p:txBody>
          <a:bodyPr vert="horz" wrap="square" lIns="0" tIns="76835" rIns="0" bIns="0">
            <a:spAutoFit/>
          </a:bodyPr>
          <a:lstStyle/>
          <a:p>
            <a:pPr marL="271780" indent="-259079">
              <a:lnSpc>
                <a:spcPct val="100000"/>
              </a:lnSpc>
              <a:spcBef>
                <a:spcPts val="605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2100" spc="10" dirty="0" err="1">
                <a:latin typeface="Arial"/>
                <a:cs typeface="Arial"/>
              </a:rPr>
              <a:t>En</a:t>
            </a:r>
            <a:r>
              <a:rPr sz="2100" spc="10" dirty="0">
                <a:latin typeface="Arial"/>
                <a:cs typeface="Arial"/>
              </a:rPr>
              <a:t> </a:t>
            </a:r>
            <a:r>
              <a:rPr sz="2100" spc="10" dirty="0" err="1">
                <a:latin typeface="Arial"/>
                <a:cs typeface="Arial"/>
              </a:rPr>
              <a:t>este</a:t>
            </a:r>
            <a:r>
              <a:rPr sz="2100" spc="10" dirty="0">
                <a:latin typeface="Arial"/>
                <a:cs typeface="Arial"/>
              </a:rPr>
              <a:t> </a:t>
            </a:r>
            <a:r>
              <a:rPr sz="2100" spc="10" dirty="0" err="1">
                <a:latin typeface="Arial"/>
                <a:cs typeface="Arial"/>
              </a:rPr>
              <a:t>momento</a:t>
            </a:r>
            <a:r>
              <a:rPr sz="2100" spc="10" dirty="0">
                <a:latin typeface="Arial"/>
                <a:cs typeface="Arial"/>
              </a:rPr>
              <a:t>, </a:t>
            </a:r>
            <a:r>
              <a:rPr sz="2100" spc="5" dirty="0" err="1">
                <a:latin typeface="Arial"/>
                <a:cs typeface="Arial"/>
              </a:rPr>
              <a:t>tiene</a:t>
            </a:r>
            <a:r>
              <a:rPr sz="2100" spc="5" dirty="0">
                <a:latin typeface="Arial"/>
                <a:cs typeface="Arial"/>
              </a:rPr>
              <a:t> una </a:t>
            </a:r>
            <a:r>
              <a:rPr sz="2100" dirty="0" err="1">
                <a:latin typeface="Arial"/>
                <a:cs typeface="Arial"/>
              </a:rPr>
              <a:t>visita</a:t>
            </a:r>
            <a:r>
              <a:rPr sz="2100" dirty="0">
                <a:latin typeface="Arial"/>
                <a:cs typeface="Arial"/>
              </a:rPr>
              <a:t> </a:t>
            </a:r>
            <a:r>
              <a:rPr sz="2100" dirty="0" err="1">
                <a:latin typeface="Arial"/>
                <a:cs typeface="Arial"/>
              </a:rPr>
              <a:t>programada</a:t>
            </a:r>
            <a:r>
              <a:rPr sz="2100" dirty="0">
                <a:latin typeface="Arial"/>
                <a:cs typeface="Arial"/>
              </a:rPr>
              <a:t> </a:t>
            </a:r>
            <a:r>
              <a:rPr sz="2100" spc="5" dirty="0">
                <a:latin typeface="Arial"/>
                <a:cs typeface="Arial"/>
              </a:rPr>
              <a:t>para</a:t>
            </a:r>
            <a:r>
              <a:rPr lang="es-ES" sz="2100" spc="-300" dirty="0">
                <a:latin typeface="Arial"/>
                <a:cs typeface="Arial"/>
              </a:rPr>
              <a:t> </a:t>
            </a:r>
            <a:r>
              <a:rPr lang="es-ES" sz="2100" spc="10" dirty="0">
                <a:latin typeface="Arial"/>
                <a:cs typeface="Arial"/>
              </a:rPr>
              <a:t>su médico de familia</a:t>
            </a:r>
            <a:r>
              <a:rPr sz="2100" spc="10" dirty="0">
                <a:latin typeface="Arial"/>
                <a:cs typeface="Arial"/>
              </a:rPr>
              <a:t> </a:t>
            </a:r>
            <a:r>
              <a:rPr sz="2100" spc="5" dirty="0">
                <a:latin typeface="Arial"/>
                <a:cs typeface="Arial"/>
              </a:rPr>
              <a:t>y </a:t>
            </a:r>
            <a:r>
              <a:rPr sz="2100" spc="-5" dirty="0">
                <a:latin typeface="Arial"/>
                <a:cs typeface="Arial"/>
              </a:rPr>
              <a:t>control </a:t>
            </a:r>
            <a:r>
              <a:rPr sz="2100" dirty="0">
                <a:latin typeface="Arial"/>
                <a:cs typeface="Arial"/>
              </a:rPr>
              <a:t>de la </a:t>
            </a:r>
            <a:r>
              <a:rPr sz="2100" dirty="0" err="1">
                <a:latin typeface="Arial"/>
                <a:cs typeface="Arial"/>
              </a:rPr>
              <a:t>presión</a:t>
            </a:r>
            <a:r>
              <a:rPr sz="2100" spc="-20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arterial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680959" y="73151"/>
            <a:ext cx="1118616" cy="7162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895600" y="431290"/>
            <a:ext cx="3038729" cy="483234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-10" dirty="0" err="1">
                <a:solidFill>
                  <a:srgbClr val="C00000"/>
                </a:solidFill>
              </a:rPr>
              <a:t>En</a:t>
            </a:r>
            <a:r>
              <a:rPr sz="3000" spc="-10" dirty="0">
                <a:solidFill>
                  <a:srgbClr val="C00000"/>
                </a:solidFill>
              </a:rPr>
              <a:t> </a:t>
            </a:r>
            <a:r>
              <a:rPr lang="es-ES" sz="3000" spc="-10" dirty="0">
                <a:solidFill>
                  <a:srgbClr val="C00000"/>
                </a:solidFill>
              </a:rPr>
              <a:t>la consulta</a:t>
            </a:r>
            <a:r>
              <a:rPr sz="3000" spc="-5" dirty="0">
                <a:solidFill>
                  <a:srgbClr val="C00000"/>
                </a:solidFill>
              </a:rPr>
              <a:t>…</a:t>
            </a:r>
            <a:r>
              <a:rPr dirty="0"/>
              <a:t> </a:t>
            </a:r>
            <a:endParaRPr sz="3000" dirty="0"/>
          </a:p>
        </p:txBody>
      </p:sp>
      <p:sp>
        <p:nvSpPr>
          <p:cNvPr id="4" name="object 4"/>
          <p:cNvSpPr txBox="1"/>
          <p:nvPr/>
        </p:nvSpPr>
        <p:spPr>
          <a:xfrm>
            <a:off x="437794" y="1348638"/>
            <a:ext cx="7492365" cy="2572756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marL="271780" marR="279400" indent="-259079">
              <a:lnSpc>
                <a:spcPct val="110600"/>
              </a:lnSpc>
              <a:spcBef>
                <a:spcPts val="100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1900" spc="10" dirty="0">
                <a:latin typeface="Arial"/>
                <a:cs typeface="Arial"/>
              </a:rPr>
              <a:t>Al </a:t>
            </a:r>
            <a:r>
              <a:rPr sz="1900" dirty="0" err="1">
                <a:latin typeface="Arial"/>
                <a:cs typeface="Arial"/>
              </a:rPr>
              <a:t>preguntárselo</a:t>
            </a:r>
            <a:r>
              <a:rPr sz="1900" dirty="0">
                <a:latin typeface="Arial"/>
                <a:cs typeface="Arial"/>
              </a:rPr>
              <a:t>, </a:t>
            </a:r>
            <a:r>
              <a:rPr sz="1900" spc="-5" dirty="0" err="1">
                <a:latin typeface="Arial"/>
                <a:cs typeface="Arial"/>
              </a:rPr>
              <a:t>admite</a:t>
            </a:r>
            <a:r>
              <a:rPr sz="1900" spc="-5" dirty="0">
                <a:latin typeface="Arial"/>
                <a:cs typeface="Arial"/>
              </a:rPr>
              <a:t> </a:t>
            </a:r>
            <a:r>
              <a:rPr sz="1900" spc="-5" dirty="0" err="1">
                <a:latin typeface="Arial"/>
                <a:cs typeface="Arial"/>
              </a:rPr>
              <a:t>tener</a:t>
            </a:r>
            <a:r>
              <a:rPr sz="1900" spc="-5" dirty="0">
                <a:latin typeface="Arial"/>
                <a:cs typeface="Arial"/>
              </a:rPr>
              <a:t>  </a:t>
            </a:r>
            <a:r>
              <a:rPr sz="1900" spc="-5" dirty="0" err="1">
                <a:latin typeface="Arial"/>
                <a:cs typeface="Arial"/>
              </a:rPr>
              <a:t>disnea</a:t>
            </a:r>
            <a:r>
              <a:rPr sz="1900" spc="-5" dirty="0">
                <a:latin typeface="Arial"/>
                <a:cs typeface="Arial"/>
              </a:rPr>
              <a:t>/</a:t>
            </a:r>
            <a:r>
              <a:rPr sz="1900" spc="-5" dirty="0" err="1">
                <a:latin typeface="Arial"/>
                <a:cs typeface="Arial"/>
              </a:rPr>
              <a:t>dificultad</a:t>
            </a:r>
            <a:r>
              <a:rPr sz="1900" spc="-5" dirty="0">
                <a:latin typeface="Arial"/>
                <a:cs typeface="Arial"/>
              </a:rPr>
              <a:t> para </a:t>
            </a:r>
            <a:r>
              <a:rPr sz="1900" spc="-5" dirty="0" err="1">
                <a:latin typeface="Arial"/>
                <a:cs typeface="Arial"/>
              </a:rPr>
              <a:t>respirar</a:t>
            </a:r>
            <a:r>
              <a:rPr sz="1900" spc="-5" dirty="0">
                <a:latin typeface="Arial"/>
                <a:cs typeface="Arial"/>
              </a:rPr>
              <a:t> </a:t>
            </a:r>
            <a:r>
              <a:rPr sz="1900" spc="-5" dirty="0" err="1">
                <a:latin typeface="Arial"/>
                <a:cs typeface="Arial"/>
              </a:rPr>
              <a:t>cuando</a:t>
            </a:r>
            <a:r>
              <a:rPr sz="1900" spc="-5" dirty="0">
                <a:latin typeface="Arial"/>
                <a:cs typeface="Arial"/>
              </a:rPr>
              <a:t> </a:t>
            </a:r>
            <a:r>
              <a:rPr sz="1900" dirty="0" err="1">
                <a:latin typeface="Arial"/>
                <a:cs typeface="Arial"/>
              </a:rPr>
              <a:t>camina</a:t>
            </a:r>
            <a:r>
              <a:rPr sz="1900" dirty="0">
                <a:latin typeface="Arial"/>
                <a:cs typeface="Arial"/>
              </a:rPr>
              <a:t> </a:t>
            </a:r>
            <a:r>
              <a:rPr sz="1900" spc="5" dirty="0" err="1">
                <a:latin typeface="Arial"/>
                <a:cs typeface="Arial"/>
              </a:rPr>
              <a:t>rápido</a:t>
            </a:r>
            <a:r>
              <a:rPr sz="1900" spc="5" dirty="0">
                <a:latin typeface="Arial"/>
                <a:cs typeface="Arial"/>
              </a:rPr>
              <a:t> </a:t>
            </a:r>
            <a:r>
              <a:rPr sz="1900" spc="-5" dirty="0">
                <a:latin typeface="Arial"/>
                <a:cs typeface="Arial"/>
              </a:rPr>
              <a:t>o</a:t>
            </a:r>
            <a:r>
              <a:rPr sz="1900" spc="-20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cuesta </a:t>
            </a:r>
            <a:r>
              <a:rPr sz="1900" dirty="0" err="1">
                <a:latin typeface="Arial"/>
                <a:cs typeface="Arial"/>
              </a:rPr>
              <a:t>arriba</a:t>
            </a:r>
            <a:r>
              <a:rPr dirty="0"/>
              <a:t> </a:t>
            </a:r>
            <a:endParaRPr sz="1900" dirty="0">
              <a:latin typeface="Arial"/>
              <a:cs typeface="Arial"/>
            </a:endParaRPr>
          </a:p>
          <a:p>
            <a:pPr marL="271780" indent="-259079">
              <a:lnSpc>
                <a:spcPct val="100000"/>
              </a:lnSpc>
              <a:spcBef>
                <a:spcPts val="670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1900" spc="-5" dirty="0">
                <a:latin typeface="Arial"/>
                <a:cs typeface="Arial"/>
              </a:rPr>
              <a:t>No </a:t>
            </a:r>
            <a:r>
              <a:rPr sz="1900" dirty="0" err="1">
                <a:latin typeface="Arial"/>
                <a:cs typeface="Arial"/>
              </a:rPr>
              <a:t>presenta</a:t>
            </a:r>
            <a:r>
              <a:rPr sz="1900" dirty="0">
                <a:latin typeface="Arial"/>
                <a:cs typeface="Arial"/>
              </a:rPr>
              <a:t> dolor de </a:t>
            </a:r>
            <a:r>
              <a:rPr sz="1900" dirty="0" err="1">
                <a:latin typeface="Arial"/>
                <a:cs typeface="Arial"/>
              </a:rPr>
              <a:t>pantorrilla</a:t>
            </a:r>
            <a:r>
              <a:rPr lang="es-ES" sz="1900" dirty="0">
                <a:latin typeface="Arial"/>
                <a:cs typeface="Arial"/>
              </a:rPr>
              <a:t>s</a:t>
            </a:r>
            <a:r>
              <a:rPr sz="1900" dirty="0">
                <a:latin typeface="Arial"/>
                <a:cs typeface="Arial"/>
              </a:rPr>
              <a:t> </a:t>
            </a:r>
            <a:r>
              <a:rPr sz="1900" spc="-5" dirty="0">
                <a:latin typeface="Arial"/>
                <a:cs typeface="Arial"/>
              </a:rPr>
              <a:t>al</a:t>
            </a:r>
            <a:r>
              <a:rPr sz="1900" spc="5" dirty="0">
                <a:latin typeface="Arial"/>
                <a:cs typeface="Arial"/>
              </a:rPr>
              <a:t> </a:t>
            </a:r>
            <a:r>
              <a:rPr sz="1900" dirty="0" err="1">
                <a:latin typeface="Arial"/>
                <a:cs typeface="Arial"/>
              </a:rPr>
              <a:t>caminar</a:t>
            </a:r>
            <a:r>
              <a:rPr dirty="0"/>
              <a:t> </a:t>
            </a:r>
            <a:endParaRPr sz="1900" dirty="0">
              <a:latin typeface="Arial"/>
              <a:cs typeface="Arial"/>
            </a:endParaRPr>
          </a:p>
          <a:p>
            <a:pPr marL="271780" indent="-259079">
              <a:lnSpc>
                <a:spcPct val="100000"/>
              </a:lnSpc>
              <a:spcBef>
                <a:spcPts val="700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1900" spc="-5" dirty="0" err="1">
                <a:latin typeface="Arial"/>
                <a:cs typeface="Arial"/>
              </a:rPr>
              <a:t>También</a:t>
            </a:r>
            <a:r>
              <a:rPr sz="1900" spc="-5" dirty="0">
                <a:latin typeface="Arial"/>
                <a:cs typeface="Arial"/>
              </a:rPr>
              <a:t> </a:t>
            </a:r>
            <a:r>
              <a:rPr sz="1900" dirty="0" err="1">
                <a:latin typeface="Arial"/>
                <a:cs typeface="Arial"/>
              </a:rPr>
              <a:t>tose</a:t>
            </a:r>
            <a:r>
              <a:rPr sz="1900" dirty="0">
                <a:latin typeface="Arial"/>
                <a:cs typeface="Arial"/>
              </a:rPr>
              <a:t> </a:t>
            </a:r>
            <a:r>
              <a:rPr sz="1900" spc="-5" dirty="0" err="1">
                <a:latin typeface="Arial"/>
                <a:cs typeface="Arial"/>
              </a:rPr>
              <a:t>en</a:t>
            </a:r>
            <a:r>
              <a:rPr sz="1900" spc="-5" dirty="0">
                <a:latin typeface="Arial"/>
                <a:cs typeface="Arial"/>
              </a:rPr>
              <a:t> las </a:t>
            </a:r>
            <a:r>
              <a:rPr sz="1900" spc="-5" dirty="0" err="1">
                <a:latin typeface="Arial"/>
                <a:cs typeface="Arial"/>
              </a:rPr>
              <a:t>mañanas</a:t>
            </a:r>
            <a:r>
              <a:rPr sz="1900" spc="-5" dirty="0">
                <a:latin typeface="Arial"/>
                <a:cs typeface="Arial"/>
              </a:rPr>
              <a:t> y </a:t>
            </a:r>
            <a:r>
              <a:rPr sz="1900" spc="-5" dirty="0" err="1">
                <a:latin typeface="Arial"/>
                <a:cs typeface="Arial"/>
              </a:rPr>
              <a:t>tose</a:t>
            </a:r>
            <a:r>
              <a:rPr sz="1900" spc="-5" dirty="0">
                <a:latin typeface="Arial"/>
                <a:cs typeface="Arial"/>
              </a:rPr>
              <a:t> </a:t>
            </a:r>
            <a:r>
              <a:rPr sz="1900" spc="-5" dirty="0" err="1">
                <a:latin typeface="Arial"/>
                <a:cs typeface="Arial"/>
              </a:rPr>
              <a:t>cuando</a:t>
            </a:r>
            <a:r>
              <a:rPr sz="1900" spc="-5" dirty="0">
                <a:latin typeface="Arial"/>
                <a:cs typeface="Arial"/>
              </a:rPr>
              <a:t> </a:t>
            </a:r>
            <a:r>
              <a:rPr lang="es-ES" sz="1900" spc="-5" dirty="0">
                <a:latin typeface="Arial"/>
                <a:cs typeface="Arial"/>
              </a:rPr>
              <a:t>hace ejercicio</a:t>
            </a:r>
            <a:r>
              <a:rPr sz="1900" dirty="0">
                <a:latin typeface="Arial"/>
                <a:cs typeface="Arial"/>
              </a:rPr>
              <a:t> </a:t>
            </a:r>
            <a:r>
              <a:rPr sz="1900" spc="-5" dirty="0">
                <a:latin typeface="Arial"/>
                <a:cs typeface="Arial"/>
              </a:rPr>
              <a:t>o</a:t>
            </a:r>
            <a:r>
              <a:rPr sz="1900" spc="175" dirty="0">
                <a:latin typeface="Arial"/>
                <a:cs typeface="Arial"/>
              </a:rPr>
              <a:t> </a:t>
            </a:r>
            <a:r>
              <a:rPr sz="1900" spc="-5" dirty="0">
                <a:latin typeface="Arial"/>
                <a:cs typeface="Arial"/>
              </a:rPr>
              <a:t>se </a:t>
            </a:r>
            <a:r>
              <a:rPr sz="1900" spc="-5" dirty="0" err="1">
                <a:latin typeface="Arial"/>
                <a:cs typeface="Arial"/>
              </a:rPr>
              <a:t>ríe</a:t>
            </a:r>
            <a:r>
              <a:rPr dirty="0"/>
              <a:t> </a:t>
            </a:r>
            <a:endParaRPr sz="1900" dirty="0">
              <a:latin typeface="Arial"/>
              <a:cs typeface="Arial"/>
            </a:endParaRPr>
          </a:p>
          <a:p>
            <a:pPr marL="271780" indent="-259079">
              <a:lnSpc>
                <a:spcPct val="100000"/>
              </a:lnSpc>
              <a:spcBef>
                <a:spcPts val="675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1900" spc="-5" dirty="0">
                <a:latin typeface="Arial"/>
                <a:cs typeface="Arial"/>
              </a:rPr>
              <a:t>Sin </a:t>
            </a:r>
            <a:r>
              <a:rPr sz="1900" spc="-5" dirty="0" err="1">
                <a:latin typeface="Arial"/>
                <a:cs typeface="Arial"/>
              </a:rPr>
              <a:t>exacerbaciones</a:t>
            </a:r>
            <a:r>
              <a:rPr sz="1900" spc="-5" dirty="0">
                <a:latin typeface="Arial"/>
                <a:cs typeface="Arial"/>
              </a:rPr>
              <a:t> </a:t>
            </a:r>
            <a:r>
              <a:rPr sz="1900" dirty="0" err="1">
                <a:latin typeface="Arial"/>
                <a:cs typeface="Arial"/>
              </a:rPr>
              <a:t>durante</a:t>
            </a:r>
            <a:r>
              <a:rPr sz="1900" dirty="0">
                <a:latin typeface="Arial"/>
                <a:cs typeface="Arial"/>
              </a:rPr>
              <a:t> </a:t>
            </a:r>
            <a:r>
              <a:rPr sz="1900" spc="-5" dirty="0">
                <a:latin typeface="Arial"/>
                <a:cs typeface="Arial"/>
              </a:rPr>
              <a:t>el </a:t>
            </a:r>
            <a:r>
              <a:rPr sz="1900" spc="-5" dirty="0" err="1">
                <a:latin typeface="Arial"/>
                <a:cs typeface="Arial"/>
              </a:rPr>
              <a:t>año</a:t>
            </a:r>
            <a:r>
              <a:rPr sz="1900" spc="95" dirty="0">
                <a:latin typeface="Arial"/>
                <a:cs typeface="Arial"/>
              </a:rPr>
              <a:t> </a:t>
            </a:r>
            <a:r>
              <a:rPr sz="1900" spc="-10" dirty="0">
                <a:latin typeface="Arial"/>
                <a:cs typeface="Arial"/>
              </a:rPr>
              <a:t>anterior</a:t>
            </a:r>
            <a:r>
              <a:rPr dirty="0"/>
              <a:t> </a:t>
            </a:r>
            <a:endParaRPr sz="1900" dirty="0">
              <a:latin typeface="Arial"/>
              <a:cs typeface="Arial"/>
            </a:endParaRPr>
          </a:p>
          <a:p>
            <a:pPr marL="271780" indent="-259079">
              <a:lnSpc>
                <a:spcPct val="100000"/>
              </a:lnSpc>
              <a:spcBef>
                <a:spcPts val="695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1900" spc="-5" dirty="0" err="1">
                <a:latin typeface="Arial"/>
                <a:cs typeface="Arial"/>
              </a:rPr>
              <a:t>Auscultación</a:t>
            </a:r>
            <a:r>
              <a:rPr sz="1900" spc="-5" dirty="0">
                <a:latin typeface="Arial"/>
                <a:cs typeface="Arial"/>
              </a:rPr>
              <a:t> </a:t>
            </a:r>
            <a:r>
              <a:rPr sz="1900" dirty="0" err="1">
                <a:latin typeface="Arial"/>
                <a:cs typeface="Arial"/>
              </a:rPr>
              <a:t>pulmonar</a:t>
            </a:r>
            <a:r>
              <a:rPr sz="1900" dirty="0">
                <a:latin typeface="Arial"/>
                <a:cs typeface="Arial"/>
              </a:rPr>
              <a:t> y </a:t>
            </a:r>
            <a:r>
              <a:rPr sz="1900" dirty="0" err="1">
                <a:latin typeface="Arial"/>
                <a:cs typeface="Arial"/>
              </a:rPr>
              <a:t>cardíaca</a:t>
            </a:r>
            <a:r>
              <a:rPr sz="1900" dirty="0">
                <a:latin typeface="Arial"/>
                <a:cs typeface="Arial"/>
              </a:rPr>
              <a:t> </a:t>
            </a:r>
            <a:r>
              <a:rPr sz="1900" spc="-5" dirty="0">
                <a:latin typeface="Arial"/>
                <a:cs typeface="Arial"/>
              </a:rPr>
              <a:t>sin</a:t>
            </a:r>
            <a:r>
              <a:rPr sz="1900" spc="95" dirty="0">
                <a:latin typeface="Arial"/>
                <a:cs typeface="Arial"/>
              </a:rPr>
              <a:t> </a:t>
            </a:r>
            <a:r>
              <a:rPr sz="1900" spc="-10" dirty="0" err="1">
                <a:latin typeface="Arial"/>
                <a:cs typeface="Arial"/>
              </a:rPr>
              <a:t>observaciones</a:t>
            </a:r>
            <a:r>
              <a:rPr sz="1900" spc="-10" dirty="0">
                <a:latin typeface="Arial"/>
                <a:cs typeface="Arial"/>
              </a:rPr>
              <a:t>.</a:t>
            </a:r>
            <a:r>
              <a:rPr dirty="0"/>
              <a:t> </a:t>
            </a:r>
            <a:endParaRPr sz="1900" dirty="0">
              <a:latin typeface="Arial"/>
              <a:cs typeface="Arial"/>
            </a:endParaRPr>
          </a:p>
          <a:p>
            <a:pPr marL="271780" indent="-259079">
              <a:lnSpc>
                <a:spcPct val="100000"/>
              </a:lnSpc>
              <a:spcBef>
                <a:spcPts val="675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1900" spc="-5" dirty="0" err="1">
                <a:latin typeface="Arial"/>
                <a:cs typeface="Arial"/>
              </a:rPr>
              <a:t>Presión</a:t>
            </a:r>
            <a:r>
              <a:rPr sz="1900" spc="-5" dirty="0">
                <a:latin typeface="Arial"/>
                <a:cs typeface="Arial"/>
              </a:rPr>
              <a:t> arterial: 145/85</a:t>
            </a:r>
            <a:r>
              <a:rPr sz="1900" spc="40" dirty="0">
                <a:latin typeface="Arial"/>
                <a:cs typeface="Arial"/>
              </a:rPr>
              <a:t> </a:t>
            </a:r>
            <a:r>
              <a:rPr sz="1900" spc="-15" dirty="0">
                <a:latin typeface="Arial"/>
                <a:cs typeface="Arial"/>
              </a:rPr>
              <a:t>mmHg</a:t>
            </a:r>
            <a:r>
              <a:rPr dirty="0"/>
              <a:t> </a:t>
            </a:r>
            <a:endParaRPr sz="19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680959" y="73151"/>
            <a:ext cx="1118616" cy="7162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627502" y="424129"/>
            <a:ext cx="4535298" cy="474489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s-ES" sz="3000" spc="-10" dirty="0"/>
              <a:t>Seguimos en consulta</a:t>
            </a:r>
            <a:r>
              <a:rPr sz="3000" dirty="0"/>
              <a:t>…</a:t>
            </a:r>
            <a:r>
              <a:rPr dirty="0"/>
              <a:t> </a:t>
            </a:r>
            <a:endParaRPr sz="3000" dirty="0"/>
          </a:p>
        </p:txBody>
      </p:sp>
      <p:sp>
        <p:nvSpPr>
          <p:cNvPr id="4" name="object 4"/>
          <p:cNvSpPr txBox="1"/>
          <p:nvPr/>
        </p:nvSpPr>
        <p:spPr>
          <a:xfrm>
            <a:off x="437794" y="1404061"/>
            <a:ext cx="7597775" cy="1320165"/>
          </a:xfrm>
          <a:prstGeom prst="rect">
            <a:avLst/>
          </a:prstGeom>
        </p:spPr>
        <p:txBody>
          <a:bodyPr vert="horz" wrap="square" lIns="0" tIns="14605" rIns="0" bIns="0">
            <a:spAutoFit/>
          </a:bodyPr>
          <a:lstStyle/>
          <a:p>
            <a:pPr marL="271780" indent="-259079">
              <a:lnSpc>
                <a:spcPct val="100000"/>
              </a:lnSpc>
              <a:spcBef>
                <a:spcPts val="115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2100" spc="5" dirty="0" err="1">
                <a:latin typeface="Arial"/>
                <a:cs typeface="Arial"/>
              </a:rPr>
              <a:t>Esta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spc="5" dirty="0" err="1">
                <a:latin typeface="Arial"/>
                <a:cs typeface="Arial"/>
              </a:rPr>
              <a:t>vez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spc="5" dirty="0" err="1">
                <a:latin typeface="Arial"/>
                <a:cs typeface="Arial"/>
              </a:rPr>
              <a:t>está</a:t>
            </a:r>
            <a:r>
              <a:rPr sz="2100" spc="5" dirty="0">
                <a:latin typeface="Arial"/>
                <a:cs typeface="Arial"/>
              </a:rPr>
              <a:t> de </a:t>
            </a:r>
            <a:r>
              <a:rPr sz="2100" spc="5" dirty="0" err="1">
                <a:latin typeface="Arial"/>
                <a:cs typeface="Arial"/>
              </a:rPr>
              <a:t>acuerdo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spc="-5" dirty="0">
                <a:latin typeface="Arial"/>
                <a:cs typeface="Arial"/>
              </a:rPr>
              <a:t>con que </a:t>
            </a:r>
            <a:r>
              <a:rPr sz="2100" spc="5" dirty="0">
                <a:latin typeface="Arial"/>
                <a:cs typeface="Arial"/>
              </a:rPr>
              <a:t>le </a:t>
            </a:r>
            <a:r>
              <a:rPr sz="2100" spc="5" dirty="0" err="1">
                <a:latin typeface="Arial"/>
                <a:cs typeface="Arial"/>
              </a:rPr>
              <a:t>realicen</a:t>
            </a:r>
            <a:r>
              <a:rPr sz="2100" spc="5" dirty="0">
                <a:latin typeface="Arial"/>
                <a:cs typeface="Arial"/>
              </a:rPr>
              <a:t> una </a:t>
            </a:r>
            <a:r>
              <a:rPr sz="2100" spc="-5" dirty="0" err="1">
                <a:latin typeface="Arial"/>
                <a:cs typeface="Arial"/>
              </a:rPr>
              <a:t>espirometría</a:t>
            </a:r>
            <a:r>
              <a:rPr sz="2100" spc="-5" dirty="0">
                <a:latin typeface="Arial"/>
                <a:cs typeface="Arial"/>
              </a:rPr>
              <a:t>, </a:t>
            </a:r>
            <a:r>
              <a:rPr sz="2100" spc="5" dirty="0">
                <a:latin typeface="Arial"/>
                <a:cs typeface="Arial"/>
              </a:rPr>
              <a:t>la </a:t>
            </a:r>
            <a:r>
              <a:rPr sz="2100" spc="5" dirty="0" err="1">
                <a:latin typeface="Arial"/>
                <a:cs typeface="Arial"/>
              </a:rPr>
              <a:t>primera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lang="es-ES" sz="2100" spc="5" dirty="0">
                <a:latin typeface="Arial"/>
                <a:cs typeface="Arial"/>
              </a:rPr>
              <a:t>que le hacen.</a:t>
            </a:r>
            <a:r>
              <a:rPr dirty="0"/>
              <a:t> </a:t>
            </a:r>
            <a:endParaRPr sz="21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850" dirty="0">
              <a:latin typeface="Arial"/>
              <a:cs typeface="Arial"/>
            </a:endParaRPr>
          </a:p>
          <a:p>
            <a:pPr marL="146685">
              <a:lnSpc>
                <a:spcPct val="100000"/>
              </a:lnSpc>
            </a:pPr>
            <a:r>
              <a:rPr sz="2400" i="1" dirty="0" err="1">
                <a:latin typeface="Arial"/>
                <a:cs typeface="Arial"/>
              </a:rPr>
              <a:t>Resultados</a:t>
            </a:r>
            <a:r>
              <a:rPr sz="2400" i="1" spc="-15" dirty="0">
                <a:latin typeface="Arial"/>
                <a:cs typeface="Arial"/>
              </a:rPr>
              <a:t> </a:t>
            </a:r>
            <a:endParaRPr sz="2400" dirty="0">
              <a:latin typeface="Arial"/>
              <a:cs typeface="Arial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152361" y="3060318"/>
            <a:ext cx="8168640" cy="1350645"/>
            <a:chOff x="579119" y="2749295"/>
            <a:chExt cx="8168640" cy="1350645"/>
          </a:xfrm>
        </p:grpSpPr>
        <p:sp>
          <p:nvSpPr>
            <p:cNvPr id="6" name="object 6"/>
            <p:cNvSpPr/>
            <p:nvPr/>
          </p:nvSpPr>
          <p:spPr>
            <a:xfrm>
              <a:off x="969248" y="2864467"/>
              <a:ext cx="7347562" cy="1225948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83691" y="2753867"/>
              <a:ext cx="8159750" cy="1341120"/>
            </a:xfrm>
            <a:custGeom>
              <a:avLst/>
              <a:gdLst/>
              <a:ahLst/>
              <a:cxnLst/>
              <a:rect l="l" t="t" r="r" b="b"/>
              <a:pathLst>
                <a:path w="8159750" h="1341120">
                  <a:moveTo>
                    <a:pt x="0" y="1341120"/>
                  </a:moveTo>
                  <a:lnTo>
                    <a:pt x="8159496" y="1341120"/>
                  </a:lnTo>
                  <a:lnTo>
                    <a:pt x="8159496" y="0"/>
                  </a:lnTo>
                  <a:lnTo>
                    <a:pt x="0" y="0"/>
                  </a:lnTo>
                  <a:lnTo>
                    <a:pt x="0" y="1341120"/>
                  </a:lnTo>
                  <a:close/>
                </a:path>
              </a:pathLst>
            </a:custGeom>
            <a:ln w="9144">
              <a:solidFill>
                <a:srgbClr val="074A87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276758" y="4747056"/>
            <a:ext cx="4676242" cy="289182"/>
          </a:xfrm>
          <a:prstGeom prst="rect">
            <a:avLst/>
          </a:prstGeom>
        </p:spPr>
        <p:txBody>
          <a:bodyPr vert="horz" wrap="square" lIns="0" tIns="12065" rIns="0" bIns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800" spc="-5" dirty="0">
                <a:solidFill>
                  <a:srgbClr val="0C1C1D"/>
                </a:solidFill>
                <a:latin typeface="Arial"/>
                <a:cs typeface="Arial"/>
              </a:rPr>
              <a:t>FEV</a:t>
            </a:r>
            <a:r>
              <a:rPr sz="750" spc="-7" baseline="-16666" dirty="0">
                <a:solidFill>
                  <a:srgbClr val="0C1C1D"/>
                </a:solidFill>
                <a:latin typeface="Arial"/>
                <a:cs typeface="Arial"/>
              </a:rPr>
              <a:t>1</a:t>
            </a:r>
            <a:r>
              <a:rPr sz="800" spc="-5" dirty="0">
                <a:solidFill>
                  <a:srgbClr val="0C1C1D"/>
                </a:solidFill>
                <a:latin typeface="Arial"/>
                <a:cs typeface="Arial"/>
              </a:rPr>
              <a:t>, </a:t>
            </a:r>
            <a:r>
              <a:rPr sz="800" spc="-15" dirty="0" err="1">
                <a:solidFill>
                  <a:srgbClr val="0C1C1D"/>
                </a:solidFill>
                <a:latin typeface="Arial"/>
                <a:cs typeface="Arial"/>
              </a:rPr>
              <a:t>volumen</a:t>
            </a:r>
            <a:r>
              <a:rPr sz="800" spc="-1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800" spc="-15" dirty="0" err="1">
                <a:solidFill>
                  <a:srgbClr val="0C1C1D"/>
                </a:solidFill>
                <a:latin typeface="Arial"/>
                <a:cs typeface="Arial"/>
              </a:rPr>
              <a:t>espiratorio</a:t>
            </a:r>
            <a:r>
              <a:rPr sz="800" spc="-1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800" spc="-20" dirty="0" err="1">
                <a:solidFill>
                  <a:srgbClr val="0C1C1D"/>
                </a:solidFill>
                <a:latin typeface="Arial"/>
                <a:cs typeface="Arial"/>
              </a:rPr>
              <a:t>forzado</a:t>
            </a:r>
            <a:r>
              <a:rPr sz="800" spc="-2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800" spc="-10" dirty="0" err="1">
                <a:solidFill>
                  <a:srgbClr val="0C1C1D"/>
                </a:solidFill>
                <a:latin typeface="Arial"/>
                <a:cs typeface="Arial"/>
              </a:rPr>
              <a:t>en</a:t>
            </a:r>
            <a:r>
              <a:rPr sz="8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800" spc="-5" dirty="0">
                <a:solidFill>
                  <a:srgbClr val="0C1C1D"/>
                </a:solidFill>
                <a:latin typeface="Arial"/>
                <a:cs typeface="Arial"/>
              </a:rPr>
              <a:t>1 </a:t>
            </a:r>
            <a:r>
              <a:rPr sz="800" spc="-15" dirty="0" err="1">
                <a:solidFill>
                  <a:srgbClr val="0C1C1D"/>
                </a:solidFill>
                <a:latin typeface="Arial"/>
                <a:cs typeface="Arial"/>
              </a:rPr>
              <a:t>segundo</a:t>
            </a:r>
            <a:r>
              <a:rPr sz="800" spc="-15" dirty="0">
                <a:solidFill>
                  <a:srgbClr val="0C1C1D"/>
                </a:solidFill>
                <a:latin typeface="Arial"/>
                <a:cs typeface="Arial"/>
              </a:rPr>
              <a:t>; </a:t>
            </a:r>
            <a:r>
              <a:rPr sz="800" spc="-10" dirty="0">
                <a:solidFill>
                  <a:srgbClr val="0C1C1D"/>
                </a:solidFill>
                <a:latin typeface="Arial"/>
                <a:cs typeface="Arial"/>
              </a:rPr>
              <a:t>FVC, </a:t>
            </a:r>
            <a:r>
              <a:rPr sz="800" spc="-15" dirty="0" err="1">
                <a:solidFill>
                  <a:srgbClr val="0C1C1D"/>
                </a:solidFill>
                <a:latin typeface="Arial"/>
                <a:cs typeface="Arial"/>
              </a:rPr>
              <a:t>capacidad</a:t>
            </a:r>
            <a:r>
              <a:rPr sz="800" spc="-1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800" spc="-20" dirty="0">
                <a:solidFill>
                  <a:srgbClr val="0C1C1D"/>
                </a:solidFill>
                <a:latin typeface="Arial"/>
                <a:cs typeface="Arial"/>
              </a:rPr>
              <a:t>vital</a:t>
            </a:r>
            <a:r>
              <a:rPr sz="800" spc="16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800" spc="-10" dirty="0" err="1">
                <a:solidFill>
                  <a:srgbClr val="0C1C1D"/>
                </a:solidFill>
                <a:latin typeface="Arial"/>
                <a:cs typeface="Arial"/>
              </a:rPr>
              <a:t>forzada</a:t>
            </a:r>
            <a:r>
              <a:rPr dirty="0"/>
              <a:t> </a:t>
            </a:r>
            <a:endParaRPr sz="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0259" y="4632325"/>
            <a:ext cx="7189852" cy="259686"/>
          </a:xfrm>
          <a:prstGeom prst="rect">
            <a:avLst/>
          </a:prstGeom>
        </p:spPr>
        <p:txBody>
          <a:bodyPr vert="horz" wrap="square" lIns="0" tIns="13335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i="1" dirty="0" err="1">
                <a:solidFill>
                  <a:srgbClr val="074A87"/>
                </a:solidFill>
                <a:latin typeface="Arial"/>
                <a:cs typeface="Arial"/>
              </a:rPr>
              <a:t>Respirar</a:t>
            </a:r>
            <a:r>
              <a:rPr sz="1600" i="1" dirty="0">
                <a:solidFill>
                  <a:srgbClr val="074A87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074A87"/>
                </a:solidFill>
                <a:latin typeface="Arial"/>
                <a:cs typeface="Arial"/>
              </a:rPr>
              <a:t>y </a:t>
            </a:r>
            <a:r>
              <a:rPr sz="1600" i="1" spc="-5" dirty="0" err="1">
                <a:solidFill>
                  <a:srgbClr val="074A87"/>
                </a:solidFill>
                <a:latin typeface="Arial"/>
                <a:cs typeface="Arial"/>
              </a:rPr>
              <a:t>sentirse</a:t>
            </a:r>
            <a:r>
              <a:rPr sz="1600" i="1" spc="-5" dirty="0">
                <a:solidFill>
                  <a:srgbClr val="074A87"/>
                </a:solidFill>
                <a:latin typeface="Arial"/>
                <a:cs typeface="Arial"/>
              </a:rPr>
              <a:t> </a:t>
            </a:r>
            <a:r>
              <a:rPr sz="1600" i="1" dirty="0">
                <a:solidFill>
                  <a:srgbClr val="074A87"/>
                </a:solidFill>
                <a:latin typeface="Arial"/>
                <a:cs typeface="Arial"/>
              </a:rPr>
              <a:t>bien </a:t>
            </a:r>
            <a:r>
              <a:rPr sz="1600" i="1" spc="-5" dirty="0">
                <a:solidFill>
                  <a:srgbClr val="074A87"/>
                </a:solidFill>
                <a:latin typeface="Arial"/>
                <a:cs typeface="Arial"/>
              </a:rPr>
              <a:t>a </a:t>
            </a:r>
            <a:r>
              <a:rPr sz="1600" i="1" spc="-5" dirty="0" err="1">
                <a:solidFill>
                  <a:srgbClr val="074A87"/>
                </a:solidFill>
                <a:latin typeface="Arial"/>
                <a:cs typeface="Arial"/>
              </a:rPr>
              <a:t>través</a:t>
            </a:r>
            <a:r>
              <a:rPr sz="1600" i="1" spc="-5" dirty="0">
                <a:solidFill>
                  <a:srgbClr val="074A87"/>
                </a:solidFill>
                <a:latin typeface="Arial"/>
                <a:cs typeface="Arial"/>
              </a:rPr>
              <a:t> del </a:t>
            </a:r>
            <a:r>
              <a:rPr sz="1600" i="1" spc="-5" dirty="0" err="1">
                <a:solidFill>
                  <a:srgbClr val="074A87"/>
                </a:solidFill>
                <a:latin typeface="Arial"/>
                <a:cs typeface="Arial"/>
              </a:rPr>
              <a:t>acceso</a:t>
            </a:r>
            <a:r>
              <a:rPr sz="1600" i="1" spc="-5" dirty="0">
                <a:solidFill>
                  <a:srgbClr val="074A87"/>
                </a:solidFill>
                <a:latin typeface="Arial"/>
                <a:cs typeface="Arial"/>
              </a:rPr>
              <a:t> </a:t>
            </a:r>
            <a:r>
              <a:rPr sz="1600" i="1" dirty="0">
                <a:solidFill>
                  <a:srgbClr val="074A87"/>
                </a:solidFill>
                <a:latin typeface="Arial"/>
                <a:cs typeface="Arial"/>
              </a:rPr>
              <a:t>universal </a:t>
            </a:r>
            <a:r>
              <a:rPr sz="1600" i="1" spc="5" dirty="0">
                <a:solidFill>
                  <a:srgbClr val="074A87"/>
                </a:solidFill>
                <a:latin typeface="Arial"/>
                <a:cs typeface="Arial"/>
              </a:rPr>
              <a:t>a una </a:t>
            </a:r>
            <a:r>
              <a:rPr sz="1600" i="1" spc="-5" dirty="0" err="1">
                <a:solidFill>
                  <a:srgbClr val="074A87"/>
                </a:solidFill>
                <a:latin typeface="Arial"/>
                <a:cs typeface="Arial"/>
              </a:rPr>
              <a:t>atención</a:t>
            </a:r>
            <a:r>
              <a:rPr sz="1600" i="1" spc="-5" dirty="0">
                <a:solidFill>
                  <a:srgbClr val="074A87"/>
                </a:solidFill>
                <a:latin typeface="Arial"/>
                <a:cs typeface="Arial"/>
              </a:rPr>
              <a:t> </a:t>
            </a:r>
            <a:r>
              <a:rPr sz="1600" i="1" spc="-160" dirty="0">
                <a:solidFill>
                  <a:srgbClr val="074A87"/>
                </a:solidFill>
                <a:latin typeface="Arial"/>
                <a:cs typeface="Arial"/>
              </a:rPr>
              <a:t> </a:t>
            </a:r>
            <a:r>
              <a:rPr sz="1600" i="1" dirty="0" err="1">
                <a:solidFill>
                  <a:srgbClr val="074A87"/>
                </a:solidFill>
                <a:latin typeface="Arial"/>
                <a:cs typeface="Arial"/>
              </a:rPr>
              <a:t>adecuada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ctrTitle"/>
          </p:nvPr>
        </p:nvSpPr>
        <p:spPr>
          <a:xfrm>
            <a:off x="1399540" y="1515821"/>
            <a:ext cx="6344919" cy="2228815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marL="184785" marR="5080" algn="ctr">
              <a:lnSpc>
                <a:spcPct val="100000"/>
              </a:lnSpc>
              <a:spcBef>
                <a:spcPts val="100"/>
              </a:spcBef>
            </a:pPr>
            <a:r>
              <a:rPr dirty="0">
                <a:solidFill>
                  <a:srgbClr val="CC030A"/>
                </a:solidFill>
              </a:rPr>
              <a:t>Casos </a:t>
            </a:r>
            <a:r>
              <a:rPr lang="es-ES" dirty="0">
                <a:solidFill>
                  <a:srgbClr val="CC030A"/>
                </a:solidFill>
              </a:rPr>
              <a:t>clínico</a:t>
            </a:r>
            <a:r>
              <a:rPr spc="-10" dirty="0">
                <a:solidFill>
                  <a:srgbClr val="CC030A"/>
                </a:solidFill>
              </a:rPr>
              <a:t> </a:t>
            </a:r>
            <a:r>
              <a:rPr spc="-85" dirty="0">
                <a:solidFill>
                  <a:srgbClr val="CC030A"/>
                </a:solidFill>
              </a:rPr>
              <a:t> </a:t>
            </a:r>
            <a:r>
              <a:rPr dirty="0" err="1">
                <a:solidFill>
                  <a:srgbClr val="CC030A"/>
                </a:solidFill>
              </a:rPr>
              <a:t>sobre</a:t>
            </a:r>
            <a:r>
              <a:rPr dirty="0">
                <a:solidFill>
                  <a:srgbClr val="CC030A"/>
                </a:solidFill>
              </a:rPr>
              <a:t> </a:t>
            </a:r>
            <a:r>
              <a:rPr dirty="0" err="1">
                <a:solidFill>
                  <a:srgbClr val="CC030A"/>
                </a:solidFill>
              </a:rPr>
              <a:t>multimorbilidad</a:t>
            </a:r>
            <a:r>
              <a:rPr dirty="0">
                <a:solidFill>
                  <a:srgbClr val="CC030A"/>
                </a:solidFill>
              </a:rPr>
              <a:t> </a:t>
            </a:r>
            <a:r>
              <a:rPr dirty="0"/>
              <a:t> </a:t>
            </a:r>
            <a:br>
              <a:rPr lang="en-GB" dirty="0"/>
            </a:br>
            <a:r>
              <a:rPr dirty="0"/>
              <a:t> EPOC y </a:t>
            </a:r>
            <a:r>
              <a:rPr dirty="0" err="1"/>
              <a:t>diagnóstico</a:t>
            </a:r>
            <a:r>
              <a:rPr dirty="0"/>
              <a:t> </a:t>
            </a:r>
            <a:r>
              <a:rPr dirty="0" err="1"/>
              <a:t>diferencial</a:t>
            </a:r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2286000" y="3798129"/>
            <a:ext cx="4738370" cy="329565"/>
          </a:xfrm>
          <a:prstGeom prst="rect">
            <a:avLst/>
          </a:prstGeom>
        </p:spPr>
        <p:txBody>
          <a:bodyPr vert="horz" wrap="square" lIns="0" tIns="1143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000" spc="-5" dirty="0" err="1">
                <a:solidFill>
                  <a:srgbClr val="0C1C1D"/>
                </a:solidFill>
                <a:latin typeface="Arial"/>
                <a:cs typeface="Arial"/>
              </a:rPr>
              <a:t>Autores</a:t>
            </a:r>
            <a:r>
              <a:rPr sz="2000" spc="-5" dirty="0">
                <a:solidFill>
                  <a:srgbClr val="0C1C1D"/>
                </a:solidFill>
                <a:latin typeface="Arial"/>
                <a:cs typeface="Arial"/>
              </a:rPr>
              <a:t>: Björn </a:t>
            </a:r>
            <a:r>
              <a:rPr sz="2000" spc="-10" dirty="0" err="1">
                <a:solidFill>
                  <a:srgbClr val="0C1C1D"/>
                </a:solidFill>
                <a:latin typeface="Arial"/>
                <a:cs typeface="Arial"/>
              </a:rPr>
              <a:t>Ställberg</a:t>
            </a:r>
            <a:r>
              <a:rPr sz="2000" spc="-10" dirty="0">
                <a:solidFill>
                  <a:srgbClr val="0C1C1D"/>
                </a:solidFill>
                <a:latin typeface="Arial"/>
                <a:cs typeface="Arial"/>
              </a:rPr>
              <a:t>, Christian</a:t>
            </a:r>
            <a:r>
              <a:rPr sz="2000" spc="13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0C1C1D"/>
                </a:solidFill>
                <a:latin typeface="Arial"/>
                <a:cs typeface="Arial"/>
              </a:rPr>
              <a:t>Jensen</a:t>
            </a:r>
            <a:r>
              <a:rPr dirty="0"/>
              <a:t> 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888480" y="91439"/>
            <a:ext cx="2185416" cy="14020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680959" y="73151"/>
            <a:ext cx="1118616" cy="7162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38350" y="424129"/>
            <a:ext cx="4132579" cy="483234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dirty="0">
                <a:solidFill>
                  <a:srgbClr val="FF0000"/>
                </a:solidFill>
              </a:rPr>
              <a:t>E</a:t>
            </a:r>
            <a:r>
              <a:rPr lang="es-ES" sz="3000" dirty="0">
                <a:solidFill>
                  <a:srgbClr val="FF0000"/>
                </a:solidFill>
              </a:rPr>
              <a:t>n consulta</a:t>
            </a:r>
            <a:r>
              <a:rPr sz="3000" spc="-125" dirty="0">
                <a:solidFill>
                  <a:srgbClr val="FF0000"/>
                </a:solidFill>
              </a:rPr>
              <a:t> </a:t>
            </a:r>
            <a:r>
              <a:rPr sz="3000" dirty="0">
                <a:solidFill>
                  <a:srgbClr val="FF0000"/>
                </a:solidFill>
              </a:rPr>
              <a:t>…</a:t>
            </a:r>
            <a:endParaRPr sz="3000" dirty="0"/>
          </a:p>
        </p:txBody>
      </p:sp>
      <p:sp>
        <p:nvSpPr>
          <p:cNvPr id="4" name="object 4"/>
          <p:cNvSpPr txBox="1"/>
          <p:nvPr/>
        </p:nvSpPr>
        <p:spPr>
          <a:xfrm>
            <a:off x="304800" y="2664823"/>
            <a:ext cx="7543800" cy="1782539"/>
          </a:xfrm>
          <a:prstGeom prst="rect">
            <a:avLst/>
          </a:prstGeom>
        </p:spPr>
        <p:txBody>
          <a:bodyPr vert="horz" wrap="square" lIns="0" tIns="111760" rIns="0" bIns="0">
            <a:spAutoFit/>
          </a:bodyPr>
          <a:lstStyle/>
          <a:p>
            <a:pPr marL="284480" indent="-259079">
              <a:lnSpc>
                <a:spcPct val="100000"/>
              </a:lnSpc>
              <a:spcBef>
                <a:spcPts val="880"/>
              </a:spcBef>
              <a:buSzPct val="128947"/>
              <a:buFont typeface="Times New Roman"/>
              <a:buChar char="•"/>
              <a:tabLst>
                <a:tab pos="283845" algn="l"/>
                <a:tab pos="284480" algn="l"/>
              </a:tabLst>
            </a:pPr>
            <a:r>
              <a:rPr sz="1900" spc="-5" dirty="0" err="1">
                <a:latin typeface="Arial"/>
                <a:cs typeface="Arial"/>
              </a:rPr>
              <a:t>Resultados</a:t>
            </a:r>
            <a:r>
              <a:rPr sz="1900" spc="-5" dirty="0">
                <a:latin typeface="Arial"/>
                <a:cs typeface="Arial"/>
              </a:rPr>
              <a:t> de la </a:t>
            </a:r>
            <a:r>
              <a:rPr sz="1900" spc="-5" dirty="0" err="1">
                <a:latin typeface="Arial"/>
                <a:cs typeface="Arial"/>
              </a:rPr>
              <a:t>espirometría</a:t>
            </a:r>
            <a:r>
              <a:rPr sz="1900" spc="-5" dirty="0">
                <a:latin typeface="Arial"/>
                <a:cs typeface="Arial"/>
              </a:rPr>
              <a:t>, </a:t>
            </a:r>
            <a:r>
              <a:rPr lang="es-ES" sz="1900" spc="-5" dirty="0">
                <a:latin typeface="Arial"/>
                <a:cs typeface="Arial"/>
              </a:rPr>
              <a:t>con prueba broncodilatadora</a:t>
            </a:r>
            <a:r>
              <a:rPr dirty="0"/>
              <a:t> </a:t>
            </a:r>
            <a:endParaRPr sz="1900" dirty="0">
              <a:latin typeface="Arial"/>
              <a:cs typeface="Arial"/>
            </a:endParaRPr>
          </a:p>
          <a:p>
            <a:pPr marL="552450" lvl="1" indent="-266065">
              <a:lnSpc>
                <a:spcPct val="100000"/>
              </a:lnSpc>
              <a:spcBef>
                <a:spcPts val="575"/>
              </a:spcBef>
              <a:buChar char="o"/>
              <a:tabLst>
                <a:tab pos="552450" algn="l"/>
                <a:tab pos="553085" algn="l"/>
              </a:tabLst>
            </a:pPr>
            <a:r>
              <a:rPr sz="1400" spc="-10" dirty="0">
                <a:latin typeface="Arial"/>
                <a:cs typeface="Arial"/>
              </a:rPr>
              <a:t>FVC: 3.12 </a:t>
            </a:r>
            <a:r>
              <a:rPr sz="1400" spc="-15" dirty="0">
                <a:latin typeface="Arial"/>
                <a:cs typeface="Arial"/>
              </a:rPr>
              <a:t>(75 % </a:t>
            </a:r>
            <a:r>
              <a:rPr sz="1400" spc="-10" dirty="0">
                <a:latin typeface="Arial"/>
                <a:cs typeface="Arial"/>
              </a:rPr>
              <a:t>de</a:t>
            </a:r>
            <a:r>
              <a:rPr lang="es-ES" sz="1400" spc="85" dirty="0">
                <a:latin typeface="Arial"/>
                <a:cs typeface="Arial"/>
              </a:rPr>
              <a:t>l valor de referencia</a:t>
            </a:r>
            <a:r>
              <a:rPr sz="1400" spc="-10" dirty="0">
                <a:latin typeface="Arial"/>
                <a:cs typeface="Arial"/>
              </a:rPr>
              <a:t>)</a:t>
            </a:r>
            <a:r>
              <a:rPr dirty="0"/>
              <a:t> </a:t>
            </a:r>
            <a:endParaRPr sz="1400" dirty="0">
              <a:latin typeface="Arial"/>
              <a:cs typeface="Arial"/>
            </a:endParaRPr>
          </a:p>
          <a:p>
            <a:pPr marL="552450" lvl="1" indent="-266065">
              <a:lnSpc>
                <a:spcPct val="100000"/>
              </a:lnSpc>
              <a:spcBef>
                <a:spcPts val="505"/>
              </a:spcBef>
              <a:buChar char="o"/>
              <a:tabLst>
                <a:tab pos="552450" algn="l"/>
                <a:tab pos="553085" algn="l"/>
              </a:tabLst>
            </a:pPr>
            <a:r>
              <a:rPr sz="1400" dirty="0">
                <a:latin typeface="Arial"/>
                <a:cs typeface="Arial"/>
              </a:rPr>
              <a:t>FEV</a:t>
            </a:r>
            <a:r>
              <a:rPr sz="1350" baseline="-21604" dirty="0">
                <a:latin typeface="Arial"/>
                <a:cs typeface="Arial"/>
              </a:rPr>
              <a:t>1</a:t>
            </a:r>
            <a:r>
              <a:rPr sz="1400" dirty="0">
                <a:latin typeface="Arial"/>
                <a:cs typeface="Arial"/>
              </a:rPr>
              <a:t>: </a:t>
            </a:r>
            <a:r>
              <a:rPr sz="1400" spc="-10" dirty="0">
                <a:latin typeface="Arial"/>
                <a:cs typeface="Arial"/>
              </a:rPr>
              <a:t>1.74 </a:t>
            </a:r>
            <a:r>
              <a:rPr sz="1400" spc="-15" dirty="0">
                <a:latin typeface="Arial"/>
                <a:cs typeface="Arial"/>
              </a:rPr>
              <a:t>(54 % </a:t>
            </a:r>
            <a:r>
              <a:rPr sz="1400" spc="-10" dirty="0">
                <a:latin typeface="Arial"/>
                <a:cs typeface="Arial"/>
              </a:rPr>
              <a:t>del</a:t>
            </a:r>
            <a:r>
              <a:rPr sz="1400" spc="7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valor </a:t>
            </a:r>
            <a:r>
              <a:rPr lang="es-ES" sz="1400" spc="-10" dirty="0">
                <a:latin typeface="Arial"/>
                <a:cs typeface="Arial"/>
              </a:rPr>
              <a:t>de referencia</a:t>
            </a:r>
            <a:r>
              <a:rPr sz="1400" spc="-10" dirty="0">
                <a:latin typeface="Arial"/>
                <a:cs typeface="Arial"/>
              </a:rPr>
              <a:t>)</a:t>
            </a:r>
            <a:r>
              <a:rPr dirty="0"/>
              <a:t> </a:t>
            </a:r>
            <a:endParaRPr sz="1400" dirty="0">
              <a:latin typeface="Arial"/>
              <a:cs typeface="Arial"/>
            </a:endParaRPr>
          </a:p>
          <a:p>
            <a:pPr marL="552450" lvl="1" indent="-266065">
              <a:lnSpc>
                <a:spcPct val="100000"/>
              </a:lnSpc>
              <a:spcBef>
                <a:spcPts val="505"/>
              </a:spcBef>
              <a:buChar char="o"/>
              <a:tabLst>
                <a:tab pos="552450" algn="l"/>
                <a:tab pos="553085" algn="l"/>
              </a:tabLst>
            </a:pPr>
            <a:r>
              <a:rPr sz="1400" spc="-5" dirty="0">
                <a:latin typeface="Arial"/>
                <a:cs typeface="Arial"/>
              </a:rPr>
              <a:t>FEV</a:t>
            </a:r>
            <a:r>
              <a:rPr sz="1350" spc="-7" baseline="-21604" dirty="0">
                <a:latin typeface="Arial"/>
                <a:cs typeface="Arial"/>
              </a:rPr>
              <a:t>1</a:t>
            </a:r>
            <a:r>
              <a:rPr sz="1400" spc="-5" dirty="0">
                <a:latin typeface="Arial"/>
                <a:cs typeface="Arial"/>
              </a:rPr>
              <a:t>/FVC:</a:t>
            </a:r>
            <a:r>
              <a:rPr sz="1400" spc="3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0.56</a:t>
            </a:r>
            <a:r>
              <a:rPr dirty="0"/>
              <a:t> </a:t>
            </a:r>
            <a:endParaRPr sz="1400" dirty="0">
              <a:latin typeface="Arial"/>
              <a:cs typeface="Arial"/>
            </a:endParaRPr>
          </a:p>
          <a:p>
            <a:pPr marL="552450" lvl="1" indent="-266065">
              <a:lnSpc>
                <a:spcPct val="100000"/>
              </a:lnSpc>
              <a:spcBef>
                <a:spcPts val="505"/>
              </a:spcBef>
              <a:buChar char="o"/>
              <a:tabLst>
                <a:tab pos="552450" algn="l"/>
                <a:tab pos="553085" algn="l"/>
              </a:tabLst>
            </a:pPr>
            <a:r>
              <a:rPr sz="1400" spc="-10" dirty="0" err="1">
                <a:latin typeface="Arial"/>
                <a:cs typeface="Arial"/>
              </a:rPr>
              <a:t>Reversibilidad</a:t>
            </a:r>
            <a:r>
              <a:rPr sz="1400" spc="-10" dirty="0">
                <a:latin typeface="Arial"/>
                <a:cs typeface="Arial"/>
              </a:rPr>
              <a:t>: </a:t>
            </a:r>
            <a:r>
              <a:rPr sz="1400" spc="-15" dirty="0">
                <a:latin typeface="Arial"/>
                <a:cs typeface="Arial"/>
              </a:rPr>
              <a:t>5 % (90</a:t>
            </a:r>
            <a:r>
              <a:rPr sz="1400" spc="14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mL)</a:t>
            </a:r>
            <a:r>
              <a:rPr dirty="0"/>
              <a:t> </a:t>
            </a:r>
            <a:endParaRPr sz="1400" dirty="0">
              <a:latin typeface="Arial"/>
              <a:cs typeface="Arial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405384" y="1213103"/>
            <a:ext cx="8168640" cy="1350645"/>
            <a:chOff x="405384" y="1213103"/>
            <a:chExt cx="8168640" cy="1350645"/>
          </a:xfrm>
        </p:grpSpPr>
        <p:sp>
          <p:nvSpPr>
            <p:cNvPr id="6" name="object 6"/>
            <p:cNvSpPr/>
            <p:nvPr/>
          </p:nvSpPr>
          <p:spPr>
            <a:xfrm>
              <a:off x="795512" y="1328275"/>
              <a:ext cx="7347562" cy="1225948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09956" y="1217675"/>
              <a:ext cx="8159750" cy="1341120"/>
            </a:xfrm>
            <a:custGeom>
              <a:avLst/>
              <a:gdLst/>
              <a:ahLst/>
              <a:cxnLst/>
              <a:rect l="l" t="t" r="r" b="b"/>
              <a:pathLst>
                <a:path w="8159750" h="1341120">
                  <a:moveTo>
                    <a:pt x="0" y="1341120"/>
                  </a:moveTo>
                  <a:lnTo>
                    <a:pt x="8159496" y="1341120"/>
                  </a:lnTo>
                  <a:lnTo>
                    <a:pt x="8159496" y="0"/>
                  </a:lnTo>
                  <a:lnTo>
                    <a:pt x="0" y="0"/>
                  </a:lnTo>
                  <a:lnTo>
                    <a:pt x="0" y="1341120"/>
                  </a:lnTo>
                  <a:close/>
                </a:path>
              </a:pathLst>
            </a:custGeom>
            <a:ln w="9144">
              <a:solidFill>
                <a:srgbClr val="074A87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680959" y="73151"/>
            <a:ext cx="1118616" cy="7162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742168" y="399727"/>
            <a:ext cx="5958714" cy="443070"/>
          </a:xfrm>
          <a:prstGeom prst="rect">
            <a:avLst/>
          </a:prstGeom>
        </p:spPr>
        <p:txBody>
          <a:bodyPr vert="horz" wrap="square" lIns="0" tIns="12065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500" spc="10" dirty="0"/>
              <a:t>¿</a:t>
            </a:r>
            <a:r>
              <a:rPr sz="2500" spc="10" dirty="0" err="1"/>
              <a:t>Cuál</a:t>
            </a:r>
            <a:r>
              <a:rPr sz="2500" spc="-5" dirty="0"/>
              <a:t> el </a:t>
            </a:r>
            <a:r>
              <a:rPr sz="2500" dirty="0" err="1"/>
              <a:t>diagnóstico</a:t>
            </a:r>
            <a:r>
              <a:rPr sz="2500" dirty="0"/>
              <a:t> </a:t>
            </a:r>
            <a:r>
              <a:rPr sz="2500" spc="-5" dirty="0" err="1"/>
              <a:t>más</a:t>
            </a:r>
            <a:r>
              <a:rPr sz="2500" spc="-45" dirty="0"/>
              <a:t> </a:t>
            </a:r>
            <a:r>
              <a:rPr sz="2500" spc="-5" dirty="0"/>
              <a:t>probable?</a:t>
            </a:r>
            <a:r>
              <a:rPr dirty="0"/>
              <a:t> </a:t>
            </a:r>
            <a:endParaRPr sz="2500" dirty="0"/>
          </a:p>
        </p:txBody>
      </p:sp>
      <p:sp>
        <p:nvSpPr>
          <p:cNvPr id="4" name="object 4"/>
          <p:cNvSpPr txBox="1"/>
          <p:nvPr/>
        </p:nvSpPr>
        <p:spPr>
          <a:xfrm>
            <a:off x="437794" y="1277536"/>
            <a:ext cx="4439006" cy="1819275"/>
          </a:xfrm>
          <a:prstGeom prst="rect">
            <a:avLst/>
          </a:prstGeom>
        </p:spPr>
        <p:txBody>
          <a:bodyPr vert="horz" wrap="square" lIns="0" tIns="140970" rIns="0" bIns="0">
            <a:spAutoFit/>
          </a:bodyPr>
          <a:lstStyle/>
          <a:p>
            <a:pPr marL="271780" indent="-259079">
              <a:lnSpc>
                <a:spcPct val="100000"/>
              </a:lnSpc>
              <a:spcBef>
                <a:spcPts val="1110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2100" spc="5" dirty="0">
                <a:latin typeface="Arial"/>
                <a:cs typeface="Arial"/>
              </a:rPr>
              <a:t>¿Asma?</a:t>
            </a:r>
            <a:endParaRPr sz="2100" dirty="0">
              <a:latin typeface="Arial"/>
              <a:cs typeface="Arial"/>
            </a:endParaRPr>
          </a:p>
          <a:p>
            <a:pPr marL="271780" indent="-259079">
              <a:lnSpc>
                <a:spcPct val="100000"/>
              </a:lnSpc>
              <a:spcBef>
                <a:spcPts val="1010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2100" spc="5" dirty="0">
                <a:latin typeface="Arial"/>
                <a:cs typeface="Arial"/>
              </a:rPr>
              <a:t>¿EPOC?</a:t>
            </a:r>
            <a:endParaRPr sz="2100" dirty="0">
              <a:latin typeface="Arial"/>
              <a:cs typeface="Arial"/>
            </a:endParaRPr>
          </a:p>
          <a:p>
            <a:pPr marL="271780" indent="-259079">
              <a:lnSpc>
                <a:spcPct val="100000"/>
              </a:lnSpc>
              <a:spcBef>
                <a:spcPts val="1010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2100" dirty="0">
                <a:latin typeface="Arial"/>
                <a:cs typeface="Arial"/>
              </a:rPr>
              <a:t>¿</a:t>
            </a:r>
            <a:r>
              <a:rPr lang="es-ES" sz="2100" dirty="0">
                <a:latin typeface="Arial"/>
                <a:cs typeface="Arial"/>
              </a:rPr>
              <a:t>Ambas asma y EPOC</a:t>
            </a:r>
            <a:r>
              <a:rPr sz="2100" spc="5" dirty="0">
                <a:latin typeface="Arial"/>
                <a:cs typeface="Arial"/>
              </a:rPr>
              <a:t>?</a:t>
            </a:r>
            <a:r>
              <a:rPr sz="2100" dirty="0">
                <a:latin typeface="Arial"/>
                <a:cs typeface="Arial"/>
              </a:rPr>
              <a:t> </a:t>
            </a:r>
          </a:p>
          <a:p>
            <a:pPr marL="271780" indent="-259079">
              <a:lnSpc>
                <a:spcPct val="100000"/>
              </a:lnSpc>
              <a:spcBef>
                <a:spcPts val="1010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2100" spc="5" dirty="0">
                <a:latin typeface="Arial"/>
                <a:cs typeface="Arial"/>
              </a:rPr>
              <a:t>¿</a:t>
            </a:r>
            <a:r>
              <a:rPr sz="2100" spc="5" dirty="0" err="1">
                <a:latin typeface="Arial"/>
                <a:cs typeface="Arial"/>
              </a:rPr>
              <a:t>Insuficiencia</a:t>
            </a:r>
            <a:r>
              <a:rPr sz="2100" spc="-50" dirty="0">
                <a:latin typeface="Arial"/>
                <a:cs typeface="Arial"/>
              </a:rPr>
              <a:t> </a:t>
            </a:r>
            <a:r>
              <a:rPr sz="2100" spc="5" dirty="0" err="1">
                <a:latin typeface="Arial"/>
                <a:cs typeface="Arial"/>
              </a:rPr>
              <a:t>cardíaca</a:t>
            </a:r>
            <a:r>
              <a:rPr sz="2100" spc="5" dirty="0">
                <a:latin typeface="Arial"/>
                <a:cs typeface="Arial"/>
              </a:rPr>
              <a:t>?</a:t>
            </a:r>
            <a:r>
              <a:rPr dirty="0"/>
              <a:t> </a:t>
            </a:r>
            <a:endParaRPr sz="21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808976" y="73151"/>
            <a:ext cx="1115568" cy="7162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752600" y="256109"/>
            <a:ext cx="6202553" cy="873316"/>
          </a:xfrm>
          <a:prstGeom prst="rect">
            <a:avLst/>
          </a:prstGeom>
        </p:spPr>
        <p:txBody>
          <a:bodyPr vert="horz" wrap="square" lIns="0" tIns="11430" rIns="0" bIns="0">
            <a:spAutoFit/>
          </a:bodyPr>
          <a:lstStyle/>
          <a:p>
            <a:pPr algn="ctr">
              <a:lnSpc>
                <a:spcPct val="100000"/>
              </a:lnSpc>
              <a:spcBef>
                <a:spcPts val="90"/>
              </a:spcBef>
            </a:pPr>
            <a:r>
              <a:rPr sz="2000" spc="-10" dirty="0"/>
              <a:t>¿</a:t>
            </a:r>
            <a:r>
              <a:rPr sz="2000" spc="-20" dirty="0" err="1"/>
              <a:t>Necesitamos</a:t>
            </a:r>
            <a:r>
              <a:rPr sz="2000" spc="-20" dirty="0"/>
              <a:t> </a:t>
            </a:r>
            <a:r>
              <a:rPr sz="2000" spc="-10" dirty="0" err="1"/>
              <a:t>más</a:t>
            </a:r>
            <a:r>
              <a:rPr sz="2000" spc="-10" dirty="0"/>
              <a:t> </a:t>
            </a:r>
            <a:r>
              <a:rPr sz="2000" spc="5" dirty="0" err="1"/>
              <a:t>información</a:t>
            </a:r>
            <a:r>
              <a:rPr sz="2000" spc="5" dirty="0"/>
              <a:t> </a:t>
            </a:r>
            <a:r>
              <a:rPr sz="2000" spc="-5" dirty="0"/>
              <a:t>o</a:t>
            </a:r>
            <a:r>
              <a:rPr sz="2000" spc="30" dirty="0"/>
              <a:t> </a:t>
            </a:r>
            <a:r>
              <a:rPr lang="es-ES" sz="2000" spc="-10" dirty="0"/>
              <a:t>pruebas</a:t>
            </a:r>
            <a:r>
              <a:rPr sz="2000" spc="-10" dirty="0"/>
              <a:t>?</a:t>
            </a:r>
            <a:r>
              <a:rPr dirty="0"/>
              <a:t> </a:t>
            </a:r>
            <a:endParaRPr sz="2000" dirty="0"/>
          </a:p>
          <a:p>
            <a:pPr marL="1905" algn="ctr">
              <a:lnSpc>
                <a:spcPct val="100000"/>
              </a:lnSpc>
            </a:pPr>
            <a:r>
              <a:rPr sz="2000" spc="10" dirty="0"/>
              <a:t>¿</a:t>
            </a:r>
            <a:r>
              <a:rPr sz="2000" spc="10" dirty="0" err="1"/>
              <a:t>Qué</a:t>
            </a:r>
            <a:r>
              <a:rPr sz="2000" spc="10" dirty="0"/>
              <a:t> </a:t>
            </a:r>
            <a:r>
              <a:rPr sz="2000" spc="-15" dirty="0" err="1"/>
              <a:t>sugeriría</a:t>
            </a:r>
            <a:r>
              <a:rPr sz="2000" spc="-15" dirty="0"/>
              <a:t> </a:t>
            </a:r>
            <a:r>
              <a:rPr sz="2000" spc="-25" dirty="0" err="1"/>
              <a:t>usted</a:t>
            </a:r>
            <a:r>
              <a:rPr sz="2000" spc="55" dirty="0"/>
              <a:t> </a:t>
            </a:r>
            <a:r>
              <a:rPr sz="2000" spc="-5" dirty="0" err="1"/>
              <a:t>en</a:t>
            </a:r>
            <a:r>
              <a:rPr sz="2000" spc="-5" dirty="0"/>
              <a:t> </a:t>
            </a:r>
            <a:r>
              <a:rPr sz="2000" spc="-5" dirty="0" err="1"/>
              <a:t>este</a:t>
            </a:r>
            <a:r>
              <a:rPr sz="2000" spc="-5" dirty="0"/>
              <a:t> </a:t>
            </a:r>
            <a:r>
              <a:rPr sz="2000" spc="-5" dirty="0" err="1"/>
              <a:t>caso</a:t>
            </a:r>
            <a:r>
              <a:rPr sz="2000" spc="-5" dirty="0"/>
              <a:t>?</a:t>
            </a:r>
            <a:r>
              <a:rPr dirty="0"/>
              <a:t> </a:t>
            </a:r>
            <a:endParaRPr sz="2000" dirty="0"/>
          </a:p>
        </p:txBody>
      </p:sp>
      <p:sp>
        <p:nvSpPr>
          <p:cNvPr id="4" name="object 4"/>
          <p:cNvSpPr txBox="1"/>
          <p:nvPr/>
        </p:nvSpPr>
        <p:spPr>
          <a:xfrm>
            <a:off x="437794" y="1318158"/>
            <a:ext cx="6039206" cy="2502608"/>
          </a:xfrm>
          <a:prstGeom prst="rect">
            <a:avLst/>
          </a:prstGeom>
        </p:spPr>
        <p:txBody>
          <a:bodyPr vert="horz" wrap="square" lIns="0" tIns="70485" rIns="0" bIns="0">
            <a:spAutoFit/>
          </a:bodyPr>
          <a:lstStyle/>
          <a:p>
            <a:pPr marL="271780" indent="-259079">
              <a:lnSpc>
                <a:spcPct val="100000"/>
              </a:lnSpc>
              <a:spcBef>
                <a:spcPts val="555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1900" dirty="0">
                <a:latin typeface="Arial"/>
                <a:cs typeface="Arial"/>
              </a:rPr>
              <a:t>¿</a:t>
            </a:r>
            <a:r>
              <a:rPr sz="1900" dirty="0" err="1">
                <a:latin typeface="Arial"/>
                <a:cs typeface="Arial"/>
              </a:rPr>
              <a:t>Resultado</a:t>
            </a:r>
            <a:r>
              <a:rPr sz="1900" dirty="0">
                <a:latin typeface="Arial"/>
                <a:cs typeface="Arial"/>
              </a:rPr>
              <a:t> de los </a:t>
            </a:r>
            <a:r>
              <a:rPr sz="1900" spc="-5" dirty="0" err="1">
                <a:latin typeface="Arial"/>
                <a:cs typeface="Arial"/>
              </a:rPr>
              <a:t>cuestionarios</a:t>
            </a:r>
            <a:r>
              <a:rPr sz="1900" spc="-5" dirty="0">
                <a:latin typeface="Arial"/>
                <a:cs typeface="Arial"/>
              </a:rPr>
              <a:t> (CAT o</a:t>
            </a:r>
            <a:r>
              <a:rPr sz="1900" spc="40" dirty="0">
                <a:latin typeface="Arial"/>
                <a:cs typeface="Arial"/>
              </a:rPr>
              <a:t> </a:t>
            </a:r>
            <a:r>
              <a:rPr sz="1900" spc="-10" dirty="0">
                <a:latin typeface="Arial"/>
                <a:cs typeface="Arial"/>
              </a:rPr>
              <a:t>CCQ)?</a:t>
            </a:r>
            <a:r>
              <a:rPr sz="1900" dirty="0">
                <a:latin typeface="Arial"/>
                <a:cs typeface="Arial"/>
              </a:rPr>
              <a:t> </a:t>
            </a:r>
          </a:p>
          <a:p>
            <a:pPr marL="271780" indent="-259079">
              <a:lnSpc>
                <a:spcPct val="100000"/>
              </a:lnSpc>
              <a:spcBef>
                <a:spcPts val="459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1900" spc="-5" dirty="0">
                <a:latin typeface="Arial"/>
                <a:cs typeface="Arial"/>
              </a:rPr>
              <a:t>¿</a:t>
            </a:r>
            <a:r>
              <a:rPr sz="1900" spc="-5" dirty="0" err="1">
                <a:latin typeface="Arial"/>
                <a:cs typeface="Arial"/>
              </a:rPr>
              <a:t>Radiografía</a:t>
            </a:r>
            <a:r>
              <a:rPr sz="1900" spc="-10" dirty="0">
                <a:latin typeface="Arial"/>
                <a:cs typeface="Arial"/>
              </a:rPr>
              <a:t> de </a:t>
            </a:r>
            <a:r>
              <a:rPr sz="1900" spc="-10" dirty="0" err="1">
                <a:latin typeface="Arial"/>
                <a:cs typeface="Arial"/>
              </a:rPr>
              <a:t>tórax</a:t>
            </a:r>
            <a:r>
              <a:rPr sz="1900" spc="-10" dirty="0">
                <a:latin typeface="Arial"/>
                <a:cs typeface="Arial"/>
              </a:rPr>
              <a:t>?</a:t>
            </a:r>
            <a:r>
              <a:rPr dirty="0"/>
              <a:t> </a:t>
            </a:r>
            <a:endParaRPr sz="1900" dirty="0">
              <a:latin typeface="Arial"/>
              <a:cs typeface="Arial"/>
            </a:endParaRPr>
          </a:p>
          <a:p>
            <a:pPr marL="271780" indent="-259079">
              <a:lnSpc>
                <a:spcPct val="100000"/>
              </a:lnSpc>
              <a:spcBef>
                <a:spcPts val="455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1900" spc="-5" dirty="0">
                <a:latin typeface="Arial"/>
                <a:cs typeface="Arial"/>
              </a:rPr>
              <a:t>¿</a:t>
            </a:r>
            <a:r>
              <a:rPr sz="1900" spc="5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TAC?</a:t>
            </a:r>
            <a:r>
              <a:rPr dirty="0"/>
              <a:t> </a:t>
            </a:r>
            <a:endParaRPr sz="1900" dirty="0">
              <a:latin typeface="Arial"/>
              <a:cs typeface="Arial"/>
            </a:endParaRPr>
          </a:p>
          <a:p>
            <a:pPr marL="271780" indent="-259079">
              <a:lnSpc>
                <a:spcPct val="100000"/>
              </a:lnSpc>
              <a:spcBef>
                <a:spcPts val="459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1900" dirty="0">
                <a:latin typeface="Arial"/>
                <a:cs typeface="Arial"/>
              </a:rPr>
              <a:t>¿</a:t>
            </a:r>
            <a:r>
              <a:rPr sz="1900" dirty="0" err="1">
                <a:latin typeface="Arial"/>
                <a:cs typeface="Arial"/>
              </a:rPr>
              <a:t>Pruebas</a:t>
            </a:r>
            <a:r>
              <a:rPr sz="1900" dirty="0">
                <a:latin typeface="Arial"/>
                <a:cs typeface="Arial"/>
              </a:rPr>
              <a:t> </a:t>
            </a:r>
            <a:r>
              <a:rPr lang="es-ES" sz="1900" dirty="0">
                <a:latin typeface="Arial"/>
                <a:cs typeface="Arial"/>
              </a:rPr>
              <a:t>de</a:t>
            </a:r>
            <a:r>
              <a:rPr sz="1900" spc="10" dirty="0">
                <a:latin typeface="Arial"/>
                <a:cs typeface="Arial"/>
              </a:rPr>
              <a:t> </a:t>
            </a:r>
            <a:r>
              <a:rPr sz="1900" dirty="0" err="1">
                <a:latin typeface="Arial"/>
                <a:cs typeface="Arial"/>
              </a:rPr>
              <a:t>alergias</a:t>
            </a:r>
            <a:r>
              <a:rPr sz="1900" dirty="0">
                <a:latin typeface="Arial"/>
                <a:cs typeface="Arial"/>
              </a:rPr>
              <a:t>?</a:t>
            </a:r>
          </a:p>
          <a:p>
            <a:pPr marL="271780" indent="-259079">
              <a:lnSpc>
                <a:spcPct val="100000"/>
              </a:lnSpc>
              <a:spcBef>
                <a:spcPts val="459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1900" spc="-5" dirty="0">
                <a:latin typeface="Arial"/>
                <a:cs typeface="Arial"/>
              </a:rPr>
              <a:t>¿</a:t>
            </a:r>
            <a:r>
              <a:rPr sz="1900" spc="-5" dirty="0" err="1">
                <a:latin typeface="Arial"/>
                <a:cs typeface="Arial"/>
              </a:rPr>
              <a:t>Eosinófilos</a:t>
            </a:r>
            <a:r>
              <a:rPr sz="1900" spc="-5" dirty="0">
                <a:latin typeface="Arial"/>
                <a:cs typeface="Arial"/>
              </a:rPr>
              <a:t> </a:t>
            </a:r>
            <a:r>
              <a:rPr sz="1900" spc="-5" dirty="0" err="1">
                <a:latin typeface="Arial"/>
                <a:cs typeface="Arial"/>
              </a:rPr>
              <a:t>en</a:t>
            </a:r>
            <a:r>
              <a:rPr sz="1900" spc="-5" dirty="0">
                <a:latin typeface="Arial"/>
                <a:cs typeface="Arial"/>
              </a:rPr>
              <a:t>  </a:t>
            </a:r>
            <a:r>
              <a:rPr sz="1900" dirty="0" err="1">
                <a:latin typeface="Arial"/>
                <a:cs typeface="Arial"/>
              </a:rPr>
              <a:t>sangre</a:t>
            </a:r>
            <a:r>
              <a:rPr sz="1900" dirty="0">
                <a:latin typeface="Arial"/>
                <a:cs typeface="Arial"/>
              </a:rPr>
              <a:t>?</a:t>
            </a:r>
            <a:r>
              <a:rPr dirty="0"/>
              <a:t> </a:t>
            </a:r>
            <a:endParaRPr sz="1900" dirty="0">
              <a:latin typeface="Arial"/>
              <a:cs typeface="Arial"/>
            </a:endParaRPr>
          </a:p>
          <a:p>
            <a:pPr marL="271780" indent="-259079">
              <a:lnSpc>
                <a:spcPct val="100000"/>
              </a:lnSpc>
              <a:spcBef>
                <a:spcPts val="455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1900" spc="-5" dirty="0">
                <a:latin typeface="Arial"/>
                <a:cs typeface="Arial"/>
              </a:rPr>
              <a:t>¿</a:t>
            </a:r>
            <a:r>
              <a:rPr lang="es-ES" sz="1900" spc="-5" dirty="0">
                <a:latin typeface="Arial"/>
                <a:cs typeface="Arial"/>
              </a:rPr>
              <a:t> </a:t>
            </a:r>
            <a:r>
              <a:rPr lang="es-ES" sz="1900" spc="-5" dirty="0" err="1">
                <a:latin typeface="Arial"/>
                <a:cs typeface="Arial"/>
              </a:rPr>
              <a:t>proBNP</a:t>
            </a:r>
            <a:r>
              <a:rPr lang="es-ES" sz="1900" spc="-5" dirty="0">
                <a:latin typeface="Arial"/>
                <a:cs typeface="Arial"/>
              </a:rPr>
              <a:t>?</a:t>
            </a:r>
            <a:r>
              <a:rPr dirty="0"/>
              <a:t> </a:t>
            </a:r>
            <a:endParaRPr sz="1900" dirty="0">
              <a:latin typeface="Arial"/>
              <a:cs typeface="Arial"/>
            </a:endParaRPr>
          </a:p>
          <a:p>
            <a:pPr marL="271780" indent="-259079">
              <a:lnSpc>
                <a:spcPct val="100000"/>
              </a:lnSpc>
              <a:spcBef>
                <a:spcPts val="455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1900" spc="-10" dirty="0">
                <a:latin typeface="Arial"/>
                <a:cs typeface="Arial"/>
              </a:rPr>
              <a:t>¿ECG?</a:t>
            </a:r>
            <a:endParaRPr sz="19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02158" y="4747056"/>
            <a:ext cx="8003642" cy="289182"/>
          </a:xfrm>
          <a:prstGeom prst="rect">
            <a:avLst/>
          </a:prstGeom>
        </p:spPr>
        <p:txBody>
          <a:bodyPr vert="horz" wrap="square" lIns="0" tIns="12065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5" dirty="0">
                <a:solidFill>
                  <a:srgbClr val="0C1C1D"/>
                </a:solidFill>
                <a:latin typeface="Arial"/>
                <a:cs typeface="Arial"/>
              </a:rPr>
              <a:t>BNP,</a:t>
            </a:r>
            <a:r>
              <a:rPr sz="800" spc="-1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800" spc="-15" dirty="0" err="1">
                <a:solidFill>
                  <a:srgbClr val="0C1C1D"/>
                </a:solidFill>
                <a:latin typeface="Arial"/>
                <a:cs typeface="Arial"/>
              </a:rPr>
              <a:t>prueba</a:t>
            </a:r>
            <a:r>
              <a:rPr sz="800" spc="-15" dirty="0">
                <a:solidFill>
                  <a:srgbClr val="0C1C1D"/>
                </a:solidFill>
                <a:latin typeface="Arial"/>
                <a:cs typeface="Arial"/>
              </a:rPr>
              <a:t> de </a:t>
            </a:r>
            <a:r>
              <a:rPr sz="800" spc="-10" dirty="0" err="1">
                <a:solidFill>
                  <a:srgbClr val="0C1C1D"/>
                </a:solidFill>
                <a:latin typeface="Arial"/>
                <a:cs typeface="Arial"/>
              </a:rPr>
              <a:t>péptidos</a:t>
            </a:r>
            <a:r>
              <a:rPr sz="8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800" spc="-15" dirty="0" err="1">
                <a:solidFill>
                  <a:srgbClr val="0C1C1D"/>
                </a:solidFill>
                <a:latin typeface="Arial"/>
                <a:cs typeface="Arial"/>
              </a:rPr>
              <a:t>natriuréticos</a:t>
            </a:r>
            <a:r>
              <a:rPr sz="800" spc="-15" dirty="0">
                <a:solidFill>
                  <a:srgbClr val="0C1C1D"/>
                </a:solidFill>
                <a:latin typeface="Arial"/>
                <a:cs typeface="Arial"/>
              </a:rPr>
              <a:t>; </a:t>
            </a:r>
            <a:r>
              <a:rPr sz="800" dirty="0">
                <a:solidFill>
                  <a:srgbClr val="0C1C1D"/>
                </a:solidFill>
                <a:latin typeface="Arial"/>
                <a:cs typeface="Arial"/>
              </a:rPr>
              <a:t>CAT, </a:t>
            </a:r>
            <a:r>
              <a:rPr sz="800" spc="-5" dirty="0" err="1">
                <a:solidFill>
                  <a:srgbClr val="0C1C1D"/>
                </a:solidFill>
                <a:latin typeface="Arial"/>
                <a:cs typeface="Arial"/>
              </a:rPr>
              <a:t>prueba</a:t>
            </a:r>
            <a:r>
              <a:rPr sz="8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800" spc="-10" dirty="0">
                <a:solidFill>
                  <a:srgbClr val="0C1C1D"/>
                </a:solidFill>
                <a:latin typeface="Arial"/>
                <a:cs typeface="Arial"/>
              </a:rPr>
              <a:t>de</a:t>
            </a:r>
            <a:r>
              <a:rPr lang="es-ES" sz="800" spc="-10" dirty="0">
                <a:solidFill>
                  <a:srgbClr val="0C1C1D"/>
                </a:solidFill>
                <a:latin typeface="Arial"/>
                <a:cs typeface="Arial"/>
              </a:rPr>
              <a:t> impacto de la</a:t>
            </a:r>
            <a:r>
              <a:rPr sz="800" spc="-10" dirty="0">
                <a:solidFill>
                  <a:srgbClr val="0C1C1D"/>
                </a:solidFill>
                <a:latin typeface="Arial"/>
                <a:cs typeface="Arial"/>
              </a:rPr>
              <a:t> EPOC; </a:t>
            </a:r>
            <a:r>
              <a:rPr sz="800" spc="-5" dirty="0">
                <a:solidFill>
                  <a:srgbClr val="0C1C1D"/>
                </a:solidFill>
                <a:latin typeface="Arial"/>
                <a:cs typeface="Arial"/>
              </a:rPr>
              <a:t>CCQ, </a:t>
            </a:r>
            <a:r>
              <a:rPr sz="800" spc="-15" dirty="0" err="1">
                <a:solidFill>
                  <a:srgbClr val="0C1C1D"/>
                </a:solidFill>
                <a:latin typeface="Arial"/>
                <a:cs typeface="Arial"/>
              </a:rPr>
              <a:t>cuestionario</a:t>
            </a:r>
            <a:r>
              <a:rPr sz="800" spc="-1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800" spc="-5" dirty="0" err="1">
                <a:solidFill>
                  <a:srgbClr val="0C1C1D"/>
                </a:solidFill>
                <a:latin typeface="Arial"/>
                <a:cs typeface="Arial"/>
              </a:rPr>
              <a:t>clínico</a:t>
            </a:r>
            <a:r>
              <a:rPr sz="8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800" spc="-10" dirty="0" err="1">
                <a:solidFill>
                  <a:srgbClr val="0C1C1D"/>
                </a:solidFill>
                <a:latin typeface="Arial"/>
                <a:cs typeface="Arial"/>
              </a:rPr>
              <a:t>sobre</a:t>
            </a:r>
            <a:r>
              <a:rPr sz="800" spc="-10" dirty="0">
                <a:solidFill>
                  <a:srgbClr val="0C1C1D"/>
                </a:solidFill>
                <a:latin typeface="Arial"/>
                <a:cs typeface="Arial"/>
              </a:rPr>
              <a:t> EPOC; </a:t>
            </a:r>
            <a:r>
              <a:rPr sz="800" dirty="0">
                <a:solidFill>
                  <a:srgbClr val="0C1C1D"/>
                </a:solidFill>
                <a:latin typeface="Arial"/>
                <a:cs typeface="Arial"/>
              </a:rPr>
              <a:t>CT, </a:t>
            </a:r>
            <a:r>
              <a:rPr sz="8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800" spc="-10" dirty="0" err="1">
                <a:solidFill>
                  <a:srgbClr val="0C1C1D"/>
                </a:solidFill>
                <a:latin typeface="Arial"/>
                <a:cs typeface="Arial"/>
              </a:rPr>
              <a:t>tomografía</a:t>
            </a:r>
            <a:r>
              <a:rPr sz="8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800" spc="-10" dirty="0" err="1">
                <a:solidFill>
                  <a:srgbClr val="0C1C1D"/>
                </a:solidFill>
                <a:latin typeface="Arial"/>
                <a:cs typeface="Arial"/>
              </a:rPr>
              <a:t>computarizada</a:t>
            </a:r>
            <a:r>
              <a:rPr sz="8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800" spc="-1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800" spc="10" dirty="0">
                <a:solidFill>
                  <a:srgbClr val="0C1C1D"/>
                </a:solidFill>
                <a:latin typeface="Arial"/>
                <a:cs typeface="Arial"/>
              </a:rPr>
              <a:t>ECG,</a:t>
            </a:r>
            <a:r>
              <a:rPr sz="800" spc="-6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800" spc="-10" dirty="0" err="1">
                <a:solidFill>
                  <a:srgbClr val="0C1C1D"/>
                </a:solidFill>
                <a:latin typeface="Arial"/>
                <a:cs typeface="Arial"/>
              </a:rPr>
              <a:t>electrocardiograma</a:t>
            </a:r>
            <a:r>
              <a:rPr dirty="0"/>
              <a:t> </a:t>
            </a:r>
            <a:endParaRPr sz="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680959" y="73151"/>
            <a:ext cx="1118616" cy="7162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743200" y="306196"/>
            <a:ext cx="3468497" cy="483234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-5" dirty="0" err="1"/>
              <a:t>Algunos</a:t>
            </a:r>
            <a:r>
              <a:rPr sz="3000" spc="-90" dirty="0"/>
              <a:t> </a:t>
            </a:r>
            <a:r>
              <a:rPr sz="3000" spc="5" dirty="0" err="1"/>
              <a:t>resultados</a:t>
            </a:r>
            <a:r>
              <a:rPr dirty="0"/>
              <a:t> </a:t>
            </a:r>
            <a:endParaRPr sz="3000" dirty="0"/>
          </a:p>
        </p:txBody>
      </p:sp>
      <p:sp>
        <p:nvSpPr>
          <p:cNvPr id="4" name="object 4"/>
          <p:cNvSpPr txBox="1"/>
          <p:nvPr/>
        </p:nvSpPr>
        <p:spPr>
          <a:xfrm>
            <a:off x="412394" y="1287068"/>
            <a:ext cx="6497320" cy="2857192"/>
          </a:xfrm>
          <a:prstGeom prst="rect">
            <a:avLst/>
          </a:prstGeom>
        </p:spPr>
        <p:txBody>
          <a:bodyPr vert="horz" wrap="square" lIns="0" tIns="106680" rIns="0" bIns="0">
            <a:spAutoFit/>
          </a:bodyPr>
          <a:lstStyle/>
          <a:p>
            <a:pPr marL="297180" indent="-259079">
              <a:lnSpc>
                <a:spcPct val="100000"/>
              </a:lnSpc>
              <a:spcBef>
                <a:spcPts val="840"/>
              </a:spcBef>
              <a:buFont typeface="Times New Roman"/>
              <a:buChar char="•"/>
              <a:tabLst>
                <a:tab pos="296545" algn="l"/>
                <a:tab pos="297180" algn="l"/>
              </a:tabLst>
            </a:pPr>
            <a:r>
              <a:rPr sz="2100" spc="5" dirty="0">
                <a:latin typeface="Arial"/>
                <a:cs typeface="Arial"/>
              </a:rPr>
              <a:t>CAT:</a:t>
            </a:r>
            <a:r>
              <a:rPr sz="2100" spc="-45" dirty="0">
                <a:latin typeface="Arial"/>
                <a:cs typeface="Arial"/>
              </a:rPr>
              <a:t> </a:t>
            </a:r>
            <a:r>
              <a:rPr sz="2100" spc="5" dirty="0">
                <a:latin typeface="Arial"/>
                <a:cs typeface="Arial"/>
              </a:rPr>
              <a:t>15</a:t>
            </a:r>
            <a:r>
              <a:rPr dirty="0"/>
              <a:t> </a:t>
            </a:r>
            <a:endParaRPr sz="2100" dirty="0">
              <a:latin typeface="Arial"/>
              <a:cs typeface="Arial"/>
            </a:endParaRPr>
          </a:p>
          <a:p>
            <a:pPr marL="297180" indent="-259079">
              <a:lnSpc>
                <a:spcPct val="100000"/>
              </a:lnSpc>
              <a:spcBef>
                <a:spcPts val="750"/>
              </a:spcBef>
              <a:buFont typeface="Times New Roman"/>
              <a:buChar char="•"/>
              <a:tabLst>
                <a:tab pos="296545" algn="l"/>
                <a:tab pos="297180" algn="l"/>
              </a:tabLst>
            </a:pPr>
            <a:r>
              <a:rPr sz="2100" spc="5" dirty="0" err="1">
                <a:latin typeface="Arial"/>
                <a:cs typeface="Arial"/>
              </a:rPr>
              <a:t>Radiografía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spc="-5" dirty="0">
                <a:latin typeface="Arial"/>
                <a:cs typeface="Arial"/>
              </a:rPr>
              <a:t>de </a:t>
            </a:r>
            <a:r>
              <a:rPr sz="2100" spc="-5" dirty="0" err="1">
                <a:latin typeface="Arial"/>
                <a:cs typeface="Arial"/>
              </a:rPr>
              <a:t>tórax</a:t>
            </a:r>
            <a:r>
              <a:rPr sz="2100" spc="-5" dirty="0">
                <a:latin typeface="Arial"/>
                <a:cs typeface="Arial"/>
              </a:rPr>
              <a:t>: </a:t>
            </a:r>
            <a:r>
              <a:rPr sz="2100" spc="5" dirty="0">
                <a:latin typeface="Arial"/>
                <a:cs typeface="Arial"/>
              </a:rPr>
              <a:t>Nada</a:t>
            </a:r>
            <a:r>
              <a:rPr sz="2100" spc="-130" dirty="0">
                <a:latin typeface="Arial"/>
                <a:cs typeface="Arial"/>
              </a:rPr>
              <a:t> </a:t>
            </a:r>
            <a:r>
              <a:rPr sz="2100" dirty="0" err="1">
                <a:latin typeface="Arial"/>
                <a:cs typeface="Arial"/>
              </a:rPr>
              <a:t>importante</a:t>
            </a:r>
            <a:r>
              <a:rPr dirty="0"/>
              <a:t> </a:t>
            </a:r>
            <a:endParaRPr sz="2100" dirty="0">
              <a:latin typeface="Arial"/>
              <a:cs typeface="Arial"/>
            </a:endParaRPr>
          </a:p>
          <a:p>
            <a:pPr marL="297180" indent="-259079">
              <a:lnSpc>
                <a:spcPct val="100000"/>
              </a:lnSpc>
              <a:spcBef>
                <a:spcPts val="770"/>
              </a:spcBef>
              <a:buFont typeface="Times New Roman"/>
              <a:buChar char="•"/>
              <a:tabLst>
                <a:tab pos="296545" algn="l"/>
                <a:tab pos="297180" algn="l"/>
              </a:tabLst>
            </a:pPr>
            <a:r>
              <a:rPr sz="2100" spc="10" dirty="0">
                <a:latin typeface="Arial"/>
                <a:cs typeface="Arial"/>
              </a:rPr>
              <a:t>TAC </a:t>
            </a:r>
            <a:r>
              <a:rPr sz="2100" spc="5" dirty="0">
                <a:latin typeface="Arial"/>
                <a:cs typeface="Arial"/>
              </a:rPr>
              <a:t>: No se</a:t>
            </a:r>
            <a:r>
              <a:rPr sz="2100" spc="-114" dirty="0">
                <a:latin typeface="Arial"/>
                <a:cs typeface="Arial"/>
              </a:rPr>
              <a:t> </a:t>
            </a:r>
            <a:r>
              <a:rPr sz="2100" spc="5" dirty="0" err="1">
                <a:latin typeface="Arial"/>
                <a:cs typeface="Arial"/>
              </a:rPr>
              <a:t>realizó</a:t>
            </a:r>
            <a:r>
              <a:rPr dirty="0"/>
              <a:t> </a:t>
            </a:r>
            <a:endParaRPr sz="2100" dirty="0">
              <a:latin typeface="Arial"/>
              <a:cs typeface="Arial"/>
            </a:endParaRPr>
          </a:p>
          <a:p>
            <a:pPr marL="297180" indent="-259079">
              <a:lnSpc>
                <a:spcPct val="100000"/>
              </a:lnSpc>
              <a:spcBef>
                <a:spcPts val="740"/>
              </a:spcBef>
              <a:buFont typeface="Times New Roman"/>
              <a:buChar char="•"/>
              <a:tabLst>
                <a:tab pos="296545" algn="l"/>
                <a:tab pos="297180" algn="l"/>
              </a:tabLst>
            </a:pPr>
            <a:r>
              <a:rPr sz="2100" spc="5" dirty="0" err="1">
                <a:latin typeface="Arial"/>
                <a:cs typeface="Arial"/>
              </a:rPr>
              <a:t>Pruebas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lang="es-ES" sz="2100" spc="5" dirty="0">
                <a:latin typeface="Arial"/>
                <a:cs typeface="Arial"/>
              </a:rPr>
              <a:t>de </a:t>
            </a:r>
            <a:r>
              <a:rPr sz="2100" dirty="0" err="1">
                <a:latin typeface="Arial"/>
                <a:cs typeface="Arial"/>
              </a:rPr>
              <a:t>alergias</a:t>
            </a:r>
            <a:r>
              <a:rPr sz="2100" dirty="0">
                <a:latin typeface="Arial"/>
                <a:cs typeface="Arial"/>
              </a:rPr>
              <a:t>: </a:t>
            </a:r>
            <a:r>
              <a:rPr sz="2100" spc="5" dirty="0">
                <a:latin typeface="Arial"/>
                <a:cs typeface="Arial"/>
              </a:rPr>
              <a:t>No</a:t>
            </a:r>
            <a:r>
              <a:rPr sz="2100" spc="-160" dirty="0">
                <a:latin typeface="Arial"/>
                <a:cs typeface="Arial"/>
              </a:rPr>
              <a:t> </a:t>
            </a:r>
            <a:r>
              <a:rPr sz="2100" spc="5" dirty="0">
                <a:latin typeface="Arial"/>
                <a:cs typeface="Arial"/>
              </a:rPr>
              <a:t>se </a:t>
            </a:r>
            <a:r>
              <a:rPr sz="2100" spc="5" dirty="0" err="1">
                <a:latin typeface="Arial"/>
                <a:cs typeface="Arial"/>
              </a:rPr>
              <a:t>realizaron</a:t>
            </a:r>
            <a:r>
              <a:rPr dirty="0"/>
              <a:t> </a:t>
            </a:r>
            <a:endParaRPr sz="2100" dirty="0">
              <a:latin typeface="Arial"/>
              <a:cs typeface="Arial"/>
            </a:endParaRPr>
          </a:p>
          <a:p>
            <a:pPr marL="297180" indent="-259079">
              <a:lnSpc>
                <a:spcPct val="100000"/>
              </a:lnSpc>
              <a:spcBef>
                <a:spcPts val="775"/>
              </a:spcBef>
              <a:buFont typeface="Times New Roman"/>
              <a:buChar char="•"/>
              <a:tabLst>
                <a:tab pos="296545" algn="l"/>
                <a:tab pos="297180" algn="l"/>
              </a:tabLst>
            </a:pPr>
            <a:r>
              <a:rPr sz="2100" spc="5" dirty="0" err="1">
                <a:latin typeface="Arial"/>
                <a:cs typeface="Arial"/>
              </a:rPr>
              <a:t>Eosinófilos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spc="5" dirty="0" err="1">
                <a:latin typeface="Arial"/>
                <a:cs typeface="Arial"/>
              </a:rPr>
              <a:t>en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 </a:t>
            </a:r>
            <a:r>
              <a:rPr sz="2100" dirty="0" err="1">
                <a:latin typeface="Arial"/>
                <a:cs typeface="Arial"/>
              </a:rPr>
              <a:t>sangre</a:t>
            </a:r>
            <a:r>
              <a:rPr sz="2100" dirty="0">
                <a:latin typeface="Arial"/>
                <a:cs typeface="Arial"/>
              </a:rPr>
              <a:t>: </a:t>
            </a:r>
            <a:r>
              <a:rPr sz="2100" spc="5" dirty="0">
                <a:latin typeface="Arial"/>
                <a:cs typeface="Arial"/>
              </a:rPr>
              <a:t>200 </a:t>
            </a:r>
            <a:r>
              <a:rPr sz="2100" spc="5" dirty="0" err="1">
                <a:latin typeface="Arial"/>
                <a:cs typeface="Arial"/>
              </a:rPr>
              <a:t>células</a:t>
            </a:r>
            <a:r>
              <a:rPr sz="2100" spc="5" dirty="0">
                <a:latin typeface="Arial"/>
                <a:cs typeface="Arial"/>
              </a:rPr>
              <a:t>/µL</a:t>
            </a:r>
            <a:r>
              <a:rPr sz="2100" spc="-27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(0.2x10</a:t>
            </a:r>
            <a:r>
              <a:rPr sz="2100" baseline="23809" dirty="0">
                <a:latin typeface="Arial"/>
                <a:cs typeface="Arial"/>
              </a:rPr>
              <a:t>9</a:t>
            </a:r>
            <a:r>
              <a:rPr sz="2100" dirty="0">
                <a:latin typeface="Arial"/>
                <a:cs typeface="Arial"/>
              </a:rPr>
              <a:t>/l)</a:t>
            </a:r>
            <a:r>
              <a:rPr dirty="0"/>
              <a:t> </a:t>
            </a:r>
            <a:endParaRPr sz="2100" dirty="0">
              <a:latin typeface="Arial"/>
              <a:cs typeface="Arial"/>
            </a:endParaRPr>
          </a:p>
          <a:p>
            <a:pPr marL="297180" indent="-259079">
              <a:lnSpc>
                <a:spcPct val="100000"/>
              </a:lnSpc>
              <a:spcBef>
                <a:spcPts val="745"/>
              </a:spcBef>
              <a:buFont typeface="Times New Roman"/>
              <a:buChar char="•"/>
              <a:tabLst>
                <a:tab pos="296545" algn="l"/>
                <a:tab pos="297180" algn="l"/>
              </a:tabLst>
            </a:pPr>
            <a:r>
              <a:rPr sz="2100" spc="5" dirty="0">
                <a:latin typeface="Arial"/>
                <a:cs typeface="Arial"/>
              </a:rPr>
              <a:t>P</a:t>
            </a:r>
            <a:r>
              <a:rPr lang="es-ES" sz="2100" spc="5" dirty="0">
                <a:latin typeface="Arial"/>
                <a:cs typeface="Arial"/>
              </a:rPr>
              <a:t>ro BNP</a:t>
            </a:r>
            <a:r>
              <a:rPr sz="2100" spc="5" dirty="0">
                <a:latin typeface="Arial"/>
                <a:cs typeface="Arial"/>
              </a:rPr>
              <a:t>: </a:t>
            </a:r>
            <a:r>
              <a:rPr sz="2100" spc="5" dirty="0" err="1">
                <a:latin typeface="Arial"/>
                <a:cs typeface="Arial"/>
              </a:rPr>
              <a:t>Valores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dirty="0" err="1">
                <a:latin typeface="Arial"/>
                <a:cs typeface="Arial"/>
              </a:rPr>
              <a:t>normales</a:t>
            </a:r>
            <a:r>
              <a:rPr sz="2100" dirty="0">
                <a:latin typeface="Arial"/>
                <a:cs typeface="Arial"/>
              </a:rPr>
              <a:t> (sin </a:t>
            </a:r>
            <a:r>
              <a:rPr sz="2100" dirty="0" err="1">
                <a:latin typeface="Arial"/>
                <a:cs typeface="Arial"/>
              </a:rPr>
              <a:t>sospecha</a:t>
            </a:r>
            <a:r>
              <a:rPr sz="2100" dirty="0">
                <a:latin typeface="Arial"/>
                <a:cs typeface="Arial"/>
              </a:rPr>
              <a:t> </a:t>
            </a:r>
            <a:r>
              <a:rPr sz="2100" spc="5" dirty="0">
                <a:latin typeface="Arial"/>
                <a:cs typeface="Arial"/>
              </a:rPr>
              <a:t>de fall</a:t>
            </a:r>
            <a:r>
              <a:rPr lang="es-ES" sz="2100" spc="5" dirty="0">
                <a:latin typeface="Arial"/>
                <a:cs typeface="Arial"/>
              </a:rPr>
              <a:t>o</a:t>
            </a:r>
            <a:r>
              <a:rPr sz="2100" spc="-305" dirty="0">
                <a:latin typeface="Arial"/>
                <a:cs typeface="Arial"/>
              </a:rPr>
              <a:t> </a:t>
            </a:r>
            <a:r>
              <a:rPr sz="2100" dirty="0" err="1">
                <a:latin typeface="Arial"/>
                <a:cs typeface="Arial"/>
              </a:rPr>
              <a:t>cardíac</a:t>
            </a:r>
            <a:r>
              <a:rPr lang="es-ES" sz="2100" dirty="0">
                <a:latin typeface="Arial"/>
                <a:cs typeface="Arial"/>
              </a:rPr>
              <a:t>o</a:t>
            </a:r>
            <a:r>
              <a:rPr sz="2100" dirty="0">
                <a:latin typeface="Arial"/>
                <a:cs typeface="Arial"/>
              </a:rPr>
              <a:t>)</a:t>
            </a:r>
            <a:r>
              <a:rPr dirty="0"/>
              <a:t> </a:t>
            </a:r>
            <a:endParaRPr sz="21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680959" y="73151"/>
            <a:ext cx="1118616" cy="7162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173473" y="424129"/>
            <a:ext cx="850265" cy="483234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-15"/>
              <a:t>E</a:t>
            </a:r>
            <a:r>
              <a:rPr sz="3000"/>
              <a:t>CG</a:t>
            </a:r>
            <a:r>
              <a:t> </a:t>
            </a:r>
            <a:endParaRPr sz="3000"/>
          </a:p>
        </p:txBody>
      </p:sp>
      <p:sp>
        <p:nvSpPr>
          <p:cNvPr id="4" name="object 4"/>
          <p:cNvSpPr txBox="1"/>
          <p:nvPr/>
        </p:nvSpPr>
        <p:spPr>
          <a:xfrm>
            <a:off x="437794" y="1257949"/>
            <a:ext cx="2888615" cy="1355725"/>
          </a:xfrm>
          <a:prstGeom prst="rect">
            <a:avLst/>
          </a:prstGeom>
        </p:spPr>
        <p:txBody>
          <a:bodyPr vert="horz" wrap="square" lIns="0" tIns="159385" rIns="0" bIns="0">
            <a:spAutoFit/>
          </a:bodyPr>
          <a:lstStyle/>
          <a:p>
            <a:pPr marL="271780" indent="-259079">
              <a:lnSpc>
                <a:spcPct val="100000"/>
              </a:lnSpc>
              <a:spcBef>
                <a:spcPts val="1255"/>
              </a:spcBef>
              <a:buClr>
                <a:srgbClr val="CC030A"/>
              </a:buClr>
              <a:buSzPct val="128888"/>
              <a:buFont typeface="Times New Roman"/>
              <a:buChar char="•"/>
              <a:tabLst>
                <a:tab pos="271780" algn="l"/>
              </a:tabLst>
            </a:pPr>
            <a:r>
              <a:rPr sz="2250" spc="5">
                <a:latin typeface="Arial"/>
                <a:cs typeface="Arial"/>
              </a:rPr>
              <a:t>ECG:</a:t>
            </a:r>
            <a:endParaRPr sz="2250">
              <a:latin typeface="Arial"/>
              <a:cs typeface="Arial"/>
            </a:endParaRPr>
          </a:p>
          <a:p>
            <a:pPr marL="539750" lvl="1" indent="-266065">
              <a:lnSpc>
                <a:spcPct val="100000"/>
              </a:lnSpc>
              <a:spcBef>
                <a:spcPts val="990"/>
              </a:spcBef>
              <a:buClr>
                <a:srgbClr val="CC030A"/>
              </a:buClr>
              <a:buChar char="o"/>
              <a:tabLst>
                <a:tab pos="539750" algn="l"/>
                <a:tab pos="540385" algn="l"/>
              </a:tabLst>
            </a:pPr>
            <a:r>
              <a:rPr sz="1950" spc="-10">
                <a:latin typeface="Arial"/>
                <a:cs typeface="Arial"/>
              </a:rPr>
              <a:t>Ritmo </a:t>
            </a:r>
            <a:r>
              <a:rPr sz="1950" spc="-5">
                <a:latin typeface="Arial"/>
                <a:cs typeface="Arial"/>
              </a:rPr>
              <a:t>sinusal</a:t>
            </a:r>
            <a:r>
              <a:rPr sz="1950" spc="10">
                <a:latin typeface="Arial"/>
                <a:cs typeface="Arial"/>
              </a:rPr>
              <a:t> </a:t>
            </a:r>
            <a:r>
              <a:rPr sz="1950" spc="-10">
                <a:latin typeface="Arial"/>
                <a:cs typeface="Arial"/>
              </a:rPr>
              <a:t>regular</a:t>
            </a:r>
            <a:r>
              <a:t> </a:t>
            </a:r>
            <a:endParaRPr sz="1950">
              <a:latin typeface="Arial"/>
              <a:cs typeface="Arial"/>
            </a:endParaRPr>
          </a:p>
          <a:p>
            <a:pPr marL="539750" lvl="1" indent="-266065">
              <a:lnSpc>
                <a:spcPct val="100000"/>
              </a:lnSpc>
              <a:spcBef>
                <a:spcPts val="950"/>
              </a:spcBef>
              <a:buClr>
                <a:srgbClr val="CC030A"/>
              </a:buClr>
              <a:buChar char="o"/>
              <a:tabLst>
                <a:tab pos="539750" algn="l"/>
                <a:tab pos="540385" algn="l"/>
              </a:tabLst>
            </a:pPr>
            <a:r>
              <a:rPr sz="1950" spc="-10">
                <a:latin typeface="Arial"/>
                <a:cs typeface="Arial"/>
              </a:rPr>
              <a:t>ECG</a:t>
            </a:r>
            <a:r>
              <a:rPr sz="1950">
                <a:latin typeface="Arial"/>
                <a:cs typeface="Arial"/>
              </a:rPr>
              <a:t> </a:t>
            </a:r>
            <a:r>
              <a:rPr sz="1950" spc="-10">
                <a:latin typeface="Arial"/>
                <a:cs typeface="Arial"/>
              </a:rPr>
              <a:t>normal</a:t>
            </a:r>
            <a:r>
              <a:t> </a:t>
            </a:r>
            <a:endParaRPr sz="1950">
              <a:latin typeface="Arial"/>
              <a:cs typeface="Arial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4050791" y="1429511"/>
            <a:ext cx="3862070" cy="2935605"/>
            <a:chOff x="4050791" y="1429511"/>
            <a:chExt cx="3862070" cy="2935605"/>
          </a:xfrm>
        </p:grpSpPr>
        <p:sp>
          <p:nvSpPr>
            <p:cNvPr id="6" name="object 6"/>
            <p:cNvSpPr/>
            <p:nvPr/>
          </p:nvSpPr>
          <p:spPr>
            <a:xfrm>
              <a:off x="4059935" y="1438655"/>
              <a:ext cx="3843527" cy="2916936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055363" y="1434083"/>
              <a:ext cx="3853179" cy="2926080"/>
            </a:xfrm>
            <a:custGeom>
              <a:avLst/>
              <a:gdLst/>
              <a:ahLst/>
              <a:cxnLst/>
              <a:rect l="l" t="t" r="r" b="b"/>
              <a:pathLst>
                <a:path w="3853179" h="2926079">
                  <a:moveTo>
                    <a:pt x="0" y="2926079"/>
                  </a:moveTo>
                  <a:lnTo>
                    <a:pt x="3852672" y="2926079"/>
                  </a:lnTo>
                  <a:lnTo>
                    <a:pt x="3852672" y="0"/>
                  </a:lnTo>
                  <a:lnTo>
                    <a:pt x="0" y="0"/>
                  </a:lnTo>
                  <a:lnTo>
                    <a:pt x="0" y="2926079"/>
                  </a:lnTo>
                  <a:close/>
                </a:path>
              </a:pathLst>
            </a:custGeom>
            <a:ln w="9143">
              <a:solidFill>
                <a:srgbClr val="074A87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680959" y="73151"/>
            <a:ext cx="1118616" cy="7162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38857" y="399727"/>
            <a:ext cx="5642102" cy="454025"/>
          </a:xfrm>
          <a:prstGeom prst="rect">
            <a:avLst/>
          </a:prstGeom>
        </p:spPr>
        <p:txBody>
          <a:bodyPr vert="horz" wrap="square" lIns="0" tIns="1397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10" dirty="0"/>
              <a:t>¿</a:t>
            </a:r>
            <a:r>
              <a:rPr spc="10" dirty="0" err="1"/>
              <a:t>Cuál</a:t>
            </a:r>
            <a:r>
              <a:rPr spc="10" dirty="0"/>
              <a:t> </a:t>
            </a:r>
            <a:r>
              <a:rPr dirty="0"/>
              <a:t>es </a:t>
            </a:r>
            <a:r>
              <a:rPr spc="-10" dirty="0" err="1"/>
              <a:t>su</a:t>
            </a:r>
            <a:r>
              <a:rPr spc="-10" dirty="0"/>
              <a:t> </a:t>
            </a:r>
            <a:r>
              <a:rPr spc="5" dirty="0" err="1"/>
              <a:t>diagnóstico</a:t>
            </a:r>
            <a:r>
              <a:rPr spc="-130" dirty="0"/>
              <a:t> </a:t>
            </a:r>
            <a:r>
              <a:rPr spc="-10" dirty="0" err="1"/>
              <a:t>ahora</a:t>
            </a:r>
            <a:r>
              <a:rPr spc="-10" dirty="0"/>
              <a:t>?</a:t>
            </a:r>
            <a:r>
              <a:rPr dirty="0"/>
              <a:t> </a:t>
            </a:r>
          </a:p>
        </p:txBody>
      </p:sp>
      <p:sp>
        <p:nvSpPr>
          <p:cNvPr id="4" name="object 4"/>
          <p:cNvSpPr/>
          <p:nvPr/>
        </p:nvSpPr>
        <p:spPr>
          <a:xfrm>
            <a:off x="3486911" y="1395983"/>
            <a:ext cx="1978152" cy="25725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680959" y="73151"/>
            <a:ext cx="1118616" cy="7162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54098" y="424433"/>
            <a:ext cx="5127625" cy="697865"/>
          </a:xfrm>
          <a:prstGeom prst="rect">
            <a:avLst/>
          </a:prstGeom>
        </p:spPr>
        <p:txBody>
          <a:bodyPr vert="horz" wrap="square" lIns="0" tIns="13335" rIns="0" bIns="0">
            <a:spAutoFit/>
          </a:bodyPr>
          <a:lstStyle/>
          <a:p>
            <a:pPr marL="2045970" marR="5080" indent="-2033905">
              <a:lnSpc>
                <a:spcPct val="100000"/>
              </a:lnSpc>
              <a:spcBef>
                <a:spcPts val="105"/>
              </a:spcBef>
            </a:pPr>
            <a:r>
              <a:rPr sz="2200" spc="5"/>
              <a:t>El </a:t>
            </a:r>
            <a:r>
              <a:rPr sz="2200"/>
              <a:t>diagnóstico </a:t>
            </a:r>
            <a:r>
              <a:rPr sz="2200" spc="-10"/>
              <a:t>cambió </a:t>
            </a:r>
            <a:r>
              <a:rPr sz="2200" spc="5"/>
              <a:t>de </a:t>
            </a:r>
            <a:r>
              <a:rPr sz="2200" spc="10"/>
              <a:t>asma</a:t>
            </a:r>
            <a:r>
              <a:rPr sz="2200" spc="-170"/>
              <a:t> </a:t>
            </a:r>
            <a:r>
              <a:rPr sz="2200" spc="5"/>
              <a:t>a</a:t>
            </a:r>
            <a:r>
              <a:rPr sz="2200" spc="-25"/>
              <a:t> </a:t>
            </a:r>
            <a:r>
              <a:rPr sz="2200"/>
              <a:t>EPOC</a:t>
            </a:r>
            <a:r>
              <a:t> </a:t>
            </a:r>
            <a:endParaRPr sz="2200"/>
          </a:p>
        </p:txBody>
      </p:sp>
      <p:sp>
        <p:nvSpPr>
          <p:cNvPr id="4" name="object 4"/>
          <p:cNvSpPr txBox="1"/>
          <p:nvPr/>
        </p:nvSpPr>
        <p:spPr>
          <a:xfrm>
            <a:off x="412394" y="2761869"/>
            <a:ext cx="7606030" cy="2421176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marL="217170">
              <a:lnSpc>
                <a:spcPct val="100000"/>
              </a:lnSpc>
              <a:spcBef>
                <a:spcPts val="100"/>
              </a:spcBef>
            </a:pPr>
            <a:r>
              <a:rPr sz="1200" dirty="0" err="1">
                <a:latin typeface="Arial"/>
                <a:cs typeface="Arial"/>
              </a:rPr>
              <a:t>Abreviaturas</a:t>
            </a:r>
            <a:r>
              <a:rPr sz="1200" dirty="0">
                <a:latin typeface="Arial"/>
                <a:cs typeface="Arial"/>
              </a:rPr>
              <a:t>: </a:t>
            </a:r>
            <a:r>
              <a:rPr sz="1200" dirty="0" err="1">
                <a:latin typeface="Arial"/>
                <a:cs typeface="Arial"/>
              </a:rPr>
              <a:t>Enhet</a:t>
            </a:r>
            <a:r>
              <a:rPr sz="1200" dirty="0">
                <a:latin typeface="Arial"/>
                <a:cs typeface="Arial"/>
              </a:rPr>
              <a:t>=Unidad, Pre-test= antes de </a:t>
            </a:r>
            <a:r>
              <a:rPr sz="1200" spc="-5" dirty="0">
                <a:latin typeface="Arial"/>
                <a:cs typeface="Arial"/>
              </a:rPr>
              <a:t>la </a:t>
            </a:r>
            <a:r>
              <a:rPr sz="1200" spc="-5" dirty="0" err="1">
                <a:latin typeface="Arial"/>
                <a:cs typeface="Arial"/>
              </a:rPr>
              <a:t>broncodilatación</a:t>
            </a:r>
            <a:r>
              <a:rPr sz="1200" spc="-5" dirty="0">
                <a:latin typeface="Arial"/>
                <a:cs typeface="Arial"/>
              </a:rPr>
              <a:t>, Post </a:t>
            </a:r>
            <a:r>
              <a:rPr sz="1200" dirty="0">
                <a:latin typeface="Arial"/>
                <a:cs typeface="Arial"/>
              </a:rPr>
              <a:t>test=</a:t>
            </a:r>
            <a:r>
              <a:rPr sz="1200" dirty="0" err="1">
                <a:latin typeface="Arial"/>
                <a:cs typeface="Arial"/>
              </a:rPr>
              <a:t>después</a:t>
            </a:r>
            <a:r>
              <a:rPr sz="1200" dirty="0">
                <a:latin typeface="Arial"/>
                <a:cs typeface="Arial"/>
              </a:rPr>
              <a:t> de </a:t>
            </a:r>
            <a:r>
              <a:rPr sz="1200" spc="-5" dirty="0">
                <a:latin typeface="Arial"/>
                <a:cs typeface="Arial"/>
              </a:rPr>
              <a:t>la </a:t>
            </a:r>
            <a:r>
              <a:rPr sz="1200" spc="-5" dirty="0" err="1">
                <a:latin typeface="Arial"/>
                <a:cs typeface="Arial"/>
              </a:rPr>
              <a:t>broncodilatación</a:t>
            </a:r>
            <a:r>
              <a:rPr sz="1200" spc="-5" dirty="0">
                <a:latin typeface="Arial"/>
                <a:cs typeface="Arial"/>
              </a:rPr>
              <a:t>, % </a:t>
            </a:r>
            <a:r>
              <a:rPr sz="1200" spc="-5" dirty="0" err="1">
                <a:latin typeface="Arial"/>
                <a:cs typeface="Arial"/>
              </a:rPr>
              <a:t>Pred</a:t>
            </a:r>
            <a:r>
              <a:rPr sz="1200" spc="-5" dirty="0">
                <a:latin typeface="Arial"/>
                <a:cs typeface="Arial"/>
              </a:rPr>
              <a:t>= %</a:t>
            </a:r>
            <a:r>
              <a:rPr sz="1200" spc="-22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de</a:t>
            </a:r>
            <a:r>
              <a:rPr lang="en-GB" sz="1200" dirty="0">
                <a:latin typeface="Arial"/>
                <a:cs typeface="Arial"/>
              </a:rPr>
              <a:t> </a:t>
            </a:r>
            <a:r>
              <a:rPr sz="1200" dirty="0" err="1">
                <a:latin typeface="Arial"/>
                <a:cs typeface="Arial"/>
              </a:rPr>
              <a:t>predicción</a:t>
            </a:r>
            <a:r>
              <a:rPr sz="1200" dirty="0">
                <a:latin typeface="Arial"/>
                <a:cs typeface="Arial"/>
              </a:rPr>
              <a:t>,</a:t>
            </a:r>
            <a:r>
              <a:rPr sz="1200" spc="-7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 %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 err="1">
                <a:latin typeface="Arial"/>
                <a:cs typeface="Arial"/>
              </a:rPr>
              <a:t>Endr</a:t>
            </a:r>
            <a:r>
              <a:rPr sz="1200" dirty="0">
                <a:latin typeface="Arial"/>
                <a:cs typeface="Arial"/>
              </a:rPr>
              <a:t>=</a:t>
            </a:r>
            <a:r>
              <a:rPr sz="1200" dirty="0" err="1">
                <a:latin typeface="Arial"/>
                <a:cs typeface="Arial"/>
              </a:rPr>
              <a:t>cambio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de</a:t>
            </a:r>
            <a:r>
              <a:rPr sz="1200" spc="-65" dirty="0">
                <a:latin typeface="Arial"/>
                <a:cs typeface="Arial"/>
              </a:rPr>
              <a:t> </a:t>
            </a:r>
            <a:r>
              <a:rPr sz="1200" dirty="0" err="1">
                <a:latin typeface="Arial"/>
                <a:cs typeface="Arial"/>
              </a:rPr>
              <a:t>porcentaje</a:t>
            </a:r>
            <a:r>
              <a:rPr sz="1200" dirty="0">
                <a:latin typeface="Arial"/>
                <a:cs typeface="Arial"/>
              </a:rPr>
              <a:t> del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Pre-test,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spc="-5" dirty="0" err="1">
                <a:latin typeface="Arial"/>
                <a:cs typeface="Arial"/>
              </a:rPr>
              <a:t>Ändr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abs=</a:t>
            </a:r>
            <a:r>
              <a:rPr sz="1200" dirty="0" err="1">
                <a:latin typeface="Arial"/>
                <a:cs typeface="Arial"/>
              </a:rPr>
              <a:t>cambio</a:t>
            </a:r>
            <a:r>
              <a:rPr sz="1200" spc="-40" dirty="0">
                <a:latin typeface="Arial"/>
                <a:cs typeface="Arial"/>
              </a:rPr>
              <a:t> </a:t>
            </a:r>
            <a:r>
              <a:rPr sz="1200" spc="10" dirty="0" err="1">
                <a:latin typeface="Arial"/>
                <a:cs typeface="Arial"/>
              </a:rPr>
              <a:t>en</a:t>
            </a:r>
            <a:r>
              <a:rPr sz="1200" spc="10" dirty="0">
                <a:latin typeface="Arial"/>
                <a:cs typeface="Arial"/>
              </a:rPr>
              <a:t> el</a:t>
            </a:r>
            <a:r>
              <a:rPr sz="1200" spc="-3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valor</a:t>
            </a:r>
            <a:r>
              <a:rPr sz="1200" spc="-65" dirty="0">
                <a:latin typeface="Arial"/>
                <a:cs typeface="Arial"/>
              </a:rPr>
              <a:t> </a:t>
            </a:r>
            <a:r>
              <a:rPr sz="1200" dirty="0" err="1">
                <a:latin typeface="Arial"/>
                <a:cs typeface="Arial"/>
              </a:rPr>
              <a:t>absoluto</a:t>
            </a:r>
            <a:r>
              <a:rPr sz="1200" dirty="0">
                <a:latin typeface="Arial"/>
                <a:cs typeface="Arial"/>
              </a:rPr>
              <a:t>)</a:t>
            </a: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00" dirty="0">
              <a:latin typeface="Arial"/>
              <a:cs typeface="Arial"/>
            </a:endParaRPr>
          </a:p>
          <a:p>
            <a:pPr marL="297180" indent="-259079">
              <a:lnSpc>
                <a:spcPct val="100000"/>
              </a:lnSpc>
              <a:spcBef>
                <a:spcPts val="5"/>
              </a:spcBef>
              <a:buSzPct val="128947"/>
              <a:buFont typeface="Times New Roman"/>
              <a:buChar char="•"/>
              <a:tabLst>
                <a:tab pos="296545" algn="l"/>
                <a:tab pos="297180" algn="l"/>
              </a:tabLst>
            </a:pPr>
            <a:r>
              <a:rPr sz="1900" spc="-5" dirty="0" err="1">
                <a:latin typeface="Arial"/>
                <a:cs typeface="Arial"/>
              </a:rPr>
              <a:t>Resultados</a:t>
            </a:r>
            <a:r>
              <a:rPr sz="1900" spc="-5" dirty="0">
                <a:latin typeface="Arial"/>
                <a:cs typeface="Arial"/>
              </a:rPr>
              <a:t> de la </a:t>
            </a:r>
            <a:r>
              <a:rPr sz="1900" spc="-5" dirty="0" err="1">
                <a:latin typeface="Arial"/>
                <a:cs typeface="Arial"/>
              </a:rPr>
              <a:t>espirometría</a:t>
            </a:r>
            <a:r>
              <a:rPr sz="1900" spc="-5" dirty="0">
                <a:latin typeface="Arial"/>
                <a:cs typeface="Arial"/>
              </a:rPr>
              <a:t> </a:t>
            </a:r>
            <a:r>
              <a:rPr lang="es-ES" sz="1900" spc="-5" dirty="0">
                <a:latin typeface="Arial"/>
                <a:cs typeface="Arial"/>
              </a:rPr>
              <a:t>post</a:t>
            </a:r>
            <a:r>
              <a:rPr sz="1900" spc="55" dirty="0">
                <a:latin typeface="Arial"/>
                <a:cs typeface="Arial"/>
              </a:rPr>
              <a:t> </a:t>
            </a:r>
            <a:r>
              <a:rPr sz="1900" dirty="0" err="1">
                <a:latin typeface="Arial"/>
                <a:cs typeface="Arial"/>
              </a:rPr>
              <a:t>broncodilatación</a:t>
            </a:r>
            <a:r>
              <a:rPr sz="1900" dirty="0">
                <a:latin typeface="Arial"/>
                <a:cs typeface="Arial"/>
              </a:rPr>
              <a:t>:</a:t>
            </a:r>
            <a:r>
              <a:rPr dirty="0"/>
              <a:t> </a:t>
            </a:r>
            <a:endParaRPr sz="1900" dirty="0">
              <a:latin typeface="Arial"/>
              <a:cs typeface="Arial"/>
            </a:endParaRPr>
          </a:p>
          <a:p>
            <a:pPr marL="299720">
              <a:lnSpc>
                <a:spcPct val="100000"/>
              </a:lnSpc>
              <a:spcBef>
                <a:spcPts val="570"/>
              </a:spcBef>
            </a:pPr>
            <a:r>
              <a:rPr sz="1400" spc="-10" dirty="0">
                <a:latin typeface="Arial"/>
                <a:cs typeface="Arial"/>
              </a:rPr>
              <a:t>FVC: 3.12 </a:t>
            </a:r>
            <a:r>
              <a:rPr sz="1400" spc="-15" dirty="0">
                <a:latin typeface="Arial"/>
                <a:cs typeface="Arial"/>
              </a:rPr>
              <a:t>(75 % </a:t>
            </a:r>
            <a:r>
              <a:rPr sz="1400" spc="-10" dirty="0">
                <a:latin typeface="Arial"/>
                <a:cs typeface="Arial"/>
              </a:rPr>
              <a:t>de</a:t>
            </a:r>
            <a:r>
              <a:rPr sz="1400" spc="9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la </a:t>
            </a:r>
            <a:r>
              <a:rPr sz="1400" spc="-10" dirty="0" err="1">
                <a:latin typeface="Arial"/>
                <a:cs typeface="Arial"/>
              </a:rPr>
              <a:t>predicción</a:t>
            </a:r>
            <a:r>
              <a:rPr sz="1400" spc="-10" dirty="0">
                <a:latin typeface="Arial"/>
                <a:cs typeface="Arial"/>
              </a:rPr>
              <a:t>)</a:t>
            </a:r>
            <a:r>
              <a:rPr dirty="0"/>
              <a:t> </a:t>
            </a:r>
            <a:endParaRPr sz="1400" dirty="0">
              <a:latin typeface="Arial"/>
              <a:cs typeface="Arial"/>
            </a:endParaRPr>
          </a:p>
          <a:p>
            <a:pPr marL="299720">
              <a:lnSpc>
                <a:spcPct val="100000"/>
              </a:lnSpc>
              <a:spcBef>
                <a:spcPts val="505"/>
              </a:spcBef>
            </a:pPr>
            <a:r>
              <a:rPr sz="1400" dirty="0">
                <a:latin typeface="Arial"/>
                <a:cs typeface="Arial"/>
              </a:rPr>
              <a:t>FEV</a:t>
            </a:r>
            <a:r>
              <a:rPr sz="1350" baseline="-21604" dirty="0">
                <a:latin typeface="Arial"/>
                <a:cs typeface="Arial"/>
              </a:rPr>
              <a:t>1</a:t>
            </a:r>
            <a:r>
              <a:rPr sz="1400" dirty="0">
                <a:latin typeface="Arial"/>
                <a:cs typeface="Arial"/>
              </a:rPr>
              <a:t>: </a:t>
            </a:r>
            <a:r>
              <a:rPr sz="1400" spc="-10" dirty="0">
                <a:latin typeface="Arial"/>
                <a:cs typeface="Arial"/>
              </a:rPr>
              <a:t>1.74 (54 % </a:t>
            </a:r>
            <a:r>
              <a:rPr sz="1400" spc="-5" dirty="0">
                <a:latin typeface="Arial"/>
                <a:cs typeface="Arial"/>
              </a:rPr>
              <a:t>de</a:t>
            </a:r>
            <a:r>
              <a:rPr sz="1400" spc="7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la </a:t>
            </a:r>
            <a:r>
              <a:rPr sz="1400" spc="-10" dirty="0" err="1">
                <a:latin typeface="Arial"/>
                <a:cs typeface="Arial"/>
              </a:rPr>
              <a:t>predicción</a:t>
            </a:r>
            <a:r>
              <a:rPr sz="1400" spc="-10" dirty="0">
                <a:latin typeface="Arial"/>
                <a:cs typeface="Arial"/>
              </a:rPr>
              <a:t>)</a:t>
            </a:r>
            <a:r>
              <a:rPr dirty="0"/>
              <a:t> </a:t>
            </a:r>
            <a:endParaRPr sz="1400" dirty="0">
              <a:latin typeface="Arial"/>
              <a:cs typeface="Arial"/>
            </a:endParaRPr>
          </a:p>
          <a:p>
            <a:pPr marL="299720">
              <a:lnSpc>
                <a:spcPct val="100000"/>
              </a:lnSpc>
              <a:spcBef>
                <a:spcPts val="505"/>
              </a:spcBef>
            </a:pPr>
            <a:r>
              <a:rPr sz="1400" spc="-10" dirty="0">
                <a:latin typeface="Arial"/>
                <a:cs typeface="Arial"/>
              </a:rPr>
              <a:t>FEV1/FVC:</a:t>
            </a:r>
            <a:r>
              <a:rPr sz="1400" spc="3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0.56</a:t>
            </a:r>
            <a:r>
              <a:rPr dirty="0"/>
              <a:t> </a:t>
            </a:r>
            <a:endParaRPr sz="1400" dirty="0">
              <a:latin typeface="Arial"/>
              <a:cs typeface="Arial"/>
            </a:endParaRPr>
          </a:p>
          <a:p>
            <a:pPr marL="299720">
              <a:lnSpc>
                <a:spcPct val="100000"/>
              </a:lnSpc>
              <a:spcBef>
                <a:spcPts val="505"/>
              </a:spcBef>
            </a:pPr>
            <a:r>
              <a:rPr sz="1400" spc="-5" dirty="0" err="1">
                <a:latin typeface="Arial"/>
                <a:cs typeface="Arial"/>
              </a:rPr>
              <a:t>La</a:t>
            </a:r>
            <a:r>
              <a:rPr sz="1400" spc="-10" dirty="0" err="1">
                <a:latin typeface="Arial"/>
                <a:cs typeface="Arial"/>
              </a:rPr>
              <a:t>reversibilidad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spc="-20" dirty="0" err="1">
                <a:latin typeface="Arial"/>
                <a:cs typeface="Arial"/>
              </a:rPr>
              <a:t>fue</a:t>
            </a:r>
            <a:r>
              <a:rPr sz="1400" spc="-20" dirty="0">
                <a:latin typeface="Arial"/>
                <a:cs typeface="Arial"/>
              </a:rPr>
              <a:t> del </a:t>
            </a:r>
            <a:r>
              <a:rPr sz="1400" spc="-15" dirty="0">
                <a:latin typeface="Arial"/>
                <a:cs typeface="Arial"/>
              </a:rPr>
              <a:t>5 % (90</a:t>
            </a:r>
            <a:r>
              <a:rPr sz="1400" spc="1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ml)</a:t>
            </a:r>
            <a:r>
              <a:rPr dirty="0"/>
              <a:t> </a:t>
            </a:r>
            <a:endParaRPr sz="1400" dirty="0">
              <a:latin typeface="Arial"/>
              <a:cs typeface="Arial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518159" y="1331975"/>
            <a:ext cx="8168640" cy="1371600"/>
            <a:chOff x="518159" y="1331975"/>
            <a:chExt cx="8168640" cy="1371600"/>
          </a:xfrm>
        </p:grpSpPr>
        <p:sp>
          <p:nvSpPr>
            <p:cNvPr id="6" name="object 6"/>
            <p:cNvSpPr/>
            <p:nvPr/>
          </p:nvSpPr>
          <p:spPr>
            <a:xfrm>
              <a:off x="908288" y="1447147"/>
              <a:ext cx="7347562" cy="1225948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22731" y="1336547"/>
              <a:ext cx="8159750" cy="1341120"/>
            </a:xfrm>
            <a:custGeom>
              <a:avLst/>
              <a:gdLst/>
              <a:ahLst/>
              <a:cxnLst/>
              <a:rect l="l" t="t" r="r" b="b"/>
              <a:pathLst>
                <a:path w="8159750" h="1341120">
                  <a:moveTo>
                    <a:pt x="0" y="1341120"/>
                  </a:moveTo>
                  <a:lnTo>
                    <a:pt x="8159496" y="1341120"/>
                  </a:lnTo>
                  <a:lnTo>
                    <a:pt x="8159496" y="0"/>
                  </a:lnTo>
                  <a:lnTo>
                    <a:pt x="0" y="0"/>
                  </a:lnTo>
                  <a:lnTo>
                    <a:pt x="0" y="1341120"/>
                  </a:lnTo>
                  <a:close/>
                </a:path>
              </a:pathLst>
            </a:custGeom>
            <a:ln w="9144">
              <a:solidFill>
                <a:srgbClr val="074A87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617719" y="2258567"/>
              <a:ext cx="1243965" cy="433070"/>
            </a:xfrm>
            <a:custGeom>
              <a:avLst/>
              <a:gdLst/>
              <a:ahLst/>
              <a:cxnLst/>
              <a:rect l="l" t="t" r="r" b="b"/>
              <a:pathLst>
                <a:path w="1243964" h="433069">
                  <a:moveTo>
                    <a:pt x="0" y="324612"/>
                  </a:moveTo>
                  <a:lnTo>
                    <a:pt x="34741" y="269973"/>
                  </a:lnTo>
                  <a:lnTo>
                    <a:pt x="74533" y="248078"/>
                  </a:lnTo>
                  <a:lnTo>
                    <a:pt x="126040" y="231168"/>
                  </a:lnTo>
                  <a:lnTo>
                    <a:pt x="186839" y="220269"/>
                  </a:lnTo>
                  <a:lnTo>
                    <a:pt x="254507" y="216407"/>
                  </a:lnTo>
                  <a:lnTo>
                    <a:pt x="322176" y="220269"/>
                  </a:lnTo>
                  <a:lnTo>
                    <a:pt x="382975" y="231168"/>
                  </a:lnTo>
                  <a:lnTo>
                    <a:pt x="434482" y="248078"/>
                  </a:lnTo>
                  <a:lnTo>
                    <a:pt x="474274" y="269973"/>
                  </a:lnTo>
                  <a:lnTo>
                    <a:pt x="509015" y="324612"/>
                  </a:lnTo>
                  <a:lnTo>
                    <a:pt x="499926" y="353396"/>
                  </a:lnTo>
                  <a:lnTo>
                    <a:pt x="434482" y="401145"/>
                  </a:lnTo>
                  <a:lnTo>
                    <a:pt x="382975" y="418055"/>
                  </a:lnTo>
                  <a:lnTo>
                    <a:pt x="322176" y="428954"/>
                  </a:lnTo>
                  <a:lnTo>
                    <a:pt x="254507" y="432816"/>
                  </a:lnTo>
                  <a:lnTo>
                    <a:pt x="186839" y="428954"/>
                  </a:lnTo>
                  <a:lnTo>
                    <a:pt x="126040" y="418055"/>
                  </a:lnTo>
                  <a:lnTo>
                    <a:pt x="74533" y="401145"/>
                  </a:lnTo>
                  <a:lnTo>
                    <a:pt x="34741" y="379250"/>
                  </a:lnTo>
                  <a:lnTo>
                    <a:pt x="0" y="324612"/>
                  </a:lnTo>
                  <a:close/>
                </a:path>
                <a:path w="1243964" h="433069">
                  <a:moveTo>
                    <a:pt x="841247" y="108204"/>
                  </a:moveTo>
                  <a:lnTo>
                    <a:pt x="880055" y="44275"/>
                  </a:lnTo>
                  <a:lnTo>
                    <a:pt x="923598" y="20860"/>
                  </a:lnTo>
                  <a:lnTo>
                    <a:pt x="978822" y="5510"/>
                  </a:lnTo>
                  <a:lnTo>
                    <a:pt x="1042415" y="0"/>
                  </a:lnTo>
                  <a:lnTo>
                    <a:pt x="1106009" y="5510"/>
                  </a:lnTo>
                  <a:lnTo>
                    <a:pt x="1161233" y="20860"/>
                  </a:lnTo>
                  <a:lnTo>
                    <a:pt x="1204776" y="44275"/>
                  </a:lnTo>
                  <a:lnTo>
                    <a:pt x="1233330" y="73981"/>
                  </a:lnTo>
                  <a:lnTo>
                    <a:pt x="1243583" y="108204"/>
                  </a:lnTo>
                  <a:lnTo>
                    <a:pt x="1233330" y="142426"/>
                  </a:lnTo>
                  <a:lnTo>
                    <a:pt x="1204776" y="172132"/>
                  </a:lnTo>
                  <a:lnTo>
                    <a:pt x="1161233" y="195547"/>
                  </a:lnTo>
                  <a:lnTo>
                    <a:pt x="1106009" y="210897"/>
                  </a:lnTo>
                  <a:lnTo>
                    <a:pt x="1042415" y="216407"/>
                  </a:lnTo>
                  <a:lnTo>
                    <a:pt x="978822" y="210897"/>
                  </a:lnTo>
                  <a:lnTo>
                    <a:pt x="923598" y="195547"/>
                  </a:lnTo>
                  <a:lnTo>
                    <a:pt x="880055" y="172132"/>
                  </a:lnTo>
                  <a:lnTo>
                    <a:pt x="851501" y="142426"/>
                  </a:lnTo>
                  <a:lnTo>
                    <a:pt x="841247" y="108204"/>
                  </a:lnTo>
                  <a:close/>
                </a:path>
              </a:pathLst>
            </a:custGeom>
            <a:ln w="24384">
              <a:solidFill>
                <a:srgbClr val="FF0000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6000" y="320238"/>
            <a:ext cx="4636262" cy="444352"/>
          </a:xfrm>
          <a:prstGeom prst="rect">
            <a:avLst/>
          </a:prstGeom>
        </p:spPr>
        <p:txBody>
          <a:bodyPr vert="horz" wrap="square" lIns="0" tIns="13335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200" spc="-65" dirty="0" err="1"/>
              <a:t>Consideraciones</a:t>
            </a:r>
            <a:r>
              <a:rPr sz="2200" spc="-65" dirty="0"/>
              <a:t> </a:t>
            </a:r>
            <a:r>
              <a:rPr sz="2200" spc="-70" dirty="0" err="1"/>
              <a:t>clínicas</a:t>
            </a:r>
            <a:r>
              <a:rPr sz="2200" spc="-345" dirty="0"/>
              <a:t> </a:t>
            </a:r>
            <a:r>
              <a:rPr sz="2200" spc="-70" dirty="0" err="1"/>
              <a:t>importantes</a:t>
            </a:r>
            <a:r>
              <a:rPr dirty="0"/>
              <a:t> </a:t>
            </a:r>
            <a:endParaRPr sz="2200" dirty="0"/>
          </a:p>
        </p:txBody>
      </p:sp>
      <p:sp>
        <p:nvSpPr>
          <p:cNvPr id="3" name="object 3"/>
          <p:cNvSpPr txBox="1"/>
          <p:nvPr/>
        </p:nvSpPr>
        <p:spPr>
          <a:xfrm>
            <a:off x="437794" y="1345590"/>
            <a:ext cx="7421880" cy="2830518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marL="405765" marR="5080" indent="-393700">
              <a:lnSpc>
                <a:spcPct val="120100"/>
              </a:lnSpc>
              <a:spcBef>
                <a:spcPts val="100"/>
              </a:spcBef>
              <a:buAutoNum type="arabicPeriod"/>
              <a:tabLst>
                <a:tab pos="405765" algn="l"/>
                <a:tab pos="406400" algn="l"/>
              </a:tabLst>
            </a:pPr>
            <a:r>
              <a:rPr sz="1900" dirty="0">
                <a:latin typeface="Arial"/>
                <a:cs typeface="Arial"/>
              </a:rPr>
              <a:t>¿</a:t>
            </a:r>
            <a:r>
              <a:rPr sz="1900" dirty="0" err="1">
                <a:latin typeface="Arial"/>
                <a:cs typeface="Arial"/>
              </a:rPr>
              <a:t>Debería</a:t>
            </a:r>
            <a:r>
              <a:rPr lang="es-ES" sz="1900" dirty="0">
                <a:latin typeface="Arial"/>
                <a:cs typeface="Arial"/>
              </a:rPr>
              <a:t> </a:t>
            </a:r>
            <a:r>
              <a:rPr sz="1900" spc="-5" dirty="0" err="1">
                <a:latin typeface="Arial"/>
                <a:cs typeface="Arial"/>
              </a:rPr>
              <a:t>cambiarse</a:t>
            </a:r>
            <a:r>
              <a:rPr sz="1900" spc="-5" dirty="0">
                <a:latin typeface="Arial"/>
                <a:cs typeface="Arial"/>
              </a:rPr>
              <a:t> el </a:t>
            </a:r>
            <a:r>
              <a:rPr sz="1900" spc="-5" dirty="0" err="1">
                <a:latin typeface="Arial"/>
                <a:cs typeface="Arial"/>
              </a:rPr>
              <a:t>tratamiento</a:t>
            </a:r>
            <a:r>
              <a:rPr sz="1900" spc="-5" dirty="0">
                <a:latin typeface="Arial"/>
                <a:cs typeface="Arial"/>
              </a:rPr>
              <a:t> </a:t>
            </a:r>
            <a:r>
              <a:rPr sz="1900" dirty="0" err="1">
                <a:latin typeface="Arial"/>
                <a:cs typeface="Arial"/>
              </a:rPr>
              <a:t>médico</a:t>
            </a:r>
            <a:r>
              <a:rPr sz="1900" dirty="0">
                <a:latin typeface="Arial"/>
                <a:cs typeface="Arial"/>
              </a:rPr>
              <a:t> </a:t>
            </a:r>
            <a:r>
              <a:rPr lang="es-ES" sz="1900" dirty="0" err="1">
                <a:latin typeface="Arial"/>
                <a:cs typeface="Arial"/>
              </a:rPr>
              <a:t>desués</a:t>
            </a:r>
            <a:r>
              <a:rPr sz="1900" dirty="0">
                <a:latin typeface="Arial"/>
                <a:cs typeface="Arial"/>
              </a:rPr>
              <a:t> </a:t>
            </a:r>
            <a:r>
              <a:rPr sz="1900" spc="-5" dirty="0">
                <a:latin typeface="Arial"/>
                <a:cs typeface="Arial"/>
              </a:rPr>
              <a:t>de </a:t>
            </a:r>
            <a:r>
              <a:rPr lang="es-ES" sz="1900" spc="-5" dirty="0">
                <a:latin typeface="Arial"/>
                <a:cs typeface="Arial"/>
              </a:rPr>
              <a:t>esta</a:t>
            </a:r>
            <a:r>
              <a:rPr sz="1900" spc="-5" dirty="0">
                <a:latin typeface="Arial"/>
                <a:cs typeface="Arial"/>
              </a:rPr>
              <a:t> </a:t>
            </a:r>
            <a:r>
              <a:rPr sz="1900" spc="-5" dirty="0" err="1">
                <a:latin typeface="Arial"/>
                <a:cs typeface="Arial"/>
              </a:rPr>
              <a:t>revisión</a:t>
            </a:r>
            <a:r>
              <a:rPr sz="1900" spc="-5" dirty="0">
                <a:latin typeface="Arial"/>
                <a:cs typeface="Arial"/>
              </a:rPr>
              <a:t> del </a:t>
            </a:r>
            <a:r>
              <a:rPr sz="1900" dirty="0" err="1">
                <a:latin typeface="Arial"/>
                <a:cs typeface="Arial"/>
              </a:rPr>
              <a:t>diagnóstico</a:t>
            </a:r>
            <a:r>
              <a:rPr sz="1900" dirty="0">
                <a:latin typeface="Arial"/>
                <a:cs typeface="Arial"/>
              </a:rPr>
              <a:t>?</a:t>
            </a:r>
          </a:p>
          <a:p>
            <a:pPr marL="405765" indent="-393700">
              <a:lnSpc>
                <a:spcPct val="100000"/>
              </a:lnSpc>
              <a:spcBef>
                <a:spcPts val="1655"/>
              </a:spcBef>
              <a:buAutoNum type="arabicPeriod"/>
              <a:tabLst>
                <a:tab pos="405765" algn="l"/>
                <a:tab pos="406400" algn="l"/>
              </a:tabLst>
            </a:pPr>
            <a:r>
              <a:rPr sz="1900" spc="-5" dirty="0" err="1">
                <a:latin typeface="Arial"/>
                <a:cs typeface="Arial"/>
              </a:rPr>
              <a:t>En</a:t>
            </a:r>
            <a:r>
              <a:rPr sz="1900" spc="-5" dirty="0">
                <a:latin typeface="Arial"/>
                <a:cs typeface="Arial"/>
              </a:rPr>
              <a:t> </a:t>
            </a:r>
            <a:r>
              <a:rPr sz="1900" spc="-5" dirty="0" err="1">
                <a:latin typeface="Arial"/>
                <a:cs typeface="Arial"/>
              </a:rPr>
              <a:t>caso</a:t>
            </a:r>
            <a:r>
              <a:rPr sz="1900" spc="-5" dirty="0">
                <a:latin typeface="Arial"/>
                <a:cs typeface="Arial"/>
              </a:rPr>
              <a:t> de </a:t>
            </a:r>
            <a:r>
              <a:rPr sz="1900" spc="-5" dirty="0" err="1">
                <a:latin typeface="Arial"/>
                <a:cs typeface="Arial"/>
              </a:rPr>
              <a:t>cambiar</a:t>
            </a:r>
            <a:r>
              <a:rPr sz="1900" spc="-5" dirty="0">
                <a:latin typeface="Arial"/>
                <a:cs typeface="Arial"/>
              </a:rPr>
              <a:t> </a:t>
            </a:r>
            <a:r>
              <a:rPr lang="es-ES" sz="1900" spc="-5" dirty="0">
                <a:latin typeface="Arial"/>
                <a:cs typeface="Arial"/>
              </a:rPr>
              <a:t>el tratamiento</a:t>
            </a:r>
            <a:r>
              <a:rPr sz="1900" spc="-5" dirty="0">
                <a:latin typeface="Arial"/>
                <a:cs typeface="Arial"/>
              </a:rPr>
              <a:t> – ¿</a:t>
            </a:r>
            <a:r>
              <a:rPr sz="1900" spc="-5" dirty="0" err="1">
                <a:latin typeface="Arial"/>
                <a:cs typeface="Arial"/>
              </a:rPr>
              <a:t>Cuáles</a:t>
            </a:r>
            <a:r>
              <a:rPr sz="1900" spc="-5" dirty="0">
                <a:latin typeface="Arial"/>
                <a:cs typeface="Arial"/>
              </a:rPr>
              <a:t> </a:t>
            </a:r>
            <a:r>
              <a:rPr sz="1900" spc="-10" dirty="0">
                <a:latin typeface="Arial"/>
                <a:cs typeface="Arial"/>
              </a:rPr>
              <a:t>son </a:t>
            </a:r>
            <a:r>
              <a:rPr sz="1900" spc="-5" dirty="0">
                <a:latin typeface="Arial"/>
                <a:cs typeface="Arial"/>
              </a:rPr>
              <a:t>los </a:t>
            </a:r>
            <a:r>
              <a:rPr sz="1900" spc="-5" dirty="0" err="1">
                <a:latin typeface="Arial"/>
                <a:cs typeface="Arial"/>
              </a:rPr>
              <a:t>motivos</a:t>
            </a:r>
            <a:r>
              <a:rPr sz="1900" spc="-5" dirty="0">
                <a:latin typeface="Arial"/>
                <a:cs typeface="Arial"/>
              </a:rPr>
              <a:t> para </a:t>
            </a:r>
            <a:r>
              <a:rPr sz="1900" spc="-5" dirty="0" err="1">
                <a:latin typeface="Arial"/>
                <a:cs typeface="Arial"/>
              </a:rPr>
              <a:t>realizar</a:t>
            </a:r>
            <a:r>
              <a:rPr sz="1900" spc="175" dirty="0">
                <a:latin typeface="Arial"/>
                <a:cs typeface="Arial"/>
              </a:rPr>
              <a:t> </a:t>
            </a:r>
            <a:r>
              <a:rPr sz="1900" spc="-5" dirty="0">
                <a:latin typeface="Arial"/>
                <a:cs typeface="Arial"/>
              </a:rPr>
              <a:t>el </a:t>
            </a:r>
            <a:r>
              <a:rPr sz="1900" spc="-5" dirty="0" err="1">
                <a:latin typeface="Arial"/>
                <a:cs typeface="Arial"/>
              </a:rPr>
              <a:t>cambio</a:t>
            </a:r>
            <a:r>
              <a:rPr sz="1900" spc="-5" dirty="0">
                <a:latin typeface="Arial"/>
                <a:cs typeface="Arial"/>
              </a:rPr>
              <a:t>?</a:t>
            </a:r>
            <a:r>
              <a:rPr dirty="0"/>
              <a:t> </a:t>
            </a:r>
            <a:endParaRPr sz="1900" dirty="0">
              <a:latin typeface="Arial"/>
              <a:cs typeface="Arial"/>
            </a:endParaRPr>
          </a:p>
          <a:p>
            <a:pPr marL="405765" indent="-393700">
              <a:lnSpc>
                <a:spcPct val="100000"/>
              </a:lnSpc>
              <a:spcBef>
                <a:spcPts val="1660"/>
              </a:spcBef>
              <a:buAutoNum type="arabicPeriod"/>
              <a:tabLst>
                <a:tab pos="405765" algn="l"/>
                <a:tab pos="406400" algn="l"/>
              </a:tabLst>
            </a:pPr>
            <a:r>
              <a:rPr sz="1900" spc="10" dirty="0">
                <a:latin typeface="Arial"/>
                <a:cs typeface="Arial"/>
              </a:rPr>
              <a:t>¿</a:t>
            </a:r>
            <a:r>
              <a:rPr sz="1900" spc="10" dirty="0" err="1">
                <a:latin typeface="Arial"/>
                <a:cs typeface="Arial"/>
              </a:rPr>
              <a:t>Cuál</a:t>
            </a:r>
            <a:r>
              <a:rPr sz="1900" spc="10" dirty="0">
                <a:latin typeface="Arial"/>
                <a:cs typeface="Arial"/>
              </a:rPr>
              <a:t> </a:t>
            </a:r>
            <a:r>
              <a:rPr sz="1900" spc="-10" dirty="0" err="1">
                <a:latin typeface="Arial"/>
                <a:cs typeface="Arial"/>
              </a:rPr>
              <a:t>tratamiento</a:t>
            </a:r>
            <a:r>
              <a:rPr sz="1900" spc="-10" dirty="0">
                <a:latin typeface="Arial"/>
                <a:cs typeface="Arial"/>
              </a:rPr>
              <a:t> </a:t>
            </a:r>
            <a:r>
              <a:rPr sz="1900" dirty="0" err="1">
                <a:latin typeface="Arial"/>
                <a:cs typeface="Arial"/>
              </a:rPr>
              <a:t>debería</a:t>
            </a:r>
            <a:r>
              <a:rPr sz="1900" dirty="0">
                <a:latin typeface="Arial"/>
                <a:cs typeface="Arial"/>
              </a:rPr>
              <a:t> </a:t>
            </a:r>
            <a:r>
              <a:rPr sz="1900" spc="-5" dirty="0" err="1">
                <a:latin typeface="Arial"/>
                <a:cs typeface="Arial"/>
              </a:rPr>
              <a:t>recomendarse</a:t>
            </a:r>
            <a:r>
              <a:rPr sz="1900" spc="-5" dirty="0">
                <a:latin typeface="Arial"/>
                <a:cs typeface="Arial"/>
              </a:rPr>
              <a:t> </a:t>
            </a:r>
            <a:r>
              <a:rPr sz="1900" spc="-10" dirty="0" err="1">
                <a:latin typeface="Arial"/>
                <a:cs typeface="Arial"/>
              </a:rPr>
              <a:t>en</a:t>
            </a:r>
            <a:r>
              <a:rPr sz="1900" spc="-10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el </a:t>
            </a:r>
            <a:r>
              <a:rPr sz="1900" dirty="0" err="1">
                <a:latin typeface="Arial"/>
                <a:cs typeface="Arial"/>
              </a:rPr>
              <a:t>futuro</a:t>
            </a:r>
            <a:r>
              <a:rPr sz="1900" dirty="0">
                <a:latin typeface="Arial"/>
                <a:cs typeface="Arial"/>
              </a:rPr>
              <a:t>?</a:t>
            </a:r>
            <a:r>
              <a:rPr dirty="0"/>
              <a:t> </a:t>
            </a:r>
            <a:endParaRPr sz="1900" dirty="0">
              <a:latin typeface="Arial"/>
              <a:cs typeface="Arial"/>
            </a:endParaRPr>
          </a:p>
          <a:p>
            <a:pPr marL="405765" indent="-393700">
              <a:lnSpc>
                <a:spcPct val="100000"/>
              </a:lnSpc>
              <a:spcBef>
                <a:spcPts val="1655"/>
              </a:spcBef>
              <a:buAutoNum type="arabicPeriod"/>
              <a:tabLst>
                <a:tab pos="405765" algn="l"/>
                <a:tab pos="406400" algn="l"/>
              </a:tabLst>
            </a:pPr>
            <a:r>
              <a:rPr sz="1900" spc="-5" dirty="0">
                <a:latin typeface="Arial"/>
                <a:cs typeface="Arial"/>
              </a:rPr>
              <a:t>¿</a:t>
            </a:r>
            <a:r>
              <a:rPr sz="1900" spc="-5" dirty="0" err="1">
                <a:latin typeface="Arial"/>
                <a:cs typeface="Arial"/>
              </a:rPr>
              <a:t>Cómo</a:t>
            </a:r>
            <a:r>
              <a:rPr sz="1900" spc="-5" dirty="0">
                <a:latin typeface="Arial"/>
                <a:cs typeface="Arial"/>
              </a:rPr>
              <a:t> y </a:t>
            </a:r>
            <a:r>
              <a:rPr sz="1900" spc="-5" dirty="0" err="1">
                <a:latin typeface="Arial"/>
                <a:cs typeface="Arial"/>
              </a:rPr>
              <a:t>cuándo</a:t>
            </a:r>
            <a:r>
              <a:rPr sz="1900" spc="-5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debe </a:t>
            </a:r>
            <a:r>
              <a:rPr sz="1900" spc="-5" dirty="0" err="1">
                <a:latin typeface="Arial"/>
                <a:cs typeface="Arial"/>
              </a:rPr>
              <a:t>hacerse</a:t>
            </a:r>
            <a:r>
              <a:rPr sz="1900" spc="-5" dirty="0">
                <a:latin typeface="Arial"/>
                <a:cs typeface="Arial"/>
              </a:rPr>
              <a:t> </a:t>
            </a:r>
            <a:r>
              <a:rPr sz="1900" dirty="0" err="1">
                <a:latin typeface="Arial"/>
                <a:cs typeface="Arial"/>
              </a:rPr>
              <a:t>seguimiento</a:t>
            </a:r>
            <a:r>
              <a:rPr sz="1900" dirty="0">
                <a:latin typeface="Arial"/>
                <a:cs typeface="Arial"/>
              </a:rPr>
              <a:t> </a:t>
            </a:r>
            <a:r>
              <a:rPr sz="1900" spc="-5" dirty="0">
                <a:latin typeface="Arial"/>
                <a:cs typeface="Arial"/>
              </a:rPr>
              <a:t>al </a:t>
            </a:r>
            <a:r>
              <a:rPr sz="1900" dirty="0" err="1">
                <a:latin typeface="Arial"/>
                <a:cs typeface="Arial"/>
              </a:rPr>
              <a:t>paciente</a:t>
            </a:r>
            <a:r>
              <a:rPr sz="1900" dirty="0">
                <a:latin typeface="Arial"/>
                <a:cs typeface="Arial"/>
              </a:rPr>
              <a:t> </a:t>
            </a:r>
            <a:r>
              <a:rPr sz="1900" spc="-5" dirty="0">
                <a:latin typeface="Arial"/>
                <a:cs typeface="Arial"/>
              </a:rPr>
              <a:t> </a:t>
            </a:r>
            <a:r>
              <a:rPr sz="1900" dirty="0" err="1">
                <a:latin typeface="Arial"/>
                <a:cs typeface="Arial"/>
              </a:rPr>
              <a:t>en</a:t>
            </a:r>
            <a:r>
              <a:rPr sz="1900" dirty="0">
                <a:latin typeface="Arial"/>
                <a:cs typeface="Arial"/>
              </a:rPr>
              <a:t> </a:t>
            </a:r>
            <a:r>
              <a:rPr sz="1900" spc="-5" dirty="0">
                <a:latin typeface="Arial"/>
                <a:cs typeface="Arial"/>
              </a:rPr>
              <a:t>el</a:t>
            </a:r>
            <a:r>
              <a:rPr sz="1900" spc="85" dirty="0">
                <a:latin typeface="Arial"/>
                <a:cs typeface="Arial"/>
              </a:rPr>
              <a:t> </a:t>
            </a:r>
            <a:r>
              <a:rPr sz="1900" dirty="0" err="1">
                <a:latin typeface="Arial"/>
                <a:cs typeface="Arial"/>
              </a:rPr>
              <a:t>futuro</a:t>
            </a:r>
            <a:r>
              <a:rPr sz="1900" dirty="0">
                <a:latin typeface="Arial"/>
                <a:cs typeface="Arial"/>
              </a:rPr>
              <a:t>?</a:t>
            </a:r>
            <a:r>
              <a:rPr dirty="0"/>
              <a:t> </a:t>
            </a:r>
            <a:endParaRPr sz="1900"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680959" y="73151"/>
            <a:ext cx="1118616" cy="7162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57400" y="397976"/>
            <a:ext cx="5492749" cy="782907"/>
          </a:xfrm>
          <a:prstGeom prst="rect">
            <a:avLst/>
          </a:prstGeom>
        </p:spPr>
        <p:txBody>
          <a:bodyPr vert="horz" wrap="square" lIns="0" tIns="13335" rIns="0" bIns="0">
            <a:spAutoFit/>
          </a:bodyPr>
          <a:lstStyle/>
          <a:p>
            <a:pPr marL="671195" marR="5080" indent="-659130">
              <a:lnSpc>
                <a:spcPct val="100000"/>
              </a:lnSpc>
              <a:spcBef>
                <a:spcPts val="105"/>
              </a:spcBef>
            </a:pPr>
            <a:r>
              <a:rPr sz="2200" spc="-65" dirty="0"/>
              <a:t>¿</a:t>
            </a:r>
            <a:r>
              <a:rPr sz="2200" spc="-65" dirty="0" err="1"/>
              <a:t>Debería</a:t>
            </a:r>
            <a:r>
              <a:rPr sz="2200" spc="-160" dirty="0"/>
              <a:t> </a:t>
            </a:r>
            <a:r>
              <a:rPr sz="2200" spc="-45" dirty="0" err="1"/>
              <a:t>cambiarse</a:t>
            </a:r>
            <a:r>
              <a:rPr sz="2200" spc="-185" dirty="0"/>
              <a:t> </a:t>
            </a:r>
            <a:r>
              <a:rPr sz="2200" spc="-65" dirty="0"/>
              <a:t>el</a:t>
            </a:r>
            <a:r>
              <a:rPr sz="2200" spc="-170" dirty="0"/>
              <a:t> </a:t>
            </a:r>
            <a:r>
              <a:rPr sz="2200" spc="-65" dirty="0" err="1"/>
              <a:t>tratamiento</a:t>
            </a:r>
            <a:r>
              <a:rPr sz="2200" spc="-245" dirty="0"/>
              <a:t> </a:t>
            </a:r>
            <a:r>
              <a:rPr sz="2200" spc="-40" dirty="0" err="1"/>
              <a:t>médico</a:t>
            </a:r>
            <a:r>
              <a:rPr sz="2200" spc="-135" dirty="0"/>
              <a:t> </a:t>
            </a:r>
            <a:r>
              <a:rPr sz="2200" spc="-65" dirty="0"/>
              <a:t> </a:t>
            </a:r>
            <a:r>
              <a:rPr lang="es-ES" sz="2200" spc="-50" dirty="0"/>
              <a:t>tras </a:t>
            </a:r>
            <a:r>
              <a:rPr sz="2200" spc="-70" dirty="0"/>
              <a:t>la</a:t>
            </a:r>
            <a:r>
              <a:rPr sz="2200" spc="-135" dirty="0"/>
              <a:t> </a:t>
            </a:r>
            <a:r>
              <a:rPr sz="2200" spc="-40" dirty="0" err="1"/>
              <a:t>revisión</a:t>
            </a:r>
            <a:r>
              <a:rPr sz="2200" spc="-175" dirty="0"/>
              <a:t> </a:t>
            </a:r>
            <a:r>
              <a:rPr sz="2200" spc="-45" dirty="0"/>
              <a:t>del</a:t>
            </a:r>
            <a:r>
              <a:rPr sz="2200" spc="-160" dirty="0"/>
              <a:t> </a:t>
            </a:r>
            <a:r>
              <a:rPr sz="2200" spc="-70" dirty="0" err="1"/>
              <a:t>diagnóstico</a:t>
            </a:r>
            <a:r>
              <a:rPr sz="2200" spc="-70" dirty="0"/>
              <a:t>?</a:t>
            </a:r>
            <a:r>
              <a:rPr dirty="0"/>
              <a:t> </a:t>
            </a:r>
            <a:endParaRPr sz="2200" dirty="0"/>
          </a:p>
        </p:txBody>
      </p:sp>
      <p:sp>
        <p:nvSpPr>
          <p:cNvPr id="3" name="object 3"/>
          <p:cNvSpPr txBox="1"/>
          <p:nvPr/>
        </p:nvSpPr>
        <p:spPr>
          <a:xfrm>
            <a:off x="437794" y="1341617"/>
            <a:ext cx="7178675" cy="1512570"/>
          </a:xfrm>
          <a:prstGeom prst="rect">
            <a:avLst/>
          </a:prstGeom>
        </p:spPr>
        <p:txBody>
          <a:bodyPr vert="horz" wrap="square" lIns="0" tIns="76835" rIns="0" bIns="0">
            <a:spAutoFit/>
          </a:bodyPr>
          <a:lstStyle/>
          <a:p>
            <a:pPr marL="271780" indent="-259079">
              <a:lnSpc>
                <a:spcPct val="100000"/>
              </a:lnSpc>
              <a:spcBef>
                <a:spcPts val="605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lang="es-ES" sz="2100" dirty="0">
                <a:latin typeface="Arial"/>
                <a:cs typeface="Arial"/>
              </a:rPr>
              <a:t>Antes d</a:t>
            </a:r>
            <a:r>
              <a:rPr sz="2100" dirty="0">
                <a:latin typeface="Arial"/>
                <a:cs typeface="Arial"/>
              </a:rPr>
              <a:t>el </a:t>
            </a:r>
            <a:r>
              <a:rPr sz="2100" spc="5" dirty="0" err="1">
                <a:latin typeface="Arial"/>
                <a:cs typeface="Arial"/>
              </a:rPr>
              <a:t>cambio</a:t>
            </a:r>
            <a:r>
              <a:rPr sz="2100" spc="5" dirty="0">
                <a:latin typeface="Arial"/>
                <a:cs typeface="Arial"/>
              </a:rPr>
              <a:t> del </a:t>
            </a:r>
            <a:r>
              <a:rPr sz="2100" dirty="0" err="1">
                <a:latin typeface="Arial"/>
                <a:cs typeface="Arial"/>
              </a:rPr>
              <a:t>diagnóstico</a:t>
            </a:r>
            <a:r>
              <a:rPr sz="2100" dirty="0">
                <a:latin typeface="Arial"/>
                <a:cs typeface="Arial"/>
              </a:rPr>
              <a:t> </a:t>
            </a:r>
            <a:r>
              <a:rPr sz="2100" spc="5" dirty="0">
                <a:latin typeface="Arial"/>
                <a:cs typeface="Arial"/>
              </a:rPr>
              <a:t>de </a:t>
            </a:r>
            <a:r>
              <a:rPr sz="2100" spc="5" dirty="0" err="1">
                <a:latin typeface="Arial"/>
                <a:cs typeface="Arial"/>
              </a:rPr>
              <a:t>asma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spc="-5" dirty="0">
                <a:latin typeface="Arial"/>
                <a:cs typeface="Arial"/>
              </a:rPr>
              <a:t>a </a:t>
            </a:r>
            <a:r>
              <a:rPr sz="2100" spc="5" dirty="0">
                <a:latin typeface="Arial"/>
                <a:cs typeface="Arial"/>
              </a:rPr>
              <a:t>EPOC,</a:t>
            </a:r>
            <a:r>
              <a:rPr sz="2100" spc="-365" dirty="0">
                <a:latin typeface="Arial"/>
                <a:cs typeface="Arial"/>
              </a:rPr>
              <a:t> </a:t>
            </a:r>
            <a:r>
              <a:rPr sz="2100" spc="5" dirty="0">
                <a:latin typeface="Arial"/>
                <a:cs typeface="Arial"/>
              </a:rPr>
              <a:t>sus</a:t>
            </a:r>
            <a:r>
              <a:rPr sz="2100" dirty="0">
                <a:latin typeface="Arial"/>
                <a:cs typeface="Arial"/>
              </a:rPr>
              <a:t> </a:t>
            </a:r>
          </a:p>
          <a:p>
            <a:pPr marL="271780">
              <a:lnSpc>
                <a:spcPct val="100000"/>
              </a:lnSpc>
              <a:spcBef>
                <a:spcPts val="505"/>
              </a:spcBef>
            </a:pPr>
            <a:r>
              <a:rPr sz="2100" dirty="0" err="1">
                <a:latin typeface="Arial"/>
                <a:cs typeface="Arial"/>
              </a:rPr>
              <a:t>medicamentos</a:t>
            </a:r>
            <a:r>
              <a:rPr sz="2100" spc="-85" dirty="0">
                <a:latin typeface="Arial"/>
                <a:cs typeface="Arial"/>
              </a:rPr>
              <a:t> </a:t>
            </a:r>
            <a:r>
              <a:rPr sz="2100" dirty="0" err="1">
                <a:latin typeface="Arial"/>
                <a:cs typeface="Arial"/>
              </a:rPr>
              <a:t>eran</a:t>
            </a:r>
            <a:r>
              <a:rPr sz="2100" dirty="0">
                <a:latin typeface="Arial"/>
                <a:cs typeface="Arial"/>
              </a:rPr>
              <a:t>:</a:t>
            </a:r>
          </a:p>
          <a:p>
            <a:pPr marL="274320">
              <a:lnSpc>
                <a:spcPct val="100000"/>
              </a:lnSpc>
              <a:spcBef>
                <a:spcPts val="905"/>
              </a:spcBef>
              <a:tabLst>
                <a:tab pos="539750" algn="l"/>
              </a:tabLst>
            </a:pPr>
            <a:r>
              <a:rPr sz="1800" spc="-5" dirty="0">
                <a:latin typeface="Arial"/>
                <a:cs typeface="Arial"/>
              </a:rPr>
              <a:t>o	</a:t>
            </a:r>
            <a:r>
              <a:rPr sz="1800" dirty="0">
                <a:latin typeface="Arial"/>
                <a:cs typeface="Arial"/>
              </a:rPr>
              <a:t>CI (</a:t>
            </a:r>
            <a:r>
              <a:rPr sz="1800" dirty="0" err="1">
                <a:latin typeface="Arial"/>
                <a:cs typeface="Arial"/>
              </a:rPr>
              <a:t>budesonida</a:t>
            </a:r>
            <a:r>
              <a:rPr sz="1800" dirty="0">
                <a:latin typeface="Arial"/>
                <a:cs typeface="Arial"/>
              </a:rPr>
              <a:t>) 200 </a:t>
            </a:r>
            <a:r>
              <a:rPr sz="1800" spc="5" dirty="0">
                <a:latin typeface="Arial"/>
                <a:cs typeface="Arial"/>
              </a:rPr>
              <a:t>mcg </a:t>
            </a:r>
            <a:r>
              <a:rPr sz="1800" dirty="0" err="1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dirty="0" err="1">
                <a:latin typeface="Arial"/>
                <a:cs typeface="Arial"/>
              </a:rPr>
              <a:t>combinación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con </a:t>
            </a:r>
            <a:r>
              <a:rPr sz="1800" dirty="0">
                <a:latin typeface="Arial"/>
                <a:cs typeface="Arial"/>
              </a:rPr>
              <a:t>BAAP</a:t>
            </a:r>
            <a:r>
              <a:rPr sz="1800" spc="-160" dirty="0">
                <a:latin typeface="Arial"/>
                <a:cs typeface="Arial"/>
              </a:rPr>
              <a:t> </a:t>
            </a:r>
            <a:r>
              <a:rPr sz="1800" spc="5" dirty="0">
                <a:latin typeface="Arial"/>
                <a:cs typeface="Arial"/>
              </a:rPr>
              <a:t>(</a:t>
            </a:r>
            <a:r>
              <a:rPr sz="1800" spc="5" dirty="0" err="1">
                <a:latin typeface="Arial"/>
                <a:cs typeface="Arial"/>
              </a:rPr>
              <a:t>formeterol</a:t>
            </a:r>
            <a:r>
              <a:rPr sz="1800" spc="5" dirty="0">
                <a:latin typeface="Arial"/>
                <a:cs typeface="Arial"/>
              </a:rPr>
              <a:t>)</a:t>
            </a:r>
            <a:r>
              <a:rPr dirty="0"/>
              <a:t> </a:t>
            </a:r>
            <a:endParaRPr sz="1800" dirty="0">
              <a:latin typeface="Arial"/>
              <a:cs typeface="Arial"/>
            </a:endParaRPr>
          </a:p>
          <a:p>
            <a:pPr marL="539750">
              <a:lnSpc>
                <a:spcPct val="100000"/>
              </a:lnSpc>
              <a:spcBef>
                <a:spcPts val="430"/>
              </a:spcBef>
            </a:pPr>
            <a:r>
              <a:rPr sz="1800" dirty="0">
                <a:latin typeface="Arial"/>
                <a:cs typeface="Arial"/>
              </a:rPr>
              <a:t>4.5 mcg </a:t>
            </a:r>
            <a:r>
              <a:rPr sz="1800" spc="-5" dirty="0">
                <a:latin typeface="Arial"/>
                <a:cs typeface="Arial"/>
              </a:rPr>
              <a:t>dos </a:t>
            </a:r>
            <a:r>
              <a:rPr sz="1800" spc="-5" dirty="0" err="1">
                <a:latin typeface="Arial"/>
                <a:cs typeface="Arial"/>
              </a:rPr>
              <a:t>veces</a:t>
            </a:r>
            <a:r>
              <a:rPr sz="1800" spc="-6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al día</a:t>
            </a:r>
          </a:p>
        </p:txBody>
      </p:sp>
      <p:sp>
        <p:nvSpPr>
          <p:cNvPr id="4" name="object 4"/>
          <p:cNvSpPr/>
          <p:nvPr/>
        </p:nvSpPr>
        <p:spPr>
          <a:xfrm>
            <a:off x="7680959" y="73151"/>
            <a:ext cx="1118616" cy="7162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57400" y="382349"/>
            <a:ext cx="5120512" cy="444994"/>
          </a:xfrm>
          <a:prstGeom prst="rect">
            <a:avLst/>
          </a:prstGeom>
        </p:spPr>
        <p:txBody>
          <a:bodyPr vert="horz" wrap="square" lIns="0" tIns="13970" rIns="0" bIns="0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spc="-60" dirty="0" err="1"/>
              <a:t>Motivos</a:t>
            </a:r>
            <a:r>
              <a:rPr spc="-60" dirty="0"/>
              <a:t> </a:t>
            </a:r>
            <a:r>
              <a:rPr spc="-30" dirty="0"/>
              <a:t>para </a:t>
            </a:r>
            <a:r>
              <a:rPr spc="-55" dirty="0" err="1"/>
              <a:t>cambiar</a:t>
            </a:r>
            <a:r>
              <a:rPr spc="-55" dirty="0"/>
              <a:t> la</a:t>
            </a:r>
            <a:r>
              <a:rPr spc="-490" dirty="0"/>
              <a:t> </a:t>
            </a:r>
            <a:r>
              <a:rPr spc="-60" dirty="0" err="1"/>
              <a:t>terapia</a:t>
            </a:r>
            <a:r>
              <a:rPr dirty="0"/>
              <a:t> 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12394" y="1277536"/>
            <a:ext cx="6369406" cy="1370965"/>
          </a:xfrm>
          <a:prstGeom prst="rect">
            <a:avLst/>
          </a:prstGeom>
        </p:spPr>
        <p:txBody>
          <a:bodyPr vert="horz" wrap="square" lIns="0" tIns="140970" rIns="0" bIns="0">
            <a:spAutoFit/>
          </a:bodyPr>
          <a:lstStyle/>
          <a:p>
            <a:pPr marL="297180" indent="-259079">
              <a:lnSpc>
                <a:spcPct val="100000"/>
              </a:lnSpc>
              <a:spcBef>
                <a:spcPts val="1110"/>
              </a:spcBef>
              <a:buFont typeface="Times New Roman"/>
              <a:buChar char="•"/>
              <a:tabLst>
                <a:tab pos="296545" algn="l"/>
                <a:tab pos="297180" algn="l"/>
              </a:tabLst>
            </a:pPr>
            <a:r>
              <a:rPr sz="2100" spc="10" dirty="0">
                <a:latin typeface="Arial"/>
                <a:cs typeface="Arial"/>
              </a:rPr>
              <a:t>No </a:t>
            </a:r>
            <a:r>
              <a:rPr sz="2100" spc="5" dirty="0" err="1">
                <a:latin typeface="Arial"/>
                <a:cs typeface="Arial"/>
              </a:rPr>
              <a:t>presenta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spc="5" dirty="0" err="1">
                <a:latin typeface="Arial"/>
                <a:cs typeface="Arial"/>
              </a:rPr>
              <a:t>signos</a:t>
            </a:r>
            <a:r>
              <a:rPr sz="2100" spc="5" dirty="0">
                <a:latin typeface="Arial"/>
                <a:cs typeface="Arial"/>
              </a:rPr>
              <a:t> de</a:t>
            </a:r>
            <a:r>
              <a:rPr sz="2100" spc="-140" dirty="0">
                <a:latin typeface="Arial"/>
                <a:cs typeface="Arial"/>
              </a:rPr>
              <a:t> </a:t>
            </a:r>
            <a:r>
              <a:rPr sz="2100" spc="5" dirty="0" err="1">
                <a:latin typeface="Arial"/>
                <a:cs typeface="Arial"/>
              </a:rPr>
              <a:t>asma</a:t>
            </a:r>
            <a:r>
              <a:rPr dirty="0"/>
              <a:t> </a:t>
            </a:r>
            <a:endParaRPr sz="2100" dirty="0">
              <a:latin typeface="Arial"/>
              <a:cs typeface="Arial"/>
            </a:endParaRPr>
          </a:p>
          <a:p>
            <a:pPr marL="297180" indent="-259079">
              <a:lnSpc>
                <a:spcPct val="100000"/>
              </a:lnSpc>
              <a:spcBef>
                <a:spcPts val="1010"/>
              </a:spcBef>
              <a:buFont typeface="Times New Roman"/>
              <a:buChar char="•"/>
              <a:tabLst>
                <a:tab pos="296545" algn="l"/>
                <a:tab pos="297180" algn="l"/>
              </a:tabLst>
            </a:pPr>
            <a:r>
              <a:rPr sz="2100" dirty="0">
                <a:latin typeface="Arial"/>
                <a:cs typeface="Arial"/>
              </a:rPr>
              <a:t>Los CI </a:t>
            </a:r>
            <a:r>
              <a:rPr sz="2100" spc="5" dirty="0" err="1">
                <a:latin typeface="Arial"/>
                <a:cs typeface="Arial"/>
              </a:rPr>
              <a:t>incrementan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el </a:t>
            </a:r>
            <a:r>
              <a:rPr sz="2100" dirty="0" err="1">
                <a:latin typeface="Arial"/>
                <a:cs typeface="Arial"/>
              </a:rPr>
              <a:t>riesgo</a:t>
            </a:r>
            <a:r>
              <a:rPr sz="2100" dirty="0">
                <a:latin typeface="Arial"/>
                <a:cs typeface="Arial"/>
              </a:rPr>
              <a:t> </a:t>
            </a:r>
            <a:r>
              <a:rPr sz="2100" spc="5" dirty="0">
                <a:latin typeface="Arial"/>
                <a:cs typeface="Arial"/>
              </a:rPr>
              <a:t>de</a:t>
            </a:r>
            <a:r>
              <a:rPr sz="2100" spc="-19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neumonía</a:t>
            </a:r>
            <a:r>
              <a:rPr sz="2100" baseline="23809" dirty="0">
                <a:latin typeface="Arial"/>
                <a:cs typeface="Arial"/>
              </a:rPr>
              <a:t>1</a:t>
            </a:r>
            <a:r>
              <a:rPr sz="2100" dirty="0">
                <a:latin typeface="Arial"/>
                <a:cs typeface="Arial"/>
              </a:rPr>
              <a:t> </a:t>
            </a:r>
            <a:endParaRPr sz="2100" baseline="23809" dirty="0">
              <a:latin typeface="Arial"/>
              <a:cs typeface="Arial"/>
            </a:endParaRPr>
          </a:p>
          <a:p>
            <a:pPr marL="297180" indent="-259079">
              <a:lnSpc>
                <a:spcPct val="100000"/>
              </a:lnSpc>
              <a:spcBef>
                <a:spcPts val="1010"/>
              </a:spcBef>
              <a:buFont typeface="Times New Roman"/>
              <a:buChar char="•"/>
              <a:tabLst>
                <a:tab pos="296545" algn="l"/>
                <a:tab pos="297180" algn="l"/>
              </a:tabLst>
            </a:pPr>
            <a:r>
              <a:rPr sz="2100" spc="5" dirty="0" err="1">
                <a:latin typeface="Arial"/>
                <a:cs typeface="Arial"/>
              </a:rPr>
              <a:t>Niveles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spc="5" dirty="0" err="1">
                <a:latin typeface="Arial"/>
                <a:cs typeface="Arial"/>
              </a:rPr>
              <a:t>bajos</a:t>
            </a:r>
            <a:r>
              <a:rPr sz="2100" spc="5" dirty="0">
                <a:latin typeface="Arial"/>
                <a:cs typeface="Arial"/>
              </a:rPr>
              <a:t> de </a:t>
            </a:r>
            <a:r>
              <a:rPr sz="2100" spc="5" dirty="0" err="1">
                <a:latin typeface="Arial"/>
                <a:cs typeface="Arial"/>
              </a:rPr>
              <a:t>eosinófilos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spc="5" dirty="0" err="1">
                <a:latin typeface="Arial"/>
                <a:cs typeface="Arial"/>
              </a:rPr>
              <a:t>en</a:t>
            </a:r>
            <a:r>
              <a:rPr sz="2100" spc="5" dirty="0">
                <a:latin typeface="Arial"/>
                <a:cs typeface="Arial"/>
              </a:rPr>
              <a:t> la</a:t>
            </a:r>
            <a:r>
              <a:rPr sz="2100" spc="-1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sangre</a:t>
            </a:r>
            <a:r>
              <a:rPr sz="2100" baseline="23809" dirty="0">
                <a:latin typeface="Arial"/>
                <a:cs typeface="Arial"/>
              </a:rPr>
              <a:t>2</a:t>
            </a:r>
            <a:r>
              <a:rPr dirty="0"/>
              <a:t> </a:t>
            </a:r>
            <a:endParaRPr sz="2100" baseline="23809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28600" y="4327525"/>
            <a:ext cx="8177530" cy="269240"/>
          </a:xfrm>
          <a:prstGeom prst="rect">
            <a:avLst/>
          </a:prstGeom>
        </p:spPr>
        <p:txBody>
          <a:bodyPr vert="horz" wrap="square" lIns="0" tIns="12065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10">
                <a:latin typeface="Arial"/>
                <a:cs typeface="Arial"/>
              </a:rPr>
              <a:t>1. </a:t>
            </a:r>
            <a:r>
              <a:rPr sz="800" spc="-15">
                <a:latin typeface="Arial"/>
                <a:cs typeface="Arial"/>
              </a:rPr>
              <a:t>Janson </a:t>
            </a:r>
            <a:r>
              <a:rPr sz="800" spc="-20">
                <a:latin typeface="Arial"/>
                <a:cs typeface="Arial"/>
              </a:rPr>
              <a:t>y otros </a:t>
            </a:r>
            <a:r>
              <a:t> </a:t>
            </a:r>
            <a:r>
              <a:rPr sz="800" spc="-10">
                <a:latin typeface="Arial"/>
                <a:cs typeface="Arial"/>
              </a:rPr>
              <a:t>Identificar los riesgos asociados </a:t>
            </a:r>
            <a:r>
              <a:rPr sz="800" spc="-20">
                <a:latin typeface="Arial"/>
                <a:cs typeface="Arial"/>
              </a:rPr>
              <a:t>de </a:t>
            </a:r>
            <a:r>
              <a:rPr sz="800" spc="-10">
                <a:latin typeface="Arial"/>
                <a:cs typeface="Arial"/>
              </a:rPr>
              <a:t>neumonía en </a:t>
            </a:r>
            <a:r>
              <a:rPr sz="800" spc="-5">
                <a:latin typeface="Arial"/>
                <a:cs typeface="Arial"/>
              </a:rPr>
              <a:t>pacientes de </a:t>
            </a:r>
            <a:r>
              <a:rPr sz="800" spc="-15">
                <a:latin typeface="Arial"/>
                <a:cs typeface="Arial"/>
              </a:rPr>
              <a:t>EPOC. Respir </a:t>
            </a:r>
            <a:r>
              <a:rPr sz="800" spc="-10">
                <a:latin typeface="Arial"/>
                <a:cs typeface="Arial"/>
              </a:rPr>
              <a:t>Res. </a:t>
            </a:r>
            <a:r>
              <a:rPr sz="800" spc="-5">
                <a:latin typeface="Arial"/>
                <a:cs typeface="Arial"/>
              </a:rPr>
              <a:t>2018;19(1):172; </a:t>
            </a:r>
            <a:r>
              <a:rPr sz="800" spc="-10">
                <a:latin typeface="Arial"/>
                <a:cs typeface="Arial"/>
              </a:rPr>
              <a:t>2. </a:t>
            </a:r>
            <a:r>
              <a:t> </a:t>
            </a:r>
            <a:r>
              <a:rPr sz="800" spc="-20">
                <a:latin typeface="Arial"/>
                <a:cs typeface="Arial"/>
              </a:rPr>
              <a:t>La </a:t>
            </a:r>
            <a:r>
              <a:rPr sz="800" spc="-15">
                <a:latin typeface="Arial"/>
                <a:cs typeface="Arial"/>
              </a:rPr>
              <a:t>Iniciativa </a:t>
            </a:r>
            <a:r>
              <a:rPr sz="800" spc="-10">
                <a:latin typeface="Arial"/>
                <a:cs typeface="Arial"/>
              </a:rPr>
              <a:t>Mundial</a:t>
            </a:r>
            <a:r>
              <a:rPr sz="800" spc="-15">
                <a:latin typeface="Arial"/>
                <a:cs typeface="Arial"/>
              </a:rPr>
              <a:t>contra Enfermedades </a:t>
            </a:r>
            <a:r>
              <a:rPr sz="800" spc="-10">
                <a:latin typeface="Arial"/>
                <a:cs typeface="Arial"/>
              </a:rPr>
              <a:t>Pulmonares </a:t>
            </a:r>
            <a:r>
              <a:rPr sz="800" spc="-15">
                <a:latin typeface="Arial"/>
                <a:cs typeface="Arial"/>
              </a:rPr>
              <a:t>Obstructivas Crónicas </a:t>
            </a:r>
            <a:r>
              <a:rPr sz="800" spc="-5">
                <a:latin typeface="Arial"/>
                <a:cs typeface="Arial"/>
              </a:rPr>
              <a:t>(GOLD)</a:t>
            </a:r>
            <a:r>
              <a:rPr sz="800" spc="200">
                <a:latin typeface="Arial"/>
                <a:cs typeface="Arial"/>
              </a:rPr>
              <a:t> </a:t>
            </a:r>
            <a:r>
              <a:rPr sz="800" spc="-15">
                <a:latin typeface="Arial"/>
                <a:cs typeface="Arial"/>
              </a:rPr>
              <a:t>2020.</a:t>
            </a:r>
            <a:r>
              <a:t> </a:t>
            </a:r>
            <a:endParaRPr sz="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800" u="sng" spc="-5">
                <a:solidFill>
                  <a:srgbClr val="009999"/>
                </a:solidFill>
                <a:uFill>
                  <a:solidFill>
                    <a:srgbClr val="009999"/>
                  </a:solidFill>
                </a:uFill>
                <a:latin typeface="Arial"/>
                <a:cs typeface="Arial"/>
                <a:hlinkClick r:id="rId2"/>
              </a:rPr>
              <a:t>https://goldcopd.org/</a:t>
            </a:r>
            <a:endParaRPr sz="8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680959" y="73151"/>
            <a:ext cx="1118616" cy="71627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4487" y="1144269"/>
            <a:ext cx="7876540" cy="2927725"/>
          </a:xfrm>
          <a:prstGeom prst="rect">
            <a:avLst/>
          </a:prstGeom>
        </p:spPr>
        <p:txBody>
          <a:bodyPr vert="horz" wrap="square" lIns="0" tIns="11430" rIns="0" bIns="0">
            <a:spAutoFit/>
          </a:bodyPr>
          <a:lstStyle/>
          <a:p>
            <a:pPr marL="271780" indent="-259079">
              <a:lnSpc>
                <a:spcPct val="100000"/>
              </a:lnSpc>
              <a:spcBef>
                <a:spcPts val="90"/>
              </a:spcBef>
              <a:buClr>
                <a:srgbClr val="000000"/>
              </a:buClr>
              <a:buSzPct val="128571"/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Por favor, no dude </a:t>
            </a:r>
            <a:r>
              <a:rPr sz="1400" spc="-5" dirty="0" err="1">
                <a:solidFill>
                  <a:srgbClr val="0C1C1D"/>
                </a:solidFill>
                <a:latin typeface="Arial"/>
                <a:cs typeface="Arial"/>
              </a:rPr>
              <a:t>en</a:t>
            </a:r>
            <a:r>
              <a:rPr sz="14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utilizar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, </a:t>
            </a:r>
            <a:r>
              <a:rPr sz="1400" spc="-15" dirty="0" err="1">
                <a:solidFill>
                  <a:srgbClr val="0C1C1D"/>
                </a:solidFill>
                <a:latin typeface="Arial"/>
                <a:cs typeface="Arial"/>
              </a:rPr>
              <a:t>publicar</a:t>
            </a:r>
            <a:r>
              <a:rPr sz="1400" spc="-15" dirty="0">
                <a:solidFill>
                  <a:srgbClr val="0C1C1D"/>
                </a:solidFill>
                <a:latin typeface="Arial"/>
                <a:cs typeface="Arial"/>
              </a:rPr>
              <a:t> y </a:t>
            </a:r>
            <a:r>
              <a:rPr sz="1400" spc="-15" dirty="0" err="1">
                <a:solidFill>
                  <a:srgbClr val="0C1C1D"/>
                </a:solidFill>
                <a:latin typeface="Arial"/>
                <a:cs typeface="Arial"/>
              </a:rPr>
              <a:t>compartir</a:t>
            </a:r>
            <a:r>
              <a:rPr sz="1400" spc="-1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5" dirty="0" err="1">
                <a:solidFill>
                  <a:srgbClr val="0C1C1D"/>
                </a:solidFill>
                <a:latin typeface="Arial"/>
                <a:cs typeface="Arial"/>
              </a:rPr>
              <a:t>algunas</a:t>
            </a:r>
            <a:r>
              <a:rPr sz="14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o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todas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 las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diapositivas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 de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esta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presentación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5" dirty="0" err="1">
                <a:solidFill>
                  <a:srgbClr val="0C1C1D"/>
                </a:solidFill>
                <a:latin typeface="Arial"/>
                <a:cs typeface="Arial"/>
              </a:rPr>
              <a:t>en</a:t>
            </a:r>
            <a:r>
              <a:rPr sz="14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25" dirty="0">
                <a:solidFill>
                  <a:srgbClr val="0C1C1D"/>
                </a:solidFill>
                <a:latin typeface="Arial"/>
                <a:cs typeface="Arial"/>
              </a:rPr>
              <a:t>sus</a:t>
            </a:r>
            <a:r>
              <a:rPr sz="1400" spc="4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5" dirty="0" err="1">
                <a:solidFill>
                  <a:srgbClr val="0C1C1D"/>
                </a:solidFill>
                <a:latin typeface="Arial"/>
                <a:cs typeface="Arial"/>
              </a:rPr>
              <a:t>presentaciones</a:t>
            </a:r>
            <a:r>
              <a:rPr sz="14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sin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ánimo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 de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lucro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0C1C1D"/>
                </a:solidFill>
                <a:latin typeface="Arial"/>
                <a:cs typeface="Arial"/>
              </a:rPr>
              <a:t>para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colegas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 o</a:t>
            </a:r>
            <a:r>
              <a:rPr sz="1400" spc="13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pacientes</a:t>
            </a:r>
            <a:r>
              <a:rPr dirty="0"/>
              <a:t> </a:t>
            </a:r>
            <a:endParaRPr sz="1400" dirty="0">
              <a:latin typeface="Arial"/>
              <a:cs typeface="Arial"/>
            </a:endParaRPr>
          </a:p>
          <a:p>
            <a:pPr marL="271780" indent="-259079">
              <a:lnSpc>
                <a:spcPct val="100000"/>
              </a:lnSpc>
              <a:buClr>
                <a:srgbClr val="000000"/>
              </a:buClr>
              <a:buSzPct val="128571"/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Esta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 es </a:t>
            </a:r>
            <a:r>
              <a:rPr sz="1400" spc="-5" dirty="0">
                <a:solidFill>
                  <a:srgbClr val="0C1C1D"/>
                </a:solidFill>
                <a:latin typeface="Arial"/>
                <a:cs typeface="Arial"/>
              </a:rPr>
              <a:t>una </a:t>
            </a:r>
            <a:r>
              <a:rPr sz="1400" spc="-15" dirty="0" err="1">
                <a:solidFill>
                  <a:srgbClr val="0C1C1D"/>
                </a:solidFill>
                <a:latin typeface="Arial"/>
                <a:cs typeface="Arial"/>
              </a:rPr>
              <a:t>introducción</a:t>
            </a:r>
            <a:r>
              <a:rPr sz="1400" spc="-1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general </a:t>
            </a:r>
            <a:r>
              <a:rPr sz="1400" spc="-5" dirty="0">
                <a:solidFill>
                  <a:srgbClr val="0C1C1D"/>
                </a:solidFill>
                <a:latin typeface="Arial"/>
                <a:cs typeface="Arial"/>
              </a:rPr>
              <a:t>al </a:t>
            </a:r>
            <a:r>
              <a:rPr sz="1400" spc="-5" dirty="0" err="1">
                <a:solidFill>
                  <a:srgbClr val="0C1C1D"/>
                </a:solidFill>
                <a:latin typeface="Arial"/>
                <a:cs typeface="Arial"/>
              </a:rPr>
              <a:t>manejo</a:t>
            </a:r>
            <a:r>
              <a:rPr sz="1400" spc="-5" dirty="0">
                <a:solidFill>
                  <a:srgbClr val="0C1C1D"/>
                </a:solidFill>
                <a:latin typeface="Arial"/>
                <a:cs typeface="Arial"/>
              </a:rPr>
              <a:t> de </a:t>
            </a:r>
            <a:r>
              <a:rPr lang="es-ES" sz="1400" spc="-5" dirty="0">
                <a:solidFill>
                  <a:srgbClr val="0C1C1D"/>
                </a:solidFill>
                <a:latin typeface="Arial"/>
                <a:cs typeface="Arial"/>
              </a:rPr>
              <a:t> las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multimorbilidades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5" dirty="0" err="1">
                <a:solidFill>
                  <a:srgbClr val="0C1C1D"/>
                </a:solidFill>
                <a:latin typeface="Arial"/>
                <a:cs typeface="Arial"/>
              </a:rPr>
              <a:t>en</a:t>
            </a:r>
            <a:r>
              <a:rPr sz="14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5" dirty="0" err="1">
                <a:solidFill>
                  <a:srgbClr val="0C1C1D"/>
                </a:solidFill>
                <a:latin typeface="Arial"/>
                <a:cs typeface="Arial"/>
              </a:rPr>
              <a:t>casos</a:t>
            </a:r>
            <a:r>
              <a:rPr sz="1400" spc="-5" dirty="0">
                <a:solidFill>
                  <a:srgbClr val="0C1C1D"/>
                </a:solidFill>
                <a:latin typeface="Arial"/>
                <a:cs typeface="Arial"/>
              </a:rPr>
              <a:t> de 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EPOC, </a:t>
            </a:r>
            <a:r>
              <a:rPr sz="1400" spc="-15" dirty="0" err="1">
                <a:solidFill>
                  <a:srgbClr val="0C1C1D"/>
                </a:solidFill>
                <a:latin typeface="Arial"/>
                <a:cs typeface="Arial"/>
              </a:rPr>
              <a:t>seguida</a:t>
            </a:r>
            <a:r>
              <a:rPr sz="1400" spc="-1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de </a:t>
            </a:r>
            <a:r>
              <a:rPr sz="1400" spc="-5" dirty="0">
                <a:solidFill>
                  <a:srgbClr val="0C1C1D"/>
                </a:solidFill>
                <a:latin typeface="Arial"/>
                <a:cs typeface="Arial"/>
              </a:rPr>
              <a:t>un </a:t>
            </a:r>
            <a:r>
              <a:rPr lang="es-ES" sz="1400" spc="-10" dirty="0">
                <a:solidFill>
                  <a:srgbClr val="0C1C1D"/>
                </a:solidFill>
                <a:latin typeface="Arial"/>
                <a:cs typeface="Arial"/>
              </a:rPr>
              <a:t>caso clínico</a:t>
            </a:r>
            <a:r>
              <a:rPr dirty="0"/>
              <a:t> </a:t>
            </a:r>
            <a:endParaRPr sz="1400" dirty="0">
              <a:latin typeface="Arial"/>
              <a:cs typeface="Arial"/>
            </a:endParaRPr>
          </a:p>
          <a:p>
            <a:pPr marL="271780" indent="-259079">
              <a:lnSpc>
                <a:spcPct val="100000"/>
              </a:lnSpc>
              <a:buClr>
                <a:srgbClr val="000000"/>
              </a:buClr>
              <a:buSzPct val="128571"/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1400" spc="-5" dirty="0">
                <a:solidFill>
                  <a:srgbClr val="0C1C1D"/>
                </a:solidFill>
                <a:latin typeface="Arial"/>
                <a:cs typeface="Arial"/>
              </a:rPr>
              <a:t>Las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diapositivas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 se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proporcionan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15" dirty="0">
                <a:solidFill>
                  <a:srgbClr val="0C1C1D"/>
                </a:solidFill>
                <a:latin typeface="Arial"/>
                <a:cs typeface="Arial"/>
              </a:rPr>
              <a:t>bajo 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la </a:t>
            </a:r>
            <a:r>
              <a:rPr sz="1400" spc="-5" dirty="0" err="1">
                <a:solidFill>
                  <a:srgbClr val="0C1C1D"/>
                </a:solidFill>
                <a:latin typeface="Arial"/>
                <a:cs typeface="Arial"/>
              </a:rPr>
              <a:t>licencia</a:t>
            </a:r>
            <a:r>
              <a:rPr sz="14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Creative Commons </a:t>
            </a:r>
            <a:r>
              <a:rPr sz="1400" spc="-5" dirty="0">
                <a:solidFill>
                  <a:srgbClr val="0C1C1D"/>
                </a:solidFill>
                <a:latin typeface="Arial"/>
                <a:cs typeface="Arial"/>
              </a:rPr>
              <a:t>CC</a:t>
            </a:r>
            <a:r>
              <a:rPr sz="1400" spc="19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BY-NC-ND</a:t>
            </a:r>
            <a:r>
              <a:rPr dirty="0"/>
              <a:t> </a:t>
            </a:r>
            <a:endParaRPr sz="1400" dirty="0">
              <a:latin typeface="Arial"/>
              <a:cs typeface="Arial"/>
            </a:endParaRPr>
          </a:p>
          <a:p>
            <a:pPr marL="539750" lvl="1" indent="-266065">
              <a:lnSpc>
                <a:spcPct val="100000"/>
              </a:lnSpc>
              <a:spcBef>
                <a:spcPts val="340"/>
              </a:spcBef>
              <a:buClr>
                <a:srgbClr val="000000"/>
              </a:buClr>
              <a:buChar char="o"/>
              <a:tabLst>
                <a:tab pos="539750" algn="l"/>
                <a:tab pos="540385" algn="l"/>
              </a:tabLst>
            </a:pPr>
            <a:r>
              <a:rPr sz="1400" spc="-5" dirty="0">
                <a:solidFill>
                  <a:srgbClr val="0C1C1D"/>
                </a:solidFill>
                <a:latin typeface="Arial"/>
                <a:cs typeface="Arial"/>
              </a:rPr>
              <a:t>BY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hace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referencia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 a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atribución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 (la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obligación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0C1C1D"/>
                </a:solidFill>
                <a:latin typeface="Arial"/>
                <a:cs typeface="Arial"/>
              </a:rPr>
              <a:t>de </a:t>
            </a:r>
            <a:r>
              <a:rPr lang="es-ES" sz="1400" spc="-5" dirty="0">
                <a:solidFill>
                  <a:srgbClr val="0C1C1D"/>
                </a:solidFill>
                <a:latin typeface="Arial"/>
                <a:cs typeface="Arial"/>
              </a:rPr>
              <a:t>acreditar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 al </a:t>
            </a:r>
            <a:r>
              <a:rPr sz="1400" spc="-15" dirty="0" err="1">
                <a:solidFill>
                  <a:srgbClr val="0C1C1D"/>
                </a:solidFill>
                <a:latin typeface="Arial"/>
                <a:cs typeface="Arial"/>
              </a:rPr>
              <a:t>autor</a:t>
            </a:r>
            <a:r>
              <a:rPr sz="1400" spc="-15" dirty="0">
                <a:solidFill>
                  <a:srgbClr val="0C1C1D"/>
                </a:solidFill>
                <a:latin typeface="Arial"/>
                <a:cs typeface="Arial"/>
              </a:rPr>
              <a:t> y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otras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partes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designadas</a:t>
            </a:r>
            <a:r>
              <a:rPr sz="1400" spc="10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para</a:t>
            </a:r>
            <a:r>
              <a:rPr dirty="0"/>
              <a:t> 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la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atribución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);</a:t>
            </a:r>
            <a:endParaRPr sz="1400" dirty="0">
              <a:latin typeface="Arial"/>
              <a:cs typeface="Arial"/>
            </a:endParaRPr>
          </a:p>
          <a:p>
            <a:pPr marL="539750" lvl="1" indent="-266065">
              <a:lnSpc>
                <a:spcPct val="100000"/>
              </a:lnSpc>
              <a:spcBef>
                <a:spcPts val="335"/>
              </a:spcBef>
              <a:buClr>
                <a:srgbClr val="000000"/>
              </a:buClr>
              <a:buChar char="o"/>
              <a:tabLst>
                <a:tab pos="539750" algn="l"/>
                <a:tab pos="540385" algn="l"/>
              </a:tabLst>
            </a:pP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NC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hace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referencia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 a </a:t>
            </a:r>
            <a:r>
              <a:rPr sz="1400" spc="-5" dirty="0">
                <a:solidFill>
                  <a:srgbClr val="0C1C1D"/>
                </a:solidFill>
                <a:latin typeface="Arial"/>
                <a:cs typeface="Arial"/>
              </a:rPr>
              <a:t>No </a:t>
            </a:r>
            <a:r>
              <a:rPr sz="1400" spc="-5" dirty="0" err="1">
                <a:solidFill>
                  <a:srgbClr val="0C1C1D"/>
                </a:solidFill>
                <a:latin typeface="Arial"/>
                <a:cs typeface="Arial"/>
              </a:rPr>
              <a:t>Comercial</a:t>
            </a:r>
            <a:r>
              <a:rPr sz="1400" spc="-5" dirty="0">
                <a:solidFill>
                  <a:srgbClr val="0C1C1D"/>
                </a:solidFill>
                <a:latin typeface="Arial"/>
                <a:cs typeface="Arial"/>
              </a:rPr>
              <a:t> (el </a:t>
            </a:r>
            <a:r>
              <a:rPr sz="1400" spc="-5" dirty="0" err="1">
                <a:solidFill>
                  <a:srgbClr val="0C1C1D"/>
                </a:solidFill>
                <a:latin typeface="Arial"/>
                <a:cs typeface="Arial"/>
              </a:rPr>
              <a:t>uso</a:t>
            </a:r>
            <a:r>
              <a:rPr sz="14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comercial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0C1C1D"/>
                </a:solidFill>
                <a:latin typeface="Arial"/>
                <a:cs typeface="Arial"/>
              </a:rPr>
              <a:t>se </a:t>
            </a:r>
            <a:r>
              <a:rPr sz="1400" spc="-5" dirty="0" err="1">
                <a:solidFill>
                  <a:srgbClr val="0C1C1D"/>
                </a:solidFill>
                <a:latin typeface="Arial"/>
                <a:cs typeface="Arial"/>
              </a:rPr>
              <a:t>encuentra</a:t>
            </a:r>
            <a:r>
              <a:rPr sz="14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15" dirty="0" err="1">
                <a:solidFill>
                  <a:srgbClr val="0C1C1D"/>
                </a:solidFill>
                <a:latin typeface="Arial"/>
                <a:cs typeface="Arial"/>
              </a:rPr>
              <a:t>excluido</a:t>
            </a:r>
            <a:r>
              <a:rPr sz="1400" spc="-15" dirty="0">
                <a:solidFill>
                  <a:srgbClr val="0C1C1D"/>
                </a:solidFill>
                <a:latin typeface="Arial"/>
                <a:cs typeface="Arial"/>
              </a:rPr>
              <a:t> de 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la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concesión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 de la</a:t>
            </a:r>
            <a:r>
              <a:rPr sz="1400" spc="32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15" dirty="0" err="1">
                <a:solidFill>
                  <a:srgbClr val="0C1C1D"/>
                </a:solidFill>
                <a:latin typeface="Arial"/>
                <a:cs typeface="Arial"/>
              </a:rPr>
              <a:t>licencia</a:t>
            </a:r>
            <a:r>
              <a:rPr sz="1400" spc="-15" dirty="0">
                <a:solidFill>
                  <a:srgbClr val="0C1C1D"/>
                </a:solidFill>
                <a:latin typeface="Arial"/>
                <a:cs typeface="Arial"/>
              </a:rPr>
              <a:t>);</a:t>
            </a:r>
            <a:r>
              <a:rPr dirty="0"/>
              <a:t> </a:t>
            </a:r>
            <a:endParaRPr sz="1400" dirty="0">
              <a:latin typeface="Arial"/>
              <a:cs typeface="Arial"/>
            </a:endParaRPr>
          </a:p>
          <a:p>
            <a:pPr marL="539750" lvl="1" indent="-266065">
              <a:lnSpc>
                <a:spcPct val="100000"/>
              </a:lnSpc>
              <a:spcBef>
                <a:spcPts val="335"/>
              </a:spcBef>
              <a:buClr>
                <a:srgbClr val="000000"/>
              </a:buClr>
              <a:buChar char="o"/>
              <a:tabLst>
                <a:tab pos="539750" algn="l"/>
                <a:tab pos="540385" algn="l"/>
              </a:tabLst>
            </a:pPr>
            <a:r>
              <a:rPr sz="1400" spc="-5" dirty="0">
                <a:solidFill>
                  <a:srgbClr val="0C1C1D"/>
                </a:solidFill>
                <a:latin typeface="Arial"/>
                <a:cs typeface="Arial"/>
              </a:rPr>
              <a:t>ND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significa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 Sin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Derivadas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 (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solamente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 se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pueden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compartir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copias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15" dirty="0" err="1">
                <a:solidFill>
                  <a:srgbClr val="0C1C1D"/>
                </a:solidFill>
                <a:latin typeface="Arial"/>
                <a:cs typeface="Arial"/>
              </a:rPr>
              <a:t>textuales</a:t>
            </a:r>
            <a:r>
              <a:rPr sz="1400" spc="-1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de la</a:t>
            </a:r>
            <a:r>
              <a:rPr sz="1400" spc="31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obra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)</a:t>
            </a:r>
            <a:r>
              <a:rPr dirty="0"/>
              <a:t> </a:t>
            </a:r>
            <a:endParaRPr sz="2050" dirty="0">
              <a:latin typeface="Arial"/>
              <a:cs typeface="Arial"/>
            </a:endParaRPr>
          </a:p>
          <a:p>
            <a:pPr marL="271780" indent="-259079">
              <a:lnSpc>
                <a:spcPct val="100000"/>
              </a:lnSpc>
              <a:buClr>
                <a:srgbClr val="000000"/>
              </a:buClr>
              <a:buSzPct val="128571"/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1400" spc="5" dirty="0">
                <a:solidFill>
                  <a:srgbClr val="0C1C1D"/>
                </a:solidFill>
                <a:latin typeface="Arial"/>
                <a:cs typeface="Arial"/>
              </a:rPr>
              <a:t>Al </a:t>
            </a:r>
            <a:r>
              <a:rPr sz="1400" spc="5" dirty="0" err="1">
                <a:solidFill>
                  <a:srgbClr val="0C1C1D"/>
                </a:solidFill>
                <a:latin typeface="Arial"/>
                <a:cs typeface="Arial"/>
              </a:rPr>
              <a:t>hacer</a:t>
            </a:r>
            <a:r>
              <a:rPr sz="1400" spc="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uso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 de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nuestras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5" dirty="0" err="1">
                <a:solidFill>
                  <a:srgbClr val="0C1C1D"/>
                </a:solidFill>
                <a:latin typeface="Arial"/>
                <a:cs typeface="Arial"/>
              </a:rPr>
              <a:t>diapositivas</a:t>
            </a:r>
            <a:r>
              <a:rPr sz="1400" spc="-5" dirty="0">
                <a:solidFill>
                  <a:srgbClr val="0C1C1D"/>
                </a:solidFill>
                <a:latin typeface="Arial"/>
                <a:cs typeface="Arial"/>
              </a:rPr>
              <a:t>, 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por favor conserve la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fuente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: IPCRG </a:t>
            </a:r>
            <a:r>
              <a:rPr sz="1400" spc="-15" dirty="0">
                <a:solidFill>
                  <a:srgbClr val="0C1C1D"/>
                </a:solidFill>
                <a:latin typeface="Arial"/>
                <a:cs typeface="Arial"/>
              </a:rPr>
              <a:t>2020</a:t>
            </a:r>
            <a:r>
              <a:rPr sz="1400" spc="27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Multimorbilidad</a:t>
            </a:r>
            <a:r>
              <a:rPr dirty="0"/>
              <a:t> 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197479" y="216483"/>
            <a:ext cx="2745740" cy="424815"/>
          </a:xfrm>
          <a:prstGeom prst="rect">
            <a:avLst/>
          </a:prstGeom>
        </p:spPr>
        <p:txBody>
          <a:bodyPr vert="horz" wrap="square" lIns="0" tIns="14604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2600" spc="10"/>
              <a:t>Acerca </a:t>
            </a:r>
            <a:r>
              <a:rPr sz="2600" spc="5"/>
              <a:t>de estas</a:t>
            </a:r>
            <a:r>
              <a:rPr sz="2600" spc="-65"/>
              <a:t> </a:t>
            </a:r>
            <a:r>
              <a:rPr sz="2600" spc="5"/>
              <a:t>diapositivas</a:t>
            </a:r>
            <a:r>
              <a:t> </a:t>
            </a:r>
            <a:endParaRPr sz="2600"/>
          </a:p>
        </p:txBody>
      </p:sp>
      <p:sp>
        <p:nvSpPr>
          <p:cNvPr id="4" name="object 4"/>
          <p:cNvSpPr/>
          <p:nvPr/>
        </p:nvSpPr>
        <p:spPr>
          <a:xfrm>
            <a:off x="8016240" y="91439"/>
            <a:ext cx="1045463" cy="6705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17372" y="4669027"/>
            <a:ext cx="8498028" cy="289182"/>
          </a:xfrm>
          <a:prstGeom prst="rect">
            <a:avLst/>
          </a:prstGeom>
        </p:spPr>
        <p:txBody>
          <a:bodyPr vert="horz" wrap="square" lIns="0" tIns="12065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5" dirty="0">
                <a:solidFill>
                  <a:srgbClr val="00050A"/>
                </a:solidFill>
                <a:latin typeface="Arial"/>
                <a:cs typeface="Arial"/>
              </a:rPr>
              <a:t>Boehringer</a:t>
            </a:r>
            <a:r>
              <a:rPr sz="700" spc="40" dirty="0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700" spc="-10" dirty="0">
                <a:solidFill>
                  <a:srgbClr val="00050A"/>
                </a:solidFill>
                <a:latin typeface="Arial"/>
                <a:cs typeface="Arial"/>
              </a:rPr>
              <a:t>Ingelheim</a:t>
            </a:r>
            <a:r>
              <a:rPr sz="700" spc="25" dirty="0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700" spc="-5" dirty="0" err="1">
                <a:solidFill>
                  <a:srgbClr val="00050A"/>
                </a:solidFill>
                <a:latin typeface="Arial"/>
                <a:cs typeface="Arial"/>
              </a:rPr>
              <a:t>brindó</a:t>
            </a:r>
            <a:r>
              <a:rPr sz="700" spc="55" dirty="0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700" spc="-5" dirty="0">
                <a:solidFill>
                  <a:srgbClr val="00050A"/>
                </a:solidFill>
                <a:latin typeface="Arial"/>
                <a:cs typeface="Arial"/>
              </a:rPr>
              <a:t>una</a:t>
            </a:r>
            <a:r>
              <a:rPr sz="700" spc="5" dirty="0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700" dirty="0" err="1">
                <a:solidFill>
                  <a:srgbClr val="00050A"/>
                </a:solidFill>
                <a:latin typeface="Arial"/>
                <a:cs typeface="Arial"/>
              </a:rPr>
              <a:t>subvención</a:t>
            </a:r>
            <a:r>
              <a:rPr sz="700" spc="5" dirty="0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700" spc="-5" dirty="0" err="1">
                <a:solidFill>
                  <a:srgbClr val="00050A"/>
                </a:solidFill>
                <a:latin typeface="Arial"/>
                <a:cs typeface="Arial"/>
              </a:rPr>
              <a:t>educativa</a:t>
            </a:r>
            <a:r>
              <a:rPr sz="700" spc="25" dirty="0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700" spc="-5" dirty="0" err="1">
                <a:solidFill>
                  <a:srgbClr val="00050A"/>
                </a:solidFill>
                <a:latin typeface="Arial"/>
                <a:cs typeface="Arial"/>
              </a:rPr>
              <a:t>ilimitada</a:t>
            </a:r>
            <a:r>
              <a:rPr sz="700" spc="-5" dirty="0">
                <a:solidFill>
                  <a:srgbClr val="00050A"/>
                </a:solidFill>
                <a:latin typeface="Arial"/>
                <a:cs typeface="Arial"/>
              </a:rPr>
              <a:t>,</a:t>
            </a:r>
            <a:r>
              <a:rPr sz="700" spc="25" dirty="0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700" spc="-5" dirty="0">
                <a:solidFill>
                  <a:srgbClr val="00050A"/>
                </a:solidFill>
                <a:latin typeface="Arial"/>
                <a:cs typeface="Arial"/>
              </a:rPr>
              <a:t>con el fin de</a:t>
            </a:r>
            <a:r>
              <a:rPr sz="700" spc="25" dirty="0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700" spc="-5" dirty="0" err="1">
                <a:solidFill>
                  <a:srgbClr val="00050A"/>
                </a:solidFill>
                <a:latin typeface="Arial"/>
                <a:cs typeface="Arial"/>
              </a:rPr>
              <a:t>apoyar</a:t>
            </a:r>
            <a:r>
              <a:rPr sz="700" spc="25" dirty="0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700" spc="-5" dirty="0">
                <a:solidFill>
                  <a:srgbClr val="00050A"/>
                </a:solidFill>
                <a:latin typeface="Arial"/>
                <a:cs typeface="Arial"/>
              </a:rPr>
              <a:t>el</a:t>
            </a:r>
            <a:r>
              <a:rPr sz="700" spc="25" dirty="0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700" spc="-5" dirty="0" err="1">
                <a:solidFill>
                  <a:srgbClr val="00050A"/>
                </a:solidFill>
                <a:latin typeface="Arial"/>
                <a:cs typeface="Arial"/>
              </a:rPr>
              <a:t>desarrollo</a:t>
            </a:r>
            <a:r>
              <a:rPr sz="700" spc="-5" dirty="0">
                <a:solidFill>
                  <a:srgbClr val="00050A"/>
                </a:solidFill>
                <a:latin typeface="Arial"/>
                <a:cs typeface="Arial"/>
              </a:rPr>
              <a:t>,</a:t>
            </a:r>
            <a:r>
              <a:rPr sz="700" spc="60" dirty="0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700" spc="-5" dirty="0">
                <a:solidFill>
                  <a:srgbClr val="00050A"/>
                </a:solidFill>
                <a:latin typeface="Arial"/>
                <a:cs typeface="Arial"/>
              </a:rPr>
              <a:t>la </a:t>
            </a:r>
            <a:r>
              <a:rPr sz="700" spc="-5" dirty="0" err="1">
                <a:solidFill>
                  <a:srgbClr val="00050A"/>
                </a:solidFill>
                <a:latin typeface="Arial"/>
                <a:cs typeface="Arial"/>
              </a:rPr>
              <a:t>tipografía</a:t>
            </a:r>
            <a:r>
              <a:rPr sz="700" spc="-5" dirty="0">
                <a:solidFill>
                  <a:srgbClr val="00050A"/>
                </a:solidFill>
                <a:latin typeface="Arial"/>
                <a:cs typeface="Arial"/>
              </a:rPr>
              <a:t>,</a:t>
            </a:r>
            <a:r>
              <a:rPr sz="700" spc="75" dirty="0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700" dirty="0">
                <a:solidFill>
                  <a:srgbClr val="00050A"/>
                </a:solidFill>
                <a:latin typeface="Arial"/>
                <a:cs typeface="Arial"/>
              </a:rPr>
              <a:t>la </a:t>
            </a:r>
            <a:r>
              <a:rPr sz="700" dirty="0" err="1">
                <a:solidFill>
                  <a:srgbClr val="00050A"/>
                </a:solidFill>
                <a:latin typeface="Arial"/>
                <a:cs typeface="Arial"/>
              </a:rPr>
              <a:t>impresión</a:t>
            </a:r>
            <a:r>
              <a:rPr sz="700" spc="-20" dirty="0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700" spc="-5" dirty="0">
                <a:solidFill>
                  <a:srgbClr val="00050A"/>
                </a:solidFill>
                <a:latin typeface="Arial"/>
                <a:cs typeface="Arial"/>
              </a:rPr>
              <a:t>y</a:t>
            </a:r>
            <a:r>
              <a:rPr sz="700" spc="25" dirty="0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700" dirty="0" err="1">
                <a:solidFill>
                  <a:srgbClr val="00050A"/>
                </a:solidFill>
                <a:latin typeface="Arial"/>
                <a:cs typeface="Arial"/>
              </a:rPr>
              <a:t>costos</a:t>
            </a:r>
            <a:r>
              <a:rPr sz="700" spc="-20" dirty="0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700" dirty="0" err="1">
                <a:solidFill>
                  <a:srgbClr val="00050A"/>
                </a:solidFill>
                <a:latin typeface="Arial"/>
                <a:cs typeface="Arial"/>
              </a:rPr>
              <a:t>asociados</a:t>
            </a:r>
            <a:r>
              <a:rPr sz="700" dirty="0">
                <a:solidFill>
                  <a:srgbClr val="00050A"/>
                </a:solidFill>
                <a:latin typeface="Arial"/>
                <a:cs typeface="Arial"/>
              </a:rPr>
              <a:t>,</a:t>
            </a:r>
            <a:r>
              <a:rPr sz="700" spc="20" dirty="0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700" spc="-5" dirty="0" err="1">
                <a:solidFill>
                  <a:srgbClr val="00050A"/>
                </a:solidFill>
                <a:latin typeface="Arial"/>
                <a:cs typeface="Arial"/>
              </a:rPr>
              <a:t>pero</a:t>
            </a:r>
            <a:r>
              <a:rPr sz="700" spc="25" dirty="0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700" dirty="0">
                <a:solidFill>
                  <a:srgbClr val="00050A"/>
                </a:solidFill>
                <a:latin typeface="Arial"/>
                <a:cs typeface="Arial"/>
              </a:rPr>
              <a:t>no</a:t>
            </a:r>
            <a:r>
              <a:rPr sz="700" spc="5" dirty="0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700" dirty="0" err="1">
                <a:solidFill>
                  <a:srgbClr val="00050A"/>
                </a:solidFill>
                <a:latin typeface="Arial"/>
                <a:cs typeface="Arial"/>
              </a:rPr>
              <a:t>contribuyó</a:t>
            </a:r>
            <a:r>
              <a:rPr sz="700" dirty="0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700" spc="-5" dirty="0">
                <a:solidFill>
                  <a:srgbClr val="00050A"/>
                </a:solidFill>
                <a:latin typeface="Arial"/>
                <a:cs typeface="Arial"/>
              </a:rPr>
              <a:t>al</a:t>
            </a:r>
            <a:r>
              <a:rPr sz="700" spc="25" dirty="0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700" spc="-5" dirty="0" err="1">
                <a:solidFill>
                  <a:srgbClr val="00050A"/>
                </a:solidFill>
                <a:latin typeface="Arial"/>
                <a:cs typeface="Arial"/>
              </a:rPr>
              <a:t>contenido</a:t>
            </a:r>
            <a:r>
              <a:rPr sz="700" spc="25" dirty="0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700" spc="-5" dirty="0" err="1">
                <a:solidFill>
                  <a:srgbClr val="00050A"/>
                </a:solidFill>
                <a:latin typeface="Arial"/>
                <a:cs typeface="Arial"/>
              </a:rPr>
              <a:t>incluido</a:t>
            </a:r>
            <a:r>
              <a:rPr sz="700" spc="30" dirty="0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700" spc="-5" dirty="0" err="1">
                <a:solidFill>
                  <a:srgbClr val="00050A"/>
                </a:solidFill>
                <a:latin typeface="Arial"/>
                <a:cs typeface="Arial"/>
              </a:rPr>
              <a:t>en</a:t>
            </a:r>
            <a:r>
              <a:rPr sz="700" spc="25" dirty="0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700" spc="-5" dirty="0" err="1">
                <a:solidFill>
                  <a:srgbClr val="00050A"/>
                </a:solidFill>
                <a:latin typeface="Arial"/>
                <a:cs typeface="Arial"/>
              </a:rPr>
              <a:t>este</a:t>
            </a:r>
            <a:r>
              <a:rPr sz="700" spc="20" dirty="0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700" spc="-5" dirty="0" err="1">
                <a:solidFill>
                  <a:srgbClr val="00050A"/>
                </a:solidFill>
                <a:latin typeface="Arial"/>
                <a:cs typeface="Arial"/>
              </a:rPr>
              <a:t>documento</a:t>
            </a:r>
            <a:r>
              <a:rPr sz="700" spc="-5" dirty="0">
                <a:solidFill>
                  <a:srgbClr val="00050A"/>
                </a:solidFill>
                <a:latin typeface="Arial"/>
                <a:cs typeface="Arial"/>
              </a:rPr>
              <a:t>.</a:t>
            </a:r>
            <a:r>
              <a:rPr dirty="0"/>
              <a:t> </a:t>
            </a:r>
            <a:endParaRPr sz="7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87626" y="424433"/>
            <a:ext cx="5456174" cy="444352"/>
          </a:xfrm>
          <a:prstGeom prst="rect">
            <a:avLst/>
          </a:prstGeom>
        </p:spPr>
        <p:txBody>
          <a:bodyPr vert="horz" wrap="square" lIns="0" tIns="13335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200" spc="-50" dirty="0"/>
              <a:t>¿</a:t>
            </a:r>
            <a:r>
              <a:rPr lang="es-ES" sz="2200" spc="-50" dirty="0"/>
              <a:t>Qué</a:t>
            </a:r>
            <a:r>
              <a:rPr sz="2200" spc="-235" dirty="0"/>
              <a:t> </a:t>
            </a:r>
            <a:r>
              <a:rPr sz="2200" spc="-60" dirty="0" err="1"/>
              <a:t>tratamiento</a:t>
            </a:r>
            <a:r>
              <a:rPr sz="2200" spc="-220" dirty="0"/>
              <a:t> </a:t>
            </a:r>
            <a:r>
              <a:rPr sz="2200" spc="-65" dirty="0" err="1"/>
              <a:t>debería</a:t>
            </a:r>
            <a:r>
              <a:rPr sz="2200" spc="-160" dirty="0"/>
              <a:t> </a:t>
            </a:r>
            <a:r>
              <a:rPr sz="2200" spc="-65" dirty="0" err="1"/>
              <a:t>recomendarse</a:t>
            </a:r>
            <a:r>
              <a:rPr sz="2200" spc="-65" dirty="0"/>
              <a:t>?</a:t>
            </a:r>
            <a:r>
              <a:rPr dirty="0"/>
              <a:t> </a:t>
            </a:r>
            <a:endParaRPr sz="2200" dirty="0"/>
          </a:p>
        </p:txBody>
      </p:sp>
      <p:sp>
        <p:nvSpPr>
          <p:cNvPr id="3" name="object 3"/>
          <p:cNvSpPr txBox="1"/>
          <p:nvPr/>
        </p:nvSpPr>
        <p:spPr>
          <a:xfrm>
            <a:off x="437794" y="1277536"/>
            <a:ext cx="7598409" cy="1306830"/>
          </a:xfrm>
          <a:prstGeom prst="rect">
            <a:avLst/>
          </a:prstGeom>
        </p:spPr>
        <p:txBody>
          <a:bodyPr vert="horz" wrap="square" lIns="0" tIns="140970" rIns="0" bIns="0">
            <a:spAutoFit/>
          </a:bodyPr>
          <a:lstStyle/>
          <a:p>
            <a:pPr marL="271780" indent="-259079">
              <a:lnSpc>
                <a:spcPct val="100000"/>
              </a:lnSpc>
              <a:spcBef>
                <a:spcPts val="1110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2100" spc="5" dirty="0">
                <a:latin typeface="Arial"/>
                <a:cs typeface="Arial"/>
              </a:rPr>
              <a:t>Se </a:t>
            </a:r>
            <a:r>
              <a:rPr sz="2100" dirty="0" err="1">
                <a:latin typeface="Arial"/>
                <a:cs typeface="Arial"/>
              </a:rPr>
              <a:t>clasifica</a:t>
            </a:r>
            <a:r>
              <a:rPr sz="2100" dirty="0">
                <a:latin typeface="Arial"/>
                <a:cs typeface="Arial"/>
              </a:rPr>
              <a:t> </a:t>
            </a:r>
            <a:r>
              <a:rPr sz="2100" spc="5" dirty="0">
                <a:latin typeface="Arial"/>
                <a:cs typeface="Arial"/>
              </a:rPr>
              <a:t>al </a:t>
            </a:r>
            <a:r>
              <a:rPr sz="2100" dirty="0" err="1">
                <a:latin typeface="Arial"/>
                <a:cs typeface="Arial"/>
              </a:rPr>
              <a:t>paciente</a:t>
            </a:r>
            <a:r>
              <a:rPr sz="2100" dirty="0">
                <a:latin typeface="Arial"/>
                <a:cs typeface="Arial"/>
              </a:rPr>
              <a:t> </a:t>
            </a:r>
            <a:r>
              <a:rPr sz="2100" spc="5" dirty="0" err="1">
                <a:latin typeface="Arial"/>
                <a:cs typeface="Arial"/>
              </a:rPr>
              <a:t>como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GOLD</a:t>
            </a:r>
            <a:r>
              <a:rPr sz="2100" spc="-240" dirty="0">
                <a:latin typeface="Arial"/>
                <a:cs typeface="Arial"/>
              </a:rPr>
              <a:t> </a:t>
            </a:r>
            <a:r>
              <a:rPr sz="2100" spc="5" dirty="0">
                <a:latin typeface="Arial"/>
                <a:cs typeface="Arial"/>
              </a:rPr>
              <a:t>B</a:t>
            </a:r>
            <a:r>
              <a:rPr dirty="0"/>
              <a:t> </a:t>
            </a:r>
            <a:endParaRPr sz="2100" dirty="0">
              <a:latin typeface="Arial"/>
              <a:cs typeface="Arial"/>
            </a:endParaRPr>
          </a:p>
          <a:p>
            <a:pPr marL="271780" marR="5080" indent="-259079">
              <a:lnSpc>
                <a:spcPct val="120100"/>
              </a:lnSpc>
              <a:spcBef>
                <a:spcPts val="505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2100" spc="-5" dirty="0" err="1">
                <a:latin typeface="Arial"/>
                <a:cs typeface="Arial"/>
              </a:rPr>
              <a:t>Teniendo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spc="-5" dirty="0" err="1">
                <a:latin typeface="Arial"/>
                <a:cs typeface="Arial"/>
              </a:rPr>
              <a:t>en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spc="-5" dirty="0" err="1">
                <a:latin typeface="Arial"/>
                <a:cs typeface="Arial"/>
              </a:rPr>
              <a:t>cuenta</a:t>
            </a:r>
            <a:r>
              <a:rPr sz="2100" spc="-5" dirty="0">
                <a:latin typeface="Arial"/>
                <a:cs typeface="Arial"/>
              </a:rPr>
              <a:t> las </a:t>
            </a:r>
            <a:r>
              <a:rPr sz="2100" dirty="0" err="1">
                <a:latin typeface="Arial"/>
                <a:cs typeface="Arial"/>
              </a:rPr>
              <a:t>guías</a:t>
            </a:r>
            <a:r>
              <a:rPr sz="2100" dirty="0">
                <a:latin typeface="Arial"/>
                <a:cs typeface="Arial"/>
              </a:rPr>
              <a:t> </a:t>
            </a:r>
            <a:r>
              <a:rPr sz="2100" dirty="0" err="1">
                <a:latin typeface="Arial"/>
                <a:cs typeface="Arial"/>
              </a:rPr>
              <a:t>prácticas</a:t>
            </a:r>
            <a:r>
              <a:rPr sz="2100" dirty="0">
                <a:latin typeface="Arial"/>
                <a:cs typeface="Arial"/>
              </a:rPr>
              <a:t> </a:t>
            </a:r>
            <a:r>
              <a:rPr sz="2100" dirty="0" err="1">
                <a:latin typeface="Arial"/>
                <a:cs typeface="Arial"/>
              </a:rPr>
              <a:t>actuales</a:t>
            </a:r>
            <a:r>
              <a:rPr sz="2100" dirty="0">
                <a:latin typeface="Arial"/>
                <a:cs typeface="Arial"/>
              </a:rPr>
              <a:t>, el </a:t>
            </a:r>
            <a:r>
              <a:rPr sz="2100" spc="5" dirty="0" err="1">
                <a:latin typeface="Arial"/>
                <a:cs typeface="Arial"/>
              </a:rPr>
              <a:t>tratamiento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lang="es-ES" sz="2100" spc="5" dirty="0">
                <a:latin typeface="Arial"/>
                <a:cs typeface="Arial"/>
              </a:rPr>
              <a:t>indicado</a:t>
            </a:r>
            <a:r>
              <a:rPr sz="2100" dirty="0">
                <a:latin typeface="Arial"/>
                <a:cs typeface="Arial"/>
              </a:rPr>
              <a:t> es 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lang="es-ES" sz="2100" spc="5" dirty="0">
                <a:latin typeface="Arial"/>
                <a:cs typeface="Arial"/>
              </a:rPr>
              <a:t>LABA</a:t>
            </a:r>
            <a:r>
              <a:rPr sz="2100" spc="5" dirty="0">
                <a:latin typeface="Arial"/>
                <a:cs typeface="Arial"/>
              </a:rPr>
              <a:t>, </a:t>
            </a:r>
            <a:r>
              <a:rPr lang="es-ES" sz="2100" spc="5" dirty="0">
                <a:latin typeface="Arial"/>
                <a:cs typeface="Arial"/>
              </a:rPr>
              <a:t>LAMA</a:t>
            </a:r>
            <a:r>
              <a:rPr sz="2100" spc="-360" dirty="0">
                <a:latin typeface="Arial"/>
                <a:cs typeface="Arial"/>
              </a:rPr>
              <a:t> </a:t>
            </a:r>
            <a:r>
              <a:rPr lang="es-ES" sz="2100" spc="5" dirty="0">
                <a:latin typeface="Arial"/>
                <a:cs typeface="Arial"/>
              </a:rPr>
              <a:t>  o 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lang="es-ES" sz="2100" spc="5" dirty="0">
                <a:latin typeface="Arial"/>
                <a:cs typeface="Arial"/>
              </a:rPr>
              <a:t>LAMA+LABA</a:t>
            </a:r>
            <a:r>
              <a:rPr dirty="0"/>
              <a:t> </a:t>
            </a:r>
            <a:endParaRPr sz="2100"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680959" y="73151"/>
            <a:ext cx="1118616" cy="7162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02158" y="4650130"/>
            <a:ext cx="6098642" cy="288541"/>
          </a:xfrm>
          <a:prstGeom prst="rect">
            <a:avLst/>
          </a:prstGeom>
        </p:spPr>
        <p:txBody>
          <a:bodyPr vert="horz" wrap="square" lIns="0" tIns="1143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5">
                <a:latin typeface="Arial"/>
                <a:cs typeface="Arial"/>
              </a:rPr>
              <a:t>La </a:t>
            </a:r>
            <a:r>
              <a:rPr sz="800" spc="-20">
                <a:latin typeface="Arial"/>
                <a:cs typeface="Arial"/>
              </a:rPr>
              <a:t>Iniciativa </a:t>
            </a:r>
            <a:r>
              <a:rPr sz="800" spc="-10">
                <a:latin typeface="Arial"/>
                <a:cs typeface="Arial"/>
              </a:rPr>
              <a:t>Mundial </a:t>
            </a:r>
            <a:r>
              <a:rPr sz="800" spc="-15">
                <a:latin typeface="Arial"/>
                <a:cs typeface="Arial"/>
              </a:rPr>
              <a:t>contra Enfermedades </a:t>
            </a:r>
            <a:r>
              <a:rPr sz="800" spc="-10">
                <a:latin typeface="Arial"/>
                <a:cs typeface="Arial"/>
              </a:rPr>
              <a:t>Pulmonares </a:t>
            </a:r>
            <a:r>
              <a:rPr sz="800" spc="-15">
                <a:latin typeface="Arial"/>
                <a:cs typeface="Arial"/>
              </a:rPr>
              <a:t>Obstructivas Crónicas </a:t>
            </a:r>
            <a:r>
              <a:rPr sz="800" spc="-5">
                <a:latin typeface="Arial"/>
                <a:cs typeface="Arial"/>
              </a:rPr>
              <a:t>(GOLD) </a:t>
            </a:r>
            <a:r>
              <a:rPr sz="800" spc="-15">
                <a:latin typeface="Arial"/>
                <a:cs typeface="Arial"/>
              </a:rPr>
              <a:t>2020. Disponible </a:t>
            </a:r>
            <a:r>
              <a:rPr sz="800" spc="-20">
                <a:latin typeface="Arial"/>
                <a:cs typeface="Arial"/>
              </a:rPr>
              <a:t>en:</a:t>
            </a:r>
            <a:r>
              <a:rPr sz="800" spc="20">
                <a:latin typeface="Arial"/>
                <a:cs typeface="Arial"/>
              </a:rPr>
              <a:t> </a:t>
            </a:r>
            <a:r>
              <a:rPr sz="800" u="sng" spc="-5">
                <a:solidFill>
                  <a:srgbClr val="009999"/>
                </a:solidFill>
                <a:uFill>
                  <a:solidFill>
                    <a:srgbClr val="009999"/>
                  </a:solidFill>
                </a:uFill>
                <a:latin typeface="Arial"/>
                <a:cs typeface="Arial"/>
                <a:hlinkClick r:id="rId3"/>
              </a:rPr>
              <a:t>https://goldcopd.org/</a:t>
            </a:r>
            <a:r>
              <a:t> </a:t>
            </a:r>
            <a:endParaRPr sz="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19200" y="446377"/>
            <a:ext cx="6644284" cy="813043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2400" dirty="0"/>
              <a:t>¿</a:t>
            </a:r>
            <a:r>
              <a:rPr sz="2400" dirty="0" err="1"/>
              <a:t>Cómo</a:t>
            </a:r>
            <a:r>
              <a:rPr sz="2400" dirty="0"/>
              <a:t> y </a:t>
            </a:r>
            <a:r>
              <a:rPr sz="2400" dirty="0" err="1"/>
              <a:t>cuándo</a:t>
            </a:r>
            <a:r>
              <a:rPr lang="es-ES" sz="2400" dirty="0"/>
              <a:t> </a:t>
            </a:r>
            <a:r>
              <a:rPr sz="2400" spc="-10" dirty="0"/>
              <a:t>debe </a:t>
            </a:r>
            <a:r>
              <a:rPr sz="2400" dirty="0" err="1"/>
              <a:t>hacerse</a:t>
            </a:r>
            <a:r>
              <a:rPr sz="2400" dirty="0"/>
              <a:t> </a:t>
            </a:r>
            <a:r>
              <a:rPr sz="2400" dirty="0" err="1"/>
              <a:t>seguimiento</a:t>
            </a:r>
            <a:r>
              <a:rPr sz="2400" spc="-130" dirty="0"/>
              <a:t> </a:t>
            </a:r>
            <a:r>
              <a:rPr sz="2400" dirty="0"/>
              <a:t>al</a:t>
            </a:r>
          </a:p>
          <a:p>
            <a:pPr marL="5715" algn="ctr">
              <a:lnSpc>
                <a:spcPct val="100000"/>
              </a:lnSpc>
              <a:spcBef>
                <a:spcPts val="5"/>
              </a:spcBef>
            </a:pPr>
            <a:r>
              <a:rPr sz="2400" spc="-5" dirty="0" err="1"/>
              <a:t>paciente</a:t>
            </a:r>
            <a:r>
              <a:rPr sz="2400" spc="-5" dirty="0"/>
              <a:t> </a:t>
            </a:r>
            <a:r>
              <a:rPr sz="2400" dirty="0" err="1"/>
              <a:t>en</a:t>
            </a:r>
            <a:r>
              <a:rPr lang="en-GB" sz="2400" dirty="0"/>
              <a:t> </a:t>
            </a:r>
            <a:r>
              <a:rPr sz="2400" dirty="0"/>
              <a:t>el</a:t>
            </a:r>
            <a:r>
              <a:rPr sz="2400" spc="-45" dirty="0"/>
              <a:t> </a:t>
            </a:r>
            <a:r>
              <a:rPr sz="2400" spc="5" dirty="0" err="1"/>
              <a:t>futuro</a:t>
            </a:r>
            <a:r>
              <a:rPr sz="2400" spc="5" dirty="0"/>
              <a:t>?</a:t>
            </a:r>
            <a:r>
              <a:rPr dirty="0"/>
              <a:t> </a:t>
            </a:r>
            <a:endParaRPr sz="2400" dirty="0"/>
          </a:p>
        </p:txBody>
      </p:sp>
      <p:sp>
        <p:nvSpPr>
          <p:cNvPr id="3" name="object 3"/>
          <p:cNvSpPr txBox="1"/>
          <p:nvPr/>
        </p:nvSpPr>
        <p:spPr>
          <a:xfrm>
            <a:off x="437793" y="1277536"/>
            <a:ext cx="8361781" cy="2453236"/>
          </a:xfrm>
          <a:prstGeom prst="rect">
            <a:avLst/>
          </a:prstGeom>
        </p:spPr>
        <p:txBody>
          <a:bodyPr vert="horz" wrap="square" lIns="0" tIns="140970" rIns="0" bIns="0">
            <a:spAutoFit/>
          </a:bodyPr>
          <a:lstStyle/>
          <a:p>
            <a:pPr marL="271780" indent="-259079">
              <a:lnSpc>
                <a:spcPct val="100000"/>
              </a:lnSpc>
              <a:spcBef>
                <a:spcPts val="1110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2100" spc="5" dirty="0" err="1">
                <a:latin typeface="Arial"/>
                <a:cs typeface="Arial"/>
              </a:rPr>
              <a:t>Derivación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spc="-5" dirty="0">
                <a:latin typeface="Arial"/>
                <a:cs typeface="Arial"/>
              </a:rPr>
              <a:t>al </a:t>
            </a:r>
            <a:r>
              <a:rPr sz="2100" dirty="0" err="1">
                <a:latin typeface="Arial"/>
                <a:cs typeface="Arial"/>
              </a:rPr>
              <a:t>fisioterapeuta</a:t>
            </a:r>
            <a:r>
              <a:rPr dirty="0"/>
              <a:t> </a:t>
            </a:r>
            <a:endParaRPr sz="2100" dirty="0">
              <a:latin typeface="Arial"/>
              <a:cs typeface="Arial"/>
            </a:endParaRPr>
          </a:p>
          <a:p>
            <a:pPr marL="271780" indent="-259079">
              <a:lnSpc>
                <a:spcPct val="100000"/>
              </a:lnSpc>
              <a:spcBef>
                <a:spcPts val="1010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2100" spc="5" dirty="0" err="1">
                <a:latin typeface="Arial"/>
                <a:cs typeface="Arial"/>
              </a:rPr>
              <a:t>Compruebe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la </a:t>
            </a:r>
            <a:r>
              <a:rPr sz="2100" dirty="0" err="1">
                <a:latin typeface="Arial"/>
                <a:cs typeface="Arial"/>
              </a:rPr>
              <a:t>técnica</a:t>
            </a:r>
            <a:r>
              <a:rPr sz="2100" spc="-135" dirty="0">
                <a:latin typeface="Arial"/>
                <a:cs typeface="Arial"/>
              </a:rPr>
              <a:t> </a:t>
            </a:r>
            <a:r>
              <a:rPr sz="2100" spc="5" dirty="0">
                <a:latin typeface="Arial"/>
                <a:cs typeface="Arial"/>
              </a:rPr>
              <a:t>de </a:t>
            </a:r>
            <a:r>
              <a:rPr sz="2100" spc="5" dirty="0" err="1">
                <a:latin typeface="Arial"/>
                <a:cs typeface="Arial"/>
              </a:rPr>
              <a:t>inhalación</a:t>
            </a:r>
            <a:r>
              <a:rPr dirty="0"/>
              <a:t> </a:t>
            </a:r>
            <a:endParaRPr sz="2100" dirty="0">
              <a:latin typeface="Arial"/>
              <a:cs typeface="Arial"/>
            </a:endParaRPr>
          </a:p>
          <a:p>
            <a:pPr marL="271780" indent="-259079">
              <a:lnSpc>
                <a:spcPct val="100000"/>
              </a:lnSpc>
              <a:spcBef>
                <a:spcPts val="1010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lang="es-ES" sz="2100" spc="5" dirty="0">
                <a:latin typeface="Arial"/>
                <a:cs typeface="Arial"/>
              </a:rPr>
              <a:t>Repetir el</a:t>
            </a:r>
            <a:r>
              <a:rPr sz="2100" spc="5" dirty="0">
                <a:latin typeface="Arial"/>
                <a:cs typeface="Arial"/>
              </a:rPr>
              <a:t> CAT </a:t>
            </a:r>
            <a:r>
              <a:rPr dirty="0"/>
              <a:t> </a:t>
            </a:r>
            <a:r>
              <a:rPr lang="es-ES" sz="2100" dirty="0">
                <a:latin typeface="Arial"/>
                <a:cs typeface="Arial"/>
              </a:rPr>
              <a:t>a los</a:t>
            </a:r>
            <a:r>
              <a:rPr sz="2100" dirty="0">
                <a:latin typeface="Arial"/>
                <a:cs typeface="Arial"/>
              </a:rPr>
              <a:t>  2‒3</a:t>
            </a:r>
            <a:r>
              <a:rPr sz="2100" spc="-8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meses</a:t>
            </a:r>
            <a:r>
              <a:rPr lang="es-ES" sz="2100" dirty="0">
                <a:latin typeface="Arial"/>
                <a:cs typeface="Arial"/>
              </a:rPr>
              <a:t>. Programar la visita.</a:t>
            </a:r>
            <a:endParaRPr sz="21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3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650" dirty="0">
              <a:latin typeface="Arial"/>
              <a:cs typeface="Arial"/>
            </a:endParaRPr>
          </a:p>
          <a:p>
            <a:pPr marL="158115">
              <a:lnSpc>
                <a:spcPct val="100000"/>
              </a:lnSpc>
            </a:pPr>
            <a:r>
              <a:rPr sz="2100" b="1" i="1" spc="5" dirty="0">
                <a:latin typeface="Arial"/>
                <a:cs typeface="Arial"/>
              </a:rPr>
              <a:t>¿</a:t>
            </a:r>
            <a:r>
              <a:rPr sz="2100" b="1" i="1" spc="5" dirty="0" err="1">
                <a:latin typeface="Arial"/>
                <a:cs typeface="Arial"/>
              </a:rPr>
              <a:t>Qué</a:t>
            </a:r>
            <a:r>
              <a:rPr sz="2100" b="1" i="1" spc="5" dirty="0">
                <a:latin typeface="Arial"/>
                <a:cs typeface="Arial"/>
              </a:rPr>
              <a:t> </a:t>
            </a:r>
            <a:r>
              <a:rPr lang="es-ES" sz="2100" b="1" i="1" spc="5" dirty="0">
                <a:latin typeface="Arial"/>
                <a:cs typeface="Arial"/>
              </a:rPr>
              <a:t>opciones de seguimiento tiene en su consulta</a:t>
            </a:r>
            <a:r>
              <a:rPr sz="2100" b="1" i="1" dirty="0">
                <a:latin typeface="Arial"/>
                <a:cs typeface="Arial"/>
              </a:rPr>
              <a:t>?</a:t>
            </a:r>
            <a:r>
              <a:rPr dirty="0"/>
              <a:t> </a:t>
            </a:r>
            <a:endParaRPr sz="2100"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680959" y="73151"/>
            <a:ext cx="1118616" cy="7162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62200" y="408952"/>
            <a:ext cx="4660265" cy="454025"/>
          </a:xfrm>
          <a:prstGeom prst="rect">
            <a:avLst/>
          </a:prstGeom>
        </p:spPr>
        <p:txBody>
          <a:bodyPr vert="horz" wrap="square" lIns="0" tIns="1397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5" dirty="0" err="1"/>
              <a:t>Resumen</a:t>
            </a:r>
            <a:r>
              <a:rPr spc="-595" dirty="0"/>
              <a:t> </a:t>
            </a:r>
            <a:r>
              <a:rPr spc="-65" dirty="0"/>
              <a:t>del </a:t>
            </a:r>
            <a:r>
              <a:rPr spc="-55" dirty="0" err="1"/>
              <a:t>presente</a:t>
            </a:r>
            <a:r>
              <a:rPr spc="-55" dirty="0"/>
              <a:t> </a:t>
            </a:r>
            <a:r>
              <a:rPr spc="-50" dirty="0" err="1"/>
              <a:t>caso</a:t>
            </a:r>
            <a:r>
              <a:rPr dirty="0"/>
              <a:t> 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37794" y="1341617"/>
            <a:ext cx="8096606" cy="2078133"/>
          </a:xfrm>
          <a:prstGeom prst="rect">
            <a:avLst/>
          </a:prstGeom>
        </p:spPr>
        <p:txBody>
          <a:bodyPr vert="horz" wrap="square" lIns="0" tIns="76835" rIns="0" bIns="0">
            <a:spAutoFit/>
          </a:bodyPr>
          <a:lstStyle/>
          <a:p>
            <a:pPr marL="271780" indent="-259079">
              <a:lnSpc>
                <a:spcPct val="100000"/>
              </a:lnSpc>
              <a:spcBef>
                <a:spcPts val="605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2100" spc="5" dirty="0">
                <a:latin typeface="Arial"/>
                <a:cs typeface="Arial"/>
              </a:rPr>
              <a:t>Un </a:t>
            </a:r>
            <a:r>
              <a:rPr sz="2100" dirty="0" err="1">
                <a:latin typeface="Arial"/>
                <a:cs typeface="Arial"/>
              </a:rPr>
              <a:t>diagnóstico</a:t>
            </a:r>
            <a:r>
              <a:rPr sz="2100" dirty="0">
                <a:latin typeface="Arial"/>
                <a:cs typeface="Arial"/>
              </a:rPr>
              <a:t> </a:t>
            </a:r>
            <a:r>
              <a:rPr sz="2100" spc="5" dirty="0" err="1">
                <a:latin typeface="Arial"/>
                <a:cs typeface="Arial"/>
              </a:rPr>
              <a:t>correcto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spc="5" dirty="0" err="1">
                <a:latin typeface="Arial"/>
                <a:cs typeface="Arial"/>
              </a:rPr>
              <a:t>requiere</a:t>
            </a:r>
            <a:r>
              <a:rPr sz="2100" spc="5" dirty="0">
                <a:latin typeface="Arial"/>
                <a:cs typeface="Arial"/>
              </a:rPr>
              <a:t> una </a:t>
            </a:r>
            <a:r>
              <a:rPr sz="2100" dirty="0" err="1">
                <a:latin typeface="Arial"/>
                <a:cs typeface="Arial"/>
              </a:rPr>
              <a:t>espirometría</a:t>
            </a:r>
            <a:r>
              <a:rPr sz="2100" dirty="0">
                <a:latin typeface="Arial"/>
                <a:cs typeface="Arial"/>
              </a:rPr>
              <a:t> c</a:t>
            </a:r>
            <a:r>
              <a:rPr lang="es-ES" sz="2100" dirty="0" err="1">
                <a:latin typeface="Arial"/>
                <a:cs typeface="Arial"/>
              </a:rPr>
              <a:t>on</a:t>
            </a:r>
            <a:r>
              <a:rPr lang="es-ES" sz="2100" dirty="0">
                <a:latin typeface="Arial"/>
                <a:cs typeface="Arial"/>
              </a:rPr>
              <a:t> prueba broncodilatadora</a:t>
            </a:r>
            <a:endParaRPr sz="2100" dirty="0">
              <a:latin typeface="Arial"/>
              <a:cs typeface="Arial"/>
            </a:endParaRPr>
          </a:p>
          <a:p>
            <a:pPr marL="271780" indent="-259079">
              <a:lnSpc>
                <a:spcPct val="100000"/>
              </a:lnSpc>
              <a:spcBef>
                <a:spcPts val="1010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2100" dirty="0" err="1">
                <a:latin typeface="Arial"/>
                <a:cs typeface="Arial"/>
              </a:rPr>
              <a:t>Evalué</a:t>
            </a:r>
            <a:r>
              <a:rPr sz="2100" spc="-60" dirty="0">
                <a:latin typeface="Arial"/>
                <a:cs typeface="Arial"/>
              </a:rPr>
              <a:t> </a:t>
            </a:r>
            <a:r>
              <a:rPr sz="2100" dirty="0" err="1">
                <a:latin typeface="Arial"/>
                <a:cs typeface="Arial"/>
              </a:rPr>
              <a:t>comorbilidades</a:t>
            </a:r>
            <a:endParaRPr sz="2100" dirty="0">
              <a:latin typeface="Arial"/>
              <a:cs typeface="Arial"/>
            </a:endParaRPr>
          </a:p>
          <a:p>
            <a:pPr marL="271780" indent="-259079">
              <a:lnSpc>
                <a:spcPct val="100000"/>
              </a:lnSpc>
              <a:spcBef>
                <a:spcPts val="1010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2100" spc="5" dirty="0" err="1">
                <a:latin typeface="Arial"/>
                <a:cs typeface="Arial"/>
              </a:rPr>
              <a:t>Considere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spc="5" dirty="0" err="1">
                <a:latin typeface="Arial"/>
                <a:cs typeface="Arial"/>
              </a:rPr>
              <a:t>riesgos</a:t>
            </a:r>
            <a:r>
              <a:rPr sz="2100" spc="5" dirty="0">
                <a:latin typeface="Arial"/>
                <a:cs typeface="Arial"/>
              </a:rPr>
              <a:t> y </a:t>
            </a:r>
            <a:r>
              <a:rPr sz="2100" spc="5" dirty="0" err="1">
                <a:latin typeface="Arial"/>
                <a:cs typeface="Arial"/>
              </a:rPr>
              <a:t>beneficios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del </a:t>
            </a:r>
            <a:r>
              <a:rPr sz="2100" dirty="0" err="1">
                <a:latin typeface="Arial"/>
                <a:cs typeface="Arial"/>
              </a:rPr>
              <a:t>tratamiento</a:t>
            </a:r>
            <a:r>
              <a:rPr sz="2100" spc="-340" dirty="0">
                <a:latin typeface="Arial"/>
                <a:cs typeface="Arial"/>
              </a:rPr>
              <a:t> </a:t>
            </a:r>
            <a:r>
              <a:rPr sz="2100" spc="-5" dirty="0" err="1">
                <a:latin typeface="Arial"/>
                <a:cs typeface="Arial"/>
              </a:rPr>
              <a:t>farmacológico</a:t>
            </a:r>
            <a:r>
              <a:rPr dirty="0"/>
              <a:t> </a:t>
            </a:r>
            <a:endParaRPr sz="2100" dirty="0">
              <a:latin typeface="Arial"/>
              <a:cs typeface="Arial"/>
            </a:endParaRPr>
          </a:p>
          <a:p>
            <a:pPr marL="271780" indent="-259079">
              <a:lnSpc>
                <a:spcPct val="100000"/>
              </a:lnSpc>
              <a:spcBef>
                <a:spcPts val="1010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2100" spc="10" dirty="0">
                <a:latin typeface="Arial"/>
                <a:cs typeface="Arial"/>
              </a:rPr>
              <a:t>No </a:t>
            </a:r>
            <a:r>
              <a:rPr sz="2100" spc="5" dirty="0">
                <a:latin typeface="Arial"/>
                <a:cs typeface="Arial"/>
              </a:rPr>
              <a:t>se </a:t>
            </a:r>
            <a:r>
              <a:rPr sz="2100" dirty="0" err="1">
                <a:latin typeface="Arial"/>
                <a:cs typeface="Arial"/>
              </a:rPr>
              <a:t>olvide</a:t>
            </a:r>
            <a:r>
              <a:rPr sz="2100" dirty="0">
                <a:latin typeface="Arial"/>
                <a:cs typeface="Arial"/>
              </a:rPr>
              <a:t> </a:t>
            </a:r>
            <a:r>
              <a:rPr sz="2100" spc="5" dirty="0">
                <a:latin typeface="Arial"/>
                <a:cs typeface="Arial"/>
              </a:rPr>
              <a:t>del</a:t>
            </a:r>
            <a:r>
              <a:rPr sz="2100" spc="-210" dirty="0">
                <a:latin typeface="Arial"/>
                <a:cs typeface="Arial"/>
              </a:rPr>
              <a:t> </a:t>
            </a:r>
            <a:r>
              <a:rPr sz="2100" spc="5" dirty="0" err="1">
                <a:latin typeface="Arial"/>
                <a:cs typeface="Arial"/>
              </a:rPr>
              <a:t>seguimiento</a:t>
            </a:r>
            <a:r>
              <a:rPr dirty="0"/>
              <a:t> </a:t>
            </a:r>
            <a:endParaRPr sz="2100"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680959" y="73151"/>
            <a:ext cx="1118616" cy="7162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8200" y="1889125"/>
            <a:ext cx="7606183" cy="482600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1" spc="-60" dirty="0">
                <a:latin typeface="Arial"/>
                <a:cs typeface="Arial"/>
              </a:rPr>
              <a:t>¿</a:t>
            </a:r>
            <a:r>
              <a:rPr sz="3000" b="1" spc="-60" dirty="0" err="1">
                <a:latin typeface="Arial"/>
                <a:cs typeface="Arial"/>
              </a:rPr>
              <a:t>Qué</a:t>
            </a:r>
            <a:r>
              <a:rPr sz="3000" b="1" spc="-60" dirty="0">
                <a:latin typeface="Arial"/>
                <a:cs typeface="Arial"/>
              </a:rPr>
              <a:t> </a:t>
            </a:r>
            <a:r>
              <a:rPr sz="3000" b="1" spc="-40" dirty="0" err="1">
                <a:latin typeface="Arial"/>
                <a:cs typeface="Arial"/>
              </a:rPr>
              <a:t>puede</a:t>
            </a:r>
            <a:r>
              <a:rPr sz="3000" b="1" spc="-40" dirty="0">
                <a:latin typeface="Arial"/>
                <a:cs typeface="Arial"/>
              </a:rPr>
              <a:t> </a:t>
            </a:r>
            <a:r>
              <a:rPr sz="3000" b="1" spc="-90" dirty="0" err="1">
                <a:latin typeface="Arial"/>
                <a:cs typeface="Arial"/>
              </a:rPr>
              <a:t>concluir</a:t>
            </a:r>
            <a:r>
              <a:rPr sz="3000" b="1" spc="-90" dirty="0">
                <a:latin typeface="Arial"/>
                <a:cs typeface="Arial"/>
              </a:rPr>
              <a:t> </a:t>
            </a:r>
            <a:r>
              <a:rPr sz="3000" b="1" spc="-70" dirty="0" err="1">
                <a:latin typeface="Arial"/>
                <a:cs typeface="Arial"/>
              </a:rPr>
              <a:t>usted</a:t>
            </a:r>
            <a:r>
              <a:rPr sz="3000" b="1" spc="-70" dirty="0">
                <a:latin typeface="Arial"/>
                <a:cs typeface="Arial"/>
              </a:rPr>
              <a:t> </a:t>
            </a:r>
            <a:r>
              <a:rPr sz="3000" b="1" spc="-55" dirty="0">
                <a:latin typeface="Arial"/>
                <a:cs typeface="Arial"/>
              </a:rPr>
              <a:t>de </a:t>
            </a:r>
            <a:r>
              <a:rPr sz="3000" b="1" spc="-60" dirty="0" err="1">
                <a:latin typeface="Arial"/>
                <a:cs typeface="Arial"/>
              </a:rPr>
              <a:t>este</a:t>
            </a:r>
            <a:r>
              <a:rPr sz="3000" b="1" spc="-565" dirty="0">
                <a:latin typeface="Arial"/>
                <a:cs typeface="Arial"/>
              </a:rPr>
              <a:t> </a:t>
            </a:r>
            <a:r>
              <a:rPr sz="3000" b="1" spc="-55" dirty="0" err="1">
                <a:latin typeface="Arial"/>
                <a:cs typeface="Arial"/>
              </a:rPr>
              <a:t>caso</a:t>
            </a:r>
            <a:r>
              <a:rPr sz="3000" b="1" spc="-55" dirty="0">
                <a:latin typeface="Arial"/>
                <a:cs typeface="Arial"/>
              </a:rPr>
              <a:t>?</a:t>
            </a:r>
            <a:r>
              <a:rPr dirty="0"/>
              <a:t> </a:t>
            </a:r>
            <a:endParaRPr sz="3000" dirty="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680959" y="73151"/>
            <a:ext cx="1118616" cy="7162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78276" y="1465021"/>
            <a:ext cx="2539365" cy="1245213"/>
          </a:xfrm>
          <a:prstGeom prst="rect">
            <a:avLst/>
          </a:prstGeom>
        </p:spPr>
        <p:txBody>
          <a:bodyPr vert="horz" wrap="square" lIns="0" tIns="13970" rIns="0" bIns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10"/>
              </a:spcBef>
            </a:pPr>
            <a:r>
              <a:rPr sz="4000" spc="5" dirty="0">
                <a:solidFill>
                  <a:srgbClr val="000000"/>
                </a:solidFill>
              </a:rPr>
              <a:t>¡</a:t>
            </a:r>
            <a:r>
              <a:rPr sz="4000" spc="5" dirty="0" err="1">
                <a:solidFill>
                  <a:srgbClr val="000000"/>
                </a:solidFill>
              </a:rPr>
              <a:t>Muchas</a:t>
            </a:r>
            <a:r>
              <a:rPr sz="4000" spc="-125" dirty="0">
                <a:solidFill>
                  <a:srgbClr val="000000"/>
                </a:solidFill>
              </a:rPr>
              <a:t> </a:t>
            </a:r>
            <a:r>
              <a:rPr sz="4000" dirty="0">
                <a:solidFill>
                  <a:srgbClr val="000000"/>
                </a:solidFill>
              </a:rPr>
              <a:t>gracias!</a:t>
            </a:r>
            <a:r>
              <a:rPr dirty="0"/>
              <a:t> </a:t>
            </a:r>
            <a:endParaRPr sz="4000" dirty="0"/>
          </a:p>
        </p:txBody>
      </p:sp>
      <p:sp>
        <p:nvSpPr>
          <p:cNvPr id="3" name="object 3"/>
          <p:cNvSpPr/>
          <p:nvPr/>
        </p:nvSpPr>
        <p:spPr>
          <a:xfrm>
            <a:off x="7680959" y="73151"/>
            <a:ext cx="1118616" cy="7162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15767" y="424129"/>
            <a:ext cx="2820035" cy="445634"/>
          </a:xfrm>
          <a:prstGeom prst="rect">
            <a:avLst/>
          </a:prstGeom>
        </p:spPr>
        <p:txBody>
          <a:bodyPr vert="horz" wrap="square" lIns="0" tIns="14604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2600" spc="30" dirty="0" err="1"/>
              <a:t>Lo</a:t>
            </a:r>
            <a:r>
              <a:rPr sz="2600" spc="-5" dirty="0" err="1"/>
              <a:t>que</a:t>
            </a:r>
            <a:r>
              <a:rPr sz="2600" spc="-5" dirty="0"/>
              <a:t> </a:t>
            </a:r>
            <a:r>
              <a:rPr sz="2600" spc="5" dirty="0" err="1"/>
              <a:t>aprenderá</a:t>
            </a:r>
            <a:r>
              <a:rPr dirty="0"/>
              <a:t> </a:t>
            </a:r>
            <a:endParaRPr sz="2600" dirty="0"/>
          </a:p>
        </p:txBody>
      </p:sp>
      <p:sp>
        <p:nvSpPr>
          <p:cNvPr id="3" name="object 3"/>
          <p:cNvSpPr txBox="1"/>
          <p:nvPr/>
        </p:nvSpPr>
        <p:spPr>
          <a:xfrm>
            <a:off x="415848" y="1356948"/>
            <a:ext cx="7294880" cy="2054409"/>
          </a:xfrm>
          <a:prstGeom prst="rect">
            <a:avLst/>
          </a:prstGeom>
        </p:spPr>
        <p:txBody>
          <a:bodyPr vert="horz" wrap="square" lIns="0" tIns="45720" rIns="0" bIns="0">
            <a:spAutoFit/>
          </a:bodyPr>
          <a:lstStyle/>
          <a:p>
            <a:pPr marL="271780" indent="-259715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SzPct val="127777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lang="es-ES" spc="20" dirty="0">
                <a:solidFill>
                  <a:srgbClr val="0C1C1D"/>
                </a:solidFill>
                <a:latin typeface="Arial"/>
                <a:cs typeface="Arial"/>
              </a:rPr>
              <a:t>La importancia de explorar </a:t>
            </a:r>
            <a:r>
              <a:rPr sz="1800" dirty="0">
                <a:solidFill>
                  <a:srgbClr val="0C1C1D"/>
                </a:solidFill>
                <a:latin typeface="Arial"/>
                <a:cs typeface="Arial"/>
              </a:rPr>
              <a:t>la</a:t>
            </a:r>
            <a:r>
              <a:rPr sz="1800" spc="-17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800" dirty="0" err="1">
                <a:solidFill>
                  <a:srgbClr val="0C1C1D"/>
                </a:solidFill>
                <a:latin typeface="Arial"/>
                <a:cs typeface="Arial"/>
              </a:rPr>
              <a:t>multimorbilidad</a:t>
            </a:r>
            <a:r>
              <a:rPr dirty="0"/>
              <a:t> </a:t>
            </a:r>
            <a:r>
              <a:rPr lang="es-ES" dirty="0"/>
              <a:t>en la EPOC</a:t>
            </a:r>
            <a:endParaRPr sz="1800" dirty="0">
              <a:latin typeface="Arial"/>
              <a:cs typeface="Arial"/>
            </a:endParaRPr>
          </a:p>
          <a:p>
            <a:pPr marL="271780" indent="-259715">
              <a:lnSpc>
                <a:spcPct val="100000"/>
              </a:lnSpc>
              <a:spcBef>
                <a:spcPts val="870"/>
              </a:spcBef>
              <a:buClr>
                <a:srgbClr val="000000"/>
              </a:buClr>
              <a:buSzPct val="127777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sz="1800" spc="15" dirty="0" err="1">
                <a:solidFill>
                  <a:srgbClr val="0C1C1D"/>
                </a:solidFill>
                <a:latin typeface="Arial"/>
                <a:cs typeface="Arial"/>
              </a:rPr>
              <a:t>Qué</a:t>
            </a:r>
            <a:r>
              <a:rPr sz="1800" spc="1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800" dirty="0" err="1">
                <a:solidFill>
                  <a:srgbClr val="0C1C1D"/>
                </a:solidFill>
                <a:latin typeface="Arial"/>
                <a:cs typeface="Arial"/>
              </a:rPr>
              <a:t>significan</a:t>
            </a:r>
            <a:r>
              <a:rPr sz="1800" dirty="0">
                <a:solidFill>
                  <a:srgbClr val="0C1C1D"/>
                </a:solidFill>
                <a:latin typeface="Arial"/>
                <a:cs typeface="Arial"/>
              </a:rPr>
              <a:t> las </a:t>
            </a:r>
            <a:r>
              <a:rPr sz="1800" dirty="0" err="1">
                <a:solidFill>
                  <a:srgbClr val="0C1C1D"/>
                </a:solidFill>
                <a:latin typeface="Arial"/>
                <a:cs typeface="Arial"/>
              </a:rPr>
              <a:t>multimorbilidades</a:t>
            </a:r>
            <a:r>
              <a:rPr sz="1800" dirty="0">
                <a:solidFill>
                  <a:srgbClr val="0C1C1D"/>
                </a:solidFill>
                <a:latin typeface="Arial"/>
                <a:cs typeface="Arial"/>
              </a:rPr>
              <a:t> para las personas </a:t>
            </a:r>
            <a:r>
              <a:rPr sz="1800" spc="-10" dirty="0">
                <a:solidFill>
                  <a:srgbClr val="0C1C1D"/>
                </a:solidFill>
                <a:latin typeface="Arial"/>
                <a:cs typeface="Arial"/>
              </a:rPr>
              <a:t>con </a:t>
            </a:r>
            <a:r>
              <a:rPr sz="1800" dirty="0" err="1">
                <a:solidFill>
                  <a:srgbClr val="0C1C1D"/>
                </a:solidFill>
                <a:latin typeface="Arial"/>
                <a:cs typeface="Arial"/>
              </a:rPr>
              <a:t>enfermedades</a:t>
            </a:r>
            <a:r>
              <a:rPr sz="180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800" dirty="0" err="1">
                <a:solidFill>
                  <a:srgbClr val="0C1C1D"/>
                </a:solidFill>
                <a:latin typeface="Arial"/>
                <a:cs typeface="Arial"/>
              </a:rPr>
              <a:t>respiratorias</a:t>
            </a:r>
            <a:r>
              <a:rPr sz="1800" spc="-26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800" spc="5" dirty="0" err="1">
                <a:solidFill>
                  <a:srgbClr val="0C1C1D"/>
                </a:solidFill>
                <a:latin typeface="Arial"/>
                <a:cs typeface="Arial"/>
              </a:rPr>
              <a:t>crónicas</a:t>
            </a:r>
            <a:r>
              <a:rPr dirty="0"/>
              <a:t> </a:t>
            </a:r>
            <a:endParaRPr sz="1800" dirty="0">
              <a:latin typeface="Arial"/>
              <a:cs typeface="Arial"/>
            </a:endParaRPr>
          </a:p>
          <a:p>
            <a:pPr marL="271780" indent="-259715">
              <a:lnSpc>
                <a:spcPct val="100000"/>
              </a:lnSpc>
              <a:spcBef>
                <a:spcPts val="865"/>
              </a:spcBef>
              <a:buClr>
                <a:srgbClr val="000000"/>
              </a:buClr>
              <a:buSzPct val="127777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sz="1800" spc="-5" dirty="0" err="1">
                <a:solidFill>
                  <a:srgbClr val="0C1C1D"/>
                </a:solidFill>
                <a:latin typeface="Arial"/>
                <a:cs typeface="Arial"/>
              </a:rPr>
              <a:t>Cómo</a:t>
            </a:r>
            <a:r>
              <a:rPr sz="18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800" spc="-20" dirty="0" err="1">
                <a:solidFill>
                  <a:srgbClr val="0C1C1D"/>
                </a:solidFill>
                <a:latin typeface="Arial"/>
                <a:cs typeface="Arial"/>
              </a:rPr>
              <a:t>podemos</a:t>
            </a:r>
            <a:r>
              <a:rPr sz="1800" spc="-2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800" dirty="0" err="1">
                <a:solidFill>
                  <a:srgbClr val="0C1C1D"/>
                </a:solidFill>
                <a:latin typeface="Arial"/>
                <a:cs typeface="Arial"/>
              </a:rPr>
              <a:t>mejorar</a:t>
            </a:r>
            <a:r>
              <a:rPr sz="1800" dirty="0">
                <a:solidFill>
                  <a:srgbClr val="0C1C1D"/>
                </a:solidFill>
                <a:latin typeface="Arial"/>
                <a:cs typeface="Arial"/>
              </a:rPr>
              <a:t> el </a:t>
            </a:r>
            <a:r>
              <a:rPr sz="1800" dirty="0" err="1">
                <a:solidFill>
                  <a:srgbClr val="0C1C1D"/>
                </a:solidFill>
                <a:latin typeface="Arial"/>
                <a:cs typeface="Arial"/>
              </a:rPr>
              <a:t>manejo</a:t>
            </a:r>
            <a:r>
              <a:rPr sz="1800" dirty="0">
                <a:solidFill>
                  <a:srgbClr val="0C1C1D"/>
                </a:solidFill>
                <a:latin typeface="Arial"/>
                <a:cs typeface="Arial"/>
              </a:rPr>
              <a:t> de los </a:t>
            </a:r>
            <a:r>
              <a:rPr sz="1800" dirty="0" err="1">
                <a:solidFill>
                  <a:srgbClr val="0C1C1D"/>
                </a:solidFill>
                <a:latin typeface="Arial"/>
                <a:cs typeface="Arial"/>
              </a:rPr>
              <a:t>pacientes</a:t>
            </a:r>
            <a:r>
              <a:rPr sz="180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0C1C1D"/>
                </a:solidFill>
                <a:latin typeface="Arial"/>
                <a:cs typeface="Arial"/>
              </a:rPr>
              <a:t>con</a:t>
            </a:r>
            <a:r>
              <a:rPr sz="1800" spc="-5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800" dirty="0" err="1">
                <a:solidFill>
                  <a:srgbClr val="0C1C1D"/>
                </a:solidFill>
                <a:latin typeface="Arial"/>
                <a:cs typeface="Arial"/>
              </a:rPr>
              <a:t>enfermedades</a:t>
            </a:r>
            <a:r>
              <a:rPr dirty="0"/>
              <a:t> </a:t>
            </a:r>
            <a:r>
              <a:rPr sz="1800" dirty="0" err="1">
                <a:solidFill>
                  <a:srgbClr val="0C1C1D"/>
                </a:solidFill>
                <a:latin typeface="Arial"/>
                <a:cs typeface="Arial"/>
              </a:rPr>
              <a:t>respiratorias</a:t>
            </a:r>
            <a:r>
              <a:rPr sz="180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800" dirty="0" err="1">
                <a:solidFill>
                  <a:srgbClr val="0C1C1D"/>
                </a:solidFill>
                <a:latin typeface="Arial"/>
                <a:cs typeface="Arial"/>
              </a:rPr>
              <a:t>crónicas</a:t>
            </a:r>
            <a:r>
              <a:rPr sz="1800" dirty="0">
                <a:solidFill>
                  <a:srgbClr val="0C1C1D"/>
                </a:solidFill>
                <a:latin typeface="Arial"/>
                <a:cs typeface="Arial"/>
              </a:rPr>
              <a:t> y </a:t>
            </a:r>
            <a:r>
              <a:rPr sz="1800" spc="-27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800" dirty="0" err="1">
                <a:solidFill>
                  <a:srgbClr val="0C1C1D"/>
                </a:solidFill>
                <a:latin typeface="Arial"/>
                <a:cs typeface="Arial"/>
              </a:rPr>
              <a:t>múltiples</a:t>
            </a:r>
            <a:r>
              <a:rPr lang="es-ES" sz="1800" dirty="0">
                <a:solidFill>
                  <a:srgbClr val="0C1C1D"/>
                </a:solidFill>
                <a:latin typeface="Arial"/>
                <a:cs typeface="Arial"/>
              </a:rPr>
              <a:t> comorbilidades</a:t>
            </a:r>
            <a:endParaRPr sz="1800" dirty="0">
              <a:latin typeface="Arial"/>
              <a:cs typeface="Arial"/>
            </a:endParaRPr>
          </a:p>
          <a:p>
            <a:pPr marL="271780" indent="-259715">
              <a:lnSpc>
                <a:spcPct val="100000"/>
              </a:lnSpc>
              <a:spcBef>
                <a:spcPts val="865"/>
              </a:spcBef>
              <a:buClr>
                <a:srgbClr val="000000"/>
              </a:buClr>
              <a:buSzPct val="127777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sz="1800" dirty="0" err="1">
                <a:solidFill>
                  <a:srgbClr val="0C1C1D"/>
                </a:solidFill>
                <a:latin typeface="Arial"/>
                <a:cs typeface="Arial"/>
              </a:rPr>
              <a:t>Cómo</a:t>
            </a:r>
            <a:r>
              <a:rPr lang="es-ES" sz="1800" dirty="0">
                <a:solidFill>
                  <a:srgbClr val="0C1C1D"/>
                </a:solidFill>
                <a:latin typeface="Arial"/>
                <a:cs typeface="Arial"/>
              </a:rPr>
              <a:t> usted</a:t>
            </a:r>
            <a:r>
              <a:rPr sz="180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800" spc="-5" dirty="0" err="1">
                <a:solidFill>
                  <a:srgbClr val="0C1C1D"/>
                </a:solidFill>
                <a:latin typeface="Arial"/>
                <a:cs typeface="Arial"/>
              </a:rPr>
              <a:t>puede</a:t>
            </a:r>
            <a:r>
              <a:rPr sz="18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C1C1D"/>
                </a:solidFill>
                <a:latin typeface="Arial"/>
                <a:cs typeface="Arial"/>
              </a:rPr>
              <a:t>ser </a:t>
            </a:r>
            <a:r>
              <a:rPr sz="1800" dirty="0" err="1">
                <a:solidFill>
                  <a:srgbClr val="0C1C1D"/>
                </a:solidFill>
                <a:latin typeface="Arial"/>
                <a:cs typeface="Arial"/>
              </a:rPr>
              <a:t>parte</a:t>
            </a:r>
            <a:r>
              <a:rPr sz="1800" dirty="0">
                <a:solidFill>
                  <a:srgbClr val="0C1C1D"/>
                </a:solidFill>
                <a:latin typeface="Arial"/>
                <a:cs typeface="Arial"/>
              </a:rPr>
              <a:t> de ese</a:t>
            </a:r>
            <a:r>
              <a:rPr sz="1800" spc="-114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800" dirty="0" err="1">
                <a:solidFill>
                  <a:srgbClr val="0C1C1D"/>
                </a:solidFill>
                <a:latin typeface="Arial"/>
                <a:cs typeface="Arial"/>
              </a:rPr>
              <a:t>cambio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016240" y="91439"/>
            <a:ext cx="1045463" cy="6705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41116" y="424129"/>
            <a:ext cx="4321683" cy="443711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 err="1"/>
              <a:t>Multimorbilidad</a:t>
            </a:r>
            <a:r>
              <a:rPr sz="2400" spc="-5" dirty="0"/>
              <a:t> </a:t>
            </a:r>
            <a:r>
              <a:rPr sz="2400" dirty="0" err="1"/>
              <a:t>en</a:t>
            </a:r>
            <a:r>
              <a:rPr sz="2400" dirty="0"/>
              <a:t> EPOC</a:t>
            </a:r>
            <a:r>
              <a:rPr sz="2400" spc="-35" dirty="0"/>
              <a:t> </a:t>
            </a:r>
            <a:r>
              <a:rPr sz="2400" spc="-5" dirty="0"/>
              <a:t>(I)</a:t>
            </a:r>
            <a:r>
              <a:rPr dirty="0"/>
              <a:t> </a:t>
            </a:r>
            <a:endParaRPr sz="2400" dirty="0"/>
          </a:p>
        </p:txBody>
      </p:sp>
      <p:sp>
        <p:nvSpPr>
          <p:cNvPr id="3" name="object 3"/>
          <p:cNvSpPr txBox="1"/>
          <p:nvPr/>
        </p:nvSpPr>
        <p:spPr>
          <a:xfrm>
            <a:off x="453091" y="1203325"/>
            <a:ext cx="7527290" cy="2717411"/>
          </a:xfrm>
          <a:prstGeom prst="rect">
            <a:avLst/>
          </a:prstGeom>
        </p:spPr>
        <p:txBody>
          <a:bodyPr vert="horz" wrap="square" lIns="0" tIns="11430" rIns="0" bIns="0">
            <a:spAutoFit/>
          </a:bodyPr>
          <a:lstStyle/>
          <a:p>
            <a:pPr marL="271780" marR="438150" indent="-259715">
              <a:spcBef>
                <a:spcPts val="90"/>
              </a:spcBef>
              <a:buClr>
                <a:srgbClr val="000000"/>
              </a:buClr>
              <a:buSzPct val="128571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lang="es-ES" sz="1400" spc="-10" dirty="0">
                <a:solidFill>
                  <a:srgbClr val="0C1C1D"/>
                </a:solidFill>
                <a:latin typeface="Arial"/>
                <a:cs typeface="Arial"/>
              </a:rPr>
              <a:t>Los pacientes con EPOC presentan típicamente múltiples enfermedades simultáneas que requieren de un manejo a largo plazo conjuntamente con su EPOC.</a:t>
            </a:r>
          </a:p>
          <a:p>
            <a:pPr>
              <a:lnSpc>
                <a:spcPct val="100000"/>
              </a:lnSpc>
              <a:spcBef>
                <a:spcPts val="5"/>
              </a:spcBef>
              <a:buFont typeface="Times New Roman"/>
              <a:buChar char="•"/>
            </a:pPr>
            <a:endParaRPr sz="1750" dirty="0">
              <a:latin typeface="Arial"/>
              <a:cs typeface="Arial"/>
            </a:endParaRPr>
          </a:p>
          <a:p>
            <a:pPr marL="271780" indent="-259715">
              <a:lnSpc>
                <a:spcPct val="100000"/>
              </a:lnSpc>
              <a:buClr>
                <a:srgbClr val="000000"/>
              </a:buClr>
              <a:buSzPct val="128571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lang="es-ES" sz="1400" spc="-5" dirty="0">
                <a:solidFill>
                  <a:srgbClr val="0C1C1D"/>
                </a:solidFill>
                <a:latin typeface="Arial"/>
                <a:cs typeface="Arial"/>
              </a:rPr>
              <a:t>Resulta un desafío adicional, puesto que dichas enfermedades concomitantes  pueden ser pasadas por alto al solaparse sus signos y síntomas con los de la EPOC</a:t>
            </a:r>
            <a:r>
              <a:rPr dirty="0"/>
              <a:t> </a:t>
            </a:r>
            <a:endParaRPr sz="1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750" dirty="0">
              <a:latin typeface="Arial"/>
              <a:cs typeface="Arial"/>
            </a:endParaRPr>
          </a:p>
          <a:p>
            <a:pPr marL="271780" marR="607060" indent="-259715">
              <a:lnSpc>
                <a:spcPct val="100000"/>
              </a:lnSpc>
              <a:buClr>
                <a:srgbClr val="000000"/>
              </a:buClr>
              <a:buSzPct val="128571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lang="es-ES" sz="1400" spc="-10" dirty="0">
                <a:solidFill>
                  <a:srgbClr val="0C1C1D"/>
                </a:solidFill>
                <a:latin typeface="Arial"/>
                <a:cs typeface="Arial"/>
              </a:rPr>
              <a:t> Más del 80% de los adultos con EPOC tendrán al menos una enfermedad asociada de relevancia clínica, y la mitad de ellos tendrán tres o más.</a:t>
            </a:r>
            <a:r>
              <a:rPr dirty="0"/>
              <a:t> </a:t>
            </a:r>
            <a:endParaRPr sz="1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Font typeface="Times New Roman"/>
              <a:buChar char="•"/>
            </a:pPr>
            <a:endParaRPr sz="2000" dirty="0">
              <a:latin typeface="Arial"/>
              <a:cs typeface="Arial"/>
            </a:endParaRPr>
          </a:p>
          <a:p>
            <a:pPr marL="271780" marR="54610" indent="-259715">
              <a:lnSpc>
                <a:spcPct val="100000"/>
              </a:lnSpc>
              <a:buClr>
                <a:srgbClr val="000000"/>
              </a:buClr>
              <a:buSzPct val="128571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Las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comorbilidades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15" dirty="0">
                <a:solidFill>
                  <a:srgbClr val="0C1C1D"/>
                </a:solidFill>
                <a:latin typeface="Arial"/>
                <a:cs typeface="Arial"/>
              </a:rPr>
              <a:t>son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más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15" dirty="0" err="1">
                <a:solidFill>
                  <a:srgbClr val="0C1C1D"/>
                </a:solidFill>
                <a:latin typeface="Arial"/>
                <a:cs typeface="Arial"/>
              </a:rPr>
              <a:t>frecuentes</a:t>
            </a:r>
            <a:r>
              <a:rPr sz="1400" spc="-1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5" dirty="0" err="1">
                <a:solidFill>
                  <a:srgbClr val="0C1C1D"/>
                </a:solidFill>
                <a:latin typeface="Arial"/>
                <a:cs typeface="Arial"/>
              </a:rPr>
              <a:t>en</a:t>
            </a:r>
            <a:r>
              <a:rPr sz="14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15" dirty="0" err="1">
                <a:solidFill>
                  <a:srgbClr val="0C1C1D"/>
                </a:solidFill>
                <a:latin typeface="Arial"/>
                <a:cs typeface="Arial"/>
              </a:rPr>
              <a:t>mujeres</a:t>
            </a:r>
            <a:r>
              <a:rPr sz="1400" spc="-1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que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en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0C1C1D"/>
                </a:solidFill>
                <a:latin typeface="Arial"/>
                <a:cs typeface="Arial"/>
              </a:rPr>
              <a:t>hombres </a:t>
            </a:r>
            <a:r>
              <a:rPr sz="1400" spc="-15" dirty="0">
                <a:solidFill>
                  <a:srgbClr val="0C1C1D"/>
                </a:solidFill>
                <a:latin typeface="Arial"/>
                <a:cs typeface="Arial"/>
              </a:rPr>
              <a:t>y </a:t>
            </a:r>
            <a:r>
              <a:rPr lang="es-ES" sz="1400" spc="-15" dirty="0">
                <a:solidFill>
                  <a:srgbClr val="0C1C1D"/>
                </a:solidFill>
                <a:latin typeface="Arial"/>
                <a:cs typeface="Arial"/>
              </a:rPr>
              <a:t>su prevalencia aumenta con el empeoramiento de la gravedad de la EPOC.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59305" y="4304452"/>
            <a:ext cx="8425390" cy="565539"/>
          </a:xfrm>
          <a:prstGeom prst="rect">
            <a:avLst/>
          </a:prstGeom>
        </p:spPr>
        <p:txBody>
          <a:bodyPr vert="horz" wrap="square" lIns="0" tIns="1143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5" dirty="0">
                <a:solidFill>
                  <a:srgbClr val="0C1C1D"/>
                </a:solidFill>
                <a:latin typeface="Arial"/>
                <a:cs typeface="Arial"/>
              </a:rPr>
              <a:t>EPOC, </a:t>
            </a:r>
            <a:r>
              <a:rPr sz="800" spc="-15" dirty="0" err="1">
                <a:solidFill>
                  <a:srgbClr val="0C1C1D"/>
                </a:solidFill>
                <a:latin typeface="Arial"/>
                <a:cs typeface="Arial"/>
              </a:rPr>
              <a:t>enfermedad</a:t>
            </a:r>
            <a:r>
              <a:rPr sz="800" spc="-1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800" spc="-10" dirty="0" err="1">
                <a:solidFill>
                  <a:srgbClr val="0C1C1D"/>
                </a:solidFill>
                <a:latin typeface="Arial"/>
                <a:cs typeface="Arial"/>
              </a:rPr>
              <a:t>pulmonar</a:t>
            </a:r>
            <a:r>
              <a:rPr sz="8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800" spc="-15" dirty="0" err="1">
                <a:solidFill>
                  <a:srgbClr val="0C1C1D"/>
                </a:solidFill>
                <a:latin typeface="Arial"/>
                <a:cs typeface="Arial"/>
              </a:rPr>
              <a:t>obstructiva</a:t>
            </a:r>
            <a:r>
              <a:rPr sz="800" spc="-10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800" spc="-15" dirty="0" err="1">
                <a:solidFill>
                  <a:srgbClr val="0C1C1D"/>
                </a:solidFill>
                <a:latin typeface="Arial"/>
                <a:cs typeface="Arial"/>
              </a:rPr>
              <a:t>crónica</a:t>
            </a:r>
            <a:r>
              <a:rPr dirty="0"/>
              <a:t> </a:t>
            </a:r>
            <a:endParaRPr sz="800" dirty="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</a:pPr>
            <a:r>
              <a:rPr sz="800" spc="-5" dirty="0">
                <a:solidFill>
                  <a:srgbClr val="0C1C1D"/>
                </a:solidFill>
                <a:latin typeface="Arial"/>
                <a:cs typeface="Arial"/>
              </a:rPr>
              <a:t>IPCRG. </a:t>
            </a:r>
            <a:r>
              <a:rPr lang="es-ES" sz="800" spc="-20" dirty="0">
                <a:solidFill>
                  <a:srgbClr val="00050A"/>
                </a:solidFill>
                <a:latin typeface="Arial"/>
                <a:cs typeface="Arial"/>
              </a:rPr>
              <a:t>Desktop </a:t>
            </a:r>
            <a:r>
              <a:rPr lang="es-ES" sz="800" spc="-20" dirty="0" err="1">
                <a:solidFill>
                  <a:srgbClr val="00050A"/>
                </a:solidFill>
                <a:latin typeface="Arial"/>
                <a:cs typeface="Arial"/>
              </a:rPr>
              <a:t>Helpper</a:t>
            </a:r>
            <a:r>
              <a:rPr lang="es-ES" sz="800" spc="-20" dirty="0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800" spc="-15" dirty="0">
                <a:solidFill>
                  <a:srgbClr val="00050A"/>
                </a:solidFill>
                <a:latin typeface="Arial"/>
                <a:cs typeface="Arial"/>
              </a:rPr>
              <a:t>10. </a:t>
            </a:r>
            <a:r>
              <a:rPr lang="es-ES" sz="800" spc="-15" dirty="0">
                <a:solidFill>
                  <a:srgbClr val="00050A"/>
                </a:solidFill>
                <a:latin typeface="Arial"/>
                <a:cs typeface="Arial"/>
              </a:rPr>
              <a:t>U</a:t>
            </a:r>
            <a:r>
              <a:rPr sz="800" spc="-5" dirty="0">
                <a:solidFill>
                  <a:srgbClr val="00050A"/>
                </a:solidFill>
                <a:latin typeface="Arial"/>
                <a:cs typeface="Arial"/>
              </a:rPr>
              <a:t>so </a:t>
            </a:r>
            <a:r>
              <a:rPr sz="800" spc="-5" dirty="0" err="1">
                <a:solidFill>
                  <a:srgbClr val="00050A"/>
                </a:solidFill>
                <a:latin typeface="Arial"/>
                <a:cs typeface="Arial"/>
              </a:rPr>
              <a:t>racional</a:t>
            </a:r>
            <a:r>
              <a:rPr sz="800" spc="-5" dirty="0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800" spc="-25" dirty="0">
                <a:solidFill>
                  <a:srgbClr val="00050A"/>
                </a:solidFill>
                <a:latin typeface="Arial"/>
                <a:cs typeface="Arial"/>
              </a:rPr>
              <a:t>de</a:t>
            </a:r>
            <a:r>
              <a:rPr lang="es-ES" sz="800" spc="-25" dirty="0">
                <a:solidFill>
                  <a:srgbClr val="00050A"/>
                </a:solidFill>
                <a:latin typeface="Arial"/>
                <a:cs typeface="Arial"/>
              </a:rPr>
              <a:t> la </a:t>
            </a:r>
            <a:r>
              <a:rPr sz="800" spc="-25" dirty="0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800" spc="-20" dirty="0">
                <a:solidFill>
                  <a:srgbClr val="00050A"/>
                </a:solidFill>
                <a:latin typeface="Arial"/>
                <a:cs typeface="Arial"/>
              </a:rPr>
              <a:t>medica</a:t>
            </a:r>
            <a:r>
              <a:rPr lang="es-ES" sz="800" spc="-20" dirty="0" err="1">
                <a:solidFill>
                  <a:srgbClr val="00050A"/>
                </a:solidFill>
                <a:latin typeface="Arial"/>
                <a:cs typeface="Arial"/>
              </a:rPr>
              <a:t>ción</a:t>
            </a:r>
            <a:r>
              <a:rPr lang="es-ES" sz="800" spc="-20" dirty="0">
                <a:solidFill>
                  <a:srgbClr val="00050A"/>
                </a:solidFill>
                <a:latin typeface="Arial"/>
                <a:cs typeface="Arial"/>
              </a:rPr>
              <a:t> inhalada</a:t>
            </a:r>
            <a:r>
              <a:rPr sz="800" spc="-15" dirty="0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lang="es-ES" sz="800" spc="-10" dirty="0">
                <a:solidFill>
                  <a:srgbClr val="00050A"/>
                </a:solidFill>
                <a:latin typeface="Arial"/>
                <a:cs typeface="Arial"/>
              </a:rPr>
              <a:t>en pacientes </a:t>
            </a:r>
            <a:r>
              <a:rPr sz="800" spc="-5" dirty="0">
                <a:solidFill>
                  <a:srgbClr val="00050A"/>
                </a:solidFill>
                <a:latin typeface="Arial"/>
                <a:cs typeface="Arial"/>
              </a:rPr>
              <a:t>EPOC </a:t>
            </a:r>
            <a:r>
              <a:rPr lang="es-ES" sz="800" spc="-20" dirty="0">
                <a:solidFill>
                  <a:srgbClr val="00050A"/>
                </a:solidFill>
                <a:latin typeface="Arial"/>
                <a:cs typeface="Arial"/>
              </a:rPr>
              <a:t>con</a:t>
            </a:r>
            <a:r>
              <a:rPr sz="800" spc="-20" dirty="0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800" spc="-15" dirty="0">
                <a:solidFill>
                  <a:srgbClr val="00050A"/>
                </a:solidFill>
                <a:latin typeface="Arial"/>
                <a:cs typeface="Arial"/>
              </a:rPr>
              <a:t>co</a:t>
            </a:r>
            <a:r>
              <a:rPr lang="es-ES" sz="800" spc="-15" dirty="0">
                <a:solidFill>
                  <a:srgbClr val="00050A"/>
                </a:solidFill>
                <a:latin typeface="Arial"/>
                <a:cs typeface="Arial"/>
              </a:rPr>
              <a:t>morbilidad </a:t>
            </a:r>
            <a:r>
              <a:rPr lang="es-ES" sz="800" spc="-15" dirty="0" err="1">
                <a:solidFill>
                  <a:srgbClr val="00050A"/>
                </a:solidFill>
                <a:latin typeface="Arial"/>
                <a:cs typeface="Arial"/>
              </a:rPr>
              <a:t>múltipl</a:t>
            </a:r>
            <a:r>
              <a:rPr sz="800" spc="-15" dirty="0">
                <a:solidFill>
                  <a:srgbClr val="00050A"/>
                </a:solidFill>
                <a:latin typeface="Arial"/>
                <a:cs typeface="Arial"/>
              </a:rPr>
              <a:t>e</a:t>
            </a:r>
            <a:r>
              <a:rPr lang="es-ES" sz="800" spc="-15" dirty="0">
                <a:solidFill>
                  <a:srgbClr val="00050A"/>
                </a:solidFill>
                <a:latin typeface="Arial"/>
                <a:cs typeface="Arial"/>
              </a:rPr>
              <a:t>: </a:t>
            </a:r>
            <a:r>
              <a:rPr sz="800" spc="-15" dirty="0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800" spc="-5" dirty="0" err="1">
                <a:solidFill>
                  <a:srgbClr val="00050A"/>
                </a:solidFill>
                <a:latin typeface="Arial"/>
                <a:cs typeface="Arial"/>
              </a:rPr>
              <a:t>Guía</a:t>
            </a:r>
            <a:r>
              <a:rPr sz="800" spc="-5" dirty="0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800" spc="-10" dirty="0">
                <a:solidFill>
                  <a:srgbClr val="00050A"/>
                </a:solidFill>
                <a:latin typeface="Arial"/>
                <a:cs typeface="Arial"/>
              </a:rPr>
              <a:t>para </a:t>
            </a:r>
            <a:r>
              <a:rPr sz="800" spc="-15" dirty="0" err="1">
                <a:solidFill>
                  <a:srgbClr val="00050A"/>
                </a:solidFill>
                <a:latin typeface="Arial"/>
                <a:cs typeface="Arial"/>
              </a:rPr>
              <a:t>atención</a:t>
            </a:r>
            <a:r>
              <a:rPr sz="800" spc="-15" dirty="0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800" spc="-25" dirty="0" err="1">
                <a:solidFill>
                  <a:srgbClr val="00050A"/>
                </a:solidFill>
                <a:latin typeface="Arial"/>
                <a:cs typeface="Arial"/>
              </a:rPr>
              <a:t>primaria</a:t>
            </a:r>
            <a:r>
              <a:rPr sz="800" spc="-25" dirty="0">
                <a:solidFill>
                  <a:srgbClr val="00050A"/>
                </a:solidFill>
                <a:latin typeface="Arial"/>
                <a:cs typeface="Arial"/>
              </a:rPr>
              <a:t>. </a:t>
            </a:r>
            <a:r>
              <a:rPr dirty="0"/>
              <a:t> </a:t>
            </a:r>
            <a:r>
              <a:rPr sz="800" spc="-10" dirty="0">
                <a:solidFill>
                  <a:srgbClr val="00050A"/>
                </a:solidFill>
                <a:latin typeface="Arial"/>
                <a:cs typeface="Arial"/>
              </a:rPr>
              <a:t>Disponible </a:t>
            </a:r>
            <a:r>
              <a:rPr sz="800" spc="-20" dirty="0" err="1">
                <a:solidFill>
                  <a:srgbClr val="00050A"/>
                </a:solidFill>
                <a:latin typeface="Arial"/>
                <a:cs typeface="Arial"/>
              </a:rPr>
              <a:t>en</a:t>
            </a:r>
            <a:r>
              <a:rPr sz="800" spc="-20" dirty="0">
                <a:solidFill>
                  <a:srgbClr val="00050A"/>
                </a:solidFill>
                <a:latin typeface="Arial"/>
                <a:cs typeface="Arial"/>
              </a:rPr>
              <a:t>: </a:t>
            </a:r>
            <a:r>
              <a:rPr sz="800" u="sng" spc="-5" dirty="0">
                <a:solidFill>
                  <a:srgbClr val="009999"/>
                </a:solidFill>
                <a:uFill>
                  <a:solidFill>
                    <a:srgbClr val="009999"/>
                  </a:solidFill>
                </a:uFill>
                <a:latin typeface="Arial"/>
                <a:cs typeface="Arial"/>
                <a:hlinkClick r:id="rId2"/>
              </a:rPr>
              <a:t>https://www.ipcrg.org/dth10</a:t>
            </a:r>
            <a:r>
              <a:rPr dirty="0"/>
              <a:t> 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016240" y="91439"/>
            <a:ext cx="1045463" cy="6705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37B3049B-A4DC-4057-BC3A-2396DDE38682}"/>
              </a:ext>
            </a:extLst>
          </p:cNvPr>
          <p:cNvSpPr txBox="1"/>
          <p:nvPr/>
        </p:nvSpPr>
        <p:spPr>
          <a:xfrm>
            <a:off x="1371600" y="1332896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s-E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38350" y="424129"/>
            <a:ext cx="4591050" cy="391795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 err="1"/>
              <a:t>Multimorbilidad</a:t>
            </a:r>
            <a:r>
              <a:rPr sz="2400" dirty="0"/>
              <a:t> y EPOC</a:t>
            </a:r>
            <a:r>
              <a:rPr sz="2400" spc="-60" dirty="0"/>
              <a:t> </a:t>
            </a:r>
            <a:r>
              <a:rPr sz="2400" dirty="0"/>
              <a:t>(II)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15848" y="1338976"/>
            <a:ext cx="7070090" cy="1810239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marL="271780" marR="5080" indent="-259715">
              <a:lnSpc>
                <a:spcPct val="120100"/>
              </a:lnSpc>
              <a:spcBef>
                <a:spcPts val="100"/>
              </a:spcBef>
              <a:buClr>
                <a:srgbClr val="000000"/>
              </a:buClr>
              <a:buSzPct val="131250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lang="es-ES" sz="1600" dirty="0">
                <a:solidFill>
                  <a:srgbClr val="0C1C1D"/>
                </a:solidFill>
                <a:latin typeface="Arial"/>
                <a:cs typeface="Arial"/>
              </a:rPr>
              <a:t>Las comorbilidades suelen aparecer en grupos, lo que sugiere la existencia de factores de riesgo comunes (el tabaquismo y el sedentarismo), mecanismos patológicos subyacentes compartidos (el envejecimiento acelerado ) y efectos secundarios del tratamiento de la EPOC </a:t>
            </a:r>
            <a:endParaRPr sz="16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Times New Roman"/>
              <a:buChar char="•"/>
            </a:pPr>
            <a:endParaRPr sz="2200" dirty="0">
              <a:latin typeface="Arial"/>
              <a:cs typeface="Arial"/>
            </a:endParaRPr>
          </a:p>
          <a:p>
            <a:pPr marL="271780" indent="-259715">
              <a:lnSpc>
                <a:spcPct val="100000"/>
              </a:lnSpc>
              <a:buClr>
                <a:srgbClr val="000000"/>
              </a:buClr>
              <a:buSzPct val="131250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sz="1600" spc="5" dirty="0">
                <a:solidFill>
                  <a:srgbClr val="0C1C1D"/>
                </a:solidFill>
                <a:latin typeface="Arial"/>
                <a:cs typeface="Arial"/>
              </a:rPr>
              <a:t>Las </a:t>
            </a:r>
            <a:r>
              <a:rPr sz="1600" spc="5" dirty="0" err="1">
                <a:solidFill>
                  <a:srgbClr val="0C1C1D"/>
                </a:solidFill>
                <a:latin typeface="Arial"/>
                <a:cs typeface="Arial"/>
              </a:rPr>
              <a:t>comorbilidades</a:t>
            </a:r>
            <a:r>
              <a:rPr sz="1600" spc="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lang="es-ES" sz="1600" spc="5" dirty="0">
                <a:solidFill>
                  <a:srgbClr val="0C1C1D"/>
                </a:solidFill>
                <a:latin typeface="Arial"/>
                <a:cs typeface="Arial"/>
              </a:rPr>
              <a:t>más frecuentes</a:t>
            </a:r>
            <a:r>
              <a:rPr sz="160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600" dirty="0" err="1">
                <a:solidFill>
                  <a:srgbClr val="0C1C1D"/>
                </a:solidFill>
                <a:latin typeface="Arial"/>
                <a:cs typeface="Arial"/>
              </a:rPr>
              <a:t>en</a:t>
            </a:r>
            <a:r>
              <a:rPr sz="160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600" dirty="0" err="1">
                <a:solidFill>
                  <a:srgbClr val="0C1C1D"/>
                </a:solidFill>
                <a:latin typeface="Arial"/>
                <a:cs typeface="Arial"/>
              </a:rPr>
              <a:t>pacientes</a:t>
            </a:r>
            <a:r>
              <a:rPr sz="160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0C1C1D"/>
                </a:solidFill>
                <a:latin typeface="Arial"/>
                <a:cs typeface="Arial"/>
              </a:rPr>
              <a:t>con </a:t>
            </a:r>
            <a:r>
              <a:rPr sz="1600" dirty="0">
                <a:solidFill>
                  <a:srgbClr val="0C1C1D"/>
                </a:solidFill>
                <a:latin typeface="Arial"/>
                <a:cs typeface="Arial"/>
              </a:rPr>
              <a:t>EPOC</a:t>
            </a:r>
            <a:r>
              <a:rPr sz="1600" spc="-22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lang="es-ES" sz="1600" spc="-225" dirty="0">
                <a:solidFill>
                  <a:srgbClr val="0C1C1D"/>
                </a:solidFill>
                <a:latin typeface="Arial"/>
                <a:cs typeface="Arial"/>
              </a:rPr>
              <a:t>son</a:t>
            </a:r>
            <a:r>
              <a:rPr sz="1600" dirty="0">
                <a:solidFill>
                  <a:srgbClr val="0C1C1D"/>
                </a:solidFill>
                <a:latin typeface="Arial"/>
                <a:cs typeface="Arial"/>
              </a:rPr>
              <a:t>:</a:t>
            </a:r>
            <a:r>
              <a:rPr dirty="0"/>
              <a:t> 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016240" y="91439"/>
            <a:ext cx="1045463" cy="6705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9942186-722D-4A6E-8BC9-C291A171944A}"/>
              </a:ext>
            </a:extLst>
          </p:cNvPr>
          <p:cNvSpPr txBox="1"/>
          <p:nvPr/>
        </p:nvSpPr>
        <p:spPr>
          <a:xfrm>
            <a:off x="1371600" y="3257171"/>
            <a:ext cx="3733800" cy="16185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1356" spc="-10" dirty="0" err="1">
                <a:solidFill>
                  <a:srgbClr val="074A87"/>
                </a:solidFill>
                <a:latin typeface="Arial"/>
                <a:cs typeface="Arial"/>
              </a:rPr>
              <a:t>Enfermedades</a:t>
            </a:r>
            <a:r>
              <a:rPr lang="en-GB" sz="1356" spc="-10" dirty="0">
                <a:solidFill>
                  <a:srgbClr val="074A87"/>
                </a:solidFill>
                <a:latin typeface="Arial"/>
                <a:cs typeface="Arial"/>
              </a:rPr>
              <a:t> </a:t>
            </a:r>
            <a:r>
              <a:rPr lang="en-GB" sz="1356" spc="-10" dirty="0" err="1">
                <a:solidFill>
                  <a:srgbClr val="074A87"/>
                </a:solidFill>
                <a:latin typeface="Arial"/>
                <a:cs typeface="Arial"/>
              </a:rPr>
              <a:t>cardiovasculares</a:t>
            </a:r>
            <a:r>
              <a:rPr lang="en-GB" sz="1356" spc="-10" dirty="0">
                <a:solidFill>
                  <a:srgbClr val="074A87"/>
                </a:solidFill>
                <a:latin typeface="Arial"/>
                <a:cs typeface="Arial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en-GB" sz="1356" spc="-10" dirty="0" err="1">
                <a:solidFill>
                  <a:srgbClr val="074A87"/>
                </a:solidFill>
                <a:latin typeface="Arial"/>
                <a:cs typeface="Arial"/>
              </a:rPr>
              <a:t>Debilidad</a:t>
            </a:r>
            <a:r>
              <a:rPr lang="en-GB" sz="1356" spc="-10" dirty="0">
                <a:solidFill>
                  <a:srgbClr val="074A87"/>
                </a:solidFill>
                <a:latin typeface="Arial"/>
                <a:cs typeface="Arial"/>
              </a:rPr>
              <a:t> muscular </a:t>
            </a:r>
          </a:p>
          <a:p>
            <a:pPr algn="ctr">
              <a:lnSpc>
                <a:spcPct val="150000"/>
              </a:lnSpc>
            </a:pPr>
            <a:r>
              <a:rPr lang="en-GB" sz="1356" spc="-10" dirty="0">
                <a:solidFill>
                  <a:srgbClr val="074A87"/>
                </a:solidFill>
                <a:latin typeface="Arial"/>
                <a:cs typeface="Arial"/>
              </a:rPr>
              <a:t>Osteoporosis</a:t>
            </a:r>
          </a:p>
          <a:p>
            <a:pPr algn="ctr">
              <a:lnSpc>
                <a:spcPct val="150000"/>
              </a:lnSpc>
            </a:pPr>
            <a:r>
              <a:rPr lang="en-GB" sz="1356" spc="-10" dirty="0" err="1">
                <a:solidFill>
                  <a:srgbClr val="074A87"/>
                </a:solidFill>
                <a:latin typeface="Arial"/>
                <a:cs typeface="Arial"/>
              </a:rPr>
              <a:t>Ansiedad</a:t>
            </a:r>
            <a:r>
              <a:rPr lang="en-GB" sz="1356" spc="-10" dirty="0">
                <a:solidFill>
                  <a:srgbClr val="074A87"/>
                </a:solidFill>
                <a:latin typeface="Arial"/>
                <a:cs typeface="Arial"/>
              </a:rPr>
              <a:t> y </a:t>
            </a:r>
            <a:r>
              <a:rPr lang="en-GB" sz="1356" spc="-10" dirty="0" err="1">
                <a:solidFill>
                  <a:srgbClr val="074A87"/>
                </a:solidFill>
                <a:latin typeface="Arial"/>
                <a:cs typeface="Arial"/>
              </a:rPr>
              <a:t>depresión</a:t>
            </a:r>
            <a:r>
              <a:rPr lang="en-GB" sz="1356" spc="-10" dirty="0">
                <a:solidFill>
                  <a:srgbClr val="074A87"/>
                </a:solidFill>
                <a:latin typeface="Arial"/>
                <a:cs typeface="Arial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en-GB" sz="1356" spc="-10" dirty="0" err="1">
                <a:solidFill>
                  <a:srgbClr val="074A87"/>
                </a:solidFill>
                <a:latin typeface="Arial"/>
                <a:cs typeface="Arial"/>
              </a:rPr>
              <a:t>Cáncer</a:t>
            </a:r>
            <a:r>
              <a:rPr lang="en-GB" sz="1356" spc="-10" dirty="0">
                <a:solidFill>
                  <a:srgbClr val="074A87"/>
                </a:solidFill>
                <a:latin typeface="Arial"/>
                <a:cs typeface="Arial"/>
              </a:rPr>
              <a:t> de </a:t>
            </a:r>
            <a:r>
              <a:rPr lang="en-GB" sz="1356" spc="-10" dirty="0" err="1">
                <a:solidFill>
                  <a:srgbClr val="074A87"/>
                </a:solidFill>
                <a:latin typeface="Arial"/>
                <a:cs typeface="Arial"/>
              </a:rPr>
              <a:t>pulmón</a:t>
            </a:r>
            <a:r>
              <a:rPr lang="en-GB" sz="1356" spc="-10" dirty="0">
                <a:solidFill>
                  <a:srgbClr val="074A87"/>
                </a:solidFill>
                <a:latin typeface="Arial"/>
                <a:cs typeface="Arial"/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440693A-1A6C-409C-8384-F65C2814D568}"/>
              </a:ext>
            </a:extLst>
          </p:cNvPr>
          <p:cNvSpPr txBox="1"/>
          <p:nvPr/>
        </p:nvSpPr>
        <p:spPr>
          <a:xfrm>
            <a:off x="4343400" y="3367612"/>
            <a:ext cx="3733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GB" sz="1356" spc="-10" dirty="0" err="1">
                <a:solidFill>
                  <a:srgbClr val="074A87"/>
                </a:solidFill>
                <a:latin typeface="Arial"/>
                <a:cs typeface="Arial"/>
              </a:rPr>
              <a:t>Síndrome</a:t>
            </a:r>
            <a:r>
              <a:rPr lang="en-GB" sz="1356" spc="-10" dirty="0">
                <a:solidFill>
                  <a:srgbClr val="074A87"/>
                </a:solidFill>
                <a:latin typeface="Arial"/>
                <a:cs typeface="Arial"/>
              </a:rPr>
              <a:t> </a:t>
            </a:r>
            <a:r>
              <a:rPr lang="en-GB" sz="1356" spc="-10" dirty="0" err="1">
                <a:solidFill>
                  <a:srgbClr val="074A87"/>
                </a:solidFill>
                <a:latin typeface="Arial"/>
                <a:cs typeface="Arial"/>
              </a:rPr>
              <a:t>metabólico</a:t>
            </a:r>
            <a:r>
              <a:rPr lang="en-GB" sz="1356" spc="-10" dirty="0">
                <a:solidFill>
                  <a:srgbClr val="074A87"/>
                </a:solidFill>
                <a:latin typeface="Arial"/>
                <a:cs typeface="Arial"/>
              </a:rPr>
              <a:t> </a:t>
            </a:r>
          </a:p>
          <a:p>
            <a:pPr marL="127000" algn="ctr">
              <a:lnSpc>
                <a:spcPct val="100000"/>
              </a:lnSpc>
              <a:spcBef>
                <a:spcPts val="575"/>
              </a:spcBef>
            </a:pPr>
            <a:r>
              <a:rPr lang="en-GB" sz="1356" spc="-10" dirty="0">
                <a:solidFill>
                  <a:srgbClr val="074A87"/>
                </a:solidFill>
                <a:latin typeface="Arial"/>
                <a:cs typeface="Arial"/>
              </a:rPr>
              <a:t>Diabetes</a:t>
            </a:r>
          </a:p>
          <a:p>
            <a:pPr marL="127000" marR="153670" algn="ctr">
              <a:lnSpc>
                <a:spcPct val="100000"/>
              </a:lnSpc>
              <a:spcBef>
                <a:spcPts val="575"/>
              </a:spcBef>
            </a:pPr>
            <a:r>
              <a:rPr lang="en-GB" sz="1356" spc="-10" dirty="0" err="1">
                <a:solidFill>
                  <a:srgbClr val="074A87"/>
                </a:solidFill>
                <a:latin typeface="Arial"/>
                <a:cs typeface="Arial"/>
              </a:rPr>
              <a:t>Reflujo</a:t>
            </a:r>
            <a:r>
              <a:rPr lang="en-GB" sz="1356" spc="-10" dirty="0">
                <a:solidFill>
                  <a:srgbClr val="074A87"/>
                </a:solidFill>
                <a:latin typeface="Arial"/>
                <a:cs typeface="Arial"/>
              </a:rPr>
              <a:t> </a:t>
            </a:r>
            <a:r>
              <a:rPr lang="en-GB" sz="1356" spc="-10" dirty="0" err="1">
                <a:solidFill>
                  <a:srgbClr val="074A87"/>
                </a:solidFill>
                <a:latin typeface="Arial"/>
                <a:cs typeface="Arial"/>
              </a:rPr>
              <a:t>gastroesofágico</a:t>
            </a:r>
            <a:r>
              <a:rPr lang="en-GB" sz="1356" spc="-10" dirty="0">
                <a:solidFill>
                  <a:srgbClr val="074A87"/>
                </a:solidFill>
                <a:latin typeface="Arial"/>
                <a:cs typeface="Arial"/>
              </a:rPr>
              <a:t> </a:t>
            </a:r>
          </a:p>
          <a:p>
            <a:pPr marL="127000" algn="ctr">
              <a:lnSpc>
                <a:spcPct val="100000"/>
              </a:lnSpc>
              <a:spcBef>
                <a:spcPts val="575"/>
              </a:spcBef>
            </a:pPr>
            <a:r>
              <a:rPr lang="en-GB" sz="1356" spc="-10" dirty="0" err="1">
                <a:solidFill>
                  <a:srgbClr val="074A87"/>
                </a:solidFill>
                <a:latin typeface="Arial"/>
                <a:cs typeface="Arial"/>
              </a:rPr>
              <a:t>Bronquiectasias</a:t>
            </a:r>
            <a:endParaRPr lang="en-GB" sz="1356" spc="-10" dirty="0">
              <a:solidFill>
                <a:srgbClr val="074A87"/>
              </a:solidFill>
              <a:latin typeface="Arial"/>
              <a:cs typeface="Arial"/>
            </a:endParaRPr>
          </a:p>
          <a:p>
            <a:pPr marL="127000" marR="119380" algn="ctr">
              <a:lnSpc>
                <a:spcPct val="100000"/>
              </a:lnSpc>
              <a:spcBef>
                <a:spcPts val="575"/>
              </a:spcBef>
            </a:pPr>
            <a:r>
              <a:rPr lang="en-GB" sz="1356" spc="-10" dirty="0" err="1">
                <a:solidFill>
                  <a:srgbClr val="074A87"/>
                </a:solidFill>
                <a:latin typeface="Arial"/>
                <a:cs typeface="Arial"/>
              </a:rPr>
              <a:t>Apnea</a:t>
            </a:r>
            <a:r>
              <a:rPr lang="en-GB" sz="1356" spc="-10" dirty="0">
                <a:solidFill>
                  <a:srgbClr val="074A87"/>
                </a:solidFill>
                <a:latin typeface="Arial"/>
                <a:cs typeface="Arial"/>
              </a:rPr>
              <a:t> </a:t>
            </a:r>
            <a:r>
              <a:rPr lang="en-GB" sz="1356" spc="-10" dirty="0" err="1">
                <a:solidFill>
                  <a:srgbClr val="074A87"/>
                </a:solidFill>
                <a:latin typeface="Arial"/>
                <a:cs typeface="Arial"/>
              </a:rPr>
              <a:t>obstructiva</a:t>
            </a:r>
            <a:r>
              <a:rPr lang="en-GB" sz="1356" spc="-10" dirty="0">
                <a:solidFill>
                  <a:srgbClr val="074A87"/>
                </a:solidFill>
                <a:latin typeface="Arial"/>
                <a:cs typeface="Arial"/>
              </a:rPr>
              <a:t> del </a:t>
            </a:r>
            <a:r>
              <a:rPr lang="en-GB" sz="1356" spc="-10" dirty="0" err="1">
                <a:solidFill>
                  <a:srgbClr val="074A87"/>
                </a:solidFill>
                <a:latin typeface="Arial"/>
                <a:cs typeface="Arial"/>
              </a:rPr>
              <a:t>sueño</a:t>
            </a:r>
            <a:r>
              <a:rPr lang="en-GB" sz="1356" spc="-10" dirty="0">
                <a:solidFill>
                  <a:srgbClr val="074A87"/>
                </a:solidFill>
                <a:latin typeface="Arial"/>
                <a:cs typeface="Arial"/>
              </a:rPr>
              <a:t>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33600" y="321627"/>
            <a:ext cx="5455793" cy="880744"/>
          </a:xfrm>
          <a:prstGeom prst="rect">
            <a:avLst/>
          </a:prstGeom>
        </p:spPr>
        <p:txBody>
          <a:bodyPr vert="horz" wrap="square" lIns="0" tIns="13970" rIns="0" bIns="0">
            <a:spAutoFit/>
          </a:bodyPr>
          <a:lstStyle/>
          <a:p>
            <a:pPr marL="374650" marR="5080" indent="-366395" algn="ctr">
              <a:lnSpc>
                <a:spcPct val="100000"/>
              </a:lnSpc>
              <a:spcBef>
                <a:spcPts val="110"/>
              </a:spcBef>
            </a:pPr>
            <a:r>
              <a:rPr dirty="0" err="1"/>
              <a:t>Manejo</a:t>
            </a:r>
            <a:r>
              <a:rPr dirty="0"/>
              <a:t> </a:t>
            </a:r>
            <a:r>
              <a:rPr spc="5" dirty="0"/>
              <a:t>de</a:t>
            </a:r>
            <a:r>
              <a:rPr spc="-55" dirty="0"/>
              <a:t> </a:t>
            </a:r>
            <a:r>
              <a:rPr dirty="0" err="1"/>
              <a:t>pacientes</a:t>
            </a:r>
            <a:r>
              <a:rPr dirty="0"/>
              <a:t> con </a:t>
            </a:r>
            <a:r>
              <a:rPr spc="-5" dirty="0"/>
              <a:t>EPOC y </a:t>
            </a:r>
            <a:r>
              <a:rPr dirty="0" err="1"/>
              <a:t>multimorbilidades</a:t>
            </a:r>
            <a:r>
              <a:rPr spc="-50" dirty="0"/>
              <a:t> </a:t>
            </a:r>
            <a:r>
              <a:rPr spc="5" dirty="0"/>
              <a:t>(I)</a:t>
            </a:r>
            <a:r>
              <a:rPr dirty="0"/>
              <a:t> 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15848" y="1368933"/>
            <a:ext cx="7863205" cy="3600666"/>
          </a:xfrm>
          <a:prstGeom prst="rect">
            <a:avLst/>
          </a:prstGeom>
        </p:spPr>
        <p:txBody>
          <a:bodyPr vert="horz" wrap="square" lIns="0" tIns="12065" rIns="0" bIns="0">
            <a:spAutoFit/>
          </a:bodyPr>
          <a:lstStyle/>
          <a:p>
            <a:pPr marL="271780" indent="-259715">
              <a:lnSpc>
                <a:spcPct val="100000"/>
              </a:lnSpc>
              <a:spcBef>
                <a:spcPts val="95"/>
              </a:spcBef>
              <a:buClr>
                <a:srgbClr val="000000"/>
              </a:buClr>
              <a:buSzPct val="126923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lang="es-ES" sz="1200" spc="-15" dirty="0">
                <a:solidFill>
                  <a:srgbClr val="0C1C1D"/>
                </a:solidFill>
                <a:latin typeface="Arial"/>
                <a:cs typeface="Arial"/>
              </a:rPr>
              <a:t>El manejo del paciente con EPOC con comorbilidades de forma individualizada es a menudo complejo, requiriendo la aplicación de varias guías clínicas específicas para cada enfermedad de forma simultánea.</a:t>
            </a:r>
          </a:p>
          <a:p>
            <a:pPr marL="12065">
              <a:lnSpc>
                <a:spcPct val="100000"/>
              </a:lnSpc>
              <a:spcBef>
                <a:spcPts val="95"/>
              </a:spcBef>
              <a:buClr>
                <a:srgbClr val="000000"/>
              </a:buClr>
              <a:buSzPct val="126923"/>
              <a:tabLst>
                <a:tab pos="271780" algn="l"/>
                <a:tab pos="272415" algn="l"/>
              </a:tabLst>
            </a:pPr>
            <a:r>
              <a:rPr lang="es-ES" sz="1200" spc="-1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</a:p>
          <a:p>
            <a:pPr marL="271780" indent="-259715">
              <a:lnSpc>
                <a:spcPct val="100000"/>
              </a:lnSpc>
              <a:spcBef>
                <a:spcPts val="95"/>
              </a:spcBef>
              <a:buClr>
                <a:srgbClr val="000000"/>
              </a:buClr>
              <a:buSzPct val="126923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lang="es-ES" sz="1200" spc="-15" dirty="0">
                <a:solidFill>
                  <a:srgbClr val="0C1C1D"/>
                </a:solidFill>
                <a:latin typeface="Arial"/>
                <a:cs typeface="Arial"/>
              </a:rPr>
              <a:t>Estas guías raramente se adaptan  a las recomendaciones terapéuticas de la multimorbilidad por lo que resulta  de particular importancia un  enfoque holístico en el paciente con multimorbilidades.</a:t>
            </a:r>
          </a:p>
          <a:p>
            <a:pPr marL="12065">
              <a:lnSpc>
                <a:spcPct val="100000"/>
              </a:lnSpc>
              <a:spcBef>
                <a:spcPts val="95"/>
              </a:spcBef>
              <a:buClr>
                <a:srgbClr val="000000"/>
              </a:buClr>
              <a:buSzPct val="126923"/>
              <a:tabLst>
                <a:tab pos="271780" algn="l"/>
                <a:tab pos="272415" algn="l"/>
              </a:tabLst>
            </a:pPr>
            <a:endParaRPr sz="1200" dirty="0">
              <a:latin typeface="Arial"/>
              <a:cs typeface="Arial"/>
            </a:endParaRPr>
          </a:p>
          <a:p>
            <a:pPr marL="274955">
              <a:lnSpc>
                <a:spcPct val="100000"/>
              </a:lnSpc>
              <a:spcBef>
                <a:spcPts val="270"/>
              </a:spcBef>
              <a:tabLst>
                <a:tab pos="539750" algn="l"/>
              </a:tabLst>
            </a:pPr>
            <a:r>
              <a:rPr sz="1050" dirty="0">
                <a:latin typeface="Arial"/>
                <a:cs typeface="Arial"/>
              </a:rPr>
              <a:t>o</a:t>
            </a:r>
            <a:r>
              <a:rPr lang="es-ES" sz="1050" dirty="0">
                <a:latin typeface="Arial"/>
                <a:cs typeface="Arial"/>
              </a:rPr>
              <a:t>Animamos a los profesionales de atención primaria a llevar a cabo (re)evaluaciones periódicas (al menos anuales) y reajustes de tratamiento a sus pacientes con EPOC</a:t>
            </a:r>
            <a:endParaRPr lang="en-GB" sz="1050" dirty="0">
              <a:solidFill>
                <a:srgbClr val="0C1C1D"/>
              </a:solidFill>
              <a:latin typeface="Arial"/>
              <a:cs typeface="Arial"/>
            </a:endParaRPr>
          </a:p>
          <a:p>
            <a:pPr marL="274955">
              <a:lnSpc>
                <a:spcPct val="100000"/>
              </a:lnSpc>
              <a:spcBef>
                <a:spcPts val="270"/>
              </a:spcBef>
              <a:tabLst>
                <a:tab pos="539750" algn="l"/>
              </a:tabLst>
            </a:pPr>
            <a:endParaRPr sz="1050" dirty="0">
              <a:latin typeface="Arial"/>
              <a:cs typeface="Arial"/>
            </a:endParaRPr>
          </a:p>
          <a:p>
            <a:pPr marL="271780" marR="260985" indent="-259715">
              <a:lnSpc>
                <a:spcPct val="100000"/>
              </a:lnSpc>
              <a:spcBef>
                <a:spcPts val="800"/>
              </a:spcBef>
              <a:buClr>
                <a:srgbClr val="000000"/>
              </a:buClr>
              <a:buSzPct val="126923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lang="es-ES" sz="1200" spc="-10" dirty="0">
                <a:solidFill>
                  <a:srgbClr val="0C1C1D"/>
                </a:solidFill>
                <a:latin typeface="Arial"/>
                <a:cs typeface="Arial"/>
              </a:rPr>
              <a:t> La aparición de multimorbilidad debe ser contemplada como una señal y una llamada de atención para llevar a cabo una revisión del tratamiento de la EPOC, sobre todo de la relación entre  los distintos síntomas de las distintas enfermedades y los efectos secundarios de la medicación. </a:t>
            </a:r>
            <a:r>
              <a:rPr sz="1200" spc="2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600" dirty="0"/>
              <a:t> </a:t>
            </a:r>
            <a:endParaRPr lang="en-GB" sz="1600" dirty="0"/>
          </a:p>
          <a:p>
            <a:pPr marL="271780" marR="260985" indent="-259715">
              <a:lnSpc>
                <a:spcPct val="100000"/>
              </a:lnSpc>
              <a:spcBef>
                <a:spcPts val="800"/>
              </a:spcBef>
              <a:buClr>
                <a:srgbClr val="000000"/>
              </a:buClr>
              <a:buSzPct val="126923"/>
              <a:buFont typeface="Times New Roman"/>
              <a:buChar char="•"/>
              <a:tabLst>
                <a:tab pos="271780" algn="l"/>
                <a:tab pos="272415" algn="l"/>
              </a:tabLst>
            </a:pPr>
            <a:endParaRPr sz="1200" dirty="0">
              <a:latin typeface="Arial"/>
              <a:cs typeface="Arial"/>
            </a:endParaRPr>
          </a:p>
          <a:p>
            <a:pPr marL="271780" marR="5080" indent="-259715">
              <a:lnSpc>
                <a:spcPct val="110000"/>
              </a:lnSpc>
              <a:buSzPct val="131818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sz="1050" spc="-10" dirty="0" err="1">
                <a:latin typeface="Arial"/>
                <a:cs typeface="Arial"/>
              </a:rPr>
              <a:t>En</a:t>
            </a:r>
            <a:r>
              <a:rPr sz="1050" spc="-10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 </a:t>
            </a:r>
            <a:r>
              <a:rPr lang="es-ES" sz="1050" dirty="0">
                <a:latin typeface="Arial"/>
                <a:cs typeface="Arial"/>
              </a:rPr>
              <a:t>estas</a:t>
            </a:r>
            <a:r>
              <a:rPr sz="1050" dirty="0">
                <a:latin typeface="Arial"/>
                <a:cs typeface="Arial"/>
              </a:rPr>
              <a:t> </a:t>
            </a:r>
            <a:r>
              <a:rPr sz="1050" spc="-5" dirty="0" err="1">
                <a:latin typeface="Arial"/>
                <a:cs typeface="Arial"/>
              </a:rPr>
              <a:t>diapositivas</a:t>
            </a:r>
            <a:r>
              <a:rPr sz="1050" spc="-5" dirty="0">
                <a:latin typeface="Arial"/>
                <a:cs typeface="Arial"/>
              </a:rPr>
              <a:t>, </a:t>
            </a:r>
            <a:r>
              <a:rPr sz="1050" spc="-5" dirty="0" err="1">
                <a:latin typeface="Arial"/>
                <a:cs typeface="Arial"/>
              </a:rPr>
              <a:t>nos</a:t>
            </a:r>
            <a:r>
              <a:rPr sz="1050" spc="-5" dirty="0">
                <a:latin typeface="Arial"/>
                <a:cs typeface="Arial"/>
              </a:rPr>
              <a:t> </a:t>
            </a:r>
            <a:r>
              <a:rPr lang="es-ES" sz="1050" spc="5" dirty="0">
                <a:latin typeface="Arial"/>
                <a:cs typeface="Arial"/>
              </a:rPr>
              <a:t>centramos </a:t>
            </a:r>
            <a:r>
              <a:rPr sz="1050" dirty="0" err="1">
                <a:latin typeface="Arial"/>
                <a:cs typeface="Arial"/>
              </a:rPr>
              <a:t>en</a:t>
            </a:r>
            <a:r>
              <a:rPr sz="1050" dirty="0">
                <a:latin typeface="Arial"/>
                <a:cs typeface="Arial"/>
              </a:rPr>
              <a:t> la EPOC </a:t>
            </a:r>
            <a:r>
              <a:rPr sz="1050" spc="5" dirty="0">
                <a:latin typeface="Arial"/>
                <a:cs typeface="Arial"/>
              </a:rPr>
              <a:t>y </a:t>
            </a:r>
            <a:r>
              <a:rPr sz="1050" dirty="0">
                <a:latin typeface="Arial"/>
                <a:cs typeface="Arial"/>
              </a:rPr>
              <a:t>la </a:t>
            </a:r>
            <a:r>
              <a:rPr sz="1050" spc="-5" dirty="0" err="1">
                <a:latin typeface="Arial"/>
                <a:cs typeface="Arial"/>
              </a:rPr>
              <a:t>totalidad</a:t>
            </a:r>
            <a:r>
              <a:rPr sz="1050" spc="-5" dirty="0">
                <a:latin typeface="Arial"/>
                <a:cs typeface="Arial"/>
              </a:rPr>
              <a:t> del </a:t>
            </a:r>
            <a:r>
              <a:rPr sz="1050" dirty="0" err="1">
                <a:latin typeface="Arial"/>
                <a:cs typeface="Arial"/>
              </a:rPr>
              <a:t>contexto</a:t>
            </a:r>
            <a:r>
              <a:rPr sz="1050" dirty="0">
                <a:latin typeface="Arial"/>
                <a:cs typeface="Arial"/>
              </a:rPr>
              <a:t> del </a:t>
            </a:r>
            <a:r>
              <a:rPr sz="1050" dirty="0" err="1">
                <a:latin typeface="Arial"/>
                <a:cs typeface="Arial"/>
              </a:rPr>
              <a:t>paciente</a:t>
            </a:r>
            <a:r>
              <a:rPr sz="1050" dirty="0">
                <a:latin typeface="Arial"/>
                <a:cs typeface="Arial"/>
              </a:rPr>
              <a:t>. </a:t>
            </a:r>
            <a:r>
              <a:rPr sz="1050" spc="-10" dirty="0">
                <a:latin typeface="Arial"/>
                <a:cs typeface="Arial"/>
              </a:rPr>
              <a:t>Es </a:t>
            </a:r>
            <a:r>
              <a:rPr sz="1050" spc="-5" dirty="0">
                <a:latin typeface="Arial"/>
                <a:cs typeface="Arial"/>
              </a:rPr>
              <a:t>de gran </a:t>
            </a:r>
            <a:r>
              <a:rPr sz="1050" dirty="0" err="1">
                <a:latin typeface="Arial"/>
                <a:cs typeface="Arial"/>
              </a:rPr>
              <a:t>importancia</a:t>
            </a:r>
            <a:r>
              <a:rPr sz="1050" dirty="0">
                <a:latin typeface="Arial"/>
                <a:cs typeface="Arial"/>
              </a:rPr>
              <a:t> </a:t>
            </a:r>
            <a:r>
              <a:rPr sz="1050" spc="5" dirty="0" err="1">
                <a:latin typeface="Arial"/>
                <a:cs typeface="Arial"/>
              </a:rPr>
              <a:t>tratar</a:t>
            </a:r>
            <a:r>
              <a:rPr sz="1050" spc="5" dirty="0">
                <a:latin typeface="Arial"/>
                <a:cs typeface="Arial"/>
              </a:rPr>
              <a:t> </a:t>
            </a:r>
            <a:r>
              <a:rPr sz="1050" spc="-5" dirty="0">
                <a:latin typeface="Arial"/>
                <a:cs typeface="Arial"/>
              </a:rPr>
              <a:t>con </a:t>
            </a:r>
            <a:r>
              <a:rPr sz="1050" dirty="0">
                <a:latin typeface="Arial"/>
                <a:cs typeface="Arial"/>
              </a:rPr>
              <a:t>el </a:t>
            </a:r>
            <a:r>
              <a:rPr sz="1050" dirty="0" err="1">
                <a:latin typeface="Arial"/>
                <a:cs typeface="Arial"/>
              </a:rPr>
              <a:t>paciente</a:t>
            </a:r>
            <a:r>
              <a:rPr sz="1050" dirty="0">
                <a:latin typeface="Arial"/>
                <a:cs typeface="Arial"/>
              </a:rPr>
              <a:t> </a:t>
            </a:r>
            <a:r>
              <a:rPr sz="1050" spc="5" dirty="0">
                <a:latin typeface="Arial"/>
                <a:cs typeface="Arial"/>
              </a:rPr>
              <a:t>los </a:t>
            </a:r>
            <a:r>
              <a:rPr sz="1050" dirty="0" err="1">
                <a:latin typeface="Arial"/>
                <a:cs typeface="Arial"/>
              </a:rPr>
              <a:t>problemas</a:t>
            </a:r>
            <a:r>
              <a:rPr sz="1050" dirty="0">
                <a:latin typeface="Arial"/>
                <a:cs typeface="Arial"/>
              </a:rPr>
              <a:t> (</a:t>
            </a:r>
            <a:r>
              <a:rPr sz="1050" dirty="0" err="1">
                <a:latin typeface="Arial"/>
                <a:cs typeface="Arial"/>
              </a:rPr>
              <a:t>síntomas</a:t>
            </a:r>
            <a:r>
              <a:rPr sz="1050" dirty="0">
                <a:latin typeface="Arial"/>
                <a:cs typeface="Arial"/>
              </a:rPr>
              <a:t>, </a:t>
            </a:r>
            <a:r>
              <a:rPr sz="1050" dirty="0" err="1">
                <a:latin typeface="Arial"/>
                <a:cs typeface="Arial"/>
              </a:rPr>
              <a:t>enfermedad</a:t>
            </a:r>
            <a:r>
              <a:rPr sz="1050" dirty="0">
                <a:latin typeface="Arial"/>
                <a:cs typeface="Arial"/>
              </a:rPr>
              <a:t>) que </a:t>
            </a:r>
            <a:r>
              <a:rPr sz="1050" spc="5" dirty="0" err="1">
                <a:latin typeface="Arial"/>
                <a:cs typeface="Arial"/>
              </a:rPr>
              <a:t>más</a:t>
            </a:r>
            <a:r>
              <a:rPr sz="1050" spc="5" dirty="0">
                <a:latin typeface="Arial"/>
                <a:cs typeface="Arial"/>
              </a:rPr>
              <a:t> </a:t>
            </a:r>
            <a:r>
              <a:rPr lang="es-ES" sz="1050" spc="5" dirty="0">
                <a:latin typeface="Arial"/>
                <a:cs typeface="Arial"/>
              </a:rPr>
              <a:t>le preocupan</a:t>
            </a:r>
            <a:r>
              <a:rPr sz="1050" spc="-5" dirty="0">
                <a:latin typeface="Arial"/>
                <a:cs typeface="Arial"/>
              </a:rPr>
              <a:t> </a:t>
            </a:r>
            <a:r>
              <a:rPr sz="1050" spc="5" dirty="0">
                <a:latin typeface="Arial"/>
                <a:cs typeface="Arial"/>
              </a:rPr>
              <a:t>y que, a la </a:t>
            </a:r>
            <a:r>
              <a:rPr sz="1050" spc="5" dirty="0" err="1">
                <a:latin typeface="Arial"/>
                <a:cs typeface="Arial"/>
              </a:rPr>
              <a:t>vez</a:t>
            </a:r>
            <a:r>
              <a:rPr sz="1050" spc="5" dirty="0">
                <a:latin typeface="Arial"/>
                <a:cs typeface="Arial"/>
              </a:rPr>
              <a:t>, </a:t>
            </a:r>
            <a:r>
              <a:rPr sz="1050" dirty="0" err="1">
                <a:latin typeface="Arial"/>
                <a:cs typeface="Arial"/>
              </a:rPr>
              <a:t>más</a:t>
            </a:r>
            <a:r>
              <a:rPr sz="1050" dirty="0">
                <a:latin typeface="Arial"/>
                <a:cs typeface="Arial"/>
              </a:rPr>
              <a:t> </a:t>
            </a:r>
            <a:r>
              <a:rPr sz="1050" dirty="0" err="1">
                <a:latin typeface="Arial"/>
                <a:cs typeface="Arial"/>
              </a:rPr>
              <a:t>limitaciones</a:t>
            </a:r>
            <a:r>
              <a:rPr sz="1050" dirty="0">
                <a:latin typeface="Arial"/>
                <a:cs typeface="Arial"/>
              </a:rPr>
              <a:t> </a:t>
            </a:r>
            <a:r>
              <a:rPr sz="1050" dirty="0" err="1">
                <a:latin typeface="Arial"/>
                <a:cs typeface="Arial"/>
              </a:rPr>
              <a:t>en</a:t>
            </a:r>
            <a:r>
              <a:rPr sz="1050" dirty="0">
                <a:latin typeface="Arial"/>
                <a:cs typeface="Arial"/>
              </a:rPr>
              <a:t> la </a:t>
            </a:r>
            <a:r>
              <a:rPr sz="1050" dirty="0" err="1">
                <a:latin typeface="Arial"/>
                <a:cs typeface="Arial"/>
              </a:rPr>
              <a:t>vida</a:t>
            </a:r>
            <a:r>
              <a:rPr sz="1050" dirty="0">
                <a:latin typeface="Arial"/>
                <a:cs typeface="Arial"/>
              </a:rPr>
              <a:t> </a:t>
            </a:r>
            <a:r>
              <a:rPr sz="1050" dirty="0" err="1">
                <a:latin typeface="Arial"/>
                <a:cs typeface="Arial"/>
              </a:rPr>
              <a:t>diaria</a:t>
            </a:r>
            <a:r>
              <a:rPr sz="1050" dirty="0">
                <a:latin typeface="Arial"/>
                <a:cs typeface="Arial"/>
              </a:rPr>
              <a:t> le </a:t>
            </a:r>
            <a:r>
              <a:rPr lang="es-ES" sz="1050" dirty="0">
                <a:latin typeface="Arial"/>
                <a:cs typeface="Arial"/>
              </a:rPr>
              <a:t>generan</a:t>
            </a:r>
            <a:r>
              <a:rPr sz="1050" dirty="0">
                <a:latin typeface="Arial"/>
                <a:cs typeface="Arial"/>
              </a:rPr>
              <a:t>. </a:t>
            </a:r>
            <a:r>
              <a:rPr lang="es-ES" sz="1050" dirty="0">
                <a:latin typeface="Arial"/>
                <a:cs typeface="Arial"/>
              </a:rPr>
              <a:t>Hay que conocer</a:t>
            </a:r>
            <a:r>
              <a:rPr sz="1050" dirty="0">
                <a:latin typeface="Arial"/>
                <a:cs typeface="Arial"/>
              </a:rPr>
              <a:t>l </a:t>
            </a:r>
            <a:r>
              <a:rPr sz="1050" spc="-5" dirty="0" err="1">
                <a:latin typeface="Arial"/>
                <a:cs typeface="Arial"/>
              </a:rPr>
              <a:t>su</a:t>
            </a:r>
            <a:r>
              <a:rPr sz="1050" spc="-5" dirty="0">
                <a:latin typeface="Arial"/>
                <a:cs typeface="Arial"/>
              </a:rPr>
              <a:t> </a:t>
            </a:r>
            <a:r>
              <a:rPr sz="1050" dirty="0" err="1">
                <a:latin typeface="Arial"/>
                <a:cs typeface="Arial"/>
              </a:rPr>
              <a:t>percepción</a:t>
            </a:r>
            <a:r>
              <a:rPr sz="1050" spc="-60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de</a:t>
            </a:r>
            <a:r>
              <a:rPr sz="1050" spc="-35" dirty="0">
                <a:latin typeface="Arial"/>
                <a:cs typeface="Arial"/>
              </a:rPr>
              <a:t> </a:t>
            </a:r>
            <a:r>
              <a:rPr sz="1050" dirty="0" err="1">
                <a:latin typeface="Arial"/>
                <a:cs typeface="Arial"/>
              </a:rPr>
              <a:t>dichos</a:t>
            </a:r>
            <a:r>
              <a:rPr sz="1050" spc="-25" dirty="0">
                <a:latin typeface="Arial"/>
                <a:cs typeface="Arial"/>
              </a:rPr>
              <a:t> </a:t>
            </a:r>
            <a:r>
              <a:rPr sz="1050" dirty="0" err="1">
                <a:latin typeface="Arial"/>
                <a:cs typeface="Arial"/>
              </a:rPr>
              <a:t>problemas</a:t>
            </a:r>
            <a:r>
              <a:rPr sz="1050" spc="-45" dirty="0">
                <a:latin typeface="Arial"/>
                <a:cs typeface="Arial"/>
              </a:rPr>
              <a:t> </a:t>
            </a:r>
            <a:r>
              <a:rPr sz="1050" spc="5" dirty="0">
                <a:latin typeface="Arial"/>
                <a:cs typeface="Arial"/>
              </a:rPr>
              <a:t>y</a:t>
            </a:r>
            <a:r>
              <a:rPr sz="1050" spc="-30" dirty="0">
                <a:latin typeface="Arial"/>
                <a:cs typeface="Arial"/>
              </a:rPr>
              <a:t> </a:t>
            </a:r>
            <a:r>
              <a:rPr lang="es-ES" sz="1050" spc="-30" dirty="0" err="1">
                <a:latin typeface="Arial"/>
                <a:cs typeface="Arial"/>
              </a:rPr>
              <a:t>qé</a:t>
            </a:r>
            <a:r>
              <a:rPr lang="es-ES" sz="1050" spc="-30" dirty="0">
                <a:latin typeface="Arial"/>
                <a:cs typeface="Arial"/>
              </a:rPr>
              <a:t> importancia les da</a:t>
            </a:r>
            <a:r>
              <a:rPr sz="1050" dirty="0">
                <a:latin typeface="Arial"/>
                <a:cs typeface="Arial"/>
              </a:rPr>
              <a:t>.</a:t>
            </a:r>
            <a:r>
              <a:rPr sz="1050" spc="-40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Como</a:t>
            </a:r>
            <a:r>
              <a:rPr sz="1050" spc="-15" dirty="0">
                <a:latin typeface="Arial"/>
                <a:cs typeface="Arial"/>
              </a:rPr>
              <a:t> </a:t>
            </a:r>
            <a:r>
              <a:rPr sz="1050" dirty="0" err="1">
                <a:latin typeface="Arial"/>
                <a:cs typeface="Arial"/>
              </a:rPr>
              <a:t>médicos</a:t>
            </a:r>
            <a:r>
              <a:rPr sz="1050" dirty="0">
                <a:latin typeface="Arial"/>
                <a:cs typeface="Arial"/>
              </a:rPr>
              <a:t> de </a:t>
            </a:r>
            <a:r>
              <a:rPr lang="es-ES" sz="1050" dirty="0">
                <a:latin typeface="Arial"/>
                <a:cs typeface="Arial"/>
              </a:rPr>
              <a:t>familia</a:t>
            </a:r>
            <a:r>
              <a:rPr sz="1050" dirty="0">
                <a:latin typeface="Arial"/>
                <a:cs typeface="Arial"/>
              </a:rPr>
              <a:t>,</a:t>
            </a:r>
            <a:r>
              <a:rPr lang="es-ES" sz="1050" spc="-35" dirty="0">
                <a:latin typeface="Arial"/>
                <a:cs typeface="Arial"/>
              </a:rPr>
              <a:t>nosotros trabajamos con todos ellos y necesitamos priorizar en sintonía con el paciente.</a:t>
            </a:r>
            <a:r>
              <a:rPr sz="1050" dirty="0">
                <a:latin typeface="Arial"/>
                <a:cs typeface="Arial"/>
              </a:rPr>
              <a:t>.</a:t>
            </a:r>
            <a:r>
              <a:rPr sz="1050" spc="-75" dirty="0">
                <a:latin typeface="Arial"/>
                <a:cs typeface="Arial"/>
              </a:rPr>
              <a:t> </a:t>
            </a:r>
            <a:r>
              <a:rPr sz="1050" dirty="0" err="1">
                <a:latin typeface="Arial"/>
                <a:cs typeface="Arial"/>
              </a:rPr>
              <a:t>Dicho</a:t>
            </a:r>
            <a:r>
              <a:rPr sz="1050" spc="-5" dirty="0">
                <a:latin typeface="Arial"/>
                <a:cs typeface="Arial"/>
              </a:rPr>
              <a:t> </a:t>
            </a:r>
            <a:r>
              <a:rPr sz="1050" dirty="0" err="1">
                <a:latin typeface="Arial"/>
                <a:cs typeface="Arial"/>
              </a:rPr>
              <a:t>esto</a:t>
            </a:r>
            <a:r>
              <a:rPr sz="1050" dirty="0">
                <a:latin typeface="Arial"/>
                <a:cs typeface="Arial"/>
              </a:rPr>
              <a:t>,</a:t>
            </a:r>
            <a:r>
              <a:rPr sz="1050" spc="-60" dirty="0">
                <a:latin typeface="Arial"/>
                <a:cs typeface="Arial"/>
              </a:rPr>
              <a:t> </a:t>
            </a:r>
            <a:r>
              <a:rPr sz="1050" spc="5" dirty="0">
                <a:latin typeface="Arial"/>
                <a:cs typeface="Arial"/>
              </a:rPr>
              <a:t>y</a:t>
            </a:r>
            <a:r>
              <a:rPr sz="1050" spc="-25" dirty="0">
                <a:latin typeface="Arial"/>
                <a:cs typeface="Arial"/>
              </a:rPr>
              <a:t> </a:t>
            </a:r>
            <a:r>
              <a:rPr sz="1050" spc="-5" dirty="0" err="1">
                <a:latin typeface="Arial"/>
                <a:cs typeface="Arial"/>
              </a:rPr>
              <a:t>reiterando</a:t>
            </a:r>
            <a:r>
              <a:rPr sz="1050" spc="-55" dirty="0">
                <a:latin typeface="Arial"/>
                <a:cs typeface="Arial"/>
              </a:rPr>
              <a:t> </a:t>
            </a:r>
            <a:r>
              <a:rPr sz="1050" dirty="0" err="1">
                <a:latin typeface="Arial"/>
                <a:cs typeface="Arial"/>
              </a:rPr>
              <a:t>como</a:t>
            </a:r>
            <a:r>
              <a:rPr sz="1050" spc="-10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principio</a:t>
            </a:r>
            <a:r>
              <a:rPr sz="1050" spc="-45" dirty="0">
                <a:latin typeface="Arial"/>
                <a:cs typeface="Arial"/>
              </a:rPr>
              <a:t> </a:t>
            </a:r>
            <a:r>
              <a:rPr sz="1050" spc="-5" dirty="0">
                <a:latin typeface="Arial"/>
                <a:cs typeface="Arial"/>
              </a:rPr>
              <a:t>general</a:t>
            </a:r>
            <a:r>
              <a:rPr lang="es-ES" sz="1050" spc="-5" dirty="0">
                <a:latin typeface="Arial"/>
                <a:cs typeface="Arial"/>
              </a:rPr>
              <a:t> que</a:t>
            </a:r>
            <a:r>
              <a:rPr sz="1050" spc="-30" dirty="0">
                <a:latin typeface="Arial"/>
                <a:cs typeface="Arial"/>
              </a:rPr>
              <a:t> </a:t>
            </a:r>
            <a:r>
              <a:rPr sz="1050" dirty="0" err="1">
                <a:latin typeface="Arial"/>
                <a:cs typeface="Arial"/>
              </a:rPr>
              <a:t>estas</a:t>
            </a:r>
            <a:r>
              <a:rPr sz="1050" spc="-15" dirty="0">
                <a:latin typeface="Arial"/>
                <a:cs typeface="Arial"/>
              </a:rPr>
              <a:t> </a:t>
            </a:r>
            <a:r>
              <a:rPr sz="1050" dirty="0" err="1">
                <a:latin typeface="Arial"/>
                <a:cs typeface="Arial"/>
              </a:rPr>
              <a:t>diapositivas</a:t>
            </a:r>
            <a:r>
              <a:rPr sz="1050" spc="-30" dirty="0">
                <a:latin typeface="Arial"/>
                <a:cs typeface="Arial"/>
              </a:rPr>
              <a:t> </a:t>
            </a:r>
            <a:r>
              <a:rPr sz="1050" spc="-5" dirty="0" err="1">
                <a:latin typeface="Arial"/>
                <a:cs typeface="Arial"/>
              </a:rPr>
              <a:t>tratan</a:t>
            </a:r>
            <a:r>
              <a:rPr sz="1050" spc="10" dirty="0">
                <a:latin typeface="Arial"/>
                <a:cs typeface="Arial"/>
              </a:rPr>
              <a:t> </a:t>
            </a:r>
            <a:r>
              <a:rPr sz="1050" spc="5" dirty="0" err="1">
                <a:latin typeface="Arial"/>
                <a:cs typeface="Arial"/>
              </a:rPr>
              <a:t>sobre</a:t>
            </a:r>
            <a:r>
              <a:rPr sz="1050" spc="5" dirty="0">
                <a:latin typeface="Arial"/>
                <a:cs typeface="Arial"/>
              </a:rPr>
              <a:t> la</a:t>
            </a:r>
            <a:r>
              <a:rPr sz="1050" spc="-55" dirty="0">
                <a:latin typeface="Arial"/>
                <a:cs typeface="Arial"/>
              </a:rPr>
              <a:t> </a:t>
            </a:r>
            <a:r>
              <a:rPr sz="1050" spc="-5" dirty="0">
                <a:latin typeface="Arial"/>
                <a:cs typeface="Arial"/>
              </a:rPr>
              <a:t>EPOC,</a:t>
            </a:r>
            <a:r>
              <a:rPr sz="1050" spc="-10" dirty="0">
                <a:latin typeface="Arial"/>
                <a:cs typeface="Arial"/>
              </a:rPr>
              <a:t> </a:t>
            </a:r>
            <a:r>
              <a:rPr sz="1050" spc="-5" dirty="0">
                <a:latin typeface="Arial"/>
                <a:cs typeface="Arial"/>
              </a:rPr>
              <a:t>es</a:t>
            </a:r>
            <a:r>
              <a:rPr sz="1050" spc="-15" dirty="0">
                <a:latin typeface="Arial"/>
                <a:cs typeface="Arial"/>
              </a:rPr>
              <a:t> </a:t>
            </a:r>
            <a:r>
              <a:rPr sz="1050" dirty="0" err="1">
                <a:latin typeface="Arial"/>
                <a:cs typeface="Arial"/>
              </a:rPr>
              <a:t>importante</a:t>
            </a:r>
            <a:r>
              <a:rPr sz="1050" spc="-55" dirty="0">
                <a:latin typeface="Arial"/>
                <a:cs typeface="Arial"/>
              </a:rPr>
              <a:t> </a:t>
            </a:r>
            <a:r>
              <a:rPr sz="1050" spc="40" dirty="0">
                <a:latin typeface="Arial"/>
                <a:cs typeface="Arial"/>
              </a:rPr>
              <a:t>no</a:t>
            </a:r>
            <a:r>
              <a:rPr sz="1050" spc="-35" dirty="0">
                <a:latin typeface="Arial"/>
                <a:cs typeface="Arial"/>
              </a:rPr>
              <a:t> </a:t>
            </a:r>
            <a:r>
              <a:rPr sz="1050" dirty="0" err="1">
                <a:latin typeface="Arial"/>
                <a:cs typeface="Arial"/>
              </a:rPr>
              <a:t>perder</a:t>
            </a:r>
            <a:r>
              <a:rPr sz="1050" dirty="0">
                <a:latin typeface="Arial"/>
                <a:cs typeface="Arial"/>
              </a:rPr>
              <a:t> de vista </a:t>
            </a:r>
            <a:r>
              <a:rPr sz="1050" spc="5" dirty="0">
                <a:latin typeface="Arial"/>
                <a:cs typeface="Arial"/>
              </a:rPr>
              <a:t>la </a:t>
            </a:r>
            <a:r>
              <a:rPr sz="1050" dirty="0" err="1">
                <a:latin typeface="Arial"/>
                <a:cs typeface="Arial"/>
              </a:rPr>
              <a:t>totalidad</a:t>
            </a:r>
            <a:r>
              <a:rPr sz="1050" dirty="0">
                <a:latin typeface="Arial"/>
                <a:cs typeface="Arial"/>
              </a:rPr>
              <a:t> del </a:t>
            </a:r>
            <a:r>
              <a:rPr sz="1050" dirty="0" err="1">
                <a:latin typeface="Arial"/>
                <a:cs typeface="Arial"/>
              </a:rPr>
              <a:t>contexto</a:t>
            </a:r>
            <a:r>
              <a:rPr sz="1050" dirty="0">
                <a:latin typeface="Arial"/>
                <a:cs typeface="Arial"/>
              </a:rPr>
              <a:t> del</a:t>
            </a:r>
            <a:r>
              <a:rPr sz="1050" spc="-195" dirty="0">
                <a:latin typeface="Arial"/>
                <a:cs typeface="Arial"/>
              </a:rPr>
              <a:t> </a:t>
            </a:r>
            <a:r>
              <a:rPr sz="1050" spc="5" dirty="0" err="1">
                <a:latin typeface="Arial"/>
                <a:cs typeface="Arial"/>
              </a:rPr>
              <a:t>paciente</a:t>
            </a:r>
            <a:r>
              <a:rPr sz="1050" spc="5" dirty="0">
                <a:solidFill>
                  <a:srgbClr val="FF0000"/>
                </a:solidFill>
                <a:latin typeface="Arial"/>
                <a:cs typeface="Arial"/>
              </a:rPr>
              <a:t>.</a:t>
            </a:r>
            <a:r>
              <a:rPr sz="1050" dirty="0">
                <a:latin typeface="Arial"/>
                <a:cs typeface="Arial"/>
              </a:rPr>
              <a:t> </a:t>
            </a:r>
          </a:p>
        </p:txBody>
      </p:sp>
      <p:sp>
        <p:nvSpPr>
          <p:cNvPr id="4" name="object 4"/>
          <p:cNvSpPr/>
          <p:nvPr/>
        </p:nvSpPr>
        <p:spPr>
          <a:xfrm>
            <a:off x="8016240" y="91439"/>
            <a:ext cx="1045463" cy="6705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6000" y="321627"/>
            <a:ext cx="5211953" cy="880744"/>
          </a:xfrm>
          <a:prstGeom prst="rect">
            <a:avLst/>
          </a:prstGeom>
        </p:spPr>
        <p:txBody>
          <a:bodyPr vert="horz" wrap="square" lIns="0" tIns="13970" rIns="0" bIns="0">
            <a:spAutoFit/>
          </a:bodyPr>
          <a:lstStyle/>
          <a:p>
            <a:pPr marL="329565" marR="5080" indent="-317500" algn="ctr">
              <a:lnSpc>
                <a:spcPct val="100000"/>
              </a:lnSpc>
              <a:spcBef>
                <a:spcPts val="110"/>
              </a:spcBef>
            </a:pPr>
            <a:r>
              <a:rPr dirty="0" err="1"/>
              <a:t>Manejo</a:t>
            </a:r>
            <a:r>
              <a:rPr dirty="0"/>
              <a:t> </a:t>
            </a:r>
            <a:r>
              <a:rPr spc="5" dirty="0"/>
              <a:t>de </a:t>
            </a:r>
            <a:r>
              <a:rPr dirty="0" err="1"/>
              <a:t>pacientes</a:t>
            </a:r>
            <a:r>
              <a:rPr dirty="0"/>
              <a:t> con EPOC </a:t>
            </a:r>
            <a:r>
              <a:rPr spc="-5" dirty="0"/>
              <a:t>y </a:t>
            </a:r>
            <a:r>
              <a:rPr dirty="0" err="1"/>
              <a:t>multimorbilidades</a:t>
            </a:r>
            <a:r>
              <a:rPr spc="-50" dirty="0"/>
              <a:t> </a:t>
            </a:r>
            <a:r>
              <a:rPr spc="5" dirty="0"/>
              <a:t>(II)</a:t>
            </a:r>
            <a:r>
              <a:rPr dirty="0"/>
              <a:t> 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2555" rIns="0" bIns="0">
            <a:spAutoFit/>
          </a:bodyPr>
          <a:lstStyle/>
          <a:p>
            <a:pPr marL="271780" indent="-259715">
              <a:lnSpc>
                <a:spcPct val="100000"/>
              </a:lnSpc>
              <a:spcBef>
                <a:spcPts val="965"/>
              </a:spcBef>
              <a:buClr>
                <a:srgbClr val="000000"/>
              </a:buClr>
              <a:buSzPct val="131250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t>Para pacientes </a:t>
            </a:r>
            <a:r>
              <a:rPr spc="-5"/>
              <a:t>con EPOC, </a:t>
            </a:r>
            <a:r>
              <a:t>la multimorbilidad se asocia</a:t>
            </a:r>
            <a:r>
              <a:rPr spc="-180"/>
              <a:t> </a:t>
            </a:r>
            <a:r>
              <a:rPr spc="-5"/>
              <a:t>a:</a:t>
            </a:r>
            <a:r>
              <a:t> </a:t>
            </a:r>
          </a:p>
          <a:p>
            <a:pPr marL="539750" lvl="1" indent="-265430">
              <a:lnSpc>
                <a:spcPct val="100000"/>
              </a:lnSpc>
              <a:spcBef>
                <a:spcPts val="685"/>
              </a:spcBef>
              <a:buClr>
                <a:srgbClr val="000000"/>
              </a:buClr>
              <a:buChar char="o"/>
              <a:tabLst>
                <a:tab pos="539750" algn="l"/>
                <a:tab pos="540385" algn="l"/>
              </a:tabLst>
            </a:pPr>
            <a:r>
              <a:rPr sz="1300" spc="-5">
                <a:solidFill>
                  <a:srgbClr val="0C1C1D"/>
                </a:solidFill>
                <a:latin typeface="Arial"/>
                <a:cs typeface="Arial"/>
              </a:rPr>
              <a:t>Altos </a:t>
            </a:r>
            <a:r>
              <a:rPr sz="1300">
                <a:solidFill>
                  <a:srgbClr val="0C1C1D"/>
                </a:solidFill>
                <a:latin typeface="Arial"/>
                <a:cs typeface="Arial"/>
              </a:rPr>
              <a:t>niveles </a:t>
            </a:r>
            <a:r>
              <a:rPr sz="1300" spc="-5">
                <a:solidFill>
                  <a:srgbClr val="0C1C1D"/>
                </a:solidFill>
                <a:latin typeface="Arial"/>
                <a:cs typeface="Arial"/>
              </a:rPr>
              <a:t>de polifarmacia </a:t>
            </a:r>
            <a:r>
              <a:rPr sz="1300" spc="-15">
                <a:solidFill>
                  <a:srgbClr val="0C1C1D"/>
                </a:solidFill>
                <a:latin typeface="Arial"/>
                <a:cs typeface="Arial"/>
              </a:rPr>
              <a:t>y </a:t>
            </a:r>
            <a:r>
              <a:rPr sz="1300" spc="-5">
                <a:solidFill>
                  <a:srgbClr val="0C1C1D"/>
                </a:solidFill>
                <a:latin typeface="Arial"/>
                <a:cs typeface="Arial"/>
              </a:rPr>
              <a:t>riesgo </a:t>
            </a:r>
            <a:r>
              <a:rPr sz="1300">
                <a:solidFill>
                  <a:srgbClr val="0C1C1D"/>
                </a:solidFill>
                <a:latin typeface="Arial"/>
                <a:cs typeface="Arial"/>
              </a:rPr>
              <a:t>elevado </a:t>
            </a:r>
            <a:r>
              <a:rPr sz="1300" spc="-5">
                <a:solidFill>
                  <a:srgbClr val="0C1C1D"/>
                </a:solidFill>
                <a:latin typeface="Arial"/>
                <a:cs typeface="Arial"/>
              </a:rPr>
              <a:t>por </a:t>
            </a:r>
            <a:r>
              <a:rPr sz="1300" spc="-10">
                <a:solidFill>
                  <a:srgbClr val="0C1C1D"/>
                </a:solidFill>
                <a:latin typeface="Arial"/>
                <a:cs typeface="Arial"/>
              </a:rPr>
              <a:t>reacciones </a:t>
            </a:r>
            <a:r>
              <a:rPr sz="1300" spc="-5">
                <a:solidFill>
                  <a:srgbClr val="0C1C1D"/>
                </a:solidFill>
                <a:latin typeface="Arial"/>
                <a:cs typeface="Arial"/>
              </a:rPr>
              <a:t>e interacciones </a:t>
            </a:r>
            <a:r>
              <a:rPr sz="1300" spc="-15">
                <a:solidFill>
                  <a:srgbClr val="0C1C1D"/>
                </a:solidFill>
                <a:latin typeface="Arial"/>
                <a:cs typeface="Arial"/>
              </a:rPr>
              <a:t>adversas</a:t>
            </a:r>
            <a:r>
              <a:rPr sz="1300" spc="5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300" spc="-5">
                <a:solidFill>
                  <a:srgbClr val="0C1C1D"/>
                </a:solidFill>
                <a:latin typeface="Arial"/>
                <a:cs typeface="Arial"/>
              </a:rPr>
              <a:t>de fármacos</a:t>
            </a:r>
            <a:r>
              <a:t> </a:t>
            </a:r>
            <a:endParaRPr sz="1300">
              <a:latin typeface="Arial"/>
              <a:cs typeface="Arial"/>
            </a:endParaRPr>
          </a:p>
          <a:p>
            <a:pPr marL="539750" lvl="1" indent="-265430">
              <a:lnSpc>
                <a:spcPct val="100000"/>
              </a:lnSpc>
              <a:spcBef>
                <a:spcPts val="625"/>
              </a:spcBef>
              <a:buClr>
                <a:srgbClr val="000000"/>
              </a:buClr>
              <a:buChar char="o"/>
              <a:tabLst>
                <a:tab pos="539750" algn="l"/>
                <a:tab pos="540385" algn="l"/>
              </a:tabLst>
            </a:pPr>
            <a:r>
              <a:rPr sz="1300" spc="-5">
                <a:solidFill>
                  <a:srgbClr val="0C1C1D"/>
                </a:solidFill>
                <a:latin typeface="Arial"/>
                <a:cs typeface="Arial"/>
              </a:rPr>
              <a:t>Riesgo </a:t>
            </a:r>
            <a:r>
              <a:rPr sz="1300">
                <a:solidFill>
                  <a:srgbClr val="0C1C1D"/>
                </a:solidFill>
                <a:latin typeface="Arial"/>
                <a:cs typeface="Arial"/>
              </a:rPr>
              <a:t>elevado </a:t>
            </a:r>
            <a:r>
              <a:rPr sz="1300" spc="-5">
                <a:solidFill>
                  <a:srgbClr val="0C1C1D"/>
                </a:solidFill>
                <a:latin typeface="Arial"/>
                <a:cs typeface="Arial"/>
              </a:rPr>
              <a:t>de</a:t>
            </a:r>
            <a:r>
              <a:rPr sz="1300" spc="2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C1C1D"/>
                </a:solidFill>
                <a:latin typeface="Arial"/>
                <a:cs typeface="Arial"/>
              </a:rPr>
              <a:t>hospitalización</a:t>
            </a:r>
            <a:r>
              <a:t> </a:t>
            </a:r>
            <a:endParaRPr sz="1300">
              <a:latin typeface="Arial"/>
              <a:cs typeface="Arial"/>
            </a:endParaRPr>
          </a:p>
          <a:p>
            <a:pPr marL="539750" lvl="1" indent="-265430">
              <a:lnSpc>
                <a:spcPct val="100000"/>
              </a:lnSpc>
              <a:spcBef>
                <a:spcPts val="625"/>
              </a:spcBef>
              <a:buClr>
                <a:srgbClr val="000000"/>
              </a:buClr>
              <a:buChar char="o"/>
              <a:tabLst>
                <a:tab pos="539750" algn="l"/>
                <a:tab pos="540385" algn="l"/>
              </a:tabLst>
            </a:pPr>
            <a:r>
              <a:rPr sz="1300" spc="-5">
                <a:solidFill>
                  <a:srgbClr val="0C1C1D"/>
                </a:solidFill>
                <a:latin typeface="Arial"/>
                <a:cs typeface="Arial"/>
              </a:rPr>
              <a:t>Riesgo </a:t>
            </a:r>
            <a:r>
              <a:rPr sz="1300">
                <a:solidFill>
                  <a:srgbClr val="0C1C1D"/>
                </a:solidFill>
                <a:latin typeface="Arial"/>
                <a:cs typeface="Arial"/>
              </a:rPr>
              <a:t>elevado </a:t>
            </a:r>
            <a:r>
              <a:rPr sz="1300" spc="-5">
                <a:solidFill>
                  <a:srgbClr val="0C1C1D"/>
                </a:solidFill>
                <a:latin typeface="Arial"/>
                <a:cs typeface="Arial"/>
              </a:rPr>
              <a:t>de </a:t>
            </a:r>
            <a:r>
              <a:rPr sz="1300" spc="-10">
                <a:solidFill>
                  <a:srgbClr val="0C1C1D"/>
                </a:solidFill>
                <a:latin typeface="Arial"/>
                <a:cs typeface="Arial"/>
              </a:rPr>
              <a:t>muerte</a:t>
            </a:r>
            <a:r>
              <a:rPr sz="1300" spc="105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300" spc="-5">
                <a:solidFill>
                  <a:srgbClr val="0C1C1D"/>
                </a:solidFill>
                <a:latin typeface="Arial"/>
                <a:cs typeface="Arial"/>
              </a:rPr>
              <a:t>prematura</a:t>
            </a:r>
            <a:r>
              <a:t> </a:t>
            </a:r>
            <a:endParaRPr sz="13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buFont typeface="Arial"/>
              <a:buChar char="o"/>
            </a:pPr>
            <a:endParaRPr sz="1400"/>
          </a:p>
          <a:p>
            <a:pPr lvl="1">
              <a:lnSpc>
                <a:spcPct val="100000"/>
              </a:lnSpc>
              <a:spcBef>
                <a:spcPts val="25"/>
              </a:spcBef>
              <a:buFont typeface="Arial"/>
              <a:buChar char="o"/>
            </a:pPr>
            <a:endParaRPr sz="1200"/>
          </a:p>
          <a:p>
            <a:pPr marL="271780" marR="318135" indent="-259715">
              <a:lnSpc>
                <a:spcPct val="120100"/>
              </a:lnSpc>
              <a:buSzPct val="131250"/>
              <a:buFont typeface="Times New Roman"/>
              <a:buChar char="•"/>
              <a:tabLst>
                <a:tab pos="329565" algn="l"/>
                <a:tab pos="330200" algn="l"/>
              </a:tabLst>
            </a:pPr>
            <a:r>
              <a:rPr>
                <a:solidFill>
                  <a:srgbClr val="000000"/>
                </a:solidFill>
              </a:rPr>
              <a:t>	</a:t>
            </a:r>
            <a:r>
              <a:t>La polifarmacia </a:t>
            </a:r>
            <a:r>
              <a:rPr spc="-5"/>
              <a:t>genera </a:t>
            </a:r>
            <a:r>
              <a:t>mayor </a:t>
            </a:r>
            <a:r>
              <a:rPr spc="-5"/>
              <a:t>preocupación </a:t>
            </a:r>
            <a:r>
              <a:rPr spc="-10"/>
              <a:t>cuando </a:t>
            </a:r>
            <a:r>
              <a:rPr spc="-5"/>
              <a:t>se combinan </a:t>
            </a:r>
            <a:r>
              <a:t>los fármacos </a:t>
            </a:r>
            <a:r>
              <a:rPr spc="5"/>
              <a:t>con potenciales </a:t>
            </a:r>
            <a:r>
              <a:rPr spc="-5"/>
              <a:t>reacciones </a:t>
            </a:r>
            <a:r>
              <a:t>similares</a:t>
            </a:r>
            <a:r>
              <a:rPr spc="-5"/>
              <a:t> </a:t>
            </a:r>
            <a:r>
              <a:t>adversas. </a:t>
            </a:r>
            <a:r>
              <a:rPr spc="-5"/>
              <a:t>También </a:t>
            </a:r>
            <a:r>
              <a:rPr spc="-10"/>
              <a:t>cuando </a:t>
            </a:r>
            <a:r>
              <a:t>las condiciones comórbidas </a:t>
            </a:r>
            <a:r>
              <a:rPr spc="-5"/>
              <a:t>y las reacciones </a:t>
            </a:r>
            <a:r>
              <a:t>adversas </a:t>
            </a:r>
            <a:r>
              <a:rPr spc="5"/>
              <a:t>al </a:t>
            </a:r>
            <a:r>
              <a:t>tratamiento</a:t>
            </a:r>
            <a:r>
              <a:rPr spc="-105"/>
              <a:t> </a:t>
            </a:r>
            <a:r>
              <a:t>son similares</a:t>
            </a:r>
          </a:p>
        </p:txBody>
      </p:sp>
      <p:sp>
        <p:nvSpPr>
          <p:cNvPr id="4" name="object 4"/>
          <p:cNvSpPr/>
          <p:nvPr/>
        </p:nvSpPr>
        <p:spPr>
          <a:xfrm>
            <a:off x="8016240" y="91439"/>
            <a:ext cx="1045463" cy="6705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6000" y="353035"/>
            <a:ext cx="5211953" cy="880744"/>
          </a:xfrm>
          <a:prstGeom prst="rect">
            <a:avLst/>
          </a:prstGeom>
        </p:spPr>
        <p:txBody>
          <a:bodyPr vert="horz" wrap="square" lIns="0" tIns="13970" rIns="0" bIns="0">
            <a:spAutoFit/>
          </a:bodyPr>
          <a:lstStyle/>
          <a:p>
            <a:pPr marL="280670" marR="5080" indent="-268605" algn="ctr">
              <a:lnSpc>
                <a:spcPct val="100000"/>
              </a:lnSpc>
              <a:spcBef>
                <a:spcPts val="110"/>
              </a:spcBef>
            </a:pPr>
            <a:r>
              <a:rPr dirty="0" err="1"/>
              <a:t>Manejo</a:t>
            </a:r>
            <a:r>
              <a:rPr dirty="0"/>
              <a:t> </a:t>
            </a:r>
            <a:r>
              <a:rPr spc="5" dirty="0"/>
              <a:t>de </a:t>
            </a:r>
            <a:r>
              <a:rPr dirty="0" err="1"/>
              <a:t>pacientes</a:t>
            </a:r>
            <a:r>
              <a:rPr dirty="0"/>
              <a:t> con </a:t>
            </a:r>
            <a:r>
              <a:rPr dirty="0" err="1"/>
              <a:t>multicomorbilidad</a:t>
            </a:r>
            <a:r>
              <a:rPr dirty="0"/>
              <a:t> </a:t>
            </a:r>
            <a:r>
              <a:rPr spc="-5" dirty="0"/>
              <a:t>y </a:t>
            </a:r>
            <a:r>
              <a:rPr dirty="0"/>
              <a:t>EPOC</a:t>
            </a:r>
            <a:r>
              <a:rPr spc="-50" dirty="0"/>
              <a:t> </a:t>
            </a:r>
            <a:r>
              <a:rPr spc="5" dirty="0"/>
              <a:t>(III)</a:t>
            </a:r>
            <a:r>
              <a:rPr dirty="0"/>
              <a:t> 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15848" y="1338976"/>
            <a:ext cx="7208520" cy="2207784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marL="271780" marR="5080" indent="-259715">
              <a:lnSpc>
                <a:spcPct val="120100"/>
              </a:lnSpc>
              <a:spcBef>
                <a:spcPts val="100"/>
              </a:spcBef>
              <a:buClr>
                <a:srgbClr val="000000"/>
              </a:buClr>
              <a:buSzPct val="131250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sz="1600" dirty="0">
                <a:solidFill>
                  <a:srgbClr val="0C1C1D"/>
                </a:solidFill>
                <a:latin typeface="Arial"/>
                <a:cs typeface="Arial"/>
              </a:rPr>
              <a:t>De </a:t>
            </a:r>
            <a:r>
              <a:rPr sz="1600" dirty="0" err="1">
                <a:solidFill>
                  <a:srgbClr val="0C1C1D"/>
                </a:solidFill>
                <a:latin typeface="Arial"/>
                <a:cs typeface="Arial"/>
              </a:rPr>
              <a:t>acuerdo</a:t>
            </a:r>
            <a:r>
              <a:rPr sz="160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600" spc="5" dirty="0">
                <a:solidFill>
                  <a:srgbClr val="0C1C1D"/>
                </a:solidFill>
                <a:latin typeface="Arial"/>
                <a:cs typeface="Arial"/>
              </a:rPr>
              <a:t>con </a:t>
            </a:r>
            <a:r>
              <a:rPr sz="1600" dirty="0">
                <a:solidFill>
                  <a:srgbClr val="0C1C1D"/>
                </a:solidFill>
                <a:latin typeface="Arial"/>
                <a:cs typeface="Arial"/>
              </a:rPr>
              <a:t>GOLD </a:t>
            </a:r>
            <a:r>
              <a:rPr sz="1600" spc="-5" dirty="0">
                <a:solidFill>
                  <a:srgbClr val="0C1C1D"/>
                </a:solidFill>
                <a:latin typeface="Arial"/>
                <a:cs typeface="Arial"/>
              </a:rPr>
              <a:t>2020,</a:t>
            </a:r>
            <a:r>
              <a:rPr lang="es-ES" sz="1600" dirty="0">
                <a:latin typeface="Arial"/>
                <a:cs typeface="Arial"/>
              </a:rPr>
              <a:t> en general, la multimorbilidad no debería retrasar ni alterar el tratamiento de la EPOC y las comorbilidades deberían tratarse según los estándares habituales</a:t>
            </a:r>
            <a:endParaRPr sz="1600" dirty="0">
              <a:latin typeface="Arial"/>
              <a:cs typeface="Arial"/>
            </a:endParaRPr>
          </a:p>
          <a:p>
            <a:pPr marL="12065" marR="223520">
              <a:lnSpc>
                <a:spcPct val="120100"/>
              </a:lnSpc>
              <a:spcBef>
                <a:spcPts val="385"/>
              </a:spcBef>
              <a:buClr>
                <a:srgbClr val="000000"/>
              </a:buClr>
              <a:buSzPct val="128125"/>
              <a:tabLst>
                <a:tab pos="271780" algn="l"/>
                <a:tab pos="272415" algn="l"/>
              </a:tabLst>
            </a:pPr>
            <a:endParaRPr lang="es-ES" sz="1600" dirty="0">
              <a:solidFill>
                <a:srgbClr val="0C1C1D"/>
              </a:solidFill>
              <a:latin typeface="Arial"/>
              <a:cs typeface="Arial"/>
            </a:endParaRPr>
          </a:p>
          <a:p>
            <a:pPr marL="271780" marR="223520" indent="-259715">
              <a:lnSpc>
                <a:spcPct val="120100"/>
              </a:lnSpc>
              <a:spcBef>
                <a:spcPts val="385"/>
              </a:spcBef>
              <a:buClr>
                <a:srgbClr val="000000"/>
              </a:buClr>
              <a:buSzPct val="128125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lang="es-ES" sz="1600" dirty="0">
                <a:latin typeface="Arial"/>
                <a:cs typeface="Arial"/>
              </a:rPr>
              <a:t>Hay que prestar especial atención en asegurar que los tratamientos sean sencillos y minimizar la polifarmacia.</a:t>
            </a:r>
          </a:p>
          <a:p>
            <a:pPr marL="271780" marR="223520" indent="-259715">
              <a:lnSpc>
                <a:spcPct val="120100"/>
              </a:lnSpc>
              <a:spcBef>
                <a:spcPts val="385"/>
              </a:spcBef>
              <a:buClr>
                <a:srgbClr val="000000"/>
              </a:buClr>
              <a:buSzPct val="128125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lang="es-ES" sz="1600" dirty="0">
                <a:latin typeface="Arial"/>
                <a:cs typeface="Arial"/>
              </a:rPr>
              <a:t> 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016240" y="91439"/>
            <a:ext cx="1045463" cy="6705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02158" y="4650130"/>
            <a:ext cx="6479642" cy="288541"/>
          </a:xfrm>
          <a:prstGeom prst="rect">
            <a:avLst/>
          </a:prstGeom>
        </p:spPr>
        <p:txBody>
          <a:bodyPr vert="horz" wrap="square" lIns="0" tIns="1143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20" dirty="0" err="1">
                <a:latin typeface="Arial"/>
                <a:cs typeface="Arial"/>
              </a:rPr>
              <a:t>Iniciativa</a:t>
            </a:r>
            <a:r>
              <a:rPr sz="800" spc="-20" dirty="0">
                <a:latin typeface="Arial"/>
                <a:cs typeface="Arial"/>
              </a:rPr>
              <a:t> </a:t>
            </a:r>
            <a:r>
              <a:rPr sz="800" spc="-10" dirty="0">
                <a:latin typeface="Arial"/>
                <a:cs typeface="Arial"/>
              </a:rPr>
              <a:t>Mundial </a:t>
            </a:r>
            <a:r>
              <a:rPr sz="800" spc="-15" dirty="0">
                <a:latin typeface="Arial"/>
                <a:cs typeface="Arial"/>
              </a:rPr>
              <a:t>contra </a:t>
            </a:r>
            <a:r>
              <a:rPr sz="800" spc="-15" dirty="0" err="1">
                <a:latin typeface="Arial"/>
                <a:cs typeface="Arial"/>
              </a:rPr>
              <a:t>Enfermedades</a:t>
            </a:r>
            <a:r>
              <a:rPr sz="800" spc="-15" dirty="0">
                <a:latin typeface="Arial"/>
                <a:cs typeface="Arial"/>
              </a:rPr>
              <a:t> </a:t>
            </a:r>
            <a:r>
              <a:rPr sz="800" spc="-10" dirty="0" err="1">
                <a:latin typeface="Arial"/>
                <a:cs typeface="Arial"/>
              </a:rPr>
              <a:t>Pulmonares</a:t>
            </a:r>
            <a:r>
              <a:rPr sz="800" spc="-10" dirty="0">
                <a:latin typeface="Arial"/>
                <a:cs typeface="Arial"/>
              </a:rPr>
              <a:t> </a:t>
            </a:r>
            <a:r>
              <a:rPr sz="800" spc="-15" dirty="0" err="1">
                <a:latin typeface="Arial"/>
                <a:cs typeface="Arial"/>
              </a:rPr>
              <a:t>Obstructivas</a:t>
            </a:r>
            <a:r>
              <a:rPr sz="800" spc="-15" dirty="0">
                <a:latin typeface="Arial"/>
                <a:cs typeface="Arial"/>
              </a:rPr>
              <a:t> </a:t>
            </a:r>
            <a:r>
              <a:rPr sz="800" spc="-15" dirty="0" err="1">
                <a:latin typeface="Arial"/>
                <a:cs typeface="Arial"/>
              </a:rPr>
              <a:t>Crónicas</a:t>
            </a:r>
            <a:r>
              <a:rPr sz="800" spc="-1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(GOLD) </a:t>
            </a:r>
            <a:r>
              <a:rPr sz="800" spc="-15" dirty="0">
                <a:latin typeface="Arial"/>
                <a:cs typeface="Arial"/>
              </a:rPr>
              <a:t>2020. Disponible </a:t>
            </a:r>
            <a:r>
              <a:rPr sz="800" spc="-20" dirty="0" err="1">
                <a:latin typeface="Arial"/>
                <a:cs typeface="Arial"/>
              </a:rPr>
              <a:t>en</a:t>
            </a:r>
            <a:r>
              <a:rPr sz="800" spc="-20" dirty="0">
                <a:latin typeface="Arial"/>
                <a:cs typeface="Arial"/>
              </a:rPr>
              <a:t>:</a:t>
            </a:r>
            <a:r>
              <a:rPr sz="800" spc="20" dirty="0">
                <a:latin typeface="Arial"/>
                <a:cs typeface="Arial"/>
              </a:rPr>
              <a:t> </a:t>
            </a:r>
            <a:r>
              <a:rPr sz="800" u="sng" spc="-5" dirty="0">
                <a:solidFill>
                  <a:srgbClr val="009999"/>
                </a:solidFill>
                <a:uFill>
                  <a:solidFill>
                    <a:srgbClr val="009999"/>
                  </a:solidFill>
                </a:uFill>
                <a:latin typeface="Arial"/>
                <a:cs typeface="Arial"/>
                <a:hlinkClick r:id="rId3"/>
              </a:rPr>
              <a:t>https://goldcopd.org/</a:t>
            </a:r>
            <a:r>
              <a:rPr dirty="0"/>
              <a:t> </a:t>
            </a:r>
            <a:endParaRPr sz="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9999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309</TotalTime>
  <Words>2537</Words>
  <Application>Microsoft Office PowerPoint</Application>
  <PresentationFormat>Personalizado</PresentationFormat>
  <Paragraphs>215</Paragraphs>
  <Slides>34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34</vt:i4>
      </vt:variant>
    </vt:vector>
  </HeadingPairs>
  <TitlesOfParts>
    <vt:vector size="38" baseType="lpstr">
      <vt:lpstr>Arial</vt:lpstr>
      <vt:lpstr>Calibri</vt:lpstr>
      <vt:lpstr>Times New Roman</vt:lpstr>
      <vt:lpstr>Office Theme</vt:lpstr>
      <vt:lpstr>Multimorbilidad</vt:lpstr>
      <vt:lpstr>Casos clínico  sobre multimorbilidad    EPOC y diagnóstico diferencial</vt:lpstr>
      <vt:lpstr>Acerca de estas diapositivas </vt:lpstr>
      <vt:lpstr>Loque aprenderá </vt:lpstr>
      <vt:lpstr>Multimorbilidad en EPOC (I) </vt:lpstr>
      <vt:lpstr>Multimorbilidad y EPOC (II)</vt:lpstr>
      <vt:lpstr>Manejo de pacientes con EPOC y multimorbilidades (I) </vt:lpstr>
      <vt:lpstr>Manejo de pacientes con EPOC y multimorbilidades (II) </vt:lpstr>
      <vt:lpstr>Manejo de pacientes con multicomorbilidad y EPOC (III) </vt:lpstr>
      <vt:lpstr>Puntos generales para mejorar la atención del paciente EPOC con multimorbilidad en atención primaria </vt:lpstr>
      <vt:lpstr>Otras actuaciones esenciales </vt:lpstr>
      <vt:lpstr>Nuestro objetivo </vt:lpstr>
      <vt:lpstr>El paciente </vt:lpstr>
      <vt:lpstr>Historia clínica: antecedentes</vt:lpstr>
      <vt:lpstr>Antecedentes respiratorios I</vt:lpstr>
      <vt:lpstr>Antecedentes respiratorios II</vt:lpstr>
      <vt:lpstr>En su visita al centro médico</vt:lpstr>
      <vt:lpstr>En la consulta… </vt:lpstr>
      <vt:lpstr>Seguimos en consulta… </vt:lpstr>
      <vt:lpstr>En consulta …</vt:lpstr>
      <vt:lpstr>¿Cuál el diagnóstico más probable? </vt:lpstr>
      <vt:lpstr>¿Necesitamos más información o pruebas?  ¿Qué sugeriría usted en este caso? </vt:lpstr>
      <vt:lpstr>Algunos resultados </vt:lpstr>
      <vt:lpstr>ECG </vt:lpstr>
      <vt:lpstr>¿Cuál es su diagnóstico ahora? </vt:lpstr>
      <vt:lpstr>El diagnóstico cambió de asma a EPOC </vt:lpstr>
      <vt:lpstr>Consideraciones clínicas importantes </vt:lpstr>
      <vt:lpstr>¿Debería cambiarse el tratamiento médico  tras la revisión del diagnóstico? </vt:lpstr>
      <vt:lpstr>Motivos para cambiar la terapia </vt:lpstr>
      <vt:lpstr>¿Qué tratamiento debería recomendarse? </vt:lpstr>
      <vt:lpstr>¿Cómo y cuándo debe hacerse seguimiento al paciente en el futuro? </vt:lpstr>
      <vt:lpstr>Resumen del presente caso </vt:lpstr>
      <vt:lpstr>¿Qué puede concluir usted de este caso? </vt:lpstr>
      <vt:lpstr>¡Muchas gracias!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Multimorbidity</dc:title>
  <dc:creator>marina garcia pardo</dc:creator>
  <cp:lastModifiedBy>Miguel Roman Rodriguez</cp:lastModifiedBy>
  <cp:revision>16</cp:revision>
  <dcterms:created xsi:type="dcterms:W3CDTF">2020-11-03T09:23:08Z</dcterms:created>
  <dcterms:modified xsi:type="dcterms:W3CDTF">2020-12-02T19:56:22Z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2020-09-23T00:00:00Z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2020-11-03T00:00:00Z</vt:filetime>
  </property>
</Properties>
</file>